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82" r:id="rId1"/>
  </p:sldMasterIdLst>
  <p:notesMasterIdLst>
    <p:notesMasterId r:id="rId32"/>
  </p:notesMasterIdLst>
  <p:handoutMasterIdLst>
    <p:handoutMasterId r:id="rId33"/>
  </p:handoutMasterIdLst>
  <p:sldIdLst>
    <p:sldId id="1135" r:id="rId2"/>
    <p:sldId id="1054" r:id="rId3"/>
    <p:sldId id="1156" r:id="rId4"/>
    <p:sldId id="1157" r:id="rId5"/>
    <p:sldId id="1158" r:id="rId6"/>
    <p:sldId id="1159" r:id="rId7"/>
    <p:sldId id="1160" r:id="rId8"/>
    <p:sldId id="1161" r:id="rId9"/>
    <p:sldId id="1162" r:id="rId10"/>
    <p:sldId id="1163" r:id="rId11"/>
    <p:sldId id="1164" r:id="rId12"/>
    <p:sldId id="1165" r:id="rId13"/>
    <p:sldId id="1166" r:id="rId14"/>
    <p:sldId id="1167" r:id="rId15"/>
    <p:sldId id="1168" r:id="rId16"/>
    <p:sldId id="1169" r:id="rId17"/>
    <p:sldId id="1170" r:id="rId18"/>
    <p:sldId id="1171" r:id="rId19"/>
    <p:sldId id="1172" r:id="rId20"/>
    <p:sldId id="1173" r:id="rId21"/>
    <p:sldId id="1174" r:id="rId22"/>
    <p:sldId id="1175" r:id="rId23"/>
    <p:sldId id="1176" r:id="rId24"/>
    <p:sldId id="1177" r:id="rId25"/>
    <p:sldId id="1178" r:id="rId26"/>
    <p:sldId id="1180" r:id="rId27"/>
    <p:sldId id="1150" r:id="rId28"/>
    <p:sldId id="1147" r:id="rId29"/>
    <p:sldId id="1179" r:id="rId30"/>
    <p:sldId id="1076" r:id="rId31"/>
  </p:sldIdLst>
  <p:sldSz cx="12436475" cy="6994525"/>
  <p:notesSz cx="6858000" cy="9144000"/>
  <p:embeddedFontLst>
    <p:embeddedFont>
      <p:font typeface="Segoe UI Semibold" panose="020B0702040204020203" pitchFamily="34" charset="0"/>
      <p:bold r:id="rId34"/>
      <p:boldItalic r:id="rId35"/>
    </p:embeddedFont>
    <p:embeddedFont>
      <p:font typeface="Segoe UI Light" panose="020B0502040204020203" pitchFamily="34" charset="0"/>
      <p:regular r:id="rId36"/>
      <p:italic r:id="rId37"/>
    </p:embeddedFont>
    <p:embeddedFont>
      <p:font typeface="Segoe UI" panose="020B0502040204020203" pitchFamily="34" charset="0"/>
      <p:regular r:id="rId38"/>
      <p:bold r:id="rId39"/>
      <p:italic r:id="rId40"/>
      <p:boldItalic r:id="rId41"/>
    </p:embeddedFont>
    <p:embeddedFont>
      <p:font typeface="Segoe" panose="020B0502040504020203" pitchFamily="34" charset="0"/>
      <p:regular r:id="rId42"/>
      <p:bold r:id="rId43"/>
      <p:italic r:id="rId44"/>
      <p:boldItalic r:id="rId45"/>
    </p:embeddedFont>
    <p:embeddedFont>
      <p:font typeface="Consolas" panose="020B0609020204030204" pitchFamily="49" charset="0"/>
      <p:regular r:id="rId46"/>
      <p:bold r:id="rId47"/>
      <p:italic r:id="rId48"/>
      <p:boldItalic r:id="rId49"/>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Lst>
        </p14:section>
        <p14:section name="Special content" id="{6925D2A1-AD53-4951-AB34-79DFA02CD676}">
          <p14:sldIdLst>
            <p14:sldId id="1180"/>
            <p14:sldId id="1150"/>
            <p14:sldId id="1147"/>
            <p14:sldId id="1179"/>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6" autoAdjust="0"/>
    <p:restoredTop sz="66481" autoAdjust="0"/>
  </p:normalViewPr>
  <p:slideViewPr>
    <p:cSldViewPr snapToGrid="0">
      <p:cViewPr varScale="1">
        <p:scale>
          <a:sx n="49" d="100"/>
          <a:sy n="49" d="100"/>
        </p:scale>
        <p:origin x="168" y="4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3:17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3:17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3:17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10</a:t>
            </a:fld>
            <a:endParaRPr lang="en-US"/>
          </a:p>
        </p:txBody>
      </p:sp>
    </p:spTree>
    <p:extLst>
      <p:ext uri="{BB962C8B-B14F-4D97-AF65-F5344CB8AC3E}">
        <p14:creationId xmlns:p14="http://schemas.microsoft.com/office/powerpoint/2010/main" val="46821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14</a:t>
            </a:fld>
            <a:endParaRPr lang="en-US"/>
          </a:p>
        </p:txBody>
      </p:sp>
    </p:spTree>
    <p:extLst>
      <p:ext uri="{BB962C8B-B14F-4D97-AF65-F5344CB8AC3E}">
        <p14:creationId xmlns:p14="http://schemas.microsoft.com/office/powerpoint/2010/main" val="419819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15</a:t>
            </a:fld>
            <a:endParaRPr lang="en-US"/>
          </a:p>
        </p:txBody>
      </p:sp>
    </p:spTree>
    <p:extLst>
      <p:ext uri="{BB962C8B-B14F-4D97-AF65-F5344CB8AC3E}">
        <p14:creationId xmlns:p14="http://schemas.microsoft.com/office/powerpoint/2010/main" val="139989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F4A376C-6154-4319-A0BA-15B430BA791C}"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844804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17</a:t>
            </a:fld>
            <a:endParaRPr lang="en-US"/>
          </a:p>
        </p:txBody>
      </p:sp>
    </p:spTree>
    <p:extLst>
      <p:ext uri="{BB962C8B-B14F-4D97-AF65-F5344CB8AC3E}">
        <p14:creationId xmlns:p14="http://schemas.microsoft.com/office/powerpoint/2010/main" val="212212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18</a:t>
            </a:fld>
            <a:endParaRPr lang="en-US"/>
          </a:p>
        </p:txBody>
      </p:sp>
    </p:spTree>
    <p:extLst>
      <p:ext uri="{BB962C8B-B14F-4D97-AF65-F5344CB8AC3E}">
        <p14:creationId xmlns:p14="http://schemas.microsoft.com/office/powerpoint/2010/main" val="2541210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19</a:t>
            </a:fld>
            <a:endParaRPr lang="en-US"/>
          </a:p>
        </p:txBody>
      </p:sp>
    </p:spTree>
    <p:extLst>
      <p:ext uri="{BB962C8B-B14F-4D97-AF65-F5344CB8AC3E}">
        <p14:creationId xmlns:p14="http://schemas.microsoft.com/office/powerpoint/2010/main" val="11110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1D1802-2A61-459E-90C6-CE2559FDF167}"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82704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23</a:t>
            </a:fld>
            <a:endParaRPr lang="en-US"/>
          </a:p>
        </p:txBody>
      </p:sp>
    </p:spTree>
    <p:extLst>
      <p:ext uri="{BB962C8B-B14F-4D97-AF65-F5344CB8AC3E}">
        <p14:creationId xmlns:p14="http://schemas.microsoft.com/office/powerpoint/2010/main" val="850402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24</a:t>
            </a:fld>
            <a:endParaRPr lang="en-US"/>
          </a:p>
        </p:txBody>
      </p:sp>
    </p:spTree>
    <p:extLst>
      <p:ext uri="{BB962C8B-B14F-4D97-AF65-F5344CB8AC3E}">
        <p14:creationId xmlns:p14="http://schemas.microsoft.com/office/powerpoint/2010/main" val="119873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3:17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D3C9A-02E9-4D14-8180-2B2970CC3285}" type="slidenum">
              <a:rPr lang="en-US" smtClean="0"/>
              <a:t>25</a:t>
            </a:fld>
            <a:endParaRPr lang="en-US"/>
          </a:p>
        </p:txBody>
      </p:sp>
    </p:spTree>
    <p:extLst>
      <p:ext uri="{BB962C8B-B14F-4D97-AF65-F5344CB8AC3E}">
        <p14:creationId xmlns:p14="http://schemas.microsoft.com/office/powerpoint/2010/main" val="3842427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3:17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972695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3:17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0863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3:17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3</a:t>
            </a:fld>
            <a:endParaRPr lang="en-US"/>
          </a:p>
        </p:txBody>
      </p:sp>
    </p:spTree>
    <p:extLst>
      <p:ext uri="{BB962C8B-B14F-4D97-AF65-F5344CB8AC3E}">
        <p14:creationId xmlns:p14="http://schemas.microsoft.com/office/powerpoint/2010/main" val="303708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4</a:t>
            </a:fld>
            <a:endParaRPr lang="en-US"/>
          </a:p>
        </p:txBody>
      </p:sp>
    </p:spTree>
    <p:extLst>
      <p:ext uri="{BB962C8B-B14F-4D97-AF65-F5344CB8AC3E}">
        <p14:creationId xmlns:p14="http://schemas.microsoft.com/office/powerpoint/2010/main" val="204585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5</a:t>
            </a:fld>
            <a:endParaRPr lang="en-US"/>
          </a:p>
        </p:txBody>
      </p:sp>
    </p:spTree>
    <p:extLst>
      <p:ext uri="{BB962C8B-B14F-4D97-AF65-F5344CB8AC3E}">
        <p14:creationId xmlns:p14="http://schemas.microsoft.com/office/powerpoint/2010/main" val="46384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6</a:t>
            </a:fld>
            <a:endParaRPr lang="en-US"/>
          </a:p>
        </p:txBody>
      </p:sp>
    </p:spTree>
    <p:extLst>
      <p:ext uri="{BB962C8B-B14F-4D97-AF65-F5344CB8AC3E}">
        <p14:creationId xmlns:p14="http://schemas.microsoft.com/office/powerpoint/2010/main" val="333580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7</a:t>
            </a:fld>
            <a:endParaRPr lang="en-US"/>
          </a:p>
        </p:txBody>
      </p:sp>
    </p:spTree>
    <p:extLst>
      <p:ext uri="{BB962C8B-B14F-4D97-AF65-F5344CB8AC3E}">
        <p14:creationId xmlns:p14="http://schemas.microsoft.com/office/powerpoint/2010/main" val="334912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8</a:t>
            </a:fld>
            <a:endParaRPr lang="en-US"/>
          </a:p>
        </p:txBody>
      </p:sp>
    </p:spTree>
    <p:extLst>
      <p:ext uri="{BB962C8B-B14F-4D97-AF65-F5344CB8AC3E}">
        <p14:creationId xmlns:p14="http://schemas.microsoft.com/office/powerpoint/2010/main" val="283245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A34F9-AF3A-47FC-B3A5-A120D29BEF8A}" type="slidenum">
              <a:rPr lang="en-US" smtClean="0"/>
              <a:t>9</a:t>
            </a:fld>
            <a:endParaRPr lang="en-US"/>
          </a:p>
        </p:txBody>
      </p:sp>
    </p:spTree>
    <p:extLst>
      <p:ext uri="{BB962C8B-B14F-4D97-AF65-F5344CB8AC3E}">
        <p14:creationId xmlns:p14="http://schemas.microsoft.com/office/powerpoint/2010/main" val="1369488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12.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0.xml"/><Relationship Id="rId16"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microsoft.com/en-us/download/details.aspx?id=28972"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Storage Innovation</a:t>
            </a:r>
            <a:endParaRPr lang="en-US" dirty="0"/>
          </a:p>
        </p:txBody>
      </p:sp>
      <p:sp>
        <p:nvSpPr>
          <p:cNvPr id="3" name="Content Placeholder 2"/>
          <p:cNvSpPr>
            <a:spLocks noGrp="1"/>
          </p:cNvSpPr>
          <p:nvPr>
            <p:ph sz="quarter" idx="10"/>
          </p:nvPr>
        </p:nvSpPr>
        <p:spPr>
          <a:prstGeom prst="rect">
            <a:avLst/>
          </a:prstGeom>
        </p:spPr>
        <p:txBody>
          <a:bodyPr>
            <a:normAutofit/>
          </a:bodyPr>
          <a:lstStyle/>
          <a:p>
            <a:r>
              <a:rPr lang="en-US" smtClean="0"/>
              <a:t>SMB </a:t>
            </a:r>
            <a:r>
              <a:rPr lang="en-US" dirty="0" smtClean="0"/>
              <a:t>has undergone a huge change in Windows Server 2012 with new version 3.0</a:t>
            </a:r>
          </a:p>
          <a:p>
            <a:pPr lvl="1"/>
            <a:r>
              <a:rPr lang="en-US" sz="2800" dirty="0" smtClean="0"/>
              <a:t>Required for Hyper-V and other applications like SQL Server that access their data over file shares</a:t>
            </a:r>
          </a:p>
          <a:p>
            <a:pPr lvl="1"/>
            <a:r>
              <a:rPr lang="en-US" sz="2800" dirty="0" smtClean="0"/>
              <a:t>Active-Active configurations</a:t>
            </a:r>
          </a:p>
          <a:p>
            <a:pPr lvl="1"/>
            <a:r>
              <a:rPr lang="en-US" sz="2800" dirty="0" smtClean="0"/>
              <a:t>Multichannel and RSS</a:t>
            </a:r>
          </a:p>
          <a:p>
            <a:pPr lvl="1"/>
            <a:r>
              <a:rPr lang="en-US" sz="2800" dirty="0" smtClean="0"/>
              <a:t>Transparent Failover</a:t>
            </a:r>
          </a:p>
          <a:p>
            <a:pPr lvl="1"/>
            <a:r>
              <a:rPr lang="en-US" sz="2800" dirty="0" smtClean="0"/>
              <a:t>SMB Direct (RDMA)</a:t>
            </a:r>
          </a:p>
          <a:p>
            <a:pPr lvl="1"/>
            <a:r>
              <a:rPr lang="en-US" sz="2800" dirty="0" smtClean="0"/>
              <a:t>VSS Provider for Remote File Shares</a:t>
            </a:r>
            <a:endParaRPr lang="en-US" sz="2800" dirty="0"/>
          </a:p>
        </p:txBody>
      </p:sp>
    </p:spTree>
    <p:extLst>
      <p:ext uri="{BB962C8B-B14F-4D97-AF65-F5344CB8AC3E}">
        <p14:creationId xmlns:p14="http://schemas.microsoft.com/office/powerpoint/2010/main" val="31698332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SMB Example</a:t>
            </a:r>
            <a:endParaRPr lang="en-US" dirty="0"/>
          </a:p>
        </p:txBody>
      </p:sp>
      <p:sp>
        <p:nvSpPr>
          <p:cNvPr id="4" name="Rounded Rectangle 3"/>
          <p:cNvSpPr/>
          <p:nvPr/>
        </p:nvSpPr>
        <p:spPr>
          <a:xfrm>
            <a:off x="6679471" y="4215918"/>
            <a:ext cx="4718548" cy="156217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836"/>
          </a:p>
        </p:txBody>
      </p:sp>
      <p:pic>
        <p:nvPicPr>
          <p:cNvPr id="5" name="Picture 45" descr="Server-3U-Physical-Base"/>
          <p:cNvPicPr>
            <a:picLocks noChangeAspect="1" noChangeArrowheads="1"/>
          </p:cNvPicPr>
          <p:nvPr/>
        </p:nvPicPr>
        <p:blipFill>
          <a:blip r:embed="rId2" cstate="print"/>
          <a:srcRect/>
          <a:stretch>
            <a:fillRect/>
          </a:stretch>
        </p:blipFill>
        <p:spPr bwMode="auto">
          <a:xfrm>
            <a:off x="4365634" y="2673288"/>
            <a:ext cx="1629519" cy="892669"/>
          </a:xfrm>
          <a:prstGeom prst="rect">
            <a:avLst/>
          </a:prstGeom>
          <a:noFill/>
          <a:ln w="9525">
            <a:noFill/>
            <a:miter lim="800000"/>
            <a:headEnd/>
            <a:tailEnd/>
          </a:ln>
        </p:spPr>
      </p:pic>
      <p:pic>
        <p:nvPicPr>
          <p:cNvPr id="6" name="Picture 12" descr="D:\Pennie's documents\Images for TechEd06\Hardware_Imagery\Folder.png"/>
          <p:cNvPicPr>
            <a:picLocks noChangeAspect="1" noChangeArrowheads="1"/>
          </p:cNvPicPr>
          <p:nvPr/>
        </p:nvPicPr>
        <p:blipFill>
          <a:blip r:embed="rId3" cstate="print"/>
          <a:srcRect/>
          <a:stretch>
            <a:fillRect/>
          </a:stretch>
        </p:blipFill>
        <p:spPr bwMode="auto">
          <a:xfrm>
            <a:off x="5206818" y="2266850"/>
            <a:ext cx="869139" cy="852772"/>
          </a:xfrm>
          <a:prstGeom prst="rect">
            <a:avLst/>
          </a:prstGeom>
          <a:noFill/>
        </p:spPr>
      </p:pic>
      <p:pic>
        <p:nvPicPr>
          <p:cNvPr id="7" name="Picture 15" descr="Server-Physical-Single"/>
          <p:cNvPicPr>
            <a:picLocks noChangeAspect="1" noChangeArrowheads="1"/>
          </p:cNvPicPr>
          <p:nvPr/>
        </p:nvPicPr>
        <p:blipFill>
          <a:blip r:embed="rId4" cstate="print"/>
          <a:srcRect/>
          <a:stretch>
            <a:fillRect/>
          </a:stretch>
        </p:blipFill>
        <p:spPr bwMode="auto">
          <a:xfrm>
            <a:off x="2569767" y="4671924"/>
            <a:ext cx="1727442" cy="1004252"/>
          </a:xfrm>
          <a:prstGeom prst="rect">
            <a:avLst/>
          </a:prstGeom>
          <a:noFill/>
          <a:ln w="9525">
            <a:noFill/>
            <a:miter lim="800000"/>
            <a:headEnd/>
            <a:tailEnd/>
          </a:ln>
        </p:spPr>
      </p:pic>
      <p:pic>
        <p:nvPicPr>
          <p:cNvPr id="8" name="Picture 7" descr="Server-Virtual-Single.png"/>
          <p:cNvPicPr>
            <a:picLocks noChangeAspect="1"/>
          </p:cNvPicPr>
          <p:nvPr/>
        </p:nvPicPr>
        <p:blipFill>
          <a:blip r:embed="rId5" cstate="print"/>
          <a:stretch>
            <a:fillRect/>
          </a:stretch>
        </p:blipFill>
        <p:spPr>
          <a:xfrm>
            <a:off x="2801113" y="4450617"/>
            <a:ext cx="1424750" cy="791367"/>
          </a:xfrm>
          <a:prstGeom prst="rect">
            <a:avLst/>
          </a:prstGeom>
        </p:spPr>
      </p:pic>
      <p:grpSp>
        <p:nvGrpSpPr>
          <p:cNvPr id="9" name="Group 8"/>
          <p:cNvGrpSpPr/>
          <p:nvPr/>
        </p:nvGrpSpPr>
        <p:grpSpPr>
          <a:xfrm>
            <a:off x="4573106" y="2033913"/>
            <a:ext cx="812423" cy="659321"/>
            <a:chOff x="2078328" y="1752600"/>
            <a:chExt cx="406715" cy="450248"/>
          </a:xfrm>
        </p:grpSpPr>
        <p:pic>
          <p:nvPicPr>
            <p:cNvPr id="10" name="Picture 18" descr="Database blue"/>
            <p:cNvPicPr>
              <a:picLocks noChangeAspect="1" noChangeArrowheads="1"/>
            </p:cNvPicPr>
            <p:nvPr/>
          </p:nvPicPr>
          <p:blipFill>
            <a:blip r:embed="rId6" cstate="print"/>
            <a:srcRect/>
            <a:stretch>
              <a:fillRect/>
            </a:stretch>
          </p:blipFill>
          <p:spPr bwMode="auto">
            <a:xfrm>
              <a:off x="2133600" y="1752600"/>
              <a:ext cx="351443" cy="450248"/>
            </a:xfrm>
            <a:prstGeom prst="rect">
              <a:avLst/>
            </a:prstGeom>
            <a:noFill/>
          </p:spPr>
        </p:pic>
        <p:sp>
          <p:nvSpPr>
            <p:cNvPr id="11" name="TextBox 10"/>
            <p:cNvSpPr txBox="1"/>
            <p:nvPr/>
          </p:nvSpPr>
          <p:spPr>
            <a:xfrm>
              <a:off x="2078328" y="1852846"/>
              <a:ext cx="341466" cy="239239"/>
            </a:xfrm>
            <a:prstGeom prst="rect">
              <a:avLst/>
            </a:prstGeom>
            <a:noFill/>
          </p:spPr>
          <p:txBody>
            <a:bodyPr wrap="none" rtlCol="0">
              <a:spAutoFit/>
            </a:bodyPr>
            <a:lstStyle/>
            <a:p>
              <a:r>
                <a:rPr lang="en-US" sz="1632" dirty="0">
                  <a:solidFill>
                    <a:srgbClr val="002060"/>
                  </a:solidFill>
                </a:rPr>
                <a:t> VHD</a:t>
              </a:r>
            </a:p>
          </p:txBody>
        </p:sp>
      </p:grpSp>
      <p:pic>
        <p:nvPicPr>
          <p:cNvPr id="12" name="Picture 15" descr="Server-Physical-Single"/>
          <p:cNvPicPr>
            <a:picLocks noChangeAspect="1" noChangeArrowheads="1"/>
          </p:cNvPicPr>
          <p:nvPr/>
        </p:nvPicPr>
        <p:blipFill>
          <a:blip r:embed="rId4" cstate="print"/>
          <a:srcRect/>
          <a:stretch>
            <a:fillRect/>
          </a:stretch>
        </p:blipFill>
        <p:spPr bwMode="auto">
          <a:xfrm>
            <a:off x="7136104" y="4671924"/>
            <a:ext cx="1727442" cy="1004252"/>
          </a:xfrm>
          <a:prstGeom prst="rect">
            <a:avLst/>
          </a:prstGeom>
          <a:noFill/>
          <a:ln w="9525">
            <a:noFill/>
            <a:miter lim="800000"/>
            <a:headEnd/>
            <a:tailEnd/>
          </a:ln>
        </p:spPr>
      </p:pic>
      <p:pic>
        <p:nvPicPr>
          <p:cNvPr id="13" name="Picture 12" descr="Server-Virtual-Single.png"/>
          <p:cNvPicPr>
            <a:picLocks noChangeAspect="1"/>
          </p:cNvPicPr>
          <p:nvPr/>
        </p:nvPicPr>
        <p:blipFill>
          <a:blip r:embed="rId5" cstate="print"/>
          <a:stretch>
            <a:fillRect/>
          </a:stretch>
        </p:blipFill>
        <p:spPr>
          <a:xfrm>
            <a:off x="8326369" y="4215918"/>
            <a:ext cx="1424750" cy="791367"/>
          </a:xfrm>
          <a:prstGeom prst="rect">
            <a:avLst/>
          </a:prstGeom>
        </p:spPr>
      </p:pic>
      <p:pic>
        <p:nvPicPr>
          <p:cNvPr id="14" name="Picture 15" descr="Server-Physical-Single"/>
          <p:cNvPicPr>
            <a:picLocks noChangeAspect="1" noChangeArrowheads="1"/>
          </p:cNvPicPr>
          <p:nvPr/>
        </p:nvPicPr>
        <p:blipFill>
          <a:blip r:embed="rId4" cstate="print"/>
          <a:srcRect/>
          <a:stretch>
            <a:fillRect/>
          </a:stretch>
        </p:blipFill>
        <p:spPr bwMode="auto">
          <a:xfrm>
            <a:off x="9114849" y="4671924"/>
            <a:ext cx="1727442" cy="1004252"/>
          </a:xfrm>
          <a:prstGeom prst="rect">
            <a:avLst/>
          </a:prstGeom>
          <a:noFill/>
          <a:ln w="9525">
            <a:noFill/>
            <a:miter lim="800000"/>
            <a:headEnd/>
            <a:tailEnd/>
          </a:ln>
        </p:spPr>
      </p:pic>
      <p:grpSp>
        <p:nvGrpSpPr>
          <p:cNvPr id="15" name="Group 14"/>
          <p:cNvGrpSpPr/>
          <p:nvPr/>
        </p:nvGrpSpPr>
        <p:grpSpPr>
          <a:xfrm>
            <a:off x="5800357" y="2033913"/>
            <a:ext cx="812423" cy="659321"/>
            <a:chOff x="2078328" y="1752600"/>
            <a:chExt cx="406715" cy="450248"/>
          </a:xfrm>
        </p:grpSpPr>
        <p:pic>
          <p:nvPicPr>
            <p:cNvPr id="16" name="Picture 18" descr="Database blue"/>
            <p:cNvPicPr>
              <a:picLocks noChangeAspect="1" noChangeArrowheads="1"/>
            </p:cNvPicPr>
            <p:nvPr/>
          </p:nvPicPr>
          <p:blipFill>
            <a:blip r:embed="rId6" cstate="print"/>
            <a:srcRect/>
            <a:stretch>
              <a:fillRect/>
            </a:stretch>
          </p:blipFill>
          <p:spPr bwMode="auto">
            <a:xfrm>
              <a:off x="2133600" y="1752600"/>
              <a:ext cx="351443" cy="450248"/>
            </a:xfrm>
            <a:prstGeom prst="rect">
              <a:avLst/>
            </a:prstGeom>
            <a:noFill/>
          </p:spPr>
        </p:pic>
        <p:sp>
          <p:nvSpPr>
            <p:cNvPr id="17" name="TextBox 16"/>
            <p:cNvSpPr txBox="1"/>
            <p:nvPr/>
          </p:nvSpPr>
          <p:spPr>
            <a:xfrm>
              <a:off x="2078328" y="1852846"/>
              <a:ext cx="341466" cy="239239"/>
            </a:xfrm>
            <a:prstGeom prst="rect">
              <a:avLst/>
            </a:prstGeom>
            <a:noFill/>
          </p:spPr>
          <p:txBody>
            <a:bodyPr wrap="none" rtlCol="0">
              <a:spAutoFit/>
            </a:bodyPr>
            <a:lstStyle/>
            <a:p>
              <a:r>
                <a:rPr lang="en-US" sz="1632" dirty="0">
                  <a:solidFill>
                    <a:srgbClr val="002060"/>
                  </a:solidFill>
                </a:rPr>
                <a:t> VHD</a:t>
              </a:r>
            </a:p>
          </p:txBody>
        </p:sp>
      </p:grpSp>
      <p:cxnSp>
        <p:nvCxnSpPr>
          <p:cNvPr id="18" name="Straight Arrow Connector 17"/>
          <p:cNvCxnSpPr/>
          <p:nvPr/>
        </p:nvCxnSpPr>
        <p:spPr>
          <a:xfrm flipV="1">
            <a:off x="3513488" y="2693234"/>
            <a:ext cx="1339449" cy="197869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flipH="1" flipV="1">
            <a:off x="6612780" y="2693236"/>
            <a:ext cx="2425966" cy="175738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4424621" y="3367093"/>
            <a:ext cx="2403456" cy="542399"/>
          </a:xfrm>
          <a:prstGeom prst="rect">
            <a:avLst/>
          </a:prstGeom>
          <a:noFill/>
        </p:spPr>
        <p:txBody>
          <a:bodyPr wrap="none" rtlCol="0">
            <a:spAutoFit/>
          </a:bodyPr>
          <a:lstStyle/>
          <a:p>
            <a:r>
              <a:rPr lang="en-US" sz="1428" dirty="0"/>
              <a:t>Windows Server 2012 SMB</a:t>
            </a:r>
          </a:p>
          <a:p>
            <a:pPr algn="ctr"/>
            <a:r>
              <a:rPr lang="en-US" sz="1428" dirty="0"/>
              <a:t>File Share</a:t>
            </a:r>
          </a:p>
        </p:txBody>
      </p:sp>
      <p:sp>
        <p:nvSpPr>
          <p:cNvPr id="21" name="TextBox 20"/>
          <p:cNvSpPr txBox="1"/>
          <p:nvPr/>
        </p:nvSpPr>
        <p:spPr>
          <a:xfrm>
            <a:off x="2569767" y="5554921"/>
            <a:ext cx="1186164" cy="542399"/>
          </a:xfrm>
          <a:prstGeom prst="rect">
            <a:avLst/>
          </a:prstGeom>
          <a:noFill/>
        </p:spPr>
        <p:txBody>
          <a:bodyPr wrap="none" rtlCol="0">
            <a:spAutoFit/>
          </a:bodyPr>
          <a:lstStyle/>
          <a:p>
            <a:r>
              <a:rPr lang="en-US" sz="1428" dirty="0"/>
              <a:t>Stand-alone</a:t>
            </a:r>
          </a:p>
          <a:p>
            <a:pPr algn="ctr"/>
            <a:r>
              <a:rPr lang="en-US" sz="1428" dirty="0"/>
              <a:t>Host</a:t>
            </a:r>
          </a:p>
        </p:txBody>
      </p:sp>
      <p:sp>
        <p:nvSpPr>
          <p:cNvPr id="22" name="TextBox 21"/>
          <p:cNvSpPr txBox="1"/>
          <p:nvPr/>
        </p:nvSpPr>
        <p:spPr>
          <a:xfrm>
            <a:off x="8169071" y="5817568"/>
            <a:ext cx="1444284" cy="318286"/>
          </a:xfrm>
          <a:prstGeom prst="rect">
            <a:avLst/>
          </a:prstGeom>
          <a:noFill/>
        </p:spPr>
        <p:txBody>
          <a:bodyPr wrap="none" rtlCol="0">
            <a:spAutoFit/>
          </a:bodyPr>
          <a:lstStyle/>
          <a:p>
            <a:r>
              <a:rPr lang="en-US" sz="1428" dirty="0"/>
              <a:t>Failover Cluster</a:t>
            </a:r>
          </a:p>
        </p:txBody>
      </p:sp>
    </p:spTree>
    <p:extLst>
      <p:ext uri="{BB962C8B-B14F-4D97-AF65-F5344CB8AC3E}">
        <p14:creationId xmlns:p14="http://schemas.microsoft.com/office/powerpoint/2010/main" val="19724174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Available File Systems and new ways to interact</a:t>
            </a:r>
            <a:endParaRPr lang="en-US" dirty="0"/>
          </a:p>
        </p:txBody>
      </p:sp>
      <p:sp>
        <p:nvSpPr>
          <p:cNvPr id="3" name="Content Placeholder 2"/>
          <p:cNvSpPr>
            <a:spLocks noGrp="1"/>
          </p:cNvSpPr>
          <p:nvPr>
            <p:ph sz="quarter" idx="10"/>
          </p:nvPr>
        </p:nvSpPr>
        <p:spPr>
          <a:xfrm>
            <a:off x="274638" y="1909823"/>
            <a:ext cx="11887200" cy="4787840"/>
          </a:xfrm>
          <a:prstGeom prst="rect">
            <a:avLst/>
          </a:prstGeom>
        </p:spPr>
        <p:txBody>
          <a:bodyPr>
            <a:normAutofit fontScale="92500" lnSpcReduction="20000"/>
          </a:bodyPr>
          <a:lstStyle/>
          <a:p>
            <a:r>
              <a:rPr lang="en-US" dirty="0" smtClean="0"/>
              <a:t>Storage Spaces</a:t>
            </a:r>
          </a:p>
          <a:p>
            <a:r>
              <a:rPr lang="en-US" dirty="0"/>
              <a:t>File system error checking and </a:t>
            </a:r>
            <a:r>
              <a:rPr lang="en-US" dirty="0" smtClean="0"/>
              <a:t>repair with only seconds of volume downtime</a:t>
            </a:r>
            <a:endParaRPr lang="en-US" dirty="0"/>
          </a:p>
          <a:p>
            <a:r>
              <a:rPr lang="en-US" dirty="0"/>
              <a:t>Data </a:t>
            </a:r>
            <a:r>
              <a:rPr lang="en-US" dirty="0" err="1" smtClean="0"/>
              <a:t>deduplication</a:t>
            </a:r>
            <a:endParaRPr lang="en-US" dirty="0" smtClean="0"/>
          </a:p>
          <a:p>
            <a:r>
              <a:rPr lang="en-US" dirty="0" err="1" smtClean="0"/>
              <a:t>iSCSI</a:t>
            </a:r>
            <a:endParaRPr lang="en-US" dirty="0" smtClean="0"/>
          </a:p>
          <a:p>
            <a:r>
              <a:rPr lang="en-US" dirty="0" smtClean="0"/>
              <a:t>NFS v4.1 server</a:t>
            </a:r>
          </a:p>
          <a:p>
            <a:r>
              <a:rPr lang="en-US" dirty="0" smtClean="0"/>
              <a:t>File Classification</a:t>
            </a:r>
          </a:p>
          <a:p>
            <a:r>
              <a:rPr lang="en-US" dirty="0" smtClean="0"/>
              <a:t>Dynamic Access Control based on domain-wide policies and file classifications</a:t>
            </a:r>
            <a:endParaRPr lang="en-US" dirty="0"/>
          </a:p>
        </p:txBody>
      </p:sp>
    </p:spTree>
    <p:extLst>
      <p:ext uri="{BB962C8B-B14F-4D97-AF65-F5344CB8AC3E}">
        <p14:creationId xmlns:p14="http://schemas.microsoft.com/office/powerpoint/2010/main" val="37956329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1525571"/>
          </a:xfrm>
        </p:spPr>
        <p:txBody>
          <a:bodyPr/>
          <a:lstStyle/>
          <a:p>
            <a:r>
              <a:rPr lang="en-US" dirty="0" smtClean="0"/>
              <a:t>Think Windows 2012 as a storage platform</a:t>
            </a:r>
            <a:endParaRPr lang="en-US" dirty="0"/>
          </a:p>
        </p:txBody>
      </p:sp>
      <p:grpSp>
        <p:nvGrpSpPr>
          <p:cNvPr id="57" name="Group 56"/>
          <p:cNvGrpSpPr/>
          <p:nvPr/>
        </p:nvGrpSpPr>
        <p:grpSpPr>
          <a:xfrm>
            <a:off x="1212423" y="1193757"/>
            <a:ext cx="10010009" cy="5800768"/>
            <a:chOff x="381000" y="304798"/>
            <a:chExt cx="8570246" cy="6620183"/>
          </a:xfrm>
        </p:grpSpPr>
        <p:cxnSp>
          <p:nvCxnSpPr>
            <p:cNvPr id="4" name="Straight Connector 3"/>
            <p:cNvCxnSpPr/>
            <p:nvPr/>
          </p:nvCxnSpPr>
          <p:spPr>
            <a:xfrm flipV="1">
              <a:off x="1634394" y="4436225"/>
              <a:ext cx="2136035" cy="1050175"/>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5" name="Straight Connector 4"/>
            <p:cNvCxnSpPr/>
            <p:nvPr/>
          </p:nvCxnSpPr>
          <p:spPr>
            <a:xfrm flipV="1">
              <a:off x="2856029" y="4620891"/>
              <a:ext cx="963389" cy="865509"/>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flipV="1">
              <a:off x="838200" y="4436225"/>
              <a:ext cx="3130833" cy="1578394"/>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2091594" y="4620891"/>
              <a:ext cx="1791168" cy="1526491"/>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3313229" y="4620891"/>
              <a:ext cx="569533" cy="1393728"/>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flipH="1" flipV="1">
              <a:off x="4028614" y="4620891"/>
              <a:ext cx="210948" cy="961346"/>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flipH="1" flipV="1">
              <a:off x="4129804" y="4620891"/>
              <a:ext cx="713688" cy="1393728"/>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H="1" flipV="1">
              <a:off x="4129804" y="4620891"/>
              <a:ext cx="1350555" cy="865509"/>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H="1" flipV="1">
              <a:off x="4134088" y="4620891"/>
              <a:ext cx="1971330" cy="1425473"/>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flipH="1" flipV="1">
              <a:off x="4129804" y="4620891"/>
              <a:ext cx="2424282" cy="763245"/>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flipH="1" flipV="1">
              <a:off x="4028614" y="4620891"/>
              <a:ext cx="3160784" cy="1393728"/>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flipH="1" flipV="1">
              <a:off x="4129804" y="4620891"/>
              <a:ext cx="3902706" cy="865509"/>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1828800" y="3481016"/>
              <a:ext cx="1860419" cy="944618"/>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3313229" y="3481016"/>
              <a:ext cx="457200" cy="770543"/>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flipH="1">
              <a:off x="4028614" y="3481016"/>
              <a:ext cx="558390" cy="944618"/>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a:xfrm flipH="1">
              <a:off x="4129804" y="3481016"/>
              <a:ext cx="1807755" cy="955209"/>
            </a:xfrm>
            <a:prstGeom prst="line">
              <a:avLst/>
            </a:prstGeom>
          </p:spPr>
          <p:style>
            <a:lnRef idx="2">
              <a:schemeClr val="accent6"/>
            </a:lnRef>
            <a:fillRef idx="0">
              <a:schemeClr val="accent6"/>
            </a:fillRef>
            <a:effectRef idx="1">
              <a:schemeClr val="accent6"/>
            </a:effectRef>
            <a:fontRef idx="minor">
              <a:schemeClr val="tx1"/>
            </a:fontRef>
          </p:style>
        </p:cxnSp>
        <p:pic>
          <p:nvPicPr>
            <p:cNvPr id="20" name="Picture 19" descr="Symm7_DMX3_2bay"/>
            <p:cNvPicPr>
              <a:picLocks noChangeAspect="1" noChangeArrowheads="1"/>
            </p:cNvPicPr>
            <p:nvPr/>
          </p:nvPicPr>
          <p:blipFill>
            <a:blip r:embed="rId2" cstate="print"/>
            <a:srcRect/>
            <a:stretch>
              <a:fillRect/>
            </a:stretch>
          </p:blipFill>
          <p:spPr bwMode="gray">
            <a:xfrm>
              <a:off x="3428699" y="304798"/>
              <a:ext cx="967103" cy="1332645"/>
            </a:xfrm>
            <a:prstGeom prst="rect">
              <a:avLst/>
            </a:prstGeom>
            <a:noFill/>
            <a:ln w="9525">
              <a:noFill/>
              <a:miter lim="800000"/>
              <a:headEnd/>
              <a:tailEnd/>
            </a:ln>
          </p:spPr>
        </p:pic>
        <p:cxnSp>
          <p:nvCxnSpPr>
            <p:cNvPr id="21" name="Straight Connector 20"/>
            <p:cNvCxnSpPr/>
            <p:nvPr/>
          </p:nvCxnSpPr>
          <p:spPr>
            <a:xfrm flipV="1">
              <a:off x="1643812" y="2514600"/>
              <a:ext cx="0" cy="609600"/>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flipV="1">
              <a:off x="3184106" y="2514600"/>
              <a:ext cx="0" cy="609600"/>
            </a:xfrm>
            <a:prstGeom prst="line">
              <a:avLst/>
            </a:prstGeom>
          </p:spPr>
          <p:style>
            <a:lnRef idx="3">
              <a:schemeClr val="accent5"/>
            </a:lnRef>
            <a:fillRef idx="0">
              <a:schemeClr val="accent5"/>
            </a:fillRef>
            <a:effectRef idx="2">
              <a:schemeClr val="accent5"/>
            </a:effectRef>
            <a:fontRef idx="minor">
              <a:schemeClr val="tx1"/>
            </a:fontRef>
          </p:style>
        </p:cxnSp>
        <p:cxnSp>
          <p:nvCxnSpPr>
            <p:cNvPr id="23" name="Straight Connector 22"/>
            <p:cNvCxnSpPr/>
            <p:nvPr/>
          </p:nvCxnSpPr>
          <p:spPr>
            <a:xfrm flipV="1">
              <a:off x="4620882" y="2514600"/>
              <a:ext cx="0" cy="609600"/>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flipV="1">
              <a:off x="6105418" y="2514600"/>
              <a:ext cx="0" cy="609600"/>
            </a:xfrm>
            <a:prstGeom prst="line">
              <a:avLst/>
            </a:prstGeom>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a:off x="1643812" y="2514600"/>
              <a:ext cx="44779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6" name="Straight Connector 25"/>
            <p:cNvCxnSpPr/>
            <p:nvPr/>
          </p:nvCxnSpPr>
          <p:spPr>
            <a:xfrm flipV="1">
              <a:off x="3988009" y="1637443"/>
              <a:ext cx="0" cy="877157"/>
            </a:xfrm>
            <a:prstGeom prst="line">
              <a:avLst/>
            </a:prstGeom>
          </p:spPr>
          <p:style>
            <a:lnRef idx="3">
              <a:schemeClr val="accent5"/>
            </a:lnRef>
            <a:fillRef idx="0">
              <a:schemeClr val="accent5"/>
            </a:fillRef>
            <a:effectRef idx="2">
              <a:schemeClr val="accent5"/>
            </a:effectRef>
            <a:fontRef idx="minor">
              <a:schemeClr val="tx1"/>
            </a:fontRef>
          </p:style>
        </p:cxnSp>
        <p:pic>
          <p:nvPicPr>
            <p:cNvPr id="27" name="Picture 15" descr="Server-Physical-Single"/>
            <p:cNvPicPr>
              <a:picLocks noChangeAspect="1" noChangeArrowheads="1"/>
            </p:cNvPicPr>
            <p:nvPr/>
          </p:nvPicPr>
          <p:blipFill>
            <a:blip r:embed="rId3" cstate="print"/>
            <a:srcRect/>
            <a:stretch>
              <a:fillRect/>
            </a:stretch>
          </p:blipFill>
          <p:spPr bwMode="auto">
            <a:xfrm>
              <a:off x="2548794" y="2971800"/>
              <a:ext cx="1270624" cy="984650"/>
            </a:xfrm>
            <a:prstGeom prst="rect">
              <a:avLst/>
            </a:prstGeom>
            <a:noFill/>
            <a:ln w="9525">
              <a:noFill/>
              <a:miter lim="800000"/>
              <a:headEnd/>
              <a:tailEnd/>
            </a:ln>
          </p:spPr>
        </p:pic>
        <p:pic>
          <p:nvPicPr>
            <p:cNvPr id="28" name="Picture 15" descr="Server-Physical-Single"/>
            <p:cNvPicPr>
              <a:picLocks noChangeAspect="1" noChangeArrowheads="1"/>
            </p:cNvPicPr>
            <p:nvPr/>
          </p:nvPicPr>
          <p:blipFill>
            <a:blip r:embed="rId3" cstate="print"/>
            <a:srcRect/>
            <a:stretch>
              <a:fillRect/>
            </a:stretch>
          </p:blipFill>
          <p:spPr bwMode="auto">
            <a:xfrm>
              <a:off x="3988009" y="2971800"/>
              <a:ext cx="1270624" cy="984650"/>
            </a:xfrm>
            <a:prstGeom prst="rect">
              <a:avLst/>
            </a:prstGeom>
            <a:noFill/>
            <a:ln w="9525">
              <a:noFill/>
              <a:miter lim="800000"/>
              <a:headEnd/>
              <a:tailEnd/>
            </a:ln>
          </p:spPr>
        </p:pic>
        <p:pic>
          <p:nvPicPr>
            <p:cNvPr id="29" name="Picture 15" descr="Server-Physical-Single"/>
            <p:cNvPicPr>
              <a:picLocks noChangeAspect="1" noChangeArrowheads="1"/>
            </p:cNvPicPr>
            <p:nvPr/>
          </p:nvPicPr>
          <p:blipFill>
            <a:blip r:embed="rId3" cstate="print"/>
            <a:srcRect/>
            <a:stretch>
              <a:fillRect/>
            </a:stretch>
          </p:blipFill>
          <p:spPr bwMode="auto">
            <a:xfrm>
              <a:off x="5486400" y="2971800"/>
              <a:ext cx="1270624" cy="984650"/>
            </a:xfrm>
            <a:prstGeom prst="rect">
              <a:avLst/>
            </a:prstGeom>
            <a:noFill/>
            <a:ln w="9525">
              <a:noFill/>
              <a:miter lim="800000"/>
              <a:headEnd/>
              <a:tailEnd/>
            </a:ln>
          </p:spPr>
        </p:pic>
        <p:pic>
          <p:nvPicPr>
            <p:cNvPr id="30" name="Picture 15" descr="Server-Physical-Single"/>
            <p:cNvPicPr>
              <a:picLocks noChangeAspect="1" noChangeArrowheads="1"/>
            </p:cNvPicPr>
            <p:nvPr/>
          </p:nvPicPr>
          <p:blipFill>
            <a:blip r:embed="rId3" cstate="print"/>
            <a:srcRect/>
            <a:stretch>
              <a:fillRect/>
            </a:stretch>
          </p:blipFill>
          <p:spPr bwMode="auto">
            <a:xfrm>
              <a:off x="1024794" y="2971800"/>
              <a:ext cx="1270624" cy="984650"/>
            </a:xfrm>
            <a:prstGeom prst="rect">
              <a:avLst/>
            </a:prstGeom>
            <a:noFill/>
            <a:ln w="9525">
              <a:noFill/>
              <a:miter lim="800000"/>
              <a:headEnd/>
              <a:tailEnd/>
            </a:ln>
          </p:spPr>
        </p:pic>
        <p:grpSp>
          <p:nvGrpSpPr>
            <p:cNvPr id="31" name="Group 30"/>
            <p:cNvGrpSpPr/>
            <p:nvPr/>
          </p:nvGrpSpPr>
          <p:grpSpPr>
            <a:xfrm>
              <a:off x="3689219" y="1314217"/>
              <a:ext cx="597580" cy="646452"/>
              <a:chOff x="2078328" y="1752600"/>
              <a:chExt cx="406715" cy="450248"/>
            </a:xfrm>
          </p:grpSpPr>
          <p:pic>
            <p:nvPicPr>
              <p:cNvPr id="32" name="Picture 18" descr="Database blue"/>
              <p:cNvPicPr>
                <a:picLocks noChangeAspect="1" noChangeArrowheads="1"/>
              </p:cNvPicPr>
              <p:nvPr/>
            </p:nvPicPr>
            <p:blipFill>
              <a:blip r:embed="rId4" cstate="print"/>
              <a:srcRect/>
              <a:stretch>
                <a:fillRect/>
              </a:stretch>
            </p:blipFill>
            <p:spPr bwMode="auto">
              <a:xfrm>
                <a:off x="2133600" y="1752600"/>
                <a:ext cx="351443" cy="450248"/>
              </a:xfrm>
              <a:prstGeom prst="rect">
                <a:avLst/>
              </a:prstGeom>
              <a:noFill/>
            </p:spPr>
          </p:pic>
          <p:sp>
            <p:nvSpPr>
              <p:cNvPr id="33" name="TextBox 32"/>
              <p:cNvSpPr txBox="1"/>
              <p:nvPr/>
            </p:nvSpPr>
            <p:spPr>
              <a:xfrm>
                <a:off x="2078328" y="1852846"/>
                <a:ext cx="364115" cy="278469"/>
              </a:xfrm>
              <a:prstGeom prst="rect">
                <a:avLst/>
              </a:prstGeom>
              <a:noFill/>
            </p:spPr>
            <p:txBody>
              <a:bodyPr wrap="none" rtlCol="0">
                <a:spAutoFit/>
              </a:bodyPr>
              <a:lstStyle/>
              <a:p>
                <a:r>
                  <a:rPr lang="en-US" sz="1632" dirty="0">
                    <a:solidFill>
                      <a:srgbClr val="002060"/>
                    </a:solidFill>
                  </a:rPr>
                  <a:t> CSV</a:t>
                </a:r>
              </a:p>
            </p:txBody>
          </p:sp>
        </p:grpSp>
        <p:pic>
          <p:nvPicPr>
            <p:cNvPr id="34" name="Picture 33" descr="Server-Virtual-Single.png"/>
            <p:cNvPicPr>
              <a:picLocks noChangeAspect="1"/>
            </p:cNvPicPr>
            <p:nvPr/>
          </p:nvPicPr>
          <p:blipFill>
            <a:blip r:embed="rId5" cstate="print"/>
            <a:stretch>
              <a:fillRect/>
            </a:stretch>
          </p:blipFill>
          <p:spPr>
            <a:xfrm>
              <a:off x="3988009" y="1836104"/>
              <a:ext cx="853538" cy="631957"/>
            </a:xfrm>
            <a:prstGeom prst="rect">
              <a:avLst/>
            </a:prstGeom>
          </p:spPr>
        </p:pic>
        <p:pic>
          <p:nvPicPr>
            <p:cNvPr id="35" name="Picture 34" descr="Server-Virtual-Single.png"/>
            <p:cNvPicPr>
              <a:picLocks noChangeAspect="1"/>
            </p:cNvPicPr>
            <p:nvPr/>
          </p:nvPicPr>
          <p:blipFill>
            <a:blip r:embed="rId5" cstate="print"/>
            <a:stretch>
              <a:fillRect/>
            </a:stretch>
          </p:blipFill>
          <p:spPr>
            <a:xfrm>
              <a:off x="3969033" y="1627424"/>
              <a:ext cx="853538" cy="631957"/>
            </a:xfrm>
            <a:prstGeom prst="rect">
              <a:avLst/>
            </a:prstGeom>
          </p:spPr>
        </p:pic>
        <p:pic>
          <p:nvPicPr>
            <p:cNvPr id="36" name="Picture 35" descr="D:\Pennie's documents\Images for TechEd06\Hardware_Imagery\Folder.png"/>
            <p:cNvPicPr>
              <a:picLocks noChangeAspect="1" noChangeArrowheads="1"/>
            </p:cNvPicPr>
            <p:nvPr/>
          </p:nvPicPr>
          <p:blipFill>
            <a:blip r:embed="rId6" cstate="print"/>
            <a:srcRect/>
            <a:stretch>
              <a:fillRect/>
            </a:stretch>
          </p:blipFill>
          <p:spPr bwMode="auto">
            <a:xfrm>
              <a:off x="3561697" y="3956450"/>
              <a:ext cx="701105" cy="938369"/>
            </a:xfrm>
            <a:prstGeom prst="rect">
              <a:avLst/>
            </a:prstGeom>
            <a:noFill/>
          </p:spPr>
        </p:pic>
        <p:pic>
          <p:nvPicPr>
            <p:cNvPr id="37" name="Picture 36"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381000" y="5715000"/>
              <a:ext cx="914400" cy="864764"/>
            </a:xfrm>
            <a:prstGeom prst="rect">
              <a:avLst/>
            </a:prstGeom>
            <a:noFill/>
          </p:spPr>
        </p:pic>
        <p:pic>
          <p:nvPicPr>
            <p:cNvPr id="38" name="Picture 37"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1017867" y="5181600"/>
              <a:ext cx="914400" cy="864764"/>
            </a:xfrm>
            <a:prstGeom prst="rect">
              <a:avLst/>
            </a:prstGeom>
            <a:noFill/>
          </p:spPr>
        </p:pic>
        <p:pic>
          <p:nvPicPr>
            <p:cNvPr id="39" name="Picture 38"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1634394" y="5715000"/>
              <a:ext cx="914400" cy="864764"/>
            </a:xfrm>
            <a:prstGeom prst="rect">
              <a:avLst/>
            </a:prstGeom>
            <a:noFill/>
          </p:spPr>
        </p:pic>
        <p:pic>
          <p:nvPicPr>
            <p:cNvPr id="40" name="Picture 39"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2269706" y="5149855"/>
              <a:ext cx="914400" cy="864764"/>
            </a:xfrm>
            <a:prstGeom prst="rect">
              <a:avLst/>
            </a:prstGeom>
            <a:noFill/>
          </p:spPr>
        </p:pic>
        <p:pic>
          <p:nvPicPr>
            <p:cNvPr id="41" name="Picture 40"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2856029" y="5715000"/>
              <a:ext cx="914400" cy="864764"/>
            </a:xfrm>
            <a:prstGeom prst="rect">
              <a:avLst/>
            </a:prstGeom>
            <a:noFill/>
          </p:spPr>
        </p:pic>
        <p:pic>
          <p:nvPicPr>
            <p:cNvPr id="42" name="Picture 41"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3672604" y="5191418"/>
              <a:ext cx="914400" cy="864764"/>
            </a:xfrm>
            <a:prstGeom prst="rect">
              <a:avLst/>
            </a:prstGeom>
            <a:noFill/>
          </p:spPr>
        </p:pic>
        <p:pic>
          <p:nvPicPr>
            <p:cNvPr id="43" name="Picture 42"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4386292" y="5715000"/>
              <a:ext cx="914400" cy="864764"/>
            </a:xfrm>
            <a:prstGeom prst="rect">
              <a:avLst/>
            </a:prstGeom>
            <a:noFill/>
          </p:spPr>
        </p:pic>
        <p:pic>
          <p:nvPicPr>
            <p:cNvPr id="44" name="Picture 43"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5023159" y="5181600"/>
              <a:ext cx="914400" cy="864764"/>
            </a:xfrm>
            <a:prstGeom prst="rect">
              <a:avLst/>
            </a:prstGeom>
            <a:noFill/>
          </p:spPr>
        </p:pic>
        <p:pic>
          <p:nvPicPr>
            <p:cNvPr id="45" name="Picture 44"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5639686" y="5715000"/>
              <a:ext cx="914400" cy="864764"/>
            </a:xfrm>
            <a:prstGeom prst="rect">
              <a:avLst/>
            </a:prstGeom>
            <a:noFill/>
          </p:spPr>
        </p:pic>
        <p:pic>
          <p:nvPicPr>
            <p:cNvPr id="46" name="Picture 45"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6274998" y="5149855"/>
              <a:ext cx="914400" cy="864764"/>
            </a:xfrm>
            <a:prstGeom prst="rect">
              <a:avLst/>
            </a:prstGeom>
            <a:noFill/>
          </p:spPr>
        </p:pic>
        <p:pic>
          <p:nvPicPr>
            <p:cNvPr id="47" name="Picture 46"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6861321" y="5715000"/>
              <a:ext cx="914400" cy="864764"/>
            </a:xfrm>
            <a:prstGeom prst="rect">
              <a:avLst/>
            </a:prstGeom>
            <a:noFill/>
          </p:spPr>
        </p:pic>
        <p:pic>
          <p:nvPicPr>
            <p:cNvPr id="48" name="Picture 47" descr="C:\Users\bryons\Pictures\Virtualization Images for PPTs\Server-3U-Physical-with-Virtualized-Servers-Inside.png"/>
            <p:cNvPicPr>
              <a:picLocks noChangeAspect="1" noChangeArrowheads="1"/>
            </p:cNvPicPr>
            <p:nvPr/>
          </p:nvPicPr>
          <p:blipFill>
            <a:blip r:embed="rId7" cstate="print"/>
            <a:srcRect/>
            <a:stretch>
              <a:fillRect/>
            </a:stretch>
          </p:blipFill>
          <p:spPr bwMode="auto">
            <a:xfrm>
              <a:off x="7677896" y="5191418"/>
              <a:ext cx="914400" cy="864764"/>
            </a:xfrm>
            <a:prstGeom prst="rect">
              <a:avLst/>
            </a:prstGeom>
            <a:noFill/>
          </p:spPr>
        </p:pic>
        <p:sp>
          <p:nvSpPr>
            <p:cNvPr id="49" name="TextBox 48"/>
            <p:cNvSpPr txBox="1"/>
            <p:nvPr/>
          </p:nvSpPr>
          <p:spPr>
            <a:xfrm>
              <a:off x="6501989" y="2329934"/>
              <a:ext cx="1856475" cy="436313"/>
            </a:xfrm>
            <a:prstGeom prst="rect">
              <a:avLst/>
            </a:prstGeom>
            <a:noFill/>
          </p:spPr>
          <p:txBody>
            <a:bodyPr wrap="none" rtlCol="0">
              <a:spAutoFit/>
            </a:bodyPr>
            <a:lstStyle/>
            <a:p>
              <a:r>
                <a:rPr lang="en-US" sz="1836" dirty="0" err="1"/>
                <a:t>Fibre</a:t>
              </a:r>
              <a:r>
                <a:rPr lang="en-US" sz="1836" dirty="0"/>
                <a:t> Channel HBA</a:t>
              </a:r>
            </a:p>
          </p:txBody>
        </p:sp>
        <p:sp>
          <p:nvSpPr>
            <p:cNvPr id="50" name="TextBox 49"/>
            <p:cNvSpPr txBox="1"/>
            <p:nvPr/>
          </p:nvSpPr>
          <p:spPr>
            <a:xfrm>
              <a:off x="5313435" y="1803628"/>
              <a:ext cx="3637811" cy="436313"/>
            </a:xfrm>
            <a:prstGeom prst="rect">
              <a:avLst/>
            </a:prstGeom>
            <a:noFill/>
          </p:spPr>
          <p:txBody>
            <a:bodyPr wrap="none" rtlCol="0">
              <a:spAutoFit/>
            </a:bodyPr>
            <a:lstStyle/>
            <a:p>
              <a:r>
                <a:rPr lang="en-US" sz="1836" dirty="0"/>
                <a:t>CSV Volume on a LUN containing VMs</a:t>
              </a:r>
            </a:p>
          </p:txBody>
        </p:sp>
        <p:sp>
          <p:nvSpPr>
            <p:cNvPr id="51" name="Rectangle 50"/>
            <p:cNvSpPr/>
            <p:nvPr/>
          </p:nvSpPr>
          <p:spPr>
            <a:xfrm>
              <a:off x="4929830" y="786454"/>
              <a:ext cx="557385" cy="436313"/>
            </a:xfrm>
            <a:prstGeom prst="rect">
              <a:avLst/>
            </a:prstGeom>
          </p:spPr>
          <p:txBody>
            <a:bodyPr wrap="none">
              <a:spAutoFit/>
            </a:bodyPr>
            <a:lstStyle/>
            <a:p>
              <a:r>
                <a:rPr lang="en-US" sz="1836" dirty="0"/>
                <a:t>SAN</a:t>
              </a:r>
            </a:p>
          </p:txBody>
        </p:sp>
        <p:sp>
          <p:nvSpPr>
            <p:cNvPr id="52" name="TextBox 51"/>
            <p:cNvSpPr txBox="1"/>
            <p:nvPr/>
          </p:nvSpPr>
          <p:spPr>
            <a:xfrm>
              <a:off x="7150037" y="3157851"/>
              <a:ext cx="1669971" cy="765152"/>
            </a:xfrm>
            <a:prstGeom prst="rect">
              <a:avLst/>
            </a:prstGeom>
            <a:noFill/>
          </p:spPr>
          <p:txBody>
            <a:bodyPr wrap="none" rtlCol="0">
              <a:spAutoFit/>
            </a:bodyPr>
            <a:lstStyle/>
            <a:p>
              <a:r>
                <a:rPr lang="en-US" sz="1836" dirty="0"/>
                <a:t>File Servers in</a:t>
              </a:r>
              <a:br>
                <a:rPr lang="en-US" sz="1836" dirty="0"/>
              </a:br>
              <a:r>
                <a:rPr lang="en-US" sz="1836" dirty="0"/>
                <a:t>Scale-out cluster</a:t>
              </a:r>
            </a:p>
          </p:txBody>
        </p:sp>
        <p:sp>
          <p:nvSpPr>
            <p:cNvPr id="53" name="TextBox 52"/>
            <p:cNvSpPr txBox="1"/>
            <p:nvPr/>
          </p:nvSpPr>
          <p:spPr>
            <a:xfrm>
              <a:off x="4633181" y="4251559"/>
              <a:ext cx="3292407" cy="436313"/>
            </a:xfrm>
            <a:prstGeom prst="rect">
              <a:avLst/>
            </a:prstGeom>
            <a:noFill/>
          </p:spPr>
          <p:txBody>
            <a:bodyPr wrap="none" rtlCol="0">
              <a:spAutoFit/>
            </a:bodyPr>
            <a:lstStyle/>
            <a:p>
              <a:r>
                <a:rPr lang="en-US" sz="1836" dirty="0"/>
                <a:t>SMB 3.0 Share pointing to the CSV</a:t>
              </a:r>
            </a:p>
          </p:txBody>
        </p:sp>
        <p:cxnSp>
          <p:nvCxnSpPr>
            <p:cNvPr id="54" name="Straight Arrow Connector 53"/>
            <p:cNvCxnSpPr/>
            <p:nvPr/>
          </p:nvCxnSpPr>
          <p:spPr>
            <a:xfrm flipV="1">
              <a:off x="3882762" y="2076021"/>
              <a:ext cx="0" cy="1790266"/>
            </a:xfrm>
            <a:prstGeom prst="straightConnector1">
              <a:avLst/>
            </a:prstGeom>
            <a:ln>
              <a:prstDash val="dash"/>
              <a:tailEnd type="arrow"/>
            </a:ln>
          </p:spPr>
          <p:style>
            <a:lnRef idx="2">
              <a:schemeClr val="accent4"/>
            </a:lnRef>
            <a:fillRef idx="0">
              <a:schemeClr val="accent4"/>
            </a:fillRef>
            <a:effectRef idx="1">
              <a:schemeClr val="accent4"/>
            </a:effectRef>
            <a:fontRef idx="minor">
              <a:schemeClr val="tx1"/>
            </a:fontRef>
          </p:style>
        </p:cxnSp>
        <p:sp>
          <p:nvSpPr>
            <p:cNvPr id="55" name="TextBox 54"/>
            <p:cNvSpPr txBox="1"/>
            <p:nvPr/>
          </p:nvSpPr>
          <p:spPr>
            <a:xfrm>
              <a:off x="6861321" y="4840105"/>
              <a:ext cx="2018624" cy="436313"/>
            </a:xfrm>
            <a:prstGeom prst="rect">
              <a:avLst/>
            </a:prstGeom>
            <a:noFill/>
          </p:spPr>
          <p:txBody>
            <a:bodyPr wrap="none" rtlCol="0">
              <a:spAutoFit/>
            </a:bodyPr>
            <a:lstStyle/>
            <a:p>
              <a:r>
                <a:rPr lang="en-US" sz="1836" dirty="0"/>
                <a:t>SMB Access to share</a:t>
              </a:r>
            </a:p>
          </p:txBody>
        </p:sp>
        <p:sp>
          <p:nvSpPr>
            <p:cNvPr id="56" name="TextBox 55"/>
            <p:cNvSpPr txBox="1"/>
            <p:nvPr/>
          </p:nvSpPr>
          <p:spPr>
            <a:xfrm>
              <a:off x="3187051" y="6488668"/>
              <a:ext cx="1546960" cy="436313"/>
            </a:xfrm>
            <a:prstGeom prst="rect">
              <a:avLst/>
            </a:prstGeom>
            <a:noFill/>
          </p:spPr>
          <p:txBody>
            <a:bodyPr wrap="none" rtlCol="0">
              <a:spAutoFit/>
            </a:bodyPr>
            <a:lstStyle/>
            <a:p>
              <a:r>
                <a:rPr lang="en-US" sz="1836" dirty="0"/>
                <a:t>100’s of servers</a:t>
              </a:r>
            </a:p>
          </p:txBody>
        </p:sp>
      </p:grpSp>
    </p:spTree>
    <p:extLst>
      <p:ext uri="{BB962C8B-B14F-4D97-AF65-F5344CB8AC3E}">
        <p14:creationId xmlns:p14="http://schemas.microsoft.com/office/powerpoint/2010/main" val="8086138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Remote Desktop Services</a:t>
            </a:r>
            <a:endParaRPr lang="en-US" dirty="0"/>
          </a:p>
        </p:txBody>
      </p:sp>
      <p:sp>
        <p:nvSpPr>
          <p:cNvPr id="2" name="Content Placeholder 1"/>
          <p:cNvSpPr>
            <a:spLocks noGrp="1"/>
          </p:cNvSpPr>
          <p:nvPr>
            <p:ph sz="quarter" idx="10"/>
          </p:nvPr>
        </p:nvSpPr>
        <p:spPr>
          <a:prstGeom prst="rect">
            <a:avLst/>
          </a:prstGeom>
        </p:spPr>
        <p:txBody>
          <a:bodyPr>
            <a:normAutofit fontScale="85000" lnSpcReduction="20000"/>
          </a:bodyPr>
          <a:lstStyle/>
          <a:p>
            <a:r>
              <a:rPr lang="en-US" dirty="0" smtClean="0"/>
              <a:t>Simplicity</a:t>
            </a:r>
          </a:p>
          <a:p>
            <a:r>
              <a:rPr lang="en-US" dirty="0" smtClean="0"/>
              <a:t>All management using Server Manager and PowerShell</a:t>
            </a:r>
          </a:p>
          <a:p>
            <a:r>
              <a:rPr lang="en-US" dirty="0" smtClean="0"/>
              <a:t>Scenario deployment option which performs all configuration on multiple servers (preferred approach)</a:t>
            </a:r>
          </a:p>
          <a:p>
            <a:r>
              <a:rPr lang="en-US" dirty="0" smtClean="0"/>
              <a:t>Session and VDI Improvements</a:t>
            </a:r>
          </a:p>
          <a:p>
            <a:r>
              <a:rPr lang="en-US" dirty="0" smtClean="0"/>
              <a:t>VM Templates for VDI</a:t>
            </a:r>
          </a:p>
          <a:p>
            <a:r>
              <a:rPr lang="en-US" dirty="0" smtClean="0"/>
              <a:t>Software rasterizer</a:t>
            </a:r>
          </a:p>
          <a:p>
            <a:r>
              <a:rPr lang="en-US" dirty="0" smtClean="0"/>
              <a:t>User Disk for personalization within a pool (VDI or Session)</a:t>
            </a:r>
          </a:p>
          <a:p>
            <a:r>
              <a:rPr lang="en-US" dirty="0" err="1" smtClean="0"/>
              <a:t>Fairshare</a:t>
            </a:r>
            <a:r>
              <a:rPr lang="en-US" dirty="0" smtClean="0"/>
              <a:t> of CPU, Disk and Network for sessions</a:t>
            </a:r>
          </a:p>
          <a:p>
            <a:r>
              <a:rPr lang="en-US" dirty="0" smtClean="0"/>
              <a:t>Easy setup of </a:t>
            </a:r>
            <a:r>
              <a:rPr lang="en-US" dirty="0" err="1" smtClean="0"/>
              <a:t>RemoteApp</a:t>
            </a:r>
            <a:r>
              <a:rPr lang="en-US" dirty="0" smtClean="0"/>
              <a:t> and Desktop via email auto-discovery</a:t>
            </a:r>
            <a:endParaRPr lang="en-US" dirty="0"/>
          </a:p>
        </p:txBody>
      </p:sp>
    </p:spTree>
    <p:extLst>
      <p:ext uri="{BB962C8B-B14F-4D97-AF65-F5344CB8AC3E}">
        <p14:creationId xmlns:p14="http://schemas.microsoft.com/office/powerpoint/2010/main" val="2311476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RemoteFX</a:t>
            </a:r>
            <a:r>
              <a:rPr lang="en-US" dirty="0" smtClean="0"/>
              <a:t> Everywhere</a:t>
            </a:r>
            <a:endParaRPr lang="en-US" dirty="0"/>
          </a:p>
        </p:txBody>
      </p:sp>
      <p:sp>
        <p:nvSpPr>
          <p:cNvPr id="3" name="Content Placeholder 2"/>
          <p:cNvSpPr>
            <a:spLocks noGrp="1"/>
          </p:cNvSpPr>
          <p:nvPr>
            <p:ph sz="quarter" idx="10"/>
          </p:nvPr>
        </p:nvSpPr>
        <p:spPr>
          <a:prstGeom prst="rect">
            <a:avLst/>
          </a:prstGeom>
        </p:spPr>
        <p:txBody>
          <a:bodyPr>
            <a:noAutofit/>
          </a:bodyPr>
          <a:lstStyle/>
          <a:p>
            <a:r>
              <a:rPr lang="en-US" sz="3200" dirty="0"/>
              <a:t>Ubiquitous </a:t>
            </a:r>
            <a:r>
              <a:rPr lang="en-US" sz="3200" dirty="0" err="1" smtClean="0"/>
              <a:t>RemoteFX</a:t>
            </a:r>
            <a:endParaRPr lang="en-US" sz="3200" dirty="0" smtClean="0"/>
          </a:p>
          <a:p>
            <a:r>
              <a:rPr lang="en-US" sz="3200" dirty="0" smtClean="0"/>
              <a:t>WAN with UDP and TCP support</a:t>
            </a:r>
          </a:p>
          <a:p>
            <a:r>
              <a:rPr lang="en-US" sz="3200" dirty="0" err="1" smtClean="0"/>
              <a:t>RemoteFX</a:t>
            </a:r>
            <a:r>
              <a:rPr lang="en-US" sz="3200" dirty="0" smtClean="0"/>
              <a:t> Network Auto Detect</a:t>
            </a:r>
          </a:p>
          <a:p>
            <a:r>
              <a:rPr lang="en-US" sz="3200" dirty="0" smtClean="0"/>
              <a:t>Adaptive graphics with </a:t>
            </a:r>
            <a:r>
              <a:rPr lang="en-US" sz="3200" dirty="0"/>
              <a:t>progressive rendering </a:t>
            </a:r>
            <a:endParaRPr lang="en-US" sz="3200" dirty="0" smtClean="0"/>
          </a:p>
          <a:p>
            <a:r>
              <a:rPr lang="en-US" sz="3200" dirty="0" smtClean="0"/>
              <a:t>Software rasterizer or GPU</a:t>
            </a:r>
          </a:p>
          <a:p>
            <a:r>
              <a:rPr lang="en-US" sz="3200" dirty="0" err="1" smtClean="0"/>
              <a:t>Multitouch</a:t>
            </a:r>
            <a:endParaRPr lang="en-US" sz="3200" dirty="0" smtClean="0"/>
          </a:p>
          <a:p>
            <a:r>
              <a:rPr lang="en-US" sz="3200" dirty="0" smtClean="0"/>
              <a:t>USB Redirection for Session Host</a:t>
            </a:r>
          </a:p>
          <a:p>
            <a:r>
              <a:rPr lang="en-US" sz="3200" dirty="0"/>
              <a:t>N</a:t>
            </a:r>
            <a:r>
              <a:rPr lang="en-US" sz="3200" dirty="0" smtClean="0"/>
              <a:t>ew </a:t>
            </a:r>
            <a:r>
              <a:rPr lang="en-US" sz="3200" dirty="0"/>
              <a:t>Metro Style Remote Desktop </a:t>
            </a:r>
            <a:r>
              <a:rPr lang="en-US" sz="3200" dirty="0" smtClean="0"/>
              <a:t>App</a:t>
            </a:r>
          </a:p>
          <a:p>
            <a:r>
              <a:rPr lang="en-US" sz="3200" dirty="0" smtClean="0"/>
              <a:t>DirectX11 (CPU must be SLAT)</a:t>
            </a:r>
          </a:p>
        </p:txBody>
      </p:sp>
    </p:spTree>
    <p:extLst>
      <p:ext uri="{BB962C8B-B14F-4D97-AF65-F5344CB8AC3E}">
        <p14:creationId xmlns:p14="http://schemas.microsoft.com/office/powerpoint/2010/main" val="20490144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Active Directory and Group Policy</a:t>
            </a:r>
            <a:endParaRPr lang="en-US" dirty="0"/>
          </a:p>
        </p:txBody>
      </p:sp>
      <p:sp>
        <p:nvSpPr>
          <p:cNvPr id="3" name="Content Placeholder 2"/>
          <p:cNvSpPr>
            <a:spLocks noGrp="1"/>
          </p:cNvSpPr>
          <p:nvPr>
            <p:ph sz="quarter" idx="10"/>
          </p:nvPr>
        </p:nvSpPr>
        <p:spPr>
          <a:xfrm>
            <a:off x="274638" y="1214438"/>
            <a:ext cx="11887200" cy="5207579"/>
          </a:xfrm>
          <a:prstGeom prst="rect">
            <a:avLst/>
          </a:prstGeom>
        </p:spPr>
        <p:txBody>
          <a:bodyPr/>
          <a:lstStyle/>
          <a:p>
            <a:r>
              <a:rPr lang="en-US" dirty="0" smtClean="0"/>
              <a:t>Ease of implementation and management</a:t>
            </a:r>
          </a:p>
          <a:p>
            <a:r>
              <a:rPr lang="en-US" dirty="0" smtClean="0"/>
              <a:t>Virtualization-safe Domain Controllers</a:t>
            </a:r>
          </a:p>
          <a:p>
            <a:r>
              <a:rPr lang="en-US" dirty="0" err="1" smtClean="0"/>
              <a:t>Clonable</a:t>
            </a:r>
            <a:r>
              <a:rPr lang="en-US" dirty="0" smtClean="0"/>
              <a:t> Domain Controllers</a:t>
            </a:r>
          </a:p>
          <a:p>
            <a:r>
              <a:rPr lang="en-US" dirty="0" smtClean="0"/>
              <a:t>Active Directory Based Activation</a:t>
            </a:r>
          </a:p>
          <a:p>
            <a:r>
              <a:rPr lang="en-US" dirty="0" smtClean="0"/>
              <a:t>With </a:t>
            </a:r>
            <a:r>
              <a:rPr lang="en-US" dirty="0"/>
              <a:t>Windows </a:t>
            </a:r>
            <a:r>
              <a:rPr lang="en-US" dirty="0" smtClean="0"/>
              <a:t>2012 Domain Controller</a:t>
            </a:r>
            <a:endParaRPr lang="en-US" dirty="0"/>
          </a:p>
          <a:p>
            <a:pPr lvl="1"/>
            <a:r>
              <a:rPr lang="en-US" sz="3200" dirty="0"/>
              <a:t>Dynamic Access Control</a:t>
            </a:r>
          </a:p>
          <a:p>
            <a:pPr lvl="1"/>
            <a:r>
              <a:rPr lang="en-US" sz="3200" dirty="0"/>
              <a:t>Group Managed Service Accounts</a:t>
            </a:r>
          </a:p>
          <a:p>
            <a:endParaRPr lang="en-US" dirty="0"/>
          </a:p>
        </p:txBody>
      </p:sp>
    </p:spTree>
    <p:extLst>
      <p:ext uri="{BB962C8B-B14F-4D97-AF65-F5344CB8AC3E}">
        <p14:creationId xmlns:p14="http://schemas.microsoft.com/office/powerpoint/2010/main" val="13157372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Directory Administrative Center</a:t>
            </a:r>
            <a:endParaRPr lang="en-US" dirty="0"/>
          </a:p>
        </p:txBody>
      </p:sp>
      <p:sp>
        <p:nvSpPr>
          <p:cNvPr id="3" name="Content Placeholder 2"/>
          <p:cNvSpPr>
            <a:spLocks noGrp="1"/>
          </p:cNvSpPr>
          <p:nvPr>
            <p:ph sz="quarter" idx="10"/>
          </p:nvPr>
        </p:nvSpPr>
        <p:spPr>
          <a:xfrm>
            <a:off x="274638" y="1214438"/>
            <a:ext cx="11887200" cy="4296561"/>
          </a:xfrm>
          <a:prstGeom prst="rect">
            <a:avLst/>
          </a:prstGeom>
        </p:spPr>
        <p:txBody>
          <a:bodyPr/>
          <a:lstStyle/>
          <a:p>
            <a:r>
              <a:rPr lang="en-US" dirty="0" smtClean="0"/>
              <a:t>Can be used for most AD GUI actions</a:t>
            </a:r>
          </a:p>
          <a:p>
            <a:r>
              <a:rPr lang="en-US" dirty="0" smtClean="0"/>
              <a:t>Can be used on pre Windows Server 2012 domains and domain controllers</a:t>
            </a:r>
          </a:p>
          <a:p>
            <a:pPr lvl="1"/>
            <a:r>
              <a:rPr lang="en-US" sz="3600" dirty="0" smtClean="0"/>
              <a:t>Windows PowerShell History Viewer</a:t>
            </a:r>
          </a:p>
          <a:p>
            <a:pPr lvl="1"/>
            <a:r>
              <a:rPr lang="en-US" sz="3600" dirty="0" smtClean="0"/>
              <a:t>Graphical Recycle Bin</a:t>
            </a:r>
          </a:p>
          <a:p>
            <a:pPr lvl="1"/>
            <a:r>
              <a:rPr lang="en-US" sz="3600" dirty="0" smtClean="0"/>
              <a:t>Fine Grained Password </a:t>
            </a:r>
            <a:br>
              <a:rPr lang="en-US" sz="3600" dirty="0" smtClean="0"/>
            </a:br>
            <a:r>
              <a:rPr lang="en-US" sz="3600" dirty="0" smtClean="0"/>
              <a:t>Policy Management</a:t>
            </a:r>
          </a:p>
        </p:txBody>
      </p:sp>
      <p:pic>
        <p:nvPicPr>
          <p:cNvPr id="1026" name="Picture 2" descr="C:\Users\john\AppData\Local\Temp\SNAGHTMLf73d8.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6529026" y="4041281"/>
            <a:ext cx="5871390" cy="2642376"/>
          </a:xfrm>
          <a:prstGeom prst="rect">
            <a:avLst/>
          </a:prstGeom>
          <a:noFill/>
          <a:effectLst>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8021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Policy</a:t>
            </a:r>
            <a:endParaRPr lang="en-US" dirty="0"/>
          </a:p>
        </p:txBody>
      </p:sp>
      <p:sp>
        <p:nvSpPr>
          <p:cNvPr id="3" name="Content Placeholder 2"/>
          <p:cNvSpPr>
            <a:spLocks noGrp="1"/>
          </p:cNvSpPr>
          <p:nvPr>
            <p:ph sz="quarter" idx="10"/>
          </p:nvPr>
        </p:nvSpPr>
        <p:spPr>
          <a:prstGeom prst="rect">
            <a:avLst/>
          </a:prstGeom>
        </p:spPr>
        <p:txBody>
          <a:bodyPr>
            <a:normAutofit lnSpcReduction="10000"/>
          </a:bodyPr>
          <a:lstStyle/>
          <a:p>
            <a:r>
              <a:rPr lang="en-US" dirty="0" smtClean="0"/>
              <a:t>Many additional settings for Windows 8, IE10 and above and packaged app rules in </a:t>
            </a:r>
            <a:r>
              <a:rPr lang="en-US" dirty="0" err="1" smtClean="0"/>
              <a:t>AppLocker</a:t>
            </a:r>
            <a:endParaRPr lang="en-US" dirty="0" smtClean="0"/>
          </a:p>
          <a:p>
            <a:r>
              <a:rPr lang="en-US" dirty="0" smtClean="0"/>
              <a:t>Focus on making management, reporting and troubleshooting easier</a:t>
            </a:r>
          </a:p>
          <a:p>
            <a:r>
              <a:rPr lang="en-US" dirty="0" smtClean="0"/>
              <a:t>Reduction in number of tools</a:t>
            </a:r>
          </a:p>
          <a:p>
            <a:r>
              <a:rPr lang="en-US" dirty="0" err="1"/>
              <a:t>Remotable</a:t>
            </a:r>
            <a:r>
              <a:rPr lang="en-US" dirty="0"/>
              <a:t> </a:t>
            </a:r>
            <a:r>
              <a:rPr lang="en-US" dirty="0" err="1"/>
              <a:t>GPUpdate</a:t>
            </a:r>
            <a:r>
              <a:rPr lang="en-US" dirty="0"/>
              <a:t> at OU level through GUI</a:t>
            </a:r>
          </a:p>
          <a:p>
            <a:r>
              <a:rPr lang="en-US" dirty="0"/>
              <a:t>More granular with </a:t>
            </a:r>
            <a:r>
              <a:rPr lang="en-US" dirty="0" smtClean="0"/>
              <a:t>invoke-</a:t>
            </a:r>
            <a:r>
              <a:rPr lang="en-US" dirty="0" err="1" smtClean="0"/>
              <a:t>gpupdate</a:t>
            </a:r>
            <a:r>
              <a:rPr lang="en-US" dirty="0" smtClean="0"/>
              <a:t> PowerShell </a:t>
            </a:r>
            <a:r>
              <a:rPr lang="en-US" dirty="0" err="1" smtClean="0"/>
              <a:t>cmdlet</a:t>
            </a:r>
            <a:endParaRPr lang="en-US" dirty="0"/>
          </a:p>
          <a:p>
            <a:r>
              <a:rPr lang="en-US" dirty="0"/>
              <a:t>Health of Group Policy </a:t>
            </a:r>
            <a:r>
              <a:rPr lang="en-US" dirty="0" smtClean="0"/>
              <a:t>checking through GPMC</a:t>
            </a:r>
          </a:p>
          <a:p>
            <a:endParaRPr lang="en-US" dirty="0"/>
          </a:p>
        </p:txBody>
      </p:sp>
    </p:spTree>
    <p:extLst>
      <p:ext uri="{BB962C8B-B14F-4D97-AF65-F5344CB8AC3E}">
        <p14:creationId xmlns:p14="http://schemas.microsoft.com/office/powerpoint/2010/main" val="22785981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Better with Windows 8</a:t>
            </a:r>
            <a:endParaRPr lang="en-US" dirty="0"/>
          </a:p>
        </p:txBody>
      </p:sp>
      <p:sp>
        <p:nvSpPr>
          <p:cNvPr id="3" name="Content Placeholder 2"/>
          <p:cNvSpPr>
            <a:spLocks noGrp="1"/>
          </p:cNvSpPr>
          <p:nvPr>
            <p:ph sz="quarter" idx="10"/>
          </p:nvPr>
        </p:nvSpPr>
        <p:spPr>
          <a:prstGeom prst="rect">
            <a:avLst/>
          </a:prstGeom>
        </p:spPr>
        <p:txBody>
          <a:bodyPr>
            <a:normAutofit lnSpcReduction="10000"/>
          </a:bodyPr>
          <a:lstStyle/>
          <a:p>
            <a:r>
              <a:rPr lang="en-US" dirty="0" smtClean="0"/>
              <a:t>Two key technologies have undergone great improvements in Windows Server 2012 when used with Windows 8</a:t>
            </a:r>
          </a:p>
          <a:p>
            <a:r>
              <a:rPr lang="en-US" dirty="0" err="1" smtClean="0"/>
              <a:t>BranchCache</a:t>
            </a:r>
            <a:r>
              <a:rPr lang="en-US" dirty="0" smtClean="0"/>
              <a:t> features simplified deployment without office specific GPOs and automated client configuration</a:t>
            </a:r>
            <a:endParaRPr lang="en-US" dirty="0"/>
          </a:p>
          <a:p>
            <a:r>
              <a:rPr lang="en-US" dirty="0" err="1" smtClean="0"/>
              <a:t>DirectAccess</a:t>
            </a:r>
            <a:r>
              <a:rPr lang="en-US" dirty="0" smtClean="0"/>
              <a:t> has simplified deployment absorbing much of the UAG </a:t>
            </a:r>
            <a:r>
              <a:rPr lang="en-US" dirty="0" err="1" smtClean="0"/>
              <a:t>DirectAccess</a:t>
            </a:r>
            <a:r>
              <a:rPr lang="en-US" dirty="0" smtClean="0"/>
              <a:t> functionality. Addition geographically distributed </a:t>
            </a:r>
            <a:r>
              <a:rPr lang="en-US" dirty="0" err="1" smtClean="0"/>
              <a:t>DirectAccess</a:t>
            </a:r>
            <a:r>
              <a:rPr lang="en-US" dirty="0" smtClean="0"/>
              <a:t> deployment support.</a:t>
            </a:r>
            <a:endParaRPr lang="en-US" dirty="0"/>
          </a:p>
        </p:txBody>
      </p:sp>
    </p:spTree>
    <p:extLst>
      <p:ext uri="{BB962C8B-B14F-4D97-AF65-F5344CB8AC3E}">
        <p14:creationId xmlns:p14="http://schemas.microsoft.com/office/powerpoint/2010/main" val="16030003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The Top Ten New Features You Really Care about in Windows Server 2012</a:t>
            </a:r>
          </a:p>
        </p:txBody>
      </p:sp>
      <p:sp>
        <p:nvSpPr>
          <p:cNvPr id="5" name="Text Placeholder 4"/>
          <p:cNvSpPr>
            <a:spLocks noGrp="1"/>
          </p:cNvSpPr>
          <p:nvPr>
            <p:ph type="body" sz="quarter" idx="12"/>
          </p:nvPr>
        </p:nvSpPr>
        <p:spPr/>
        <p:txBody>
          <a:bodyPr/>
          <a:lstStyle/>
          <a:p>
            <a:r>
              <a:rPr lang="en-US" dirty="0" smtClean="0"/>
              <a:t>John Savill</a:t>
            </a:r>
            <a:endParaRPr lang="en-US" dirty="0"/>
          </a:p>
        </p:txBody>
      </p:sp>
      <p:sp>
        <p:nvSpPr>
          <p:cNvPr id="14" name="Text Placeholder 13"/>
          <p:cNvSpPr>
            <a:spLocks noGrp="1"/>
          </p:cNvSpPr>
          <p:nvPr>
            <p:ph type="body" sz="quarter" idx="13"/>
          </p:nvPr>
        </p:nvSpPr>
        <p:spPr/>
        <p:txBody>
          <a:bodyPr/>
          <a:lstStyle/>
          <a:p>
            <a:r>
              <a:rPr lang="en-US" dirty="0" smtClean="0"/>
              <a:t>MDC-B207</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Pennie's documents\Images for TechEd06\Hardware_Imagery\Folder.png"/>
          <p:cNvPicPr>
            <a:picLocks noChangeAspect="1" noChangeArrowheads="1"/>
          </p:cNvPicPr>
          <p:nvPr/>
        </p:nvPicPr>
        <p:blipFill>
          <a:blip r:embed="rId2" cstate="print"/>
          <a:srcRect/>
          <a:stretch>
            <a:fillRect/>
          </a:stretch>
        </p:blipFill>
        <p:spPr bwMode="auto">
          <a:xfrm>
            <a:off x="5543628" y="5844891"/>
            <a:ext cx="869139" cy="852772"/>
          </a:xfrm>
          <a:prstGeom prst="rect">
            <a:avLst/>
          </a:prstGeom>
          <a:noFill/>
        </p:spPr>
      </p:pic>
      <p:sp>
        <p:nvSpPr>
          <p:cNvPr id="2" name="Title 1"/>
          <p:cNvSpPr>
            <a:spLocks noGrp="1"/>
          </p:cNvSpPr>
          <p:nvPr>
            <p:ph type="title"/>
          </p:nvPr>
        </p:nvSpPr>
        <p:spPr/>
        <p:txBody>
          <a:bodyPr/>
          <a:lstStyle/>
          <a:p>
            <a:r>
              <a:rPr lang="en-US" dirty="0" smtClean="0"/>
              <a:t>8. Application and </a:t>
            </a:r>
            <a:r>
              <a:rPr lang="en-US" dirty="0"/>
              <a:t>W</a:t>
            </a:r>
            <a:r>
              <a:rPr lang="en-US" dirty="0" smtClean="0"/>
              <a:t>eb Services</a:t>
            </a:r>
            <a:endParaRPr lang="en-US" dirty="0"/>
          </a:p>
        </p:txBody>
      </p:sp>
      <p:sp>
        <p:nvSpPr>
          <p:cNvPr id="3" name="Content Placeholder 2"/>
          <p:cNvSpPr>
            <a:spLocks noGrp="1"/>
          </p:cNvSpPr>
          <p:nvPr>
            <p:ph sz="quarter" idx="10"/>
          </p:nvPr>
        </p:nvSpPr>
        <p:spPr>
          <a:prstGeom prst="rect">
            <a:avLst/>
          </a:prstGeom>
        </p:spPr>
        <p:txBody>
          <a:bodyPr/>
          <a:lstStyle/>
          <a:p>
            <a:r>
              <a:rPr lang="en-US" sz="3600" dirty="0" smtClean="0"/>
              <a:t>Applications can be built once and run both on-premise and in the cloud using common tools, workflows and standards</a:t>
            </a:r>
          </a:p>
          <a:p>
            <a:r>
              <a:rPr lang="en-US" sz="3600" dirty="0" smtClean="0"/>
              <a:t>Improved IIS features including centralized SSL certificate management</a:t>
            </a:r>
          </a:p>
          <a:p>
            <a:endParaRPr lang="en-US" sz="3600" dirty="0"/>
          </a:p>
        </p:txBody>
      </p:sp>
      <p:grpSp>
        <p:nvGrpSpPr>
          <p:cNvPr id="4" name="Group 3"/>
          <p:cNvGrpSpPr/>
          <p:nvPr/>
        </p:nvGrpSpPr>
        <p:grpSpPr>
          <a:xfrm>
            <a:off x="5722293" y="5885128"/>
            <a:ext cx="921848" cy="590545"/>
            <a:chOff x="6382383" y="1777120"/>
            <a:chExt cx="926656" cy="791296"/>
          </a:xfrm>
        </p:grpSpPr>
        <p:pic>
          <p:nvPicPr>
            <p:cNvPr id="5" name="Picture 4" descr="red.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483561">
              <a:off x="6413764" y="1835129"/>
              <a:ext cx="335813" cy="3383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035073">
              <a:off x="6680140" y="2040890"/>
              <a:ext cx="335811" cy="3383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201915">
              <a:off x="6641061" y="1777120"/>
              <a:ext cx="335811" cy="33836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30828">
              <a:off x="6973229" y="1796658"/>
              <a:ext cx="335810" cy="33836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0926475">
              <a:off x="6943922" y="2050659"/>
              <a:ext cx="335811" cy="33836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45827">
              <a:off x="6382383" y="2115328"/>
              <a:ext cx="335810" cy="33836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20649">
              <a:off x="6779590" y="2185990"/>
              <a:ext cx="335809" cy="33836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821434">
              <a:off x="6595050" y="2231327"/>
              <a:ext cx="335810" cy="338368"/>
            </a:xfrm>
            <a:prstGeom prst="rect">
              <a:avLst/>
            </a:prstGeom>
          </p:spPr>
        </p:pic>
      </p:grpSp>
      <p:pic>
        <p:nvPicPr>
          <p:cNvPr id="14" name="Picture 15" descr="Server-Physical-Single"/>
          <p:cNvPicPr>
            <a:picLocks noChangeAspect="1" noChangeArrowheads="1"/>
          </p:cNvPicPr>
          <p:nvPr/>
        </p:nvPicPr>
        <p:blipFill>
          <a:blip r:embed="rId11" cstate="print"/>
          <a:srcRect/>
          <a:stretch>
            <a:fillRect/>
          </a:stretch>
        </p:blipFill>
        <p:spPr bwMode="auto">
          <a:xfrm>
            <a:off x="1417279" y="4332102"/>
            <a:ext cx="1727442" cy="1004252"/>
          </a:xfrm>
          <a:prstGeom prst="rect">
            <a:avLst/>
          </a:prstGeom>
          <a:noFill/>
          <a:ln w="9525">
            <a:noFill/>
            <a:miter lim="800000"/>
            <a:headEnd/>
            <a:tailEnd/>
          </a:ln>
        </p:spPr>
      </p:pic>
      <p:pic>
        <p:nvPicPr>
          <p:cNvPr id="15" name="Picture 15" descr="Server-Physical-Single"/>
          <p:cNvPicPr>
            <a:picLocks noChangeAspect="1" noChangeArrowheads="1"/>
          </p:cNvPicPr>
          <p:nvPr/>
        </p:nvPicPr>
        <p:blipFill>
          <a:blip r:embed="rId11" cstate="print"/>
          <a:srcRect/>
          <a:stretch>
            <a:fillRect/>
          </a:stretch>
        </p:blipFill>
        <p:spPr bwMode="auto">
          <a:xfrm>
            <a:off x="3351912" y="4332102"/>
            <a:ext cx="1727442" cy="1004252"/>
          </a:xfrm>
          <a:prstGeom prst="rect">
            <a:avLst/>
          </a:prstGeom>
          <a:noFill/>
          <a:ln w="9525">
            <a:noFill/>
            <a:miter lim="800000"/>
            <a:headEnd/>
            <a:tailEnd/>
          </a:ln>
        </p:spPr>
      </p:pic>
      <p:pic>
        <p:nvPicPr>
          <p:cNvPr id="16" name="Picture 15" descr="Server-Physical-Single"/>
          <p:cNvPicPr>
            <a:picLocks noChangeAspect="1" noChangeArrowheads="1"/>
          </p:cNvPicPr>
          <p:nvPr/>
        </p:nvPicPr>
        <p:blipFill>
          <a:blip r:embed="rId11" cstate="print"/>
          <a:srcRect/>
          <a:stretch>
            <a:fillRect/>
          </a:stretch>
        </p:blipFill>
        <p:spPr bwMode="auto">
          <a:xfrm>
            <a:off x="5204238" y="4332102"/>
            <a:ext cx="1727442" cy="1004252"/>
          </a:xfrm>
          <a:prstGeom prst="rect">
            <a:avLst/>
          </a:prstGeom>
          <a:noFill/>
          <a:ln w="9525">
            <a:noFill/>
            <a:miter lim="800000"/>
            <a:headEnd/>
            <a:tailEnd/>
          </a:ln>
        </p:spPr>
      </p:pic>
      <p:pic>
        <p:nvPicPr>
          <p:cNvPr id="17" name="Picture 15" descr="Server-Physical-Single"/>
          <p:cNvPicPr>
            <a:picLocks noChangeAspect="1" noChangeArrowheads="1"/>
          </p:cNvPicPr>
          <p:nvPr/>
        </p:nvPicPr>
        <p:blipFill>
          <a:blip r:embed="rId11" cstate="print"/>
          <a:srcRect/>
          <a:stretch>
            <a:fillRect/>
          </a:stretch>
        </p:blipFill>
        <p:spPr bwMode="auto">
          <a:xfrm>
            <a:off x="7115038" y="4332102"/>
            <a:ext cx="1727442" cy="1004252"/>
          </a:xfrm>
          <a:prstGeom prst="rect">
            <a:avLst/>
          </a:prstGeom>
          <a:noFill/>
          <a:ln w="9525">
            <a:noFill/>
            <a:miter lim="800000"/>
            <a:headEnd/>
            <a:tailEnd/>
          </a:ln>
        </p:spPr>
      </p:pic>
      <p:pic>
        <p:nvPicPr>
          <p:cNvPr id="18" name="Picture 15" descr="Server-Physical-Single"/>
          <p:cNvPicPr>
            <a:picLocks noChangeAspect="1" noChangeArrowheads="1"/>
          </p:cNvPicPr>
          <p:nvPr/>
        </p:nvPicPr>
        <p:blipFill>
          <a:blip r:embed="rId11" cstate="print"/>
          <a:srcRect/>
          <a:stretch>
            <a:fillRect/>
          </a:stretch>
        </p:blipFill>
        <p:spPr bwMode="auto">
          <a:xfrm>
            <a:off x="9083354" y="4332102"/>
            <a:ext cx="1727442" cy="1004252"/>
          </a:xfrm>
          <a:prstGeom prst="rect">
            <a:avLst/>
          </a:prstGeom>
          <a:noFill/>
          <a:ln w="9525">
            <a:noFill/>
            <a:miter lim="800000"/>
            <a:headEnd/>
            <a:tailEnd/>
          </a:ln>
        </p:spPr>
      </p:pic>
      <p:cxnSp>
        <p:nvCxnSpPr>
          <p:cNvPr id="20" name="Straight Connector 19"/>
          <p:cNvCxnSpPr/>
          <p:nvPr/>
        </p:nvCxnSpPr>
        <p:spPr>
          <a:xfrm>
            <a:off x="2764022" y="5186990"/>
            <a:ext cx="2693486" cy="852756"/>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a:off x="4628743" y="5186990"/>
            <a:ext cx="828765" cy="6579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Straight Connector 23"/>
          <p:cNvCxnSpPr>
            <a:stCxn id="16" idx="2"/>
          </p:cNvCxnSpPr>
          <p:nvPr/>
        </p:nvCxnSpPr>
        <p:spPr>
          <a:xfrm>
            <a:off x="6067960" y="5336354"/>
            <a:ext cx="10897" cy="394653"/>
          </a:xfrm>
          <a:prstGeom prst="line">
            <a:avLst/>
          </a:prstGeom>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a:xfrm flipH="1">
            <a:off x="6708120" y="5186990"/>
            <a:ext cx="1028492" cy="6579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Straight Connector 27"/>
          <p:cNvCxnSpPr/>
          <p:nvPr/>
        </p:nvCxnSpPr>
        <p:spPr>
          <a:xfrm flipH="1">
            <a:off x="6804251" y="5186990"/>
            <a:ext cx="2797082" cy="880304"/>
          </a:xfrm>
          <a:prstGeom prst="line">
            <a:avLst/>
          </a:prstGeom>
        </p:spPr>
        <p:style>
          <a:lnRef idx="2">
            <a:schemeClr val="accent3"/>
          </a:lnRef>
          <a:fillRef idx="0">
            <a:schemeClr val="accent3"/>
          </a:fillRef>
          <a:effectRef idx="1">
            <a:schemeClr val="accent3"/>
          </a:effectRef>
          <a:fontRef idx="minor">
            <a:schemeClr val="tx1"/>
          </a:fontRef>
        </p:style>
      </p:cxnSp>
      <p:pic>
        <p:nvPicPr>
          <p:cNvPr id="29" name="Picture 5" descr="D:\Aeshen\TechNet 2006\12-December\Msft-longhorn-papers\TDM Deck\Windows Illustration Icons\Internet.png"/>
          <p:cNvPicPr>
            <a:picLocks noChangeAspect="1" noChangeArrowheads="1"/>
          </p:cNvPicPr>
          <p:nvPr/>
        </p:nvPicPr>
        <p:blipFill>
          <a:blip r:embed="rId12" cstate="print"/>
          <a:srcRect/>
          <a:stretch>
            <a:fillRect/>
          </a:stretch>
        </p:blipFill>
        <p:spPr bwMode="auto">
          <a:xfrm>
            <a:off x="2349641" y="4798404"/>
            <a:ext cx="462135" cy="346692"/>
          </a:xfrm>
          <a:prstGeom prst="rect">
            <a:avLst/>
          </a:prstGeom>
          <a:noFill/>
          <a:effectLst>
            <a:outerShdw blurRad="50800" dist="38100" dir="2700000" algn="tl" rotWithShape="0">
              <a:prstClr val="black">
                <a:alpha val="40000"/>
              </a:prstClr>
            </a:outerShdw>
          </a:effectLst>
        </p:spPr>
      </p:pic>
      <p:pic>
        <p:nvPicPr>
          <p:cNvPr id="30" name="Picture 5" descr="D:\Aeshen\TechNet 2006\12-December\Msft-longhorn-papers\TDM Deck\Windows Illustration Icons\Internet.png"/>
          <p:cNvPicPr>
            <a:picLocks noChangeAspect="1" noChangeArrowheads="1"/>
          </p:cNvPicPr>
          <p:nvPr/>
        </p:nvPicPr>
        <p:blipFill>
          <a:blip r:embed="rId12" cstate="print"/>
          <a:srcRect/>
          <a:stretch>
            <a:fillRect/>
          </a:stretch>
        </p:blipFill>
        <p:spPr bwMode="auto">
          <a:xfrm>
            <a:off x="4317958" y="4840298"/>
            <a:ext cx="462135" cy="346692"/>
          </a:xfrm>
          <a:prstGeom prst="rect">
            <a:avLst/>
          </a:prstGeom>
          <a:noFill/>
          <a:effectLst>
            <a:outerShdw blurRad="50800" dist="38100" dir="2700000" algn="tl" rotWithShape="0">
              <a:prstClr val="black">
                <a:alpha val="40000"/>
              </a:prstClr>
            </a:outerShdw>
          </a:effectLst>
        </p:spPr>
      </p:pic>
      <p:pic>
        <p:nvPicPr>
          <p:cNvPr id="31" name="Picture 5" descr="D:\Aeshen\TechNet 2006\12-December\Msft-longhorn-papers\TDM Deck\Windows Illustration Icons\Internet.png"/>
          <p:cNvPicPr>
            <a:picLocks noChangeAspect="1" noChangeArrowheads="1"/>
          </p:cNvPicPr>
          <p:nvPr/>
        </p:nvPicPr>
        <p:blipFill>
          <a:blip r:embed="rId12" cstate="print"/>
          <a:srcRect/>
          <a:stretch>
            <a:fillRect/>
          </a:stretch>
        </p:blipFill>
        <p:spPr bwMode="auto">
          <a:xfrm>
            <a:off x="6178495" y="4840297"/>
            <a:ext cx="462135" cy="346692"/>
          </a:xfrm>
          <a:prstGeom prst="rect">
            <a:avLst/>
          </a:prstGeom>
          <a:noFill/>
          <a:effectLst>
            <a:outerShdw blurRad="50800" dist="38100" dir="2700000" algn="tl" rotWithShape="0">
              <a:prstClr val="black">
                <a:alpha val="40000"/>
              </a:prstClr>
            </a:outerShdw>
          </a:effectLst>
        </p:spPr>
      </p:pic>
      <p:pic>
        <p:nvPicPr>
          <p:cNvPr id="32" name="Picture 5" descr="D:\Aeshen\TechNet 2006\12-December\Msft-longhorn-papers\TDM Deck\Windows Illustration Icons\Internet.png"/>
          <p:cNvPicPr>
            <a:picLocks noChangeAspect="1" noChangeArrowheads="1"/>
          </p:cNvPicPr>
          <p:nvPr/>
        </p:nvPicPr>
        <p:blipFill>
          <a:blip r:embed="rId12" cstate="print"/>
          <a:srcRect/>
          <a:stretch>
            <a:fillRect/>
          </a:stretch>
        </p:blipFill>
        <p:spPr bwMode="auto">
          <a:xfrm>
            <a:off x="8047399" y="4840298"/>
            <a:ext cx="462135" cy="346692"/>
          </a:xfrm>
          <a:prstGeom prst="rect">
            <a:avLst/>
          </a:prstGeom>
          <a:noFill/>
          <a:effectLst>
            <a:outerShdw blurRad="50800" dist="38100" dir="2700000" algn="tl" rotWithShape="0">
              <a:prstClr val="black">
                <a:alpha val="40000"/>
              </a:prstClr>
            </a:outerShdw>
          </a:effectLst>
        </p:spPr>
      </p:pic>
      <p:pic>
        <p:nvPicPr>
          <p:cNvPr id="33" name="Picture 5" descr="D:\Aeshen\TechNet 2006\12-December\Msft-longhorn-papers\TDM Deck\Windows Illustration Icons\Internet.png"/>
          <p:cNvPicPr>
            <a:picLocks noChangeAspect="1" noChangeArrowheads="1"/>
          </p:cNvPicPr>
          <p:nvPr/>
        </p:nvPicPr>
        <p:blipFill>
          <a:blip r:embed="rId12" cstate="print"/>
          <a:srcRect/>
          <a:stretch>
            <a:fillRect/>
          </a:stretch>
        </p:blipFill>
        <p:spPr bwMode="auto">
          <a:xfrm>
            <a:off x="10015716" y="4840296"/>
            <a:ext cx="462135" cy="346692"/>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44408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Failover Clustering </a:t>
            </a:r>
            <a:endParaRPr lang="en-US" dirty="0"/>
          </a:p>
        </p:txBody>
      </p:sp>
      <p:sp>
        <p:nvSpPr>
          <p:cNvPr id="3" name="Content Placeholder 2"/>
          <p:cNvSpPr>
            <a:spLocks noGrp="1"/>
          </p:cNvSpPr>
          <p:nvPr>
            <p:ph sz="quarter" idx="10"/>
          </p:nvPr>
        </p:nvSpPr>
        <p:spPr>
          <a:prstGeom prst="rect">
            <a:avLst/>
          </a:prstGeom>
        </p:spPr>
        <p:txBody>
          <a:bodyPr/>
          <a:lstStyle/>
          <a:p>
            <a:r>
              <a:rPr lang="en-US" sz="3600" dirty="0" smtClean="0"/>
              <a:t>Clustering builds on the huge changes in Windows Server 2008 that really simplified the creation and management of clusters</a:t>
            </a:r>
          </a:p>
          <a:p>
            <a:r>
              <a:rPr lang="en-US" sz="3600" dirty="0" smtClean="0"/>
              <a:t>One click patching of entire </a:t>
            </a:r>
            <a:br>
              <a:rPr lang="en-US" sz="3600" dirty="0" smtClean="0"/>
            </a:br>
            <a:r>
              <a:rPr lang="en-US" sz="3600" dirty="0" smtClean="0"/>
              <a:t>clusters with no service </a:t>
            </a:r>
            <a:br>
              <a:rPr lang="en-US" sz="3600" dirty="0" smtClean="0"/>
            </a:br>
            <a:r>
              <a:rPr lang="en-US" sz="3600" dirty="0" smtClean="0"/>
              <a:t>interruption</a:t>
            </a:r>
          </a:p>
          <a:p>
            <a:r>
              <a:rPr lang="en-US" sz="3600" dirty="0" smtClean="0"/>
              <a:t>Virtual Machine priority</a:t>
            </a:r>
          </a:p>
          <a:p>
            <a:r>
              <a:rPr lang="en-US" sz="3600" dirty="0" smtClean="0"/>
              <a:t>Health Monitoring</a:t>
            </a:r>
          </a:p>
          <a:p>
            <a:r>
              <a:rPr lang="en-US" sz="3600" dirty="0" smtClean="0"/>
              <a:t>Enhanced placement logic</a:t>
            </a:r>
            <a:endParaRPr lang="en-US" sz="3600" dirty="0"/>
          </a:p>
        </p:txBody>
      </p:sp>
      <p:grpSp>
        <p:nvGrpSpPr>
          <p:cNvPr id="4" name="Group 3"/>
          <p:cNvGrpSpPr/>
          <p:nvPr/>
        </p:nvGrpSpPr>
        <p:grpSpPr>
          <a:xfrm>
            <a:off x="7327020" y="2633884"/>
            <a:ext cx="3659105" cy="764827"/>
            <a:chOff x="6003508" y="2999684"/>
            <a:chExt cx="2691464" cy="749898"/>
          </a:xfrm>
        </p:grpSpPr>
        <p:pic>
          <p:nvPicPr>
            <p:cNvPr id="5" name="Server R2 Col1" descr="black-rack-server.png"/>
            <p:cNvPicPr>
              <a:picLocks noChangeAspect="1"/>
            </p:cNvPicPr>
            <p:nvPr/>
          </p:nvPicPr>
          <p:blipFill>
            <a:blip r:embed="rId2" cstate="print"/>
            <a:stretch>
              <a:fillRect/>
            </a:stretch>
          </p:blipFill>
          <p:spPr>
            <a:xfrm>
              <a:off x="6003508" y="3364902"/>
              <a:ext cx="760611" cy="384680"/>
            </a:xfrm>
            <a:prstGeom prst="rect">
              <a:avLst/>
            </a:prstGeom>
          </p:spPr>
        </p:pic>
        <p:pic>
          <p:nvPicPr>
            <p:cNvPr id="6" name="VM R2 Col1" descr="cyan-virtual-rack-server.png"/>
            <p:cNvPicPr>
              <a:picLocks noChangeAspect="1"/>
            </p:cNvPicPr>
            <p:nvPr/>
          </p:nvPicPr>
          <p:blipFill>
            <a:blip r:embed="rId3" cstate="print"/>
            <a:stretch>
              <a:fillRect/>
            </a:stretch>
          </p:blipFill>
          <p:spPr>
            <a:xfrm>
              <a:off x="6003508" y="3171812"/>
              <a:ext cx="760611" cy="344256"/>
            </a:xfrm>
            <a:prstGeom prst="rect">
              <a:avLst/>
            </a:prstGeom>
          </p:spPr>
        </p:pic>
        <p:pic>
          <p:nvPicPr>
            <p:cNvPr id="7" name="Server R2 Col1" descr="black-rack-server.png"/>
            <p:cNvPicPr>
              <a:picLocks noChangeAspect="1"/>
            </p:cNvPicPr>
            <p:nvPr/>
          </p:nvPicPr>
          <p:blipFill>
            <a:blip r:embed="rId2" cstate="print"/>
            <a:stretch>
              <a:fillRect/>
            </a:stretch>
          </p:blipFill>
          <p:spPr>
            <a:xfrm>
              <a:off x="6957389" y="3364902"/>
              <a:ext cx="760611" cy="384680"/>
            </a:xfrm>
            <a:prstGeom prst="rect">
              <a:avLst/>
            </a:prstGeom>
          </p:spPr>
        </p:pic>
        <p:pic>
          <p:nvPicPr>
            <p:cNvPr id="8" name="Server R2 Col1" descr="black-rack-server.png"/>
            <p:cNvPicPr>
              <a:picLocks noChangeAspect="1"/>
            </p:cNvPicPr>
            <p:nvPr/>
          </p:nvPicPr>
          <p:blipFill>
            <a:blip r:embed="rId2" cstate="print"/>
            <a:stretch>
              <a:fillRect/>
            </a:stretch>
          </p:blipFill>
          <p:spPr>
            <a:xfrm>
              <a:off x="7934361" y="3364902"/>
              <a:ext cx="760611" cy="384680"/>
            </a:xfrm>
            <a:prstGeom prst="rect">
              <a:avLst/>
            </a:prstGeom>
          </p:spPr>
        </p:pic>
        <p:pic>
          <p:nvPicPr>
            <p:cNvPr id="9" name="VM R2 Col1" descr="cyan-virtual-rack-server.png"/>
            <p:cNvPicPr>
              <a:picLocks noChangeAspect="1"/>
            </p:cNvPicPr>
            <p:nvPr/>
          </p:nvPicPr>
          <p:blipFill>
            <a:blip r:embed="rId3" cstate="print"/>
            <a:stretch>
              <a:fillRect/>
            </a:stretch>
          </p:blipFill>
          <p:spPr>
            <a:xfrm>
              <a:off x="6003508" y="2999684"/>
              <a:ext cx="760611" cy="344256"/>
            </a:xfrm>
            <a:prstGeom prst="rect">
              <a:avLst/>
            </a:prstGeom>
          </p:spPr>
        </p:pic>
        <p:pic>
          <p:nvPicPr>
            <p:cNvPr id="10" name="VM R2 Col1" descr="cyan-virtual-rack-server.png"/>
            <p:cNvPicPr>
              <a:picLocks noChangeAspect="1"/>
            </p:cNvPicPr>
            <p:nvPr/>
          </p:nvPicPr>
          <p:blipFill>
            <a:blip r:embed="rId3" cstate="print"/>
            <a:stretch>
              <a:fillRect/>
            </a:stretch>
          </p:blipFill>
          <p:spPr>
            <a:xfrm>
              <a:off x="6957389" y="3171812"/>
              <a:ext cx="760611" cy="344256"/>
            </a:xfrm>
            <a:prstGeom prst="rect">
              <a:avLst/>
            </a:prstGeom>
          </p:spPr>
        </p:pic>
        <p:pic>
          <p:nvPicPr>
            <p:cNvPr id="11" name="VM R2 Col1" descr="cyan-virtual-rack-server.png"/>
            <p:cNvPicPr>
              <a:picLocks noChangeAspect="1"/>
            </p:cNvPicPr>
            <p:nvPr/>
          </p:nvPicPr>
          <p:blipFill>
            <a:blip r:embed="rId3" cstate="print"/>
            <a:stretch>
              <a:fillRect/>
            </a:stretch>
          </p:blipFill>
          <p:spPr>
            <a:xfrm>
              <a:off x="6957389" y="2999684"/>
              <a:ext cx="760611" cy="344256"/>
            </a:xfrm>
            <a:prstGeom prst="rect">
              <a:avLst/>
            </a:prstGeom>
          </p:spPr>
        </p:pic>
        <p:pic>
          <p:nvPicPr>
            <p:cNvPr id="12" name="VM R2 Col1" descr="cyan-virtual-rack-server.png"/>
            <p:cNvPicPr>
              <a:picLocks noChangeAspect="1"/>
            </p:cNvPicPr>
            <p:nvPr/>
          </p:nvPicPr>
          <p:blipFill>
            <a:blip r:embed="rId3" cstate="print"/>
            <a:stretch>
              <a:fillRect/>
            </a:stretch>
          </p:blipFill>
          <p:spPr>
            <a:xfrm>
              <a:off x="7934361" y="3171812"/>
              <a:ext cx="760611" cy="344256"/>
            </a:xfrm>
            <a:prstGeom prst="rect">
              <a:avLst/>
            </a:prstGeom>
          </p:spPr>
        </p:pic>
        <p:pic>
          <p:nvPicPr>
            <p:cNvPr id="13" name="VM R2 Col1" descr="cyan-virtual-rack-server.png"/>
            <p:cNvPicPr>
              <a:picLocks noChangeAspect="1"/>
            </p:cNvPicPr>
            <p:nvPr/>
          </p:nvPicPr>
          <p:blipFill>
            <a:blip r:embed="rId3" cstate="print"/>
            <a:stretch>
              <a:fillRect/>
            </a:stretch>
          </p:blipFill>
          <p:spPr>
            <a:xfrm>
              <a:off x="7934361" y="2999684"/>
              <a:ext cx="760611" cy="344256"/>
            </a:xfrm>
            <a:prstGeom prst="rect">
              <a:avLst/>
            </a:prstGeom>
          </p:spPr>
        </p:pic>
      </p:grpSp>
      <p:grpSp>
        <p:nvGrpSpPr>
          <p:cNvPr id="14" name="Group 13"/>
          <p:cNvGrpSpPr/>
          <p:nvPr/>
        </p:nvGrpSpPr>
        <p:grpSpPr>
          <a:xfrm>
            <a:off x="7327020" y="3546366"/>
            <a:ext cx="3659105" cy="951694"/>
            <a:chOff x="6003508" y="3894356"/>
            <a:chExt cx="2691464" cy="933118"/>
          </a:xfrm>
        </p:grpSpPr>
        <p:pic>
          <p:nvPicPr>
            <p:cNvPr id="15" name="Server R2 Col1" descr="black-rack-server.png"/>
            <p:cNvPicPr>
              <a:picLocks noChangeAspect="1"/>
            </p:cNvPicPr>
            <p:nvPr/>
          </p:nvPicPr>
          <p:blipFill>
            <a:blip r:embed="rId2" cstate="print"/>
            <a:stretch>
              <a:fillRect/>
            </a:stretch>
          </p:blipFill>
          <p:spPr>
            <a:xfrm>
              <a:off x="6003508" y="4431702"/>
              <a:ext cx="760611" cy="384680"/>
            </a:xfrm>
            <a:prstGeom prst="rect">
              <a:avLst/>
            </a:prstGeom>
          </p:spPr>
        </p:pic>
        <p:pic>
          <p:nvPicPr>
            <p:cNvPr id="16" name="VM R2 Col1" descr="cyan-virtual-rack-server.png"/>
            <p:cNvPicPr>
              <a:picLocks noChangeAspect="1"/>
            </p:cNvPicPr>
            <p:nvPr/>
          </p:nvPicPr>
          <p:blipFill>
            <a:blip r:embed="rId3" cstate="print"/>
            <a:stretch>
              <a:fillRect/>
            </a:stretch>
          </p:blipFill>
          <p:spPr>
            <a:xfrm>
              <a:off x="7934361" y="3894356"/>
              <a:ext cx="760611" cy="344256"/>
            </a:xfrm>
            <a:prstGeom prst="rect">
              <a:avLst/>
            </a:prstGeom>
          </p:spPr>
        </p:pic>
        <p:pic>
          <p:nvPicPr>
            <p:cNvPr id="17" name="Server R2 Col1" descr="black-rack-server.png"/>
            <p:cNvPicPr>
              <a:picLocks noChangeAspect="1"/>
            </p:cNvPicPr>
            <p:nvPr/>
          </p:nvPicPr>
          <p:blipFill>
            <a:blip r:embed="rId2" cstate="print"/>
            <a:stretch>
              <a:fillRect/>
            </a:stretch>
          </p:blipFill>
          <p:spPr>
            <a:xfrm>
              <a:off x="6957389" y="4431702"/>
              <a:ext cx="760611" cy="384680"/>
            </a:xfrm>
            <a:prstGeom prst="rect">
              <a:avLst/>
            </a:prstGeom>
          </p:spPr>
        </p:pic>
        <p:pic>
          <p:nvPicPr>
            <p:cNvPr id="18" name="Server R2 Col1" descr="black-rack-server.png"/>
            <p:cNvPicPr>
              <a:picLocks noChangeAspect="1"/>
            </p:cNvPicPr>
            <p:nvPr/>
          </p:nvPicPr>
          <p:blipFill>
            <a:blip r:embed="rId2" cstate="print"/>
            <a:stretch>
              <a:fillRect/>
            </a:stretch>
          </p:blipFill>
          <p:spPr>
            <a:xfrm>
              <a:off x="7934361" y="4431702"/>
              <a:ext cx="760611" cy="384680"/>
            </a:xfrm>
            <a:prstGeom prst="rect">
              <a:avLst/>
            </a:prstGeom>
          </p:spPr>
        </p:pic>
        <p:pic>
          <p:nvPicPr>
            <p:cNvPr id="19" name="VM R2 Col1" descr="cyan-virtual-rack-server.png"/>
            <p:cNvPicPr>
              <a:picLocks noChangeAspect="1"/>
            </p:cNvPicPr>
            <p:nvPr/>
          </p:nvPicPr>
          <p:blipFill>
            <a:blip r:embed="rId3" cstate="print"/>
            <a:stretch>
              <a:fillRect/>
            </a:stretch>
          </p:blipFill>
          <p:spPr>
            <a:xfrm>
              <a:off x="6957389" y="3894356"/>
              <a:ext cx="760611" cy="344256"/>
            </a:xfrm>
            <a:prstGeom prst="rect">
              <a:avLst/>
            </a:prstGeom>
          </p:spPr>
        </p:pic>
        <p:pic>
          <p:nvPicPr>
            <p:cNvPr id="20" name="VM R2 Col1" descr="cyan-virtual-rack-server.png"/>
            <p:cNvPicPr>
              <a:picLocks noChangeAspect="1"/>
            </p:cNvPicPr>
            <p:nvPr/>
          </p:nvPicPr>
          <p:blipFill>
            <a:blip r:embed="rId3" cstate="print"/>
            <a:stretch>
              <a:fillRect/>
            </a:stretch>
          </p:blipFill>
          <p:spPr>
            <a:xfrm>
              <a:off x="6957389" y="4238612"/>
              <a:ext cx="760611" cy="344256"/>
            </a:xfrm>
            <a:prstGeom prst="rect">
              <a:avLst/>
            </a:prstGeom>
          </p:spPr>
        </p:pic>
        <p:pic>
          <p:nvPicPr>
            <p:cNvPr id="21" name="VM R2 Col1" descr="cyan-virtual-rack-server.png"/>
            <p:cNvPicPr>
              <a:picLocks noChangeAspect="1"/>
            </p:cNvPicPr>
            <p:nvPr/>
          </p:nvPicPr>
          <p:blipFill>
            <a:blip r:embed="rId3" cstate="print"/>
            <a:stretch>
              <a:fillRect/>
            </a:stretch>
          </p:blipFill>
          <p:spPr>
            <a:xfrm>
              <a:off x="6957389" y="4066484"/>
              <a:ext cx="760611" cy="344256"/>
            </a:xfrm>
            <a:prstGeom prst="rect">
              <a:avLst/>
            </a:prstGeom>
          </p:spPr>
        </p:pic>
        <p:pic>
          <p:nvPicPr>
            <p:cNvPr id="22" name="VM R2 Col1" descr="cyan-virtual-rack-server.png"/>
            <p:cNvPicPr>
              <a:picLocks noChangeAspect="1"/>
            </p:cNvPicPr>
            <p:nvPr/>
          </p:nvPicPr>
          <p:blipFill>
            <a:blip r:embed="rId3" cstate="print"/>
            <a:stretch>
              <a:fillRect/>
            </a:stretch>
          </p:blipFill>
          <p:spPr>
            <a:xfrm>
              <a:off x="7934361" y="4238612"/>
              <a:ext cx="760611" cy="344256"/>
            </a:xfrm>
            <a:prstGeom prst="rect">
              <a:avLst/>
            </a:prstGeom>
          </p:spPr>
        </p:pic>
        <p:pic>
          <p:nvPicPr>
            <p:cNvPr id="23" name="VM R2 Col1" descr="cyan-virtual-rack-server.png"/>
            <p:cNvPicPr>
              <a:picLocks noChangeAspect="1"/>
            </p:cNvPicPr>
            <p:nvPr/>
          </p:nvPicPr>
          <p:blipFill>
            <a:blip r:embed="rId3" cstate="print"/>
            <a:stretch>
              <a:fillRect/>
            </a:stretch>
          </p:blipFill>
          <p:spPr>
            <a:xfrm>
              <a:off x="7934361" y="4066484"/>
              <a:ext cx="760611" cy="344256"/>
            </a:xfrm>
            <a:prstGeom prst="rect">
              <a:avLst/>
            </a:prstGeom>
          </p:spPr>
        </p:pic>
        <p:grpSp>
          <p:nvGrpSpPr>
            <p:cNvPr id="24" name="Group 23"/>
            <p:cNvGrpSpPr/>
            <p:nvPr/>
          </p:nvGrpSpPr>
          <p:grpSpPr>
            <a:xfrm>
              <a:off x="6088547" y="4238249"/>
              <a:ext cx="590532" cy="589225"/>
              <a:chOff x="8363832" y="5551463"/>
              <a:chExt cx="590532" cy="589225"/>
            </a:xfrm>
          </p:grpSpPr>
          <p:pic>
            <p:nvPicPr>
              <p:cNvPr id="27" name="Picture 26" descr="\\eventsql\dvd\Online_ART\DVD_Art_Sept-2-2010\Artwork_Imagery\Icons - Illustrations\_ REAL VISTA STYLE\monkey wrench t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236" y="5598610"/>
                <a:ext cx="515723" cy="5145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eventsql\dvd\Online_ART\DVD_Art_Sept-2-2010\Artwork_Imagery\Icons - Illustrations\_ REAL VISTA STYLE\screw driver to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3832" y="5551463"/>
                <a:ext cx="590532" cy="58922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5" name="Straight Arrow Connector 24"/>
            <p:cNvCxnSpPr>
              <a:stCxn id="28" idx="3"/>
              <a:endCxn id="23" idx="0"/>
            </p:cNvCxnSpPr>
            <p:nvPr/>
          </p:nvCxnSpPr>
          <p:spPr>
            <a:xfrm flipV="1">
              <a:off x="6679079" y="4066484"/>
              <a:ext cx="1635588" cy="46637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6" name="Straight Arrow Connector 25"/>
            <p:cNvCxnSpPr/>
            <p:nvPr/>
          </p:nvCxnSpPr>
          <p:spPr>
            <a:xfrm flipV="1">
              <a:off x="6517821" y="4066484"/>
              <a:ext cx="633988" cy="4480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9" name="Group 28"/>
          <p:cNvGrpSpPr/>
          <p:nvPr/>
        </p:nvGrpSpPr>
        <p:grpSpPr>
          <a:xfrm>
            <a:off x="7327020" y="4654524"/>
            <a:ext cx="3659105" cy="764827"/>
            <a:chOff x="6003508" y="4980884"/>
            <a:chExt cx="2691464" cy="749898"/>
          </a:xfrm>
        </p:grpSpPr>
        <p:pic>
          <p:nvPicPr>
            <p:cNvPr id="30" name="Server R2 Col1" descr="black-rack-server.png"/>
            <p:cNvPicPr>
              <a:picLocks noChangeAspect="1"/>
            </p:cNvPicPr>
            <p:nvPr/>
          </p:nvPicPr>
          <p:blipFill>
            <a:blip r:embed="rId2" cstate="print"/>
            <a:stretch>
              <a:fillRect/>
            </a:stretch>
          </p:blipFill>
          <p:spPr>
            <a:xfrm>
              <a:off x="6003508" y="5346102"/>
              <a:ext cx="760611" cy="384680"/>
            </a:xfrm>
            <a:prstGeom prst="rect">
              <a:avLst/>
            </a:prstGeom>
          </p:spPr>
        </p:pic>
        <p:pic>
          <p:nvPicPr>
            <p:cNvPr id="31" name="VM R2 Col1" descr="cyan-virtual-rack-server.png"/>
            <p:cNvPicPr>
              <a:picLocks noChangeAspect="1"/>
            </p:cNvPicPr>
            <p:nvPr/>
          </p:nvPicPr>
          <p:blipFill>
            <a:blip r:embed="rId3" cstate="print"/>
            <a:stretch>
              <a:fillRect/>
            </a:stretch>
          </p:blipFill>
          <p:spPr>
            <a:xfrm>
              <a:off x="6003508" y="5153012"/>
              <a:ext cx="760611" cy="344256"/>
            </a:xfrm>
            <a:prstGeom prst="rect">
              <a:avLst/>
            </a:prstGeom>
          </p:spPr>
        </p:pic>
        <p:pic>
          <p:nvPicPr>
            <p:cNvPr id="32" name="Server R2 Col1" descr="black-rack-server.png"/>
            <p:cNvPicPr>
              <a:picLocks noChangeAspect="1"/>
            </p:cNvPicPr>
            <p:nvPr/>
          </p:nvPicPr>
          <p:blipFill>
            <a:blip r:embed="rId2" cstate="print"/>
            <a:stretch>
              <a:fillRect/>
            </a:stretch>
          </p:blipFill>
          <p:spPr>
            <a:xfrm>
              <a:off x="6957389" y="5346102"/>
              <a:ext cx="760611" cy="384680"/>
            </a:xfrm>
            <a:prstGeom prst="rect">
              <a:avLst/>
            </a:prstGeom>
          </p:spPr>
        </p:pic>
        <p:pic>
          <p:nvPicPr>
            <p:cNvPr id="33" name="Server R2 Col1" descr="black-rack-server.png"/>
            <p:cNvPicPr>
              <a:picLocks noChangeAspect="1"/>
            </p:cNvPicPr>
            <p:nvPr/>
          </p:nvPicPr>
          <p:blipFill>
            <a:blip r:embed="rId2" cstate="print"/>
            <a:stretch>
              <a:fillRect/>
            </a:stretch>
          </p:blipFill>
          <p:spPr>
            <a:xfrm>
              <a:off x="7934361" y="5346102"/>
              <a:ext cx="760611" cy="384680"/>
            </a:xfrm>
            <a:prstGeom prst="rect">
              <a:avLst/>
            </a:prstGeom>
          </p:spPr>
        </p:pic>
        <p:pic>
          <p:nvPicPr>
            <p:cNvPr id="34" name="VM R2 Col1" descr="cyan-virtual-rack-server.png"/>
            <p:cNvPicPr>
              <a:picLocks noChangeAspect="1"/>
            </p:cNvPicPr>
            <p:nvPr/>
          </p:nvPicPr>
          <p:blipFill>
            <a:blip r:embed="rId3" cstate="print"/>
            <a:stretch>
              <a:fillRect/>
            </a:stretch>
          </p:blipFill>
          <p:spPr>
            <a:xfrm>
              <a:off x="6003508" y="4980884"/>
              <a:ext cx="760611" cy="344256"/>
            </a:xfrm>
            <a:prstGeom prst="rect">
              <a:avLst/>
            </a:prstGeom>
          </p:spPr>
        </p:pic>
        <p:pic>
          <p:nvPicPr>
            <p:cNvPr id="35" name="VM R2 Col1" descr="cyan-virtual-rack-server.png"/>
            <p:cNvPicPr>
              <a:picLocks noChangeAspect="1"/>
            </p:cNvPicPr>
            <p:nvPr/>
          </p:nvPicPr>
          <p:blipFill>
            <a:blip r:embed="rId3" cstate="print"/>
            <a:stretch>
              <a:fillRect/>
            </a:stretch>
          </p:blipFill>
          <p:spPr>
            <a:xfrm>
              <a:off x="6957389" y="5153012"/>
              <a:ext cx="760611" cy="344256"/>
            </a:xfrm>
            <a:prstGeom prst="rect">
              <a:avLst/>
            </a:prstGeom>
          </p:spPr>
        </p:pic>
        <p:pic>
          <p:nvPicPr>
            <p:cNvPr id="36" name="VM R2 Col1" descr="cyan-virtual-rack-server.png"/>
            <p:cNvPicPr>
              <a:picLocks noChangeAspect="1"/>
            </p:cNvPicPr>
            <p:nvPr/>
          </p:nvPicPr>
          <p:blipFill>
            <a:blip r:embed="rId3" cstate="print"/>
            <a:stretch>
              <a:fillRect/>
            </a:stretch>
          </p:blipFill>
          <p:spPr>
            <a:xfrm>
              <a:off x="6957389" y="4980884"/>
              <a:ext cx="760611" cy="344256"/>
            </a:xfrm>
            <a:prstGeom prst="rect">
              <a:avLst/>
            </a:prstGeom>
          </p:spPr>
        </p:pic>
        <p:pic>
          <p:nvPicPr>
            <p:cNvPr id="37" name="VM R2 Col1" descr="cyan-virtual-rack-server.png"/>
            <p:cNvPicPr>
              <a:picLocks noChangeAspect="1"/>
            </p:cNvPicPr>
            <p:nvPr/>
          </p:nvPicPr>
          <p:blipFill>
            <a:blip r:embed="rId3" cstate="print"/>
            <a:stretch>
              <a:fillRect/>
            </a:stretch>
          </p:blipFill>
          <p:spPr>
            <a:xfrm>
              <a:off x="7934361" y="5153012"/>
              <a:ext cx="760611" cy="344256"/>
            </a:xfrm>
            <a:prstGeom prst="rect">
              <a:avLst/>
            </a:prstGeom>
          </p:spPr>
        </p:pic>
        <p:pic>
          <p:nvPicPr>
            <p:cNvPr id="38" name="VM R2 Col1" descr="cyan-virtual-rack-server.png"/>
            <p:cNvPicPr>
              <a:picLocks noChangeAspect="1"/>
            </p:cNvPicPr>
            <p:nvPr/>
          </p:nvPicPr>
          <p:blipFill>
            <a:blip r:embed="rId3" cstate="print"/>
            <a:stretch>
              <a:fillRect/>
            </a:stretch>
          </p:blipFill>
          <p:spPr>
            <a:xfrm>
              <a:off x="7934361" y="4980884"/>
              <a:ext cx="760611" cy="344256"/>
            </a:xfrm>
            <a:prstGeom prst="rect">
              <a:avLst/>
            </a:prstGeom>
          </p:spPr>
        </p:pic>
        <p:cxnSp>
          <p:nvCxnSpPr>
            <p:cNvPr id="39" name="Straight Arrow Connector 38"/>
            <p:cNvCxnSpPr/>
            <p:nvPr/>
          </p:nvCxnSpPr>
          <p:spPr>
            <a:xfrm flipH="1" flipV="1">
              <a:off x="6517821" y="5346102"/>
              <a:ext cx="818719" cy="19234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p:nvPr/>
          </p:nvCxnSpPr>
          <p:spPr>
            <a:xfrm flipH="1" flipV="1">
              <a:off x="6628049" y="5153012"/>
              <a:ext cx="1577762" cy="38543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41" name="Group 40"/>
          <p:cNvGrpSpPr/>
          <p:nvPr/>
        </p:nvGrpSpPr>
        <p:grpSpPr>
          <a:xfrm>
            <a:off x="7327020" y="5583308"/>
            <a:ext cx="3659105" cy="961760"/>
            <a:chOff x="6003508" y="5891539"/>
            <a:chExt cx="2691464" cy="942988"/>
          </a:xfrm>
        </p:grpSpPr>
        <p:pic>
          <p:nvPicPr>
            <p:cNvPr id="42" name="Server R2 Col1" descr="black-rack-server.png"/>
            <p:cNvPicPr>
              <a:picLocks noChangeAspect="1"/>
            </p:cNvPicPr>
            <p:nvPr/>
          </p:nvPicPr>
          <p:blipFill>
            <a:blip r:embed="rId2" cstate="print"/>
            <a:stretch>
              <a:fillRect/>
            </a:stretch>
          </p:blipFill>
          <p:spPr>
            <a:xfrm>
              <a:off x="6957389" y="6420094"/>
              <a:ext cx="760611" cy="384680"/>
            </a:xfrm>
            <a:prstGeom prst="rect">
              <a:avLst/>
            </a:prstGeom>
          </p:spPr>
        </p:pic>
        <p:pic>
          <p:nvPicPr>
            <p:cNvPr id="43" name="VM R2 Col1" descr="cyan-virtual-rack-server.png"/>
            <p:cNvPicPr>
              <a:picLocks noChangeAspect="1"/>
            </p:cNvPicPr>
            <p:nvPr/>
          </p:nvPicPr>
          <p:blipFill>
            <a:blip r:embed="rId3" cstate="print"/>
            <a:stretch>
              <a:fillRect/>
            </a:stretch>
          </p:blipFill>
          <p:spPr>
            <a:xfrm>
              <a:off x="7934361" y="5912501"/>
              <a:ext cx="760611" cy="344256"/>
            </a:xfrm>
            <a:prstGeom prst="rect">
              <a:avLst/>
            </a:prstGeom>
          </p:spPr>
        </p:pic>
        <p:pic>
          <p:nvPicPr>
            <p:cNvPr id="44" name="Server R2 Col1" descr="black-rack-server.png"/>
            <p:cNvPicPr>
              <a:picLocks noChangeAspect="1"/>
            </p:cNvPicPr>
            <p:nvPr/>
          </p:nvPicPr>
          <p:blipFill>
            <a:blip r:embed="rId2" cstate="print"/>
            <a:stretch>
              <a:fillRect/>
            </a:stretch>
          </p:blipFill>
          <p:spPr>
            <a:xfrm>
              <a:off x="6003508" y="6428885"/>
              <a:ext cx="760611" cy="384680"/>
            </a:xfrm>
            <a:prstGeom prst="rect">
              <a:avLst/>
            </a:prstGeom>
          </p:spPr>
        </p:pic>
        <p:pic>
          <p:nvPicPr>
            <p:cNvPr id="45" name="Server R2 Col1" descr="black-rack-server.png"/>
            <p:cNvPicPr>
              <a:picLocks noChangeAspect="1"/>
            </p:cNvPicPr>
            <p:nvPr/>
          </p:nvPicPr>
          <p:blipFill>
            <a:blip r:embed="rId2" cstate="print"/>
            <a:stretch>
              <a:fillRect/>
            </a:stretch>
          </p:blipFill>
          <p:spPr>
            <a:xfrm>
              <a:off x="7934361" y="6449847"/>
              <a:ext cx="760611" cy="384680"/>
            </a:xfrm>
            <a:prstGeom prst="rect">
              <a:avLst/>
            </a:prstGeom>
          </p:spPr>
        </p:pic>
        <p:pic>
          <p:nvPicPr>
            <p:cNvPr id="46" name="VM R2 Col1" descr="cyan-virtual-rack-server.png"/>
            <p:cNvPicPr>
              <a:picLocks noChangeAspect="1"/>
            </p:cNvPicPr>
            <p:nvPr/>
          </p:nvPicPr>
          <p:blipFill>
            <a:blip r:embed="rId3" cstate="print"/>
            <a:stretch>
              <a:fillRect/>
            </a:stretch>
          </p:blipFill>
          <p:spPr>
            <a:xfrm>
              <a:off x="6003508" y="5891539"/>
              <a:ext cx="760611" cy="344256"/>
            </a:xfrm>
            <a:prstGeom prst="rect">
              <a:avLst/>
            </a:prstGeom>
          </p:spPr>
        </p:pic>
        <p:pic>
          <p:nvPicPr>
            <p:cNvPr id="47" name="VM R2 Col1" descr="cyan-virtual-rack-server.png"/>
            <p:cNvPicPr>
              <a:picLocks noChangeAspect="1"/>
            </p:cNvPicPr>
            <p:nvPr/>
          </p:nvPicPr>
          <p:blipFill>
            <a:blip r:embed="rId3" cstate="print"/>
            <a:stretch>
              <a:fillRect/>
            </a:stretch>
          </p:blipFill>
          <p:spPr>
            <a:xfrm>
              <a:off x="6003508" y="6235795"/>
              <a:ext cx="760611" cy="344256"/>
            </a:xfrm>
            <a:prstGeom prst="rect">
              <a:avLst/>
            </a:prstGeom>
          </p:spPr>
        </p:pic>
        <p:pic>
          <p:nvPicPr>
            <p:cNvPr id="48" name="VM R2 Col1" descr="cyan-virtual-rack-server.png"/>
            <p:cNvPicPr>
              <a:picLocks noChangeAspect="1"/>
            </p:cNvPicPr>
            <p:nvPr/>
          </p:nvPicPr>
          <p:blipFill>
            <a:blip r:embed="rId3" cstate="print"/>
            <a:stretch>
              <a:fillRect/>
            </a:stretch>
          </p:blipFill>
          <p:spPr>
            <a:xfrm>
              <a:off x="6003508" y="6063667"/>
              <a:ext cx="760611" cy="344256"/>
            </a:xfrm>
            <a:prstGeom prst="rect">
              <a:avLst/>
            </a:prstGeom>
          </p:spPr>
        </p:pic>
        <p:pic>
          <p:nvPicPr>
            <p:cNvPr id="49" name="VM R2 Col1" descr="cyan-virtual-rack-server.png"/>
            <p:cNvPicPr>
              <a:picLocks noChangeAspect="1"/>
            </p:cNvPicPr>
            <p:nvPr/>
          </p:nvPicPr>
          <p:blipFill>
            <a:blip r:embed="rId3" cstate="print"/>
            <a:stretch>
              <a:fillRect/>
            </a:stretch>
          </p:blipFill>
          <p:spPr>
            <a:xfrm>
              <a:off x="7934361" y="6256757"/>
              <a:ext cx="760611" cy="344256"/>
            </a:xfrm>
            <a:prstGeom prst="rect">
              <a:avLst/>
            </a:prstGeom>
          </p:spPr>
        </p:pic>
        <p:pic>
          <p:nvPicPr>
            <p:cNvPr id="50" name="VM R2 Col1" descr="cyan-virtual-rack-server.png"/>
            <p:cNvPicPr>
              <a:picLocks noChangeAspect="1"/>
            </p:cNvPicPr>
            <p:nvPr/>
          </p:nvPicPr>
          <p:blipFill>
            <a:blip r:embed="rId3" cstate="print"/>
            <a:stretch>
              <a:fillRect/>
            </a:stretch>
          </p:blipFill>
          <p:spPr>
            <a:xfrm>
              <a:off x="7934361" y="6084629"/>
              <a:ext cx="760611" cy="344256"/>
            </a:xfrm>
            <a:prstGeom prst="rect">
              <a:avLst/>
            </a:prstGeom>
          </p:spPr>
        </p:pic>
        <p:grpSp>
          <p:nvGrpSpPr>
            <p:cNvPr id="51" name="Group 50"/>
            <p:cNvGrpSpPr/>
            <p:nvPr/>
          </p:nvGrpSpPr>
          <p:grpSpPr>
            <a:xfrm>
              <a:off x="7042428" y="6226641"/>
              <a:ext cx="590532" cy="589225"/>
              <a:chOff x="8363832" y="5551463"/>
              <a:chExt cx="590532" cy="589225"/>
            </a:xfrm>
          </p:grpSpPr>
          <p:pic>
            <p:nvPicPr>
              <p:cNvPr id="54" name="Picture 53" descr="\\eventsql\dvd\Online_ART\DVD_Art_Sept-2-2010\Artwork_Imagery\Icons - Illustrations\_ REAL VISTA STYLE\monkey wrench t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236" y="5598610"/>
                <a:ext cx="515723" cy="51458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eventsql\dvd\Online_ART\DVD_Art_Sept-2-2010\Artwork_Imagery\Icons - Illustrations\_ REAL VISTA STYLE\screw driver to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3832" y="5551463"/>
                <a:ext cx="590532" cy="58922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2" name="Straight Arrow Connector 51"/>
            <p:cNvCxnSpPr>
              <a:stCxn id="55" idx="3"/>
            </p:cNvCxnSpPr>
            <p:nvPr/>
          </p:nvCxnSpPr>
          <p:spPr>
            <a:xfrm flipV="1">
              <a:off x="7632960" y="6063668"/>
              <a:ext cx="572851" cy="45758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3" name="Straight Arrow Connector 52"/>
            <p:cNvCxnSpPr>
              <a:stCxn id="55" idx="1"/>
            </p:cNvCxnSpPr>
            <p:nvPr/>
          </p:nvCxnSpPr>
          <p:spPr>
            <a:xfrm flipH="1" flipV="1">
              <a:off x="6517821" y="6084630"/>
              <a:ext cx="524607" cy="4366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319349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Hyper-V</a:t>
            </a:r>
            <a:endParaRPr lang="en-US" dirty="0"/>
          </a:p>
        </p:txBody>
      </p:sp>
      <p:sp>
        <p:nvSpPr>
          <p:cNvPr id="3" name="Content Placeholder 2"/>
          <p:cNvSpPr>
            <a:spLocks noGrp="1"/>
          </p:cNvSpPr>
          <p:nvPr>
            <p:ph sz="quarter" idx="10"/>
          </p:nvPr>
        </p:nvSpPr>
        <p:spPr>
          <a:prstGeom prst="rect">
            <a:avLst/>
          </a:prstGeom>
        </p:spPr>
        <p:txBody>
          <a:bodyPr>
            <a:normAutofit/>
          </a:bodyPr>
          <a:lstStyle/>
          <a:p>
            <a:r>
              <a:rPr lang="en-US" dirty="0"/>
              <a:t>Windows Server 2008 R2 SP1 delivers a great </a:t>
            </a:r>
            <a:r>
              <a:rPr lang="en-US" dirty="0" smtClean="0"/>
              <a:t>hypervisor</a:t>
            </a:r>
          </a:p>
          <a:p>
            <a:r>
              <a:rPr lang="en-US" dirty="0" smtClean="0"/>
              <a:t>Windows Server 2012 offers a best of breed virtualization platform</a:t>
            </a:r>
            <a:endParaRPr lang="en-US" dirty="0"/>
          </a:p>
          <a:p>
            <a:pPr lvl="1"/>
            <a:r>
              <a:rPr lang="en-US" sz="2800" dirty="0" smtClean="0"/>
              <a:t>Unmatched VM scalability – 64vCPU, 1TB RAM, 64TB VHDX per VM with</a:t>
            </a:r>
          </a:p>
          <a:p>
            <a:pPr lvl="1"/>
            <a:r>
              <a:rPr lang="en-US" sz="2800" dirty="0" smtClean="0"/>
              <a:t>64 Hyper-V hosts in a cluster</a:t>
            </a:r>
          </a:p>
          <a:p>
            <a:pPr lvl="1"/>
            <a:r>
              <a:rPr lang="en-US" sz="2800" dirty="0" smtClean="0"/>
              <a:t>Virtual </a:t>
            </a:r>
            <a:r>
              <a:rPr lang="en-US" sz="2800" dirty="0" err="1" smtClean="0"/>
              <a:t>Fibre</a:t>
            </a:r>
            <a:r>
              <a:rPr lang="en-US" sz="2800" dirty="0" smtClean="0"/>
              <a:t> Channel, SR-IOV and full NUMA support</a:t>
            </a:r>
          </a:p>
          <a:p>
            <a:pPr lvl="1"/>
            <a:r>
              <a:rPr lang="en-US" sz="2800" dirty="0" smtClean="0"/>
              <a:t>Network Virtualization and native NIC teaming</a:t>
            </a:r>
          </a:p>
          <a:p>
            <a:pPr lvl="1"/>
            <a:r>
              <a:rPr lang="en-US" sz="2800" dirty="0" smtClean="0"/>
              <a:t>SMB support and Live Storage Migration</a:t>
            </a:r>
            <a:endParaRPr lang="en-US" sz="2800" dirty="0"/>
          </a:p>
          <a:p>
            <a:endParaRPr lang="en-US" dirty="0"/>
          </a:p>
        </p:txBody>
      </p:sp>
    </p:spTree>
    <p:extLst>
      <p:ext uri="{BB962C8B-B14F-4D97-AF65-F5344CB8AC3E}">
        <p14:creationId xmlns:p14="http://schemas.microsoft.com/office/powerpoint/2010/main" val="302801115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Shared-nothing Live Migration</a:t>
            </a:r>
            <a:endParaRPr lang="en-US" dirty="0"/>
          </a:p>
        </p:txBody>
      </p:sp>
      <p:sp>
        <p:nvSpPr>
          <p:cNvPr id="3" name="Content Placeholder 2"/>
          <p:cNvSpPr>
            <a:spLocks noGrp="1"/>
          </p:cNvSpPr>
          <p:nvPr>
            <p:ph sz="quarter" idx="10"/>
          </p:nvPr>
        </p:nvSpPr>
        <p:spPr>
          <a:prstGeom prst="rect">
            <a:avLst/>
          </a:prstGeom>
        </p:spPr>
        <p:txBody>
          <a:bodyPr/>
          <a:lstStyle/>
          <a:p>
            <a:r>
              <a:rPr lang="en-US" dirty="0" smtClean="0"/>
              <a:t>Migration of a virtual machine from one host to another with no shared infrastructure</a:t>
            </a:r>
          </a:p>
          <a:p>
            <a:r>
              <a:rPr lang="en-US" dirty="0" smtClean="0"/>
              <a:t>Does not have to be in a cluster</a:t>
            </a:r>
          </a:p>
          <a:p>
            <a:r>
              <a:rPr lang="en-US" dirty="0" smtClean="0"/>
              <a:t>Direct attached storage to direct attached or any storage combination</a:t>
            </a:r>
          </a:p>
          <a:p>
            <a:r>
              <a:rPr lang="en-US" dirty="0" smtClean="0"/>
              <a:t>Just needs a single 1Gb connection</a:t>
            </a:r>
          </a:p>
          <a:p>
            <a:r>
              <a:rPr lang="en-US" dirty="0" smtClean="0"/>
              <a:t>Combination of Live Storage Move and Live Migration</a:t>
            </a:r>
            <a:endParaRPr lang="en-US" dirty="0"/>
          </a:p>
        </p:txBody>
      </p:sp>
    </p:spTree>
    <p:extLst>
      <p:ext uri="{BB962C8B-B14F-4D97-AF65-F5344CB8AC3E}">
        <p14:creationId xmlns:p14="http://schemas.microsoft.com/office/powerpoint/2010/main" val="407474775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Replica</a:t>
            </a:r>
            <a:endParaRPr lang="en-US" dirty="0"/>
          </a:p>
        </p:txBody>
      </p:sp>
      <p:sp>
        <p:nvSpPr>
          <p:cNvPr id="3" name="Content Placeholder 2"/>
          <p:cNvSpPr>
            <a:spLocks noGrp="1"/>
          </p:cNvSpPr>
          <p:nvPr>
            <p:ph sz="quarter" idx="10"/>
          </p:nvPr>
        </p:nvSpPr>
        <p:spPr>
          <a:prstGeom prst="rect">
            <a:avLst/>
          </a:prstGeom>
        </p:spPr>
        <p:txBody>
          <a:bodyPr>
            <a:normAutofit lnSpcReduction="10000"/>
          </a:bodyPr>
          <a:lstStyle/>
          <a:p>
            <a:r>
              <a:rPr lang="en-US" dirty="0" smtClean="0"/>
              <a:t>In-box replication of VM without needing shared infrastructure</a:t>
            </a:r>
          </a:p>
          <a:p>
            <a:r>
              <a:rPr lang="en-US" dirty="0" smtClean="0"/>
              <a:t>Performs initial replica of VM over network, media or file share</a:t>
            </a:r>
          </a:p>
          <a:p>
            <a:r>
              <a:rPr lang="en-US" dirty="0" smtClean="0"/>
              <a:t>Delta sync’d every 5 minutes</a:t>
            </a:r>
          </a:p>
          <a:p>
            <a:r>
              <a:rPr lang="en-US" dirty="0" smtClean="0"/>
              <a:t>Application consistent snapshot with VSS performed once an hour</a:t>
            </a:r>
          </a:p>
          <a:p>
            <a:r>
              <a:rPr lang="en-US" dirty="0" smtClean="0"/>
              <a:t>Manual activation or scripted</a:t>
            </a:r>
          </a:p>
          <a:p>
            <a:r>
              <a:rPr lang="en-US" dirty="0" smtClean="0"/>
              <a:t>Alternate IP configuration for usage on replica side</a:t>
            </a:r>
            <a:endParaRPr lang="en-US" dirty="0"/>
          </a:p>
        </p:txBody>
      </p:sp>
    </p:spTree>
    <p:extLst>
      <p:ext uri="{BB962C8B-B14F-4D97-AF65-F5344CB8AC3E}">
        <p14:creationId xmlns:p14="http://schemas.microsoft.com/office/powerpoint/2010/main" val="11863134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310232" y="1485271"/>
            <a:ext cx="9789786" cy="5127735"/>
            <a:chOff x="1505313" y="2002662"/>
            <a:chExt cx="6222778" cy="4431146"/>
          </a:xfrm>
        </p:grpSpPr>
        <p:sp>
          <p:nvSpPr>
            <p:cNvPr id="58" name="Freeform 7"/>
            <p:cNvSpPr>
              <a:spLocks/>
            </p:cNvSpPr>
            <p:nvPr/>
          </p:nvSpPr>
          <p:spPr bwMode="auto">
            <a:xfrm>
              <a:off x="1505313" y="3764479"/>
              <a:ext cx="6222778" cy="2669329"/>
            </a:xfrm>
            <a:custGeom>
              <a:avLst/>
              <a:gdLst/>
              <a:ahLst/>
              <a:cxnLst>
                <a:cxn ang="0">
                  <a:pos x="1636" y="186"/>
                </a:cxn>
                <a:cxn ang="0">
                  <a:pos x="820" y="648"/>
                </a:cxn>
                <a:cxn ang="0">
                  <a:pos x="0" y="186"/>
                </a:cxn>
                <a:cxn ang="0">
                  <a:pos x="4" y="14"/>
                </a:cxn>
                <a:cxn ang="0">
                  <a:pos x="820" y="476"/>
                </a:cxn>
                <a:cxn ang="0">
                  <a:pos x="1639" y="0"/>
                </a:cxn>
                <a:cxn ang="0">
                  <a:pos x="1636" y="186"/>
                </a:cxn>
              </a:cxnLst>
              <a:rect l="0" t="0" r="r" b="b"/>
              <a:pathLst>
                <a:path w="1639" h="648">
                  <a:moveTo>
                    <a:pt x="1636" y="186"/>
                  </a:moveTo>
                  <a:cubicBezTo>
                    <a:pt x="1597" y="445"/>
                    <a:pt x="1246" y="648"/>
                    <a:pt x="820" y="648"/>
                  </a:cubicBezTo>
                  <a:cubicBezTo>
                    <a:pt x="393" y="648"/>
                    <a:pt x="39" y="445"/>
                    <a:pt x="0" y="186"/>
                  </a:cubicBezTo>
                  <a:cubicBezTo>
                    <a:pt x="4" y="14"/>
                    <a:pt x="4" y="14"/>
                    <a:pt x="4" y="14"/>
                  </a:cubicBezTo>
                  <a:cubicBezTo>
                    <a:pt x="43" y="273"/>
                    <a:pt x="405" y="476"/>
                    <a:pt x="820" y="476"/>
                  </a:cubicBezTo>
                  <a:cubicBezTo>
                    <a:pt x="1247" y="476"/>
                    <a:pt x="1606" y="283"/>
                    <a:pt x="1639" y="0"/>
                  </a:cubicBezTo>
                  <a:lnTo>
                    <a:pt x="1636" y="186"/>
                  </a:lnTo>
                  <a:close/>
                </a:path>
              </a:pathLst>
            </a:custGeom>
            <a:gradFill flip="none" rotWithShape="1">
              <a:gsLst>
                <a:gs pos="0">
                  <a:srgbClr val="B2CFE2">
                    <a:alpha val="87843"/>
                  </a:srgbClr>
                </a:gs>
                <a:gs pos="80000">
                  <a:srgbClr val="4F9ABF">
                    <a:alpha val="41961"/>
                  </a:srgbClr>
                </a:gs>
                <a:gs pos="100000">
                  <a:srgbClr val="C4E0EA">
                    <a:alpha val="51765"/>
                  </a:srgbClr>
                </a:gs>
              </a:gsLst>
              <a:path path="circle">
                <a:fillToRect l="100000" t="100000"/>
              </a:path>
              <a:tileRect r="-100000" b="-10000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3256" tIns="46628" rIns="93256" bIns="46628" numCol="1" rtlCol="0" anchor="ctr" anchorCtr="0" compatLnSpc="1">
              <a:prstTxWarp prst="textNoShape">
                <a:avLst/>
              </a:prstTxWarp>
            </a:bodyPr>
            <a:lstStyle/>
            <a:p>
              <a:pPr algn="ctr" defTabSz="932290">
                <a:defRPr/>
              </a:pPr>
              <a:endParaRPr lang="en-US" sz="2448" kern="0">
                <a:solidFill>
                  <a:schemeClr val="bg2">
                    <a:lumMod val="10000"/>
                  </a:schemeClr>
                </a:solidFill>
                <a:effectLst>
                  <a:outerShdw blurRad="50800" dist="38100" dir="2700000" algn="tl" rotWithShape="0">
                    <a:prstClr val="black">
                      <a:alpha val="40000"/>
                    </a:prstClr>
                  </a:outerShdw>
                </a:effectLst>
                <a:latin typeface="Segoe" pitchFamily="34" charset="0"/>
              </a:endParaRPr>
            </a:p>
          </p:txBody>
        </p:sp>
        <p:sp>
          <p:nvSpPr>
            <p:cNvPr id="59" name="Freeform 8"/>
            <p:cNvSpPr>
              <a:spLocks/>
            </p:cNvSpPr>
            <p:nvPr/>
          </p:nvSpPr>
          <p:spPr bwMode="auto">
            <a:xfrm>
              <a:off x="1508166" y="2002662"/>
              <a:ext cx="6207851" cy="3761298"/>
            </a:xfrm>
            <a:custGeom>
              <a:avLst/>
              <a:gdLst/>
              <a:ahLst/>
              <a:cxnLst>
                <a:cxn ang="0">
                  <a:pos x="820" y="0"/>
                </a:cxn>
                <a:cxn ang="0">
                  <a:pos x="0" y="510"/>
                </a:cxn>
                <a:cxn ang="0">
                  <a:pos x="4" y="558"/>
                </a:cxn>
                <a:cxn ang="0">
                  <a:pos x="820" y="1020"/>
                </a:cxn>
                <a:cxn ang="0">
                  <a:pos x="1636" y="558"/>
                </a:cxn>
                <a:cxn ang="0">
                  <a:pos x="1639" y="510"/>
                </a:cxn>
                <a:cxn ang="0">
                  <a:pos x="820" y="0"/>
                </a:cxn>
              </a:cxnLst>
              <a:rect l="0" t="0" r="r" b="b"/>
              <a:pathLst>
                <a:path w="1639" h="1020">
                  <a:moveTo>
                    <a:pt x="820" y="0"/>
                  </a:moveTo>
                  <a:cubicBezTo>
                    <a:pt x="367" y="0"/>
                    <a:pt x="0" y="228"/>
                    <a:pt x="0" y="510"/>
                  </a:cubicBezTo>
                  <a:cubicBezTo>
                    <a:pt x="0" y="526"/>
                    <a:pt x="2" y="542"/>
                    <a:pt x="4" y="558"/>
                  </a:cubicBezTo>
                  <a:cubicBezTo>
                    <a:pt x="43" y="817"/>
                    <a:pt x="393" y="1020"/>
                    <a:pt x="820" y="1020"/>
                  </a:cubicBezTo>
                  <a:cubicBezTo>
                    <a:pt x="1247" y="1020"/>
                    <a:pt x="1597" y="817"/>
                    <a:pt x="1636" y="558"/>
                  </a:cubicBezTo>
                  <a:cubicBezTo>
                    <a:pt x="1638" y="542"/>
                    <a:pt x="1639" y="526"/>
                    <a:pt x="1639" y="510"/>
                  </a:cubicBezTo>
                  <a:cubicBezTo>
                    <a:pt x="1639" y="228"/>
                    <a:pt x="1273" y="0"/>
                    <a:pt x="820" y="0"/>
                  </a:cubicBezTo>
                  <a:close/>
                </a:path>
              </a:pathLst>
            </a:custGeom>
            <a:gradFill flip="none" rotWithShape="1">
              <a:gsLst>
                <a:gs pos="0">
                  <a:srgbClr val="B2CFE2">
                    <a:alpha val="87843"/>
                  </a:srgbClr>
                </a:gs>
                <a:gs pos="80000">
                  <a:srgbClr val="4F9ABF">
                    <a:alpha val="41961"/>
                  </a:srgbClr>
                </a:gs>
                <a:gs pos="100000">
                  <a:srgbClr val="C4E0EA">
                    <a:alpha val="51765"/>
                  </a:srgbClr>
                </a:gs>
              </a:gsLst>
              <a:path path="circle">
                <a:fillToRect l="100000" t="100000"/>
              </a:path>
              <a:tileRect r="-100000" b="-10000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3256" tIns="46628" rIns="93256" bIns="46628" numCol="1" rtlCol="0" anchor="ctr" anchorCtr="0" compatLnSpc="1">
              <a:prstTxWarp prst="textNoShape">
                <a:avLst/>
              </a:prstTxWarp>
            </a:bodyPr>
            <a:lstStyle/>
            <a:p>
              <a:pPr algn="ctr" defTabSz="932290">
                <a:defRPr/>
              </a:pPr>
              <a:endParaRPr lang="en-US" sz="2448" kern="0">
                <a:solidFill>
                  <a:schemeClr val="bg2">
                    <a:lumMod val="10000"/>
                  </a:schemeClr>
                </a:solidFill>
                <a:effectLst>
                  <a:outerShdw blurRad="50800" dist="38100" dir="2700000" algn="tl" rotWithShape="0">
                    <a:prstClr val="black">
                      <a:alpha val="40000"/>
                    </a:prstClr>
                  </a:outerShdw>
                </a:effectLst>
                <a:latin typeface="Segoe" pitchFamily="34" charset="0"/>
              </a:endParaRPr>
            </a:p>
          </p:txBody>
        </p:sp>
      </p:grpSp>
      <p:sp>
        <p:nvSpPr>
          <p:cNvPr id="55" name="TextBox 54"/>
          <p:cNvSpPr txBox="1"/>
          <p:nvPr/>
        </p:nvSpPr>
        <p:spPr>
          <a:xfrm>
            <a:off x="2950908" y="4202942"/>
            <a:ext cx="6556744" cy="1820599"/>
          </a:xfrm>
          <a:prstGeom prst="rect">
            <a:avLst/>
          </a:prstGeom>
          <a:noFill/>
          <a:effectLst>
            <a:outerShdw blurRad="50800" dir="5400000" sx="103000" sy="103000" algn="t" rotWithShape="0">
              <a:prstClr val="black"/>
            </a:outerShdw>
          </a:effectLst>
        </p:spPr>
        <p:txBody>
          <a:bodyPr wrap="square" rtlCol="0">
            <a:prstTxWarp prst="textArchDown">
              <a:avLst>
                <a:gd name="adj" fmla="val 21400051"/>
              </a:avLst>
            </a:prstTxWarp>
            <a:spAutoFit/>
          </a:bodyPr>
          <a:lstStyle/>
          <a:p>
            <a:pPr algn="ctr" defTabSz="932597">
              <a:defRPr/>
            </a:pPr>
            <a:r>
              <a:rPr lang="en-US" sz="1428" kern="0" dirty="0">
                <a:ln w="3175">
                  <a:noFill/>
                </a:ln>
                <a:solidFill>
                  <a:schemeClr val="bg2">
                    <a:lumMod val="10000"/>
                  </a:schemeClr>
                </a:solidFill>
                <a:latin typeface="Segoe UI Semibold" pitchFamily="34" charset="0"/>
                <a:cs typeface="Arial" charset="0"/>
              </a:rPr>
              <a:t>IT  Process Automation</a:t>
            </a:r>
          </a:p>
        </p:txBody>
      </p:sp>
      <p:sp>
        <p:nvSpPr>
          <p:cNvPr id="56" name="Round Same Side Corner Rectangle 55"/>
          <p:cNvSpPr/>
          <p:nvPr/>
        </p:nvSpPr>
        <p:spPr bwMode="auto">
          <a:xfrm rot="10800000">
            <a:off x="4422130" y="6189098"/>
            <a:ext cx="3705683" cy="626845"/>
          </a:xfrm>
          <a:prstGeom prst="round2SameRect">
            <a:avLst>
              <a:gd name="adj1" fmla="val 32052"/>
              <a:gd name="adj2" fmla="val 0"/>
            </a:avLst>
          </a:prstGeom>
          <a:gradFill flip="none" rotWithShape="1">
            <a:gsLst>
              <a:gs pos="0">
                <a:srgbClr val="5F5F5F">
                  <a:lumMod val="75000"/>
                </a:srgbClr>
              </a:gs>
              <a:gs pos="100000">
                <a:srgbClr val="292929">
                  <a:alpha val="55000"/>
                </a:srgbClr>
              </a:gs>
            </a:gsLst>
            <a:lin ang="5400000" scaled="1"/>
            <a:tileRect/>
          </a:gradFill>
          <a:ln>
            <a:headEnd type="none" w="med" len="med"/>
            <a:tailEnd type="none" w="med" len="med"/>
          </a:ln>
          <a:effectLst>
            <a:reflection blurRad="6350" stA="52000" endA="300" endPos="35000" dir="5400000" sy="-100000" algn="bl" rotWithShape="0"/>
          </a:effectLst>
        </p:spPr>
        <p:txBody>
          <a:bodyPr wrap="square" lIns="186521" tIns="186521" rIns="0" bIns="0" rtlCol="0" anchor="t" anchorCtr="0">
            <a:noAutofit/>
          </a:bodyPr>
          <a:lstStyle/>
          <a:p>
            <a:pPr marL="179720" lvl="1" indent="-179720" defTabSz="932597" eaLnBrk="0" fontAlgn="base" hangingPunct="0">
              <a:lnSpc>
                <a:spcPct val="90000"/>
              </a:lnSpc>
              <a:spcBef>
                <a:spcPct val="0"/>
              </a:spcBef>
              <a:spcAft>
                <a:spcPts val="612"/>
              </a:spcAft>
              <a:buClr>
                <a:srgbClr val="FF6600"/>
              </a:buClr>
              <a:buSzPct val="100000"/>
              <a:buBlip>
                <a:blip r:embed="rId3"/>
              </a:buBlip>
              <a:tabLst>
                <a:tab pos="433039" algn="l"/>
              </a:tabLst>
              <a:defRPr/>
            </a:pPr>
            <a:endParaRPr lang="en-US" altLang="zh-CN" sz="1326" kern="0" dirty="0">
              <a:solidFill>
                <a:schemeClr val="bg2">
                  <a:lumMod val="10000"/>
                </a:schemeClr>
              </a:solidFill>
              <a:latin typeface="Segoe UI" pitchFamily="34" charset="0"/>
            </a:endParaRPr>
          </a:p>
        </p:txBody>
      </p:sp>
      <p:grpSp>
        <p:nvGrpSpPr>
          <p:cNvPr id="60" name="Group 59"/>
          <p:cNvGrpSpPr/>
          <p:nvPr/>
        </p:nvGrpSpPr>
        <p:grpSpPr>
          <a:xfrm>
            <a:off x="1490145" y="993162"/>
            <a:ext cx="4686252" cy="2107106"/>
            <a:chOff x="1094240" y="973777"/>
            <a:chExt cx="3446984" cy="2065978"/>
          </a:xfrm>
        </p:grpSpPr>
        <p:sp>
          <p:nvSpPr>
            <p:cNvPr id="61" name="Freeform 23"/>
            <p:cNvSpPr>
              <a:spLocks/>
            </p:cNvSpPr>
            <p:nvPr/>
          </p:nvSpPr>
          <p:spPr bwMode="auto">
            <a:xfrm>
              <a:off x="1094240" y="2184185"/>
              <a:ext cx="3442097" cy="855570"/>
            </a:xfrm>
            <a:custGeom>
              <a:avLst/>
              <a:gdLst/>
              <a:ahLst/>
              <a:cxnLst>
                <a:cxn ang="0">
                  <a:pos x="529" y="156"/>
                </a:cxn>
                <a:cxn ang="0">
                  <a:pos x="0" y="156"/>
                </a:cxn>
                <a:cxn ang="0">
                  <a:pos x="0" y="201"/>
                </a:cxn>
                <a:cxn ang="0">
                  <a:pos x="534" y="201"/>
                </a:cxn>
                <a:cxn ang="0">
                  <a:pos x="809" y="33"/>
                </a:cxn>
                <a:cxn ang="0">
                  <a:pos x="809" y="0"/>
                </a:cxn>
                <a:cxn ang="0">
                  <a:pos x="529" y="156"/>
                </a:cxn>
              </a:cxnLst>
              <a:rect l="0" t="0" r="r" b="b"/>
              <a:pathLst>
                <a:path w="809" h="201">
                  <a:moveTo>
                    <a:pt x="529" y="156"/>
                  </a:moveTo>
                  <a:cubicBezTo>
                    <a:pt x="0" y="156"/>
                    <a:pt x="0" y="156"/>
                    <a:pt x="0" y="156"/>
                  </a:cubicBezTo>
                  <a:cubicBezTo>
                    <a:pt x="0" y="201"/>
                    <a:pt x="0" y="201"/>
                    <a:pt x="0" y="201"/>
                  </a:cubicBezTo>
                  <a:cubicBezTo>
                    <a:pt x="534" y="201"/>
                    <a:pt x="534" y="201"/>
                    <a:pt x="534" y="201"/>
                  </a:cubicBezTo>
                  <a:cubicBezTo>
                    <a:pt x="536" y="110"/>
                    <a:pt x="657" y="37"/>
                    <a:pt x="809" y="33"/>
                  </a:cubicBezTo>
                  <a:cubicBezTo>
                    <a:pt x="809" y="0"/>
                    <a:pt x="809" y="0"/>
                    <a:pt x="809" y="0"/>
                  </a:cubicBezTo>
                  <a:cubicBezTo>
                    <a:pt x="661" y="4"/>
                    <a:pt x="541" y="71"/>
                    <a:pt x="529" y="156"/>
                  </a:cubicBezTo>
                  <a:close/>
                </a:path>
              </a:pathLst>
            </a:custGeom>
            <a:gradFill flip="none" rotWithShape="1">
              <a:gsLst>
                <a:gs pos="0">
                  <a:srgbClr val="7DCC2E">
                    <a:lumMod val="50000"/>
                  </a:srgbClr>
                </a:gs>
                <a:gs pos="100000">
                  <a:srgbClr val="7DCC2E">
                    <a:lumMod val="60000"/>
                    <a:lumOff val="40000"/>
                    <a:alpha val="8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3256" tIns="46628" rIns="93256" bIns="46628" numCol="1" rtlCol="0" anchor="ctr" anchorCtr="0" compatLnSpc="1">
              <a:prstTxWarp prst="textNoShape">
                <a:avLst/>
              </a:prstTxWarp>
            </a:bodyPr>
            <a:lstStyle/>
            <a:p>
              <a:pPr marL="0" lvl="1" indent="-349724" algn="ctr" defTabSz="932290" fontAlgn="base">
                <a:lnSpc>
                  <a:spcPct val="90000"/>
                </a:lnSpc>
                <a:spcBef>
                  <a:spcPct val="0"/>
                </a:spcBef>
                <a:spcAft>
                  <a:spcPct val="0"/>
                </a:spcAft>
                <a:buClr>
                  <a:srgbClr val="777777"/>
                </a:buClr>
                <a:buSzPct val="130000"/>
                <a:tabLst>
                  <a:tab pos="433039" algn="l"/>
                </a:tabLst>
                <a:defRPr/>
              </a:pPr>
              <a:endParaRPr lang="en-US" altLang="zh-CN" sz="1632" b="1" kern="0" dirty="0">
                <a:solidFill>
                  <a:schemeClr val="bg2">
                    <a:lumMod val="10000"/>
                  </a:schemeClr>
                </a:solidFill>
                <a:latin typeface="Segoe UI" pitchFamily="34" charset="0"/>
              </a:endParaRPr>
            </a:p>
          </p:txBody>
        </p:sp>
        <p:sp>
          <p:nvSpPr>
            <p:cNvPr id="62" name="Freeform 6"/>
            <p:cNvSpPr>
              <a:spLocks/>
            </p:cNvSpPr>
            <p:nvPr/>
          </p:nvSpPr>
          <p:spPr bwMode="auto">
            <a:xfrm>
              <a:off x="1099127" y="973777"/>
              <a:ext cx="3442097" cy="1876301"/>
            </a:xfrm>
            <a:custGeom>
              <a:avLst/>
              <a:gdLst/>
              <a:ahLst/>
              <a:cxnLst>
                <a:cxn ang="0">
                  <a:pos x="809" y="302"/>
                </a:cxn>
                <a:cxn ang="0">
                  <a:pos x="809" y="0"/>
                </a:cxn>
                <a:cxn ang="0">
                  <a:pos x="0" y="458"/>
                </a:cxn>
                <a:cxn ang="0">
                  <a:pos x="530" y="458"/>
                </a:cxn>
                <a:cxn ang="0">
                  <a:pos x="809" y="302"/>
                </a:cxn>
              </a:cxnLst>
              <a:rect l="0" t="0" r="r" b="b"/>
              <a:pathLst>
                <a:path w="809" h="458">
                  <a:moveTo>
                    <a:pt x="809" y="302"/>
                  </a:moveTo>
                  <a:cubicBezTo>
                    <a:pt x="809" y="0"/>
                    <a:pt x="809" y="0"/>
                    <a:pt x="809" y="0"/>
                  </a:cubicBezTo>
                  <a:cubicBezTo>
                    <a:pt x="366" y="4"/>
                    <a:pt x="8" y="207"/>
                    <a:pt x="0" y="458"/>
                  </a:cubicBezTo>
                  <a:cubicBezTo>
                    <a:pt x="530" y="458"/>
                    <a:pt x="530" y="458"/>
                    <a:pt x="530" y="458"/>
                  </a:cubicBezTo>
                  <a:cubicBezTo>
                    <a:pt x="541" y="373"/>
                    <a:pt x="661" y="306"/>
                    <a:pt x="809" y="302"/>
                  </a:cubicBezTo>
                  <a:close/>
                </a:path>
              </a:pathLst>
            </a:custGeom>
            <a:gradFill flip="none" rotWithShape="1">
              <a:gsLst>
                <a:gs pos="0">
                  <a:srgbClr val="7DCC2E">
                    <a:lumMod val="50000"/>
                  </a:srgbClr>
                </a:gs>
                <a:gs pos="100000">
                  <a:srgbClr val="7DCC2E">
                    <a:lumMod val="60000"/>
                    <a:lumOff val="40000"/>
                    <a:alpha val="80000"/>
                  </a:srgbClr>
                </a:gs>
              </a:gsLst>
              <a:lin ang="135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3256" tIns="46628" rIns="93256" bIns="46628" numCol="1" rtlCol="0" anchor="ctr" anchorCtr="0" compatLnSpc="1">
              <a:prstTxWarp prst="textNoShape">
                <a:avLst/>
              </a:prstTxWarp>
            </a:bodyPr>
            <a:lstStyle/>
            <a:p>
              <a:pPr marL="0" lvl="1" indent="-349724" algn="ctr" defTabSz="932290" fontAlgn="base">
                <a:lnSpc>
                  <a:spcPct val="90000"/>
                </a:lnSpc>
                <a:spcBef>
                  <a:spcPct val="0"/>
                </a:spcBef>
                <a:spcAft>
                  <a:spcPct val="0"/>
                </a:spcAft>
                <a:buClr>
                  <a:srgbClr val="777777"/>
                </a:buClr>
                <a:buSzPct val="130000"/>
                <a:tabLst>
                  <a:tab pos="433039" algn="l"/>
                </a:tabLst>
                <a:defRPr/>
              </a:pPr>
              <a:endParaRPr lang="en-US" altLang="zh-CN" sz="1632" b="1" kern="0" dirty="0">
                <a:solidFill>
                  <a:schemeClr val="bg2">
                    <a:lumMod val="10000"/>
                  </a:schemeClr>
                </a:solidFill>
                <a:latin typeface="Segoe UI" pitchFamily="34" charset="0"/>
              </a:endParaRPr>
            </a:p>
          </p:txBody>
        </p:sp>
      </p:grpSp>
      <p:grpSp>
        <p:nvGrpSpPr>
          <p:cNvPr id="63" name="Group 62"/>
          <p:cNvGrpSpPr/>
          <p:nvPr/>
        </p:nvGrpSpPr>
        <p:grpSpPr>
          <a:xfrm>
            <a:off x="6242038" y="993163"/>
            <a:ext cx="4682706" cy="2119965"/>
            <a:chOff x="4589506" y="973778"/>
            <a:chExt cx="3444376" cy="2078586"/>
          </a:xfrm>
        </p:grpSpPr>
        <p:sp>
          <p:nvSpPr>
            <p:cNvPr id="64" name="Freeform 24"/>
            <p:cNvSpPr>
              <a:spLocks/>
            </p:cNvSpPr>
            <p:nvPr/>
          </p:nvSpPr>
          <p:spPr bwMode="auto">
            <a:xfrm>
              <a:off x="4589506" y="2184185"/>
              <a:ext cx="3442097" cy="868179"/>
            </a:xfrm>
            <a:custGeom>
              <a:avLst/>
              <a:gdLst/>
              <a:ahLst/>
              <a:cxnLst>
                <a:cxn ang="0">
                  <a:pos x="278" y="156"/>
                </a:cxn>
                <a:cxn ang="0">
                  <a:pos x="0" y="0"/>
                </a:cxn>
                <a:cxn ang="0">
                  <a:pos x="0" y="33"/>
                </a:cxn>
                <a:cxn ang="0">
                  <a:pos x="273" y="203"/>
                </a:cxn>
                <a:cxn ang="0">
                  <a:pos x="273" y="204"/>
                </a:cxn>
                <a:cxn ang="0">
                  <a:pos x="275" y="197"/>
                </a:cxn>
                <a:cxn ang="0">
                  <a:pos x="275" y="201"/>
                </a:cxn>
                <a:cxn ang="0">
                  <a:pos x="809" y="201"/>
                </a:cxn>
                <a:cxn ang="0">
                  <a:pos x="809" y="156"/>
                </a:cxn>
                <a:cxn ang="0">
                  <a:pos x="278" y="156"/>
                </a:cxn>
              </a:cxnLst>
              <a:rect l="0" t="0" r="r" b="b"/>
              <a:pathLst>
                <a:path w="809" h="204">
                  <a:moveTo>
                    <a:pt x="278" y="156"/>
                  </a:moveTo>
                  <a:cubicBezTo>
                    <a:pt x="266" y="72"/>
                    <a:pt x="148" y="5"/>
                    <a:pt x="0" y="0"/>
                  </a:cubicBezTo>
                  <a:cubicBezTo>
                    <a:pt x="0" y="33"/>
                    <a:pt x="0" y="33"/>
                    <a:pt x="0" y="33"/>
                  </a:cubicBezTo>
                  <a:cubicBezTo>
                    <a:pt x="152" y="38"/>
                    <a:pt x="273" y="112"/>
                    <a:pt x="273" y="203"/>
                  </a:cubicBezTo>
                  <a:cubicBezTo>
                    <a:pt x="273" y="203"/>
                    <a:pt x="273" y="204"/>
                    <a:pt x="273" y="204"/>
                  </a:cubicBezTo>
                  <a:cubicBezTo>
                    <a:pt x="274" y="202"/>
                    <a:pt x="274" y="199"/>
                    <a:pt x="275" y="197"/>
                  </a:cubicBezTo>
                  <a:cubicBezTo>
                    <a:pt x="275" y="201"/>
                    <a:pt x="275" y="201"/>
                    <a:pt x="275" y="201"/>
                  </a:cubicBezTo>
                  <a:cubicBezTo>
                    <a:pt x="809" y="201"/>
                    <a:pt x="809" y="201"/>
                    <a:pt x="809" y="201"/>
                  </a:cubicBezTo>
                  <a:cubicBezTo>
                    <a:pt x="809" y="156"/>
                    <a:pt x="809" y="156"/>
                    <a:pt x="809" y="156"/>
                  </a:cubicBezTo>
                  <a:lnTo>
                    <a:pt x="278" y="156"/>
                  </a:lnTo>
                  <a:close/>
                </a:path>
              </a:pathLst>
            </a:custGeom>
            <a:gradFill flip="none" rotWithShape="1">
              <a:gsLst>
                <a:gs pos="0">
                  <a:srgbClr val="3497AE">
                    <a:lumMod val="60000"/>
                    <a:lumOff val="40000"/>
                    <a:alpha val="80000"/>
                  </a:srgbClr>
                </a:gs>
                <a:gs pos="100000">
                  <a:srgbClr val="3497AE">
                    <a:lumMod val="5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vert="horz" wrap="square" lIns="93256" tIns="46628" rIns="93256" bIns="46628" numCol="1" rtlCol="0" anchor="ctr" anchorCtr="0" compatLnSpc="1">
              <a:prstTxWarp prst="textNoShape">
                <a:avLst/>
              </a:prstTxWarp>
            </a:bodyPr>
            <a:lstStyle/>
            <a:p>
              <a:pPr marL="0" lvl="1" indent="-349724" algn="ctr" defTabSz="932290" fontAlgn="base">
                <a:lnSpc>
                  <a:spcPct val="90000"/>
                </a:lnSpc>
                <a:spcBef>
                  <a:spcPct val="0"/>
                </a:spcBef>
                <a:spcAft>
                  <a:spcPct val="0"/>
                </a:spcAft>
                <a:buClr>
                  <a:srgbClr val="777777"/>
                </a:buClr>
                <a:buSzPct val="130000"/>
                <a:tabLst>
                  <a:tab pos="433039" algn="l"/>
                </a:tabLst>
                <a:defRPr/>
              </a:pPr>
              <a:endParaRPr lang="en-US" altLang="zh-CN" sz="1632" b="1" kern="0" dirty="0">
                <a:solidFill>
                  <a:schemeClr val="bg2">
                    <a:lumMod val="10000"/>
                  </a:schemeClr>
                </a:solidFill>
                <a:latin typeface="Segoe UI" pitchFamily="34" charset="0"/>
              </a:endParaRPr>
            </a:p>
          </p:txBody>
        </p:sp>
        <p:sp>
          <p:nvSpPr>
            <p:cNvPr id="65" name="Freeform 8"/>
            <p:cNvSpPr>
              <a:spLocks/>
            </p:cNvSpPr>
            <p:nvPr/>
          </p:nvSpPr>
          <p:spPr bwMode="auto">
            <a:xfrm>
              <a:off x="4591785" y="973778"/>
              <a:ext cx="3442097" cy="1888176"/>
            </a:xfrm>
            <a:custGeom>
              <a:avLst/>
              <a:gdLst/>
              <a:ahLst/>
              <a:cxnLst>
                <a:cxn ang="0">
                  <a:pos x="277" y="458"/>
                </a:cxn>
                <a:cxn ang="0">
                  <a:pos x="809" y="458"/>
                </a:cxn>
                <a:cxn ang="0">
                  <a:pos x="0" y="0"/>
                </a:cxn>
                <a:cxn ang="0">
                  <a:pos x="0" y="302"/>
                </a:cxn>
                <a:cxn ang="0">
                  <a:pos x="277" y="458"/>
                </a:cxn>
              </a:cxnLst>
              <a:rect l="0" t="0" r="r" b="b"/>
              <a:pathLst>
                <a:path w="809" h="458">
                  <a:moveTo>
                    <a:pt x="277" y="458"/>
                  </a:moveTo>
                  <a:cubicBezTo>
                    <a:pt x="809" y="458"/>
                    <a:pt x="809" y="458"/>
                    <a:pt x="809" y="458"/>
                  </a:cubicBezTo>
                  <a:cubicBezTo>
                    <a:pt x="801" y="207"/>
                    <a:pt x="444" y="4"/>
                    <a:pt x="0" y="0"/>
                  </a:cubicBezTo>
                  <a:cubicBezTo>
                    <a:pt x="0" y="302"/>
                    <a:pt x="0" y="302"/>
                    <a:pt x="0" y="302"/>
                  </a:cubicBezTo>
                  <a:cubicBezTo>
                    <a:pt x="147" y="307"/>
                    <a:pt x="266" y="374"/>
                    <a:pt x="277" y="458"/>
                  </a:cubicBezTo>
                  <a:close/>
                </a:path>
              </a:pathLst>
            </a:custGeom>
            <a:gradFill flip="none" rotWithShape="1">
              <a:gsLst>
                <a:gs pos="0">
                  <a:srgbClr val="3497AE">
                    <a:lumMod val="60000"/>
                    <a:lumOff val="40000"/>
                    <a:alpha val="80000"/>
                  </a:srgbClr>
                </a:gs>
                <a:gs pos="100000">
                  <a:srgbClr val="3497AE">
                    <a:lumMod val="50000"/>
                  </a:srgbClr>
                </a:gs>
              </a:gsLst>
              <a:lin ang="81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3256" tIns="46628" rIns="93256" bIns="46628" numCol="1" rtlCol="0" anchor="ctr" anchorCtr="0" compatLnSpc="1">
              <a:prstTxWarp prst="textNoShape">
                <a:avLst/>
              </a:prstTxWarp>
            </a:bodyPr>
            <a:lstStyle/>
            <a:p>
              <a:pPr marL="0" lvl="1" indent="-349724" algn="ctr" defTabSz="932290" fontAlgn="base">
                <a:lnSpc>
                  <a:spcPct val="90000"/>
                </a:lnSpc>
                <a:spcBef>
                  <a:spcPct val="0"/>
                </a:spcBef>
                <a:spcAft>
                  <a:spcPct val="0"/>
                </a:spcAft>
                <a:buClr>
                  <a:srgbClr val="777777"/>
                </a:buClr>
                <a:buSzPct val="130000"/>
                <a:tabLst>
                  <a:tab pos="433039" algn="l"/>
                </a:tabLst>
                <a:defRPr/>
              </a:pPr>
              <a:endParaRPr lang="en-US" altLang="zh-CN" sz="1632" b="1" kern="0" dirty="0">
                <a:solidFill>
                  <a:schemeClr val="bg2">
                    <a:lumMod val="10000"/>
                  </a:schemeClr>
                </a:solidFill>
                <a:latin typeface="Segoe UI" pitchFamily="34" charset="0"/>
              </a:endParaRPr>
            </a:p>
          </p:txBody>
        </p:sp>
      </p:grpSp>
      <p:grpSp>
        <p:nvGrpSpPr>
          <p:cNvPr id="66" name="Group 65"/>
          <p:cNvGrpSpPr/>
          <p:nvPr/>
        </p:nvGrpSpPr>
        <p:grpSpPr>
          <a:xfrm>
            <a:off x="4625260" y="2301236"/>
            <a:ext cx="3185960" cy="1647196"/>
            <a:chOff x="3718719" y="2507673"/>
            <a:chExt cx="1706562" cy="1143000"/>
          </a:xfrm>
        </p:grpSpPr>
        <p:sp>
          <p:nvSpPr>
            <p:cNvPr id="67" name="Freeform 10"/>
            <p:cNvSpPr>
              <a:spLocks/>
            </p:cNvSpPr>
            <p:nvPr/>
          </p:nvSpPr>
          <p:spPr bwMode="auto">
            <a:xfrm>
              <a:off x="3718719" y="2964873"/>
              <a:ext cx="1706562" cy="685800"/>
            </a:xfrm>
            <a:custGeom>
              <a:avLst/>
              <a:gdLst/>
              <a:ahLst/>
              <a:cxnLst>
                <a:cxn ang="0">
                  <a:pos x="0" y="0"/>
                </a:cxn>
                <a:cxn ang="0">
                  <a:pos x="0" y="79"/>
                </a:cxn>
                <a:cxn ang="0">
                  <a:pos x="1" y="79"/>
                </a:cxn>
                <a:cxn ang="0">
                  <a:pos x="228" y="197"/>
                </a:cxn>
                <a:cxn ang="0">
                  <a:pos x="454" y="79"/>
                </a:cxn>
                <a:cxn ang="0">
                  <a:pos x="455" y="0"/>
                </a:cxn>
                <a:cxn ang="0">
                  <a:pos x="0" y="0"/>
                </a:cxn>
              </a:cxnLst>
              <a:rect l="0" t="0" r="r" b="b"/>
              <a:pathLst>
                <a:path w="455" h="197">
                  <a:moveTo>
                    <a:pt x="0" y="0"/>
                  </a:moveTo>
                  <a:cubicBezTo>
                    <a:pt x="0" y="79"/>
                    <a:pt x="0" y="79"/>
                    <a:pt x="0" y="79"/>
                  </a:cubicBezTo>
                  <a:cubicBezTo>
                    <a:pt x="1" y="79"/>
                    <a:pt x="1" y="79"/>
                    <a:pt x="1" y="79"/>
                  </a:cubicBezTo>
                  <a:cubicBezTo>
                    <a:pt x="12" y="145"/>
                    <a:pt x="109" y="197"/>
                    <a:pt x="228" y="197"/>
                  </a:cubicBezTo>
                  <a:cubicBezTo>
                    <a:pt x="346" y="197"/>
                    <a:pt x="443" y="145"/>
                    <a:pt x="454" y="79"/>
                  </a:cubicBezTo>
                  <a:cubicBezTo>
                    <a:pt x="455" y="0"/>
                    <a:pt x="455" y="0"/>
                    <a:pt x="455" y="0"/>
                  </a:cubicBezTo>
                  <a:lnTo>
                    <a:pt x="0" y="0"/>
                  </a:lnTo>
                  <a:close/>
                </a:path>
              </a:pathLst>
            </a:custGeom>
            <a:gradFill flip="none" rotWithShape="1">
              <a:gsLst>
                <a:gs pos="0">
                  <a:srgbClr val="B2CFE2">
                    <a:alpha val="87843"/>
                  </a:srgbClr>
                </a:gs>
                <a:gs pos="80000">
                  <a:srgbClr val="4F9ABF">
                    <a:alpha val="41961"/>
                  </a:srgbClr>
                </a:gs>
                <a:gs pos="100000">
                  <a:srgbClr val="C4E0EA">
                    <a:alpha val="51765"/>
                  </a:srgbClr>
                </a:gs>
              </a:gsLst>
              <a:path path="circle">
                <a:fillToRect l="100000" t="100000"/>
              </a:path>
              <a:tileRect r="-100000" b="-10000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3256" tIns="46628" rIns="93256" bIns="46628" numCol="1" rtlCol="0" anchor="ctr" anchorCtr="0" compatLnSpc="1">
              <a:prstTxWarp prst="textNoShape">
                <a:avLst/>
              </a:prstTxWarp>
            </a:bodyPr>
            <a:lstStyle/>
            <a:p>
              <a:pPr algn="ctr" defTabSz="932290">
                <a:defRPr/>
              </a:pPr>
              <a:endParaRPr lang="en-US" sz="2448" kern="0">
                <a:solidFill>
                  <a:schemeClr val="bg2">
                    <a:lumMod val="10000"/>
                  </a:schemeClr>
                </a:solidFill>
                <a:effectLst>
                  <a:outerShdw blurRad="50800" dist="38100" dir="2700000" algn="tl" rotWithShape="0">
                    <a:prstClr val="black">
                      <a:alpha val="40000"/>
                    </a:prstClr>
                  </a:outerShdw>
                </a:effectLst>
                <a:latin typeface="Segoe" pitchFamily="34" charset="0"/>
              </a:endParaRPr>
            </a:p>
          </p:txBody>
        </p:sp>
        <p:sp>
          <p:nvSpPr>
            <p:cNvPr id="68" name="Oval 11"/>
            <p:cNvSpPr>
              <a:spLocks noChangeArrowheads="1"/>
            </p:cNvSpPr>
            <p:nvPr/>
          </p:nvSpPr>
          <p:spPr bwMode="auto">
            <a:xfrm>
              <a:off x="3718719" y="2507673"/>
              <a:ext cx="1706562" cy="948046"/>
            </a:xfrm>
            <a:prstGeom prst="ellipse">
              <a:avLst/>
            </a:prstGeom>
            <a:gradFill flip="none" rotWithShape="1">
              <a:gsLst>
                <a:gs pos="0">
                  <a:srgbClr val="B2CFE2"/>
                </a:gs>
                <a:gs pos="80000">
                  <a:srgbClr val="4F9ABF"/>
                </a:gs>
                <a:gs pos="100000">
                  <a:srgbClr val="C4E0EA"/>
                </a:gs>
              </a:gsLst>
              <a:path path="circle">
                <a:fillToRect l="100000" t="100000"/>
              </a:path>
              <a:tileRect r="-100000" b="-10000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3256" tIns="46628" rIns="93256" bIns="46628" numCol="1" rtlCol="0" anchor="ctr" anchorCtr="0" compatLnSpc="1">
              <a:prstTxWarp prst="textNoShape">
                <a:avLst/>
              </a:prstTxWarp>
            </a:bodyPr>
            <a:lstStyle/>
            <a:p>
              <a:pPr algn="ctr" defTabSz="932290">
                <a:defRPr/>
              </a:pPr>
              <a:endParaRPr lang="en-US" sz="2448" kern="0">
                <a:solidFill>
                  <a:schemeClr val="bg2">
                    <a:lumMod val="10000"/>
                  </a:schemeClr>
                </a:solidFill>
                <a:effectLst>
                  <a:outerShdw blurRad="50800" dist="38100" dir="2700000" algn="tl" rotWithShape="0">
                    <a:prstClr val="black">
                      <a:alpha val="40000"/>
                    </a:prstClr>
                  </a:outerShdw>
                </a:effectLst>
                <a:latin typeface="Segoe" pitchFamily="34" charset="0"/>
              </a:endParaRPr>
            </a:p>
          </p:txBody>
        </p:sp>
        <p:sp>
          <p:nvSpPr>
            <p:cNvPr id="69" name="TextBox 68"/>
            <p:cNvSpPr txBox="1"/>
            <p:nvPr/>
          </p:nvSpPr>
          <p:spPr>
            <a:xfrm>
              <a:off x="3782291" y="2541319"/>
              <a:ext cx="1579418" cy="832628"/>
            </a:xfrm>
            <a:prstGeom prst="ellipse">
              <a:avLst/>
            </a:prstGeom>
            <a:gradFill flip="none" rotWithShape="1">
              <a:gsLst>
                <a:gs pos="0">
                  <a:srgbClr val="292929">
                    <a:alpha val="53000"/>
                  </a:srgbClr>
                </a:gs>
                <a:gs pos="100000">
                  <a:srgbClr val="292929">
                    <a:alpha val="32000"/>
                  </a:srgbClr>
                </a:gs>
              </a:gsLst>
              <a:lin ang="5400000" scaled="1"/>
              <a:tileRect/>
            </a:gradFill>
            <a:ln>
              <a:headEnd type="none" w="med" len="med"/>
              <a:tailEnd type="none" w="med" len="med"/>
            </a:ln>
          </p:spPr>
          <p:txBody>
            <a:bodyPr wrap="square" lIns="186521" tIns="186521" rIns="0" bIns="0" rtlCol="0" anchor="t" anchorCtr="0">
              <a:noAutofit/>
            </a:bodyPr>
            <a:lstStyle/>
            <a:p>
              <a:pPr marL="179720" lvl="1" indent="-179720" defTabSz="932597" eaLnBrk="0" hangingPunct="0">
                <a:lnSpc>
                  <a:spcPct val="90000"/>
                </a:lnSpc>
                <a:spcAft>
                  <a:spcPts val="612"/>
                </a:spcAft>
                <a:buClr>
                  <a:srgbClr val="FF6600"/>
                </a:buClr>
                <a:buSzPct val="100000"/>
                <a:buBlip>
                  <a:blip r:embed="rId3"/>
                </a:buBlip>
                <a:defRPr/>
              </a:pPr>
              <a:endParaRPr lang="en-US" sz="1326" kern="0" dirty="0">
                <a:solidFill>
                  <a:schemeClr val="bg2">
                    <a:lumMod val="10000"/>
                  </a:schemeClr>
                </a:solidFill>
                <a:latin typeface="Segoe UI" pitchFamily="34" charset="0"/>
              </a:endParaRPr>
            </a:p>
          </p:txBody>
        </p:sp>
      </p:grpSp>
      <p:grpSp>
        <p:nvGrpSpPr>
          <p:cNvPr id="70" name="Group 69"/>
          <p:cNvGrpSpPr/>
          <p:nvPr/>
        </p:nvGrpSpPr>
        <p:grpSpPr>
          <a:xfrm>
            <a:off x="6299015" y="3081832"/>
            <a:ext cx="4679608" cy="2557187"/>
            <a:chOff x="4631412" y="3021679"/>
            <a:chExt cx="3442097" cy="2507274"/>
          </a:xfrm>
        </p:grpSpPr>
        <p:sp>
          <p:nvSpPr>
            <p:cNvPr id="71" name="Freeform 13"/>
            <p:cNvSpPr>
              <a:spLocks/>
            </p:cNvSpPr>
            <p:nvPr/>
          </p:nvSpPr>
          <p:spPr bwMode="auto">
            <a:xfrm>
              <a:off x="4631412" y="3021679"/>
              <a:ext cx="3442097" cy="2507274"/>
            </a:xfrm>
            <a:custGeom>
              <a:avLst/>
              <a:gdLst/>
              <a:ahLst/>
              <a:cxnLst>
                <a:cxn ang="0">
                  <a:pos x="0" y="458"/>
                </a:cxn>
                <a:cxn ang="0">
                  <a:pos x="0" y="602"/>
                </a:cxn>
                <a:cxn ang="0">
                  <a:pos x="809" y="144"/>
                </a:cxn>
                <a:cxn ang="0">
                  <a:pos x="809" y="0"/>
                </a:cxn>
                <a:cxn ang="0">
                  <a:pos x="0" y="458"/>
                </a:cxn>
              </a:cxnLst>
              <a:rect l="0" t="0" r="r" b="b"/>
              <a:pathLst>
                <a:path w="809" h="602">
                  <a:moveTo>
                    <a:pt x="0" y="458"/>
                  </a:moveTo>
                  <a:cubicBezTo>
                    <a:pt x="0" y="602"/>
                    <a:pt x="0" y="602"/>
                    <a:pt x="0" y="602"/>
                  </a:cubicBezTo>
                  <a:cubicBezTo>
                    <a:pt x="444" y="598"/>
                    <a:pt x="801" y="395"/>
                    <a:pt x="809" y="144"/>
                  </a:cubicBezTo>
                  <a:cubicBezTo>
                    <a:pt x="809" y="0"/>
                    <a:pt x="809" y="0"/>
                    <a:pt x="809" y="0"/>
                  </a:cubicBezTo>
                  <a:cubicBezTo>
                    <a:pt x="801" y="251"/>
                    <a:pt x="444" y="454"/>
                    <a:pt x="0" y="458"/>
                  </a:cubicBezTo>
                  <a:close/>
                </a:path>
              </a:pathLst>
            </a:custGeom>
            <a:gradFill flip="none" rotWithShape="1">
              <a:gsLst>
                <a:gs pos="0">
                  <a:srgbClr val="5F5F5F">
                    <a:lumMod val="50000"/>
                  </a:srgbClr>
                </a:gs>
                <a:gs pos="100000">
                  <a:srgbClr val="5F5F5F">
                    <a:lumMod val="60000"/>
                    <a:lumOff val="40000"/>
                    <a:alpha val="80000"/>
                  </a:srgbClr>
                </a:gs>
              </a:gsLst>
              <a:lin ang="108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vert="horz" wrap="square" lIns="93256" tIns="46628" rIns="93256" bIns="46628" numCol="1" rtlCol="0" anchor="ctr" anchorCtr="0" compatLnSpc="1">
              <a:prstTxWarp prst="textNoShape">
                <a:avLst/>
              </a:prstTxWarp>
            </a:bodyPr>
            <a:lstStyle/>
            <a:p>
              <a:pPr marL="0" lvl="1" indent="-349724" algn="ctr" defTabSz="932290" fontAlgn="base">
                <a:lnSpc>
                  <a:spcPct val="90000"/>
                </a:lnSpc>
                <a:spcBef>
                  <a:spcPct val="0"/>
                </a:spcBef>
                <a:spcAft>
                  <a:spcPct val="0"/>
                </a:spcAft>
                <a:buClr>
                  <a:srgbClr val="777777"/>
                </a:buClr>
                <a:buSzPct val="130000"/>
                <a:tabLst>
                  <a:tab pos="433039" algn="l"/>
                </a:tabLst>
                <a:defRPr/>
              </a:pPr>
              <a:endParaRPr lang="en-US" altLang="zh-CN" sz="1632" b="1" kern="0" dirty="0">
                <a:solidFill>
                  <a:schemeClr val="bg2">
                    <a:lumMod val="10000"/>
                  </a:schemeClr>
                </a:solidFill>
                <a:latin typeface="Segoe UI" pitchFamily="34" charset="0"/>
              </a:endParaRPr>
            </a:p>
          </p:txBody>
        </p:sp>
        <p:sp>
          <p:nvSpPr>
            <p:cNvPr id="72" name="Freeform 14"/>
            <p:cNvSpPr>
              <a:spLocks/>
            </p:cNvSpPr>
            <p:nvPr/>
          </p:nvSpPr>
          <p:spPr bwMode="auto">
            <a:xfrm>
              <a:off x="4631412" y="3021679"/>
              <a:ext cx="3442097" cy="1948901"/>
            </a:xfrm>
            <a:custGeom>
              <a:avLst/>
              <a:gdLst/>
              <a:ahLst/>
              <a:cxnLst>
                <a:cxn ang="0">
                  <a:pos x="0" y="156"/>
                </a:cxn>
                <a:cxn ang="0">
                  <a:pos x="0" y="458"/>
                </a:cxn>
                <a:cxn ang="0">
                  <a:pos x="809" y="0"/>
                </a:cxn>
                <a:cxn ang="0">
                  <a:pos x="277" y="0"/>
                </a:cxn>
                <a:cxn ang="0">
                  <a:pos x="0" y="156"/>
                </a:cxn>
              </a:cxnLst>
              <a:rect l="0" t="0" r="r" b="b"/>
              <a:pathLst>
                <a:path w="809" h="458">
                  <a:moveTo>
                    <a:pt x="0" y="156"/>
                  </a:moveTo>
                  <a:cubicBezTo>
                    <a:pt x="0" y="458"/>
                    <a:pt x="0" y="458"/>
                    <a:pt x="0" y="458"/>
                  </a:cubicBezTo>
                  <a:cubicBezTo>
                    <a:pt x="444" y="454"/>
                    <a:pt x="801" y="251"/>
                    <a:pt x="809" y="0"/>
                  </a:cubicBezTo>
                  <a:cubicBezTo>
                    <a:pt x="277" y="0"/>
                    <a:pt x="277" y="0"/>
                    <a:pt x="277" y="0"/>
                  </a:cubicBezTo>
                  <a:cubicBezTo>
                    <a:pt x="265" y="84"/>
                    <a:pt x="147" y="151"/>
                    <a:pt x="0" y="156"/>
                  </a:cubicBezTo>
                  <a:close/>
                </a:path>
              </a:pathLst>
            </a:custGeom>
            <a:gradFill flip="none" rotWithShape="1">
              <a:gsLst>
                <a:gs pos="0">
                  <a:srgbClr val="5F5F5F">
                    <a:lumMod val="50000"/>
                  </a:srgbClr>
                </a:gs>
                <a:gs pos="100000">
                  <a:srgbClr val="5F5F5F">
                    <a:lumMod val="60000"/>
                    <a:lumOff val="40000"/>
                    <a:alpha val="80000"/>
                  </a:srgbClr>
                </a:gs>
              </a:gsLst>
              <a:lin ang="27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3256" tIns="46628" rIns="93256" bIns="46628" numCol="1" rtlCol="0" anchor="ctr" anchorCtr="0" compatLnSpc="1">
              <a:prstTxWarp prst="textNoShape">
                <a:avLst/>
              </a:prstTxWarp>
            </a:bodyPr>
            <a:lstStyle/>
            <a:p>
              <a:pPr marL="0" lvl="1" indent="-349724" algn="ctr" defTabSz="932290" fontAlgn="base">
                <a:lnSpc>
                  <a:spcPct val="90000"/>
                </a:lnSpc>
                <a:spcBef>
                  <a:spcPct val="0"/>
                </a:spcBef>
                <a:spcAft>
                  <a:spcPct val="0"/>
                </a:spcAft>
                <a:buClr>
                  <a:srgbClr val="777777"/>
                </a:buClr>
                <a:buSzPct val="130000"/>
                <a:tabLst>
                  <a:tab pos="433039" algn="l"/>
                </a:tabLst>
                <a:defRPr/>
              </a:pPr>
              <a:endParaRPr lang="en-US" altLang="zh-CN" sz="1632" b="1" kern="0" dirty="0">
                <a:solidFill>
                  <a:schemeClr val="bg2">
                    <a:lumMod val="10000"/>
                  </a:schemeClr>
                </a:solidFill>
                <a:latin typeface="Segoe UI" pitchFamily="34" charset="0"/>
              </a:endParaRPr>
            </a:p>
          </p:txBody>
        </p:sp>
      </p:grpSp>
      <p:grpSp>
        <p:nvGrpSpPr>
          <p:cNvPr id="73" name="Group 72"/>
          <p:cNvGrpSpPr/>
          <p:nvPr/>
        </p:nvGrpSpPr>
        <p:grpSpPr>
          <a:xfrm>
            <a:off x="1496794" y="3081832"/>
            <a:ext cx="4679608" cy="2524120"/>
            <a:chOff x="1099127" y="3021679"/>
            <a:chExt cx="3442097" cy="2474852"/>
          </a:xfrm>
        </p:grpSpPr>
        <p:sp>
          <p:nvSpPr>
            <p:cNvPr id="74" name="Freeform 12"/>
            <p:cNvSpPr>
              <a:spLocks/>
            </p:cNvSpPr>
            <p:nvPr/>
          </p:nvSpPr>
          <p:spPr bwMode="auto">
            <a:xfrm>
              <a:off x="1099127" y="3021679"/>
              <a:ext cx="3442097" cy="2474852"/>
            </a:xfrm>
            <a:custGeom>
              <a:avLst/>
              <a:gdLst/>
              <a:ahLst/>
              <a:cxnLst>
                <a:cxn ang="0">
                  <a:pos x="0" y="0"/>
                </a:cxn>
                <a:cxn ang="0">
                  <a:pos x="0" y="144"/>
                </a:cxn>
                <a:cxn ang="0">
                  <a:pos x="809" y="602"/>
                </a:cxn>
                <a:cxn ang="0">
                  <a:pos x="809" y="458"/>
                </a:cxn>
                <a:cxn ang="0">
                  <a:pos x="0" y="0"/>
                </a:cxn>
              </a:cxnLst>
              <a:rect l="0" t="0" r="r" b="b"/>
              <a:pathLst>
                <a:path w="809" h="602">
                  <a:moveTo>
                    <a:pt x="0" y="0"/>
                  </a:moveTo>
                  <a:cubicBezTo>
                    <a:pt x="0" y="144"/>
                    <a:pt x="0" y="144"/>
                    <a:pt x="0" y="144"/>
                  </a:cubicBezTo>
                  <a:cubicBezTo>
                    <a:pt x="8" y="395"/>
                    <a:pt x="366" y="598"/>
                    <a:pt x="809" y="602"/>
                  </a:cubicBezTo>
                  <a:cubicBezTo>
                    <a:pt x="809" y="458"/>
                    <a:pt x="809" y="458"/>
                    <a:pt x="809" y="458"/>
                  </a:cubicBezTo>
                  <a:cubicBezTo>
                    <a:pt x="366" y="454"/>
                    <a:pt x="8" y="251"/>
                    <a:pt x="0" y="0"/>
                  </a:cubicBezTo>
                  <a:close/>
                </a:path>
              </a:pathLst>
            </a:custGeom>
            <a:gradFill flip="none" rotWithShape="1">
              <a:gsLst>
                <a:gs pos="0">
                  <a:srgbClr val="FF6600">
                    <a:lumMod val="50000"/>
                  </a:srgbClr>
                </a:gs>
                <a:gs pos="100000">
                  <a:srgbClr val="FF6600">
                    <a:lumMod val="60000"/>
                    <a:lumOff val="40000"/>
                    <a:alpha val="8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vert="horz" wrap="square" lIns="93256" tIns="46628" rIns="93256" bIns="46628" numCol="1" rtlCol="0" anchor="ctr" anchorCtr="0" compatLnSpc="1">
              <a:prstTxWarp prst="textNoShape">
                <a:avLst/>
              </a:prstTxWarp>
            </a:bodyPr>
            <a:lstStyle/>
            <a:p>
              <a:pPr marL="0" lvl="1" indent="-349724" algn="ctr" defTabSz="932290" fontAlgn="base">
                <a:lnSpc>
                  <a:spcPct val="90000"/>
                </a:lnSpc>
                <a:spcBef>
                  <a:spcPct val="0"/>
                </a:spcBef>
                <a:spcAft>
                  <a:spcPct val="0"/>
                </a:spcAft>
                <a:buClr>
                  <a:srgbClr val="777777"/>
                </a:buClr>
                <a:buSzPct val="130000"/>
                <a:tabLst>
                  <a:tab pos="433039" algn="l"/>
                </a:tabLst>
                <a:defRPr/>
              </a:pPr>
              <a:endParaRPr lang="en-US" altLang="zh-CN" sz="1632" b="1" kern="0" dirty="0">
                <a:solidFill>
                  <a:schemeClr val="bg2">
                    <a:lumMod val="10000"/>
                  </a:schemeClr>
                </a:solidFill>
                <a:latin typeface="Segoe UI" pitchFamily="34" charset="0"/>
              </a:endParaRPr>
            </a:p>
          </p:txBody>
        </p:sp>
        <p:sp>
          <p:nvSpPr>
            <p:cNvPr id="75" name="Freeform 16"/>
            <p:cNvSpPr>
              <a:spLocks/>
            </p:cNvSpPr>
            <p:nvPr/>
          </p:nvSpPr>
          <p:spPr bwMode="auto">
            <a:xfrm>
              <a:off x="1099127" y="3021679"/>
              <a:ext cx="3442097" cy="1948901"/>
            </a:xfrm>
            <a:custGeom>
              <a:avLst/>
              <a:gdLst/>
              <a:ahLst/>
              <a:cxnLst>
                <a:cxn ang="0">
                  <a:pos x="530" y="0"/>
                </a:cxn>
                <a:cxn ang="0">
                  <a:pos x="0" y="0"/>
                </a:cxn>
                <a:cxn ang="0">
                  <a:pos x="809" y="458"/>
                </a:cxn>
                <a:cxn ang="0">
                  <a:pos x="809" y="156"/>
                </a:cxn>
                <a:cxn ang="0">
                  <a:pos x="530" y="0"/>
                </a:cxn>
              </a:cxnLst>
              <a:rect l="0" t="0" r="r" b="b"/>
              <a:pathLst>
                <a:path w="809" h="458">
                  <a:moveTo>
                    <a:pt x="530" y="0"/>
                  </a:moveTo>
                  <a:cubicBezTo>
                    <a:pt x="0" y="0"/>
                    <a:pt x="0" y="0"/>
                    <a:pt x="0" y="0"/>
                  </a:cubicBezTo>
                  <a:cubicBezTo>
                    <a:pt x="8" y="251"/>
                    <a:pt x="366" y="454"/>
                    <a:pt x="809" y="458"/>
                  </a:cubicBezTo>
                  <a:cubicBezTo>
                    <a:pt x="809" y="156"/>
                    <a:pt x="809" y="156"/>
                    <a:pt x="809" y="156"/>
                  </a:cubicBezTo>
                  <a:cubicBezTo>
                    <a:pt x="661" y="152"/>
                    <a:pt x="541" y="85"/>
                    <a:pt x="530" y="0"/>
                  </a:cubicBezTo>
                  <a:close/>
                </a:path>
              </a:pathLst>
            </a:custGeom>
            <a:gradFill flip="none" rotWithShape="1">
              <a:gsLst>
                <a:gs pos="0">
                  <a:srgbClr val="FF6600">
                    <a:lumMod val="50000"/>
                  </a:srgbClr>
                </a:gs>
                <a:gs pos="100000">
                  <a:srgbClr val="FF6600">
                    <a:lumMod val="60000"/>
                    <a:lumOff val="40000"/>
                    <a:alpha val="80000"/>
                  </a:srgbClr>
                </a:gs>
              </a:gsLst>
              <a:lin ang="81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3256" tIns="46628" rIns="93256" bIns="46628" numCol="1" rtlCol="0" anchor="ctr" anchorCtr="0" compatLnSpc="1">
              <a:prstTxWarp prst="textNoShape">
                <a:avLst/>
              </a:prstTxWarp>
            </a:bodyPr>
            <a:lstStyle/>
            <a:p>
              <a:pPr marL="0" lvl="1" indent="-349724" algn="ctr" defTabSz="932290" fontAlgn="base">
                <a:lnSpc>
                  <a:spcPct val="90000"/>
                </a:lnSpc>
                <a:spcBef>
                  <a:spcPct val="0"/>
                </a:spcBef>
                <a:spcAft>
                  <a:spcPct val="0"/>
                </a:spcAft>
                <a:buClr>
                  <a:srgbClr val="777777"/>
                </a:buClr>
                <a:buSzPct val="130000"/>
                <a:tabLst>
                  <a:tab pos="433039" algn="l"/>
                </a:tabLst>
                <a:defRPr/>
              </a:pPr>
              <a:endParaRPr lang="en-US" altLang="zh-CN" sz="1632" b="1" kern="0" dirty="0">
                <a:solidFill>
                  <a:schemeClr val="bg2">
                    <a:lumMod val="10000"/>
                  </a:schemeClr>
                </a:solidFill>
                <a:latin typeface="Segoe UI" pitchFamily="34" charset="0"/>
              </a:endParaRPr>
            </a:p>
          </p:txBody>
        </p:sp>
      </p:grpSp>
      <p:sp>
        <p:nvSpPr>
          <p:cNvPr id="76" name="Arc 75"/>
          <p:cNvSpPr/>
          <p:nvPr/>
        </p:nvSpPr>
        <p:spPr>
          <a:xfrm>
            <a:off x="4311808" y="2060008"/>
            <a:ext cx="3625846" cy="1941593"/>
          </a:xfrm>
          <a:prstGeom prst="arc">
            <a:avLst>
              <a:gd name="adj1" fmla="val 9332276"/>
              <a:gd name="adj2" fmla="val 12878962"/>
            </a:avLst>
          </a:prstGeom>
          <a:noFill/>
          <a:ln w="76200" cap="flat" cmpd="sng" algn="ctr">
            <a:gradFill>
              <a:gsLst>
                <a:gs pos="0">
                  <a:srgbClr val="F8F8F8"/>
                </a:gs>
                <a:gs pos="50000">
                  <a:srgbClr val="F8F8F8"/>
                </a:gs>
                <a:gs pos="100000">
                  <a:srgbClr val="F8F8F8">
                    <a:alpha val="0"/>
                  </a:srgbClr>
                </a:gs>
              </a:gsLst>
              <a:lin ang="5400000" scaled="0"/>
            </a:gradFill>
            <a:prstDash val="solid"/>
            <a:headEnd w="med" len="sm"/>
            <a:tailEnd type="triangle" w="sm" len="med"/>
          </a:ln>
          <a:effectLst/>
        </p:spPr>
        <p:txBody>
          <a:bodyPr rtlCol="0" anchor="ctr"/>
          <a:lstStyle/>
          <a:p>
            <a:pPr algn="ctr" defTabSz="932597">
              <a:defRPr/>
            </a:pPr>
            <a:endParaRPr lang="en-US" sz="1836" kern="0">
              <a:solidFill>
                <a:schemeClr val="bg2">
                  <a:lumMod val="10000"/>
                </a:schemeClr>
              </a:solidFill>
              <a:latin typeface="Segoe UI"/>
            </a:endParaRPr>
          </a:p>
        </p:txBody>
      </p:sp>
      <p:grpSp>
        <p:nvGrpSpPr>
          <p:cNvPr id="77" name="Group 76"/>
          <p:cNvGrpSpPr/>
          <p:nvPr/>
        </p:nvGrpSpPr>
        <p:grpSpPr>
          <a:xfrm>
            <a:off x="6847886" y="3439735"/>
            <a:ext cx="3019071" cy="605587"/>
            <a:chOff x="5035138" y="3372591"/>
            <a:chExt cx="2220685" cy="593767"/>
          </a:xfrm>
        </p:grpSpPr>
        <p:sp>
          <p:nvSpPr>
            <p:cNvPr id="78" name="Round Same Side Corner Rectangle 77"/>
            <p:cNvSpPr/>
            <p:nvPr/>
          </p:nvSpPr>
          <p:spPr bwMode="auto">
            <a:xfrm>
              <a:off x="5035138" y="3372591"/>
              <a:ext cx="2220685" cy="593767"/>
            </a:xfrm>
            <a:prstGeom prst="round2SameRect">
              <a:avLst/>
            </a:prstGeom>
            <a:gradFill flip="none" rotWithShape="1">
              <a:gsLst>
                <a:gs pos="0">
                  <a:srgbClr val="5F5F5F">
                    <a:lumMod val="75000"/>
                  </a:srgbClr>
                </a:gs>
                <a:gs pos="100000">
                  <a:srgbClr val="292929">
                    <a:alpha val="55000"/>
                  </a:srgbClr>
                </a:gs>
              </a:gsLst>
              <a:lin ang="5400000" scaled="1"/>
              <a:tileRect/>
            </a:gradFill>
            <a:ln>
              <a:headEnd type="none" w="med" len="med"/>
              <a:tailEnd type="none" w="med" len="med"/>
            </a:ln>
            <a:effectLst>
              <a:reflection blurRad="6350" stA="52000" endA="300" endPos="35000" dir="5400000" sy="-100000" algn="bl" rotWithShape="0"/>
            </a:effectLst>
          </p:spPr>
          <p:txBody>
            <a:bodyPr wrap="square" lIns="186521" tIns="186521" rIns="0" bIns="0" rtlCol="0" anchor="t" anchorCtr="0">
              <a:noAutofit/>
            </a:bodyPr>
            <a:lstStyle/>
            <a:p>
              <a:pPr marL="179720" lvl="1" indent="-179720" defTabSz="932597" eaLnBrk="0" fontAlgn="base" hangingPunct="0">
                <a:lnSpc>
                  <a:spcPct val="90000"/>
                </a:lnSpc>
                <a:spcBef>
                  <a:spcPct val="0"/>
                </a:spcBef>
                <a:spcAft>
                  <a:spcPts val="612"/>
                </a:spcAft>
                <a:buClr>
                  <a:srgbClr val="FF6600"/>
                </a:buClr>
                <a:buSzPct val="100000"/>
                <a:buBlip>
                  <a:blip r:embed="rId3"/>
                </a:buBlip>
                <a:tabLst>
                  <a:tab pos="433039" algn="l"/>
                </a:tabLst>
                <a:defRPr/>
              </a:pPr>
              <a:endParaRPr lang="en-US" altLang="zh-CN" sz="1326" kern="0" dirty="0">
                <a:solidFill>
                  <a:schemeClr val="bg2">
                    <a:lumMod val="10000"/>
                  </a:schemeClr>
                </a:solidFill>
                <a:latin typeface="Segoe UI" pitchFamily="34" charset="0"/>
              </a:endParaRPr>
            </a:p>
          </p:txBody>
        </p:sp>
        <p:pic>
          <p:nvPicPr>
            <p:cNvPr id="79" name="Picture 78" descr="SysCnt-VrtlMachine_h_rgb_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6994" y="3493991"/>
              <a:ext cx="1629442" cy="399349"/>
            </a:xfrm>
            <a:prstGeom prst="rect">
              <a:avLst/>
            </a:prstGeom>
          </p:spPr>
        </p:pic>
      </p:grpSp>
      <p:grpSp>
        <p:nvGrpSpPr>
          <p:cNvPr id="80" name="Group 79"/>
          <p:cNvGrpSpPr/>
          <p:nvPr/>
        </p:nvGrpSpPr>
        <p:grpSpPr>
          <a:xfrm>
            <a:off x="6847886" y="1441303"/>
            <a:ext cx="3019071" cy="605587"/>
            <a:chOff x="5035138" y="1413163"/>
            <a:chExt cx="2220685" cy="593767"/>
          </a:xfrm>
        </p:grpSpPr>
        <p:sp>
          <p:nvSpPr>
            <p:cNvPr id="81" name="Round Same Side Corner Rectangle 80"/>
            <p:cNvSpPr/>
            <p:nvPr/>
          </p:nvSpPr>
          <p:spPr bwMode="auto">
            <a:xfrm>
              <a:off x="5035138" y="1413163"/>
              <a:ext cx="2220685" cy="593767"/>
            </a:xfrm>
            <a:prstGeom prst="round2SameRect">
              <a:avLst/>
            </a:prstGeom>
            <a:gradFill flip="none" rotWithShape="1">
              <a:gsLst>
                <a:gs pos="0">
                  <a:srgbClr val="5F5F5F">
                    <a:lumMod val="75000"/>
                  </a:srgbClr>
                </a:gs>
                <a:gs pos="100000">
                  <a:srgbClr val="292929">
                    <a:alpha val="55000"/>
                  </a:srgbClr>
                </a:gs>
              </a:gsLst>
              <a:lin ang="5400000" scaled="1"/>
              <a:tileRect/>
            </a:gradFill>
            <a:ln>
              <a:headEnd type="none" w="med" len="med"/>
              <a:tailEnd type="none" w="med" len="med"/>
            </a:ln>
            <a:effectLst>
              <a:reflection blurRad="6350" stA="52000" endA="300" endPos="35000" dir="5400000" sy="-100000" algn="bl" rotWithShape="0"/>
            </a:effectLst>
          </p:spPr>
          <p:txBody>
            <a:bodyPr wrap="square" lIns="186521" tIns="186521" rIns="0" bIns="0" rtlCol="0" anchor="t" anchorCtr="0">
              <a:noAutofit/>
            </a:bodyPr>
            <a:lstStyle/>
            <a:p>
              <a:pPr marL="179720" lvl="1" indent="-179720" defTabSz="932597" eaLnBrk="0" fontAlgn="base" hangingPunct="0">
                <a:lnSpc>
                  <a:spcPct val="90000"/>
                </a:lnSpc>
                <a:spcBef>
                  <a:spcPct val="0"/>
                </a:spcBef>
                <a:spcAft>
                  <a:spcPts val="612"/>
                </a:spcAft>
                <a:buClr>
                  <a:srgbClr val="FF6600"/>
                </a:buClr>
                <a:buSzPct val="100000"/>
                <a:buBlip>
                  <a:blip r:embed="rId3"/>
                </a:buBlip>
                <a:tabLst>
                  <a:tab pos="433039" algn="l"/>
                </a:tabLst>
                <a:defRPr/>
              </a:pPr>
              <a:endParaRPr lang="en-US" altLang="zh-CN" sz="1326" kern="0" dirty="0">
                <a:solidFill>
                  <a:schemeClr val="bg2">
                    <a:lumMod val="10000"/>
                  </a:schemeClr>
                </a:solidFill>
                <a:latin typeface="Segoe UI" pitchFamily="34" charset="0"/>
              </a:endParaRPr>
            </a:p>
          </p:txBody>
        </p:sp>
        <p:pic>
          <p:nvPicPr>
            <p:cNvPr id="82" name="Picture 81" descr="SysCnt-ConfigMgr_h_rgb_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1080" y="1515141"/>
              <a:ext cx="1496291" cy="389811"/>
            </a:xfrm>
            <a:prstGeom prst="rect">
              <a:avLst/>
            </a:prstGeom>
          </p:spPr>
        </p:pic>
      </p:grpSp>
      <p:grpSp>
        <p:nvGrpSpPr>
          <p:cNvPr id="83" name="Group 82"/>
          <p:cNvGrpSpPr/>
          <p:nvPr/>
        </p:nvGrpSpPr>
        <p:grpSpPr>
          <a:xfrm>
            <a:off x="2440363" y="3415510"/>
            <a:ext cx="3019071" cy="605587"/>
            <a:chOff x="1793173" y="3348841"/>
            <a:chExt cx="2220685" cy="593767"/>
          </a:xfrm>
        </p:grpSpPr>
        <p:sp>
          <p:nvSpPr>
            <p:cNvPr id="84" name="Round Same Side Corner Rectangle 83"/>
            <p:cNvSpPr/>
            <p:nvPr/>
          </p:nvSpPr>
          <p:spPr bwMode="auto">
            <a:xfrm>
              <a:off x="1793173" y="3348841"/>
              <a:ext cx="2220685" cy="593767"/>
            </a:xfrm>
            <a:prstGeom prst="round2SameRect">
              <a:avLst/>
            </a:prstGeom>
            <a:gradFill flip="none" rotWithShape="1">
              <a:gsLst>
                <a:gs pos="0">
                  <a:srgbClr val="5F5F5F">
                    <a:lumMod val="75000"/>
                  </a:srgbClr>
                </a:gs>
                <a:gs pos="100000">
                  <a:srgbClr val="292929">
                    <a:alpha val="55000"/>
                  </a:srgbClr>
                </a:gs>
              </a:gsLst>
              <a:lin ang="5400000" scaled="1"/>
              <a:tileRect/>
            </a:gradFill>
            <a:ln>
              <a:headEnd type="none" w="med" len="med"/>
              <a:tailEnd type="none" w="med" len="med"/>
            </a:ln>
            <a:effectLst>
              <a:reflection blurRad="6350" stA="52000" endA="300" endPos="35000" dir="5400000" sy="-100000" algn="bl" rotWithShape="0"/>
            </a:effectLst>
          </p:spPr>
          <p:txBody>
            <a:bodyPr wrap="square" lIns="186521" tIns="186521" rIns="0" bIns="0" rtlCol="0" anchor="t" anchorCtr="0">
              <a:noAutofit/>
            </a:bodyPr>
            <a:lstStyle/>
            <a:p>
              <a:pPr marL="179720" lvl="1" indent="-179720" defTabSz="932597" eaLnBrk="0" fontAlgn="base" hangingPunct="0">
                <a:lnSpc>
                  <a:spcPct val="90000"/>
                </a:lnSpc>
                <a:spcBef>
                  <a:spcPct val="0"/>
                </a:spcBef>
                <a:spcAft>
                  <a:spcPts val="612"/>
                </a:spcAft>
                <a:buClr>
                  <a:srgbClr val="FF6600"/>
                </a:buClr>
                <a:buSzPct val="100000"/>
                <a:buBlip>
                  <a:blip r:embed="rId3"/>
                </a:buBlip>
                <a:tabLst>
                  <a:tab pos="433039" algn="l"/>
                </a:tabLst>
                <a:defRPr/>
              </a:pPr>
              <a:endParaRPr lang="en-US" altLang="zh-CN" sz="1326" kern="0" dirty="0">
                <a:solidFill>
                  <a:schemeClr val="bg2">
                    <a:lumMod val="10000"/>
                  </a:schemeClr>
                </a:solidFill>
                <a:latin typeface="Segoe UI" pitchFamily="34" charset="0"/>
              </a:endParaRPr>
            </a:p>
          </p:txBody>
        </p:sp>
        <p:pic>
          <p:nvPicPr>
            <p:cNvPr id="85" name="Picture 84" descr="SysCnt-OprtnsMgr_h_rgb_r.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75403" y="3447363"/>
              <a:ext cx="1374976" cy="396723"/>
            </a:xfrm>
            <a:prstGeom prst="rect">
              <a:avLst/>
            </a:prstGeom>
          </p:spPr>
        </p:pic>
      </p:grpSp>
      <p:sp>
        <p:nvSpPr>
          <p:cNvPr id="86" name="TextBox 85"/>
          <p:cNvSpPr txBox="1"/>
          <p:nvPr/>
        </p:nvSpPr>
        <p:spPr>
          <a:xfrm>
            <a:off x="7267650" y="2040621"/>
            <a:ext cx="2361842" cy="497537"/>
          </a:xfrm>
          <a:prstGeom prst="rect">
            <a:avLst/>
          </a:prstGeom>
          <a:noFill/>
          <a:ln>
            <a:headEnd type="none" w="med" len="med"/>
            <a:tailEnd type="none" w="med" len="med"/>
          </a:ln>
        </p:spPr>
        <p:txBody>
          <a:bodyPr wrap="square" rtlCol="0">
            <a:spAutoFit/>
          </a:bodyPr>
          <a:lstStyle/>
          <a:p>
            <a:pPr algn="ctr" defTabSz="932597">
              <a:lnSpc>
                <a:spcPct val="90000"/>
              </a:lnSpc>
              <a:defRPr/>
            </a:pPr>
            <a:r>
              <a:rPr lang="en-US" sz="1428" kern="0" dirty="0">
                <a:ln w="3175">
                  <a:noFill/>
                </a:ln>
                <a:solidFill>
                  <a:schemeClr val="bg2">
                    <a:lumMod val="10000"/>
                  </a:schemeClr>
                </a:solidFill>
                <a:latin typeface="Segoe UI Semibold" pitchFamily="34" charset="0"/>
                <a:cs typeface="Arial" charset="0"/>
              </a:rPr>
              <a:t>Design, Configure  </a:t>
            </a:r>
            <a:br>
              <a:rPr lang="en-US" sz="1428" kern="0" dirty="0">
                <a:ln w="3175">
                  <a:noFill/>
                </a:ln>
                <a:solidFill>
                  <a:schemeClr val="bg2">
                    <a:lumMod val="10000"/>
                  </a:schemeClr>
                </a:solidFill>
                <a:latin typeface="Segoe UI Semibold" pitchFamily="34" charset="0"/>
                <a:cs typeface="Arial" charset="0"/>
              </a:rPr>
            </a:br>
            <a:r>
              <a:rPr lang="en-US" sz="1428" kern="0" dirty="0">
                <a:ln w="3175">
                  <a:noFill/>
                </a:ln>
                <a:solidFill>
                  <a:schemeClr val="bg2">
                    <a:lumMod val="10000"/>
                  </a:schemeClr>
                </a:solidFill>
                <a:latin typeface="Segoe UI Semibold" pitchFamily="34" charset="0"/>
                <a:cs typeface="Arial" charset="0"/>
              </a:rPr>
              <a:t>&amp;  Deploy</a:t>
            </a:r>
          </a:p>
        </p:txBody>
      </p:sp>
      <p:sp>
        <p:nvSpPr>
          <p:cNvPr id="87" name="TextBox 86"/>
          <p:cNvSpPr txBox="1"/>
          <p:nvPr/>
        </p:nvSpPr>
        <p:spPr>
          <a:xfrm>
            <a:off x="6928606" y="4066937"/>
            <a:ext cx="2615455" cy="497537"/>
          </a:xfrm>
          <a:prstGeom prst="rect">
            <a:avLst/>
          </a:prstGeom>
          <a:noFill/>
          <a:ln>
            <a:headEnd type="none" w="med" len="med"/>
            <a:tailEnd type="none" w="med" len="med"/>
          </a:ln>
        </p:spPr>
        <p:txBody>
          <a:bodyPr wrap="square" rtlCol="0">
            <a:spAutoFit/>
          </a:bodyPr>
          <a:lstStyle/>
          <a:p>
            <a:pPr algn="ctr" defTabSz="932597">
              <a:lnSpc>
                <a:spcPct val="90000"/>
              </a:lnSpc>
              <a:defRPr/>
            </a:pPr>
            <a:r>
              <a:rPr lang="en-US" sz="1428" kern="0" dirty="0">
                <a:ln w="3175">
                  <a:noFill/>
                </a:ln>
                <a:solidFill>
                  <a:schemeClr val="bg2">
                    <a:lumMod val="10000"/>
                  </a:schemeClr>
                </a:solidFill>
                <a:latin typeface="Segoe UI Semibold" pitchFamily="34" charset="0"/>
                <a:cs typeface="Arial" charset="0"/>
              </a:rPr>
              <a:t>Virtualize, Deploy </a:t>
            </a:r>
            <a:br>
              <a:rPr lang="en-US" sz="1428" kern="0" dirty="0">
                <a:ln w="3175">
                  <a:noFill/>
                </a:ln>
                <a:solidFill>
                  <a:schemeClr val="bg2">
                    <a:lumMod val="10000"/>
                  </a:schemeClr>
                </a:solidFill>
                <a:latin typeface="Segoe UI Semibold" pitchFamily="34" charset="0"/>
                <a:cs typeface="Arial" charset="0"/>
              </a:rPr>
            </a:br>
            <a:r>
              <a:rPr lang="en-US" sz="1428" kern="0" dirty="0">
                <a:ln w="3175">
                  <a:noFill/>
                </a:ln>
                <a:solidFill>
                  <a:schemeClr val="bg2">
                    <a:lumMod val="10000"/>
                  </a:schemeClr>
                </a:solidFill>
                <a:latin typeface="Segoe UI Semibold" pitchFamily="34" charset="0"/>
                <a:cs typeface="Arial" charset="0"/>
              </a:rPr>
              <a:t>&amp; Manage</a:t>
            </a:r>
          </a:p>
        </p:txBody>
      </p:sp>
      <p:pic>
        <p:nvPicPr>
          <p:cNvPr id="88" name="Picture 31" descr="C:\Users\roslyn.ADI\Desktop\DVD_ART35\Artwork_Imagery\Icons - Illustrations\_WINDOWS VISTA ICONS\Keys secure security.png"/>
          <p:cNvPicPr>
            <a:picLocks noChangeAspect="1" noChangeArrowheads="1"/>
          </p:cNvPicPr>
          <p:nvPr/>
        </p:nvPicPr>
        <p:blipFill>
          <a:blip r:embed="rId7" cstate="email">
            <a:grayscl/>
            <a:extLst>
              <a:ext uri="{28A0092B-C50C-407E-A947-70E740481C1C}">
                <a14:useLocalDpi xmlns:a14="http://schemas.microsoft.com/office/drawing/2010/main"/>
              </a:ext>
            </a:extLst>
          </a:blip>
          <a:srcRect/>
          <a:stretch>
            <a:fillRect/>
          </a:stretch>
        </p:blipFill>
        <p:spPr bwMode="auto">
          <a:xfrm>
            <a:off x="9413559" y="1608845"/>
            <a:ext cx="986177" cy="739826"/>
          </a:xfrm>
          <a:prstGeom prst="rect">
            <a:avLst/>
          </a:prstGeom>
          <a:noFill/>
          <a:effectLst>
            <a:outerShdw blurRad="76200" dir="18900000" sy="23000" kx="-1200000" algn="bl" rotWithShape="0">
              <a:prstClr val="black">
                <a:alpha val="20000"/>
              </a:prstClr>
            </a:outerShdw>
          </a:effectLst>
        </p:spPr>
      </p:pic>
      <p:pic>
        <p:nvPicPr>
          <p:cNvPr id="89" name="Picture 32" descr="C:\Users\roslyn.ADI\Desktop\DVD_ART35\Artwork_Imagery\Icons - Illustrations\_WINDOWS VISTA ICONS\Journal pen write notes diary.png"/>
          <p:cNvPicPr>
            <a:picLocks noChangeAspect="1" noChangeArrowheads="1"/>
          </p:cNvPicPr>
          <p:nvPr/>
        </p:nvPicPr>
        <p:blipFill>
          <a:blip r:embed="rId8" cstate="email">
            <a:grayscl/>
            <a:lum bright="10000"/>
            <a:extLst>
              <a:ext uri="{28A0092B-C50C-407E-A947-70E740481C1C}">
                <a14:useLocalDpi xmlns:a14="http://schemas.microsoft.com/office/drawing/2010/main"/>
              </a:ext>
            </a:extLst>
          </a:blip>
          <a:srcRect/>
          <a:stretch>
            <a:fillRect/>
          </a:stretch>
        </p:blipFill>
        <p:spPr bwMode="auto">
          <a:xfrm>
            <a:off x="9231925" y="3572967"/>
            <a:ext cx="949882" cy="712596"/>
          </a:xfrm>
          <a:prstGeom prst="rect">
            <a:avLst/>
          </a:prstGeom>
          <a:noFill/>
        </p:spPr>
      </p:pic>
      <p:pic>
        <p:nvPicPr>
          <p:cNvPr id="90" name="Picture 33" descr="C:\Users\roslyn.ADI\Desktop\DVD_ART35\Artwork_Imagery\Icons - Illustrations\_WINDOWS VISTA ICONS\Performance speed speedometer guage.png"/>
          <p:cNvPicPr>
            <a:picLocks noChangeAspect="1" noChangeArrowheads="1"/>
          </p:cNvPicPr>
          <p:nvPr/>
        </p:nvPicPr>
        <p:blipFill>
          <a:blip r:embed="rId9" cstate="email">
            <a:grayscl/>
            <a:extLst>
              <a:ext uri="{28A0092B-C50C-407E-A947-70E740481C1C}">
                <a14:useLocalDpi xmlns:a14="http://schemas.microsoft.com/office/drawing/2010/main"/>
              </a:ext>
            </a:extLst>
          </a:blip>
          <a:srcRect/>
          <a:stretch>
            <a:fillRect/>
          </a:stretch>
        </p:blipFill>
        <p:spPr bwMode="auto">
          <a:xfrm>
            <a:off x="2262769" y="3589109"/>
            <a:ext cx="823383" cy="617699"/>
          </a:xfrm>
          <a:prstGeom prst="rect">
            <a:avLst/>
          </a:prstGeom>
          <a:noFill/>
          <a:effectLst>
            <a:outerShdw blurRad="76200" dir="18900000" sy="23000" kx="-1200000" algn="bl" rotWithShape="0">
              <a:prstClr val="black">
                <a:alpha val="20000"/>
              </a:prstClr>
            </a:outerShdw>
          </a:effectLst>
        </p:spPr>
      </p:pic>
      <p:grpSp>
        <p:nvGrpSpPr>
          <p:cNvPr id="91" name="Group 90"/>
          <p:cNvGrpSpPr/>
          <p:nvPr/>
        </p:nvGrpSpPr>
        <p:grpSpPr>
          <a:xfrm>
            <a:off x="2440363" y="1417078"/>
            <a:ext cx="3019071" cy="605587"/>
            <a:chOff x="1793173" y="1389411"/>
            <a:chExt cx="2220685" cy="593767"/>
          </a:xfrm>
        </p:grpSpPr>
        <p:sp>
          <p:nvSpPr>
            <p:cNvPr id="92" name="Round Same Side Corner Rectangle 91"/>
            <p:cNvSpPr/>
            <p:nvPr/>
          </p:nvSpPr>
          <p:spPr bwMode="auto">
            <a:xfrm>
              <a:off x="1793173" y="1389411"/>
              <a:ext cx="2220685" cy="593767"/>
            </a:xfrm>
            <a:prstGeom prst="round2SameRect">
              <a:avLst/>
            </a:prstGeom>
            <a:gradFill flip="none" rotWithShape="1">
              <a:gsLst>
                <a:gs pos="0">
                  <a:srgbClr val="5F5F5F">
                    <a:lumMod val="75000"/>
                  </a:srgbClr>
                </a:gs>
                <a:gs pos="100000">
                  <a:srgbClr val="292929">
                    <a:alpha val="55000"/>
                  </a:srgbClr>
                </a:gs>
              </a:gsLst>
              <a:lin ang="5400000" scaled="1"/>
              <a:tileRect/>
            </a:gradFill>
            <a:ln>
              <a:headEnd type="none" w="med" len="med"/>
              <a:tailEnd type="none" w="med" len="med"/>
            </a:ln>
            <a:effectLst>
              <a:reflection blurRad="6350" stA="52000" endA="300" endPos="35000" dir="5400000" sy="-100000" algn="bl" rotWithShape="0"/>
            </a:effectLst>
          </p:spPr>
          <p:txBody>
            <a:bodyPr wrap="square" lIns="186521" tIns="186521" rIns="0" bIns="0" rtlCol="0" anchor="t" anchorCtr="0">
              <a:noAutofit/>
            </a:bodyPr>
            <a:lstStyle/>
            <a:p>
              <a:pPr marL="179720" lvl="1" indent="-179720" defTabSz="932597" eaLnBrk="0" fontAlgn="base" hangingPunct="0">
                <a:lnSpc>
                  <a:spcPct val="90000"/>
                </a:lnSpc>
                <a:spcBef>
                  <a:spcPct val="0"/>
                </a:spcBef>
                <a:spcAft>
                  <a:spcPts val="612"/>
                </a:spcAft>
                <a:buClr>
                  <a:srgbClr val="FF6600"/>
                </a:buClr>
                <a:buSzPct val="100000"/>
                <a:buBlip>
                  <a:blip r:embed="rId3"/>
                </a:buBlip>
                <a:tabLst>
                  <a:tab pos="433039" algn="l"/>
                </a:tabLst>
                <a:defRPr/>
              </a:pPr>
              <a:endParaRPr lang="en-US" altLang="zh-CN" sz="1326" kern="0" dirty="0">
                <a:solidFill>
                  <a:schemeClr val="bg2">
                    <a:lumMod val="10000"/>
                  </a:schemeClr>
                </a:solidFill>
                <a:latin typeface="Segoe UI" pitchFamily="34" charset="0"/>
              </a:endParaRPr>
            </a:p>
          </p:txBody>
        </p:sp>
        <p:pic>
          <p:nvPicPr>
            <p:cNvPr id="93" name="Picture 92" descr="SysCnt-DPM_h_rgb_r.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33175" y="1496291"/>
              <a:ext cx="1578187" cy="386740"/>
            </a:xfrm>
            <a:prstGeom prst="rect">
              <a:avLst/>
            </a:prstGeom>
          </p:spPr>
        </p:pic>
      </p:grpSp>
      <p:pic>
        <p:nvPicPr>
          <p:cNvPr id="94" name="Picture 30" descr="C:\Users\roslyn.ADI\Desktop\DVD_ART35\Artwork_Imagery\Icons - Illustrations\_VIRTUALIZATION ICONS\Desktop Virtualization.png"/>
          <p:cNvPicPr>
            <a:picLocks noChangeAspect="1" noChangeArrowheads="1"/>
          </p:cNvPicPr>
          <p:nvPr/>
        </p:nvPicPr>
        <p:blipFill>
          <a:blip r:embed="rId11" cstate="email">
            <a:grayscl/>
            <a:extLst>
              <a:ext uri="{28A0092B-C50C-407E-A947-70E740481C1C}">
                <a14:useLocalDpi xmlns:a14="http://schemas.microsoft.com/office/drawing/2010/main"/>
              </a:ext>
            </a:extLst>
          </a:blip>
          <a:srcRect/>
          <a:stretch>
            <a:fillRect/>
          </a:stretch>
        </p:blipFill>
        <p:spPr bwMode="auto">
          <a:xfrm>
            <a:off x="1649267" y="1702799"/>
            <a:ext cx="1404596" cy="656485"/>
          </a:xfrm>
          <a:prstGeom prst="rect">
            <a:avLst/>
          </a:prstGeom>
          <a:noFill/>
        </p:spPr>
      </p:pic>
      <p:sp>
        <p:nvSpPr>
          <p:cNvPr id="95" name="TextBox 94"/>
          <p:cNvSpPr txBox="1"/>
          <p:nvPr/>
        </p:nvSpPr>
        <p:spPr>
          <a:xfrm>
            <a:off x="2795546" y="2016397"/>
            <a:ext cx="2244123" cy="497537"/>
          </a:xfrm>
          <a:prstGeom prst="rect">
            <a:avLst/>
          </a:prstGeom>
          <a:noFill/>
          <a:ln>
            <a:headEnd type="none" w="med" len="med"/>
            <a:tailEnd type="none" w="med" len="med"/>
          </a:ln>
        </p:spPr>
        <p:txBody>
          <a:bodyPr wrap="square" rtlCol="0">
            <a:spAutoFit/>
          </a:bodyPr>
          <a:lstStyle/>
          <a:p>
            <a:pPr algn="ctr" defTabSz="932597">
              <a:lnSpc>
                <a:spcPct val="90000"/>
              </a:lnSpc>
              <a:defRPr/>
            </a:pPr>
            <a:r>
              <a:rPr lang="en-US" sz="1428" kern="0" dirty="0">
                <a:ln w="3175">
                  <a:noFill/>
                </a:ln>
                <a:solidFill>
                  <a:schemeClr val="bg2">
                    <a:lumMod val="10000"/>
                  </a:schemeClr>
                </a:solidFill>
                <a:latin typeface="Segoe UI Semibold" pitchFamily="34" charset="0"/>
                <a:cs typeface="Arial" charset="0"/>
              </a:rPr>
              <a:t>Data Protection </a:t>
            </a:r>
            <a:br>
              <a:rPr lang="en-US" sz="1428" kern="0" dirty="0">
                <a:ln w="3175">
                  <a:noFill/>
                </a:ln>
                <a:solidFill>
                  <a:schemeClr val="bg2">
                    <a:lumMod val="10000"/>
                  </a:schemeClr>
                </a:solidFill>
                <a:latin typeface="Segoe UI Semibold" pitchFamily="34" charset="0"/>
                <a:cs typeface="Arial" charset="0"/>
              </a:rPr>
            </a:br>
            <a:r>
              <a:rPr lang="en-US" sz="1428" kern="0" dirty="0">
                <a:ln w="3175">
                  <a:noFill/>
                </a:ln>
                <a:solidFill>
                  <a:schemeClr val="bg2">
                    <a:lumMod val="10000"/>
                  </a:schemeClr>
                </a:solidFill>
                <a:latin typeface="Segoe UI Semibold" pitchFamily="34" charset="0"/>
                <a:cs typeface="Arial" charset="0"/>
              </a:rPr>
              <a:t>&amp; Recovery</a:t>
            </a:r>
          </a:p>
        </p:txBody>
      </p:sp>
      <p:sp>
        <p:nvSpPr>
          <p:cNvPr id="96" name="TextBox 95"/>
          <p:cNvSpPr txBox="1"/>
          <p:nvPr/>
        </p:nvSpPr>
        <p:spPr>
          <a:xfrm>
            <a:off x="5171532" y="2882851"/>
            <a:ext cx="2071912" cy="497537"/>
          </a:xfrm>
          <a:prstGeom prst="rect">
            <a:avLst/>
          </a:prstGeom>
          <a:noFill/>
          <a:effectLst>
            <a:outerShdw blurRad="50800" dir="5400000" sx="103000" sy="103000" algn="t" rotWithShape="0">
              <a:prstClr val="black"/>
            </a:outerShdw>
          </a:effectLst>
        </p:spPr>
        <p:txBody>
          <a:bodyPr wrap="square" rtlCol="0">
            <a:spAutoFit/>
          </a:bodyPr>
          <a:lstStyle/>
          <a:p>
            <a:pPr algn="ctr" defTabSz="932597">
              <a:lnSpc>
                <a:spcPct val="90000"/>
              </a:lnSpc>
              <a:defRPr/>
            </a:pPr>
            <a:r>
              <a:rPr lang="en-US" sz="1428" kern="0" dirty="0">
                <a:ln w="3175">
                  <a:noFill/>
                </a:ln>
                <a:solidFill>
                  <a:schemeClr val="bg2">
                    <a:lumMod val="10000"/>
                  </a:schemeClr>
                </a:solidFill>
                <a:latin typeface="Segoe UI Semibold" pitchFamily="34" charset="0"/>
                <a:cs typeface="Arial" charset="0"/>
              </a:rPr>
              <a:t>IT  Service Management</a:t>
            </a:r>
          </a:p>
        </p:txBody>
      </p:sp>
      <p:sp>
        <p:nvSpPr>
          <p:cNvPr id="97" name="Arc 96"/>
          <p:cNvSpPr/>
          <p:nvPr/>
        </p:nvSpPr>
        <p:spPr>
          <a:xfrm>
            <a:off x="4440968" y="2084233"/>
            <a:ext cx="3625846" cy="1941593"/>
          </a:xfrm>
          <a:prstGeom prst="arc">
            <a:avLst>
              <a:gd name="adj1" fmla="val 18007301"/>
              <a:gd name="adj2" fmla="val 1057745"/>
            </a:avLst>
          </a:prstGeom>
          <a:noFill/>
          <a:ln w="76200" cap="flat" cmpd="sng" algn="ctr">
            <a:gradFill>
              <a:gsLst>
                <a:gs pos="0">
                  <a:srgbClr val="F8F8F8"/>
                </a:gs>
                <a:gs pos="50000">
                  <a:srgbClr val="F8F8F8"/>
                </a:gs>
                <a:gs pos="100000">
                  <a:srgbClr val="F8F8F8">
                    <a:alpha val="0"/>
                  </a:srgbClr>
                </a:gs>
              </a:gsLst>
              <a:lin ang="16200000" scaled="0"/>
            </a:gradFill>
            <a:prstDash val="solid"/>
            <a:headEnd w="med" len="sm"/>
            <a:tailEnd type="triangle" w="sm" len="med"/>
          </a:ln>
          <a:effectLst/>
        </p:spPr>
        <p:txBody>
          <a:bodyPr rtlCol="0" anchor="ctr"/>
          <a:lstStyle/>
          <a:p>
            <a:pPr algn="ctr" defTabSz="932597">
              <a:defRPr/>
            </a:pPr>
            <a:endParaRPr lang="en-US" sz="1836" kern="0">
              <a:solidFill>
                <a:schemeClr val="bg2">
                  <a:lumMod val="10000"/>
                </a:schemeClr>
              </a:solidFill>
              <a:latin typeface="Segoe UI"/>
            </a:endParaRPr>
          </a:p>
        </p:txBody>
      </p:sp>
      <p:sp>
        <p:nvSpPr>
          <p:cNvPr id="98" name="TextBox 97"/>
          <p:cNvSpPr txBox="1"/>
          <p:nvPr/>
        </p:nvSpPr>
        <p:spPr>
          <a:xfrm>
            <a:off x="2843981" y="4026945"/>
            <a:ext cx="2583163" cy="497537"/>
          </a:xfrm>
          <a:prstGeom prst="rect">
            <a:avLst/>
          </a:prstGeom>
          <a:noFill/>
          <a:ln>
            <a:headEnd type="none" w="med" len="med"/>
            <a:tailEnd type="none" w="med" len="med"/>
          </a:ln>
        </p:spPr>
        <p:txBody>
          <a:bodyPr wrap="square" rtlCol="0">
            <a:spAutoFit/>
          </a:bodyPr>
          <a:lstStyle/>
          <a:p>
            <a:pPr algn="ctr" defTabSz="932597">
              <a:lnSpc>
                <a:spcPct val="90000"/>
              </a:lnSpc>
              <a:defRPr/>
            </a:pPr>
            <a:r>
              <a:rPr lang="en-US" sz="1428" kern="0" dirty="0">
                <a:ln w="3175">
                  <a:noFill/>
                </a:ln>
                <a:solidFill>
                  <a:schemeClr val="bg2">
                    <a:lumMod val="10000"/>
                  </a:schemeClr>
                </a:solidFill>
                <a:latin typeface="Segoe UI Semibold" pitchFamily="34" charset="0"/>
                <a:cs typeface="Arial" charset="0"/>
              </a:rPr>
              <a:t>Monitor &amp; Manage </a:t>
            </a:r>
            <a:br>
              <a:rPr lang="en-US" sz="1428" kern="0" dirty="0">
                <a:ln w="3175">
                  <a:noFill/>
                </a:ln>
                <a:solidFill>
                  <a:schemeClr val="bg2">
                    <a:lumMod val="10000"/>
                  </a:schemeClr>
                </a:solidFill>
                <a:latin typeface="Segoe UI Semibold" pitchFamily="34" charset="0"/>
                <a:cs typeface="Arial" charset="0"/>
              </a:rPr>
            </a:br>
            <a:r>
              <a:rPr lang="en-US" sz="1428" kern="0" dirty="0">
                <a:ln w="3175">
                  <a:noFill/>
                </a:ln>
                <a:solidFill>
                  <a:schemeClr val="bg2">
                    <a:lumMod val="10000"/>
                  </a:schemeClr>
                </a:solidFill>
                <a:latin typeface="Segoe UI Semibold" pitchFamily="34" charset="0"/>
                <a:cs typeface="Arial" charset="0"/>
              </a:rPr>
              <a:t>Service End to End</a:t>
            </a:r>
          </a:p>
        </p:txBody>
      </p:sp>
      <p:sp>
        <p:nvSpPr>
          <p:cNvPr id="99" name="Arc 98"/>
          <p:cNvSpPr/>
          <p:nvPr/>
        </p:nvSpPr>
        <p:spPr>
          <a:xfrm>
            <a:off x="4376389" y="2037117"/>
            <a:ext cx="3625846" cy="1941593"/>
          </a:xfrm>
          <a:prstGeom prst="arc">
            <a:avLst>
              <a:gd name="adj1" fmla="val 13643721"/>
              <a:gd name="adj2" fmla="val 18572879"/>
            </a:avLst>
          </a:prstGeom>
          <a:noFill/>
          <a:ln w="76200" cap="flat" cmpd="sng" algn="ctr">
            <a:gradFill>
              <a:gsLst>
                <a:gs pos="0">
                  <a:srgbClr val="F8F8F8"/>
                </a:gs>
                <a:gs pos="50000">
                  <a:srgbClr val="F8F8F8"/>
                </a:gs>
                <a:gs pos="100000">
                  <a:srgbClr val="F8F8F8">
                    <a:alpha val="0"/>
                  </a:srgbClr>
                </a:gs>
              </a:gsLst>
              <a:lin ang="10800000" scaled="0"/>
            </a:gradFill>
            <a:prstDash val="solid"/>
            <a:headEnd w="med" len="sm"/>
            <a:tailEnd type="triangle" w="sm" len="med"/>
          </a:ln>
          <a:effectLst/>
        </p:spPr>
        <p:txBody>
          <a:bodyPr rtlCol="0" anchor="ctr"/>
          <a:lstStyle/>
          <a:p>
            <a:pPr algn="ctr" defTabSz="932597">
              <a:defRPr/>
            </a:pPr>
            <a:endParaRPr lang="en-US" sz="1836" kern="0">
              <a:solidFill>
                <a:schemeClr val="bg2">
                  <a:lumMod val="10000"/>
                </a:schemeClr>
              </a:solidFill>
              <a:latin typeface="Segoe UI"/>
            </a:endParaRPr>
          </a:p>
        </p:txBody>
      </p:sp>
      <p:grpSp>
        <p:nvGrpSpPr>
          <p:cNvPr id="100" name="Group 99"/>
          <p:cNvGrpSpPr/>
          <p:nvPr/>
        </p:nvGrpSpPr>
        <p:grpSpPr>
          <a:xfrm>
            <a:off x="5023527" y="2228559"/>
            <a:ext cx="2389427" cy="593474"/>
            <a:chOff x="3693226" y="2185061"/>
            <a:chExt cx="1757549" cy="581890"/>
          </a:xfrm>
        </p:grpSpPr>
        <p:sp>
          <p:nvSpPr>
            <p:cNvPr id="101" name="Round Same Side Corner Rectangle 100"/>
            <p:cNvSpPr/>
            <p:nvPr/>
          </p:nvSpPr>
          <p:spPr bwMode="auto">
            <a:xfrm>
              <a:off x="3693226" y="2185061"/>
              <a:ext cx="1757549" cy="581890"/>
            </a:xfrm>
            <a:prstGeom prst="round2SameRect">
              <a:avLst/>
            </a:prstGeom>
            <a:gradFill flip="none" rotWithShape="1">
              <a:gsLst>
                <a:gs pos="0">
                  <a:srgbClr val="5F5F5F">
                    <a:lumMod val="75000"/>
                  </a:srgbClr>
                </a:gs>
                <a:gs pos="100000">
                  <a:srgbClr val="292929">
                    <a:alpha val="55000"/>
                  </a:srgbClr>
                </a:gs>
              </a:gsLst>
              <a:lin ang="5400000" scaled="1"/>
              <a:tileRect/>
            </a:gradFill>
            <a:ln>
              <a:headEnd type="none" w="med" len="med"/>
              <a:tailEnd type="none" w="med" len="med"/>
            </a:ln>
            <a:effectLst>
              <a:reflection blurRad="6350" stA="52000" endA="300" endPos="35000" dir="5400000" sy="-100000" algn="bl" rotWithShape="0"/>
            </a:effectLst>
          </p:spPr>
          <p:txBody>
            <a:bodyPr wrap="square" lIns="186521" tIns="186521" rIns="0" bIns="0" rtlCol="0" anchor="t" anchorCtr="0">
              <a:noAutofit/>
            </a:bodyPr>
            <a:lstStyle/>
            <a:p>
              <a:pPr marL="179720" lvl="1" indent="-179720" defTabSz="932597" eaLnBrk="0" fontAlgn="base" hangingPunct="0">
                <a:lnSpc>
                  <a:spcPct val="90000"/>
                </a:lnSpc>
                <a:spcBef>
                  <a:spcPct val="0"/>
                </a:spcBef>
                <a:spcAft>
                  <a:spcPts val="612"/>
                </a:spcAft>
                <a:buClr>
                  <a:srgbClr val="FF6600"/>
                </a:buClr>
                <a:buSzPct val="100000"/>
                <a:buBlip>
                  <a:blip r:embed="rId3"/>
                </a:buBlip>
                <a:tabLst>
                  <a:tab pos="433039" algn="l"/>
                </a:tabLst>
                <a:defRPr/>
              </a:pPr>
              <a:endParaRPr lang="en-US" altLang="zh-CN" sz="1326" kern="0" dirty="0">
                <a:solidFill>
                  <a:schemeClr val="bg2">
                    <a:lumMod val="10000"/>
                  </a:schemeClr>
                </a:solidFill>
                <a:latin typeface="Segoe UI" pitchFamily="34" charset="0"/>
              </a:endParaRPr>
            </a:p>
          </p:txBody>
        </p:sp>
        <p:pic>
          <p:nvPicPr>
            <p:cNvPr id="102" name="Picture 101" descr="SysCnt-ServiceMgr_h_rgb_r.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912021" y="2280063"/>
              <a:ext cx="1248706" cy="386051"/>
            </a:xfrm>
            <a:prstGeom prst="rect">
              <a:avLst/>
            </a:prstGeom>
          </p:spPr>
        </p:pic>
      </p:grpSp>
      <p:sp>
        <p:nvSpPr>
          <p:cNvPr id="103" name="Arc 102"/>
          <p:cNvSpPr/>
          <p:nvPr/>
        </p:nvSpPr>
        <p:spPr>
          <a:xfrm>
            <a:off x="4440968" y="2084233"/>
            <a:ext cx="3625846" cy="1941593"/>
          </a:xfrm>
          <a:prstGeom prst="arc">
            <a:avLst>
              <a:gd name="adj1" fmla="val 3860768"/>
              <a:gd name="adj2" fmla="val 7897995"/>
            </a:avLst>
          </a:prstGeom>
          <a:noFill/>
          <a:ln w="76200" cap="flat" cmpd="sng" algn="ctr">
            <a:gradFill>
              <a:gsLst>
                <a:gs pos="0">
                  <a:srgbClr val="F8F8F8"/>
                </a:gs>
                <a:gs pos="50000">
                  <a:srgbClr val="F8F8F8"/>
                </a:gs>
                <a:gs pos="100000">
                  <a:srgbClr val="F8F8F8">
                    <a:alpha val="0"/>
                  </a:srgbClr>
                </a:gs>
              </a:gsLst>
              <a:lin ang="21594000" scaled="0"/>
            </a:gradFill>
            <a:prstDash val="solid"/>
            <a:headEnd w="med" len="sm"/>
            <a:tailEnd type="triangle" w="sm" len="med"/>
          </a:ln>
          <a:effectLst/>
        </p:spPr>
        <p:txBody>
          <a:bodyPr rtlCol="0" anchor="ctr"/>
          <a:lstStyle/>
          <a:p>
            <a:pPr algn="ctr" defTabSz="932597">
              <a:defRPr/>
            </a:pPr>
            <a:endParaRPr lang="en-US" sz="1836" kern="0">
              <a:solidFill>
                <a:schemeClr val="bg2">
                  <a:lumMod val="10000"/>
                </a:schemeClr>
              </a:solidFill>
              <a:latin typeface="Segoe UI"/>
            </a:endParaRPr>
          </a:p>
        </p:txBody>
      </p:sp>
      <p:pic>
        <p:nvPicPr>
          <p:cNvPr id="1026" name="Picture 2" descr="D:\Temp\logo\System Center generic brand Grid h 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8858" y="6233066"/>
            <a:ext cx="2676424" cy="4413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37113" y="6564254"/>
            <a:ext cx="1098270" cy="286306"/>
          </a:xfrm>
          <a:prstGeom prst="rect">
            <a:avLst/>
          </a:prstGeom>
          <a:noFill/>
        </p:spPr>
        <p:txBody>
          <a:bodyPr wrap="none" rtlCol="0">
            <a:spAutoFit/>
          </a:bodyPr>
          <a:lstStyle/>
          <a:p>
            <a:r>
              <a:rPr lang="en-US" sz="1224" dirty="0">
                <a:solidFill>
                  <a:srgbClr val="FFFFFF"/>
                </a:solidFill>
                <a:latin typeface="Segoe UI Semibold" pitchFamily="34" charset="0"/>
              </a:rPr>
              <a:t>Orchestrator</a:t>
            </a:r>
          </a:p>
        </p:txBody>
      </p:sp>
      <p:sp>
        <p:nvSpPr>
          <p:cNvPr id="3" name="Rounded Rectangle 2"/>
          <p:cNvSpPr/>
          <p:nvPr/>
        </p:nvSpPr>
        <p:spPr>
          <a:xfrm>
            <a:off x="8797431" y="4618235"/>
            <a:ext cx="2871077" cy="738785"/>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1836"/>
          </a:p>
        </p:txBody>
      </p:sp>
      <p:pic>
        <p:nvPicPr>
          <p:cNvPr id="57" name="Picture 2" descr="D:\Temp\logo\System Center generic brand Grid h 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9719" y="4717620"/>
            <a:ext cx="2676424" cy="441393"/>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p:cNvSpPr txBox="1"/>
          <p:nvPr/>
        </p:nvSpPr>
        <p:spPr>
          <a:xfrm>
            <a:off x="9227974" y="5048803"/>
            <a:ext cx="1259407" cy="286306"/>
          </a:xfrm>
          <a:prstGeom prst="rect">
            <a:avLst/>
          </a:prstGeom>
          <a:noFill/>
        </p:spPr>
        <p:txBody>
          <a:bodyPr wrap="none" rtlCol="0">
            <a:spAutoFit/>
          </a:bodyPr>
          <a:lstStyle/>
          <a:p>
            <a:r>
              <a:rPr lang="en-US" sz="1224" dirty="0">
                <a:latin typeface="Segoe UI Semibold" pitchFamily="34" charset="0"/>
              </a:rPr>
              <a:t>App Controller</a:t>
            </a:r>
          </a:p>
        </p:txBody>
      </p:sp>
      <p:sp>
        <p:nvSpPr>
          <p:cNvPr id="109" name="Title 1"/>
          <p:cNvSpPr>
            <a:spLocks noGrp="1"/>
          </p:cNvSpPr>
          <p:nvPr>
            <p:ph type="title"/>
          </p:nvPr>
        </p:nvSpPr>
        <p:spPr>
          <a:xfrm>
            <a:off x="531948" y="233151"/>
            <a:ext cx="11370961" cy="762786"/>
          </a:xfrm>
        </p:spPr>
        <p:txBody>
          <a:bodyPr/>
          <a:lstStyle/>
          <a:p>
            <a:r>
              <a:rPr lang="en-US" dirty="0" smtClean="0"/>
              <a:t>10.1 System Center 2012 SP1</a:t>
            </a:r>
            <a:endParaRPr lang="en-US" dirty="0"/>
          </a:p>
        </p:txBody>
      </p:sp>
      <p:pic>
        <p:nvPicPr>
          <p:cNvPr id="3078" name="Picture 6" descr="C:\Users\john\AppData\Local\Temp\SNAGHTML9f8e479.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80780" y="4516634"/>
            <a:ext cx="1943952" cy="32018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9377289" y="1087843"/>
            <a:ext cx="2676424" cy="448808"/>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4" name="Picture 3"/>
          <p:cNvPicPr>
            <a:picLocks noChangeAspect="1"/>
          </p:cNvPicPr>
          <p:nvPr/>
        </p:nvPicPr>
        <p:blipFill>
          <a:blip r:embed="rId15"/>
          <a:stretch>
            <a:fillRect/>
          </a:stretch>
        </p:blipFill>
        <p:spPr>
          <a:xfrm>
            <a:off x="9717917" y="1153557"/>
            <a:ext cx="2050721" cy="330201"/>
          </a:xfrm>
          <a:prstGeom prst="rect">
            <a:avLst/>
          </a:prstGeom>
        </p:spPr>
      </p:pic>
      <p:sp>
        <p:nvSpPr>
          <p:cNvPr id="104" name="Rounded Rectangle 103"/>
          <p:cNvSpPr/>
          <p:nvPr/>
        </p:nvSpPr>
        <p:spPr bwMode="auto">
          <a:xfrm>
            <a:off x="9964869" y="5327948"/>
            <a:ext cx="2380391" cy="448808"/>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074" name="Picture 2" descr="D:\Resources\MS Presentations\DVD_ART36\Logos\Azure Services Platform\Windows Azure\Windows Azure logo bl.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31768" y="5390018"/>
            <a:ext cx="2094923" cy="33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82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93945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6180476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2885" y="3248666"/>
            <a:ext cx="5120702" cy="847540"/>
          </a:xfrm>
          <a:effectLst>
            <a:reflection blurRad="6350" stA="50000" endA="300" endPos="55000" dir="5400000" sy="-100000" algn="bl" rotWithShape="0"/>
          </a:effectLst>
        </p:spPr>
        <p:txBody>
          <a:bodyPr/>
          <a:lstStyle/>
          <a:p>
            <a:r>
              <a:rPr lang="en-US" sz="6119" dirty="0"/>
              <a:t>The </a:t>
            </a:r>
            <a:r>
              <a:rPr lang="en-US" sz="6119" dirty="0" smtClean="0"/>
              <a:t>Cloud OS</a:t>
            </a:r>
            <a:endParaRPr lang="en-US" sz="6119" dirty="0"/>
          </a:p>
        </p:txBody>
      </p:sp>
      <p:sp>
        <p:nvSpPr>
          <p:cNvPr id="3" name="Rectangle 2"/>
          <p:cNvSpPr/>
          <p:nvPr/>
        </p:nvSpPr>
        <p:spPr bwMode="ltGray">
          <a:xfrm>
            <a:off x="10283939" y="268876"/>
            <a:ext cx="1916997" cy="19169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Freeform 10"/>
          <p:cNvSpPr>
            <a:spLocks noEditPoints="1"/>
          </p:cNvSpPr>
          <p:nvPr/>
        </p:nvSpPr>
        <p:spPr bwMode="white">
          <a:xfrm>
            <a:off x="10501113" y="783608"/>
            <a:ext cx="1482649" cy="887534"/>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nvGrpSpPr>
          <p:cNvPr id="50" name="Group 49"/>
          <p:cNvGrpSpPr/>
          <p:nvPr/>
        </p:nvGrpSpPr>
        <p:grpSpPr>
          <a:xfrm>
            <a:off x="5989637" y="1516062"/>
            <a:ext cx="4797866" cy="4260077"/>
            <a:chOff x="278849" y="1473954"/>
            <a:chExt cx="4798544" cy="4260681"/>
          </a:xfrm>
        </p:grpSpPr>
        <p:sp>
          <p:nvSpPr>
            <p:cNvPr id="51" name="Oval 2"/>
            <p:cNvSpPr/>
            <p:nvPr/>
          </p:nvSpPr>
          <p:spPr bwMode="auto">
            <a:xfrm>
              <a:off x="1120196" y="2317994"/>
              <a:ext cx="3105791" cy="2149660"/>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2" name="Group 51"/>
            <p:cNvGrpSpPr/>
            <p:nvPr/>
          </p:nvGrpSpPr>
          <p:grpSpPr>
            <a:xfrm>
              <a:off x="981870" y="2573740"/>
              <a:ext cx="3326453" cy="1905819"/>
              <a:chOff x="7851229" y="2573740"/>
              <a:chExt cx="3326453" cy="1905819"/>
            </a:xfrm>
          </p:grpSpPr>
          <p:sp>
            <p:nvSpPr>
              <p:cNvPr id="62" name="Rectangle 61"/>
              <p:cNvSpPr/>
              <p:nvPr/>
            </p:nvSpPr>
            <p:spPr bwMode="auto">
              <a:xfrm>
                <a:off x="9519064" y="3392824"/>
                <a:ext cx="62450" cy="1086735"/>
              </a:xfrm>
              <a:prstGeom prst="rect">
                <a:avLst/>
              </a:prstGeom>
              <a:solidFill>
                <a:srgbClr val="EFEFEF"/>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useBgFill="1">
            <p:nvSpPr>
              <p:cNvPr id="63" name="Freeform 62"/>
              <p:cNvSpPr/>
              <p:nvPr/>
            </p:nvSpPr>
            <p:spPr bwMode="auto">
              <a:xfrm>
                <a:off x="9528515" y="3206804"/>
                <a:ext cx="1214753" cy="233361"/>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solidFill>
                <a:srgbClr val="7FBA00">
                  <a:shade val="80000"/>
                  <a:satMod val="180000"/>
                </a:srgbClr>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useBgFill="1">
            <p:nvSpPr>
              <p:cNvPr id="64" name="Freeform 63"/>
              <p:cNvSpPr/>
              <p:nvPr/>
            </p:nvSpPr>
            <p:spPr bwMode="auto">
              <a:xfrm flipH="1">
                <a:off x="8279933" y="3147272"/>
                <a:ext cx="1276235" cy="300037"/>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88107 w 1278732"/>
                  <a:gd name="connsiteY0" fmla="*/ 150019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88107 w 1278732"/>
                  <a:gd name="connsiteY5" fmla="*/ 150019 h 226219"/>
                  <a:gd name="connsiteX0" fmla="*/ 14289 w 1278732"/>
                  <a:gd name="connsiteY0" fmla="*/ 197644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14289 w 1278732"/>
                  <a:gd name="connsiteY5" fmla="*/ 197644 h 226219"/>
                  <a:gd name="connsiteX0" fmla="*/ 14289 w 1278732"/>
                  <a:gd name="connsiteY0" fmla="*/ 197644 h 226219"/>
                  <a:gd name="connsiteX1" fmla="*/ 1212057 w 1278732"/>
                  <a:gd name="connsiteY1" fmla="*/ 0 h 226219"/>
                  <a:gd name="connsiteX2" fmla="*/ 1278732 w 1278732"/>
                  <a:gd name="connsiteY2" fmla="*/ 16668 h 226219"/>
                  <a:gd name="connsiteX3" fmla="*/ 0 w 1278732"/>
                  <a:gd name="connsiteY3" fmla="*/ 226219 h 226219"/>
                  <a:gd name="connsiteX4" fmla="*/ 14289 w 1278732"/>
                  <a:gd name="connsiteY4" fmla="*/ 197644 h 226219"/>
                  <a:gd name="connsiteX0" fmla="*/ 14289 w 1278732"/>
                  <a:gd name="connsiteY0" fmla="*/ 197644 h 233363"/>
                  <a:gd name="connsiteX1" fmla="*/ 1212057 w 1278732"/>
                  <a:gd name="connsiteY1" fmla="*/ 0 h 233363"/>
                  <a:gd name="connsiteX2" fmla="*/ 1278732 w 1278732"/>
                  <a:gd name="connsiteY2" fmla="*/ 16668 h 233363"/>
                  <a:gd name="connsiteX3" fmla="*/ 13567 w 1278732"/>
                  <a:gd name="connsiteY3" fmla="*/ 233363 h 233363"/>
                  <a:gd name="connsiteX4" fmla="*/ 0 w 1278732"/>
                  <a:gd name="connsiteY4" fmla="*/ 226219 h 233363"/>
                  <a:gd name="connsiteX5" fmla="*/ 14289 w 1278732"/>
                  <a:gd name="connsiteY5" fmla="*/ 197644 h 233363"/>
                  <a:gd name="connsiteX0" fmla="*/ 14289 w 1288404"/>
                  <a:gd name="connsiteY0" fmla="*/ 197644 h 233363"/>
                  <a:gd name="connsiteX1" fmla="*/ 1212057 w 1288404"/>
                  <a:gd name="connsiteY1" fmla="*/ 0 h 233363"/>
                  <a:gd name="connsiteX2" fmla="*/ 1288404 w 1288404"/>
                  <a:gd name="connsiteY2" fmla="*/ 23812 h 233363"/>
                  <a:gd name="connsiteX3" fmla="*/ 13567 w 1288404"/>
                  <a:gd name="connsiteY3" fmla="*/ 233363 h 233363"/>
                  <a:gd name="connsiteX4" fmla="*/ 0 w 1288404"/>
                  <a:gd name="connsiteY4" fmla="*/ 226219 h 233363"/>
                  <a:gd name="connsiteX5" fmla="*/ 14289 w 1288404"/>
                  <a:gd name="connsiteY5" fmla="*/ 197644 h 233363"/>
                  <a:gd name="connsiteX0" fmla="*/ 14289 w 1288404"/>
                  <a:gd name="connsiteY0" fmla="*/ 197644 h 247650"/>
                  <a:gd name="connsiteX1" fmla="*/ 1212057 w 1288404"/>
                  <a:gd name="connsiteY1" fmla="*/ 0 h 247650"/>
                  <a:gd name="connsiteX2" fmla="*/ 1288404 w 1288404"/>
                  <a:gd name="connsiteY2" fmla="*/ 23812 h 247650"/>
                  <a:gd name="connsiteX3" fmla="*/ 11149 w 1288404"/>
                  <a:gd name="connsiteY3" fmla="*/ 247650 h 247650"/>
                  <a:gd name="connsiteX4" fmla="*/ 0 w 1288404"/>
                  <a:gd name="connsiteY4" fmla="*/ 226219 h 247650"/>
                  <a:gd name="connsiteX5" fmla="*/ 14289 w 1288404"/>
                  <a:gd name="connsiteY5" fmla="*/ 197644 h 247650"/>
                  <a:gd name="connsiteX0" fmla="*/ 14289 w 1295658"/>
                  <a:gd name="connsiteY0" fmla="*/ 197644 h 247650"/>
                  <a:gd name="connsiteX1" fmla="*/ 1212057 w 1295658"/>
                  <a:gd name="connsiteY1" fmla="*/ 0 h 247650"/>
                  <a:gd name="connsiteX2" fmla="*/ 1295658 w 1295658"/>
                  <a:gd name="connsiteY2" fmla="*/ 28575 h 247650"/>
                  <a:gd name="connsiteX3" fmla="*/ 11149 w 1295658"/>
                  <a:gd name="connsiteY3" fmla="*/ 247650 h 247650"/>
                  <a:gd name="connsiteX4" fmla="*/ 0 w 1295658"/>
                  <a:gd name="connsiteY4" fmla="*/ 226219 h 247650"/>
                  <a:gd name="connsiteX5" fmla="*/ 14289 w 1295658"/>
                  <a:gd name="connsiteY5" fmla="*/ 197644 h 247650"/>
                  <a:gd name="connsiteX0" fmla="*/ 14289 w 1295658"/>
                  <a:gd name="connsiteY0" fmla="*/ 197644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4289 w 1295658"/>
                  <a:gd name="connsiteY6" fmla="*/ 197644 h 300037"/>
                  <a:gd name="connsiteX0" fmla="*/ 11871 w 1295658"/>
                  <a:gd name="connsiteY0" fmla="*/ 252413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1871 w 1295658"/>
                  <a:gd name="connsiteY6" fmla="*/ 252413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658" h="300037">
                    <a:moveTo>
                      <a:pt x="11871" y="252413"/>
                    </a:moveTo>
                    <a:cubicBezTo>
                      <a:pt x="213880" y="214710"/>
                      <a:pt x="1001317" y="30163"/>
                      <a:pt x="1212057" y="0"/>
                    </a:cubicBezTo>
                    <a:lnTo>
                      <a:pt x="1295658" y="28575"/>
                    </a:lnTo>
                    <a:cubicBezTo>
                      <a:pt x="871518" y="100012"/>
                      <a:pt x="452214" y="228600"/>
                      <a:pt x="28074" y="300037"/>
                    </a:cubicBezTo>
                    <a:lnTo>
                      <a:pt x="11149" y="247650"/>
                    </a:lnTo>
                    <a:lnTo>
                      <a:pt x="0" y="226219"/>
                    </a:lnTo>
                    <a:lnTo>
                      <a:pt x="11871" y="252413"/>
                    </a:lnTo>
                    <a:close/>
                  </a:path>
                </a:pathLst>
              </a:custGeom>
              <a:solidFill>
                <a:srgbClr val="7FBA00">
                  <a:shade val="80000"/>
                  <a:satMod val="180000"/>
                </a:srgbClr>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00000">
                <a:off x="8833361" y="2830957"/>
                <a:ext cx="1405964" cy="14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65"/>
              <p:cNvGrpSpPr/>
              <p:nvPr/>
            </p:nvGrpSpPr>
            <p:grpSpPr>
              <a:xfrm>
                <a:off x="7851229" y="2573740"/>
                <a:ext cx="3326453" cy="1583814"/>
                <a:chOff x="1337814" y="2757837"/>
                <a:chExt cx="3325587" cy="1583814"/>
              </a:xfrm>
            </p:grpSpPr>
            <p:grpSp>
              <p:nvGrpSpPr>
                <p:cNvPr id="67" name="Group 66"/>
                <p:cNvGrpSpPr/>
                <p:nvPr/>
              </p:nvGrpSpPr>
              <p:grpSpPr>
                <a:xfrm>
                  <a:off x="1337814" y="2757837"/>
                  <a:ext cx="3325587" cy="1583814"/>
                  <a:chOff x="1337814" y="2757837"/>
                  <a:chExt cx="3325587" cy="1583814"/>
                </a:xfrm>
              </p:grpSpPr>
              <p:sp>
                <p:nvSpPr>
                  <p:cNvPr id="70" name="Rectangle 69"/>
                  <p:cNvSpPr/>
                  <p:nvPr/>
                </p:nvSpPr>
                <p:spPr>
                  <a:xfrm>
                    <a:off x="2941591" y="2757837"/>
                    <a:ext cx="1095313" cy="244433"/>
                  </a:xfrm>
                  <a:prstGeom prst="rect">
                    <a:avLst/>
                  </a:prstGeom>
                </p:spPr>
                <p:txBody>
                  <a:bodyPr wrap="square">
                    <a:spAutoFit/>
                  </a:bodyPr>
                  <a:lstStyle/>
                  <a:p>
                    <a:pPr marL="0" marR="0" lvl="0" indent="0" algn="ctr" defTabSz="913924" eaLnBrk="1" fontAlgn="base" latinLnBrk="0" hangingPunct="1">
                      <a:lnSpc>
                        <a:spcPct val="85000"/>
                      </a:lnSpc>
                      <a:spcBef>
                        <a:spcPct val="0"/>
                      </a:spcBef>
                      <a:spcAft>
                        <a:spcPct val="0"/>
                      </a:spcAft>
                      <a:buClrTx/>
                      <a:buSzTx/>
                      <a:buFontTx/>
                      <a:buNone/>
                      <a:tabLst/>
                      <a:defRPr/>
                    </a:pPr>
                    <a:r>
                      <a:rPr kumimoji="0" lang="en-US" sz="1176" b="0" i="0" u="none" strike="noStrike" kern="0" cap="none" spc="0" normalizeH="0" baseline="0" noProof="0" dirty="0" smtClean="0">
                        <a:ln>
                          <a:noFill/>
                        </a:ln>
                        <a:gradFill>
                          <a:gsLst>
                            <a:gs pos="60177">
                              <a:srgbClr val="FFFFFF"/>
                            </a:gs>
                            <a:gs pos="49000">
                              <a:srgbClr val="FFFFFF"/>
                            </a:gs>
                          </a:gsLst>
                          <a:lin ang="5400000" scaled="0"/>
                        </a:gradFill>
                        <a:effectLst/>
                        <a:uLnTx/>
                        <a:uFillTx/>
                        <a:ea typeface="Segoe UI" pitchFamily="34" charset="0"/>
                        <a:cs typeface="Segoe UI" pitchFamily="34" charset="0"/>
                      </a:rPr>
                      <a:t>CUSTOMER</a:t>
                    </a:r>
                  </a:p>
                </p:txBody>
              </p:sp>
              <p:sp>
                <p:nvSpPr>
                  <p:cNvPr id="71" name="Rectangle 70"/>
                  <p:cNvSpPr/>
                  <p:nvPr/>
                </p:nvSpPr>
                <p:spPr>
                  <a:xfrm>
                    <a:off x="3674981" y="3943316"/>
                    <a:ext cx="988420" cy="398335"/>
                  </a:xfrm>
                  <a:prstGeom prst="rect">
                    <a:avLst/>
                  </a:prstGeom>
                </p:spPr>
                <p:txBody>
                  <a:bodyPr wrap="square">
                    <a:spAutoFit/>
                  </a:bodyPr>
                  <a:lstStyle/>
                  <a:p>
                    <a:pPr marL="0" marR="0" lvl="0" indent="0" defTabSz="913924" eaLnBrk="1" fontAlgn="base" latinLnBrk="0" hangingPunct="1">
                      <a:lnSpc>
                        <a:spcPct val="85000"/>
                      </a:lnSpc>
                      <a:spcBef>
                        <a:spcPct val="0"/>
                      </a:spcBef>
                      <a:spcAft>
                        <a:spcPct val="0"/>
                      </a:spcAft>
                      <a:buClrTx/>
                      <a:buSzTx/>
                      <a:buFontTx/>
                      <a:buNone/>
                      <a:tabLst/>
                      <a:defRPr/>
                    </a:pPr>
                    <a:r>
                      <a:rPr kumimoji="0" lang="en-US" sz="1176" b="0" i="0" u="none" strike="noStrike" kern="0" cap="none" spc="0" normalizeH="0" baseline="0" noProof="0" dirty="0" smtClean="0">
                        <a:ln>
                          <a:noFill/>
                        </a:ln>
                        <a:gradFill>
                          <a:gsLst>
                            <a:gs pos="60177">
                              <a:srgbClr val="FFFFFF"/>
                            </a:gs>
                            <a:gs pos="49000">
                              <a:srgbClr val="FFFFFF"/>
                            </a:gs>
                          </a:gsLst>
                          <a:lin ang="5400000" scaled="0"/>
                        </a:gradFill>
                        <a:effectLst/>
                        <a:uLnTx/>
                        <a:uFillTx/>
                        <a:ea typeface="Segoe UI" pitchFamily="34" charset="0"/>
                        <a:cs typeface="Segoe UI" pitchFamily="34" charset="0"/>
                      </a:rPr>
                      <a:t>SERVICE PROVIDER</a:t>
                    </a:r>
                  </a:p>
                </p:txBody>
              </p:sp>
              <p:sp>
                <p:nvSpPr>
                  <p:cNvPr id="72" name="Rectangle 71"/>
                  <p:cNvSpPr/>
                  <p:nvPr/>
                </p:nvSpPr>
                <p:spPr>
                  <a:xfrm>
                    <a:off x="1337814" y="3943316"/>
                    <a:ext cx="1013400" cy="398335"/>
                  </a:xfrm>
                  <a:prstGeom prst="rect">
                    <a:avLst/>
                  </a:prstGeom>
                </p:spPr>
                <p:txBody>
                  <a:bodyPr wrap="square">
                    <a:spAutoFit/>
                  </a:bodyPr>
                  <a:lstStyle/>
                  <a:p>
                    <a:pPr marL="0" marR="0" lvl="0" indent="0" algn="r" defTabSz="913924" eaLnBrk="1" fontAlgn="base" latinLnBrk="0" hangingPunct="1">
                      <a:lnSpc>
                        <a:spcPct val="85000"/>
                      </a:lnSpc>
                      <a:spcBef>
                        <a:spcPct val="0"/>
                      </a:spcBef>
                      <a:spcAft>
                        <a:spcPct val="0"/>
                      </a:spcAft>
                      <a:buClrTx/>
                      <a:buSzTx/>
                      <a:buFontTx/>
                      <a:buNone/>
                      <a:tabLst/>
                      <a:defRPr/>
                    </a:pPr>
                    <a:r>
                      <a:rPr kumimoji="0" lang="en-US" sz="1176" b="0" i="0" u="none" strike="noStrike" kern="0" cap="none" spc="0" normalizeH="0" baseline="0" noProof="0" dirty="0" smtClean="0">
                        <a:ln>
                          <a:noFill/>
                        </a:ln>
                        <a:gradFill>
                          <a:gsLst>
                            <a:gs pos="60177">
                              <a:srgbClr val="FFFFFF"/>
                            </a:gs>
                            <a:gs pos="49000">
                              <a:srgbClr val="FFFFFF"/>
                            </a:gs>
                          </a:gsLst>
                          <a:lin ang="5400000" scaled="0"/>
                        </a:gradFill>
                        <a:effectLst/>
                        <a:uLnTx/>
                        <a:uFillTx/>
                        <a:ea typeface="Segoe UI" pitchFamily="34" charset="0"/>
                        <a:cs typeface="Segoe UI" pitchFamily="34" charset="0"/>
                      </a:rPr>
                      <a:t>WINDOWS AZURE</a:t>
                    </a:r>
                  </a:p>
                </p:txBody>
              </p:sp>
            </p:grpSp>
            <p:sp>
              <p:nvSpPr>
                <p:cNvPr id="68" name="TextBox 67"/>
                <p:cNvSpPr txBox="1"/>
                <p:nvPr/>
              </p:nvSpPr>
              <p:spPr>
                <a:xfrm>
                  <a:off x="2459865" y="3355922"/>
                  <a:ext cx="188344" cy="830986"/>
                </a:xfrm>
                <a:prstGeom prst="rect">
                  <a:avLst/>
                </a:prstGeom>
                <a:noFill/>
              </p:spPr>
              <p:txBody>
                <a:bodyPr wrap="square" lIns="0" tIns="0" rIns="0" bIns="0" rtlCol="0">
                  <a:spAutoFit/>
                </a:bodyPr>
                <a:lstStyle/>
                <a:p>
                  <a:pPr marL="0" marR="0" lvl="0" indent="0" defTabSz="914225" eaLnBrk="1" fontAlgn="auto" latinLnBrk="0" hangingPunct="1">
                    <a:lnSpc>
                      <a:spcPct val="100000"/>
                    </a:lnSpc>
                    <a:spcBef>
                      <a:spcPts val="0"/>
                    </a:spcBef>
                    <a:spcAft>
                      <a:spcPts val="0"/>
                    </a:spcAft>
                    <a:buClrTx/>
                    <a:buSzTx/>
                    <a:buFontTx/>
                    <a:buNone/>
                    <a:tabLst/>
                    <a:defRPr/>
                  </a:pPr>
                  <a:r>
                    <a:rPr kumimoji="0" lang="en-US" sz="5399" b="1" i="0" u="none" strike="noStrike" kern="0" cap="none" spc="0" normalizeH="0" baseline="0" noProof="0" dirty="0" smtClean="0">
                      <a:ln>
                        <a:noFill/>
                      </a:ln>
                      <a:gradFill>
                        <a:gsLst>
                          <a:gs pos="90265">
                            <a:srgbClr val="00188F"/>
                          </a:gs>
                          <a:gs pos="69027">
                            <a:srgbClr val="00188F"/>
                          </a:gs>
                        </a:gsLst>
                        <a:lin ang="5400000" scaled="0"/>
                      </a:gradFill>
                      <a:effectLst/>
                      <a:uLnTx/>
                      <a:uFillTx/>
                      <a:latin typeface="Segoe UI Light" pitchFamily="34" charset="0"/>
                    </a:rPr>
                    <a:t>1</a:t>
                  </a:r>
                </a:p>
              </p:txBody>
            </p:sp>
            <p:sp>
              <p:nvSpPr>
                <p:cNvPr id="69" name="Rectangle 68"/>
                <p:cNvSpPr/>
                <p:nvPr/>
              </p:nvSpPr>
              <p:spPr>
                <a:xfrm>
                  <a:off x="2624046" y="3558954"/>
                  <a:ext cx="1168387" cy="437684"/>
                </a:xfrm>
                <a:prstGeom prst="rect">
                  <a:avLst/>
                </a:prstGeom>
              </p:spPr>
              <p:txBody>
                <a:bodyPr wrap="square">
                  <a:spAutoFit/>
                </a:bodyPr>
                <a:lstStyle/>
                <a:p>
                  <a:pPr marL="0" marR="0" lvl="0" indent="0" defTabSz="913924"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gradFill>
                        <a:gsLst>
                          <a:gs pos="69027">
                            <a:srgbClr val="505050"/>
                          </a:gs>
                          <a:gs pos="60177">
                            <a:srgbClr val="505050"/>
                          </a:gs>
                        </a:gsLst>
                        <a:lin ang="5400000" scaled="0"/>
                      </a:gradFill>
                      <a:effectLst/>
                      <a:uLnTx/>
                      <a:uFillTx/>
                      <a:ea typeface="Segoe UI" pitchFamily="34" charset="0"/>
                      <a:cs typeface="Segoe UI" pitchFamily="34" charset="0"/>
                    </a:rPr>
                    <a:t>CONSISTENT</a:t>
                  </a:r>
                  <a:br>
                    <a:rPr kumimoji="0" lang="en-US" sz="1100" b="0" i="0" u="none" strike="noStrike" kern="0" cap="none" spc="0" normalizeH="0" baseline="0" noProof="0" dirty="0" smtClean="0">
                      <a:ln>
                        <a:noFill/>
                      </a:ln>
                      <a:gradFill>
                        <a:gsLst>
                          <a:gs pos="69027">
                            <a:srgbClr val="505050"/>
                          </a:gs>
                          <a:gs pos="60177">
                            <a:srgbClr val="505050"/>
                          </a:gs>
                        </a:gsLst>
                        <a:lin ang="5400000" scaled="0"/>
                      </a:gradFill>
                      <a:effectLst/>
                      <a:uLnTx/>
                      <a:uFillTx/>
                      <a:ea typeface="Segoe UI" pitchFamily="34" charset="0"/>
                      <a:cs typeface="Segoe UI" pitchFamily="34" charset="0"/>
                    </a:rPr>
                  </a:br>
                  <a:r>
                    <a:rPr kumimoji="0" lang="en-US" sz="1100" b="0" i="0" u="none" strike="noStrike" kern="0" cap="none" spc="0" normalizeH="0" baseline="0" noProof="0" dirty="0" smtClean="0">
                      <a:ln>
                        <a:noFill/>
                      </a:ln>
                      <a:gradFill>
                        <a:gsLst>
                          <a:gs pos="69027">
                            <a:srgbClr val="505050"/>
                          </a:gs>
                          <a:gs pos="60177">
                            <a:srgbClr val="505050"/>
                          </a:gs>
                        </a:gsLst>
                        <a:lin ang="5400000" scaled="0"/>
                      </a:gradFill>
                      <a:effectLst/>
                      <a:uLnTx/>
                      <a:uFillTx/>
                      <a:ea typeface="Segoe UI" pitchFamily="34" charset="0"/>
                      <a:cs typeface="Segoe UI" pitchFamily="34" charset="0"/>
                    </a:rPr>
                    <a:t>PLATFORM</a:t>
                  </a:r>
                </a:p>
              </p:txBody>
            </p:sp>
          </p:grpSp>
        </p:grpSp>
        <p:grpSp>
          <p:nvGrpSpPr>
            <p:cNvPr id="53" name="Group 52"/>
            <p:cNvGrpSpPr/>
            <p:nvPr/>
          </p:nvGrpSpPr>
          <p:grpSpPr>
            <a:xfrm>
              <a:off x="278849" y="1473954"/>
              <a:ext cx="4798544" cy="4260681"/>
              <a:chOff x="5625793" y="1599766"/>
              <a:chExt cx="4594903" cy="4080928"/>
            </a:xfrm>
          </p:grpSpPr>
          <p:grpSp>
            <p:nvGrpSpPr>
              <p:cNvPr id="54" name="Group 53"/>
              <p:cNvGrpSpPr/>
              <p:nvPr/>
            </p:nvGrpSpPr>
            <p:grpSpPr>
              <a:xfrm>
                <a:off x="6191250" y="1599766"/>
                <a:ext cx="3473482" cy="1069614"/>
                <a:chOff x="6191250" y="1599766"/>
                <a:chExt cx="3473482" cy="1069614"/>
              </a:xfrm>
              <a:solidFill>
                <a:srgbClr val="505050"/>
              </a:solidFill>
            </p:grpSpPr>
            <p:sp>
              <p:nvSpPr>
                <p:cNvPr id="60" name="Freeform 5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EFEFE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 name="Freeform 60"/>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EFEFE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55" name="Group 54"/>
              <p:cNvGrpSpPr/>
              <p:nvPr/>
            </p:nvGrpSpPr>
            <p:grpSpPr>
              <a:xfrm flipV="1">
                <a:off x="6191251" y="4611080"/>
                <a:ext cx="3473482" cy="1069614"/>
                <a:chOff x="6191251" y="1599766"/>
                <a:chExt cx="3473482" cy="1069614"/>
              </a:xfrm>
              <a:solidFill>
                <a:srgbClr val="505050"/>
              </a:solidFill>
            </p:grpSpPr>
            <p:sp>
              <p:nvSpPr>
                <p:cNvPr id="58" name="Freeform 57"/>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EFEFE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9" name="Freeform 58"/>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EFEFE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56" name="Freeform 55"/>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EFEFE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Freeform 5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EFEFE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4"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Tree>
    <p:extLst>
      <p:ext uri="{BB962C8B-B14F-4D97-AF65-F5344CB8AC3E}">
        <p14:creationId xmlns:p14="http://schemas.microsoft.com/office/powerpoint/2010/main" val="3676240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Server Core Usage</a:t>
            </a:r>
            <a:endParaRPr lang="en-US" dirty="0"/>
          </a:p>
        </p:txBody>
      </p:sp>
      <p:sp>
        <p:nvSpPr>
          <p:cNvPr id="2" name="Content Placeholder 1"/>
          <p:cNvSpPr>
            <a:spLocks noGrp="1"/>
          </p:cNvSpPr>
          <p:nvPr>
            <p:ph idx="4294967295"/>
          </p:nvPr>
        </p:nvSpPr>
        <p:spPr>
          <a:xfrm>
            <a:off x="4701598" y="1576099"/>
            <a:ext cx="7447219" cy="5418425"/>
          </a:xfrm>
          <a:prstGeom prst="rect">
            <a:avLst/>
          </a:prstGeom>
        </p:spPr>
        <p:txBody>
          <a:bodyPr>
            <a:normAutofit fontScale="70000" lnSpcReduction="20000"/>
          </a:bodyPr>
          <a:lstStyle/>
          <a:p>
            <a:r>
              <a:rPr lang="en-US" dirty="0" smtClean="0"/>
              <a:t>Server Core is the preferred and default installation option in Windows 2012</a:t>
            </a:r>
          </a:p>
          <a:p>
            <a:r>
              <a:rPr lang="en-US" dirty="0" smtClean="0"/>
              <a:t>50% less patching historically than full install with less required reboots</a:t>
            </a:r>
          </a:p>
          <a:p>
            <a:r>
              <a:rPr lang="en-US" dirty="0" smtClean="0"/>
              <a:t>The graphical shell and management tools are optional features which can be added and removed at any point in the servers lifecycle instead of being set at installation</a:t>
            </a:r>
          </a:p>
          <a:p>
            <a:r>
              <a:rPr lang="en-US" dirty="0" smtClean="0"/>
              <a:t>Configure with the GUI then remove for a headless installation</a:t>
            </a:r>
          </a:p>
          <a:p>
            <a:r>
              <a:rPr lang="en-US" dirty="0" smtClean="0"/>
              <a:t>Nearly all in-box roles supported</a:t>
            </a:r>
          </a:p>
          <a:p>
            <a:r>
              <a:rPr lang="en-US" dirty="0" smtClean="0"/>
              <a:t>Future </a:t>
            </a:r>
            <a:r>
              <a:rPr lang="en-US" dirty="0"/>
              <a:t>a</a:t>
            </a:r>
            <a:r>
              <a:rPr lang="en-US" dirty="0" smtClean="0"/>
              <a:t>pplications supported on Server Core making Server Core an application platform and not just an infrastructure platform</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9" y="2720094"/>
            <a:ext cx="4247420" cy="2729808"/>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90231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Reduced Footprint</a:t>
            </a:r>
            <a:endParaRPr lang="en-US" dirty="0"/>
          </a:p>
        </p:txBody>
      </p:sp>
      <p:sp>
        <p:nvSpPr>
          <p:cNvPr id="2" name="Content Placeholder 1"/>
          <p:cNvSpPr>
            <a:spLocks noGrp="1"/>
          </p:cNvSpPr>
          <p:nvPr>
            <p:ph idx="4294967295"/>
          </p:nvPr>
        </p:nvSpPr>
        <p:spPr>
          <a:xfrm>
            <a:off x="934862" y="1576099"/>
            <a:ext cx="10981134" cy="5029841"/>
          </a:xfrm>
          <a:prstGeom prst="rect">
            <a:avLst/>
          </a:prstGeom>
        </p:spPr>
        <p:txBody>
          <a:bodyPr>
            <a:normAutofit fontScale="92500" lnSpcReduction="10000"/>
          </a:bodyPr>
          <a:lstStyle/>
          <a:p>
            <a:r>
              <a:rPr lang="en-US" dirty="0" smtClean="0"/>
              <a:t>All Roles and Features are copied to Windows Side by Side (Windows\</a:t>
            </a:r>
            <a:r>
              <a:rPr lang="en-US" dirty="0" err="1" smtClean="0"/>
              <a:t>winsxs</a:t>
            </a:r>
            <a:r>
              <a:rPr lang="en-US" dirty="0" smtClean="0"/>
              <a:t>) by default</a:t>
            </a:r>
          </a:p>
          <a:p>
            <a:r>
              <a:rPr lang="en-US" dirty="0" smtClean="0"/>
              <a:t>Roles and Features can now be removed from disk reducing disk footprint</a:t>
            </a:r>
          </a:p>
          <a:p>
            <a:r>
              <a:rPr lang="en-US" dirty="0" smtClean="0"/>
              <a:t>Added back using Features on Demand</a:t>
            </a:r>
          </a:p>
          <a:p>
            <a:r>
              <a:rPr lang="en-US" dirty="0" smtClean="0"/>
              <a:t>Source can be</a:t>
            </a:r>
          </a:p>
          <a:p>
            <a:pPr lvl="1"/>
            <a:r>
              <a:rPr lang="en-US" dirty="0" smtClean="0"/>
              <a:t>Windows Update</a:t>
            </a:r>
          </a:p>
          <a:p>
            <a:pPr lvl="1"/>
            <a:r>
              <a:rPr lang="en-US" dirty="0" smtClean="0"/>
              <a:t>Mount the installation WIM or use WIM file directly</a:t>
            </a:r>
          </a:p>
          <a:p>
            <a:pPr lvl="1"/>
            <a:r>
              <a:rPr lang="en-US" dirty="0" smtClean="0"/>
              <a:t>Another servers \Windows\</a:t>
            </a:r>
            <a:r>
              <a:rPr lang="en-US" dirty="0" err="1" smtClean="0"/>
              <a:t>winsxs</a:t>
            </a:r>
            <a:r>
              <a:rPr lang="en-US" dirty="0" smtClean="0"/>
              <a:t> folder</a:t>
            </a:r>
          </a:p>
          <a:p>
            <a:r>
              <a:rPr lang="en-US" dirty="0" smtClean="0"/>
              <a:t>Set default location via registry or Group Policy</a:t>
            </a:r>
          </a:p>
          <a:p>
            <a:endParaRPr lang="en-US" dirty="0"/>
          </a:p>
        </p:txBody>
      </p:sp>
    </p:spTree>
    <p:extLst>
      <p:ext uri="{BB962C8B-B14F-4D97-AF65-F5344CB8AC3E}">
        <p14:creationId xmlns:p14="http://schemas.microsoft.com/office/powerpoint/2010/main" val="2415602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5649" y="522258"/>
            <a:ext cx="10566752" cy="1525571"/>
          </a:xfrm>
        </p:spPr>
        <p:txBody>
          <a:bodyPr/>
          <a:lstStyle/>
          <a:p>
            <a:r>
              <a:rPr lang="en-US" dirty="0" smtClean="0"/>
              <a:t>Key Windows 2012 Management Principle</a:t>
            </a:r>
            <a:endParaRPr lang="en-US" dirty="0"/>
          </a:p>
        </p:txBody>
      </p:sp>
      <p:sp>
        <p:nvSpPr>
          <p:cNvPr id="2" name="Content Placeholder 1"/>
          <p:cNvSpPr>
            <a:spLocks noGrp="1"/>
          </p:cNvSpPr>
          <p:nvPr>
            <p:ph idx="4294967295"/>
          </p:nvPr>
        </p:nvSpPr>
        <p:spPr>
          <a:xfrm>
            <a:off x="1038458" y="2953243"/>
            <a:ext cx="10566752" cy="1632056"/>
          </a:xfrm>
          <a:prstGeom prst="rect">
            <a:avLst/>
          </a:prstGeom>
          <a:effectLst>
            <a:reflection blurRad="6350" stA="50000" endA="300" endPos="90000" dir="5400000" sy="-100000" algn="bl" rotWithShape="0"/>
          </a:effectLst>
        </p:spPr>
        <p:txBody>
          <a:bodyPr>
            <a:normAutofit/>
          </a:bodyPr>
          <a:lstStyle/>
          <a:p>
            <a:pPr marL="69945" indent="0" algn="ctr">
              <a:buNone/>
            </a:pPr>
            <a:r>
              <a:rPr lang="en-US" sz="4896" dirty="0">
                <a:latin typeface="Segoe UI Light" pitchFamily="34" charset="0"/>
              </a:rPr>
              <a:t>“The Power of Many, the Simplicity of One”</a:t>
            </a:r>
          </a:p>
        </p:txBody>
      </p:sp>
    </p:spTree>
    <p:extLst>
      <p:ext uri="{BB962C8B-B14F-4D97-AF65-F5344CB8AC3E}">
        <p14:creationId xmlns:p14="http://schemas.microsoft.com/office/powerpoint/2010/main" val="264762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Shift in Management</a:t>
            </a:r>
            <a:endParaRPr lang="en-US" dirty="0"/>
          </a:p>
        </p:txBody>
      </p:sp>
      <p:sp>
        <p:nvSpPr>
          <p:cNvPr id="2" name="Content Placeholder 1"/>
          <p:cNvSpPr>
            <a:spLocks noGrp="1"/>
          </p:cNvSpPr>
          <p:nvPr>
            <p:ph sz="quarter" idx="10"/>
          </p:nvPr>
        </p:nvSpPr>
        <p:spPr>
          <a:prstGeom prst="rect">
            <a:avLst/>
          </a:prstGeom>
        </p:spPr>
        <p:txBody>
          <a:bodyPr>
            <a:normAutofit/>
          </a:bodyPr>
          <a:lstStyle/>
          <a:p>
            <a:r>
              <a:rPr lang="en-US" dirty="0" smtClean="0"/>
              <a:t>Server Manager allows management of groups of machines</a:t>
            </a:r>
          </a:p>
          <a:p>
            <a:r>
              <a:rPr lang="en-US" dirty="0" smtClean="0"/>
              <a:t>Dashboards and alerting</a:t>
            </a:r>
          </a:p>
          <a:p>
            <a:r>
              <a:rPr lang="en-US" sz="3264" dirty="0"/>
              <a:t>Remote add/remove of roles and </a:t>
            </a:r>
            <a:br>
              <a:rPr lang="en-US" sz="3264" dirty="0"/>
            </a:br>
            <a:r>
              <a:rPr lang="en-US" sz="3264" dirty="0"/>
              <a:t>features</a:t>
            </a:r>
          </a:p>
          <a:p>
            <a:r>
              <a:rPr lang="en-US" sz="3264" dirty="0"/>
              <a:t>Manage 2008 and 2008 R2 with </a:t>
            </a:r>
            <a:br>
              <a:rPr lang="en-US" sz="3264" dirty="0"/>
            </a:br>
            <a:r>
              <a:rPr lang="en-US" sz="3264" dirty="0"/>
              <a:t>Server 2012 Server Manager with </a:t>
            </a:r>
            <a:br>
              <a:rPr lang="en-US" sz="3264" dirty="0"/>
            </a:br>
            <a:r>
              <a:rPr lang="en-US" sz="3264" dirty="0"/>
              <a:t>WMF 3.0 installation</a:t>
            </a:r>
          </a:p>
          <a:p>
            <a:r>
              <a:rPr lang="en-US" sz="3264" dirty="0"/>
              <a:t>Remote Management enabled by </a:t>
            </a:r>
            <a:br>
              <a:rPr lang="en-US" sz="3264" dirty="0"/>
            </a:br>
            <a:r>
              <a:rPr lang="en-US" sz="3264" dirty="0"/>
              <a:t>default for Windows Server 2012</a:t>
            </a:r>
          </a:p>
          <a:p>
            <a:endParaRPr lang="en-US" dirty="0" smtClean="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7407877" y="2811462"/>
            <a:ext cx="4756326" cy="3652567"/>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8231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Server Administration Tools</a:t>
            </a:r>
            <a:endParaRPr lang="en-US" dirty="0"/>
          </a:p>
        </p:txBody>
      </p:sp>
      <p:sp>
        <p:nvSpPr>
          <p:cNvPr id="3" name="Content Placeholder 2"/>
          <p:cNvSpPr>
            <a:spLocks noGrp="1"/>
          </p:cNvSpPr>
          <p:nvPr>
            <p:ph sz="quarter" idx="10"/>
          </p:nvPr>
        </p:nvSpPr>
        <p:spPr>
          <a:prstGeom prst="rect">
            <a:avLst/>
          </a:prstGeom>
        </p:spPr>
        <p:txBody>
          <a:bodyPr/>
          <a:lstStyle/>
          <a:p>
            <a:r>
              <a:rPr lang="en-US" dirty="0" smtClean="0"/>
              <a:t>Available for Windows 8 only</a:t>
            </a:r>
          </a:p>
          <a:p>
            <a:r>
              <a:rPr lang="en-US" dirty="0" smtClean="0"/>
              <a:t>Full management of servers from client</a:t>
            </a:r>
          </a:p>
          <a:p>
            <a:r>
              <a:rPr lang="en-US" dirty="0" smtClean="0"/>
              <a:t>Preferred management approach</a:t>
            </a:r>
          </a:p>
          <a:p>
            <a:r>
              <a:rPr lang="en-US" dirty="0" smtClean="0"/>
              <a:t>Think Server Core on the servers then remote management from Windows 8</a:t>
            </a:r>
          </a:p>
          <a:p>
            <a:r>
              <a:rPr lang="en-US" dirty="0">
                <a:hlinkClick r:id="rId3"/>
              </a:rPr>
              <a:t>http://</a:t>
            </a:r>
            <a:r>
              <a:rPr lang="en-US" dirty="0" smtClean="0">
                <a:hlinkClick r:id="rId3"/>
              </a:rPr>
              <a:t>www.microsoft.com/en-us/download/details.aspx?id=28972</a:t>
            </a:r>
            <a:endParaRPr lang="en-US" dirty="0"/>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8511851" y="4074289"/>
            <a:ext cx="3833536" cy="2714853"/>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6880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PowerShell</a:t>
            </a:r>
            <a:endParaRPr lang="en-US" dirty="0"/>
          </a:p>
        </p:txBody>
      </p:sp>
      <p:sp>
        <p:nvSpPr>
          <p:cNvPr id="3" name="Content Placeholder 2"/>
          <p:cNvSpPr>
            <a:spLocks noGrp="1"/>
          </p:cNvSpPr>
          <p:nvPr>
            <p:ph sz="quarter" idx="10"/>
          </p:nvPr>
        </p:nvSpPr>
        <p:spPr>
          <a:prstGeom prst="rect">
            <a:avLst/>
          </a:prstGeom>
        </p:spPr>
        <p:txBody>
          <a:bodyPr>
            <a:normAutofit fontScale="85000" lnSpcReduction="20000"/>
          </a:bodyPr>
          <a:lstStyle/>
          <a:p>
            <a:r>
              <a:rPr lang="en-US" dirty="0" smtClean="0"/>
              <a:t>PowerShell v3 introduces a huge number of new </a:t>
            </a:r>
            <a:r>
              <a:rPr lang="en-US" dirty="0" err="1" smtClean="0"/>
              <a:t>cmdlets</a:t>
            </a:r>
            <a:endParaRPr lang="en-US" dirty="0"/>
          </a:p>
          <a:p>
            <a:r>
              <a:rPr lang="en-US" dirty="0" smtClean="0"/>
              <a:t>Consistent naming and usage to match natural language making usage intuitive</a:t>
            </a:r>
          </a:p>
          <a:p>
            <a:r>
              <a:rPr lang="en-US" dirty="0" smtClean="0"/>
              <a:t>Full management of local and multiple remote machines</a:t>
            </a:r>
          </a:p>
          <a:p>
            <a:r>
              <a:rPr lang="en-US" dirty="0" smtClean="0"/>
              <a:t>Powerful workflow and robust session capabilities</a:t>
            </a:r>
          </a:p>
          <a:p>
            <a:r>
              <a:rPr lang="en-US" dirty="0"/>
              <a:t>PowerShell Integrated Scripting </a:t>
            </a:r>
            <a:r>
              <a:rPr lang="en-US" dirty="0" smtClean="0"/>
              <a:t/>
            </a:r>
            <a:br>
              <a:rPr lang="en-US" dirty="0" smtClean="0"/>
            </a:br>
            <a:r>
              <a:rPr lang="en-US" dirty="0" smtClean="0"/>
              <a:t>Environment with</a:t>
            </a:r>
            <a:br>
              <a:rPr lang="en-US" dirty="0" smtClean="0"/>
            </a:br>
            <a:r>
              <a:rPr lang="en-US" dirty="0" smtClean="0"/>
              <a:t>IntelliSense</a:t>
            </a:r>
          </a:p>
          <a:p>
            <a:r>
              <a:rPr lang="en-US" dirty="0" smtClean="0"/>
              <a:t>PowerShell is key </a:t>
            </a:r>
            <a:br>
              <a:rPr lang="en-US" dirty="0" smtClean="0"/>
            </a:br>
            <a:r>
              <a:rPr lang="en-US" dirty="0" smtClean="0"/>
              <a:t>to managing </a:t>
            </a:r>
            <a:br>
              <a:rPr lang="en-US" dirty="0" smtClean="0"/>
            </a:br>
            <a:r>
              <a:rPr lang="en-US" dirty="0" smtClean="0"/>
              <a:t>Windows Server</a:t>
            </a:r>
            <a:br>
              <a:rPr lang="en-US" dirty="0" smtClean="0"/>
            </a:br>
            <a:r>
              <a:rPr lang="en-US" dirty="0" smtClean="0"/>
              <a:t>2012</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234" y="4719677"/>
            <a:ext cx="8487573" cy="1994469"/>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411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 2013 Speaker PPT Template</Template>
  <TotalTime>0</TotalTime>
  <Words>2271</Words>
  <Application>Microsoft Office PowerPoint</Application>
  <PresentationFormat>Custom</PresentationFormat>
  <Paragraphs>235</Paragraphs>
  <Slides>30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Wingdings</vt:lpstr>
      <vt:lpstr>Arial</vt:lpstr>
      <vt:lpstr>Segoe UI Semibold</vt:lpstr>
      <vt:lpstr>Segoe UI Light</vt:lpstr>
      <vt:lpstr>Segoe UI</vt:lpstr>
      <vt:lpstr>Segoe</vt:lpstr>
      <vt:lpstr>Consolas</vt:lpstr>
      <vt:lpstr>TechEd_2013_Template_r09</vt:lpstr>
      <vt:lpstr>PowerPoint Presentation</vt:lpstr>
      <vt:lpstr>The Top Ten New Features You Really Care about in Windows Server 2012</vt:lpstr>
      <vt:lpstr>The Cloud OS</vt:lpstr>
      <vt:lpstr>1. Server Core Usage</vt:lpstr>
      <vt:lpstr>Reduced Footprint</vt:lpstr>
      <vt:lpstr>Key Windows 2012 Management Principle</vt:lpstr>
      <vt:lpstr>2. Shift in Management</vt:lpstr>
      <vt:lpstr>Remote Server Administration Tools</vt:lpstr>
      <vt:lpstr>3. PowerShell</vt:lpstr>
      <vt:lpstr>4. Storage Innovation</vt:lpstr>
      <vt:lpstr>SMB Example</vt:lpstr>
      <vt:lpstr>Highly Available File Systems and new ways to interact</vt:lpstr>
      <vt:lpstr>Think Windows 2012 as a storage platform</vt:lpstr>
      <vt:lpstr>5. Remote Desktop Services</vt:lpstr>
      <vt:lpstr>RemoteFX Everywhere</vt:lpstr>
      <vt:lpstr>6. Active Directory and Group Policy</vt:lpstr>
      <vt:lpstr>Active Directory Administrative Center</vt:lpstr>
      <vt:lpstr>Group Policy</vt:lpstr>
      <vt:lpstr>7. Better with Windows 8</vt:lpstr>
      <vt:lpstr>8. Application and Web Services</vt:lpstr>
      <vt:lpstr>9. Failover Clustering </vt:lpstr>
      <vt:lpstr>10. Hyper-V</vt:lpstr>
      <vt:lpstr>Shared-nothing Live Migration</vt:lpstr>
      <vt:lpstr>Hyper-V Replica</vt:lpstr>
      <vt:lpstr>10.1 System Center 2012 SP1</vt:lpstr>
      <vt:lpstr>Track resources</vt:lpstr>
      <vt:lpstr>Resources</vt:lpstr>
      <vt:lpstr>Complete an evaluation on CommNet and enter to win!</vt:lpstr>
      <vt:lpstr>Evaluate this session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MDC-B207 The Top ten new features you really care about in windows server 2012</dc:title>
  <dc:subject>TechEd 2013</dc:subject>
  <dc:creator/>
  <cp:keywords>TechEd 2013</cp:keywords>
  <dc:description>Template by: Jordan Cayabyab, Artitudes Design, Inc.
Formatting by: Brett Perry, Silver Fox Productions Inc.
Audience Type: Internal/External</dc:description>
  <cp:lastModifiedBy/>
  <cp:revision>1</cp:revision>
  <dcterms:created xsi:type="dcterms:W3CDTF">2013-05-20T15:13:32Z</dcterms:created>
  <dcterms:modified xsi:type="dcterms:W3CDTF">2013-06-06T20:18:12Z</dcterms:modified>
</cp:coreProperties>
</file>