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082" r:id="rId1"/>
    <p:sldMasterId id="2147484196" r:id="rId2"/>
  </p:sldMasterIdLst>
  <p:notesMasterIdLst>
    <p:notesMasterId r:id="rId41"/>
  </p:notesMasterIdLst>
  <p:handoutMasterIdLst>
    <p:handoutMasterId r:id="rId42"/>
  </p:handoutMasterIdLst>
  <p:sldIdLst>
    <p:sldId id="1135" r:id="rId3"/>
    <p:sldId id="1156" r:id="rId4"/>
    <p:sldId id="1159" r:id="rId5"/>
    <p:sldId id="1204" r:id="rId6"/>
    <p:sldId id="1238" r:id="rId7"/>
    <p:sldId id="1161" r:id="rId8"/>
    <p:sldId id="1199" r:id="rId9"/>
    <p:sldId id="1200" r:id="rId10"/>
    <p:sldId id="1213" r:id="rId11"/>
    <p:sldId id="1215" r:id="rId12"/>
    <p:sldId id="1168" r:id="rId13"/>
    <p:sldId id="1183" r:id="rId14"/>
    <p:sldId id="1216" r:id="rId15"/>
    <p:sldId id="1217" r:id="rId16"/>
    <p:sldId id="1219" r:id="rId17"/>
    <p:sldId id="1239" r:id="rId18"/>
    <p:sldId id="1220" r:id="rId19"/>
    <p:sldId id="1221" r:id="rId20"/>
    <p:sldId id="1240" r:id="rId21"/>
    <p:sldId id="1164" r:id="rId22"/>
    <p:sldId id="1190" r:id="rId23"/>
    <p:sldId id="1222" r:id="rId24"/>
    <p:sldId id="1232" r:id="rId25"/>
    <p:sldId id="1237" r:id="rId26"/>
    <p:sldId id="1223" r:id="rId27"/>
    <p:sldId id="1224" r:id="rId28"/>
    <p:sldId id="1225" r:id="rId29"/>
    <p:sldId id="1231" r:id="rId30"/>
    <p:sldId id="1235" r:id="rId31"/>
    <p:sldId id="1228" r:id="rId32"/>
    <p:sldId id="1233" r:id="rId33"/>
    <p:sldId id="1234" r:id="rId34"/>
    <p:sldId id="1229" r:id="rId35"/>
    <p:sldId id="1230" r:id="rId36"/>
    <p:sldId id="1144" r:id="rId37"/>
    <p:sldId id="1150" r:id="rId38"/>
    <p:sldId id="1147" r:id="rId39"/>
    <p:sldId id="1076" r:id="rId40"/>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DD5C800-9A2C-4823-B056-4AFFC9A97500}">
          <p14:sldIdLst>
            <p14:sldId id="1135"/>
            <p14:sldId id="1156"/>
            <p14:sldId id="1159"/>
            <p14:sldId id="1204"/>
            <p14:sldId id="1238"/>
            <p14:sldId id="1161"/>
            <p14:sldId id="1199"/>
            <p14:sldId id="1200"/>
            <p14:sldId id="1213"/>
            <p14:sldId id="1215"/>
            <p14:sldId id="1168"/>
            <p14:sldId id="1183"/>
            <p14:sldId id="1216"/>
            <p14:sldId id="1217"/>
            <p14:sldId id="1219"/>
            <p14:sldId id="1239"/>
            <p14:sldId id="1220"/>
            <p14:sldId id="1221"/>
            <p14:sldId id="1240"/>
            <p14:sldId id="1164"/>
            <p14:sldId id="1190"/>
            <p14:sldId id="1222"/>
            <p14:sldId id="1232"/>
            <p14:sldId id="1237"/>
            <p14:sldId id="1223"/>
            <p14:sldId id="1224"/>
            <p14:sldId id="1225"/>
            <p14:sldId id="1231"/>
            <p14:sldId id="1235"/>
            <p14:sldId id="1228"/>
            <p14:sldId id="1233"/>
            <p14:sldId id="1234"/>
            <p14:sldId id="1229"/>
            <p14:sldId id="1230"/>
          </p14:sldIdLst>
        </p14:section>
        <p14:section name="Special content" id="{6925D2A1-AD53-4951-AB34-79DFA02CD676}">
          <p14:sldIdLst>
            <p14:sldId id="1144"/>
            <p14:sldId id="1150"/>
            <p14:sldId id="1147"/>
            <p14:sldId id="1076"/>
          </p14:sldIdLst>
        </p14:section>
        <p14:section name="Appendix" id="{C0293E84-7D54-4DD9-9379-BE855FB130CE}">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95"/>
    <a:srgbClr val="00408C"/>
    <a:srgbClr val="0071FB"/>
    <a:srgbClr val="5E5D5B"/>
    <a:srgbClr val="1B2020"/>
    <a:srgbClr val="181B17"/>
    <a:srgbClr val="1B2125"/>
    <a:srgbClr val="17181C"/>
    <a:srgbClr val="2B2B2B"/>
    <a:srgbClr val="0090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35" autoAdjust="0"/>
    <p:restoredTop sz="95652" autoAdjust="0"/>
  </p:normalViewPr>
  <p:slideViewPr>
    <p:cSldViewPr snapToGrid="0">
      <p:cViewPr varScale="1">
        <p:scale>
          <a:sx n="72" d="100"/>
          <a:sy n="72" d="100"/>
        </p:scale>
        <p:origin x="54" y="60"/>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 d="100"/>
        <a:sy n="20" d="100"/>
      </p:scale>
      <p:origin x="0" y="0"/>
    </p:cViewPr>
  </p:sorterViewPr>
  <p:notesViewPr>
    <p:cSldViewPr snapToGrid="0" showGuides="1">
      <p:cViewPr>
        <p:scale>
          <a:sx n="41" d="100"/>
          <a:sy n="41" d="100"/>
        </p:scale>
        <p:origin x="-2952" y="-53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C3E11E-A532-4E1C-A7B9-4E9A49C00238}" type="doc">
      <dgm:prSet loTypeId="urn:microsoft.com/office/officeart/2005/8/layout/hList1" loCatId="list" qsTypeId="urn:microsoft.com/office/officeart/2005/8/quickstyle/simple4" qsCatId="simple" csTypeId="urn:microsoft.com/office/officeart/2005/8/colors/accent1_3" csCatId="accent1" phldr="1"/>
      <dgm:spPr/>
      <dgm:t>
        <a:bodyPr/>
        <a:lstStyle/>
        <a:p>
          <a:endParaRPr lang="en-US"/>
        </a:p>
      </dgm:t>
    </dgm:pt>
    <dgm:pt modelId="{B2C973FE-C98E-4C14-8D99-181703EFABD6}">
      <dgm:prSet phldrT="[Text]" custT="1"/>
      <dgm:spPr/>
      <dgm:t>
        <a:bodyPr/>
        <a:lstStyle/>
        <a:p>
          <a:r>
            <a:rPr lang="en-US" sz="3600" b="1" dirty="0" smtClean="0">
              <a:latin typeface="+mj-lt"/>
            </a:rPr>
            <a:t>Capacity Optimized</a:t>
          </a:r>
          <a:endParaRPr lang="en-US" sz="3600" b="1" dirty="0">
            <a:latin typeface="+mj-lt"/>
          </a:endParaRPr>
        </a:p>
      </dgm:t>
    </dgm:pt>
    <dgm:pt modelId="{9BB376CA-622C-4A95-81FF-9E180C985234}" type="parTrans" cxnId="{A88E7C28-47F2-4F09-B842-469688661EBF}">
      <dgm:prSet/>
      <dgm:spPr/>
      <dgm:t>
        <a:bodyPr/>
        <a:lstStyle/>
        <a:p>
          <a:endParaRPr lang="en-US"/>
        </a:p>
      </dgm:t>
    </dgm:pt>
    <dgm:pt modelId="{9EA96068-DAE9-4AF1-80CA-CDE768E89D7A}" type="sibTrans" cxnId="{A88E7C28-47F2-4F09-B842-469688661EBF}">
      <dgm:prSet/>
      <dgm:spPr/>
      <dgm:t>
        <a:bodyPr/>
        <a:lstStyle/>
        <a:p>
          <a:endParaRPr lang="en-US"/>
        </a:p>
      </dgm:t>
    </dgm:pt>
    <dgm:pt modelId="{5AE0CDDA-3773-4DE0-98D4-E67D738D93B1}">
      <dgm:prSet phldrT="[Text]"/>
      <dgm:spPr/>
      <dgm:t>
        <a:bodyPr/>
        <a:lstStyle/>
        <a:p>
          <a:r>
            <a:rPr lang="en-US" dirty="0" smtClean="0"/>
            <a:t>High Capacity</a:t>
          </a:r>
          <a:endParaRPr lang="en-US" dirty="0"/>
        </a:p>
      </dgm:t>
    </dgm:pt>
    <dgm:pt modelId="{12E0607D-63A6-4653-9577-7F15D929CB55}" type="parTrans" cxnId="{BB93A350-55E7-4FAC-876B-C94812B848B7}">
      <dgm:prSet/>
      <dgm:spPr/>
      <dgm:t>
        <a:bodyPr/>
        <a:lstStyle/>
        <a:p>
          <a:endParaRPr lang="en-US"/>
        </a:p>
      </dgm:t>
    </dgm:pt>
    <dgm:pt modelId="{319AAD90-5986-4856-B336-F8FC07ECD05C}" type="sibTrans" cxnId="{BB93A350-55E7-4FAC-876B-C94812B848B7}">
      <dgm:prSet/>
      <dgm:spPr/>
      <dgm:t>
        <a:bodyPr/>
        <a:lstStyle/>
        <a:p>
          <a:endParaRPr lang="en-US"/>
        </a:p>
      </dgm:t>
    </dgm:pt>
    <dgm:pt modelId="{C119F4D9-6588-4D13-B8DE-1147B4A56CC5}">
      <dgm:prSet phldrT="[Text]"/>
      <dgm:spPr/>
      <dgm:t>
        <a:bodyPr/>
        <a:lstStyle/>
        <a:p>
          <a:endParaRPr lang="en-US" dirty="0"/>
        </a:p>
      </dgm:t>
    </dgm:pt>
    <dgm:pt modelId="{AA383A0B-825B-492B-A14E-30B3EE09E0D1}" type="parTrans" cxnId="{F513B993-4E5B-4A6E-BFDC-BC80B4EC95F0}">
      <dgm:prSet/>
      <dgm:spPr/>
      <dgm:t>
        <a:bodyPr/>
        <a:lstStyle/>
        <a:p>
          <a:endParaRPr lang="en-US"/>
        </a:p>
      </dgm:t>
    </dgm:pt>
    <dgm:pt modelId="{0AB3CC4F-996A-44F5-831A-A8E6ED9E286F}" type="sibTrans" cxnId="{F513B993-4E5B-4A6E-BFDC-BC80B4EC95F0}">
      <dgm:prSet/>
      <dgm:spPr/>
      <dgm:t>
        <a:bodyPr/>
        <a:lstStyle/>
        <a:p>
          <a:endParaRPr lang="en-US"/>
        </a:p>
      </dgm:t>
    </dgm:pt>
    <dgm:pt modelId="{B429AEE5-B18E-4687-A89A-CFBC07A05C46}">
      <dgm:prSet phldrT="[Text]" custT="1"/>
      <dgm:spPr/>
      <dgm:t>
        <a:bodyPr/>
        <a:lstStyle/>
        <a:p>
          <a:r>
            <a:rPr lang="en-US" sz="3600" b="1" dirty="0" smtClean="0">
              <a:latin typeface="+mj-lt"/>
            </a:rPr>
            <a:t>Balanced</a:t>
          </a:r>
          <a:endParaRPr lang="en-US" sz="2800" b="1" dirty="0">
            <a:latin typeface="+mj-lt"/>
          </a:endParaRPr>
        </a:p>
      </dgm:t>
    </dgm:pt>
    <dgm:pt modelId="{B8A5150E-ED95-42FB-87D2-F221410D476C}" type="parTrans" cxnId="{7AB5FE88-9A45-4FF8-8DC0-3003AF0CD65C}">
      <dgm:prSet/>
      <dgm:spPr/>
      <dgm:t>
        <a:bodyPr/>
        <a:lstStyle/>
        <a:p>
          <a:endParaRPr lang="en-US"/>
        </a:p>
      </dgm:t>
    </dgm:pt>
    <dgm:pt modelId="{D711AB7A-7911-4E3C-8C94-AA4A866B98DD}" type="sibTrans" cxnId="{7AB5FE88-9A45-4FF8-8DC0-3003AF0CD65C}">
      <dgm:prSet/>
      <dgm:spPr/>
      <dgm:t>
        <a:bodyPr/>
        <a:lstStyle/>
        <a:p>
          <a:endParaRPr lang="en-US"/>
        </a:p>
      </dgm:t>
    </dgm:pt>
    <dgm:pt modelId="{4AC17473-F0E4-4F05-815E-AEFAAFF3B583}">
      <dgm:prSet phldrT="[Text]"/>
      <dgm:spPr/>
      <dgm:t>
        <a:bodyPr/>
        <a:lstStyle/>
        <a:p>
          <a:r>
            <a:rPr lang="en-US" dirty="0" smtClean="0"/>
            <a:t>Tiered Storage</a:t>
          </a:r>
          <a:endParaRPr lang="en-US" dirty="0"/>
        </a:p>
      </dgm:t>
    </dgm:pt>
    <dgm:pt modelId="{25149506-8972-4437-B0BC-01E90C862F1B}" type="parTrans" cxnId="{217038B9-C8D4-4AA5-962F-0748CB30082B}">
      <dgm:prSet/>
      <dgm:spPr/>
      <dgm:t>
        <a:bodyPr/>
        <a:lstStyle/>
        <a:p>
          <a:endParaRPr lang="en-US"/>
        </a:p>
      </dgm:t>
    </dgm:pt>
    <dgm:pt modelId="{D4E0585D-9EB6-47A3-8DF0-C534EE743D98}" type="sibTrans" cxnId="{217038B9-C8D4-4AA5-962F-0748CB30082B}">
      <dgm:prSet/>
      <dgm:spPr/>
      <dgm:t>
        <a:bodyPr/>
        <a:lstStyle/>
        <a:p>
          <a:endParaRPr lang="en-US"/>
        </a:p>
      </dgm:t>
    </dgm:pt>
    <dgm:pt modelId="{3A703BDF-964B-41BE-ADC2-0AD9EAFFA5F4}">
      <dgm:prSet phldrT="[Text]"/>
      <dgm:spPr/>
      <dgm:t>
        <a:bodyPr/>
        <a:lstStyle/>
        <a:p>
          <a:endParaRPr lang="en-US" dirty="0"/>
        </a:p>
      </dgm:t>
    </dgm:pt>
    <dgm:pt modelId="{AAEB1A8A-A3B0-4874-87B7-7846639F6058}" type="parTrans" cxnId="{22D65E78-6608-4719-AEA1-A6156E6A2605}">
      <dgm:prSet/>
      <dgm:spPr/>
      <dgm:t>
        <a:bodyPr/>
        <a:lstStyle/>
        <a:p>
          <a:endParaRPr lang="en-US"/>
        </a:p>
      </dgm:t>
    </dgm:pt>
    <dgm:pt modelId="{71A3DBFB-6BA6-4B7F-96F3-3B7F047677F7}" type="sibTrans" cxnId="{22D65E78-6608-4719-AEA1-A6156E6A2605}">
      <dgm:prSet/>
      <dgm:spPr/>
      <dgm:t>
        <a:bodyPr/>
        <a:lstStyle/>
        <a:p>
          <a:endParaRPr lang="en-US"/>
        </a:p>
      </dgm:t>
    </dgm:pt>
    <dgm:pt modelId="{432B7DE7-E964-419A-B6B3-FC1CF1F94957}">
      <dgm:prSet phldrT="[Text]" custT="1"/>
      <dgm:spPr/>
      <dgm:t>
        <a:bodyPr/>
        <a:lstStyle/>
        <a:p>
          <a:r>
            <a:rPr lang="en-US" sz="3600" b="1" dirty="0" smtClean="0">
              <a:latin typeface="+mj-lt"/>
            </a:rPr>
            <a:t>Performance Optimized</a:t>
          </a:r>
          <a:endParaRPr lang="en-US" sz="3600" b="1" dirty="0">
            <a:latin typeface="+mj-lt"/>
          </a:endParaRPr>
        </a:p>
      </dgm:t>
    </dgm:pt>
    <dgm:pt modelId="{975F48D3-33E5-4517-8816-4DD7F0B9B99D}" type="parTrans" cxnId="{80E2D26C-882F-4D8E-87C4-72DFCC3A5F37}">
      <dgm:prSet/>
      <dgm:spPr/>
      <dgm:t>
        <a:bodyPr/>
        <a:lstStyle/>
        <a:p>
          <a:endParaRPr lang="en-US"/>
        </a:p>
      </dgm:t>
    </dgm:pt>
    <dgm:pt modelId="{96564FD9-2727-436B-925E-DFEEDF0BDEC2}" type="sibTrans" cxnId="{80E2D26C-882F-4D8E-87C4-72DFCC3A5F37}">
      <dgm:prSet/>
      <dgm:spPr/>
      <dgm:t>
        <a:bodyPr/>
        <a:lstStyle/>
        <a:p>
          <a:endParaRPr lang="en-US"/>
        </a:p>
      </dgm:t>
    </dgm:pt>
    <dgm:pt modelId="{2E3BB9F9-C04F-4B75-9243-AD16FAB26D2A}">
      <dgm:prSet phldrT="[Text]"/>
      <dgm:spPr/>
      <dgm:t>
        <a:bodyPr/>
        <a:lstStyle/>
        <a:p>
          <a:r>
            <a:rPr lang="en-US" dirty="0" smtClean="0"/>
            <a:t>Extreme Performance</a:t>
          </a:r>
          <a:endParaRPr lang="en-US" dirty="0"/>
        </a:p>
      </dgm:t>
    </dgm:pt>
    <dgm:pt modelId="{56BAEC56-CC82-4C59-AE21-9A80BE74132C}" type="parTrans" cxnId="{F5B421DA-BB4B-49D6-9A6A-9870E17CF06A}">
      <dgm:prSet/>
      <dgm:spPr/>
      <dgm:t>
        <a:bodyPr/>
        <a:lstStyle/>
        <a:p>
          <a:endParaRPr lang="en-US"/>
        </a:p>
      </dgm:t>
    </dgm:pt>
    <dgm:pt modelId="{6512569A-279C-41B0-99DE-8768219E9538}" type="sibTrans" cxnId="{F5B421DA-BB4B-49D6-9A6A-9870E17CF06A}">
      <dgm:prSet/>
      <dgm:spPr/>
      <dgm:t>
        <a:bodyPr/>
        <a:lstStyle/>
        <a:p>
          <a:endParaRPr lang="en-US"/>
        </a:p>
      </dgm:t>
    </dgm:pt>
    <dgm:pt modelId="{EBA95EDF-F234-4397-BE97-779B117BB4E5}">
      <dgm:prSet phldrT="[Text]"/>
      <dgm:spPr/>
      <dgm:t>
        <a:bodyPr/>
        <a:lstStyle/>
        <a:p>
          <a:r>
            <a:rPr lang="en-US" dirty="0" smtClean="0"/>
            <a:t>Cost-Efficient</a:t>
          </a:r>
          <a:endParaRPr lang="en-US" dirty="0"/>
        </a:p>
      </dgm:t>
    </dgm:pt>
    <dgm:pt modelId="{BB30FC35-0FBD-4512-9A83-CB4F3847A177}" type="parTrans" cxnId="{D8D51DDE-E864-4A2E-A7BC-18C71CE887F8}">
      <dgm:prSet/>
      <dgm:spPr/>
      <dgm:t>
        <a:bodyPr/>
        <a:lstStyle/>
        <a:p>
          <a:endParaRPr lang="en-US"/>
        </a:p>
      </dgm:t>
    </dgm:pt>
    <dgm:pt modelId="{93D94E0A-B1A3-4F4A-9AA4-5746805A99E1}" type="sibTrans" cxnId="{D8D51DDE-E864-4A2E-A7BC-18C71CE887F8}">
      <dgm:prSet/>
      <dgm:spPr/>
      <dgm:t>
        <a:bodyPr/>
        <a:lstStyle/>
        <a:p>
          <a:endParaRPr lang="en-US"/>
        </a:p>
      </dgm:t>
    </dgm:pt>
    <dgm:pt modelId="{9DE3E02D-1749-424E-9D4F-5ACF1CB36CB7}">
      <dgm:prSet phldrT="[Text]"/>
      <dgm:spPr/>
      <dgm:t>
        <a:bodyPr/>
        <a:lstStyle/>
        <a:p>
          <a:r>
            <a:rPr lang="en-US" dirty="0" smtClean="0"/>
            <a:t>High Performance SSDs</a:t>
          </a:r>
          <a:endParaRPr lang="en-US" dirty="0"/>
        </a:p>
      </dgm:t>
    </dgm:pt>
    <dgm:pt modelId="{590DA931-B574-4873-99F7-605807555896}" type="parTrans" cxnId="{099DBBAD-25AB-40A5-B67F-2546149541D3}">
      <dgm:prSet/>
      <dgm:spPr/>
      <dgm:t>
        <a:bodyPr/>
        <a:lstStyle/>
        <a:p>
          <a:endParaRPr lang="en-US"/>
        </a:p>
      </dgm:t>
    </dgm:pt>
    <dgm:pt modelId="{12D3E586-0874-48E1-8687-C1D7A26B01A9}" type="sibTrans" cxnId="{099DBBAD-25AB-40A5-B67F-2546149541D3}">
      <dgm:prSet/>
      <dgm:spPr/>
      <dgm:t>
        <a:bodyPr/>
        <a:lstStyle/>
        <a:p>
          <a:endParaRPr lang="en-US"/>
        </a:p>
      </dgm:t>
    </dgm:pt>
    <dgm:pt modelId="{4E5FF68A-D34C-49AC-800D-00EC63E2A509}">
      <dgm:prSet phldrT="[Text]"/>
      <dgm:spPr/>
      <dgm:t>
        <a:bodyPr/>
        <a:lstStyle/>
        <a:p>
          <a:r>
            <a:rPr lang="en-US" dirty="0" smtClean="0"/>
            <a:t>High Capacity HDDs</a:t>
          </a:r>
          <a:endParaRPr lang="en-US" dirty="0"/>
        </a:p>
      </dgm:t>
    </dgm:pt>
    <dgm:pt modelId="{211C5E57-7EED-4A57-906D-F3030A4D7287}" type="parTrans" cxnId="{ED490E77-C532-48D4-A331-801F141E6661}">
      <dgm:prSet/>
      <dgm:spPr/>
      <dgm:t>
        <a:bodyPr/>
        <a:lstStyle/>
        <a:p>
          <a:endParaRPr lang="en-US"/>
        </a:p>
      </dgm:t>
    </dgm:pt>
    <dgm:pt modelId="{A3EEC01E-82CD-467D-96D7-6F686D3FB97A}" type="sibTrans" cxnId="{ED490E77-C532-48D4-A331-801F141E6661}">
      <dgm:prSet/>
      <dgm:spPr/>
      <dgm:t>
        <a:bodyPr/>
        <a:lstStyle/>
        <a:p>
          <a:endParaRPr lang="en-US"/>
        </a:p>
      </dgm:t>
    </dgm:pt>
    <dgm:pt modelId="{6099CA3C-A515-4120-98C2-6897A431C250}">
      <dgm:prSet phldrT="[Text]"/>
      <dgm:spPr/>
      <dgm:t>
        <a:bodyPr/>
        <a:lstStyle/>
        <a:p>
          <a:r>
            <a:rPr lang="en-US" dirty="0" smtClean="0"/>
            <a:t>Greatest throughput, highest IOPS</a:t>
          </a:r>
          <a:endParaRPr lang="en-US" dirty="0"/>
        </a:p>
      </dgm:t>
    </dgm:pt>
    <dgm:pt modelId="{D3DBAA34-B795-4DFF-AD80-FEACC7946E8C}" type="parTrans" cxnId="{3144B510-6F0F-4A19-9893-0A2D002735A5}">
      <dgm:prSet/>
      <dgm:spPr/>
      <dgm:t>
        <a:bodyPr/>
        <a:lstStyle/>
        <a:p>
          <a:endParaRPr lang="en-US"/>
        </a:p>
      </dgm:t>
    </dgm:pt>
    <dgm:pt modelId="{48B38621-EEA4-4363-A458-E27CF33B91FC}" type="sibTrans" cxnId="{3144B510-6F0F-4A19-9893-0A2D002735A5}">
      <dgm:prSet/>
      <dgm:spPr/>
      <dgm:t>
        <a:bodyPr/>
        <a:lstStyle/>
        <a:p>
          <a:endParaRPr lang="en-US"/>
        </a:p>
      </dgm:t>
    </dgm:pt>
    <dgm:pt modelId="{187B477E-A38E-44B4-9288-8F0643C1B6A1}">
      <dgm:prSet phldrT="[Text]"/>
      <dgm:spPr/>
      <dgm:t>
        <a:bodyPr/>
        <a:lstStyle/>
        <a:p>
          <a:r>
            <a:rPr lang="en-US" dirty="0" smtClean="0"/>
            <a:t>Best $/TB</a:t>
          </a:r>
          <a:endParaRPr lang="en-US" dirty="0"/>
        </a:p>
      </dgm:t>
    </dgm:pt>
    <dgm:pt modelId="{9C4EFEC7-EB52-4A9C-B7D3-4F851F1B8BB6}" type="parTrans" cxnId="{2DF38FA5-1A6C-4461-B576-04CB85CB6782}">
      <dgm:prSet/>
      <dgm:spPr/>
      <dgm:t>
        <a:bodyPr/>
        <a:lstStyle/>
        <a:p>
          <a:endParaRPr lang="en-US"/>
        </a:p>
      </dgm:t>
    </dgm:pt>
    <dgm:pt modelId="{057A2716-A6FF-4331-A0E3-6AAF8137661C}" type="sibTrans" cxnId="{2DF38FA5-1A6C-4461-B576-04CB85CB6782}">
      <dgm:prSet/>
      <dgm:spPr/>
      <dgm:t>
        <a:bodyPr/>
        <a:lstStyle/>
        <a:p>
          <a:endParaRPr lang="en-US"/>
        </a:p>
      </dgm:t>
    </dgm:pt>
    <dgm:pt modelId="{B2A72590-0586-4D73-9369-6F4C2154F649}">
      <dgm:prSet phldrT="[Text]"/>
      <dgm:spPr/>
      <dgm:t>
        <a:bodyPr/>
        <a:lstStyle/>
        <a:p>
          <a:r>
            <a:rPr lang="en-US" dirty="0" smtClean="0"/>
            <a:t>Best IOPS/$</a:t>
          </a:r>
          <a:endParaRPr lang="en-US" dirty="0"/>
        </a:p>
      </dgm:t>
    </dgm:pt>
    <dgm:pt modelId="{EADECA43-3360-4012-AB27-766D75531C98}" type="parTrans" cxnId="{AA739117-81C4-4597-A67B-16B7BFC20196}">
      <dgm:prSet/>
      <dgm:spPr/>
      <dgm:t>
        <a:bodyPr/>
        <a:lstStyle/>
        <a:p>
          <a:endParaRPr lang="en-US"/>
        </a:p>
      </dgm:t>
    </dgm:pt>
    <dgm:pt modelId="{E4834A0C-2B03-44F1-9F21-DA7ACD96497B}" type="sibTrans" cxnId="{AA739117-81C4-4597-A67B-16B7BFC20196}">
      <dgm:prSet/>
      <dgm:spPr/>
      <dgm:t>
        <a:bodyPr/>
        <a:lstStyle/>
        <a:p>
          <a:endParaRPr lang="en-US"/>
        </a:p>
      </dgm:t>
    </dgm:pt>
    <dgm:pt modelId="{E637AFC7-D4BE-4675-8C7B-2238A71DA1BE}" type="pres">
      <dgm:prSet presAssocID="{98C3E11E-A532-4E1C-A7B9-4E9A49C00238}" presName="Name0" presStyleCnt="0">
        <dgm:presLayoutVars>
          <dgm:dir/>
          <dgm:animLvl val="lvl"/>
          <dgm:resizeHandles val="exact"/>
        </dgm:presLayoutVars>
      </dgm:prSet>
      <dgm:spPr/>
      <dgm:t>
        <a:bodyPr/>
        <a:lstStyle/>
        <a:p>
          <a:endParaRPr lang="en-US"/>
        </a:p>
      </dgm:t>
    </dgm:pt>
    <dgm:pt modelId="{F7846448-3D08-4AF6-A55D-7390A96024BB}" type="pres">
      <dgm:prSet presAssocID="{B2C973FE-C98E-4C14-8D99-181703EFABD6}" presName="composite" presStyleCnt="0"/>
      <dgm:spPr/>
      <dgm:t>
        <a:bodyPr/>
        <a:lstStyle/>
        <a:p>
          <a:endParaRPr lang="en-US"/>
        </a:p>
      </dgm:t>
    </dgm:pt>
    <dgm:pt modelId="{6DC1A3A2-C3F7-4F53-A915-D4E3BA3E728B}" type="pres">
      <dgm:prSet presAssocID="{B2C973FE-C98E-4C14-8D99-181703EFABD6}" presName="parTx" presStyleLbl="alignNode1" presStyleIdx="0" presStyleCnt="3">
        <dgm:presLayoutVars>
          <dgm:chMax val="0"/>
          <dgm:chPref val="0"/>
          <dgm:bulletEnabled val="1"/>
        </dgm:presLayoutVars>
      </dgm:prSet>
      <dgm:spPr/>
      <dgm:t>
        <a:bodyPr/>
        <a:lstStyle/>
        <a:p>
          <a:endParaRPr lang="en-US"/>
        </a:p>
      </dgm:t>
    </dgm:pt>
    <dgm:pt modelId="{24681113-E029-4ED4-9A58-E1178B813E11}" type="pres">
      <dgm:prSet presAssocID="{B2C973FE-C98E-4C14-8D99-181703EFABD6}" presName="desTx" presStyleLbl="alignAccFollowNode1" presStyleIdx="0" presStyleCnt="3">
        <dgm:presLayoutVars>
          <dgm:bulletEnabled val="1"/>
        </dgm:presLayoutVars>
      </dgm:prSet>
      <dgm:spPr/>
      <dgm:t>
        <a:bodyPr/>
        <a:lstStyle/>
        <a:p>
          <a:endParaRPr lang="en-US"/>
        </a:p>
      </dgm:t>
    </dgm:pt>
    <dgm:pt modelId="{46EA40D7-DEA0-4C81-B76A-8656AF99FEE3}" type="pres">
      <dgm:prSet presAssocID="{9EA96068-DAE9-4AF1-80CA-CDE768E89D7A}" presName="space" presStyleCnt="0"/>
      <dgm:spPr/>
      <dgm:t>
        <a:bodyPr/>
        <a:lstStyle/>
        <a:p>
          <a:endParaRPr lang="en-US"/>
        </a:p>
      </dgm:t>
    </dgm:pt>
    <dgm:pt modelId="{69CD2AD9-1D13-47B4-B241-03B563AA180E}" type="pres">
      <dgm:prSet presAssocID="{B429AEE5-B18E-4687-A89A-CFBC07A05C46}" presName="composite" presStyleCnt="0"/>
      <dgm:spPr/>
      <dgm:t>
        <a:bodyPr/>
        <a:lstStyle/>
        <a:p>
          <a:endParaRPr lang="en-US"/>
        </a:p>
      </dgm:t>
    </dgm:pt>
    <dgm:pt modelId="{EF98DFE5-72FF-4DA3-88E3-A592D64F92C6}" type="pres">
      <dgm:prSet presAssocID="{B429AEE5-B18E-4687-A89A-CFBC07A05C46}" presName="parTx" presStyleLbl="alignNode1" presStyleIdx="1" presStyleCnt="3">
        <dgm:presLayoutVars>
          <dgm:chMax val="0"/>
          <dgm:chPref val="0"/>
          <dgm:bulletEnabled val="1"/>
        </dgm:presLayoutVars>
      </dgm:prSet>
      <dgm:spPr/>
      <dgm:t>
        <a:bodyPr/>
        <a:lstStyle/>
        <a:p>
          <a:endParaRPr lang="en-US"/>
        </a:p>
      </dgm:t>
    </dgm:pt>
    <dgm:pt modelId="{C34F70BB-3B86-487A-8A73-19482678AB4E}" type="pres">
      <dgm:prSet presAssocID="{B429AEE5-B18E-4687-A89A-CFBC07A05C46}" presName="desTx" presStyleLbl="alignAccFollowNode1" presStyleIdx="1" presStyleCnt="3">
        <dgm:presLayoutVars>
          <dgm:bulletEnabled val="1"/>
        </dgm:presLayoutVars>
      </dgm:prSet>
      <dgm:spPr/>
      <dgm:t>
        <a:bodyPr/>
        <a:lstStyle/>
        <a:p>
          <a:endParaRPr lang="en-US"/>
        </a:p>
      </dgm:t>
    </dgm:pt>
    <dgm:pt modelId="{CC2D694B-DB26-4369-9F13-B99E91AC75DF}" type="pres">
      <dgm:prSet presAssocID="{D711AB7A-7911-4E3C-8C94-AA4A866B98DD}" presName="space" presStyleCnt="0"/>
      <dgm:spPr/>
      <dgm:t>
        <a:bodyPr/>
        <a:lstStyle/>
        <a:p>
          <a:endParaRPr lang="en-US"/>
        </a:p>
      </dgm:t>
    </dgm:pt>
    <dgm:pt modelId="{CBC93112-6367-4D1E-9C07-449B34385832}" type="pres">
      <dgm:prSet presAssocID="{432B7DE7-E964-419A-B6B3-FC1CF1F94957}" presName="composite" presStyleCnt="0"/>
      <dgm:spPr/>
      <dgm:t>
        <a:bodyPr/>
        <a:lstStyle/>
        <a:p>
          <a:endParaRPr lang="en-US"/>
        </a:p>
      </dgm:t>
    </dgm:pt>
    <dgm:pt modelId="{6B9F2F10-60CC-49C1-B26F-830798395586}" type="pres">
      <dgm:prSet presAssocID="{432B7DE7-E964-419A-B6B3-FC1CF1F94957}" presName="parTx" presStyleLbl="alignNode1" presStyleIdx="2" presStyleCnt="3">
        <dgm:presLayoutVars>
          <dgm:chMax val="0"/>
          <dgm:chPref val="0"/>
          <dgm:bulletEnabled val="1"/>
        </dgm:presLayoutVars>
      </dgm:prSet>
      <dgm:spPr/>
      <dgm:t>
        <a:bodyPr/>
        <a:lstStyle/>
        <a:p>
          <a:endParaRPr lang="en-US"/>
        </a:p>
      </dgm:t>
    </dgm:pt>
    <dgm:pt modelId="{93C23EAF-0AF1-45F1-A986-00E10FB95C87}" type="pres">
      <dgm:prSet presAssocID="{432B7DE7-E964-419A-B6B3-FC1CF1F94957}" presName="desTx" presStyleLbl="alignAccFollowNode1" presStyleIdx="2" presStyleCnt="3">
        <dgm:presLayoutVars>
          <dgm:bulletEnabled val="1"/>
        </dgm:presLayoutVars>
      </dgm:prSet>
      <dgm:spPr/>
      <dgm:t>
        <a:bodyPr/>
        <a:lstStyle/>
        <a:p>
          <a:endParaRPr lang="en-US"/>
        </a:p>
      </dgm:t>
    </dgm:pt>
  </dgm:ptLst>
  <dgm:cxnLst>
    <dgm:cxn modelId="{7570E04C-CEC8-45C8-82A2-3254342C20FE}" type="presOf" srcId="{432B7DE7-E964-419A-B6B3-FC1CF1F94957}" destId="{6B9F2F10-60CC-49C1-B26F-830798395586}" srcOrd="0" destOrd="0" presId="urn:microsoft.com/office/officeart/2005/8/layout/hList1"/>
    <dgm:cxn modelId="{22D65E78-6608-4719-AEA1-A6156E6A2605}" srcId="{B429AEE5-B18E-4687-A89A-CFBC07A05C46}" destId="{3A703BDF-964B-41BE-ADC2-0AD9EAFFA5F4}" srcOrd="4" destOrd="0" parTransId="{AAEB1A8A-A3B0-4874-87B7-7846639F6058}" sibTransId="{71A3DBFB-6BA6-4B7F-96F3-3B7F047677F7}"/>
    <dgm:cxn modelId="{8AC0D29A-169B-41C2-8E1A-4F83C6E69D07}" type="presOf" srcId="{C119F4D9-6588-4D13-B8DE-1147B4A56CC5}" destId="{24681113-E029-4ED4-9A58-E1178B813E11}" srcOrd="0" destOrd="3" presId="urn:microsoft.com/office/officeart/2005/8/layout/hList1"/>
    <dgm:cxn modelId="{F513B993-4E5B-4A6E-BFDC-BC80B4EC95F0}" srcId="{B2C973FE-C98E-4C14-8D99-181703EFABD6}" destId="{C119F4D9-6588-4D13-B8DE-1147B4A56CC5}" srcOrd="3" destOrd="0" parTransId="{AA383A0B-825B-492B-A14E-30B3EE09E0D1}" sibTransId="{0AB3CC4F-996A-44F5-831A-A8E6ED9E286F}"/>
    <dgm:cxn modelId="{CF8BD9CB-80EC-4058-B41D-42274090FC1E}" type="presOf" srcId="{9DE3E02D-1749-424E-9D4F-5ACF1CB36CB7}" destId="{C34F70BB-3B86-487A-8A73-19482678AB4E}" srcOrd="0" destOrd="1" presId="urn:microsoft.com/office/officeart/2005/8/layout/hList1"/>
    <dgm:cxn modelId="{A329FCB8-A31F-47B6-BBBF-5B0A7C93A742}" type="presOf" srcId="{B429AEE5-B18E-4687-A89A-CFBC07A05C46}" destId="{EF98DFE5-72FF-4DA3-88E3-A592D64F92C6}" srcOrd="0" destOrd="0" presId="urn:microsoft.com/office/officeart/2005/8/layout/hList1"/>
    <dgm:cxn modelId="{A9B7B527-E48A-45DD-BE34-B958B372E00A}" type="presOf" srcId="{EBA95EDF-F234-4397-BE97-779B117BB4E5}" destId="{24681113-E029-4ED4-9A58-E1178B813E11}" srcOrd="0" destOrd="1" presId="urn:microsoft.com/office/officeart/2005/8/layout/hList1"/>
    <dgm:cxn modelId="{A88E7C28-47F2-4F09-B842-469688661EBF}" srcId="{98C3E11E-A532-4E1C-A7B9-4E9A49C00238}" destId="{B2C973FE-C98E-4C14-8D99-181703EFABD6}" srcOrd="0" destOrd="0" parTransId="{9BB376CA-622C-4A95-81FF-9E180C985234}" sibTransId="{9EA96068-DAE9-4AF1-80CA-CDE768E89D7A}"/>
    <dgm:cxn modelId="{BB93A350-55E7-4FAC-876B-C94812B848B7}" srcId="{B2C973FE-C98E-4C14-8D99-181703EFABD6}" destId="{5AE0CDDA-3773-4DE0-98D4-E67D738D93B1}" srcOrd="0" destOrd="0" parTransId="{12E0607D-63A6-4653-9577-7F15D929CB55}" sibTransId="{319AAD90-5986-4856-B336-F8FC07ECD05C}"/>
    <dgm:cxn modelId="{3144B510-6F0F-4A19-9893-0A2D002735A5}" srcId="{432B7DE7-E964-419A-B6B3-FC1CF1F94957}" destId="{6099CA3C-A515-4120-98C2-6897A431C250}" srcOrd="1" destOrd="0" parTransId="{D3DBAA34-B795-4DFF-AD80-FEACC7946E8C}" sibTransId="{48B38621-EEA4-4363-A458-E27CF33B91FC}"/>
    <dgm:cxn modelId="{F7C0BDB0-3956-4D5E-BE94-A4FD3F328A58}" type="presOf" srcId="{5AE0CDDA-3773-4DE0-98D4-E67D738D93B1}" destId="{24681113-E029-4ED4-9A58-E1178B813E11}" srcOrd="0" destOrd="0" presId="urn:microsoft.com/office/officeart/2005/8/layout/hList1"/>
    <dgm:cxn modelId="{4D444972-075F-481C-A34E-A6CFDE74B90C}" type="presOf" srcId="{2E3BB9F9-C04F-4B75-9243-AD16FAB26D2A}" destId="{93C23EAF-0AF1-45F1-A986-00E10FB95C87}" srcOrd="0" destOrd="0" presId="urn:microsoft.com/office/officeart/2005/8/layout/hList1"/>
    <dgm:cxn modelId="{099DBBAD-25AB-40A5-B67F-2546149541D3}" srcId="{B429AEE5-B18E-4687-A89A-CFBC07A05C46}" destId="{9DE3E02D-1749-424E-9D4F-5ACF1CB36CB7}" srcOrd="1" destOrd="0" parTransId="{590DA931-B574-4873-99F7-605807555896}" sibTransId="{12D3E586-0874-48E1-8687-C1D7A26B01A9}"/>
    <dgm:cxn modelId="{2DF38FA5-1A6C-4461-B576-04CB85CB6782}" srcId="{B2C973FE-C98E-4C14-8D99-181703EFABD6}" destId="{187B477E-A38E-44B4-9288-8F0643C1B6A1}" srcOrd="2" destOrd="0" parTransId="{9C4EFEC7-EB52-4A9C-B7D3-4F851F1B8BB6}" sibTransId="{057A2716-A6FF-4331-A0E3-6AAF8137661C}"/>
    <dgm:cxn modelId="{D8D51DDE-E864-4A2E-A7BC-18C71CE887F8}" srcId="{B2C973FE-C98E-4C14-8D99-181703EFABD6}" destId="{EBA95EDF-F234-4397-BE97-779B117BB4E5}" srcOrd="1" destOrd="0" parTransId="{BB30FC35-0FBD-4512-9A83-CB4F3847A177}" sibTransId="{93D94E0A-B1A3-4F4A-9AA4-5746805A99E1}"/>
    <dgm:cxn modelId="{79AC0E45-93BA-4D94-8141-3228ACDE26EB}" type="presOf" srcId="{98C3E11E-A532-4E1C-A7B9-4E9A49C00238}" destId="{E637AFC7-D4BE-4675-8C7B-2238A71DA1BE}" srcOrd="0" destOrd="0" presId="urn:microsoft.com/office/officeart/2005/8/layout/hList1"/>
    <dgm:cxn modelId="{7AB5FE88-9A45-4FF8-8DC0-3003AF0CD65C}" srcId="{98C3E11E-A532-4E1C-A7B9-4E9A49C00238}" destId="{B429AEE5-B18E-4687-A89A-CFBC07A05C46}" srcOrd="1" destOrd="0" parTransId="{B8A5150E-ED95-42FB-87D2-F221410D476C}" sibTransId="{D711AB7A-7911-4E3C-8C94-AA4A866B98DD}"/>
    <dgm:cxn modelId="{4D3075CE-9DE9-4C26-948A-DB24C9D27EF8}" type="presOf" srcId="{6099CA3C-A515-4120-98C2-6897A431C250}" destId="{93C23EAF-0AF1-45F1-A986-00E10FB95C87}" srcOrd="0" destOrd="1" presId="urn:microsoft.com/office/officeart/2005/8/layout/hList1"/>
    <dgm:cxn modelId="{A7D58F3D-B500-4168-9B04-7C3858178751}" type="presOf" srcId="{187B477E-A38E-44B4-9288-8F0643C1B6A1}" destId="{24681113-E029-4ED4-9A58-E1178B813E11}" srcOrd="0" destOrd="2" presId="urn:microsoft.com/office/officeart/2005/8/layout/hList1"/>
    <dgm:cxn modelId="{98E17004-AF96-48B5-87AB-3E61DF62A879}" type="presOf" srcId="{4AC17473-F0E4-4F05-815E-AEFAAFF3B583}" destId="{C34F70BB-3B86-487A-8A73-19482678AB4E}" srcOrd="0" destOrd="0" presId="urn:microsoft.com/office/officeart/2005/8/layout/hList1"/>
    <dgm:cxn modelId="{9BDBDE13-A04E-48D4-8117-3A3EE79FD423}" type="presOf" srcId="{B2A72590-0586-4D73-9369-6F4C2154F649}" destId="{C34F70BB-3B86-487A-8A73-19482678AB4E}" srcOrd="0" destOrd="3" presId="urn:microsoft.com/office/officeart/2005/8/layout/hList1"/>
    <dgm:cxn modelId="{D9EA1892-A155-4A17-A460-9CA7F74DD5C3}" type="presOf" srcId="{4E5FF68A-D34C-49AC-800D-00EC63E2A509}" destId="{C34F70BB-3B86-487A-8A73-19482678AB4E}" srcOrd="0" destOrd="2" presId="urn:microsoft.com/office/officeart/2005/8/layout/hList1"/>
    <dgm:cxn modelId="{F5B421DA-BB4B-49D6-9A6A-9870E17CF06A}" srcId="{432B7DE7-E964-419A-B6B3-FC1CF1F94957}" destId="{2E3BB9F9-C04F-4B75-9243-AD16FAB26D2A}" srcOrd="0" destOrd="0" parTransId="{56BAEC56-CC82-4C59-AE21-9A80BE74132C}" sibTransId="{6512569A-279C-41B0-99DE-8768219E9538}"/>
    <dgm:cxn modelId="{3F5F57C8-34C9-4092-82AC-C6E46B12242A}" type="presOf" srcId="{3A703BDF-964B-41BE-ADC2-0AD9EAFFA5F4}" destId="{C34F70BB-3B86-487A-8A73-19482678AB4E}" srcOrd="0" destOrd="4" presId="urn:microsoft.com/office/officeart/2005/8/layout/hList1"/>
    <dgm:cxn modelId="{ED490E77-C532-48D4-A331-801F141E6661}" srcId="{B429AEE5-B18E-4687-A89A-CFBC07A05C46}" destId="{4E5FF68A-D34C-49AC-800D-00EC63E2A509}" srcOrd="2" destOrd="0" parTransId="{211C5E57-7EED-4A57-906D-F3030A4D7287}" sibTransId="{A3EEC01E-82CD-467D-96D7-6F686D3FB97A}"/>
    <dgm:cxn modelId="{AA739117-81C4-4597-A67B-16B7BFC20196}" srcId="{B429AEE5-B18E-4687-A89A-CFBC07A05C46}" destId="{B2A72590-0586-4D73-9369-6F4C2154F649}" srcOrd="3" destOrd="0" parTransId="{EADECA43-3360-4012-AB27-766D75531C98}" sibTransId="{E4834A0C-2B03-44F1-9F21-DA7ACD96497B}"/>
    <dgm:cxn modelId="{58A716A1-E048-4375-B2C4-F328CA75AAE0}" type="presOf" srcId="{B2C973FE-C98E-4C14-8D99-181703EFABD6}" destId="{6DC1A3A2-C3F7-4F53-A915-D4E3BA3E728B}" srcOrd="0" destOrd="0" presId="urn:microsoft.com/office/officeart/2005/8/layout/hList1"/>
    <dgm:cxn modelId="{80E2D26C-882F-4D8E-87C4-72DFCC3A5F37}" srcId="{98C3E11E-A532-4E1C-A7B9-4E9A49C00238}" destId="{432B7DE7-E964-419A-B6B3-FC1CF1F94957}" srcOrd="2" destOrd="0" parTransId="{975F48D3-33E5-4517-8816-4DD7F0B9B99D}" sibTransId="{96564FD9-2727-436B-925E-DFEEDF0BDEC2}"/>
    <dgm:cxn modelId="{217038B9-C8D4-4AA5-962F-0748CB30082B}" srcId="{B429AEE5-B18E-4687-A89A-CFBC07A05C46}" destId="{4AC17473-F0E4-4F05-815E-AEFAAFF3B583}" srcOrd="0" destOrd="0" parTransId="{25149506-8972-4437-B0BC-01E90C862F1B}" sibTransId="{D4E0585D-9EB6-47A3-8DF0-C534EE743D98}"/>
    <dgm:cxn modelId="{53C13CD9-973F-4778-A001-250B98176664}" type="presParOf" srcId="{E637AFC7-D4BE-4675-8C7B-2238A71DA1BE}" destId="{F7846448-3D08-4AF6-A55D-7390A96024BB}" srcOrd="0" destOrd="0" presId="urn:microsoft.com/office/officeart/2005/8/layout/hList1"/>
    <dgm:cxn modelId="{2915C1AB-9195-4DD6-BDCE-A79A46BC5DB8}" type="presParOf" srcId="{F7846448-3D08-4AF6-A55D-7390A96024BB}" destId="{6DC1A3A2-C3F7-4F53-A915-D4E3BA3E728B}" srcOrd="0" destOrd="0" presId="urn:microsoft.com/office/officeart/2005/8/layout/hList1"/>
    <dgm:cxn modelId="{9335AD1C-6C8F-423B-BFB1-FDD2555482F5}" type="presParOf" srcId="{F7846448-3D08-4AF6-A55D-7390A96024BB}" destId="{24681113-E029-4ED4-9A58-E1178B813E11}" srcOrd="1" destOrd="0" presId="urn:microsoft.com/office/officeart/2005/8/layout/hList1"/>
    <dgm:cxn modelId="{D1A688AB-AA03-4253-B921-A16C0D95F5D9}" type="presParOf" srcId="{E637AFC7-D4BE-4675-8C7B-2238A71DA1BE}" destId="{46EA40D7-DEA0-4C81-B76A-8656AF99FEE3}" srcOrd="1" destOrd="0" presId="urn:microsoft.com/office/officeart/2005/8/layout/hList1"/>
    <dgm:cxn modelId="{BF45DD05-308B-4E55-A57D-155FF24B2591}" type="presParOf" srcId="{E637AFC7-D4BE-4675-8C7B-2238A71DA1BE}" destId="{69CD2AD9-1D13-47B4-B241-03B563AA180E}" srcOrd="2" destOrd="0" presId="urn:microsoft.com/office/officeart/2005/8/layout/hList1"/>
    <dgm:cxn modelId="{A123BA13-CE8C-4FC6-8177-60F17CAF245E}" type="presParOf" srcId="{69CD2AD9-1D13-47B4-B241-03B563AA180E}" destId="{EF98DFE5-72FF-4DA3-88E3-A592D64F92C6}" srcOrd="0" destOrd="0" presId="urn:microsoft.com/office/officeart/2005/8/layout/hList1"/>
    <dgm:cxn modelId="{0AA12319-32A8-4D96-9DBB-37BC2EE9426E}" type="presParOf" srcId="{69CD2AD9-1D13-47B4-B241-03B563AA180E}" destId="{C34F70BB-3B86-487A-8A73-19482678AB4E}" srcOrd="1" destOrd="0" presId="urn:microsoft.com/office/officeart/2005/8/layout/hList1"/>
    <dgm:cxn modelId="{02C281B5-65AB-4FF7-9C1F-1243593ACB11}" type="presParOf" srcId="{E637AFC7-D4BE-4675-8C7B-2238A71DA1BE}" destId="{CC2D694B-DB26-4369-9F13-B99E91AC75DF}" srcOrd="3" destOrd="0" presId="urn:microsoft.com/office/officeart/2005/8/layout/hList1"/>
    <dgm:cxn modelId="{1A5621F7-C526-4BDA-A266-D5E596CC873C}" type="presParOf" srcId="{E637AFC7-D4BE-4675-8C7B-2238A71DA1BE}" destId="{CBC93112-6367-4D1E-9C07-449B34385832}" srcOrd="4" destOrd="0" presId="urn:microsoft.com/office/officeart/2005/8/layout/hList1"/>
    <dgm:cxn modelId="{1592EEBA-709E-4988-8555-6BF7A37EF933}" type="presParOf" srcId="{CBC93112-6367-4D1E-9C07-449B34385832}" destId="{6B9F2F10-60CC-49C1-B26F-830798395586}" srcOrd="0" destOrd="0" presId="urn:microsoft.com/office/officeart/2005/8/layout/hList1"/>
    <dgm:cxn modelId="{51080DD5-5A3B-4AD5-B2EB-98B5CB312E88}" type="presParOf" srcId="{CBC93112-6367-4D1E-9C07-449B34385832}" destId="{93C23EAF-0AF1-45F1-A986-00E10FB95C8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C3E11E-A532-4E1C-A7B9-4E9A49C00238}" type="doc">
      <dgm:prSet loTypeId="urn:microsoft.com/office/officeart/2005/8/layout/hList1" loCatId="list" qsTypeId="urn:microsoft.com/office/officeart/2005/8/quickstyle/simple4" qsCatId="simple" csTypeId="urn:microsoft.com/office/officeart/2005/8/colors/accent1_3" csCatId="accent1" phldr="1"/>
      <dgm:spPr/>
      <dgm:t>
        <a:bodyPr/>
        <a:lstStyle/>
        <a:p>
          <a:endParaRPr lang="en-US"/>
        </a:p>
      </dgm:t>
    </dgm:pt>
    <dgm:pt modelId="{B2C973FE-C98E-4C14-8D99-181703EFABD6}">
      <dgm:prSet phldrT="[Text]" custT="1"/>
      <dgm:spPr/>
      <dgm:t>
        <a:bodyPr/>
        <a:lstStyle/>
        <a:p>
          <a:r>
            <a:rPr lang="en-US" sz="3600" b="1" dirty="0" smtClean="0">
              <a:latin typeface="+mj-lt"/>
            </a:rPr>
            <a:t>Capacity Optimized</a:t>
          </a:r>
          <a:endParaRPr lang="en-US" sz="3600" b="1" dirty="0">
            <a:latin typeface="+mj-lt"/>
          </a:endParaRPr>
        </a:p>
      </dgm:t>
    </dgm:pt>
    <dgm:pt modelId="{9BB376CA-622C-4A95-81FF-9E180C985234}" type="parTrans" cxnId="{A88E7C28-47F2-4F09-B842-469688661EBF}">
      <dgm:prSet/>
      <dgm:spPr/>
      <dgm:t>
        <a:bodyPr/>
        <a:lstStyle/>
        <a:p>
          <a:endParaRPr lang="en-US"/>
        </a:p>
      </dgm:t>
    </dgm:pt>
    <dgm:pt modelId="{9EA96068-DAE9-4AF1-80CA-CDE768E89D7A}" type="sibTrans" cxnId="{A88E7C28-47F2-4F09-B842-469688661EBF}">
      <dgm:prSet/>
      <dgm:spPr/>
      <dgm:t>
        <a:bodyPr/>
        <a:lstStyle/>
        <a:p>
          <a:endParaRPr lang="en-US"/>
        </a:p>
      </dgm:t>
    </dgm:pt>
    <dgm:pt modelId="{5AE0CDDA-3773-4DE0-98D4-E67D738D93B1}">
      <dgm:prSet phldrT="[Text]"/>
      <dgm:spPr/>
      <dgm:t>
        <a:bodyPr/>
        <a:lstStyle/>
        <a:p>
          <a:r>
            <a:rPr lang="en-US" dirty="0" smtClean="0"/>
            <a:t>High Capacity</a:t>
          </a:r>
          <a:endParaRPr lang="en-US" dirty="0"/>
        </a:p>
      </dgm:t>
    </dgm:pt>
    <dgm:pt modelId="{12E0607D-63A6-4653-9577-7F15D929CB55}" type="parTrans" cxnId="{BB93A350-55E7-4FAC-876B-C94812B848B7}">
      <dgm:prSet/>
      <dgm:spPr/>
      <dgm:t>
        <a:bodyPr/>
        <a:lstStyle/>
        <a:p>
          <a:endParaRPr lang="en-US"/>
        </a:p>
      </dgm:t>
    </dgm:pt>
    <dgm:pt modelId="{319AAD90-5986-4856-B336-F8FC07ECD05C}" type="sibTrans" cxnId="{BB93A350-55E7-4FAC-876B-C94812B848B7}">
      <dgm:prSet/>
      <dgm:spPr/>
      <dgm:t>
        <a:bodyPr/>
        <a:lstStyle/>
        <a:p>
          <a:endParaRPr lang="en-US"/>
        </a:p>
      </dgm:t>
    </dgm:pt>
    <dgm:pt modelId="{C119F4D9-6588-4D13-B8DE-1147B4A56CC5}">
      <dgm:prSet phldrT="[Text]"/>
      <dgm:spPr/>
      <dgm:t>
        <a:bodyPr/>
        <a:lstStyle/>
        <a:p>
          <a:endParaRPr lang="en-US" dirty="0"/>
        </a:p>
      </dgm:t>
    </dgm:pt>
    <dgm:pt modelId="{AA383A0B-825B-492B-A14E-30B3EE09E0D1}" type="parTrans" cxnId="{F513B993-4E5B-4A6E-BFDC-BC80B4EC95F0}">
      <dgm:prSet/>
      <dgm:spPr/>
      <dgm:t>
        <a:bodyPr/>
        <a:lstStyle/>
        <a:p>
          <a:endParaRPr lang="en-US"/>
        </a:p>
      </dgm:t>
    </dgm:pt>
    <dgm:pt modelId="{0AB3CC4F-996A-44F5-831A-A8E6ED9E286F}" type="sibTrans" cxnId="{F513B993-4E5B-4A6E-BFDC-BC80B4EC95F0}">
      <dgm:prSet/>
      <dgm:spPr/>
      <dgm:t>
        <a:bodyPr/>
        <a:lstStyle/>
        <a:p>
          <a:endParaRPr lang="en-US"/>
        </a:p>
      </dgm:t>
    </dgm:pt>
    <dgm:pt modelId="{B429AEE5-B18E-4687-A89A-CFBC07A05C46}">
      <dgm:prSet phldrT="[Text]" custT="1"/>
      <dgm:spPr/>
      <dgm:t>
        <a:bodyPr/>
        <a:lstStyle/>
        <a:p>
          <a:r>
            <a:rPr lang="en-US" sz="3600" b="1" dirty="0" smtClean="0">
              <a:latin typeface="+mj-lt"/>
            </a:rPr>
            <a:t>Balanced</a:t>
          </a:r>
          <a:endParaRPr lang="en-US" sz="2800" b="1" dirty="0">
            <a:latin typeface="+mj-lt"/>
          </a:endParaRPr>
        </a:p>
      </dgm:t>
    </dgm:pt>
    <dgm:pt modelId="{B8A5150E-ED95-42FB-87D2-F221410D476C}" type="parTrans" cxnId="{7AB5FE88-9A45-4FF8-8DC0-3003AF0CD65C}">
      <dgm:prSet/>
      <dgm:spPr/>
      <dgm:t>
        <a:bodyPr/>
        <a:lstStyle/>
        <a:p>
          <a:endParaRPr lang="en-US"/>
        </a:p>
      </dgm:t>
    </dgm:pt>
    <dgm:pt modelId="{D711AB7A-7911-4E3C-8C94-AA4A866B98DD}" type="sibTrans" cxnId="{7AB5FE88-9A45-4FF8-8DC0-3003AF0CD65C}">
      <dgm:prSet/>
      <dgm:spPr/>
      <dgm:t>
        <a:bodyPr/>
        <a:lstStyle/>
        <a:p>
          <a:endParaRPr lang="en-US"/>
        </a:p>
      </dgm:t>
    </dgm:pt>
    <dgm:pt modelId="{4AC17473-F0E4-4F05-815E-AEFAAFF3B583}">
      <dgm:prSet phldrT="[Text]"/>
      <dgm:spPr/>
      <dgm:t>
        <a:bodyPr/>
        <a:lstStyle/>
        <a:p>
          <a:r>
            <a:rPr lang="en-US" dirty="0" smtClean="0"/>
            <a:t>Tiered Storage</a:t>
          </a:r>
          <a:endParaRPr lang="en-US" dirty="0"/>
        </a:p>
      </dgm:t>
    </dgm:pt>
    <dgm:pt modelId="{25149506-8972-4437-B0BC-01E90C862F1B}" type="parTrans" cxnId="{217038B9-C8D4-4AA5-962F-0748CB30082B}">
      <dgm:prSet/>
      <dgm:spPr/>
      <dgm:t>
        <a:bodyPr/>
        <a:lstStyle/>
        <a:p>
          <a:endParaRPr lang="en-US"/>
        </a:p>
      </dgm:t>
    </dgm:pt>
    <dgm:pt modelId="{D4E0585D-9EB6-47A3-8DF0-C534EE743D98}" type="sibTrans" cxnId="{217038B9-C8D4-4AA5-962F-0748CB30082B}">
      <dgm:prSet/>
      <dgm:spPr/>
      <dgm:t>
        <a:bodyPr/>
        <a:lstStyle/>
        <a:p>
          <a:endParaRPr lang="en-US"/>
        </a:p>
      </dgm:t>
    </dgm:pt>
    <dgm:pt modelId="{3A703BDF-964B-41BE-ADC2-0AD9EAFFA5F4}">
      <dgm:prSet phldrT="[Text]"/>
      <dgm:spPr/>
      <dgm:t>
        <a:bodyPr/>
        <a:lstStyle/>
        <a:p>
          <a:endParaRPr lang="en-US" dirty="0"/>
        </a:p>
      </dgm:t>
    </dgm:pt>
    <dgm:pt modelId="{AAEB1A8A-A3B0-4874-87B7-7846639F6058}" type="parTrans" cxnId="{22D65E78-6608-4719-AEA1-A6156E6A2605}">
      <dgm:prSet/>
      <dgm:spPr/>
      <dgm:t>
        <a:bodyPr/>
        <a:lstStyle/>
        <a:p>
          <a:endParaRPr lang="en-US"/>
        </a:p>
      </dgm:t>
    </dgm:pt>
    <dgm:pt modelId="{71A3DBFB-6BA6-4B7F-96F3-3B7F047677F7}" type="sibTrans" cxnId="{22D65E78-6608-4719-AEA1-A6156E6A2605}">
      <dgm:prSet/>
      <dgm:spPr/>
      <dgm:t>
        <a:bodyPr/>
        <a:lstStyle/>
        <a:p>
          <a:endParaRPr lang="en-US"/>
        </a:p>
      </dgm:t>
    </dgm:pt>
    <dgm:pt modelId="{432B7DE7-E964-419A-B6B3-FC1CF1F94957}">
      <dgm:prSet phldrT="[Text]" custT="1"/>
      <dgm:spPr/>
      <dgm:t>
        <a:bodyPr/>
        <a:lstStyle/>
        <a:p>
          <a:r>
            <a:rPr lang="en-US" sz="3600" b="1" dirty="0" smtClean="0">
              <a:latin typeface="+mj-lt"/>
            </a:rPr>
            <a:t>Performance Optimized</a:t>
          </a:r>
          <a:endParaRPr lang="en-US" sz="3600" b="1" dirty="0">
            <a:latin typeface="+mj-lt"/>
          </a:endParaRPr>
        </a:p>
      </dgm:t>
    </dgm:pt>
    <dgm:pt modelId="{975F48D3-33E5-4517-8816-4DD7F0B9B99D}" type="parTrans" cxnId="{80E2D26C-882F-4D8E-87C4-72DFCC3A5F37}">
      <dgm:prSet/>
      <dgm:spPr/>
      <dgm:t>
        <a:bodyPr/>
        <a:lstStyle/>
        <a:p>
          <a:endParaRPr lang="en-US"/>
        </a:p>
      </dgm:t>
    </dgm:pt>
    <dgm:pt modelId="{96564FD9-2727-436B-925E-DFEEDF0BDEC2}" type="sibTrans" cxnId="{80E2D26C-882F-4D8E-87C4-72DFCC3A5F37}">
      <dgm:prSet/>
      <dgm:spPr/>
      <dgm:t>
        <a:bodyPr/>
        <a:lstStyle/>
        <a:p>
          <a:endParaRPr lang="en-US"/>
        </a:p>
      </dgm:t>
    </dgm:pt>
    <dgm:pt modelId="{2E3BB9F9-C04F-4B75-9243-AD16FAB26D2A}">
      <dgm:prSet phldrT="[Text]"/>
      <dgm:spPr/>
      <dgm:t>
        <a:bodyPr/>
        <a:lstStyle/>
        <a:p>
          <a:r>
            <a:rPr lang="en-US" dirty="0" smtClean="0"/>
            <a:t>Extreme Performance</a:t>
          </a:r>
          <a:endParaRPr lang="en-US" dirty="0"/>
        </a:p>
      </dgm:t>
    </dgm:pt>
    <dgm:pt modelId="{56BAEC56-CC82-4C59-AE21-9A80BE74132C}" type="parTrans" cxnId="{F5B421DA-BB4B-49D6-9A6A-9870E17CF06A}">
      <dgm:prSet/>
      <dgm:spPr/>
      <dgm:t>
        <a:bodyPr/>
        <a:lstStyle/>
        <a:p>
          <a:endParaRPr lang="en-US"/>
        </a:p>
      </dgm:t>
    </dgm:pt>
    <dgm:pt modelId="{6512569A-279C-41B0-99DE-8768219E9538}" type="sibTrans" cxnId="{F5B421DA-BB4B-49D6-9A6A-9870E17CF06A}">
      <dgm:prSet/>
      <dgm:spPr/>
      <dgm:t>
        <a:bodyPr/>
        <a:lstStyle/>
        <a:p>
          <a:endParaRPr lang="en-US"/>
        </a:p>
      </dgm:t>
    </dgm:pt>
    <dgm:pt modelId="{EBA95EDF-F234-4397-BE97-779B117BB4E5}">
      <dgm:prSet phldrT="[Text]"/>
      <dgm:spPr/>
      <dgm:t>
        <a:bodyPr/>
        <a:lstStyle/>
        <a:p>
          <a:r>
            <a:rPr lang="en-US" dirty="0" smtClean="0"/>
            <a:t>Cost-Efficient</a:t>
          </a:r>
          <a:endParaRPr lang="en-US" dirty="0"/>
        </a:p>
      </dgm:t>
    </dgm:pt>
    <dgm:pt modelId="{BB30FC35-0FBD-4512-9A83-CB4F3847A177}" type="parTrans" cxnId="{D8D51DDE-E864-4A2E-A7BC-18C71CE887F8}">
      <dgm:prSet/>
      <dgm:spPr/>
      <dgm:t>
        <a:bodyPr/>
        <a:lstStyle/>
        <a:p>
          <a:endParaRPr lang="en-US"/>
        </a:p>
      </dgm:t>
    </dgm:pt>
    <dgm:pt modelId="{93D94E0A-B1A3-4F4A-9AA4-5746805A99E1}" type="sibTrans" cxnId="{D8D51DDE-E864-4A2E-A7BC-18C71CE887F8}">
      <dgm:prSet/>
      <dgm:spPr/>
      <dgm:t>
        <a:bodyPr/>
        <a:lstStyle/>
        <a:p>
          <a:endParaRPr lang="en-US"/>
        </a:p>
      </dgm:t>
    </dgm:pt>
    <dgm:pt modelId="{9DE3E02D-1749-424E-9D4F-5ACF1CB36CB7}">
      <dgm:prSet phldrT="[Text]"/>
      <dgm:spPr/>
      <dgm:t>
        <a:bodyPr/>
        <a:lstStyle/>
        <a:p>
          <a:r>
            <a:rPr lang="en-US" dirty="0" smtClean="0"/>
            <a:t>High Performance SSDs</a:t>
          </a:r>
          <a:endParaRPr lang="en-US" dirty="0"/>
        </a:p>
      </dgm:t>
    </dgm:pt>
    <dgm:pt modelId="{590DA931-B574-4873-99F7-605807555896}" type="parTrans" cxnId="{099DBBAD-25AB-40A5-B67F-2546149541D3}">
      <dgm:prSet/>
      <dgm:spPr/>
      <dgm:t>
        <a:bodyPr/>
        <a:lstStyle/>
        <a:p>
          <a:endParaRPr lang="en-US"/>
        </a:p>
      </dgm:t>
    </dgm:pt>
    <dgm:pt modelId="{12D3E586-0874-48E1-8687-C1D7A26B01A9}" type="sibTrans" cxnId="{099DBBAD-25AB-40A5-B67F-2546149541D3}">
      <dgm:prSet/>
      <dgm:spPr/>
      <dgm:t>
        <a:bodyPr/>
        <a:lstStyle/>
        <a:p>
          <a:endParaRPr lang="en-US"/>
        </a:p>
      </dgm:t>
    </dgm:pt>
    <dgm:pt modelId="{4E5FF68A-D34C-49AC-800D-00EC63E2A509}">
      <dgm:prSet phldrT="[Text]"/>
      <dgm:spPr/>
      <dgm:t>
        <a:bodyPr/>
        <a:lstStyle/>
        <a:p>
          <a:r>
            <a:rPr lang="en-US" dirty="0" smtClean="0"/>
            <a:t>High Capacity HDDs</a:t>
          </a:r>
          <a:endParaRPr lang="en-US" dirty="0"/>
        </a:p>
      </dgm:t>
    </dgm:pt>
    <dgm:pt modelId="{211C5E57-7EED-4A57-906D-F3030A4D7287}" type="parTrans" cxnId="{ED490E77-C532-48D4-A331-801F141E6661}">
      <dgm:prSet/>
      <dgm:spPr/>
      <dgm:t>
        <a:bodyPr/>
        <a:lstStyle/>
        <a:p>
          <a:endParaRPr lang="en-US"/>
        </a:p>
      </dgm:t>
    </dgm:pt>
    <dgm:pt modelId="{A3EEC01E-82CD-467D-96D7-6F686D3FB97A}" type="sibTrans" cxnId="{ED490E77-C532-48D4-A331-801F141E6661}">
      <dgm:prSet/>
      <dgm:spPr/>
      <dgm:t>
        <a:bodyPr/>
        <a:lstStyle/>
        <a:p>
          <a:endParaRPr lang="en-US"/>
        </a:p>
      </dgm:t>
    </dgm:pt>
    <dgm:pt modelId="{6099CA3C-A515-4120-98C2-6897A431C250}">
      <dgm:prSet phldrT="[Text]"/>
      <dgm:spPr/>
      <dgm:t>
        <a:bodyPr/>
        <a:lstStyle/>
        <a:p>
          <a:r>
            <a:rPr lang="en-US" dirty="0" smtClean="0"/>
            <a:t>Greatest throughput, highest IOPS</a:t>
          </a:r>
          <a:endParaRPr lang="en-US" dirty="0"/>
        </a:p>
      </dgm:t>
    </dgm:pt>
    <dgm:pt modelId="{D3DBAA34-B795-4DFF-AD80-FEACC7946E8C}" type="parTrans" cxnId="{3144B510-6F0F-4A19-9893-0A2D002735A5}">
      <dgm:prSet/>
      <dgm:spPr/>
      <dgm:t>
        <a:bodyPr/>
        <a:lstStyle/>
        <a:p>
          <a:endParaRPr lang="en-US"/>
        </a:p>
      </dgm:t>
    </dgm:pt>
    <dgm:pt modelId="{48B38621-EEA4-4363-A458-E27CF33B91FC}" type="sibTrans" cxnId="{3144B510-6F0F-4A19-9893-0A2D002735A5}">
      <dgm:prSet/>
      <dgm:spPr/>
      <dgm:t>
        <a:bodyPr/>
        <a:lstStyle/>
        <a:p>
          <a:endParaRPr lang="en-US"/>
        </a:p>
      </dgm:t>
    </dgm:pt>
    <dgm:pt modelId="{187B477E-A38E-44B4-9288-8F0643C1B6A1}">
      <dgm:prSet phldrT="[Text]"/>
      <dgm:spPr/>
      <dgm:t>
        <a:bodyPr/>
        <a:lstStyle/>
        <a:p>
          <a:r>
            <a:rPr lang="en-US" dirty="0" smtClean="0"/>
            <a:t>Best $/TB</a:t>
          </a:r>
          <a:endParaRPr lang="en-US" dirty="0"/>
        </a:p>
      </dgm:t>
    </dgm:pt>
    <dgm:pt modelId="{9C4EFEC7-EB52-4A9C-B7D3-4F851F1B8BB6}" type="parTrans" cxnId="{2DF38FA5-1A6C-4461-B576-04CB85CB6782}">
      <dgm:prSet/>
      <dgm:spPr/>
      <dgm:t>
        <a:bodyPr/>
        <a:lstStyle/>
        <a:p>
          <a:endParaRPr lang="en-US"/>
        </a:p>
      </dgm:t>
    </dgm:pt>
    <dgm:pt modelId="{057A2716-A6FF-4331-A0E3-6AAF8137661C}" type="sibTrans" cxnId="{2DF38FA5-1A6C-4461-B576-04CB85CB6782}">
      <dgm:prSet/>
      <dgm:spPr/>
      <dgm:t>
        <a:bodyPr/>
        <a:lstStyle/>
        <a:p>
          <a:endParaRPr lang="en-US"/>
        </a:p>
      </dgm:t>
    </dgm:pt>
    <dgm:pt modelId="{B2A72590-0586-4D73-9369-6F4C2154F649}">
      <dgm:prSet phldrT="[Text]"/>
      <dgm:spPr/>
      <dgm:t>
        <a:bodyPr/>
        <a:lstStyle/>
        <a:p>
          <a:r>
            <a:rPr lang="en-US" dirty="0" smtClean="0"/>
            <a:t>Best IOPS/$</a:t>
          </a:r>
          <a:endParaRPr lang="en-US" dirty="0"/>
        </a:p>
      </dgm:t>
    </dgm:pt>
    <dgm:pt modelId="{EADECA43-3360-4012-AB27-766D75531C98}" type="parTrans" cxnId="{AA739117-81C4-4597-A67B-16B7BFC20196}">
      <dgm:prSet/>
      <dgm:spPr/>
      <dgm:t>
        <a:bodyPr/>
        <a:lstStyle/>
        <a:p>
          <a:endParaRPr lang="en-US"/>
        </a:p>
      </dgm:t>
    </dgm:pt>
    <dgm:pt modelId="{E4834A0C-2B03-44F1-9F21-DA7ACD96497B}" type="sibTrans" cxnId="{AA739117-81C4-4597-A67B-16B7BFC20196}">
      <dgm:prSet/>
      <dgm:spPr/>
      <dgm:t>
        <a:bodyPr/>
        <a:lstStyle/>
        <a:p>
          <a:endParaRPr lang="en-US"/>
        </a:p>
      </dgm:t>
    </dgm:pt>
    <dgm:pt modelId="{E637AFC7-D4BE-4675-8C7B-2238A71DA1BE}" type="pres">
      <dgm:prSet presAssocID="{98C3E11E-A532-4E1C-A7B9-4E9A49C00238}" presName="Name0" presStyleCnt="0">
        <dgm:presLayoutVars>
          <dgm:dir/>
          <dgm:animLvl val="lvl"/>
          <dgm:resizeHandles val="exact"/>
        </dgm:presLayoutVars>
      </dgm:prSet>
      <dgm:spPr/>
      <dgm:t>
        <a:bodyPr/>
        <a:lstStyle/>
        <a:p>
          <a:endParaRPr lang="en-US"/>
        </a:p>
      </dgm:t>
    </dgm:pt>
    <dgm:pt modelId="{F7846448-3D08-4AF6-A55D-7390A96024BB}" type="pres">
      <dgm:prSet presAssocID="{B2C973FE-C98E-4C14-8D99-181703EFABD6}" presName="composite" presStyleCnt="0"/>
      <dgm:spPr/>
      <dgm:t>
        <a:bodyPr/>
        <a:lstStyle/>
        <a:p>
          <a:endParaRPr lang="en-US"/>
        </a:p>
      </dgm:t>
    </dgm:pt>
    <dgm:pt modelId="{6DC1A3A2-C3F7-4F53-A915-D4E3BA3E728B}" type="pres">
      <dgm:prSet presAssocID="{B2C973FE-C98E-4C14-8D99-181703EFABD6}" presName="parTx" presStyleLbl="alignNode1" presStyleIdx="0" presStyleCnt="3">
        <dgm:presLayoutVars>
          <dgm:chMax val="0"/>
          <dgm:chPref val="0"/>
          <dgm:bulletEnabled val="1"/>
        </dgm:presLayoutVars>
      </dgm:prSet>
      <dgm:spPr/>
      <dgm:t>
        <a:bodyPr/>
        <a:lstStyle/>
        <a:p>
          <a:endParaRPr lang="en-US"/>
        </a:p>
      </dgm:t>
    </dgm:pt>
    <dgm:pt modelId="{24681113-E029-4ED4-9A58-E1178B813E11}" type="pres">
      <dgm:prSet presAssocID="{B2C973FE-C98E-4C14-8D99-181703EFABD6}" presName="desTx" presStyleLbl="alignAccFollowNode1" presStyleIdx="0" presStyleCnt="3">
        <dgm:presLayoutVars>
          <dgm:bulletEnabled val="1"/>
        </dgm:presLayoutVars>
      </dgm:prSet>
      <dgm:spPr/>
      <dgm:t>
        <a:bodyPr/>
        <a:lstStyle/>
        <a:p>
          <a:endParaRPr lang="en-US"/>
        </a:p>
      </dgm:t>
    </dgm:pt>
    <dgm:pt modelId="{46EA40D7-DEA0-4C81-B76A-8656AF99FEE3}" type="pres">
      <dgm:prSet presAssocID="{9EA96068-DAE9-4AF1-80CA-CDE768E89D7A}" presName="space" presStyleCnt="0"/>
      <dgm:spPr/>
      <dgm:t>
        <a:bodyPr/>
        <a:lstStyle/>
        <a:p>
          <a:endParaRPr lang="en-US"/>
        </a:p>
      </dgm:t>
    </dgm:pt>
    <dgm:pt modelId="{69CD2AD9-1D13-47B4-B241-03B563AA180E}" type="pres">
      <dgm:prSet presAssocID="{B429AEE5-B18E-4687-A89A-CFBC07A05C46}" presName="composite" presStyleCnt="0"/>
      <dgm:spPr/>
      <dgm:t>
        <a:bodyPr/>
        <a:lstStyle/>
        <a:p>
          <a:endParaRPr lang="en-US"/>
        </a:p>
      </dgm:t>
    </dgm:pt>
    <dgm:pt modelId="{EF98DFE5-72FF-4DA3-88E3-A592D64F92C6}" type="pres">
      <dgm:prSet presAssocID="{B429AEE5-B18E-4687-A89A-CFBC07A05C46}" presName="parTx" presStyleLbl="alignNode1" presStyleIdx="1" presStyleCnt="3">
        <dgm:presLayoutVars>
          <dgm:chMax val="0"/>
          <dgm:chPref val="0"/>
          <dgm:bulletEnabled val="1"/>
        </dgm:presLayoutVars>
      </dgm:prSet>
      <dgm:spPr/>
      <dgm:t>
        <a:bodyPr/>
        <a:lstStyle/>
        <a:p>
          <a:endParaRPr lang="en-US"/>
        </a:p>
      </dgm:t>
    </dgm:pt>
    <dgm:pt modelId="{C34F70BB-3B86-487A-8A73-19482678AB4E}" type="pres">
      <dgm:prSet presAssocID="{B429AEE5-B18E-4687-A89A-CFBC07A05C46}" presName="desTx" presStyleLbl="alignAccFollowNode1" presStyleIdx="1" presStyleCnt="3">
        <dgm:presLayoutVars>
          <dgm:bulletEnabled val="1"/>
        </dgm:presLayoutVars>
      </dgm:prSet>
      <dgm:spPr/>
      <dgm:t>
        <a:bodyPr/>
        <a:lstStyle/>
        <a:p>
          <a:endParaRPr lang="en-US"/>
        </a:p>
      </dgm:t>
    </dgm:pt>
    <dgm:pt modelId="{CC2D694B-DB26-4369-9F13-B99E91AC75DF}" type="pres">
      <dgm:prSet presAssocID="{D711AB7A-7911-4E3C-8C94-AA4A866B98DD}" presName="space" presStyleCnt="0"/>
      <dgm:spPr/>
      <dgm:t>
        <a:bodyPr/>
        <a:lstStyle/>
        <a:p>
          <a:endParaRPr lang="en-US"/>
        </a:p>
      </dgm:t>
    </dgm:pt>
    <dgm:pt modelId="{CBC93112-6367-4D1E-9C07-449B34385832}" type="pres">
      <dgm:prSet presAssocID="{432B7DE7-E964-419A-B6B3-FC1CF1F94957}" presName="composite" presStyleCnt="0"/>
      <dgm:spPr/>
      <dgm:t>
        <a:bodyPr/>
        <a:lstStyle/>
        <a:p>
          <a:endParaRPr lang="en-US"/>
        </a:p>
      </dgm:t>
    </dgm:pt>
    <dgm:pt modelId="{6B9F2F10-60CC-49C1-B26F-830798395586}" type="pres">
      <dgm:prSet presAssocID="{432B7DE7-E964-419A-B6B3-FC1CF1F94957}" presName="parTx" presStyleLbl="alignNode1" presStyleIdx="2" presStyleCnt="3">
        <dgm:presLayoutVars>
          <dgm:chMax val="0"/>
          <dgm:chPref val="0"/>
          <dgm:bulletEnabled val="1"/>
        </dgm:presLayoutVars>
      </dgm:prSet>
      <dgm:spPr/>
      <dgm:t>
        <a:bodyPr/>
        <a:lstStyle/>
        <a:p>
          <a:endParaRPr lang="en-US"/>
        </a:p>
      </dgm:t>
    </dgm:pt>
    <dgm:pt modelId="{93C23EAF-0AF1-45F1-A986-00E10FB95C87}" type="pres">
      <dgm:prSet presAssocID="{432B7DE7-E964-419A-B6B3-FC1CF1F94957}" presName="desTx" presStyleLbl="alignAccFollowNode1" presStyleIdx="2" presStyleCnt="3">
        <dgm:presLayoutVars>
          <dgm:bulletEnabled val="1"/>
        </dgm:presLayoutVars>
      </dgm:prSet>
      <dgm:spPr/>
      <dgm:t>
        <a:bodyPr/>
        <a:lstStyle/>
        <a:p>
          <a:endParaRPr lang="en-US"/>
        </a:p>
      </dgm:t>
    </dgm:pt>
  </dgm:ptLst>
  <dgm:cxnLst>
    <dgm:cxn modelId="{F513B993-4E5B-4A6E-BFDC-BC80B4EC95F0}" srcId="{B2C973FE-C98E-4C14-8D99-181703EFABD6}" destId="{C119F4D9-6588-4D13-B8DE-1147B4A56CC5}" srcOrd="3" destOrd="0" parTransId="{AA383A0B-825B-492B-A14E-30B3EE09E0D1}" sibTransId="{0AB3CC4F-996A-44F5-831A-A8E6ED9E286F}"/>
    <dgm:cxn modelId="{22D65E78-6608-4719-AEA1-A6156E6A2605}" srcId="{B429AEE5-B18E-4687-A89A-CFBC07A05C46}" destId="{3A703BDF-964B-41BE-ADC2-0AD9EAFFA5F4}" srcOrd="4" destOrd="0" parTransId="{AAEB1A8A-A3B0-4874-87B7-7846639F6058}" sibTransId="{71A3DBFB-6BA6-4B7F-96F3-3B7F047677F7}"/>
    <dgm:cxn modelId="{B15F917C-C91A-43E0-9893-9B33F0473113}" type="presOf" srcId="{4AC17473-F0E4-4F05-815E-AEFAAFF3B583}" destId="{C34F70BB-3B86-487A-8A73-19482678AB4E}" srcOrd="0" destOrd="0" presId="urn:microsoft.com/office/officeart/2005/8/layout/hList1"/>
    <dgm:cxn modelId="{997D42AC-569E-4260-9EA8-EA63584BC0FB}" type="presOf" srcId="{3A703BDF-964B-41BE-ADC2-0AD9EAFFA5F4}" destId="{C34F70BB-3B86-487A-8A73-19482678AB4E}" srcOrd="0" destOrd="4" presId="urn:microsoft.com/office/officeart/2005/8/layout/hList1"/>
    <dgm:cxn modelId="{A88E7C28-47F2-4F09-B842-469688661EBF}" srcId="{98C3E11E-A532-4E1C-A7B9-4E9A49C00238}" destId="{B2C973FE-C98E-4C14-8D99-181703EFABD6}" srcOrd="0" destOrd="0" parTransId="{9BB376CA-622C-4A95-81FF-9E180C985234}" sibTransId="{9EA96068-DAE9-4AF1-80CA-CDE768E89D7A}"/>
    <dgm:cxn modelId="{BF91397A-8232-4B44-8ABA-BA927EF2E8EE}" type="presOf" srcId="{B2A72590-0586-4D73-9369-6F4C2154F649}" destId="{C34F70BB-3B86-487A-8A73-19482678AB4E}" srcOrd="0" destOrd="3" presId="urn:microsoft.com/office/officeart/2005/8/layout/hList1"/>
    <dgm:cxn modelId="{BB93A350-55E7-4FAC-876B-C94812B848B7}" srcId="{B2C973FE-C98E-4C14-8D99-181703EFABD6}" destId="{5AE0CDDA-3773-4DE0-98D4-E67D738D93B1}" srcOrd="0" destOrd="0" parTransId="{12E0607D-63A6-4653-9577-7F15D929CB55}" sibTransId="{319AAD90-5986-4856-B336-F8FC07ECD05C}"/>
    <dgm:cxn modelId="{3144B510-6F0F-4A19-9893-0A2D002735A5}" srcId="{432B7DE7-E964-419A-B6B3-FC1CF1F94957}" destId="{6099CA3C-A515-4120-98C2-6897A431C250}" srcOrd="1" destOrd="0" parTransId="{D3DBAA34-B795-4DFF-AD80-FEACC7946E8C}" sibTransId="{48B38621-EEA4-4363-A458-E27CF33B91FC}"/>
    <dgm:cxn modelId="{912E47B4-0CAC-4C7C-8546-D89D2CC5A783}" type="presOf" srcId="{C119F4D9-6588-4D13-B8DE-1147B4A56CC5}" destId="{24681113-E029-4ED4-9A58-E1178B813E11}" srcOrd="0" destOrd="3" presId="urn:microsoft.com/office/officeart/2005/8/layout/hList1"/>
    <dgm:cxn modelId="{B0291154-5AA7-4859-8D84-BDFAC8B2F524}" type="presOf" srcId="{9DE3E02D-1749-424E-9D4F-5ACF1CB36CB7}" destId="{C34F70BB-3B86-487A-8A73-19482678AB4E}" srcOrd="0" destOrd="1" presId="urn:microsoft.com/office/officeart/2005/8/layout/hList1"/>
    <dgm:cxn modelId="{099DBBAD-25AB-40A5-B67F-2546149541D3}" srcId="{B429AEE5-B18E-4687-A89A-CFBC07A05C46}" destId="{9DE3E02D-1749-424E-9D4F-5ACF1CB36CB7}" srcOrd="1" destOrd="0" parTransId="{590DA931-B574-4873-99F7-605807555896}" sibTransId="{12D3E586-0874-48E1-8687-C1D7A26B01A9}"/>
    <dgm:cxn modelId="{55ECFC7C-7F15-4CFA-BB0C-4553660FBEFC}" type="presOf" srcId="{432B7DE7-E964-419A-B6B3-FC1CF1F94957}" destId="{6B9F2F10-60CC-49C1-B26F-830798395586}" srcOrd="0" destOrd="0" presId="urn:microsoft.com/office/officeart/2005/8/layout/hList1"/>
    <dgm:cxn modelId="{169923FA-7BAF-473D-8F8D-BEB6530D5545}" type="presOf" srcId="{2E3BB9F9-C04F-4B75-9243-AD16FAB26D2A}" destId="{93C23EAF-0AF1-45F1-A986-00E10FB95C87}" srcOrd="0" destOrd="0" presId="urn:microsoft.com/office/officeart/2005/8/layout/hList1"/>
    <dgm:cxn modelId="{2D5EFCCC-0516-48E0-8D81-03EA50DE1B68}" type="presOf" srcId="{EBA95EDF-F234-4397-BE97-779B117BB4E5}" destId="{24681113-E029-4ED4-9A58-E1178B813E11}" srcOrd="0" destOrd="1" presId="urn:microsoft.com/office/officeart/2005/8/layout/hList1"/>
    <dgm:cxn modelId="{2DF38FA5-1A6C-4461-B576-04CB85CB6782}" srcId="{B2C973FE-C98E-4C14-8D99-181703EFABD6}" destId="{187B477E-A38E-44B4-9288-8F0643C1B6A1}" srcOrd="2" destOrd="0" parTransId="{9C4EFEC7-EB52-4A9C-B7D3-4F851F1B8BB6}" sibTransId="{057A2716-A6FF-4331-A0E3-6AAF8137661C}"/>
    <dgm:cxn modelId="{D8D51DDE-E864-4A2E-A7BC-18C71CE887F8}" srcId="{B2C973FE-C98E-4C14-8D99-181703EFABD6}" destId="{EBA95EDF-F234-4397-BE97-779B117BB4E5}" srcOrd="1" destOrd="0" parTransId="{BB30FC35-0FBD-4512-9A83-CB4F3847A177}" sibTransId="{93D94E0A-B1A3-4F4A-9AA4-5746805A99E1}"/>
    <dgm:cxn modelId="{7AB5FE88-9A45-4FF8-8DC0-3003AF0CD65C}" srcId="{98C3E11E-A532-4E1C-A7B9-4E9A49C00238}" destId="{B429AEE5-B18E-4687-A89A-CFBC07A05C46}" srcOrd="1" destOrd="0" parTransId="{B8A5150E-ED95-42FB-87D2-F221410D476C}" sibTransId="{D711AB7A-7911-4E3C-8C94-AA4A866B98DD}"/>
    <dgm:cxn modelId="{ACBFDEAF-2ACB-4936-9E89-C2F95BCF3077}" type="presOf" srcId="{B429AEE5-B18E-4687-A89A-CFBC07A05C46}" destId="{EF98DFE5-72FF-4DA3-88E3-A592D64F92C6}" srcOrd="0" destOrd="0" presId="urn:microsoft.com/office/officeart/2005/8/layout/hList1"/>
    <dgm:cxn modelId="{02FD2CBD-A327-4E7C-8222-5FA9F5CA1587}" type="presOf" srcId="{187B477E-A38E-44B4-9288-8F0643C1B6A1}" destId="{24681113-E029-4ED4-9A58-E1178B813E11}" srcOrd="0" destOrd="2" presId="urn:microsoft.com/office/officeart/2005/8/layout/hList1"/>
    <dgm:cxn modelId="{4E89B6A4-7D71-423D-AA7D-93B0204AA642}" type="presOf" srcId="{6099CA3C-A515-4120-98C2-6897A431C250}" destId="{93C23EAF-0AF1-45F1-A986-00E10FB95C87}" srcOrd="0" destOrd="1" presId="urn:microsoft.com/office/officeart/2005/8/layout/hList1"/>
    <dgm:cxn modelId="{B02FF3B7-6AC5-4D5F-AE65-DC3BD2B4807A}" type="presOf" srcId="{4E5FF68A-D34C-49AC-800D-00EC63E2A509}" destId="{C34F70BB-3B86-487A-8A73-19482678AB4E}" srcOrd="0" destOrd="2" presId="urn:microsoft.com/office/officeart/2005/8/layout/hList1"/>
    <dgm:cxn modelId="{1D48DCC4-AF9B-4391-BB82-8F7387C31DC3}" type="presOf" srcId="{B2C973FE-C98E-4C14-8D99-181703EFABD6}" destId="{6DC1A3A2-C3F7-4F53-A915-D4E3BA3E728B}" srcOrd="0" destOrd="0" presId="urn:microsoft.com/office/officeart/2005/8/layout/hList1"/>
    <dgm:cxn modelId="{BA66E28C-0B8F-4D12-B07B-17573585F780}" type="presOf" srcId="{98C3E11E-A532-4E1C-A7B9-4E9A49C00238}" destId="{E637AFC7-D4BE-4675-8C7B-2238A71DA1BE}" srcOrd="0" destOrd="0" presId="urn:microsoft.com/office/officeart/2005/8/layout/hList1"/>
    <dgm:cxn modelId="{F5B421DA-BB4B-49D6-9A6A-9870E17CF06A}" srcId="{432B7DE7-E964-419A-B6B3-FC1CF1F94957}" destId="{2E3BB9F9-C04F-4B75-9243-AD16FAB26D2A}" srcOrd="0" destOrd="0" parTransId="{56BAEC56-CC82-4C59-AE21-9A80BE74132C}" sibTransId="{6512569A-279C-41B0-99DE-8768219E9538}"/>
    <dgm:cxn modelId="{ED490E77-C532-48D4-A331-801F141E6661}" srcId="{B429AEE5-B18E-4687-A89A-CFBC07A05C46}" destId="{4E5FF68A-D34C-49AC-800D-00EC63E2A509}" srcOrd="2" destOrd="0" parTransId="{211C5E57-7EED-4A57-906D-F3030A4D7287}" sibTransId="{A3EEC01E-82CD-467D-96D7-6F686D3FB97A}"/>
    <dgm:cxn modelId="{AA739117-81C4-4597-A67B-16B7BFC20196}" srcId="{B429AEE5-B18E-4687-A89A-CFBC07A05C46}" destId="{B2A72590-0586-4D73-9369-6F4C2154F649}" srcOrd="3" destOrd="0" parTransId="{EADECA43-3360-4012-AB27-766D75531C98}" sibTransId="{E4834A0C-2B03-44F1-9F21-DA7ACD96497B}"/>
    <dgm:cxn modelId="{80E2D26C-882F-4D8E-87C4-72DFCC3A5F37}" srcId="{98C3E11E-A532-4E1C-A7B9-4E9A49C00238}" destId="{432B7DE7-E964-419A-B6B3-FC1CF1F94957}" srcOrd="2" destOrd="0" parTransId="{975F48D3-33E5-4517-8816-4DD7F0B9B99D}" sibTransId="{96564FD9-2727-436B-925E-DFEEDF0BDEC2}"/>
    <dgm:cxn modelId="{798757D5-3EC6-4D12-95F9-AEBE9EB8A6BB}" type="presOf" srcId="{5AE0CDDA-3773-4DE0-98D4-E67D738D93B1}" destId="{24681113-E029-4ED4-9A58-E1178B813E11}" srcOrd="0" destOrd="0" presId="urn:microsoft.com/office/officeart/2005/8/layout/hList1"/>
    <dgm:cxn modelId="{217038B9-C8D4-4AA5-962F-0748CB30082B}" srcId="{B429AEE5-B18E-4687-A89A-CFBC07A05C46}" destId="{4AC17473-F0E4-4F05-815E-AEFAAFF3B583}" srcOrd="0" destOrd="0" parTransId="{25149506-8972-4437-B0BC-01E90C862F1B}" sibTransId="{D4E0585D-9EB6-47A3-8DF0-C534EE743D98}"/>
    <dgm:cxn modelId="{F0728F2D-0AA8-4516-8D91-087FCACDC580}" type="presParOf" srcId="{E637AFC7-D4BE-4675-8C7B-2238A71DA1BE}" destId="{F7846448-3D08-4AF6-A55D-7390A96024BB}" srcOrd="0" destOrd="0" presId="urn:microsoft.com/office/officeart/2005/8/layout/hList1"/>
    <dgm:cxn modelId="{C65119B9-F11B-40AE-81EA-245D95D2DCB0}" type="presParOf" srcId="{F7846448-3D08-4AF6-A55D-7390A96024BB}" destId="{6DC1A3A2-C3F7-4F53-A915-D4E3BA3E728B}" srcOrd="0" destOrd="0" presId="urn:microsoft.com/office/officeart/2005/8/layout/hList1"/>
    <dgm:cxn modelId="{39EFBF83-A2B9-439B-B249-D37970C6DFE3}" type="presParOf" srcId="{F7846448-3D08-4AF6-A55D-7390A96024BB}" destId="{24681113-E029-4ED4-9A58-E1178B813E11}" srcOrd="1" destOrd="0" presId="urn:microsoft.com/office/officeart/2005/8/layout/hList1"/>
    <dgm:cxn modelId="{FCE26970-E91F-407A-B70B-DFCE2B759978}" type="presParOf" srcId="{E637AFC7-D4BE-4675-8C7B-2238A71DA1BE}" destId="{46EA40D7-DEA0-4C81-B76A-8656AF99FEE3}" srcOrd="1" destOrd="0" presId="urn:microsoft.com/office/officeart/2005/8/layout/hList1"/>
    <dgm:cxn modelId="{3DB7E1E0-F916-43ED-B8B0-CF86740DA052}" type="presParOf" srcId="{E637AFC7-D4BE-4675-8C7B-2238A71DA1BE}" destId="{69CD2AD9-1D13-47B4-B241-03B563AA180E}" srcOrd="2" destOrd="0" presId="urn:microsoft.com/office/officeart/2005/8/layout/hList1"/>
    <dgm:cxn modelId="{AEAC088A-7DA7-4ADA-911B-0826FD9B6981}" type="presParOf" srcId="{69CD2AD9-1D13-47B4-B241-03B563AA180E}" destId="{EF98DFE5-72FF-4DA3-88E3-A592D64F92C6}" srcOrd="0" destOrd="0" presId="urn:microsoft.com/office/officeart/2005/8/layout/hList1"/>
    <dgm:cxn modelId="{09FDB837-28AB-492C-B4A5-4707BB44DD81}" type="presParOf" srcId="{69CD2AD9-1D13-47B4-B241-03B563AA180E}" destId="{C34F70BB-3B86-487A-8A73-19482678AB4E}" srcOrd="1" destOrd="0" presId="urn:microsoft.com/office/officeart/2005/8/layout/hList1"/>
    <dgm:cxn modelId="{B133D11A-08DF-4673-B5EE-5153F7952AD2}" type="presParOf" srcId="{E637AFC7-D4BE-4675-8C7B-2238A71DA1BE}" destId="{CC2D694B-DB26-4369-9F13-B99E91AC75DF}" srcOrd="3" destOrd="0" presId="urn:microsoft.com/office/officeart/2005/8/layout/hList1"/>
    <dgm:cxn modelId="{330B9A35-53AD-454F-A834-F6E375B5EBE0}" type="presParOf" srcId="{E637AFC7-D4BE-4675-8C7B-2238A71DA1BE}" destId="{CBC93112-6367-4D1E-9C07-449B34385832}" srcOrd="4" destOrd="0" presId="urn:microsoft.com/office/officeart/2005/8/layout/hList1"/>
    <dgm:cxn modelId="{1BED1B6B-FE5D-4BB3-B584-9A9B49F7F11F}" type="presParOf" srcId="{CBC93112-6367-4D1E-9C07-449B34385832}" destId="{6B9F2F10-60CC-49C1-B26F-830798395586}" srcOrd="0" destOrd="0" presId="urn:microsoft.com/office/officeart/2005/8/layout/hList1"/>
    <dgm:cxn modelId="{9969FF0C-88A7-41E3-B3DD-2834F3ABE4F8}" type="presParOf" srcId="{CBC93112-6367-4D1E-9C07-449B34385832}" destId="{93C23EAF-0AF1-45F1-A986-00E10FB95C8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C3E11E-A532-4E1C-A7B9-4E9A49C00238}" type="doc">
      <dgm:prSet loTypeId="urn:microsoft.com/office/officeart/2005/8/layout/hList1" loCatId="list" qsTypeId="urn:microsoft.com/office/officeart/2005/8/quickstyle/simple4" qsCatId="simple" csTypeId="urn:microsoft.com/office/officeart/2005/8/colors/accent1_3" csCatId="accent1" phldr="1"/>
      <dgm:spPr/>
      <dgm:t>
        <a:bodyPr/>
        <a:lstStyle/>
        <a:p>
          <a:endParaRPr lang="en-US"/>
        </a:p>
      </dgm:t>
    </dgm:pt>
    <dgm:pt modelId="{B2C973FE-C98E-4C14-8D99-181703EFABD6}">
      <dgm:prSet phldrT="[Text]" custT="1"/>
      <dgm:spPr/>
      <dgm:t>
        <a:bodyPr/>
        <a:lstStyle/>
        <a:p>
          <a:r>
            <a:rPr lang="en-US" sz="3600" b="1" dirty="0" smtClean="0">
              <a:latin typeface="+mj-lt"/>
            </a:rPr>
            <a:t>Capacity Optimized</a:t>
          </a:r>
          <a:endParaRPr lang="en-US" sz="3600" b="1" dirty="0">
            <a:latin typeface="+mj-lt"/>
          </a:endParaRPr>
        </a:p>
      </dgm:t>
    </dgm:pt>
    <dgm:pt modelId="{9BB376CA-622C-4A95-81FF-9E180C985234}" type="parTrans" cxnId="{A88E7C28-47F2-4F09-B842-469688661EBF}">
      <dgm:prSet/>
      <dgm:spPr/>
      <dgm:t>
        <a:bodyPr/>
        <a:lstStyle/>
        <a:p>
          <a:endParaRPr lang="en-US"/>
        </a:p>
      </dgm:t>
    </dgm:pt>
    <dgm:pt modelId="{9EA96068-DAE9-4AF1-80CA-CDE768E89D7A}" type="sibTrans" cxnId="{A88E7C28-47F2-4F09-B842-469688661EBF}">
      <dgm:prSet/>
      <dgm:spPr/>
      <dgm:t>
        <a:bodyPr/>
        <a:lstStyle/>
        <a:p>
          <a:endParaRPr lang="en-US"/>
        </a:p>
      </dgm:t>
    </dgm:pt>
    <dgm:pt modelId="{5AE0CDDA-3773-4DE0-98D4-E67D738D93B1}">
      <dgm:prSet phldrT="[Text]"/>
      <dgm:spPr/>
      <dgm:t>
        <a:bodyPr/>
        <a:lstStyle/>
        <a:p>
          <a:r>
            <a:rPr lang="en-US" dirty="0" smtClean="0"/>
            <a:t>High Capacity</a:t>
          </a:r>
          <a:endParaRPr lang="en-US" dirty="0"/>
        </a:p>
      </dgm:t>
    </dgm:pt>
    <dgm:pt modelId="{12E0607D-63A6-4653-9577-7F15D929CB55}" type="parTrans" cxnId="{BB93A350-55E7-4FAC-876B-C94812B848B7}">
      <dgm:prSet/>
      <dgm:spPr/>
      <dgm:t>
        <a:bodyPr/>
        <a:lstStyle/>
        <a:p>
          <a:endParaRPr lang="en-US"/>
        </a:p>
      </dgm:t>
    </dgm:pt>
    <dgm:pt modelId="{319AAD90-5986-4856-B336-F8FC07ECD05C}" type="sibTrans" cxnId="{BB93A350-55E7-4FAC-876B-C94812B848B7}">
      <dgm:prSet/>
      <dgm:spPr/>
      <dgm:t>
        <a:bodyPr/>
        <a:lstStyle/>
        <a:p>
          <a:endParaRPr lang="en-US"/>
        </a:p>
      </dgm:t>
    </dgm:pt>
    <dgm:pt modelId="{C119F4D9-6588-4D13-B8DE-1147B4A56CC5}">
      <dgm:prSet phldrT="[Text]"/>
      <dgm:spPr/>
      <dgm:t>
        <a:bodyPr/>
        <a:lstStyle/>
        <a:p>
          <a:endParaRPr lang="en-US" dirty="0"/>
        </a:p>
      </dgm:t>
    </dgm:pt>
    <dgm:pt modelId="{AA383A0B-825B-492B-A14E-30B3EE09E0D1}" type="parTrans" cxnId="{F513B993-4E5B-4A6E-BFDC-BC80B4EC95F0}">
      <dgm:prSet/>
      <dgm:spPr/>
      <dgm:t>
        <a:bodyPr/>
        <a:lstStyle/>
        <a:p>
          <a:endParaRPr lang="en-US"/>
        </a:p>
      </dgm:t>
    </dgm:pt>
    <dgm:pt modelId="{0AB3CC4F-996A-44F5-831A-A8E6ED9E286F}" type="sibTrans" cxnId="{F513B993-4E5B-4A6E-BFDC-BC80B4EC95F0}">
      <dgm:prSet/>
      <dgm:spPr/>
      <dgm:t>
        <a:bodyPr/>
        <a:lstStyle/>
        <a:p>
          <a:endParaRPr lang="en-US"/>
        </a:p>
      </dgm:t>
    </dgm:pt>
    <dgm:pt modelId="{B429AEE5-B18E-4687-A89A-CFBC07A05C46}">
      <dgm:prSet phldrT="[Text]" custT="1"/>
      <dgm:spPr>
        <a:effectLst>
          <a:glow rad="139700">
            <a:schemeClr val="accent1">
              <a:satMod val="175000"/>
              <a:alpha val="40000"/>
            </a:schemeClr>
          </a:glow>
        </a:effectLst>
      </dgm:spPr>
      <dgm:t>
        <a:bodyPr/>
        <a:lstStyle/>
        <a:p>
          <a:r>
            <a:rPr lang="en-US" sz="3600" b="1" dirty="0" smtClean="0">
              <a:latin typeface="+mj-lt"/>
            </a:rPr>
            <a:t>Balanced</a:t>
          </a:r>
          <a:endParaRPr lang="en-US" sz="2800" b="1" dirty="0">
            <a:latin typeface="+mj-lt"/>
          </a:endParaRPr>
        </a:p>
      </dgm:t>
    </dgm:pt>
    <dgm:pt modelId="{B8A5150E-ED95-42FB-87D2-F221410D476C}" type="parTrans" cxnId="{7AB5FE88-9A45-4FF8-8DC0-3003AF0CD65C}">
      <dgm:prSet/>
      <dgm:spPr/>
      <dgm:t>
        <a:bodyPr/>
        <a:lstStyle/>
        <a:p>
          <a:endParaRPr lang="en-US"/>
        </a:p>
      </dgm:t>
    </dgm:pt>
    <dgm:pt modelId="{D711AB7A-7911-4E3C-8C94-AA4A866B98DD}" type="sibTrans" cxnId="{7AB5FE88-9A45-4FF8-8DC0-3003AF0CD65C}">
      <dgm:prSet/>
      <dgm:spPr/>
      <dgm:t>
        <a:bodyPr/>
        <a:lstStyle/>
        <a:p>
          <a:endParaRPr lang="en-US"/>
        </a:p>
      </dgm:t>
    </dgm:pt>
    <dgm:pt modelId="{4AC17473-F0E4-4F05-815E-AEFAAFF3B583}">
      <dgm:prSet phldrT="[Text]"/>
      <dgm:spPr>
        <a:effectLst>
          <a:glow rad="139700">
            <a:schemeClr val="accent1">
              <a:satMod val="175000"/>
              <a:alpha val="40000"/>
            </a:schemeClr>
          </a:glow>
        </a:effectLst>
      </dgm:spPr>
      <dgm:t>
        <a:bodyPr/>
        <a:lstStyle/>
        <a:p>
          <a:r>
            <a:rPr lang="en-US" dirty="0" smtClean="0"/>
            <a:t>Tiered Storage</a:t>
          </a:r>
          <a:endParaRPr lang="en-US" dirty="0"/>
        </a:p>
      </dgm:t>
    </dgm:pt>
    <dgm:pt modelId="{25149506-8972-4437-B0BC-01E90C862F1B}" type="parTrans" cxnId="{217038B9-C8D4-4AA5-962F-0748CB30082B}">
      <dgm:prSet/>
      <dgm:spPr/>
      <dgm:t>
        <a:bodyPr/>
        <a:lstStyle/>
        <a:p>
          <a:endParaRPr lang="en-US"/>
        </a:p>
      </dgm:t>
    </dgm:pt>
    <dgm:pt modelId="{D4E0585D-9EB6-47A3-8DF0-C534EE743D98}" type="sibTrans" cxnId="{217038B9-C8D4-4AA5-962F-0748CB30082B}">
      <dgm:prSet/>
      <dgm:spPr/>
      <dgm:t>
        <a:bodyPr/>
        <a:lstStyle/>
        <a:p>
          <a:endParaRPr lang="en-US"/>
        </a:p>
      </dgm:t>
    </dgm:pt>
    <dgm:pt modelId="{3A703BDF-964B-41BE-ADC2-0AD9EAFFA5F4}">
      <dgm:prSet phldrT="[Text]"/>
      <dgm:spPr>
        <a:effectLst>
          <a:glow rad="139700">
            <a:schemeClr val="accent1">
              <a:satMod val="175000"/>
              <a:alpha val="40000"/>
            </a:schemeClr>
          </a:glow>
        </a:effectLst>
      </dgm:spPr>
      <dgm:t>
        <a:bodyPr/>
        <a:lstStyle/>
        <a:p>
          <a:endParaRPr lang="en-US" dirty="0"/>
        </a:p>
      </dgm:t>
    </dgm:pt>
    <dgm:pt modelId="{AAEB1A8A-A3B0-4874-87B7-7846639F6058}" type="parTrans" cxnId="{22D65E78-6608-4719-AEA1-A6156E6A2605}">
      <dgm:prSet/>
      <dgm:spPr/>
      <dgm:t>
        <a:bodyPr/>
        <a:lstStyle/>
        <a:p>
          <a:endParaRPr lang="en-US"/>
        </a:p>
      </dgm:t>
    </dgm:pt>
    <dgm:pt modelId="{71A3DBFB-6BA6-4B7F-96F3-3B7F047677F7}" type="sibTrans" cxnId="{22D65E78-6608-4719-AEA1-A6156E6A2605}">
      <dgm:prSet/>
      <dgm:spPr/>
      <dgm:t>
        <a:bodyPr/>
        <a:lstStyle/>
        <a:p>
          <a:endParaRPr lang="en-US"/>
        </a:p>
      </dgm:t>
    </dgm:pt>
    <dgm:pt modelId="{432B7DE7-E964-419A-B6B3-FC1CF1F94957}">
      <dgm:prSet phldrT="[Text]" custT="1"/>
      <dgm:spPr/>
      <dgm:t>
        <a:bodyPr/>
        <a:lstStyle/>
        <a:p>
          <a:r>
            <a:rPr lang="en-US" sz="3600" b="1" dirty="0" smtClean="0">
              <a:latin typeface="+mj-lt"/>
            </a:rPr>
            <a:t>Performance Optimized</a:t>
          </a:r>
          <a:endParaRPr lang="en-US" sz="3600" b="1" dirty="0">
            <a:latin typeface="+mj-lt"/>
          </a:endParaRPr>
        </a:p>
      </dgm:t>
    </dgm:pt>
    <dgm:pt modelId="{975F48D3-33E5-4517-8816-4DD7F0B9B99D}" type="parTrans" cxnId="{80E2D26C-882F-4D8E-87C4-72DFCC3A5F37}">
      <dgm:prSet/>
      <dgm:spPr/>
      <dgm:t>
        <a:bodyPr/>
        <a:lstStyle/>
        <a:p>
          <a:endParaRPr lang="en-US"/>
        </a:p>
      </dgm:t>
    </dgm:pt>
    <dgm:pt modelId="{96564FD9-2727-436B-925E-DFEEDF0BDEC2}" type="sibTrans" cxnId="{80E2D26C-882F-4D8E-87C4-72DFCC3A5F37}">
      <dgm:prSet/>
      <dgm:spPr/>
      <dgm:t>
        <a:bodyPr/>
        <a:lstStyle/>
        <a:p>
          <a:endParaRPr lang="en-US"/>
        </a:p>
      </dgm:t>
    </dgm:pt>
    <dgm:pt modelId="{2E3BB9F9-C04F-4B75-9243-AD16FAB26D2A}">
      <dgm:prSet phldrT="[Text]"/>
      <dgm:spPr/>
      <dgm:t>
        <a:bodyPr/>
        <a:lstStyle/>
        <a:p>
          <a:r>
            <a:rPr lang="en-US" dirty="0" smtClean="0"/>
            <a:t>Extreme Performance</a:t>
          </a:r>
          <a:endParaRPr lang="en-US" dirty="0"/>
        </a:p>
      </dgm:t>
    </dgm:pt>
    <dgm:pt modelId="{56BAEC56-CC82-4C59-AE21-9A80BE74132C}" type="parTrans" cxnId="{F5B421DA-BB4B-49D6-9A6A-9870E17CF06A}">
      <dgm:prSet/>
      <dgm:spPr/>
      <dgm:t>
        <a:bodyPr/>
        <a:lstStyle/>
        <a:p>
          <a:endParaRPr lang="en-US"/>
        </a:p>
      </dgm:t>
    </dgm:pt>
    <dgm:pt modelId="{6512569A-279C-41B0-99DE-8768219E9538}" type="sibTrans" cxnId="{F5B421DA-BB4B-49D6-9A6A-9870E17CF06A}">
      <dgm:prSet/>
      <dgm:spPr/>
      <dgm:t>
        <a:bodyPr/>
        <a:lstStyle/>
        <a:p>
          <a:endParaRPr lang="en-US"/>
        </a:p>
      </dgm:t>
    </dgm:pt>
    <dgm:pt modelId="{EBA95EDF-F234-4397-BE97-779B117BB4E5}">
      <dgm:prSet phldrT="[Text]"/>
      <dgm:spPr/>
      <dgm:t>
        <a:bodyPr/>
        <a:lstStyle/>
        <a:p>
          <a:r>
            <a:rPr lang="en-US" dirty="0" smtClean="0"/>
            <a:t>Cost-Efficient</a:t>
          </a:r>
          <a:endParaRPr lang="en-US" dirty="0"/>
        </a:p>
      </dgm:t>
    </dgm:pt>
    <dgm:pt modelId="{BB30FC35-0FBD-4512-9A83-CB4F3847A177}" type="parTrans" cxnId="{D8D51DDE-E864-4A2E-A7BC-18C71CE887F8}">
      <dgm:prSet/>
      <dgm:spPr/>
      <dgm:t>
        <a:bodyPr/>
        <a:lstStyle/>
        <a:p>
          <a:endParaRPr lang="en-US"/>
        </a:p>
      </dgm:t>
    </dgm:pt>
    <dgm:pt modelId="{93D94E0A-B1A3-4F4A-9AA4-5746805A99E1}" type="sibTrans" cxnId="{D8D51DDE-E864-4A2E-A7BC-18C71CE887F8}">
      <dgm:prSet/>
      <dgm:spPr/>
      <dgm:t>
        <a:bodyPr/>
        <a:lstStyle/>
        <a:p>
          <a:endParaRPr lang="en-US"/>
        </a:p>
      </dgm:t>
    </dgm:pt>
    <dgm:pt modelId="{4E5FF68A-D34C-49AC-800D-00EC63E2A509}">
      <dgm:prSet phldrT="[Text]"/>
      <dgm:spPr>
        <a:effectLst>
          <a:glow rad="139700">
            <a:schemeClr val="accent1">
              <a:satMod val="175000"/>
              <a:alpha val="40000"/>
            </a:schemeClr>
          </a:glow>
        </a:effectLst>
      </dgm:spPr>
      <dgm:t>
        <a:bodyPr/>
        <a:lstStyle/>
        <a:p>
          <a:r>
            <a:rPr lang="en-US" dirty="0" smtClean="0"/>
            <a:t>High Capacity HDDs</a:t>
          </a:r>
          <a:endParaRPr lang="en-US" dirty="0"/>
        </a:p>
      </dgm:t>
    </dgm:pt>
    <dgm:pt modelId="{211C5E57-7EED-4A57-906D-F3030A4D7287}" type="parTrans" cxnId="{ED490E77-C532-48D4-A331-801F141E6661}">
      <dgm:prSet/>
      <dgm:spPr/>
      <dgm:t>
        <a:bodyPr/>
        <a:lstStyle/>
        <a:p>
          <a:endParaRPr lang="en-US"/>
        </a:p>
      </dgm:t>
    </dgm:pt>
    <dgm:pt modelId="{A3EEC01E-82CD-467D-96D7-6F686D3FB97A}" type="sibTrans" cxnId="{ED490E77-C532-48D4-A331-801F141E6661}">
      <dgm:prSet/>
      <dgm:spPr/>
      <dgm:t>
        <a:bodyPr/>
        <a:lstStyle/>
        <a:p>
          <a:endParaRPr lang="en-US"/>
        </a:p>
      </dgm:t>
    </dgm:pt>
    <dgm:pt modelId="{6099CA3C-A515-4120-98C2-6897A431C250}">
      <dgm:prSet phldrT="[Text]"/>
      <dgm:spPr/>
      <dgm:t>
        <a:bodyPr/>
        <a:lstStyle/>
        <a:p>
          <a:r>
            <a:rPr lang="en-US" dirty="0" smtClean="0"/>
            <a:t>Greatest throughput, highest IOPS</a:t>
          </a:r>
          <a:endParaRPr lang="en-US" dirty="0"/>
        </a:p>
      </dgm:t>
    </dgm:pt>
    <dgm:pt modelId="{D3DBAA34-B795-4DFF-AD80-FEACC7946E8C}" type="parTrans" cxnId="{3144B510-6F0F-4A19-9893-0A2D002735A5}">
      <dgm:prSet/>
      <dgm:spPr/>
      <dgm:t>
        <a:bodyPr/>
        <a:lstStyle/>
        <a:p>
          <a:endParaRPr lang="en-US"/>
        </a:p>
      </dgm:t>
    </dgm:pt>
    <dgm:pt modelId="{48B38621-EEA4-4363-A458-E27CF33B91FC}" type="sibTrans" cxnId="{3144B510-6F0F-4A19-9893-0A2D002735A5}">
      <dgm:prSet/>
      <dgm:spPr/>
      <dgm:t>
        <a:bodyPr/>
        <a:lstStyle/>
        <a:p>
          <a:endParaRPr lang="en-US"/>
        </a:p>
      </dgm:t>
    </dgm:pt>
    <dgm:pt modelId="{187B477E-A38E-44B4-9288-8F0643C1B6A1}">
      <dgm:prSet phldrT="[Text]"/>
      <dgm:spPr/>
      <dgm:t>
        <a:bodyPr/>
        <a:lstStyle/>
        <a:p>
          <a:r>
            <a:rPr lang="en-US" dirty="0" smtClean="0"/>
            <a:t>Best $/TB</a:t>
          </a:r>
          <a:endParaRPr lang="en-US" dirty="0"/>
        </a:p>
      </dgm:t>
    </dgm:pt>
    <dgm:pt modelId="{9C4EFEC7-EB52-4A9C-B7D3-4F851F1B8BB6}" type="parTrans" cxnId="{2DF38FA5-1A6C-4461-B576-04CB85CB6782}">
      <dgm:prSet/>
      <dgm:spPr/>
      <dgm:t>
        <a:bodyPr/>
        <a:lstStyle/>
        <a:p>
          <a:endParaRPr lang="en-US"/>
        </a:p>
      </dgm:t>
    </dgm:pt>
    <dgm:pt modelId="{057A2716-A6FF-4331-A0E3-6AAF8137661C}" type="sibTrans" cxnId="{2DF38FA5-1A6C-4461-B576-04CB85CB6782}">
      <dgm:prSet/>
      <dgm:spPr/>
      <dgm:t>
        <a:bodyPr/>
        <a:lstStyle/>
        <a:p>
          <a:endParaRPr lang="en-US"/>
        </a:p>
      </dgm:t>
    </dgm:pt>
    <dgm:pt modelId="{B2A72590-0586-4D73-9369-6F4C2154F649}">
      <dgm:prSet phldrT="[Text]"/>
      <dgm:spPr>
        <a:effectLst>
          <a:glow rad="139700">
            <a:schemeClr val="accent1">
              <a:satMod val="175000"/>
              <a:alpha val="40000"/>
            </a:schemeClr>
          </a:glow>
        </a:effectLst>
      </dgm:spPr>
      <dgm:t>
        <a:bodyPr/>
        <a:lstStyle/>
        <a:p>
          <a:r>
            <a:rPr lang="en-US" dirty="0" smtClean="0"/>
            <a:t>Best IOPS/$</a:t>
          </a:r>
          <a:endParaRPr lang="en-US" dirty="0"/>
        </a:p>
      </dgm:t>
    </dgm:pt>
    <dgm:pt modelId="{EADECA43-3360-4012-AB27-766D75531C98}" type="parTrans" cxnId="{AA739117-81C4-4597-A67B-16B7BFC20196}">
      <dgm:prSet/>
      <dgm:spPr/>
      <dgm:t>
        <a:bodyPr/>
        <a:lstStyle/>
        <a:p>
          <a:endParaRPr lang="en-US"/>
        </a:p>
      </dgm:t>
    </dgm:pt>
    <dgm:pt modelId="{E4834A0C-2B03-44F1-9F21-DA7ACD96497B}" type="sibTrans" cxnId="{AA739117-81C4-4597-A67B-16B7BFC20196}">
      <dgm:prSet/>
      <dgm:spPr/>
      <dgm:t>
        <a:bodyPr/>
        <a:lstStyle/>
        <a:p>
          <a:endParaRPr lang="en-US"/>
        </a:p>
      </dgm:t>
    </dgm:pt>
    <dgm:pt modelId="{4ECF2830-8DDA-425E-A8C6-762B5154796D}">
      <dgm:prSet phldrT="[Text]"/>
      <dgm:spPr>
        <a:effectLst>
          <a:glow rad="139700">
            <a:schemeClr val="accent1">
              <a:satMod val="175000"/>
              <a:alpha val="40000"/>
            </a:schemeClr>
          </a:glow>
        </a:effectLst>
      </dgm:spPr>
      <dgm:t>
        <a:bodyPr/>
        <a:lstStyle/>
        <a:p>
          <a:r>
            <a:rPr lang="en-US" dirty="0" smtClean="0"/>
            <a:t>High Performance SSDs</a:t>
          </a:r>
          <a:endParaRPr lang="en-US" dirty="0"/>
        </a:p>
      </dgm:t>
    </dgm:pt>
    <dgm:pt modelId="{E2668D5D-C52D-4CD8-973E-6CF4471DCC7E}" type="parTrans" cxnId="{2C48CE08-7289-494C-831E-3D290EA3417F}">
      <dgm:prSet/>
      <dgm:spPr/>
      <dgm:t>
        <a:bodyPr/>
        <a:lstStyle/>
        <a:p>
          <a:endParaRPr lang="en-US"/>
        </a:p>
      </dgm:t>
    </dgm:pt>
    <dgm:pt modelId="{CB7DF748-7222-4118-856C-11BB24634A38}" type="sibTrans" cxnId="{2C48CE08-7289-494C-831E-3D290EA3417F}">
      <dgm:prSet/>
      <dgm:spPr/>
      <dgm:t>
        <a:bodyPr/>
        <a:lstStyle/>
        <a:p>
          <a:endParaRPr lang="en-US"/>
        </a:p>
      </dgm:t>
    </dgm:pt>
    <dgm:pt modelId="{E637AFC7-D4BE-4675-8C7B-2238A71DA1BE}" type="pres">
      <dgm:prSet presAssocID="{98C3E11E-A532-4E1C-A7B9-4E9A49C00238}" presName="Name0" presStyleCnt="0">
        <dgm:presLayoutVars>
          <dgm:dir/>
          <dgm:animLvl val="lvl"/>
          <dgm:resizeHandles val="exact"/>
        </dgm:presLayoutVars>
      </dgm:prSet>
      <dgm:spPr/>
      <dgm:t>
        <a:bodyPr/>
        <a:lstStyle/>
        <a:p>
          <a:endParaRPr lang="en-US"/>
        </a:p>
      </dgm:t>
    </dgm:pt>
    <dgm:pt modelId="{F7846448-3D08-4AF6-A55D-7390A96024BB}" type="pres">
      <dgm:prSet presAssocID="{B2C973FE-C98E-4C14-8D99-181703EFABD6}" presName="composite" presStyleCnt="0"/>
      <dgm:spPr/>
      <dgm:t>
        <a:bodyPr/>
        <a:lstStyle/>
        <a:p>
          <a:endParaRPr lang="en-US"/>
        </a:p>
      </dgm:t>
    </dgm:pt>
    <dgm:pt modelId="{6DC1A3A2-C3F7-4F53-A915-D4E3BA3E728B}" type="pres">
      <dgm:prSet presAssocID="{B2C973FE-C98E-4C14-8D99-181703EFABD6}" presName="parTx" presStyleLbl="alignNode1" presStyleIdx="0" presStyleCnt="3">
        <dgm:presLayoutVars>
          <dgm:chMax val="0"/>
          <dgm:chPref val="0"/>
          <dgm:bulletEnabled val="1"/>
        </dgm:presLayoutVars>
      </dgm:prSet>
      <dgm:spPr/>
      <dgm:t>
        <a:bodyPr/>
        <a:lstStyle/>
        <a:p>
          <a:endParaRPr lang="en-US"/>
        </a:p>
      </dgm:t>
    </dgm:pt>
    <dgm:pt modelId="{24681113-E029-4ED4-9A58-E1178B813E11}" type="pres">
      <dgm:prSet presAssocID="{B2C973FE-C98E-4C14-8D99-181703EFABD6}" presName="desTx" presStyleLbl="alignAccFollowNode1" presStyleIdx="0" presStyleCnt="3">
        <dgm:presLayoutVars>
          <dgm:bulletEnabled val="1"/>
        </dgm:presLayoutVars>
      </dgm:prSet>
      <dgm:spPr/>
      <dgm:t>
        <a:bodyPr/>
        <a:lstStyle/>
        <a:p>
          <a:endParaRPr lang="en-US"/>
        </a:p>
      </dgm:t>
    </dgm:pt>
    <dgm:pt modelId="{46EA40D7-DEA0-4C81-B76A-8656AF99FEE3}" type="pres">
      <dgm:prSet presAssocID="{9EA96068-DAE9-4AF1-80CA-CDE768E89D7A}" presName="space" presStyleCnt="0"/>
      <dgm:spPr/>
      <dgm:t>
        <a:bodyPr/>
        <a:lstStyle/>
        <a:p>
          <a:endParaRPr lang="en-US"/>
        </a:p>
      </dgm:t>
    </dgm:pt>
    <dgm:pt modelId="{69CD2AD9-1D13-47B4-B241-03B563AA180E}" type="pres">
      <dgm:prSet presAssocID="{B429AEE5-B18E-4687-A89A-CFBC07A05C46}" presName="composite" presStyleCnt="0"/>
      <dgm:spPr/>
      <dgm:t>
        <a:bodyPr/>
        <a:lstStyle/>
        <a:p>
          <a:endParaRPr lang="en-US"/>
        </a:p>
      </dgm:t>
    </dgm:pt>
    <dgm:pt modelId="{EF98DFE5-72FF-4DA3-88E3-A592D64F92C6}" type="pres">
      <dgm:prSet presAssocID="{B429AEE5-B18E-4687-A89A-CFBC07A05C46}" presName="parTx" presStyleLbl="alignNode1" presStyleIdx="1" presStyleCnt="3">
        <dgm:presLayoutVars>
          <dgm:chMax val="0"/>
          <dgm:chPref val="0"/>
          <dgm:bulletEnabled val="1"/>
        </dgm:presLayoutVars>
      </dgm:prSet>
      <dgm:spPr/>
      <dgm:t>
        <a:bodyPr/>
        <a:lstStyle/>
        <a:p>
          <a:endParaRPr lang="en-US"/>
        </a:p>
      </dgm:t>
    </dgm:pt>
    <dgm:pt modelId="{C34F70BB-3B86-487A-8A73-19482678AB4E}" type="pres">
      <dgm:prSet presAssocID="{B429AEE5-B18E-4687-A89A-CFBC07A05C46}" presName="desTx" presStyleLbl="alignAccFollowNode1" presStyleIdx="1" presStyleCnt="3">
        <dgm:presLayoutVars>
          <dgm:bulletEnabled val="1"/>
        </dgm:presLayoutVars>
      </dgm:prSet>
      <dgm:spPr/>
      <dgm:t>
        <a:bodyPr/>
        <a:lstStyle/>
        <a:p>
          <a:endParaRPr lang="en-US"/>
        </a:p>
      </dgm:t>
    </dgm:pt>
    <dgm:pt modelId="{CC2D694B-DB26-4369-9F13-B99E91AC75DF}" type="pres">
      <dgm:prSet presAssocID="{D711AB7A-7911-4E3C-8C94-AA4A866B98DD}" presName="space" presStyleCnt="0"/>
      <dgm:spPr/>
      <dgm:t>
        <a:bodyPr/>
        <a:lstStyle/>
        <a:p>
          <a:endParaRPr lang="en-US"/>
        </a:p>
      </dgm:t>
    </dgm:pt>
    <dgm:pt modelId="{CBC93112-6367-4D1E-9C07-449B34385832}" type="pres">
      <dgm:prSet presAssocID="{432B7DE7-E964-419A-B6B3-FC1CF1F94957}" presName="composite" presStyleCnt="0"/>
      <dgm:spPr/>
      <dgm:t>
        <a:bodyPr/>
        <a:lstStyle/>
        <a:p>
          <a:endParaRPr lang="en-US"/>
        </a:p>
      </dgm:t>
    </dgm:pt>
    <dgm:pt modelId="{6B9F2F10-60CC-49C1-B26F-830798395586}" type="pres">
      <dgm:prSet presAssocID="{432B7DE7-E964-419A-B6B3-FC1CF1F94957}" presName="parTx" presStyleLbl="alignNode1" presStyleIdx="2" presStyleCnt="3">
        <dgm:presLayoutVars>
          <dgm:chMax val="0"/>
          <dgm:chPref val="0"/>
          <dgm:bulletEnabled val="1"/>
        </dgm:presLayoutVars>
      </dgm:prSet>
      <dgm:spPr/>
      <dgm:t>
        <a:bodyPr/>
        <a:lstStyle/>
        <a:p>
          <a:endParaRPr lang="en-US"/>
        </a:p>
      </dgm:t>
    </dgm:pt>
    <dgm:pt modelId="{93C23EAF-0AF1-45F1-A986-00E10FB95C87}" type="pres">
      <dgm:prSet presAssocID="{432B7DE7-E964-419A-B6B3-FC1CF1F94957}" presName="desTx" presStyleLbl="alignAccFollowNode1" presStyleIdx="2" presStyleCnt="3">
        <dgm:presLayoutVars>
          <dgm:bulletEnabled val="1"/>
        </dgm:presLayoutVars>
      </dgm:prSet>
      <dgm:spPr/>
      <dgm:t>
        <a:bodyPr/>
        <a:lstStyle/>
        <a:p>
          <a:endParaRPr lang="en-US"/>
        </a:p>
      </dgm:t>
    </dgm:pt>
  </dgm:ptLst>
  <dgm:cxnLst>
    <dgm:cxn modelId="{FF994BC7-3ADE-46FD-9743-87D6E81EBA8B}" type="presOf" srcId="{98C3E11E-A532-4E1C-A7B9-4E9A49C00238}" destId="{E637AFC7-D4BE-4675-8C7B-2238A71DA1BE}" srcOrd="0" destOrd="0" presId="urn:microsoft.com/office/officeart/2005/8/layout/hList1"/>
    <dgm:cxn modelId="{F513B993-4E5B-4A6E-BFDC-BC80B4EC95F0}" srcId="{B2C973FE-C98E-4C14-8D99-181703EFABD6}" destId="{C119F4D9-6588-4D13-B8DE-1147B4A56CC5}" srcOrd="3" destOrd="0" parTransId="{AA383A0B-825B-492B-A14E-30B3EE09E0D1}" sibTransId="{0AB3CC4F-996A-44F5-831A-A8E6ED9E286F}"/>
    <dgm:cxn modelId="{7AB5FE88-9A45-4FF8-8DC0-3003AF0CD65C}" srcId="{98C3E11E-A532-4E1C-A7B9-4E9A49C00238}" destId="{B429AEE5-B18E-4687-A89A-CFBC07A05C46}" srcOrd="1" destOrd="0" parTransId="{B8A5150E-ED95-42FB-87D2-F221410D476C}" sibTransId="{D711AB7A-7911-4E3C-8C94-AA4A866B98DD}"/>
    <dgm:cxn modelId="{D8D51DDE-E864-4A2E-A7BC-18C71CE887F8}" srcId="{B2C973FE-C98E-4C14-8D99-181703EFABD6}" destId="{EBA95EDF-F234-4397-BE97-779B117BB4E5}" srcOrd="1" destOrd="0" parTransId="{BB30FC35-0FBD-4512-9A83-CB4F3847A177}" sibTransId="{93D94E0A-B1A3-4F4A-9AA4-5746805A99E1}"/>
    <dgm:cxn modelId="{888D451A-C64B-41DE-9131-4BD2F592F912}" type="presOf" srcId="{5AE0CDDA-3773-4DE0-98D4-E67D738D93B1}" destId="{24681113-E029-4ED4-9A58-E1178B813E11}" srcOrd="0" destOrd="0" presId="urn:microsoft.com/office/officeart/2005/8/layout/hList1"/>
    <dgm:cxn modelId="{217038B9-C8D4-4AA5-962F-0748CB30082B}" srcId="{B429AEE5-B18E-4687-A89A-CFBC07A05C46}" destId="{4AC17473-F0E4-4F05-815E-AEFAAFF3B583}" srcOrd="0" destOrd="0" parTransId="{25149506-8972-4437-B0BC-01E90C862F1B}" sibTransId="{D4E0585D-9EB6-47A3-8DF0-C534EE743D98}"/>
    <dgm:cxn modelId="{10FC56F7-08A3-4E1A-85A9-9C2ADF5E931C}" type="presOf" srcId="{4ECF2830-8DDA-425E-A8C6-762B5154796D}" destId="{C34F70BB-3B86-487A-8A73-19482678AB4E}" srcOrd="0" destOrd="2" presId="urn:microsoft.com/office/officeart/2005/8/layout/hList1"/>
    <dgm:cxn modelId="{BB0F0A3B-D80B-4D58-9AFD-A29170175C5E}" type="presOf" srcId="{4E5FF68A-D34C-49AC-800D-00EC63E2A509}" destId="{C34F70BB-3B86-487A-8A73-19482678AB4E}" srcOrd="0" destOrd="1" presId="urn:microsoft.com/office/officeart/2005/8/layout/hList1"/>
    <dgm:cxn modelId="{33BDB120-FFE9-43F8-8E41-83B38697EDFB}" type="presOf" srcId="{432B7DE7-E964-419A-B6B3-FC1CF1F94957}" destId="{6B9F2F10-60CC-49C1-B26F-830798395586}" srcOrd="0" destOrd="0" presId="urn:microsoft.com/office/officeart/2005/8/layout/hList1"/>
    <dgm:cxn modelId="{218BDFF5-958E-423C-9EB0-E418A85333AB}" type="presOf" srcId="{B429AEE5-B18E-4687-A89A-CFBC07A05C46}" destId="{EF98DFE5-72FF-4DA3-88E3-A592D64F92C6}" srcOrd="0" destOrd="0" presId="urn:microsoft.com/office/officeart/2005/8/layout/hList1"/>
    <dgm:cxn modelId="{77A277A1-EC8A-4CDA-AEB5-F3BDE55BD9DB}" type="presOf" srcId="{C119F4D9-6588-4D13-B8DE-1147B4A56CC5}" destId="{24681113-E029-4ED4-9A58-E1178B813E11}" srcOrd="0" destOrd="3" presId="urn:microsoft.com/office/officeart/2005/8/layout/hList1"/>
    <dgm:cxn modelId="{AC26DDF4-B5D8-47BE-B3DD-9D4A234CEA38}" type="presOf" srcId="{2E3BB9F9-C04F-4B75-9243-AD16FAB26D2A}" destId="{93C23EAF-0AF1-45F1-A986-00E10FB95C87}" srcOrd="0" destOrd="0" presId="urn:microsoft.com/office/officeart/2005/8/layout/hList1"/>
    <dgm:cxn modelId="{22D65E78-6608-4719-AEA1-A6156E6A2605}" srcId="{B429AEE5-B18E-4687-A89A-CFBC07A05C46}" destId="{3A703BDF-964B-41BE-ADC2-0AD9EAFFA5F4}" srcOrd="4" destOrd="0" parTransId="{AAEB1A8A-A3B0-4874-87B7-7846639F6058}" sibTransId="{71A3DBFB-6BA6-4B7F-96F3-3B7F047677F7}"/>
    <dgm:cxn modelId="{0E6323BA-E64C-46ED-96D2-337C9C46A31C}" type="presOf" srcId="{4AC17473-F0E4-4F05-815E-AEFAAFF3B583}" destId="{C34F70BB-3B86-487A-8A73-19482678AB4E}" srcOrd="0" destOrd="0" presId="urn:microsoft.com/office/officeart/2005/8/layout/hList1"/>
    <dgm:cxn modelId="{0D8C8A60-4E0A-4B18-8181-0AB32E25834F}" type="presOf" srcId="{3A703BDF-964B-41BE-ADC2-0AD9EAFFA5F4}" destId="{C34F70BB-3B86-487A-8A73-19482678AB4E}" srcOrd="0" destOrd="4" presId="urn:microsoft.com/office/officeart/2005/8/layout/hList1"/>
    <dgm:cxn modelId="{40FD1F36-6FD7-4EE5-9B3E-0531D1E2A38D}" type="presOf" srcId="{EBA95EDF-F234-4397-BE97-779B117BB4E5}" destId="{24681113-E029-4ED4-9A58-E1178B813E11}" srcOrd="0" destOrd="1" presId="urn:microsoft.com/office/officeart/2005/8/layout/hList1"/>
    <dgm:cxn modelId="{026F9B18-66C6-4BD1-B75E-F4362CB8AD51}" type="presOf" srcId="{6099CA3C-A515-4120-98C2-6897A431C250}" destId="{93C23EAF-0AF1-45F1-A986-00E10FB95C87}" srcOrd="0" destOrd="1" presId="urn:microsoft.com/office/officeart/2005/8/layout/hList1"/>
    <dgm:cxn modelId="{336756B4-B42F-4830-8969-2DB93C806584}" type="presOf" srcId="{B2A72590-0586-4D73-9369-6F4C2154F649}" destId="{C34F70BB-3B86-487A-8A73-19482678AB4E}" srcOrd="0" destOrd="3" presId="urn:microsoft.com/office/officeart/2005/8/layout/hList1"/>
    <dgm:cxn modelId="{3144B510-6F0F-4A19-9893-0A2D002735A5}" srcId="{432B7DE7-E964-419A-B6B3-FC1CF1F94957}" destId="{6099CA3C-A515-4120-98C2-6897A431C250}" srcOrd="1" destOrd="0" parTransId="{D3DBAA34-B795-4DFF-AD80-FEACC7946E8C}" sibTransId="{48B38621-EEA4-4363-A458-E27CF33B91FC}"/>
    <dgm:cxn modelId="{5B87D608-2DEC-404A-88C5-827811AA8B02}" type="presOf" srcId="{B2C973FE-C98E-4C14-8D99-181703EFABD6}" destId="{6DC1A3A2-C3F7-4F53-A915-D4E3BA3E728B}" srcOrd="0" destOrd="0" presId="urn:microsoft.com/office/officeart/2005/8/layout/hList1"/>
    <dgm:cxn modelId="{F5B421DA-BB4B-49D6-9A6A-9870E17CF06A}" srcId="{432B7DE7-E964-419A-B6B3-FC1CF1F94957}" destId="{2E3BB9F9-C04F-4B75-9243-AD16FAB26D2A}" srcOrd="0" destOrd="0" parTransId="{56BAEC56-CC82-4C59-AE21-9A80BE74132C}" sibTransId="{6512569A-279C-41B0-99DE-8768219E9538}"/>
    <dgm:cxn modelId="{BB93A350-55E7-4FAC-876B-C94812B848B7}" srcId="{B2C973FE-C98E-4C14-8D99-181703EFABD6}" destId="{5AE0CDDA-3773-4DE0-98D4-E67D738D93B1}" srcOrd="0" destOrd="0" parTransId="{12E0607D-63A6-4653-9577-7F15D929CB55}" sibTransId="{319AAD90-5986-4856-B336-F8FC07ECD05C}"/>
    <dgm:cxn modelId="{80E2D26C-882F-4D8E-87C4-72DFCC3A5F37}" srcId="{98C3E11E-A532-4E1C-A7B9-4E9A49C00238}" destId="{432B7DE7-E964-419A-B6B3-FC1CF1F94957}" srcOrd="2" destOrd="0" parTransId="{975F48D3-33E5-4517-8816-4DD7F0B9B99D}" sibTransId="{96564FD9-2727-436B-925E-DFEEDF0BDEC2}"/>
    <dgm:cxn modelId="{ED490E77-C532-48D4-A331-801F141E6661}" srcId="{B429AEE5-B18E-4687-A89A-CFBC07A05C46}" destId="{4E5FF68A-D34C-49AC-800D-00EC63E2A509}" srcOrd="1" destOrd="0" parTransId="{211C5E57-7EED-4A57-906D-F3030A4D7287}" sibTransId="{A3EEC01E-82CD-467D-96D7-6F686D3FB97A}"/>
    <dgm:cxn modelId="{2C48CE08-7289-494C-831E-3D290EA3417F}" srcId="{B429AEE5-B18E-4687-A89A-CFBC07A05C46}" destId="{4ECF2830-8DDA-425E-A8C6-762B5154796D}" srcOrd="2" destOrd="0" parTransId="{E2668D5D-C52D-4CD8-973E-6CF4471DCC7E}" sibTransId="{CB7DF748-7222-4118-856C-11BB24634A38}"/>
    <dgm:cxn modelId="{AA739117-81C4-4597-A67B-16B7BFC20196}" srcId="{B429AEE5-B18E-4687-A89A-CFBC07A05C46}" destId="{B2A72590-0586-4D73-9369-6F4C2154F649}" srcOrd="3" destOrd="0" parTransId="{EADECA43-3360-4012-AB27-766D75531C98}" sibTransId="{E4834A0C-2B03-44F1-9F21-DA7ACD96497B}"/>
    <dgm:cxn modelId="{A88E7C28-47F2-4F09-B842-469688661EBF}" srcId="{98C3E11E-A532-4E1C-A7B9-4E9A49C00238}" destId="{B2C973FE-C98E-4C14-8D99-181703EFABD6}" srcOrd="0" destOrd="0" parTransId="{9BB376CA-622C-4A95-81FF-9E180C985234}" sibTransId="{9EA96068-DAE9-4AF1-80CA-CDE768E89D7A}"/>
    <dgm:cxn modelId="{8AD3ABC2-A498-4B52-B155-7921B5A59192}" type="presOf" srcId="{187B477E-A38E-44B4-9288-8F0643C1B6A1}" destId="{24681113-E029-4ED4-9A58-E1178B813E11}" srcOrd="0" destOrd="2" presId="urn:microsoft.com/office/officeart/2005/8/layout/hList1"/>
    <dgm:cxn modelId="{2DF38FA5-1A6C-4461-B576-04CB85CB6782}" srcId="{B2C973FE-C98E-4C14-8D99-181703EFABD6}" destId="{187B477E-A38E-44B4-9288-8F0643C1B6A1}" srcOrd="2" destOrd="0" parTransId="{9C4EFEC7-EB52-4A9C-B7D3-4F851F1B8BB6}" sibTransId="{057A2716-A6FF-4331-A0E3-6AAF8137661C}"/>
    <dgm:cxn modelId="{6034AB55-BFFB-41F6-BFB9-02712F44CF44}" type="presParOf" srcId="{E637AFC7-D4BE-4675-8C7B-2238A71DA1BE}" destId="{F7846448-3D08-4AF6-A55D-7390A96024BB}" srcOrd="0" destOrd="0" presId="urn:microsoft.com/office/officeart/2005/8/layout/hList1"/>
    <dgm:cxn modelId="{6F418E30-BC7F-40BE-82A0-EFDE09C0AD21}" type="presParOf" srcId="{F7846448-3D08-4AF6-A55D-7390A96024BB}" destId="{6DC1A3A2-C3F7-4F53-A915-D4E3BA3E728B}" srcOrd="0" destOrd="0" presId="urn:microsoft.com/office/officeart/2005/8/layout/hList1"/>
    <dgm:cxn modelId="{4894148D-D1B4-4EFA-BC9B-FD73EF2EE18E}" type="presParOf" srcId="{F7846448-3D08-4AF6-A55D-7390A96024BB}" destId="{24681113-E029-4ED4-9A58-E1178B813E11}" srcOrd="1" destOrd="0" presId="urn:microsoft.com/office/officeart/2005/8/layout/hList1"/>
    <dgm:cxn modelId="{E4305895-E713-4B8A-9CFB-4C12B16E3E38}" type="presParOf" srcId="{E637AFC7-D4BE-4675-8C7B-2238A71DA1BE}" destId="{46EA40D7-DEA0-4C81-B76A-8656AF99FEE3}" srcOrd="1" destOrd="0" presId="urn:microsoft.com/office/officeart/2005/8/layout/hList1"/>
    <dgm:cxn modelId="{70496497-E112-4A5C-AF46-4F5EFCF5B050}" type="presParOf" srcId="{E637AFC7-D4BE-4675-8C7B-2238A71DA1BE}" destId="{69CD2AD9-1D13-47B4-B241-03B563AA180E}" srcOrd="2" destOrd="0" presId="urn:microsoft.com/office/officeart/2005/8/layout/hList1"/>
    <dgm:cxn modelId="{BAFBEA70-8049-467B-8F6B-30F765839600}" type="presParOf" srcId="{69CD2AD9-1D13-47B4-B241-03B563AA180E}" destId="{EF98DFE5-72FF-4DA3-88E3-A592D64F92C6}" srcOrd="0" destOrd="0" presId="urn:microsoft.com/office/officeart/2005/8/layout/hList1"/>
    <dgm:cxn modelId="{D911C8A4-FE30-4C25-AAFA-FFB49EDDBD51}" type="presParOf" srcId="{69CD2AD9-1D13-47B4-B241-03B563AA180E}" destId="{C34F70BB-3B86-487A-8A73-19482678AB4E}" srcOrd="1" destOrd="0" presId="urn:microsoft.com/office/officeart/2005/8/layout/hList1"/>
    <dgm:cxn modelId="{3103BB94-F9AC-467F-9606-6159336D43B1}" type="presParOf" srcId="{E637AFC7-D4BE-4675-8C7B-2238A71DA1BE}" destId="{CC2D694B-DB26-4369-9F13-B99E91AC75DF}" srcOrd="3" destOrd="0" presId="urn:microsoft.com/office/officeart/2005/8/layout/hList1"/>
    <dgm:cxn modelId="{C405520A-962B-4329-8AA3-79A0F58EFA5C}" type="presParOf" srcId="{E637AFC7-D4BE-4675-8C7B-2238A71DA1BE}" destId="{CBC93112-6367-4D1E-9C07-449B34385832}" srcOrd="4" destOrd="0" presId="urn:microsoft.com/office/officeart/2005/8/layout/hList1"/>
    <dgm:cxn modelId="{002C61DE-9B2C-4BE8-9E13-61249FBA204B}" type="presParOf" srcId="{CBC93112-6367-4D1E-9C07-449B34385832}" destId="{6B9F2F10-60CC-49C1-B26F-830798395586}" srcOrd="0" destOrd="0" presId="urn:microsoft.com/office/officeart/2005/8/layout/hList1"/>
    <dgm:cxn modelId="{F36CD1E2-022E-4DE4-B31E-037B8681CBDC}" type="presParOf" srcId="{CBC93112-6367-4D1E-9C07-449B34385832}" destId="{93C23EAF-0AF1-45F1-A986-00E10FB95C8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6/6/2013 11:48 AM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6/6/2013 11:48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6/6/2013 11:48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2" name="Header Placeholder 11"/>
          <p:cNvSpPr>
            <a:spLocks noGrp="1"/>
          </p:cNvSpPr>
          <p:nvPr>
            <p:ph type="hdr" sz="quarter" idx="15"/>
          </p:nvPr>
        </p:nvSpPr>
        <p:spPr/>
        <p:txBody>
          <a:bodyPr/>
          <a:lstStyle/>
          <a:p>
            <a:r>
              <a:rPr lang="en-US" dirty="0" smtClean="0"/>
              <a:t>TechEd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Header Placeholder 3"/>
          <p:cNvSpPr>
            <a:spLocks noGrp="1"/>
          </p:cNvSpPr>
          <p:nvPr>
            <p:ph type="hdr" sz="quarter" idx="10"/>
          </p:nvPr>
        </p:nvSpPr>
        <p:spPr/>
        <p:txBody>
          <a:bodyPr/>
          <a:lstStyle/>
          <a:p>
            <a:r>
              <a:rPr lang="en-US" dirty="0"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FDA5C7-BBAE-481E-8BF7-731156A2E2C1}" type="datetime8">
              <a:rPr lang="en-US" smtClean="0"/>
              <a:t>6/6/2013 11:48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2999262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Header Placeholder 3"/>
          <p:cNvSpPr>
            <a:spLocks noGrp="1"/>
          </p:cNvSpPr>
          <p:nvPr>
            <p:ph type="hdr" sz="quarter" idx="10"/>
          </p:nvPr>
        </p:nvSpPr>
        <p:spPr/>
        <p:txBody>
          <a:bodyPr/>
          <a:lstStyle/>
          <a:p>
            <a:r>
              <a:rPr lang="en-US" dirty="0"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FDA5C7-BBAE-481E-8BF7-731156A2E2C1}" type="datetime8">
              <a:rPr lang="en-US" smtClean="0"/>
              <a:t>6/6/2013 11:48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3149669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Header Placeholder 3"/>
          <p:cNvSpPr>
            <a:spLocks noGrp="1"/>
          </p:cNvSpPr>
          <p:nvPr>
            <p:ph type="hdr" sz="quarter" idx="10"/>
          </p:nvPr>
        </p:nvSpPr>
        <p:spPr/>
        <p:txBody>
          <a:bodyPr/>
          <a:lstStyle/>
          <a:p>
            <a:r>
              <a:rPr lang="en-US" dirty="0"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FDA5C7-BBAE-481E-8BF7-731156A2E2C1}" type="datetime8">
              <a:rPr lang="en-US" smtClean="0"/>
              <a:t>6/6/2013 11:48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2179031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FDA5C7-BBAE-481E-8BF7-731156A2E2C1}" type="datetime8">
              <a:rPr lang="en-US" smtClean="0"/>
              <a:t>6/6/2013 11:48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950871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11:48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3971290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Header Placeholder 3"/>
          <p:cNvSpPr>
            <a:spLocks noGrp="1"/>
          </p:cNvSpPr>
          <p:nvPr>
            <p:ph type="hdr" sz="quarter" idx="10"/>
          </p:nvPr>
        </p:nvSpPr>
        <p:spPr/>
        <p:txBody>
          <a:bodyPr/>
          <a:lstStyle/>
          <a:p>
            <a:r>
              <a:rPr lang="en-US" dirty="0"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FDA5C7-BBAE-481E-8BF7-731156A2E2C1}" type="datetime8">
              <a:rPr lang="en-US" smtClean="0"/>
              <a:t>6/6/2013 11:48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4201993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FDA5C7-BBAE-481E-8BF7-731156A2E2C1}" type="datetime8">
              <a:rPr lang="en-US" smtClean="0"/>
              <a:t>6/6/2013 11:48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40160019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8EBC24-75DB-45D6-9C3C-D2D1E32EB8D1}" type="slidenum">
              <a:rPr lang="en-US" smtClean="0"/>
              <a:t>24</a:t>
            </a:fld>
            <a:endParaRPr lang="en-US" dirty="0"/>
          </a:p>
        </p:txBody>
      </p:sp>
    </p:spTree>
    <p:extLst>
      <p:ext uri="{BB962C8B-B14F-4D97-AF65-F5344CB8AC3E}">
        <p14:creationId xmlns:p14="http://schemas.microsoft.com/office/powerpoint/2010/main" val="18119796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FDA5C7-BBAE-481E-8BF7-731156A2E2C1}" type="datetime8">
              <a:rPr lang="en-US" smtClean="0"/>
              <a:t>6/6/2013 11:48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15639384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FDA5C7-BBAE-481E-8BF7-731156A2E2C1}" type="datetime8">
              <a:rPr lang="en-US" smtClean="0"/>
              <a:t>6/6/2013 11:48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26</a:t>
            </a:fld>
            <a:endParaRPr lang="en-US" dirty="0"/>
          </a:p>
        </p:txBody>
      </p:sp>
    </p:spTree>
    <p:extLst>
      <p:ext uri="{BB962C8B-B14F-4D97-AF65-F5344CB8AC3E}">
        <p14:creationId xmlns:p14="http://schemas.microsoft.com/office/powerpoint/2010/main" val="3144009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FDA5C7-BBAE-481E-8BF7-731156A2E2C1}" type="datetime8">
              <a:rPr lang="en-US" smtClean="0"/>
              <a:t>6/6/2013 11:48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40707173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FDA5C7-BBAE-481E-8BF7-731156A2E2C1}" type="datetime8">
              <a:rPr lang="en-US" smtClean="0"/>
              <a:t>6/6/2013 11:48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28</a:t>
            </a:fld>
            <a:endParaRPr lang="en-US" dirty="0"/>
          </a:p>
        </p:txBody>
      </p:sp>
    </p:spTree>
    <p:extLst>
      <p:ext uri="{BB962C8B-B14F-4D97-AF65-F5344CB8AC3E}">
        <p14:creationId xmlns:p14="http://schemas.microsoft.com/office/powerpoint/2010/main" val="31606279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FDA5C7-BBAE-481E-8BF7-731156A2E2C1}" type="datetime8">
              <a:rPr lang="en-US" smtClean="0"/>
              <a:t>6/6/2013 11:48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29</a:t>
            </a:fld>
            <a:endParaRPr lang="en-US" dirty="0"/>
          </a:p>
        </p:txBody>
      </p:sp>
    </p:spTree>
    <p:extLst>
      <p:ext uri="{BB962C8B-B14F-4D97-AF65-F5344CB8AC3E}">
        <p14:creationId xmlns:p14="http://schemas.microsoft.com/office/powerpoint/2010/main" val="39248284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FDA5C7-BBAE-481E-8BF7-731156A2E2C1}" type="datetime8">
              <a:rPr lang="en-US" smtClean="0"/>
              <a:t>6/6/2013 11:48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30</a:t>
            </a:fld>
            <a:endParaRPr lang="en-US" dirty="0"/>
          </a:p>
        </p:txBody>
      </p:sp>
    </p:spTree>
    <p:extLst>
      <p:ext uri="{BB962C8B-B14F-4D97-AF65-F5344CB8AC3E}">
        <p14:creationId xmlns:p14="http://schemas.microsoft.com/office/powerpoint/2010/main" val="25204408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FDA5C7-BBAE-481E-8BF7-731156A2E2C1}" type="datetime8">
              <a:rPr lang="en-US" smtClean="0"/>
              <a:t>6/6/2013 11:48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31</a:t>
            </a:fld>
            <a:endParaRPr lang="en-US" dirty="0"/>
          </a:p>
        </p:txBody>
      </p:sp>
    </p:spTree>
    <p:extLst>
      <p:ext uri="{BB962C8B-B14F-4D97-AF65-F5344CB8AC3E}">
        <p14:creationId xmlns:p14="http://schemas.microsoft.com/office/powerpoint/2010/main" val="29783895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FDA5C7-BBAE-481E-8BF7-731156A2E2C1}" type="datetime8">
              <a:rPr lang="en-US" smtClean="0"/>
              <a:t>6/6/2013 11:48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32</a:t>
            </a:fld>
            <a:endParaRPr lang="en-US" dirty="0"/>
          </a:p>
        </p:txBody>
      </p:sp>
    </p:spTree>
    <p:extLst>
      <p:ext uri="{BB962C8B-B14F-4D97-AF65-F5344CB8AC3E}">
        <p14:creationId xmlns:p14="http://schemas.microsoft.com/office/powerpoint/2010/main" val="28984738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FDA5C7-BBAE-481E-8BF7-731156A2E2C1}" type="datetime8">
              <a:rPr lang="en-US" smtClean="0"/>
              <a:t>6/6/2013 11:48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34</a:t>
            </a:fld>
            <a:endParaRPr lang="en-US" dirty="0"/>
          </a:p>
        </p:txBody>
      </p:sp>
    </p:spTree>
    <p:extLst>
      <p:ext uri="{BB962C8B-B14F-4D97-AF65-F5344CB8AC3E}">
        <p14:creationId xmlns:p14="http://schemas.microsoft.com/office/powerpoint/2010/main" val="24427806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35</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6/6/2013 11:48 AM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36588603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11:48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36</a:t>
            </a:fld>
            <a:endParaRPr lang="en-US" dirty="0"/>
          </a:p>
        </p:txBody>
      </p:sp>
    </p:spTree>
    <p:extLst>
      <p:ext uri="{BB962C8B-B14F-4D97-AF65-F5344CB8AC3E}">
        <p14:creationId xmlns:p14="http://schemas.microsoft.com/office/powerpoint/2010/main" val="6866657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11:48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37</a:t>
            </a:fld>
            <a:endParaRPr lang="en-US" dirty="0"/>
          </a:p>
        </p:txBody>
      </p:sp>
    </p:spTree>
    <p:extLst>
      <p:ext uri="{BB962C8B-B14F-4D97-AF65-F5344CB8AC3E}">
        <p14:creationId xmlns:p14="http://schemas.microsoft.com/office/powerpoint/2010/main" val="16923678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38</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6/6/2013 11:48 AM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baseline="0" dirty="0" smtClean="0"/>
          </a:p>
        </p:txBody>
      </p:sp>
      <p:sp>
        <p:nvSpPr>
          <p:cNvPr id="4" name="Header Placeholder 3"/>
          <p:cNvSpPr>
            <a:spLocks noGrp="1"/>
          </p:cNvSpPr>
          <p:nvPr>
            <p:ph type="hdr" sz="quarter" idx="10"/>
          </p:nvPr>
        </p:nvSpPr>
        <p:spPr/>
        <p:txBody>
          <a:bodyPr/>
          <a:lstStyle/>
          <a:p>
            <a:r>
              <a:rPr lang="en-US" dirty="0" smtClean="0">
                <a:solidFill>
                  <a:prstClr val="black"/>
                </a:solidFill>
              </a:rPr>
              <a:t>Windows Server Management Marketing</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281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81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FD39BF46-F3C8-468E-A06E-5A331626980A}" type="datetime1">
              <a:rPr lang="en-US" smtClean="0">
                <a:solidFill>
                  <a:prstClr val="black"/>
                </a:solidFill>
              </a:rPr>
              <a:pPr/>
              <a:t>6/6/2013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757368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Header Placeholder 3"/>
          <p:cNvSpPr>
            <a:spLocks noGrp="1"/>
          </p:cNvSpPr>
          <p:nvPr>
            <p:ph type="hdr" sz="quarter" idx="10"/>
          </p:nvPr>
        </p:nvSpPr>
        <p:spPr/>
        <p:txBody>
          <a:bodyPr/>
          <a:lstStyle/>
          <a:p>
            <a:r>
              <a:rPr lang="en-US" dirty="0"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FDA5C7-BBAE-481E-8BF7-731156A2E2C1}" type="datetime8">
              <a:rPr lang="en-US" smtClean="0"/>
              <a:t>6/6/2013 11:48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3938350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Header Placeholder 3"/>
          <p:cNvSpPr>
            <a:spLocks noGrp="1"/>
          </p:cNvSpPr>
          <p:nvPr>
            <p:ph type="hdr" sz="quarter" idx="10"/>
          </p:nvPr>
        </p:nvSpPr>
        <p:spPr/>
        <p:txBody>
          <a:bodyPr/>
          <a:lstStyle/>
          <a:p>
            <a:r>
              <a:rPr lang="en-US" dirty="0"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FDA5C7-BBAE-481E-8BF7-731156A2E2C1}" type="datetime8">
              <a:rPr lang="en-US" smtClean="0"/>
              <a:t>6/6/2013 11:48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2926904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baseline="0" dirty="0" smtClean="0"/>
          </a:p>
        </p:txBody>
      </p:sp>
      <p:sp>
        <p:nvSpPr>
          <p:cNvPr id="4" name="Header Placeholder 3"/>
          <p:cNvSpPr>
            <a:spLocks noGrp="1"/>
          </p:cNvSpPr>
          <p:nvPr>
            <p:ph type="hdr" sz="quarter" idx="10"/>
          </p:nvPr>
        </p:nvSpPr>
        <p:spPr/>
        <p:txBody>
          <a:bodyPr/>
          <a:lstStyle/>
          <a:p>
            <a:r>
              <a:rPr lang="en-US" dirty="0"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FDA5C7-BBAE-481E-8BF7-731156A2E2C1}" type="datetime8">
              <a:rPr lang="en-US" smtClean="0"/>
              <a:t>6/6/2013 11:48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2172586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Header Placeholder 3"/>
          <p:cNvSpPr>
            <a:spLocks noGrp="1"/>
          </p:cNvSpPr>
          <p:nvPr>
            <p:ph type="hdr" sz="quarter" idx="10"/>
          </p:nvPr>
        </p:nvSpPr>
        <p:spPr/>
        <p:txBody>
          <a:bodyPr/>
          <a:lstStyle/>
          <a:p>
            <a:r>
              <a:rPr lang="en-US" dirty="0"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FDA5C7-BBAE-481E-8BF7-731156A2E2C1}" type="datetime8">
              <a:rPr lang="en-US" smtClean="0"/>
              <a:t>6/6/2013 11:48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2529489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FDA5C7-BBAE-481E-8BF7-731156A2E2C1}" type="datetime8">
              <a:rPr lang="en-US" smtClean="0"/>
              <a:t>6/6/2013 11:48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2490601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FDA5C7-BBAE-481E-8BF7-731156A2E2C1}" type="datetime8">
              <a:rPr lang="en-US" smtClean="0"/>
              <a:t>6/6/2013 11:48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40501826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8530" y="1743775"/>
            <a:ext cx="10726460" cy="2909528"/>
          </a:xfrm>
        </p:spPr>
        <p:txBody>
          <a:bodyPr anchor="b"/>
          <a:lstStyle>
            <a:lvl1pPr>
              <a:defRPr sz="6119"/>
            </a:lvl1pPr>
          </a:lstStyle>
          <a:p>
            <a:r>
              <a:rPr lang="en-US" smtClean="0"/>
              <a:t>Click to edit Master title style</a:t>
            </a:r>
            <a:endParaRPr lang="en-US"/>
          </a:p>
        </p:txBody>
      </p:sp>
      <p:sp>
        <p:nvSpPr>
          <p:cNvPr id="3" name="Text Placeholder 2"/>
          <p:cNvSpPr>
            <a:spLocks noGrp="1"/>
          </p:cNvSpPr>
          <p:nvPr>
            <p:ph type="body" idx="1"/>
          </p:nvPr>
        </p:nvSpPr>
        <p:spPr>
          <a:xfrm>
            <a:off x="848530" y="4680828"/>
            <a:ext cx="10726460" cy="523733"/>
          </a:xfrm>
        </p:spPr>
        <p:txBody>
          <a:bodyPr/>
          <a:lstStyle>
            <a:lvl1pPr marL="0" indent="0">
              <a:buNone/>
              <a:defRPr sz="2448">
                <a:solidFill>
                  <a:schemeClr val="tx1">
                    <a:tint val="75000"/>
                  </a:schemeClr>
                </a:solidFill>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5008" y="6482889"/>
            <a:ext cx="2798207" cy="372394"/>
          </a:xfrm>
          <a:prstGeom prst="rect">
            <a:avLst/>
          </a:prstGeom>
        </p:spPr>
        <p:txBody>
          <a:bodyPr/>
          <a:lstStyle/>
          <a:p>
            <a:fld id="{593F3642-4CF8-4825-B2C4-BDA8F2E8A139}" type="datetimeFigureOut">
              <a:rPr lang="en-US" smtClean="0"/>
              <a:t>6/6/2013</a:t>
            </a:fld>
            <a:endParaRPr lang="en-US"/>
          </a:p>
        </p:txBody>
      </p:sp>
      <p:sp>
        <p:nvSpPr>
          <p:cNvPr id="5" name="Footer Placeholder 4"/>
          <p:cNvSpPr>
            <a:spLocks noGrp="1"/>
          </p:cNvSpPr>
          <p:nvPr>
            <p:ph type="ftr" sz="quarter" idx="11"/>
          </p:nvPr>
        </p:nvSpPr>
        <p:spPr>
          <a:xfrm>
            <a:off x="4119583" y="6482889"/>
            <a:ext cx="4197310" cy="372394"/>
          </a:xfrm>
          <a:prstGeom prst="rect">
            <a:avLst/>
          </a:prstGeom>
        </p:spPr>
        <p:txBody>
          <a:bodyPr/>
          <a:lstStyle/>
          <a:p>
            <a:endParaRPr lang="en-US"/>
          </a:p>
        </p:txBody>
      </p:sp>
      <p:sp>
        <p:nvSpPr>
          <p:cNvPr id="6" name="Slide Number Placeholder 5"/>
          <p:cNvSpPr>
            <a:spLocks noGrp="1"/>
          </p:cNvSpPr>
          <p:nvPr>
            <p:ph type="sldNum" sz="quarter" idx="12"/>
          </p:nvPr>
        </p:nvSpPr>
        <p:spPr>
          <a:xfrm>
            <a:off x="8783260" y="6482889"/>
            <a:ext cx="2798207" cy="372394"/>
          </a:xfrm>
          <a:prstGeom prst="rect">
            <a:avLst/>
          </a:prstGeom>
        </p:spPr>
        <p:txBody>
          <a:bodyPr/>
          <a:lstStyle/>
          <a:p>
            <a:fld id="{F65CFD01-5A71-48DE-9FE0-22DB92B4125B}" type="slidenum">
              <a:rPr lang="en-US" smtClean="0"/>
              <a:t>‹#›</a:t>
            </a:fld>
            <a:endParaRPr lang="en-US"/>
          </a:p>
        </p:txBody>
      </p:sp>
    </p:spTree>
    <p:extLst>
      <p:ext uri="{BB962C8B-B14F-4D97-AF65-F5344CB8AC3E}">
        <p14:creationId xmlns:p14="http://schemas.microsoft.com/office/powerpoint/2010/main" val="260843062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9660" y="233151"/>
            <a:ext cx="11375536" cy="621530"/>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29660" y="1476622"/>
            <a:ext cx="11375536" cy="22283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27859428"/>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518187" y="1476623"/>
            <a:ext cx="11400103" cy="2351400"/>
          </a:xfrm>
        </p:spPr>
        <p:txBody>
          <a:bodyPr/>
          <a:lstStyle>
            <a:lvl2pPr>
              <a:defRPr lang="en-US" sz="2856" b="0" kern="1200" dirty="0" smtClean="0">
                <a:solidFill>
                  <a:schemeClr val="tx1"/>
                </a:solidFill>
                <a:effectLst>
                  <a:outerShdw blurRad="38100" dist="38100" dir="2700000" algn="tl">
                    <a:srgbClr val="000000">
                      <a:alpha val="43137"/>
                    </a:srgbClr>
                  </a:outerShdw>
                </a:effectLst>
                <a:latin typeface="+mn-lt"/>
                <a:ea typeface="+mn-ea"/>
                <a:cs typeface="+mn-cs"/>
              </a:defRPr>
            </a:lvl2pPr>
          </a:lstStyle>
          <a:p>
            <a:pPr lvl="0"/>
            <a:r>
              <a:rPr lang="en-US" dirty="0" smtClean="0"/>
              <a:t>Click to edit Master text styles</a:t>
            </a:r>
          </a:p>
          <a:p>
            <a:pPr marL="932597" lvl="1" indent="-404773" algn="l" defTabSz="932559" rtl="0" eaLnBrk="1" fontAlgn="base" latinLnBrk="0" hangingPunct="1">
              <a:lnSpc>
                <a:spcPct val="90000"/>
              </a:lnSpc>
              <a:spcBef>
                <a:spcPct val="20000"/>
              </a:spcBef>
              <a:spcAft>
                <a:spcPct val="0"/>
              </a:spcAft>
              <a:buClr>
                <a:schemeClr val="tx2"/>
              </a:buClr>
              <a:buSzPct val="85000"/>
              <a:buFontTx/>
              <a:buBlip>
                <a:blip r:embed="rId2"/>
              </a:buBlip>
            </a:pPr>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058751454"/>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8" name="Slide Number Placeholder 7"/>
          <p:cNvSpPr>
            <a:spLocks noGrp="1"/>
          </p:cNvSpPr>
          <p:nvPr>
            <p:ph type="sldNum" sz="quarter" idx="11"/>
          </p:nvPr>
        </p:nvSpPr>
        <p:spPr/>
        <p:txBody>
          <a:bodyPr/>
          <a:lstStyle>
            <a:lvl1pPr>
              <a:defRPr>
                <a:solidFill>
                  <a:schemeClr val="tx2"/>
                </a:solidFill>
              </a:defRPr>
            </a:lvl1pPr>
          </a:lstStyle>
          <a:p>
            <a:pPr>
              <a:lnSpc>
                <a:spcPct val="90000"/>
              </a:lnSpc>
            </a:pPr>
            <a:fld id="{1FCACD6A-4DA2-407A-979F-971D7CDFADE1}" type="slidenum">
              <a:rPr smtClean="0">
                <a:solidFill>
                  <a:srgbClr val="00188F"/>
                </a:solidFill>
              </a:rPr>
              <a:pPr>
                <a:lnSpc>
                  <a:spcPct val="90000"/>
                </a:lnSpc>
              </a:pPr>
              <a:t>‹#›</a:t>
            </a:fld>
            <a:endParaRPr dirty="0">
              <a:solidFill>
                <a:srgbClr val="00188F"/>
              </a:solidFill>
            </a:endParaRPr>
          </a:p>
        </p:txBody>
      </p:sp>
    </p:spTree>
    <p:extLst>
      <p:ext uri="{BB962C8B-B14F-4D97-AF65-F5344CB8AC3E}">
        <p14:creationId xmlns:p14="http://schemas.microsoft.com/office/powerpoint/2010/main" val="2892393272"/>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 id="2147484194" r:id="rId23"/>
    <p:sldLayoutId id="2147484195" r:id="rId24"/>
    <p:sldLayoutId id="2147484198" r:id="rId25"/>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9661" y="233153"/>
            <a:ext cx="11375536" cy="762786"/>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4" name="Text Placeholder 3"/>
          <p:cNvSpPr>
            <a:spLocks noGrp="1"/>
          </p:cNvSpPr>
          <p:nvPr>
            <p:ph type="body" idx="1"/>
          </p:nvPr>
        </p:nvSpPr>
        <p:spPr>
          <a:xfrm>
            <a:off x="531280" y="1476624"/>
            <a:ext cx="11378776" cy="2096876"/>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2"/>
          <p:cNvSpPr>
            <a:spLocks noGrp="1"/>
          </p:cNvSpPr>
          <p:nvPr>
            <p:ph type="sldNum" sz="quarter" idx="4"/>
          </p:nvPr>
        </p:nvSpPr>
        <p:spPr>
          <a:xfrm>
            <a:off x="11676811" y="6557367"/>
            <a:ext cx="233245" cy="129485"/>
          </a:xfrm>
          <a:prstGeom prst="rect">
            <a:avLst/>
          </a:prstGeom>
          <a:noFill/>
        </p:spPr>
        <p:txBody>
          <a:bodyPr wrap="square" lIns="0" tIns="0" rIns="0" bIns="0" rtlCol="0">
            <a:spAutoFit/>
          </a:bodyPr>
          <a:lstStyle>
            <a:lvl1pPr algn="l">
              <a:defRPr lang="en-US" sz="918" spc="-20" baseline="0" smtClean="0">
                <a:solidFill>
                  <a:schemeClr val="tx2"/>
                </a:solidFill>
              </a:defRPr>
            </a:lvl1pPr>
          </a:lstStyle>
          <a:p>
            <a:pPr defTabSz="932597">
              <a:lnSpc>
                <a:spcPct val="90000"/>
              </a:lnSpc>
            </a:pPr>
            <a:fld id="{1BC86A1F-E589-44B2-A543-2EC98F5547A7}" type="slidenum">
              <a:rPr lang="en-US" smtClean="0">
                <a:solidFill>
                  <a:srgbClr val="00188F"/>
                </a:solidFill>
              </a:rPr>
              <a:pPr defTabSz="932597">
                <a:lnSpc>
                  <a:spcPct val="90000"/>
                </a:lnSpc>
              </a:pPr>
              <a:t>‹#›</a:t>
            </a:fld>
            <a:endParaRPr lang="en-US" dirty="0">
              <a:solidFill>
                <a:srgbClr val="00188F"/>
              </a:solidFill>
            </a:endParaRPr>
          </a:p>
        </p:txBody>
      </p:sp>
      <p:sp>
        <p:nvSpPr>
          <p:cNvPr id="8" name="TextBox 7"/>
          <p:cNvSpPr txBox="1"/>
          <p:nvPr/>
        </p:nvSpPr>
        <p:spPr>
          <a:xfrm>
            <a:off x="11443567" y="6588129"/>
            <a:ext cx="233245" cy="86454"/>
          </a:xfrm>
          <a:prstGeom prst="rect">
            <a:avLst/>
          </a:prstGeom>
          <a:noFill/>
        </p:spPr>
        <p:txBody>
          <a:bodyPr wrap="square" lIns="0" tIns="0" rIns="0" bIns="0" rtlCol="0">
            <a:spAutoFit/>
          </a:bodyPr>
          <a:lstStyle/>
          <a:p>
            <a:pPr algn="ctr" defTabSz="932597">
              <a:lnSpc>
                <a:spcPct val="90000"/>
              </a:lnSpc>
            </a:pPr>
            <a:r>
              <a:rPr lang="en-US" sz="918" spc="-20" baseline="10000" dirty="0" smtClean="0">
                <a:gradFill>
                  <a:gsLst>
                    <a:gs pos="0">
                      <a:srgbClr val="00188F"/>
                    </a:gs>
                    <a:gs pos="100000">
                      <a:srgbClr val="00188F"/>
                    </a:gs>
                  </a:gsLst>
                  <a:lin ang="5400000" scaled="0"/>
                </a:gradFill>
                <a:latin typeface="Segoe UI Light"/>
              </a:rPr>
              <a:t>||</a:t>
            </a:r>
            <a:endParaRPr lang="en-US" sz="918" spc="-20" baseline="10000" dirty="0">
              <a:gradFill>
                <a:gsLst>
                  <a:gs pos="0">
                    <a:srgbClr val="00188F"/>
                  </a:gs>
                  <a:gs pos="100000">
                    <a:srgbClr val="00188F"/>
                  </a:gs>
                </a:gsLst>
                <a:lin ang="5400000" scaled="0"/>
              </a:gradFill>
              <a:latin typeface="Segoe UI Light"/>
            </a:endParaRPr>
          </a:p>
        </p:txBody>
      </p:sp>
      <p:sp>
        <p:nvSpPr>
          <p:cNvPr id="9" name="Footer Placeholder 7"/>
          <p:cNvSpPr txBox="1">
            <a:spLocks/>
          </p:cNvSpPr>
          <p:nvPr userDrawn="1"/>
        </p:nvSpPr>
        <p:spPr>
          <a:xfrm>
            <a:off x="388741" y="6482889"/>
            <a:ext cx="5753368" cy="372394"/>
          </a:xfrm>
          <a:prstGeom prst="rect">
            <a:avLst/>
          </a:prstGeom>
        </p:spPr>
        <p:txBody>
          <a:bodyPr anchor="ctr"/>
          <a:lstStyle>
            <a:lvl1pPr algn="ctr">
              <a:defRPr sz="1000">
                <a:solidFill>
                  <a:schemeClr val="tx1">
                    <a:tint val="75000"/>
                  </a:schemeClr>
                </a:solidFill>
                <a:latin typeface="+mn-lt"/>
              </a:defRPr>
            </a:lvl1pPr>
          </a:lstStyle>
          <a:p>
            <a:pPr algn="l" defTabSz="932597">
              <a:defRPr/>
            </a:pPr>
            <a:r>
              <a:rPr lang="en-US" sz="1020" dirty="0" smtClean="0">
                <a:solidFill>
                  <a:srgbClr val="505050">
                    <a:tint val="75000"/>
                  </a:srgbClr>
                </a:solidFill>
                <a:latin typeface="Arial" pitchFamily="34" charset="0"/>
                <a:cs typeface="Arial" pitchFamily="34" charset="0"/>
              </a:rPr>
              <a:t>2012 Storage Developer Conference. © Microsoft Corporation.  All Rights Reserved.</a:t>
            </a:r>
          </a:p>
          <a:p>
            <a:pPr defTabSz="932597">
              <a:defRPr/>
            </a:pPr>
            <a:endParaRPr lang="en-US" sz="1020" dirty="0" smtClean="0">
              <a:solidFill>
                <a:srgbClr val="505050">
                  <a:tint val="75000"/>
                </a:srgbClr>
              </a:solidFill>
            </a:endParaRPr>
          </a:p>
        </p:txBody>
      </p:sp>
    </p:spTree>
    <p:extLst>
      <p:ext uri="{BB962C8B-B14F-4D97-AF65-F5344CB8AC3E}">
        <p14:creationId xmlns:p14="http://schemas.microsoft.com/office/powerpoint/2010/main" val="1245198433"/>
      </p:ext>
    </p:extLst>
  </p:cSld>
  <p:clrMap bg1="lt1" tx1="dk1" bg2="lt2" tx2="dk2" accent1="accent1" accent2="accent2" accent3="accent3" accent4="accent4" accent5="accent5" accent6="accent6" hlink="hlink" folHlink="folHlink"/>
  <p:sldLayoutIdLst>
    <p:sldLayoutId id="2147484197" r:id="rId1"/>
  </p:sldLayoutIdLst>
  <p:transition>
    <p:fade/>
  </p:transition>
  <p:timing>
    <p:tnLst>
      <p:par>
        <p:cTn id="1" dur="indefinite" restart="never" nodeType="tmRoot"/>
      </p:par>
    </p:tnLst>
  </p:timing>
  <p:hf hdr="0" ftr="0" dt="0"/>
  <p:txStyles>
    <p:titleStyle>
      <a:lvl1pPr algn="l" defTabSz="932559" rtl="0" eaLnBrk="1" latinLnBrk="0" hangingPunct="1">
        <a:lnSpc>
          <a:spcPct val="90000"/>
        </a:lnSpc>
        <a:spcBef>
          <a:spcPct val="0"/>
        </a:spcBef>
        <a:buNone/>
        <a:defRPr lang="en-US" sz="5507" b="0" kern="1200" cap="none" spc="-102"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346486" marR="0" indent="-346486" algn="l" defTabSz="932559" rtl="0" eaLnBrk="1" fontAlgn="auto" latinLnBrk="0" hangingPunct="1">
        <a:lnSpc>
          <a:spcPct val="90000"/>
        </a:lnSpc>
        <a:spcBef>
          <a:spcPct val="20000"/>
        </a:spcBef>
        <a:spcAft>
          <a:spcPts val="0"/>
        </a:spcAft>
        <a:buClrTx/>
        <a:buSzPct val="90000"/>
        <a:buFont typeface="Arial" pitchFamily="34" charset="0"/>
        <a:buChar char="•"/>
        <a:tabLst/>
        <a:defRPr sz="3672" kern="1200" spc="-71" baseline="0">
          <a:gradFill>
            <a:gsLst>
              <a:gs pos="1250">
                <a:schemeClr val="tx1"/>
              </a:gs>
              <a:gs pos="100000">
                <a:schemeClr val="tx1"/>
              </a:gs>
            </a:gsLst>
            <a:lin ang="5400000" scaled="0"/>
          </a:gradFill>
          <a:latin typeface="+mj-lt"/>
          <a:ea typeface="+mn-ea"/>
          <a:cs typeface="+mn-cs"/>
        </a:defRPr>
      </a:lvl1pPr>
      <a:lvl2pPr marL="584492" marR="0" indent="-238007" algn="l" defTabSz="932559" rtl="0" eaLnBrk="1" fontAlgn="auto" latinLnBrk="0" hangingPunct="1">
        <a:lnSpc>
          <a:spcPct val="90000"/>
        </a:lnSpc>
        <a:spcBef>
          <a:spcPct val="20000"/>
        </a:spcBef>
        <a:spcAft>
          <a:spcPts val="0"/>
        </a:spcAft>
        <a:buClrTx/>
        <a:buSzPct val="90000"/>
        <a:buFont typeface="Wingdings" pitchFamily="2" charset="2"/>
        <a:buChar char=""/>
        <a:tabLst/>
        <a:defRPr sz="2448" kern="1200" spc="0" baseline="0">
          <a:gradFill>
            <a:gsLst>
              <a:gs pos="1250">
                <a:schemeClr val="tx1"/>
              </a:gs>
              <a:gs pos="100000">
                <a:schemeClr val="tx1"/>
              </a:gs>
            </a:gsLst>
            <a:lin ang="5400000" scaled="0"/>
          </a:gradFill>
          <a:latin typeface="+mn-lt"/>
          <a:ea typeface="+mn-ea"/>
          <a:cs typeface="+mn-cs"/>
        </a:defRPr>
      </a:lvl2pPr>
      <a:lvl3pPr marL="814403" marR="0" indent="-229911" algn="l" defTabSz="932559" rtl="0" eaLnBrk="1" fontAlgn="auto" latinLnBrk="0" hangingPunct="1">
        <a:lnSpc>
          <a:spcPct val="90000"/>
        </a:lnSpc>
        <a:spcBef>
          <a:spcPct val="20000"/>
        </a:spcBef>
        <a:spcAft>
          <a:spcPts val="0"/>
        </a:spcAft>
        <a:buClrTx/>
        <a:buSzPct val="90000"/>
        <a:buFont typeface="Wingdings" pitchFamily="2" charset="2"/>
        <a:buChar char=""/>
        <a:tabLst>
          <a:tab pos="814403" algn="l"/>
        </a:tabLst>
        <a:defRPr sz="2448" kern="1200" spc="0" baseline="0">
          <a:gradFill>
            <a:gsLst>
              <a:gs pos="1250">
                <a:schemeClr val="tx1"/>
              </a:gs>
              <a:gs pos="100000">
                <a:schemeClr val="tx1"/>
              </a:gs>
            </a:gsLst>
            <a:lin ang="5400000" scaled="0"/>
          </a:gradFill>
          <a:latin typeface="+mn-lt"/>
          <a:ea typeface="+mn-ea"/>
          <a:cs typeface="+mn-cs"/>
        </a:defRPr>
      </a:lvl3pPr>
      <a:lvl4pPr marL="1050791" marR="0" indent="-236387" algn="l" defTabSz="932559" rtl="0" eaLnBrk="1" fontAlgn="auto" latinLnBrk="0" hangingPunct="1">
        <a:lnSpc>
          <a:spcPct val="90000"/>
        </a:lnSpc>
        <a:spcBef>
          <a:spcPct val="20000"/>
        </a:spcBef>
        <a:spcAft>
          <a:spcPts val="0"/>
        </a:spcAft>
        <a:buClrTx/>
        <a:buSzPct val="90000"/>
        <a:buFont typeface="Wingdings" pitchFamily="2" charset="2"/>
        <a:buChar char=""/>
        <a:tabLst/>
        <a:defRPr sz="2040" kern="1200" spc="0" baseline="0">
          <a:gradFill>
            <a:gsLst>
              <a:gs pos="1250">
                <a:schemeClr val="tx1"/>
              </a:gs>
              <a:gs pos="100000">
                <a:schemeClr val="tx1"/>
              </a:gs>
            </a:gsLst>
            <a:lin ang="5400000" scaled="0"/>
          </a:gradFill>
          <a:latin typeface="+mn-lt"/>
          <a:ea typeface="+mn-ea"/>
          <a:cs typeface="+mn-cs"/>
        </a:defRPr>
      </a:lvl4pPr>
      <a:lvl5pPr marL="1280702" marR="0" indent="-229911" algn="l" defTabSz="932559" rtl="0" eaLnBrk="1" fontAlgn="auto" latinLnBrk="0" hangingPunct="1">
        <a:lnSpc>
          <a:spcPct val="90000"/>
        </a:lnSpc>
        <a:spcBef>
          <a:spcPct val="20000"/>
        </a:spcBef>
        <a:spcAft>
          <a:spcPts val="0"/>
        </a:spcAft>
        <a:buClrTx/>
        <a:buSzPct val="90000"/>
        <a:buFont typeface="Wingdings" pitchFamily="2" charset="2"/>
        <a:buChar char=""/>
        <a:tabLst>
          <a:tab pos="1280702" algn="l"/>
        </a:tabLst>
        <a:defRPr sz="2040" kern="1200" spc="0" baseline="0">
          <a:gradFill>
            <a:gsLst>
              <a:gs pos="1250">
                <a:schemeClr val="tx1"/>
              </a:gs>
              <a:gs pos="100000">
                <a:schemeClr val="tx1"/>
              </a:gs>
            </a:gsLst>
            <a:lin ang="5400000" scaled="0"/>
          </a:gradFill>
          <a:latin typeface="+mn-lt"/>
          <a:ea typeface="+mn-ea"/>
          <a:cs typeface="+mn-cs"/>
        </a:defRPr>
      </a:lvl5pPr>
      <a:lvl6pPr marL="2564538"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3081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9709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6337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9pPr>
    </p:bodyStyle>
    <p:otherStyle>
      <a:defPPr>
        <a:defRPr lang="en-US"/>
      </a:defPPr>
      <a:lvl1pPr marL="0" algn="l" defTabSz="932559" rtl="0" eaLnBrk="1" latinLnBrk="0" hangingPunct="1">
        <a:defRPr sz="1836" kern="1200">
          <a:solidFill>
            <a:schemeClr val="tx1"/>
          </a:solidFill>
          <a:latin typeface="+mn-lt"/>
          <a:ea typeface="+mn-ea"/>
          <a:cs typeface="+mn-cs"/>
        </a:defRPr>
      </a:lvl1pPr>
      <a:lvl2pPr marL="466280" algn="l" defTabSz="932559" rtl="0" eaLnBrk="1" latinLnBrk="0" hangingPunct="1">
        <a:defRPr sz="1836" kern="1200">
          <a:solidFill>
            <a:schemeClr val="tx1"/>
          </a:solidFill>
          <a:latin typeface="+mn-lt"/>
          <a:ea typeface="+mn-ea"/>
          <a:cs typeface="+mn-cs"/>
        </a:defRPr>
      </a:lvl2pPr>
      <a:lvl3pPr marL="932559" algn="l" defTabSz="932559" rtl="0" eaLnBrk="1" latinLnBrk="0" hangingPunct="1">
        <a:defRPr sz="1836" kern="1200">
          <a:solidFill>
            <a:schemeClr val="tx1"/>
          </a:solidFill>
          <a:latin typeface="+mn-lt"/>
          <a:ea typeface="+mn-ea"/>
          <a:cs typeface="+mn-cs"/>
        </a:defRPr>
      </a:lvl3pPr>
      <a:lvl4pPr marL="1398839" algn="l" defTabSz="932559" rtl="0" eaLnBrk="1" latinLnBrk="0" hangingPunct="1">
        <a:defRPr sz="1836" kern="1200">
          <a:solidFill>
            <a:schemeClr val="tx1"/>
          </a:solidFill>
          <a:latin typeface="+mn-lt"/>
          <a:ea typeface="+mn-ea"/>
          <a:cs typeface="+mn-cs"/>
        </a:defRPr>
      </a:lvl4pPr>
      <a:lvl5pPr marL="1865119" algn="l" defTabSz="932559" rtl="0" eaLnBrk="1" latinLnBrk="0" hangingPunct="1">
        <a:defRPr sz="1836" kern="1200">
          <a:solidFill>
            <a:schemeClr val="tx1"/>
          </a:solidFill>
          <a:latin typeface="+mn-lt"/>
          <a:ea typeface="+mn-ea"/>
          <a:cs typeface="+mn-cs"/>
        </a:defRPr>
      </a:lvl5pPr>
      <a:lvl6pPr marL="2331399" algn="l" defTabSz="932559" rtl="0" eaLnBrk="1" latinLnBrk="0" hangingPunct="1">
        <a:defRPr sz="1836" kern="1200">
          <a:solidFill>
            <a:schemeClr val="tx1"/>
          </a:solidFill>
          <a:latin typeface="+mn-lt"/>
          <a:ea typeface="+mn-ea"/>
          <a:cs typeface="+mn-cs"/>
        </a:defRPr>
      </a:lvl6pPr>
      <a:lvl7pPr marL="2797677" algn="l" defTabSz="932559" rtl="0" eaLnBrk="1" latinLnBrk="0" hangingPunct="1">
        <a:defRPr sz="1836" kern="1200">
          <a:solidFill>
            <a:schemeClr val="tx1"/>
          </a:solidFill>
          <a:latin typeface="+mn-lt"/>
          <a:ea typeface="+mn-ea"/>
          <a:cs typeface="+mn-cs"/>
        </a:defRPr>
      </a:lvl7pPr>
      <a:lvl8pPr marL="3263957" algn="l" defTabSz="932559" rtl="0" eaLnBrk="1" latinLnBrk="0" hangingPunct="1">
        <a:defRPr sz="1836" kern="1200">
          <a:solidFill>
            <a:schemeClr val="tx1"/>
          </a:solidFill>
          <a:latin typeface="+mn-lt"/>
          <a:ea typeface="+mn-ea"/>
          <a:cs typeface="+mn-cs"/>
        </a:defRPr>
      </a:lvl8pPr>
      <a:lvl9pPr marL="3730237" algn="l" defTabSz="932559" rtl="0" eaLnBrk="1" latinLnBrk="0" hangingPunct="1">
        <a:defRPr sz="183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2.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6.xml"/><Relationship Id="rId5" Type="http://schemas.openxmlformats.org/officeDocument/2006/relationships/image" Target="../media/image23.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hyperlink" Target="http://www.microsoft.com/en-us/server-cloud/windows-server/default.aspx" TargetMode="External"/><Relationship Id="rId1" Type="http://schemas.openxmlformats.org/officeDocument/2006/relationships/slideLayout" Target="../slideLayouts/slideLayout16.xml"/><Relationship Id="rId6" Type="http://schemas.openxmlformats.org/officeDocument/2006/relationships/image" Target="../media/image29.emf"/><Relationship Id="rId5" Type="http://schemas.openxmlformats.org/officeDocument/2006/relationships/image" Target="../media/image7.emf"/><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4.xml"/><Relationship Id="rId4" Type="http://schemas.openxmlformats.org/officeDocument/2006/relationships/image" Target="../media/image33.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37.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png"/><Relationship Id="rId7" Type="http://schemas.openxmlformats.org/officeDocument/2006/relationships/image" Target="../media/image40.jpeg"/><Relationship Id="rId2" Type="http://schemas.openxmlformats.org/officeDocument/2006/relationships/notesSlide" Target="../notesSlides/notesSlide28.xml"/><Relationship Id="rId1" Type="http://schemas.openxmlformats.org/officeDocument/2006/relationships/slideLayout" Target="../slideLayouts/slideLayout16.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png"/><Relationship Id="rId9" Type="http://schemas.openxmlformats.org/officeDocument/2006/relationships/image" Target="../media/image42.jpeg"/></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Windows Release Team</a:t>
            </a:r>
          </a:p>
        </p:txBody>
      </p:sp>
      <p:sp>
        <p:nvSpPr>
          <p:cNvPr id="3" name="Content Placeholder 2"/>
          <p:cNvSpPr>
            <a:spLocks noGrp="1"/>
          </p:cNvSpPr>
          <p:nvPr>
            <p:ph sz="quarter" idx="10"/>
          </p:nvPr>
        </p:nvSpPr>
        <p:spPr>
          <a:xfrm>
            <a:off x="296323" y="1215357"/>
            <a:ext cx="3924947" cy="6032421"/>
          </a:xfrm>
        </p:spPr>
        <p:txBody>
          <a:bodyPr/>
          <a:lstStyle/>
          <a:p>
            <a:r>
              <a:rPr lang="en-US" b="1" u="sng" dirty="0">
                <a:latin typeface="+mn-lt"/>
              </a:rPr>
              <a:t>2x </a:t>
            </a:r>
            <a:r>
              <a:rPr lang="en-US" u="sng" dirty="0">
                <a:latin typeface="+mn-lt"/>
              </a:rPr>
              <a:t>increase…</a:t>
            </a:r>
          </a:p>
          <a:p>
            <a:endParaRPr lang="en-US" u="sng" dirty="0">
              <a:latin typeface="+mn-lt"/>
            </a:endParaRPr>
          </a:p>
          <a:p>
            <a:r>
              <a:rPr lang="en-US" b="1" u="sng" dirty="0">
                <a:latin typeface="+mn-lt"/>
              </a:rPr>
              <a:t>3x </a:t>
            </a:r>
            <a:r>
              <a:rPr lang="en-US" u="sng" dirty="0">
                <a:latin typeface="+mn-lt"/>
              </a:rPr>
              <a:t>increase…</a:t>
            </a:r>
          </a:p>
          <a:p>
            <a:endParaRPr lang="en-US" u="sng" dirty="0">
              <a:latin typeface="+mn-lt"/>
            </a:endParaRPr>
          </a:p>
          <a:p>
            <a:r>
              <a:rPr lang="en-US" b="1" u="sng" dirty="0">
                <a:latin typeface="+mn-lt"/>
              </a:rPr>
              <a:t>5x </a:t>
            </a:r>
            <a:r>
              <a:rPr lang="en-US" u="sng" dirty="0">
                <a:latin typeface="+mn-lt"/>
              </a:rPr>
              <a:t>increase…</a:t>
            </a:r>
          </a:p>
          <a:p>
            <a:endParaRPr lang="en-US" u="sng" dirty="0">
              <a:latin typeface="+mn-lt"/>
            </a:endParaRPr>
          </a:p>
          <a:p>
            <a:r>
              <a:rPr lang="en-US" b="1" u="sng" dirty="0">
                <a:latin typeface="+mn-lt"/>
              </a:rPr>
              <a:t>6x </a:t>
            </a:r>
            <a:r>
              <a:rPr lang="en-US" u="sng" dirty="0">
                <a:latin typeface="+mn-lt"/>
              </a:rPr>
              <a:t>reduction…</a:t>
            </a:r>
          </a:p>
          <a:p>
            <a:endParaRPr lang="en-US" dirty="0">
              <a:latin typeface="+mn-lt"/>
            </a:endParaRPr>
          </a:p>
        </p:txBody>
      </p:sp>
      <p:sp>
        <p:nvSpPr>
          <p:cNvPr id="4" name="Content Placeholder 2"/>
          <p:cNvSpPr txBox="1">
            <a:spLocks/>
          </p:cNvSpPr>
          <p:nvPr/>
        </p:nvSpPr>
        <p:spPr>
          <a:xfrm>
            <a:off x="4221270" y="1315565"/>
            <a:ext cx="6459512" cy="553998"/>
          </a:xfrm>
          <a:prstGeom prst="rect">
            <a:avLst/>
          </a:prstGeom>
        </p:spPr>
        <p:txBody>
          <a:bodyPr vert="horz" wrap="square" lIns="0" tIns="0" rIns="0" bIns="0" rtlCol="0">
            <a:spAutoFit/>
          </a:bodyPr>
          <a:lstStyle>
            <a:lvl1pPr marL="346075" indent="-346075" algn="l" defTabSz="914363" rtl="0" eaLnBrk="1" latinLnBrk="0" hangingPunct="1">
              <a:lnSpc>
                <a:spcPct val="90000"/>
              </a:lnSpc>
              <a:spcBef>
                <a:spcPct val="20000"/>
              </a:spcBef>
              <a:buSzPct val="90000"/>
              <a:buFont typeface="Arial" pitchFamily="34" charset="0"/>
              <a:buChar char="•"/>
              <a:defRPr sz="32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1pPr>
            <a:lvl2pPr marL="630238" indent="-284163" algn="l" defTabSz="914363" rtl="0" eaLnBrk="1" latinLnBrk="0" hangingPunct="1">
              <a:lnSpc>
                <a:spcPct val="90000"/>
              </a:lnSpc>
              <a:spcBef>
                <a:spcPct val="20000"/>
              </a:spcBef>
              <a:buSzPct val="90000"/>
              <a:buFont typeface="Arial" pitchFamily="34" charset="0"/>
              <a:buChar char="•"/>
              <a:tabLst>
                <a:tab pos="630238" algn="l"/>
              </a:tabLst>
              <a:defRPr sz="28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2pPr>
            <a:lvl3pPr marL="914400" indent="-284163" algn="l" defTabSz="914363" rtl="0" eaLnBrk="1" latinLnBrk="0" hangingPunct="1">
              <a:lnSpc>
                <a:spcPct val="90000"/>
              </a:lnSpc>
              <a:spcBef>
                <a:spcPct val="20000"/>
              </a:spcBef>
              <a:buSzPct val="90000"/>
              <a:buFont typeface="Arial" pitchFamily="34" charset="0"/>
              <a:buChar char="•"/>
              <a:defRPr sz="24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3pPr>
            <a:lvl4pPr marL="1482725" indent="-223838" algn="l" defTabSz="914363" rtl="0" eaLnBrk="1" latinLnBrk="0" hangingPunct="1">
              <a:lnSpc>
                <a:spcPct val="90000"/>
              </a:lnSpc>
              <a:spcBef>
                <a:spcPct val="20000"/>
              </a:spcBef>
              <a:buSzPct val="90000"/>
              <a:buFont typeface="Arial" pitchFamily="34" charset="0"/>
              <a:buChar char="•"/>
              <a:tabLst>
                <a:tab pos="914400" algn="l"/>
              </a:tabLst>
              <a:defRPr sz="20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4pPr>
            <a:lvl5pPr marL="1712913" indent="-230188" algn="l" defTabSz="914363" rtl="0" eaLnBrk="1" latinLnBrk="0" hangingPunct="1">
              <a:lnSpc>
                <a:spcPct val="90000"/>
              </a:lnSpc>
              <a:spcBef>
                <a:spcPct val="20000"/>
              </a:spcBef>
              <a:buSzPct val="90000"/>
              <a:buFont typeface="Arial" pitchFamily="34" charset="0"/>
              <a:buChar char="•"/>
              <a:defRPr sz="20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000" dirty="0"/>
              <a:t>in total storage throughput</a:t>
            </a:r>
          </a:p>
        </p:txBody>
      </p:sp>
      <p:sp>
        <p:nvSpPr>
          <p:cNvPr id="5" name="Rounded Rectangle 4"/>
          <p:cNvSpPr/>
          <p:nvPr/>
        </p:nvSpPr>
        <p:spPr bwMode="auto">
          <a:xfrm>
            <a:off x="5402514" y="3325581"/>
            <a:ext cx="2822516" cy="323794"/>
          </a:xfrm>
          <a:prstGeom prst="roundRect">
            <a:avLst/>
          </a:prstGeom>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932290" fontAlgn="base">
              <a:spcBef>
                <a:spcPct val="0"/>
              </a:spcBef>
              <a:spcAft>
                <a:spcPct val="0"/>
              </a:spcAft>
            </a:pPr>
            <a:r>
              <a:rPr lang="en-US" spc="-51" dirty="0">
                <a:gradFill>
                  <a:gsLst>
                    <a:gs pos="0">
                      <a:srgbClr val="FFFFFF"/>
                    </a:gs>
                    <a:gs pos="100000">
                      <a:srgbClr val="FFFFFF"/>
                    </a:gs>
                  </a:gsLst>
                  <a:lin ang="5400000" scaled="0"/>
                </a:gradFill>
                <a:latin typeface="Segoe UI" pitchFamily="34" charset="0"/>
                <a:ea typeface="Segoe UI" pitchFamily="34" charset="0"/>
                <a:cs typeface="Segoe UI" pitchFamily="34" charset="0"/>
              </a:rPr>
              <a:t>$1,350/TB</a:t>
            </a:r>
          </a:p>
        </p:txBody>
      </p:sp>
      <p:sp>
        <p:nvSpPr>
          <p:cNvPr id="6" name="Rounded Rectangle 5"/>
          <p:cNvSpPr/>
          <p:nvPr/>
        </p:nvSpPr>
        <p:spPr bwMode="auto">
          <a:xfrm>
            <a:off x="7282779" y="3609097"/>
            <a:ext cx="942251" cy="318910"/>
          </a:xfrm>
          <a:prstGeom prst="roundRect">
            <a:avLst/>
          </a:prstGeom>
          <a:ln>
            <a:noFill/>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932290" fontAlgn="base">
              <a:spcBef>
                <a:spcPct val="0"/>
              </a:spcBef>
              <a:spcAft>
                <a:spcPct val="0"/>
              </a:spcAft>
            </a:pPr>
            <a:r>
              <a:rPr lang="en-US" spc="-51" dirty="0">
                <a:gradFill>
                  <a:gsLst>
                    <a:gs pos="0">
                      <a:srgbClr val="FFFFFF"/>
                    </a:gs>
                    <a:gs pos="100000">
                      <a:srgbClr val="FFFFFF"/>
                    </a:gs>
                  </a:gsLst>
                  <a:lin ang="5400000" scaled="0"/>
                </a:gradFill>
                <a:latin typeface="Segoe UI" pitchFamily="34" charset="0"/>
                <a:ea typeface="Segoe UI" pitchFamily="34" charset="0"/>
                <a:cs typeface="Segoe UI" pitchFamily="34" charset="0"/>
              </a:rPr>
              <a:t>$450/TB</a:t>
            </a:r>
          </a:p>
        </p:txBody>
      </p:sp>
      <p:sp>
        <p:nvSpPr>
          <p:cNvPr id="11" name="Content Placeholder 2"/>
          <p:cNvSpPr txBox="1">
            <a:spLocks/>
          </p:cNvSpPr>
          <p:nvPr/>
        </p:nvSpPr>
        <p:spPr>
          <a:xfrm>
            <a:off x="4221270" y="2642546"/>
            <a:ext cx="7565722" cy="553998"/>
          </a:xfrm>
          <a:prstGeom prst="rect">
            <a:avLst/>
          </a:prstGeom>
        </p:spPr>
        <p:txBody>
          <a:bodyPr vert="horz" wrap="square" lIns="0" tIns="0" rIns="0" bIns="0" rtlCol="0">
            <a:spAutoFit/>
          </a:bodyPr>
          <a:lstStyle>
            <a:lvl1pPr marL="346075" indent="-346075" algn="l" defTabSz="914363" rtl="0" eaLnBrk="1" latinLnBrk="0" hangingPunct="1">
              <a:lnSpc>
                <a:spcPct val="90000"/>
              </a:lnSpc>
              <a:spcBef>
                <a:spcPct val="20000"/>
              </a:spcBef>
              <a:buSzPct val="90000"/>
              <a:buFont typeface="Arial" pitchFamily="34" charset="0"/>
              <a:buChar char="•"/>
              <a:defRPr sz="32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1pPr>
            <a:lvl2pPr marL="630238" indent="-284163" algn="l" defTabSz="914363" rtl="0" eaLnBrk="1" latinLnBrk="0" hangingPunct="1">
              <a:lnSpc>
                <a:spcPct val="90000"/>
              </a:lnSpc>
              <a:spcBef>
                <a:spcPct val="20000"/>
              </a:spcBef>
              <a:buSzPct val="90000"/>
              <a:buFont typeface="Arial" pitchFamily="34" charset="0"/>
              <a:buChar char="•"/>
              <a:tabLst>
                <a:tab pos="630238" algn="l"/>
              </a:tabLst>
              <a:defRPr sz="28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2pPr>
            <a:lvl3pPr marL="914400" indent="-284163" algn="l" defTabSz="914363" rtl="0" eaLnBrk="1" latinLnBrk="0" hangingPunct="1">
              <a:lnSpc>
                <a:spcPct val="90000"/>
              </a:lnSpc>
              <a:spcBef>
                <a:spcPct val="20000"/>
              </a:spcBef>
              <a:buSzPct val="90000"/>
              <a:buFont typeface="Arial" pitchFamily="34" charset="0"/>
              <a:buChar char="•"/>
              <a:defRPr sz="24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3pPr>
            <a:lvl4pPr marL="1482725" indent="-223838" algn="l" defTabSz="914363" rtl="0" eaLnBrk="1" latinLnBrk="0" hangingPunct="1">
              <a:lnSpc>
                <a:spcPct val="90000"/>
              </a:lnSpc>
              <a:spcBef>
                <a:spcPct val="20000"/>
              </a:spcBef>
              <a:buSzPct val="90000"/>
              <a:buFont typeface="Arial" pitchFamily="34" charset="0"/>
              <a:buChar char="•"/>
              <a:tabLst>
                <a:tab pos="914400" algn="l"/>
              </a:tabLst>
              <a:defRPr sz="20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4pPr>
            <a:lvl5pPr marL="1712913" indent="-230188" algn="l" defTabSz="914363" rtl="0" eaLnBrk="1" latinLnBrk="0" hangingPunct="1">
              <a:lnSpc>
                <a:spcPct val="90000"/>
              </a:lnSpc>
              <a:spcBef>
                <a:spcPct val="20000"/>
              </a:spcBef>
              <a:buSzPct val="90000"/>
              <a:buFont typeface="Arial" pitchFamily="34" charset="0"/>
              <a:buChar char="•"/>
              <a:defRPr sz="20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000" dirty="0"/>
              <a:t>in raw capacity with same budget</a:t>
            </a:r>
          </a:p>
        </p:txBody>
      </p:sp>
      <p:sp>
        <p:nvSpPr>
          <p:cNvPr id="12" name="Content Placeholder 2"/>
          <p:cNvSpPr txBox="1">
            <a:spLocks/>
          </p:cNvSpPr>
          <p:nvPr/>
        </p:nvSpPr>
        <p:spPr>
          <a:xfrm>
            <a:off x="4221270" y="3986148"/>
            <a:ext cx="7900224" cy="553998"/>
          </a:xfrm>
          <a:prstGeom prst="rect">
            <a:avLst/>
          </a:prstGeom>
        </p:spPr>
        <p:txBody>
          <a:bodyPr vert="horz" wrap="square" lIns="0" tIns="0" rIns="0" bIns="0" rtlCol="0">
            <a:spAutoFit/>
          </a:bodyPr>
          <a:lstStyle>
            <a:lvl1pPr marL="346075" indent="-346075" algn="l" defTabSz="914363" rtl="0" eaLnBrk="1" latinLnBrk="0" hangingPunct="1">
              <a:lnSpc>
                <a:spcPct val="90000"/>
              </a:lnSpc>
              <a:spcBef>
                <a:spcPct val="20000"/>
              </a:spcBef>
              <a:buSzPct val="90000"/>
              <a:buFont typeface="Arial" pitchFamily="34" charset="0"/>
              <a:buChar char="•"/>
              <a:defRPr sz="32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1pPr>
            <a:lvl2pPr marL="630238" indent="-284163" algn="l" defTabSz="914363" rtl="0" eaLnBrk="1" latinLnBrk="0" hangingPunct="1">
              <a:lnSpc>
                <a:spcPct val="90000"/>
              </a:lnSpc>
              <a:spcBef>
                <a:spcPct val="20000"/>
              </a:spcBef>
              <a:buSzPct val="90000"/>
              <a:buFont typeface="Arial" pitchFamily="34" charset="0"/>
              <a:buChar char="•"/>
              <a:tabLst>
                <a:tab pos="630238" algn="l"/>
              </a:tabLst>
              <a:defRPr sz="28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2pPr>
            <a:lvl3pPr marL="914400" indent="-284163" algn="l" defTabSz="914363" rtl="0" eaLnBrk="1" latinLnBrk="0" hangingPunct="1">
              <a:lnSpc>
                <a:spcPct val="90000"/>
              </a:lnSpc>
              <a:spcBef>
                <a:spcPct val="20000"/>
              </a:spcBef>
              <a:buSzPct val="90000"/>
              <a:buFont typeface="Arial" pitchFamily="34" charset="0"/>
              <a:buChar char="•"/>
              <a:defRPr sz="24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3pPr>
            <a:lvl4pPr marL="1482725" indent="-223838" algn="l" defTabSz="914363" rtl="0" eaLnBrk="1" latinLnBrk="0" hangingPunct="1">
              <a:lnSpc>
                <a:spcPct val="90000"/>
              </a:lnSpc>
              <a:spcBef>
                <a:spcPct val="20000"/>
              </a:spcBef>
              <a:buSzPct val="90000"/>
              <a:buFont typeface="Arial" pitchFamily="34" charset="0"/>
              <a:buChar char="•"/>
              <a:tabLst>
                <a:tab pos="914400" algn="l"/>
              </a:tabLst>
              <a:defRPr sz="20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4pPr>
            <a:lvl5pPr marL="1712913" indent="-230188" algn="l" defTabSz="914363" rtl="0" eaLnBrk="1" latinLnBrk="0" hangingPunct="1">
              <a:lnSpc>
                <a:spcPct val="90000"/>
              </a:lnSpc>
              <a:spcBef>
                <a:spcPct val="20000"/>
              </a:spcBef>
              <a:buSzPct val="90000"/>
              <a:buFont typeface="Arial" pitchFamily="34" charset="0"/>
              <a:buChar char="•"/>
              <a:defRPr sz="20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000" dirty="0"/>
              <a:t>in effective capacity with dedupe</a:t>
            </a:r>
          </a:p>
        </p:txBody>
      </p:sp>
      <p:sp>
        <p:nvSpPr>
          <p:cNvPr id="13" name="Content Placeholder 2"/>
          <p:cNvSpPr txBox="1">
            <a:spLocks/>
          </p:cNvSpPr>
          <p:nvPr/>
        </p:nvSpPr>
        <p:spPr>
          <a:xfrm>
            <a:off x="4221270" y="5327438"/>
            <a:ext cx="6459512" cy="553998"/>
          </a:xfrm>
          <a:prstGeom prst="rect">
            <a:avLst/>
          </a:prstGeom>
        </p:spPr>
        <p:txBody>
          <a:bodyPr vert="horz" wrap="square" lIns="0" tIns="0" rIns="0" bIns="0" rtlCol="0">
            <a:spAutoFit/>
          </a:bodyPr>
          <a:lstStyle>
            <a:lvl1pPr marL="346075" indent="-346075" algn="l" defTabSz="914363" rtl="0" eaLnBrk="1" latinLnBrk="0" hangingPunct="1">
              <a:lnSpc>
                <a:spcPct val="90000"/>
              </a:lnSpc>
              <a:spcBef>
                <a:spcPct val="20000"/>
              </a:spcBef>
              <a:buSzPct val="90000"/>
              <a:buFont typeface="Arial" pitchFamily="34" charset="0"/>
              <a:buChar char="•"/>
              <a:defRPr sz="32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1pPr>
            <a:lvl2pPr marL="630238" indent="-284163" algn="l" defTabSz="914363" rtl="0" eaLnBrk="1" latinLnBrk="0" hangingPunct="1">
              <a:lnSpc>
                <a:spcPct val="90000"/>
              </a:lnSpc>
              <a:spcBef>
                <a:spcPct val="20000"/>
              </a:spcBef>
              <a:buSzPct val="90000"/>
              <a:buFont typeface="Arial" pitchFamily="34" charset="0"/>
              <a:buChar char="•"/>
              <a:tabLst>
                <a:tab pos="630238" algn="l"/>
              </a:tabLst>
              <a:defRPr sz="28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2pPr>
            <a:lvl3pPr marL="914400" indent="-284163" algn="l" defTabSz="914363" rtl="0" eaLnBrk="1" latinLnBrk="0" hangingPunct="1">
              <a:lnSpc>
                <a:spcPct val="90000"/>
              </a:lnSpc>
              <a:spcBef>
                <a:spcPct val="20000"/>
              </a:spcBef>
              <a:buSzPct val="90000"/>
              <a:buFont typeface="Arial" pitchFamily="34" charset="0"/>
              <a:buChar char="•"/>
              <a:defRPr sz="24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3pPr>
            <a:lvl4pPr marL="1482725" indent="-223838" algn="l" defTabSz="914363" rtl="0" eaLnBrk="1" latinLnBrk="0" hangingPunct="1">
              <a:lnSpc>
                <a:spcPct val="90000"/>
              </a:lnSpc>
              <a:spcBef>
                <a:spcPct val="20000"/>
              </a:spcBef>
              <a:buSzPct val="90000"/>
              <a:buFont typeface="Arial" pitchFamily="34" charset="0"/>
              <a:buChar char="•"/>
              <a:tabLst>
                <a:tab pos="914400" algn="l"/>
              </a:tabLst>
              <a:defRPr sz="20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4pPr>
            <a:lvl5pPr marL="1712913" indent="-230188" algn="l" defTabSz="914363" rtl="0" eaLnBrk="1" latinLnBrk="0" hangingPunct="1">
              <a:lnSpc>
                <a:spcPct val="90000"/>
              </a:lnSpc>
              <a:spcBef>
                <a:spcPct val="20000"/>
              </a:spcBef>
              <a:buSzPct val="90000"/>
              <a:buFont typeface="Arial" pitchFamily="34" charset="0"/>
              <a:buChar char="•"/>
              <a:defRPr sz="20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000" dirty="0"/>
              <a:t>in number of servers</a:t>
            </a:r>
          </a:p>
        </p:txBody>
      </p:sp>
      <p:sp>
        <p:nvSpPr>
          <p:cNvPr id="19" name="TextBox 18"/>
          <p:cNvSpPr txBox="1"/>
          <p:nvPr/>
        </p:nvSpPr>
        <p:spPr>
          <a:xfrm>
            <a:off x="3933236" y="3374746"/>
            <a:ext cx="1394356" cy="215444"/>
          </a:xfrm>
          <a:prstGeom prst="rect">
            <a:avLst/>
          </a:prstGeom>
          <a:noFill/>
        </p:spPr>
        <p:txBody>
          <a:bodyPr wrap="none" lIns="0" tIns="0" rIns="0" bIns="0" rtlCol="0">
            <a:spAutoFit/>
          </a:bodyPr>
          <a:lstStyle/>
          <a:p>
            <a:r>
              <a:rPr lang="en-US" sz="1400" b="1" i="1" dirty="0">
                <a:gradFill>
                  <a:gsLst>
                    <a:gs pos="0">
                      <a:schemeClr val="tx1"/>
                    </a:gs>
                    <a:gs pos="86000">
                      <a:schemeClr val="tx1"/>
                    </a:gs>
                  </a:gsLst>
                  <a:lin ang="5400000" scaled="0"/>
                </a:gradFill>
                <a:latin typeface="Segoe UI Light" pitchFamily="34" charset="0"/>
              </a:rPr>
              <a:t>Traditional Storage</a:t>
            </a:r>
          </a:p>
        </p:txBody>
      </p:sp>
      <p:sp>
        <p:nvSpPr>
          <p:cNvPr id="20" name="TextBox 19"/>
          <p:cNvSpPr txBox="1"/>
          <p:nvPr/>
        </p:nvSpPr>
        <p:spPr>
          <a:xfrm>
            <a:off x="6101535" y="3660830"/>
            <a:ext cx="1123706" cy="215444"/>
          </a:xfrm>
          <a:prstGeom prst="rect">
            <a:avLst/>
          </a:prstGeom>
          <a:noFill/>
        </p:spPr>
        <p:txBody>
          <a:bodyPr wrap="none" lIns="0" tIns="0" rIns="0" bIns="0" rtlCol="0">
            <a:spAutoFit/>
          </a:bodyPr>
          <a:lstStyle/>
          <a:p>
            <a:r>
              <a:rPr lang="en-US" sz="1400" b="1" i="1" dirty="0">
                <a:gradFill>
                  <a:gsLst>
                    <a:gs pos="0">
                      <a:schemeClr val="tx1"/>
                    </a:gs>
                    <a:gs pos="86000">
                      <a:schemeClr val="tx1"/>
                    </a:gs>
                  </a:gsLst>
                  <a:lin ang="5400000" scaled="0"/>
                </a:gradFill>
                <a:latin typeface="Segoe UI Light" pitchFamily="34" charset="0"/>
              </a:rPr>
              <a:t>Storage Spaces</a:t>
            </a:r>
          </a:p>
        </p:txBody>
      </p:sp>
    </p:spTree>
    <p:extLst>
      <p:ext uri="{BB962C8B-B14F-4D97-AF65-F5344CB8AC3E}">
        <p14:creationId xmlns:p14="http://schemas.microsoft.com/office/powerpoint/2010/main" val="6813773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11" grpId="0"/>
      <p:bldP spid="12" grpId="0"/>
      <p:bldP spid="13" grpId="0"/>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65" y="103763"/>
            <a:ext cx="11889564" cy="917575"/>
          </a:xfrm>
        </p:spPr>
        <p:txBody>
          <a:bodyPr/>
          <a:lstStyle/>
          <a:p>
            <a:r>
              <a:rPr lang="en-US" dirty="0"/>
              <a:t>Case Study: Windows Release Team</a:t>
            </a:r>
          </a:p>
        </p:txBody>
      </p:sp>
      <p:sp>
        <p:nvSpPr>
          <p:cNvPr id="106" name="TextBox 105"/>
          <p:cNvSpPr txBox="1"/>
          <p:nvPr/>
        </p:nvSpPr>
        <p:spPr>
          <a:xfrm>
            <a:off x="115866" y="2734666"/>
            <a:ext cx="1637371" cy="1174168"/>
          </a:xfrm>
          <a:prstGeom prst="rect">
            <a:avLst/>
          </a:prstGeom>
          <a:noFill/>
        </p:spPr>
        <p:txBody>
          <a:bodyPr wrap="none" lIns="182880" tIns="146304" rIns="182880" bIns="146304" rtlCol="0">
            <a:spAutoFit/>
          </a:bodyPr>
          <a:lstStyle/>
          <a:p>
            <a:pPr algn="r">
              <a:lnSpc>
                <a:spcPct val="90000"/>
              </a:lnSpc>
              <a:spcAft>
                <a:spcPts val="600"/>
              </a:spcAft>
            </a:pPr>
            <a:r>
              <a:rPr lang="en-US" sz="1000" b="1" dirty="0" smtClean="0">
                <a:gradFill>
                  <a:gsLst>
                    <a:gs pos="2917">
                      <a:schemeClr val="tx1"/>
                    </a:gs>
                    <a:gs pos="30000">
                      <a:schemeClr val="tx1"/>
                    </a:gs>
                  </a:gsLst>
                  <a:lin ang="5400000" scaled="0"/>
                </a:gradFill>
              </a:rPr>
              <a:t>20x File Servers</a:t>
            </a:r>
          </a:p>
          <a:p>
            <a:pPr algn="r">
              <a:lnSpc>
                <a:spcPct val="90000"/>
              </a:lnSpc>
              <a:spcAft>
                <a:spcPts val="600"/>
              </a:spcAft>
            </a:pPr>
            <a:r>
              <a:rPr lang="en-US" sz="1000" i="1" dirty="0" smtClean="0">
                <a:gradFill>
                  <a:gsLst>
                    <a:gs pos="2917">
                      <a:schemeClr val="tx1"/>
                    </a:gs>
                    <a:gs pos="30000">
                      <a:schemeClr val="tx1"/>
                    </a:gs>
                  </a:gsLst>
                  <a:lin ang="5400000" scaled="0"/>
                </a:gradFill>
              </a:rPr>
              <a:t>with 10GbE Links</a:t>
            </a:r>
          </a:p>
          <a:p>
            <a:pPr algn="r"/>
            <a:endParaRPr lang="en-US" sz="700" b="1" dirty="0" smtClean="0">
              <a:gradFill>
                <a:gsLst>
                  <a:gs pos="2917">
                    <a:schemeClr val="tx1"/>
                  </a:gs>
                  <a:gs pos="30000">
                    <a:schemeClr val="tx1"/>
                  </a:gs>
                </a:gsLst>
                <a:lin ang="5400000" scaled="0"/>
              </a:gradFill>
            </a:endParaRPr>
          </a:p>
          <a:p>
            <a:pPr algn="r">
              <a:lnSpc>
                <a:spcPct val="90000"/>
              </a:lnSpc>
              <a:spcAft>
                <a:spcPts val="600"/>
              </a:spcAft>
            </a:pPr>
            <a:r>
              <a:rPr lang="en-US" sz="1000" b="1" dirty="0" smtClean="0">
                <a:gradFill>
                  <a:gsLst>
                    <a:gs pos="2917">
                      <a:schemeClr val="tx1"/>
                    </a:gs>
                    <a:gs pos="30000">
                      <a:schemeClr val="tx1"/>
                    </a:gs>
                  </a:gsLst>
                  <a:lin ang="5400000" scaled="0"/>
                </a:gradFill>
              </a:rPr>
              <a:t>20x 60-Bay JBODs</a:t>
            </a:r>
          </a:p>
          <a:p>
            <a:pPr algn="r">
              <a:lnSpc>
                <a:spcPct val="90000"/>
              </a:lnSpc>
              <a:spcAft>
                <a:spcPts val="600"/>
              </a:spcAft>
            </a:pPr>
            <a:r>
              <a:rPr lang="en-US" sz="900" i="1" dirty="0" smtClean="0">
                <a:gradFill>
                  <a:gsLst>
                    <a:gs pos="2917">
                      <a:schemeClr val="tx1"/>
                    </a:gs>
                    <a:gs pos="30000">
                      <a:schemeClr val="tx1"/>
                    </a:gs>
                  </a:gsLst>
                  <a:lin ang="5400000" scaled="0"/>
                </a:gradFill>
              </a:rPr>
              <a:t>with 3TB 7200RPM HDDs</a:t>
            </a:r>
          </a:p>
        </p:txBody>
      </p:sp>
      <p:sp>
        <p:nvSpPr>
          <p:cNvPr id="107" name="Left-Right Arrow 106"/>
          <p:cNvSpPr/>
          <p:nvPr/>
        </p:nvSpPr>
        <p:spPr bwMode="auto">
          <a:xfrm>
            <a:off x="5504501" y="2629829"/>
            <a:ext cx="2043545" cy="1502668"/>
          </a:xfrm>
          <a:prstGeom prst="leftRightArrow">
            <a:avLst>
              <a:gd name="adj1" fmla="val 50000"/>
              <a:gd name="adj2" fmla="val 43128"/>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600" b="1" dirty="0" smtClean="0">
                <a:gradFill>
                  <a:gsLst>
                    <a:gs pos="0">
                      <a:srgbClr val="FFFFFF"/>
                    </a:gs>
                    <a:gs pos="100000">
                      <a:srgbClr val="FFFFFF"/>
                    </a:gs>
                  </a:gsLst>
                  <a:lin ang="5400000" scaled="0"/>
                </a:gradFill>
                <a:ea typeface="Segoe UI" pitchFamily="34" charset="0"/>
                <a:cs typeface="Segoe UI" pitchFamily="34" charset="0"/>
              </a:rPr>
              <a:t>Aggregate 80Gbps Network</a:t>
            </a:r>
          </a:p>
        </p:txBody>
      </p:sp>
      <p:sp>
        <p:nvSpPr>
          <p:cNvPr id="155" name="TextBox 154"/>
          <p:cNvSpPr txBox="1"/>
          <p:nvPr/>
        </p:nvSpPr>
        <p:spPr>
          <a:xfrm>
            <a:off x="144907" y="5717258"/>
            <a:ext cx="1607106" cy="710964"/>
          </a:xfrm>
          <a:prstGeom prst="rect">
            <a:avLst/>
          </a:prstGeom>
          <a:noFill/>
        </p:spPr>
        <p:txBody>
          <a:bodyPr wrap="square" lIns="182880" tIns="146304" rIns="182880" bIns="146304" rtlCol="0">
            <a:spAutoFit/>
          </a:bodyPr>
          <a:lstStyle/>
          <a:p>
            <a:pPr algn="r">
              <a:lnSpc>
                <a:spcPct val="90000"/>
              </a:lnSpc>
              <a:spcAft>
                <a:spcPts val="600"/>
              </a:spcAft>
            </a:pPr>
            <a:r>
              <a:rPr lang="en-US" sz="1000" i="1" dirty="0" smtClean="0">
                <a:gradFill>
                  <a:gsLst>
                    <a:gs pos="2917">
                      <a:schemeClr val="tx1"/>
                    </a:gs>
                    <a:gs pos="30000">
                      <a:schemeClr val="tx1"/>
                    </a:gs>
                  </a:gsLst>
                  <a:lin ang="5400000" scaled="0"/>
                </a:gradFill>
              </a:rPr>
              <a:t>Planning to double the deployment over the next year</a:t>
            </a:r>
            <a:endParaRPr lang="en-US" sz="900" i="1" dirty="0" smtClean="0">
              <a:gradFill>
                <a:gsLst>
                  <a:gs pos="2917">
                    <a:schemeClr val="tx1"/>
                  </a:gs>
                  <a:gs pos="30000">
                    <a:schemeClr val="tx1"/>
                  </a:gs>
                </a:gsLst>
                <a:lin ang="5400000" scaled="0"/>
              </a:gradFill>
            </a:endParaRPr>
          </a:p>
        </p:txBody>
      </p:sp>
      <p:sp>
        <p:nvSpPr>
          <p:cNvPr id="180" name="Cloud 179"/>
          <p:cNvSpPr/>
          <p:nvPr/>
        </p:nvSpPr>
        <p:spPr bwMode="auto">
          <a:xfrm>
            <a:off x="8353948" y="2196870"/>
            <a:ext cx="3700892" cy="1309765"/>
          </a:xfrm>
          <a:prstGeom prst="cloud">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18288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800" b="1" dirty="0" smtClean="0">
                <a:gradFill>
                  <a:gsLst>
                    <a:gs pos="0">
                      <a:srgbClr val="FFFFFF"/>
                    </a:gs>
                    <a:gs pos="100000">
                      <a:srgbClr val="FFFFFF"/>
                    </a:gs>
                  </a:gsLst>
                  <a:lin ang="5400000" scaled="0"/>
                </a:gradFill>
                <a:ea typeface="Segoe UI" pitchFamily="34" charset="0"/>
                <a:cs typeface="Segoe UI" pitchFamily="34" charset="0"/>
              </a:rPr>
              <a:t>Windows Build Servers</a:t>
            </a:r>
          </a:p>
        </p:txBody>
      </p:sp>
      <p:sp>
        <p:nvSpPr>
          <p:cNvPr id="181" name="Rounded Rectangle 180"/>
          <p:cNvSpPr/>
          <p:nvPr/>
        </p:nvSpPr>
        <p:spPr bwMode="auto">
          <a:xfrm>
            <a:off x="8189541" y="4047039"/>
            <a:ext cx="1042149" cy="533775"/>
          </a:xfrm>
          <a:prstGeom prst="roundRect">
            <a:avLst/>
          </a:prstGeom>
          <a:no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b="1" dirty="0">
                <a:gradFill>
                  <a:gsLst>
                    <a:gs pos="0">
                      <a:srgbClr val="FFFFFF"/>
                    </a:gs>
                    <a:gs pos="100000">
                      <a:srgbClr val="FFFFFF"/>
                    </a:gs>
                  </a:gsLst>
                  <a:lin ang="5400000" scaled="0"/>
                </a:gradFill>
                <a:ea typeface="Segoe UI" pitchFamily="34" charset="0"/>
                <a:cs typeface="Segoe UI" pitchFamily="34" charset="0"/>
              </a:rPr>
              <a:t>Dev</a:t>
            </a:r>
          </a:p>
        </p:txBody>
      </p:sp>
      <p:sp>
        <p:nvSpPr>
          <p:cNvPr id="182" name="Rounded Rectangle 181"/>
          <p:cNvSpPr/>
          <p:nvPr/>
        </p:nvSpPr>
        <p:spPr bwMode="auto">
          <a:xfrm>
            <a:off x="9216909" y="4056718"/>
            <a:ext cx="1336293" cy="525764"/>
          </a:xfrm>
          <a:prstGeom prst="roundRect">
            <a:avLst/>
          </a:prstGeom>
          <a:no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b="1" dirty="0" smtClean="0">
                <a:gradFill>
                  <a:gsLst>
                    <a:gs pos="0">
                      <a:srgbClr val="FFFFFF"/>
                    </a:gs>
                    <a:gs pos="100000">
                      <a:srgbClr val="FFFFFF"/>
                    </a:gs>
                  </a:gsLst>
                  <a:lin ang="5400000" scaled="0"/>
                </a:gradFill>
                <a:ea typeface="Segoe UI" pitchFamily="34" charset="0"/>
                <a:cs typeface="Segoe UI" pitchFamily="34" charset="0"/>
              </a:rPr>
              <a:t>Test Dev</a:t>
            </a:r>
          </a:p>
        </p:txBody>
      </p:sp>
      <p:sp>
        <p:nvSpPr>
          <p:cNvPr id="183" name="Left Brace 182"/>
          <p:cNvSpPr/>
          <p:nvPr/>
        </p:nvSpPr>
        <p:spPr>
          <a:xfrm>
            <a:off x="7661433" y="2250358"/>
            <a:ext cx="692515" cy="2261611"/>
          </a:xfrm>
          <a:prstGeom prst="leftBrace">
            <a:avLst/>
          </a:prstGeom>
          <a:ln w="28575">
            <a:headEnd type="none"/>
            <a:tailEnd type="none"/>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dirty="0"/>
          </a:p>
        </p:txBody>
      </p:sp>
      <p:sp>
        <p:nvSpPr>
          <p:cNvPr id="184" name="TextBox 183"/>
          <p:cNvSpPr txBox="1"/>
          <p:nvPr/>
        </p:nvSpPr>
        <p:spPr>
          <a:xfrm>
            <a:off x="5633069" y="4827291"/>
            <a:ext cx="5620834" cy="1280351"/>
          </a:xfrm>
          <a:prstGeom prst="rect">
            <a:avLst/>
          </a:prstGeom>
          <a:noFill/>
        </p:spPr>
        <p:txBody>
          <a:bodyPr wrap="non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US" sz="2000" i="1" dirty="0" smtClean="0">
                <a:gradFill>
                  <a:gsLst>
                    <a:gs pos="2917">
                      <a:schemeClr val="tx1"/>
                    </a:gs>
                    <a:gs pos="30000">
                      <a:schemeClr val="tx1"/>
                    </a:gs>
                  </a:gsLst>
                  <a:lin ang="5400000" scaled="0"/>
                </a:gradFill>
              </a:rPr>
              <a:t>Hundreds of build servers generating data</a:t>
            </a:r>
          </a:p>
          <a:p>
            <a:pPr marL="342900" indent="-342900">
              <a:lnSpc>
                <a:spcPct val="90000"/>
              </a:lnSpc>
              <a:spcAft>
                <a:spcPts val="600"/>
              </a:spcAft>
              <a:buFont typeface="Arial" panose="020B0604020202020204" pitchFamily="34" charset="0"/>
              <a:buChar char="•"/>
            </a:pPr>
            <a:r>
              <a:rPr lang="en-US" sz="2000" i="1" dirty="0" smtClean="0">
                <a:gradFill>
                  <a:gsLst>
                    <a:gs pos="2917">
                      <a:schemeClr val="tx1"/>
                    </a:gs>
                    <a:gs pos="30000">
                      <a:schemeClr val="tx1"/>
                    </a:gs>
                  </a:gsLst>
                  <a:lin ang="5400000" scaled="0"/>
                </a:gradFill>
              </a:rPr>
              <a:t>Thousands of developers and test developers</a:t>
            </a:r>
          </a:p>
          <a:p>
            <a:pPr marL="342900" indent="-342900">
              <a:lnSpc>
                <a:spcPct val="90000"/>
              </a:lnSpc>
              <a:spcAft>
                <a:spcPts val="600"/>
              </a:spcAft>
              <a:buFont typeface="Arial" panose="020B0604020202020204" pitchFamily="34" charset="0"/>
              <a:buChar char="•"/>
            </a:pPr>
            <a:r>
              <a:rPr lang="en-US" sz="2000" i="1" dirty="0" smtClean="0">
                <a:gradFill>
                  <a:gsLst>
                    <a:gs pos="2917">
                      <a:schemeClr val="tx1"/>
                    </a:gs>
                    <a:gs pos="30000">
                      <a:schemeClr val="tx1"/>
                    </a:gs>
                  </a:gsLst>
                  <a:lin ang="5400000" scaled="0"/>
                </a:gradFill>
              </a:rPr>
              <a:t>Thousands of internal and external partners</a:t>
            </a:r>
          </a:p>
        </p:txBody>
      </p:sp>
      <p:sp>
        <p:nvSpPr>
          <p:cNvPr id="185" name="TextBox 184"/>
          <p:cNvSpPr txBox="1"/>
          <p:nvPr/>
        </p:nvSpPr>
        <p:spPr>
          <a:xfrm rot="5400000">
            <a:off x="866193" y="6195811"/>
            <a:ext cx="595356" cy="627864"/>
          </a:xfrm>
          <a:prstGeom prst="rect">
            <a:avLst/>
          </a:prstGeom>
          <a:noFill/>
        </p:spPr>
        <p:txBody>
          <a:bodyPr wrap="none" lIns="182880" tIns="146304" rIns="182880" bIns="146304" rtlCol="0" anchor="ctr">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latin typeface="+mj-lt"/>
              </a:rPr>
              <a:t>…</a:t>
            </a:r>
          </a:p>
        </p:txBody>
      </p:sp>
      <p:grpSp>
        <p:nvGrpSpPr>
          <p:cNvPr id="3" name="Group 2"/>
          <p:cNvGrpSpPr/>
          <p:nvPr/>
        </p:nvGrpSpPr>
        <p:grpSpPr>
          <a:xfrm>
            <a:off x="1721597" y="1275205"/>
            <a:ext cx="3665403" cy="4234060"/>
            <a:chOff x="888309" y="1186621"/>
            <a:chExt cx="4236503" cy="4749550"/>
          </a:xfrm>
        </p:grpSpPr>
        <p:grpSp>
          <p:nvGrpSpPr>
            <p:cNvPr id="19" name="Group 18"/>
            <p:cNvGrpSpPr/>
            <p:nvPr/>
          </p:nvGrpSpPr>
          <p:grpSpPr>
            <a:xfrm>
              <a:off x="3008017" y="2143567"/>
              <a:ext cx="1057835" cy="949644"/>
              <a:chOff x="1184563" y="3252432"/>
              <a:chExt cx="1551709" cy="1257224"/>
            </a:xfrm>
          </p:grpSpPr>
          <p:grpSp>
            <p:nvGrpSpPr>
              <p:cNvPr id="12" name="Group 11"/>
              <p:cNvGrpSpPr/>
              <p:nvPr/>
            </p:nvGrpSpPr>
            <p:grpSpPr>
              <a:xfrm>
                <a:off x="1236937" y="3252432"/>
                <a:ext cx="1423135" cy="1257224"/>
                <a:chOff x="758956" y="2241049"/>
                <a:chExt cx="2191810" cy="1858429"/>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228" y="2241049"/>
                  <a:ext cx="2122538" cy="659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758956" y="2799457"/>
                  <a:ext cx="2034539" cy="1300021"/>
                  <a:chOff x="225607" y="4524323"/>
                  <a:chExt cx="3125634" cy="1861503"/>
                </a:xfrm>
              </p:grpSpPr>
              <p:pic>
                <p:nvPicPr>
                  <p:cNvPr id="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041" y="4524323"/>
                    <a:ext cx="2743200" cy="18307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a:spLocks/>
                  </p:cNvSpPr>
                  <p:nvPr/>
                </p:nvSpPr>
                <p:spPr>
                  <a:xfrm>
                    <a:off x="225607" y="5654306"/>
                    <a:ext cx="1073970" cy="731520"/>
                  </a:xfrm>
                  <a:prstGeom prst="rect">
                    <a:avLst/>
                  </a:prstGeom>
                  <a:noFill/>
                  <a:ln w="12700">
                    <a:noFill/>
                  </a:ln>
                </p:spPr>
                <p:txBody>
                  <a:bodyPr wrap="square" lIns="0" tIns="0" rIns="0" bIns="0" rtlCol="0" anchor="ctr" anchorCtr="0">
                    <a:noAutofit/>
                  </a:bodyPr>
                  <a:lstStyle/>
                  <a:p>
                    <a:pPr marL="0" marR="0" lvl="0" indent="0" algn="r" defTabSz="914400" eaLnBrk="1" fontAlgn="auto" latinLnBrk="0" hangingPunct="1">
                      <a:lnSpc>
                        <a:spcPct val="90000"/>
                      </a:lnSpc>
                      <a:spcBef>
                        <a:spcPct val="20000"/>
                      </a:spcBef>
                      <a:spcAft>
                        <a:spcPts val="0"/>
                      </a:spcAft>
                      <a:buClrTx/>
                      <a:buSzPct val="90000"/>
                      <a:buFontTx/>
                      <a:buNone/>
                      <a:tabLst/>
                      <a:defRPr/>
                    </a:pPr>
                    <a:r>
                      <a:rPr kumimoji="0" lang="en-US" sz="500" b="1" i="0" u="none" strike="noStrike" kern="0" cap="none" spc="0" normalizeH="0" baseline="0" noProof="0" dirty="0" smtClean="0">
                        <a:ln>
                          <a:noFill/>
                        </a:ln>
                        <a:solidFill>
                          <a:schemeClr val="tx1">
                            <a:alpha val="99000"/>
                          </a:schemeClr>
                        </a:solidFill>
                        <a:effectLst/>
                        <a:uLnTx/>
                        <a:uFillTx/>
                        <a:latin typeface="Calibri" panose="020F0502020204030204"/>
                      </a:rPr>
                      <a:t>60-bay</a:t>
                    </a:r>
                  </a:p>
                  <a:p>
                    <a:pPr marL="0" marR="0" lvl="0" indent="0" algn="r" defTabSz="914400" eaLnBrk="1" fontAlgn="auto" latinLnBrk="0" hangingPunct="1">
                      <a:lnSpc>
                        <a:spcPct val="90000"/>
                      </a:lnSpc>
                      <a:spcBef>
                        <a:spcPct val="20000"/>
                      </a:spcBef>
                      <a:spcAft>
                        <a:spcPts val="0"/>
                      </a:spcAft>
                      <a:buClrTx/>
                      <a:buSzPct val="90000"/>
                      <a:buFontTx/>
                      <a:buNone/>
                      <a:tabLst/>
                      <a:defRPr/>
                    </a:pPr>
                    <a:r>
                      <a:rPr kumimoji="0" lang="en-US" sz="500" b="1" i="0" u="none" strike="noStrike" kern="0" cap="none" spc="0" normalizeH="0" baseline="0" noProof="0" dirty="0" smtClean="0">
                        <a:ln>
                          <a:noFill/>
                        </a:ln>
                        <a:solidFill>
                          <a:schemeClr val="tx1">
                            <a:alpha val="99000"/>
                          </a:schemeClr>
                        </a:solidFill>
                        <a:effectLst/>
                        <a:uLnTx/>
                        <a:uFillTx/>
                        <a:latin typeface="Calibri" panose="020F0502020204030204"/>
                      </a:rPr>
                      <a:t>SAS Array</a:t>
                    </a:r>
                  </a:p>
                </p:txBody>
              </p:sp>
            </p:grpSp>
          </p:grpSp>
          <p:sp>
            <p:nvSpPr>
              <p:cNvPr id="18" name="Rounded Rectangle 17"/>
              <p:cNvSpPr/>
              <p:nvPr/>
            </p:nvSpPr>
            <p:spPr bwMode="auto">
              <a:xfrm>
                <a:off x="1184563" y="3252432"/>
                <a:ext cx="1551709" cy="1257224"/>
              </a:xfrm>
              <a:prstGeom prst="roundRect">
                <a:avLst>
                  <a:gd name="adj" fmla="val 5647"/>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7" name="Group 26"/>
            <p:cNvGrpSpPr/>
            <p:nvPr/>
          </p:nvGrpSpPr>
          <p:grpSpPr>
            <a:xfrm>
              <a:off x="3008016" y="3093211"/>
              <a:ext cx="1057835" cy="949644"/>
              <a:chOff x="1184563" y="3252432"/>
              <a:chExt cx="1551709" cy="1257224"/>
            </a:xfrm>
          </p:grpSpPr>
          <p:grpSp>
            <p:nvGrpSpPr>
              <p:cNvPr id="28" name="Group 27"/>
              <p:cNvGrpSpPr/>
              <p:nvPr/>
            </p:nvGrpSpPr>
            <p:grpSpPr>
              <a:xfrm>
                <a:off x="1236937" y="3252432"/>
                <a:ext cx="1423135" cy="1257224"/>
                <a:chOff x="758956" y="2241049"/>
                <a:chExt cx="2191810" cy="1858429"/>
              </a:xfrm>
            </p:grpSpPr>
            <p:pic>
              <p:nvPicPr>
                <p:cNvPr id="30"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228" y="2241049"/>
                  <a:ext cx="2122538" cy="659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1" name="Group 30"/>
                <p:cNvGrpSpPr/>
                <p:nvPr/>
              </p:nvGrpSpPr>
              <p:grpSpPr>
                <a:xfrm>
                  <a:off x="758956" y="2799457"/>
                  <a:ext cx="2034539" cy="1300021"/>
                  <a:chOff x="225607" y="4524323"/>
                  <a:chExt cx="3125634" cy="1861503"/>
                </a:xfrm>
              </p:grpSpPr>
              <p:pic>
                <p:nvPicPr>
                  <p:cNvPr id="3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041" y="4524323"/>
                    <a:ext cx="2743200" cy="18307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TextBox 32"/>
                  <p:cNvSpPr txBox="1">
                    <a:spLocks/>
                  </p:cNvSpPr>
                  <p:nvPr/>
                </p:nvSpPr>
                <p:spPr>
                  <a:xfrm>
                    <a:off x="225607" y="5654306"/>
                    <a:ext cx="1073970" cy="731520"/>
                  </a:xfrm>
                  <a:prstGeom prst="rect">
                    <a:avLst/>
                  </a:prstGeom>
                  <a:noFill/>
                  <a:ln w="12700">
                    <a:noFill/>
                  </a:ln>
                </p:spPr>
                <p:txBody>
                  <a:bodyPr wrap="square" lIns="0" tIns="0" rIns="0" bIns="0" rtlCol="0" anchor="ctr" anchorCtr="0">
                    <a:noAutofit/>
                  </a:bodyPr>
                  <a:lstStyle/>
                  <a:p>
                    <a:pPr marL="0" marR="0" lvl="0" indent="0" algn="r" defTabSz="914400" eaLnBrk="1" fontAlgn="auto" latinLnBrk="0" hangingPunct="1">
                      <a:lnSpc>
                        <a:spcPct val="90000"/>
                      </a:lnSpc>
                      <a:spcBef>
                        <a:spcPct val="20000"/>
                      </a:spcBef>
                      <a:spcAft>
                        <a:spcPts val="0"/>
                      </a:spcAft>
                      <a:buClrTx/>
                      <a:buSzPct val="90000"/>
                      <a:buFontTx/>
                      <a:buNone/>
                      <a:tabLst/>
                      <a:defRPr/>
                    </a:pPr>
                    <a:r>
                      <a:rPr kumimoji="0" lang="en-US" sz="500" b="1" i="0" u="none" strike="noStrike" kern="0" cap="none" spc="0" normalizeH="0" baseline="0" noProof="0" dirty="0" smtClean="0">
                        <a:ln>
                          <a:noFill/>
                        </a:ln>
                        <a:solidFill>
                          <a:schemeClr val="tx1">
                            <a:alpha val="99000"/>
                          </a:schemeClr>
                        </a:solidFill>
                        <a:effectLst/>
                        <a:uLnTx/>
                        <a:uFillTx/>
                        <a:latin typeface="Calibri" panose="020F0502020204030204"/>
                      </a:rPr>
                      <a:t>60-bay</a:t>
                    </a:r>
                  </a:p>
                  <a:p>
                    <a:pPr marL="0" marR="0" lvl="0" indent="0" algn="r" defTabSz="914400" eaLnBrk="1" fontAlgn="auto" latinLnBrk="0" hangingPunct="1">
                      <a:lnSpc>
                        <a:spcPct val="90000"/>
                      </a:lnSpc>
                      <a:spcBef>
                        <a:spcPct val="20000"/>
                      </a:spcBef>
                      <a:spcAft>
                        <a:spcPts val="0"/>
                      </a:spcAft>
                      <a:buClrTx/>
                      <a:buSzPct val="90000"/>
                      <a:buFontTx/>
                      <a:buNone/>
                      <a:tabLst/>
                      <a:defRPr/>
                    </a:pPr>
                    <a:r>
                      <a:rPr kumimoji="0" lang="en-US" sz="500" b="1" i="0" u="none" strike="noStrike" kern="0" cap="none" spc="0" normalizeH="0" baseline="0" noProof="0" dirty="0" smtClean="0">
                        <a:ln>
                          <a:noFill/>
                        </a:ln>
                        <a:solidFill>
                          <a:schemeClr val="tx1">
                            <a:alpha val="99000"/>
                          </a:schemeClr>
                        </a:solidFill>
                        <a:effectLst/>
                        <a:uLnTx/>
                        <a:uFillTx/>
                        <a:latin typeface="Calibri" panose="020F0502020204030204"/>
                      </a:rPr>
                      <a:t>SAS Array</a:t>
                    </a:r>
                  </a:p>
                </p:txBody>
              </p:sp>
            </p:grpSp>
          </p:grpSp>
          <p:sp>
            <p:nvSpPr>
              <p:cNvPr id="29" name="Rounded Rectangle 28"/>
              <p:cNvSpPr/>
              <p:nvPr/>
            </p:nvSpPr>
            <p:spPr bwMode="auto">
              <a:xfrm>
                <a:off x="1184563" y="3252432"/>
                <a:ext cx="1551709" cy="1257224"/>
              </a:xfrm>
              <a:prstGeom prst="roundRect">
                <a:avLst>
                  <a:gd name="adj" fmla="val 5647"/>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35" name="Group 34"/>
            <p:cNvGrpSpPr/>
            <p:nvPr/>
          </p:nvGrpSpPr>
          <p:grpSpPr>
            <a:xfrm>
              <a:off x="3001902" y="4036883"/>
              <a:ext cx="1057835" cy="949644"/>
              <a:chOff x="1184563" y="3252432"/>
              <a:chExt cx="1551709" cy="1257224"/>
            </a:xfrm>
          </p:grpSpPr>
          <p:grpSp>
            <p:nvGrpSpPr>
              <p:cNvPr id="36" name="Group 35"/>
              <p:cNvGrpSpPr/>
              <p:nvPr/>
            </p:nvGrpSpPr>
            <p:grpSpPr>
              <a:xfrm>
                <a:off x="1236937" y="3252432"/>
                <a:ext cx="1423135" cy="1257224"/>
                <a:chOff x="758956" y="2241049"/>
                <a:chExt cx="2191810" cy="1858429"/>
              </a:xfrm>
            </p:grpSpPr>
            <p:pic>
              <p:nvPicPr>
                <p:cNvPr id="38" name="Picture 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228" y="2241049"/>
                  <a:ext cx="2122538" cy="659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9" name="Group 38"/>
                <p:cNvGrpSpPr/>
                <p:nvPr/>
              </p:nvGrpSpPr>
              <p:grpSpPr>
                <a:xfrm>
                  <a:off x="758956" y="2799457"/>
                  <a:ext cx="2034539" cy="1300021"/>
                  <a:chOff x="225607" y="4524323"/>
                  <a:chExt cx="3125634" cy="1861503"/>
                </a:xfrm>
              </p:grpSpPr>
              <p:pic>
                <p:nvPicPr>
                  <p:cNvPr id="4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041" y="4524323"/>
                    <a:ext cx="2743200" cy="18307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TextBox 40"/>
                  <p:cNvSpPr txBox="1">
                    <a:spLocks/>
                  </p:cNvSpPr>
                  <p:nvPr/>
                </p:nvSpPr>
                <p:spPr>
                  <a:xfrm>
                    <a:off x="225607" y="5654306"/>
                    <a:ext cx="1073970" cy="731520"/>
                  </a:xfrm>
                  <a:prstGeom prst="rect">
                    <a:avLst/>
                  </a:prstGeom>
                  <a:noFill/>
                  <a:ln w="12700">
                    <a:noFill/>
                  </a:ln>
                </p:spPr>
                <p:txBody>
                  <a:bodyPr wrap="square" lIns="0" tIns="0" rIns="0" bIns="0" rtlCol="0" anchor="ctr" anchorCtr="0">
                    <a:noAutofit/>
                  </a:bodyPr>
                  <a:lstStyle/>
                  <a:p>
                    <a:pPr marL="0" marR="0" lvl="0" indent="0" algn="r" defTabSz="914400" eaLnBrk="1" fontAlgn="auto" latinLnBrk="0" hangingPunct="1">
                      <a:lnSpc>
                        <a:spcPct val="90000"/>
                      </a:lnSpc>
                      <a:spcBef>
                        <a:spcPct val="20000"/>
                      </a:spcBef>
                      <a:spcAft>
                        <a:spcPts val="0"/>
                      </a:spcAft>
                      <a:buClrTx/>
                      <a:buSzPct val="90000"/>
                      <a:buFontTx/>
                      <a:buNone/>
                      <a:tabLst/>
                      <a:defRPr/>
                    </a:pPr>
                    <a:r>
                      <a:rPr kumimoji="0" lang="en-US" sz="500" b="1" i="0" u="none" strike="noStrike" kern="0" cap="none" spc="0" normalizeH="0" baseline="0" noProof="0" dirty="0" smtClean="0">
                        <a:ln>
                          <a:noFill/>
                        </a:ln>
                        <a:solidFill>
                          <a:schemeClr val="tx1">
                            <a:alpha val="99000"/>
                          </a:schemeClr>
                        </a:solidFill>
                        <a:effectLst/>
                        <a:uLnTx/>
                        <a:uFillTx/>
                        <a:latin typeface="Calibri" panose="020F0502020204030204"/>
                      </a:rPr>
                      <a:t>60-bay</a:t>
                    </a:r>
                  </a:p>
                  <a:p>
                    <a:pPr marL="0" marR="0" lvl="0" indent="0" algn="r" defTabSz="914400" eaLnBrk="1" fontAlgn="auto" latinLnBrk="0" hangingPunct="1">
                      <a:lnSpc>
                        <a:spcPct val="90000"/>
                      </a:lnSpc>
                      <a:spcBef>
                        <a:spcPct val="20000"/>
                      </a:spcBef>
                      <a:spcAft>
                        <a:spcPts val="0"/>
                      </a:spcAft>
                      <a:buClrTx/>
                      <a:buSzPct val="90000"/>
                      <a:buFontTx/>
                      <a:buNone/>
                      <a:tabLst/>
                      <a:defRPr/>
                    </a:pPr>
                    <a:r>
                      <a:rPr kumimoji="0" lang="en-US" sz="500" b="1" i="0" u="none" strike="noStrike" kern="0" cap="none" spc="0" normalizeH="0" baseline="0" noProof="0" dirty="0" smtClean="0">
                        <a:ln>
                          <a:noFill/>
                        </a:ln>
                        <a:solidFill>
                          <a:schemeClr val="tx1">
                            <a:alpha val="99000"/>
                          </a:schemeClr>
                        </a:solidFill>
                        <a:effectLst/>
                        <a:uLnTx/>
                        <a:uFillTx/>
                        <a:latin typeface="Calibri" panose="020F0502020204030204"/>
                      </a:rPr>
                      <a:t>SAS Array</a:t>
                    </a:r>
                  </a:p>
                </p:txBody>
              </p:sp>
            </p:grpSp>
          </p:grpSp>
          <p:sp>
            <p:nvSpPr>
              <p:cNvPr id="37" name="Rounded Rectangle 36"/>
              <p:cNvSpPr/>
              <p:nvPr/>
            </p:nvSpPr>
            <p:spPr bwMode="auto">
              <a:xfrm>
                <a:off x="1184563" y="3252432"/>
                <a:ext cx="1551709" cy="1257224"/>
              </a:xfrm>
              <a:prstGeom prst="roundRect">
                <a:avLst>
                  <a:gd name="adj" fmla="val 5647"/>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42" name="Group 41"/>
            <p:cNvGrpSpPr/>
            <p:nvPr/>
          </p:nvGrpSpPr>
          <p:grpSpPr>
            <a:xfrm>
              <a:off x="3001901" y="4986527"/>
              <a:ext cx="1057835" cy="949644"/>
              <a:chOff x="1184563" y="3252432"/>
              <a:chExt cx="1551709" cy="1257224"/>
            </a:xfrm>
          </p:grpSpPr>
          <p:grpSp>
            <p:nvGrpSpPr>
              <p:cNvPr id="43" name="Group 42"/>
              <p:cNvGrpSpPr/>
              <p:nvPr/>
            </p:nvGrpSpPr>
            <p:grpSpPr>
              <a:xfrm>
                <a:off x="1236937" y="3252432"/>
                <a:ext cx="1423135" cy="1257224"/>
                <a:chOff x="758956" y="2241049"/>
                <a:chExt cx="2191810" cy="1858429"/>
              </a:xfrm>
            </p:grpSpPr>
            <p:pic>
              <p:nvPicPr>
                <p:cNvPr id="45" name="Picture 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228" y="2241049"/>
                  <a:ext cx="2122538" cy="659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6" name="Group 45"/>
                <p:cNvGrpSpPr/>
                <p:nvPr/>
              </p:nvGrpSpPr>
              <p:grpSpPr>
                <a:xfrm>
                  <a:off x="758956" y="2799457"/>
                  <a:ext cx="2034539" cy="1300021"/>
                  <a:chOff x="225607" y="4524323"/>
                  <a:chExt cx="3125634" cy="1861503"/>
                </a:xfrm>
              </p:grpSpPr>
              <p:pic>
                <p:nvPicPr>
                  <p:cNvPr id="47"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041" y="4524323"/>
                    <a:ext cx="2743200" cy="18307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TextBox 47"/>
                  <p:cNvSpPr txBox="1">
                    <a:spLocks/>
                  </p:cNvSpPr>
                  <p:nvPr/>
                </p:nvSpPr>
                <p:spPr>
                  <a:xfrm>
                    <a:off x="225607" y="5654306"/>
                    <a:ext cx="1073970" cy="731520"/>
                  </a:xfrm>
                  <a:prstGeom prst="rect">
                    <a:avLst/>
                  </a:prstGeom>
                  <a:noFill/>
                  <a:ln w="12700">
                    <a:noFill/>
                  </a:ln>
                </p:spPr>
                <p:txBody>
                  <a:bodyPr wrap="square" lIns="0" tIns="0" rIns="0" bIns="0" rtlCol="0" anchor="ctr" anchorCtr="0">
                    <a:noAutofit/>
                  </a:bodyPr>
                  <a:lstStyle/>
                  <a:p>
                    <a:pPr marL="0" marR="0" lvl="0" indent="0" algn="r" defTabSz="914400" eaLnBrk="1" fontAlgn="auto" latinLnBrk="0" hangingPunct="1">
                      <a:lnSpc>
                        <a:spcPct val="90000"/>
                      </a:lnSpc>
                      <a:spcBef>
                        <a:spcPct val="20000"/>
                      </a:spcBef>
                      <a:spcAft>
                        <a:spcPts val="0"/>
                      </a:spcAft>
                      <a:buClrTx/>
                      <a:buSzPct val="90000"/>
                      <a:buFontTx/>
                      <a:buNone/>
                      <a:tabLst/>
                      <a:defRPr/>
                    </a:pPr>
                    <a:r>
                      <a:rPr kumimoji="0" lang="en-US" sz="500" b="1" i="0" u="none" strike="noStrike" kern="0" cap="none" spc="0" normalizeH="0" baseline="0" noProof="0" dirty="0" smtClean="0">
                        <a:ln>
                          <a:noFill/>
                        </a:ln>
                        <a:solidFill>
                          <a:schemeClr val="tx1">
                            <a:alpha val="99000"/>
                          </a:schemeClr>
                        </a:solidFill>
                        <a:effectLst/>
                        <a:uLnTx/>
                        <a:uFillTx/>
                        <a:latin typeface="Calibri" panose="020F0502020204030204"/>
                      </a:rPr>
                      <a:t>60-bay</a:t>
                    </a:r>
                  </a:p>
                  <a:p>
                    <a:pPr marL="0" marR="0" lvl="0" indent="0" algn="r" defTabSz="914400" eaLnBrk="1" fontAlgn="auto" latinLnBrk="0" hangingPunct="1">
                      <a:lnSpc>
                        <a:spcPct val="90000"/>
                      </a:lnSpc>
                      <a:spcBef>
                        <a:spcPct val="20000"/>
                      </a:spcBef>
                      <a:spcAft>
                        <a:spcPts val="0"/>
                      </a:spcAft>
                      <a:buClrTx/>
                      <a:buSzPct val="90000"/>
                      <a:buFontTx/>
                      <a:buNone/>
                      <a:tabLst/>
                      <a:defRPr/>
                    </a:pPr>
                    <a:r>
                      <a:rPr kumimoji="0" lang="en-US" sz="500" b="1" i="0" u="none" strike="noStrike" kern="0" cap="none" spc="0" normalizeH="0" baseline="0" noProof="0" dirty="0" smtClean="0">
                        <a:ln>
                          <a:noFill/>
                        </a:ln>
                        <a:solidFill>
                          <a:schemeClr val="tx1">
                            <a:alpha val="99000"/>
                          </a:schemeClr>
                        </a:solidFill>
                        <a:effectLst/>
                        <a:uLnTx/>
                        <a:uFillTx/>
                        <a:latin typeface="Calibri" panose="020F0502020204030204"/>
                      </a:rPr>
                      <a:t>SAS Array</a:t>
                    </a:r>
                  </a:p>
                </p:txBody>
              </p:sp>
            </p:grpSp>
          </p:grpSp>
          <p:sp>
            <p:nvSpPr>
              <p:cNvPr id="44" name="Rounded Rectangle 43"/>
              <p:cNvSpPr/>
              <p:nvPr/>
            </p:nvSpPr>
            <p:spPr bwMode="auto">
              <a:xfrm>
                <a:off x="1184563" y="3252432"/>
                <a:ext cx="1551709" cy="1257224"/>
              </a:xfrm>
              <a:prstGeom prst="roundRect">
                <a:avLst>
                  <a:gd name="adj" fmla="val 5647"/>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49" name="Group 48"/>
            <p:cNvGrpSpPr/>
            <p:nvPr/>
          </p:nvGrpSpPr>
          <p:grpSpPr>
            <a:xfrm>
              <a:off x="1950183" y="2143567"/>
              <a:ext cx="1057835" cy="949644"/>
              <a:chOff x="1184563" y="3252432"/>
              <a:chExt cx="1551709" cy="1257224"/>
            </a:xfrm>
          </p:grpSpPr>
          <p:grpSp>
            <p:nvGrpSpPr>
              <p:cNvPr id="50" name="Group 49"/>
              <p:cNvGrpSpPr/>
              <p:nvPr/>
            </p:nvGrpSpPr>
            <p:grpSpPr>
              <a:xfrm>
                <a:off x="1236937" y="3252432"/>
                <a:ext cx="1423135" cy="1257224"/>
                <a:chOff x="758956" y="2241049"/>
                <a:chExt cx="2191810" cy="1858429"/>
              </a:xfrm>
            </p:grpSpPr>
            <p:pic>
              <p:nvPicPr>
                <p:cNvPr id="52"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228" y="2241049"/>
                  <a:ext cx="2122538" cy="659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3" name="Group 52"/>
                <p:cNvGrpSpPr/>
                <p:nvPr/>
              </p:nvGrpSpPr>
              <p:grpSpPr>
                <a:xfrm>
                  <a:off x="758956" y="2799457"/>
                  <a:ext cx="2034539" cy="1300021"/>
                  <a:chOff x="225607" y="4524323"/>
                  <a:chExt cx="3125634" cy="1861503"/>
                </a:xfrm>
              </p:grpSpPr>
              <p:pic>
                <p:nvPicPr>
                  <p:cNvPr id="5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041" y="4524323"/>
                    <a:ext cx="2743200" cy="18307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 name="TextBox 54"/>
                  <p:cNvSpPr txBox="1">
                    <a:spLocks/>
                  </p:cNvSpPr>
                  <p:nvPr/>
                </p:nvSpPr>
                <p:spPr>
                  <a:xfrm>
                    <a:off x="225607" y="5654306"/>
                    <a:ext cx="1073970" cy="731520"/>
                  </a:xfrm>
                  <a:prstGeom prst="rect">
                    <a:avLst/>
                  </a:prstGeom>
                  <a:noFill/>
                  <a:ln w="12700">
                    <a:noFill/>
                  </a:ln>
                </p:spPr>
                <p:txBody>
                  <a:bodyPr wrap="square" lIns="0" tIns="0" rIns="0" bIns="0" rtlCol="0" anchor="ctr" anchorCtr="0">
                    <a:noAutofit/>
                  </a:bodyPr>
                  <a:lstStyle/>
                  <a:p>
                    <a:pPr marL="0" marR="0" lvl="0" indent="0" algn="r" defTabSz="914400" eaLnBrk="1" fontAlgn="auto" latinLnBrk="0" hangingPunct="1">
                      <a:lnSpc>
                        <a:spcPct val="90000"/>
                      </a:lnSpc>
                      <a:spcBef>
                        <a:spcPct val="20000"/>
                      </a:spcBef>
                      <a:spcAft>
                        <a:spcPts val="0"/>
                      </a:spcAft>
                      <a:buClrTx/>
                      <a:buSzPct val="90000"/>
                      <a:buFontTx/>
                      <a:buNone/>
                      <a:tabLst/>
                      <a:defRPr/>
                    </a:pPr>
                    <a:r>
                      <a:rPr kumimoji="0" lang="en-US" sz="500" b="1" i="0" u="none" strike="noStrike" kern="0" cap="none" spc="0" normalizeH="0" baseline="0" noProof="0" dirty="0" smtClean="0">
                        <a:ln>
                          <a:noFill/>
                        </a:ln>
                        <a:solidFill>
                          <a:schemeClr val="tx1">
                            <a:alpha val="99000"/>
                          </a:schemeClr>
                        </a:solidFill>
                        <a:effectLst/>
                        <a:uLnTx/>
                        <a:uFillTx/>
                        <a:latin typeface="Calibri" panose="020F0502020204030204"/>
                      </a:rPr>
                      <a:t>60-bay</a:t>
                    </a:r>
                  </a:p>
                  <a:p>
                    <a:pPr marL="0" marR="0" lvl="0" indent="0" algn="r" defTabSz="914400" eaLnBrk="1" fontAlgn="auto" latinLnBrk="0" hangingPunct="1">
                      <a:lnSpc>
                        <a:spcPct val="90000"/>
                      </a:lnSpc>
                      <a:spcBef>
                        <a:spcPct val="20000"/>
                      </a:spcBef>
                      <a:spcAft>
                        <a:spcPts val="0"/>
                      </a:spcAft>
                      <a:buClrTx/>
                      <a:buSzPct val="90000"/>
                      <a:buFontTx/>
                      <a:buNone/>
                      <a:tabLst/>
                      <a:defRPr/>
                    </a:pPr>
                    <a:r>
                      <a:rPr kumimoji="0" lang="en-US" sz="500" b="1" i="0" u="none" strike="noStrike" kern="0" cap="none" spc="0" normalizeH="0" baseline="0" noProof="0" dirty="0" smtClean="0">
                        <a:ln>
                          <a:noFill/>
                        </a:ln>
                        <a:solidFill>
                          <a:schemeClr val="tx1">
                            <a:alpha val="99000"/>
                          </a:schemeClr>
                        </a:solidFill>
                        <a:effectLst/>
                        <a:uLnTx/>
                        <a:uFillTx/>
                        <a:latin typeface="Calibri" panose="020F0502020204030204"/>
                      </a:rPr>
                      <a:t>SAS Array</a:t>
                    </a:r>
                  </a:p>
                </p:txBody>
              </p:sp>
            </p:grpSp>
          </p:grpSp>
          <p:sp>
            <p:nvSpPr>
              <p:cNvPr id="51" name="Rounded Rectangle 50"/>
              <p:cNvSpPr/>
              <p:nvPr/>
            </p:nvSpPr>
            <p:spPr bwMode="auto">
              <a:xfrm>
                <a:off x="1184563" y="3252432"/>
                <a:ext cx="1551709" cy="1257224"/>
              </a:xfrm>
              <a:prstGeom prst="roundRect">
                <a:avLst>
                  <a:gd name="adj" fmla="val 5647"/>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56" name="Group 55"/>
            <p:cNvGrpSpPr/>
            <p:nvPr/>
          </p:nvGrpSpPr>
          <p:grpSpPr>
            <a:xfrm>
              <a:off x="1950182" y="3093209"/>
              <a:ext cx="1057835" cy="949644"/>
              <a:chOff x="1184563" y="3252432"/>
              <a:chExt cx="1551709" cy="1257225"/>
            </a:xfrm>
          </p:grpSpPr>
          <p:grpSp>
            <p:nvGrpSpPr>
              <p:cNvPr id="57" name="Group 56"/>
              <p:cNvGrpSpPr/>
              <p:nvPr/>
            </p:nvGrpSpPr>
            <p:grpSpPr>
              <a:xfrm>
                <a:off x="1236937" y="3252432"/>
                <a:ext cx="1423135" cy="1257224"/>
                <a:chOff x="758956" y="2241049"/>
                <a:chExt cx="2191810" cy="1858429"/>
              </a:xfrm>
            </p:grpSpPr>
            <p:pic>
              <p:nvPicPr>
                <p:cNvPr id="59" name="Picture 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228" y="2241049"/>
                  <a:ext cx="2122538" cy="659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0" name="Group 59"/>
                <p:cNvGrpSpPr/>
                <p:nvPr/>
              </p:nvGrpSpPr>
              <p:grpSpPr>
                <a:xfrm>
                  <a:off x="758956" y="2799457"/>
                  <a:ext cx="2034539" cy="1300021"/>
                  <a:chOff x="225607" y="4524323"/>
                  <a:chExt cx="3125634" cy="1861503"/>
                </a:xfrm>
              </p:grpSpPr>
              <p:pic>
                <p:nvPicPr>
                  <p:cNvPr id="61"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041" y="4524323"/>
                    <a:ext cx="2743200" cy="18307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TextBox 61"/>
                  <p:cNvSpPr txBox="1">
                    <a:spLocks/>
                  </p:cNvSpPr>
                  <p:nvPr/>
                </p:nvSpPr>
                <p:spPr>
                  <a:xfrm>
                    <a:off x="225607" y="5654306"/>
                    <a:ext cx="1073970" cy="731520"/>
                  </a:xfrm>
                  <a:prstGeom prst="rect">
                    <a:avLst/>
                  </a:prstGeom>
                  <a:noFill/>
                  <a:ln w="12700">
                    <a:noFill/>
                  </a:ln>
                </p:spPr>
                <p:txBody>
                  <a:bodyPr wrap="square" lIns="0" tIns="0" rIns="0" bIns="0" rtlCol="0" anchor="ctr" anchorCtr="0">
                    <a:noAutofit/>
                  </a:bodyPr>
                  <a:lstStyle/>
                  <a:p>
                    <a:pPr marL="0" marR="0" lvl="0" indent="0" algn="r" defTabSz="914400" eaLnBrk="1" fontAlgn="auto" latinLnBrk="0" hangingPunct="1">
                      <a:lnSpc>
                        <a:spcPct val="90000"/>
                      </a:lnSpc>
                      <a:spcBef>
                        <a:spcPct val="20000"/>
                      </a:spcBef>
                      <a:spcAft>
                        <a:spcPts val="0"/>
                      </a:spcAft>
                      <a:buClrTx/>
                      <a:buSzPct val="90000"/>
                      <a:buFontTx/>
                      <a:buNone/>
                      <a:tabLst/>
                      <a:defRPr/>
                    </a:pPr>
                    <a:r>
                      <a:rPr kumimoji="0" lang="en-US" sz="500" b="1" i="0" u="none" strike="noStrike" kern="0" cap="none" spc="0" normalizeH="0" baseline="0" noProof="0" dirty="0" smtClean="0">
                        <a:ln>
                          <a:noFill/>
                        </a:ln>
                        <a:solidFill>
                          <a:schemeClr val="tx1">
                            <a:alpha val="99000"/>
                          </a:schemeClr>
                        </a:solidFill>
                        <a:effectLst/>
                        <a:uLnTx/>
                        <a:uFillTx/>
                        <a:latin typeface="Calibri" panose="020F0502020204030204"/>
                      </a:rPr>
                      <a:t>60-bay</a:t>
                    </a:r>
                  </a:p>
                  <a:p>
                    <a:pPr marL="0" marR="0" lvl="0" indent="0" algn="r" defTabSz="914400" eaLnBrk="1" fontAlgn="auto" latinLnBrk="0" hangingPunct="1">
                      <a:lnSpc>
                        <a:spcPct val="90000"/>
                      </a:lnSpc>
                      <a:spcBef>
                        <a:spcPct val="20000"/>
                      </a:spcBef>
                      <a:spcAft>
                        <a:spcPts val="0"/>
                      </a:spcAft>
                      <a:buClrTx/>
                      <a:buSzPct val="90000"/>
                      <a:buFontTx/>
                      <a:buNone/>
                      <a:tabLst/>
                      <a:defRPr/>
                    </a:pPr>
                    <a:r>
                      <a:rPr kumimoji="0" lang="en-US" sz="500" b="1" i="0" u="none" strike="noStrike" kern="0" cap="none" spc="0" normalizeH="0" baseline="0" noProof="0" dirty="0" smtClean="0">
                        <a:ln>
                          <a:noFill/>
                        </a:ln>
                        <a:solidFill>
                          <a:schemeClr val="tx1">
                            <a:alpha val="99000"/>
                          </a:schemeClr>
                        </a:solidFill>
                        <a:effectLst/>
                        <a:uLnTx/>
                        <a:uFillTx/>
                        <a:latin typeface="Calibri" panose="020F0502020204030204"/>
                      </a:rPr>
                      <a:t>SAS Array</a:t>
                    </a:r>
                  </a:p>
                </p:txBody>
              </p:sp>
            </p:grpSp>
          </p:grpSp>
          <p:sp>
            <p:nvSpPr>
              <p:cNvPr id="58" name="Rounded Rectangle 57"/>
              <p:cNvSpPr/>
              <p:nvPr/>
            </p:nvSpPr>
            <p:spPr bwMode="auto">
              <a:xfrm>
                <a:off x="1184563" y="3252433"/>
                <a:ext cx="1551709" cy="1257224"/>
              </a:xfrm>
              <a:prstGeom prst="roundRect">
                <a:avLst>
                  <a:gd name="adj" fmla="val 5647"/>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63" name="Group 62"/>
            <p:cNvGrpSpPr/>
            <p:nvPr/>
          </p:nvGrpSpPr>
          <p:grpSpPr>
            <a:xfrm>
              <a:off x="1944068" y="4036883"/>
              <a:ext cx="1057835" cy="949644"/>
              <a:chOff x="1184563" y="3252432"/>
              <a:chExt cx="1551709" cy="1257224"/>
            </a:xfrm>
          </p:grpSpPr>
          <p:grpSp>
            <p:nvGrpSpPr>
              <p:cNvPr id="64" name="Group 63"/>
              <p:cNvGrpSpPr/>
              <p:nvPr/>
            </p:nvGrpSpPr>
            <p:grpSpPr>
              <a:xfrm>
                <a:off x="1236937" y="3252432"/>
                <a:ext cx="1423135" cy="1257224"/>
                <a:chOff x="758956" y="2241049"/>
                <a:chExt cx="2191810" cy="1858429"/>
              </a:xfrm>
            </p:grpSpPr>
            <p:pic>
              <p:nvPicPr>
                <p:cNvPr id="66" name="Picture 6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228" y="2241049"/>
                  <a:ext cx="2122538" cy="659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7" name="Group 66"/>
                <p:cNvGrpSpPr/>
                <p:nvPr/>
              </p:nvGrpSpPr>
              <p:grpSpPr>
                <a:xfrm>
                  <a:off x="758956" y="2799457"/>
                  <a:ext cx="2034539" cy="1300021"/>
                  <a:chOff x="225607" y="4524323"/>
                  <a:chExt cx="3125634" cy="1861503"/>
                </a:xfrm>
              </p:grpSpPr>
              <p:pic>
                <p:nvPicPr>
                  <p:cNvPr id="6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041" y="4524323"/>
                    <a:ext cx="2743200" cy="18307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 name="TextBox 68"/>
                  <p:cNvSpPr txBox="1">
                    <a:spLocks/>
                  </p:cNvSpPr>
                  <p:nvPr/>
                </p:nvSpPr>
                <p:spPr>
                  <a:xfrm>
                    <a:off x="225607" y="5654306"/>
                    <a:ext cx="1073970" cy="731520"/>
                  </a:xfrm>
                  <a:prstGeom prst="rect">
                    <a:avLst/>
                  </a:prstGeom>
                  <a:noFill/>
                  <a:ln w="12700">
                    <a:noFill/>
                  </a:ln>
                </p:spPr>
                <p:txBody>
                  <a:bodyPr wrap="square" lIns="0" tIns="0" rIns="0" bIns="0" rtlCol="0" anchor="ctr" anchorCtr="0">
                    <a:noAutofit/>
                  </a:bodyPr>
                  <a:lstStyle/>
                  <a:p>
                    <a:pPr marL="0" marR="0" lvl="0" indent="0" algn="r" defTabSz="914400" eaLnBrk="1" fontAlgn="auto" latinLnBrk="0" hangingPunct="1">
                      <a:lnSpc>
                        <a:spcPct val="90000"/>
                      </a:lnSpc>
                      <a:spcBef>
                        <a:spcPct val="20000"/>
                      </a:spcBef>
                      <a:spcAft>
                        <a:spcPts val="0"/>
                      </a:spcAft>
                      <a:buClrTx/>
                      <a:buSzPct val="90000"/>
                      <a:buFontTx/>
                      <a:buNone/>
                      <a:tabLst/>
                      <a:defRPr/>
                    </a:pPr>
                    <a:r>
                      <a:rPr kumimoji="0" lang="en-US" sz="500" b="1" i="0" u="none" strike="noStrike" kern="0" cap="none" spc="0" normalizeH="0" baseline="0" noProof="0" dirty="0" smtClean="0">
                        <a:ln>
                          <a:noFill/>
                        </a:ln>
                        <a:solidFill>
                          <a:schemeClr val="tx1">
                            <a:alpha val="99000"/>
                          </a:schemeClr>
                        </a:solidFill>
                        <a:effectLst/>
                        <a:uLnTx/>
                        <a:uFillTx/>
                        <a:latin typeface="Calibri" panose="020F0502020204030204"/>
                      </a:rPr>
                      <a:t>60-bay</a:t>
                    </a:r>
                  </a:p>
                  <a:p>
                    <a:pPr marL="0" marR="0" lvl="0" indent="0" algn="r" defTabSz="914400" eaLnBrk="1" fontAlgn="auto" latinLnBrk="0" hangingPunct="1">
                      <a:lnSpc>
                        <a:spcPct val="90000"/>
                      </a:lnSpc>
                      <a:spcBef>
                        <a:spcPct val="20000"/>
                      </a:spcBef>
                      <a:spcAft>
                        <a:spcPts val="0"/>
                      </a:spcAft>
                      <a:buClrTx/>
                      <a:buSzPct val="90000"/>
                      <a:buFontTx/>
                      <a:buNone/>
                      <a:tabLst/>
                      <a:defRPr/>
                    </a:pPr>
                    <a:r>
                      <a:rPr kumimoji="0" lang="en-US" sz="500" b="1" i="0" u="none" strike="noStrike" kern="0" cap="none" spc="0" normalizeH="0" baseline="0" noProof="0" dirty="0" smtClean="0">
                        <a:ln>
                          <a:noFill/>
                        </a:ln>
                        <a:solidFill>
                          <a:schemeClr val="tx1">
                            <a:alpha val="99000"/>
                          </a:schemeClr>
                        </a:solidFill>
                        <a:effectLst/>
                        <a:uLnTx/>
                        <a:uFillTx/>
                        <a:latin typeface="Calibri" panose="020F0502020204030204"/>
                      </a:rPr>
                      <a:t>SAS Array</a:t>
                    </a:r>
                  </a:p>
                </p:txBody>
              </p:sp>
            </p:grpSp>
          </p:grpSp>
          <p:sp>
            <p:nvSpPr>
              <p:cNvPr id="65" name="Rounded Rectangle 64"/>
              <p:cNvSpPr/>
              <p:nvPr/>
            </p:nvSpPr>
            <p:spPr bwMode="auto">
              <a:xfrm>
                <a:off x="1184563" y="3252432"/>
                <a:ext cx="1551709" cy="1257224"/>
              </a:xfrm>
              <a:prstGeom prst="roundRect">
                <a:avLst>
                  <a:gd name="adj" fmla="val 5647"/>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70" name="Group 69"/>
            <p:cNvGrpSpPr/>
            <p:nvPr/>
          </p:nvGrpSpPr>
          <p:grpSpPr>
            <a:xfrm>
              <a:off x="1944067" y="4986527"/>
              <a:ext cx="1057835" cy="949644"/>
              <a:chOff x="1184563" y="3252432"/>
              <a:chExt cx="1551709" cy="1257224"/>
            </a:xfrm>
          </p:grpSpPr>
          <p:grpSp>
            <p:nvGrpSpPr>
              <p:cNvPr id="71" name="Group 70"/>
              <p:cNvGrpSpPr/>
              <p:nvPr/>
            </p:nvGrpSpPr>
            <p:grpSpPr>
              <a:xfrm>
                <a:off x="1236937" y="3252432"/>
                <a:ext cx="1423135" cy="1257224"/>
                <a:chOff x="758956" y="2241049"/>
                <a:chExt cx="2191810" cy="1858429"/>
              </a:xfrm>
            </p:grpSpPr>
            <p:pic>
              <p:nvPicPr>
                <p:cNvPr id="73" name="Picture 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228" y="2241049"/>
                  <a:ext cx="2122538" cy="659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4" name="Group 73"/>
                <p:cNvGrpSpPr/>
                <p:nvPr/>
              </p:nvGrpSpPr>
              <p:grpSpPr>
                <a:xfrm>
                  <a:off x="758956" y="2799457"/>
                  <a:ext cx="2034539" cy="1300021"/>
                  <a:chOff x="225607" y="4524323"/>
                  <a:chExt cx="3125634" cy="1861503"/>
                </a:xfrm>
              </p:grpSpPr>
              <p:pic>
                <p:nvPicPr>
                  <p:cNvPr id="7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041" y="4524323"/>
                    <a:ext cx="2743200" cy="18307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 name="TextBox 75"/>
                  <p:cNvSpPr txBox="1">
                    <a:spLocks/>
                  </p:cNvSpPr>
                  <p:nvPr/>
                </p:nvSpPr>
                <p:spPr>
                  <a:xfrm>
                    <a:off x="225607" y="5654306"/>
                    <a:ext cx="1073970" cy="731520"/>
                  </a:xfrm>
                  <a:prstGeom prst="rect">
                    <a:avLst/>
                  </a:prstGeom>
                  <a:noFill/>
                  <a:ln w="12700">
                    <a:noFill/>
                  </a:ln>
                </p:spPr>
                <p:txBody>
                  <a:bodyPr wrap="square" lIns="0" tIns="0" rIns="0" bIns="0" rtlCol="0" anchor="ctr" anchorCtr="0">
                    <a:noAutofit/>
                  </a:bodyPr>
                  <a:lstStyle/>
                  <a:p>
                    <a:pPr marL="0" marR="0" lvl="0" indent="0" algn="r" defTabSz="914400" eaLnBrk="1" fontAlgn="auto" latinLnBrk="0" hangingPunct="1">
                      <a:lnSpc>
                        <a:spcPct val="90000"/>
                      </a:lnSpc>
                      <a:spcBef>
                        <a:spcPct val="20000"/>
                      </a:spcBef>
                      <a:spcAft>
                        <a:spcPts val="0"/>
                      </a:spcAft>
                      <a:buClrTx/>
                      <a:buSzPct val="90000"/>
                      <a:buFontTx/>
                      <a:buNone/>
                      <a:tabLst/>
                      <a:defRPr/>
                    </a:pPr>
                    <a:r>
                      <a:rPr kumimoji="0" lang="en-US" sz="500" b="1" i="0" u="none" strike="noStrike" kern="0" cap="none" spc="0" normalizeH="0" baseline="0" noProof="0" dirty="0" smtClean="0">
                        <a:ln>
                          <a:noFill/>
                        </a:ln>
                        <a:solidFill>
                          <a:schemeClr val="tx1">
                            <a:alpha val="99000"/>
                          </a:schemeClr>
                        </a:solidFill>
                        <a:effectLst/>
                        <a:uLnTx/>
                        <a:uFillTx/>
                        <a:latin typeface="Calibri" panose="020F0502020204030204"/>
                      </a:rPr>
                      <a:t>60-bay</a:t>
                    </a:r>
                  </a:p>
                  <a:p>
                    <a:pPr marL="0" marR="0" lvl="0" indent="0" algn="r" defTabSz="914400" eaLnBrk="1" fontAlgn="auto" latinLnBrk="0" hangingPunct="1">
                      <a:lnSpc>
                        <a:spcPct val="90000"/>
                      </a:lnSpc>
                      <a:spcBef>
                        <a:spcPct val="20000"/>
                      </a:spcBef>
                      <a:spcAft>
                        <a:spcPts val="0"/>
                      </a:spcAft>
                      <a:buClrTx/>
                      <a:buSzPct val="90000"/>
                      <a:buFontTx/>
                      <a:buNone/>
                      <a:tabLst/>
                      <a:defRPr/>
                    </a:pPr>
                    <a:r>
                      <a:rPr kumimoji="0" lang="en-US" sz="500" b="1" i="0" u="none" strike="noStrike" kern="0" cap="none" spc="0" normalizeH="0" baseline="0" noProof="0" dirty="0" smtClean="0">
                        <a:ln>
                          <a:noFill/>
                        </a:ln>
                        <a:solidFill>
                          <a:schemeClr val="tx1">
                            <a:alpha val="99000"/>
                          </a:schemeClr>
                        </a:solidFill>
                        <a:effectLst/>
                        <a:uLnTx/>
                        <a:uFillTx/>
                        <a:latin typeface="Calibri" panose="020F0502020204030204"/>
                      </a:rPr>
                      <a:t>SAS Array</a:t>
                    </a:r>
                  </a:p>
                </p:txBody>
              </p:sp>
            </p:grpSp>
          </p:grpSp>
          <p:sp>
            <p:nvSpPr>
              <p:cNvPr id="72" name="Rounded Rectangle 71"/>
              <p:cNvSpPr/>
              <p:nvPr/>
            </p:nvSpPr>
            <p:spPr bwMode="auto">
              <a:xfrm>
                <a:off x="1184563" y="3252432"/>
                <a:ext cx="1551709" cy="1257224"/>
              </a:xfrm>
              <a:prstGeom prst="roundRect">
                <a:avLst>
                  <a:gd name="adj" fmla="val 5647"/>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77" name="Group 76"/>
            <p:cNvGrpSpPr/>
            <p:nvPr/>
          </p:nvGrpSpPr>
          <p:grpSpPr>
            <a:xfrm>
              <a:off x="4065850" y="2143567"/>
              <a:ext cx="1057835" cy="949644"/>
              <a:chOff x="1184563" y="3252432"/>
              <a:chExt cx="1551709" cy="1257224"/>
            </a:xfrm>
          </p:grpSpPr>
          <p:grpSp>
            <p:nvGrpSpPr>
              <p:cNvPr id="78" name="Group 77"/>
              <p:cNvGrpSpPr/>
              <p:nvPr/>
            </p:nvGrpSpPr>
            <p:grpSpPr>
              <a:xfrm>
                <a:off x="1236937" y="3252432"/>
                <a:ext cx="1423135" cy="1257224"/>
                <a:chOff x="758956" y="2241049"/>
                <a:chExt cx="2191810" cy="1858429"/>
              </a:xfrm>
            </p:grpSpPr>
            <p:pic>
              <p:nvPicPr>
                <p:cNvPr id="80" name="Picture 7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228" y="2241049"/>
                  <a:ext cx="2122538" cy="659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1" name="Group 80"/>
                <p:cNvGrpSpPr/>
                <p:nvPr/>
              </p:nvGrpSpPr>
              <p:grpSpPr>
                <a:xfrm>
                  <a:off x="758956" y="2799457"/>
                  <a:ext cx="2034539" cy="1300021"/>
                  <a:chOff x="225607" y="4524323"/>
                  <a:chExt cx="3125634" cy="1861503"/>
                </a:xfrm>
              </p:grpSpPr>
              <p:pic>
                <p:nvPicPr>
                  <p:cNvPr id="8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041" y="4524323"/>
                    <a:ext cx="2743200" cy="18307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3" name="TextBox 82"/>
                  <p:cNvSpPr txBox="1">
                    <a:spLocks/>
                  </p:cNvSpPr>
                  <p:nvPr/>
                </p:nvSpPr>
                <p:spPr>
                  <a:xfrm>
                    <a:off x="225607" y="5654306"/>
                    <a:ext cx="1073970" cy="731520"/>
                  </a:xfrm>
                  <a:prstGeom prst="rect">
                    <a:avLst/>
                  </a:prstGeom>
                  <a:noFill/>
                  <a:ln w="12700">
                    <a:noFill/>
                  </a:ln>
                </p:spPr>
                <p:txBody>
                  <a:bodyPr wrap="square" lIns="0" tIns="0" rIns="0" bIns="0" rtlCol="0" anchor="ctr" anchorCtr="0">
                    <a:noAutofit/>
                  </a:bodyPr>
                  <a:lstStyle/>
                  <a:p>
                    <a:pPr marL="0" marR="0" lvl="0" indent="0" algn="r" defTabSz="914400" eaLnBrk="1" fontAlgn="auto" latinLnBrk="0" hangingPunct="1">
                      <a:lnSpc>
                        <a:spcPct val="90000"/>
                      </a:lnSpc>
                      <a:spcBef>
                        <a:spcPct val="20000"/>
                      </a:spcBef>
                      <a:spcAft>
                        <a:spcPts val="0"/>
                      </a:spcAft>
                      <a:buClrTx/>
                      <a:buSzPct val="90000"/>
                      <a:buFontTx/>
                      <a:buNone/>
                      <a:tabLst/>
                      <a:defRPr/>
                    </a:pPr>
                    <a:r>
                      <a:rPr kumimoji="0" lang="en-US" sz="500" b="1" i="0" u="none" strike="noStrike" kern="0" cap="none" spc="0" normalizeH="0" baseline="0" noProof="0" dirty="0" smtClean="0">
                        <a:ln>
                          <a:noFill/>
                        </a:ln>
                        <a:solidFill>
                          <a:schemeClr val="tx1">
                            <a:alpha val="99000"/>
                          </a:schemeClr>
                        </a:solidFill>
                        <a:effectLst/>
                        <a:uLnTx/>
                        <a:uFillTx/>
                        <a:latin typeface="Calibri" panose="020F0502020204030204"/>
                      </a:rPr>
                      <a:t>60-bay</a:t>
                    </a:r>
                  </a:p>
                  <a:p>
                    <a:pPr marL="0" marR="0" lvl="0" indent="0" algn="r" defTabSz="914400" eaLnBrk="1" fontAlgn="auto" latinLnBrk="0" hangingPunct="1">
                      <a:lnSpc>
                        <a:spcPct val="90000"/>
                      </a:lnSpc>
                      <a:spcBef>
                        <a:spcPct val="20000"/>
                      </a:spcBef>
                      <a:spcAft>
                        <a:spcPts val="0"/>
                      </a:spcAft>
                      <a:buClrTx/>
                      <a:buSzPct val="90000"/>
                      <a:buFontTx/>
                      <a:buNone/>
                      <a:tabLst/>
                      <a:defRPr/>
                    </a:pPr>
                    <a:r>
                      <a:rPr kumimoji="0" lang="en-US" sz="500" b="1" i="0" u="none" strike="noStrike" kern="0" cap="none" spc="0" normalizeH="0" baseline="0" noProof="0" dirty="0" smtClean="0">
                        <a:ln>
                          <a:noFill/>
                        </a:ln>
                        <a:solidFill>
                          <a:schemeClr val="tx1">
                            <a:alpha val="99000"/>
                          </a:schemeClr>
                        </a:solidFill>
                        <a:effectLst/>
                        <a:uLnTx/>
                        <a:uFillTx/>
                        <a:latin typeface="Calibri" panose="020F0502020204030204"/>
                      </a:rPr>
                      <a:t>SAS Array</a:t>
                    </a:r>
                  </a:p>
                </p:txBody>
              </p:sp>
            </p:grpSp>
          </p:grpSp>
          <p:sp>
            <p:nvSpPr>
              <p:cNvPr id="79" name="Rounded Rectangle 78"/>
              <p:cNvSpPr/>
              <p:nvPr/>
            </p:nvSpPr>
            <p:spPr bwMode="auto">
              <a:xfrm>
                <a:off x="1184563" y="3252432"/>
                <a:ext cx="1551709" cy="1257224"/>
              </a:xfrm>
              <a:prstGeom prst="roundRect">
                <a:avLst>
                  <a:gd name="adj" fmla="val 5647"/>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84" name="Group 83"/>
            <p:cNvGrpSpPr/>
            <p:nvPr/>
          </p:nvGrpSpPr>
          <p:grpSpPr>
            <a:xfrm>
              <a:off x="4065850" y="3093211"/>
              <a:ext cx="1057835" cy="949644"/>
              <a:chOff x="1184563" y="3252432"/>
              <a:chExt cx="1551709" cy="1257224"/>
            </a:xfrm>
          </p:grpSpPr>
          <p:grpSp>
            <p:nvGrpSpPr>
              <p:cNvPr id="85" name="Group 84"/>
              <p:cNvGrpSpPr/>
              <p:nvPr/>
            </p:nvGrpSpPr>
            <p:grpSpPr>
              <a:xfrm>
                <a:off x="1236937" y="3252432"/>
                <a:ext cx="1423135" cy="1257224"/>
                <a:chOff x="758956" y="2241049"/>
                <a:chExt cx="2191810" cy="1858429"/>
              </a:xfrm>
            </p:grpSpPr>
            <p:pic>
              <p:nvPicPr>
                <p:cNvPr id="87" name="Picture 8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228" y="2241049"/>
                  <a:ext cx="2122538" cy="659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8" name="Group 87"/>
                <p:cNvGrpSpPr/>
                <p:nvPr/>
              </p:nvGrpSpPr>
              <p:grpSpPr>
                <a:xfrm>
                  <a:off x="758956" y="2799457"/>
                  <a:ext cx="2034539" cy="1300021"/>
                  <a:chOff x="225607" y="4524323"/>
                  <a:chExt cx="3125634" cy="1861503"/>
                </a:xfrm>
              </p:grpSpPr>
              <p:pic>
                <p:nvPicPr>
                  <p:cNvPr id="89"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041" y="4524323"/>
                    <a:ext cx="2743200" cy="18307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0" name="TextBox 89"/>
                  <p:cNvSpPr txBox="1">
                    <a:spLocks/>
                  </p:cNvSpPr>
                  <p:nvPr/>
                </p:nvSpPr>
                <p:spPr>
                  <a:xfrm>
                    <a:off x="225607" y="5654306"/>
                    <a:ext cx="1073970" cy="731520"/>
                  </a:xfrm>
                  <a:prstGeom prst="rect">
                    <a:avLst/>
                  </a:prstGeom>
                  <a:noFill/>
                  <a:ln w="12700">
                    <a:noFill/>
                  </a:ln>
                </p:spPr>
                <p:txBody>
                  <a:bodyPr wrap="square" lIns="0" tIns="0" rIns="0" bIns="0" rtlCol="0" anchor="ctr" anchorCtr="0">
                    <a:noAutofit/>
                  </a:bodyPr>
                  <a:lstStyle/>
                  <a:p>
                    <a:pPr marL="0" marR="0" lvl="0" indent="0" algn="r" defTabSz="914400" eaLnBrk="1" fontAlgn="auto" latinLnBrk="0" hangingPunct="1">
                      <a:lnSpc>
                        <a:spcPct val="90000"/>
                      </a:lnSpc>
                      <a:spcBef>
                        <a:spcPct val="20000"/>
                      </a:spcBef>
                      <a:spcAft>
                        <a:spcPts val="0"/>
                      </a:spcAft>
                      <a:buClrTx/>
                      <a:buSzPct val="90000"/>
                      <a:buFontTx/>
                      <a:buNone/>
                      <a:tabLst/>
                      <a:defRPr/>
                    </a:pPr>
                    <a:r>
                      <a:rPr kumimoji="0" lang="en-US" sz="500" b="1" i="0" u="none" strike="noStrike" kern="0" cap="none" spc="0" normalizeH="0" baseline="0" noProof="0" dirty="0" smtClean="0">
                        <a:ln>
                          <a:noFill/>
                        </a:ln>
                        <a:solidFill>
                          <a:schemeClr val="tx1">
                            <a:alpha val="99000"/>
                          </a:schemeClr>
                        </a:solidFill>
                        <a:effectLst/>
                        <a:uLnTx/>
                        <a:uFillTx/>
                        <a:latin typeface="Calibri" panose="020F0502020204030204"/>
                      </a:rPr>
                      <a:t>60-bay</a:t>
                    </a:r>
                  </a:p>
                  <a:p>
                    <a:pPr marL="0" marR="0" lvl="0" indent="0" algn="r" defTabSz="914400" eaLnBrk="1" fontAlgn="auto" latinLnBrk="0" hangingPunct="1">
                      <a:lnSpc>
                        <a:spcPct val="90000"/>
                      </a:lnSpc>
                      <a:spcBef>
                        <a:spcPct val="20000"/>
                      </a:spcBef>
                      <a:spcAft>
                        <a:spcPts val="0"/>
                      </a:spcAft>
                      <a:buClrTx/>
                      <a:buSzPct val="90000"/>
                      <a:buFontTx/>
                      <a:buNone/>
                      <a:tabLst/>
                      <a:defRPr/>
                    </a:pPr>
                    <a:r>
                      <a:rPr kumimoji="0" lang="en-US" sz="500" b="1" i="0" u="none" strike="noStrike" kern="0" cap="none" spc="0" normalizeH="0" baseline="0" noProof="0" dirty="0" smtClean="0">
                        <a:ln>
                          <a:noFill/>
                        </a:ln>
                        <a:solidFill>
                          <a:schemeClr val="tx1">
                            <a:alpha val="99000"/>
                          </a:schemeClr>
                        </a:solidFill>
                        <a:effectLst/>
                        <a:uLnTx/>
                        <a:uFillTx/>
                        <a:latin typeface="Calibri" panose="020F0502020204030204"/>
                      </a:rPr>
                      <a:t>SAS Array</a:t>
                    </a:r>
                  </a:p>
                </p:txBody>
              </p:sp>
            </p:grpSp>
          </p:grpSp>
          <p:sp>
            <p:nvSpPr>
              <p:cNvPr id="86" name="Rounded Rectangle 85"/>
              <p:cNvSpPr/>
              <p:nvPr/>
            </p:nvSpPr>
            <p:spPr bwMode="auto">
              <a:xfrm>
                <a:off x="1184563" y="3252432"/>
                <a:ext cx="1551709" cy="1257224"/>
              </a:xfrm>
              <a:prstGeom prst="roundRect">
                <a:avLst>
                  <a:gd name="adj" fmla="val 5647"/>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91" name="Group 90"/>
            <p:cNvGrpSpPr/>
            <p:nvPr/>
          </p:nvGrpSpPr>
          <p:grpSpPr>
            <a:xfrm>
              <a:off x="4059735" y="4036883"/>
              <a:ext cx="1057835" cy="949644"/>
              <a:chOff x="1184563" y="3252432"/>
              <a:chExt cx="1551709" cy="1257224"/>
            </a:xfrm>
          </p:grpSpPr>
          <p:grpSp>
            <p:nvGrpSpPr>
              <p:cNvPr id="92" name="Group 91"/>
              <p:cNvGrpSpPr/>
              <p:nvPr/>
            </p:nvGrpSpPr>
            <p:grpSpPr>
              <a:xfrm>
                <a:off x="1236937" y="3252432"/>
                <a:ext cx="1423135" cy="1257224"/>
                <a:chOff x="758956" y="2241049"/>
                <a:chExt cx="2191810" cy="1858429"/>
              </a:xfrm>
            </p:grpSpPr>
            <p:pic>
              <p:nvPicPr>
                <p:cNvPr id="94" name="Picture 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228" y="2241049"/>
                  <a:ext cx="2122538" cy="659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5" name="Group 94"/>
                <p:cNvGrpSpPr/>
                <p:nvPr/>
              </p:nvGrpSpPr>
              <p:grpSpPr>
                <a:xfrm>
                  <a:off x="758956" y="2799457"/>
                  <a:ext cx="2034539" cy="1300021"/>
                  <a:chOff x="225607" y="4524323"/>
                  <a:chExt cx="3125634" cy="1861503"/>
                </a:xfrm>
              </p:grpSpPr>
              <p:pic>
                <p:nvPicPr>
                  <p:cNvPr id="9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041" y="4524323"/>
                    <a:ext cx="2743200" cy="18307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7" name="TextBox 96"/>
                  <p:cNvSpPr txBox="1">
                    <a:spLocks/>
                  </p:cNvSpPr>
                  <p:nvPr/>
                </p:nvSpPr>
                <p:spPr>
                  <a:xfrm>
                    <a:off x="225607" y="5654306"/>
                    <a:ext cx="1073970" cy="731520"/>
                  </a:xfrm>
                  <a:prstGeom prst="rect">
                    <a:avLst/>
                  </a:prstGeom>
                  <a:noFill/>
                  <a:ln w="12700">
                    <a:noFill/>
                  </a:ln>
                </p:spPr>
                <p:txBody>
                  <a:bodyPr wrap="square" lIns="0" tIns="0" rIns="0" bIns="0" rtlCol="0" anchor="ctr" anchorCtr="0">
                    <a:noAutofit/>
                  </a:bodyPr>
                  <a:lstStyle/>
                  <a:p>
                    <a:pPr marL="0" marR="0" lvl="0" indent="0" algn="r" defTabSz="914400" eaLnBrk="1" fontAlgn="auto" latinLnBrk="0" hangingPunct="1">
                      <a:lnSpc>
                        <a:spcPct val="90000"/>
                      </a:lnSpc>
                      <a:spcBef>
                        <a:spcPct val="20000"/>
                      </a:spcBef>
                      <a:spcAft>
                        <a:spcPts val="0"/>
                      </a:spcAft>
                      <a:buClrTx/>
                      <a:buSzPct val="90000"/>
                      <a:buFontTx/>
                      <a:buNone/>
                      <a:tabLst/>
                      <a:defRPr/>
                    </a:pPr>
                    <a:r>
                      <a:rPr kumimoji="0" lang="en-US" sz="500" b="1" i="0" u="none" strike="noStrike" kern="0" cap="none" spc="0" normalizeH="0" baseline="0" noProof="0" dirty="0" smtClean="0">
                        <a:ln>
                          <a:noFill/>
                        </a:ln>
                        <a:solidFill>
                          <a:schemeClr val="tx1">
                            <a:alpha val="99000"/>
                          </a:schemeClr>
                        </a:solidFill>
                        <a:effectLst/>
                        <a:uLnTx/>
                        <a:uFillTx/>
                        <a:latin typeface="Calibri" panose="020F0502020204030204"/>
                      </a:rPr>
                      <a:t>60-bay</a:t>
                    </a:r>
                  </a:p>
                  <a:p>
                    <a:pPr marL="0" marR="0" lvl="0" indent="0" algn="r" defTabSz="914400" eaLnBrk="1" fontAlgn="auto" latinLnBrk="0" hangingPunct="1">
                      <a:lnSpc>
                        <a:spcPct val="90000"/>
                      </a:lnSpc>
                      <a:spcBef>
                        <a:spcPct val="20000"/>
                      </a:spcBef>
                      <a:spcAft>
                        <a:spcPts val="0"/>
                      </a:spcAft>
                      <a:buClrTx/>
                      <a:buSzPct val="90000"/>
                      <a:buFontTx/>
                      <a:buNone/>
                      <a:tabLst/>
                      <a:defRPr/>
                    </a:pPr>
                    <a:r>
                      <a:rPr kumimoji="0" lang="en-US" sz="500" b="1" i="0" u="none" strike="noStrike" kern="0" cap="none" spc="0" normalizeH="0" baseline="0" noProof="0" dirty="0" smtClean="0">
                        <a:ln>
                          <a:noFill/>
                        </a:ln>
                        <a:solidFill>
                          <a:schemeClr val="tx1">
                            <a:alpha val="99000"/>
                          </a:schemeClr>
                        </a:solidFill>
                        <a:effectLst/>
                        <a:uLnTx/>
                        <a:uFillTx/>
                        <a:latin typeface="Calibri" panose="020F0502020204030204"/>
                      </a:rPr>
                      <a:t>SAS Array</a:t>
                    </a:r>
                  </a:p>
                </p:txBody>
              </p:sp>
            </p:grpSp>
          </p:grpSp>
          <p:sp>
            <p:nvSpPr>
              <p:cNvPr id="93" name="Rounded Rectangle 92"/>
              <p:cNvSpPr/>
              <p:nvPr/>
            </p:nvSpPr>
            <p:spPr bwMode="auto">
              <a:xfrm>
                <a:off x="1184563" y="3252432"/>
                <a:ext cx="1551709" cy="1257224"/>
              </a:xfrm>
              <a:prstGeom prst="roundRect">
                <a:avLst>
                  <a:gd name="adj" fmla="val 5647"/>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98" name="Group 97"/>
            <p:cNvGrpSpPr/>
            <p:nvPr/>
          </p:nvGrpSpPr>
          <p:grpSpPr>
            <a:xfrm>
              <a:off x="4059734" y="4986527"/>
              <a:ext cx="1057835" cy="949644"/>
              <a:chOff x="1184563" y="3252432"/>
              <a:chExt cx="1551709" cy="1257224"/>
            </a:xfrm>
          </p:grpSpPr>
          <p:grpSp>
            <p:nvGrpSpPr>
              <p:cNvPr id="99" name="Group 98"/>
              <p:cNvGrpSpPr/>
              <p:nvPr/>
            </p:nvGrpSpPr>
            <p:grpSpPr>
              <a:xfrm>
                <a:off x="1236937" y="3252432"/>
                <a:ext cx="1423135" cy="1257224"/>
                <a:chOff x="758956" y="2241049"/>
                <a:chExt cx="2191810" cy="1858429"/>
              </a:xfrm>
            </p:grpSpPr>
            <p:pic>
              <p:nvPicPr>
                <p:cNvPr id="101" name="Picture 1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228" y="2241049"/>
                  <a:ext cx="2122538" cy="659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2" name="Group 101"/>
                <p:cNvGrpSpPr/>
                <p:nvPr/>
              </p:nvGrpSpPr>
              <p:grpSpPr>
                <a:xfrm>
                  <a:off x="758956" y="2799457"/>
                  <a:ext cx="2034539" cy="1300021"/>
                  <a:chOff x="225607" y="4524323"/>
                  <a:chExt cx="3125634" cy="1861503"/>
                </a:xfrm>
              </p:grpSpPr>
              <p:pic>
                <p:nvPicPr>
                  <p:cNvPr id="103"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041" y="4524323"/>
                    <a:ext cx="2743200" cy="18307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 name="TextBox 103"/>
                  <p:cNvSpPr txBox="1">
                    <a:spLocks/>
                  </p:cNvSpPr>
                  <p:nvPr/>
                </p:nvSpPr>
                <p:spPr>
                  <a:xfrm>
                    <a:off x="225607" y="5654306"/>
                    <a:ext cx="1073970" cy="731520"/>
                  </a:xfrm>
                  <a:prstGeom prst="rect">
                    <a:avLst/>
                  </a:prstGeom>
                  <a:noFill/>
                  <a:ln w="12700">
                    <a:noFill/>
                  </a:ln>
                </p:spPr>
                <p:txBody>
                  <a:bodyPr wrap="square" lIns="0" tIns="0" rIns="0" bIns="0" rtlCol="0" anchor="ctr" anchorCtr="0">
                    <a:noAutofit/>
                  </a:bodyPr>
                  <a:lstStyle/>
                  <a:p>
                    <a:pPr marL="0" marR="0" lvl="0" indent="0" algn="r" defTabSz="914400" eaLnBrk="1" fontAlgn="auto" latinLnBrk="0" hangingPunct="1">
                      <a:lnSpc>
                        <a:spcPct val="90000"/>
                      </a:lnSpc>
                      <a:spcBef>
                        <a:spcPct val="20000"/>
                      </a:spcBef>
                      <a:spcAft>
                        <a:spcPts val="0"/>
                      </a:spcAft>
                      <a:buClrTx/>
                      <a:buSzPct val="90000"/>
                      <a:buFontTx/>
                      <a:buNone/>
                      <a:tabLst/>
                      <a:defRPr/>
                    </a:pPr>
                    <a:r>
                      <a:rPr kumimoji="0" lang="en-US" sz="500" b="1" i="0" u="none" strike="noStrike" kern="0" cap="none" spc="0" normalizeH="0" baseline="0" noProof="0" dirty="0" smtClean="0">
                        <a:ln>
                          <a:noFill/>
                        </a:ln>
                        <a:solidFill>
                          <a:schemeClr val="tx1">
                            <a:alpha val="99000"/>
                          </a:schemeClr>
                        </a:solidFill>
                        <a:effectLst/>
                        <a:uLnTx/>
                        <a:uFillTx/>
                        <a:latin typeface="Calibri" panose="020F0502020204030204"/>
                      </a:rPr>
                      <a:t>60-bay</a:t>
                    </a:r>
                  </a:p>
                  <a:p>
                    <a:pPr marL="0" marR="0" lvl="0" indent="0" algn="r" defTabSz="914400" eaLnBrk="1" fontAlgn="auto" latinLnBrk="0" hangingPunct="1">
                      <a:lnSpc>
                        <a:spcPct val="90000"/>
                      </a:lnSpc>
                      <a:spcBef>
                        <a:spcPct val="20000"/>
                      </a:spcBef>
                      <a:spcAft>
                        <a:spcPts val="0"/>
                      </a:spcAft>
                      <a:buClrTx/>
                      <a:buSzPct val="90000"/>
                      <a:buFontTx/>
                      <a:buNone/>
                      <a:tabLst/>
                      <a:defRPr/>
                    </a:pPr>
                    <a:r>
                      <a:rPr kumimoji="0" lang="en-US" sz="500" b="1" i="0" u="none" strike="noStrike" kern="0" cap="none" spc="0" normalizeH="0" baseline="0" noProof="0" dirty="0" smtClean="0">
                        <a:ln>
                          <a:noFill/>
                        </a:ln>
                        <a:solidFill>
                          <a:schemeClr val="tx1">
                            <a:alpha val="99000"/>
                          </a:schemeClr>
                        </a:solidFill>
                        <a:effectLst/>
                        <a:uLnTx/>
                        <a:uFillTx/>
                        <a:latin typeface="Calibri" panose="020F0502020204030204"/>
                      </a:rPr>
                      <a:t>SAS Array</a:t>
                    </a:r>
                  </a:p>
                </p:txBody>
              </p:sp>
            </p:grpSp>
          </p:grpSp>
          <p:sp>
            <p:nvSpPr>
              <p:cNvPr id="100" name="Rounded Rectangle 99"/>
              <p:cNvSpPr/>
              <p:nvPr/>
            </p:nvSpPr>
            <p:spPr bwMode="auto">
              <a:xfrm>
                <a:off x="1184563" y="3252432"/>
                <a:ext cx="1551709" cy="1257224"/>
              </a:xfrm>
              <a:prstGeom prst="roundRect">
                <a:avLst>
                  <a:gd name="adj" fmla="val 5647"/>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64" name="Group 163"/>
            <p:cNvGrpSpPr/>
            <p:nvPr/>
          </p:nvGrpSpPr>
          <p:grpSpPr>
            <a:xfrm>
              <a:off x="896499" y="2143567"/>
              <a:ext cx="1057835" cy="949644"/>
              <a:chOff x="1184563" y="3252432"/>
              <a:chExt cx="1551709" cy="1257224"/>
            </a:xfrm>
          </p:grpSpPr>
          <p:grpSp>
            <p:nvGrpSpPr>
              <p:cNvPr id="165" name="Group 164"/>
              <p:cNvGrpSpPr/>
              <p:nvPr/>
            </p:nvGrpSpPr>
            <p:grpSpPr>
              <a:xfrm>
                <a:off x="1236937" y="3252432"/>
                <a:ext cx="1423135" cy="1257224"/>
                <a:chOff x="758956" y="2241049"/>
                <a:chExt cx="2191810" cy="1858429"/>
              </a:xfrm>
            </p:grpSpPr>
            <p:pic>
              <p:nvPicPr>
                <p:cNvPr id="167" name="Picture 1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228" y="2241049"/>
                  <a:ext cx="2122538" cy="659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8" name="Group 167"/>
                <p:cNvGrpSpPr/>
                <p:nvPr/>
              </p:nvGrpSpPr>
              <p:grpSpPr>
                <a:xfrm>
                  <a:off x="758956" y="2799457"/>
                  <a:ext cx="2034539" cy="1300021"/>
                  <a:chOff x="225607" y="4524323"/>
                  <a:chExt cx="3125634" cy="1861503"/>
                </a:xfrm>
              </p:grpSpPr>
              <p:pic>
                <p:nvPicPr>
                  <p:cNvPr id="169"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041" y="4524323"/>
                    <a:ext cx="2743200" cy="18307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0" name="TextBox 169"/>
                  <p:cNvSpPr txBox="1">
                    <a:spLocks/>
                  </p:cNvSpPr>
                  <p:nvPr/>
                </p:nvSpPr>
                <p:spPr>
                  <a:xfrm>
                    <a:off x="225607" y="5654306"/>
                    <a:ext cx="1073970" cy="731520"/>
                  </a:xfrm>
                  <a:prstGeom prst="rect">
                    <a:avLst/>
                  </a:prstGeom>
                  <a:noFill/>
                  <a:ln w="12700">
                    <a:noFill/>
                  </a:ln>
                </p:spPr>
                <p:txBody>
                  <a:bodyPr wrap="square" lIns="0" tIns="0" rIns="0" bIns="0" rtlCol="0" anchor="ctr" anchorCtr="0">
                    <a:noAutofit/>
                  </a:bodyPr>
                  <a:lstStyle/>
                  <a:p>
                    <a:pPr marL="0" marR="0" lvl="0" indent="0" algn="r" defTabSz="914400" eaLnBrk="1" fontAlgn="auto" latinLnBrk="0" hangingPunct="1">
                      <a:lnSpc>
                        <a:spcPct val="90000"/>
                      </a:lnSpc>
                      <a:spcBef>
                        <a:spcPct val="20000"/>
                      </a:spcBef>
                      <a:spcAft>
                        <a:spcPts val="0"/>
                      </a:spcAft>
                      <a:buClrTx/>
                      <a:buSzPct val="90000"/>
                      <a:buFontTx/>
                      <a:buNone/>
                      <a:tabLst/>
                      <a:defRPr/>
                    </a:pPr>
                    <a:r>
                      <a:rPr kumimoji="0" lang="en-US" sz="500" b="1" i="0" u="none" strike="noStrike" kern="0" cap="none" spc="0" normalizeH="0" baseline="0" noProof="0" dirty="0" smtClean="0">
                        <a:ln>
                          <a:noFill/>
                        </a:ln>
                        <a:solidFill>
                          <a:schemeClr val="tx1">
                            <a:alpha val="99000"/>
                          </a:schemeClr>
                        </a:solidFill>
                        <a:effectLst/>
                        <a:uLnTx/>
                        <a:uFillTx/>
                        <a:latin typeface="Calibri" panose="020F0502020204030204"/>
                      </a:rPr>
                      <a:t>60-bay</a:t>
                    </a:r>
                  </a:p>
                  <a:p>
                    <a:pPr marL="0" marR="0" lvl="0" indent="0" algn="r" defTabSz="914400" eaLnBrk="1" fontAlgn="auto" latinLnBrk="0" hangingPunct="1">
                      <a:lnSpc>
                        <a:spcPct val="90000"/>
                      </a:lnSpc>
                      <a:spcBef>
                        <a:spcPct val="20000"/>
                      </a:spcBef>
                      <a:spcAft>
                        <a:spcPts val="0"/>
                      </a:spcAft>
                      <a:buClrTx/>
                      <a:buSzPct val="90000"/>
                      <a:buFontTx/>
                      <a:buNone/>
                      <a:tabLst/>
                      <a:defRPr/>
                    </a:pPr>
                    <a:r>
                      <a:rPr kumimoji="0" lang="en-US" sz="500" b="1" i="0" u="none" strike="noStrike" kern="0" cap="none" spc="0" normalizeH="0" baseline="0" noProof="0" dirty="0" smtClean="0">
                        <a:ln>
                          <a:noFill/>
                        </a:ln>
                        <a:solidFill>
                          <a:schemeClr val="tx1">
                            <a:alpha val="99000"/>
                          </a:schemeClr>
                        </a:solidFill>
                        <a:effectLst/>
                        <a:uLnTx/>
                        <a:uFillTx/>
                        <a:latin typeface="Calibri" panose="020F0502020204030204"/>
                      </a:rPr>
                      <a:t>SAS Array</a:t>
                    </a:r>
                  </a:p>
                </p:txBody>
              </p:sp>
            </p:grpSp>
          </p:grpSp>
          <p:sp>
            <p:nvSpPr>
              <p:cNvPr id="166" name="Rounded Rectangle 165"/>
              <p:cNvSpPr/>
              <p:nvPr/>
            </p:nvSpPr>
            <p:spPr bwMode="auto">
              <a:xfrm>
                <a:off x="1184563" y="3252432"/>
                <a:ext cx="1551709" cy="1257224"/>
              </a:xfrm>
              <a:prstGeom prst="roundRect">
                <a:avLst>
                  <a:gd name="adj" fmla="val 5647"/>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71" name="Group 170"/>
            <p:cNvGrpSpPr/>
            <p:nvPr/>
          </p:nvGrpSpPr>
          <p:grpSpPr>
            <a:xfrm>
              <a:off x="890384" y="4984687"/>
              <a:ext cx="1057835" cy="949644"/>
              <a:chOff x="1184563" y="3252432"/>
              <a:chExt cx="1551709" cy="1257224"/>
            </a:xfrm>
          </p:grpSpPr>
          <p:grpSp>
            <p:nvGrpSpPr>
              <p:cNvPr id="172" name="Group 171"/>
              <p:cNvGrpSpPr/>
              <p:nvPr/>
            </p:nvGrpSpPr>
            <p:grpSpPr>
              <a:xfrm>
                <a:off x="1236937" y="3252432"/>
                <a:ext cx="1423135" cy="1257224"/>
                <a:chOff x="758956" y="2241049"/>
                <a:chExt cx="2191810" cy="1858429"/>
              </a:xfrm>
            </p:grpSpPr>
            <p:pic>
              <p:nvPicPr>
                <p:cNvPr id="174" name="Picture 17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228" y="2241049"/>
                  <a:ext cx="2122538" cy="659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5" name="Group 174"/>
                <p:cNvGrpSpPr/>
                <p:nvPr/>
              </p:nvGrpSpPr>
              <p:grpSpPr>
                <a:xfrm>
                  <a:off x="758956" y="2799457"/>
                  <a:ext cx="2034539" cy="1300021"/>
                  <a:chOff x="225607" y="4524323"/>
                  <a:chExt cx="3125634" cy="1861503"/>
                </a:xfrm>
              </p:grpSpPr>
              <p:pic>
                <p:nvPicPr>
                  <p:cNvPr id="17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041" y="4524323"/>
                    <a:ext cx="2743200" cy="18307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7" name="TextBox 176"/>
                  <p:cNvSpPr txBox="1">
                    <a:spLocks/>
                  </p:cNvSpPr>
                  <p:nvPr/>
                </p:nvSpPr>
                <p:spPr>
                  <a:xfrm>
                    <a:off x="225607" y="5654306"/>
                    <a:ext cx="1073970" cy="731520"/>
                  </a:xfrm>
                  <a:prstGeom prst="rect">
                    <a:avLst/>
                  </a:prstGeom>
                  <a:noFill/>
                  <a:ln w="12700">
                    <a:noFill/>
                  </a:ln>
                </p:spPr>
                <p:txBody>
                  <a:bodyPr wrap="square" lIns="0" tIns="0" rIns="0" bIns="0" rtlCol="0" anchor="ctr" anchorCtr="0">
                    <a:noAutofit/>
                  </a:bodyPr>
                  <a:lstStyle/>
                  <a:p>
                    <a:pPr marL="0" marR="0" lvl="0" indent="0" algn="r" defTabSz="914400" eaLnBrk="1" fontAlgn="auto" latinLnBrk="0" hangingPunct="1">
                      <a:lnSpc>
                        <a:spcPct val="90000"/>
                      </a:lnSpc>
                      <a:spcBef>
                        <a:spcPct val="20000"/>
                      </a:spcBef>
                      <a:spcAft>
                        <a:spcPts val="0"/>
                      </a:spcAft>
                      <a:buClrTx/>
                      <a:buSzPct val="90000"/>
                      <a:buFontTx/>
                      <a:buNone/>
                      <a:tabLst/>
                      <a:defRPr/>
                    </a:pPr>
                    <a:r>
                      <a:rPr kumimoji="0" lang="en-US" sz="500" b="1" i="0" u="none" strike="noStrike" kern="0" cap="none" spc="0" normalizeH="0" baseline="0" noProof="0" dirty="0" smtClean="0">
                        <a:ln>
                          <a:noFill/>
                        </a:ln>
                        <a:solidFill>
                          <a:schemeClr val="tx1">
                            <a:alpha val="99000"/>
                          </a:schemeClr>
                        </a:solidFill>
                        <a:effectLst/>
                        <a:uLnTx/>
                        <a:uFillTx/>
                        <a:latin typeface="Calibri" panose="020F0502020204030204"/>
                      </a:rPr>
                      <a:t>60-bay</a:t>
                    </a:r>
                  </a:p>
                  <a:p>
                    <a:pPr marL="0" marR="0" lvl="0" indent="0" algn="r" defTabSz="914400" eaLnBrk="1" fontAlgn="auto" latinLnBrk="0" hangingPunct="1">
                      <a:lnSpc>
                        <a:spcPct val="90000"/>
                      </a:lnSpc>
                      <a:spcBef>
                        <a:spcPct val="20000"/>
                      </a:spcBef>
                      <a:spcAft>
                        <a:spcPts val="0"/>
                      </a:spcAft>
                      <a:buClrTx/>
                      <a:buSzPct val="90000"/>
                      <a:buFontTx/>
                      <a:buNone/>
                      <a:tabLst/>
                      <a:defRPr/>
                    </a:pPr>
                    <a:r>
                      <a:rPr kumimoji="0" lang="en-US" sz="500" b="1" i="0" u="none" strike="noStrike" kern="0" cap="none" spc="0" normalizeH="0" baseline="0" noProof="0" dirty="0" smtClean="0">
                        <a:ln>
                          <a:noFill/>
                        </a:ln>
                        <a:solidFill>
                          <a:schemeClr val="tx1">
                            <a:alpha val="99000"/>
                          </a:schemeClr>
                        </a:solidFill>
                        <a:effectLst/>
                        <a:uLnTx/>
                        <a:uFillTx/>
                        <a:latin typeface="Calibri" panose="020F0502020204030204"/>
                      </a:rPr>
                      <a:t>SAS Array</a:t>
                    </a:r>
                  </a:p>
                </p:txBody>
              </p:sp>
            </p:grpSp>
          </p:grpSp>
          <p:sp>
            <p:nvSpPr>
              <p:cNvPr id="173" name="Rounded Rectangle 172"/>
              <p:cNvSpPr/>
              <p:nvPr/>
            </p:nvSpPr>
            <p:spPr bwMode="auto">
              <a:xfrm>
                <a:off x="1184563" y="3252432"/>
                <a:ext cx="1551709" cy="1257224"/>
              </a:xfrm>
              <a:prstGeom prst="roundRect">
                <a:avLst>
                  <a:gd name="adj" fmla="val 5647"/>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56" name="Group 155"/>
            <p:cNvGrpSpPr/>
            <p:nvPr/>
          </p:nvGrpSpPr>
          <p:grpSpPr>
            <a:xfrm>
              <a:off x="888309" y="3093209"/>
              <a:ext cx="1057835" cy="949644"/>
              <a:chOff x="1184563" y="3252432"/>
              <a:chExt cx="1551709" cy="1257224"/>
            </a:xfrm>
          </p:grpSpPr>
          <p:grpSp>
            <p:nvGrpSpPr>
              <p:cNvPr id="157" name="Group 156"/>
              <p:cNvGrpSpPr/>
              <p:nvPr/>
            </p:nvGrpSpPr>
            <p:grpSpPr>
              <a:xfrm>
                <a:off x="1236937" y="3252432"/>
                <a:ext cx="1423135" cy="1257224"/>
                <a:chOff x="758956" y="2241049"/>
                <a:chExt cx="2191810" cy="1858429"/>
              </a:xfrm>
            </p:grpSpPr>
            <p:pic>
              <p:nvPicPr>
                <p:cNvPr id="159" name="Picture 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228" y="2241049"/>
                  <a:ext cx="2122538" cy="659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0" name="Group 159"/>
                <p:cNvGrpSpPr/>
                <p:nvPr/>
              </p:nvGrpSpPr>
              <p:grpSpPr>
                <a:xfrm>
                  <a:off x="758956" y="2799457"/>
                  <a:ext cx="2034539" cy="1300021"/>
                  <a:chOff x="225607" y="4524323"/>
                  <a:chExt cx="3125634" cy="1861503"/>
                </a:xfrm>
              </p:grpSpPr>
              <p:pic>
                <p:nvPicPr>
                  <p:cNvPr id="161"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041" y="4524323"/>
                    <a:ext cx="2743200" cy="18307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2" name="TextBox 161"/>
                  <p:cNvSpPr txBox="1">
                    <a:spLocks/>
                  </p:cNvSpPr>
                  <p:nvPr/>
                </p:nvSpPr>
                <p:spPr>
                  <a:xfrm>
                    <a:off x="225607" y="5654306"/>
                    <a:ext cx="1073970" cy="731520"/>
                  </a:xfrm>
                  <a:prstGeom prst="rect">
                    <a:avLst/>
                  </a:prstGeom>
                  <a:noFill/>
                  <a:ln w="12700">
                    <a:noFill/>
                  </a:ln>
                </p:spPr>
                <p:txBody>
                  <a:bodyPr wrap="square" lIns="0" tIns="0" rIns="0" bIns="0" rtlCol="0" anchor="ctr" anchorCtr="0">
                    <a:noAutofit/>
                  </a:bodyPr>
                  <a:lstStyle/>
                  <a:p>
                    <a:pPr marL="0" marR="0" lvl="0" indent="0" algn="r" defTabSz="914400" eaLnBrk="1" fontAlgn="auto" latinLnBrk="0" hangingPunct="1">
                      <a:lnSpc>
                        <a:spcPct val="90000"/>
                      </a:lnSpc>
                      <a:spcBef>
                        <a:spcPct val="20000"/>
                      </a:spcBef>
                      <a:spcAft>
                        <a:spcPts val="0"/>
                      </a:spcAft>
                      <a:buClrTx/>
                      <a:buSzPct val="90000"/>
                      <a:buFontTx/>
                      <a:buNone/>
                      <a:tabLst/>
                      <a:defRPr/>
                    </a:pPr>
                    <a:r>
                      <a:rPr kumimoji="0" lang="en-US" sz="500" b="1" i="0" u="none" strike="noStrike" kern="0" cap="none" spc="0" normalizeH="0" baseline="0" noProof="0" dirty="0" smtClean="0">
                        <a:ln>
                          <a:noFill/>
                        </a:ln>
                        <a:solidFill>
                          <a:schemeClr val="tx1">
                            <a:alpha val="99000"/>
                          </a:schemeClr>
                        </a:solidFill>
                        <a:effectLst/>
                        <a:uLnTx/>
                        <a:uFillTx/>
                        <a:latin typeface="Calibri" panose="020F0502020204030204"/>
                      </a:rPr>
                      <a:t>60-bay</a:t>
                    </a:r>
                  </a:p>
                  <a:p>
                    <a:pPr marL="0" marR="0" lvl="0" indent="0" algn="r" defTabSz="914400" eaLnBrk="1" fontAlgn="auto" latinLnBrk="0" hangingPunct="1">
                      <a:lnSpc>
                        <a:spcPct val="90000"/>
                      </a:lnSpc>
                      <a:spcBef>
                        <a:spcPct val="20000"/>
                      </a:spcBef>
                      <a:spcAft>
                        <a:spcPts val="0"/>
                      </a:spcAft>
                      <a:buClrTx/>
                      <a:buSzPct val="90000"/>
                      <a:buFontTx/>
                      <a:buNone/>
                      <a:tabLst/>
                      <a:defRPr/>
                    </a:pPr>
                    <a:r>
                      <a:rPr kumimoji="0" lang="en-US" sz="500" b="1" i="0" u="none" strike="noStrike" kern="0" cap="none" spc="0" normalizeH="0" baseline="0" noProof="0" dirty="0" smtClean="0">
                        <a:ln>
                          <a:noFill/>
                        </a:ln>
                        <a:solidFill>
                          <a:schemeClr val="tx1">
                            <a:alpha val="99000"/>
                          </a:schemeClr>
                        </a:solidFill>
                        <a:effectLst/>
                        <a:uLnTx/>
                        <a:uFillTx/>
                        <a:latin typeface="Calibri" panose="020F0502020204030204"/>
                      </a:rPr>
                      <a:t>SAS Array</a:t>
                    </a:r>
                  </a:p>
                </p:txBody>
              </p:sp>
            </p:grpSp>
          </p:grpSp>
          <p:sp>
            <p:nvSpPr>
              <p:cNvPr id="158" name="Rounded Rectangle 157"/>
              <p:cNvSpPr/>
              <p:nvPr/>
            </p:nvSpPr>
            <p:spPr bwMode="auto">
              <a:xfrm>
                <a:off x="1184563" y="3252432"/>
                <a:ext cx="1551709" cy="1257224"/>
              </a:xfrm>
              <a:prstGeom prst="roundRect">
                <a:avLst>
                  <a:gd name="adj" fmla="val 5647"/>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63" name="Group 162"/>
            <p:cNvGrpSpPr/>
            <p:nvPr/>
          </p:nvGrpSpPr>
          <p:grpSpPr>
            <a:xfrm>
              <a:off x="890383" y="4035043"/>
              <a:ext cx="1057835" cy="949644"/>
              <a:chOff x="1184563" y="3252432"/>
              <a:chExt cx="1551709" cy="1257224"/>
            </a:xfrm>
          </p:grpSpPr>
          <p:grpSp>
            <p:nvGrpSpPr>
              <p:cNvPr id="179" name="Group 178"/>
              <p:cNvGrpSpPr/>
              <p:nvPr/>
            </p:nvGrpSpPr>
            <p:grpSpPr>
              <a:xfrm>
                <a:off x="1236937" y="3252432"/>
                <a:ext cx="1423135" cy="1257224"/>
                <a:chOff x="758956" y="2241049"/>
                <a:chExt cx="2191810" cy="1858429"/>
              </a:xfrm>
            </p:grpSpPr>
            <p:pic>
              <p:nvPicPr>
                <p:cNvPr id="188" name="Picture 18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228" y="2241049"/>
                  <a:ext cx="2122538" cy="659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9" name="Group 188"/>
                <p:cNvGrpSpPr/>
                <p:nvPr/>
              </p:nvGrpSpPr>
              <p:grpSpPr>
                <a:xfrm>
                  <a:off x="758956" y="2799457"/>
                  <a:ext cx="2034539" cy="1300021"/>
                  <a:chOff x="225607" y="4524323"/>
                  <a:chExt cx="3125634" cy="1861503"/>
                </a:xfrm>
              </p:grpSpPr>
              <p:pic>
                <p:nvPicPr>
                  <p:cNvPr id="19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041" y="4524323"/>
                    <a:ext cx="2743200" cy="18307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1" name="TextBox 190"/>
                  <p:cNvSpPr txBox="1">
                    <a:spLocks/>
                  </p:cNvSpPr>
                  <p:nvPr/>
                </p:nvSpPr>
                <p:spPr>
                  <a:xfrm>
                    <a:off x="225607" y="5654306"/>
                    <a:ext cx="1073970" cy="731520"/>
                  </a:xfrm>
                  <a:prstGeom prst="rect">
                    <a:avLst/>
                  </a:prstGeom>
                  <a:noFill/>
                  <a:ln w="12700">
                    <a:noFill/>
                  </a:ln>
                </p:spPr>
                <p:txBody>
                  <a:bodyPr wrap="square" lIns="0" tIns="0" rIns="0" bIns="0" rtlCol="0" anchor="ctr" anchorCtr="0">
                    <a:noAutofit/>
                  </a:bodyPr>
                  <a:lstStyle/>
                  <a:p>
                    <a:pPr marL="0" marR="0" lvl="0" indent="0" algn="r" defTabSz="914400" eaLnBrk="1" fontAlgn="auto" latinLnBrk="0" hangingPunct="1">
                      <a:lnSpc>
                        <a:spcPct val="90000"/>
                      </a:lnSpc>
                      <a:spcBef>
                        <a:spcPct val="20000"/>
                      </a:spcBef>
                      <a:spcAft>
                        <a:spcPts val="0"/>
                      </a:spcAft>
                      <a:buClrTx/>
                      <a:buSzPct val="90000"/>
                      <a:buFontTx/>
                      <a:buNone/>
                      <a:tabLst/>
                      <a:defRPr/>
                    </a:pPr>
                    <a:r>
                      <a:rPr kumimoji="0" lang="en-US" sz="500" b="1" i="0" u="none" strike="noStrike" kern="0" cap="none" spc="0" normalizeH="0" baseline="0" noProof="0" dirty="0" smtClean="0">
                        <a:ln>
                          <a:noFill/>
                        </a:ln>
                        <a:solidFill>
                          <a:schemeClr val="tx1">
                            <a:alpha val="99000"/>
                          </a:schemeClr>
                        </a:solidFill>
                        <a:effectLst/>
                        <a:uLnTx/>
                        <a:uFillTx/>
                        <a:latin typeface="Calibri" panose="020F0502020204030204"/>
                      </a:rPr>
                      <a:t>60-bay</a:t>
                    </a:r>
                  </a:p>
                  <a:p>
                    <a:pPr marL="0" marR="0" lvl="0" indent="0" algn="r" defTabSz="914400" eaLnBrk="1" fontAlgn="auto" latinLnBrk="0" hangingPunct="1">
                      <a:lnSpc>
                        <a:spcPct val="90000"/>
                      </a:lnSpc>
                      <a:spcBef>
                        <a:spcPct val="20000"/>
                      </a:spcBef>
                      <a:spcAft>
                        <a:spcPts val="0"/>
                      </a:spcAft>
                      <a:buClrTx/>
                      <a:buSzPct val="90000"/>
                      <a:buFontTx/>
                      <a:buNone/>
                      <a:tabLst/>
                      <a:defRPr/>
                    </a:pPr>
                    <a:r>
                      <a:rPr kumimoji="0" lang="en-US" sz="500" b="1" i="0" u="none" strike="noStrike" kern="0" cap="none" spc="0" normalizeH="0" baseline="0" noProof="0" dirty="0" smtClean="0">
                        <a:ln>
                          <a:noFill/>
                        </a:ln>
                        <a:solidFill>
                          <a:schemeClr val="tx1">
                            <a:alpha val="99000"/>
                          </a:schemeClr>
                        </a:solidFill>
                        <a:effectLst/>
                        <a:uLnTx/>
                        <a:uFillTx/>
                        <a:latin typeface="Calibri" panose="020F0502020204030204"/>
                      </a:rPr>
                      <a:t>SAS Array</a:t>
                    </a:r>
                  </a:p>
                </p:txBody>
              </p:sp>
            </p:grpSp>
          </p:grpSp>
          <p:sp>
            <p:nvSpPr>
              <p:cNvPr id="186" name="Rounded Rectangle 185"/>
              <p:cNvSpPr/>
              <p:nvPr/>
            </p:nvSpPr>
            <p:spPr bwMode="auto">
              <a:xfrm>
                <a:off x="1184563" y="3252432"/>
                <a:ext cx="1551709" cy="1257224"/>
              </a:xfrm>
              <a:prstGeom prst="roundRect">
                <a:avLst>
                  <a:gd name="adj" fmla="val 5647"/>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92" name="Group 191"/>
            <p:cNvGrpSpPr/>
            <p:nvPr/>
          </p:nvGrpSpPr>
          <p:grpSpPr>
            <a:xfrm>
              <a:off x="3008017" y="1193343"/>
              <a:ext cx="1057835" cy="949644"/>
              <a:chOff x="1184563" y="3252432"/>
              <a:chExt cx="1551709" cy="1257224"/>
            </a:xfrm>
          </p:grpSpPr>
          <p:grpSp>
            <p:nvGrpSpPr>
              <p:cNvPr id="193" name="Group 192"/>
              <p:cNvGrpSpPr/>
              <p:nvPr/>
            </p:nvGrpSpPr>
            <p:grpSpPr>
              <a:xfrm>
                <a:off x="1236937" y="3252432"/>
                <a:ext cx="1423135" cy="1257224"/>
                <a:chOff x="758956" y="2241049"/>
                <a:chExt cx="2191810" cy="1858429"/>
              </a:xfrm>
            </p:grpSpPr>
            <p:pic>
              <p:nvPicPr>
                <p:cNvPr id="195" name="Picture 19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228" y="2241049"/>
                  <a:ext cx="2122538" cy="659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6" name="Group 195"/>
                <p:cNvGrpSpPr/>
                <p:nvPr/>
              </p:nvGrpSpPr>
              <p:grpSpPr>
                <a:xfrm>
                  <a:off x="758956" y="2799457"/>
                  <a:ext cx="2034539" cy="1300021"/>
                  <a:chOff x="225607" y="4524323"/>
                  <a:chExt cx="3125634" cy="1861503"/>
                </a:xfrm>
              </p:grpSpPr>
              <p:pic>
                <p:nvPicPr>
                  <p:cNvPr id="197"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041" y="4524323"/>
                    <a:ext cx="2743200" cy="18307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8" name="TextBox 197"/>
                  <p:cNvSpPr txBox="1">
                    <a:spLocks/>
                  </p:cNvSpPr>
                  <p:nvPr/>
                </p:nvSpPr>
                <p:spPr>
                  <a:xfrm>
                    <a:off x="225607" y="5654306"/>
                    <a:ext cx="1073970" cy="731520"/>
                  </a:xfrm>
                  <a:prstGeom prst="rect">
                    <a:avLst/>
                  </a:prstGeom>
                  <a:noFill/>
                  <a:ln w="12700">
                    <a:noFill/>
                  </a:ln>
                </p:spPr>
                <p:txBody>
                  <a:bodyPr wrap="square" lIns="0" tIns="0" rIns="0" bIns="0" rtlCol="0" anchor="ctr" anchorCtr="0">
                    <a:noAutofit/>
                  </a:bodyPr>
                  <a:lstStyle/>
                  <a:p>
                    <a:pPr marL="0" marR="0" lvl="0" indent="0" algn="r" defTabSz="914400" eaLnBrk="1" fontAlgn="auto" latinLnBrk="0" hangingPunct="1">
                      <a:lnSpc>
                        <a:spcPct val="90000"/>
                      </a:lnSpc>
                      <a:spcBef>
                        <a:spcPct val="20000"/>
                      </a:spcBef>
                      <a:spcAft>
                        <a:spcPts val="0"/>
                      </a:spcAft>
                      <a:buClrTx/>
                      <a:buSzPct val="90000"/>
                      <a:buFontTx/>
                      <a:buNone/>
                      <a:tabLst/>
                      <a:defRPr/>
                    </a:pPr>
                    <a:r>
                      <a:rPr kumimoji="0" lang="en-US" sz="500" b="1" i="0" u="none" strike="noStrike" kern="0" cap="none" spc="0" normalizeH="0" baseline="0" noProof="0" dirty="0" smtClean="0">
                        <a:ln>
                          <a:noFill/>
                        </a:ln>
                        <a:solidFill>
                          <a:schemeClr val="tx1">
                            <a:alpha val="99000"/>
                          </a:schemeClr>
                        </a:solidFill>
                        <a:effectLst/>
                        <a:uLnTx/>
                        <a:uFillTx/>
                        <a:latin typeface="Calibri" panose="020F0502020204030204"/>
                      </a:rPr>
                      <a:t>60-bay</a:t>
                    </a:r>
                  </a:p>
                  <a:p>
                    <a:pPr marL="0" marR="0" lvl="0" indent="0" algn="r" defTabSz="914400" eaLnBrk="1" fontAlgn="auto" latinLnBrk="0" hangingPunct="1">
                      <a:lnSpc>
                        <a:spcPct val="90000"/>
                      </a:lnSpc>
                      <a:spcBef>
                        <a:spcPct val="20000"/>
                      </a:spcBef>
                      <a:spcAft>
                        <a:spcPts val="0"/>
                      </a:spcAft>
                      <a:buClrTx/>
                      <a:buSzPct val="90000"/>
                      <a:buFontTx/>
                      <a:buNone/>
                      <a:tabLst/>
                      <a:defRPr/>
                    </a:pPr>
                    <a:r>
                      <a:rPr kumimoji="0" lang="en-US" sz="500" b="1" i="0" u="none" strike="noStrike" kern="0" cap="none" spc="0" normalizeH="0" baseline="0" noProof="0" dirty="0" smtClean="0">
                        <a:ln>
                          <a:noFill/>
                        </a:ln>
                        <a:solidFill>
                          <a:schemeClr val="tx1">
                            <a:alpha val="99000"/>
                          </a:schemeClr>
                        </a:solidFill>
                        <a:effectLst/>
                        <a:uLnTx/>
                        <a:uFillTx/>
                        <a:latin typeface="Calibri" panose="020F0502020204030204"/>
                      </a:rPr>
                      <a:t>SAS Array</a:t>
                    </a:r>
                  </a:p>
                </p:txBody>
              </p:sp>
            </p:grpSp>
          </p:grpSp>
          <p:sp>
            <p:nvSpPr>
              <p:cNvPr id="194" name="Rounded Rectangle 193"/>
              <p:cNvSpPr/>
              <p:nvPr/>
            </p:nvSpPr>
            <p:spPr bwMode="auto">
              <a:xfrm>
                <a:off x="1184563" y="3252432"/>
                <a:ext cx="1551709" cy="1257224"/>
              </a:xfrm>
              <a:prstGeom prst="roundRect">
                <a:avLst>
                  <a:gd name="adj" fmla="val 5647"/>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99" name="Group 198"/>
            <p:cNvGrpSpPr/>
            <p:nvPr/>
          </p:nvGrpSpPr>
          <p:grpSpPr>
            <a:xfrm>
              <a:off x="1950183" y="1193343"/>
              <a:ext cx="1057835" cy="949644"/>
              <a:chOff x="1184563" y="3252432"/>
              <a:chExt cx="1551709" cy="1257224"/>
            </a:xfrm>
          </p:grpSpPr>
          <p:grpSp>
            <p:nvGrpSpPr>
              <p:cNvPr id="200" name="Group 199"/>
              <p:cNvGrpSpPr/>
              <p:nvPr/>
            </p:nvGrpSpPr>
            <p:grpSpPr>
              <a:xfrm>
                <a:off x="1236937" y="3252432"/>
                <a:ext cx="1423135" cy="1257224"/>
                <a:chOff x="758956" y="2241049"/>
                <a:chExt cx="2191810" cy="1858429"/>
              </a:xfrm>
            </p:grpSpPr>
            <p:pic>
              <p:nvPicPr>
                <p:cNvPr id="202" name="Picture 2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228" y="2241049"/>
                  <a:ext cx="2122538" cy="659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3" name="Group 202"/>
                <p:cNvGrpSpPr/>
                <p:nvPr/>
              </p:nvGrpSpPr>
              <p:grpSpPr>
                <a:xfrm>
                  <a:off x="758956" y="2799457"/>
                  <a:ext cx="2034539" cy="1300021"/>
                  <a:chOff x="225607" y="4524323"/>
                  <a:chExt cx="3125634" cy="1861503"/>
                </a:xfrm>
              </p:grpSpPr>
              <p:pic>
                <p:nvPicPr>
                  <p:cNvPr id="20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041" y="4524323"/>
                    <a:ext cx="2743200" cy="18307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 name="TextBox 204"/>
                  <p:cNvSpPr txBox="1">
                    <a:spLocks/>
                  </p:cNvSpPr>
                  <p:nvPr/>
                </p:nvSpPr>
                <p:spPr>
                  <a:xfrm>
                    <a:off x="225607" y="5654306"/>
                    <a:ext cx="1073970" cy="731520"/>
                  </a:xfrm>
                  <a:prstGeom prst="rect">
                    <a:avLst/>
                  </a:prstGeom>
                  <a:noFill/>
                  <a:ln w="12700">
                    <a:noFill/>
                  </a:ln>
                </p:spPr>
                <p:txBody>
                  <a:bodyPr wrap="square" lIns="0" tIns="0" rIns="0" bIns="0" rtlCol="0" anchor="ctr" anchorCtr="0">
                    <a:noAutofit/>
                  </a:bodyPr>
                  <a:lstStyle/>
                  <a:p>
                    <a:pPr marL="0" marR="0" lvl="0" indent="0" algn="r" defTabSz="914400" eaLnBrk="1" fontAlgn="auto" latinLnBrk="0" hangingPunct="1">
                      <a:lnSpc>
                        <a:spcPct val="90000"/>
                      </a:lnSpc>
                      <a:spcBef>
                        <a:spcPct val="20000"/>
                      </a:spcBef>
                      <a:spcAft>
                        <a:spcPts val="0"/>
                      </a:spcAft>
                      <a:buClrTx/>
                      <a:buSzPct val="90000"/>
                      <a:buFontTx/>
                      <a:buNone/>
                      <a:tabLst/>
                      <a:defRPr/>
                    </a:pPr>
                    <a:r>
                      <a:rPr kumimoji="0" lang="en-US" sz="500" b="1" i="0" u="none" strike="noStrike" kern="0" cap="none" spc="0" normalizeH="0" baseline="0" noProof="0" dirty="0" smtClean="0">
                        <a:ln>
                          <a:noFill/>
                        </a:ln>
                        <a:solidFill>
                          <a:schemeClr val="tx1">
                            <a:alpha val="99000"/>
                          </a:schemeClr>
                        </a:solidFill>
                        <a:effectLst/>
                        <a:uLnTx/>
                        <a:uFillTx/>
                        <a:latin typeface="Calibri" panose="020F0502020204030204"/>
                      </a:rPr>
                      <a:t>60-bay</a:t>
                    </a:r>
                  </a:p>
                  <a:p>
                    <a:pPr marL="0" marR="0" lvl="0" indent="0" algn="r" defTabSz="914400" eaLnBrk="1" fontAlgn="auto" latinLnBrk="0" hangingPunct="1">
                      <a:lnSpc>
                        <a:spcPct val="90000"/>
                      </a:lnSpc>
                      <a:spcBef>
                        <a:spcPct val="20000"/>
                      </a:spcBef>
                      <a:spcAft>
                        <a:spcPts val="0"/>
                      </a:spcAft>
                      <a:buClrTx/>
                      <a:buSzPct val="90000"/>
                      <a:buFontTx/>
                      <a:buNone/>
                      <a:tabLst/>
                      <a:defRPr/>
                    </a:pPr>
                    <a:r>
                      <a:rPr kumimoji="0" lang="en-US" sz="500" b="1" i="0" u="none" strike="noStrike" kern="0" cap="none" spc="0" normalizeH="0" baseline="0" noProof="0" dirty="0" smtClean="0">
                        <a:ln>
                          <a:noFill/>
                        </a:ln>
                        <a:solidFill>
                          <a:schemeClr val="tx1">
                            <a:alpha val="99000"/>
                          </a:schemeClr>
                        </a:solidFill>
                        <a:effectLst/>
                        <a:uLnTx/>
                        <a:uFillTx/>
                        <a:latin typeface="Calibri" panose="020F0502020204030204"/>
                      </a:rPr>
                      <a:t>SAS Array</a:t>
                    </a:r>
                  </a:p>
                </p:txBody>
              </p:sp>
            </p:grpSp>
          </p:grpSp>
          <p:sp>
            <p:nvSpPr>
              <p:cNvPr id="201" name="Rounded Rectangle 200"/>
              <p:cNvSpPr/>
              <p:nvPr/>
            </p:nvSpPr>
            <p:spPr bwMode="auto">
              <a:xfrm>
                <a:off x="1184563" y="3252432"/>
                <a:ext cx="1551709" cy="1257224"/>
              </a:xfrm>
              <a:prstGeom prst="roundRect">
                <a:avLst>
                  <a:gd name="adj" fmla="val 5647"/>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06" name="Group 205"/>
            <p:cNvGrpSpPr/>
            <p:nvPr/>
          </p:nvGrpSpPr>
          <p:grpSpPr>
            <a:xfrm>
              <a:off x="4066977" y="1186621"/>
              <a:ext cx="1057835" cy="949644"/>
              <a:chOff x="1184563" y="3252432"/>
              <a:chExt cx="1551709" cy="1257224"/>
            </a:xfrm>
          </p:grpSpPr>
          <p:grpSp>
            <p:nvGrpSpPr>
              <p:cNvPr id="207" name="Group 206"/>
              <p:cNvGrpSpPr/>
              <p:nvPr/>
            </p:nvGrpSpPr>
            <p:grpSpPr>
              <a:xfrm>
                <a:off x="1236937" y="3252432"/>
                <a:ext cx="1423135" cy="1257224"/>
                <a:chOff x="758956" y="2241049"/>
                <a:chExt cx="2191810" cy="1858429"/>
              </a:xfrm>
            </p:grpSpPr>
            <p:pic>
              <p:nvPicPr>
                <p:cNvPr id="209" name="Picture 2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228" y="2241049"/>
                  <a:ext cx="2122538" cy="659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0" name="Group 209"/>
                <p:cNvGrpSpPr/>
                <p:nvPr/>
              </p:nvGrpSpPr>
              <p:grpSpPr>
                <a:xfrm>
                  <a:off x="758956" y="2799457"/>
                  <a:ext cx="2034539" cy="1300021"/>
                  <a:chOff x="225607" y="4524323"/>
                  <a:chExt cx="3125634" cy="1861503"/>
                </a:xfrm>
              </p:grpSpPr>
              <p:pic>
                <p:nvPicPr>
                  <p:cNvPr id="211"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041" y="4524323"/>
                    <a:ext cx="2743200" cy="18307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2" name="TextBox 211"/>
                  <p:cNvSpPr txBox="1">
                    <a:spLocks/>
                  </p:cNvSpPr>
                  <p:nvPr/>
                </p:nvSpPr>
                <p:spPr>
                  <a:xfrm>
                    <a:off x="225607" y="5654306"/>
                    <a:ext cx="1073970" cy="731520"/>
                  </a:xfrm>
                  <a:prstGeom prst="rect">
                    <a:avLst/>
                  </a:prstGeom>
                  <a:noFill/>
                  <a:ln w="12700">
                    <a:noFill/>
                  </a:ln>
                </p:spPr>
                <p:txBody>
                  <a:bodyPr wrap="square" lIns="0" tIns="0" rIns="0" bIns="0" rtlCol="0" anchor="ctr" anchorCtr="0">
                    <a:noAutofit/>
                  </a:bodyPr>
                  <a:lstStyle/>
                  <a:p>
                    <a:pPr marL="0" marR="0" lvl="0" indent="0" algn="r" defTabSz="914400" eaLnBrk="1" fontAlgn="auto" latinLnBrk="0" hangingPunct="1">
                      <a:lnSpc>
                        <a:spcPct val="90000"/>
                      </a:lnSpc>
                      <a:spcBef>
                        <a:spcPct val="20000"/>
                      </a:spcBef>
                      <a:spcAft>
                        <a:spcPts val="0"/>
                      </a:spcAft>
                      <a:buClrTx/>
                      <a:buSzPct val="90000"/>
                      <a:buFontTx/>
                      <a:buNone/>
                      <a:tabLst/>
                      <a:defRPr/>
                    </a:pPr>
                    <a:r>
                      <a:rPr kumimoji="0" lang="en-US" sz="500" b="1" i="0" u="none" strike="noStrike" kern="0" cap="none" spc="0" normalizeH="0" baseline="0" noProof="0" dirty="0" smtClean="0">
                        <a:ln>
                          <a:noFill/>
                        </a:ln>
                        <a:solidFill>
                          <a:schemeClr val="tx1">
                            <a:alpha val="99000"/>
                          </a:schemeClr>
                        </a:solidFill>
                        <a:effectLst/>
                        <a:uLnTx/>
                        <a:uFillTx/>
                        <a:latin typeface="Calibri" panose="020F0502020204030204"/>
                      </a:rPr>
                      <a:t>60-bay</a:t>
                    </a:r>
                  </a:p>
                  <a:p>
                    <a:pPr marL="0" marR="0" lvl="0" indent="0" algn="r" defTabSz="914400" eaLnBrk="1" fontAlgn="auto" latinLnBrk="0" hangingPunct="1">
                      <a:lnSpc>
                        <a:spcPct val="90000"/>
                      </a:lnSpc>
                      <a:spcBef>
                        <a:spcPct val="20000"/>
                      </a:spcBef>
                      <a:spcAft>
                        <a:spcPts val="0"/>
                      </a:spcAft>
                      <a:buClrTx/>
                      <a:buSzPct val="90000"/>
                      <a:buFontTx/>
                      <a:buNone/>
                      <a:tabLst/>
                      <a:defRPr/>
                    </a:pPr>
                    <a:r>
                      <a:rPr kumimoji="0" lang="en-US" sz="500" b="1" i="0" u="none" strike="noStrike" kern="0" cap="none" spc="0" normalizeH="0" baseline="0" noProof="0" dirty="0" smtClean="0">
                        <a:ln>
                          <a:noFill/>
                        </a:ln>
                        <a:solidFill>
                          <a:schemeClr val="tx1">
                            <a:alpha val="99000"/>
                          </a:schemeClr>
                        </a:solidFill>
                        <a:effectLst/>
                        <a:uLnTx/>
                        <a:uFillTx/>
                        <a:latin typeface="Calibri" panose="020F0502020204030204"/>
                      </a:rPr>
                      <a:t>SAS Array</a:t>
                    </a:r>
                  </a:p>
                </p:txBody>
              </p:sp>
            </p:grpSp>
          </p:grpSp>
          <p:sp>
            <p:nvSpPr>
              <p:cNvPr id="208" name="Rounded Rectangle 207"/>
              <p:cNvSpPr/>
              <p:nvPr/>
            </p:nvSpPr>
            <p:spPr bwMode="auto">
              <a:xfrm>
                <a:off x="1184563" y="3252432"/>
                <a:ext cx="1551709" cy="1257224"/>
              </a:xfrm>
              <a:prstGeom prst="roundRect">
                <a:avLst>
                  <a:gd name="adj" fmla="val 5647"/>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13" name="Group 212"/>
            <p:cNvGrpSpPr/>
            <p:nvPr/>
          </p:nvGrpSpPr>
          <p:grpSpPr>
            <a:xfrm>
              <a:off x="896499" y="1193343"/>
              <a:ext cx="1057835" cy="949644"/>
              <a:chOff x="1184563" y="3252432"/>
              <a:chExt cx="1551709" cy="1257224"/>
            </a:xfrm>
          </p:grpSpPr>
          <p:grpSp>
            <p:nvGrpSpPr>
              <p:cNvPr id="214" name="Group 213"/>
              <p:cNvGrpSpPr/>
              <p:nvPr/>
            </p:nvGrpSpPr>
            <p:grpSpPr>
              <a:xfrm>
                <a:off x="1236937" y="3252432"/>
                <a:ext cx="1423135" cy="1257224"/>
                <a:chOff x="758956" y="2241049"/>
                <a:chExt cx="2191810" cy="1858429"/>
              </a:xfrm>
            </p:grpSpPr>
            <p:pic>
              <p:nvPicPr>
                <p:cNvPr id="216" name="Picture 2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228" y="2241049"/>
                  <a:ext cx="2122538" cy="659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7" name="Group 216"/>
                <p:cNvGrpSpPr/>
                <p:nvPr/>
              </p:nvGrpSpPr>
              <p:grpSpPr>
                <a:xfrm>
                  <a:off x="758956" y="2799457"/>
                  <a:ext cx="2034539" cy="1300021"/>
                  <a:chOff x="225607" y="4524323"/>
                  <a:chExt cx="3125634" cy="1861503"/>
                </a:xfrm>
              </p:grpSpPr>
              <p:pic>
                <p:nvPicPr>
                  <p:cNvPr id="21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041" y="4524323"/>
                    <a:ext cx="2743200" cy="18307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9" name="TextBox 218"/>
                  <p:cNvSpPr txBox="1">
                    <a:spLocks/>
                  </p:cNvSpPr>
                  <p:nvPr/>
                </p:nvSpPr>
                <p:spPr>
                  <a:xfrm>
                    <a:off x="225607" y="5654306"/>
                    <a:ext cx="1073970" cy="731520"/>
                  </a:xfrm>
                  <a:prstGeom prst="rect">
                    <a:avLst/>
                  </a:prstGeom>
                  <a:noFill/>
                  <a:ln w="12700">
                    <a:noFill/>
                  </a:ln>
                </p:spPr>
                <p:txBody>
                  <a:bodyPr wrap="square" lIns="0" tIns="0" rIns="0" bIns="0" rtlCol="0" anchor="ctr" anchorCtr="0">
                    <a:noAutofit/>
                  </a:bodyPr>
                  <a:lstStyle/>
                  <a:p>
                    <a:pPr marL="0" marR="0" lvl="0" indent="0" algn="r" defTabSz="914400" eaLnBrk="1" fontAlgn="auto" latinLnBrk="0" hangingPunct="1">
                      <a:lnSpc>
                        <a:spcPct val="90000"/>
                      </a:lnSpc>
                      <a:spcBef>
                        <a:spcPct val="20000"/>
                      </a:spcBef>
                      <a:spcAft>
                        <a:spcPts val="0"/>
                      </a:spcAft>
                      <a:buClrTx/>
                      <a:buSzPct val="90000"/>
                      <a:buFontTx/>
                      <a:buNone/>
                      <a:tabLst/>
                      <a:defRPr/>
                    </a:pPr>
                    <a:r>
                      <a:rPr kumimoji="0" lang="en-US" sz="500" b="1" i="0" u="none" strike="noStrike" kern="0" cap="none" spc="0" normalizeH="0" baseline="0" noProof="0" dirty="0" smtClean="0">
                        <a:ln>
                          <a:noFill/>
                        </a:ln>
                        <a:solidFill>
                          <a:schemeClr val="tx1">
                            <a:alpha val="99000"/>
                          </a:schemeClr>
                        </a:solidFill>
                        <a:effectLst/>
                        <a:uLnTx/>
                        <a:uFillTx/>
                        <a:latin typeface="Calibri" panose="020F0502020204030204"/>
                      </a:rPr>
                      <a:t>60-bay</a:t>
                    </a:r>
                  </a:p>
                  <a:p>
                    <a:pPr marL="0" marR="0" lvl="0" indent="0" algn="r" defTabSz="914400" eaLnBrk="1" fontAlgn="auto" latinLnBrk="0" hangingPunct="1">
                      <a:lnSpc>
                        <a:spcPct val="90000"/>
                      </a:lnSpc>
                      <a:spcBef>
                        <a:spcPct val="20000"/>
                      </a:spcBef>
                      <a:spcAft>
                        <a:spcPts val="0"/>
                      </a:spcAft>
                      <a:buClrTx/>
                      <a:buSzPct val="90000"/>
                      <a:buFontTx/>
                      <a:buNone/>
                      <a:tabLst/>
                      <a:defRPr/>
                    </a:pPr>
                    <a:r>
                      <a:rPr kumimoji="0" lang="en-US" sz="500" b="1" i="0" u="none" strike="noStrike" kern="0" cap="none" spc="0" normalizeH="0" baseline="0" noProof="0" dirty="0" smtClean="0">
                        <a:ln>
                          <a:noFill/>
                        </a:ln>
                        <a:solidFill>
                          <a:schemeClr val="tx1">
                            <a:alpha val="99000"/>
                          </a:schemeClr>
                        </a:solidFill>
                        <a:effectLst/>
                        <a:uLnTx/>
                        <a:uFillTx/>
                        <a:latin typeface="Calibri" panose="020F0502020204030204"/>
                      </a:rPr>
                      <a:t>SAS Array</a:t>
                    </a:r>
                  </a:p>
                </p:txBody>
              </p:sp>
            </p:grpSp>
          </p:grpSp>
          <p:sp>
            <p:nvSpPr>
              <p:cNvPr id="215" name="Rounded Rectangle 214"/>
              <p:cNvSpPr/>
              <p:nvPr/>
            </p:nvSpPr>
            <p:spPr bwMode="auto">
              <a:xfrm>
                <a:off x="1184563" y="3252432"/>
                <a:ext cx="1551709" cy="1257224"/>
              </a:xfrm>
              <a:prstGeom prst="roundRect">
                <a:avLst>
                  <a:gd name="adj" fmla="val 5647"/>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220" name="Group 219"/>
          <p:cNvGrpSpPr/>
          <p:nvPr/>
        </p:nvGrpSpPr>
        <p:grpSpPr>
          <a:xfrm>
            <a:off x="1715703" y="5506457"/>
            <a:ext cx="3665403" cy="4234060"/>
            <a:chOff x="888309" y="1186621"/>
            <a:chExt cx="4236503" cy="4749550"/>
          </a:xfrm>
        </p:grpSpPr>
        <p:grpSp>
          <p:nvGrpSpPr>
            <p:cNvPr id="221" name="Group 220"/>
            <p:cNvGrpSpPr/>
            <p:nvPr/>
          </p:nvGrpSpPr>
          <p:grpSpPr>
            <a:xfrm>
              <a:off x="3008017" y="2143567"/>
              <a:ext cx="1057835" cy="949644"/>
              <a:chOff x="1184563" y="3252432"/>
              <a:chExt cx="1551709" cy="1257224"/>
            </a:xfrm>
          </p:grpSpPr>
          <p:grpSp>
            <p:nvGrpSpPr>
              <p:cNvPr id="355" name="Group 354"/>
              <p:cNvGrpSpPr/>
              <p:nvPr/>
            </p:nvGrpSpPr>
            <p:grpSpPr>
              <a:xfrm>
                <a:off x="1236937" y="3252432"/>
                <a:ext cx="1423135" cy="1257224"/>
                <a:chOff x="758956" y="2241049"/>
                <a:chExt cx="2191810" cy="1858429"/>
              </a:xfrm>
            </p:grpSpPr>
            <p:pic>
              <p:nvPicPr>
                <p:cNvPr id="357" name="Picture 3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228" y="2241049"/>
                  <a:ext cx="2122538" cy="659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58" name="Group 357"/>
                <p:cNvGrpSpPr/>
                <p:nvPr/>
              </p:nvGrpSpPr>
              <p:grpSpPr>
                <a:xfrm>
                  <a:off x="758956" y="2799457"/>
                  <a:ext cx="2034539" cy="1300021"/>
                  <a:chOff x="225607" y="4524323"/>
                  <a:chExt cx="3125634" cy="1861503"/>
                </a:xfrm>
              </p:grpSpPr>
              <p:pic>
                <p:nvPicPr>
                  <p:cNvPr id="359"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041" y="4524323"/>
                    <a:ext cx="2743200" cy="18307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0" name="TextBox 359"/>
                  <p:cNvSpPr txBox="1">
                    <a:spLocks/>
                  </p:cNvSpPr>
                  <p:nvPr/>
                </p:nvSpPr>
                <p:spPr>
                  <a:xfrm>
                    <a:off x="225607" y="5654306"/>
                    <a:ext cx="1073970" cy="731520"/>
                  </a:xfrm>
                  <a:prstGeom prst="rect">
                    <a:avLst/>
                  </a:prstGeom>
                  <a:noFill/>
                  <a:ln w="12700">
                    <a:noFill/>
                  </a:ln>
                </p:spPr>
                <p:txBody>
                  <a:bodyPr wrap="square" lIns="0" tIns="0" rIns="0" bIns="0" rtlCol="0" anchor="ctr" anchorCtr="0">
                    <a:noAutofit/>
                  </a:bodyPr>
                  <a:lstStyle/>
                  <a:p>
                    <a:pPr marL="0" marR="0" lvl="0" indent="0" algn="r" defTabSz="914400" eaLnBrk="1" fontAlgn="auto" latinLnBrk="0" hangingPunct="1">
                      <a:lnSpc>
                        <a:spcPct val="90000"/>
                      </a:lnSpc>
                      <a:spcBef>
                        <a:spcPct val="20000"/>
                      </a:spcBef>
                      <a:spcAft>
                        <a:spcPts val="0"/>
                      </a:spcAft>
                      <a:buClrTx/>
                      <a:buSzPct val="90000"/>
                      <a:buFontTx/>
                      <a:buNone/>
                      <a:tabLst/>
                      <a:defRPr/>
                    </a:pPr>
                    <a:r>
                      <a:rPr kumimoji="0" lang="en-US" sz="500" b="1" i="0" u="none" strike="noStrike" kern="0" cap="none" spc="0" normalizeH="0" baseline="0" noProof="0" dirty="0" smtClean="0">
                        <a:ln>
                          <a:noFill/>
                        </a:ln>
                        <a:solidFill>
                          <a:schemeClr val="tx1">
                            <a:alpha val="99000"/>
                          </a:schemeClr>
                        </a:solidFill>
                        <a:effectLst/>
                        <a:uLnTx/>
                        <a:uFillTx/>
                        <a:latin typeface="Calibri" panose="020F0502020204030204"/>
                      </a:rPr>
                      <a:t>60-bay</a:t>
                    </a:r>
                  </a:p>
                  <a:p>
                    <a:pPr marL="0" marR="0" lvl="0" indent="0" algn="r" defTabSz="914400" eaLnBrk="1" fontAlgn="auto" latinLnBrk="0" hangingPunct="1">
                      <a:lnSpc>
                        <a:spcPct val="90000"/>
                      </a:lnSpc>
                      <a:spcBef>
                        <a:spcPct val="20000"/>
                      </a:spcBef>
                      <a:spcAft>
                        <a:spcPts val="0"/>
                      </a:spcAft>
                      <a:buClrTx/>
                      <a:buSzPct val="90000"/>
                      <a:buFontTx/>
                      <a:buNone/>
                      <a:tabLst/>
                      <a:defRPr/>
                    </a:pPr>
                    <a:r>
                      <a:rPr kumimoji="0" lang="en-US" sz="500" b="1" i="0" u="none" strike="noStrike" kern="0" cap="none" spc="0" normalizeH="0" baseline="0" noProof="0" dirty="0" smtClean="0">
                        <a:ln>
                          <a:noFill/>
                        </a:ln>
                        <a:solidFill>
                          <a:schemeClr val="tx1">
                            <a:alpha val="99000"/>
                          </a:schemeClr>
                        </a:solidFill>
                        <a:effectLst/>
                        <a:uLnTx/>
                        <a:uFillTx/>
                        <a:latin typeface="Calibri" panose="020F0502020204030204"/>
                      </a:rPr>
                      <a:t>SAS Array</a:t>
                    </a:r>
                  </a:p>
                </p:txBody>
              </p:sp>
            </p:grpSp>
          </p:grpSp>
          <p:sp>
            <p:nvSpPr>
              <p:cNvPr id="356" name="Rounded Rectangle 355"/>
              <p:cNvSpPr/>
              <p:nvPr/>
            </p:nvSpPr>
            <p:spPr bwMode="auto">
              <a:xfrm>
                <a:off x="1184563" y="3252432"/>
                <a:ext cx="1551709" cy="1257224"/>
              </a:xfrm>
              <a:prstGeom prst="roundRect">
                <a:avLst>
                  <a:gd name="adj" fmla="val 5647"/>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22" name="Group 221"/>
            <p:cNvGrpSpPr/>
            <p:nvPr/>
          </p:nvGrpSpPr>
          <p:grpSpPr>
            <a:xfrm>
              <a:off x="3008016" y="3093211"/>
              <a:ext cx="1057835" cy="949644"/>
              <a:chOff x="1184563" y="3252432"/>
              <a:chExt cx="1551709" cy="1257224"/>
            </a:xfrm>
          </p:grpSpPr>
          <p:grpSp>
            <p:nvGrpSpPr>
              <p:cNvPr id="349" name="Group 348"/>
              <p:cNvGrpSpPr/>
              <p:nvPr/>
            </p:nvGrpSpPr>
            <p:grpSpPr>
              <a:xfrm>
                <a:off x="1236937" y="3252432"/>
                <a:ext cx="1423135" cy="1257224"/>
                <a:chOff x="758956" y="2241049"/>
                <a:chExt cx="2191810" cy="1858429"/>
              </a:xfrm>
            </p:grpSpPr>
            <p:pic>
              <p:nvPicPr>
                <p:cNvPr id="351" name="Picture 3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228" y="2241049"/>
                  <a:ext cx="2122538" cy="659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52" name="Group 351"/>
                <p:cNvGrpSpPr/>
                <p:nvPr/>
              </p:nvGrpSpPr>
              <p:grpSpPr>
                <a:xfrm>
                  <a:off x="758956" y="2799457"/>
                  <a:ext cx="2034539" cy="1300021"/>
                  <a:chOff x="225607" y="4524323"/>
                  <a:chExt cx="3125634" cy="1861503"/>
                </a:xfrm>
              </p:grpSpPr>
              <p:pic>
                <p:nvPicPr>
                  <p:cNvPr id="353"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041" y="4524323"/>
                    <a:ext cx="2743200" cy="18307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4" name="TextBox 353"/>
                  <p:cNvSpPr txBox="1">
                    <a:spLocks/>
                  </p:cNvSpPr>
                  <p:nvPr/>
                </p:nvSpPr>
                <p:spPr>
                  <a:xfrm>
                    <a:off x="225607" y="5654306"/>
                    <a:ext cx="1073970" cy="731520"/>
                  </a:xfrm>
                  <a:prstGeom prst="rect">
                    <a:avLst/>
                  </a:prstGeom>
                  <a:noFill/>
                  <a:ln w="12700">
                    <a:noFill/>
                  </a:ln>
                </p:spPr>
                <p:txBody>
                  <a:bodyPr wrap="square" lIns="0" tIns="0" rIns="0" bIns="0" rtlCol="0" anchor="ctr" anchorCtr="0">
                    <a:noAutofit/>
                  </a:bodyPr>
                  <a:lstStyle/>
                  <a:p>
                    <a:pPr marL="0" marR="0" lvl="0" indent="0" algn="r" defTabSz="914400" eaLnBrk="1" fontAlgn="auto" latinLnBrk="0" hangingPunct="1">
                      <a:lnSpc>
                        <a:spcPct val="90000"/>
                      </a:lnSpc>
                      <a:spcBef>
                        <a:spcPct val="20000"/>
                      </a:spcBef>
                      <a:spcAft>
                        <a:spcPts val="0"/>
                      </a:spcAft>
                      <a:buClrTx/>
                      <a:buSzPct val="90000"/>
                      <a:buFontTx/>
                      <a:buNone/>
                      <a:tabLst/>
                      <a:defRPr/>
                    </a:pPr>
                    <a:r>
                      <a:rPr kumimoji="0" lang="en-US" sz="500" b="1" i="0" u="none" strike="noStrike" kern="0" cap="none" spc="0" normalizeH="0" baseline="0" noProof="0" dirty="0" smtClean="0">
                        <a:ln>
                          <a:noFill/>
                        </a:ln>
                        <a:solidFill>
                          <a:schemeClr val="tx1">
                            <a:alpha val="99000"/>
                          </a:schemeClr>
                        </a:solidFill>
                        <a:effectLst/>
                        <a:uLnTx/>
                        <a:uFillTx/>
                        <a:latin typeface="Calibri" panose="020F0502020204030204"/>
                      </a:rPr>
                      <a:t>60-bay</a:t>
                    </a:r>
                  </a:p>
                  <a:p>
                    <a:pPr marL="0" marR="0" lvl="0" indent="0" algn="r" defTabSz="914400" eaLnBrk="1" fontAlgn="auto" latinLnBrk="0" hangingPunct="1">
                      <a:lnSpc>
                        <a:spcPct val="90000"/>
                      </a:lnSpc>
                      <a:spcBef>
                        <a:spcPct val="20000"/>
                      </a:spcBef>
                      <a:spcAft>
                        <a:spcPts val="0"/>
                      </a:spcAft>
                      <a:buClrTx/>
                      <a:buSzPct val="90000"/>
                      <a:buFontTx/>
                      <a:buNone/>
                      <a:tabLst/>
                      <a:defRPr/>
                    </a:pPr>
                    <a:r>
                      <a:rPr kumimoji="0" lang="en-US" sz="500" b="1" i="0" u="none" strike="noStrike" kern="0" cap="none" spc="0" normalizeH="0" baseline="0" noProof="0" dirty="0" smtClean="0">
                        <a:ln>
                          <a:noFill/>
                        </a:ln>
                        <a:solidFill>
                          <a:schemeClr val="tx1">
                            <a:alpha val="99000"/>
                          </a:schemeClr>
                        </a:solidFill>
                        <a:effectLst/>
                        <a:uLnTx/>
                        <a:uFillTx/>
                        <a:latin typeface="Calibri" panose="020F0502020204030204"/>
                      </a:rPr>
                      <a:t>SAS Array</a:t>
                    </a:r>
                  </a:p>
                </p:txBody>
              </p:sp>
            </p:grpSp>
          </p:grpSp>
          <p:sp>
            <p:nvSpPr>
              <p:cNvPr id="350" name="Rounded Rectangle 349"/>
              <p:cNvSpPr/>
              <p:nvPr/>
            </p:nvSpPr>
            <p:spPr bwMode="auto">
              <a:xfrm>
                <a:off x="1184563" y="3252432"/>
                <a:ext cx="1551709" cy="1257224"/>
              </a:xfrm>
              <a:prstGeom prst="roundRect">
                <a:avLst>
                  <a:gd name="adj" fmla="val 5647"/>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23" name="Group 222"/>
            <p:cNvGrpSpPr/>
            <p:nvPr/>
          </p:nvGrpSpPr>
          <p:grpSpPr>
            <a:xfrm>
              <a:off x="3001902" y="4036883"/>
              <a:ext cx="1057835" cy="949644"/>
              <a:chOff x="1184563" y="3252432"/>
              <a:chExt cx="1551709" cy="1257224"/>
            </a:xfrm>
          </p:grpSpPr>
          <p:grpSp>
            <p:nvGrpSpPr>
              <p:cNvPr id="343" name="Group 342"/>
              <p:cNvGrpSpPr/>
              <p:nvPr/>
            </p:nvGrpSpPr>
            <p:grpSpPr>
              <a:xfrm>
                <a:off x="1236937" y="3252432"/>
                <a:ext cx="1423135" cy="1257224"/>
                <a:chOff x="758956" y="2241049"/>
                <a:chExt cx="2191810" cy="1858429"/>
              </a:xfrm>
            </p:grpSpPr>
            <p:pic>
              <p:nvPicPr>
                <p:cNvPr id="345" name="Picture 3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228" y="2241049"/>
                  <a:ext cx="2122538" cy="659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46" name="Group 345"/>
                <p:cNvGrpSpPr/>
                <p:nvPr/>
              </p:nvGrpSpPr>
              <p:grpSpPr>
                <a:xfrm>
                  <a:off x="758956" y="2799457"/>
                  <a:ext cx="2034539" cy="1300021"/>
                  <a:chOff x="225607" y="4524323"/>
                  <a:chExt cx="3125634" cy="1861503"/>
                </a:xfrm>
              </p:grpSpPr>
              <p:pic>
                <p:nvPicPr>
                  <p:cNvPr id="347"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041" y="4524323"/>
                    <a:ext cx="2743200" cy="18307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 name="TextBox 347"/>
                  <p:cNvSpPr txBox="1">
                    <a:spLocks/>
                  </p:cNvSpPr>
                  <p:nvPr/>
                </p:nvSpPr>
                <p:spPr>
                  <a:xfrm>
                    <a:off x="225607" y="5654306"/>
                    <a:ext cx="1073970" cy="731520"/>
                  </a:xfrm>
                  <a:prstGeom prst="rect">
                    <a:avLst/>
                  </a:prstGeom>
                  <a:noFill/>
                  <a:ln w="12700">
                    <a:noFill/>
                  </a:ln>
                </p:spPr>
                <p:txBody>
                  <a:bodyPr wrap="square" lIns="0" tIns="0" rIns="0" bIns="0" rtlCol="0" anchor="ctr" anchorCtr="0">
                    <a:noAutofit/>
                  </a:bodyPr>
                  <a:lstStyle/>
                  <a:p>
                    <a:pPr marL="0" marR="0" lvl="0" indent="0" algn="r" defTabSz="914400" eaLnBrk="1" fontAlgn="auto" latinLnBrk="0" hangingPunct="1">
                      <a:lnSpc>
                        <a:spcPct val="90000"/>
                      </a:lnSpc>
                      <a:spcBef>
                        <a:spcPct val="20000"/>
                      </a:spcBef>
                      <a:spcAft>
                        <a:spcPts val="0"/>
                      </a:spcAft>
                      <a:buClrTx/>
                      <a:buSzPct val="90000"/>
                      <a:buFontTx/>
                      <a:buNone/>
                      <a:tabLst/>
                      <a:defRPr/>
                    </a:pPr>
                    <a:r>
                      <a:rPr kumimoji="0" lang="en-US" sz="500" b="1" i="0" u="none" strike="noStrike" kern="0" cap="none" spc="0" normalizeH="0" baseline="0" noProof="0" dirty="0" smtClean="0">
                        <a:ln>
                          <a:noFill/>
                        </a:ln>
                        <a:solidFill>
                          <a:schemeClr val="tx1">
                            <a:alpha val="99000"/>
                          </a:schemeClr>
                        </a:solidFill>
                        <a:effectLst/>
                        <a:uLnTx/>
                        <a:uFillTx/>
                        <a:latin typeface="Calibri" panose="020F0502020204030204"/>
                      </a:rPr>
                      <a:t>60-bay</a:t>
                    </a:r>
                  </a:p>
                  <a:p>
                    <a:pPr marL="0" marR="0" lvl="0" indent="0" algn="r" defTabSz="914400" eaLnBrk="1" fontAlgn="auto" latinLnBrk="0" hangingPunct="1">
                      <a:lnSpc>
                        <a:spcPct val="90000"/>
                      </a:lnSpc>
                      <a:spcBef>
                        <a:spcPct val="20000"/>
                      </a:spcBef>
                      <a:spcAft>
                        <a:spcPts val="0"/>
                      </a:spcAft>
                      <a:buClrTx/>
                      <a:buSzPct val="90000"/>
                      <a:buFontTx/>
                      <a:buNone/>
                      <a:tabLst/>
                      <a:defRPr/>
                    </a:pPr>
                    <a:r>
                      <a:rPr kumimoji="0" lang="en-US" sz="500" b="1" i="0" u="none" strike="noStrike" kern="0" cap="none" spc="0" normalizeH="0" baseline="0" noProof="0" dirty="0" smtClean="0">
                        <a:ln>
                          <a:noFill/>
                        </a:ln>
                        <a:solidFill>
                          <a:schemeClr val="tx1">
                            <a:alpha val="99000"/>
                          </a:schemeClr>
                        </a:solidFill>
                        <a:effectLst/>
                        <a:uLnTx/>
                        <a:uFillTx/>
                        <a:latin typeface="Calibri" panose="020F0502020204030204"/>
                      </a:rPr>
                      <a:t>SAS Array</a:t>
                    </a:r>
                  </a:p>
                </p:txBody>
              </p:sp>
            </p:grpSp>
          </p:grpSp>
          <p:sp>
            <p:nvSpPr>
              <p:cNvPr id="344" name="Rounded Rectangle 343"/>
              <p:cNvSpPr/>
              <p:nvPr/>
            </p:nvSpPr>
            <p:spPr bwMode="auto">
              <a:xfrm>
                <a:off x="1184563" y="3252432"/>
                <a:ext cx="1551709" cy="1257224"/>
              </a:xfrm>
              <a:prstGeom prst="roundRect">
                <a:avLst>
                  <a:gd name="adj" fmla="val 5647"/>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24" name="Group 223"/>
            <p:cNvGrpSpPr/>
            <p:nvPr/>
          </p:nvGrpSpPr>
          <p:grpSpPr>
            <a:xfrm>
              <a:off x="3001901" y="4986527"/>
              <a:ext cx="1057835" cy="949644"/>
              <a:chOff x="1184563" y="3252432"/>
              <a:chExt cx="1551709" cy="1257224"/>
            </a:xfrm>
          </p:grpSpPr>
          <p:grpSp>
            <p:nvGrpSpPr>
              <p:cNvPr id="337" name="Group 336"/>
              <p:cNvGrpSpPr/>
              <p:nvPr/>
            </p:nvGrpSpPr>
            <p:grpSpPr>
              <a:xfrm>
                <a:off x="1236937" y="3252432"/>
                <a:ext cx="1423135" cy="1257224"/>
                <a:chOff x="758956" y="2241049"/>
                <a:chExt cx="2191810" cy="1858429"/>
              </a:xfrm>
            </p:grpSpPr>
            <p:pic>
              <p:nvPicPr>
                <p:cNvPr id="339" name="Picture 3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228" y="2241049"/>
                  <a:ext cx="2122538" cy="659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40" name="Group 339"/>
                <p:cNvGrpSpPr/>
                <p:nvPr/>
              </p:nvGrpSpPr>
              <p:grpSpPr>
                <a:xfrm>
                  <a:off x="758956" y="2799457"/>
                  <a:ext cx="2034539" cy="1300021"/>
                  <a:chOff x="225607" y="4524323"/>
                  <a:chExt cx="3125634" cy="1861503"/>
                </a:xfrm>
              </p:grpSpPr>
              <p:pic>
                <p:nvPicPr>
                  <p:cNvPr id="341"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041" y="4524323"/>
                    <a:ext cx="2743200" cy="18307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2" name="TextBox 341"/>
                  <p:cNvSpPr txBox="1">
                    <a:spLocks/>
                  </p:cNvSpPr>
                  <p:nvPr/>
                </p:nvSpPr>
                <p:spPr>
                  <a:xfrm>
                    <a:off x="225607" y="5654306"/>
                    <a:ext cx="1073970" cy="731520"/>
                  </a:xfrm>
                  <a:prstGeom prst="rect">
                    <a:avLst/>
                  </a:prstGeom>
                  <a:noFill/>
                  <a:ln w="12700">
                    <a:noFill/>
                  </a:ln>
                </p:spPr>
                <p:txBody>
                  <a:bodyPr wrap="square" lIns="0" tIns="0" rIns="0" bIns="0" rtlCol="0" anchor="ctr" anchorCtr="0">
                    <a:noAutofit/>
                  </a:bodyPr>
                  <a:lstStyle/>
                  <a:p>
                    <a:pPr marL="0" marR="0" lvl="0" indent="0" algn="r" defTabSz="914400" eaLnBrk="1" fontAlgn="auto" latinLnBrk="0" hangingPunct="1">
                      <a:lnSpc>
                        <a:spcPct val="90000"/>
                      </a:lnSpc>
                      <a:spcBef>
                        <a:spcPct val="20000"/>
                      </a:spcBef>
                      <a:spcAft>
                        <a:spcPts val="0"/>
                      </a:spcAft>
                      <a:buClrTx/>
                      <a:buSzPct val="90000"/>
                      <a:buFontTx/>
                      <a:buNone/>
                      <a:tabLst/>
                      <a:defRPr/>
                    </a:pPr>
                    <a:r>
                      <a:rPr kumimoji="0" lang="en-US" sz="500" b="1" i="0" u="none" strike="noStrike" kern="0" cap="none" spc="0" normalizeH="0" baseline="0" noProof="0" dirty="0" smtClean="0">
                        <a:ln>
                          <a:noFill/>
                        </a:ln>
                        <a:solidFill>
                          <a:schemeClr val="tx1">
                            <a:alpha val="99000"/>
                          </a:schemeClr>
                        </a:solidFill>
                        <a:effectLst/>
                        <a:uLnTx/>
                        <a:uFillTx/>
                        <a:latin typeface="Calibri" panose="020F0502020204030204"/>
                      </a:rPr>
                      <a:t>60-bay</a:t>
                    </a:r>
                  </a:p>
                  <a:p>
                    <a:pPr marL="0" marR="0" lvl="0" indent="0" algn="r" defTabSz="914400" eaLnBrk="1" fontAlgn="auto" latinLnBrk="0" hangingPunct="1">
                      <a:lnSpc>
                        <a:spcPct val="90000"/>
                      </a:lnSpc>
                      <a:spcBef>
                        <a:spcPct val="20000"/>
                      </a:spcBef>
                      <a:spcAft>
                        <a:spcPts val="0"/>
                      </a:spcAft>
                      <a:buClrTx/>
                      <a:buSzPct val="90000"/>
                      <a:buFontTx/>
                      <a:buNone/>
                      <a:tabLst/>
                      <a:defRPr/>
                    </a:pPr>
                    <a:r>
                      <a:rPr kumimoji="0" lang="en-US" sz="500" b="1" i="0" u="none" strike="noStrike" kern="0" cap="none" spc="0" normalizeH="0" baseline="0" noProof="0" dirty="0" smtClean="0">
                        <a:ln>
                          <a:noFill/>
                        </a:ln>
                        <a:solidFill>
                          <a:schemeClr val="tx1">
                            <a:alpha val="99000"/>
                          </a:schemeClr>
                        </a:solidFill>
                        <a:effectLst/>
                        <a:uLnTx/>
                        <a:uFillTx/>
                        <a:latin typeface="Calibri" panose="020F0502020204030204"/>
                      </a:rPr>
                      <a:t>SAS Array</a:t>
                    </a:r>
                  </a:p>
                </p:txBody>
              </p:sp>
            </p:grpSp>
          </p:grpSp>
          <p:sp>
            <p:nvSpPr>
              <p:cNvPr id="338" name="Rounded Rectangle 337"/>
              <p:cNvSpPr/>
              <p:nvPr/>
            </p:nvSpPr>
            <p:spPr bwMode="auto">
              <a:xfrm>
                <a:off x="1184563" y="3252432"/>
                <a:ext cx="1551709" cy="1257224"/>
              </a:xfrm>
              <a:prstGeom prst="roundRect">
                <a:avLst>
                  <a:gd name="adj" fmla="val 5647"/>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25" name="Group 224"/>
            <p:cNvGrpSpPr/>
            <p:nvPr/>
          </p:nvGrpSpPr>
          <p:grpSpPr>
            <a:xfrm>
              <a:off x="1950183" y="2143567"/>
              <a:ext cx="1057835" cy="949644"/>
              <a:chOff x="1184563" y="3252432"/>
              <a:chExt cx="1551709" cy="1257224"/>
            </a:xfrm>
          </p:grpSpPr>
          <p:grpSp>
            <p:nvGrpSpPr>
              <p:cNvPr id="331" name="Group 330"/>
              <p:cNvGrpSpPr/>
              <p:nvPr/>
            </p:nvGrpSpPr>
            <p:grpSpPr>
              <a:xfrm>
                <a:off x="1236937" y="3252432"/>
                <a:ext cx="1423135" cy="1257224"/>
                <a:chOff x="758956" y="2241049"/>
                <a:chExt cx="2191810" cy="1858429"/>
              </a:xfrm>
            </p:grpSpPr>
            <p:pic>
              <p:nvPicPr>
                <p:cNvPr id="333" name="Picture 3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228" y="2241049"/>
                  <a:ext cx="2122538" cy="659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34" name="Group 333"/>
                <p:cNvGrpSpPr/>
                <p:nvPr/>
              </p:nvGrpSpPr>
              <p:grpSpPr>
                <a:xfrm>
                  <a:off x="758956" y="2799457"/>
                  <a:ext cx="2034539" cy="1300021"/>
                  <a:chOff x="225607" y="4524323"/>
                  <a:chExt cx="3125634" cy="1861503"/>
                </a:xfrm>
              </p:grpSpPr>
              <p:pic>
                <p:nvPicPr>
                  <p:cNvPr id="33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041" y="4524323"/>
                    <a:ext cx="2743200" cy="18307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6" name="TextBox 335"/>
                  <p:cNvSpPr txBox="1">
                    <a:spLocks/>
                  </p:cNvSpPr>
                  <p:nvPr/>
                </p:nvSpPr>
                <p:spPr>
                  <a:xfrm>
                    <a:off x="225607" y="5654306"/>
                    <a:ext cx="1073970" cy="731520"/>
                  </a:xfrm>
                  <a:prstGeom prst="rect">
                    <a:avLst/>
                  </a:prstGeom>
                  <a:noFill/>
                  <a:ln w="12700">
                    <a:noFill/>
                  </a:ln>
                </p:spPr>
                <p:txBody>
                  <a:bodyPr wrap="square" lIns="0" tIns="0" rIns="0" bIns="0" rtlCol="0" anchor="ctr" anchorCtr="0">
                    <a:noAutofit/>
                  </a:bodyPr>
                  <a:lstStyle/>
                  <a:p>
                    <a:pPr marL="0" marR="0" lvl="0" indent="0" algn="r" defTabSz="914400" eaLnBrk="1" fontAlgn="auto" latinLnBrk="0" hangingPunct="1">
                      <a:lnSpc>
                        <a:spcPct val="90000"/>
                      </a:lnSpc>
                      <a:spcBef>
                        <a:spcPct val="20000"/>
                      </a:spcBef>
                      <a:spcAft>
                        <a:spcPts val="0"/>
                      </a:spcAft>
                      <a:buClrTx/>
                      <a:buSzPct val="90000"/>
                      <a:buFontTx/>
                      <a:buNone/>
                      <a:tabLst/>
                      <a:defRPr/>
                    </a:pPr>
                    <a:r>
                      <a:rPr kumimoji="0" lang="en-US" sz="500" b="1" i="0" u="none" strike="noStrike" kern="0" cap="none" spc="0" normalizeH="0" baseline="0" noProof="0" dirty="0" smtClean="0">
                        <a:ln>
                          <a:noFill/>
                        </a:ln>
                        <a:solidFill>
                          <a:schemeClr val="tx1">
                            <a:alpha val="99000"/>
                          </a:schemeClr>
                        </a:solidFill>
                        <a:effectLst/>
                        <a:uLnTx/>
                        <a:uFillTx/>
                        <a:latin typeface="Calibri" panose="020F0502020204030204"/>
                      </a:rPr>
                      <a:t>60-bay</a:t>
                    </a:r>
                  </a:p>
                  <a:p>
                    <a:pPr marL="0" marR="0" lvl="0" indent="0" algn="r" defTabSz="914400" eaLnBrk="1" fontAlgn="auto" latinLnBrk="0" hangingPunct="1">
                      <a:lnSpc>
                        <a:spcPct val="90000"/>
                      </a:lnSpc>
                      <a:spcBef>
                        <a:spcPct val="20000"/>
                      </a:spcBef>
                      <a:spcAft>
                        <a:spcPts val="0"/>
                      </a:spcAft>
                      <a:buClrTx/>
                      <a:buSzPct val="90000"/>
                      <a:buFontTx/>
                      <a:buNone/>
                      <a:tabLst/>
                      <a:defRPr/>
                    </a:pPr>
                    <a:r>
                      <a:rPr kumimoji="0" lang="en-US" sz="500" b="1" i="0" u="none" strike="noStrike" kern="0" cap="none" spc="0" normalizeH="0" baseline="0" noProof="0" dirty="0" smtClean="0">
                        <a:ln>
                          <a:noFill/>
                        </a:ln>
                        <a:solidFill>
                          <a:schemeClr val="tx1">
                            <a:alpha val="99000"/>
                          </a:schemeClr>
                        </a:solidFill>
                        <a:effectLst/>
                        <a:uLnTx/>
                        <a:uFillTx/>
                        <a:latin typeface="Calibri" panose="020F0502020204030204"/>
                      </a:rPr>
                      <a:t>SAS Array</a:t>
                    </a:r>
                  </a:p>
                </p:txBody>
              </p:sp>
            </p:grpSp>
          </p:grpSp>
          <p:sp>
            <p:nvSpPr>
              <p:cNvPr id="332" name="Rounded Rectangle 331"/>
              <p:cNvSpPr/>
              <p:nvPr/>
            </p:nvSpPr>
            <p:spPr bwMode="auto">
              <a:xfrm>
                <a:off x="1184563" y="3252432"/>
                <a:ext cx="1551709" cy="1257224"/>
              </a:xfrm>
              <a:prstGeom prst="roundRect">
                <a:avLst>
                  <a:gd name="adj" fmla="val 5647"/>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26" name="Group 225"/>
            <p:cNvGrpSpPr/>
            <p:nvPr/>
          </p:nvGrpSpPr>
          <p:grpSpPr>
            <a:xfrm>
              <a:off x="1950182" y="3093209"/>
              <a:ext cx="1057835" cy="949644"/>
              <a:chOff x="1184563" y="3252432"/>
              <a:chExt cx="1551709" cy="1257225"/>
            </a:xfrm>
          </p:grpSpPr>
          <p:grpSp>
            <p:nvGrpSpPr>
              <p:cNvPr id="325" name="Group 324"/>
              <p:cNvGrpSpPr/>
              <p:nvPr/>
            </p:nvGrpSpPr>
            <p:grpSpPr>
              <a:xfrm>
                <a:off x="1236937" y="3252432"/>
                <a:ext cx="1423135" cy="1257224"/>
                <a:chOff x="758956" y="2241049"/>
                <a:chExt cx="2191810" cy="1858429"/>
              </a:xfrm>
            </p:grpSpPr>
            <p:pic>
              <p:nvPicPr>
                <p:cNvPr id="327" name="Picture 3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228" y="2241049"/>
                  <a:ext cx="2122538" cy="659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28" name="Group 327"/>
                <p:cNvGrpSpPr/>
                <p:nvPr/>
              </p:nvGrpSpPr>
              <p:grpSpPr>
                <a:xfrm>
                  <a:off x="758956" y="2799457"/>
                  <a:ext cx="2034539" cy="1300021"/>
                  <a:chOff x="225607" y="4524323"/>
                  <a:chExt cx="3125634" cy="1861503"/>
                </a:xfrm>
              </p:grpSpPr>
              <p:pic>
                <p:nvPicPr>
                  <p:cNvPr id="329"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041" y="4524323"/>
                    <a:ext cx="2743200" cy="18307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0" name="TextBox 329"/>
                  <p:cNvSpPr txBox="1">
                    <a:spLocks/>
                  </p:cNvSpPr>
                  <p:nvPr/>
                </p:nvSpPr>
                <p:spPr>
                  <a:xfrm>
                    <a:off x="225607" y="5654306"/>
                    <a:ext cx="1073970" cy="731520"/>
                  </a:xfrm>
                  <a:prstGeom prst="rect">
                    <a:avLst/>
                  </a:prstGeom>
                  <a:noFill/>
                  <a:ln w="12700">
                    <a:noFill/>
                  </a:ln>
                </p:spPr>
                <p:txBody>
                  <a:bodyPr wrap="square" lIns="0" tIns="0" rIns="0" bIns="0" rtlCol="0" anchor="ctr" anchorCtr="0">
                    <a:noAutofit/>
                  </a:bodyPr>
                  <a:lstStyle/>
                  <a:p>
                    <a:pPr marL="0" marR="0" lvl="0" indent="0" algn="r" defTabSz="914400" eaLnBrk="1" fontAlgn="auto" latinLnBrk="0" hangingPunct="1">
                      <a:lnSpc>
                        <a:spcPct val="90000"/>
                      </a:lnSpc>
                      <a:spcBef>
                        <a:spcPct val="20000"/>
                      </a:spcBef>
                      <a:spcAft>
                        <a:spcPts val="0"/>
                      </a:spcAft>
                      <a:buClrTx/>
                      <a:buSzPct val="90000"/>
                      <a:buFontTx/>
                      <a:buNone/>
                      <a:tabLst/>
                      <a:defRPr/>
                    </a:pPr>
                    <a:r>
                      <a:rPr kumimoji="0" lang="en-US" sz="500" b="1" i="0" u="none" strike="noStrike" kern="0" cap="none" spc="0" normalizeH="0" baseline="0" noProof="0" dirty="0" smtClean="0">
                        <a:ln>
                          <a:noFill/>
                        </a:ln>
                        <a:solidFill>
                          <a:schemeClr val="tx1">
                            <a:alpha val="99000"/>
                          </a:schemeClr>
                        </a:solidFill>
                        <a:effectLst/>
                        <a:uLnTx/>
                        <a:uFillTx/>
                        <a:latin typeface="Calibri" panose="020F0502020204030204"/>
                      </a:rPr>
                      <a:t>60-bay</a:t>
                    </a:r>
                  </a:p>
                  <a:p>
                    <a:pPr marL="0" marR="0" lvl="0" indent="0" algn="r" defTabSz="914400" eaLnBrk="1" fontAlgn="auto" latinLnBrk="0" hangingPunct="1">
                      <a:lnSpc>
                        <a:spcPct val="90000"/>
                      </a:lnSpc>
                      <a:spcBef>
                        <a:spcPct val="20000"/>
                      </a:spcBef>
                      <a:spcAft>
                        <a:spcPts val="0"/>
                      </a:spcAft>
                      <a:buClrTx/>
                      <a:buSzPct val="90000"/>
                      <a:buFontTx/>
                      <a:buNone/>
                      <a:tabLst/>
                      <a:defRPr/>
                    </a:pPr>
                    <a:r>
                      <a:rPr kumimoji="0" lang="en-US" sz="500" b="1" i="0" u="none" strike="noStrike" kern="0" cap="none" spc="0" normalizeH="0" baseline="0" noProof="0" dirty="0" smtClean="0">
                        <a:ln>
                          <a:noFill/>
                        </a:ln>
                        <a:solidFill>
                          <a:schemeClr val="tx1">
                            <a:alpha val="99000"/>
                          </a:schemeClr>
                        </a:solidFill>
                        <a:effectLst/>
                        <a:uLnTx/>
                        <a:uFillTx/>
                        <a:latin typeface="Calibri" panose="020F0502020204030204"/>
                      </a:rPr>
                      <a:t>SAS Array</a:t>
                    </a:r>
                  </a:p>
                </p:txBody>
              </p:sp>
            </p:grpSp>
          </p:grpSp>
          <p:sp>
            <p:nvSpPr>
              <p:cNvPr id="326" name="Rounded Rectangle 325"/>
              <p:cNvSpPr/>
              <p:nvPr/>
            </p:nvSpPr>
            <p:spPr bwMode="auto">
              <a:xfrm>
                <a:off x="1184563" y="3252433"/>
                <a:ext cx="1551709" cy="1257224"/>
              </a:xfrm>
              <a:prstGeom prst="roundRect">
                <a:avLst>
                  <a:gd name="adj" fmla="val 5647"/>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27" name="Group 226"/>
            <p:cNvGrpSpPr/>
            <p:nvPr/>
          </p:nvGrpSpPr>
          <p:grpSpPr>
            <a:xfrm>
              <a:off x="1944068" y="4036883"/>
              <a:ext cx="1057835" cy="949644"/>
              <a:chOff x="1184563" y="3252432"/>
              <a:chExt cx="1551709" cy="1257224"/>
            </a:xfrm>
          </p:grpSpPr>
          <p:grpSp>
            <p:nvGrpSpPr>
              <p:cNvPr id="319" name="Group 318"/>
              <p:cNvGrpSpPr/>
              <p:nvPr/>
            </p:nvGrpSpPr>
            <p:grpSpPr>
              <a:xfrm>
                <a:off x="1236937" y="3252432"/>
                <a:ext cx="1423135" cy="1257224"/>
                <a:chOff x="758956" y="2241049"/>
                <a:chExt cx="2191810" cy="1858429"/>
              </a:xfrm>
            </p:grpSpPr>
            <p:pic>
              <p:nvPicPr>
                <p:cNvPr id="321" name="Picture 3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228" y="2241049"/>
                  <a:ext cx="2122538" cy="659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22" name="Group 321"/>
                <p:cNvGrpSpPr/>
                <p:nvPr/>
              </p:nvGrpSpPr>
              <p:grpSpPr>
                <a:xfrm>
                  <a:off x="758956" y="2799457"/>
                  <a:ext cx="2034539" cy="1300021"/>
                  <a:chOff x="225607" y="4524323"/>
                  <a:chExt cx="3125634" cy="1861503"/>
                </a:xfrm>
              </p:grpSpPr>
              <p:pic>
                <p:nvPicPr>
                  <p:cNvPr id="323"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041" y="4524323"/>
                    <a:ext cx="2743200" cy="18307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4" name="TextBox 323"/>
                  <p:cNvSpPr txBox="1">
                    <a:spLocks/>
                  </p:cNvSpPr>
                  <p:nvPr/>
                </p:nvSpPr>
                <p:spPr>
                  <a:xfrm>
                    <a:off x="225607" y="5654306"/>
                    <a:ext cx="1073970" cy="731520"/>
                  </a:xfrm>
                  <a:prstGeom prst="rect">
                    <a:avLst/>
                  </a:prstGeom>
                  <a:noFill/>
                  <a:ln w="12700">
                    <a:noFill/>
                  </a:ln>
                </p:spPr>
                <p:txBody>
                  <a:bodyPr wrap="square" lIns="0" tIns="0" rIns="0" bIns="0" rtlCol="0" anchor="ctr" anchorCtr="0">
                    <a:noAutofit/>
                  </a:bodyPr>
                  <a:lstStyle/>
                  <a:p>
                    <a:pPr marL="0" marR="0" lvl="0" indent="0" algn="r" defTabSz="914400" eaLnBrk="1" fontAlgn="auto" latinLnBrk="0" hangingPunct="1">
                      <a:lnSpc>
                        <a:spcPct val="90000"/>
                      </a:lnSpc>
                      <a:spcBef>
                        <a:spcPct val="20000"/>
                      </a:spcBef>
                      <a:spcAft>
                        <a:spcPts val="0"/>
                      </a:spcAft>
                      <a:buClrTx/>
                      <a:buSzPct val="90000"/>
                      <a:buFontTx/>
                      <a:buNone/>
                      <a:tabLst/>
                      <a:defRPr/>
                    </a:pPr>
                    <a:r>
                      <a:rPr kumimoji="0" lang="en-US" sz="500" b="1" i="0" u="none" strike="noStrike" kern="0" cap="none" spc="0" normalizeH="0" baseline="0" noProof="0" dirty="0" smtClean="0">
                        <a:ln>
                          <a:noFill/>
                        </a:ln>
                        <a:solidFill>
                          <a:schemeClr val="tx1">
                            <a:alpha val="99000"/>
                          </a:schemeClr>
                        </a:solidFill>
                        <a:effectLst/>
                        <a:uLnTx/>
                        <a:uFillTx/>
                        <a:latin typeface="Calibri" panose="020F0502020204030204"/>
                      </a:rPr>
                      <a:t>60-bay</a:t>
                    </a:r>
                  </a:p>
                  <a:p>
                    <a:pPr marL="0" marR="0" lvl="0" indent="0" algn="r" defTabSz="914400" eaLnBrk="1" fontAlgn="auto" latinLnBrk="0" hangingPunct="1">
                      <a:lnSpc>
                        <a:spcPct val="90000"/>
                      </a:lnSpc>
                      <a:spcBef>
                        <a:spcPct val="20000"/>
                      </a:spcBef>
                      <a:spcAft>
                        <a:spcPts val="0"/>
                      </a:spcAft>
                      <a:buClrTx/>
                      <a:buSzPct val="90000"/>
                      <a:buFontTx/>
                      <a:buNone/>
                      <a:tabLst/>
                      <a:defRPr/>
                    </a:pPr>
                    <a:r>
                      <a:rPr kumimoji="0" lang="en-US" sz="500" b="1" i="0" u="none" strike="noStrike" kern="0" cap="none" spc="0" normalizeH="0" baseline="0" noProof="0" dirty="0" smtClean="0">
                        <a:ln>
                          <a:noFill/>
                        </a:ln>
                        <a:solidFill>
                          <a:schemeClr val="tx1">
                            <a:alpha val="99000"/>
                          </a:schemeClr>
                        </a:solidFill>
                        <a:effectLst/>
                        <a:uLnTx/>
                        <a:uFillTx/>
                        <a:latin typeface="Calibri" panose="020F0502020204030204"/>
                      </a:rPr>
                      <a:t>SAS Array</a:t>
                    </a:r>
                  </a:p>
                </p:txBody>
              </p:sp>
            </p:grpSp>
          </p:grpSp>
          <p:sp>
            <p:nvSpPr>
              <p:cNvPr id="320" name="Rounded Rectangle 319"/>
              <p:cNvSpPr/>
              <p:nvPr/>
            </p:nvSpPr>
            <p:spPr bwMode="auto">
              <a:xfrm>
                <a:off x="1184563" y="3252432"/>
                <a:ext cx="1551709" cy="1257224"/>
              </a:xfrm>
              <a:prstGeom prst="roundRect">
                <a:avLst>
                  <a:gd name="adj" fmla="val 5647"/>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28" name="Group 227"/>
            <p:cNvGrpSpPr/>
            <p:nvPr/>
          </p:nvGrpSpPr>
          <p:grpSpPr>
            <a:xfrm>
              <a:off x="1944067" y="4986527"/>
              <a:ext cx="1057835" cy="949644"/>
              <a:chOff x="1184563" y="3252432"/>
              <a:chExt cx="1551709" cy="1257224"/>
            </a:xfrm>
          </p:grpSpPr>
          <p:grpSp>
            <p:nvGrpSpPr>
              <p:cNvPr id="313" name="Group 312"/>
              <p:cNvGrpSpPr/>
              <p:nvPr/>
            </p:nvGrpSpPr>
            <p:grpSpPr>
              <a:xfrm>
                <a:off x="1236937" y="3252432"/>
                <a:ext cx="1423135" cy="1257224"/>
                <a:chOff x="758956" y="2241049"/>
                <a:chExt cx="2191810" cy="1858429"/>
              </a:xfrm>
            </p:grpSpPr>
            <p:pic>
              <p:nvPicPr>
                <p:cNvPr id="315" name="Picture 3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228" y="2241049"/>
                  <a:ext cx="2122538" cy="659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16" name="Group 315"/>
                <p:cNvGrpSpPr/>
                <p:nvPr/>
              </p:nvGrpSpPr>
              <p:grpSpPr>
                <a:xfrm>
                  <a:off x="758956" y="2799457"/>
                  <a:ext cx="2034539" cy="1300021"/>
                  <a:chOff x="225607" y="4524323"/>
                  <a:chExt cx="3125634" cy="1861503"/>
                </a:xfrm>
              </p:grpSpPr>
              <p:pic>
                <p:nvPicPr>
                  <p:cNvPr id="317"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041" y="4524323"/>
                    <a:ext cx="2743200" cy="18307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8" name="TextBox 317"/>
                  <p:cNvSpPr txBox="1">
                    <a:spLocks/>
                  </p:cNvSpPr>
                  <p:nvPr/>
                </p:nvSpPr>
                <p:spPr>
                  <a:xfrm>
                    <a:off x="225607" y="5654306"/>
                    <a:ext cx="1073970" cy="731520"/>
                  </a:xfrm>
                  <a:prstGeom prst="rect">
                    <a:avLst/>
                  </a:prstGeom>
                  <a:noFill/>
                  <a:ln w="12700">
                    <a:noFill/>
                  </a:ln>
                </p:spPr>
                <p:txBody>
                  <a:bodyPr wrap="square" lIns="0" tIns="0" rIns="0" bIns="0" rtlCol="0" anchor="ctr" anchorCtr="0">
                    <a:noAutofit/>
                  </a:bodyPr>
                  <a:lstStyle/>
                  <a:p>
                    <a:pPr marL="0" marR="0" lvl="0" indent="0" algn="r" defTabSz="914400" eaLnBrk="1" fontAlgn="auto" latinLnBrk="0" hangingPunct="1">
                      <a:lnSpc>
                        <a:spcPct val="90000"/>
                      </a:lnSpc>
                      <a:spcBef>
                        <a:spcPct val="20000"/>
                      </a:spcBef>
                      <a:spcAft>
                        <a:spcPts val="0"/>
                      </a:spcAft>
                      <a:buClrTx/>
                      <a:buSzPct val="90000"/>
                      <a:buFontTx/>
                      <a:buNone/>
                      <a:tabLst/>
                      <a:defRPr/>
                    </a:pPr>
                    <a:r>
                      <a:rPr kumimoji="0" lang="en-US" sz="500" b="1" i="0" u="none" strike="noStrike" kern="0" cap="none" spc="0" normalizeH="0" baseline="0" noProof="0" dirty="0" smtClean="0">
                        <a:ln>
                          <a:noFill/>
                        </a:ln>
                        <a:solidFill>
                          <a:schemeClr val="tx1">
                            <a:alpha val="99000"/>
                          </a:schemeClr>
                        </a:solidFill>
                        <a:effectLst/>
                        <a:uLnTx/>
                        <a:uFillTx/>
                        <a:latin typeface="Calibri" panose="020F0502020204030204"/>
                      </a:rPr>
                      <a:t>60-bay</a:t>
                    </a:r>
                  </a:p>
                  <a:p>
                    <a:pPr marL="0" marR="0" lvl="0" indent="0" algn="r" defTabSz="914400" eaLnBrk="1" fontAlgn="auto" latinLnBrk="0" hangingPunct="1">
                      <a:lnSpc>
                        <a:spcPct val="90000"/>
                      </a:lnSpc>
                      <a:spcBef>
                        <a:spcPct val="20000"/>
                      </a:spcBef>
                      <a:spcAft>
                        <a:spcPts val="0"/>
                      </a:spcAft>
                      <a:buClrTx/>
                      <a:buSzPct val="90000"/>
                      <a:buFontTx/>
                      <a:buNone/>
                      <a:tabLst/>
                      <a:defRPr/>
                    </a:pPr>
                    <a:r>
                      <a:rPr kumimoji="0" lang="en-US" sz="500" b="1" i="0" u="none" strike="noStrike" kern="0" cap="none" spc="0" normalizeH="0" baseline="0" noProof="0" dirty="0" smtClean="0">
                        <a:ln>
                          <a:noFill/>
                        </a:ln>
                        <a:solidFill>
                          <a:schemeClr val="tx1">
                            <a:alpha val="99000"/>
                          </a:schemeClr>
                        </a:solidFill>
                        <a:effectLst/>
                        <a:uLnTx/>
                        <a:uFillTx/>
                        <a:latin typeface="Calibri" panose="020F0502020204030204"/>
                      </a:rPr>
                      <a:t>SAS Array</a:t>
                    </a:r>
                  </a:p>
                </p:txBody>
              </p:sp>
            </p:grpSp>
          </p:grpSp>
          <p:sp>
            <p:nvSpPr>
              <p:cNvPr id="314" name="Rounded Rectangle 313"/>
              <p:cNvSpPr/>
              <p:nvPr/>
            </p:nvSpPr>
            <p:spPr bwMode="auto">
              <a:xfrm>
                <a:off x="1184563" y="3252432"/>
                <a:ext cx="1551709" cy="1257224"/>
              </a:xfrm>
              <a:prstGeom prst="roundRect">
                <a:avLst>
                  <a:gd name="adj" fmla="val 5647"/>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29" name="Group 228"/>
            <p:cNvGrpSpPr/>
            <p:nvPr/>
          </p:nvGrpSpPr>
          <p:grpSpPr>
            <a:xfrm>
              <a:off x="4065850" y="2143567"/>
              <a:ext cx="1057835" cy="949644"/>
              <a:chOff x="1184563" y="3252432"/>
              <a:chExt cx="1551709" cy="1257224"/>
            </a:xfrm>
          </p:grpSpPr>
          <p:grpSp>
            <p:nvGrpSpPr>
              <p:cNvPr id="307" name="Group 306"/>
              <p:cNvGrpSpPr/>
              <p:nvPr/>
            </p:nvGrpSpPr>
            <p:grpSpPr>
              <a:xfrm>
                <a:off x="1236937" y="3252432"/>
                <a:ext cx="1423135" cy="1257224"/>
                <a:chOff x="758956" y="2241049"/>
                <a:chExt cx="2191810" cy="1858429"/>
              </a:xfrm>
            </p:grpSpPr>
            <p:pic>
              <p:nvPicPr>
                <p:cNvPr id="309" name="Picture 3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228" y="2241049"/>
                  <a:ext cx="2122538" cy="659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10" name="Group 309"/>
                <p:cNvGrpSpPr/>
                <p:nvPr/>
              </p:nvGrpSpPr>
              <p:grpSpPr>
                <a:xfrm>
                  <a:off x="758956" y="2799457"/>
                  <a:ext cx="2034539" cy="1300021"/>
                  <a:chOff x="225607" y="4524323"/>
                  <a:chExt cx="3125634" cy="1861503"/>
                </a:xfrm>
              </p:grpSpPr>
              <p:pic>
                <p:nvPicPr>
                  <p:cNvPr id="311"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041" y="4524323"/>
                    <a:ext cx="2743200" cy="18307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2" name="TextBox 311"/>
                  <p:cNvSpPr txBox="1">
                    <a:spLocks/>
                  </p:cNvSpPr>
                  <p:nvPr/>
                </p:nvSpPr>
                <p:spPr>
                  <a:xfrm>
                    <a:off x="225607" y="5654306"/>
                    <a:ext cx="1073970" cy="731520"/>
                  </a:xfrm>
                  <a:prstGeom prst="rect">
                    <a:avLst/>
                  </a:prstGeom>
                  <a:noFill/>
                  <a:ln w="12700">
                    <a:noFill/>
                  </a:ln>
                </p:spPr>
                <p:txBody>
                  <a:bodyPr wrap="square" lIns="0" tIns="0" rIns="0" bIns="0" rtlCol="0" anchor="ctr" anchorCtr="0">
                    <a:noAutofit/>
                  </a:bodyPr>
                  <a:lstStyle/>
                  <a:p>
                    <a:pPr marL="0" marR="0" lvl="0" indent="0" algn="r" defTabSz="914400" eaLnBrk="1" fontAlgn="auto" latinLnBrk="0" hangingPunct="1">
                      <a:lnSpc>
                        <a:spcPct val="90000"/>
                      </a:lnSpc>
                      <a:spcBef>
                        <a:spcPct val="20000"/>
                      </a:spcBef>
                      <a:spcAft>
                        <a:spcPts val="0"/>
                      </a:spcAft>
                      <a:buClrTx/>
                      <a:buSzPct val="90000"/>
                      <a:buFontTx/>
                      <a:buNone/>
                      <a:tabLst/>
                      <a:defRPr/>
                    </a:pPr>
                    <a:r>
                      <a:rPr kumimoji="0" lang="en-US" sz="500" b="1" i="0" u="none" strike="noStrike" kern="0" cap="none" spc="0" normalizeH="0" baseline="0" noProof="0" dirty="0" smtClean="0">
                        <a:ln>
                          <a:noFill/>
                        </a:ln>
                        <a:solidFill>
                          <a:schemeClr val="tx1">
                            <a:alpha val="99000"/>
                          </a:schemeClr>
                        </a:solidFill>
                        <a:effectLst/>
                        <a:uLnTx/>
                        <a:uFillTx/>
                        <a:latin typeface="Calibri" panose="020F0502020204030204"/>
                      </a:rPr>
                      <a:t>60-bay</a:t>
                    </a:r>
                  </a:p>
                  <a:p>
                    <a:pPr marL="0" marR="0" lvl="0" indent="0" algn="r" defTabSz="914400" eaLnBrk="1" fontAlgn="auto" latinLnBrk="0" hangingPunct="1">
                      <a:lnSpc>
                        <a:spcPct val="90000"/>
                      </a:lnSpc>
                      <a:spcBef>
                        <a:spcPct val="20000"/>
                      </a:spcBef>
                      <a:spcAft>
                        <a:spcPts val="0"/>
                      </a:spcAft>
                      <a:buClrTx/>
                      <a:buSzPct val="90000"/>
                      <a:buFontTx/>
                      <a:buNone/>
                      <a:tabLst/>
                      <a:defRPr/>
                    </a:pPr>
                    <a:r>
                      <a:rPr kumimoji="0" lang="en-US" sz="500" b="1" i="0" u="none" strike="noStrike" kern="0" cap="none" spc="0" normalizeH="0" baseline="0" noProof="0" dirty="0" smtClean="0">
                        <a:ln>
                          <a:noFill/>
                        </a:ln>
                        <a:solidFill>
                          <a:schemeClr val="tx1">
                            <a:alpha val="99000"/>
                          </a:schemeClr>
                        </a:solidFill>
                        <a:effectLst/>
                        <a:uLnTx/>
                        <a:uFillTx/>
                        <a:latin typeface="Calibri" panose="020F0502020204030204"/>
                      </a:rPr>
                      <a:t>SAS Array</a:t>
                    </a:r>
                  </a:p>
                </p:txBody>
              </p:sp>
            </p:grpSp>
          </p:grpSp>
          <p:sp>
            <p:nvSpPr>
              <p:cNvPr id="308" name="Rounded Rectangle 307"/>
              <p:cNvSpPr/>
              <p:nvPr/>
            </p:nvSpPr>
            <p:spPr bwMode="auto">
              <a:xfrm>
                <a:off x="1184563" y="3252432"/>
                <a:ext cx="1551709" cy="1257224"/>
              </a:xfrm>
              <a:prstGeom prst="roundRect">
                <a:avLst>
                  <a:gd name="adj" fmla="val 5647"/>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30" name="Group 229"/>
            <p:cNvGrpSpPr/>
            <p:nvPr/>
          </p:nvGrpSpPr>
          <p:grpSpPr>
            <a:xfrm>
              <a:off x="4065850" y="3093211"/>
              <a:ext cx="1057835" cy="949644"/>
              <a:chOff x="1184563" y="3252432"/>
              <a:chExt cx="1551709" cy="1257224"/>
            </a:xfrm>
          </p:grpSpPr>
          <p:grpSp>
            <p:nvGrpSpPr>
              <p:cNvPr id="301" name="Group 300"/>
              <p:cNvGrpSpPr/>
              <p:nvPr/>
            </p:nvGrpSpPr>
            <p:grpSpPr>
              <a:xfrm>
                <a:off x="1236937" y="3252432"/>
                <a:ext cx="1423135" cy="1257224"/>
                <a:chOff x="758956" y="2241049"/>
                <a:chExt cx="2191810" cy="1858429"/>
              </a:xfrm>
            </p:grpSpPr>
            <p:pic>
              <p:nvPicPr>
                <p:cNvPr id="303" name="Picture 3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228" y="2241049"/>
                  <a:ext cx="2122538" cy="659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04" name="Group 303"/>
                <p:cNvGrpSpPr/>
                <p:nvPr/>
              </p:nvGrpSpPr>
              <p:grpSpPr>
                <a:xfrm>
                  <a:off x="758956" y="2799457"/>
                  <a:ext cx="2034539" cy="1300021"/>
                  <a:chOff x="225607" y="4524323"/>
                  <a:chExt cx="3125634" cy="1861503"/>
                </a:xfrm>
              </p:grpSpPr>
              <p:pic>
                <p:nvPicPr>
                  <p:cNvPr id="30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041" y="4524323"/>
                    <a:ext cx="2743200" cy="18307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6" name="TextBox 305"/>
                  <p:cNvSpPr txBox="1">
                    <a:spLocks/>
                  </p:cNvSpPr>
                  <p:nvPr/>
                </p:nvSpPr>
                <p:spPr>
                  <a:xfrm>
                    <a:off x="225607" y="5654306"/>
                    <a:ext cx="1073970" cy="731520"/>
                  </a:xfrm>
                  <a:prstGeom prst="rect">
                    <a:avLst/>
                  </a:prstGeom>
                  <a:noFill/>
                  <a:ln w="12700">
                    <a:noFill/>
                  </a:ln>
                </p:spPr>
                <p:txBody>
                  <a:bodyPr wrap="square" lIns="0" tIns="0" rIns="0" bIns="0" rtlCol="0" anchor="ctr" anchorCtr="0">
                    <a:noAutofit/>
                  </a:bodyPr>
                  <a:lstStyle/>
                  <a:p>
                    <a:pPr marL="0" marR="0" lvl="0" indent="0" algn="r" defTabSz="914400" eaLnBrk="1" fontAlgn="auto" latinLnBrk="0" hangingPunct="1">
                      <a:lnSpc>
                        <a:spcPct val="90000"/>
                      </a:lnSpc>
                      <a:spcBef>
                        <a:spcPct val="20000"/>
                      </a:spcBef>
                      <a:spcAft>
                        <a:spcPts val="0"/>
                      </a:spcAft>
                      <a:buClrTx/>
                      <a:buSzPct val="90000"/>
                      <a:buFontTx/>
                      <a:buNone/>
                      <a:tabLst/>
                      <a:defRPr/>
                    </a:pPr>
                    <a:r>
                      <a:rPr kumimoji="0" lang="en-US" sz="500" b="1" i="0" u="none" strike="noStrike" kern="0" cap="none" spc="0" normalizeH="0" baseline="0" noProof="0" dirty="0" smtClean="0">
                        <a:ln>
                          <a:noFill/>
                        </a:ln>
                        <a:solidFill>
                          <a:schemeClr val="tx1">
                            <a:alpha val="99000"/>
                          </a:schemeClr>
                        </a:solidFill>
                        <a:effectLst/>
                        <a:uLnTx/>
                        <a:uFillTx/>
                        <a:latin typeface="Calibri" panose="020F0502020204030204"/>
                      </a:rPr>
                      <a:t>60-bay</a:t>
                    </a:r>
                  </a:p>
                  <a:p>
                    <a:pPr marL="0" marR="0" lvl="0" indent="0" algn="r" defTabSz="914400" eaLnBrk="1" fontAlgn="auto" latinLnBrk="0" hangingPunct="1">
                      <a:lnSpc>
                        <a:spcPct val="90000"/>
                      </a:lnSpc>
                      <a:spcBef>
                        <a:spcPct val="20000"/>
                      </a:spcBef>
                      <a:spcAft>
                        <a:spcPts val="0"/>
                      </a:spcAft>
                      <a:buClrTx/>
                      <a:buSzPct val="90000"/>
                      <a:buFontTx/>
                      <a:buNone/>
                      <a:tabLst/>
                      <a:defRPr/>
                    </a:pPr>
                    <a:r>
                      <a:rPr kumimoji="0" lang="en-US" sz="500" b="1" i="0" u="none" strike="noStrike" kern="0" cap="none" spc="0" normalizeH="0" baseline="0" noProof="0" dirty="0" smtClean="0">
                        <a:ln>
                          <a:noFill/>
                        </a:ln>
                        <a:solidFill>
                          <a:schemeClr val="tx1">
                            <a:alpha val="99000"/>
                          </a:schemeClr>
                        </a:solidFill>
                        <a:effectLst/>
                        <a:uLnTx/>
                        <a:uFillTx/>
                        <a:latin typeface="Calibri" panose="020F0502020204030204"/>
                      </a:rPr>
                      <a:t>SAS Array</a:t>
                    </a:r>
                  </a:p>
                </p:txBody>
              </p:sp>
            </p:grpSp>
          </p:grpSp>
          <p:sp>
            <p:nvSpPr>
              <p:cNvPr id="302" name="Rounded Rectangle 301"/>
              <p:cNvSpPr/>
              <p:nvPr/>
            </p:nvSpPr>
            <p:spPr bwMode="auto">
              <a:xfrm>
                <a:off x="1184563" y="3252432"/>
                <a:ext cx="1551709" cy="1257224"/>
              </a:xfrm>
              <a:prstGeom prst="roundRect">
                <a:avLst>
                  <a:gd name="adj" fmla="val 5647"/>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31" name="Group 230"/>
            <p:cNvGrpSpPr/>
            <p:nvPr/>
          </p:nvGrpSpPr>
          <p:grpSpPr>
            <a:xfrm>
              <a:off x="4059735" y="4036883"/>
              <a:ext cx="1057835" cy="949644"/>
              <a:chOff x="1184563" y="3252432"/>
              <a:chExt cx="1551709" cy="1257224"/>
            </a:xfrm>
          </p:grpSpPr>
          <p:grpSp>
            <p:nvGrpSpPr>
              <p:cNvPr id="295" name="Group 294"/>
              <p:cNvGrpSpPr/>
              <p:nvPr/>
            </p:nvGrpSpPr>
            <p:grpSpPr>
              <a:xfrm>
                <a:off x="1236937" y="3252432"/>
                <a:ext cx="1423135" cy="1257224"/>
                <a:chOff x="758956" y="2241049"/>
                <a:chExt cx="2191810" cy="1858429"/>
              </a:xfrm>
            </p:grpSpPr>
            <p:pic>
              <p:nvPicPr>
                <p:cNvPr id="297" name="Picture 29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228" y="2241049"/>
                  <a:ext cx="2122538" cy="659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98" name="Group 297"/>
                <p:cNvGrpSpPr/>
                <p:nvPr/>
              </p:nvGrpSpPr>
              <p:grpSpPr>
                <a:xfrm>
                  <a:off x="758956" y="2799457"/>
                  <a:ext cx="2034539" cy="1300021"/>
                  <a:chOff x="225607" y="4524323"/>
                  <a:chExt cx="3125634" cy="1861503"/>
                </a:xfrm>
              </p:grpSpPr>
              <p:pic>
                <p:nvPicPr>
                  <p:cNvPr id="299"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041" y="4524323"/>
                    <a:ext cx="2743200" cy="18307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0" name="TextBox 299"/>
                  <p:cNvSpPr txBox="1">
                    <a:spLocks/>
                  </p:cNvSpPr>
                  <p:nvPr/>
                </p:nvSpPr>
                <p:spPr>
                  <a:xfrm>
                    <a:off x="225607" y="5654306"/>
                    <a:ext cx="1073970" cy="731520"/>
                  </a:xfrm>
                  <a:prstGeom prst="rect">
                    <a:avLst/>
                  </a:prstGeom>
                  <a:noFill/>
                  <a:ln w="12700">
                    <a:noFill/>
                  </a:ln>
                </p:spPr>
                <p:txBody>
                  <a:bodyPr wrap="square" lIns="0" tIns="0" rIns="0" bIns="0" rtlCol="0" anchor="ctr" anchorCtr="0">
                    <a:noAutofit/>
                  </a:bodyPr>
                  <a:lstStyle/>
                  <a:p>
                    <a:pPr marL="0" marR="0" lvl="0" indent="0" algn="r" defTabSz="914400" eaLnBrk="1" fontAlgn="auto" latinLnBrk="0" hangingPunct="1">
                      <a:lnSpc>
                        <a:spcPct val="90000"/>
                      </a:lnSpc>
                      <a:spcBef>
                        <a:spcPct val="20000"/>
                      </a:spcBef>
                      <a:spcAft>
                        <a:spcPts val="0"/>
                      </a:spcAft>
                      <a:buClrTx/>
                      <a:buSzPct val="90000"/>
                      <a:buFontTx/>
                      <a:buNone/>
                      <a:tabLst/>
                      <a:defRPr/>
                    </a:pPr>
                    <a:r>
                      <a:rPr kumimoji="0" lang="en-US" sz="500" b="1" i="0" u="none" strike="noStrike" kern="0" cap="none" spc="0" normalizeH="0" baseline="0" noProof="0" dirty="0" smtClean="0">
                        <a:ln>
                          <a:noFill/>
                        </a:ln>
                        <a:solidFill>
                          <a:schemeClr val="tx1">
                            <a:alpha val="99000"/>
                          </a:schemeClr>
                        </a:solidFill>
                        <a:effectLst/>
                        <a:uLnTx/>
                        <a:uFillTx/>
                        <a:latin typeface="Calibri" panose="020F0502020204030204"/>
                      </a:rPr>
                      <a:t>60-bay</a:t>
                    </a:r>
                  </a:p>
                  <a:p>
                    <a:pPr marL="0" marR="0" lvl="0" indent="0" algn="r" defTabSz="914400" eaLnBrk="1" fontAlgn="auto" latinLnBrk="0" hangingPunct="1">
                      <a:lnSpc>
                        <a:spcPct val="90000"/>
                      </a:lnSpc>
                      <a:spcBef>
                        <a:spcPct val="20000"/>
                      </a:spcBef>
                      <a:spcAft>
                        <a:spcPts val="0"/>
                      </a:spcAft>
                      <a:buClrTx/>
                      <a:buSzPct val="90000"/>
                      <a:buFontTx/>
                      <a:buNone/>
                      <a:tabLst/>
                      <a:defRPr/>
                    </a:pPr>
                    <a:r>
                      <a:rPr kumimoji="0" lang="en-US" sz="500" b="1" i="0" u="none" strike="noStrike" kern="0" cap="none" spc="0" normalizeH="0" baseline="0" noProof="0" dirty="0" smtClean="0">
                        <a:ln>
                          <a:noFill/>
                        </a:ln>
                        <a:solidFill>
                          <a:schemeClr val="tx1">
                            <a:alpha val="99000"/>
                          </a:schemeClr>
                        </a:solidFill>
                        <a:effectLst/>
                        <a:uLnTx/>
                        <a:uFillTx/>
                        <a:latin typeface="Calibri" panose="020F0502020204030204"/>
                      </a:rPr>
                      <a:t>SAS Array</a:t>
                    </a:r>
                  </a:p>
                </p:txBody>
              </p:sp>
            </p:grpSp>
          </p:grpSp>
          <p:sp>
            <p:nvSpPr>
              <p:cNvPr id="296" name="Rounded Rectangle 295"/>
              <p:cNvSpPr/>
              <p:nvPr/>
            </p:nvSpPr>
            <p:spPr bwMode="auto">
              <a:xfrm>
                <a:off x="1184563" y="3252432"/>
                <a:ext cx="1551709" cy="1257224"/>
              </a:xfrm>
              <a:prstGeom prst="roundRect">
                <a:avLst>
                  <a:gd name="adj" fmla="val 5647"/>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32" name="Group 231"/>
            <p:cNvGrpSpPr/>
            <p:nvPr/>
          </p:nvGrpSpPr>
          <p:grpSpPr>
            <a:xfrm>
              <a:off x="4059734" y="4986527"/>
              <a:ext cx="1057835" cy="949644"/>
              <a:chOff x="1184563" y="3252432"/>
              <a:chExt cx="1551709" cy="1257224"/>
            </a:xfrm>
          </p:grpSpPr>
          <p:grpSp>
            <p:nvGrpSpPr>
              <p:cNvPr id="289" name="Group 288"/>
              <p:cNvGrpSpPr/>
              <p:nvPr/>
            </p:nvGrpSpPr>
            <p:grpSpPr>
              <a:xfrm>
                <a:off x="1236937" y="3252432"/>
                <a:ext cx="1423135" cy="1257224"/>
                <a:chOff x="758956" y="2241049"/>
                <a:chExt cx="2191810" cy="1858429"/>
              </a:xfrm>
            </p:grpSpPr>
            <p:pic>
              <p:nvPicPr>
                <p:cNvPr id="291" name="Picture 2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228" y="2241049"/>
                  <a:ext cx="2122538" cy="659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92" name="Group 291"/>
                <p:cNvGrpSpPr/>
                <p:nvPr/>
              </p:nvGrpSpPr>
              <p:grpSpPr>
                <a:xfrm>
                  <a:off x="758956" y="2799457"/>
                  <a:ext cx="2034539" cy="1300021"/>
                  <a:chOff x="225607" y="4524323"/>
                  <a:chExt cx="3125634" cy="1861503"/>
                </a:xfrm>
              </p:grpSpPr>
              <p:pic>
                <p:nvPicPr>
                  <p:cNvPr id="293"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041" y="4524323"/>
                    <a:ext cx="2743200" cy="18307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4" name="TextBox 293"/>
                  <p:cNvSpPr txBox="1">
                    <a:spLocks/>
                  </p:cNvSpPr>
                  <p:nvPr/>
                </p:nvSpPr>
                <p:spPr>
                  <a:xfrm>
                    <a:off x="225607" y="5654306"/>
                    <a:ext cx="1073970" cy="731520"/>
                  </a:xfrm>
                  <a:prstGeom prst="rect">
                    <a:avLst/>
                  </a:prstGeom>
                  <a:noFill/>
                  <a:ln w="12700">
                    <a:noFill/>
                  </a:ln>
                </p:spPr>
                <p:txBody>
                  <a:bodyPr wrap="square" lIns="0" tIns="0" rIns="0" bIns="0" rtlCol="0" anchor="ctr" anchorCtr="0">
                    <a:noAutofit/>
                  </a:bodyPr>
                  <a:lstStyle/>
                  <a:p>
                    <a:pPr marL="0" marR="0" lvl="0" indent="0" algn="r" defTabSz="914400" eaLnBrk="1" fontAlgn="auto" latinLnBrk="0" hangingPunct="1">
                      <a:lnSpc>
                        <a:spcPct val="90000"/>
                      </a:lnSpc>
                      <a:spcBef>
                        <a:spcPct val="20000"/>
                      </a:spcBef>
                      <a:spcAft>
                        <a:spcPts val="0"/>
                      </a:spcAft>
                      <a:buClrTx/>
                      <a:buSzPct val="90000"/>
                      <a:buFontTx/>
                      <a:buNone/>
                      <a:tabLst/>
                      <a:defRPr/>
                    </a:pPr>
                    <a:r>
                      <a:rPr kumimoji="0" lang="en-US" sz="500" b="1" i="0" u="none" strike="noStrike" kern="0" cap="none" spc="0" normalizeH="0" baseline="0" noProof="0" dirty="0" smtClean="0">
                        <a:ln>
                          <a:noFill/>
                        </a:ln>
                        <a:solidFill>
                          <a:schemeClr val="tx1">
                            <a:alpha val="99000"/>
                          </a:schemeClr>
                        </a:solidFill>
                        <a:effectLst/>
                        <a:uLnTx/>
                        <a:uFillTx/>
                        <a:latin typeface="Calibri" panose="020F0502020204030204"/>
                      </a:rPr>
                      <a:t>60-bay</a:t>
                    </a:r>
                  </a:p>
                  <a:p>
                    <a:pPr marL="0" marR="0" lvl="0" indent="0" algn="r" defTabSz="914400" eaLnBrk="1" fontAlgn="auto" latinLnBrk="0" hangingPunct="1">
                      <a:lnSpc>
                        <a:spcPct val="90000"/>
                      </a:lnSpc>
                      <a:spcBef>
                        <a:spcPct val="20000"/>
                      </a:spcBef>
                      <a:spcAft>
                        <a:spcPts val="0"/>
                      </a:spcAft>
                      <a:buClrTx/>
                      <a:buSzPct val="90000"/>
                      <a:buFontTx/>
                      <a:buNone/>
                      <a:tabLst/>
                      <a:defRPr/>
                    </a:pPr>
                    <a:r>
                      <a:rPr kumimoji="0" lang="en-US" sz="500" b="1" i="0" u="none" strike="noStrike" kern="0" cap="none" spc="0" normalizeH="0" baseline="0" noProof="0" dirty="0" smtClean="0">
                        <a:ln>
                          <a:noFill/>
                        </a:ln>
                        <a:solidFill>
                          <a:schemeClr val="tx1">
                            <a:alpha val="99000"/>
                          </a:schemeClr>
                        </a:solidFill>
                        <a:effectLst/>
                        <a:uLnTx/>
                        <a:uFillTx/>
                        <a:latin typeface="Calibri" panose="020F0502020204030204"/>
                      </a:rPr>
                      <a:t>SAS Array</a:t>
                    </a:r>
                  </a:p>
                </p:txBody>
              </p:sp>
            </p:grpSp>
          </p:grpSp>
          <p:sp>
            <p:nvSpPr>
              <p:cNvPr id="290" name="Rounded Rectangle 289"/>
              <p:cNvSpPr/>
              <p:nvPr/>
            </p:nvSpPr>
            <p:spPr bwMode="auto">
              <a:xfrm>
                <a:off x="1184563" y="3252432"/>
                <a:ext cx="1551709" cy="1257224"/>
              </a:xfrm>
              <a:prstGeom prst="roundRect">
                <a:avLst>
                  <a:gd name="adj" fmla="val 5647"/>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33" name="Group 232"/>
            <p:cNvGrpSpPr/>
            <p:nvPr/>
          </p:nvGrpSpPr>
          <p:grpSpPr>
            <a:xfrm>
              <a:off x="896499" y="2143567"/>
              <a:ext cx="1057835" cy="949644"/>
              <a:chOff x="1184563" y="3252432"/>
              <a:chExt cx="1551709" cy="1257224"/>
            </a:xfrm>
          </p:grpSpPr>
          <p:grpSp>
            <p:nvGrpSpPr>
              <p:cNvPr id="283" name="Group 282"/>
              <p:cNvGrpSpPr/>
              <p:nvPr/>
            </p:nvGrpSpPr>
            <p:grpSpPr>
              <a:xfrm>
                <a:off x="1236937" y="3252432"/>
                <a:ext cx="1423135" cy="1257224"/>
                <a:chOff x="758956" y="2241049"/>
                <a:chExt cx="2191810" cy="1858429"/>
              </a:xfrm>
            </p:grpSpPr>
            <p:pic>
              <p:nvPicPr>
                <p:cNvPr id="285" name="Picture 2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228" y="2241049"/>
                  <a:ext cx="2122538" cy="659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86" name="Group 285"/>
                <p:cNvGrpSpPr/>
                <p:nvPr/>
              </p:nvGrpSpPr>
              <p:grpSpPr>
                <a:xfrm>
                  <a:off x="758956" y="2799457"/>
                  <a:ext cx="2034539" cy="1300021"/>
                  <a:chOff x="225607" y="4524323"/>
                  <a:chExt cx="3125634" cy="1861503"/>
                </a:xfrm>
              </p:grpSpPr>
              <p:pic>
                <p:nvPicPr>
                  <p:cNvPr id="287"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041" y="4524323"/>
                    <a:ext cx="2743200" cy="18307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8" name="TextBox 287"/>
                  <p:cNvSpPr txBox="1">
                    <a:spLocks/>
                  </p:cNvSpPr>
                  <p:nvPr/>
                </p:nvSpPr>
                <p:spPr>
                  <a:xfrm>
                    <a:off x="225607" y="5654306"/>
                    <a:ext cx="1073970" cy="731520"/>
                  </a:xfrm>
                  <a:prstGeom prst="rect">
                    <a:avLst/>
                  </a:prstGeom>
                  <a:noFill/>
                  <a:ln w="12700">
                    <a:noFill/>
                  </a:ln>
                </p:spPr>
                <p:txBody>
                  <a:bodyPr wrap="square" lIns="0" tIns="0" rIns="0" bIns="0" rtlCol="0" anchor="ctr" anchorCtr="0">
                    <a:noAutofit/>
                  </a:bodyPr>
                  <a:lstStyle/>
                  <a:p>
                    <a:pPr marL="0" marR="0" lvl="0" indent="0" algn="r" defTabSz="914400" eaLnBrk="1" fontAlgn="auto" latinLnBrk="0" hangingPunct="1">
                      <a:lnSpc>
                        <a:spcPct val="90000"/>
                      </a:lnSpc>
                      <a:spcBef>
                        <a:spcPct val="20000"/>
                      </a:spcBef>
                      <a:spcAft>
                        <a:spcPts val="0"/>
                      </a:spcAft>
                      <a:buClrTx/>
                      <a:buSzPct val="90000"/>
                      <a:buFontTx/>
                      <a:buNone/>
                      <a:tabLst/>
                      <a:defRPr/>
                    </a:pPr>
                    <a:r>
                      <a:rPr kumimoji="0" lang="en-US" sz="500" b="1" i="0" u="none" strike="noStrike" kern="0" cap="none" spc="0" normalizeH="0" baseline="0" noProof="0" dirty="0" smtClean="0">
                        <a:ln>
                          <a:noFill/>
                        </a:ln>
                        <a:solidFill>
                          <a:schemeClr val="tx1">
                            <a:alpha val="99000"/>
                          </a:schemeClr>
                        </a:solidFill>
                        <a:effectLst/>
                        <a:uLnTx/>
                        <a:uFillTx/>
                        <a:latin typeface="Calibri" panose="020F0502020204030204"/>
                      </a:rPr>
                      <a:t>60-bay</a:t>
                    </a:r>
                  </a:p>
                  <a:p>
                    <a:pPr marL="0" marR="0" lvl="0" indent="0" algn="r" defTabSz="914400" eaLnBrk="1" fontAlgn="auto" latinLnBrk="0" hangingPunct="1">
                      <a:lnSpc>
                        <a:spcPct val="90000"/>
                      </a:lnSpc>
                      <a:spcBef>
                        <a:spcPct val="20000"/>
                      </a:spcBef>
                      <a:spcAft>
                        <a:spcPts val="0"/>
                      </a:spcAft>
                      <a:buClrTx/>
                      <a:buSzPct val="90000"/>
                      <a:buFontTx/>
                      <a:buNone/>
                      <a:tabLst/>
                      <a:defRPr/>
                    </a:pPr>
                    <a:r>
                      <a:rPr kumimoji="0" lang="en-US" sz="500" b="1" i="0" u="none" strike="noStrike" kern="0" cap="none" spc="0" normalizeH="0" baseline="0" noProof="0" dirty="0" smtClean="0">
                        <a:ln>
                          <a:noFill/>
                        </a:ln>
                        <a:solidFill>
                          <a:schemeClr val="tx1">
                            <a:alpha val="99000"/>
                          </a:schemeClr>
                        </a:solidFill>
                        <a:effectLst/>
                        <a:uLnTx/>
                        <a:uFillTx/>
                        <a:latin typeface="Calibri" panose="020F0502020204030204"/>
                      </a:rPr>
                      <a:t>SAS Array</a:t>
                    </a:r>
                  </a:p>
                </p:txBody>
              </p:sp>
            </p:grpSp>
          </p:grpSp>
          <p:sp>
            <p:nvSpPr>
              <p:cNvPr id="284" name="Rounded Rectangle 283"/>
              <p:cNvSpPr/>
              <p:nvPr/>
            </p:nvSpPr>
            <p:spPr bwMode="auto">
              <a:xfrm>
                <a:off x="1184563" y="3252432"/>
                <a:ext cx="1551709" cy="1257224"/>
              </a:xfrm>
              <a:prstGeom prst="roundRect">
                <a:avLst>
                  <a:gd name="adj" fmla="val 5647"/>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34" name="Group 233"/>
            <p:cNvGrpSpPr/>
            <p:nvPr/>
          </p:nvGrpSpPr>
          <p:grpSpPr>
            <a:xfrm>
              <a:off x="890384" y="4984687"/>
              <a:ext cx="1057835" cy="949644"/>
              <a:chOff x="1184563" y="3252432"/>
              <a:chExt cx="1551709" cy="1257224"/>
            </a:xfrm>
          </p:grpSpPr>
          <p:grpSp>
            <p:nvGrpSpPr>
              <p:cNvPr id="277" name="Group 276"/>
              <p:cNvGrpSpPr/>
              <p:nvPr/>
            </p:nvGrpSpPr>
            <p:grpSpPr>
              <a:xfrm>
                <a:off x="1236937" y="3252432"/>
                <a:ext cx="1423135" cy="1257224"/>
                <a:chOff x="758956" y="2241049"/>
                <a:chExt cx="2191810" cy="1858429"/>
              </a:xfrm>
            </p:grpSpPr>
            <p:pic>
              <p:nvPicPr>
                <p:cNvPr id="279" name="Picture 27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228" y="2241049"/>
                  <a:ext cx="2122538" cy="659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80" name="Group 279"/>
                <p:cNvGrpSpPr/>
                <p:nvPr/>
              </p:nvGrpSpPr>
              <p:grpSpPr>
                <a:xfrm>
                  <a:off x="758956" y="2799457"/>
                  <a:ext cx="2034539" cy="1300021"/>
                  <a:chOff x="225607" y="4524323"/>
                  <a:chExt cx="3125634" cy="1861503"/>
                </a:xfrm>
              </p:grpSpPr>
              <p:pic>
                <p:nvPicPr>
                  <p:cNvPr id="281"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041" y="4524323"/>
                    <a:ext cx="2743200" cy="18307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2" name="TextBox 281"/>
                  <p:cNvSpPr txBox="1">
                    <a:spLocks/>
                  </p:cNvSpPr>
                  <p:nvPr/>
                </p:nvSpPr>
                <p:spPr>
                  <a:xfrm>
                    <a:off x="225607" y="5654306"/>
                    <a:ext cx="1073970" cy="731520"/>
                  </a:xfrm>
                  <a:prstGeom prst="rect">
                    <a:avLst/>
                  </a:prstGeom>
                  <a:noFill/>
                  <a:ln w="12700">
                    <a:noFill/>
                  </a:ln>
                </p:spPr>
                <p:txBody>
                  <a:bodyPr wrap="square" lIns="0" tIns="0" rIns="0" bIns="0" rtlCol="0" anchor="ctr" anchorCtr="0">
                    <a:noAutofit/>
                  </a:bodyPr>
                  <a:lstStyle/>
                  <a:p>
                    <a:pPr marL="0" marR="0" lvl="0" indent="0" algn="r" defTabSz="914400" eaLnBrk="1" fontAlgn="auto" latinLnBrk="0" hangingPunct="1">
                      <a:lnSpc>
                        <a:spcPct val="90000"/>
                      </a:lnSpc>
                      <a:spcBef>
                        <a:spcPct val="20000"/>
                      </a:spcBef>
                      <a:spcAft>
                        <a:spcPts val="0"/>
                      </a:spcAft>
                      <a:buClrTx/>
                      <a:buSzPct val="90000"/>
                      <a:buFontTx/>
                      <a:buNone/>
                      <a:tabLst/>
                      <a:defRPr/>
                    </a:pPr>
                    <a:r>
                      <a:rPr kumimoji="0" lang="en-US" sz="500" b="1" i="0" u="none" strike="noStrike" kern="0" cap="none" spc="0" normalizeH="0" baseline="0" noProof="0" dirty="0" smtClean="0">
                        <a:ln>
                          <a:noFill/>
                        </a:ln>
                        <a:solidFill>
                          <a:schemeClr val="tx1">
                            <a:alpha val="99000"/>
                          </a:schemeClr>
                        </a:solidFill>
                        <a:effectLst/>
                        <a:uLnTx/>
                        <a:uFillTx/>
                        <a:latin typeface="Calibri" panose="020F0502020204030204"/>
                      </a:rPr>
                      <a:t>60-bay</a:t>
                    </a:r>
                  </a:p>
                  <a:p>
                    <a:pPr marL="0" marR="0" lvl="0" indent="0" algn="r" defTabSz="914400" eaLnBrk="1" fontAlgn="auto" latinLnBrk="0" hangingPunct="1">
                      <a:lnSpc>
                        <a:spcPct val="90000"/>
                      </a:lnSpc>
                      <a:spcBef>
                        <a:spcPct val="20000"/>
                      </a:spcBef>
                      <a:spcAft>
                        <a:spcPts val="0"/>
                      </a:spcAft>
                      <a:buClrTx/>
                      <a:buSzPct val="90000"/>
                      <a:buFontTx/>
                      <a:buNone/>
                      <a:tabLst/>
                      <a:defRPr/>
                    </a:pPr>
                    <a:r>
                      <a:rPr kumimoji="0" lang="en-US" sz="500" b="1" i="0" u="none" strike="noStrike" kern="0" cap="none" spc="0" normalizeH="0" baseline="0" noProof="0" dirty="0" smtClean="0">
                        <a:ln>
                          <a:noFill/>
                        </a:ln>
                        <a:solidFill>
                          <a:schemeClr val="tx1">
                            <a:alpha val="99000"/>
                          </a:schemeClr>
                        </a:solidFill>
                        <a:effectLst/>
                        <a:uLnTx/>
                        <a:uFillTx/>
                        <a:latin typeface="Calibri" panose="020F0502020204030204"/>
                      </a:rPr>
                      <a:t>SAS Array</a:t>
                    </a:r>
                  </a:p>
                </p:txBody>
              </p:sp>
            </p:grpSp>
          </p:grpSp>
          <p:sp>
            <p:nvSpPr>
              <p:cNvPr id="278" name="Rounded Rectangle 277"/>
              <p:cNvSpPr/>
              <p:nvPr/>
            </p:nvSpPr>
            <p:spPr bwMode="auto">
              <a:xfrm>
                <a:off x="1184563" y="3252432"/>
                <a:ext cx="1551709" cy="1257224"/>
              </a:xfrm>
              <a:prstGeom prst="roundRect">
                <a:avLst>
                  <a:gd name="adj" fmla="val 5647"/>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35" name="Group 234"/>
            <p:cNvGrpSpPr/>
            <p:nvPr/>
          </p:nvGrpSpPr>
          <p:grpSpPr>
            <a:xfrm>
              <a:off x="888309" y="3093209"/>
              <a:ext cx="1057835" cy="949644"/>
              <a:chOff x="1184563" y="3252432"/>
              <a:chExt cx="1551709" cy="1257224"/>
            </a:xfrm>
          </p:grpSpPr>
          <p:grpSp>
            <p:nvGrpSpPr>
              <p:cNvPr id="271" name="Group 270"/>
              <p:cNvGrpSpPr/>
              <p:nvPr/>
            </p:nvGrpSpPr>
            <p:grpSpPr>
              <a:xfrm>
                <a:off x="1236937" y="3252432"/>
                <a:ext cx="1423135" cy="1257224"/>
                <a:chOff x="758956" y="2241049"/>
                <a:chExt cx="2191810" cy="1858429"/>
              </a:xfrm>
            </p:grpSpPr>
            <p:pic>
              <p:nvPicPr>
                <p:cNvPr id="273" name="Picture 2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228" y="2241049"/>
                  <a:ext cx="2122538" cy="659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4" name="Group 273"/>
                <p:cNvGrpSpPr/>
                <p:nvPr/>
              </p:nvGrpSpPr>
              <p:grpSpPr>
                <a:xfrm>
                  <a:off x="758956" y="2799457"/>
                  <a:ext cx="2034539" cy="1300021"/>
                  <a:chOff x="225607" y="4524323"/>
                  <a:chExt cx="3125634" cy="1861503"/>
                </a:xfrm>
              </p:grpSpPr>
              <p:pic>
                <p:nvPicPr>
                  <p:cNvPr id="27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041" y="4524323"/>
                    <a:ext cx="2743200" cy="18307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 name="TextBox 275"/>
                  <p:cNvSpPr txBox="1">
                    <a:spLocks/>
                  </p:cNvSpPr>
                  <p:nvPr/>
                </p:nvSpPr>
                <p:spPr>
                  <a:xfrm>
                    <a:off x="225607" y="5654306"/>
                    <a:ext cx="1073970" cy="731520"/>
                  </a:xfrm>
                  <a:prstGeom prst="rect">
                    <a:avLst/>
                  </a:prstGeom>
                  <a:noFill/>
                  <a:ln w="12700">
                    <a:noFill/>
                  </a:ln>
                </p:spPr>
                <p:txBody>
                  <a:bodyPr wrap="square" lIns="0" tIns="0" rIns="0" bIns="0" rtlCol="0" anchor="ctr" anchorCtr="0">
                    <a:noAutofit/>
                  </a:bodyPr>
                  <a:lstStyle/>
                  <a:p>
                    <a:pPr marL="0" marR="0" lvl="0" indent="0" algn="r" defTabSz="914400" eaLnBrk="1" fontAlgn="auto" latinLnBrk="0" hangingPunct="1">
                      <a:lnSpc>
                        <a:spcPct val="90000"/>
                      </a:lnSpc>
                      <a:spcBef>
                        <a:spcPct val="20000"/>
                      </a:spcBef>
                      <a:spcAft>
                        <a:spcPts val="0"/>
                      </a:spcAft>
                      <a:buClrTx/>
                      <a:buSzPct val="90000"/>
                      <a:buFontTx/>
                      <a:buNone/>
                      <a:tabLst/>
                      <a:defRPr/>
                    </a:pPr>
                    <a:r>
                      <a:rPr kumimoji="0" lang="en-US" sz="500" b="1" i="0" u="none" strike="noStrike" kern="0" cap="none" spc="0" normalizeH="0" baseline="0" noProof="0" dirty="0" smtClean="0">
                        <a:ln>
                          <a:noFill/>
                        </a:ln>
                        <a:solidFill>
                          <a:schemeClr val="tx1">
                            <a:alpha val="99000"/>
                          </a:schemeClr>
                        </a:solidFill>
                        <a:effectLst/>
                        <a:uLnTx/>
                        <a:uFillTx/>
                        <a:latin typeface="Calibri" panose="020F0502020204030204"/>
                      </a:rPr>
                      <a:t>60-bay</a:t>
                    </a:r>
                  </a:p>
                  <a:p>
                    <a:pPr marL="0" marR="0" lvl="0" indent="0" algn="r" defTabSz="914400" eaLnBrk="1" fontAlgn="auto" latinLnBrk="0" hangingPunct="1">
                      <a:lnSpc>
                        <a:spcPct val="90000"/>
                      </a:lnSpc>
                      <a:spcBef>
                        <a:spcPct val="20000"/>
                      </a:spcBef>
                      <a:spcAft>
                        <a:spcPts val="0"/>
                      </a:spcAft>
                      <a:buClrTx/>
                      <a:buSzPct val="90000"/>
                      <a:buFontTx/>
                      <a:buNone/>
                      <a:tabLst/>
                      <a:defRPr/>
                    </a:pPr>
                    <a:r>
                      <a:rPr kumimoji="0" lang="en-US" sz="500" b="1" i="0" u="none" strike="noStrike" kern="0" cap="none" spc="0" normalizeH="0" baseline="0" noProof="0" dirty="0" smtClean="0">
                        <a:ln>
                          <a:noFill/>
                        </a:ln>
                        <a:solidFill>
                          <a:schemeClr val="tx1">
                            <a:alpha val="99000"/>
                          </a:schemeClr>
                        </a:solidFill>
                        <a:effectLst/>
                        <a:uLnTx/>
                        <a:uFillTx/>
                        <a:latin typeface="Calibri" panose="020F0502020204030204"/>
                      </a:rPr>
                      <a:t>SAS Array</a:t>
                    </a:r>
                  </a:p>
                </p:txBody>
              </p:sp>
            </p:grpSp>
          </p:grpSp>
          <p:sp>
            <p:nvSpPr>
              <p:cNvPr id="272" name="Rounded Rectangle 271"/>
              <p:cNvSpPr/>
              <p:nvPr/>
            </p:nvSpPr>
            <p:spPr bwMode="auto">
              <a:xfrm>
                <a:off x="1184563" y="3252432"/>
                <a:ext cx="1551709" cy="1257224"/>
              </a:xfrm>
              <a:prstGeom prst="roundRect">
                <a:avLst>
                  <a:gd name="adj" fmla="val 5647"/>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36" name="Group 235"/>
            <p:cNvGrpSpPr/>
            <p:nvPr/>
          </p:nvGrpSpPr>
          <p:grpSpPr>
            <a:xfrm>
              <a:off x="890383" y="4035043"/>
              <a:ext cx="1057835" cy="949644"/>
              <a:chOff x="1184563" y="3252432"/>
              <a:chExt cx="1551709" cy="1257224"/>
            </a:xfrm>
          </p:grpSpPr>
          <p:grpSp>
            <p:nvGrpSpPr>
              <p:cNvPr id="265" name="Group 264"/>
              <p:cNvGrpSpPr/>
              <p:nvPr/>
            </p:nvGrpSpPr>
            <p:grpSpPr>
              <a:xfrm>
                <a:off x="1236937" y="3252432"/>
                <a:ext cx="1423135" cy="1257224"/>
                <a:chOff x="758956" y="2241049"/>
                <a:chExt cx="2191810" cy="1858429"/>
              </a:xfrm>
            </p:grpSpPr>
            <p:pic>
              <p:nvPicPr>
                <p:cNvPr id="267" name="Picture 2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228" y="2241049"/>
                  <a:ext cx="2122538" cy="659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68" name="Group 267"/>
                <p:cNvGrpSpPr/>
                <p:nvPr/>
              </p:nvGrpSpPr>
              <p:grpSpPr>
                <a:xfrm>
                  <a:off x="758956" y="2799457"/>
                  <a:ext cx="2034539" cy="1300021"/>
                  <a:chOff x="225607" y="4524323"/>
                  <a:chExt cx="3125634" cy="1861503"/>
                </a:xfrm>
              </p:grpSpPr>
              <p:pic>
                <p:nvPicPr>
                  <p:cNvPr id="269"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041" y="4524323"/>
                    <a:ext cx="2743200" cy="18307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0" name="TextBox 269"/>
                  <p:cNvSpPr txBox="1">
                    <a:spLocks/>
                  </p:cNvSpPr>
                  <p:nvPr/>
                </p:nvSpPr>
                <p:spPr>
                  <a:xfrm>
                    <a:off x="225607" y="5654306"/>
                    <a:ext cx="1073970" cy="731520"/>
                  </a:xfrm>
                  <a:prstGeom prst="rect">
                    <a:avLst/>
                  </a:prstGeom>
                  <a:noFill/>
                  <a:ln w="12700">
                    <a:noFill/>
                  </a:ln>
                </p:spPr>
                <p:txBody>
                  <a:bodyPr wrap="square" lIns="0" tIns="0" rIns="0" bIns="0" rtlCol="0" anchor="ctr" anchorCtr="0">
                    <a:noAutofit/>
                  </a:bodyPr>
                  <a:lstStyle/>
                  <a:p>
                    <a:pPr marL="0" marR="0" lvl="0" indent="0" algn="r" defTabSz="914400" eaLnBrk="1" fontAlgn="auto" latinLnBrk="0" hangingPunct="1">
                      <a:lnSpc>
                        <a:spcPct val="90000"/>
                      </a:lnSpc>
                      <a:spcBef>
                        <a:spcPct val="20000"/>
                      </a:spcBef>
                      <a:spcAft>
                        <a:spcPts val="0"/>
                      </a:spcAft>
                      <a:buClrTx/>
                      <a:buSzPct val="90000"/>
                      <a:buFontTx/>
                      <a:buNone/>
                      <a:tabLst/>
                      <a:defRPr/>
                    </a:pPr>
                    <a:r>
                      <a:rPr kumimoji="0" lang="en-US" sz="500" b="1" i="0" u="none" strike="noStrike" kern="0" cap="none" spc="0" normalizeH="0" baseline="0" noProof="0" dirty="0" smtClean="0">
                        <a:ln>
                          <a:noFill/>
                        </a:ln>
                        <a:solidFill>
                          <a:schemeClr val="tx1">
                            <a:alpha val="99000"/>
                          </a:schemeClr>
                        </a:solidFill>
                        <a:effectLst/>
                        <a:uLnTx/>
                        <a:uFillTx/>
                        <a:latin typeface="Calibri" panose="020F0502020204030204"/>
                      </a:rPr>
                      <a:t>60-bay</a:t>
                    </a:r>
                  </a:p>
                  <a:p>
                    <a:pPr marL="0" marR="0" lvl="0" indent="0" algn="r" defTabSz="914400" eaLnBrk="1" fontAlgn="auto" latinLnBrk="0" hangingPunct="1">
                      <a:lnSpc>
                        <a:spcPct val="90000"/>
                      </a:lnSpc>
                      <a:spcBef>
                        <a:spcPct val="20000"/>
                      </a:spcBef>
                      <a:spcAft>
                        <a:spcPts val="0"/>
                      </a:spcAft>
                      <a:buClrTx/>
                      <a:buSzPct val="90000"/>
                      <a:buFontTx/>
                      <a:buNone/>
                      <a:tabLst/>
                      <a:defRPr/>
                    </a:pPr>
                    <a:r>
                      <a:rPr kumimoji="0" lang="en-US" sz="500" b="1" i="0" u="none" strike="noStrike" kern="0" cap="none" spc="0" normalizeH="0" baseline="0" noProof="0" dirty="0" smtClean="0">
                        <a:ln>
                          <a:noFill/>
                        </a:ln>
                        <a:solidFill>
                          <a:schemeClr val="tx1">
                            <a:alpha val="99000"/>
                          </a:schemeClr>
                        </a:solidFill>
                        <a:effectLst/>
                        <a:uLnTx/>
                        <a:uFillTx/>
                        <a:latin typeface="Calibri" panose="020F0502020204030204"/>
                      </a:rPr>
                      <a:t>SAS Array</a:t>
                    </a:r>
                  </a:p>
                </p:txBody>
              </p:sp>
            </p:grpSp>
          </p:grpSp>
          <p:sp>
            <p:nvSpPr>
              <p:cNvPr id="266" name="Rounded Rectangle 265"/>
              <p:cNvSpPr/>
              <p:nvPr/>
            </p:nvSpPr>
            <p:spPr bwMode="auto">
              <a:xfrm>
                <a:off x="1184563" y="3252432"/>
                <a:ext cx="1551709" cy="1257224"/>
              </a:xfrm>
              <a:prstGeom prst="roundRect">
                <a:avLst>
                  <a:gd name="adj" fmla="val 5647"/>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37" name="Group 236"/>
            <p:cNvGrpSpPr/>
            <p:nvPr/>
          </p:nvGrpSpPr>
          <p:grpSpPr>
            <a:xfrm>
              <a:off x="3008017" y="1193343"/>
              <a:ext cx="1057835" cy="949644"/>
              <a:chOff x="1184563" y="3252432"/>
              <a:chExt cx="1551709" cy="1257224"/>
            </a:xfrm>
          </p:grpSpPr>
          <p:grpSp>
            <p:nvGrpSpPr>
              <p:cNvPr id="259" name="Group 258"/>
              <p:cNvGrpSpPr/>
              <p:nvPr/>
            </p:nvGrpSpPr>
            <p:grpSpPr>
              <a:xfrm>
                <a:off x="1236937" y="3252432"/>
                <a:ext cx="1423135" cy="1257224"/>
                <a:chOff x="758956" y="2241049"/>
                <a:chExt cx="2191810" cy="1858429"/>
              </a:xfrm>
            </p:grpSpPr>
            <p:pic>
              <p:nvPicPr>
                <p:cNvPr id="261" name="Picture 2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228" y="2241049"/>
                  <a:ext cx="2122538" cy="659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62" name="Group 261"/>
                <p:cNvGrpSpPr/>
                <p:nvPr/>
              </p:nvGrpSpPr>
              <p:grpSpPr>
                <a:xfrm>
                  <a:off x="758956" y="2799457"/>
                  <a:ext cx="2034539" cy="1300021"/>
                  <a:chOff x="225607" y="4524323"/>
                  <a:chExt cx="3125634" cy="1861503"/>
                </a:xfrm>
              </p:grpSpPr>
              <p:pic>
                <p:nvPicPr>
                  <p:cNvPr id="263"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041" y="4524323"/>
                    <a:ext cx="2743200" cy="18307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4" name="TextBox 263"/>
                  <p:cNvSpPr txBox="1">
                    <a:spLocks/>
                  </p:cNvSpPr>
                  <p:nvPr/>
                </p:nvSpPr>
                <p:spPr>
                  <a:xfrm>
                    <a:off x="225607" y="5654306"/>
                    <a:ext cx="1073970" cy="731520"/>
                  </a:xfrm>
                  <a:prstGeom prst="rect">
                    <a:avLst/>
                  </a:prstGeom>
                  <a:noFill/>
                  <a:ln w="12700">
                    <a:noFill/>
                  </a:ln>
                </p:spPr>
                <p:txBody>
                  <a:bodyPr wrap="square" lIns="0" tIns="0" rIns="0" bIns="0" rtlCol="0" anchor="ctr" anchorCtr="0">
                    <a:noAutofit/>
                  </a:bodyPr>
                  <a:lstStyle/>
                  <a:p>
                    <a:pPr marL="0" marR="0" lvl="0" indent="0" algn="r" defTabSz="914400" eaLnBrk="1" fontAlgn="auto" latinLnBrk="0" hangingPunct="1">
                      <a:lnSpc>
                        <a:spcPct val="90000"/>
                      </a:lnSpc>
                      <a:spcBef>
                        <a:spcPct val="20000"/>
                      </a:spcBef>
                      <a:spcAft>
                        <a:spcPts val="0"/>
                      </a:spcAft>
                      <a:buClrTx/>
                      <a:buSzPct val="90000"/>
                      <a:buFontTx/>
                      <a:buNone/>
                      <a:tabLst/>
                      <a:defRPr/>
                    </a:pPr>
                    <a:r>
                      <a:rPr kumimoji="0" lang="en-US" sz="500" b="1" i="0" u="none" strike="noStrike" kern="0" cap="none" spc="0" normalizeH="0" baseline="0" noProof="0" dirty="0" smtClean="0">
                        <a:ln>
                          <a:noFill/>
                        </a:ln>
                        <a:solidFill>
                          <a:schemeClr val="tx1">
                            <a:alpha val="99000"/>
                          </a:schemeClr>
                        </a:solidFill>
                        <a:effectLst/>
                        <a:uLnTx/>
                        <a:uFillTx/>
                        <a:latin typeface="Calibri" panose="020F0502020204030204"/>
                      </a:rPr>
                      <a:t>60-bay</a:t>
                    </a:r>
                  </a:p>
                  <a:p>
                    <a:pPr marL="0" marR="0" lvl="0" indent="0" algn="r" defTabSz="914400" eaLnBrk="1" fontAlgn="auto" latinLnBrk="0" hangingPunct="1">
                      <a:lnSpc>
                        <a:spcPct val="90000"/>
                      </a:lnSpc>
                      <a:spcBef>
                        <a:spcPct val="20000"/>
                      </a:spcBef>
                      <a:spcAft>
                        <a:spcPts val="0"/>
                      </a:spcAft>
                      <a:buClrTx/>
                      <a:buSzPct val="90000"/>
                      <a:buFontTx/>
                      <a:buNone/>
                      <a:tabLst/>
                      <a:defRPr/>
                    </a:pPr>
                    <a:r>
                      <a:rPr kumimoji="0" lang="en-US" sz="500" b="1" i="0" u="none" strike="noStrike" kern="0" cap="none" spc="0" normalizeH="0" baseline="0" noProof="0" dirty="0" smtClean="0">
                        <a:ln>
                          <a:noFill/>
                        </a:ln>
                        <a:solidFill>
                          <a:schemeClr val="tx1">
                            <a:alpha val="99000"/>
                          </a:schemeClr>
                        </a:solidFill>
                        <a:effectLst/>
                        <a:uLnTx/>
                        <a:uFillTx/>
                        <a:latin typeface="Calibri" panose="020F0502020204030204"/>
                      </a:rPr>
                      <a:t>SAS Array</a:t>
                    </a:r>
                  </a:p>
                </p:txBody>
              </p:sp>
            </p:grpSp>
          </p:grpSp>
          <p:sp>
            <p:nvSpPr>
              <p:cNvPr id="260" name="Rounded Rectangle 259"/>
              <p:cNvSpPr/>
              <p:nvPr/>
            </p:nvSpPr>
            <p:spPr bwMode="auto">
              <a:xfrm>
                <a:off x="1184563" y="3252432"/>
                <a:ext cx="1551709" cy="1257224"/>
              </a:xfrm>
              <a:prstGeom prst="roundRect">
                <a:avLst>
                  <a:gd name="adj" fmla="val 5647"/>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38" name="Group 237"/>
            <p:cNvGrpSpPr/>
            <p:nvPr/>
          </p:nvGrpSpPr>
          <p:grpSpPr>
            <a:xfrm>
              <a:off x="1950183" y="1193343"/>
              <a:ext cx="1057835" cy="949644"/>
              <a:chOff x="1184563" y="3252432"/>
              <a:chExt cx="1551709" cy="1257224"/>
            </a:xfrm>
          </p:grpSpPr>
          <p:grpSp>
            <p:nvGrpSpPr>
              <p:cNvPr id="253" name="Group 252"/>
              <p:cNvGrpSpPr/>
              <p:nvPr/>
            </p:nvGrpSpPr>
            <p:grpSpPr>
              <a:xfrm>
                <a:off x="1236937" y="3252432"/>
                <a:ext cx="1423135" cy="1257224"/>
                <a:chOff x="758956" y="2241049"/>
                <a:chExt cx="2191810" cy="1858429"/>
              </a:xfrm>
            </p:grpSpPr>
            <p:pic>
              <p:nvPicPr>
                <p:cNvPr id="255" name="Picture 2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228" y="2241049"/>
                  <a:ext cx="2122538" cy="659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6" name="Group 255"/>
                <p:cNvGrpSpPr/>
                <p:nvPr/>
              </p:nvGrpSpPr>
              <p:grpSpPr>
                <a:xfrm>
                  <a:off x="758956" y="2799457"/>
                  <a:ext cx="2034539" cy="1300021"/>
                  <a:chOff x="225607" y="4524323"/>
                  <a:chExt cx="3125634" cy="1861503"/>
                </a:xfrm>
              </p:grpSpPr>
              <p:pic>
                <p:nvPicPr>
                  <p:cNvPr id="257"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041" y="4524323"/>
                    <a:ext cx="2743200" cy="18307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8" name="TextBox 257"/>
                  <p:cNvSpPr txBox="1">
                    <a:spLocks/>
                  </p:cNvSpPr>
                  <p:nvPr/>
                </p:nvSpPr>
                <p:spPr>
                  <a:xfrm>
                    <a:off x="225607" y="5654306"/>
                    <a:ext cx="1073970" cy="731520"/>
                  </a:xfrm>
                  <a:prstGeom prst="rect">
                    <a:avLst/>
                  </a:prstGeom>
                  <a:noFill/>
                  <a:ln w="12700">
                    <a:noFill/>
                  </a:ln>
                </p:spPr>
                <p:txBody>
                  <a:bodyPr wrap="square" lIns="0" tIns="0" rIns="0" bIns="0" rtlCol="0" anchor="ctr" anchorCtr="0">
                    <a:noAutofit/>
                  </a:bodyPr>
                  <a:lstStyle/>
                  <a:p>
                    <a:pPr marL="0" marR="0" lvl="0" indent="0" algn="r" defTabSz="914400" eaLnBrk="1" fontAlgn="auto" latinLnBrk="0" hangingPunct="1">
                      <a:lnSpc>
                        <a:spcPct val="90000"/>
                      </a:lnSpc>
                      <a:spcBef>
                        <a:spcPct val="20000"/>
                      </a:spcBef>
                      <a:spcAft>
                        <a:spcPts val="0"/>
                      </a:spcAft>
                      <a:buClrTx/>
                      <a:buSzPct val="90000"/>
                      <a:buFontTx/>
                      <a:buNone/>
                      <a:tabLst/>
                      <a:defRPr/>
                    </a:pPr>
                    <a:r>
                      <a:rPr kumimoji="0" lang="en-US" sz="500" b="1" i="0" u="none" strike="noStrike" kern="0" cap="none" spc="0" normalizeH="0" baseline="0" noProof="0" dirty="0" smtClean="0">
                        <a:ln>
                          <a:noFill/>
                        </a:ln>
                        <a:solidFill>
                          <a:schemeClr val="tx1">
                            <a:alpha val="99000"/>
                          </a:schemeClr>
                        </a:solidFill>
                        <a:effectLst/>
                        <a:uLnTx/>
                        <a:uFillTx/>
                        <a:latin typeface="Calibri" panose="020F0502020204030204"/>
                      </a:rPr>
                      <a:t>60-bay</a:t>
                    </a:r>
                  </a:p>
                  <a:p>
                    <a:pPr marL="0" marR="0" lvl="0" indent="0" algn="r" defTabSz="914400" eaLnBrk="1" fontAlgn="auto" latinLnBrk="0" hangingPunct="1">
                      <a:lnSpc>
                        <a:spcPct val="90000"/>
                      </a:lnSpc>
                      <a:spcBef>
                        <a:spcPct val="20000"/>
                      </a:spcBef>
                      <a:spcAft>
                        <a:spcPts val="0"/>
                      </a:spcAft>
                      <a:buClrTx/>
                      <a:buSzPct val="90000"/>
                      <a:buFontTx/>
                      <a:buNone/>
                      <a:tabLst/>
                      <a:defRPr/>
                    </a:pPr>
                    <a:r>
                      <a:rPr kumimoji="0" lang="en-US" sz="500" b="1" i="0" u="none" strike="noStrike" kern="0" cap="none" spc="0" normalizeH="0" baseline="0" noProof="0" dirty="0" smtClean="0">
                        <a:ln>
                          <a:noFill/>
                        </a:ln>
                        <a:solidFill>
                          <a:schemeClr val="tx1">
                            <a:alpha val="99000"/>
                          </a:schemeClr>
                        </a:solidFill>
                        <a:effectLst/>
                        <a:uLnTx/>
                        <a:uFillTx/>
                        <a:latin typeface="Calibri" panose="020F0502020204030204"/>
                      </a:rPr>
                      <a:t>SAS Array</a:t>
                    </a:r>
                  </a:p>
                </p:txBody>
              </p:sp>
            </p:grpSp>
          </p:grpSp>
          <p:sp>
            <p:nvSpPr>
              <p:cNvPr id="254" name="Rounded Rectangle 253"/>
              <p:cNvSpPr/>
              <p:nvPr/>
            </p:nvSpPr>
            <p:spPr bwMode="auto">
              <a:xfrm>
                <a:off x="1184563" y="3252432"/>
                <a:ext cx="1551709" cy="1257224"/>
              </a:xfrm>
              <a:prstGeom prst="roundRect">
                <a:avLst>
                  <a:gd name="adj" fmla="val 5647"/>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39" name="Group 238"/>
            <p:cNvGrpSpPr/>
            <p:nvPr/>
          </p:nvGrpSpPr>
          <p:grpSpPr>
            <a:xfrm>
              <a:off x="4066977" y="1186621"/>
              <a:ext cx="1057835" cy="949644"/>
              <a:chOff x="1184563" y="3252432"/>
              <a:chExt cx="1551709" cy="1257224"/>
            </a:xfrm>
          </p:grpSpPr>
          <p:grpSp>
            <p:nvGrpSpPr>
              <p:cNvPr id="247" name="Group 246"/>
              <p:cNvGrpSpPr/>
              <p:nvPr/>
            </p:nvGrpSpPr>
            <p:grpSpPr>
              <a:xfrm>
                <a:off x="1236937" y="3252432"/>
                <a:ext cx="1423135" cy="1257224"/>
                <a:chOff x="758956" y="2241049"/>
                <a:chExt cx="2191810" cy="1858429"/>
              </a:xfrm>
            </p:grpSpPr>
            <p:pic>
              <p:nvPicPr>
                <p:cNvPr id="249" name="Picture 2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228" y="2241049"/>
                  <a:ext cx="2122538" cy="659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0" name="Group 249"/>
                <p:cNvGrpSpPr/>
                <p:nvPr/>
              </p:nvGrpSpPr>
              <p:grpSpPr>
                <a:xfrm>
                  <a:off x="758956" y="2799457"/>
                  <a:ext cx="2034539" cy="1300021"/>
                  <a:chOff x="225607" y="4524323"/>
                  <a:chExt cx="3125634" cy="1861503"/>
                </a:xfrm>
              </p:grpSpPr>
              <p:pic>
                <p:nvPicPr>
                  <p:cNvPr id="251"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041" y="4524323"/>
                    <a:ext cx="2743200" cy="18307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2" name="TextBox 251"/>
                  <p:cNvSpPr txBox="1">
                    <a:spLocks/>
                  </p:cNvSpPr>
                  <p:nvPr/>
                </p:nvSpPr>
                <p:spPr>
                  <a:xfrm>
                    <a:off x="225607" y="5654306"/>
                    <a:ext cx="1073970" cy="731520"/>
                  </a:xfrm>
                  <a:prstGeom prst="rect">
                    <a:avLst/>
                  </a:prstGeom>
                  <a:noFill/>
                  <a:ln w="12700">
                    <a:noFill/>
                  </a:ln>
                </p:spPr>
                <p:txBody>
                  <a:bodyPr wrap="square" lIns="0" tIns="0" rIns="0" bIns="0" rtlCol="0" anchor="ctr" anchorCtr="0">
                    <a:noAutofit/>
                  </a:bodyPr>
                  <a:lstStyle/>
                  <a:p>
                    <a:pPr marL="0" marR="0" lvl="0" indent="0" algn="r" defTabSz="914400" eaLnBrk="1" fontAlgn="auto" latinLnBrk="0" hangingPunct="1">
                      <a:lnSpc>
                        <a:spcPct val="90000"/>
                      </a:lnSpc>
                      <a:spcBef>
                        <a:spcPct val="20000"/>
                      </a:spcBef>
                      <a:spcAft>
                        <a:spcPts val="0"/>
                      </a:spcAft>
                      <a:buClrTx/>
                      <a:buSzPct val="90000"/>
                      <a:buFontTx/>
                      <a:buNone/>
                      <a:tabLst/>
                      <a:defRPr/>
                    </a:pPr>
                    <a:r>
                      <a:rPr kumimoji="0" lang="en-US" sz="500" b="1" i="0" u="none" strike="noStrike" kern="0" cap="none" spc="0" normalizeH="0" baseline="0" noProof="0" dirty="0" smtClean="0">
                        <a:ln>
                          <a:noFill/>
                        </a:ln>
                        <a:solidFill>
                          <a:schemeClr val="tx1">
                            <a:alpha val="99000"/>
                          </a:schemeClr>
                        </a:solidFill>
                        <a:effectLst/>
                        <a:uLnTx/>
                        <a:uFillTx/>
                        <a:latin typeface="Calibri" panose="020F0502020204030204"/>
                      </a:rPr>
                      <a:t>60-bay</a:t>
                    </a:r>
                  </a:p>
                  <a:p>
                    <a:pPr marL="0" marR="0" lvl="0" indent="0" algn="r" defTabSz="914400" eaLnBrk="1" fontAlgn="auto" latinLnBrk="0" hangingPunct="1">
                      <a:lnSpc>
                        <a:spcPct val="90000"/>
                      </a:lnSpc>
                      <a:spcBef>
                        <a:spcPct val="20000"/>
                      </a:spcBef>
                      <a:spcAft>
                        <a:spcPts val="0"/>
                      </a:spcAft>
                      <a:buClrTx/>
                      <a:buSzPct val="90000"/>
                      <a:buFontTx/>
                      <a:buNone/>
                      <a:tabLst/>
                      <a:defRPr/>
                    </a:pPr>
                    <a:r>
                      <a:rPr kumimoji="0" lang="en-US" sz="500" b="1" i="0" u="none" strike="noStrike" kern="0" cap="none" spc="0" normalizeH="0" baseline="0" noProof="0" dirty="0" smtClean="0">
                        <a:ln>
                          <a:noFill/>
                        </a:ln>
                        <a:solidFill>
                          <a:schemeClr val="tx1">
                            <a:alpha val="99000"/>
                          </a:schemeClr>
                        </a:solidFill>
                        <a:effectLst/>
                        <a:uLnTx/>
                        <a:uFillTx/>
                        <a:latin typeface="Calibri" panose="020F0502020204030204"/>
                      </a:rPr>
                      <a:t>SAS Array</a:t>
                    </a:r>
                  </a:p>
                </p:txBody>
              </p:sp>
            </p:grpSp>
          </p:grpSp>
          <p:sp>
            <p:nvSpPr>
              <p:cNvPr id="248" name="Rounded Rectangle 247"/>
              <p:cNvSpPr/>
              <p:nvPr/>
            </p:nvSpPr>
            <p:spPr bwMode="auto">
              <a:xfrm>
                <a:off x="1184563" y="3252432"/>
                <a:ext cx="1551709" cy="1257224"/>
              </a:xfrm>
              <a:prstGeom prst="roundRect">
                <a:avLst>
                  <a:gd name="adj" fmla="val 5647"/>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40" name="Group 239"/>
            <p:cNvGrpSpPr/>
            <p:nvPr/>
          </p:nvGrpSpPr>
          <p:grpSpPr>
            <a:xfrm>
              <a:off x="896499" y="1193343"/>
              <a:ext cx="1057835" cy="949644"/>
              <a:chOff x="1184563" y="3252432"/>
              <a:chExt cx="1551709" cy="1257224"/>
            </a:xfrm>
          </p:grpSpPr>
          <p:grpSp>
            <p:nvGrpSpPr>
              <p:cNvPr id="241" name="Group 240"/>
              <p:cNvGrpSpPr/>
              <p:nvPr/>
            </p:nvGrpSpPr>
            <p:grpSpPr>
              <a:xfrm>
                <a:off x="1236937" y="3252432"/>
                <a:ext cx="1423135" cy="1257224"/>
                <a:chOff x="758956" y="2241049"/>
                <a:chExt cx="2191810" cy="1858429"/>
              </a:xfrm>
            </p:grpSpPr>
            <p:pic>
              <p:nvPicPr>
                <p:cNvPr id="243" name="Picture 2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228" y="2241049"/>
                  <a:ext cx="2122538" cy="659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44" name="Group 243"/>
                <p:cNvGrpSpPr/>
                <p:nvPr/>
              </p:nvGrpSpPr>
              <p:grpSpPr>
                <a:xfrm>
                  <a:off x="758956" y="2799457"/>
                  <a:ext cx="2034539" cy="1300021"/>
                  <a:chOff x="225607" y="4524323"/>
                  <a:chExt cx="3125634" cy="1861503"/>
                </a:xfrm>
              </p:grpSpPr>
              <p:pic>
                <p:nvPicPr>
                  <p:cNvPr id="24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041" y="4524323"/>
                    <a:ext cx="2743200" cy="18307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6" name="TextBox 245"/>
                  <p:cNvSpPr txBox="1">
                    <a:spLocks/>
                  </p:cNvSpPr>
                  <p:nvPr/>
                </p:nvSpPr>
                <p:spPr>
                  <a:xfrm>
                    <a:off x="225607" y="5654306"/>
                    <a:ext cx="1073970" cy="731520"/>
                  </a:xfrm>
                  <a:prstGeom prst="rect">
                    <a:avLst/>
                  </a:prstGeom>
                  <a:noFill/>
                  <a:ln w="12700">
                    <a:noFill/>
                  </a:ln>
                </p:spPr>
                <p:txBody>
                  <a:bodyPr wrap="square" lIns="0" tIns="0" rIns="0" bIns="0" rtlCol="0" anchor="ctr" anchorCtr="0">
                    <a:noAutofit/>
                  </a:bodyPr>
                  <a:lstStyle/>
                  <a:p>
                    <a:pPr marL="0" marR="0" lvl="0" indent="0" algn="r" defTabSz="914400" eaLnBrk="1" fontAlgn="auto" latinLnBrk="0" hangingPunct="1">
                      <a:lnSpc>
                        <a:spcPct val="90000"/>
                      </a:lnSpc>
                      <a:spcBef>
                        <a:spcPct val="20000"/>
                      </a:spcBef>
                      <a:spcAft>
                        <a:spcPts val="0"/>
                      </a:spcAft>
                      <a:buClrTx/>
                      <a:buSzPct val="90000"/>
                      <a:buFontTx/>
                      <a:buNone/>
                      <a:tabLst/>
                      <a:defRPr/>
                    </a:pPr>
                    <a:r>
                      <a:rPr kumimoji="0" lang="en-US" sz="500" b="1" i="0" u="none" strike="noStrike" kern="0" cap="none" spc="0" normalizeH="0" baseline="0" noProof="0" dirty="0" smtClean="0">
                        <a:ln>
                          <a:noFill/>
                        </a:ln>
                        <a:solidFill>
                          <a:schemeClr val="tx1">
                            <a:alpha val="99000"/>
                          </a:schemeClr>
                        </a:solidFill>
                        <a:effectLst/>
                        <a:uLnTx/>
                        <a:uFillTx/>
                        <a:latin typeface="Calibri" panose="020F0502020204030204"/>
                      </a:rPr>
                      <a:t>60-bay</a:t>
                    </a:r>
                  </a:p>
                  <a:p>
                    <a:pPr marL="0" marR="0" lvl="0" indent="0" algn="r" defTabSz="914400" eaLnBrk="1" fontAlgn="auto" latinLnBrk="0" hangingPunct="1">
                      <a:lnSpc>
                        <a:spcPct val="90000"/>
                      </a:lnSpc>
                      <a:spcBef>
                        <a:spcPct val="20000"/>
                      </a:spcBef>
                      <a:spcAft>
                        <a:spcPts val="0"/>
                      </a:spcAft>
                      <a:buClrTx/>
                      <a:buSzPct val="90000"/>
                      <a:buFontTx/>
                      <a:buNone/>
                      <a:tabLst/>
                      <a:defRPr/>
                    </a:pPr>
                    <a:r>
                      <a:rPr kumimoji="0" lang="en-US" sz="500" b="1" i="0" u="none" strike="noStrike" kern="0" cap="none" spc="0" normalizeH="0" baseline="0" noProof="0" dirty="0" smtClean="0">
                        <a:ln>
                          <a:noFill/>
                        </a:ln>
                        <a:solidFill>
                          <a:schemeClr val="tx1">
                            <a:alpha val="99000"/>
                          </a:schemeClr>
                        </a:solidFill>
                        <a:effectLst/>
                        <a:uLnTx/>
                        <a:uFillTx/>
                        <a:latin typeface="Calibri" panose="020F0502020204030204"/>
                      </a:rPr>
                      <a:t>SAS Array</a:t>
                    </a:r>
                  </a:p>
                </p:txBody>
              </p:sp>
            </p:grpSp>
          </p:grpSp>
          <p:sp>
            <p:nvSpPr>
              <p:cNvPr id="242" name="Rounded Rectangle 241"/>
              <p:cNvSpPr/>
              <p:nvPr/>
            </p:nvSpPr>
            <p:spPr bwMode="auto">
              <a:xfrm>
                <a:off x="1184563" y="3252432"/>
                <a:ext cx="1551709" cy="1257224"/>
              </a:xfrm>
              <a:prstGeom prst="roundRect">
                <a:avLst>
                  <a:gd name="adj" fmla="val 5647"/>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152" name="Rectangle 151"/>
          <p:cNvSpPr/>
          <p:nvPr/>
        </p:nvSpPr>
        <p:spPr bwMode="auto">
          <a:xfrm>
            <a:off x="1715703" y="5515089"/>
            <a:ext cx="3679466" cy="1957036"/>
          </a:xfrm>
          <a:prstGeom prst="rect">
            <a:avLst/>
          </a:prstGeom>
          <a:gradFill>
            <a:gsLst>
              <a:gs pos="1000">
                <a:srgbClr val="002050">
                  <a:alpha val="62000"/>
                  <a:lumMod val="100000"/>
                </a:srgbClr>
              </a:gs>
              <a:gs pos="100000">
                <a:srgbClr val="002050"/>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361" name="Picture 2" descr="C:\Users\pluber\AppData\Local\Microsoft\Windows\Temporary Internet Files\Content.IE5\Z26JCWV4\MC900432625[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38146" y="3636857"/>
            <a:ext cx="500571" cy="500571"/>
          </a:xfrm>
          <a:prstGeom prst="rect">
            <a:avLst/>
          </a:prstGeom>
          <a:noFill/>
          <a:extLst>
            <a:ext uri="{909E8E84-426E-40DD-AFC4-6F175D3DCCD1}">
              <a14:hiddenFill xmlns:a14="http://schemas.microsoft.com/office/drawing/2010/main">
                <a:solidFill>
                  <a:srgbClr val="FFFFFF"/>
                </a:solidFill>
              </a14:hiddenFill>
            </a:ext>
          </a:extLst>
        </p:spPr>
      </p:pic>
      <p:pic>
        <p:nvPicPr>
          <p:cNvPr id="363" name="Picture 5" descr="C:\Users\pluber\AppData\Local\Microsoft\Windows\Temporary Internet Files\Content.IE5\HGB1RHRY\MC900432626[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71598" y="3631490"/>
            <a:ext cx="513558" cy="513558"/>
          </a:xfrm>
          <a:prstGeom prst="rect">
            <a:avLst/>
          </a:prstGeom>
          <a:noFill/>
          <a:extLst>
            <a:ext uri="{909E8E84-426E-40DD-AFC4-6F175D3DCCD1}">
              <a14:hiddenFill xmlns:a14="http://schemas.microsoft.com/office/drawing/2010/main">
                <a:solidFill>
                  <a:srgbClr val="FFFFFF"/>
                </a:solidFill>
              </a14:hiddenFill>
            </a:ext>
          </a:extLst>
        </p:spPr>
      </p:pic>
      <p:sp>
        <p:nvSpPr>
          <p:cNvPr id="366" name="Rounded Rectangle 365"/>
          <p:cNvSpPr/>
          <p:nvPr/>
        </p:nvSpPr>
        <p:spPr bwMode="auto">
          <a:xfrm>
            <a:off x="10661611" y="4049579"/>
            <a:ext cx="1305538" cy="533775"/>
          </a:xfrm>
          <a:prstGeom prst="roundRect">
            <a:avLst/>
          </a:prstGeom>
          <a:no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b="1" dirty="0" smtClean="0">
                <a:gradFill>
                  <a:gsLst>
                    <a:gs pos="0">
                      <a:srgbClr val="FFFFFF"/>
                    </a:gs>
                    <a:gs pos="100000">
                      <a:srgbClr val="FFFFFF"/>
                    </a:gs>
                  </a:gsLst>
                  <a:lin ang="5400000" scaled="0"/>
                </a:gradFill>
                <a:ea typeface="Segoe UI" pitchFamily="34" charset="0"/>
                <a:cs typeface="Segoe UI" pitchFamily="34" charset="0"/>
              </a:rPr>
              <a:t>Partners</a:t>
            </a:r>
            <a:endParaRPr lang="en-US" sz="2400" b="1" dirty="0">
              <a:gradFill>
                <a:gsLst>
                  <a:gs pos="0">
                    <a:srgbClr val="FFFFFF"/>
                  </a:gs>
                  <a:gs pos="100000">
                    <a:srgbClr val="FFFFFF"/>
                  </a:gs>
                </a:gsLst>
                <a:lin ang="5400000" scaled="0"/>
              </a:gradFill>
              <a:ea typeface="Segoe UI" pitchFamily="34" charset="0"/>
              <a:cs typeface="Segoe UI" pitchFamily="34" charset="0"/>
            </a:endParaRPr>
          </a:p>
        </p:txBody>
      </p:sp>
      <p:pic>
        <p:nvPicPr>
          <p:cNvPr id="362" name="Picture 7" descr="C:\Users\pluber\AppData\Local\Microsoft\Windows\Temporary Internet Files\Content.IE5\T9FPU9NE\MC900432621[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055851" y="3618666"/>
            <a:ext cx="518762" cy="518762"/>
          </a:xfrm>
          <a:prstGeom prst="rect">
            <a:avLst/>
          </a:prstGeom>
          <a:noFill/>
          <a:extLst>
            <a:ext uri="{909E8E84-426E-40DD-AFC4-6F175D3DCCD1}">
              <a14:hiddenFill xmlns:a14="http://schemas.microsoft.com/office/drawing/2010/main">
                <a:solidFill>
                  <a:srgbClr val="FFFFFF"/>
                </a:solidFill>
              </a14:hiddenFill>
            </a:ext>
          </a:extLst>
        </p:spPr>
      </p:pic>
      <p:sp>
        <p:nvSpPr>
          <p:cNvPr id="364" name="Explosion 1 363"/>
          <p:cNvSpPr/>
          <p:nvPr/>
        </p:nvSpPr>
        <p:spPr bwMode="auto">
          <a:xfrm>
            <a:off x="5163307" y="797333"/>
            <a:ext cx="3618290" cy="2231612"/>
          </a:xfrm>
          <a:prstGeom prst="irregularSeal1">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000" b="1" i="1" u="sng"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720PB</a:t>
            </a:r>
            <a:r>
              <a:rPr lang="en-US" sz="2000" b="1" i="1"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 Weekly Data Volume</a:t>
            </a:r>
            <a:endParaRPr lang="en-US" sz="2000" b="1" i="1"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3447290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4"/>
                                        </p:tgtEl>
                                        <p:attrNameLst>
                                          <p:attrName>style.visibility</p:attrName>
                                        </p:attrNameLst>
                                      </p:cBhvr>
                                      <p:to>
                                        <p:strVal val="visible"/>
                                      </p:to>
                                    </p:set>
                                    <p:animEffect transition="in" filter="barn(inVertical)">
                                      <p:cBhvr>
                                        <p:cTn id="7" dur="500"/>
                                        <p:tgtEl>
                                          <p:spTgt spid="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Storage Spaces</a:t>
            </a:r>
            <a:br>
              <a:rPr lang="en-US" dirty="0" smtClean="0"/>
            </a:br>
            <a:r>
              <a:rPr lang="en-US" sz="6000" dirty="0" smtClean="0"/>
              <a:t>Cost-Efficient Business Critical Storage</a:t>
            </a:r>
            <a:endParaRPr lang="en-US" dirty="0"/>
          </a:p>
        </p:txBody>
      </p:sp>
    </p:spTree>
    <p:extLst>
      <p:ext uri="{BB962C8B-B14F-4D97-AF65-F5344CB8AC3E}">
        <p14:creationId xmlns:p14="http://schemas.microsoft.com/office/powerpoint/2010/main" val="279835343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Component Overview</a:t>
            </a:r>
            <a:endParaRPr lang="en-US" dirty="0"/>
          </a:p>
        </p:txBody>
      </p:sp>
      <p:sp>
        <p:nvSpPr>
          <p:cNvPr id="6" name="Content Placeholder 5"/>
          <p:cNvSpPr>
            <a:spLocks noGrp="1"/>
          </p:cNvSpPr>
          <p:nvPr>
            <p:ph sz="quarter" idx="10"/>
          </p:nvPr>
        </p:nvSpPr>
        <p:spPr>
          <a:xfrm>
            <a:off x="277029" y="1215357"/>
            <a:ext cx="11882419" cy="4532908"/>
          </a:xfrm>
          <a:prstGeom prst="rect">
            <a:avLst/>
          </a:prstGeom>
        </p:spPr>
        <p:txBody>
          <a:bodyPr/>
          <a:lstStyle/>
          <a:p>
            <a:r>
              <a:rPr lang="en-US" dirty="0" smtClean="0"/>
              <a:t>Industry standard commodity storage hardware</a:t>
            </a:r>
          </a:p>
          <a:p>
            <a:pPr lvl="1"/>
            <a:r>
              <a:rPr lang="en-US" sz="2799" dirty="0"/>
              <a:t>Shared SAS JBOD arrays with enterprise-grade redundancy</a:t>
            </a:r>
          </a:p>
          <a:p>
            <a:pPr lvl="1"/>
            <a:r>
              <a:rPr lang="en-US" sz="2799" dirty="0"/>
              <a:t>Dual-Port </a:t>
            </a:r>
            <a:r>
              <a:rPr lang="en-US" sz="2799" dirty="0" smtClean="0"/>
              <a:t>SAS </a:t>
            </a:r>
            <a:r>
              <a:rPr lang="en-US" sz="2799" dirty="0"/>
              <a:t>drives</a:t>
            </a:r>
          </a:p>
          <a:p>
            <a:endParaRPr lang="en-US" sz="800" dirty="0"/>
          </a:p>
          <a:p>
            <a:pPr marL="0" indent="0">
              <a:buNone/>
            </a:pPr>
            <a:endParaRPr lang="en-US" dirty="0" smtClean="0"/>
          </a:p>
          <a:p>
            <a:pPr marL="0" indent="0">
              <a:buNone/>
            </a:pPr>
            <a:endParaRPr lang="en-US" dirty="0" smtClean="0"/>
          </a:p>
          <a:p>
            <a:pPr marL="0" indent="0">
              <a:buNone/>
            </a:pPr>
            <a:endParaRPr lang="en-US" dirty="0"/>
          </a:p>
          <a:p>
            <a:pPr marL="0" indent="0" algn="ctr">
              <a:buNone/>
            </a:pPr>
            <a:endParaRPr lang="en-US" sz="816" dirty="0"/>
          </a:p>
          <a:p>
            <a:pPr marL="0" indent="0" algn="ctr">
              <a:buNone/>
            </a:pPr>
            <a:r>
              <a:rPr lang="en-US" sz="2400" i="1" dirty="0"/>
              <a:t>Sampling of available Spaces Certified Hardware</a:t>
            </a:r>
          </a:p>
          <a:p>
            <a:endParaRPr lang="en-US" sz="800" dirty="0"/>
          </a:p>
        </p:txBody>
      </p:sp>
      <p:pic>
        <p:nvPicPr>
          <p:cNvPr id="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987" y="3897975"/>
            <a:ext cx="2796685" cy="1864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6159" y="3531704"/>
            <a:ext cx="3101865" cy="930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C:\Users\dmoss\Desktop\Project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18037" y="2686078"/>
            <a:ext cx="2796685" cy="21441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65671" y="5920617"/>
            <a:ext cx="2560394" cy="746781"/>
          </a:xfrm>
          <a:prstGeom prst="rect">
            <a:avLst/>
          </a:prstGeom>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43750" y="5420141"/>
            <a:ext cx="2702950" cy="1724740"/>
          </a:xfrm>
          <a:prstGeom prst="rect">
            <a:avLst/>
          </a:prstGeom>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70499" y="4054826"/>
            <a:ext cx="2788949" cy="1779615"/>
          </a:xfrm>
          <a:prstGeom prst="rect">
            <a:avLst/>
          </a:prstGeom>
        </p:spPr>
      </p:pic>
    </p:spTree>
    <p:extLst>
      <p:ext uri="{BB962C8B-B14F-4D97-AF65-F5344CB8AC3E}">
        <p14:creationId xmlns:p14="http://schemas.microsoft.com/office/powerpoint/2010/main" val="358421962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21406" y="229916"/>
            <a:ext cx="11144528" cy="762786"/>
          </a:xfrm>
        </p:spPr>
        <p:txBody>
          <a:bodyPr/>
          <a:lstStyle/>
          <a:p>
            <a:r>
              <a:rPr lang="en-US" dirty="0" smtClean="0"/>
              <a:t>Capabilities Overview (1)</a:t>
            </a:r>
            <a:endParaRPr lang="en-US" dirty="0"/>
          </a:p>
        </p:txBody>
      </p:sp>
      <p:sp>
        <p:nvSpPr>
          <p:cNvPr id="6" name="Content Placeholder 5"/>
          <p:cNvSpPr>
            <a:spLocks noGrp="1"/>
          </p:cNvSpPr>
          <p:nvPr>
            <p:ph sz="quarter" idx="10"/>
          </p:nvPr>
        </p:nvSpPr>
        <p:spPr>
          <a:xfrm>
            <a:off x="337207" y="1265669"/>
            <a:ext cx="5465395" cy="5707716"/>
          </a:xfrm>
          <a:prstGeom prst="rect">
            <a:avLst/>
          </a:prstGeom>
        </p:spPr>
        <p:txBody>
          <a:bodyPr/>
          <a:lstStyle/>
          <a:p>
            <a:r>
              <a:rPr lang="en-US" sz="3600" dirty="0"/>
              <a:t>Pooling of disks</a:t>
            </a:r>
          </a:p>
          <a:p>
            <a:endParaRPr lang="en-US" sz="800" dirty="0"/>
          </a:p>
          <a:p>
            <a:r>
              <a:rPr lang="en-US" sz="3600" dirty="0"/>
              <a:t>Flexible resilient </a:t>
            </a:r>
            <a:r>
              <a:rPr lang="en-US" sz="3600" dirty="0" smtClean="0"/>
              <a:t>storage spaces</a:t>
            </a:r>
          </a:p>
          <a:p>
            <a:endParaRPr lang="en-US" sz="900" dirty="0"/>
          </a:p>
          <a:p>
            <a:r>
              <a:rPr lang="en-US" sz="3600" dirty="0" smtClean="0"/>
              <a:t>Native data striping</a:t>
            </a:r>
            <a:endParaRPr lang="en-US" sz="2000" dirty="0" smtClean="0"/>
          </a:p>
          <a:p>
            <a:endParaRPr lang="en-US" sz="900" dirty="0" smtClean="0"/>
          </a:p>
          <a:p>
            <a:r>
              <a:rPr lang="en-US" sz="3600" dirty="0"/>
              <a:t>Enclosure awareness with </a:t>
            </a:r>
            <a:r>
              <a:rPr lang="en-US" sz="3600" dirty="0" smtClean="0"/>
              <a:t>certified hardware</a:t>
            </a:r>
          </a:p>
          <a:p>
            <a:endParaRPr lang="en-US" sz="900" dirty="0" smtClean="0"/>
          </a:p>
          <a:p>
            <a:r>
              <a:rPr lang="en-US" sz="3600" dirty="0" smtClean="0"/>
              <a:t>Parallelized rebuild utilizes spare pool capacity</a:t>
            </a:r>
          </a:p>
        </p:txBody>
      </p:sp>
      <p:sp>
        <p:nvSpPr>
          <p:cNvPr id="42" name="TextBox 41"/>
          <p:cNvSpPr txBox="1"/>
          <p:nvPr/>
        </p:nvSpPr>
        <p:spPr>
          <a:xfrm>
            <a:off x="11294153" y="3689845"/>
            <a:ext cx="956460" cy="576406"/>
          </a:xfrm>
          <a:prstGeom prst="rect">
            <a:avLst/>
          </a:prstGeom>
          <a:noFill/>
        </p:spPr>
        <p:txBody>
          <a:bodyPr wrap="square" lIns="0" tIns="0" rIns="0" bIns="0" rtlCol="0">
            <a:spAutoFit/>
          </a:bodyPr>
          <a:lstStyle/>
          <a:p>
            <a:pPr algn="ctr"/>
            <a:r>
              <a:rPr lang="en-US" sz="1224" b="1" u="sng" dirty="0">
                <a:gradFill>
                  <a:gsLst>
                    <a:gs pos="0">
                      <a:schemeClr val="tx1"/>
                    </a:gs>
                    <a:gs pos="86000">
                      <a:schemeClr val="tx1"/>
                    </a:gs>
                  </a:gsLst>
                  <a:lin ang="5400000" scaled="0"/>
                </a:gradFill>
                <a:latin typeface="Segoe UI Light" pitchFamily="34" charset="0"/>
              </a:rPr>
              <a:t>Physical Disks</a:t>
            </a:r>
            <a:r>
              <a:rPr lang="en-US" sz="1224" b="1" dirty="0">
                <a:gradFill>
                  <a:gsLst>
                    <a:gs pos="0">
                      <a:schemeClr val="tx1"/>
                    </a:gs>
                    <a:gs pos="86000">
                      <a:schemeClr val="tx1"/>
                    </a:gs>
                  </a:gsLst>
                  <a:lin ang="5400000" scaled="0"/>
                </a:gradFill>
                <a:latin typeface="Segoe UI Light" pitchFamily="34" charset="0"/>
              </a:rPr>
              <a:t> from Shared SAS JBODs</a:t>
            </a:r>
          </a:p>
        </p:txBody>
      </p:sp>
      <p:grpSp>
        <p:nvGrpSpPr>
          <p:cNvPr id="68" name="Group 67"/>
          <p:cNvGrpSpPr/>
          <p:nvPr/>
        </p:nvGrpSpPr>
        <p:grpSpPr>
          <a:xfrm>
            <a:off x="5946133" y="3689845"/>
            <a:ext cx="5295340" cy="688101"/>
            <a:chOff x="7049407" y="3196536"/>
            <a:chExt cx="6561359" cy="937097"/>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9407" y="3196536"/>
              <a:ext cx="3212906" cy="937097"/>
            </a:xfrm>
            <a:prstGeom prst="rect">
              <a:avLst/>
            </a:prstGeom>
          </p:spPr>
        </p:pic>
        <p:pic>
          <p:nvPicPr>
            <p:cNvPr id="67" name="Picture 6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23112" y="3203901"/>
              <a:ext cx="3187654" cy="929732"/>
            </a:xfrm>
            <a:prstGeom prst="rect">
              <a:avLst/>
            </a:prstGeom>
          </p:spPr>
        </p:pic>
      </p:grpSp>
      <p:sp>
        <p:nvSpPr>
          <p:cNvPr id="14" name="TextBox 13"/>
          <p:cNvSpPr txBox="1"/>
          <p:nvPr/>
        </p:nvSpPr>
        <p:spPr>
          <a:xfrm>
            <a:off x="5893996" y="4441135"/>
            <a:ext cx="5396211" cy="313932"/>
          </a:xfrm>
          <a:prstGeom prst="rect">
            <a:avLst/>
          </a:prstGeom>
          <a:noFill/>
        </p:spPr>
        <p:txBody>
          <a:bodyPr wrap="square" lIns="0" tIns="0" rIns="0" bIns="0" rtlCol="0">
            <a:spAutoFit/>
          </a:bodyPr>
          <a:lstStyle/>
          <a:p>
            <a:pPr algn="ctr"/>
            <a:r>
              <a:rPr lang="en-US" sz="2040" b="1" u="sng" dirty="0">
                <a:gradFill>
                  <a:gsLst>
                    <a:gs pos="0">
                      <a:schemeClr val="tx1"/>
                    </a:gs>
                    <a:gs pos="86000">
                      <a:schemeClr val="tx1"/>
                    </a:gs>
                  </a:gsLst>
                  <a:lin ang="5400000" scaled="0"/>
                </a:gradFill>
                <a:latin typeface="Segoe UI Light" pitchFamily="34" charset="0"/>
              </a:rPr>
              <a:t>Storage Pool</a:t>
            </a:r>
            <a:r>
              <a:rPr lang="en-US" sz="2040" b="1" dirty="0">
                <a:gradFill>
                  <a:gsLst>
                    <a:gs pos="0">
                      <a:schemeClr val="tx1"/>
                    </a:gs>
                    <a:gs pos="86000">
                      <a:schemeClr val="tx1"/>
                    </a:gs>
                  </a:gsLst>
                  <a:lin ang="5400000" scaled="0"/>
                </a:gradFill>
                <a:latin typeface="Segoe UI Light" pitchFamily="34" charset="0"/>
              </a:rPr>
              <a:t> </a:t>
            </a:r>
          </a:p>
        </p:txBody>
      </p:sp>
      <p:sp>
        <p:nvSpPr>
          <p:cNvPr id="15" name="Rounded Rectangle 14"/>
          <p:cNvSpPr/>
          <p:nvPr/>
        </p:nvSpPr>
        <p:spPr>
          <a:xfrm>
            <a:off x="6063476" y="1474296"/>
            <a:ext cx="5057255" cy="1269213"/>
          </a:xfrm>
          <a:prstGeom prst="roundRect">
            <a:avLst>
              <a:gd name="adj" fmla="val 8270"/>
            </a:avLst>
          </a:prstGeom>
          <a:noFill/>
          <a:ln>
            <a:solidFill>
              <a:srgbClr val="FFFFFF"/>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3219" tIns="46610" rIns="93219" bIns="46610" rtlCol="0" anchor="ctr"/>
          <a:lstStyle/>
          <a:p>
            <a:pPr algn="ctr"/>
            <a:endParaRPr lang="en-US" sz="1835" b="1" dirty="0">
              <a:solidFill>
                <a:schemeClr val="bg1"/>
              </a:solidFill>
            </a:endParaRPr>
          </a:p>
        </p:txBody>
      </p:sp>
      <p:sp>
        <p:nvSpPr>
          <p:cNvPr id="29" name="TextBox 28"/>
          <p:cNvSpPr txBox="1"/>
          <p:nvPr/>
        </p:nvSpPr>
        <p:spPr>
          <a:xfrm>
            <a:off x="6063476" y="1559610"/>
            <a:ext cx="5057255" cy="313932"/>
          </a:xfrm>
          <a:prstGeom prst="rect">
            <a:avLst/>
          </a:prstGeom>
          <a:noFill/>
        </p:spPr>
        <p:txBody>
          <a:bodyPr wrap="square" lIns="0" tIns="0" rIns="0" bIns="0" rtlCol="0">
            <a:spAutoFit/>
          </a:bodyPr>
          <a:lstStyle/>
          <a:p>
            <a:pPr algn="ctr"/>
            <a:r>
              <a:rPr lang="en-US" sz="2040" b="1" u="sng" dirty="0">
                <a:gradFill>
                  <a:gsLst>
                    <a:gs pos="0">
                      <a:schemeClr val="tx1"/>
                    </a:gs>
                    <a:gs pos="86000">
                      <a:schemeClr val="tx1"/>
                    </a:gs>
                  </a:gsLst>
                  <a:lin ang="5400000" scaled="0"/>
                </a:gradFill>
                <a:latin typeface="Segoe UI Light" pitchFamily="34" charset="0"/>
              </a:rPr>
              <a:t>Storage Spaces</a:t>
            </a:r>
          </a:p>
        </p:txBody>
      </p:sp>
      <p:sp>
        <p:nvSpPr>
          <p:cNvPr id="13" name="Rounded Rectangle 12"/>
          <p:cNvSpPr/>
          <p:nvPr/>
        </p:nvSpPr>
        <p:spPr bwMode="auto">
          <a:xfrm>
            <a:off x="5902559" y="1341471"/>
            <a:ext cx="5391594" cy="3509729"/>
          </a:xfrm>
          <a:prstGeom prst="roundRect">
            <a:avLst>
              <a:gd name="adj" fmla="val 5961"/>
            </a:avLst>
          </a:prstGeom>
          <a:noFill/>
          <a:ln>
            <a:solidFill>
              <a:schemeClr val="tx1"/>
            </a:solidFill>
            <a:headEnd type="none" w="med" len="med"/>
            <a:tailEnd type="none" w="med" len="med"/>
          </a:ln>
          <a:effectLst>
            <a:glow rad="63500">
              <a:schemeClr val="accent1">
                <a:satMod val="175000"/>
                <a:alpha val="40000"/>
              </a:schemeClr>
            </a:glow>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6" name="Rounded Rectangle 35"/>
          <p:cNvSpPr/>
          <p:nvPr/>
        </p:nvSpPr>
        <p:spPr bwMode="auto">
          <a:xfrm>
            <a:off x="5976596" y="3284399"/>
            <a:ext cx="2547556" cy="309313"/>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3260" tIns="46630" rIns="46630" bIns="93260" numCol="1" spcCol="0" rtlCol="0" fromWordArt="0" anchor="t" anchorCtr="0" forceAA="0" compatLnSpc="1">
            <a:prstTxWarp prst="textNoShape">
              <a:avLst/>
            </a:prstTxWarp>
            <a:noAutofit/>
          </a:bodyPr>
          <a:lstStyle/>
          <a:p>
            <a:pPr algn="ctr" defTabSz="932290" fontAlgn="base">
              <a:spcBef>
                <a:spcPct val="0"/>
              </a:spcBef>
              <a:spcAft>
                <a:spcPct val="0"/>
              </a:spcAft>
            </a:pPr>
            <a:r>
              <a:rPr lang="en-US" sz="1428" b="1" spc="-51" dirty="0">
                <a:gradFill>
                  <a:gsLst>
                    <a:gs pos="0">
                      <a:srgbClr val="FFFFFF"/>
                    </a:gs>
                    <a:gs pos="100000">
                      <a:srgbClr val="FFFFFF"/>
                    </a:gs>
                  </a:gsLst>
                  <a:lin ang="5400000" scaled="0"/>
                </a:gradFill>
                <a:latin typeface="Segoe UI" pitchFamily="34" charset="0"/>
                <a:ea typeface="Segoe UI" pitchFamily="34" charset="0"/>
                <a:cs typeface="Segoe UI" pitchFamily="34" charset="0"/>
              </a:rPr>
              <a:t>Data Copy 1</a:t>
            </a:r>
          </a:p>
        </p:txBody>
      </p:sp>
      <p:sp>
        <p:nvSpPr>
          <p:cNvPr id="37" name="Rounded Rectangle 36"/>
          <p:cNvSpPr/>
          <p:nvPr/>
        </p:nvSpPr>
        <p:spPr bwMode="auto">
          <a:xfrm>
            <a:off x="8668878" y="3284399"/>
            <a:ext cx="2577436" cy="337197"/>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3260" tIns="46630" rIns="46630" bIns="93260" numCol="1" spcCol="0" rtlCol="0" fromWordArt="0" anchor="t" anchorCtr="0" forceAA="0" compatLnSpc="1">
            <a:prstTxWarp prst="textNoShape">
              <a:avLst/>
            </a:prstTxWarp>
            <a:noAutofit/>
          </a:bodyPr>
          <a:lstStyle/>
          <a:p>
            <a:pPr algn="ctr" defTabSz="932290" fontAlgn="base">
              <a:spcBef>
                <a:spcPct val="0"/>
              </a:spcBef>
              <a:spcAft>
                <a:spcPct val="0"/>
              </a:spcAft>
            </a:pPr>
            <a:r>
              <a:rPr lang="en-US" sz="1428" b="1" spc="-51" dirty="0">
                <a:gradFill>
                  <a:gsLst>
                    <a:gs pos="0">
                      <a:srgbClr val="FFFFFF"/>
                    </a:gs>
                    <a:gs pos="100000">
                      <a:srgbClr val="FFFFFF"/>
                    </a:gs>
                  </a:gsLst>
                  <a:lin ang="5400000" scaled="0"/>
                </a:gradFill>
                <a:latin typeface="Segoe UI" pitchFamily="34" charset="0"/>
                <a:ea typeface="Segoe UI" pitchFamily="34" charset="0"/>
                <a:cs typeface="Segoe UI" pitchFamily="34" charset="0"/>
              </a:rPr>
              <a:t>Data Copy 2</a:t>
            </a:r>
          </a:p>
        </p:txBody>
      </p:sp>
      <p:cxnSp>
        <p:nvCxnSpPr>
          <p:cNvPr id="3" name="Curved Connector 2"/>
          <p:cNvCxnSpPr>
            <a:stCxn id="36" idx="0"/>
            <a:endCxn id="22" idx="2"/>
          </p:cNvCxnSpPr>
          <p:nvPr/>
        </p:nvCxnSpPr>
        <p:spPr>
          <a:xfrm rot="5400000" flipH="1" flipV="1">
            <a:off x="7225818" y="2663091"/>
            <a:ext cx="645865" cy="596752"/>
          </a:xfrm>
          <a:prstGeom prst="curvedConnector3">
            <a:avLst/>
          </a:prstGeom>
          <a:ln w="57150">
            <a:solidFill>
              <a:srgbClr val="0071FB"/>
            </a:solidFill>
            <a:headEnd type="none"/>
            <a:tailEnd type="triangle"/>
          </a:ln>
        </p:spPr>
        <p:style>
          <a:lnRef idx="3">
            <a:schemeClr val="accent6"/>
          </a:lnRef>
          <a:fillRef idx="0">
            <a:schemeClr val="accent6"/>
          </a:fillRef>
          <a:effectRef idx="2">
            <a:schemeClr val="accent6"/>
          </a:effectRef>
          <a:fontRef idx="minor">
            <a:schemeClr val="tx1"/>
          </a:fontRef>
        </p:style>
      </p:cxnSp>
      <p:cxnSp>
        <p:nvCxnSpPr>
          <p:cNvPr id="7" name="Curved Connector 6"/>
          <p:cNvCxnSpPr>
            <a:stCxn id="37" idx="0"/>
            <a:endCxn id="32" idx="2"/>
          </p:cNvCxnSpPr>
          <p:nvPr/>
        </p:nvCxnSpPr>
        <p:spPr>
          <a:xfrm rot="16200000" flipV="1">
            <a:off x="8728490" y="2055293"/>
            <a:ext cx="647044" cy="1811168"/>
          </a:xfrm>
          <a:prstGeom prst="curvedConnector3">
            <a:avLst/>
          </a:prstGeom>
          <a:ln w="57150">
            <a:solidFill>
              <a:srgbClr val="009028"/>
            </a:solidFill>
            <a:headEnd type="none"/>
            <a:tailEnd type="triangle"/>
          </a:ln>
        </p:spPr>
        <p:style>
          <a:lnRef idx="3">
            <a:schemeClr val="accent6"/>
          </a:lnRef>
          <a:fillRef idx="0">
            <a:schemeClr val="accent6"/>
          </a:fillRef>
          <a:effectRef idx="2">
            <a:schemeClr val="accent6"/>
          </a:effectRef>
          <a:fontRef idx="minor">
            <a:schemeClr val="tx1"/>
          </a:fontRef>
        </p:style>
      </p:cxnSp>
      <p:grpSp>
        <p:nvGrpSpPr>
          <p:cNvPr id="4" name="Group 3"/>
          <p:cNvGrpSpPr/>
          <p:nvPr/>
        </p:nvGrpSpPr>
        <p:grpSpPr>
          <a:xfrm>
            <a:off x="6253981" y="1947472"/>
            <a:ext cx="4654305" cy="700600"/>
            <a:chOff x="6188434" y="1990005"/>
            <a:chExt cx="4654305" cy="700600"/>
          </a:xfrm>
        </p:grpSpPr>
        <p:grpSp>
          <p:nvGrpSpPr>
            <p:cNvPr id="2" name="Group 1"/>
            <p:cNvGrpSpPr/>
            <p:nvPr/>
          </p:nvGrpSpPr>
          <p:grpSpPr>
            <a:xfrm>
              <a:off x="7395272" y="1990005"/>
              <a:ext cx="3447467" cy="700600"/>
              <a:chOff x="6364058" y="2010797"/>
              <a:chExt cx="4283856" cy="700600"/>
            </a:xfrm>
          </p:grpSpPr>
          <p:pic>
            <p:nvPicPr>
              <p:cNvPr id="16" name="Picture 18" descr="Database blue"/>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9351040" y="2018778"/>
                <a:ext cx="1296874" cy="692619"/>
              </a:xfrm>
              <a:prstGeom prst="rect">
                <a:avLst/>
              </a:prstGeom>
              <a:noFill/>
            </p:spPr>
          </p:pic>
          <p:pic>
            <p:nvPicPr>
              <p:cNvPr id="17" name="Picture 18" descr="Database blue"/>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7869006" y="2010856"/>
                <a:ext cx="1296874" cy="692619"/>
              </a:xfrm>
              <a:prstGeom prst="rect">
                <a:avLst/>
              </a:prstGeom>
              <a:noFill/>
            </p:spPr>
          </p:pic>
          <p:pic>
            <p:nvPicPr>
              <p:cNvPr id="18" name="Picture 18" descr="Database blue"/>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6389090" y="2010797"/>
                <a:ext cx="1296874" cy="692619"/>
              </a:xfrm>
              <a:prstGeom prst="rect">
                <a:avLst/>
              </a:prstGeom>
              <a:noFill/>
            </p:spPr>
          </p:pic>
          <p:sp>
            <p:nvSpPr>
              <p:cNvPr id="19" name="TextBox 18"/>
              <p:cNvSpPr txBox="1"/>
              <p:nvPr/>
            </p:nvSpPr>
            <p:spPr>
              <a:xfrm>
                <a:off x="6364058" y="2184213"/>
                <a:ext cx="1321308" cy="301691"/>
              </a:xfrm>
              <a:prstGeom prst="rect">
                <a:avLst/>
              </a:prstGeom>
              <a:noFill/>
            </p:spPr>
            <p:txBody>
              <a:bodyPr wrap="square" lIns="93219" tIns="46610" rIns="93219" bIns="46610" rtlCol="0">
                <a:spAutoFit/>
              </a:bodyPr>
              <a:lstStyle/>
              <a:p>
                <a:pPr algn="ctr"/>
                <a:r>
                  <a:rPr lang="en-US" sz="1400" b="1" dirty="0" smtClean="0">
                    <a:solidFill>
                      <a:schemeClr val="bg1"/>
                    </a:solidFill>
                    <a:latin typeface="+mj-lt"/>
                  </a:rPr>
                  <a:t>Mirror Space</a:t>
                </a:r>
                <a:endParaRPr lang="en-US" sz="1400" b="1" dirty="0">
                  <a:solidFill>
                    <a:schemeClr val="bg1"/>
                  </a:solidFill>
                  <a:latin typeface="+mj-lt"/>
                </a:endParaRPr>
              </a:p>
            </p:txBody>
          </p:sp>
          <p:sp>
            <p:nvSpPr>
              <p:cNvPr id="20" name="TextBox 19"/>
              <p:cNvSpPr txBox="1"/>
              <p:nvPr/>
            </p:nvSpPr>
            <p:spPr>
              <a:xfrm>
                <a:off x="7856716" y="2186184"/>
                <a:ext cx="1321308" cy="301691"/>
              </a:xfrm>
              <a:prstGeom prst="rect">
                <a:avLst/>
              </a:prstGeom>
              <a:noFill/>
            </p:spPr>
            <p:txBody>
              <a:bodyPr wrap="square" lIns="93219" tIns="46610" rIns="93219" bIns="46610" rtlCol="0">
                <a:spAutoFit/>
              </a:bodyPr>
              <a:lstStyle/>
              <a:p>
                <a:pPr algn="ctr"/>
                <a:r>
                  <a:rPr lang="en-US" sz="1400" b="1" dirty="0" smtClean="0">
                    <a:solidFill>
                      <a:schemeClr val="bg1"/>
                    </a:solidFill>
                    <a:latin typeface="+mj-lt"/>
                  </a:rPr>
                  <a:t>Mirror Space</a:t>
                </a:r>
                <a:endParaRPr lang="en-US" sz="1400" b="1" dirty="0">
                  <a:solidFill>
                    <a:schemeClr val="bg1"/>
                  </a:solidFill>
                  <a:latin typeface="+mj-lt"/>
                </a:endParaRPr>
              </a:p>
            </p:txBody>
          </p:sp>
          <p:sp>
            <p:nvSpPr>
              <p:cNvPr id="21" name="TextBox 20"/>
              <p:cNvSpPr txBox="1"/>
              <p:nvPr/>
            </p:nvSpPr>
            <p:spPr>
              <a:xfrm>
                <a:off x="9322050" y="2196651"/>
                <a:ext cx="1321308" cy="301691"/>
              </a:xfrm>
              <a:prstGeom prst="rect">
                <a:avLst/>
              </a:prstGeom>
              <a:noFill/>
            </p:spPr>
            <p:txBody>
              <a:bodyPr wrap="square" lIns="93219" tIns="46610" rIns="93219" bIns="46610" rtlCol="0">
                <a:spAutoFit/>
              </a:bodyPr>
              <a:lstStyle/>
              <a:p>
                <a:pPr algn="ctr"/>
                <a:r>
                  <a:rPr lang="en-US" sz="1400" b="1" dirty="0" smtClean="0">
                    <a:solidFill>
                      <a:schemeClr val="bg1"/>
                    </a:solidFill>
                    <a:latin typeface="+mj-lt"/>
                  </a:rPr>
                  <a:t>Parity Space</a:t>
                </a:r>
                <a:endParaRPr lang="en-US" sz="1400" b="1" dirty="0">
                  <a:solidFill>
                    <a:schemeClr val="bg1"/>
                  </a:solidFill>
                  <a:latin typeface="+mj-lt"/>
                </a:endParaRPr>
              </a:p>
            </p:txBody>
          </p:sp>
        </p:grpSp>
        <p:pic>
          <p:nvPicPr>
            <p:cNvPr id="25" name="Picture 18" descr="Database blue"/>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6198325" y="1991901"/>
              <a:ext cx="1043670" cy="692619"/>
            </a:xfrm>
            <a:prstGeom prst="rect">
              <a:avLst/>
            </a:prstGeom>
            <a:noFill/>
          </p:spPr>
        </p:pic>
        <p:sp>
          <p:nvSpPr>
            <p:cNvPr id="26" name="TextBox 25"/>
            <p:cNvSpPr txBox="1"/>
            <p:nvPr/>
          </p:nvSpPr>
          <p:spPr>
            <a:xfrm>
              <a:off x="6188434" y="2167229"/>
              <a:ext cx="1063333" cy="301691"/>
            </a:xfrm>
            <a:prstGeom prst="rect">
              <a:avLst/>
            </a:prstGeom>
            <a:noFill/>
          </p:spPr>
          <p:txBody>
            <a:bodyPr wrap="square" lIns="93219" tIns="46610" rIns="93219" bIns="46610" rtlCol="0">
              <a:spAutoFit/>
            </a:bodyPr>
            <a:lstStyle/>
            <a:p>
              <a:pPr algn="ctr"/>
              <a:r>
                <a:rPr lang="en-US" sz="1400" b="1" dirty="0" smtClean="0">
                  <a:solidFill>
                    <a:schemeClr val="bg1"/>
                  </a:solidFill>
                  <a:latin typeface="+mj-lt"/>
                </a:rPr>
                <a:t>Mirror Space</a:t>
              </a:r>
              <a:endParaRPr lang="en-US" sz="1400" b="1" dirty="0">
                <a:solidFill>
                  <a:schemeClr val="bg1"/>
                </a:solidFill>
                <a:latin typeface="+mj-lt"/>
              </a:endParaRPr>
            </a:p>
          </p:txBody>
        </p:sp>
      </p:grpSp>
      <p:sp>
        <p:nvSpPr>
          <p:cNvPr id="22" name="TextBox 21"/>
          <p:cNvSpPr txBox="1"/>
          <p:nvPr/>
        </p:nvSpPr>
        <p:spPr>
          <a:xfrm>
            <a:off x="7731570" y="2010670"/>
            <a:ext cx="231112"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 </a:t>
            </a:r>
          </a:p>
        </p:txBody>
      </p:sp>
      <p:sp>
        <p:nvSpPr>
          <p:cNvPr id="32" name="TextBox 31"/>
          <p:cNvSpPr txBox="1"/>
          <p:nvPr/>
        </p:nvSpPr>
        <p:spPr>
          <a:xfrm>
            <a:off x="8030872" y="2009491"/>
            <a:ext cx="231112"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 </a:t>
            </a:r>
          </a:p>
        </p:txBody>
      </p:sp>
      <p:sp>
        <p:nvSpPr>
          <p:cNvPr id="8" name="Rectangle 7"/>
          <p:cNvSpPr/>
          <p:nvPr/>
        </p:nvSpPr>
        <p:spPr bwMode="auto">
          <a:xfrm>
            <a:off x="5946133" y="3947290"/>
            <a:ext cx="114451" cy="393196"/>
          </a:xfrm>
          <a:prstGeom prst="rect">
            <a:avLst/>
          </a:prstGeom>
          <a:solidFill>
            <a:srgbClr val="2B2B2B"/>
          </a:solidFill>
          <a:ln>
            <a:noFill/>
            <a:headEnd type="none" w="med" len="med"/>
            <a:tailEnd type="none" w="med" len="med"/>
          </a:ln>
          <a:effectLst>
            <a:softEdge rad="12700"/>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 name="Rectangle 29"/>
          <p:cNvSpPr/>
          <p:nvPr/>
        </p:nvSpPr>
        <p:spPr bwMode="auto">
          <a:xfrm>
            <a:off x="8668878" y="3945088"/>
            <a:ext cx="126319" cy="422390"/>
          </a:xfrm>
          <a:prstGeom prst="rect">
            <a:avLst/>
          </a:prstGeom>
          <a:solidFill>
            <a:srgbClr val="2B2B2B"/>
          </a:solidFill>
          <a:ln>
            <a:noFill/>
            <a:headEnd type="none" w="med" len="med"/>
            <a:tailEnd type="none" w="med" len="med"/>
          </a:ln>
          <a:effectLst>
            <a:softEdge rad="12700"/>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6653674" y="3963407"/>
            <a:ext cx="59832" cy="355307"/>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Lightning Bolt 8"/>
          <p:cNvSpPr/>
          <p:nvPr/>
        </p:nvSpPr>
        <p:spPr bwMode="auto">
          <a:xfrm>
            <a:off x="6138885" y="3298543"/>
            <a:ext cx="566057" cy="766097"/>
          </a:xfrm>
          <a:prstGeom prst="lightningBol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 name="Curved Up Arrow 32"/>
          <p:cNvSpPr/>
          <p:nvPr/>
        </p:nvSpPr>
        <p:spPr bwMode="auto">
          <a:xfrm>
            <a:off x="6645428" y="4318714"/>
            <a:ext cx="1808791" cy="731520"/>
          </a:xfrm>
          <a:prstGeom prst="curvedUpArrow">
            <a:avLst>
              <a:gd name="adj1" fmla="val 10352"/>
              <a:gd name="adj2" fmla="val 50000"/>
              <a:gd name="adj3" fmla="val 2500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5" name="Curved Up Arrow 34"/>
          <p:cNvSpPr/>
          <p:nvPr/>
        </p:nvSpPr>
        <p:spPr bwMode="auto">
          <a:xfrm>
            <a:off x="6646354" y="4312161"/>
            <a:ext cx="1372643" cy="731520"/>
          </a:xfrm>
          <a:prstGeom prst="curvedUpArrow">
            <a:avLst>
              <a:gd name="adj1" fmla="val 10352"/>
              <a:gd name="adj2" fmla="val 50000"/>
              <a:gd name="adj3" fmla="val 2500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0" name="Curved Up Arrow 39"/>
          <p:cNvSpPr/>
          <p:nvPr/>
        </p:nvSpPr>
        <p:spPr bwMode="auto">
          <a:xfrm>
            <a:off x="6638375" y="4314058"/>
            <a:ext cx="962522" cy="731520"/>
          </a:xfrm>
          <a:prstGeom prst="curvedUpArrow">
            <a:avLst>
              <a:gd name="adj1" fmla="val 10352"/>
              <a:gd name="adj2" fmla="val 50000"/>
              <a:gd name="adj3" fmla="val 2500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8" name="Curved Up Arrow 37"/>
          <p:cNvSpPr/>
          <p:nvPr/>
        </p:nvSpPr>
        <p:spPr bwMode="auto">
          <a:xfrm flipH="1">
            <a:off x="5930311" y="4309189"/>
            <a:ext cx="785875" cy="731520"/>
          </a:xfrm>
          <a:prstGeom prst="curvedUpArrow">
            <a:avLst>
              <a:gd name="adj1" fmla="val 10352"/>
              <a:gd name="adj2" fmla="val 50000"/>
              <a:gd name="adj3" fmla="val 2500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4452624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500"/>
                                        <p:tgtEl>
                                          <p:spTgt spid="6">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0-#ppt_h/2"/>
                                          </p:val>
                                        </p:tav>
                                        <p:tav tm="100000">
                                          <p:val>
                                            <p:strVal val="#ppt_y"/>
                                          </p:val>
                                        </p:tav>
                                      </p:tavLst>
                                    </p:anim>
                                  </p:childTnLst>
                                </p:cTn>
                              </p:par>
                            </p:childTnLst>
                          </p:cTn>
                        </p:par>
                        <p:par>
                          <p:cTn id="51" fill="hold">
                            <p:stCondLst>
                              <p:cond delay="500"/>
                            </p:stCondLst>
                            <p:childTnLst>
                              <p:par>
                                <p:cTn id="52" presetID="14" presetClass="entr" presetSubtype="10"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randombar(horizontal)">
                                      <p:cBhvr>
                                        <p:cTn id="54" dur="5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
                                            <p:txEl>
                                              <p:pRg st="8" end="8"/>
                                            </p:txEl>
                                          </p:spTgt>
                                        </p:tgtEl>
                                        <p:attrNameLst>
                                          <p:attrName>style.visibility</p:attrName>
                                        </p:attrNameLst>
                                      </p:cBhvr>
                                      <p:to>
                                        <p:strVal val="visible"/>
                                      </p:to>
                                    </p:set>
                                  </p:childTnLst>
                                </p:cTn>
                              </p:par>
                              <p:par>
                                <p:cTn id="59" presetID="10" presetClass="entr" presetSubtype="0"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500"/>
                                        <p:tgtEl>
                                          <p:spTgt spid="3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500"/>
                                        <p:tgtEl>
                                          <p:spTgt spid="3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29" grpId="0"/>
      <p:bldP spid="13" grpId="0" animBg="1"/>
      <p:bldP spid="36" grpId="0" animBg="1"/>
      <p:bldP spid="37" grpId="0" animBg="1"/>
      <p:bldP spid="10" grpId="0" animBg="1"/>
      <p:bldP spid="9" grpId="0" animBg="1"/>
      <p:bldP spid="33" grpId="0" animBg="1"/>
      <p:bldP spid="35" grpId="0" animBg="1"/>
      <p:bldP spid="40" grpId="0" animBg="1"/>
      <p:bldP spid="3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Capabilities Overview (2)</a:t>
            </a:r>
            <a:endParaRPr lang="en-US" dirty="0"/>
          </a:p>
        </p:txBody>
      </p:sp>
      <p:sp>
        <p:nvSpPr>
          <p:cNvPr id="3" name="Content Placeholder 2"/>
          <p:cNvSpPr>
            <a:spLocks noGrp="1"/>
          </p:cNvSpPr>
          <p:nvPr>
            <p:ph sz="quarter" idx="10"/>
          </p:nvPr>
        </p:nvSpPr>
        <p:spPr>
          <a:xfrm>
            <a:off x="277027" y="1214439"/>
            <a:ext cx="8822367" cy="4746556"/>
          </a:xfrm>
        </p:spPr>
        <p:txBody>
          <a:bodyPr/>
          <a:lstStyle/>
          <a:p>
            <a:r>
              <a:rPr lang="en-US" dirty="0"/>
              <a:t>Data Integrity Scanner</a:t>
            </a:r>
          </a:p>
          <a:p>
            <a:pPr lvl="1"/>
            <a:r>
              <a:rPr lang="en-US" sz="2799" dirty="0"/>
              <a:t>Periodic background scan detects latent </a:t>
            </a:r>
            <a:r>
              <a:rPr lang="en-US" sz="2799" dirty="0" smtClean="0"/>
              <a:t>corruptions, auto-corrects where possible</a:t>
            </a:r>
            <a:endParaRPr lang="en-US" sz="2799" dirty="0"/>
          </a:p>
          <a:p>
            <a:pPr lvl="1"/>
            <a:r>
              <a:rPr lang="en-US" sz="2799" dirty="0"/>
              <a:t>Integration with both </a:t>
            </a:r>
            <a:r>
              <a:rPr lang="en-US" sz="2799" dirty="0" smtClean="0"/>
              <a:t>NTFS and ReFS</a:t>
            </a:r>
            <a:endParaRPr lang="en-US" sz="2799" dirty="0"/>
          </a:p>
          <a:p>
            <a:endParaRPr lang="en-US" sz="900" dirty="0"/>
          </a:p>
          <a:p>
            <a:r>
              <a:rPr lang="en-US" dirty="0"/>
              <a:t>Operational Simplicity</a:t>
            </a:r>
            <a:endParaRPr lang="en-US" sz="500" dirty="0"/>
          </a:p>
          <a:p>
            <a:pPr lvl="1"/>
            <a:r>
              <a:rPr lang="en-US" sz="2799" dirty="0"/>
              <a:t>PowerShell, Server Manager, and SCVMM 2012 R2</a:t>
            </a:r>
          </a:p>
          <a:p>
            <a:pPr lvl="1"/>
            <a:endParaRPr lang="en-US" sz="816" dirty="0"/>
          </a:p>
          <a:p>
            <a:r>
              <a:rPr lang="en-US" dirty="0"/>
              <a:t>Continuous Availability with Windows File Server Cluster</a:t>
            </a:r>
          </a:p>
        </p:txBody>
      </p:sp>
    </p:spTree>
    <p:extLst>
      <p:ext uri="{BB962C8B-B14F-4D97-AF65-F5344CB8AC3E}">
        <p14:creationId xmlns:p14="http://schemas.microsoft.com/office/powerpoint/2010/main" val="264993239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Deployment Recommendations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951230945"/>
              </p:ext>
            </p:extLst>
          </p:nvPr>
        </p:nvGraphicFramePr>
        <p:xfrm>
          <a:off x="701931" y="1829036"/>
          <a:ext cx="11067524" cy="3830435"/>
        </p:xfrm>
        <a:graphic>
          <a:graphicData uri="http://schemas.openxmlformats.org/drawingml/2006/table">
            <a:tbl>
              <a:tblPr firstRow="1" bandRow="1">
                <a:tableStyleId>{5C22544A-7EE6-4342-B048-85BDC9FD1C3A}</a:tableStyleId>
              </a:tblPr>
              <a:tblGrid>
                <a:gridCol w="2200757"/>
                <a:gridCol w="3583136"/>
                <a:gridCol w="5283631"/>
              </a:tblGrid>
              <a:tr h="944746">
                <a:tc>
                  <a:txBody>
                    <a:bodyPr/>
                    <a:lstStyle/>
                    <a:p>
                      <a:r>
                        <a:rPr lang="en-US" sz="2800" i="0" dirty="0" smtClean="0">
                          <a:latin typeface="+mj-lt"/>
                        </a:rPr>
                        <a:t>Resiliency</a:t>
                      </a:r>
                      <a:r>
                        <a:rPr lang="en-US" sz="2800" i="0" baseline="0" dirty="0" smtClean="0">
                          <a:latin typeface="+mj-lt"/>
                        </a:rPr>
                        <a:t> Name</a:t>
                      </a:r>
                      <a:endParaRPr lang="en-US" sz="2800" i="0" dirty="0">
                        <a:latin typeface="+mj-lt"/>
                      </a:endParaRPr>
                    </a:p>
                  </a:txBody>
                  <a:tcPr marL="91427" marR="91427" marT="45713" marB="45713"/>
                </a:tc>
                <a:tc>
                  <a:txBody>
                    <a:bodyPr/>
                    <a:lstStyle/>
                    <a:p>
                      <a:r>
                        <a:rPr lang="en-US" sz="2800" i="0" dirty="0" smtClean="0">
                          <a:latin typeface="+mj-lt"/>
                        </a:rPr>
                        <a:t>Number of Data Copies Maintained</a:t>
                      </a:r>
                      <a:endParaRPr lang="en-US" sz="2800" i="0" dirty="0">
                        <a:latin typeface="+mj-lt"/>
                      </a:endParaRPr>
                    </a:p>
                  </a:txBody>
                  <a:tcPr marL="91427" marR="91427" marT="45713" marB="45713"/>
                </a:tc>
                <a:tc>
                  <a:txBody>
                    <a:bodyPr/>
                    <a:lstStyle/>
                    <a:p>
                      <a:r>
                        <a:rPr lang="en-US" sz="2800" i="0" dirty="0" smtClean="0">
                          <a:latin typeface="+mj-lt"/>
                        </a:rPr>
                        <a:t>Deployment</a:t>
                      </a:r>
                      <a:r>
                        <a:rPr lang="en-US" sz="2800" i="0" baseline="0" dirty="0" smtClean="0">
                          <a:latin typeface="+mj-lt"/>
                        </a:rPr>
                        <a:t> Recommendations</a:t>
                      </a:r>
                      <a:endParaRPr lang="en-US" sz="2800" i="0" dirty="0">
                        <a:latin typeface="+mj-lt"/>
                      </a:endParaRPr>
                    </a:p>
                  </a:txBody>
                  <a:tcPr marL="91427" marR="91427" marT="45713" marB="45713"/>
                </a:tc>
              </a:tr>
              <a:tr h="837509">
                <a:tc>
                  <a:txBody>
                    <a:bodyPr/>
                    <a:lstStyle/>
                    <a:p>
                      <a:r>
                        <a:rPr lang="en-US" sz="2400" b="1" dirty="0" smtClean="0">
                          <a:latin typeface="+mn-lt"/>
                        </a:rPr>
                        <a:t>Mirror</a:t>
                      </a:r>
                      <a:endParaRPr lang="en-US" sz="2400" b="1" dirty="0">
                        <a:latin typeface="+mn-lt"/>
                      </a:endParaRPr>
                    </a:p>
                  </a:txBody>
                  <a:tcPr marL="91427" marR="91427" marT="45713" marB="45713">
                    <a:solidFill>
                      <a:srgbClr val="92D050"/>
                    </a:solidFill>
                  </a:tcPr>
                </a:tc>
                <a:tc>
                  <a:txBody>
                    <a:bodyPr/>
                    <a:lstStyle/>
                    <a:p>
                      <a:r>
                        <a:rPr lang="en-US" sz="2400" dirty="0" smtClean="0">
                          <a:latin typeface="+mn-lt"/>
                        </a:rPr>
                        <a:t>2 (two-way mirror)</a:t>
                      </a:r>
                    </a:p>
                    <a:p>
                      <a:r>
                        <a:rPr lang="en-US" sz="2400" dirty="0" smtClean="0">
                          <a:latin typeface="+mn-lt"/>
                        </a:rPr>
                        <a:t>3 (three-way mirror)</a:t>
                      </a:r>
                      <a:endParaRPr lang="en-US" sz="2400" dirty="0">
                        <a:latin typeface="+mn-lt"/>
                      </a:endParaRPr>
                    </a:p>
                  </a:txBody>
                  <a:tcPr marL="91427" marR="91427" marT="45713" marB="45713">
                    <a:solidFill>
                      <a:srgbClr val="92D050"/>
                    </a:solidFill>
                  </a:tcPr>
                </a:tc>
                <a:tc>
                  <a:txBody>
                    <a:bodyPr/>
                    <a:lstStyle/>
                    <a:p>
                      <a:r>
                        <a:rPr lang="en-US" sz="2400" i="0" baseline="0" dirty="0" smtClean="0">
                          <a:latin typeface="+mn-lt"/>
                        </a:rPr>
                        <a:t>All </a:t>
                      </a:r>
                      <a:r>
                        <a:rPr lang="en-US" sz="2400" i="0" dirty="0" smtClean="0">
                          <a:latin typeface="+mn-lt"/>
                        </a:rPr>
                        <a:t>Workloads</a:t>
                      </a:r>
                      <a:endParaRPr lang="en-US" sz="2400" i="0" dirty="0">
                        <a:latin typeface="+mn-lt"/>
                      </a:endParaRPr>
                    </a:p>
                  </a:txBody>
                  <a:tcPr marL="91427" marR="91427" marT="45713" marB="45713">
                    <a:solidFill>
                      <a:srgbClr val="92D050"/>
                    </a:solidFill>
                  </a:tcPr>
                </a:tc>
              </a:tr>
              <a:tr h="837509">
                <a:tc>
                  <a:txBody>
                    <a:bodyPr/>
                    <a:lstStyle/>
                    <a:p>
                      <a:r>
                        <a:rPr lang="en-US" sz="2400" b="1" dirty="0" smtClean="0">
                          <a:latin typeface="+mn-lt"/>
                        </a:rPr>
                        <a:t>Parity</a:t>
                      </a:r>
                      <a:endParaRPr lang="en-US" sz="2400" b="1" dirty="0">
                        <a:latin typeface="+mn-lt"/>
                      </a:endParaRPr>
                    </a:p>
                  </a:txBody>
                  <a:tcPr marL="91427" marR="91427" marT="45713" marB="45713"/>
                </a:tc>
                <a:tc>
                  <a:txBody>
                    <a:bodyPr/>
                    <a:lstStyle/>
                    <a:p>
                      <a:r>
                        <a:rPr lang="en-US" sz="2400" dirty="0" smtClean="0">
                          <a:latin typeface="+mn-lt"/>
                        </a:rPr>
                        <a:t>2</a:t>
                      </a:r>
                      <a:r>
                        <a:rPr lang="en-US" sz="2400" baseline="0" dirty="0" smtClean="0">
                          <a:latin typeface="+mn-lt"/>
                        </a:rPr>
                        <a:t> (single parity)</a:t>
                      </a:r>
                    </a:p>
                    <a:p>
                      <a:r>
                        <a:rPr lang="en-US" sz="2400" baseline="0" dirty="0" smtClean="0">
                          <a:latin typeface="+mn-lt"/>
                        </a:rPr>
                        <a:t>3 (dual parity)</a:t>
                      </a:r>
                      <a:endParaRPr lang="en-US" sz="2400" dirty="0">
                        <a:latin typeface="+mn-lt"/>
                      </a:endParaRPr>
                    </a:p>
                  </a:txBody>
                  <a:tcPr marL="91427" marR="91427" marT="45713" marB="45713"/>
                </a:tc>
                <a:tc>
                  <a:txBody>
                    <a:bodyPr/>
                    <a:lstStyle/>
                    <a:p>
                      <a:pPr marL="0" marR="0" lvl="1" indent="0" algn="l" defTabSz="932742" rtl="0" eaLnBrk="1" fontAlgn="auto" latinLnBrk="0" hangingPunct="1">
                        <a:lnSpc>
                          <a:spcPct val="100000"/>
                        </a:lnSpc>
                        <a:spcBef>
                          <a:spcPts val="0"/>
                        </a:spcBef>
                        <a:spcAft>
                          <a:spcPts val="0"/>
                        </a:spcAft>
                        <a:buClrTx/>
                        <a:buSzTx/>
                        <a:buFontTx/>
                        <a:buNone/>
                        <a:tabLst/>
                        <a:defRPr/>
                      </a:pPr>
                      <a:r>
                        <a:rPr lang="en-US" sz="2400" i="0" kern="1200" dirty="0" smtClean="0">
                          <a:solidFill>
                            <a:schemeClr val="dk1"/>
                          </a:solidFill>
                          <a:latin typeface="+mn-lt"/>
                          <a:ea typeface="+mn-ea"/>
                          <a:cs typeface="+mn-cs"/>
                        </a:rPr>
                        <a:t>Sequential workloads with large units of read/write, such as Archival</a:t>
                      </a:r>
                    </a:p>
                  </a:txBody>
                  <a:tcPr marL="91427" marR="91427" marT="45713" marB="45713"/>
                </a:tc>
              </a:tr>
              <a:tr h="1210551">
                <a:tc>
                  <a:txBody>
                    <a:bodyPr/>
                    <a:lstStyle/>
                    <a:p>
                      <a:r>
                        <a:rPr lang="en-US" sz="2400" b="1" dirty="0" smtClean="0">
                          <a:latin typeface="+mn-lt"/>
                        </a:rPr>
                        <a:t>Simple</a:t>
                      </a:r>
                      <a:endParaRPr lang="en-US" sz="2400" b="1" dirty="0">
                        <a:latin typeface="+mn-lt"/>
                      </a:endParaRPr>
                    </a:p>
                  </a:txBody>
                  <a:tcPr marL="91427" marR="91427" marT="45713" marB="45713"/>
                </a:tc>
                <a:tc>
                  <a:txBody>
                    <a:bodyPr/>
                    <a:lstStyle/>
                    <a:p>
                      <a:r>
                        <a:rPr lang="en-US" sz="2400" dirty="0" smtClean="0">
                          <a:latin typeface="+mn-lt"/>
                        </a:rPr>
                        <a:t>1</a:t>
                      </a:r>
                      <a:endParaRPr lang="en-US" sz="2400" dirty="0">
                        <a:latin typeface="+mn-lt"/>
                      </a:endParaRPr>
                    </a:p>
                  </a:txBody>
                  <a:tcPr marL="91427" marR="91427" marT="45713" marB="45713"/>
                </a:tc>
                <a:tc>
                  <a:txBody>
                    <a:bodyPr/>
                    <a:lstStyle/>
                    <a:p>
                      <a:pPr marL="0" marR="0" lvl="1" indent="0" algn="l" defTabSz="932742" rtl="0" eaLnBrk="1" fontAlgn="auto" latinLnBrk="0" hangingPunct="1">
                        <a:lnSpc>
                          <a:spcPct val="100000"/>
                        </a:lnSpc>
                        <a:spcBef>
                          <a:spcPts val="0"/>
                        </a:spcBef>
                        <a:spcAft>
                          <a:spcPts val="0"/>
                        </a:spcAft>
                        <a:buClrTx/>
                        <a:buSzTx/>
                        <a:buFontTx/>
                        <a:buNone/>
                        <a:tabLst/>
                        <a:defRPr/>
                      </a:pPr>
                      <a:r>
                        <a:rPr lang="en-US" sz="2400" i="0" kern="1200" dirty="0" smtClean="0">
                          <a:solidFill>
                            <a:schemeClr val="dk1"/>
                          </a:solidFill>
                          <a:latin typeface="+mn-lt"/>
                          <a:ea typeface="+mn-ea"/>
                          <a:cs typeface="+mn-cs"/>
                        </a:rPr>
                        <a:t>Workloads which do not need resiliency, or provide alternate resiliency mechanism</a:t>
                      </a:r>
                    </a:p>
                  </a:txBody>
                  <a:tcPr marL="91427" marR="91427" marT="45713" marB="45713"/>
                </a:tc>
              </a:tr>
            </a:tbl>
          </a:graphicData>
        </a:graphic>
      </p:graphicFrame>
    </p:spTree>
    <p:extLst>
      <p:ext uri="{BB962C8B-B14F-4D97-AF65-F5344CB8AC3E}">
        <p14:creationId xmlns:p14="http://schemas.microsoft.com/office/powerpoint/2010/main" val="162003953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9" name="Straight Connector 78"/>
          <p:cNvCxnSpPr/>
          <p:nvPr/>
        </p:nvCxnSpPr>
        <p:spPr>
          <a:xfrm flipV="1">
            <a:off x="641907" y="2536693"/>
            <a:ext cx="6648159" cy="23462"/>
          </a:xfrm>
          <a:prstGeom prst="line">
            <a:avLst/>
          </a:prstGeom>
          <a:ln>
            <a:solidFill>
              <a:schemeClr val="tx1"/>
            </a:solidFill>
            <a:prstDash val="lgDash"/>
          </a:ln>
        </p:spPr>
        <p:style>
          <a:lnRef idx="1">
            <a:schemeClr val="accent4"/>
          </a:lnRef>
          <a:fillRef idx="0">
            <a:schemeClr val="accent4"/>
          </a:fillRef>
          <a:effectRef idx="0">
            <a:schemeClr val="accent4"/>
          </a:effectRef>
          <a:fontRef idx="minor">
            <a:schemeClr val="tx1"/>
          </a:fontRef>
        </p:style>
      </p:cxnSp>
      <p:cxnSp>
        <p:nvCxnSpPr>
          <p:cNvPr id="53" name="Straight Connector 52"/>
          <p:cNvCxnSpPr/>
          <p:nvPr/>
        </p:nvCxnSpPr>
        <p:spPr>
          <a:xfrm>
            <a:off x="2969297" y="4641919"/>
            <a:ext cx="3953822" cy="1"/>
          </a:xfrm>
          <a:prstGeom prst="line">
            <a:avLst/>
          </a:prstGeom>
          <a:ln w="28575">
            <a:solidFill>
              <a:schemeClr val="accent4"/>
            </a:solidFill>
            <a:headEnd type="oval" w="med" len="med"/>
            <a:tailEnd type="oval" w="med" len="med"/>
          </a:ln>
        </p:spPr>
        <p:style>
          <a:lnRef idx="2">
            <a:schemeClr val="accent5"/>
          </a:lnRef>
          <a:fillRef idx="0">
            <a:schemeClr val="accent5"/>
          </a:fillRef>
          <a:effectRef idx="1">
            <a:schemeClr val="accent5"/>
          </a:effectRef>
          <a:fontRef idx="minor">
            <a:schemeClr val="tx1"/>
          </a:fontRef>
        </p:style>
      </p:cxnSp>
      <p:grpSp>
        <p:nvGrpSpPr>
          <p:cNvPr id="14" name="Group 13"/>
          <p:cNvGrpSpPr/>
          <p:nvPr/>
        </p:nvGrpSpPr>
        <p:grpSpPr>
          <a:xfrm>
            <a:off x="2987568" y="4287025"/>
            <a:ext cx="3919018" cy="617724"/>
            <a:chOff x="2758479" y="3379319"/>
            <a:chExt cx="4843547" cy="692165"/>
          </a:xfrm>
        </p:grpSpPr>
        <p:pic>
          <p:nvPicPr>
            <p:cNvPr id="1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2502" y="3379319"/>
              <a:ext cx="2429524" cy="684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8479" y="3387128"/>
              <a:ext cx="2429529" cy="684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Title 1"/>
          <p:cNvSpPr>
            <a:spLocks noGrp="1"/>
          </p:cNvSpPr>
          <p:nvPr>
            <p:ph type="title"/>
          </p:nvPr>
        </p:nvSpPr>
        <p:spPr>
          <a:xfrm>
            <a:off x="531949" y="233155"/>
            <a:ext cx="11370961" cy="762786"/>
          </a:xfrm>
        </p:spPr>
        <p:txBody>
          <a:bodyPr/>
          <a:lstStyle/>
          <a:p>
            <a:r>
              <a:rPr lang="en-US" dirty="0" smtClean="0"/>
              <a:t>Spaces &amp; Windows File Server Cluster</a:t>
            </a:r>
            <a:endParaRPr lang="en-US" dirty="0"/>
          </a:p>
        </p:txBody>
      </p:sp>
      <p:sp>
        <p:nvSpPr>
          <p:cNvPr id="15" name="TextBox 14"/>
          <p:cNvSpPr txBox="1">
            <a:spLocks/>
          </p:cNvSpPr>
          <p:nvPr/>
        </p:nvSpPr>
        <p:spPr>
          <a:xfrm>
            <a:off x="1087676" y="3635411"/>
            <a:ext cx="1640482" cy="731226"/>
          </a:xfrm>
          <a:prstGeom prst="rect">
            <a:avLst/>
          </a:prstGeom>
          <a:noFill/>
        </p:spPr>
        <p:txBody>
          <a:bodyPr wrap="square" lIns="91403" tIns="91403" rIns="91403" bIns="91403" rtlCol="0" anchor="ctr" anchorCtr="0">
            <a:noAutofit/>
          </a:bodyPr>
          <a:lstStyle/>
          <a:p>
            <a:pPr algn="r" defTabSz="914037">
              <a:lnSpc>
                <a:spcPct val="90000"/>
              </a:lnSpc>
              <a:spcBef>
                <a:spcPct val="20000"/>
              </a:spcBef>
              <a:buSzPct val="90000"/>
            </a:pPr>
            <a:r>
              <a:rPr lang="en-US" sz="1399" dirty="0">
                <a:solidFill>
                  <a:schemeClr val="tx1">
                    <a:alpha val="99000"/>
                  </a:schemeClr>
                </a:solidFill>
                <a:latin typeface="Calibri" panose="020F0502020204030204"/>
              </a:rPr>
              <a:t>Clustered                Storage Pool &amp; Storage Spaces</a:t>
            </a:r>
          </a:p>
        </p:txBody>
      </p:sp>
      <p:sp>
        <p:nvSpPr>
          <p:cNvPr id="17" name="Cloud 16"/>
          <p:cNvSpPr/>
          <p:nvPr/>
        </p:nvSpPr>
        <p:spPr>
          <a:xfrm>
            <a:off x="2642019" y="1124094"/>
            <a:ext cx="4571206" cy="1070685"/>
          </a:xfrm>
          <a:prstGeom prst="cloud">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lIns="0" tIns="0" rIns="0" bIns="0" rtlCol="0" anchor="ctr"/>
          <a:lstStyle/>
          <a:p>
            <a:pPr algn="ctr" defTabSz="914037">
              <a:defRPr/>
            </a:pPr>
            <a:r>
              <a:rPr lang="en-US" sz="2799" b="1" i="1" kern="0" dirty="0">
                <a:solidFill>
                  <a:prstClr val="white"/>
                </a:solidFill>
                <a:latin typeface="Calibri" panose="020F0502020204030204"/>
              </a:rPr>
              <a:t>Hyper-V</a:t>
            </a:r>
            <a:r>
              <a:rPr lang="en-US" sz="2799" b="1" kern="0" dirty="0">
                <a:solidFill>
                  <a:prstClr val="white"/>
                </a:solidFill>
                <a:latin typeface="Calibri" panose="020F0502020204030204"/>
              </a:rPr>
              <a:t> </a:t>
            </a:r>
            <a:r>
              <a:rPr lang="en-US" sz="2799" b="1" i="1" kern="0" dirty="0">
                <a:solidFill>
                  <a:prstClr val="white"/>
                </a:solidFill>
                <a:latin typeface="Calibri" panose="020F0502020204030204"/>
              </a:rPr>
              <a:t>Compute Nodes</a:t>
            </a:r>
          </a:p>
        </p:txBody>
      </p:sp>
      <p:sp>
        <p:nvSpPr>
          <p:cNvPr id="18" name="Up-Down Arrow 17"/>
          <p:cNvSpPr/>
          <p:nvPr/>
        </p:nvSpPr>
        <p:spPr>
          <a:xfrm>
            <a:off x="4050550" y="2049049"/>
            <a:ext cx="1780513" cy="974851"/>
          </a:xfrm>
          <a:prstGeom prst="upDownArrow">
            <a:avLst>
              <a:gd name="adj1" fmla="val 52613"/>
              <a:gd name="adj2" fmla="val 29822"/>
            </a:avLst>
          </a:prstGeom>
          <a:ln/>
        </p:spPr>
        <p:style>
          <a:lnRef idx="3">
            <a:schemeClr val="lt1"/>
          </a:lnRef>
          <a:fillRef idx="1">
            <a:schemeClr val="accent5"/>
          </a:fillRef>
          <a:effectRef idx="1">
            <a:schemeClr val="accent5"/>
          </a:effectRef>
          <a:fontRef idx="minor">
            <a:schemeClr val="lt1"/>
          </a:fontRef>
        </p:style>
        <p:txBody>
          <a:bodyPr rtlCol="0" anchor="ctr"/>
          <a:lstStyle/>
          <a:p>
            <a:pPr algn="ctr" defTabSz="914037">
              <a:defRPr/>
            </a:pPr>
            <a:r>
              <a:rPr lang="en-US" sz="1799" b="1" kern="0" dirty="0" smtClean="0">
                <a:solidFill>
                  <a:prstClr val="white"/>
                </a:solidFill>
                <a:latin typeface="Calibri" panose="020F0502020204030204"/>
              </a:rPr>
              <a:t>SMB</a:t>
            </a:r>
            <a:endParaRPr lang="en-US" sz="1799" b="1" kern="0" dirty="0">
              <a:solidFill>
                <a:prstClr val="white"/>
              </a:solidFill>
              <a:latin typeface="Calibri" panose="020F0502020204030204"/>
            </a:endParaRPr>
          </a:p>
        </p:txBody>
      </p:sp>
      <p:sp>
        <p:nvSpPr>
          <p:cNvPr id="20" name="TextBox 19"/>
          <p:cNvSpPr txBox="1">
            <a:spLocks/>
          </p:cNvSpPr>
          <p:nvPr/>
        </p:nvSpPr>
        <p:spPr>
          <a:xfrm>
            <a:off x="1041676" y="2985246"/>
            <a:ext cx="1686482" cy="731226"/>
          </a:xfrm>
          <a:prstGeom prst="rect">
            <a:avLst/>
          </a:prstGeom>
          <a:noFill/>
        </p:spPr>
        <p:txBody>
          <a:bodyPr wrap="square" lIns="91403" tIns="91403" rIns="91403" bIns="91403" rtlCol="0" anchor="ctr" anchorCtr="0">
            <a:noAutofit/>
          </a:bodyPr>
          <a:lstStyle/>
          <a:p>
            <a:pPr algn="r" defTabSz="914037">
              <a:lnSpc>
                <a:spcPct val="90000"/>
              </a:lnSpc>
              <a:spcBef>
                <a:spcPct val="20000"/>
              </a:spcBef>
              <a:buSzPct val="90000"/>
            </a:pPr>
            <a:r>
              <a:rPr lang="en-US" sz="1399" dirty="0">
                <a:solidFill>
                  <a:schemeClr val="tx1">
                    <a:alpha val="99000"/>
                  </a:schemeClr>
                </a:solidFill>
                <a:latin typeface="Calibri" panose="020F0502020204030204"/>
              </a:rPr>
              <a:t>Unified Cluster Shared Volume Namespace</a:t>
            </a:r>
          </a:p>
        </p:txBody>
      </p:sp>
      <p:sp>
        <p:nvSpPr>
          <p:cNvPr id="21" name="TextBox 20"/>
          <p:cNvSpPr txBox="1">
            <a:spLocks/>
          </p:cNvSpPr>
          <p:nvPr/>
        </p:nvSpPr>
        <p:spPr>
          <a:xfrm>
            <a:off x="1010866" y="5454842"/>
            <a:ext cx="1712374" cy="731226"/>
          </a:xfrm>
          <a:prstGeom prst="rect">
            <a:avLst/>
          </a:prstGeom>
          <a:noFill/>
        </p:spPr>
        <p:txBody>
          <a:bodyPr wrap="square" lIns="91403" tIns="91403" rIns="91403" bIns="91403" rtlCol="0" anchor="ctr" anchorCtr="0">
            <a:noAutofit/>
          </a:bodyPr>
          <a:lstStyle/>
          <a:p>
            <a:pPr algn="r" defTabSz="914037">
              <a:lnSpc>
                <a:spcPct val="90000"/>
              </a:lnSpc>
              <a:spcBef>
                <a:spcPct val="20000"/>
              </a:spcBef>
              <a:buSzPct val="90000"/>
            </a:pPr>
            <a:r>
              <a:rPr lang="en-US" sz="1399" dirty="0">
                <a:solidFill>
                  <a:schemeClr val="tx1">
                    <a:alpha val="99000"/>
                  </a:schemeClr>
                </a:solidFill>
                <a:latin typeface="Calibri" panose="020F0502020204030204"/>
              </a:rPr>
              <a:t>Shared SAS</a:t>
            </a:r>
          </a:p>
          <a:p>
            <a:pPr algn="r" defTabSz="914037">
              <a:lnSpc>
                <a:spcPct val="90000"/>
              </a:lnSpc>
              <a:spcBef>
                <a:spcPct val="20000"/>
              </a:spcBef>
              <a:buSzPct val="90000"/>
            </a:pPr>
            <a:r>
              <a:rPr lang="en-US" sz="1399" dirty="0">
                <a:solidFill>
                  <a:schemeClr val="tx1">
                    <a:alpha val="99000"/>
                  </a:schemeClr>
                </a:solidFill>
                <a:latin typeface="Calibri" panose="020F0502020204030204"/>
              </a:rPr>
              <a:t>JBOD Arrays</a:t>
            </a:r>
          </a:p>
        </p:txBody>
      </p:sp>
      <p:sp>
        <p:nvSpPr>
          <p:cNvPr id="22" name="TextBox 21"/>
          <p:cNvSpPr txBox="1">
            <a:spLocks/>
          </p:cNvSpPr>
          <p:nvPr/>
        </p:nvSpPr>
        <p:spPr>
          <a:xfrm>
            <a:off x="742114" y="4233758"/>
            <a:ext cx="1986044" cy="731226"/>
          </a:xfrm>
          <a:prstGeom prst="rect">
            <a:avLst/>
          </a:prstGeom>
          <a:noFill/>
        </p:spPr>
        <p:txBody>
          <a:bodyPr wrap="square" lIns="91403" tIns="91403" rIns="91403" bIns="91403" rtlCol="0" anchor="ctr" anchorCtr="0">
            <a:noAutofit/>
          </a:bodyPr>
          <a:lstStyle/>
          <a:p>
            <a:pPr algn="r" defTabSz="914037">
              <a:lnSpc>
                <a:spcPct val="90000"/>
              </a:lnSpc>
              <a:spcBef>
                <a:spcPct val="20000"/>
              </a:spcBef>
              <a:buSzPct val="90000"/>
            </a:pPr>
            <a:r>
              <a:rPr lang="en-US" sz="1599" b="1" u="sng" dirty="0">
                <a:solidFill>
                  <a:schemeClr val="tx1">
                    <a:alpha val="99000"/>
                  </a:schemeClr>
                </a:solidFill>
                <a:latin typeface="Calibri" panose="020F0502020204030204"/>
              </a:rPr>
              <a:t>Clustered File Servers</a:t>
            </a:r>
            <a:endParaRPr lang="en-US" sz="1099" b="1" dirty="0">
              <a:solidFill>
                <a:schemeClr val="tx1">
                  <a:alpha val="99000"/>
                </a:schemeClr>
              </a:solidFill>
              <a:latin typeface="Calibri" panose="020F0502020204030204"/>
            </a:endParaRPr>
          </a:p>
        </p:txBody>
      </p:sp>
      <p:sp>
        <p:nvSpPr>
          <p:cNvPr id="23" name="Rounded Rectangle 22"/>
          <p:cNvSpPr/>
          <p:nvPr/>
        </p:nvSpPr>
        <p:spPr>
          <a:xfrm>
            <a:off x="2728158" y="3704343"/>
            <a:ext cx="4436103" cy="593363"/>
          </a:xfrm>
          <a:prstGeom prst="round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3219" tIns="46610" rIns="93219" bIns="46610" rtlCol="0" anchor="ctr"/>
          <a:lstStyle/>
          <a:p>
            <a:pPr algn="ctr"/>
            <a:endParaRPr lang="en-US" sz="1835" b="1" dirty="0">
              <a:solidFill>
                <a:schemeClr val="bg1"/>
              </a:solidFill>
            </a:endParaRPr>
          </a:p>
        </p:txBody>
      </p:sp>
      <p:sp>
        <p:nvSpPr>
          <p:cNvPr id="30" name="Rounded Rectangle 29"/>
          <p:cNvSpPr/>
          <p:nvPr/>
        </p:nvSpPr>
        <p:spPr>
          <a:xfrm>
            <a:off x="2744193" y="3056631"/>
            <a:ext cx="4420067" cy="588458"/>
          </a:xfrm>
          <a:prstGeom prst="roundRect">
            <a:avLst/>
          </a:prstGeom>
          <a:solidFill>
            <a:srgbClr val="0071FB"/>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3219" tIns="46610" rIns="93219" bIns="46610" rtlCol="0" anchor="ctr"/>
          <a:lstStyle/>
          <a:p>
            <a:pPr algn="ctr"/>
            <a:endParaRPr lang="en-US" sz="1835" b="1" dirty="0">
              <a:solidFill>
                <a:schemeClr val="bg1"/>
              </a:solidFill>
            </a:endParaRPr>
          </a:p>
        </p:txBody>
      </p:sp>
      <p:sp>
        <p:nvSpPr>
          <p:cNvPr id="31" name="Rounded Rectangle 30"/>
          <p:cNvSpPr/>
          <p:nvPr/>
        </p:nvSpPr>
        <p:spPr bwMode="auto">
          <a:xfrm>
            <a:off x="2810217" y="3135795"/>
            <a:ext cx="1385296" cy="443799"/>
          </a:xfrm>
          <a:prstGeom prst="roundRect">
            <a:avLst/>
          </a:prstGeom>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146246" rIns="0" bIns="146246" numCol="1" spcCol="0" rtlCol="0" fromWordArt="0" anchor="ctr" anchorCtr="0" forceAA="0" compatLnSpc="1">
            <a:prstTxWarp prst="textNoShape">
              <a:avLst/>
            </a:prstTxWarp>
            <a:noAutofit/>
          </a:bodyPr>
          <a:lstStyle/>
          <a:p>
            <a:pPr algn="ctr" defTabSz="932103" fontAlgn="base">
              <a:lnSpc>
                <a:spcPct val="90000"/>
              </a:lnSpc>
              <a:spcBef>
                <a:spcPct val="0"/>
              </a:spcBef>
              <a:spcAft>
                <a:spcPct val="0"/>
              </a:spcAft>
            </a:pPr>
            <a:r>
              <a:rPr lang="en-US" sz="1632" b="1" dirty="0">
                <a:gradFill>
                  <a:gsLst>
                    <a:gs pos="0">
                      <a:srgbClr val="FFFFFF"/>
                    </a:gs>
                    <a:gs pos="100000">
                      <a:srgbClr val="FFFFFF"/>
                    </a:gs>
                  </a:gsLst>
                  <a:lin ang="5400000" scaled="0"/>
                </a:gradFill>
                <a:ea typeface="Segoe UI" pitchFamily="34" charset="0"/>
                <a:cs typeface="Segoe UI" pitchFamily="34" charset="0"/>
              </a:rPr>
              <a:t>\\SRV\VDI</a:t>
            </a:r>
          </a:p>
        </p:txBody>
      </p:sp>
      <p:sp>
        <p:nvSpPr>
          <p:cNvPr id="32" name="Rounded Rectangle 31"/>
          <p:cNvSpPr/>
          <p:nvPr/>
        </p:nvSpPr>
        <p:spPr bwMode="auto">
          <a:xfrm>
            <a:off x="4261533" y="3135795"/>
            <a:ext cx="1384780" cy="443799"/>
          </a:xfrm>
          <a:prstGeom prst="roundRect">
            <a:avLst/>
          </a:prstGeom>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146246" rIns="0" bIns="146246" numCol="1" spcCol="0" rtlCol="0" fromWordArt="0" anchor="ctr" anchorCtr="0" forceAA="0" compatLnSpc="1">
            <a:prstTxWarp prst="textNoShape">
              <a:avLst/>
            </a:prstTxWarp>
            <a:noAutofit/>
          </a:bodyPr>
          <a:lstStyle/>
          <a:p>
            <a:pPr algn="ctr" defTabSz="932103" fontAlgn="base">
              <a:lnSpc>
                <a:spcPct val="90000"/>
              </a:lnSpc>
              <a:spcBef>
                <a:spcPct val="0"/>
              </a:spcBef>
              <a:spcAft>
                <a:spcPct val="0"/>
              </a:spcAft>
            </a:pPr>
            <a:r>
              <a:rPr lang="en-US" sz="1632" b="1" dirty="0">
                <a:gradFill>
                  <a:gsLst>
                    <a:gs pos="0">
                      <a:srgbClr val="FFFFFF"/>
                    </a:gs>
                    <a:gs pos="100000">
                      <a:srgbClr val="FFFFFF"/>
                    </a:gs>
                  </a:gsLst>
                  <a:lin ang="5400000" scaled="0"/>
                </a:gradFill>
                <a:ea typeface="Segoe UI" pitchFamily="34" charset="0"/>
                <a:cs typeface="Segoe UI" pitchFamily="34" charset="0"/>
              </a:rPr>
              <a:t>\\SRV\CRM</a:t>
            </a:r>
          </a:p>
        </p:txBody>
      </p:sp>
      <p:sp>
        <p:nvSpPr>
          <p:cNvPr id="33" name="Rounded Rectangle 32"/>
          <p:cNvSpPr/>
          <p:nvPr/>
        </p:nvSpPr>
        <p:spPr bwMode="auto">
          <a:xfrm>
            <a:off x="5712847" y="3135795"/>
            <a:ext cx="1385296" cy="443799"/>
          </a:xfrm>
          <a:prstGeom prst="roundRect">
            <a:avLst/>
          </a:prstGeom>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146246" rIns="0" bIns="146246" numCol="1" spcCol="0" rtlCol="0" fromWordArt="0" anchor="ctr" anchorCtr="0" forceAA="0" compatLnSpc="1">
            <a:prstTxWarp prst="textNoShape">
              <a:avLst/>
            </a:prstTxWarp>
            <a:noAutofit/>
          </a:bodyPr>
          <a:lstStyle/>
          <a:p>
            <a:pPr algn="ctr" defTabSz="932103" fontAlgn="base">
              <a:lnSpc>
                <a:spcPct val="90000"/>
              </a:lnSpc>
              <a:spcBef>
                <a:spcPct val="0"/>
              </a:spcBef>
              <a:spcAft>
                <a:spcPct val="0"/>
              </a:spcAft>
            </a:pPr>
            <a:r>
              <a:rPr lang="en-US" sz="1632" b="1" dirty="0">
                <a:gradFill>
                  <a:gsLst>
                    <a:gs pos="0">
                      <a:srgbClr val="FFFFFF"/>
                    </a:gs>
                    <a:gs pos="100000">
                      <a:srgbClr val="FFFFFF"/>
                    </a:gs>
                  </a:gsLst>
                  <a:lin ang="5400000" scaled="0"/>
                </a:gradFill>
                <a:ea typeface="Segoe UI" pitchFamily="34" charset="0"/>
                <a:cs typeface="Segoe UI" pitchFamily="34" charset="0"/>
              </a:rPr>
              <a:t>\\SRV\DB</a:t>
            </a:r>
          </a:p>
        </p:txBody>
      </p:sp>
      <p:pic>
        <p:nvPicPr>
          <p:cNvPr id="5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96490" y="5205482"/>
            <a:ext cx="1784887" cy="12780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 name="TextBox 56"/>
          <p:cNvSpPr txBox="1">
            <a:spLocks/>
          </p:cNvSpPr>
          <p:nvPr/>
        </p:nvSpPr>
        <p:spPr>
          <a:xfrm>
            <a:off x="2847656" y="5994311"/>
            <a:ext cx="698788" cy="510668"/>
          </a:xfrm>
          <a:prstGeom prst="rect">
            <a:avLst/>
          </a:prstGeom>
          <a:noFill/>
          <a:ln w="12700">
            <a:noFill/>
          </a:ln>
        </p:spPr>
        <p:txBody>
          <a:bodyPr wrap="square" lIns="91403" tIns="91403" rIns="91403" bIns="91403" rtlCol="0" anchor="ctr" anchorCtr="0">
            <a:noAutofit/>
          </a:bodyPr>
          <a:lstStyle/>
          <a:p>
            <a:pPr algn="r" defTabSz="914037">
              <a:lnSpc>
                <a:spcPct val="90000"/>
              </a:lnSpc>
              <a:spcBef>
                <a:spcPct val="20000"/>
              </a:spcBef>
              <a:buSzPct val="90000"/>
              <a:defRPr/>
            </a:pPr>
            <a:r>
              <a:rPr lang="en-US" sz="700" b="1" kern="0" dirty="0">
                <a:solidFill>
                  <a:schemeClr val="tx1">
                    <a:alpha val="99000"/>
                  </a:schemeClr>
                </a:solidFill>
                <a:latin typeface="Calibri" panose="020F0502020204030204"/>
              </a:rPr>
              <a:t>60-bay</a:t>
            </a:r>
          </a:p>
          <a:p>
            <a:pPr algn="r" defTabSz="914037">
              <a:lnSpc>
                <a:spcPct val="90000"/>
              </a:lnSpc>
              <a:spcBef>
                <a:spcPct val="20000"/>
              </a:spcBef>
              <a:buSzPct val="90000"/>
              <a:defRPr/>
            </a:pPr>
            <a:r>
              <a:rPr lang="en-US" sz="700" b="1" kern="0" dirty="0">
                <a:solidFill>
                  <a:schemeClr val="tx1">
                    <a:alpha val="99000"/>
                  </a:schemeClr>
                </a:solidFill>
                <a:latin typeface="Calibri" panose="020F0502020204030204"/>
              </a:rPr>
              <a:t>SAS Array</a:t>
            </a:r>
          </a:p>
        </p:txBody>
      </p:sp>
      <p:pic>
        <p:nvPicPr>
          <p:cNvPr id="5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9905" y="5183997"/>
            <a:ext cx="1784887" cy="12780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TextBox 58"/>
          <p:cNvSpPr txBox="1">
            <a:spLocks/>
          </p:cNvSpPr>
          <p:nvPr/>
        </p:nvSpPr>
        <p:spPr>
          <a:xfrm>
            <a:off x="4831071" y="5972826"/>
            <a:ext cx="698788" cy="510668"/>
          </a:xfrm>
          <a:prstGeom prst="rect">
            <a:avLst/>
          </a:prstGeom>
          <a:noFill/>
          <a:ln w="12700">
            <a:noFill/>
          </a:ln>
        </p:spPr>
        <p:txBody>
          <a:bodyPr wrap="square" lIns="91403" tIns="91403" rIns="91403" bIns="91403" rtlCol="0" anchor="ctr" anchorCtr="0">
            <a:noAutofit/>
          </a:bodyPr>
          <a:lstStyle/>
          <a:p>
            <a:pPr algn="r" defTabSz="914037">
              <a:lnSpc>
                <a:spcPct val="90000"/>
              </a:lnSpc>
              <a:spcBef>
                <a:spcPct val="20000"/>
              </a:spcBef>
              <a:buSzPct val="90000"/>
              <a:defRPr/>
            </a:pPr>
            <a:r>
              <a:rPr lang="en-US" sz="700" b="1" kern="0" dirty="0">
                <a:solidFill>
                  <a:schemeClr val="tx1">
                    <a:alpha val="99000"/>
                  </a:schemeClr>
                </a:solidFill>
                <a:latin typeface="Calibri" panose="020F0502020204030204"/>
              </a:rPr>
              <a:t>60-bay</a:t>
            </a:r>
          </a:p>
          <a:p>
            <a:pPr algn="r" defTabSz="914037">
              <a:lnSpc>
                <a:spcPct val="90000"/>
              </a:lnSpc>
              <a:spcBef>
                <a:spcPct val="20000"/>
              </a:spcBef>
              <a:buSzPct val="90000"/>
              <a:defRPr/>
            </a:pPr>
            <a:r>
              <a:rPr lang="en-US" sz="700" b="1" kern="0" dirty="0">
                <a:solidFill>
                  <a:schemeClr val="tx1">
                    <a:alpha val="99000"/>
                  </a:schemeClr>
                </a:solidFill>
                <a:latin typeface="Calibri" panose="020F0502020204030204"/>
              </a:rPr>
              <a:t>SAS Array</a:t>
            </a:r>
          </a:p>
        </p:txBody>
      </p:sp>
      <p:sp>
        <p:nvSpPr>
          <p:cNvPr id="60" name="Rounded Rectangle 59"/>
          <p:cNvSpPr/>
          <p:nvPr/>
        </p:nvSpPr>
        <p:spPr bwMode="auto">
          <a:xfrm>
            <a:off x="2810216" y="3784731"/>
            <a:ext cx="1385296" cy="443799"/>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146246" rIns="0" bIns="146246" numCol="1" spcCol="0" rtlCol="0" fromWordArt="0" anchor="ctr" anchorCtr="0" forceAA="0" compatLnSpc="1">
            <a:prstTxWarp prst="textNoShape">
              <a:avLst/>
            </a:prstTxWarp>
            <a:noAutofit/>
          </a:bodyPr>
          <a:lstStyle/>
          <a:p>
            <a:pPr algn="ctr" defTabSz="932103" fontAlgn="base">
              <a:lnSpc>
                <a:spcPct val="90000"/>
              </a:lnSpc>
              <a:spcBef>
                <a:spcPct val="0"/>
              </a:spcBef>
              <a:spcAft>
                <a:spcPct val="0"/>
              </a:spcAft>
            </a:pPr>
            <a:r>
              <a:rPr lang="en-US" sz="1599" b="1" dirty="0">
                <a:gradFill>
                  <a:gsLst>
                    <a:gs pos="0">
                      <a:srgbClr val="FFFFFF"/>
                    </a:gs>
                    <a:gs pos="100000">
                      <a:srgbClr val="FFFFFF"/>
                    </a:gs>
                  </a:gsLst>
                  <a:lin ang="5400000" scaled="0"/>
                </a:gradFill>
                <a:ea typeface="Segoe UI" pitchFamily="34" charset="0"/>
                <a:cs typeface="Segoe UI" pitchFamily="34" charset="0"/>
              </a:rPr>
              <a:t>Mirror Space</a:t>
            </a:r>
          </a:p>
        </p:txBody>
      </p:sp>
      <p:sp>
        <p:nvSpPr>
          <p:cNvPr id="61" name="Rounded Rectangle 60"/>
          <p:cNvSpPr/>
          <p:nvPr/>
        </p:nvSpPr>
        <p:spPr bwMode="auto">
          <a:xfrm>
            <a:off x="4261533" y="3784731"/>
            <a:ext cx="1385296" cy="443799"/>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146246" rIns="0" bIns="146246" numCol="1" spcCol="0" rtlCol="0" fromWordArt="0" anchor="ctr" anchorCtr="0" forceAA="0" compatLnSpc="1">
            <a:prstTxWarp prst="textNoShape">
              <a:avLst/>
            </a:prstTxWarp>
            <a:noAutofit/>
          </a:bodyPr>
          <a:lstStyle/>
          <a:p>
            <a:pPr algn="ctr" defTabSz="932103" fontAlgn="base">
              <a:lnSpc>
                <a:spcPct val="90000"/>
              </a:lnSpc>
              <a:spcBef>
                <a:spcPct val="0"/>
              </a:spcBef>
              <a:spcAft>
                <a:spcPct val="0"/>
              </a:spcAft>
            </a:pPr>
            <a:r>
              <a:rPr lang="en-US" sz="1599" b="1" dirty="0">
                <a:gradFill>
                  <a:gsLst>
                    <a:gs pos="0">
                      <a:srgbClr val="FFFFFF"/>
                    </a:gs>
                    <a:gs pos="100000">
                      <a:srgbClr val="FFFFFF"/>
                    </a:gs>
                  </a:gsLst>
                  <a:lin ang="5400000" scaled="0"/>
                </a:gradFill>
                <a:ea typeface="Segoe UI" pitchFamily="34" charset="0"/>
                <a:cs typeface="Segoe UI" pitchFamily="34" charset="0"/>
              </a:rPr>
              <a:t>Mirror Space</a:t>
            </a:r>
          </a:p>
        </p:txBody>
      </p:sp>
      <p:sp>
        <p:nvSpPr>
          <p:cNvPr id="62" name="Rounded Rectangle 61"/>
          <p:cNvSpPr/>
          <p:nvPr/>
        </p:nvSpPr>
        <p:spPr bwMode="auto">
          <a:xfrm>
            <a:off x="5712848" y="3784731"/>
            <a:ext cx="1385296" cy="443799"/>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146246" rIns="0" bIns="146246" numCol="1" spcCol="0" rtlCol="0" fromWordArt="0" anchor="ctr" anchorCtr="0" forceAA="0" compatLnSpc="1">
            <a:prstTxWarp prst="textNoShape">
              <a:avLst/>
            </a:prstTxWarp>
            <a:noAutofit/>
          </a:bodyPr>
          <a:lstStyle/>
          <a:p>
            <a:pPr algn="ctr" defTabSz="932103" fontAlgn="base">
              <a:lnSpc>
                <a:spcPct val="90000"/>
              </a:lnSpc>
              <a:spcBef>
                <a:spcPct val="0"/>
              </a:spcBef>
              <a:spcAft>
                <a:spcPct val="0"/>
              </a:spcAft>
            </a:pPr>
            <a:r>
              <a:rPr lang="en-US" sz="1599" b="1" dirty="0">
                <a:gradFill>
                  <a:gsLst>
                    <a:gs pos="0">
                      <a:srgbClr val="FFFFFF"/>
                    </a:gs>
                    <a:gs pos="100000">
                      <a:srgbClr val="FFFFFF"/>
                    </a:gs>
                  </a:gsLst>
                  <a:lin ang="5400000" scaled="0"/>
                </a:gradFill>
                <a:ea typeface="Segoe UI" pitchFamily="34" charset="0"/>
                <a:cs typeface="Segoe UI" pitchFamily="34" charset="0"/>
              </a:rPr>
              <a:t>Mirror Space</a:t>
            </a:r>
          </a:p>
        </p:txBody>
      </p:sp>
      <p:sp>
        <p:nvSpPr>
          <p:cNvPr id="63" name="Rounded Rectangle 62"/>
          <p:cNvSpPr/>
          <p:nvPr/>
        </p:nvSpPr>
        <p:spPr bwMode="auto">
          <a:xfrm>
            <a:off x="2940874" y="4974675"/>
            <a:ext cx="3982246" cy="208543"/>
          </a:xfrm>
          <a:prstGeom prst="roundRect">
            <a:avLst/>
          </a:prstGeom>
          <a:ln/>
        </p:spPr>
        <p:style>
          <a:lnRef idx="1">
            <a:schemeClr val="accent1"/>
          </a:lnRef>
          <a:fillRef idx="3">
            <a:schemeClr val="accent1"/>
          </a:fillRef>
          <a:effectRef idx="2">
            <a:schemeClr val="accent1"/>
          </a:effectRef>
          <a:fontRef idx="minor">
            <a:schemeClr val="lt1"/>
          </a:fontRef>
        </p:style>
        <p:txBody>
          <a:bodyPr tIns="182806" bIns="182806" rtlCol="0" anchor="ctr"/>
          <a:lstStyle/>
          <a:p>
            <a:pPr algn="ctr" defTabSz="914037"/>
            <a:endParaRPr lang="en-US" sz="1999" kern="0" dirty="0">
              <a:solidFill>
                <a:prstClr val="white"/>
              </a:solidFill>
              <a:latin typeface="Calibri" panose="020F0502020204030204"/>
            </a:endParaRPr>
          </a:p>
        </p:txBody>
      </p:sp>
      <p:sp>
        <p:nvSpPr>
          <p:cNvPr id="64" name="TextBox 63"/>
          <p:cNvSpPr txBox="1"/>
          <p:nvPr/>
        </p:nvSpPr>
        <p:spPr>
          <a:xfrm>
            <a:off x="2948245" y="4991442"/>
            <a:ext cx="3974875" cy="190188"/>
          </a:xfrm>
          <a:prstGeom prst="rect">
            <a:avLst/>
          </a:prstGeom>
          <a:noFill/>
        </p:spPr>
        <p:txBody>
          <a:bodyPr wrap="square" lIns="182806" tIns="146246" rIns="182806" bIns="146246" rtlCol="0" anchor="ctr">
            <a:noAutofit/>
          </a:bodyPr>
          <a:lstStyle/>
          <a:p>
            <a:pPr algn="ctr">
              <a:lnSpc>
                <a:spcPct val="90000"/>
              </a:lnSpc>
              <a:spcAft>
                <a:spcPts val="600"/>
              </a:spcAft>
            </a:pPr>
            <a:r>
              <a:rPr lang="en-US" sz="900" b="1" spc="300" dirty="0" smtClean="0">
                <a:gradFill>
                  <a:gsLst>
                    <a:gs pos="2917">
                      <a:schemeClr val="tx1"/>
                    </a:gs>
                    <a:gs pos="30000">
                      <a:schemeClr val="tx1"/>
                    </a:gs>
                  </a:gsLst>
                  <a:lin ang="5400000" scaled="0"/>
                </a:gradFill>
              </a:rPr>
              <a:t>96Gbps </a:t>
            </a:r>
            <a:r>
              <a:rPr lang="en-US" sz="900" b="1" spc="300" dirty="0">
                <a:gradFill>
                  <a:gsLst>
                    <a:gs pos="2917">
                      <a:schemeClr val="tx1"/>
                    </a:gs>
                    <a:gs pos="30000">
                      <a:schemeClr val="tx1"/>
                    </a:gs>
                  </a:gsLst>
                  <a:lin ang="5400000" scaled="0"/>
                </a:gradFill>
              </a:rPr>
              <a:t>Shared SAS Links</a:t>
            </a:r>
          </a:p>
        </p:txBody>
      </p:sp>
      <p:cxnSp>
        <p:nvCxnSpPr>
          <p:cNvPr id="67" name="Straight Connector 66"/>
          <p:cNvCxnSpPr/>
          <p:nvPr/>
        </p:nvCxnSpPr>
        <p:spPr>
          <a:xfrm flipV="1">
            <a:off x="5947552" y="4808603"/>
            <a:ext cx="2069" cy="174327"/>
          </a:xfrm>
          <a:prstGeom prst="line">
            <a:avLst/>
          </a:prstGeom>
          <a:ln w="28575">
            <a:solidFill>
              <a:schemeClr val="accent5"/>
            </a:solidFill>
            <a:headEnd type="oval" w="sm" len="sm"/>
            <a:tailEnd type="oval" w="sm" len="sm"/>
          </a:ln>
        </p:spPr>
        <p:style>
          <a:lnRef idx="2">
            <a:schemeClr val="accent5"/>
          </a:lnRef>
          <a:fillRef idx="0">
            <a:schemeClr val="accent5"/>
          </a:fillRef>
          <a:effectRef idx="1">
            <a:schemeClr val="accent5"/>
          </a:effectRef>
          <a:fontRef idx="minor">
            <a:schemeClr val="tx1"/>
          </a:fontRef>
        </p:style>
      </p:cxnSp>
      <p:cxnSp>
        <p:nvCxnSpPr>
          <p:cNvPr id="74" name="Straight Connector 73"/>
          <p:cNvCxnSpPr/>
          <p:nvPr/>
        </p:nvCxnSpPr>
        <p:spPr>
          <a:xfrm flipV="1">
            <a:off x="3970902" y="4804476"/>
            <a:ext cx="2069" cy="174327"/>
          </a:xfrm>
          <a:prstGeom prst="line">
            <a:avLst/>
          </a:prstGeom>
          <a:ln w="28575">
            <a:solidFill>
              <a:schemeClr val="accent5"/>
            </a:solidFill>
            <a:headEnd type="oval" w="sm" len="sm"/>
            <a:tailEnd type="oval" w="sm" len="sm"/>
          </a:ln>
        </p:spPr>
        <p:style>
          <a:lnRef idx="2">
            <a:schemeClr val="accent5"/>
          </a:lnRef>
          <a:fillRef idx="0">
            <a:schemeClr val="accent5"/>
          </a:fillRef>
          <a:effectRef idx="1">
            <a:schemeClr val="accent5"/>
          </a:effectRef>
          <a:fontRef idx="minor">
            <a:schemeClr val="tx1"/>
          </a:fontRef>
        </p:style>
      </p:cxnSp>
      <p:cxnSp>
        <p:nvCxnSpPr>
          <p:cNvPr id="75" name="Straight Connector 74"/>
          <p:cNvCxnSpPr/>
          <p:nvPr/>
        </p:nvCxnSpPr>
        <p:spPr>
          <a:xfrm flipV="1">
            <a:off x="6023804" y="5189954"/>
            <a:ext cx="2069" cy="174327"/>
          </a:xfrm>
          <a:prstGeom prst="line">
            <a:avLst/>
          </a:prstGeom>
          <a:ln w="28575">
            <a:solidFill>
              <a:schemeClr val="accent5"/>
            </a:solidFill>
            <a:headEnd type="oval" w="sm" len="sm"/>
            <a:tailEnd type="oval" w="sm" len="sm"/>
          </a:ln>
        </p:spPr>
        <p:style>
          <a:lnRef idx="2">
            <a:schemeClr val="accent5"/>
          </a:lnRef>
          <a:fillRef idx="0">
            <a:schemeClr val="accent5"/>
          </a:fillRef>
          <a:effectRef idx="1">
            <a:schemeClr val="accent5"/>
          </a:effectRef>
          <a:fontRef idx="minor">
            <a:schemeClr val="tx1"/>
          </a:fontRef>
        </p:style>
      </p:cxnSp>
      <p:cxnSp>
        <p:nvCxnSpPr>
          <p:cNvPr id="76" name="Straight Connector 75"/>
          <p:cNvCxnSpPr/>
          <p:nvPr/>
        </p:nvCxnSpPr>
        <p:spPr>
          <a:xfrm flipV="1">
            <a:off x="4029557" y="5186575"/>
            <a:ext cx="2069" cy="174327"/>
          </a:xfrm>
          <a:prstGeom prst="line">
            <a:avLst/>
          </a:prstGeom>
          <a:ln w="28575">
            <a:solidFill>
              <a:schemeClr val="accent5"/>
            </a:solidFill>
            <a:headEnd type="oval" w="sm" len="sm"/>
            <a:tailEnd type="oval" w="sm" len="sm"/>
          </a:ln>
        </p:spPr>
        <p:style>
          <a:lnRef idx="2">
            <a:schemeClr val="accent5"/>
          </a:lnRef>
          <a:fillRef idx="0">
            <a:schemeClr val="accent5"/>
          </a:fillRef>
          <a:effectRef idx="1">
            <a:schemeClr val="accent5"/>
          </a:effectRef>
          <a:fontRef idx="minor">
            <a:schemeClr val="tx1"/>
          </a:fontRef>
        </p:style>
      </p:cxnSp>
      <p:sp>
        <p:nvSpPr>
          <p:cNvPr id="80" name="TextBox 79"/>
          <p:cNvSpPr txBox="1"/>
          <p:nvPr/>
        </p:nvSpPr>
        <p:spPr>
          <a:xfrm>
            <a:off x="685549" y="2288436"/>
            <a:ext cx="832172" cy="256159"/>
          </a:xfrm>
          <a:prstGeom prst="rect">
            <a:avLst/>
          </a:prstGeom>
          <a:noFill/>
        </p:spPr>
        <p:txBody>
          <a:bodyPr wrap="none" lIns="0" tIns="0" rIns="0" bIns="0" rtlCol="0">
            <a:spAutoFit/>
          </a:bodyPr>
          <a:lstStyle/>
          <a:p>
            <a:r>
              <a:rPr lang="en-US" sz="1632" b="1" dirty="0">
                <a:gradFill>
                  <a:gsLst>
                    <a:gs pos="0">
                      <a:schemeClr val="tx1"/>
                    </a:gs>
                    <a:gs pos="86000">
                      <a:schemeClr val="tx1"/>
                    </a:gs>
                  </a:gsLst>
                  <a:lin ang="5400000" scaled="0"/>
                </a:gradFill>
                <a:latin typeface="Segoe UI Light" pitchFamily="34" charset="0"/>
              </a:rPr>
              <a:t>Compute</a:t>
            </a:r>
          </a:p>
        </p:txBody>
      </p:sp>
      <p:sp>
        <p:nvSpPr>
          <p:cNvPr id="81" name="TextBox 80"/>
          <p:cNvSpPr txBox="1"/>
          <p:nvPr/>
        </p:nvSpPr>
        <p:spPr>
          <a:xfrm>
            <a:off x="685549" y="2554317"/>
            <a:ext cx="693204" cy="256159"/>
          </a:xfrm>
          <a:prstGeom prst="rect">
            <a:avLst/>
          </a:prstGeom>
          <a:noFill/>
        </p:spPr>
        <p:txBody>
          <a:bodyPr wrap="none" lIns="0" tIns="0" rIns="0" bIns="0" rtlCol="0">
            <a:spAutoFit/>
          </a:bodyPr>
          <a:lstStyle/>
          <a:p>
            <a:r>
              <a:rPr lang="en-US" sz="1632" b="1" dirty="0">
                <a:gradFill>
                  <a:gsLst>
                    <a:gs pos="0">
                      <a:schemeClr val="tx1"/>
                    </a:gs>
                    <a:gs pos="86000">
                      <a:schemeClr val="tx1"/>
                    </a:gs>
                  </a:gsLst>
                  <a:lin ang="5400000" scaled="0"/>
                </a:gradFill>
                <a:latin typeface="Segoe UI Light" pitchFamily="34" charset="0"/>
              </a:rPr>
              <a:t>Storage</a:t>
            </a:r>
          </a:p>
        </p:txBody>
      </p:sp>
      <p:sp>
        <p:nvSpPr>
          <p:cNvPr id="36" name="Content Placeholder 2"/>
          <p:cNvSpPr txBox="1">
            <a:spLocks/>
          </p:cNvSpPr>
          <p:nvPr/>
        </p:nvSpPr>
        <p:spPr>
          <a:xfrm>
            <a:off x="7578842" y="2466914"/>
            <a:ext cx="4324068" cy="2289861"/>
          </a:xfrm>
          <a:prstGeom prst="rect">
            <a:avLst/>
          </a:prstGeom>
        </p:spPr>
        <p:txBody>
          <a:bodyPr vert="horz" wrap="square" lIns="0" tIns="0" rIns="0" bIns="0" rtlCol="0">
            <a:spAutoFit/>
          </a:bodyPr>
          <a:lstStyle>
            <a:lvl1pPr marL="284163" indent="-284163" algn="l" defTabSz="914363" rtl="0" eaLnBrk="1" latinLnBrk="0" hangingPunct="1">
              <a:lnSpc>
                <a:spcPct val="90000"/>
              </a:lnSpc>
              <a:spcBef>
                <a:spcPct val="20000"/>
              </a:spcBef>
              <a:buSzPct val="90000"/>
              <a:buFont typeface="Wingdings" pitchFamily="2" charset="2"/>
              <a:buChar char=""/>
              <a:defRPr sz="40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1pPr>
            <a:lvl2pPr marL="517525" indent="-233363" algn="l" defTabSz="914363" rtl="0" eaLnBrk="1" latinLnBrk="0" hangingPunct="1">
              <a:lnSpc>
                <a:spcPct val="90000"/>
              </a:lnSpc>
              <a:spcBef>
                <a:spcPct val="20000"/>
              </a:spcBef>
              <a:buSzPct val="90000"/>
              <a:buFont typeface="Wingdings" pitchFamily="2" charset="2"/>
              <a:buChar char=""/>
              <a:tabLst>
                <a:tab pos="630238" algn="l"/>
              </a:tabLst>
              <a:defRPr sz="2800" kern="1200" spc="-50" baseline="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2pPr>
            <a:lvl3pPr marL="741363" indent="-223838" algn="l" defTabSz="914363" rtl="0" eaLnBrk="1" latinLnBrk="0" hangingPunct="1">
              <a:lnSpc>
                <a:spcPct val="90000"/>
              </a:lnSpc>
              <a:spcBef>
                <a:spcPct val="20000"/>
              </a:spcBef>
              <a:buSzPct val="90000"/>
              <a:buFont typeface="Wingdings" pitchFamily="2" charset="2"/>
              <a:buChar char=""/>
              <a:tabLst/>
              <a:defRPr sz="2400" kern="1200" spc="-50" baseline="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3pPr>
            <a:lvl4pPr marL="914400" indent="-173038" algn="l" defTabSz="914363" rtl="0" eaLnBrk="1" latinLnBrk="0" hangingPunct="1">
              <a:lnSpc>
                <a:spcPct val="90000"/>
              </a:lnSpc>
              <a:spcBef>
                <a:spcPct val="20000"/>
              </a:spcBef>
              <a:buSzPct val="90000"/>
              <a:buFont typeface="Wingdings" pitchFamily="2" charset="2"/>
              <a:buChar char=""/>
              <a:tabLst>
                <a:tab pos="914400" algn="l"/>
              </a:tabLst>
              <a:defRPr sz="2000" kern="1200" spc="-50" baseline="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4pPr>
            <a:lvl5pPr marL="1087438" indent="-173038" algn="l" defTabSz="914363" rtl="0" eaLnBrk="1" latinLnBrk="0" hangingPunct="1">
              <a:lnSpc>
                <a:spcPct val="90000"/>
              </a:lnSpc>
              <a:spcBef>
                <a:spcPct val="20000"/>
              </a:spcBef>
              <a:buSzPct val="90000"/>
              <a:buFont typeface="Wingdings" pitchFamily="2" charset="2"/>
              <a:buChar char=""/>
              <a:tabLst/>
              <a:defRPr sz="2000" kern="1200" spc="-50" baseline="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48" dirty="0"/>
              <a:t>CSV aggregates namespace for data access across volumes</a:t>
            </a:r>
          </a:p>
          <a:p>
            <a:r>
              <a:rPr lang="en-US" sz="2448" dirty="0"/>
              <a:t>Architecturally similar to traditional storage deployment</a:t>
            </a:r>
          </a:p>
          <a:p>
            <a:endParaRPr lang="en-US" sz="800" dirty="0"/>
          </a:p>
        </p:txBody>
      </p:sp>
      <p:sp>
        <p:nvSpPr>
          <p:cNvPr id="35" name="Rectangle 34"/>
          <p:cNvSpPr/>
          <p:nvPr/>
        </p:nvSpPr>
        <p:spPr bwMode="auto">
          <a:xfrm>
            <a:off x="3142739" y="4491269"/>
            <a:ext cx="308226" cy="123743"/>
          </a:xfrm>
          <a:prstGeom prst="rect">
            <a:avLst/>
          </a:prstGeom>
          <a:solidFill>
            <a:srgbClr val="1B2020"/>
          </a:solidFill>
          <a:ln>
            <a:noFill/>
            <a:headEnd type="none" w="med" len="med"/>
            <a:tailEnd type="none" w="med" len="med"/>
          </a:ln>
          <a:effectLst>
            <a:softEdge rad="12700"/>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7" name="Rectangle 36"/>
          <p:cNvSpPr/>
          <p:nvPr/>
        </p:nvSpPr>
        <p:spPr bwMode="auto">
          <a:xfrm>
            <a:off x="5093062" y="4479728"/>
            <a:ext cx="308226" cy="123743"/>
          </a:xfrm>
          <a:prstGeom prst="rect">
            <a:avLst/>
          </a:prstGeom>
          <a:solidFill>
            <a:srgbClr val="1B2125"/>
          </a:solidFill>
          <a:ln>
            <a:noFill/>
            <a:headEnd type="none" w="med" len="med"/>
            <a:tailEnd type="none" w="med" len="med"/>
          </a:ln>
          <a:effectLst>
            <a:softEdge rad="12700"/>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Oval 2"/>
          <p:cNvSpPr/>
          <p:nvPr/>
        </p:nvSpPr>
        <p:spPr bwMode="auto">
          <a:xfrm>
            <a:off x="4187804" y="6087771"/>
            <a:ext cx="211113" cy="111049"/>
          </a:xfrm>
          <a:prstGeom prst="ellipse">
            <a:avLst/>
          </a:prstGeom>
          <a:solidFill>
            <a:srgbClr val="5E5D5B"/>
          </a:solidFill>
          <a:ln>
            <a:noFill/>
            <a:headEnd type="none" w="med" len="med"/>
            <a:tailEnd type="none" w="med" len="med"/>
          </a:ln>
          <a:effectLst>
            <a:softEdge rad="12700"/>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9" name="Oval 38"/>
          <p:cNvSpPr/>
          <p:nvPr/>
        </p:nvSpPr>
        <p:spPr bwMode="auto">
          <a:xfrm>
            <a:off x="6166004" y="6075019"/>
            <a:ext cx="211113" cy="111049"/>
          </a:xfrm>
          <a:prstGeom prst="ellipse">
            <a:avLst/>
          </a:prstGeom>
          <a:solidFill>
            <a:srgbClr val="5E5D5B"/>
          </a:solidFill>
          <a:ln>
            <a:noFill/>
            <a:headEnd type="none" w="med" len="med"/>
            <a:tailEnd type="none" w="med" len="med"/>
          </a:ln>
          <a:effectLst>
            <a:softEdge rad="12700"/>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5289791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500"/>
                                        <p:tgtEl>
                                          <p:spTgt spid="6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fade">
                                      <p:cBhvr>
                                        <p:cTn id="19" dur="500"/>
                                        <p:tgtEl>
                                          <p:spTgt spid="6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500"/>
                                        <p:tgtEl>
                                          <p:spTgt spid="33"/>
                                        </p:tgtEl>
                                      </p:cBhvr>
                                    </p:animEffect>
                                  </p:childTnLst>
                                </p:cTn>
                              </p:par>
                              <p:par>
                                <p:cTn id="37" presetID="10" presetClass="entr" presetSubtype="0" fill="hold" nodeType="withEffect">
                                  <p:stCondLst>
                                    <p:cond delay="0"/>
                                  </p:stCondLst>
                                  <p:childTnLst>
                                    <p:set>
                                      <p:cBhvr>
                                        <p:cTn id="38" dur="1" fill="hold">
                                          <p:stCondLst>
                                            <p:cond delay="0"/>
                                          </p:stCondLst>
                                        </p:cTn>
                                        <p:tgtEl>
                                          <p:spTgt spid="36">
                                            <p:txEl>
                                              <p:pRg st="0" end="0"/>
                                            </p:txEl>
                                          </p:spTgt>
                                        </p:tgtEl>
                                        <p:attrNameLst>
                                          <p:attrName>style.visibility</p:attrName>
                                        </p:attrNameLst>
                                      </p:cBhvr>
                                      <p:to>
                                        <p:strVal val="visible"/>
                                      </p:to>
                                    </p:set>
                                    <p:animEffect transition="in" filter="fade">
                                      <p:cBhvr>
                                        <p:cTn id="39" dur="500"/>
                                        <p:tgtEl>
                                          <p:spTgt spid="36">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79"/>
                                        </p:tgtEl>
                                        <p:attrNameLst>
                                          <p:attrName>style.visibility</p:attrName>
                                        </p:attrNameLst>
                                      </p:cBhvr>
                                      <p:to>
                                        <p:strVal val="visible"/>
                                      </p:to>
                                    </p:set>
                                    <p:animEffect transition="in" filter="fade">
                                      <p:cBhvr>
                                        <p:cTn id="44" dur="500"/>
                                        <p:tgtEl>
                                          <p:spTgt spid="7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80"/>
                                        </p:tgtEl>
                                        <p:attrNameLst>
                                          <p:attrName>style.visibility</p:attrName>
                                        </p:attrNameLst>
                                      </p:cBhvr>
                                      <p:to>
                                        <p:strVal val="visible"/>
                                      </p:to>
                                    </p:set>
                                    <p:animEffect transition="in" filter="fade">
                                      <p:cBhvr>
                                        <p:cTn id="53" dur="500"/>
                                        <p:tgtEl>
                                          <p:spTgt spid="8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500"/>
                                        <p:tgtEl>
                                          <p:spTgt spid="81"/>
                                        </p:tgtEl>
                                      </p:cBhvr>
                                    </p:animEffect>
                                  </p:childTnLst>
                                </p:cTn>
                              </p:par>
                              <p:par>
                                <p:cTn id="57" presetID="10" presetClass="entr" presetSubtype="0" fill="hold" nodeType="withEffect">
                                  <p:stCondLst>
                                    <p:cond delay="0"/>
                                  </p:stCondLst>
                                  <p:childTnLst>
                                    <p:set>
                                      <p:cBhvr>
                                        <p:cTn id="58" dur="1" fill="hold">
                                          <p:stCondLst>
                                            <p:cond delay="0"/>
                                          </p:stCondLst>
                                        </p:cTn>
                                        <p:tgtEl>
                                          <p:spTgt spid="36">
                                            <p:txEl>
                                              <p:pRg st="1" end="1"/>
                                            </p:txEl>
                                          </p:spTgt>
                                        </p:tgtEl>
                                        <p:attrNameLst>
                                          <p:attrName>style.visibility</p:attrName>
                                        </p:attrNameLst>
                                      </p:cBhvr>
                                      <p:to>
                                        <p:strVal val="visible"/>
                                      </p:to>
                                    </p:set>
                                    <p:animEffect transition="in" filter="fade">
                                      <p:cBhvr>
                                        <p:cTn id="59" dur="500"/>
                                        <p:tgtEl>
                                          <p:spTgt spid="3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P spid="18" grpId="0" animBg="1"/>
      <p:bldP spid="20" grpId="0"/>
      <p:bldP spid="23" grpId="0" animBg="1"/>
      <p:bldP spid="30" grpId="0" animBg="1"/>
      <p:bldP spid="31" grpId="0" animBg="1"/>
      <p:bldP spid="32" grpId="0" animBg="1"/>
      <p:bldP spid="33" grpId="0" animBg="1"/>
      <p:bldP spid="60" grpId="0" animBg="1"/>
      <p:bldP spid="61" grpId="0" animBg="1"/>
      <p:bldP spid="62" grpId="0" animBg="1"/>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933" y="133280"/>
            <a:ext cx="11884782" cy="762786"/>
          </a:xfrm>
        </p:spPr>
        <p:txBody>
          <a:bodyPr/>
          <a:lstStyle/>
          <a:p>
            <a:r>
              <a:rPr lang="en-US" dirty="0" smtClean="0"/>
              <a:t>Scaling the Windows File Server Cluster</a:t>
            </a:r>
            <a:endParaRPr lang="en-US" dirty="0"/>
          </a:p>
        </p:txBody>
      </p:sp>
      <p:sp>
        <p:nvSpPr>
          <p:cNvPr id="117" name="Rounded Rectangle 116"/>
          <p:cNvSpPr/>
          <p:nvPr/>
        </p:nvSpPr>
        <p:spPr bwMode="auto">
          <a:xfrm>
            <a:off x="2953031" y="3313167"/>
            <a:ext cx="8069508" cy="914023"/>
          </a:xfrm>
          <a:prstGeom prst="roundRect">
            <a:avLst>
              <a:gd name="adj" fmla="val 11866"/>
            </a:avLst>
          </a:prstGeom>
          <a:noFill/>
          <a:ln w="12700" cap="flat" cmpd="sng" algn="ctr">
            <a:solidFill>
              <a:schemeClr val="tx1"/>
            </a:solidFill>
            <a:prstDash val="solid"/>
            <a:miter lim="800000"/>
            <a:headEnd type="none" w="med" len="med"/>
            <a:tailEnd type="none" w="med" len="med"/>
          </a:ln>
          <a:effectLst/>
        </p:spPr>
        <p:txBody>
          <a:bodyPr vert="horz" wrap="square" lIns="91399" tIns="45700" rIns="91399" bIns="45700" numCol="1" rtlCol="0" anchor="ctr" anchorCtr="0" compatLnSpc="1">
            <a:prstTxWarp prst="textNoShape">
              <a:avLst/>
            </a:prstTxWarp>
          </a:bodyPr>
          <a:lstStyle/>
          <a:p>
            <a:pPr algn="ctr" defTabSz="913737">
              <a:defRPr/>
            </a:pPr>
            <a:endParaRPr lang="en-US" sz="2199" kern="0" dirty="0">
              <a:solidFill>
                <a:srgbClr val="FFFFFF">
                  <a:alpha val="98824"/>
                </a:srgbClr>
              </a:solidFill>
              <a:latin typeface="Calibri" panose="020F0502020204030204"/>
              <a:ea typeface="Segoe UI" pitchFamily="34" charset="0"/>
              <a:cs typeface="Segoe UI" pitchFamily="34" charset="0"/>
            </a:endParaRPr>
          </a:p>
        </p:txBody>
      </p:sp>
      <p:sp>
        <p:nvSpPr>
          <p:cNvPr id="118" name="TextBox 117"/>
          <p:cNvSpPr txBox="1">
            <a:spLocks/>
          </p:cNvSpPr>
          <p:nvPr/>
        </p:nvSpPr>
        <p:spPr>
          <a:xfrm>
            <a:off x="1199474" y="3412119"/>
            <a:ext cx="1546648" cy="731226"/>
          </a:xfrm>
          <a:prstGeom prst="rect">
            <a:avLst/>
          </a:prstGeom>
          <a:noFill/>
        </p:spPr>
        <p:txBody>
          <a:bodyPr wrap="square" lIns="91403" tIns="91403" rIns="91403" bIns="91403" rtlCol="0" anchor="ctr" anchorCtr="0">
            <a:noAutofit/>
          </a:bodyPr>
          <a:lstStyle/>
          <a:p>
            <a:pPr algn="r" defTabSz="914037">
              <a:lnSpc>
                <a:spcPct val="90000"/>
              </a:lnSpc>
              <a:spcBef>
                <a:spcPct val="20000"/>
              </a:spcBef>
              <a:buSzPct val="90000"/>
            </a:pPr>
            <a:r>
              <a:rPr lang="en-US" sz="1399" b="1" dirty="0">
                <a:solidFill>
                  <a:schemeClr val="tx1">
                    <a:alpha val="99000"/>
                  </a:schemeClr>
                </a:solidFill>
                <a:latin typeface="Calibri" panose="020F0502020204030204"/>
              </a:rPr>
              <a:t>Clustered Storage Pool &amp; Storage Spaces</a:t>
            </a:r>
          </a:p>
        </p:txBody>
      </p:sp>
      <p:sp>
        <p:nvSpPr>
          <p:cNvPr id="120" name="Rounded Rectangle 119"/>
          <p:cNvSpPr/>
          <p:nvPr/>
        </p:nvSpPr>
        <p:spPr>
          <a:xfrm>
            <a:off x="4977226" y="3402719"/>
            <a:ext cx="1951117" cy="731226"/>
          </a:xfrm>
          <a:prstGeom prst="roundRect">
            <a:avLst/>
          </a:prstGeom>
          <a:ln/>
        </p:spPr>
        <p:style>
          <a:lnRef idx="1">
            <a:schemeClr val="accent1"/>
          </a:lnRef>
          <a:fillRef idx="3">
            <a:schemeClr val="accent1"/>
          </a:fillRef>
          <a:effectRef idx="2">
            <a:schemeClr val="accent1"/>
          </a:effectRef>
          <a:fontRef idx="minor">
            <a:schemeClr val="lt1"/>
          </a:fontRef>
        </p:style>
        <p:txBody>
          <a:bodyPr tIns="182806" bIns="182806" rtlCol="0" anchor="ctr"/>
          <a:lstStyle/>
          <a:p>
            <a:pPr algn="ctr" defTabSz="914037">
              <a:defRPr/>
            </a:pPr>
            <a:r>
              <a:rPr lang="en-US" sz="1999" kern="0" dirty="0">
                <a:solidFill>
                  <a:prstClr val="white"/>
                </a:solidFill>
                <a:latin typeface="Calibri" panose="020F0502020204030204"/>
              </a:rPr>
              <a:t>Mirror Space</a:t>
            </a:r>
          </a:p>
        </p:txBody>
      </p:sp>
      <p:sp>
        <p:nvSpPr>
          <p:cNvPr id="142" name="Rounded Rectangle 141"/>
          <p:cNvSpPr/>
          <p:nvPr/>
        </p:nvSpPr>
        <p:spPr>
          <a:xfrm>
            <a:off x="3040860" y="3405547"/>
            <a:ext cx="1868160" cy="731226"/>
          </a:xfrm>
          <a:prstGeom prst="roundRect">
            <a:avLst/>
          </a:prstGeom>
          <a:ln/>
        </p:spPr>
        <p:style>
          <a:lnRef idx="1">
            <a:schemeClr val="accent1"/>
          </a:lnRef>
          <a:fillRef idx="3">
            <a:schemeClr val="accent1"/>
          </a:fillRef>
          <a:effectRef idx="2">
            <a:schemeClr val="accent1"/>
          </a:effectRef>
          <a:fontRef idx="minor">
            <a:schemeClr val="lt1"/>
          </a:fontRef>
        </p:style>
        <p:txBody>
          <a:bodyPr tIns="182806" bIns="182806" rtlCol="0" anchor="ctr"/>
          <a:lstStyle/>
          <a:p>
            <a:pPr algn="ctr" defTabSz="914037">
              <a:defRPr/>
            </a:pPr>
            <a:r>
              <a:rPr lang="en-US" sz="1999" kern="0" dirty="0">
                <a:solidFill>
                  <a:prstClr val="white"/>
                </a:solidFill>
                <a:latin typeface="Calibri" panose="020F0502020204030204"/>
              </a:rPr>
              <a:t>Mirror Space</a:t>
            </a:r>
          </a:p>
        </p:txBody>
      </p:sp>
      <p:sp>
        <p:nvSpPr>
          <p:cNvPr id="143" name="Rounded Rectangle 142"/>
          <p:cNvSpPr/>
          <p:nvPr/>
        </p:nvSpPr>
        <p:spPr>
          <a:xfrm>
            <a:off x="6996547" y="3403651"/>
            <a:ext cx="1951117" cy="731226"/>
          </a:xfrm>
          <a:prstGeom prst="roundRect">
            <a:avLst/>
          </a:prstGeom>
          <a:ln/>
        </p:spPr>
        <p:style>
          <a:lnRef idx="1">
            <a:schemeClr val="accent1"/>
          </a:lnRef>
          <a:fillRef idx="3">
            <a:schemeClr val="accent1"/>
          </a:fillRef>
          <a:effectRef idx="2">
            <a:schemeClr val="accent1"/>
          </a:effectRef>
          <a:fontRef idx="minor">
            <a:schemeClr val="lt1"/>
          </a:fontRef>
        </p:style>
        <p:txBody>
          <a:bodyPr tIns="182806" bIns="182806" rtlCol="0" anchor="ctr"/>
          <a:lstStyle/>
          <a:p>
            <a:pPr algn="ctr" defTabSz="914037">
              <a:defRPr/>
            </a:pPr>
            <a:r>
              <a:rPr lang="en-US" sz="1999" kern="0" dirty="0">
                <a:solidFill>
                  <a:prstClr val="white"/>
                </a:solidFill>
                <a:latin typeface="Calibri" panose="020F0502020204030204"/>
              </a:rPr>
              <a:t>Mirror Space</a:t>
            </a:r>
          </a:p>
        </p:txBody>
      </p:sp>
      <p:sp>
        <p:nvSpPr>
          <p:cNvPr id="144" name="Rounded Rectangle 143"/>
          <p:cNvSpPr/>
          <p:nvPr/>
        </p:nvSpPr>
        <p:spPr>
          <a:xfrm>
            <a:off x="9015869" y="3402719"/>
            <a:ext cx="1951117" cy="731226"/>
          </a:xfrm>
          <a:prstGeom prst="roundRect">
            <a:avLst/>
          </a:prstGeom>
          <a:ln/>
        </p:spPr>
        <p:style>
          <a:lnRef idx="1">
            <a:schemeClr val="accent1"/>
          </a:lnRef>
          <a:fillRef idx="3">
            <a:schemeClr val="accent1"/>
          </a:fillRef>
          <a:effectRef idx="2">
            <a:schemeClr val="accent1"/>
          </a:effectRef>
          <a:fontRef idx="minor">
            <a:schemeClr val="lt1"/>
          </a:fontRef>
        </p:style>
        <p:txBody>
          <a:bodyPr tIns="182806" bIns="182806" rtlCol="0" anchor="ctr"/>
          <a:lstStyle/>
          <a:p>
            <a:pPr algn="ctr" defTabSz="914037">
              <a:defRPr/>
            </a:pPr>
            <a:r>
              <a:rPr lang="en-US" sz="1999" kern="0" dirty="0">
                <a:solidFill>
                  <a:prstClr val="white"/>
                </a:solidFill>
                <a:latin typeface="Calibri" panose="020F0502020204030204"/>
              </a:rPr>
              <a:t>Mirror Space</a:t>
            </a:r>
          </a:p>
        </p:txBody>
      </p:sp>
      <p:sp>
        <p:nvSpPr>
          <p:cNvPr id="145" name="TextBox 144"/>
          <p:cNvSpPr txBox="1">
            <a:spLocks/>
          </p:cNvSpPr>
          <p:nvPr/>
        </p:nvSpPr>
        <p:spPr>
          <a:xfrm>
            <a:off x="1059119" y="1248081"/>
            <a:ext cx="1686482" cy="731226"/>
          </a:xfrm>
          <a:prstGeom prst="rect">
            <a:avLst/>
          </a:prstGeom>
          <a:noFill/>
        </p:spPr>
        <p:txBody>
          <a:bodyPr wrap="square" lIns="91403" tIns="91403" rIns="91403" bIns="91403" rtlCol="0" anchor="ctr" anchorCtr="0">
            <a:noAutofit/>
          </a:bodyPr>
          <a:lstStyle/>
          <a:p>
            <a:pPr algn="r" defTabSz="914037">
              <a:lnSpc>
                <a:spcPct val="90000"/>
              </a:lnSpc>
              <a:spcBef>
                <a:spcPct val="20000"/>
              </a:spcBef>
              <a:buSzPct val="90000"/>
            </a:pPr>
            <a:r>
              <a:rPr lang="en-US" sz="1399" b="1" dirty="0">
                <a:solidFill>
                  <a:schemeClr val="tx1">
                    <a:alpha val="99000"/>
                  </a:schemeClr>
                </a:solidFill>
                <a:latin typeface="Calibri" panose="020F0502020204030204"/>
              </a:rPr>
              <a:t>Physical or Virtualized Workloads</a:t>
            </a:r>
          </a:p>
        </p:txBody>
      </p:sp>
      <p:sp>
        <p:nvSpPr>
          <p:cNvPr id="155" name="Cloud 154"/>
          <p:cNvSpPr/>
          <p:nvPr/>
        </p:nvSpPr>
        <p:spPr>
          <a:xfrm>
            <a:off x="2816040" y="929875"/>
            <a:ext cx="8474209" cy="1071610"/>
          </a:xfrm>
          <a:prstGeom prst="cloud">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lIns="0" tIns="0" rIns="0" bIns="0" rtlCol="0" anchor="ctr"/>
          <a:lstStyle/>
          <a:p>
            <a:pPr algn="ctr" defTabSz="914037">
              <a:defRPr/>
            </a:pPr>
            <a:r>
              <a:rPr lang="en-US" sz="3198" b="1" kern="0" dirty="0">
                <a:solidFill>
                  <a:prstClr val="white"/>
                </a:solidFill>
                <a:latin typeface="Calibri" panose="020F0502020204030204"/>
              </a:rPr>
              <a:t>Hyper-V Compute Nodes</a:t>
            </a:r>
          </a:p>
        </p:txBody>
      </p:sp>
      <p:sp>
        <p:nvSpPr>
          <p:cNvPr id="157" name="TextBox 156"/>
          <p:cNvSpPr txBox="1">
            <a:spLocks/>
          </p:cNvSpPr>
          <p:nvPr/>
        </p:nvSpPr>
        <p:spPr>
          <a:xfrm>
            <a:off x="606108" y="1979308"/>
            <a:ext cx="2130288" cy="731226"/>
          </a:xfrm>
          <a:prstGeom prst="rect">
            <a:avLst/>
          </a:prstGeom>
          <a:noFill/>
        </p:spPr>
        <p:txBody>
          <a:bodyPr wrap="square" lIns="91403" tIns="91403" rIns="91403" bIns="91403" rtlCol="0" anchor="ctr" anchorCtr="0">
            <a:noAutofit/>
          </a:bodyPr>
          <a:lstStyle/>
          <a:p>
            <a:pPr algn="r" defTabSz="914037">
              <a:lnSpc>
                <a:spcPct val="90000"/>
              </a:lnSpc>
              <a:spcBef>
                <a:spcPct val="20000"/>
              </a:spcBef>
              <a:buSzPct val="90000"/>
            </a:pPr>
            <a:r>
              <a:rPr lang="en-US" sz="1399" b="1" dirty="0">
                <a:solidFill>
                  <a:schemeClr val="tx1">
                    <a:alpha val="99000"/>
                  </a:schemeClr>
                </a:solidFill>
                <a:latin typeface="Calibri" panose="020F0502020204030204"/>
              </a:rPr>
              <a:t>High Speed Network</a:t>
            </a:r>
          </a:p>
          <a:p>
            <a:pPr algn="r" defTabSz="914037">
              <a:lnSpc>
                <a:spcPct val="90000"/>
              </a:lnSpc>
              <a:spcBef>
                <a:spcPct val="20000"/>
              </a:spcBef>
              <a:buSzPct val="90000"/>
            </a:pPr>
            <a:r>
              <a:rPr lang="en-US" sz="1399" b="1" dirty="0">
                <a:solidFill>
                  <a:schemeClr val="tx1">
                    <a:alpha val="99000"/>
                  </a:schemeClr>
                </a:solidFill>
                <a:latin typeface="Calibri" panose="020F0502020204030204"/>
              </a:rPr>
              <a:t>(10GbE/InfiniBand)</a:t>
            </a:r>
          </a:p>
        </p:txBody>
      </p:sp>
      <p:sp>
        <p:nvSpPr>
          <p:cNvPr id="158" name="TextBox 157"/>
          <p:cNvSpPr txBox="1">
            <a:spLocks/>
          </p:cNvSpPr>
          <p:nvPr/>
        </p:nvSpPr>
        <p:spPr>
          <a:xfrm>
            <a:off x="1049913" y="2616284"/>
            <a:ext cx="1686482" cy="731226"/>
          </a:xfrm>
          <a:prstGeom prst="rect">
            <a:avLst/>
          </a:prstGeom>
          <a:noFill/>
        </p:spPr>
        <p:txBody>
          <a:bodyPr wrap="square" lIns="91403" tIns="91403" rIns="91403" bIns="91403" rtlCol="0" anchor="ctr" anchorCtr="0">
            <a:noAutofit/>
          </a:bodyPr>
          <a:lstStyle/>
          <a:p>
            <a:pPr algn="r" defTabSz="914037">
              <a:lnSpc>
                <a:spcPct val="90000"/>
              </a:lnSpc>
              <a:spcBef>
                <a:spcPct val="20000"/>
              </a:spcBef>
              <a:buSzPct val="90000"/>
            </a:pPr>
            <a:r>
              <a:rPr lang="en-US" sz="1399" b="1" dirty="0">
                <a:solidFill>
                  <a:schemeClr val="tx1">
                    <a:alpha val="99000"/>
                  </a:schemeClr>
                </a:solidFill>
                <a:latin typeface="Calibri" panose="020F0502020204030204"/>
              </a:rPr>
              <a:t>Unified Cluster Shared Volume Namespace</a:t>
            </a:r>
          </a:p>
        </p:txBody>
      </p:sp>
      <p:cxnSp>
        <p:nvCxnSpPr>
          <p:cNvPr id="151" name="Straight Connector 150"/>
          <p:cNvCxnSpPr/>
          <p:nvPr/>
        </p:nvCxnSpPr>
        <p:spPr>
          <a:xfrm flipV="1">
            <a:off x="2891737" y="4550795"/>
            <a:ext cx="8165423" cy="6924"/>
          </a:xfrm>
          <a:prstGeom prst="line">
            <a:avLst/>
          </a:prstGeom>
          <a:ln w="28575">
            <a:solidFill>
              <a:schemeClr val="accent4"/>
            </a:solidFill>
            <a:headEnd type="oval" w="med" len="med"/>
            <a:tailEnd type="oval" w="med" len="med"/>
          </a:ln>
        </p:spPr>
        <p:style>
          <a:lnRef idx="2">
            <a:schemeClr val="accent5"/>
          </a:lnRef>
          <a:fillRef idx="0">
            <a:schemeClr val="accent5"/>
          </a:fillRef>
          <a:effectRef idx="1">
            <a:schemeClr val="accent5"/>
          </a:effectRef>
          <a:fontRef idx="minor">
            <a:schemeClr val="tx1"/>
          </a:fontRef>
        </p:style>
      </p:cxnSp>
      <p:pic>
        <p:nvPicPr>
          <p:cNvPr id="154" name="Picture 1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6402" y="4245218"/>
            <a:ext cx="1964982" cy="553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3" name="Group 172"/>
          <p:cNvGrpSpPr/>
          <p:nvPr/>
        </p:nvGrpSpPr>
        <p:grpSpPr>
          <a:xfrm>
            <a:off x="2960401" y="5597231"/>
            <a:ext cx="2033721" cy="1299498"/>
            <a:chOff x="225607" y="4524323"/>
            <a:chExt cx="3125634" cy="1861503"/>
          </a:xfrm>
        </p:grpSpPr>
        <p:pic>
          <p:nvPicPr>
            <p:cNvPr id="17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041" y="4524323"/>
              <a:ext cx="2743200" cy="18307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5" name="TextBox 174"/>
            <p:cNvSpPr txBox="1">
              <a:spLocks/>
            </p:cNvSpPr>
            <p:nvPr/>
          </p:nvSpPr>
          <p:spPr>
            <a:xfrm>
              <a:off x="225607" y="5654306"/>
              <a:ext cx="1073970" cy="731520"/>
            </a:xfrm>
            <a:prstGeom prst="rect">
              <a:avLst/>
            </a:prstGeom>
            <a:noFill/>
            <a:ln w="12700">
              <a:noFill/>
            </a:ln>
          </p:spPr>
          <p:txBody>
            <a:bodyPr wrap="square" lIns="91403" tIns="91403" rIns="91403" bIns="91403" rtlCol="0" anchor="ctr" anchorCtr="0">
              <a:noAutofit/>
            </a:bodyPr>
            <a:lstStyle/>
            <a:p>
              <a:pPr algn="r" defTabSz="914037">
                <a:lnSpc>
                  <a:spcPct val="90000"/>
                </a:lnSpc>
                <a:spcBef>
                  <a:spcPct val="20000"/>
                </a:spcBef>
                <a:buSzPct val="90000"/>
                <a:defRPr/>
              </a:pPr>
              <a:r>
                <a:rPr lang="en-US" sz="700" b="1" kern="0" dirty="0">
                  <a:solidFill>
                    <a:schemeClr val="tx1">
                      <a:alpha val="99000"/>
                    </a:schemeClr>
                  </a:solidFill>
                  <a:latin typeface="Calibri" panose="020F0502020204030204"/>
                </a:rPr>
                <a:t>60-bay</a:t>
              </a:r>
            </a:p>
            <a:p>
              <a:pPr algn="r" defTabSz="914037">
                <a:lnSpc>
                  <a:spcPct val="90000"/>
                </a:lnSpc>
                <a:spcBef>
                  <a:spcPct val="20000"/>
                </a:spcBef>
                <a:buSzPct val="90000"/>
                <a:defRPr/>
              </a:pPr>
              <a:r>
                <a:rPr lang="en-US" sz="700" b="1" kern="0" dirty="0">
                  <a:solidFill>
                    <a:schemeClr val="tx1">
                      <a:alpha val="99000"/>
                    </a:schemeClr>
                  </a:solidFill>
                  <a:latin typeface="Calibri" panose="020F0502020204030204"/>
                </a:rPr>
                <a:t>SAS Array</a:t>
              </a:r>
            </a:p>
          </p:txBody>
        </p:sp>
      </p:grpSp>
      <p:pic>
        <p:nvPicPr>
          <p:cNvPr id="176" name="Picture 1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0294" y="4245218"/>
            <a:ext cx="1964982" cy="553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7" name="Picture 1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3665" y="4245218"/>
            <a:ext cx="1964982" cy="553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8" name="Picture 17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6188" y="4245218"/>
            <a:ext cx="1964982" cy="553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9" name="Group 178"/>
          <p:cNvGrpSpPr/>
          <p:nvPr/>
        </p:nvGrpSpPr>
        <p:grpSpPr>
          <a:xfrm>
            <a:off x="4960047" y="5597231"/>
            <a:ext cx="2033721" cy="1299498"/>
            <a:chOff x="225607" y="4524323"/>
            <a:chExt cx="3125634" cy="1861503"/>
          </a:xfrm>
        </p:grpSpPr>
        <p:pic>
          <p:nvPicPr>
            <p:cNvPr id="18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041" y="4524323"/>
              <a:ext cx="2743200" cy="18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1" name="TextBox 180"/>
            <p:cNvSpPr txBox="1">
              <a:spLocks/>
            </p:cNvSpPr>
            <p:nvPr/>
          </p:nvSpPr>
          <p:spPr>
            <a:xfrm>
              <a:off x="225607" y="5654306"/>
              <a:ext cx="1073970" cy="731520"/>
            </a:xfrm>
            <a:prstGeom prst="rect">
              <a:avLst/>
            </a:prstGeom>
            <a:noFill/>
          </p:spPr>
          <p:txBody>
            <a:bodyPr wrap="square" lIns="91403" tIns="91403" rIns="91403" bIns="91403" rtlCol="0" anchor="ctr" anchorCtr="0">
              <a:noAutofit/>
            </a:bodyPr>
            <a:lstStyle/>
            <a:p>
              <a:pPr algn="r" defTabSz="914037">
                <a:lnSpc>
                  <a:spcPct val="90000"/>
                </a:lnSpc>
                <a:spcBef>
                  <a:spcPct val="20000"/>
                </a:spcBef>
                <a:buSzPct val="90000"/>
                <a:defRPr/>
              </a:pPr>
              <a:r>
                <a:rPr lang="en-US" sz="700" b="1" kern="0" dirty="0">
                  <a:solidFill>
                    <a:schemeClr val="tx1">
                      <a:alpha val="99000"/>
                    </a:schemeClr>
                  </a:solidFill>
                  <a:latin typeface="Calibri" panose="020F0502020204030204"/>
                </a:rPr>
                <a:t>60-bay</a:t>
              </a:r>
            </a:p>
            <a:p>
              <a:pPr algn="r" defTabSz="914037">
                <a:lnSpc>
                  <a:spcPct val="90000"/>
                </a:lnSpc>
                <a:spcBef>
                  <a:spcPct val="20000"/>
                </a:spcBef>
                <a:buSzPct val="90000"/>
                <a:defRPr/>
              </a:pPr>
              <a:r>
                <a:rPr lang="en-US" sz="700" b="1" kern="0" dirty="0">
                  <a:solidFill>
                    <a:schemeClr val="tx1">
                      <a:alpha val="99000"/>
                    </a:schemeClr>
                  </a:solidFill>
                  <a:latin typeface="Calibri" panose="020F0502020204030204"/>
                </a:rPr>
                <a:t>SAS Array</a:t>
              </a:r>
            </a:p>
          </p:txBody>
        </p:sp>
      </p:grpSp>
      <p:grpSp>
        <p:nvGrpSpPr>
          <p:cNvPr id="182" name="Group 181"/>
          <p:cNvGrpSpPr/>
          <p:nvPr/>
        </p:nvGrpSpPr>
        <p:grpSpPr>
          <a:xfrm>
            <a:off x="6974392" y="5601462"/>
            <a:ext cx="2033721" cy="1299498"/>
            <a:chOff x="225607" y="4524323"/>
            <a:chExt cx="3125634" cy="1861503"/>
          </a:xfrm>
        </p:grpSpPr>
        <p:pic>
          <p:nvPicPr>
            <p:cNvPr id="183"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041" y="4524323"/>
              <a:ext cx="2743200" cy="18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 name="TextBox 183"/>
            <p:cNvSpPr txBox="1">
              <a:spLocks/>
            </p:cNvSpPr>
            <p:nvPr/>
          </p:nvSpPr>
          <p:spPr>
            <a:xfrm>
              <a:off x="225607" y="5654306"/>
              <a:ext cx="1073970" cy="731520"/>
            </a:xfrm>
            <a:prstGeom prst="rect">
              <a:avLst/>
            </a:prstGeom>
            <a:noFill/>
          </p:spPr>
          <p:txBody>
            <a:bodyPr wrap="square" lIns="91403" tIns="91403" rIns="91403" bIns="91403" rtlCol="0" anchor="ctr" anchorCtr="0">
              <a:noAutofit/>
            </a:bodyPr>
            <a:lstStyle/>
            <a:p>
              <a:pPr algn="r" defTabSz="914037">
                <a:lnSpc>
                  <a:spcPct val="90000"/>
                </a:lnSpc>
                <a:spcBef>
                  <a:spcPct val="20000"/>
                </a:spcBef>
                <a:buSzPct val="90000"/>
                <a:defRPr/>
              </a:pPr>
              <a:r>
                <a:rPr lang="en-US" sz="700" b="1" kern="0" dirty="0">
                  <a:solidFill>
                    <a:schemeClr val="tx1">
                      <a:alpha val="99000"/>
                    </a:schemeClr>
                  </a:solidFill>
                  <a:latin typeface="Calibri" panose="020F0502020204030204"/>
                </a:rPr>
                <a:t>60-bay</a:t>
              </a:r>
            </a:p>
            <a:p>
              <a:pPr algn="r" defTabSz="914037">
                <a:lnSpc>
                  <a:spcPct val="90000"/>
                </a:lnSpc>
                <a:spcBef>
                  <a:spcPct val="20000"/>
                </a:spcBef>
                <a:buSzPct val="90000"/>
                <a:defRPr/>
              </a:pPr>
              <a:r>
                <a:rPr lang="en-US" sz="700" b="1" kern="0" dirty="0">
                  <a:solidFill>
                    <a:schemeClr val="tx1">
                      <a:alpha val="99000"/>
                    </a:schemeClr>
                  </a:solidFill>
                  <a:latin typeface="Calibri" panose="020F0502020204030204"/>
                </a:rPr>
                <a:t>SAS Array</a:t>
              </a:r>
            </a:p>
          </p:txBody>
        </p:sp>
      </p:grpSp>
      <p:grpSp>
        <p:nvGrpSpPr>
          <p:cNvPr id="185" name="Group 184"/>
          <p:cNvGrpSpPr/>
          <p:nvPr/>
        </p:nvGrpSpPr>
        <p:grpSpPr>
          <a:xfrm>
            <a:off x="8988818" y="5602866"/>
            <a:ext cx="2033721" cy="1299498"/>
            <a:chOff x="225607" y="4524323"/>
            <a:chExt cx="3125634" cy="1861503"/>
          </a:xfrm>
        </p:grpSpPr>
        <p:pic>
          <p:nvPicPr>
            <p:cNvPr id="18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041" y="4524323"/>
              <a:ext cx="2743200" cy="18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7" name="TextBox 186"/>
            <p:cNvSpPr txBox="1">
              <a:spLocks/>
            </p:cNvSpPr>
            <p:nvPr/>
          </p:nvSpPr>
          <p:spPr>
            <a:xfrm>
              <a:off x="225607" y="5654306"/>
              <a:ext cx="1073970" cy="731520"/>
            </a:xfrm>
            <a:prstGeom prst="rect">
              <a:avLst/>
            </a:prstGeom>
            <a:noFill/>
          </p:spPr>
          <p:txBody>
            <a:bodyPr wrap="square" lIns="91403" tIns="91403" rIns="91403" bIns="91403" rtlCol="0" anchor="ctr" anchorCtr="0">
              <a:noAutofit/>
            </a:bodyPr>
            <a:lstStyle/>
            <a:p>
              <a:pPr algn="r" defTabSz="914037">
                <a:lnSpc>
                  <a:spcPct val="90000"/>
                </a:lnSpc>
                <a:spcBef>
                  <a:spcPct val="20000"/>
                </a:spcBef>
                <a:buSzPct val="90000"/>
                <a:defRPr/>
              </a:pPr>
              <a:r>
                <a:rPr lang="en-US" sz="700" b="1" kern="0" dirty="0">
                  <a:solidFill>
                    <a:schemeClr val="tx1">
                      <a:alpha val="99000"/>
                    </a:schemeClr>
                  </a:solidFill>
                  <a:latin typeface="Calibri" panose="020F0502020204030204"/>
                </a:rPr>
                <a:t>60-bay</a:t>
              </a:r>
            </a:p>
            <a:p>
              <a:pPr algn="r" defTabSz="914037">
                <a:lnSpc>
                  <a:spcPct val="90000"/>
                </a:lnSpc>
                <a:spcBef>
                  <a:spcPct val="20000"/>
                </a:spcBef>
                <a:buSzPct val="90000"/>
                <a:defRPr/>
              </a:pPr>
              <a:r>
                <a:rPr lang="en-US" sz="700" b="1" kern="0" dirty="0">
                  <a:solidFill>
                    <a:schemeClr val="tx1">
                      <a:alpha val="99000"/>
                    </a:schemeClr>
                  </a:solidFill>
                  <a:latin typeface="Calibri" panose="020F0502020204030204"/>
                </a:rPr>
                <a:t>SAS Array</a:t>
              </a:r>
            </a:p>
          </p:txBody>
        </p:sp>
      </p:grpSp>
      <p:sp>
        <p:nvSpPr>
          <p:cNvPr id="188" name="TextBox 187"/>
          <p:cNvSpPr txBox="1">
            <a:spLocks/>
          </p:cNvSpPr>
          <p:nvPr/>
        </p:nvSpPr>
        <p:spPr>
          <a:xfrm>
            <a:off x="1030038" y="5870624"/>
            <a:ext cx="1712374" cy="731226"/>
          </a:xfrm>
          <a:prstGeom prst="rect">
            <a:avLst/>
          </a:prstGeom>
          <a:noFill/>
        </p:spPr>
        <p:txBody>
          <a:bodyPr wrap="square" lIns="91403" tIns="91403" rIns="91403" bIns="91403" rtlCol="0" anchor="ctr" anchorCtr="0">
            <a:noAutofit/>
          </a:bodyPr>
          <a:lstStyle/>
          <a:p>
            <a:pPr algn="r" defTabSz="914037">
              <a:lnSpc>
                <a:spcPct val="90000"/>
              </a:lnSpc>
              <a:spcBef>
                <a:spcPct val="20000"/>
              </a:spcBef>
              <a:buSzPct val="90000"/>
            </a:pPr>
            <a:r>
              <a:rPr lang="en-US" sz="1399" b="1" dirty="0">
                <a:solidFill>
                  <a:schemeClr val="tx1">
                    <a:alpha val="99000"/>
                  </a:schemeClr>
                </a:solidFill>
                <a:latin typeface="Calibri" panose="020F0502020204030204"/>
              </a:rPr>
              <a:t>60-bay Shared SAS JBOD Arrays</a:t>
            </a:r>
          </a:p>
        </p:txBody>
      </p:sp>
      <p:sp>
        <p:nvSpPr>
          <p:cNvPr id="189" name="TextBox 188"/>
          <p:cNvSpPr txBox="1">
            <a:spLocks/>
          </p:cNvSpPr>
          <p:nvPr/>
        </p:nvSpPr>
        <p:spPr>
          <a:xfrm>
            <a:off x="759558" y="4194440"/>
            <a:ext cx="1986044" cy="731226"/>
          </a:xfrm>
          <a:prstGeom prst="rect">
            <a:avLst/>
          </a:prstGeom>
          <a:noFill/>
        </p:spPr>
        <p:txBody>
          <a:bodyPr wrap="square" lIns="91403" tIns="91403" rIns="91403" bIns="91403" rtlCol="0" anchor="ctr" anchorCtr="0">
            <a:noAutofit/>
          </a:bodyPr>
          <a:lstStyle/>
          <a:p>
            <a:pPr algn="r" defTabSz="914037">
              <a:lnSpc>
                <a:spcPct val="90000"/>
              </a:lnSpc>
              <a:spcBef>
                <a:spcPct val="20000"/>
              </a:spcBef>
              <a:buSzPct val="90000"/>
            </a:pPr>
            <a:r>
              <a:rPr lang="en-US" sz="1399" b="1" u="sng" dirty="0">
                <a:solidFill>
                  <a:schemeClr val="tx1">
                    <a:alpha val="99000"/>
                  </a:schemeClr>
                </a:solidFill>
                <a:latin typeface="Calibri" panose="020F0502020204030204"/>
              </a:rPr>
              <a:t>Clustered File Servers </a:t>
            </a:r>
            <a:r>
              <a:rPr lang="en-US" sz="1049" b="1" dirty="0">
                <a:solidFill>
                  <a:schemeClr val="tx1">
                    <a:alpha val="99000"/>
                  </a:schemeClr>
                </a:solidFill>
                <a:latin typeface="Calibri" panose="020F0502020204030204"/>
              </a:rPr>
              <a:t>with 10GbE/InfiniBand</a:t>
            </a:r>
            <a:endParaRPr lang="en-US" sz="1000" b="1" dirty="0">
              <a:solidFill>
                <a:schemeClr val="tx1">
                  <a:alpha val="99000"/>
                </a:schemeClr>
              </a:solidFill>
              <a:latin typeface="Calibri" panose="020F0502020204030204"/>
            </a:endParaRPr>
          </a:p>
        </p:txBody>
      </p:sp>
      <p:sp>
        <p:nvSpPr>
          <p:cNvPr id="190" name="Rounded Rectangle 189"/>
          <p:cNvSpPr/>
          <p:nvPr/>
        </p:nvSpPr>
        <p:spPr bwMode="auto">
          <a:xfrm>
            <a:off x="2953030" y="5048549"/>
            <a:ext cx="8025557" cy="208543"/>
          </a:xfrm>
          <a:prstGeom prst="roundRect">
            <a:avLst/>
          </a:prstGeom>
          <a:ln/>
        </p:spPr>
        <p:style>
          <a:lnRef idx="1">
            <a:schemeClr val="accent1"/>
          </a:lnRef>
          <a:fillRef idx="3">
            <a:schemeClr val="accent1"/>
          </a:fillRef>
          <a:effectRef idx="2">
            <a:schemeClr val="accent1"/>
          </a:effectRef>
          <a:fontRef idx="minor">
            <a:schemeClr val="lt1"/>
          </a:fontRef>
        </p:style>
        <p:txBody>
          <a:bodyPr tIns="182806" bIns="182806" rtlCol="0" anchor="ctr"/>
          <a:lstStyle/>
          <a:p>
            <a:pPr algn="ctr" defTabSz="914037"/>
            <a:endParaRPr lang="en-US" sz="1999" kern="0" dirty="0">
              <a:solidFill>
                <a:prstClr val="white"/>
              </a:solidFill>
              <a:latin typeface="Calibri" panose="020F0502020204030204"/>
            </a:endParaRPr>
          </a:p>
        </p:txBody>
      </p:sp>
      <p:sp>
        <p:nvSpPr>
          <p:cNvPr id="191" name="TextBox 190"/>
          <p:cNvSpPr txBox="1"/>
          <p:nvPr/>
        </p:nvSpPr>
        <p:spPr>
          <a:xfrm>
            <a:off x="4980034" y="5055380"/>
            <a:ext cx="3974875" cy="190188"/>
          </a:xfrm>
          <a:prstGeom prst="rect">
            <a:avLst/>
          </a:prstGeom>
          <a:noFill/>
        </p:spPr>
        <p:txBody>
          <a:bodyPr wrap="square" lIns="182806" tIns="146246" rIns="182806" bIns="146246" rtlCol="0" anchor="ctr">
            <a:noAutofit/>
          </a:bodyPr>
          <a:lstStyle/>
          <a:p>
            <a:pPr algn="ctr">
              <a:lnSpc>
                <a:spcPct val="90000"/>
              </a:lnSpc>
              <a:spcAft>
                <a:spcPts val="600"/>
              </a:spcAft>
            </a:pPr>
            <a:r>
              <a:rPr lang="en-US" sz="900" b="1" spc="300" dirty="0" smtClean="0">
                <a:gradFill>
                  <a:gsLst>
                    <a:gs pos="2917">
                      <a:schemeClr val="tx1"/>
                    </a:gs>
                    <a:gs pos="30000">
                      <a:schemeClr val="tx1"/>
                    </a:gs>
                  </a:gsLst>
                  <a:lin ang="5400000" scaled="0"/>
                </a:gradFill>
              </a:rPr>
              <a:t>786Gbps </a:t>
            </a:r>
            <a:r>
              <a:rPr lang="en-US" sz="900" b="1" spc="300" dirty="0">
                <a:gradFill>
                  <a:gsLst>
                    <a:gs pos="2917">
                      <a:schemeClr val="tx1"/>
                    </a:gs>
                    <a:gs pos="30000">
                      <a:schemeClr val="tx1"/>
                    </a:gs>
                  </a:gsLst>
                  <a:lin ang="5400000" scaled="0"/>
                </a:gradFill>
              </a:rPr>
              <a:t>Shared SAS Links</a:t>
            </a:r>
          </a:p>
        </p:txBody>
      </p:sp>
      <p:cxnSp>
        <p:nvCxnSpPr>
          <p:cNvPr id="192" name="Straight Connector 191"/>
          <p:cNvCxnSpPr>
            <a:stCxn id="174" idx="0"/>
          </p:cNvCxnSpPr>
          <p:nvPr/>
        </p:nvCxnSpPr>
        <p:spPr>
          <a:xfrm flipV="1">
            <a:off x="4101678" y="5248580"/>
            <a:ext cx="118" cy="348650"/>
          </a:xfrm>
          <a:prstGeom prst="line">
            <a:avLst/>
          </a:prstGeom>
          <a:ln w="28575">
            <a:solidFill>
              <a:schemeClr val="accent5"/>
            </a:solidFill>
            <a:headEnd type="oval" w="med" len="med"/>
            <a:tailEnd type="oval" w="med" len="med"/>
          </a:ln>
        </p:spPr>
        <p:style>
          <a:lnRef idx="2">
            <a:schemeClr val="accent5"/>
          </a:lnRef>
          <a:fillRef idx="0">
            <a:schemeClr val="accent5"/>
          </a:fillRef>
          <a:effectRef idx="1">
            <a:schemeClr val="accent5"/>
          </a:effectRef>
          <a:fontRef idx="minor">
            <a:schemeClr val="tx1"/>
          </a:fontRef>
        </p:style>
      </p:cxnSp>
      <p:cxnSp>
        <p:nvCxnSpPr>
          <p:cNvPr id="193" name="Straight Connector 192"/>
          <p:cNvCxnSpPr/>
          <p:nvPr/>
        </p:nvCxnSpPr>
        <p:spPr>
          <a:xfrm flipV="1">
            <a:off x="3955816" y="4708153"/>
            <a:ext cx="118" cy="348650"/>
          </a:xfrm>
          <a:prstGeom prst="line">
            <a:avLst/>
          </a:prstGeom>
          <a:ln w="28575">
            <a:solidFill>
              <a:schemeClr val="accent5"/>
            </a:solidFill>
            <a:headEnd type="oval" w="med" len="med"/>
            <a:tailEnd type="oval" w="med" len="med"/>
          </a:ln>
        </p:spPr>
        <p:style>
          <a:lnRef idx="2">
            <a:schemeClr val="accent5"/>
          </a:lnRef>
          <a:fillRef idx="0">
            <a:schemeClr val="accent5"/>
          </a:fillRef>
          <a:effectRef idx="1">
            <a:schemeClr val="accent5"/>
          </a:effectRef>
          <a:fontRef idx="minor">
            <a:schemeClr val="tx1"/>
          </a:fontRef>
        </p:style>
      </p:cxnSp>
      <p:cxnSp>
        <p:nvCxnSpPr>
          <p:cNvPr id="194" name="Straight Connector 193"/>
          <p:cNvCxnSpPr/>
          <p:nvPr/>
        </p:nvCxnSpPr>
        <p:spPr>
          <a:xfrm flipV="1">
            <a:off x="5959708" y="4708153"/>
            <a:ext cx="118" cy="348650"/>
          </a:xfrm>
          <a:prstGeom prst="line">
            <a:avLst/>
          </a:prstGeom>
          <a:ln w="28575">
            <a:solidFill>
              <a:schemeClr val="accent5"/>
            </a:solidFill>
            <a:headEnd type="oval" w="med" len="med"/>
            <a:tailEnd type="oval" w="med" len="med"/>
          </a:ln>
        </p:spPr>
        <p:style>
          <a:lnRef idx="2">
            <a:schemeClr val="accent5"/>
          </a:lnRef>
          <a:fillRef idx="0">
            <a:schemeClr val="accent5"/>
          </a:fillRef>
          <a:effectRef idx="1">
            <a:schemeClr val="accent5"/>
          </a:effectRef>
          <a:fontRef idx="minor">
            <a:schemeClr val="tx1"/>
          </a:fontRef>
        </p:style>
      </p:cxnSp>
      <p:cxnSp>
        <p:nvCxnSpPr>
          <p:cNvPr id="195" name="Straight Connector 194"/>
          <p:cNvCxnSpPr/>
          <p:nvPr/>
        </p:nvCxnSpPr>
        <p:spPr>
          <a:xfrm flipV="1">
            <a:off x="6108694" y="5246992"/>
            <a:ext cx="118" cy="348650"/>
          </a:xfrm>
          <a:prstGeom prst="line">
            <a:avLst/>
          </a:prstGeom>
          <a:ln w="28575">
            <a:solidFill>
              <a:schemeClr val="accent5"/>
            </a:solidFill>
            <a:headEnd type="oval" w="med" len="med"/>
            <a:tailEnd type="oval" w="med" len="med"/>
          </a:ln>
        </p:spPr>
        <p:style>
          <a:lnRef idx="2">
            <a:schemeClr val="accent5"/>
          </a:lnRef>
          <a:fillRef idx="0">
            <a:schemeClr val="accent5"/>
          </a:fillRef>
          <a:effectRef idx="1">
            <a:schemeClr val="accent5"/>
          </a:effectRef>
          <a:fontRef idx="minor">
            <a:schemeClr val="tx1"/>
          </a:fontRef>
        </p:style>
      </p:cxnSp>
      <p:cxnSp>
        <p:nvCxnSpPr>
          <p:cNvPr id="196" name="Straight Connector 195"/>
          <p:cNvCxnSpPr/>
          <p:nvPr/>
        </p:nvCxnSpPr>
        <p:spPr>
          <a:xfrm flipV="1">
            <a:off x="8134926" y="5264034"/>
            <a:ext cx="118" cy="348650"/>
          </a:xfrm>
          <a:prstGeom prst="line">
            <a:avLst/>
          </a:prstGeom>
          <a:ln w="28575">
            <a:solidFill>
              <a:schemeClr val="accent5"/>
            </a:solidFill>
            <a:headEnd type="oval" w="med" len="med"/>
            <a:tailEnd type="oval" w="med" len="med"/>
          </a:ln>
        </p:spPr>
        <p:style>
          <a:lnRef idx="2">
            <a:schemeClr val="accent5"/>
          </a:lnRef>
          <a:fillRef idx="0">
            <a:schemeClr val="accent5"/>
          </a:fillRef>
          <a:effectRef idx="1">
            <a:schemeClr val="accent5"/>
          </a:effectRef>
          <a:fontRef idx="minor">
            <a:schemeClr val="tx1"/>
          </a:fontRef>
        </p:style>
      </p:cxnSp>
      <p:cxnSp>
        <p:nvCxnSpPr>
          <p:cNvPr id="197" name="Straight Connector 196"/>
          <p:cNvCxnSpPr/>
          <p:nvPr/>
        </p:nvCxnSpPr>
        <p:spPr>
          <a:xfrm flipV="1">
            <a:off x="10129976" y="5254860"/>
            <a:ext cx="118" cy="348650"/>
          </a:xfrm>
          <a:prstGeom prst="line">
            <a:avLst/>
          </a:prstGeom>
          <a:ln w="28575">
            <a:solidFill>
              <a:schemeClr val="accent5"/>
            </a:solidFill>
            <a:headEnd type="oval" w="med" len="med"/>
            <a:tailEnd type="oval" w="med" len="med"/>
          </a:ln>
        </p:spPr>
        <p:style>
          <a:lnRef idx="2">
            <a:schemeClr val="accent5"/>
          </a:lnRef>
          <a:fillRef idx="0">
            <a:schemeClr val="accent5"/>
          </a:fillRef>
          <a:effectRef idx="1">
            <a:schemeClr val="accent5"/>
          </a:effectRef>
          <a:fontRef idx="minor">
            <a:schemeClr val="tx1"/>
          </a:fontRef>
        </p:style>
      </p:cxnSp>
      <p:cxnSp>
        <p:nvCxnSpPr>
          <p:cNvPr id="198" name="Straight Connector 197"/>
          <p:cNvCxnSpPr/>
          <p:nvPr/>
        </p:nvCxnSpPr>
        <p:spPr>
          <a:xfrm flipV="1">
            <a:off x="7980004" y="4696159"/>
            <a:ext cx="118" cy="348650"/>
          </a:xfrm>
          <a:prstGeom prst="line">
            <a:avLst/>
          </a:prstGeom>
          <a:ln w="28575">
            <a:solidFill>
              <a:schemeClr val="accent5"/>
            </a:solidFill>
            <a:headEnd type="oval" w="med" len="med"/>
            <a:tailEnd type="oval" w="med" len="med"/>
          </a:ln>
        </p:spPr>
        <p:style>
          <a:lnRef idx="2">
            <a:schemeClr val="accent5"/>
          </a:lnRef>
          <a:fillRef idx="0">
            <a:schemeClr val="accent5"/>
          </a:fillRef>
          <a:effectRef idx="1">
            <a:schemeClr val="accent5"/>
          </a:effectRef>
          <a:fontRef idx="minor">
            <a:schemeClr val="tx1"/>
          </a:fontRef>
        </p:style>
      </p:cxnSp>
      <p:cxnSp>
        <p:nvCxnSpPr>
          <p:cNvPr id="199" name="Straight Connector 198"/>
          <p:cNvCxnSpPr/>
          <p:nvPr/>
        </p:nvCxnSpPr>
        <p:spPr>
          <a:xfrm flipV="1">
            <a:off x="9993375" y="4701229"/>
            <a:ext cx="118" cy="348650"/>
          </a:xfrm>
          <a:prstGeom prst="line">
            <a:avLst/>
          </a:prstGeom>
          <a:ln w="28575">
            <a:solidFill>
              <a:schemeClr val="accent5"/>
            </a:solidFill>
            <a:headEnd type="oval" w="med" len="med"/>
            <a:tailEnd type="oval" w="med" len="med"/>
          </a:ln>
        </p:spPr>
        <p:style>
          <a:lnRef idx="2">
            <a:schemeClr val="accent5"/>
          </a:lnRef>
          <a:fillRef idx="0">
            <a:schemeClr val="accent5"/>
          </a:fillRef>
          <a:effectRef idx="1">
            <a:schemeClr val="accent5"/>
          </a:effectRef>
          <a:fontRef idx="minor">
            <a:schemeClr val="tx1"/>
          </a:fontRef>
        </p:style>
      </p:cxnSp>
      <p:sp>
        <p:nvSpPr>
          <p:cNvPr id="54" name="Rectangle 53"/>
          <p:cNvSpPr/>
          <p:nvPr/>
        </p:nvSpPr>
        <p:spPr bwMode="auto">
          <a:xfrm>
            <a:off x="3130299" y="4433976"/>
            <a:ext cx="308226" cy="95333"/>
          </a:xfrm>
          <a:prstGeom prst="rect">
            <a:avLst/>
          </a:prstGeom>
          <a:solidFill>
            <a:srgbClr val="1B2020"/>
          </a:solidFill>
          <a:ln>
            <a:noFill/>
            <a:headEnd type="none" w="med" len="med"/>
            <a:tailEnd type="none" w="med" len="med"/>
          </a:ln>
          <a:effectLst>
            <a:softEdge rad="12700"/>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5" name="Rectangle 54"/>
          <p:cNvSpPr/>
          <p:nvPr/>
        </p:nvSpPr>
        <p:spPr bwMode="auto">
          <a:xfrm>
            <a:off x="5136309" y="4433975"/>
            <a:ext cx="308226" cy="95333"/>
          </a:xfrm>
          <a:prstGeom prst="rect">
            <a:avLst/>
          </a:prstGeom>
          <a:solidFill>
            <a:srgbClr val="1B2020"/>
          </a:solidFill>
          <a:ln>
            <a:noFill/>
            <a:headEnd type="none" w="med" len="med"/>
            <a:tailEnd type="none" w="med" len="med"/>
          </a:ln>
          <a:effectLst>
            <a:softEdge rad="12700"/>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6" name="Rectangle 55"/>
          <p:cNvSpPr/>
          <p:nvPr/>
        </p:nvSpPr>
        <p:spPr bwMode="auto">
          <a:xfrm>
            <a:off x="7143499" y="4433975"/>
            <a:ext cx="308226" cy="95333"/>
          </a:xfrm>
          <a:prstGeom prst="rect">
            <a:avLst/>
          </a:prstGeom>
          <a:solidFill>
            <a:srgbClr val="1B2020"/>
          </a:solidFill>
          <a:ln>
            <a:noFill/>
            <a:headEnd type="none" w="med" len="med"/>
            <a:tailEnd type="none" w="med" len="med"/>
          </a:ln>
          <a:effectLst>
            <a:softEdge rad="12700"/>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7" name="Rectangle 56"/>
          <p:cNvSpPr/>
          <p:nvPr/>
        </p:nvSpPr>
        <p:spPr bwMode="auto">
          <a:xfrm>
            <a:off x="9153274" y="4424480"/>
            <a:ext cx="308226" cy="95333"/>
          </a:xfrm>
          <a:prstGeom prst="rect">
            <a:avLst/>
          </a:prstGeom>
          <a:solidFill>
            <a:srgbClr val="1B2020"/>
          </a:solidFill>
          <a:ln>
            <a:noFill/>
            <a:headEnd type="none" w="med" len="med"/>
            <a:tailEnd type="none" w="med" len="med"/>
          </a:ln>
          <a:effectLst>
            <a:softEdge rad="12700"/>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8" name="Oval 57"/>
          <p:cNvSpPr/>
          <p:nvPr/>
        </p:nvSpPr>
        <p:spPr bwMode="auto">
          <a:xfrm>
            <a:off x="4307962" y="6487211"/>
            <a:ext cx="211113" cy="111049"/>
          </a:xfrm>
          <a:prstGeom prst="ellipse">
            <a:avLst/>
          </a:prstGeom>
          <a:solidFill>
            <a:srgbClr val="5E5D5B"/>
          </a:solidFill>
          <a:ln>
            <a:noFill/>
            <a:headEnd type="none" w="med" len="med"/>
            <a:tailEnd type="none" w="med" len="med"/>
          </a:ln>
          <a:effectLst>
            <a:softEdge rad="12700"/>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9" name="Oval 58"/>
          <p:cNvSpPr/>
          <p:nvPr/>
        </p:nvSpPr>
        <p:spPr bwMode="auto">
          <a:xfrm>
            <a:off x="6303561" y="6487210"/>
            <a:ext cx="211113" cy="111049"/>
          </a:xfrm>
          <a:prstGeom prst="ellipse">
            <a:avLst/>
          </a:prstGeom>
          <a:solidFill>
            <a:srgbClr val="5E5D5B"/>
          </a:solidFill>
          <a:ln>
            <a:noFill/>
            <a:headEnd type="none" w="med" len="med"/>
            <a:tailEnd type="none" w="med" len="med"/>
          </a:ln>
          <a:effectLst>
            <a:softEdge rad="12700"/>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0" name="Oval 59"/>
          <p:cNvSpPr/>
          <p:nvPr/>
        </p:nvSpPr>
        <p:spPr bwMode="auto">
          <a:xfrm>
            <a:off x="8317987" y="6487210"/>
            <a:ext cx="211113" cy="111049"/>
          </a:xfrm>
          <a:prstGeom prst="ellipse">
            <a:avLst/>
          </a:prstGeom>
          <a:solidFill>
            <a:srgbClr val="5E5D5B"/>
          </a:solidFill>
          <a:ln>
            <a:noFill/>
            <a:headEnd type="none" w="med" len="med"/>
            <a:tailEnd type="none" w="med" len="med"/>
          </a:ln>
          <a:effectLst>
            <a:softEdge rad="12700"/>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1" name="Oval 60"/>
          <p:cNvSpPr/>
          <p:nvPr/>
        </p:nvSpPr>
        <p:spPr bwMode="auto">
          <a:xfrm>
            <a:off x="10315740" y="6496246"/>
            <a:ext cx="211113" cy="111049"/>
          </a:xfrm>
          <a:prstGeom prst="ellipse">
            <a:avLst/>
          </a:prstGeom>
          <a:solidFill>
            <a:srgbClr val="5E5D5B"/>
          </a:solidFill>
          <a:ln>
            <a:noFill/>
            <a:headEnd type="none" w="med" len="med"/>
            <a:tailEnd type="none" w="med" len="med"/>
          </a:ln>
          <a:effectLst>
            <a:softEdge rad="12700"/>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2" name="Rounded Rectangle 61"/>
          <p:cNvSpPr/>
          <p:nvPr/>
        </p:nvSpPr>
        <p:spPr bwMode="auto">
          <a:xfrm>
            <a:off x="2953031" y="2731605"/>
            <a:ext cx="8069507" cy="531013"/>
          </a:xfrm>
          <a:prstGeom prst="roundRect">
            <a:avLst>
              <a:gd name="adj" fmla="val 11866"/>
            </a:avLst>
          </a:prstGeom>
          <a:solidFill>
            <a:srgbClr val="0071FB"/>
          </a:solidFill>
          <a:ln w="12700" cap="flat" cmpd="sng" algn="ctr">
            <a:solidFill>
              <a:schemeClr val="tx1"/>
            </a:solidFill>
            <a:prstDash val="solid"/>
            <a:miter lim="800000"/>
            <a:headEnd type="none" w="med" len="med"/>
            <a:tailEnd type="none" w="med" len="med"/>
          </a:ln>
          <a:effectLst/>
        </p:spPr>
        <p:txBody>
          <a:bodyPr vert="horz" wrap="square" lIns="91399" tIns="45700" rIns="91399" bIns="45700" numCol="1" rtlCol="0" anchor="ctr" anchorCtr="0" compatLnSpc="1">
            <a:prstTxWarp prst="textNoShape">
              <a:avLst/>
            </a:prstTxWarp>
          </a:bodyPr>
          <a:lstStyle/>
          <a:p>
            <a:pPr algn="ctr" defTabSz="913737">
              <a:defRPr/>
            </a:pPr>
            <a:endParaRPr lang="en-US" sz="2199" kern="0" dirty="0">
              <a:solidFill>
                <a:srgbClr val="FFFFFF">
                  <a:alpha val="98824"/>
                </a:srgbClr>
              </a:solidFill>
              <a:latin typeface="Calibri" panose="020F0502020204030204"/>
              <a:ea typeface="Segoe UI" pitchFamily="34" charset="0"/>
              <a:cs typeface="Segoe UI" pitchFamily="34" charset="0"/>
            </a:endParaRPr>
          </a:p>
        </p:txBody>
      </p:sp>
      <p:sp>
        <p:nvSpPr>
          <p:cNvPr id="63" name="Rounded Rectangle 62"/>
          <p:cNvSpPr/>
          <p:nvPr/>
        </p:nvSpPr>
        <p:spPr>
          <a:xfrm>
            <a:off x="6993767" y="2806463"/>
            <a:ext cx="1953897" cy="385857"/>
          </a:xfrm>
          <a:prstGeom prst="round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037">
              <a:defRPr/>
            </a:pPr>
            <a:r>
              <a:rPr lang="en-US" sz="1799" b="1" kern="0" dirty="0">
                <a:solidFill>
                  <a:prstClr val="white"/>
                </a:solidFill>
                <a:latin typeface="Calibri" panose="020F0502020204030204"/>
              </a:rPr>
              <a:t>\\SRV\Folders</a:t>
            </a:r>
          </a:p>
        </p:txBody>
      </p:sp>
      <p:sp>
        <p:nvSpPr>
          <p:cNvPr id="64" name="Rounded Rectangle 63"/>
          <p:cNvSpPr/>
          <p:nvPr/>
        </p:nvSpPr>
        <p:spPr>
          <a:xfrm>
            <a:off x="4975442" y="2804348"/>
            <a:ext cx="1950119" cy="385857"/>
          </a:xfrm>
          <a:prstGeom prst="roundRect">
            <a:avLst/>
          </a:prstGeom>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914037">
              <a:defRPr/>
            </a:pPr>
            <a:r>
              <a:rPr lang="en-US" sz="1799" b="1" kern="0" dirty="0">
                <a:solidFill>
                  <a:prstClr val="white"/>
                </a:solidFill>
                <a:latin typeface="Calibri" panose="020F0502020204030204"/>
              </a:rPr>
              <a:t>\\SRV\VDI_Dev</a:t>
            </a:r>
          </a:p>
        </p:txBody>
      </p:sp>
      <p:sp>
        <p:nvSpPr>
          <p:cNvPr id="65" name="Rounded Rectangle 64"/>
          <p:cNvSpPr/>
          <p:nvPr/>
        </p:nvSpPr>
        <p:spPr>
          <a:xfrm>
            <a:off x="3020246" y="2804618"/>
            <a:ext cx="1888776" cy="385857"/>
          </a:xfrm>
          <a:prstGeom prst="roundRect">
            <a:avLst/>
          </a:prstGeom>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914037">
              <a:defRPr/>
            </a:pPr>
            <a:r>
              <a:rPr lang="en-US" sz="1799" b="1" kern="0" dirty="0">
                <a:solidFill>
                  <a:prstClr val="white"/>
                </a:solidFill>
                <a:latin typeface="Calibri" panose="020F0502020204030204"/>
              </a:rPr>
              <a:t>\\SRV\VDI_Mrktg</a:t>
            </a:r>
          </a:p>
        </p:txBody>
      </p:sp>
      <p:sp>
        <p:nvSpPr>
          <p:cNvPr id="67" name="Rounded Rectangle 66"/>
          <p:cNvSpPr/>
          <p:nvPr/>
        </p:nvSpPr>
        <p:spPr>
          <a:xfrm>
            <a:off x="9015869" y="2804618"/>
            <a:ext cx="1951457" cy="385857"/>
          </a:xfrm>
          <a:prstGeom prst="round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037">
              <a:defRPr/>
            </a:pPr>
            <a:r>
              <a:rPr lang="en-US" sz="1799" b="1" kern="0" dirty="0">
                <a:solidFill>
                  <a:prstClr val="white"/>
                </a:solidFill>
                <a:latin typeface="Calibri" panose="020F0502020204030204"/>
              </a:rPr>
              <a:t>\\SRV\DB</a:t>
            </a:r>
          </a:p>
        </p:txBody>
      </p:sp>
      <p:sp>
        <p:nvSpPr>
          <p:cNvPr id="156" name="Up-Down Arrow 155"/>
          <p:cNvSpPr/>
          <p:nvPr/>
        </p:nvSpPr>
        <p:spPr>
          <a:xfrm>
            <a:off x="4023101" y="1759202"/>
            <a:ext cx="1873892" cy="1045146"/>
          </a:xfrm>
          <a:prstGeom prst="upDownArrow">
            <a:avLst>
              <a:gd name="adj1" fmla="val 47895"/>
              <a:gd name="adj2" fmla="val 34486"/>
            </a:avLst>
          </a:prstGeom>
          <a:ln/>
        </p:spPr>
        <p:style>
          <a:lnRef idx="3">
            <a:schemeClr val="lt1"/>
          </a:lnRef>
          <a:fillRef idx="1">
            <a:schemeClr val="accent5"/>
          </a:fillRef>
          <a:effectRef idx="1">
            <a:schemeClr val="accent5"/>
          </a:effectRef>
          <a:fontRef idx="minor">
            <a:schemeClr val="lt1"/>
          </a:fontRef>
        </p:style>
        <p:txBody>
          <a:bodyPr rtlCol="0" anchor="ctr"/>
          <a:lstStyle/>
          <a:p>
            <a:pPr algn="ctr" defTabSz="914037">
              <a:defRPr/>
            </a:pPr>
            <a:r>
              <a:rPr lang="en-US" sz="1799" b="1" kern="0" dirty="0" smtClean="0">
                <a:solidFill>
                  <a:prstClr val="white"/>
                </a:solidFill>
                <a:latin typeface="Calibri" panose="020F0502020204030204"/>
              </a:rPr>
              <a:t>SMB</a:t>
            </a:r>
            <a:endParaRPr lang="en-US" sz="1799" b="1" kern="0" dirty="0">
              <a:solidFill>
                <a:prstClr val="white"/>
              </a:solidFill>
              <a:latin typeface="Calibri" panose="020F0502020204030204"/>
            </a:endParaRPr>
          </a:p>
        </p:txBody>
      </p:sp>
      <p:sp>
        <p:nvSpPr>
          <p:cNvPr id="66" name="Up-Down Arrow 65"/>
          <p:cNvSpPr/>
          <p:nvPr/>
        </p:nvSpPr>
        <p:spPr>
          <a:xfrm>
            <a:off x="8051872" y="1759202"/>
            <a:ext cx="1873892" cy="1045011"/>
          </a:xfrm>
          <a:prstGeom prst="upDownArrow">
            <a:avLst>
              <a:gd name="adj1" fmla="val 48799"/>
              <a:gd name="adj2" fmla="val 34486"/>
            </a:avLst>
          </a:prstGeom>
          <a:ln/>
        </p:spPr>
        <p:style>
          <a:lnRef idx="3">
            <a:schemeClr val="lt1"/>
          </a:lnRef>
          <a:fillRef idx="1">
            <a:schemeClr val="accent5"/>
          </a:fillRef>
          <a:effectRef idx="1">
            <a:schemeClr val="accent5"/>
          </a:effectRef>
          <a:fontRef idx="minor">
            <a:schemeClr val="lt1"/>
          </a:fontRef>
        </p:style>
        <p:txBody>
          <a:bodyPr rtlCol="0" anchor="ctr"/>
          <a:lstStyle/>
          <a:p>
            <a:pPr algn="ctr" defTabSz="914037">
              <a:defRPr/>
            </a:pPr>
            <a:r>
              <a:rPr lang="en-US" sz="1799" b="1" kern="0" dirty="0" smtClean="0">
                <a:solidFill>
                  <a:prstClr val="white"/>
                </a:solidFill>
                <a:latin typeface="Calibri" panose="020F0502020204030204"/>
              </a:rPr>
              <a:t>SMB</a:t>
            </a:r>
            <a:endParaRPr lang="en-US" sz="1799" b="1" kern="0" dirty="0">
              <a:solidFill>
                <a:prstClr val="white"/>
              </a:solidFill>
              <a:latin typeface="Calibri" panose="020F0502020204030204"/>
            </a:endParaRPr>
          </a:p>
        </p:txBody>
      </p:sp>
    </p:spTree>
    <p:extLst>
      <p:ext uri="{BB962C8B-B14F-4D97-AF65-F5344CB8AC3E}">
        <p14:creationId xmlns:p14="http://schemas.microsoft.com/office/powerpoint/2010/main" val="253036148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792" y="160152"/>
            <a:ext cx="11883096" cy="762678"/>
          </a:xfrm>
        </p:spPr>
        <p:txBody>
          <a:bodyPr/>
          <a:lstStyle/>
          <a:p>
            <a:r>
              <a:rPr lang="en-US" dirty="0" smtClean="0"/>
              <a:t>Further Scaling the Cluster</a:t>
            </a:r>
            <a:endParaRPr lang="en-US" dirty="0"/>
          </a:p>
        </p:txBody>
      </p:sp>
      <p:sp>
        <p:nvSpPr>
          <p:cNvPr id="118" name="TextBox 117"/>
          <p:cNvSpPr txBox="1">
            <a:spLocks/>
          </p:cNvSpPr>
          <p:nvPr/>
        </p:nvSpPr>
        <p:spPr>
          <a:xfrm>
            <a:off x="5382" y="3343542"/>
            <a:ext cx="2152789" cy="731123"/>
          </a:xfrm>
          <a:prstGeom prst="rect">
            <a:avLst/>
          </a:prstGeom>
          <a:noFill/>
        </p:spPr>
        <p:txBody>
          <a:bodyPr wrap="square" lIns="91390" tIns="91390" rIns="91390" bIns="91390" rtlCol="0" anchor="ctr" anchorCtr="0">
            <a:noAutofit/>
          </a:bodyPr>
          <a:lstStyle/>
          <a:p>
            <a:pPr algn="r" defTabSz="913861">
              <a:lnSpc>
                <a:spcPct val="90000"/>
              </a:lnSpc>
              <a:spcBef>
                <a:spcPct val="20000"/>
              </a:spcBef>
              <a:buSzPct val="90000"/>
            </a:pPr>
            <a:r>
              <a:rPr lang="en-US" sz="1398" b="1" dirty="0">
                <a:solidFill>
                  <a:schemeClr val="tx1">
                    <a:alpha val="99000"/>
                  </a:schemeClr>
                </a:solidFill>
                <a:latin typeface="Calibri" panose="020F0502020204030204"/>
              </a:rPr>
              <a:t>Clustered Storage Spaces</a:t>
            </a:r>
          </a:p>
        </p:txBody>
      </p:sp>
      <p:sp>
        <p:nvSpPr>
          <p:cNvPr id="145" name="TextBox 144"/>
          <p:cNvSpPr txBox="1">
            <a:spLocks/>
          </p:cNvSpPr>
          <p:nvPr/>
        </p:nvSpPr>
        <p:spPr>
          <a:xfrm>
            <a:off x="159793" y="1109728"/>
            <a:ext cx="1985763" cy="731123"/>
          </a:xfrm>
          <a:prstGeom prst="rect">
            <a:avLst/>
          </a:prstGeom>
          <a:noFill/>
        </p:spPr>
        <p:txBody>
          <a:bodyPr wrap="square" lIns="91390" tIns="91390" rIns="91390" bIns="91390" rtlCol="0" anchor="ctr" anchorCtr="0">
            <a:noAutofit/>
          </a:bodyPr>
          <a:lstStyle/>
          <a:p>
            <a:pPr algn="r" defTabSz="913861">
              <a:lnSpc>
                <a:spcPct val="90000"/>
              </a:lnSpc>
              <a:spcBef>
                <a:spcPct val="20000"/>
              </a:spcBef>
              <a:buSzPct val="90000"/>
            </a:pPr>
            <a:r>
              <a:rPr lang="en-US" sz="1398" b="1" dirty="0">
                <a:solidFill>
                  <a:schemeClr val="tx1">
                    <a:alpha val="99000"/>
                  </a:schemeClr>
                </a:solidFill>
                <a:latin typeface="Calibri" panose="020F0502020204030204"/>
              </a:rPr>
              <a:t>Physical or Virtualized Workloads</a:t>
            </a:r>
          </a:p>
        </p:txBody>
      </p:sp>
      <p:sp>
        <p:nvSpPr>
          <p:cNvPr id="155" name="Cloud 154"/>
          <p:cNvSpPr/>
          <p:nvPr/>
        </p:nvSpPr>
        <p:spPr>
          <a:xfrm>
            <a:off x="2773164" y="939560"/>
            <a:ext cx="9017774" cy="1071458"/>
          </a:xfrm>
          <a:prstGeom prst="cloud">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lIns="0" tIns="0" rIns="0" bIns="0" rtlCol="0" anchor="ctr"/>
          <a:lstStyle/>
          <a:p>
            <a:pPr algn="ctr" defTabSz="913861">
              <a:defRPr/>
            </a:pPr>
            <a:r>
              <a:rPr lang="en-US" sz="3197" b="1" kern="0" dirty="0">
                <a:solidFill>
                  <a:prstClr val="white"/>
                </a:solidFill>
                <a:latin typeface="Calibri" panose="020F0502020204030204"/>
              </a:rPr>
              <a:t>Hyper-V Compute Nodes</a:t>
            </a:r>
          </a:p>
        </p:txBody>
      </p:sp>
      <p:sp>
        <p:nvSpPr>
          <p:cNvPr id="157" name="TextBox 156"/>
          <p:cNvSpPr txBox="1">
            <a:spLocks/>
          </p:cNvSpPr>
          <p:nvPr/>
        </p:nvSpPr>
        <p:spPr>
          <a:xfrm>
            <a:off x="28185" y="1959688"/>
            <a:ext cx="2129986" cy="731123"/>
          </a:xfrm>
          <a:prstGeom prst="rect">
            <a:avLst/>
          </a:prstGeom>
          <a:noFill/>
        </p:spPr>
        <p:txBody>
          <a:bodyPr wrap="square" lIns="91390" tIns="91390" rIns="91390" bIns="91390" rtlCol="0" anchor="ctr" anchorCtr="0">
            <a:noAutofit/>
          </a:bodyPr>
          <a:lstStyle/>
          <a:p>
            <a:pPr algn="r" defTabSz="913861">
              <a:lnSpc>
                <a:spcPct val="90000"/>
              </a:lnSpc>
              <a:spcBef>
                <a:spcPct val="20000"/>
              </a:spcBef>
              <a:buSzPct val="90000"/>
            </a:pPr>
            <a:r>
              <a:rPr lang="en-US" sz="1398" b="1" dirty="0">
                <a:solidFill>
                  <a:schemeClr val="tx1">
                    <a:alpha val="99000"/>
                  </a:schemeClr>
                </a:solidFill>
                <a:latin typeface="Calibri" panose="020F0502020204030204"/>
              </a:rPr>
              <a:t>High Speed Network</a:t>
            </a:r>
          </a:p>
          <a:p>
            <a:pPr algn="r" defTabSz="913861">
              <a:lnSpc>
                <a:spcPct val="90000"/>
              </a:lnSpc>
              <a:spcBef>
                <a:spcPct val="20000"/>
              </a:spcBef>
              <a:buSzPct val="90000"/>
            </a:pPr>
            <a:r>
              <a:rPr lang="en-US" sz="1398" b="1" dirty="0">
                <a:solidFill>
                  <a:schemeClr val="tx1">
                    <a:alpha val="99000"/>
                  </a:schemeClr>
                </a:solidFill>
                <a:latin typeface="Calibri" panose="020F0502020204030204"/>
              </a:rPr>
              <a:t>(10GbE/InfiniBand)</a:t>
            </a:r>
          </a:p>
        </p:txBody>
      </p:sp>
      <p:sp>
        <p:nvSpPr>
          <p:cNvPr id="158" name="TextBox 157"/>
          <p:cNvSpPr txBox="1">
            <a:spLocks/>
          </p:cNvSpPr>
          <p:nvPr/>
        </p:nvSpPr>
        <p:spPr>
          <a:xfrm>
            <a:off x="-212033" y="2612420"/>
            <a:ext cx="2357310" cy="731123"/>
          </a:xfrm>
          <a:prstGeom prst="rect">
            <a:avLst/>
          </a:prstGeom>
          <a:noFill/>
        </p:spPr>
        <p:txBody>
          <a:bodyPr wrap="square" lIns="91390" tIns="91390" rIns="91390" bIns="91390" rtlCol="0" anchor="ctr" anchorCtr="0">
            <a:noAutofit/>
          </a:bodyPr>
          <a:lstStyle/>
          <a:p>
            <a:pPr algn="r" defTabSz="913861">
              <a:lnSpc>
                <a:spcPct val="90000"/>
              </a:lnSpc>
              <a:spcBef>
                <a:spcPct val="20000"/>
              </a:spcBef>
              <a:buSzPct val="90000"/>
            </a:pPr>
            <a:r>
              <a:rPr lang="en-US" sz="1398" b="1" dirty="0">
                <a:solidFill>
                  <a:schemeClr val="tx1">
                    <a:alpha val="99000"/>
                  </a:schemeClr>
                </a:solidFill>
                <a:latin typeface="Calibri" panose="020F0502020204030204"/>
              </a:rPr>
              <a:t>Unified Namespace (CSV)</a:t>
            </a:r>
          </a:p>
        </p:txBody>
      </p:sp>
      <p:sp>
        <p:nvSpPr>
          <p:cNvPr id="188" name="TextBox 187"/>
          <p:cNvSpPr txBox="1">
            <a:spLocks/>
          </p:cNvSpPr>
          <p:nvPr/>
        </p:nvSpPr>
        <p:spPr>
          <a:xfrm>
            <a:off x="433146" y="5742193"/>
            <a:ext cx="1712131" cy="731123"/>
          </a:xfrm>
          <a:prstGeom prst="rect">
            <a:avLst/>
          </a:prstGeom>
          <a:noFill/>
        </p:spPr>
        <p:txBody>
          <a:bodyPr wrap="square" lIns="91390" tIns="91390" rIns="91390" bIns="91390" rtlCol="0" anchor="ctr" anchorCtr="0">
            <a:noAutofit/>
          </a:bodyPr>
          <a:lstStyle/>
          <a:p>
            <a:pPr algn="r" defTabSz="913861">
              <a:lnSpc>
                <a:spcPct val="90000"/>
              </a:lnSpc>
              <a:spcBef>
                <a:spcPct val="20000"/>
              </a:spcBef>
              <a:buSzPct val="90000"/>
            </a:pPr>
            <a:r>
              <a:rPr lang="en-US" sz="1398" b="1" dirty="0">
                <a:solidFill>
                  <a:schemeClr val="tx1">
                    <a:alpha val="99000"/>
                  </a:schemeClr>
                </a:solidFill>
                <a:latin typeface="Calibri" panose="020F0502020204030204"/>
              </a:rPr>
              <a:t>60-bay Shared SAS JBOD Arrays</a:t>
            </a:r>
          </a:p>
        </p:txBody>
      </p:sp>
      <p:sp>
        <p:nvSpPr>
          <p:cNvPr id="189" name="TextBox 188"/>
          <p:cNvSpPr txBox="1">
            <a:spLocks/>
          </p:cNvSpPr>
          <p:nvPr/>
        </p:nvSpPr>
        <p:spPr>
          <a:xfrm>
            <a:off x="172408" y="4440226"/>
            <a:ext cx="1985763" cy="731123"/>
          </a:xfrm>
          <a:prstGeom prst="rect">
            <a:avLst/>
          </a:prstGeom>
          <a:noFill/>
        </p:spPr>
        <p:txBody>
          <a:bodyPr wrap="square" lIns="91390" tIns="91390" rIns="91390" bIns="91390" rtlCol="0" anchor="ctr" anchorCtr="0">
            <a:noAutofit/>
          </a:bodyPr>
          <a:lstStyle/>
          <a:p>
            <a:pPr algn="r" defTabSz="913861">
              <a:lnSpc>
                <a:spcPct val="90000"/>
              </a:lnSpc>
              <a:spcBef>
                <a:spcPct val="20000"/>
              </a:spcBef>
              <a:buSzPct val="90000"/>
            </a:pPr>
            <a:r>
              <a:rPr lang="en-US" sz="1398" b="1" u="sng" dirty="0">
                <a:solidFill>
                  <a:schemeClr val="tx1">
                    <a:alpha val="99000"/>
                  </a:schemeClr>
                </a:solidFill>
                <a:latin typeface="Calibri" panose="020F0502020204030204"/>
              </a:rPr>
              <a:t>Clustered File Servers </a:t>
            </a:r>
            <a:r>
              <a:rPr lang="en-US" sz="1048" b="1" dirty="0">
                <a:solidFill>
                  <a:schemeClr val="tx1">
                    <a:alpha val="99000"/>
                  </a:schemeClr>
                </a:solidFill>
                <a:latin typeface="Calibri" panose="020F0502020204030204"/>
              </a:rPr>
              <a:t>with 10GbE/InfiniBand</a:t>
            </a:r>
            <a:endParaRPr lang="en-US" sz="1000" b="1" dirty="0">
              <a:solidFill>
                <a:schemeClr val="tx1">
                  <a:alpha val="99000"/>
                </a:schemeClr>
              </a:solidFill>
              <a:latin typeface="Calibri" panose="020F0502020204030204"/>
            </a:endParaRPr>
          </a:p>
        </p:txBody>
      </p:sp>
      <p:cxnSp>
        <p:nvCxnSpPr>
          <p:cNvPr id="151" name="Straight Connector 150"/>
          <p:cNvCxnSpPr/>
          <p:nvPr/>
        </p:nvCxnSpPr>
        <p:spPr>
          <a:xfrm>
            <a:off x="2305311" y="4780030"/>
            <a:ext cx="9795115" cy="9812"/>
          </a:xfrm>
          <a:prstGeom prst="line">
            <a:avLst/>
          </a:prstGeom>
          <a:ln w="38100">
            <a:solidFill>
              <a:schemeClr val="accent2"/>
            </a:solidFill>
            <a:headEnd type="oval" w="med" len="med"/>
            <a:tailEnd type="oval" w="med" len="med"/>
          </a:ln>
        </p:spPr>
        <p:style>
          <a:lnRef idx="2">
            <a:schemeClr val="accent5"/>
          </a:lnRef>
          <a:fillRef idx="0">
            <a:schemeClr val="accent5"/>
          </a:fillRef>
          <a:effectRef idx="1">
            <a:schemeClr val="accent5"/>
          </a:effectRef>
          <a:fontRef idx="minor">
            <a:schemeClr val="tx1"/>
          </a:fontRef>
        </p:style>
      </p:cxnSp>
      <p:grpSp>
        <p:nvGrpSpPr>
          <p:cNvPr id="7" name="Group 6"/>
          <p:cNvGrpSpPr/>
          <p:nvPr/>
        </p:nvGrpSpPr>
        <p:grpSpPr>
          <a:xfrm>
            <a:off x="5030613" y="4019063"/>
            <a:ext cx="2258933" cy="2776601"/>
            <a:chOff x="4853613" y="3592653"/>
            <a:chExt cx="2214841" cy="2722405"/>
          </a:xfrm>
        </p:grpSpPr>
        <p:grpSp>
          <p:nvGrpSpPr>
            <p:cNvPr id="3" name="Group 2"/>
            <p:cNvGrpSpPr/>
            <p:nvPr/>
          </p:nvGrpSpPr>
          <p:grpSpPr>
            <a:xfrm>
              <a:off x="4872589" y="3592653"/>
              <a:ext cx="1933560" cy="1399970"/>
              <a:chOff x="4872589" y="3592653"/>
              <a:chExt cx="1933560" cy="1399970"/>
            </a:xfrm>
          </p:grpSpPr>
          <p:pic>
            <p:nvPicPr>
              <p:cNvPr id="154" name="Picture 1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2589" y="4450001"/>
                <a:ext cx="1926355" cy="542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6" name="Picture 1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2589" y="4162253"/>
                <a:ext cx="1926355" cy="542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7" name="Picture 1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8196" y="3871746"/>
                <a:ext cx="1926355" cy="542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8" name="Picture 17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9794" y="3592653"/>
                <a:ext cx="1926355" cy="542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 name="Group 3"/>
            <p:cNvGrpSpPr/>
            <p:nvPr/>
          </p:nvGrpSpPr>
          <p:grpSpPr>
            <a:xfrm>
              <a:off x="4934490" y="4923950"/>
              <a:ext cx="1822147" cy="190307"/>
              <a:chOff x="4934490" y="5057881"/>
              <a:chExt cx="1822147" cy="190307"/>
            </a:xfrm>
          </p:grpSpPr>
          <p:sp>
            <p:nvSpPr>
              <p:cNvPr id="190" name="Rounded Rectangle 189"/>
              <p:cNvSpPr/>
              <p:nvPr/>
            </p:nvSpPr>
            <p:spPr bwMode="auto">
              <a:xfrm>
                <a:off x="4934490" y="5057881"/>
                <a:ext cx="1822147" cy="190307"/>
              </a:xfrm>
              <a:prstGeom prst="roundRect">
                <a:avLst/>
              </a:prstGeom>
              <a:ln/>
            </p:spPr>
            <p:style>
              <a:lnRef idx="1">
                <a:schemeClr val="accent1"/>
              </a:lnRef>
              <a:fillRef idx="3">
                <a:schemeClr val="accent1"/>
              </a:fillRef>
              <a:effectRef idx="2">
                <a:schemeClr val="accent1"/>
              </a:effectRef>
              <a:fontRef idx="minor">
                <a:schemeClr val="lt1"/>
              </a:fontRef>
            </p:style>
            <p:txBody>
              <a:bodyPr tIns="182780" bIns="182780" rtlCol="0" anchor="ctr"/>
              <a:lstStyle/>
              <a:p>
                <a:pPr algn="ctr" defTabSz="913861"/>
                <a:endParaRPr lang="en-US" sz="1999" kern="0" dirty="0">
                  <a:solidFill>
                    <a:prstClr val="white"/>
                  </a:solidFill>
                  <a:latin typeface="Calibri" panose="020F0502020204030204"/>
                </a:endParaRPr>
              </a:p>
            </p:txBody>
          </p:sp>
          <p:sp>
            <p:nvSpPr>
              <p:cNvPr id="191" name="TextBox 190"/>
              <p:cNvSpPr txBox="1"/>
              <p:nvPr/>
            </p:nvSpPr>
            <p:spPr>
              <a:xfrm>
                <a:off x="4941048" y="5060827"/>
                <a:ext cx="1800649" cy="186449"/>
              </a:xfrm>
              <a:prstGeom prst="rect">
                <a:avLst/>
              </a:prstGeom>
              <a:noFill/>
            </p:spPr>
            <p:txBody>
              <a:bodyPr wrap="square" lIns="182780" tIns="146225" rIns="182780" bIns="146225" rtlCol="0" anchor="ctr">
                <a:noAutofit/>
              </a:bodyPr>
              <a:lstStyle/>
              <a:p>
                <a:pPr algn="ctr">
                  <a:lnSpc>
                    <a:spcPct val="90000"/>
                  </a:lnSpc>
                  <a:spcAft>
                    <a:spcPts val="600"/>
                  </a:spcAft>
                </a:pPr>
                <a:r>
                  <a:rPr lang="en-US" sz="900" b="1" dirty="0">
                    <a:gradFill>
                      <a:gsLst>
                        <a:gs pos="2917">
                          <a:schemeClr val="tx1"/>
                        </a:gs>
                        <a:gs pos="30000">
                          <a:schemeClr val="tx1"/>
                        </a:gs>
                      </a:gsLst>
                      <a:lin ang="5400000" scaled="0"/>
                    </a:gradFill>
                  </a:rPr>
                  <a:t>768Gbps Shared SAS Links</a:t>
                </a:r>
              </a:p>
            </p:txBody>
          </p:sp>
        </p:gr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V="1">
              <a:off x="4853613" y="5019103"/>
              <a:ext cx="1952536" cy="907624"/>
            </a:xfrm>
            <a:prstGeom prst="rect">
              <a:avLst/>
            </a:prstGeom>
          </p:spPr>
        </p:pic>
        <p:pic>
          <p:nvPicPr>
            <p:cNvPr id="63" name="Picture 6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V="1">
              <a:off x="4941048" y="5139825"/>
              <a:ext cx="1952536" cy="907624"/>
            </a:xfrm>
            <a:prstGeom prst="rect">
              <a:avLst/>
            </a:prstGeom>
          </p:spPr>
        </p:pic>
        <p:pic>
          <p:nvPicPr>
            <p:cNvPr id="64" name="Picture 6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V="1">
              <a:off x="5028483" y="5271144"/>
              <a:ext cx="1952536" cy="907624"/>
            </a:xfrm>
            <a:prstGeom prst="rect">
              <a:avLst/>
            </a:prstGeom>
          </p:spPr>
        </p:pic>
        <p:pic>
          <p:nvPicPr>
            <p:cNvPr id="65" name="Picture 6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V="1">
              <a:off x="5115918" y="5407434"/>
              <a:ext cx="1952536" cy="907624"/>
            </a:xfrm>
            <a:prstGeom prst="rect">
              <a:avLst/>
            </a:prstGeom>
          </p:spPr>
        </p:pic>
      </p:grpSp>
      <p:grpSp>
        <p:nvGrpSpPr>
          <p:cNvPr id="67" name="Group 66"/>
          <p:cNvGrpSpPr/>
          <p:nvPr/>
        </p:nvGrpSpPr>
        <p:grpSpPr>
          <a:xfrm>
            <a:off x="7429676" y="4019064"/>
            <a:ext cx="2258933" cy="2776601"/>
            <a:chOff x="4853613" y="3592653"/>
            <a:chExt cx="2214841" cy="2722405"/>
          </a:xfrm>
        </p:grpSpPr>
        <p:grpSp>
          <p:nvGrpSpPr>
            <p:cNvPr id="68" name="Group 67"/>
            <p:cNvGrpSpPr/>
            <p:nvPr/>
          </p:nvGrpSpPr>
          <p:grpSpPr>
            <a:xfrm>
              <a:off x="4872589" y="3592653"/>
              <a:ext cx="1933560" cy="1399970"/>
              <a:chOff x="4872589" y="3592653"/>
              <a:chExt cx="1933560" cy="1399970"/>
            </a:xfrm>
          </p:grpSpPr>
          <p:pic>
            <p:nvPicPr>
              <p:cNvPr id="76" name="Picture 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2589" y="4450001"/>
                <a:ext cx="1926355" cy="542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 name="Picture 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2589" y="4162253"/>
                <a:ext cx="1926355" cy="542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 name="Picture 7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8196" y="3871746"/>
                <a:ext cx="1926355" cy="542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 name="Picture 7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9794" y="3592653"/>
                <a:ext cx="1926355" cy="542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9" name="Group 68"/>
            <p:cNvGrpSpPr/>
            <p:nvPr/>
          </p:nvGrpSpPr>
          <p:grpSpPr>
            <a:xfrm>
              <a:off x="4934490" y="4923950"/>
              <a:ext cx="1822147" cy="190307"/>
              <a:chOff x="4934490" y="5057881"/>
              <a:chExt cx="1822147" cy="190307"/>
            </a:xfrm>
          </p:grpSpPr>
          <p:sp>
            <p:nvSpPr>
              <p:cNvPr id="74" name="Rounded Rectangle 73"/>
              <p:cNvSpPr/>
              <p:nvPr/>
            </p:nvSpPr>
            <p:spPr bwMode="auto">
              <a:xfrm>
                <a:off x="4934490" y="5057881"/>
                <a:ext cx="1822147" cy="190307"/>
              </a:xfrm>
              <a:prstGeom prst="roundRect">
                <a:avLst/>
              </a:prstGeom>
              <a:ln/>
            </p:spPr>
            <p:style>
              <a:lnRef idx="1">
                <a:schemeClr val="accent1"/>
              </a:lnRef>
              <a:fillRef idx="3">
                <a:schemeClr val="accent1"/>
              </a:fillRef>
              <a:effectRef idx="2">
                <a:schemeClr val="accent1"/>
              </a:effectRef>
              <a:fontRef idx="minor">
                <a:schemeClr val="lt1"/>
              </a:fontRef>
            </p:style>
            <p:txBody>
              <a:bodyPr tIns="182780" bIns="182780" rtlCol="0" anchor="ctr"/>
              <a:lstStyle/>
              <a:p>
                <a:pPr algn="ctr" defTabSz="913861"/>
                <a:endParaRPr lang="en-US" sz="1999" kern="0" dirty="0">
                  <a:solidFill>
                    <a:prstClr val="white"/>
                  </a:solidFill>
                  <a:latin typeface="Calibri" panose="020F0502020204030204"/>
                </a:endParaRPr>
              </a:p>
            </p:txBody>
          </p:sp>
          <p:sp>
            <p:nvSpPr>
              <p:cNvPr id="75" name="TextBox 74"/>
              <p:cNvSpPr txBox="1"/>
              <p:nvPr/>
            </p:nvSpPr>
            <p:spPr>
              <a:xfrm>
                <a:off x="4941048" y="5060827"/>
                <a:ext cx="1800649" cy="186449"/>
              </a:xfrm>
              <a:prstGeom prst="rect">
                <a:avLst/>
              </a:prstGeom>
              <a:noFill/>
            </p:spPr>
            <p:txBody>
              <a:bodyPr wrap="square" lIns="182780" tIns="146225" rIns="182780" bIns="146225" rtlCol="0" anchor="ctr">
                <a:noAutofit/>
              </a:bodyPr>
              <a:lstStyle/>
              <a:p>
                <a:pPr algn="ctr">
                  <a:lnSpc>
                    <a:spcPct val="90000"/>
                  </a:lnSpc>
                  <a:spcAft>
                    <a:spcPts val="600"/>
                  </a:spcAft>
                </a:pPr>
                <a:r>
                  <a:rPr lang="en-US" sz="900" b="1" dirty="0">
                    <a:gradFill>
                      <a:gsLst>
                        <a:gs pos="2917">
                          <a:schemeClr val="tx1"/>
                        </a:gs>
                        <a:gs pos="30000">
                          <a:schemeClr val="tx1"/>
                        </a:gs>
                      </a:gsLst>
                      <a:lin ang="5400000" scaled="0"/>
                    </a:gradFill>
                  </a:rPr>
                  <a:t>768Gbps Shared SAS Links</a:t>
                </a:r>
              </a:p>
            </p:txBody>
          </p:sp>
        </p:grpSp>
        <p:pic>
          <p:nvPicPr>
            <p:cNvPr id="70" name="Picture 6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V="1">
              <a:off x="4853613" y="5019103"/>
              <a:ext cx="1952536" cy="907624"/>
            </a:xfrm>
            <a:prstGeom prst="rect">
              <a:avLst/>
            </a:prstGeom>
          </p:spPr>
        </p:pic>
        <p:pic>
          <p:nvPicPr>
            <p:cNvPr id="71" name="Picture 7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V="1">
              <a:off x="4941048" y="5139825"/>
              <a:ext cx="1952536" cy="907624"/>
            </a:xfrm>
            <a:prstGeom prst="rect">
              <a:avLst/>
            </a:prstGeom>
          </p:spPr>
        </p:pic>
        <p:pic>
          <p:nvPicPr>
            <p:cNvPr id="72" name="Picture 7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V="1">
              <a:off x="5028483" y="5271144"/>
              <a:ext cx="1952536" cy="907624"/>
            </a:xfrm>
            <a:prstGeom prst="rect">
              <a:avLst/>
            </a:prstGeom>
          </p:spPr>
        </p:pic>
        <p:pic>
          <p:nvPicPr>
            <p:cNvPr id="73" name="Picture 7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V="1">
              <a:off x="5115918" y="5407434"/>
              <a:ext cx="1952536" cy="907624"/>
            </a:xfrm>
            <a:prstGeom prst="rect">
              <a:avLst/>
            </a:prstGeom>
          </p:spPr>
        </p:pic>
      </p:grpSp>
      <p:grpSp>
        <p:nvGrpSpPr>
          <p:cNvPr id="80" name="Group 79"/>
          <p:cNvGrpSpPr/>
          <p:nvPr/>
        </p:nvGrpSpPr>
        <p:grpSpPr>
          <a:xfrm>
            <a:off x="9841709" y="4019063"/>
            <a:ext cx="2258933" cy="2776601"/>
            <a:chOff x="4853613" y="3592653"/>
            <a:chExt cx="2214841" cy="2722405"/>
          </a:xfrm>
        </p:grpSpPr>
        <p:grpSp>
          <p:nvGrpSpPr>
            <p:cNvPr id="81" name="Group 80"/>
            <p:cNvGrpSpPr/>
            <p:nvPr/>
          </p:nvGrpSpPr>
          <p:grpSpPr>
            <a:xfrm>
              <a:off x="4872589" y="3592653"/>
              <a:ext cx="1933560" cy="1399970"/>
              <a:chOff x="4872589" y="3592653"/>
              <a:chExt cx="1933560" cy="1399970"/>
            </a:xfrm>
          </p:grpSpPr>
          <p:pic>
            <p:nvPicPr>
              <p:cNvPr id="89" name="Picture 8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2589" y="4450001"/>
                <a:ext cx="1926355" cy="542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 name="Picture 8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2589" y="4162253"/>
                <a:ext cx="1926355" cy="542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 name="Picture 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8196" y="3871746"/>
                <a:ext cx="1926355" cy="542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 name="Picture 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9794" y="3592653"/>
                <a:ext cx="1926355" cy="542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2" name="Group 81"/>
            <p:cNvGrpSpPr/>
            <p:nvPr/>
          </p:nvGrpSpPr>
          <p:grpSpPr>
            <a:xfrm>
              <a:off x="4934490" y="4923950"/>
              <a:ext cx="1822147" cy="190307"/>
              <a:chOff x="4934490" y="5057881"/>
              <a:chExt cx="1822147" cy="190307"/>
            </a:xfrm>
          </p:grpSpPr>
          <p:sp>
            <p:nvSpPr>
              <p:cNvPr id="87" name="Rounded Rectangle 86"/>
              <p:cNvSpPr/>
              <p:nvPr/>
            </p:nvSpPr>
            <p:spPr bwMode="auto">
              <a:xfrm>
                <a:off x="4934490" y="5057881"/>
                <a:ext cx="1822147" cy="190307"/>
              </a:xfrm>
              <a:prstGeom prst="roundRect">
                <a:avLst/>
              </a:prstGeom>
              <a:ln/>
            </p:spPr>
            <p:style>
              <a:lnRef idx="1">
                <a:schemeClr val="accent1"/>
              </a:lnRef>
              <a:fillRef idx="3">
                <a:schemeClr val="accent1"/>
              </a:fillRef>
              <a:effectRef idx="2">
                <a:schemeClr val="accent1"/>
              </a:effectRef>
              <a:fontRef idx="minor">
                <a:schemeClr val="lt1"/>
              </a:fontRef>
            </p:style>
            <p:txBody>
              <a:bodyPr tIns="182780" bIns="182780" rtlCol="0" anchor="ctr"/>
              <a:lstStyle/>
              <a:p>
                <a:pPr algn="ctr" defTabSz="913861"/>
                <a:endParaRPr lang="en-US" sz="1999" kern="0" dirty="0">
                  <a:solidFill>
                    <a:prstClr val="white"/>
                  </a:solidFill>
                  <a:latin typeface="Calibri" panose="020F0502020204030204"/>
                </a:endParaRPr>
              </a:p>
            </p:txBody>
          </p:sp>
          <p:sp>
            <p:nvSpPr>
              <p:cNvPr id="88" name="TextBox 87"/>
              <p:cNvSpPr txBox="1"/>
              <p:nvPr/>
            </p:nvSpPr>
            <p:spPr>
              <a:xfrm>
                <a:off x="4941048" y="5060827"/>
                <a:ext cx="1800649" cy="186449"/>
              </a:xfrm>
              <a:prstGeom prst="rect">
                <a:avLst/>
              </a:prstGeom>
              <a:noFill/>
            </p:spPr>
            <p:txBody>
              <a:bodyPr wrap="square" lIns="182780" tIns="146225" rIns="182780" bIns="146225" rtlCol="0" anchor="ctr">
                <a:noAutofit/>
              </a:bodyPr>
              <a:lstStyle/>
              <a:p>
                <a:pPr algn="ctr">
                  <a:lnSpc>
                    <a:spcPct val="90000"/>
                  </a:lnSpc>
                  <a:spcAft>
                    <a:spcPts val="600"/>
                  </a:spcAft>
                </a:pPr>
                <a:r>
                  <a:rPr lang="en-US" sz="900" b="1" dirty="0">
                    <a:gradFill>
                      <a:gsLst>
                        <a:gs pos="2917">
                          <a:schemeClr val="tx1"/>
                        </a:gs>
                        <a:gs pos="30000">
                          <a:schemeClr val="tx1"/>
                        </a:gs>
                      </a:gsLst>
                      <a:lin ang="5400000" scaled="0"/>
                    </a:gradFill>
                  </a:rPr>
                  <a:t>768Gbps Shared SAS Links</a:t>
                </a:r>
              </a:p>
            </p:txBody>
          </p:sp>
        </p:grpSp>
        <p:pic>
          <p:nvPicPr>
            <p:cNvPr id="83" name="Picture 8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V="1">
              <a:off x="4853613" y="5019103"/>
              <a:ext cx="1952536" cy="907624"/>
            </a:xfrm>
            <a:prstGeom prst="rect">
              <a:avLst/>
            </a:prstGeom>
          </p:spPr>
        </p:pic>
        <p:pic>
          <p:nvPicPr>
            <p:cNvPr id="84" name="Picture 8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V="1">
              <a:off x="4941048" y="5139825"/>
              <a:ext cx="1952536" cy="907624"/>
            </a:xfrm>
            <a:prstGeom prst="rect">
              <a:avLst/>
            </a:prstGeom>
          </p:spPr>
        </p:pic>
        <p:pic>
          <p:nvPicPr>
            <p:cNvPr id="85" name="Picture 8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V="1">
              <a:off x="5028483" y="5271144"/>
              <a:ext cx="1952536" cy="907624"/>
            </a:xfrm>
            <a:prstGeom prst="rect">
              <a:avLst/>
            </a:prstGeom>
          </p:spPr>
        </p:pic>
        <p:pic>
          <p:nvPicPr>
            <p:cNvPr id="86" name="Picture 8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V="1">
              <a:off x="5115918" y="5407434"/>
              <a:ext cx="1952536" cy="907624"/>
            </a:xfrm>
            <a:prstGeom prst="rect">
              <a:avLst/>
            </a:prstGeom>
          </p:spPr>
        </p:pic>
      </p:grpSp>
      <p:sp>
        <p:nvSpPr>
          <p:cNvPr id="10" name="TextBox 9"/>
          <p:cNvSpPr txBox="1"/>
          <p:nvPr/>
        </p:nvSpPr>
        <p:spPr>
          <a:xfrm>
            <a:off x="5792485" y="6536035"/>
            <a:ext cx="1002713" cy="527358"/>
          </a:xfrm>
          <a:prstGeom prst="rect">
            <a:avLst/>
          </a:prstGeom>
          <a:noFill/>
        </p:spPr>
        <p:txBody>
          <a:bodyPr wrap="square" lIns="186521" tIns="149217" rIns="186521" bIns="149217" rtlCol="0">
            <a:spAutoFit/>
          </a:bodyPr>
          <a:lstStyle/>
          <a:p>
            <a:pPr>
              <a:lnSpc>
                <a:spcPct val="90000"/>
              </a:lnSpc>
              <a:spcAft>
                <a:spcPts val="612"/>
              </a:spcAft>
            </a:pPr>
            <a:r>
              <a:rPr lang="en-US" sz="1632" dirty="0">
                <a:gradFill>
                  <a:gsLst>
                    <a:gs pos="2917">
                      <a:schemeClr val="tx1"/>
                    </a:gs>
                    <a:gs pos="30000">
                      <a:schemeClr val="tx1"/>
                    </a:gs>
                  </a:gsLst>
                  <a:lin ang="5400000" scaled="0"/>
                </a:gradFill>
              </a:rPr>
              <a:t>0.96PB</a:t>
            </a:r>
          </a:p>
        </p:txBody>
      </p:sp>
      <p:sp>
        <p:nvSpPr>
          <p:cNvPr id="96" name="TextBox 95"/>
          <p:cNvSpPr txBox="1"/>
          <p:nvPr/>
        </p:nvSpPr>
        <p:spPr>
          <a:xfrm>
            <a:off x="8185296" y="6552951"/>
            <a:ext cx="1002713" cy="527358"/>
          </a:xfrm>
          <a:prstGeom prst="rect">
            <a:avLst/>
          </a:prstGeom>
          <a:noFill/>
        </p:spPr>
        <p:txBody>
          <a:bodyPr wrap="square" lIns="186521" tIns="149217" rIns="186521" bIns="149217" rtlCol="0">
            <a:spAutoFit/>
          </a:bodyPr>
          <a:lstStyle/>
          <a:p>
            <a:pPr>
              <a:lnSpc>
                <a:spcPct val="90000"/>
              </a:lnSpc>
              <a:spcAft>
                <a:spcPts val="612"/>
              </a:spcAft>
            </a:pPr>
            <a:r>
              <a:rPr lang="en-US" sz="1632" dirty="0">
                <a:gradFill>
                  <a:gsLst>
                    <a:gs pos="2917">
                      <a:schemeClr val="tx1"/>
                    </a:gs>
                    <a:gs pos="30000">
                      <a:schemeClr val="tx1"/>
                    </a:gs>
                  </a:gsLst>
                  <a:lin ang="5400000" scaled="0"/>
                </a:gradFill>
              </a:rPr>
              <a:t>0.96PB</a:t>
            </a:r>
          </a:p>
        </p:txBody>
      </p:sp>
      <p:sp>
        <p:nvSpPr>
          <p:cNvPr id="97" name="TextBox 96"/>
          <p:cNvSpPr txBox="1"/>
          <p:nvPr/>
        </p:nvSpPr>
        <p:spPr>
          <a:xfrm>
            <a:off x="10603582" y="6550587"/>
            <a:ext cx="1002713" cy="527358"/>
          </a:xfrm>
          <a:prstGeom prst="rect">
            <a:avLst/>
          </a:prstGeom>
          <a:noFill/>
        </p:spPr>
        <p:txBody>
          <a:bodyPr wrap="square" lIns="186521" tIns="149217" rIns="186521" bIns="149217" rtlCol="0">
            <a:spAutoFit/>
          </a:bodyPr>
          <a:lstStyle/>
          <a:p>
            <a:pPr>
              <a:lnSpc>
                <a:spcPct val="90000"/>
              </a:lnSpc>
              <a:spcAft>
                <a:spcPts val="612"/>
              </a:spcAft>
            </a:pPr>
            <a:r>
              <a:rPr lang="en-US" sz="1632" dirty="0">
                <a:gradFill>
                  <a:gsLst>
                    <a:gs pos="2917">
                      <a:schemeClr val="tx1"/>
                    </a:gs>
                    <a:gs pos="30000">
                      <a:schemeClr val="tx1"/>
                    </a:gs>
                  </a:gsLst>
                  <a:lin ang="5400000" scaled="0"/>
                </a:gradFill>
              </a:rPr>
              <a:t>0.96PB</a:t>
            </a:r>
          </a:p>
        </p:txBody>
      </p:sp>
      <p:grpSp>
        <p:nvGrpSpPr>
          <p:cNvPr id="108" name="Group 107"/>
          <p:cNvGrpSpPr/>
          <p:nvPr/>
        </p:nvGrpSpPr>
        <p:grpSpPr>
          <a:xfrm>
            <a:off x="2670215" y="4019064"/>
            <a:ext cx="2258933" cy="2776601"/>
            <a:chOff x="4853613" y="3592653"/>
            <a:chExt cx="2214841" cy="2722405"/>
          </a:xfrm>
        </p:grpSpPr>
        <p:grpSp>
          <p:nvGrpSpPr>
            <p:cNvPr id="109" name="Group 108"/>
            <p:cNvGrpSpPr/>
            <p:nvPr/>
          </p:nvGrpSpPr>
          <p:grpSpPr>
            <a:xfrm>
              <a:off x="4872589" y="3592653"/>
              <a:ext cx="1933560" cy="1399970"/>
              <a:chOff x="4872589" y="3592653"/>
              <a:chExt cx="1933560" cy="1399970"/>
            </a:xfrm>
          </p:grpSpPr>
          <p:pic>
            <p:nvPicPr>
              <p:cNvPr id="119" name="Picture 1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2589" y="4450001"/>
                <a:ext cx="1926355" cy="542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1" name="Picture 1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2589" y="4162253"/>
                <a:ext cx="1926355" cy="542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 name="Picture 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8196" y="3871746"/>
                <a:ext cx="1926355" cy="542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 name="Picture 1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9794" y="3592653"/>
                <a:ext cx="1926355" cy="542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10" name="Group 109"/>
            <p:cNvGrpSpPr/>
            <p:nvPr/>
          </p:nvGrpSpPr>
          <p:grpSpPr>
            <a:xfrm>
              <a:off x="4934490" y="4923950"/>
              <a:ext cx="1822147" cy="190307"/>
              <a:chOff x="4934490" y="5057881"/>
              <a:chExt cx="1822147" cy="190307"/>
            </a:xfrm>
          </p:grpSpPr>
          <p:sp>
            <p:nvSpPr>
              <p:cNvPr id="115" name="Rounded Rectangle 114"/>
              <p:cNvSpPr/>
              <p:nvPr/>
            </p:nvSpPr>
            <p:spPr bwMode="auto">
              <a:xfrm>
                <a:off x="4934490" y="5057881"/>
                <a:ext cx="1822147" cy="190307"/>
              </a:xfrm>
              <a:prstGeom prst="roundRect">
                <a:avLst/>
              </a:prstGeom>
              <a:ln/>
            </p:spPr>
            <p:style>
              <a:lnRef idx="1">
                <a:schemeClr val="accent1"/>
              </a:lnRef>
              <a:fillRef idx="3">
                <a:schemeClr val="accent1"/>
              </a:fillRef>
              <a:effectRef idx="2">
                <a:schemeClr val="accent1"/>
              </a:effectRef>
              <a:fontRef idx="minor">
                <a:schemeClr val="lt1"/>
              </a:fontRef>
            </p:style>
            <p:txBody>
              <a:bodyPr tIns="182780" bIns="182780" rtlCol="0" anchor="ctr"/>
              <a:lstStyle/>
              <a:p>
                <a:pPr algn="ctr" defTabSz="913861"/>
                <a:endParaRPr lang="en-US" sz="1999" kern="0" dirty="0">
                  <a:solidFill>
                    <a:prstClr val="white"/>
                  </a:solidFill>
                  <a:latin typeface="Calibri" panose="020F0502020204030204"/>
                </a:endParaRPr>
              </a:p>
            </p:txBody>
          </p:sp>
          <p:sp>
            <p:nvSpPr>
              <p:cNvPr id="116" name="TextBox 115"/>
              <p:cNvSpPr txBox="1"/>
              <p:nvPr/>
            </p:nvSpPr>
            <p:spPr>
              <a:xfrm>
                <a:off x="4941048" y="5060827"/>
                <a:ext cx="1800649" cy="186449"/>
              </a:xfrm>
              <a:prstGeom prst="rect">
                <a:avLst/>
              </a:prstGeom>
              <a:noFill/>
            </p:spPr>
            <p:txBody>
              <a:bodyPr wrap="square" lIns="182780" tIns="146225" rIns="182780" bIns="146225" rtlCol="0" anchor="ctr">
                <a:noAutofit/>
              </a:bodyPr>
              <a:lstStyle/>
              <a:p>
                <a:pPr algn="ctr">
                  <a:lnSpc>
                    <a:spcPct val="90000"/>
                  </a:lnSpc>
                  <a:spcAft>
                    <a:spcPts val="600"/>
                  </a:spcAft>
                </a:pPr>
                <a:r>
                  <a:rPr lang="en-US" sz="900" b="1" dirty="0">
                    <a:gradFill>
                      <a:gsLst>
                        <a:gs pos="2917">
                          <a:schemeClr val="tx1"/>
                        </a:gs>
                        <a:gs pos="30000">
                          <a:schemeClr val="tx1"/>
                        </a:gs>
                      </a:gsLst>
                      <a:lin ang="5400000" scaled="0"/>
                    </a:gradFill>
                  </a:rPr>
                  <a:t>768Gbps Shared SAS Links</a:t>
                </a:r>
              </a:p>
            </p:txBody>
          </p:sp>
        </p:grpSp>
        <p:pic>
          <p:nvPicPr>
            <p:cNvPr id="111" name="Picture 1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V="1">
              <a:off x="4853613" y="5019103"/>
              <a:ext cx="1952536" cy="907624"/>
            </a:xfrm>
            <a:prstGeom prst="rect">
              <a:avLst/>
            </a:prstGeom>
          </p:spPr>
        </p:pic>
        <p:pic>
          <p:nvPicPr>
            <p:cNvPr id="112" name="Picture 1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V="1">
              <a:off x="4941048" y="5139825"/>
              <a:ext cx="1952536" cy="907624"/>
            </a:xfrm>
            <a:prstGeom prst="rect">
              <a:avLst/>
            </a:prstGeom>
          </p:spPr>
        </p:pic>
        <p:pic>
          <p:nvPicPr>
            <p:cNvPr id="113" name="Picture 1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V="1">
              <a:off x="5028483" y="5271144"/>
              <a:ext cx="1952536" cy="907624"/>
            </a:xfrm>
            <a:prstGeom prst="rect">
              <a:avLst/>
            </a:prstGeom>
          </p:spPr>
        </p:pic>
        <p:pic>
          <p:nvPicPr>
            <p:cNvPr id="114" name="Picture 1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V="1">
              <a:off x="5115918" y="5407434"/>
              <a:ext cx="1952536" cy="907624"/>
            </a:xfrm>
            <a:prstGeom prst="rect">
              <a:avLst/>
            </a:prstGeom>
          </p:spPr>
        </p:pic>
      </p:grpSp>
      <p:sp>
        <p:nvSpPr>
          <p:cNvPr id="124" name="TextBox 123"/>
          <p:cNvSpPr txBox="1"/>
          <p:nvPr/>
        </p:nvSpPr>
        <p:spPr>
          <a:xfrm>
            <a:off x="3432087" y="6536036"/>
            <a:ext cx="1002713" cy="527358"/>
          </a:xfrm>
          <a:prstGeom prst="rect">
            <a:avLst/>
          </a:prstGeom>
          <a:noFill/>
        </p:spPr>
        <p:txBody>
          <a:bodyPr wrap="square" lIns="186521" tIns="149217" rIns="186521" bIns="149217" rtlCol="0">
            <a:spAutoFit/>
          </a:bodyPr>
          <a:lstStyle/>
          <a:p>
            <a:pPr>
              <a:lnSpc>
                <a:spcPct val="90000"/>
              </a:lnSpc>
              <a:spcAft>
                <a:spcPts val="612"/>
              </a:spcAft>
            </a:pPr>
            <a:r>
              <a:rPr lang="en-US" sz="1632" dirty="0">
                <a:gradFill>
                  <a:gsLst>
                    <a:gs pos="2917">
                      <a:schemeClr val="tx1"/>
                    </a:gs>
                    <a:gs pos="30000">
                      <a:schemeClr val="tx1"/>
                    </a:gs>
                  </a:gsLst>
                  <a:lin ang="5400000" scaled="0"/>
                </a:gradFill>
              </a:rPr>
              <a:t>0.96PB</a:t>
            </a:r>
          </a:p>
        </p:txBody>
      </p:sp>
      <p:sp>
        <p:nvSpPr>
          <p:cNvPr id="125" name="Rounded Rectangle 124"/>
          <p:cNvSpPr/>
          <p:nvPr/>
        </p:nvSpPr>
        <p:spPr>
          <a:xfrm>
            <a:off x="2773164" y="3332163"/>
            <a:ext cx="1867895" cy="731123"/>
          </a:xfrm>
          <a:prstGeom prst="roundRect">
            <a:avLst/>
          </a:prstGeom>
          <a:ln/>
        </p:spPr>
        <p:style>
          <a:lnRef idx="1">
            <a:schemeClr val="accent1"/>
          </a:lnRef>
          <a:fillRef idx="3">
            <a:schemeClr val="accent1"/>
          </a:fillRef>
          <a:effectRef idx="2">
            <a:schemeClr val="accent1"/>
          </a:effectRef>
          <a:fontRef idx="minor">
            <a:schemeClr val="lt1"/>
          </a:fontRef>
        </p:style>
        <p:txBody>
          <a:bodyPr tIns="182780" bIns="182780" rtlCol="0" anchor="ctr"/>
          <a:lstStyle/>
          <a:p>
            <a:pPr algn="ctr" defTabSz="913861">
              <a:defRPr/>
            </a:pPr>
            <a:endParaRPr lang="en-US" sz="1999" kern="0" dirty="0">
              <a:solidFill>
                <a:prstClr val="white"/>
              </a:solidFill>
              <a:latin typeface="Calibri" panose="020F0502020204030204"/>
            </a:endParaRPr>
          </a:p>
        </p:txBody>
      </p:sp>
      <p:sp>
        <p:nvSpPr>
          <p:cNvPr id="93" name="Rounded Rectangle 92"/>
          <p:cNvSpPr/>
          <p:nvPr/>
        </p:nvSpPr>
        <p:spPr bwMode="auto">
          <a:xfrm>
            <a:off x="2782681" y="2742753"/>
            <a:ext cx="9059951" cy="530937"/>
          </a:xfrm>
          <a:prstGeom prst="roundRect">
            <a:avLst>
              <a:gd name="adj" fmla="val 11866"/>
            </a:avLst>
          </a:prstGeom>
          <a:solidFill>
            <a:srgbClr val="0071FB"/>
          </a:solidFill>
          <a:ln w="12700" cap="flat" cmpd="sng" algn="ctr">
            <a:solidFill>
              <a:schemeClr val="tx1"/>
            </a:solidFill>
            <a:prstDash val="solid"/>
            <a:miter lim="800000"/>
            <a:headEnd type="none" w="med" len="med"/>
            <a:tailEnd type="none" w="med" len="med"/>
          </a:ln>
          <a:effectLst/>
        </p:spPr>
        <p:txBody>
          <a:bodyPr vert="horz" wrap="square" lIns="91386" tIns="45694" rIns="91386" bIns="45694" numCol="1" rtlCol="0" anchor="ctr" anchorCtr="0" compatLnSpc="1">
            <a:prstTxWarp prst="textNoShape">
              <a:avLst/>
            </a:prstTxWarp>
          </a:bodyPr>
          <a:lstStyle/>
          <a:p>
            <a:pPr algn="ctr" defTabSz="913561">
              <a:defRPr/>
            </a:pPr>
            <a:endParaRPr lang="en-US" sz="2199" kern="0" dirty="0">
              <a:solidFill>
                <a:srgbClr val="FFFFFF">
                  <a:alpha val="98824"/>
                </a:srgbClr>
              </a:solidFill>
              <a:latin typeface="Calibri" panose="020F0502020204030204"/>
              <a:ea typeface="Segoe UI" pitchFamily="34" charset="0"/>
              <a:cs typeface="Segoe UI" pitchFamily="34" charset="0"/>
            </a:endParaRPr>
          </a:p>
        </p:txBody>
      </p:sp>
      <p:sp>
        <p:nvSpPr>
          <p:cNvPr id="94" name="TextBox 93"/>
          <p:cNvSpPr txBox="1"/>
          <p:nvPr/>
        </p:nvSpPr>
        <p:spPr>
          <a:xfrm>
            <a:off x="6262748" y="2746079"/>
            <a:ext cx="2464200" cy="527358"/>
          </a:xfrm>
          <a:prstGeom prst="rect">
            <a:avLst/>
          </a:prstGeom>
          <a:noFill/>
        </p:spPr>
        <p:txBody>
          <a:bodyPr wrap="square" lIns="186521" tIns="149217" rIns="186521" bIns="149217" rtlCol="0">
            <a:spAutoFit/>
          </a:bodyPr>
          <a:lstStyle/>
          <a:p>
            <a:pPr>
              <a:lnSpc>
                <a:spcPct val="90000"/>
              </a:lnSpc>
              <a:spcAft>
                <a:spcPts val="612"/>
              </a:spcAft>
            </a:pPr>
            <a:r>
              <a:rPr lang="en-US" sz="1632" dirty="0">
                <a:gradFill>
                  <a:gsLst>
                    <a:gs pos="2917">
                      <a:schemeClr val="tx1"/>
                    </a:gs>
                    <a:gs pos="30000">
                      <a:schemeClr val="tx1"/>
                    </a:gs>
                  </a:gsLst>
                  <a:lin ang="5400000" scaled="0"/>
                </a:gradFill>
              </a:rPr>
              <a:t>\\SRV\VDI_Mktg</a:t>
            </a:r>
          </a:p>
        </p:txBody>
      </p:sp>
      <p:sp>
        <p:nvSpPr>
          <p:cNvPr id="95" name="TextBox 94"/>
          <p:cNvSpPr txBox="1"/>
          <p:nvPr/>
        </p:nvSpPr>
        <p:spPr>
          <a:xfrm>
            <a:off x="8930443" y="2740111"/>
            <a:ext cx="1759865" cy="527358"/>
          </a:xfrm>
          <a:prstGeom prst="rect">
            <a:avLst/>
          </a:prstGeom>
          <a:noFill/>
        </p:spPr>
        <p:txBody>
          <a:bodyPr wrap="square" lIns="186521" tIns="149217" rIns="186521" bIns="149217" rtlCol="0">
            <a:spAutoFit/>
          </a:bodyPr>
          <a:lstStyle/>
          <a:p>
            <a:pPr>
              <a:lnSpc>
                <a:spcPct val="90000"/>
              </a:lnSpc>
              <a:spcAft>
                <a:spcPts val="612"/>
              </a:spcAft>
            </a:pPr>
            <a:r>
              <a:rPr lang="en-US" sz="1632" dirty="0">
                <a:gradFill>
                  <a:gsLst>
                    <a:gs pos="2917">
                      <a:schemeClr val="tx1"/>
                    </a:gs>
                    <a:gs pos="30000">
                      <a:schemeClr val="tx1"/>
                    </a:gs>
                  </a:gsLst>
                  <a:lin ang="5400000" scaled="0"/>
                </a:gradFill>
              </a:rPr>
              <a:t>\\SRV\Ops</a:t>
            </a:r>
          </a:p>
        </p:txBody>
      </p:sp>
      <p:sp>
        <p:nvSpPr>
          <p:cNvPr id="101" name="TextBox 100"/>
          <p:cNvSpPr txBox="1"/>
          <p:nvPr/>
        </p:nvSpPr>
        <p:spPr>
          <a:xfrm>
            <a:off x="4246521" y="2740980"/>
            <a:ext cx="1606892" cy="527358"/>
          </a:xfrm>
          <a:prstGeom prst="rect">
            <a:avLst/>
          </a:prstGeom>
          <a:noFill/>
        </p:spPr>
        <p:txBody>
          <a:bodyPr wrap="square" lIns="186521" tIns="149217" rIns="186521" bIns="149217" rtlCol="0">
            <a:spAutoFit/>
          </a:bodyPr>
          <a:lstStyle/>
          <a:p>
            <a:pPr>
              <a:lnSpc>
                <a:spcPct val="90000"/>
              </a:lnSpc>
              <a:spcAft>
                <a:spcPts val="612"/>
              </a:spcAft>
            </a:pPr>
            <a:r>
              <a:rPr lang="en-US" sz="1632" dirty="0">
                <a:gradFill>
                  <a:gsLst>
                    <a:gs pos="2917">
                      <a:schemeClr val="tx1"/>
                    </a:gs>
                    <a:gs pos="30000">
                      <a:schemeClr val="tx1"/>
                    </a:gs>
                  </a:gsLst>
                  <a:lin ang="5400000" scaled="0"/>
                </a:gradFill>
              </a:rPr>
              <a:t>\\SRV\DB</a:t>
            </a:r>
          </a:p>
        </p:txBody>
      </p:sp>
      <p:sp>
        <p:nvSpPr>
          <p:cNvPr id="156" name="Up-Down Arrow 155"/>
          <p:cNvSpPr/>
          <p:nvPr/>
        </p:nvSpPr>
        <p:spPr>
          <a:xfrm>
            <a:off x="6263613" y="1802752"/>
            <a:ext cx="1873626" cy="1044998"/>
          </a:xfrm>
          <a:prstGeom prst="upDownArrow">
            <a:avLst>
              <a:gd name="adj1" fmla="val 65968"/>
              <a:gd name="adj2" fmla="val 34486"/>
            </a:avLst>
          </a:prstGeom>
          <a:ln/>
        </p:spPr>
        <p:style>
          <a:lnRef idx="3">
            <a:schemeClr val="lt1"/>
          </a:lnRef>
          <a:fillRef idx="1">
            <a:schemeClr val="accent5"/>
          </a:fillRef>
          <a:effectRef idx="1">
            <a:schemeClr val="accent5"/>
          </a:effectRef>
          <a:fontRef idx="minor">
            <a:schemeClr val="lt1"/>
          </a:fontRef>
        </p:style>
        <p:txBody>
          <a:bodyPr rtlCol="0" anchor="ctr"/>
          <a:lstStyle/>
          <a:p>
            <a:pPr algn="ctr" defTabSz="913861">
              <a:defRPr/>
            </a:pPr>
            <a:r>
              <a:rPr lang="en-US" sz="1799" b="1" kern="0" dirty="0">
                <a:solidFill>
                  <a:prstClr val="white"/>
                </a:solidFill>
                <a:latin typeface="Calibri" panose="020F0502020204030204"/>
              </a:rPr>
              <a:t>SMB</a:t>
            </a:r>
          </a:p>
        </p:txBody>
      </p:sp>
      <p:sp>
        <p:nvSpPr>
          <p:cNvPr id="66" name="Up-Down Arrow 65"/>
          <p:cNvSpPr/>
          <p:nvPr/>
        </p:nvSpPr>
        <p:spPr>
          <a:xfrm>
            <a:off x="8719079" y="1795556"/>
            <a:ext cx="1873626" cy="1044863"/>
          </a:xfrm>
          <a:prstGeom prst="upDownArrow">
            <a:avLst>
              <a:gd name="adj1" fmla="val 65968"/>
              <a:gd name="adj2" fmla="val 34486"/>
            </a:avLst>
          </a:prstGeom>
          <a:ln/>
        </p:spPr>
        <p:style>
          <a:lnRef idx="3">
            <a:schemeClr val="lt1"/>
          </a:lnRef>
          <a:fillRef idx="1">
            <a:schemeClr val="accent5"/>
          </a:fillRef>
          <a:effectRef idx="1">
            <a:schemeClr val="accent5"/>
          </a:effectRef>
          <a:fontRef idx="minor">
            <a:schemeClr val="lt1"/>
          </a:fontRef>
        </p:style>
        <p:txBody>
          <a:bodyPr rtlCol="0" anchor="ctr"/>
          <a:lstStyle/>
          <a:p>
            <a:pPr algn="ctr" defTabSz="913861">
              <a:defRPr/>
            </a:pPr>
            <a:r>
              <a:rPr lang="en-US" sz="1799" b="1" kern="0" dirty="0">
                <a:solidFill>
                  <a:prstClr val="white"/>
                </a:solidFill>
                <a:latin typeface="Calibri" panose="020F0502020204030204"/>
              </a:rPr>
              <a:t>SMB</a:t>
            </a:r>
          </a:p>
        </p:txBody>
      </p:sp>
      <p:sp>
        <p:nvSpPr>
          <p:cNvPr id="127" name="Up-Down Arrow 126"/>
          <p:cNvSpPr/>
          <p:nvPr/>
        </p:nvSpPr>
        <p:spPr>
          <a:xfrm>
            <a:off x="3960414" y="1810181"/>
            <a:ext cx="1873626" cy="1044998"/>
          </a:xfrm>
          <a:prstGeom prst="upDownArrow">
            <a:avLst>
              <a:gd name="adj1" fmla="val 65968"/>
              <a:gd name="adj2" fmla="val 34486"/>
            </a:avLst>
          </a:prstGeom>
          <a:ln/>
        </p:spPr>
        <p:style>
          <a:lnRef idx="3">
            <a:schemeClr val="lt1"/>
          </a:lnRef>
          <a:fillRef idx="1">
            <a:schemeClr val="accent5"/>
          </a:fillRef>
          <a:effectRef idx="1">
            <a:schemeClr val="accent5"/>
          </a:effectRef>
          <a:fontRef idx="minor">
            <a:schemeClr val="lt1"/>
          </a:fontRef>
        </p:style>
        <p:txBody>
          <a:bodyPr rtlCol="0" anchor="ctr"/>
          <a:lstStyle/>
          <a:p>
            <a:pPr algn="ctr" defTabSz="913861">
              <a:defRPr/>
            </a:pPr>
            <a:r>
              <a:rPr lang="en-US" sz="1799" b="1" kern="0" dirty="0">
                <a:solidFill>
                  <a:prstClr val="white"/>
                </a:solidFill>
                <a:latin typeface="Calibri" panose="020F0502020204030204"/>
              </a:rPr>
              <a:t>SMB</a:t>
            </a:r>
          </a:p>
        </p:txBody>
      </p:sp>
      <p:grpSp>
        <p:nvGrpSpPr>
          <p:cNvPr id="102" name="Group 101"/>
          <p:cNvGrpSpPr/>
          <p:nvPr/>
        </p:nvGrpSpPr>
        <p:grpSpPr>
          <a:xfrm>
            <a:off x="2910374" y="3471715"/>
            <a:ext cx="482580" cy="496444"/>
            <a:chOff x="6983213" y="2593313"/>
            <a:chExt cx="1042430" cy="679004"/>
          </a:xfrm>
        </p:grpSpPr>
        <p:pic>
          <p:nvPicPr>
            <p:cNvPr id="103" name="Picture 102" descr="Database blue"/>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6993373" y="2593313"/>
              <a:ext cx="1023154" cy="679004"/>
            </a:xfrm>
            <a:prstGeom prst="rect">
              <a:avLst/>
            </a:prstGeom>
            <a:noFill/>
          </p:spPr>
        </p:pic>
        <p:sp>
          <p:nvSpPr>
            <p:cNvPr id="117" name="TextBox 116"/>
            <p:cNvSpPr txBox="1"/>
            <p:nvPr/>
          </p:nvSpPr>
          <p:spPr>
            <a:xfrm>
              <a:off x="6983213" y="2833802"/>
              <a:ext cx="1042430" cy="303862"/>
            </a:xfrm>
            <a:prstGeom prst="rect">
              <a:avLst/>
            </a:prstGeom>
            <a:noFill/>
          </p:spPr>
          <p:txBody>
            <a:bodyPr wrap="square" lIns="93206" tIns="46604" rIns="93206" bIns="46604" rtlCol="0">
              <a:spAutoFit/>
            </a:bodyPr>
            <a:lstStyle/>
            <a:p>
              <a:pPr algn="ctr"/>
              <a:r>
                <a:rPr lang="en-US" sz="816" b="1" dirty="0">
                  <a:solidFill>
                    <a:schemeClr val="bg1"/>
                  </a:solidFill>
                  <a:latin typeface="+mj-lt"/>
                </a:rPr>
                <a:t>Mirror</a:t>
              </a:r>
            </a:p>
          </p:txBody>
        </p:sp>
      </p:grpSp>
      <p:grpSp>
        <p:nvGrpSpPr>
          <p:cNvPr id="130" name="Group 129"/>
          <p:cNvGrpSpPr/>
          <p:nvPr/>
        </p:nvGrpSpPr>
        <p:grpSpPr>
          <a:xfrm>
            <a:off x="4032191" y="3465358"/>
            <a:ext cx="482580" cy="496444"/>
            <a:chOff x="6981209" y="2593313"/>
            <a:chExt cx="1042430" cy="679004"/>
          </a:xfrm>
        </p:grpSpPr>
        <p:pic>
          <p:nvPicPr>
            <p:cNvPr id="131" name="Picture 130" descr="Database blue"/>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6993372" y="2593313"/>
              <a:ext cx="1023155" cy="679004"/>
            </a:xfrm>
            <a:prstGeom prst="rect">
              <a:avLst/>
            </a:prstGeom>
            <a:noFill/>
          </p:spPr>
        </p:pic>
        <p:sp>
          <p:nvSpPr>
            <p:cNvPr id="132" name="TextBox 131"/>
            <p:cNvSpPr txBox="1"/>
            <p:nvPr/>
          </p:nvSpPr>
          <p:spPr>
            <a:xfrm>
              <a:off x="6981209" y="2857991"/>
              <a:ext cx="1042430" cy="303862"/>
            </a:xfrm>
            <a:prstGeom prst="rect">
              <a:avLst/>
            </a:prstGeom>
            <a:noFill/>
          </p:spPr>
          <p:txBody>
            <a:bodyPr wrap="square" lIns="93206" tIns="46604" rIns="93206" bIns="46604" rtlCol="0">
              <a:spAutoFit/>
            </a:bodyPr>
            <a:lstStyle/>
            <a:p>
              <a:pPr algn="ctr"/>
              <a:r>
                <a:rPr lang="en-US" sz="816" b="1" dirty="0">
                  <a:solidFill>
                    <a:schemeClr val="bg1"/>
                  </a:solidFill>
                  <a:latin typeface="+mj-lt"/>
                </a:rPr>
                <a:t>Mirror</a:t>
              </a:r>
            </a:p>
          </p:txBody>
        </p:sp>
      </p:grpSp>
      <p:sp>
        <p:nvSpPr>
          <p:cNvPr id="133" name="Rounded Rectangle 132"/>
          <p:cNvSpPr/>
          <p:nvPr/>
        </p:nvSpPr>
        <p:spPr>
          <a:xfrm>
            <a:off x="5102903" y="3343355"/>
            <a:ext cx="1867895" cy="731123"/>
          </a:xfrm>
          <a:prstGeom prst="roundRect">
            <a:avLst/>
          </a:prstGeom>
          <a:ln/>
        </p:spPr>
        <p:style>
          <a:lnRef idx="1">
            <a:schemeClr val="accent1"/>
          </a:lnRef>
          <a:fillRef idx="3">
            <a:schemeClr val="accent1"/>
          </a:fillRef>
          <a:effectRef idx="2">
            <a:schemeClr val="accent1"/>
          </a:effectRef>
          <a:fontRef idx="minor">
            <a:schemeClr val="lt1"/>
          </a:fontRef>
        </p:style>
        <p:txBody>
          <a:bodyPr tIns="182780" bIns="182780" rtlCol="0" anchor="ctr"/>
          <a:lstStyle/>
          <a:p>
            <a:pPr algn="ctr" defTabSz="913861">
              <a:defRPr/>
            </a:pPr>
            <a:endParaRPr lang="en-US" sz="1999" kern="0" dirty="0">
              <a:solidFill>
                <a:prstClr val="white"/>
              </a:solidFill>
              <a:latin typeface="Calibri" panose="020F0502020204030204"/>
            </a:endParaRPr>
          </a:p>
        </p:txBody>
      </p:sp>
      <p:grpSp>
        <p:nvGrpSpPr>
          <p:cNvPr id="134" name="Group 133"/>
          <p:cNvGrpSpPr/>
          <p:nvPr/>
        </p:nvGrpSpPr>
        <p:grpSpPr>
          <a:xfrm>
            <a:off x="5240036" y="3482907"/>
            <a:ext cx="482580" cy="496444"/>
            <a:chOff x="6983048" y="2593313"/>
            <a:chExt cx="1042430" cy="679004"/>
          </a:xfrm>
        </p:grpSpPr>
        <p:pic>
          <p:nvPicPr>
            <p:cNvPr id="135" name="Picture 134" descr="Database blue"/>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6993373" y="2593313"/>
              <a:ext cx="1023154" cy="679004"/>
            </a:xfrm>
            <a:prstGeom prst="rect">
              <a:avLst/>
            </a:prstGeom>
            <a:noFill/>
          </p:spPr>
        </p:pic>
        <p:sp>
          <p:nvSpPr>
            <p:cNvPr id="136" name="TextBox 135"/>
            <p:cNvSpPr txBox="1"/>
            <p:nvPr/>
          </p:nvSpPr>
          <p:spPr>
            <a:xfrm>
              <a:off x="6983048" y="2833990"/>
              <a:ext cx="1042430" cy="303862"/>
            </a:xfrm>
            <a:prstGeom prst="rect">
              <a:avLst/>
            </a:prstGeom>
            <a:noFill/>
          </p:spPr>
          <p:txBody>
            <a:bodyPr wrap="square" lIns="93206" tIns="46604" rIns="93206" bIns="46604" rtlCol="0">
              <a:spAutoFit/>
            </a:bodyPr>
            <a:lstStyle/>
            <a:p>
              <a:pPr algn="ctr"/>
              <a:r>
                <a:rPr lang="en-US" sz="816" b="1" dirty="0">
                  <a:solidFill>
                    <a:schemeClr val="bg1"/>
                  </a:solidFill>
                  <a:latin typeface="+mj-lt"/>
                </a:rPr>
                <a:t>Mirror</a:t>
              </a:r>
            </a:p>
          </p:txBody>
        </p:sp>
      </p:grpSp>
      <p:grpSp>
        <p:nvGrpSpPr>
          <p:cNvPr id="140" name="Group 139"/>
          <p:cNvGrpSpPr/>
          <p:nvPr/>
        </p:nvGrpSpPr>
        <p:grpSpPr>
          <a:xfrm>
            <a:off x="6353933" y="3476550"/>
            <a:ext cx="487283" cy="496444"/>
            <a:chOff x="6963938" y="2593313"/>
            <a:chExt cx="1052589" cy="679004"/>
          </a:xfrm>
        </p:grpSpPr>
        <p:pic>
          <p:nvPicPr>
            <p:cNvPr id="141" name="Picture 140" descr="Database blue"/>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6993372" y="2593313"/>
              <a:ext cx="1023155" cy="679004"/>
            </a:xfrm>
            <a:prstGeom prst="rect">
              <a:avLst/>
            </a:prstGeom>
            <a:noFill/>
          </p:spPr>
        </p:pic>
        <p:sp>
          <p:nvSpPr>
            <p:cNvPr id="142" name="TextBox 141"/>
            <p:cNvSpPr txBox="1"/>
            <p:nvPr/>
          </p:nvSpPr>
          <p:spPr>
            <a:xfrm>
              <a:off x="6963938" y="2845613"/>
              <a:ext cx="1042430" cy="303862"/>
            </a:xfrm>
            <a:prstGeom prst="rect">
              <a:avLst/>
            </a:prstGeom>
            <a:noFill/>
          </p:spPr>
          <p:txBody>
            <a:bodyPr wrap="square" lIns="93206" tIns="46604" rIns="93206" bIns="46604" rtlCol="0">
              <a:spAutoFit/>
            </a:bodyPr>
            <a:lstStyle/>
            <a:p>
              <a:pPr algn="ctr"/>
              <a:r>
                <a:rPr lang="en-US" sz="816" b="1" dirty="0">
                  <a:solidFill>
                    <a:schemeClr val="bg1"/>
                  </a:solidFill>
                  <a:latin typeface="+mj-lt"/>
                </a:rPr>
                <a:t>Mirror</a:t>
              </a:r>
            </a:p>
          </p:txBody>
        </p:sp>
      </p:grpSp>
      <p:sp>
        <p:nvSpPr>
          <p:cNvPr id="143" name="Rounded Rectangle 142"/>
          <p:cNvSpPr/>
          <p:nvPr/>
        </p:nvSpPr>
        <p:spPr>
          <a:xfrm>
            <a:off x="7487452" y="3333712"/>
            <a:ext cx="1867895" cy="731123"/>
          </a:xfrm>
          <a:prstGeom prst="roundRect">
            <a:avLst/>
          </a:prstGeom>
          <a:ln/>
        </p:spPr>
        <p:style>
          <a:lnRef idx="1">
            <a:schemeClr val="accent1"/>
          </a:lnRef>
          <a:fillRef idx="3">
            <a:schemeClr val="accent1"/>
          </a:fillRef>
          <a:effectRef idx="2">
            <a:schemeClr val="accent1"/>
          </a:effectRef>
          <a:fontRef idx="minor">
            <a:schemeClr val="lt1"/>
          </a:fontRef>
        </p:style>
        <p:txBody>
          <a:bodyPr tIns="182780" bIns="182780" rtlCol="0" anchor="ctr"/>
          <a:lstStyle/>
          <a:p>
            <a:pPr algn="ctr" defTabSz="913861">
              <a:defRPr/>
            </a:pPr>
            <a:endParaRPr lang="en-US" sz="1999" kern="0" dirty="0">
              <a:solidFill>
                <a:prstClr val="white"/>
              </a:solidFill>
              <a:latin typeface="Calibri" panose="020F0502020204030204"/>
            </a:endParaRPr>
          </a:p>
        </p:txBody>
      </p:sp>
      <p:grpSp>
        <p:nvGrpSpPr>
          <p:cNvPr id="144" name="Group 143"/>
          <p:cNvGrpSpPr/>
          <p:nvPr/>
        </p:nvGrpSpPr>
        <p:grpSpPr>
          <a:xfrm>
            <a:off x="7623142" y="3473264"/>
            <a:ext cx="482580" cy="496444"/>
            <a:chOff x="6979931" y="2593313"/>
            <a:chExt cx="1042430" cy="679004"/>
          </a:xfrm>
        </p:grpSpPr>
        <p:pic>
          <p:nvPicPr>
            <p:cNvPr id="146" name="Picture 145" descr="Database blue"/>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6993373" y="2593313"/>
              <a:ext cx="1023154" cy="679004"/>
            </a:xfrm>
            <a:prstGeom prst="rect">
              <a:avLst/>
            </a:prstGeom>
            <a:noFill/>
          </p:spPr>
        </p:pic>
        <p:sp>
          <p:nvSpPr>
            <p:cNvPr id="147" name="TextBox 146"/>
            <p:cNvSpPr txBox="1"/>
            <p:nvPr/>
          </p:nvSpPr>
          <p:spPr>
            <a:xfrm>
              <a:off x="6979931" y="2847181"/>
              <a:ext cx="1042430" cy="303862"/>
            </a:xfrm>
            <a:prstGeom prst="rect">
              <a:avLst/>
            </a:prstGeom>
            <a:noFill/>
          </p:spPr>
          <p:txBody>
            <a:bodyPr wrap="square" lIns="93206" tIns="46604" rIns="93206" bIns="46604" rtlCol="0">
              <a:spAutoFit/>
            </a:bodyPr>
            <a:lstStyle/>
            <a:p>
              <a:pPr algn="ctr"/>
              <a:r>
                <a:rPr lang="en-US" sz="816" b="1" dirty="0">
                  <a:solidFill>
                    <a:schemeClr val="bg1"/>
                  </a:solidFill>
                  <a:latin typeface="+mj-lt"/>
                </a:rPr>
                <a:t>Mirror</a:t>
              </a:r>
            </a:p>
          </p:txBody>
        </p:sp>
      </p:grpSp>
      <p:grpSp>
        <p:nvGrpSpPr>
          <p:cNvPr id="152" name="Group 151"/>
          <p:cNvGrpSpPr/>
          <p:nvPr/>
        </p:nvGrpSpPr>
        <p:grpSpPr>
          <a:xfrm>
            <a:off x="8739233" y="3466907"/>
            <a:ext cx="486535" cy="496444"/>
            <a:chOff x="6965556" y="2593313"/>
            <a:chExt cx="1050971" cy="679004"/>
          </a:xfrm>
        </p:grpSpPr>
        <p:pic>
          <p:nvPicPr>
            <p:cNvPr id="153" name="Picture 152" descr="Database blue"/>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6993372" y="2593313"/>
              <a:ext cx="1023155" cy="679004"/>
            </a:xfrm>
            <a:prstGeom prst="rect">
              <a:avLst/>
            </a:prstGeom>
            <a:noFill/>
          </p:spPr>
        </p:pic>
        <p:sp>
          <p:nvSpPr>
            <p:cNvPr id="159" name="TextBox 158"/>
            <p:cNvSpPr txBox="1"/>
            <p:nvPr/>
          </p:nvSpPr>
          <p:spPr>
            <a:xfrm>
              <a:off x="6965556" y="2858802"/>
              <a:ext cx="1042430" cy="303862"/>
            </a:xfrm>
            <a:prstGeom prst="rect">
              <a:avLst/>
            </a:prstGeom>
            <a:noFill/>
          </p:spPr>
          <p:txBody>
            <a:bodyPr wrap="square" lIns="93206" tIns="46604" rIns="93206" bIns="46604" rtlCol="0">
              <a:spAutoFit/>
            </a:bodyPr>
            <a:lstStyle/>
            <a:p>
              <a:pPr algn="ctr"/>
              <a:r>
                <a:rPr lang="en-US" sz="816" b="1" dirty="0">
                  <a:solidFill>
                    <a:schemeClr val="bg1"/>
                  </a:solidFill>
                  <a:latin typeface="+mj-lt"/>
                </a:rPr>
                <a:t>Mirror</a:t>
              </a:r>
            </a:p>
          </p:txBody>
        </p:sp>
      </p:grpSp>
      <p:sp>
        <p:nvSpPr>
          <p:cNvPr id="160" name="Rounded Rectangle 159"/>
          <p:cNvSpPr/>
          <p:nvPr/>
        </p:nvSpPr>
        <p:spPr>
          <a:xfrm>
            <a:off x="9893852" y="3344170"/>
            <a:ext cx="1867895" cy="731123"/>
          </a:xfrm>
          <a:prstGeom prst="roundRect">
            <a:avLst/>
          </a:prstGeom>
          <a:ln/>
        </p:spPr>
        <p:style>
          <a:lnRef idx="1">
            <a:schemeClr val="accent1"/>
          </a:lnRef>
          <a:fillRef idx="3">
            <a:schemeClr val="accent1"/>
          </a:fillRef>
          <a:effectRef idx="2">
            <a:schemeClr val="accent1"/>
          </a:effectRef>
          <a:fontRef idx="minor">
            <a:schemeClr val="lt1"/>
          </a:fontRef>
        </p:style>
        <p:txBody>
          <a:bodyPr tIns="182780" bIns="182780" rtlCol="0" anchor="ctr"/>
          <a:lstStyle/>
          <a:p>
            <a:pPr algn="ctr" defTabSz="913861">
              <a:defRPr/>
            </a:pPr>
            <a:endParaRPr lang="en-US" sz="1999" kern="0" dirty="0">
              <a:solidFill>
                <a:prstClr val="white"/>
              </a:solidFill>
              <a:latin typeface="Calibri" panose="020F0502020204030204"/>
            </a:endParaRPr>
          </a:p>
        </p:txBody>
      </p:sp>
      <p:grpSp>
        <p:nvGrpSpPr>
          <p:cNvPr id="161" name="Group 160"/>
          <p:cNvGrpSpPr/>
          <p:nvPr/>
        </p:nvGrpSpPr>
        <p:grpSpPr>
          <a:xfrm>
            <a:off x="10034529" y="3483722"/>
            <a:ext cx="482580" cy="496444"/>
            <a:chOff x="6990704" y="2593313"/>
            <a:chExt cx="1042430" cy="679004"/>
          </a:xfrm>
        </p:grpSpPr>
        <p:pic>
          <p:nvPicPr>
            <p:cNvPr id="162" name="Picture 161" descr="Database blue"/>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6993373" y="2593313"/>
              <a:ext cx="1023154" cy="679004"/>
            </a:xfrm>
            <a:prstGeom prst="rect">
              <a:avLst/>
            </a:prstGeom>
            <a:noFill/>
          </p:spPr>
        </p:pic>
        <p:sp>
          <p:nvSpPr>
            <p:cNvPr id="163" name="TextBox 162"/>
            <p:cNvSpPr txBox="1"/>
            <p:nvPr/>
          </p:nvSpPr>
          <p:spPr>
            <a:xfrm>
              <a:off x="6990704" y="2846100"/>
              <a:ext cx="1042430" cy="303862"/>
            </a:xfrm>
            <a:prstGeom prst="rect">
              <a:avLst/>
            </a:prstGeom>
            <a:noFill/>
          </p:spPr>
          <p:txBody>
            <a:bodyPr wrap="square" lIns="93206" tIns="46604" rIns="93206" bIns="46604" rtlCol="0">
              <a:spAutoFit/>
            </a:bodyPr>
            <a:lstStyle/>
            <a:p>
              <a:pPr algn="ctr"/>
              <a:r>
                <a:rPr lang="en-US" sz="816" b="1" dirty="0">
                  <a:solidFill>
                    <a:schemeClr val="bg1"/>
                  </a:solidFill>
                  <a:latin typeface="+mj-lt"/>
                </a:rPr>
                <a:t>Mirror</a:t>
              </a:r>
            </a:p>
          </p:txBody>
        </p:sp>
      </p:grpSp>
      <p:grpSp>
        <p:nvGrpSpPr>
          <p:cNvPr id="167" name="Group 166"/>
          <p:cNvGrpSpPr/>
          <p:nvPr/>
        </p:nvGrpSpPr>
        <p:grpSpPr>
          <a:xfrm>
            <a:off x="11154047" y="3477365"/>
            <a:ext cx="482580" cy="496444"/>
            <a:chOff x="6983733" y="2593313"/>
            <a:chExt cx="1042430" cy="679004"/>
          </a:xfrm>
        </p:grpSpPr>
        <p:pic>
          <p:nvPicPr>
            <p:cNvPr id="168" name="Picture 167" descr="Database blue"/>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6993372" y="2593313"/>
              <a:ext cx="1023155" cy="679004"/>
            </a:xfrm>
            <a:prstGeom prst="rect">
              <a:avLst/>
            </a:prstGeom>
            <a:noFill/>
          </p:spPr>
        </p:pic>
        <p:sp>
          <p:nvSpPr>
            <p:cNvPr id="169" name="TextBox 168"/>
            <p:cNvSpPr txBox="1"/>
            <p:nvPr/>
          </p:nvSpPr>
          <p:spPr>
            <a:xfrm>
              <a:off x="6983733" y="2846477"/>
              <a:ext cx="1042430" cy="303862"/>
            </a:xfrm>
            <a:prstGeom prst="rect">
              <a:avLst/>
            </a:prstGeom>
            <a:noFill/>
          </p:spPr>
          <p:txBody>
            <a:bodyPr wrap="square" lIns="93206" tIns="46604" rIns="93206" bIns="46604" rtlCol="0">
              <a:spAutoFit/>
            </a:bodyPr>
            <a:lstStyle/>
            <a:p>
              <a:pPr algn="ctr"/>
              <a:r>
                <a:rPr lang="en-US" sz="816" b="1" dirty="0">
                  <a:solidFill>
                    <a:schemeClr val="bg1"/>
                  </a:solidFill>
                  <a:latin typeface="+mj-lt"/>
                </a:rPr>
                <a:t>Mirror</a:t>
              </a:r>
            </a:p>
          </p:txBody>
        </p:sp>
      </p:grpSp>
      <p:sp>
        <p:nvSpPr>
          <p:cNvPr id="5" name="TextBox 4"/>
          <p:cNvSpPr txBox="1"/>
          <p:nvPr/>
        </p:nvSpPr>
        <p:spPr>
          <a:xfrm>
            <a:off x="3379265" y="3334995"/>
            <a:ext cx="559668" cy="647165"/>
          </a:xfrm>
          <a:prstGeom prst="rect">
            <a:avLst/>
          </a:prstGeom>
          <a:noFill/>
        </p:spPr>
        <p:txBody>
          <a:bodyPr wrap="square" lIns="186521" tIns="149217" rIns="186521" bIns="149217" rtlCol="0">
            <a:spAutoFit/>
          </a:bodyPr>
          <a:lstStyle/>
          <a:p>
            <a:pPr>
              <a:lnSpc>
                <a:spcPct val="90000"/>
              </a:lnSpc>
              <a:spcAft>
                <a:spcPts val="612"/>
              </a:spcAft>
            </a:pPr>
            <a:r>
              <a:rPr lang="en-US" sz="2448" dirty="0">
                <a:gradFill>
                  <a:gsLst>
                    <a:gs pos="2917">
                      <a:schemeClr val="tx1"/>
                    </a:gs>
                    <a:gs pos="30000">
                      <a:schemeClr val="tx1"/>
                    </a:gs>
                  </a:gsLst>
                  <a:lin ang="5400000" scaled="0"/>
                </a:gradFill>
              </a:rPr>
              <a:t>…</a:t>
            </a:r>
          </a:p>
        </p:txBody>
      </p:sp>
      <p:sp>
        <p:nvSpPr>
          <p:cNvPr id="120" name="TextBox 119"/>
          <p:cNvSpPr txBox="1"/>
          <p:nvPr/>
        </p:nvSpPr>
        <p:spPr>
          <a:xfrm>
            <a:off x="5748678" y="3334762"/>
            <a:ext cx="559668" cy="647165"/>
          </a:xfrm>
          <a:prstGeom prst="rect">
            <a:avLst/>
          </a:prstGeom>
          <a:noFill/>
        </p:spPr>
        <p:txBody>
          <a:bodyPr wrap="square" lIns="186521" tIns="149217" rIns="186521" bIns="149217" rtlCol="0">
            <a:spAutoFit/>
          </a:bodyPr>
          <a:lstStyle/>
          <a:p>
            <a:pPr>
              <a:lnSpc>
                <a:spcPct val="90000"/>
              </a:lnSpc>
              <a:spcAft>
                <a:spcPts val="612"/>
              </a:spcAft>
            </a:pPr>
            <a:r>
              <a:rPr lang="en-US" sz="2448" dirty="0">
                <a:gradFill>
                  <a:gsLst>
                    <a:gs pos="2917">
                      <a:schemeClr val="tx1"/>
                    </a:gs>
                    <a:gs pos="30000">
                      <a:schemeClr val="tx1"/>
                    </a:gs>
                  </a:gsLst>
                  <a:lin ang="5400000" scaled="0"/>
                </a:gradFill>
              </a:rPr>
              <a:t>…</a:t>
            </a:r>
          </a:p>
        </p:txBody>
      </p:sp>
      <p:sp>
        <p:nvSpPr>
          <p:cNvPr id="126" name="TextBox 125"/>
          <p:cNvSpPr txBox="1"/>
          <p:nvPr/>
        </p:nvSpPr>
        <p:spPr>
          <a:xfrm>
            <a:off x="8139795" y="3333943"/>
            <a:ext cx="559668" cy="647165"/>
          </a:xfrm>
          <a:prstGeom prst="rect">
            <a:avLst/>
          </a:prstGeom>
          <a:noFill/>
        </p:spPr>
        <p:txBody>
          <a:bodyPr wrap="square" lIns="186521" tIns="149217" rIns="186521" bIns="149217" rtlCol="0">
            <a:spAutoFit/>
          </a:bodyPr>
          <a:lstStyle/>
          <a:p>
            <a:pPr>
              <a:lnSpc>
                <a:spcPct val="90000"/>
              </a:lnSpc>
              <a:spcAft>
                <a:spcPts val="612"/>
              </a:spcAft>
            </a:pPr>
            <a:r>
              <a:rPr lang="en-US" sz="2448" dirty="0">
                <a:gradFill>
                  <a:gsLst>
                    <a:gs pos="2917">
                      <a:schemeClr val="tx1"/>
                    </a:gs>
                    <a:gs pos="30000">
                      <a:schemeClr val="tx1"/>
                    </a:gs>
                  </a:gsLst>
                  <a:lin ang="5400000" scaled="0"/>
                </a:gradFill>
              </a:rPr>
              <a:t>…</a:t>
            </a:r>
          </a:p>
        </p:txBody>
      </p:sp>
      <p:sp>
        <p:nvSpPr>
          <p:cNvPr id="128" name="TextBox 127"/>
          <p:cNvSpPr txBox="1"/>
          <p:nvPr/>
        </p:nvSpPr>
        <p:spPr>
          <a:xfrm>
            <a:off x="10557578" y="3335324"/>
            <a:ext cx="559668" cy="647165"/>
          </a:xfrm>
          <a:prstGeom prst="rect">
            <a:avLst/>
          </a:prstGeom>
          <a:noFill/>
        </p:spPr>
        <p:txBody>
          <a:bodyPr wrap="square" lIns="186521" tIns="149217" rIns="186521" bIns="149217" rtlCol="0">
            <a:spAutoFit/>
          </a:bodyPr>
          <a:lstStyle/>
          <a:p>
            <a:pPr>
              <a:lnSpc>
                <a:spcPct val="90000"/>
              </a:lnSpc>
              <a:spcAft>
                <a:spcPts val="612"/>
              </a:spcAft>
            </a:pPr>
            <a:r>
              <a:rPr lang="en-US" sz="2448" dirty="0">
                <a:gradFill>
                  <a:gsLst>
                    <a:gs pos="2917">
                      <a:schemeClr val="tx1"/>
                    </a:gs>
                    <a:gs pos="30000">
                      <a:schemeClr val="tx1"/>
                    </a:gs>
                  </a:gsLst>
                  <a:lin ang="5400000" scaled="0"/>
                </a:gradFill>
              </a:rPr>
              <a:t>…</a:t>
            </a:r>
          </a:p>
        </p:txBody>
      </p:sp>
      <p:sp>
        <p:nvSpPr>
          <p:cNvPr id="106" name="Oval 105"/>
          <p:cNvSpPr/>
          <p:nvPr/>
        </p:nvSpPr>
        <p:spPr bwMode="auto">
          <a:xfrm>
            <a:off x="8486210" y="6268308"/>
            <a:ext cx="370999" cy="131296"/>
          </a:xfrm>
          <a:prstGeom prst="ellipse">
            <a:avLst/>
          </a:prstGeom>
          <a:gradFill flip="none" rotWithShape="1">
            <a:gsLst>
              <a:gs pos="0">
                <a:srgbClr val="575758">
                  <a:shade val="30000"/>
                  <a:satMod val="115000"/>
                </a:srgbClr>
              </a:gs>
              <a:gs pos="50000">
                <a:srgbClr val="575758">
                  <a:shade val="67500"/>
                  <a:satMod val="115000"/>
                </a:srgbClr>
              </a:gs>
              <a:gs pos="100000">
                <a:srgbClr val="575758">
                  <a:shade val="100000"/>
                  <a:satMod val="115000"/>
                </a:srgbClr>
              </a:gs>
            </a:gsLst>
            <a:path path="circle">
              <a:fillToRect l="50000" t="50000" r="50000" b="50000"/>
            </a:path>
            <a:tileRect/>
          </a:gradFill>
          <a:ln>
            <a:noFill/>
            <a:headEnd type="none" w="med" len="med"/>
            <a:tailEnd type="none" w="med" len="med"/>
          </a:ln>
          <a:effectLst>
            <a:softEdge rad="12700"/>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
        <p:nvSpPr>
          <p:cNvPr id="107" name="Oval 106"/>
          <p:cNvSpPr/>
          <p:nvPr/>
        </p:nvSpPr>
        <p:spPr bwMode="auto">
          <a:xfrm>
            <a:off x="6077248" y="6271132"/>
            <a:ext cx="370999" cy="131296"/>
          </a:xfrm>
          <a:prstGeom prst="ellipse">
            <a:avLst/>
          </a:prstGeom>
          <a:gradFill flip="none" rotWithShape="1">
            <a:gsLst>
              <a:gs pos="0">
                <a:srgbClr val="575758">
                  <a:shade val="30000"/>
                  <a:satMod val="115000"/>
                </a:srgbClr>
              </a:gs>
              <a:gs pos="50000">
                <a:srgbClr val="575758">
                  <a:shade val="67500"/>
                  <a:satMod val="115000"/>
                </a:srgbClr>
              </a:gs>
              <a:gs pos="100000">
                <a:srgbClr val="575758">
                  <a:shade val="100000"/>
                  <a:satMod val="115000"/>
                </a:srgbClr>
              </a:gs>
            </a:gsLst>
            <a:path path="circle">
              <a:fillToRect l="50000" t="50000" r="50000" b="50000"/>
            </a:path>
            <a:tileRect/>
          </a:gradFill>
          <a:ln>
            <a:noFill/>
            <a:headEnd type="none" w="med" len="med"/>
            <a:tailEnd type="none" w="med" len="med"/>
          </a:ln>
          <a:effectLst>
            <a:softEdge rad="12700"/>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
        <p:nvSpPr>
          <p:cNvPr id="129" name="Oval 128"/>
          <p:cNvSpPr/>
          <p:nvPr/>
        </p:nvSpPr>
        <p:spPr bwMode="auto">
          <a:xfrm>
            <a:off x="10891465" y="6270139"/>
            <a:ext cx="370999" cy="131296"/>
          </a:xfrm>
          <a:prstGeom prst="ellipse">
            <a:avLst/>
          </a:prstGeom>
          <a:gradFill flip="none" rotWithShape="1">
            <a:gsLst>
              <a:gs pos="0">
                <a:srgbClr val="575758">
                  <a:shade val="30000"/>
                  <a:satMod val="115000"/>
                </a:srgbClr>
              </a:gs>
              <a:gs pos="50000">
                <a:srgbClr val="575758">
                  <a:shade val="67500"/>
                  <a:satMod val="115000"/>
                </a:srgbClr>
              </a:gs>
              <a:gs pos="100000">
                <a:srgbClr val="575758">
                  <a:shade val="100000"/>
                  <a:satMod val="115000"/>
                </a:srgbClr>
              </a:gs>
            </a:gsLst>
            <a:path path="circle">
              <a:fillToRect l="50000" t="50000" r="50000" b="50000"/>
            </a:path>
            <a:tileRect/>
          </a:gradFill>
          <a:ln>
            <a:noFill/>
            <a:headEnd type="none" w="med" len="med"/>
            <a:tailEnd type="none" w="med" len="med"/>
          </a:ln>
          <a:effectLst>
            <a:softEdge rad="12700"/>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
        <p:nvSpPr>
          <p:cNvPr id="137" name="Oval 136"/>
          <p:cNvSpPr/>
          <p:nvPr/>
        </p:nvSpPr>
        <p:spPr bwMode="auto">
          <a:xfrm>
            <a:off x="3744639" y="6271132"/>
            <a:ext cx="370999" cy="131296"/>
          </a:xfrm>
          <a:prstGeom prst="ellipse">
            <a:avLst/>
          </a:prstGeom>
          <a:gradFill flip="none" rotWithShape="1">
            <a:gsLst>
              <a:gs pos="0">
                <a:srgbClr val="575758">
                  <a:shade val="30000"/>
                  <a:satMod val="115000"/>
                </a:srgbClr>
              </a:gs>
              <a:gs pos="50000">
                <a:srgbClr val="575758">
                  <a:shade val="67500"/>
                  <a:satMod val="115000"/>
                </a:srgbClr>
              </a:gs>
              <a:gs pos="100000">
                <a:srgbClr val="575758">
                  <a:shade val="100000"/>
                  <a:satMod val="115000"/>
                </a:srgbClr>
              </a:gs>
            </a:gsLst>
            <a:path path="circle">
              <a:fillToRect l="50000" t="50000" r="50000" b="50000"/>
            </a:path>
            <a:tileRect/>
          </a:gradFill>
          <a:ln>
            <a:noFill/>
            <a:headEnd type="none" w="med" len="med"/>
            <a:tailEnd type="none" w="med" len="med"/>
          </a:ln>
          <a:effectLst>
            <a:softEdge rad="12700"/>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
        <p:nvSpPr>
          <p:cNvPr id="138" name="Rectangle 137"/>
          <p:cNvSpPr/>
          <p:nvPr/>
        </p:nvSpPr>
        <p:spPr bwMode="auto">
          <a:xfrm>
            <a:off x="2835320" y="4192725"/>
            <a:ext cx="327563" cy="108165"/>
          </a:xfrm>
          <a:prstGeom prst="rect">
            <a:avLst/>
          </a:prstGeom>
          <a:solidFill>
            <a:srgbClr val="1B2020"/>
          </a:solidFill>
          <a:ln>
            <a:noFill/>
            <a:headEnd type="none" w="med" len="med"/>
            <a:tailEnd type="none" w="med" len="med"/>
          </a:ln>
          <a:effectLst>
            <a:softEdge rad="12700"/>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
        <p:nvSpPr>
          <p:cNvPr id="139" name="Rectangle 138"/>
          <p:cNvSpPr/>
          <p:nvPr/>
        </p:nvSpPr>
        <p:spPr bwMode="auto">
          <a:xfrm>
            <a:off x="2848566" y="4478532"/>
            <a:ext cx="327563" cy="108165"/>
          </a:xfrm>
          <a:prstGeom prst="rect">
            <a:avLst/>
          </a:prstGeom>
          <a:solidFill>
            <a:srgbClr val="1B2020"/>
          </a:solidFill>
          <a:ln>
            <a:noFill/>
            <a:headEnd type="none" w="med" len="med"/>
            <a:tailEnd type="none" w="med" len="med"/>
          </a:ln>
          <a:effectLst>
            <a:softEdge rad="12700"/>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
        <p:nvSpPr>
          <p:cNvPr id="148" name="Rectangle 147"/>
          <p:cNvSpPr/>
          <p:nvPr/>
        </p:nvSpPr>
        <p:spPr bwMode="auto">
          <a:xfrm>
            <a:off x="2848566" y="4779686"/>
            <a:ext cx="327563" cy="108165"/>
          </a:xfrm>
          <a:prstGeom prst="rect">
            <a:avLst/>
          </a:prstGeom>
          <a:solidFill>
            <a:srgbClr val="1B2020"/>
          </a:solidFill>
          <a:ln>
            <a:noFill/>
            <a:headEnd type="none" w="med" len="med"/>
            <a:tailEnd type="none" w="med" len="med"/>
          </a:ln>
          <a:effectLst>
            <a:softEdge rad="12700"/>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
        <p:nvSpPr>
          <p:cNvPr id="149" name="Rectangle 148"/>
          <p:cNvSpPr/>
          <p:nvPr/>
        </p:nvSpPr>
        <p:spPr bwMode="auto">
          <a:xfrm>
            <a:off x="2848566" y="5067080"/>
            <a:ext cx="327563" cy="108165"/>
          </a:xfrm>
          <a:prstGeom prst="rect">
            <a:avLst/>
          </a:prstGeom>
          <a:solidFill>
            <a:srgbClr val="1B2020"/>
          </a:solidFill>
          <a:ln>
            <a:noFill/>
            <a:headEnd type="none" w="med" len="med"/>
            <a:tailEnd type="none" w="med" len="med"/>
          </a:ln>
          <a:effectLst>
            <a:softEdge rad="12700"/>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
        <p:nvSpPr>
          <p:cNvPr id="150" name="Rectangle 149"/>
          <p:cNvSpPr/>
          <p:nvPr/>
        </p:nvSpPr>
        <p:spPr bwMode="auto">
          <a:xfrm>
            <a:off x="5208963" y="4192725"/>
            <a:ext cx="327563" cy="108165"/>
          </a:xfrm>
          <a:prstGeom prst="rect">
            <a:avLst/>
          </a:prstGeom>
          <a:solidFill>
            <a:srgbClr val="1B2020"/>
          </a:solidFill>
          <a:ln>
            <a:noFill/>
            <a:headEnd type="none" w="med" len="med"/>
            <a:tailEnd type="none" w="med" len="med"/>
          </a:ln>
          <a:effectLst>
            <a:softEdge rad="12700"/>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
        <p:nvSpPr>
          <p:cNvPr id="164" name="Rectangle 163"/>
          <p:cNvSpPr/>
          <p:nvPr/>
        </p:nvSpPr>
        <p:spPr bwMode="auto">
          <a:xfrm>
            <a:off x="5222210" y="4478532"/>
            <a:ext cx="327563" cy="108165"/>
          </a:xfrm>
          <a:prstGeom prst="rect">
            <a:avLst/>
          </a:prstGeom>
          <a:solidFill>
            <a:srgbClr val="1B2020"/>
          </a:solidFill>
          <a:ln>
            <a:noFill/>
            <a:headEnd type="none" w="med" len="med"/>
            <a:tailEnd type="none" w="med" len="med"/>
          </a:ln>
          <a:effectLst>
            <a:softEdge rad="12700"/>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
        <p:nvSpPr>
          <p:cNvPr id="165" name="Rectangle 164"/>
          <p:cNvSpPr/>
          <p:nvPr/>
        </p:nvSpPr>
        <p:spPr bwMode="auto">
          <a:xfrm>
            <a:off x="5222210" y="4779686"/>
            <a:ext cx="327563" cy="108165"/>
          </a:xfrm>
          <a:prstGeom prst="rect">
            <a:avLst/>
          </a:prstGeom>
          <a:solidFill>
            <a:srgbClr val="1B2020"/>
          </a:solidFill>
          <a:ln>
            <a:noFill/>
            <a:headEnd type="none" w="med" len="med"/>
            <a:tailEnd type="none" w="med" len="med"/>
          </a:ln>
          <a:effectLst>
            <a:softEdge rad="12700"/>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
        <p:nvSpPr>
          <p:cNvPr id="166" name="Rectangle 165"/>
          <p:cNvSpPr/>
          <p:nvPr/>
        </p:nvSpPr>
        <p:spPr bwMode="auto">
          <a:xfrm>
            <a:off x="5222210" y="5067080"/>
            <a:ext cx="327563" cy="108165"/>
          </a:xfrm>
          <a:prstGeom prst="rect">
            <a:avLst/>
          </a:prstGeom>
          <a:solidFill>
            <a:srgbClr val="1B2020"/>
          </a:solidFill>
          <a:ln>
            <a:noFill/>
            <a:headEnd type="none" w="med" len="med"/>
            <a:tailEnd type="none" w="med" len="med"/>
          </a:ln>
          <a:effectLst>
            <a:softEdge rad="12700"/>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
        <p:nvSpPr>
          <p:cNvPr id="170" name="Rectangle 169"/>
          <p:cNvSpPr/>
          <p:nvPr/>
        </p:nvSpPr>
        <p:spPr bwMode="auto">
          <a:xfrm>
            <a:off x="7608027" y="4194121"/>
            <a:ext cx="327563" cy="108165"/>
          </a:xfrm>
          <a:prstGeom prst="rect">
            <a:avLst/>
          </a:prstGeom>
          <a:solidFill>
            <a:srgbClr val="1B2020"/>
          </a:solidFill>
          <a:ln>
            <a:noFill/>
            <a:headEnd type="none" w="med" len="med"/>
            <a:tailEnd type="none" w="med" len="med"/>
          </a:ln>
          <a:effectLst>
            <a:softEdge rad="12700"/>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
        <p:nvSpPr>
          <p:cNvPr id="171" name="Rectangle 170"/>
          <p:cNvSpPr/>
          <p:nvPr/>
        </p:nvSpPr>
        <p:spPr bwMode="auto">
          <a:xfrm>
            <a:off x="7621274" y="4479929"/>
            <a:ext cx="327563" cy="108165"/>
          </a:xfrm>
          <a:prstGeom prst="rect">
            <a:avLst/>
          </a:prstGeom>
          <a:solidFill>
            <a:srgbClr val="1B2020"/>
          </a:solidFill>
          <a:ln>
            <a:noFill/>
            <a:headEnd type="none" w="med" len="med"/>
            <a:tailEnd type="none" w="med" len="med"/>
          </a:ln>
          <a:effectLst>
            <a:softEdge rad="12700"/>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
        <p:nvSpPr>
          <p:cNvPr id="172" name="Rectangle 171"/>
          <p:cNvSpPr/>
          <p:nvPr/>
        </p:nvSpPr>
        <p:spPr bwMode="auto">
          <a:xfrm>
            <a:off x="7621274" y="4781082"/>
            <a:ext cx="327563" cy="108165"/>
          </a:xfrm>
          <a:prstGeom prst="rect">
            <a:avLst/>
          </a:prstGeom>
          <a:solidFill>
            <a:srgbClr val="1B2020"/>
          </a:solidFill>
          <a:ln>
            <a:noFill/>
            <a:headEnd type="none" w="med" len="med"/>
            <a:tailEnd type="none" w="med" len="med"/>
          </a:ln>
          <a:effectLst>
            <a:softEdge rad="12700"/>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
        <p:nvSpPr>
          <p:cNvPr id="173" name="Rectangle 172"/>
          <p:cNvSpPr/>
          <p:nvPr/>
        </p:nvSpPr>
        <p:spPr bwMode="auto">
          <a:xfrm>
            <a:off x="7621274" y="5068476"/>
            <a:ext cx="327563" cy="108165"/>
          </a:xfrm>
          <a:prstGeom prst="rect">
            <a:avLst/>
          </a:prstGeom>
          <a:solidFill>
            <a:srgbClr val="1B2020"/>
          </a:solidFill>
          <a:ln>
            <a:noFill/>
            <a:headEnd type="none" w="med" len="med"/>
            <a:tailEnd type="none" w="med" len="med"/>
          </a:ln>
          <a:effectLst>
            <a:softEdge rad="12700"/>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
        <p:nvSpPr>
          <p:cNvPr id="174" name="Rectangle 173"/>
          <p:cNvSpPr/>
          <p:nvPr/>
        </p:nvSpPr>
        <p:spPr bwMode="auto">
          <a:xfrm>
            <a:off x="10020061" y="4191195"/>
            <a:ext cx="327563" cy="108165"/>
          </a:xfrm>
          <a:prstGeom prst="rect">
            <a:avLst/>
          </a:prstGeom>
          <a:solidFill>
            <a:srgbClr val="1B2020"/>
          </a:solidFill>
          <a:ln>
            <a:noFill/>
            <a:headEnd type="none" w="med" len="med"/>
            <a:tailEnd type="none" w="med" len="med"/>
          </a:ln>
          <a:effectLst>
            <a:softEdge rad="12700"/>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
        <p:nvSpPr>
          <p:cNvPr id="175" name="Rectangle 174"/>
          <p:cNvSpPr/>
          <p:nvPr/>
        </p:nvSpPr>
        <p:spPr bwMode="auto">
          <a:xfrm>
            <a:off x="10033307" y="4477003"/>
            <a:ext cx="327563" cy="108165"/>
          </a:xfrm>
          <a:prstGeom prst="rect">
            <a:avLst/>
          </a:prstGeom>
          <a:solidFill>
            <a:srgbClr val="1B2020"/>
          </a:solidFill>
          <a:ln>
            <a:noFill/>
            <a:headEnd type="none" w="med" len="med"/>
            <a:tailEnd type="none" w="med" len="med"/>
          </a:ln>
          <a:effectLst>
            <a:softEdge rad="12700"/>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
        <p:nvSpPr>
          <p:cNvPr id="179" name="Rectangle 178"/>
          <p:cNvSpPr/>
          <p:nvPr/>
        </p:nvSpPr>
        <p:spPr bwMode="auto">
          <a:xfrm>
            <a:off x="10033307" y="4778156"/>
            <a:ext cx="327563" cy="108165"/>
          </a:xfrm>
          <a:prstGeom prst="rect">
            <a:avLst/>
          </a:prstGeom>
          <a:solidFill>
            <a:srgbClr val="1B2020"/>
          </a:solidFill>
          <a:ln>
            <a:noFill/>
            <a:headEnd type="none" w="med" len="med"/>
            <a:tailEnd type="none" w="med" len="med"/>
          </a:ln>
          <a:effectLst>
            <a:softEdge rad="12700"/>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
        <p:nvSpPr>
          <p:cNvPr id="180" name="Rectangle 179"/>
          <p:cNvSpPr/>
          <p:nvPr/>
        </p:nvSpPr>
        <p:spPr bwMode="auto">
          <a:xfrm>
            <a:off x="10033307" y="5065550"/>
            <a:ext cx="327563" cy="108165"/>
          </a:xfrm>
          <a:prstGeom prst="rect">
            <a:avLst/>
          </a:prstGeom>
          <a:solidFill>
            <a:srgbClr val="1B2020"/>
          </a:solidFill>
          <a:ln>
            <a:noFill/>
            <a:headEnd type="none" w="med" len="med"/>
            <a:tailEnd type="none" w="med" len="med"/>
          </a:ln>
          <a:effectLst>
            <a:softEdge rad="12700"/>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
        <p:nvSpPr>
          <p:cNvPr id="181" name="TextBox 180"/>
          <p:cNvSpPr txBox="1"/>
          <p:nvPr/>
        </p:nvSpPr>
        <p:spPr>
          <a:xfrm>
            <a:off x="3384847" y="2615361"/>
            <a:ext cx="559668" cy="647165"/>
          </a:xfrm>
          <a:prstGeom prst="rect">
            <a:avLst/>
          </a:prstGeom>
          <a:noFill/>
        </p:spPr>
        <p:txBody>
          <a:bodyPr wrap="square" lIns="186521" tIns="149217" rIns="186521" bIns="149217" rtlCol="0">
            <a:spAutoFit/>
          </a:bodyPr>
          <a:lstStyle/>
          <a:p>
            <a:pPr>
              <a:lnSpc>
                <a:spcPct val="90000"/>
              </a:lnSpc>
              <a:spcAft>
                <a:spcPts val="612"/>
              </a:spcAft>
            </a:pPr>
            <a:r>
              <a:rPr lang="en-US" sz="2448" dirty="0">
                <a:gradFill>
                  <a:gsLst>
                    <a:gs pos="2917">
                      <a:schemeClr val="tx1"/>
                    </a:gs>
                    <a:gs pos="30000">
                      <a:schemeClr val="tx1"/>
                    </a:gs>
                  </a:gsLst>
                  <a:lin ang="5400000" scaled="0"/>
                </a:gradFill>
              </a:rPr>
              <a:t>…</a:t>
            </a:r>
          </a:p>
        </p:txBody>
      </p:sp>
      <p:sp>
        <p:nvSpPr>
          <p:cNvPr id="182" name="TextBox 181"/>
          <p:cNvSpPr txBox="1"/>
          <p:nvPr/>
        </p:nvSpPr>
        <p:spPr>
          <a:xfrm>
            <a:off x="10574299" y="2633017"/>
            <a:ext cx="559668" cy="647165"/>
          </a:xfrm>
          <a:prstGeom prst="rect">
            <a:avLst/>
          </a:prstGeom>
          <a:noFill/>
        </p:spPr>
        <p:txBody>
          <a:bodyPr wrap="square" lIns="186521" tIns="149217" rIns="186521" bIns="149217" rtlCol="0">
            <a:spAutoFit/>
          </a:bodyPr>
          <a:lstStyle/>
          <a:p>
            <a:pPr>
              <a:lnSpc>
                <a:spcPct val="90000"/>
              </a:lnSpc>
              <a:spcAft>
                <a:spcPts val="612"/>
              </a:spcAft>
            </a:pPr>
            <a:r>
              <a:rPr lang="en-US" sz="2448" dirty="0">
                <a:gradFill>
                  <a:gsLst>
                    <a:gs pos="2917">
                      <a:schemeClr val="tx1"/>
                    </a:gs>
                    <a:gs pos="30000">
                      <a:schemeClr val="tx1"/>
                    </a:gs>
                  </a:gsLst>
                  <a:lin ang="5400000" scaled="0"/>
                </a:gradFill>
              </a:rPr>
              <a:t>…</a:t>
            </a:r>
          </a:p>
        </p:txBody>
      </p:sp>
    </p:spTree>
    <p:extLst>
      <p:ext uri="{BB962C8B-B14F-4D97-AF65-F5344CB8AC3E}">
        <p14:creationId xmlns:p14="http://schemas.microsoft.com/office/powerpoint/2010/main" val="309136359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6600" dirty="0" smtClean="0"/>
              <a:t>What is Storage Spaces?</a:t>
            </a:r>
            <a:br>
              <a:rPr lang="en-US" sz="6600" dirty="0" smtClean="0"/>
            </a:br>
            <a:r>
              <a:rPr lang="en-US" sz="4800" i="1" dirty="0" smtClean="0"/>
              <a:t>(and what’s new in R2?)</a:t>
            </a:r>
            <a:endParaRPr lang="en-US" sz="4400" i="1" dirty="0"/>
          </a:p>
        </p:txBody>
      </p:sp>
      <p:sp>
        <p:nvSpPr>
          <p:cNvPr id="3" name="Text Placeholder 2"/>
          <p:cNvSpPr>
            <a:spLocks noGrp="1"/>
          </p:cNvSpPr>
          <p:nvPr>
            <p:ph type="body" sz="quarter" idx="12"/>
          </p:nvPr>
        </p:nvSpPr>
        <p:spPr/>
        <p:txBody>
          <a:bodyPr/>
          <a:lstStyle/>
          <a:p>
            <a:r>
              <a:rPr lang="en-US" b="1" dirty="0" smtClean="0"/>
              <a:t>Bryan Matthew</a:t>
            </a:r>
          </a:p>
          <a:p>
            <a:r>
              <a:rPr lang="en-US" dirty="0" smtClean="0"/>
              <a:t>Program Manager</a:t>
            </a:r>
          </a:p>
        </p:txBody>
      </p:sp>
      <p:sp>
        <p:nvSpPr>
          <p:cNvPr id="4" name="Text Placeholder 3"/>
          <p:cNvSpPr>
            <a:spLocks noGrp="1"/>
          </p:cNvSpPr>
          <p:nvPr>
            <p:ph type="body" sz="quarter" idx="13"/>
          </p:nvPr>
        </p:nvSpPr>
        <p:spPr>
          <a:xfrm>
            <a:off x="6492620" y="434695"/>
            <a:ext cx="5486400" cy="923330"/>
          </a:xfrm>
        </p:spPr>
        <p:txBody>
          <a:bodyPr/>
          <a:lstStyle/>
          <a:p>
            <a:r>
              <a:rPr lang="en-US" dirty="0" smtClean="0"/>
              <a:t>MDC-B218 </a:t>
            </a:r>
            <a:endParaRPr lang="en-US" dirty="0"/>
          </a:p>
        </p:txBody>
      </p:sp>
    </p:spTree>
    <p:extLst>
      <p:ext uri="{BB962C8B-B14F-4D97-AF65-F5344CB8AC3E}">
        <p14:creationId xmlns:p14="http://schemas.microsoft.com/office/powerpoint/2010/main" val="40072890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505212" y="3836701"/>
            <a:ext cx="9228080" cy="1576197"/>
          </a:xfrm>
        </p:spPr>
        <p:txBody>
          <a:bodyPr>
            <a:noAutofit/>
          </a:bodyPr>
          <a:lstStyle/>
          <a:p>
            <a:r>
              <a:rPr lang="en-US" sz="3200" i="1" dirty="0"/>
              <a:t>“We’re able to use commodity hardware to achieve the same functionality [of traditional storage] at a far lower cost</a:t>
            </a:r>
            <a:r>
              <a:rPr lang="en-US" sz="3200" i="1" dirty="0" smtClean="0"/>
              <a:t>.”</a:t>
            </a:r>
            <a:endParaRPr lang="en-US" sz="3200" i="1" dirty="0"/>
          </a:p>
        </p:txBody>
      </p:sp>
      <p:sp>
        <p:nvSpPr>
          <p:cNvPr id="5" name="Text Placeholder 4"/>
          <p:cNvSpPr>
            <a:spLocks noGrp="1"/>
          </p:cNvSpPr>
          <p:nvPr>
            <p:ph type="body" idx="4294967295"/>
          </p:nvPr>
        </p:nvSpPr>
        <p:spPr>
          <a:xfrm>
            <a:off x="6119252" y="5453574"/>
            <a:ext cx="4616958" cy="1046440"/>
          </a:xfrm>
        </p:spPr>
        <p:txBody>
          <a:bodyPr/>
          <a:lstStyle/>
          <a:p>
            <a:pPr marL="0" indent="0" algn="r">
              <a:buNone/>
            </a:pPr>
            <a:r>
              <a:rPr lang="en-US" sz="2800" b="1" dirty="0" smtClean="0"/>
              <a:t>Jeremy Russell</a:t>
            </a:r>
          </a:p>
          <a:p>
            <a:pPr marL="0" indent="0" algn="r">
              <a:buNone/>
            </a:pPr>
            <a:r>
              <a:rPr lang="en-US" sz="2800" i="1" dirty="0" smtClean="0"/>
              <a:t>Senior Development Lead</a:t>
            </a:r>
          </a:p>
        </p:txBody>
      </p:sp>
      <p:grpSp>
        <p:nvGrpSpPr>
          <p:cNvPr id="7" name="Group 6"/>
          <p:cNvGrpSpPr/>
          <p:nvPr/>
        </p:nvGrpSpPr>
        <p:grpSpPr>
          <a:xfrm>
            <a:off x="7953516" y="2604697"/>
            <a:ext cx="2779776" cy="696021"/>
            <a:chOff x="1417320" y="5221224"/>
            <a:chExt cx="3547872" cy="839679"/>
          </a:xfrm>
        </p:grpSpPr>
        <p:sp>
          <p:nvSpPr>
            <p:cNvPr id="3" name="Rectangle 2"/>
            <p:cNvSpPr/>
            <p:nvPr/>
          </p:nvSpPr>
          <p:spPr bwMode="auto">
            <a:xfrm>
              <a:off x="1417320" y="5221224"/>
              <a:ext cx="3547872" cy="83967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581912" y="5357103"/>
              <a:ext cx="3209544" cy="561848"/>
            </a:xfrm>
            <a:prstGeom prst="rect">
              <a:avLst/>
            </a:prstGeom>
            <a:noFill/>
          </p:spPr>
        </p:pic>
      </p:grpSp>
      <p:grpSp>
        <p:nvGrpSpPr>
          <p:cNvPr id="10" name="Group 9"/>
          <p:cNvGrpSpPr/>
          <p:nvPr/>
        </p:nvGrpSpPr>
        <p:grpSpPr>
          <a:xfrm>
            <a:off x="1502294" y="5803993"/>
            <a:ext cx="2414017" cy="696021"/>
            <a:chOff x="5303519" y="2840802"/>
            <a:chExt cx="2414017" cy="696021"/>
          </a:xfrm>
        </p:grpSpPr>
        <p:sp>
          <p:nvSpPr>
            <p:cNvPr id="9" name="Rectangle 8"/>
            <p:cNvSpPr/>
            <p:nvPr/>
          </p:nvSpPr>
          <p:spPr bwMode="auto">
            <a:xfrm>
              <a:off x="5303519" y="2840802"/>
              <a:ext cx="2414017" cy="696021"/>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6179" y="2945749"/>
              <a:ext cx="2167755" cy="460648"/>
            </a:xfrm>
            <a:prstGeom prst="rect">
              <a:avLst/>
            </a:prstGeom>
          </p:spPr>
        </p:pic>
      </p:grpSp>
      <p:sp>
        <p:nvSpPr>
          <p:cNvPr id="11" name="Title 3"/>
          <p:cNvSpPr txBox="1">
            <a:spLocks/>
          </p:cNvSpPr>
          <p:nvPr/>
        </p:nvSpPr>
        <p:spPr>
          <a:xfrm>
            <a:off x="1511049" y="406205"/>
            <a:ext cx="9222243" cy="2017624"/>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r"/>
            <a:r>
              <a:rPr lang="en-US" sz="3200" i="1" dirty="0" smtClean="0"/>
              <a:t>“By using Storage Spaces, Hyper-V over SMB, and other new features, I eliminate big, lumpy capital expenditures… I can buy inexpensive storage, buy only what I need, and scale in a completely linear manner.”</a:t>
            </a:r>
            <a:endParaRPr lang="en-US" sz="3200" i="1" dirty="0"/>
          </a:p>
        </p:txBody>
      </p:sp>
      <p:sp>
        <p:nvSpPr>
          <p:cNvPr id="12" name="Text Placeholder 4"/>
          <p:cNvSpPr txBox="1">
            <a:spLocks/>
          </p:cNvSpPr>
          <p:nvPr/>
        </p:nvSpPr>
        <p:spPr>
          <a:xfrm>
            <a:off x="1502294" y="2254278"/>
            <a:ext cx="4616958" cy="1046440"/>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smtClean="0"/>
              <a:t>Philip Moss</a:t>
            </a:r>
          </a:p>
          <a:p>
            <a:pPr marL="0" indent="0">
              <a:buFont typeface="Arial" pitchFamily="34" charset="0"/>
              <a:buNone/>
            </a:pPr>
            <a:r>
              <a:rPr lang="en-US" sz="2800" i="1" dirty="0" smtClean="0"/>
              <a:t>Chief Technology Officer</a:t>
            </a:r>
          </a:p>
        </p:txBody>
      </p:sp>
      <p:cxnSp>
        <p:nvCxnSpPr>
          <p:cNvPr id="13" name="Straight Connector 12"/>
          <p:cNvCxnSpPr/>
          <p:nvPr/>
        </p:nvCxnSpPr>
        <p:spPr>
          <a:xfrm>
            <a:off x="989364" y="3631009"/>
            <a:ext cx="10396025" cy="0"/>
          </a:xfrm>
          <a:prstGeom prst="line">
            <a:avLst/>
          </a:prstGeom>
          <a:ln w="28575">
            <a:headEnd type="none"/>
            <a:tailEnd type="non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0598441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500"/>
                                        <p:tgtEl>
                                          <p:spTgt spid="5">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Spaces</a:t>
            </a:r>
            <a:br>
              <a:rPr lang="en-US" dirty="0" smtClean="0"/>
            </a:br>
            <a:r>
              <a:rPr lang="en-US" sz="6000" dirty="0" smtClean="0"/>
              <a:t>Window Server 2012 R2 Capabilities</a:t>
            </a:r>
            <a:r>
              <a:rPr lang="en-US" dirty="0"/>
              <a:t/>
            </a:r>
            <a:br>
              <a:rPr lang="en-US" dirty="0"/>
            </a:br>
            <a:endParaRPr lang="en-US" dirty="0"/>
          </a:p>
        </p:txBody>
      </p:sp>
    </p:spTree>
    <p:extLst>
      <p:ext uri="{BB962C8B-B14F-4D97-AF65-F5344CB8AC3E}">
        <p14:creationId xmlns:p14="http://schemas.microsoft.com/office/powerpoint/2010/main" val="22897675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1948" y="233151"/>
            <a:ext cx="11370961" cy="762786"/>
          </a:xfrm>
        </p:spPr>
        <p:txBody>
          <a:bodyPr/>
          <a:lstStyle/>
          <a:p>
            <a:r>
              <a:rPr lang="en-US" dirty="0" smtClean="0"/>
              <a:t>Storage Spaces R2 Objectives</a:t>
            </a:r>
            <a:endParaRPr lang="en-US" dirty="0"/>
          </a:p>
        </p:txBody>
      </p:sp>
      <p:sp>
        <p:nvSpPr>
          <p:cNvPr id="7" name="Rectangle 6"/>
          <p:cNvSpPr/>
          <p:nvPr/>
        </p:nvSpPr>
        <p:spPr bwMode="auto">
          <a:xfrm>
            <a:off x="794600" y="1483713"/>
            <a:ext cx="10706099" cy="4978400"/>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3256" tIns="46628" rIns="93256" bIns="46628" numCol="1" rtlCol="0" anchor="t" anchorCtr="0" compatLnSpc="1">
            <a:prstTxWarp prst="textNoShape">
              <a:avLst/>
            </a:prstTxWarp>
          </a:bodyPr>
          <a:lstStyle/>
          <a:p>
            <a:pPr algn="ctr" defTabSz="932290" fontAlgn="base">
              <a:lnSpc>
                <a:spcPct val="90000"/>
              </a:lnSpc>
              <a:spcBef>
                <a:spcPct val="0"/>
              </a:spcBef>
              <a:spcAft>
                <a:spcPct val="0"/>
              </a:spcAft>
            </a:pPr>
            <a:endParaRPr lang="en-US" sz="900" b="1" spc="-51" dirty="0">
              <a:solidFill>
                <a:schemeClr val="tx1"/>
              </a:solidFill>
              <a:latin typeface="+mj-lt"/>
            </a:endParaRPr>
          </a:p>
          <a:p>
            <a:pPr algn="ctr" defTabSz="932290" fontAlgn="base">
              <a:lnSpc>
                <a:spcPct val="90000"/>
              </a:lnSpc>
              <a:spcBef>
                <a:spcPct val="0"/>
              </a:spcBef>
              <a:spcAft>
                <a:spcPct val="0"/>
              </a:spcAft>
            </a:pPr>
            <a:r>
              <a:rPr lang="en-US" sz="2856" b="1" spc="-51" dirty="0" smtClean="0">
                <a:solidFill>
                  <a:schemeClr val="tx1"/>
                </a:solidFill>
                <a:latin typeface="+mj-lt"/>
              </a:rPr>
              <a:t>Building </a:t>
            </a:r>
            <a:r>
              <a:rPr lang="en-US" sz="2856" b="1" spc="-51" dirty="0">
                <a:solidFill>
                  <a:schemeClr val="tx1"/>
                </a:solidFill>
                <a:latin typeface="+mj-lt"/>
              </a:rPr>
              <a:t>upon the foundation in </a:t>
            </a:r>
          </a:p>
          <a:p>
            <a:pPr algn="ctr" defTabSz="932290" fontAlgn="base">
              <a:lnSpc>
                <a:spcPct val="90000"/>
              </a:lnSpc>
              <a:spcBef>
                <a:spcPct val="0"/>
              </a:spcBef>
              <a:spcAft>
                <a:spcPct val="0"/>
              </a:spcAft>
            </a:pPr>
            <a:r>
              <a:rPr lang="en-US" sz="2856" b="1" spc="-51" dirty="0">
                <a:solidFill>
                  <a:schemeClr val="tx1"/>
                </a:solidFill>
                <a:latin typeface="+mj-lt"/>
              </a:rPr>
              <a:t>Windows Server 2012 to further deliver:</a:t>
            </a:r>
          </a:p>
        </p:txBody>
      </p:sp>
      <p:sp>
        <p:nvSpPr>
          <p:cNvPr id="12" name="Freeform 84">
            <a:hlinkClick r:id="rId2"/>
          </p:cNvPr>
          <p:cNvSpPr>
            <a:spLocks noEditPoints="1"/>
          </p:cNvSpPr>
          <p:nvPr/>
        </p:nvSpPr>
        <p:spPr bwMode="black">
          <a:xfrm>
            <a:off x="4077338" y="5583295"/>
            <a:ext cx="4166024" cy="569561"/>
          </a:xfrm>
          <a:custGeom>
            <a:avLst/>
            <a:gdLst>
              <a:gd name="T0" fmla="*/ 0 w 822"/>
              <a:gd name="T1" fmla="*/ 58 h 118"/>
              <a:gd name="T2" fmla="*/ 52 w 822"/>
              <a:gd name="T3" fmla="*/ 58 h 118"/>
              <a:gd name="T4" fmla="*/ 50 w 822"/>
              <a:gd name="T5" fmla="*/ 60 h 118"/>
              <a:gd name="T6" fmla="*/ 52 w 822"/>
              <a:gd name="T7" fmla="*/ 60 h 118"/>
              <a:gd name="T8" fmla="*/ 218 w 822"/>
              <a:gd name="T9" fmla="*/ 79 h 118"/>
              <a:gd name="T10" fmla="*/ 178 w 822"/>
              <a:gd name="T11" fmla="*/ 86 h 118"/>
              <a:gd name="T12" fmla="*/ 183 w 822"/>
              <a:gd name="T13" fmla="*/ 95 h 118"/>
              <a:gd name="T14" fmla="*/ 215 w 822"/>
              <a:gd name="T15" fmla="*/ 95 h 118"/>
              <a:gd name="T16" fmla="*/ 255 w 822"/>
              <a:gd name="T17" fmla="*/ 20 h 118"/>
              <a:gd name="T18" fmla="*/ 259 w 822"/>
              <a:gd name="T19" fmla="*/ 29 h 118"/>
              <a:gd name="T20" fmla="*/ 251 w 822"/>
              <a:gd name="T21" fmla="*/ 95 h 118"/>
              <a:gd name="T22" fmla="*/ 297 w 822"/>
              <a:gd name="T23" fmla="*/ 43 h 118"/>
              <a:gd name="T24" fmla="*/ 271 w 822"/>
              <a:gd name="T25" fmla="*/ 95 h 118"/>
              <a:gd name="T26" fmla="*/ 306 w 822"/>
              <a:gd name="T27" fmla="*/ 66 h 118"/>
              <a:gd name="T28" fmla="*/ 361 w 822"/>
              <a:gd name="T29" fmla="*/ 19 h 118"/>
              <a:gd name="T30" fmla="*/ 322 w 822"/>
              <a:gd name="T31" fmla="*/ 71 h 118"/>
              <a:gd name="T32" fmla="*/ 361 w 822"/>
              <a:gd name="T33" fmla="*/ 95 h 118"/>
              <a:gd name="T34" fmla="*/ 335 w 822"/>
              <a:gd name="T35" fmla="*/ 85 h 118"/>
              <a:gd name="T36" fmla="*/ 361 w 822"/>
              <a:gd name="T37" fmla="*/ 64 h 118"/>
              <a:gd name="T38" fmla="*/ 387 w 822"/>
              <a:gd name="T39" fmla="*/ 50 h 118"/>
              <a:gd name="T40" fmla="*/ 430 w 822"/>
              <a:gd name="T41" fmla="*/ 69 h 118"/>
              <a:gd name="T42" fmla="*/ 388 w 822"/>
              <a:gd name="T43" fmla="*/ 70 h 118"/>
              <a:gd name="T44" fmla="*/ 417 w 822"/>
              <a:gd name="T45" fmla="*/ 84 h 118"/>
              <a:gd name="T46" fmla="*/ 482 w 822"/>
              <a:gd name="T47" fmla="*/ 82 h 118"/>
              <a:gd name="T48" fmla="*/ 451 w 822"/>
              <a:gd name="T49" fmla="*/ 87 h 118"/>
              <a:gd name="T50" fmla="*/ 455 w 822"/>
              <a:gd name="T51" fmla="*/ 95 h 118"/>
              <a:gd name="T52" fmla="*/ 479 w 822"/>
              <a:gd name="T53" fmla="*/ 95 h 118"/>
              <a:gd name="T54" fmla="*/ 524 w 822"/>
              <a:gd name="T55" fmla="*/ 66 h 118"/>
              <a:gd name="T56" fmla="*/ 535 w 822"/>
              <a:gd name="T57" fmla="*/ 53 h 118"/>
              <a:gd name="T58" fmla="*/ 509 w 822"/>
              <a:gd name="T59" fmla="*/ 67 h 118"/>
              <a:gd name="T60" fmla="*/ 506 w 822"/>
              <a:gd name="T61" fmla="*/ 84 h 118"/>
              <a:gd name="T62" fmla="*/ 534 w 822"/>
              <a:gd name="T63" fmla="*/ 72 h 118"/>
              <a:gd name="T64" fmla="*/ 576 w 822"/>
              <a:gd name="T65" fmla="*/ 33 h 118"/>
              <a:gd name="T66" fmla="*/ 570 w 822"/>
              <a:gd name="T67" fmla="*/ 28 h 118"/>
              <a:gd name="T68" fmla="*/ 595 w 822"/>
              <a:gd name="T69" fmla="*/ 78 h 118"/>
              <a:gd name="T70" fmla="*/ 571 w 822"/>
              <a:gd name="T71" fmla="*/ 95 h 118"/>
              <a:gd name="T72" fmla="*/ 654 w 822"/>
              <a:gd name="T73" fmla="*/ 67 h 118"/>
              <a:gd name="T74" fmla="*/ 616 w 822"/>
              <a:gd name="T75" fmla="*/ 90 h 118"/>
              <a:gd name="T76" fmla="*/ 623 w 822"/>
              <a:gd name="T77" fmla="*/ 85 h 118"/>
              <a:gd name="T78" fmla="*/ 623 w 822"/>
              <a:gd name="T79" fmla="*/ 54 h 118"/>
              <a:gd name="T80" fmla="*/ 690 w 822"/>
              <a:gd name="T81" fmla="*/ 44 h 118"/>
              <a:gd name="T82" fmla="*/ 672 w 822"/>
              <a:gd name="T83" fmla="*/ 44 h 118"/>
              <a:gd name="T84" fmla="*/ 676 w 822"/>
              <a:gd name="T85" fmla="*/ 55 h 118"/>
              <a:gd name="T86" fmla="*/ 719 w 822"/>
              <a:gd name="T87" fmla="*/ 81 h 118"/>
              <a:gd name="T88" fmla="*/ 693 w 822"/>
              <a:gd name="T89" fmla="*/ 44 h 118"/>
              <a:gd name="T90" fmla="*/ 787 w 822"/>
              <a:gd name="T91" fmla="*/ 67 h 118"/>
              <a:gd name="T92" fmla="*/ 749 w 822"/>
              <a:gd name="T93" fmla="*/ 90 h 118"/>
              <a:gd name="T94" fmla="*/ 755 w 822"/>
              <a:gd name="T95" fmla="*/ 85 h 118"/>
              <a:gd name="T96" fmla="*/ 756 w 822"/>
              <a:gd name="T97" fmla="*/ 54 h 118"/>
              <a:gd name="T98" fmla="*/ 822 w 822"/>
              <a:gd name="T99" fmla="*/ 44 h 118"/>
              <a:gd name="T100" fmla="*/ 803 w 822"/>
              <a:gd name="T101" fmla="*/ 44 h 118"/>
              <a:gd name="T102" fmla="*/ 807 w 822"/>
              <a:gd name="T103" fmla="*/ 5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2" h="118">
                <a:moveTo>
                  <a:pt x="0" y="58"/>
                </a:moveTo>
                <a:cubicBezTo>
                  <a:pt x="0" y="17"/>
                  <a:pt x="0" y="17"/>
                  <a:pt x="0" y="17"/>
                </a:cubicBezTo>
                <a:cubicBezTo>
                  <a:pt x="50" y="10"/>
                  <a:pt x="50" y="10"/>
                  <a:pt x="50" y="10"/>
                </a:cubicBezTo>
                <a:cubicBezTo>
                  <a:pt x="50" y="58"/>
                  <a:pt x="50" y="58"/>
                  <a:pt x="50" y="58"/>
                </a:cubicBezTo>
                <a:lnTo>
                  <a:pt x="0" y="58"/>
                </a:lnTo>
                <a:close/>
                <a:moveTo>
                  <a:pt x="52" y="58"/>
                </a:moveTo>
                <a:cubicBezTo>
                  <a:pt x="118" y="58"/>
                  <a:pt x="118" y="58"/>
                  <a:pt x="118" y="58"/>
                </a:cubicBezTo>
                <a:cubicBezTo>
                  <a:pt x="118" y="0"/>
                  <a:pt x="118" y="0"/>
                  <a:pt x="118" y="0"/>
                </a:cubicBezTo>
                <a:cubicBezTo>
                  <a:pt x="52" y="9"/>
                  <a:pt x="52" y="9"/>
                  <a:pt x="52" y="9"/>
                </a:cubicBezTo>
                <a:lnTo>
                  <a:pt x="52" y="58"/>
                </a:lnTo>
                <a:close/>
                <a:moveTo>
                  <a:pt x="50" y="60"/>
                </a:moveTo>
                <a:cubicBezTo>
                  <a:pt x="0" y="60"/>
                  <a:pt x="0" y="60"/>
                  <a:pt x="0" y="60"/>
                </a:cubicBezTo>
                <a:cubicBezTo>
                  <a:pt x="0" y="101"/>
                  <a:pt x="0" y="101"/>
                  <a:pt x="0" y="101"/>
                </a:cubicBezTo>
                <a:cubicBezTo>
                  <a:pt x="50" y="109"/>
                  <a:pt x="50" y="109"/>
                  <a:pt x="50" y="109"/>
                </a:cubicBezTo>
                <a:lnTo>
                  <a:pt x="50" y="60"/>
                </a:lnTo>
                <a:close/>
                <a:moveTo>
                  <a:pt x="52" y="60"/>
                </a:moveTo>
                <a:cubicBezTo>
                  <a:pt x="52" y="109"/>
                  <a:pt x="52" y="109"/>
                  <a:pt x="52" y="109"/>
                </a:cubicBezTo>
                <a:cubicBezTo>
                  <a:pt x="118" y="118"/>
                  <a:pt x="118" y="118"/>
                  <a:pt x="118" y="118"/>
                </a:cubicBezTo>
                <a:cubicBezTo>
                  <a:pt x="118" y="60"/>
                  <a:pt x="118" y="60"/>
                  <a:pt x="118" y="60"/>
                </a:cubicBezTo>
                <a:lnTo>
                  <a:pt x="52" y="60"/>
                </a:lnTo>
                <a:close/>
                <a:moveTo>
                  <a:pt x="236" y="24"/>
                </a:moveTo>
                <a:cubicBezTo>
                  <a:pt x="221" y="79"/>
                  <a:pt x="221" y="79"/>
                  <a:pt x="221" y="79"/>
                </a:cubicBezTo>
                <a:cubicBezTo>
                  <a:pt x="220" y="81"/>
                  <a:pt x="220" y="84"/>
                  <a:pt x="220" y="85"/>
                </a:cubicBezTo>
                <a:cubicBezTo>
                  <a:pt x="220" y="85"/>
                  <a:pt x="220" y="85"/>
                  <a:pt x="220" y="85"/>
                </a:cubicBezTo>
                <a:cubicBezTo>
                  <a:pt x="219" y="83"/>
                  <a:pt x="219" y="81"/>
                  <a:pt x="218" y="79"/>
                </a:cubicBezTo>
                <a:cubicBezTo>
                  <a:pt x="203" y="24"/>
                  <a:pt x="203" y="24"/>
                  <a:pt x="203" y="24"/>
                </a:cubicBezTo>
                <a:cubicBezTo>
                  <a:pt x="195" y="24"/>
                  <a:pt x="195" y="24"/>
                  <a:pt x="195" y="24"/>
                </a:cubicBezTo>
                <a:cubicBezTo>
                  <a:pt x="179" y="78"/>
                  <a:pt x="179" y="78"/>
                  <a:pt x="179" y="78"/>
                </a:cubicBezTo>
                <a:cubicBezTo>
                  <a:pt x="178" y="81"/>
                  <a:pt x="178" y="84"/>
                  <a:pt x="178" y="86"/>
                </a:cubicBezTo>
                <a:cubicBezTo>
                  <a:pt x="178" y="86"/>
                  <a:pt x="178" y="86"/>
                  <a:pt x="178" y="86"/>
                </a:cubicBezTo>
                <a:cubicBezTo>
                  <a:pt x="177" y="83"/>
                  <a:pt x="177" y="81"/>
                  <a:pt x="176" y="78"/>
                </a:cubicBezTo>
                <a:cubicBezTo>
                  <a:pt x="161" y="24"/>
                  <a:pt x="161" y="24"/>
                  <a:pt x="161" y="24"/>
                </a:cubicBezTo>
                <a:cubicBezTo>
                  <a:pt x="152" y="24"/>
                  <a:pt x="152" y="24"/>
                  <a:pt x="152" y="24"/>
                </a:cubicBezTo>
                <a:cubicBezTo>
                  <a:pt x="173" y="95"/>
                  <a:pt x="173" y="95"/>
                  <a:pt x="173" y="95"/>
                </a:cubicBezTo>
                <a:cubicBezTo>
                  <a:pt x="183" y="95"/>
                  <a:pt x="183" y="95"/>
                  <a:pt x="183" y="95"/>
                </a:cubicBezTo>
                <a:cubicBezTo>
                  <a:pt x="197" y="43"/>
                  <a:pt x="197" y="43"/>
                  <a:pt x="197" y="43"/>
                </a:cubicBezTo>
                <a:cubicBezTo>
                  <a:pt x="198" y="40"/>
                  <a:pt x="199" y="38"/>
                  <a:pt x="199" y="36"/>
                </a:cubicBezTo>
                <a:cubicBezTo>
                  <a:pt x="199" y="36"/>
                  <a:pt x="199" y="36"/>
                  <a:pt x="199" y="36"/>
                </a:cubicBezTo>
                <a:cubicBezTo>
                  <a:pt x="199" y="38"/>
                  <a:pt x="199" y="40"/>
                  <a:pt x="200" y="43"/>
                </a:cubicBezTo>
                <a:cubicBezTo>
                  <a:pt x="215" y="95"/>
                  <a:pt x="215" y="95"/>
                  <a:pt x="215" y="95"/>
                </a:cubicBezTo>
                <a:cubicBezTo>
                  <a:pt x="225" y="95"/>
                  <a:pt x="225" y="95"/>
                  <a:pt x="225" y="95"/>
                </a:cubicBezTo>
                <a:cubicBezTo>
                  <a:pt x="245" y="24"/>
                  <a:pt x="245" y="24"/>
                  <a:pt x="245" y="24"/>
                </a:cubicBezTo>
                <a:lnTo>
                  <a:pt x="236" y="24"/>
                </a:lnTo>
                <a:close/>
                <a:moveTo>
                  <a:pt x="259" y="22"/>
                </a:moveTo>
                <a:cubicBezTo>
                  <a:pt x="258" y="21"/>
                  <a:pt x="256" y="20"/>
                  <a:pt x="255" y="20"/>
                </a:cubicBezTo>
                <a:cubicBezTo>
                  <a:pt x="253" y="20"/>
                  <a:pt x="252" y="21"/>
                  <a:pt x="251" y="22"/>
                </a:cubicBezTo>
                <a:cubicBezTo>
                  <a:pt x="250" y="23"/>
                  <a:pt x="250" y="24"/>
                  <a:pt x="250" y="26"/>
                </a:cubicBezTo>
                <a:cubicBezTo>
                  <a:pt x="250" y="27"/>
                  <a:pt x="250" y="29"/>
                  <a:pt x="251" y="30"/>
                </a:cubicBezTo>
                <a:cubicBezTo>
                  <a:pt x="252" y="30"/>
                  <a:pt x="253" y="31"/>
                  <a:pt x="255" y="31"/>
                </a:cubicBezTo>
                <a:cubicBezTo>
                  <a:pt x="256" y="31"/>
                  <a:pt x="258" y="30"/>
                  <a:pt x="259" y="29"/>
                </a:cubicBezTo>
                <a:cubicBezTo>
                  <a:pt x="260" y="28"/>
                  <a:pt x="260" y="27"/>
                  <a:pt x="260" y="26"/>
                </a:cubicBezTo>
                <a:cubicBezTo>
                  <a:pt x="260" y="24"/>
                  <a:pt x="260" y="23"/>
                  <a:pt x="259" y="22"/>
                </a:cubicBezTo>
                <a:close/>
                <a:moveTo>
                  <a:pt x="259" y="44"/>
                </a:moveTo>
                <a:cubicBezTo>
                  <a:pt x="251" y="44"/>
                  <a:pt x="251" y="44"/>
                  <a:pt x="251" y="44"/>
                </a:cubicBezTo>
                <a:cubicBezTo>
                  <a:pt x="251" y="95"/>
                  <a:pt x="251" y="95"/>
                  <a:pt x="251" y="95"/>
                </a:cubicBezTo>
                <a:cubicBezTo>
                  <a:pt x="259" y="95"/>
                  <a:pt x="259" y="95"/>
                  <a:pt x="259" y="95"/>
                </a:cubicBezTo>
                <a:lnTo>
                  <a:pt x="259" y="44"/>
                </a:lnTo>
                <a:close/>
                <a:moveTo>
                  <a:pt x="314" y="64"/>
                </a:moveTo>
                <a:cubicBezTo>
                  <a:pt x="314" y="57"/>
                  <a:pt x="312" y="52"/>
                  <a:pt x="309" y="48"/>
                </a:cubicBezTo>
                <a:cubicBezTo>
                  <a:pt x="306" y="45"/>
                  <a:pt x="302" y="43"/>
                  <a:pt x="297" y="43"/>
                </a:cubicBezTo>
                <a:cubicBezTo>
                  <a:pt x="289" y="43"/>
                  <a:pt x="284" y="46"/>
                  <a:pt x="280" y="52"/>
                </a:cubicBezTo>
                <a:cubicBezTo>
                  <a:pt x="280" y="52"/>
                  <a:pt x="280" y="52"/>
                  <a:pt x="280" y="52"/>
                </a:cubicBezTo>
                <a:cubicBezTo>
                  <a:pt x="280" y="44"/>
                  <a:pt x="280" y="44"/>
                  <a:pt x="280" y="44"/>
                </a:cubicBezTo>
                <a:cubicBezTo>
                  <a:pt x="271" y="44"/>
                  <a:pt x="271" y="44"/>
                  <a:pt x="271" y="44"/>
                </a:cubicBezTo>
                <a:cubicBezTo>
                  <a:pt x="271" y="95"/>
                  <a:pt x="271" y="95"/>
                  <a:pt x="271" y="95"/>
                </a:cubicBezTo>
                <a:cubicBezTo>
                  <a:pt x="280" y="95"/>
                  <a:pt x="280" y="95"/>
                  <a:pt x="280" y="95"/>
                </a:cubicBezTo>
                <a:cubicBezTo>
                  <a:pt x="280" y="66"/>
                  <a:pt x="280" y="66"/>
                  <a:pt x="280" y="66"/>
                </a:cubicBezTo>
                <a:cubicBezTo>
                  <a:pt x="280" y="61"/>
                  <a:pt x="281" y="57"/>
                  <a:pt x="284" y="54"/>
                </a:cubicBezTo>
                <a:cubicBezTo>
                  <a:pt x="286" y="51"/>
                  <a:pt x="290" y="50"/>
                  <a:pt x="294" y="50"/>
                </a:cubicBezTo>
                <a:cubicBezTo>
                  <a:pt x="302" y="50"/>
                  <a:pt x="306" y="55"/>
                  <a:pt x="306" y="66"/>
                </a:cubicBezTo>
                <a:cubicBezTo>
                  <a:pt x="306" y="95"/>
                  <a:pt x="306" y="95"/>
                  <a:pt x="306" y="95"/>
                </a:cubicBezTo>
                <a:cubicBezTo>
                  <a:pt x="314" y="95"/>
                  <a:pt x="314" y="95"/>
                  <a:pt x="314" y="95"/>
                </a:cubicBezTo>
                <a:lnTo>
                  <a:pt x="314" y="64"/>
                </a:lnTo>
                <a:close/>
                <a:moveTo>
                  <a:pt x="369" y="19"/>
                </a:moveTo>
                <a:cubicBezTo>
                  <a:pt x="361" y="19"/>
                  <a:pt x="361" y="19"/>
                  <a:pt x="361" y="19"/>
                </a:cubicBezTo>
                <a:cubicBezTo>
                  <a:pt x="361" y="51"/>
                  <a:pt x="361" y="51"/>
                  <a:pt x="361" y="51"/>
                </a:cubicBezTo>
                <a:cubicBezTo>
                  <a:pt x="361" y="51"/>
                  <a:pt x="361" y="51"/>
                  <a:pt x="361" y="51"/>
                </a:cubicBezTo>
                <a:cubicBezTo>
                  <a:pt x="357" y="45"/>
                  <a:pt x="352" y="43"/>
                  <a:pt x="345" y="43"/>
                </a:cubicBezTo>
                <a:cubicBezTo>
                  <a:pt x="338" y="43"/>
                  <a:pt x="333" y="45"/>
                  <a:pt x="328" y="50"/>
                </a:cubicBezTo>
                <a:cubicBezTo>
                  <a:pt x="324" y="55"/>
                  <a:pt x="322" y="62"/>
                  <a:pt x="322" y="71"/>
                </a:cubicBezTo>
                <a:cubicBezTo>
                  <a:pt x="322" y="79"/>
                  <a:pt x="324" y="85"/>
                  <a:pt x="328" y="90"/>
                </a:cubicBezTo>
                <a:cubicBezTo>
                  <a:pt x="332" y="94"/>
                  <a:pt x="337" y="96"/>
                  <a:pt x="343" y="96"/>
                </a:cubicBezTo>
                <a:cubicBezTo>
                  <a:pt x="351" y="96"/>
                  <a:pt x="357" y="93"/>
                  <a:pt x="361" y="86"/>
                </a:cubicBezTo>
                <a:cubicBezTo>
                  <a:pt x="361" y="86"/>
                  <a:pt x="361" y="86"/>
                  <a:pt x="361" y="86"/>
                </a:cubicBezTo>
                <a:cubicBezTo>
                  <a:pt x="361" y="95"/>
                  <a:pt x="361" y="95"/>
                  <a:pt x="361" y="95"/>
                </a:cubicBezTo>
                <a:cubicBezTo>
                  <a:pt x="369" y="95"/>
                  <a:pt x="369" y="95"/>
                  <a:pt x="369" y="95"/>
                </a:cubicBezTo>
                <a:lnTo>
                  <a:pt x="369" y="19"/>
                </a:lnTo>
                <a:close/>
                <a:moveTo>
                  <a:pt x="357" y="84"/>
                </a:moveTo>
                <a:cubicBezTo>
                  <a:pt x="354" y="88"/>
                  <a:pt x="350" y="89"/>
                  <a:pt x="345" y="89"/>
                </a:cubicBezTo>
                <a:cubicBezTo>
                  <a:pt x="341" y="89"/>
                  <a:pt x="337" y="88"/>
                  <a:pt x="335" y="85"/>
                </a:cubicBezTo>
                <a:cubicBezTo>
                  <a:pt x="332" y="81"/>
                  <a:pt x="330" y="76"/>
                  <a:pt x="330" y="70"/>
                </a:cubicBezTo>
                <a:cubicBezTo>
                  <a:pt x="330" y="64"/>
                  <a:pt x="332" y="59"/>
                  <a:pt x="335" y="55"/>
                </a:cubicBezTo>
                <a:cubicBezTo>
                  <a:pt x="337" y="52"/>
                  <a:pt x="341" y="50"/>
                  <a:pt x="346" y="50"/>
                </a:cubicBezTo>
                <a:cubicBezTo>
                  <a:pt x="351" y="50"/>
                  <a:pt x="354" y="51"/>
                  <a:pt x="357" y="54"/>
                </a:cubicBezTo>
                <a:cubicBezTo>
                  <a:pt x="360" y="57"/>
                  <a:pt x="361" y="60"/>
                  <a:pt x="361" y="64"/>
                </a:cubicBezTo>
                <a:cubicBezTo>
                  <a:pt x="361" y="72"/>
                  <a:pt x="361" y="72"/>
                  <a:pt x="361" y="72"/>
                </a:cubicBezTo>
                <a:cubicBezTo>
                  <a:pt x="361" y="77"/>
                  <a:pt x="359" y="81"/>
                  <a:pt x="357" y="84"/>
                </a:cubicBezTo>
                <a:close/>
                <a:moveTo>
                  <a:pt x="424" y="50"/>
                </a:moveTo>
                <a:cubicBezTo>
                  <a:pt x="419" y="45"/>
                  <a:pt x="413" y="43"/>
                  <a:pt x="406" y="43"/>
                </a:cubicBezTo>
                <a:cubicBezTo>
                  <a:pt x="398" y="43"/>
                  <a:pt x="392" y="45"/>
                  <a:pt x="387" y="50"/>
                </a:cubicBezTo>
                <a:cubicBezTo>
                  <a:pt x="382" y="54"/>
                  <a:pt x="380" y="61"/>
                  <a:pt x="380" y="70"/>
                </a:cubicBezTo>
                <a:cubicBezTo>
                  <a:pt x="380" y="78"/>
                  <a:pt x="382" y="84"/>
                  <a:pt x="386" y="89"/>
                </a:cubicBezTo>
                <a:cubicBezTo>
                  <a:pt x="391" y="94"/>
                  <a:pt x="397" y="96"/>
                  <a:pt x="405" y="96"/>
                </a:cubicBezTo>
                <a:cubicBezTo>
                  <a:pt x="412" y="96"/>
                  <a:pt x="418" y="94"/>
                  <a:pt x="423" y="89"/>
                </a:cubicBezTo>
                <a:cubicBezTo>
                  <a:pt x="428" y="84"/>
                  <a:pt x="430" y="77"/>
                  <a:pt x="430" y="69"/>
                </a:cubicBezTo>
                <a:cubicBezTo>
                  <a:pt x="430" y="61"/>
                  <a:pt x="428" y="55"/>
                  <a:pt x="424" y="50"/>
                </a:cubicBezTo>
                <a:close/>
                <a:moveTo>
                  <a:pt x="417" y="84"/>
                </a:moveTo>
                <a:cubicBezTo>
                  <a:pt x="415" y="88"/>
                  <a:pt x="410" y="89"/>
                  <a:pt x="405" y="89"/>
                </a:cubicBezTo>
                <a:cubicBezTo>
                  <a:pt x="400" y="89"/>
                  <a:pt x="396" y="88"/>
                  <a:pt x="393" y="84"/>
                </a:cubicBezTo>
                <a:cubicBezTo>
                  <a:pt x="390" y="81"/>
                  <a:pt x="388" y="76"/>
                  <a:pt x="388" y="70"/>
                </a:cubicBezTo>
                <a:cubicBezTo>
                  <a:pt x="388" y="63"/>
                  <a:pt x="390" y="58"/>
                  <a:pt x="393" y="55"/>
                </a:cubicBezTo>
                <a:cubicBezTo>
                  <a:pt x="396" y="51"/>
                  <a:pt x="400" y="50"/>
                  <a:pt x="405" y="50"/>
                </a:cubicBezTo>
                <a:cubicBezTo>
                  <a:pt x="410" y="50"/>
                  <a:pt x="414" y="51"/>
                  <a:pt x="417" y="55"/>
                </a:cubicBezTo>
                <a:cubicBezTo>
                  <a:pt x="420" y="58"/>
                  <a:pt x="422" y="63"/>
                  <a:pt x="422" y="70"/>
                </a:cubicBezTo>
                <a:cubicBezTo>
                  <a:pt x="422" y="76"/>
                  <a:pt x="420" y="81"/>
                  <a:pt x="417" y="84"/>
                </a:cubicBezTo>
                <a:close/>
                <a:moveTo>
                  <a:pt x="495" y="44"/>
                </a:moveTo>
                <a:cubicBezTo>
                  <a:pt x="484" y="82"/>
                  <a:pt x="484" y="82"/>
                  <a:pt x="484" y="82"/>
                </a:cubicBezTo>
                <a:cubicBezTo>
                  <a:pt x="484" y="84"/>
                  <a:pt x="484" y="86"/>
                  <a:pt x="484" y="87"/>
                </a:cubicBezTo>
                <a:cubicBezTo>
                  <a:pt x="483" y="87"/>
                  <a:pt x="483" y="87"/>
                  <a:pt x="483" y="87"/>
                </a:cubicBezTo>
                <a:cubicBezTo>
                  <a:pt x="483" y="85"/>
                  <a:pt x="483" y="84"/>
                  <a:pt x="482" y="82"/>
                </a:cubicBezTo>
                <a:cubicBezTo>
                  <a:pt x="472" y="44"/>
                  <a:pt x="472" y="44"/>
                  <a:pt x="472" y="44"/>
                </a:cubicBezTo>
                <a:cubicBezTo>
                  <a:pt x="464" y="44"/>
                  <a:pt x="464" y="44"/>
                  <a:pt x="464" y="44"/>
                </a:cubicBezTo>
                <a:cubicBezTo>
                  <a:pt x="453" y="82"/>
                  <a:pt x="453" y="82"/>
                  <a:pt x="453" y="82"/>
                </a:cubicBezTo>
                <a:cubicBezTo>
                  <a:pt x="452" y="84"/>
                  <a:pt x="452" y="86"/>
                  <a:pt x="452" y="87"/>
                </a:cubicBezTo>
                <a:cubicBezTo>
                  <a:pt x="451" y="87"/>
                  <a:pt x="451" y="87"/>
                  <a:pt x="451" y="87"/>
                </a:cubicBezTo>
                <a:cubicBezTo>
                  <a:pt x="451" y="85"/>
                  <a:pt x="451" y="84"/>
                  <a:pt x="451" y="82"/>
                </a:cubicBezTo>
                <a:cubicBezTo>
                  <a:pt x="440" y="44"/>
                  <a:pt x="440" y="44"/>
                  <a:pt x="440" y="44"/>
                </a:cubicBezTo>
                <a:cubicBezTo>
                  <a:pt x="431" y="44"/>
                  <a:pt x="431" y="44"/>
                  <a:pt x="431" y="44"/>
                </a:cubicBezTo>
                <a:cubicBezTo>
                  <a:pt x="447" y="95"/>
                  <a:pt x="447" y="95"/>
                  <a:pt x="447" y="95"/>
                </a:cubicBezTo>
                <a:cubicBezTo>
                  <a:pt x="455" y="95"/>
                  <a:pt x="455" y="95"/>
                  <a:pt x="455" y="95"/>
                </a:cubicBezTo>
                <a:cubicBezTo>
                  <a:pt x="467" y="58"/>
                  <a:pt x="467" y="58"/>
                  <a:pt x="467" y="58"/>
                </a:cubicBezTo>
                <a:cubicBezTo>
                  <a:pt x="467" y="57"/>
                  <a:pt x="467" y="55"/>
                  <a:pt x="468" y="54"/>
                </a:cubicBezTo>
                <a:cubicBezTo>
                  <a:pt x="468" y="54"/>
                  <a:pt x="468" y="54"/>
                  <a:pt x="468" y="54"/>
                </a:cubicBezTo>
                <a:cubicBezTo>
                  <a:pt x="468" y="56"/>
                  <a:pt x="468" y="57"/>
                  <a:pt x="469" y="58"/>
                </a:cubicBezTo>
                <a:cubicBezTo>
                  <a:pt x="479" y="95"/>
                  <a:pt x="479" y="95"/>
                  <a:pt x="479" y="95"/>
                </a:cubicBezTo>
                <a:cubicBezTo>
                  <a:pt x="488" y="95"/>
                  <a:pt x="488" y="95"/>
                  <a:pt x="488" y="95"/>
                </a:cubicBezTo>
                <a:cubicBezTo>
                  <a:pt x="503" y="44"/>
                  <a:pt x="503" y="44"/>
                  <a:pt x="503" y="44"/>
                </a:cubicBezTo>
                <a:lnTo>
                  <a:pt x="495" y="44"/>
                </a:lnTo>
                <a:close/>
                <a:moveTo>
                  <a:pt x="534" y="72"/>
                </a:moveTo>
                <a:cubicBezTo>
                  <a:pt x="532" y="70"/>
                  <a:pt x="529" y="68"/>
                  <a:pt x="524" y="66"/>
                </a:cubicBezTo>
                <a:cubicBezTo>
                  <a:pt x="520" y="65"/>
                  <a:pt x="518" y="63"/>
                  <a:pt x="517" y="62"/>
                </a:cubicBezTo>
                <a:cubicBezTo>
                  <a:pt x="515" y="61"/>
                  <a:pt x="515" y="59"/>
                  <a:pt x="515" y="57"/>
                </a:cubicBezTo>
                <a:cubicBezTo>
                  <a:pt x="515" y="55"/>
                  <a:pt x="515" y="53"/>
                  <a:pt x="517" y="52"/>
                </a:cubicBezTo>
                <a:cubicBezTo>
                  <a:pt x="519" y="50"/>
                  <a:pt x="521" y="50"/>
                  <a:pt x="524" y="50"/>
                </a:cubicBezTo>
                <a:cubicBezTo>
                  <a:pt x="528" y="50"/>
                  <a:pt x="532" y="51"/>
                  <a:pt x="535" y="53"/>
                </a:cubicBezTo>
                <a:cubicBezTo>
                  <a:pt x="535" y="45"/>
                  <a:pt x="535" y="45"/>
                  <a:pt x="535" y="45"/>
                </a:cubicBezTo>
                <a:cubicBezTo>
                  <a:pt x="532" y="44"/>
                  <a:pt x="528" y="43"/>
                  <a:pt x="524" y="43"/>
                </a:cubicBezTo>
                <a:cubicBezTo>
                  <a:pt x="519" y="43"/>
                  <a:pt x="515" y="44"/>
                  <a:pt x="511" y="47"/>
                </a:cubicBezTo>
                <a:cubicBezTo>
                  <a:pt x="508" y="50"/>
                  <a:pt x="506" y="53"/>
                  <a:pt x="506" y="58"/>
                </a:cubicBezTo>
                <a:cubicBezTo>
                  <a:pt x="506" y="61"/>
                  <a:pt x="507" y="64"/>
                  <a:pt x="509" y="67"/>
                </a:cubicBezTo>
                <a:cubicBezTo>
                  <a:pt x="511" y="69"/>
                  <a:pt x="514" y="71"/>
                  <a:pt x="519" y="73"/>
                </a:cubicBezTo>
                <a:cubicBezTo>
                  <a:pt x="523" y="74"/>
                  <a:pt x="525" y="76"/>
                  <a:pt x="527" y="77"/>
                </a:cubicBezTo>
                <a:cubicBezTo>
                  <a:pt x="528" y="79"/>
                  <a:pt x="529" y="80"/>
                  <a:pt x="529" y="82"/>
                </a:cubicBezTo>
                <a:cubicBezTo>
                  <a:pt x="529" y="87"/>
                  <a:pt x="526" y="89"/>
                  <a:pt x="519" y="89"/>
                </a:cubicBezTo>
                <a:cubicBezTo>
                  <a:pt x="514" y="89"/>
                  <a:pt x="510" y="88"/>
                  <a:pt x="506" y="84"/>
                </a:cubicBezTo>
                <a:cubicBezTo>
                  <a:pt x="506" y="93"/>
                  <a:pt x="506" y="93"/>
                  <a:pt x="506" y="93"/>
                </a:cubicBezTo>
                <a:cubicBezTo>
                  <a:pt x="510" y="95"/>
                  <a:pt x="514" y="96"/>
                  <a:pt x="519" y="96"/>
                </a:cubicBezTo>
                <a:cubicBezTo>
                  <a:pt x="525" y="96"/>
                  <a:pt x="529" y="95"/>
                  <a:pt x="533" y="92"/>
                </a:cubicBezTo>
                <a:cubicBezTo>
                  <a:pt x="536" y="89"/>
                  <a:pt x="537" y="86"/>
                  <a:pt x="537" y="81"/>
                </a:cubicBezTo>
                <a:cubicBezTo>
                  <a:pt x="537" y="78"/>
                  <a:pt x="536" y="74"/>
                  <a:pt x="534" y="72"/>
                </a:cubicBezTo>
                <a:close/>
                <a:moveTo>
                  <a:pt x="600" y="66"/>
                </a:moveTo>
                <a:cubicBezTo>
                  <a:pt x="597" y="63"/>
                  <a:pt x="593" y="59"/>
                  <a:pt x="587" y="56"/>
                </a:cubicBezTo>
                <a:cubicBezTo>
                  <a:pt x="582" y="53"/>
                  <a:pt x="578" y="51"/>
                  <a:pt x="576" y="49"/>
                </a:cubicBezTo>
                <a:cubicBezTo>
                  <a:pt x="574" y="47"/>
                  <a:pt x="573" y="44"/>
                  <a:pt x="573" y="41"/>
                </a:cubicBezTo>
                <a:cubicBezTo>
                  <a:pt x="573" y="38"/>
                  <a:pt x="574" y="35"/>
                  <a:pt x="576" y="33"/>
                </a:cubicBezTo>
                <a:cubicBezTo>
                  <a:pt x="579" y="31"/>
                  <a:pt x="582" y="30"/>
                  <a:pt x="586" y="30"/>
                </a:cubicBezTo>
                <a:cubicBezTo>
                  <a:pt x="592" y="30"/>
                  <a:pt x="597" y="31"/>
                  <a:pt x="601" y="34"/>
                </a:cubicBezTo>
                <a:cubicBezTo>
                  <a:pt x="601" y="25"/>
                  <a:pt x="601" y="25"/>
                  <a:pt x="601" y="25"/>
                </a:cubicBezTo>
                <a:cubicBezTo>
                  <a:pt x="598" y="23"/>
                  <a:pt x="593" y="22"/>
                  <a:pt x="587" y="22"/>
                </a:cubicBezTo>
                <a:cubicBezTo>
                  <a:pt x="580" y="22"/>
                  <a:pt x="574" y="24"/>
                  <a:pt x="570" y="28"/>
                </a:cubicBezTo>
                <a:cubicBezTo>
                  <a:pt x="566" y="31"/>
                  <a:pt x="564" y="36"/>
                  <a:pt x="564" y="41"/>
                </a:cubicBezTo>
                <a:cubicBezTo>
                  <a:pt x="564" y="46"/>
                  <a:pt x="565" y="49"/>
                  <a:pt x="568" y="52"/>
                </a:cubicBezTo>
                <a:cubicBezTo>
                  <a:pt x="570" y="55"/>
                  <a:pt x="574" y="59"/>
                  <a:pt x="580" y="62"/>
                </a:cubicBezTo>
                <a:cubicBezTo>
                  <a:pt x="586" y="65"/>
                  <a:pt x="590" y="68"/>
                  <a:pt x="592" y="70"/>
                </a:cubicBezTo>
                <a:cubicBezTo>
                  <a:pt x="594" y="72"/>
                  <a:pt x="595" y="75"/>
                  <a:pt x="595" y="78"/>
                </a:cubicBezTo>
                <a:cubicBezTo>
                  <a:pt x="595" y="85"/>
                  <a:pt x="591" y="89"/>
                  <a:pt x="581" y="89"/>
                </a:cubicBezTo>
                <a:cubicBezTo>
                  <a:pt x="579" y="89"/>
                  <a:pt x="576" y="88"/>
                  <a:pt x="572" y="87"/>
                </a:cubicBezTo>
                <a:cubicBezTo>
                  <a:pt x="569" y="86"/>
                  <a:pt x="566" y="84"/>
                  <a:pt x="564" y="82"/>
                </a:cubicBezTo>
                <a:cubicBezTo>
                  <a:pt x="564" y="92"/>
                  <a:pt x="564" y="92"/>
                  <a:pt x="564" y="92"/>
                </a:cubicBezTo>
                <a:cubicBezTo>
                  <a:pt x="566" y="93"/>
                  <a:pt x="568" y="94"/>
                  <a:pt x="571" y="95"/>
                </a:cubicBezTo>
                <a:cubicBezTo>
                  <a:pt x="575" y="96"/>
                  <a:pt x="578" y="96"/>
                  <a:pt x="580" y="96"/>
                </a:cubicBezTo>
                <a:cubicBezTo>
                  <a:pt x="588" y="96"/>
                  <a:pt x="594" y="94"/>
                  <a:pt x="598" y="90"/>
                </a:cubicBezTo>
                <a:cubicBezTo>
                  <a:pt x="602" y="87"/>
                  <a:pt x="604" y="83"/>
                  <a:pt x="604" y="77"/>
                </a:cubicBezTo>
                <a:cubicBezTo>
                  <a:pt x="604" y="73"/>
                  <a:pt x="602" y="69"/>
                  <a:pt x="600" y="66"/>
                </a:cubicBezTo>
                <a:close/>
                <a:moveTo>
                  <a:pt x="654" y="67"/>
                </a:moveTo>
                <a:cubicBezTo>
                  <a:pt x="654" y="60"/>
                  <a:pt x="652" y="54"/>
                  <a:pt x="649" y="50"/>
                </a:cubicBezTo>
                <a:cubicBezTo>
                  <a:pt x="645" y="45"/>
                  <a:pt x="640" y="43"/>
                  <a:pt x="633" y="43"/>
                </a:cubicBezTo>
                <a:cubicBezTo>
                  <a:pt x="627" y="43"/>
                  <a:pt x="621" y="45"/>
                  <a:pt x="617" y="50"/>
                </a:cubicBezTo>
                <a:cubicBezTo>
                  <a:pt x="612" y="55"/>
                  <a:pt x="610" y="62"/>
                  <a:pt x="610" y="70"/>
                </a:cubicBezTo>
                <a:cubicBezTo>
                  <a:pt x="610" y="78"/>
                  <a:pt x="612" y="85"/>
                  <a:pt x="616" y="90"/>
                </a:cubicBezTo>
                <a:cubicBezTo>
                  <a:pt x="620" y="94"/>
                  <a:pt x="626" y="96"/>
                  <a:pt x="633" y="96"/>
                </a:cubicBezTo>
                <a:cubicBezTo>
                  <a:pt x="640" y="96"/>
                  <a:pt x="646" y="95"/>
                  <a:pt x="651" y="91"/>
                </a:cubicBezTo>
                <a:cubicBezTo>
                  <a:pt x="651" y="84"/>
                  <a:pt x="651" y="84"/>
                  <a:pt x="651" y="84"/>
                </a:cubicBezTo>
                <a:cubicBezTo>
                  <a:pt x="646" y="87"/>
                  <a:pt x="641" y="89"/>
                  <a:pt x="635" y="89"/>
                </a:cubicBezTo>
                <a:cubicBezTo>
                  <a:pt x="630" y="89"/>
                  <a:pt x="626" y="88"/>
                  <a:pt x="623" y="85"/>
                </a:cubicBezTo>
                <a:cubicBezTo>
                  <a:pt x="620" y="82"/>
                  <a:pt x="618" y="77"/>
                  <a:pt x="618" y="72"/>
                </a:cubicBezTo>
                <a:cubicBezTo>
                  <a:pt x="654" y="72"/>
                  <a:pt x="654" y="72"/>
                  <a:pt x="654" y="72"/>
                </a:cubicBezTo>
                <a:lnTo>
                  <a:pt x="654" y="67"/>
                </a:lnTo>
                <a:close/>
                <a:moveTo>
                  <a:pt x="618" y="65"/>
                </a:moveTo>
                <a:cubicBezTo>
                  <a:pt x="619" y="60"/>
                  <a:pt x="621" y="57"/>
                  <a:pt x="623" y="54"/>
                </a:cubicBezTo>
                <a:cubicBezTo>
                  <a:pt x="626" y="51"/>
                  <a:pt x="629" y="50"/>
                  <a:pt x="633" y="50"/>
                </a:cubicBezTo>
                <a:cubicBezTo>
                  <a:pt x="637" y="50"/>
                  <a:pt x="640" y="51"/>
                  <a:pt x="643" y="54"/>
                </a:cubicBezTo>
                <a:cubicBezTo>
                  <a:pt x="645" y="56"/>
                  <a:pt x="646" y="60"/>
                  <a:pt x="646" y="65"/>
                </a:cubicBezTo>
                <a:lnTo>
                  <a:pt x="618" y="65"/>
                </a:lnTo>
                <a:close/>
                <a:moveTo>
                  <a:pt x="690" y="44"/>
                </a:moveTo>
                <a:cubicBezTo>
                  <a:pt x="689" y="43"/>
                  <a:pt x="688" y="43"/>
                  <a:pt x="685" y="43"/>
                </a:cubicBezTo>
                <a:cubicBezTo>
                  <a:pt x="683" y="43"/>
                  <a:pt x="680" y="44"/>
                  <a:pt x="678" y="46"/>
                </a:cubicBezTo>
                <a:cubicBezTo>
                  <a:pt x="675" y="48"/>
                  <a:pt x="673" y="51"/>
                  <a:pt x="672" y="54"/>
                </a:cubicBezTo>
                <a:cubicBezTo>
                  <a:pt x="672" y="54"/>
                  <a:pt x="672" y="54"/>
                  <a:pt x="672" y="54"/>
                </a:cubicBezTo>
                <a:cubicBezTo>
                  <a:pt x="672" y="44"/>
                  <a:pt x="672" y="44"/>
                  <a:pt x="672" y="44"/>
                </a:cubicBezTo>
                <a:cubicBezTo>
                  <a:pt x="664" y="44"/>
                  <a:pt x="664" y="44"/>
                  <a:pt x="664" y="44"/>
                </a:cubicBezTo>
                <a:cubicBezTo>
                  <a:pt x="664" y="95"/>
                  <a:pt x="664" y="95"/>
                  <a:pt x="664" y="95"/>
                </a:cubicBezTo>
                <a:cubicBezTo>
                  <a:pt x="672" y="95"/>
                  <a:pt x="672" y="95"/>
                  <a:pt x="672" y="95"/>
                </a:cubicBezTo>
                <a:cubicBezTo>
                  <a:pt x="672" y="69"/>
                  <a:pt x="672" y="69"/>
                  <a:pt x="672" y="69"/>
                </a:cubicBezTo>
                <a:cubicBezTo>
                  <a:pt x="672" y="63"/>
                  <a:pt x="673" y="58"/>
                  <a:pt x="676" y="55"/>
                </a:cubicBezTo>
                <a:cubicBezTo>
                  <a:pt x="678" y="52"/>
                  <a:pt x="681" y="51"/>
                  <a:pt x="684" y="51"/>
                </a:cubicBezTo>
                <a:cubicBezTo>
                  <a:pt x="687" y="51"/>
                  <a:pt x="689" y="51"/>
                  <a:pt x="690" y="52"/>
                </a:cubicBezTo>
                <a:lnTo>
                  <a:pt x="690" y="44"/>
                </a:lnTo>
                <a:close/>
                <a:moveTo>
                  <a:pt x="732" y="44"/>
                </a:moveTo>
                <a:cubicBezTo>
                  <a:pt x="719" y="81"/>
                  <a:pt x="719" y="81"/>
                  <a:pt x="719" y="81"/>
                </a:cubicBezTo>
                <a:cubicBezTo>
                  <a:pt x="718" y="83"/>
                  <a:pt x="717" y="86"/>
                  <a:pt x="717" y="88"/>
                </a:cubicBezTo>
                <a:cubicBezTo>
                  <a:pt x="717" y="88"/>
                  <a:pt x="717" y="88"/>
                  <a:pt x="717" y="88"/>
                </a:cubicBezTo>
                <a:cubicBezTo>
                  <a:pt x="717" y="86"/>
                  <a:pt x="716" y="84"/>
                  <a:pt x="715" y="81"/>
                </a:cubicBezTo>
                <a:cubicBezTo>
                  <a:pt x="702" y="44"/>
                  <a:pt x="702" y="44"/>
                  <a:pt x="702" y="44"/>
                </a:cubicBezTo>
                <a:cubicBezTo>
                  <a:pt x="693" y="44"/>
                  <a:pt x="693" y="44"/>
                  <a:pt x="693" y="44"/>
                </a:cubicBezTo>
                <a:cubicBezTo>
                  <a:pt x="713" y="95"/>
                  <a:pt x="713" y="95"/>
                  <a:pt x="713" y="95"/>
                </a:cubicBezTo>
                <a:cubicBezTo>
                  <a:pt x="721" y="95"/>
                  <a:pt x="721" y="95"/>
                  <a:pt x="721" y="95"/>
                </a:cubicBezTo>
                <a:cubicBezTo>
                  <a:pt x="741" y="44"/>
                  <a:pt x="741" y="44"/>
                  <a:pt x="741" y="44"/>
                </a:cubicBezTo>
                <a:lnTo>
                  <a:pt x="732" y="44"/>
                </a:lnTo>
                <a:close/>
                <a:moveTo>
                  <a:pt x="787" y="67"/>
                </a:moveTo>
                <a:cubicBezTo>
                  <a:pt x="787" y="60"/>
                  <a:pt x="785" y="54"/>
                  <a:pt x="782" y="50"/>
                </a:cubicBezTo>
                <a:cubicBezTo>
                  <a:pt x="778" y="45"/>
                  <a:pt x="773" y="43"/>
                  <a:pt x="766" y="43"/>
                </a:cubicBezTo>
                <a:cubicBezTo>
                  <a:pt x="759" y="43"/>
                  <a:pt x="754" y="45"/>
                  <a:pt x="750" y="50"/>
                </a:cubicBezTo>
                <a:cubicBezTo>
                  <a:pt x="745" y="55"/>
                  <a:pt x="742" y="62"/>
                  <a:pt x="742" y="70"/>
                </a:cubicBezTo>
                <a:cubicBezTo>
                  <a:pt x="742" y="78"/>
                  <a:pt x="745" y="85"/>
                  <a:pt x="749" y="90"/>
                </a:cubicBezTo>
                <a:cubicBezTo>
                  <a:pt x="753" y="94"/>
                  <a:pt x="759" y="96"/>
                  <a:pt x="766" y="96"/>
                </a:cubicBezTo>
                <a:cubicBezTo>
                  <a:pt x="773" y="96"/>
                  <a:pt x="779" y="95"/>
                  <a:pt x="783" y="91"/>
                </a:cubicBezTo>
                <a:cubicBezTo>
                  <a:pt x="783" y="84"/>
                  <a:pt x="783" y="84"/>
                  <a:pt x="783" y="84"/>
                </a:cubicBezTo>
                <a:cubicBezTo>
                  <a:pt x="779" y="87"/>
                  <a:pt x="773" y="89"/>
                  <a:pt x="768" y="89"/>
                </a:cubicBezTo>
                <a:cubicBezTo>
                  <a:pt x="762" y="89"/>
                  <a:pt x="758" y="88"/>
                  <a:pt x="755" y="85"/>
                </a:cubicBezTo>
                <a:cubicBezTo>
                  <a:pt x="753" y="82"/>
                  <a:pt x="751" y="77"/>
                  <a:pt x="751" y="72"/>
                </a:cubicBezTo>
                <a:cubicBezTo>
                  <a:pt x="787" y="72"/>
                  <a:pt x="787" y="72"/>
                  <a:pt x="787" y="72"/>
                </a:cubicBezTo>
                <a:lnTo>
                  <a:pt x="787" y="67"/>
                </a:lnTo>
                <a:close/>
                <a:moveTo>
                  <a:pt x="751" y="65"/>
                </a:moveTo>
                <a:cubicBezTo>
                  <a:pt x="752" y="60"/>
                  <a:pt x="753" y="57"/>
                  <a:pt x="756" y="54"/>
                </a:cubicBezTo>
                <a:cubicBezTo>
                  <a:pt x="759" y="51"/>
                  <a:pt x="762" y="50"/>
                  <a:pt x="766" y="50"/>
                </a:cubicBezTo>
                <a:cubicBezTo>
                  <a:pt x="770" y="50"/>
                  <a:pt x="773" y="51"/>
                  <a:pt x="775" y="54"/>
                </a:cubicBezTo>
                <a:cubicBezTo>
                  <a:pt x="777" y="56"/>
                  <a:pt x="778" y="60"/>
                  <a:pt x="779" y="65"/>
                </a:cubicBezTo>
                <a:lnTo>
                  <a:pt x="751" y="65"/>
                </a:lnTo>
                <a:close/>
                <a:moveTo>
                  <a:pt x="822" y="44"/>
                </a:moveTo>
                <a:cubicBezTo>
                  <a:pt x="821" y="43"/>
                  <a:pt x="819" y="43"/>
                  <a:pt x="817" y="43"/>
                </a:cubicBezTo>
                <a:cubicBezTo>
                  <a:pt x="814" y="43"/>
                  <a:pt x="811" y="44"/>
                  <a:pt x="809" y="46"/>
                </a:cubicBezTo>
                <a:cubicBezTo>
                  <a:pt x="807" y="48"/>
                  <a:pt x="805" y="51"/>
                  <a:pt x="804" y="54"/>
                </a:cubicBezTo>
                <a:cubicBezTo>
                  <a:pt x="803" y="54"/>
                  <a:pt x="803" y="54"/>
                  <a:pt x="803" y="54"/>
                </a:cubicBezTo>
                <a:cubicBezTo>
                  <a:pt x="803" y="44"/>
                  <a:pt x="803" y="44"/>
                  <a:pt x="803" y="44"/>
                </a:cubicBezTo>
                <a:cubicBezTo>
                  <a:pt x="795" y="44"/>
                  <a:pt x="795" y="44"/>
                  <a:pt x="795" y="44"/>
                </a:cubicBezTo>
                <a:cubicBezTo>
                  <a:pt x="795" y="95"/>
                  <a:pt x="795" y="95"/>
                  <a:pt x="795" y="95"/>
                </a:cubicBezTo>
                <a:cubicBezTo>
                  <a:pt x="803" y="95"/>
                  <a:pt x="803" y="95"/>
                  <a:pt x="803" y="95"/>
                </a:cubicBezTo>
                <a:cubicBezTo>
                  <a:pt x="803" y="69"/>
                  <a:pt x="803" y="69"/>
                  <a:pt x="803" y="69"/>
                </a:cubicBezTo>
                <a:cubicBezTo>
                  <a:pt x="803" y="63"/>
                  <a:pt x="805" y="58"/>
                  <a:pt x="807" y="55"/>
                </a:cubicBezTo>
                <a:cubicBezTo>
                  <a:pt x="809" y="52"/>
                  <a:pt x="812" y="51"/>
                  <a:pt x="816" y="51"/>
                </a:cubicBezTo>
                <a:cubicBezTo>
                  <a:pt x="818" y="51"/>
                  <a:pt x="820" y="51"/>
                  <a:pt x="822" y="52"/>
                </a:cubicBezTo>
                <a:lnTo>
                  <a:pt x="822"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dirty="0"/>
          </a:p>
        </p:txBody>
      </p:sp>
      <p:grpSp>
        <p:nvGrpSpPr>
          <p:cNvPr id="23" name="Group 22"/>
          <p:cNvGrpSpPr/>
          <p:nvPr/>
        </p:nvGrpSpPr>
        <p:grpSpPr>
          <a:xfrm>
            <a:off x="8592690" y="2799433"/>
            <a:ext cx="2199430" cy="2194560"/>
            <a:chOff x="9607390" y="2891550"/>
            <a:chExt cx="2199430" cy="2194560"/>
          </a:xfrm>
        </p:grpSpPr>
        <p:sp>
          <p:nvSpPr>
            <p:cNvPr id="24" name="Rectangle 23"/>
            <p:cNvSpPr/>
            <p:nvPr/>
          </p:nvSpPr>
          <p:spPr bwMode="auto">
            <a:xfrm>
              <a:off x="9607390" y="2891550"/>
              <a:ext cx="2199430" cy="219456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r>
                <a:rPr lang="en-US" sz="2400" spc="-50" dirty="0" smtClean="0">
                  <a:solidFill>
                    <a:schemeClr val="tx1"/>
                  </a:solidFill>
                </a:rPr>
                <a:t>Minimized Opex</a:t>
              </a:r>
              <a:endParaRPr lang="en-US" sz="2400" spc="-50" dirty="0">
                <a:solidFill>
                  <a:schemeClr val="tx1"/>
                </a:solidFill>
              </a:endParaRPr>
            </a:p>
          </p:txBody>
        </p:sp>
        <p:pic>
          <p:nvPicPr>
            <p:cNvPr id="25" name="Picture 9"/>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10234810" y="3125984"/>
              <a:ext cx="944590" cy="1042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6" name="Group 25"/>
          <p:cNvGrpSpPr/>
          <p:nvPr/>
        </p:nvGrpSpPr>
        <p:grpSpPr>
          <a:xfrm>
            <a:off x="6241341" y="2799433"/>
            <a:ext cx="2199430" cy="2194560"/>
            <a:chOff x="7297225" y="2891550"/>
            <a:chExt cx="2199430" cy="2194560"/>
          </a:xfrm>
        </p:grpSpPr>
        <p:sp>
          <p:nvSpPr>
            <p:cNvPr id="27" name="Rectangle 26"/>
            <p:cNvSpPr/>
            <p:nvPr/>
          </p:nvSpPr>
          <p:spPr bwMode="auto">
            <a:xfrm>
              <a:off x="7297225" y="2891550"/>
              <a:ext cx="2199430" cy="219456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r>
                <a:rPr lang="en-US" sz="2400" spc="-50" dirty="0" smtClean="0">
                  <a:solidFill>
                    <a:schemeClr val="tx1"/>
                  </a:solidFill>
                </a:rPr>
                <a:t>Continuous Availability</a:t>
              </a:r>
              <a:endParaRPr lang="en-US" sz="2400" spc="-50" dirty="0">
                <a:solidFill>
                  <a:schemeClr val="tx1"/>
                </a:solidFill>
              </a:endParaRPr>
            </a:p>
          </p:txBody>
        </p:sp>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0695" y="3231692"/>
              <a:ext cx="832489" cy="830646"/>
            </a:xfrm>
            <a:prstGeom prst="rect">
              <a:avLst/>
            </a:prstGeom>
            <a:ln>
              <a:noFill/>
            </a:ln>
          </p:spPr>
        </p:pic>
      </p:grpSp>
      <p:grpSp>
        <p:nvGrpSpPr>
          <p:cNvPr id="29" name="Group 28"/>
          <p:cNvGrpSpPr/>
          <p:nvPr/>
        </p:nvGrpSpPr>
        <p:grpSpPr>
          <a:xfrm>
            <a:off x="1533707" y="2799433"/>
            <a:ext cx="2199430" cy="2194560"/>
            <a:chOff x="366731" y="2891550"/>
            <a:chExt cx="2199430" cy="2194560"/>
          </a:xfrm>
        </p:grpSpPr>
        <p:sp>
          <p:nvSpPr>
            <p:cNvPr id="30" name="Rectangle 29"/>
            <p:cNvSpPr/>
            <p:nvPr/>
          </p:nvSpPr>
          <p:spPr bwMode="auto">
            <a:xfrm>
              <a:off x="366731" y="2891550"/>
              <a:ext cx="2199430" cy="219456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r>
                <a:rPr lang="en-US" sz="2400" spc="-50" dirty="0" smtClean="0">
                  <a:solidFill>
                    <a:schemeClr val="tx1"/>
                  </a:solidFill>
                </a:rPr>
                <a:t>Minimize    $/TB &amp; Capex</a:t>
              </a:r>
              <a:endParaRPr lang="en-US" sz="2400" spc="-50" dirty="0">
                <a:solidFill>
                  <a:schemeClr val="tx1"/>
                </a:solidFill>
              </a:endParaRPr>
            </a:p>
          </p:txBody>
        </p:sp>
        <p:pic>
          <p:nvPicPr>
            <p:cNvPr id="31" name="Picture 9"/>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1018234" y="3043517"/>
              <a:ext cx="896423" cy="1206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2" name="Group 31"/>
          <p:cNvGrpSpPr/>
          <p:nvPr/>
        </p:nvGrpSpPr>
        <p:grpSpPr>
          <a:xfrm>
            <a:off x="3889992" y="2799433"/>
            <a:ext cx="2199430" cy="2194560"/>
            <a:chOff x="2676896" y="2891550"/>
            <a:chExt cx="2199430" cy="2194560"/>
          </a:xfrm>
        </p:grpSpPr>
        <p:sp>
          <p:nvSpPr>
            <p:cNvPr id="33" name="Rectangle 32"/>
            <p:cNvSpPr/>
            <p:nvPr/>
          </p:nvSpPr>
          <p:spPr bwMode="auto">
            <a:xfrm>
              <a:off x="2676896" y="2891550"/>
              <a:ext cx="2199430" cy="219456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r>
                <a:rPr lang="en-US" sz="2400" spc="-50" dirty="0" smtClean="0">
                  <a:solidFill>
                    <a:schemeClr val="tx1"/>
                  </a:solidFill>
                </a:rPr>
                <a:t>Maximize IOPS/$</a:t>
              </a:r>
              <a:endParaRPr lang="en-US" sz="2400" spc="-50" dirty="0">
                <a:solidFill>
                  <a:schemeClr val="tx1"/>
                </a:solidFill>
              </a:endParaRPr>
            </a:p>
          </p:txBody>
        </p:sp>
        <p:pic>
          <p:nvPicPr>
            <p:cNvPr id="34" name="Picture 12"/>
            <p:cNvPicPr>
              <a:picLocks noChangeAspect="1" noChangeArrowheads="1"/>
            </p:cNvPicPr>
            <p:nvPr/>
          </p:nvPicPr>
          <p:blipFill>
            <a:blip r:embed="rId6" cstate="email">
              <a:biLevel thresh="50000"/>
              <a:extLst>
                <a:ext uri="{28A0092B-C50C-407E-A947-70E740481C1C}">
                  <a14:useLocalDpi xmlns:a14="http://schemas.microsoft.com/office/drawing/2010/main"/>
                </a:ext>
              </a:extLst>
            </a:blip>
            <a:srcRect/>
            <a:stretch>
              <a:fillRect/>
            </a:stretch>
          </p:blipFill>
          <p:spPr bwMode="auto">
            <a:xfrm>
              <a:off x="3392348" y="3181430"/>
              <a:ext cx="877854" cy="931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034757707"/>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Dual Parity: </a:t>
            </a:r>
            <a:r>
              <a:rPr lang="en-US" i="1" dirty="0" smtClean="0"/>
              <a:t>Minimizing $/TB</a:t>
            </a:r>
            <a:endParaRPr lang="en-US" i="1" dirty="0"/>
          </a:p>
        </p:txBody>
      </p:sp>
      <p:sp>
        <p:nvSpPr>
          <p:cNvPr id="3" name="Text Placeholder 2"/>
          <p:cNvSpPr>
            <a:spLocks noGrp="1"/>
          </p:cNvSpPr>
          <p:nvPr>
            <p:ph type="body" sz="quarter" idx="10"/>
          </p:nvPr>
        </p:nvSpPr>
        <p:spPr>
          <a:xfrm>
            <a:off x="531948" y="1476621"/>
            <a:ext cx="8018285" cy="3176254"/>
          </a:xfrm>
        </p:spPr>
        <p:txBody>
          <a:bodyPr/>
          <a:lstStyle/>
          <a:p>
            <a:r>
              <a:rPr lang="en-US" sz="2800" dirty="0" smtClean="0">
                <a:latin typeface="+mn-lt"/>
              </a:rPr>
              <a:t>Provides resiliency to two disk failures for archival workloads, while minimizing space utilization for resiliency</a:t>
            </a:r>
          </a:p>
          <a:p>
            <a:endParaRPr lang="en-US" sz="800" dirty="0">
              <a:latin typeface="+mn-lt"/>
            </a:endParaRPr>
          </a:p>
          <a:p>
            <a:r>
              <a:rPr lang="en-US" sz="2800" dirty="0">
                <a:latin typeface="+mn-lt"/>
              </a:rPr>
              <a:t>Efficient rebuild </a:t>
            </a:r>
            <a:r>
              <a:rPr lang="en-US" sz="2800" dirty="0" smtClean="0">
                <a:latin typeface="+mn-lt"/>
              </a:rPr>
              <a:t>times</a:t>
            </a:r>
          </a:p>
          <a:p>
            <a:endParaRPr lang="en-US" sz="800" dirty="0">
              <a:latin typeface="+mn-lt"/>
            </a:endParaRPr>
          </a:p>
          <a:p>
            <a:r>
              <a:rPr lang="en-US" sz="2800" dirty="0">
                <a:latin typeface="+mn-lt"/>
              </a:rPr>
              <a:t>Supported with Windows </a:t>
            </a:r>
            <a:r>
              <a:rPr lang="en-US" sz="2800" dirty="0" smtClean="0">
                <a:latin typeface="+mn-lt"/>
              </a:rPr>
              <a:t>Clustering</a:t>
            </a:r>
          </a:p>
          <a:p>
            <a:endParaRPr lang="en-US" sz="800" dirty="0" smtClean="0">
              <a:latin typeface="+mn-lt"/>
            </a:endParaRPr>
          </a:p>
          <a:p>
            <a:r>
              <a:rPr lang="en-US" sz="2800" dirty="0" smtClean="0">
                <a:latin typeface="+mn-lt"/>
              </a:rPr>
              <a:t>Integrated Journaling for power fault resiliency</a:t>
            </a:r>
            <a:endParaRPr lang="en-US" sz="2800" dirty="0">
              <a:latin typeface="+mn-lt"/>
            </a:endParaRPr>
          </a:p>
        </p:txBody>
      </p:sp>
    </p:spTree>
    <p:extLst>
      <p:ext uri="{BB962C8B-B14F-4D97-AF65-F5344CB8AC3E}">
        <p14:creationId xmlns:p14="http://schemas.microsoft.com/office/powerpoint/2010/main" val="3356902629"/>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73" y="209809"/>
            <a:ext cx="12616544" cy="917575"/>
          </a:xfrm>
        </p:spPr>
        <p:txBody>
          <a:bodyPr/>
          <a:lstStyle/>
          <a:p>
            <a:r>
              <a:rPr lang="en-US" sz="6000" dirty="0"/>
              <a:t>Match workload characteristics to drives</a:t>
            </a:r>
          </a:p>
        </p:txBody>
      </p:sp>
      <p:sp>
        <p:nvSpPr>
          <p:cNvPr id="3" name="Content Placeholder 2"/>
          <p:cNvSpPr>
            <a:spLocks noGrp="1"/>
          </p:cNvSpPr>
          <p:nvPr>
            <p:ph sz="quarter" idx="10"/>
          </p:nvPr>
        </p:nvSpPr>
        <p:spPr>
          <a:xfrm>
            <a:off x="275163" y="1214472"/>
            <a:ext cx="7091991" cy="5128455"/>
          </a:xfrm>
        </p:spPr>
        <p:txBody>
          <a:bodyPr/>
          <a:lstStyle/>
          <a:p>
            <a:pPr marL="0" indent="0">
              <a:buNone/>
            </a:pPr>
            <a:r>
              <a:rPr lang="en-US" sz="3672" dirty="0" smtClean="0"/>
              <a:t>Common Workload </a:t>
            </a:r>
            <a:r>
              <a:rPr lang="en-US" sz="3672" dirty="0"/>
              <a:t>Characteristics</a:t>
            </a:r>
          </a:p>
          <a:p>
            <a:pPr lvl="1"/>
            <a:r>
              <a:rPr lang="en-US" sz="2448" dirty="0"/>
              <a:t>Large data </a:t>
            </a:r>
            <a:r>
              <a:rPr lang="en-US" sz="2448" dirty="0" smtClean="0"/>
              <a:t>set, and majority of data is cold</a:t>
            </a:r>
            <a:endParaRPr lang="en-US" sz="2448" dirty="0"/>
          </a:p>
          <a:p>
            <a:pPr lvl="1"/>
            <a:r>
              <a:rPr lang="en-US" sz="2448" dirty="0" smtClean="0"/>
              <a:t>Minority of data is in active use, and is hot</a:t>
            </a:r>
          </a:p>
          <a:p>
            <a:pPr lvl="2"/>
            <a:r>
              <a:rPr lang="en-US" sz="2448" i="1" dirty="0" smtClean="0"/>
              <a:t>The hot data is the “working set”</a:t>
            </a:r>
          </a:p>
          <a:p>
            <a:pPr lvl="1"/>
            <a:r>
              <a:rPr lang="en-US" sz="2448" dirty="0" smtClean="0"/>
              <a:t>Working set changes over time</a:t>
            </a:r>
            <a:endParaRPr lang="en-US" sz="2448" dirty="0"/>
          </a:p>
          <a:p>
            <a:pPr lvl="1"/>
            <a:endParaRPr lang="en-US" sz="2040" dirty="0"/>
          </a:p>
          <a:p>
            <a:pPr marL="0" indent="0">
              <a:buNone/>
            </a:pPr>
            <a:r>
              <a:rPr lang="en-US" sz="3672" dirty="0" smtClean="0"/>
              <a:t>Common Drive </a:t>
            </a:r>
            <a:r>
              <a:rPr lang="en-US" sz="3672" dirty="0"/>
              <a:t>Characteristics</a:t>
            </a:r>
          </a:p>
          <a:p>
            <a:pPr lvl="1"/>
            <a:r>
              <a:rPr lang="en-US" sz="2448" dirty="0" smtClean="0"/>
              <a:t>Hard Disk Drives, 7200RPM</a:t>
            </a:r>
          </a:p>
          <a:p>
            <a:pPr lvl="2"/>
            <a:r>
              <a:rPr lang="en-US" i="1" dirty="0" smtClean="0"/>
              <a:t>Capacity</a:t>
            </a:r>
            <a:r>
              <a:rPr lang="en-US" dirty="0" smtClean="0"/>
              <a:t> Optimized (      $/TB)</a:t>
            </a:r>
          </a:p>
          <a:p>
            <a:pPr lvl="2"/>
            <a:endParaRPr lang="en-US" sz="1000" dirty="0"/>
          </a:p>
          <a:p>
            <a:pPr lvl="1"/>
            <a:r>
              <a:rPr lang="en-US" sz="2448" dirty="0" smtClean="0"/>
              <a:t>Solid State Drives</a:t>
            </a:r>
          </a:p>
          <a:p>
            <a:pPr lvl="2"/>
            <a:r>
              <a:rPr lang="en-US" i="1" dirty="0" smtClean="0"/>
              <a:t>Performance</a:t>
            </a:r>
            <a:r>
              <a:rPr lang="en-US" dirty="0" smtClean="0"/>
              <a:t> Optimized (      IOPS/$)</a:t>
            </a:r>
            <a:endParaRPr lang="en-US" dirty="0"/>
          </a:p>
        </p:txBody>
      </p:sp>
      <p:sp>
        <p:nvSpPr>
          <p:cNvPr id="5" name="Oval 4"/>
          <p:cNvSpPr/>
          <p:nvPr/>
        </p:nvSpPr>
        <p:spPr bwMode="auto">
          <a:xfrm>
            <a:off x="7377917" y="1692501"/>
            <a:ext cx="4413492" cy="4398204"/>
          </a:xfrm>
          <a:prstGeom prst="ellipse">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2856" b="1" dirty="0">
                <a:gradFill>
                  <a:gsLst>
                    <a:gs pos="0">
                      <a:srgbClr val="FFFFFF"/>
                    </a:gs>
                    <a:gs pos="100000">
                      <a:srgbClr val="FFFFFF"/>
                    </a:gs>
                  </a:gsLst>
                  <a:lin ang="5400000" scaled="0"/>
                </a:gradFill>
                <a:ea typeface="Segoe UI" pitchFamily="34" charset="0"/>
                <a:cs typeface="Segoe UI" pitchFamily="34" charset="0"/>
              </a:rPr>
              <a:t>Data Set</a:t>
            </a:r>
          </a:p>
        </p:txBody>
      </p:sp>
      <p:sp>
        <p:nvSpPr>
          <p:cNvPr id="8" name="Oval 7"/>
          <p:cNvSpPr/>
          <p:nvPr/>
        </p:nvSpPr>
        <p:spPr bwMode="auto">
          <a:xfrm>
            <a:off x="9727165" y="4025848"/>
            <a:ext cx="1128335" cy="1082281"/>
          </a:xfrm>
          <a:prstGeom prst="ellipse">
            <a:avLst/>
          </a:prstGeom>
          <a:solidFill>
            <a:srgbClr val="FF7747">
              <a:alpha val="89020"/>
            </a:srgbClr>
          </a:solidFill>
          <a:ln>
            <a:prstDash val="dashDot"/>
            <a:headEnd type="none" w="med" len="med"/>
            <a:tailEnd type="none" w="med" len="med"/>
          </a:ln>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endParaRPr lang="en-US" sz="1428" b="1" dirty="0">
              <a:gradFill>
                <a:gsLst>
                  <a:gs pos="0">
                    <a:srgbClr val="FFFFFF"/>
                  </a:gs>
                  <a:gs pos="100000">
                    <a:srgbClr val="FFFFFF"/>
                  </a:gs>
                </a:gsLst>
                <a:lin ang="5400000" scaled="0"/>
              </a:gradFill>
              <a:ea typeface="Segoe UI" pitchFamily="34" charset="0"/>
              <a:cs typeface="Segoe UI" pitchFamily="34" charset="0"/>
            </a:endParaRPr>
          </a:p>
        </p:txBody>
      </p:sp>
      <p:sp>
        <p:nvSpPr>
          <p:cNvPr id="6" name="Oval 5"/>
          <p:cNvSpPr/>
          <p:nvPr/>
        </p:nvSpPr>
        <p:spPr bwMode="auto">
          <a:xfrm>
            <a:off x="9727165" y="4025848"/>
            <a:ext cx="1128335" cy="1082281"/>
          </a:xfrm>
          <a:prstGeom prst="ellipse">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1428" b="1" dirty="0">
                <a:gradFill>
                  <a:gsLst>
                    <a:gs pos="0">
                      <a:srgbClr val="FFFFFF"/>
                    </a:gs>
                    <a:gs pos="100000">
                      <a:srgbClr val="FFFFFF"/>
                    </a:gs>
                  </a:gsLst>
                  <a:lin ang="5400000" scaled="0"/>
                </a:gradFill>
                <a:ea typeface="Segoe UI" pitchFamily="34" charset="0"/>
                <a:cs typeface="Segoe UI" pitchFamily="34" charset="0"/>
              </a:rPr>
              <a:t>Current Working Set</a:t>
            </a:r>
          </a:p>
        </p:txBody>
      </p:sp>
      <p:sp>
        <p:nvSpPr>
          <p:cNvPr id="4" name="Down Arrow 3"/>
          <p:cNvSpPr/>
          <p:nvPr/>
        </p:nvSpPr>
        <p:spPr bwMode="auto">
          <a:xfrm>
            <a:off x="4062847" y="4863200"/>
            <a:ext cx="415637" cy="342900"/>
          </a:xfrm>
          <a:prstGeom prst="down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Down Arrow 8"/>
          <p:cNvSpPr/>
          <p:nvPr/>
        </p:nvSpPr>
        <p:spPr bwMode="auto">
          <a:xfrm rot="10800000">
            <a:off x="4581897" y="5819165"/>
            <a:ext cx="415637" cy="342900"/>
          </a:xfrm>
          <a:prstGeom prst="down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7700650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0" presetClass="path" presetSubtype="0" accel="50000" decel="50000" fill="hold" grpId="0" nodeType="withEffect">
                                  <p:stCondLst>
                                    <p:cond delay="0"/>
                                  </p:stCondLst>
                                  <p:childTnLst>
                                    <p:animMotion origin="layout" path="M 1.05693E-6 -3.21834E-6 L 1.05693E-6 0.00023 C -0.00089 0.00205 -0.00409 0.0109 -0.00626 0.01339 C -0.00689 0.01407 -0.00779 0.01407 -0.00843 0.01476 C -0.01021 0.01634 -0.01136 0.0193 -0.01315 0.0202 L -0.02221 0.02565 C -0.02425 0.02678 -0.02553 0.02769 -0.02757 0.02815 C -0.02949 0.02883 -0.03127 0.02905 -0.03293 0.02974 C -0.03727 0.0311 -0.03536 0.03178 -0.04059 0.03246 C -0.04251 0.03269 -0.0443 0.03246 -0.04595 0.03246 L -0.04595 0.03269 " pathEditMode="relative" rAng="0" ptsTypes="AAAAAAAAAAA">
                                      <p:cBhvr>
                                        <p:cTn id="22" dur="2000" fill="hold"/>
                                        <p:tgtEl>
                                          <p:spTgt spid="6"/>
                                        </p:tgtEl>
                                        <p:attrNameLst>
                                          <p:attrName>ppt_x</p:attrName>
                                          <p:attrName>ppt_y</p:attrName>
                                        </p:attrNameLst>
                                      </p:cBhvr>
                                      <p:rCtr x="-2298" y="1634"/>
                                    </p:animMotion>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fade">
                                      <p:cBhvr>
                                        <p:cTn id="36" dur="500"/>
                                        <p:tgtEl>
                                          <p:spTgt spid="3">
                                            <p:txEl>
                                              <p:pRg st="10" end="10"/>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animEffect transition="in" filter="fade">
                                      <p:cBhvr>
                                        <p:cTn id="39" dur="500"/>
                                        <p:tgtEl>
                                          <p:spTgt spid="3">
                                            <p:txEl>
                                              <p:pRg st="11" end="11"/>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6" grpId="1" animBg="1"/>
      <p:bldP spid="4"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Tiered Storage: </a:t>
            </a:r>
            <a:r>
              <a:rPr lang="en-US" i="1" dirty="0" smtClean="0"/>
              <a:t>Maximizing IOPS/$</a:t>
            </a:r>
            <a:endParaRPr lang="en-US" i="1" dirty="0"/>
          </a:p>
        </p:txBody>
      </p:sp>
      <p:sp>
        <p:nvSpPr>
          <p:cNvPr id="101" name="Content Placeholder 100"/>
          <p:cNvSpPr>
            <a:spLocks noGrp="1"/>
          </p:cNvSpPr>
          <p:nvPr>
            <p:ph sz="quarter" idx="10"/>
          </p:nvPr>
        </p:nvSpPr>
        <p:spPr>
          <a:xfrm>
            <a:off x="354952" y="1845964"/>
            <a:ext cx="5572085" cy="3342453"/>
          </a:xfrm>
        </p:spPr>
        <p:txBody>
          <a:bodyPr/>
          <a:lstStyle/>
          <a:p>
            <a:r>
              <a:rPr lang="en-US" sz="2800" dirty="0">
                <a:latin typeface="+mn-lt"/>
              </a:rPr>
              <a:t>Utilize best characteristics of SSDs and HDDs in single storage </a:t>
            </a:r>
            <a:r>
              <a:rPr lang="en-US" sz="2800" dirty="0" smtClean="0">
                <a:latin typeface="+mn-lt"/>
              </a:rPr>
              <a:t>space</a:t>
            </a:r>
          </a:p>
          <a:p>
            <a:endParaRPr lang="en-US" sz="800" dirty="0" smtClean="0">
              <a:latin typeface="+mn-lt"/>
            </a:endParaRPr>
          </a:p>
          <a:p>
            <a:r>
              <a:rPr lang="en-US" sz="2800" dirty="0" smtClean="0">
                <a:latin typeface="+mn-lt"/>
              </a:rPr>
              <a:t>Provides balance between capacity &amp; performance</a:t>
            </a:r>
            <a:endParaRPr lang="en-US" sz="800" dirty="0">
              <a:latin typeface="+mn-lt"/>
            </a:endParaRPr>
          </a:p>
          <a:p>
            <a:endParaRPr lang="en-US" sz="800" i="1" dirty="0">
              <a:latin typeface="+mn-lt"/>
            </a:endParaRPr>
          </a:p>
          <a:p>
            <a:r>
              <a:rPr lang="en-US" sz="2800" dirty="0">
                <a:latin typeface="+mn-lt"/>
              </a:rPr>
              <a:t>Admins can </a:t>
            </a:r>
            <a:r>
              <a:rPr lang="en-US" sz="2800" u="sng" dirty="0">
                <a:latin typeface="+mn-lt"/>
              </a:rPr>
              <a:t>assign</a:t>
            </a:r>
            <a:r>
              <a:rPr lang="en-US" sz="2800" dirty="0">
                <a:latin typeface="+mn-lt"/>
              </a:rPr>
              <a:t> files to specific storage tiers</a:t>
            </a:r>
          </a:p>
        </p:txBody>
      </p:sp>
      <p:grpSp>
        <p:nvGrpSpPr>
          <p:cNvPr id="35" name="Group 34"/>
          <p:cNvGrpSpPr/>
          <p:nvPr/>
        </p:nvGrpSpPr>
        <p:grpSpPr>
          <a:xfrm>
            <a:off x="6098428" y="1351727"/>
            <a:ext cx="4771992" cy="5176897"/>
            <a:chOff x="5295145" y="892272"/>
            <a:chExt cx="4054475" cy="4888583"/>
          </a:xfrm>
        </p:grpSpPr>
        <p:sp>
          <p:nvSpPr>
            <p:cNvPr id="36" name="Cloud 35"/>
            <p:cNvSpPr/>
            <p:nvPr/>
          </p:nvSpPr>
          <p:spPr>
            <a:xfrm>
              <a:off x="5295145" y="892272"/>
              <a:ext cx="4054475" cy="1026753"/>
            </a:xfrm>
            <a:prstGeom prst="cloud">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lIns="279781" tIns="0" rIns="0" bIns="0" rtlCol="0" anchor="ctr"/>
            <a:lstStyle/>
            <a:p>
              <a:pPr algn="ctr" defTabSz="914037">
                <a:defRPr/>
              </a:pPr>
              <a:r>
                <a:rPr lang="en-US" sz="2099" b="1" kern="0" dirty="0">
                  <a:solidFill>
                    <a:prstClr val="white"/>
                  </a:solidFill>
                  <a:latin typeface="Calibri" panose="020F0502020204030204"/>
                </a:rPr>
                <a:t>Hyper-V Compute Nodes</a:t>
              </a:r>
            </a:p>
          </p:txBody>
        </p:sp>
        <p:sp>
          <p:nvSpPr>
            <p:cNvPr id="37" name="Rectangle 36"/>
            <p:cNvSpPr/>
            <p:nvPr/>
          </p:nvSpPr>
          <p:spPr bwMode="auto">
            <a:xfrm>
              <a:off x="5581112" y="2785817"/>
              <a:ext cx="3451248" cy="2995038"/>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r" defTabSz="932290" fontAlgn="base">
                <a:spcBef>
                  <a:spcPct val="0"/>
                </a:spcBef>
                <a:spcAft>
                  <a:spcPct val="0"/>
                </a:spcAft>
              </a:pPr>
              <a:r>
                <a:rPr lang="en-US" sz="1632" b="1" spc="-51" dirty="0">
                  <a:gradFill>
                    <a:gsLst>
                      <a:gs pos="0">
                        <a:srgbClr val="FFFFFF"/>
                      </a:gs>
                      <a:gs pos="100000">
                        <a:srgbClr val="FFFFFF"/>
                      </a:gs>
                    </a:gsLst>
                    <a:lin ang="5400000" scaled="0"/>
                  </a:gradFill>
                  <a:latin typeface="Segoe UI" pitchFamily="34" charset="0"/>
                  <a:ea typeface="Segoe UI" pitchFamily="34" charset="0"/>
                  <a:cs typeface="Segoe UI" pitchFamily="34" charset="0"/>
                </a:rPr>
                <a:t>Storage Space</a:t>
              </a:r>
            </a:p>
          </p:txBody>
        </p:sp>
        <p:sp>
          <p:nvSpPr>
            <p:cNvPr id="38" name="Rectangle 37"/>
            <p:cNvSpPr/>
            <p:nvPr/>
          </p:nvSpPr>
          <p:spPr bwMode="auto">
            <a:xfrm>
              <a:off x="5693228" y="4112281"/>
              <a:ext cx="3247163" cy="130008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3260" tIns="46630" rIns="46630" bIns="93260" numCol="1" spcCol="0" rtlCol="0" fromWordArt="0" anchor="t" anchorCtr="0" forceAA="0" compatLnSpc="1">
              <a:prstTxWarp prst="textNoShape">
                <a:avLst/>
              </a:prstTxWarp>
              <a:noAutofit/>
            </a:bodyPr>
            <a:lstStyle/>
            <a:p>
              <a:pPr defTabSz="932290" fontAlgn="base">
                <a:spcBef>
                  <a:spcPct val="0"/>
                </a:spcBef>
                <a:spcAft>
                  <a:spcPct val="0"/>
                </a:spcAft>
              </a:pPr>
              <a:r>
                <a:rPr lang="en-US" sz="1836" b="1" spc="-51" dirty="0">
                  <a:gradFill>
                    <a:gsLst>
                      <a:gs pos="0">
                        <a:srgbClr val="FFFFFF"/>
                      </a:gs>
                      <a:gs pos="100000">
                        <a:srgbClr val="FFFFFF"/>
                      </a:gs>
                    </a:gsLst>
                    <a:lin ang="5400000" scaled="0"/>
                  </a:gradFill>
                  <a:latin typeface="Segoe UI" pitchFamily="34" charset="0"/>
                  <a:ea typeface="Segoe UI" pitchFamily="34" charset="0"/>
                  <a:cs typeface="Segoe UI" pitchFamily="34" charset="0"/>
                </a:rPr>
                <a:t>HDD Tier</a:t>
              </a:r>
            </a:p>
          </p:txBody>
        </p:sp>
        <p:sp>
          <p:nvSpPr>
            <p:cNvPr id="39" name="Freeform 79"/>
            <p:cNvSpPr>
              <a:spLocks noEditPoints="1"/>
            </p:cNvSpPr>
            <p:nvPr/>
          </p:nvSpPr>
          <p:spPr bwMode="black">
            <a:xfrm>
              <a:off x="5853489" y="4489915"/>
              <a:ext cx="297669" cy="400859"/>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69896" tIns="34947" rIns="69896" bIns="34947" numCol="1" anchor="t" anchorCtr="0" compatLnSpc="1">
              <a:prstTxWarp prst="textNoShape">
                <a:avLst/>
              </a:prstTxWarp>
            </a:bodyPr>
            <a:lstStyle/>
            <a:p>
              <a:pPr defTabSz="776859" fontAlgn="base">
                <a:spcBef>
                  <a:spcPct val="0"/>
                </a:spcBef>
                <a:spcAft>
                  <a:spcPct val="0"/>
                </a:spcAft>
              </a:pPr>
              <a:endParaRPr lang="en-US" sz="1326" dirty="0">
                <a:solidFill>
                  <a:srgbClr val="000000"/>
                </a:solidFill>
              </a:endParaRPr>
            </a:p>
          </p:txBody>
        </p:sp>
        <p:sp>
          <p:nvSpPr>
            <p:cNvPr id="40" name="Freeform 79"/>
            <p:cNvSpPr>
              <a:spLocks noEditPoints="1"/>
            </p:cNvSpPr>
            <p:nvPr/>
          </p:nvSpPr>
          <p:spPr bwMode="black">
            <a:xfrm>
              <a:off x="6296778" y="4489915"/>
              <a:ext cx="297669" cy="400859"/>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69896" tIns="34947" rIns="69896" bIns="34947" numCol="1" anchor="t" anchorCtr="0" compatLnSpc="1">
              <a:prstTxWarp prst="textNoShape">
                <a:avLst/>
              </a:prstTxWarp>
            </a:bodyPr>
            <a:lstStyle/>
            <a:p>
              <a:pPr defTabSz="776859" fontAlgn="base">
                <a:spcBef>
                  <a:spcPct val="0"/>
                </a:spcBef>
                <a:spcAft>
                  <a:spcPct val="0"/>
                </a:spcAft>
              </a:pPr>
              <a:endParaRPr lang="en-US" sz="1326" dirty="0">
                <a:solidFill>
                  <a:srgbClr val="000000"/>
                </a:solidFill>
              </a:endParaRPr>
            </a:p>
          </p:txBody>
        </p:sp>
        <p:sp>
          <p:nvSpPr>
            <p:cNvPr id="41" name="Freeform 79"/>
            <p:cNvSpPr>
              <a:spLocks noEditPoints="1"/>
            </p:cNvSpPr>
            <p:nvPr/>
          </p:nvSpPr>
          <p:spPr bwMode="black">
            <a:xfrm>
              <a:off x="6740067" y="4489915"/>
              <a:ext cx="297669" cy="400859"/>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69896" tIns="34947" rIns="69896" bIns="34947" numCol="1" anchor="t" anchorCtr="0" compatLnSpc="1">
              <a:prstTxWarp prst="textNoShape">
                <a:avLst/>
              </a:prstTxWarp>
            </a:bodyPr>
            <a:lstStyle/>
            <a:p>
              <a:pPr defTabSz="776859" fontAlgn="base">
                <a:spcBef>
                  <a:spcPct val="0"/>
                </a:spcBef>
                <a:spcAft>
                  <a:spcPct val="0"/>
                </a:spcAft>
              </a:pPr>
              <a:endParaRPr lang="en-US" sz="1326" dirty="0">
                <a:solidFill>
                  <a:srgbClr val="000000"/>
                </a:solidFill>
              </a:endParaRPr>
            </a:p>
          </p:txBody>
        </p:sp>
        <p:sp>
          <p:nvSpPr>
            <p:cNvPr id="42" name="Freeform 79"/>
            <p:cNvSpPr>
              <a:spLocks noEditPoints="1"/>
            </p:cNvSpPr>
            <p:nvPr/>
          </p:nvSpPr>
          <p:spPr bwMode="black">
            <a:xfrm>
              <a:off x="8069934" y="4489915"/>
              <a:ext cx="297669" cy="400859"/>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69896" tIns="34947" rIns="69896" bIns="34947" numCol="1" anchor="t" anchorCtr="0" compatLnSpc="1">
              <a:prstTxWarp prst="textNoShape">
                <a:avLst/>
              </a:prstTxWarp>
            </a:bodyPr>
            <a:lstStyle/>
            <a:p>
              <a:pPr defTabSz="776859" fontAlgn="base">
                <a:spcBef>
                  <a:spcPct val="0"/>
                </a:spcBef>
                <a:spcAft>
                  <a:spcPct val="0"/>
                </a:spcAft>
              </a:pPr>
              <a:endParaRPr lang="en-US" sz="1326" dirty="0">
                <a:solidFill>
                  <a:srgbClr val="000000"/>
                </a:solidFill>
              </a:endParaRPr>
            </a:p>
          </p:txBody>
        </p:sp>
        <p:sp>
          <p:nvSpPr>
            <p:cNvPr id="43" name="Freeform 79"/>
            <p:cNvSpPr>
              <a:spLocks noEditPoints="1"/>
            </p:cNvSpPr>
            <p:nvPr/>
          </p:nvSpPr>
          <p:spPr bwMode="black">
            <a:xfrm>
              <a:off x="8513221" y="4489915"/>
              <a:ext cx="297669" cy="400859"/>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69896" tIns="34947" rIns="69896" bIns="34947" numCol="1" anchor="t" anchorCtr="0" compatLnSpc="1">
              <a:prstTxWarp prst="textNoShape">
                <a:avLst/>
              </a:prstTxWarp>
            </a:bodyPr>
            <a:lstStyle/>
            <a:p>
              <a:pPr defTabSz="776859" fontAlgn="base">
                <a:spcBef>
                  <a:spcPct val="0"/>
                </a:spcBef>
                <a:spcAft>
                  <a:spcPct val="0"/>
                </a:spcAft>
              </a:pPr>
              <a:endParaRPr lang="en-US" sz="1326" dirty="0">
                <a:solidFill>
                  <a:srgbClr val="000000"/>
                </a:solidFill>
              </a:endParaRPr>
            </a:p>
          </p:txBody>
        </p:sp>
        <p:sp>
          <p:nvSpPr>
            <p:cNvPr id="44" name="Freeform 79"/>
            <p:cNvSpPr>
              <a:spLocks noEditPoints="1"/>
            </p:cNvSpPr>
            <p:nvPr/>
          </p:nvSpPr>
          <p:spPr bwMode="black">
            <a:xfrm>
              <a:off x="7183356" y="4489915"/>
              <a:ext cx="297669" cy="400859"/>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69896" tIns="34947" rIns="69896" bIns="34947" numCol="1" anchor="t" anchorCtr="0" compatLnSpc="1">
              <a:prstTxWarp prst="textNoShape">
                <a:avLst/>
              </a:prstTxWarp>
            </a:bodyPr>
            <a:lstStyle/>
            <a:p>
              <a:pPr defTabSz="776859" fontAlgn="base">
                <a:spcBef>
                  <a:spcPct val="0"/>
                </a:spcBef>
                <a:spcAft>
                  <a:spcPct val="0"/>
                </a:spcAft>
              </a:pPr>
              <a:endParaRPr lang="en-US" sz="1326" dirty="0">
                <a:solidFill>
                  <a:srgbClr val="000000"/>
                </a:solidFill>
              </a:endParaRPr>
            </a:p>
          </p:txBody>
        </p:sp>
        <p:sp>
          <p:nvSpPr>
            <p:cNvPr id="45" name="Freeform 79"/>
            <p:cNvSpPr>
              <a:spLocks noEditPoints="1"/>
            </p:cNvSpPr>
            <p:nvPr/>
          </p:nvSpPr>
          <p:spPr bwMode="black">
            <a:xfrm>
              <a:off x="7626645" y="4489915"/>
              <a:ext cx="297669" cy="400859"/>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69896" tIns="34947" rIns="69896" bIns="34947" numCol="1" anchor="t" anchorCtr="0" compatLnSpc="1">
              <a:prstTxWarp prst="textNoShape">
                <a:avLst/>
              </a:prstTxWarp>
            </a:bodyPr>
            <a:lstStyle/>
            <a:p>
              <a:pPr defTabSz="776859" fontAlgn="base">
                <a:spcBef>
                  <a:spcPct val="0"/>
                </a:spcBef>
                <a:spcAft>
                  <a:spcPct val="0"/>
                </a:spcAft>
              </a:pPr>
              <a:endParaRPr lang="en-US" sz="1326" dirty="0">
                <a:solidFill>
                  <a:srgbClr val="000000"/>
                </a:solidFill>
              </a:endParaRPr>
            </a:p>
          </p:txBody>
        </p:sp>
        <p:sp>
          <p:nvSpPr>
            <p:cNvPr id="46" name="Freeform 79"/>
            <p:cNvSpPr>
              <a:spLocks noEditPoints="1"/>
            </p:cNvSpPr>
            <p:nvPr/>
          </p:nvSpPr>
          <p:spPr bwMode="black">
            <a:xfrm>
              <a:off x="5855598" y="4938895"/>
              <a:ext cx="297669" cy="400859"/>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69896" tIns="34947" rIns="69896" bIns="34947" numCol="1" anchor="t" anchorCtr="0" compatLnSpc="1">
              <a:prstTxWarp prst="textNoShape">
                <a:avLst/>
              </a:prstTxWarp>
            </a:bodyPr>
            <a:lstStyle/>
            <a:p>
              <a:pPr defTabSz="776859" fontAlgn="base">
                <a:spcBef>
                  <a:spcPct val="0"/>
                </a:spcBef>
                <a:spcAft>
                  <a:spcPct val="0"/>
                </a:spcAft>
              </a:pPr>
              <a:endParaRPr lang="en-US" sz="1326" dirty="0">
                <a:solidFill>
                  <a:srgbClr val="000000"/>
                </a:solidFill>
              </a:endParaRPr>
            </a:p>
          </p:txBody>
        </p:sp>
        <p:sp>
          <p:nvSpPr>
            <p:cNvPr id="47" name="Freeform 79"/>
            <p:cNvSpPr>
              <a:spLocks noEditPoints="1"/>
            </p:cNvSpPr>
            <p:nvPr/>
          </p:nvSpPr>
          <p:spPr bwMode="black">
            <a:xfrm>
              <a:off x="6298887" y="4938895"/>
              <a:ext cx="297669" cy="400859"/>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69896" tIns="34947" rIns="69896" bIns="34947" numCol="1" anchor="t" anchorCtr="0" compatLnSpc="1">
              <a:prstTxWarp prst="textNoShape">
                <a:avLst/>
              </a:prstTxWarp>
            </a:bodyPr>
            <a:lstStyle/>
            <a:p>
              <a:pPr defTabSz="776859" fontAlgn="base">
                <a:spcBef>
                  <a:spcPct val="0"/>
                </a:spcBef>
                <a:spcAft>
                  <a:spcPct val="0"/>
                </a:spcAft>
              </a:pPr>
              <a:endParaRPr lang="en-US" sz="1326" dirty="0">
                <a:solidFill>
                  <a:srgbClr val="000000"/>
                </a:solidFill>
              </a:endParaRPr>
            </a:p>
          </p:txBody>
        </p:sp>
        <p:sp>
          <p:nvSpPr>
            <p:cNvPr id="69" name="Freeform 79"/>
            <p:cNvSpPr>
              <a:spLocks noEditPoints="1"/>
            </p:cNvSpPr>
            <p:nvPr/>
          </p:nvSpPr>
          <p:spPr bwMode="black">
            <a:xfrm>
              <a:off x="6742176" y="4938895"/>
              <a:ext cx="297669" cy="400859"/>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69896" tIns="34947" rIns="69896" bIns="34947" numCol="1" anchor="t" anchorCtr="0" compatLnSpc="1">
              <a:prstTxWarp prst="textNoShape">
                <a:avLst/>
              </a:prstTxWarp>
            </a:bodyPr>
            <a:lstStyle/>
            <a:p>
              <a:pPr defTabSz="776859" fontAlgn="base">
                <a:spcBef>
                  <a:spcPct val="0"/>
                </a:spcBef>
                <a:spcAft>
                  <a:spcPct val="0"/>
                </a:spcAft>
              </a:pPr>
              <a:endParaRPr lang="en-US" sz="1326" dirty="0">
                <a:solidFill>
                  <a:srgbClr val="000000"/>
                </a:solidFill>
              </a:endParaRPr>
            </a:p>
          </p:txBody>
        </p:sp>
        <p:sp>
          <p:nvSpPr>
            <p:cNvPr id="73" name="Freeform 79"/>
            <p:cNvSpPr>
              <a:spLocks noEditPoints="1"/>
            </p:cNvSpPr>
            <p:nvPr/>
          </p:nvSpPr>
          <p:spPr bwMode="black">
            <a:xfrm>
              <a:off x="8072043" y="4938895"/>
              <a:ext cx="297669" cy="400859"/>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69896" tIns="34947" rIns="69896" bIns="34947" numCol="1" anchor="t" anchorCtr="0" compatLnSpc="1">
              <a:prstTxWarp prst="textNoShape">
                <a:avLst/>
              </a:prstTxWarp>
            </a:bodyPr>
            <a:lstStyle/>
            <a:p>
              <a:pPr defTabSz="776859" fontAlgn="base">
                <a:spcBef>
                  <a:spcPct val="0"/>
                </a:spcBef>
                <a:spcAft>
                  <a:spcPct val="0"/>
                </a:spcAft>
              </a:pPr>
              <a:endParaRPr lang="en-US" sz="1326" dirty="0">
                <a:solidFill>
                  <a:srgbClr val="000000"/>
                </a:solidFill>
              </a:endParaRPr>
            </a:p>
          </p:txBody>
        </p:sp>
        <p:sp>
          <p:nvSpPr>
            <p:cNvPr id="79" name="Freeform 79"/>
            <p:cNvSpPr>
              <a:spLocks noEditPoints="1"/>
            </p:cNvSpPr>
            <p:nvPr/>
          </p:nvSpPr>
          <p:spPr bwMode="black">
            <a:xfrm>
              <a:off x="8515330" y="4938895"/>
              <a:ext cx="297669" cy="400859"/>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69896" tIns="34947" rIns="69896" bIns="34947" numCol="1" anchor="t" anchorCtr="0" compatLnSpc="1">
              <a:prstTxWarp prst="textNoShape">
                <a:avLst/>
              </a:prstTxWarp>
            </a:bodyPr>
            <a:lstStyle/>
            <a:p>
              <a:pPr defTabSz="776859" fontAlgn="base">
                <a:spcBef>
                  <a:spcPct val="0"/>
                </a:spcBef>
                <a:spcAft>
                  <a:spcPct val="0"/>
                </a:spcAft>
              </a:pPr>
              <a:endParaRPr lang="en-US" sz="1326" dirty="0">
                <a:solidFill>
                  <a:srgbClr val="000000"/>
                </a:solidFill>
              </a:endParaRPr>
            </a:p>
          </p:txBody>
        </p:sp>
        <p:sp>
          <p:nvSpPr>
            <p:cNvPr id="80" name="Freeform 79"/>
            <p:cNvSpPr>
              <a:spLocks noEditPoints="1"/>
            </p:cNvSpPr>
            <p:nvPr/>
          </p:nvSpPr>
          <p:spPr bwMode="black">
            <a:xfrm>
              <a:off x="7185465" y="4938895"/>
              <a:ext cx="297669" cy="400859"/>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69896" tIns="34947" rIns="69896" bIns="34947" numCol="1" anchor="t" anchorCtr="0" compatLnSpc="1">
              <a:prstTxWarp prst="textNoShape">
                <a:avLst/>
              </a:prstTxWarp>
            </a:bodyPr>
            <a:lstStyle/>
            <a:p>
              <a:pPr defTabSz="776859" fontAlgn="base">
                <a:spcBef>
                  <a:spcPct val="0"/>
                </a:spcBef>
                <a:spcAft>
                  <a:spcPct val="0"/>
                </a:spcAft>
              </a:pPr>
              <a:endParaRPr lang="en-US" sz="1326" dirty="0">
                <a:solidFill>
                  <a:srgbClr val="000000"/>
                </a:solidFill>
              </a:endParaRPr>
            </a:p>
          </p:txBody>
        </p:sp>
        <p:sp>
          <p:nvSpPr>
            <p:cNvPr id="81" name="Freeform 79"/>
            <p:cNvSpPr>
              <a:spLocks noEditPoints="1"/>
            </p:cNvSpPr>
            <p:nvPr/>
          </p:nvSpPr>
          <p:spPr bwMode="black">
            <a:xfrm>
              <a:off x="7628754" y="4938895"/>
              <a:ext cx="297669" cy="400859"/>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69896" tIns="34947" rIns="69896" bIns="34947" numCol="1" anchor="t" anchorCtr="0" compatLnSpc="1">
              <a:prstTxWarp prst="textNoShape">
                <a:avLst/>
              </a:prstTxWarp>
            </a:bodyPr>
            <a:lstStyle/>
            <a:p>
              <a:pPr defTabSz="776859" fontAlgn="base">
                <a:spcBef>
                  <a:spcPct val="0"/>
                </a:spcBef>
                <a:spcAft>
                  <a:spcPct val="0"/>
                </a:spcAft>
              </a:pPr>
              <a:endParaRPr lang="en-US" sz="1326" dirty="0">
                <a:solidFill>
                  <a:srgbClr val="000000"/>
                </a:solidFill>
              </a:endParaRPr>
            </a:p>
          </p:txBody>
        </p:sp>
        <p:sp>
          <p:nvSpPr>
            <p:cNvPr id="82" name="TextBox 81"/>
            <p:cNvSpPr txBox="1"/>
            <p:nvPr/>
          </p:nvSpPr>
          <p:spPr>
            <a:xfrm>
              <a:off x="7861606" y="3701774"/>
              <a:ext cx="1089580" cy="348763"/>
            </a:xfrm>
            <a:prstGeom prst="rect">
              <a:avLst/>
            </a:prstGeom>
            <a:noFill/>
          </p:spPr>
          <p:txBody>
            <a:bodyPr wrap="none" lIns="0" tIns="0" rIns="0" bIns="0" rtlCol="0">
              <a:spAutoFit/>
            </a:bodyPr>
            <a:lstStyle/>
            <a:p>
              <a:r>
                <a:rPr lang="en-US" sz="2400" i="1" dirty="0">
                  <a:solidFill>
                    <a:schemeClr val="accent1"/>
                  </a:solidFill>
                  <a:latin typeface="+mj-lt"/>
                </a:rPr>
                <a:t>Cold Data</a:t>
              </a:r>
              <a:endParaRPr lang="en-US" sz="2000" i="1" dirty="0">
                <a:solidFill>
                  <a:schemeClr val="accent1"/>
                </a:solidFill>
                <a:latin typeface="+mj-lt"/>
              </a:endParaRPr>
            </a:p>
          </p:txBody>
        </p:sp>
        <p:sp>
          <p:nvSpPr>
            <p:cNvPr id="83" name="Rectangle 82"/>
            <p:cNvSpPr/>
            <p:nvPr/>
          </p:nvSpPr>
          <p:spPr bwMode="auto">
            <a:xfrm>
              <a:off x="5693228" y="2909026"/>
              <a:ext cx="3247163" cy="736962"/>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t" anchorCtr="0" forceAA="0" compatLnSpc="1">
              <a:prstTxWarp prst="textNoShape">
                <a:avLst/>
              </a:prstTxWarp>
              <a:noAutofit/>
            </a:bodyPr>
            <a:lstStyle/>
            <a:p>
              <a:pPr defTabSz="932290" fontAlgn="base">
                <a:spcBef>
                  <a:spcPct val="0"/>
                </a:spcBef>
                <a:spcAft>
                  <a:spcPct val="0"/>
                </a:spcAft>
              </a:pPr>
              <a:r>
                <a:rPr lang="en-US" sz="1836" b="1" spc="-51" dirty="0">
                  <a:gradFill>
                    <a:gsLst>
                      <a:gs pos="0">
                        <a:srgbClr val="FFFFFF"/>
                      </a:gs>
                      <a:gs pos="100000">
                        <a:srgbClr val="FFFFFF"/>
                      </a:gs>
                    </a:gsLst>
                    <a:lin ang="5400000" scaled="0"/>
                  </a:gradFill>
                  <a:latin typeface="Segoe UI" pitchFamily="34" charset="0"/>
                  <a:ea typeface="Segoe UI" pitchFamily="34" charset="0"/>
                  <a:cs typeface="Segoe UI" pitchFamily="34" charset="0"/>
                </a:rPr>
                <a:t>SSD </a:t>
              </a:r>
              <a:r>
                <a:rPr lang="en-US" sz="1836" b="1" spc="-51"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Tier</a:t>
              </a:r>
              <a:endParaRPr lang="en-US" sz="1836" b="1" i="1" u="sng" spc="-51" dirty="0">
                <a:solidFill>
                  <a:schemeClr val="tx1"/>
                </a:solidFill>
                <a:latin typeface="Segoe UI" pitchFamily="34" charset="0"/>
                <a:ea typeface="Segoe UI" pitchFamily="34" charset="0"/>
                <a:cs typeface="Segoe UI" pitchFamily="34" charset="0"/>
              </a:endParaRPr>
            </a:p>
          </p:txBody>
        </p:sp>
        <p:pic>
          <p:nvPicPr>
            <p:cNvPr id="84" name="Picture 83" descr="http://hardview.net/wp-content/uploads/2009/12/Intel-SSD-34nm-Firmware-02G2.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901" b="98859" l="10000" r="99254">
                          <a14:foregroundMark x1="51940" y1="30228" x2="51940" y2="30228"/>
                          <a14:foregroundMark x1="55075" y1="37452" x2="55075" y2="37452"/>
                          <a14:foregroundMark x1="45970" y1="44867" x2="45970" y2="44867"/>
                        </a14:backgroundRemoval>
                      </a14:imgEffect>
                    </a14:imgLayer>
                  </a14:imgProps>
                </a:ext>
                <a:ext uri="{28A0092B-C50C-407E-A947-70E740481C1C}">
                  <a14:useLocalDpi xmlns:a14="http://schemas.microsoft.com/office/drawing/2010/main" val="0"/>
                </a:ext>
              </a:extLst>
            </a:blip>
            <a:srcRect/>
            <a:stretch>
              <a:fillRect/>
            </a:stretch>
          </p:blipFill>
          <p:spPr bwMode="auto">
            <a:xfrm>
              <a:off x="6253461" y="3231316"/>
              <a:ext cx="457200" cy="365760"/>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84" descr="http://hardview.net/wp-content/uploads/2009/12/Intel-SSD-34nm-Firmware-02G2.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901" b="98859" l="10000" r="99254">
                          <a14:foregroundMark x1="51940" y1="30228" x2="51940" y2="30228"/>
                          <a14:foregroundMark x1="55075" y1="37452" x2="55075" y2="37452"/>
                          <a14:foregroundMark x1="45970" y1="44867" x2="45970" y2="44867"/>
                        </a14:backgroundRemoval>
                      </a14:imgEffect>
                    </a14:imgLayer>
                  </a14:imgProps>
                </a:ext>
                <a:ext uri="{28A0092B-C50C-407E-A947-70E740481C1C}">
                  <a14:useLocalDpi xmlns:a14="http://schemas.microsoft.com/office/drawing/2010/main" val="0"/>
                </a:ext>
              </a:extLst>
            </a:blip>
            <a:srcRect/>
            <a:stretch>
              <a:fillRect/>
            </a:stretch>
          </p:blipFill>
          <p:spPr bwMode="auto">
            <a:xfrm>
              <a:off x="6842932" y="3231316"/>
              <a:ext cx="457200" cy="365760"/>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85" descr="http://hardview.net/wp-content/uploads/2009/12/Intel-SSD-34nm-Firmware-02G2.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901" b="98859" l="10000" r="99254">
                          <a14:foregroundMark x1="51940" y1="30228" x2="51940" y2="30228"/>
                          <a14:foregroundMark x1="55075" y1="37452" x2="55075" y2="37452"/>
                          <a14:foregroundMark x1="45970" y1="44867" x2="45970" y2="44867"/>
                        </a14:backgroundRemoval>
                      </a14:imgEffect>
                    </a14:imgLayer>
                  </a14:imgProps>
                </a:ext>
                <a:ext uri="{28A0092B-C50C-407E-A947-70E740481C1C}">
                  <a14:useLocalDpi xmlns:a14="http://schemas.microsoft.com/office/drawing/2010/main" val="0"/>
                </a:ext>
              </a:extLst>
            </a:blip>
            <a:srcRect/>
            <a:stretch>
              <a:fillRect/>
            </a:stretch>
          </p:blipFill>
          <p:spPr bwMode="auto">
            <a:xfrm>
              <a:off x="7432403" y="3231316"/>
              <a:ext cx="457200" cy="365760"/>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86" descr="http://hardview.net/wp-content/uploads/2009/12/Intel-SSD-34nm-Firmware-02G2.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901" b="98859" l="10000" r="99254">
                          <a14:foregroundMark x1="51940" y1="30228" x2="51940" y2="30228"/>
                          <a14:foregroundMark x1="55075" y1="37452" x2="55075" y2="37452"/>
                          <a14:foregroundMark x1="45970" y1="44867" x2="45970" y2="44867"/>
                        </a14:backgroundRemoval>
                      </a14:imgEffect>
                    </a14:imgLayer>
                  </a14:imgProps>
                </a:ext>
                <a:ext uri="{28A0092B-C50C-407E-A947-70E740481C1C}">
                  <a14:useLocalDpi xmlns:a14="http://schemas.microsoft.com/office/drawing/2010/main" val="0"/>
                </a:ext>
              </a:extLst>
            </a:blip>
            <a:srcRect/>
            <a:stretch>
              <a:fillRect/>
            </a:stretch>
          </p:blipFill>
          <p:spPr bwMode="auto">
            <a:xfrm>
              <a:off x="8021874" y="3231316"/>
              <a:ext cx="457200" cy="365760"/>
            </a:xfrm>
            <a:prstGeom prst="rect">
              <a:avLst/>
            </a:prstGeom>
            <a:noFill/>
            <a:extLst>
              <a:ext uri="{909E8E84-426E-40DD-AFC4-6F175D3DCCD1}">
                <a14:hiddenFill xmlns:a14="http://schemas.microsoft.com/office/drawing/2010/main">
                  <a:solidFill>
                    <a:srgbClr val="FFFFFF"/>
                  </a:solidFill>
                </a14:hiddenFill>
              </a:ext>
            </a:extLst>
          </p:spPr>
        </p:pic>
        <p:sp>
          <p:nvSpPr>
            <p:cNvPr id="88" name="TextBox 87"/>
            <p:cNvSpPr txBox="1"/>
            <p:nvPr/>
          </p:nvSpPr>
          <p:spPr>
            <a:xfrm>
              <a:off x="5684125" y="3690920"/>
              <a:ext cx="1067506" cy="348763"/>
            </a:xfrm>
            <a:prstGeom prst="rect">
              <a:avLst/>
            </a:prstGeom>
            <a:noFill/>
          </p:spPr>
          <p:txBody>
            <a:bodyPr wrap="square" lIns="0" tIns="0" rIns="0" bIns="0" rtlCol="0">
              <a:spAutoFit/>
            </a:bodyPr>
            <a:lstStyle/>
            <a:p>
              <a:r>
                <a:rPr lang="en-US" sz="2400" b="1" i="1" dirty="0">
                  <a:solidFill>
                    <a:schemeClr val="accent2"/>
                  </a:solidFill>
                  <a:latin typeface="+mj-lt"/>
                </a:rPr>
                <a:t>Hot Data</a:t>
              </a:r>
            </a:p>
          </p:txBody>
        </p:sp>
        <p:sp>
          <p:nvSpPr>
            <p:cNvPr id="89" name="TextBox 88"/>
            <p:cNvSpPr txBox="1">
              <a:spLocks/>
            </p:cNvSpPr>
            <p:nvPr/>
          </p:nvSpPr>
          <p:spPr>
            <a:xfrm>
              <a:off x="7449997" y="2984396"/>
              <a:ext cx="1582362" cy="302957"/>
            </a:xfrm>
            <a:prstGeom prst="rect">
              <a:avLst/>
            </a:prstGeom>
            <a:noFill/>
            <a:ln w="12700">
              <a:noFill/>
            </a:ln>
          </p:spPr>
          <p:txBody>
            <a:bodyPr wrap="square" lIns="93260" tIns="93260" rIns="93260" bIns="93260" rtlCol="0" anchor="ctr" anchorCtr="0">
              <a:noAutofit/>
            </a:bodyPr>
            <a:lstStyle/>
            <a:p>
              <a:pPr algn="ctr" defTabSz="932597">
                <a:lnSpc>
                  <a:spcPct val="90000"/>
                </a:lnSpc>
                <a:spcBef>
                  <a:spcPct val="20000"/>
                </a:spcBef>
                <a:buSzPct val="90000"/>
                <a:defRPr/>
              </a:pPr>
              <a:r>
                <a:rPr lang="en-US" sz="1224" i="1" kern="0" dirty="0">
                  <a:solidFill>
                    <a:schemeClr val="tx1">
                      <a:alpha val="99000"/>
                    </a:schemeClr>
                  </a:solidFill>
                  <a:latin typeface="Calibri" panose="020F0502020204030204"/>
                </a:rPr>
                <a:t>400GB EMLC SAS SSD</a:t>
              </a:r>
            </a:p>
          </p:txBody>
        </p:sp>
        <p:sp>
          <p:nvSpPr>
            <p:cNvPr id="90" name="TextBox 89"/>
            <p:cNvSpPr txBox="1">
              <a:spLocks/>
            </p:cNvSpPr>
            <p:nvPr/>
          </p:nvSpPr>
          <p:spPr>
            <a:xfrm>
              <a:off x="7336247" y="4179927"/>
              <a:ext cx="1675966" cy="302957"/>
            </a:xfrm>
            <a:prstGeom prst="rect">
              <a:avLst/>
            </a:prstGeom>
            <a:noFill/>
            <a:ln w="12700">
              <a:noFill/>
            </a:ln>
          </p:spPr>
          <p:txBody>
            <a:bodyPr wrap="square" lIns="93260" tIns="93260" rIns="93260" bIns="93260" rtlCol="0" anchor="ctr" anchorCtr="0">
              <a:noAutofit/>
            </a:bodyPr>
            <a:lstStyle/>
            <a:p>
              <a:pPr algn="ctr" defTabSz="932597">
                <a:lnSpc>
                  <a:spcPct val="90000"/>
                </a:lnSpc>
                <a:spcBef>
                  <a:spcPct val="20000"/>
                </a:spcBef>
                <a:buSzPct val="90000"/>
                <a:defRPr/>
              </a:pPr>
              <a:r>
                <a:rPr lang="en-US" sz="1224" i="1" kern="0" dirty="0">
                  <a:solidFill>
                    <a:schemeClr val="tx1">
                      <a:alpha val="99000"/>
                    </a:schemeClr>
                  </a:solidFill>
                  <a:latin typeface="Calibri" panose="020F0502020204030204"/>
                </a:rPr>
                <a:t>4TB 7200RPM SAS HDD</a:t>
              </a:r>
            </a:p>
          </p:txBody>
        </p:sp>
        <p:sp>
          <p:nvSpPr>
            <p:cNvPr id="91" name="Down Arrow 90"/>
            <p:cNvSpPr/>
            <p:nvPr/>
          </p:nvSpPr>
          <p:spPr bwMode="auto">
            <a:xfrm>
              <a:off x="7370080" y="3652840"/>
              <a:ext cx="433883" cy="461198"/>
            </a:xfrm>
            <a:prstGeom prst="down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92" name="Up-Down Arrow 91"/>
            <p:cNvSpPr/>
            <p:nvPr/>
          </p:nvSpPr>
          <p:spPr bwMode="auto">
            <a:xfrm>
              <a:off x="6468612" y="1844496"/>
              <a:ext cx="1802936" cy="1061015"/>
            </a:xfrm>
            <a:prstGeom prst="upDownArrow">
              <a:avLst>
                <a:gd name="adj1" fmla="val 49394"/>
                <a:gd name="adj2" fmla="val 24731"/>
              </a:avLst>
            </a:prstGeom>
            <a:ln/>
          </p:spPr>
          <p:style>
            <a:lnRef idx="3">
              <a:schemeClr val="lt1"/>
            </a:lnRef>
            <a:fillRef idx="1">
              <a:schemeClr val="accent5"/>
            </a:fillRef>
            <a:effectRef idx="1">
              <a:schemeClr val="accent5"/>
            </a:effectRef>
            <a:fontRef idx="minor">
              <a:schemeClr val="lt1"/>
            </a:fontRef>
          </p:style>
          <p:txBody>
            <a:bodyPr lIns="0" tIns="0" rIns="0" bIns="0" rtlCol="0" anchor="ctr"/>
            <a:lstStyle/>
            <a:p>
              <a:pPr algn="ctr" defTabSz="914037"/>
              <a:r>
                <a:rPr lang="en-US" sz="1199" b="1" kern="0" dirty="0">
                  <a:solidFill>
                    <a:prstClr val="white"/>
                  </a:solidFill>
                  <a:latin typeface="Calibri" panose="020F0502020204030204"/>
                </a:rPr>
                <a:t>Reads/Writes Accumulates  Data Activity</a:t>
              </a:r>
            </a:p>
          </p:txBody>
        </p:sp>
        <p:sp>
          <p:nvSpPr>
            <p:cNvPr id="93" name="Down Arrow 92"/>
            <p:cNvSpPr/>
            <p:nvPr/>
          </p:nvSpPr>
          <p:spPr bwMode="auto">
            <a:xfrm rot="10800000">
              <a:off x="6742528" y="3627607"/>
              <a:ext cx="433883" cy="465624"/>
            </a:xfrm>
            <a:prstGeom prst="down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spTree>
    <p:extLst>
      <p:ext uri="{BB962C8B-B14F-4D97-AF65-F5344CB8AC3E}">
        <p14:creationId xmlns:p14="http://schemas.microsoft.com/office/powerpoint/2010/main" val="2116774673"/>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Write-Back Cache: </a:t>
            </a:r>
            <a:r>
              <a:rPr lang="en-US" i="1" dirty="0" smtClean="0"/>
              <a:t>Maximizing IOPS/$</a:t>
            </a:r>
            <a:endParaRPr lang="en-US" i="1" dirty="0"/>
          </a:p>
        </p:txBody>
      </p:sp>
      <p:sp>
        <p:nvSpPr>
          <p:cNvPr id="3" name="Content Placeholder 2"/>
          <p:cNvSpPr>
            <a:spLocks noGrp="1"/>
          </p:cNvSpPr>
          <p:nvPr>
            <p:ph sz="quarter" idx="10"/>
          </p:nvPr>
        </p:nvSpPr>
        <p:spPr>
          <a:xfrm>
            <a:off x="366994" y="2072983"/>
            <a:ext cx="4822531" cy="2954655"/>
          </a:xfrm>
        </p:spPr>
        <p:txBody>
          <a:bodyPr/>
          <a:lstStyle/>
          <a:p>
            <a:r>
              <a:rPr lang="en-US" sz="2800" dirty="0">
                <a:latin typeface="+mn-lt"/>
              </a:rPr>
              <a:t>Absorbs </a:t>
            </a:r>
            <a:r>
              <a:rPr lang="en-US" sz="2800" dirty="0" smtClean="0">
                <a:latin typeface="+mn-lt"/>
              </a:rPr>
              <a:t>short-term spikes </a:t>
            </a:r>
            <a:r>
              <a:rPr lang="en-US" sz="2800" dirty="0">
                <a:latin typeface="+mn-lt"/>
              </a:rPr>
              <a:t>in random write activity</a:t>
            </a:r>
          </a:p>
          <a:p>
            <a:endParaRPr lang="en-US" sz="800" dirty="0">
              <a:latin typeface="+mn-lt"/>
            </a:endParaRPr>
          </a:p>
          <a:p>
            <a:r>
              <a:rPr lang="en-US" sz="2800" dirty="0">
                <a:latin typeface="+mn-lt"/>
              </a:rPr>
              <a:t>Seamless integration and familiar management</a:t>
            </a:r>
          </a:p>
          <a:p>
            <a:endParaRPr lang="en-US" sz="800" dirty="0">
              <a:latin typeface="+mn-lt"/>
            </a:endParaRPr>
          </a:p>
          <a:p>
            <a:r>
              <a:rPr lang="en-US" sz="2800" dirty="0">
                <a:latin typeface="+mn-lt"/>
              </a:rPr>
              <a:t>Complements Tiered Storage</a:t>
            </a:r>
          </a:p>
        </p:txBody>
      </p:sp>
      <p:grpSp>
        <p:nvGrpSpPr>
          <p:cNvPr id="4" name="Group 3"/>
          <p:cNvGrpSpPr/>
          <p:nvPr/>
        </p:nvGrpSpPr>
        <p:grpSpPr>
          <a:xfrm>
            <a:off x="6098428" y="1351727"/>
            <a:ext cx="4771992" cy="5176897"/>
            <a:chOff x="5295145" y="892272"/>
            <a:chExt cx="4054475" cy="4888583"/>
          </a:xfrm>
        </p:grpSpPr>
        <p:sp>
          <p:nvSpPr>
            <p:cNvPr id="89" name="Cloud 88"/>
            <p:cNvSpPr/>
            <p:nvPr/>
          </p:nvSpPr>
          <p:spPr>
            <a:xfrm>
              <a:off x="5295145" y="892272"/>
              <a:ext cx="4054475" cy="1026753"/>
            </a:xfrm>
            <a:prstGeom prst="cloud">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lIns="279781" tIns="0" rIns="0" bIns="0" rtlCol="0" anchor="ctr"/>
            <a:lstStyle/>
            <a:p>
              <a:pPr algn="ctr" defTabSz="914037">
                <a:defRPr/>
              </a:pPr>
              <a:r>
                <a:rPr lang="en-US" sz="2099" b="1" kern="0" dirty="0">
                  <a:solidFill>
                    <a:prstClr val="white"/>
                  </a:solidFill>
                  <a:latin typeface="Calibri" panose="020F0502020204030204"/>
                </a:rPr>
                <a:t>Hyper-V Compute Nodes</a:t>
              </a:r>
            </a:p>
          </p:txBody>
        </p:sp>
        <p:sp>
          <p:nvSpPr>
            <p:cNvPr id="90" name="Rectangle 89"/>
            <p:cNvSpPr/>
            <p:nvPr/>
          </p:nvSpPr>
          <p:spPr bwMode="auto">
            <a:xfrm>
              <a:off x="5581112" y="2785817"/>
              <a:ext cx="3451248" cy="2995038"/>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r" defTabSz="932290" fontAlgn="base">
                <a:spcBef>
                  <a:spcPct val="0"/>
                </a:spcBef>
                <a:spcAft>
                  <a:spcPct val="0"/>
                </a:spcAft>
              </a:pPr>
              <a:r>
                <a:rPr lang="en-US" sz="1632" b="1" spc="-51" dirty="0">
                  <a:gradFill>
                    <a:gsLst>
                      <a:gs pos="0">
                        <a:srgbClr val="FFFFFF"/>
                      </a:gs>
                      <a:gs pos="100000">
                        <a:srgbClr val="FFFFFF"/>
                      </a:gs>
                    </a:gsLst>
                    <a:lin ang="5400000" scaled="0"/>
                  </a:gradFill>
                  <a:latin typeface="Segoe UI" pitchFamily="34" charset="0"/>
                  <a:ea typeface="Segoe UI" pitchFamily="34" charset="0"/>
                  <a:cs typeface="Segoe UI" pitchFamily="34" charset="0"/>
                </a:rPr>
                <a:t>Storage Space</a:t>
              </a:r>
            </a:p>
          </p:txBody>
        </p:sp>
        <p:sp>
          <p:nvSpPr>
            <p:cNvPr id="91" name="Rectangle 90"/>
            <p:cNvSpPr/>
            <p:nvPr/>
          </p:nvSpPr>
          <p:spPr bwMode="auto">
            <a:xfrm>
              <a:off x="5693228" y="4112281"/>
              <a:ext cx="3247163" cy="130008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3260" tIns="46630" rIns="46630" bIns="93260" numCol="1" spcCol="0" rtlCol="0" fromWordArt="0" anchor="t" anchorCtr="0" forceAA="0" compatLnSpc="1">
              <a:prstTxWarp prst="textNoShape">
                <a:avLst/>
              </a:prstTxWarp>
              <a:noAutofit/>
            </a:bodyPr>
            <a:lstStyle/>
            <a:p>
              <a:pPr defTabSz="932290" fontAlgn="base">
                <a:spcBef>
                  <a:spcPct val="0"/>
                </a:spcBef>
                <a:spcAft>
                  <a:spcPct val="0"/>
                </a:spcAft>
              </a:pPr>
              <a:r>
                <a:rPr lang="en-US" sz="1836" b="1" spc="-51" dirty="0">
                  <a:gradFill>
                    <a:gsLst>
                      <a:gs pos="0">
                        <a:srgbClr val="FFFFFF"/>
                      </a:gs>
                      <a:gs pos="100000">
                        <a:srgbClr val="FFFFFF"/>
                      </a:gs>
                    </a:gsLst>
                    <a:lin ang="5400000" scaled="0"/>
                  </a:gradFill>
                  <a:latin typeface="Segoe UI" pitchFamily="34" charset="0"/>
                  <a:ea typeface="Segoe UI" pitchFamily="34" charset="0"/>
                  <a:cs typeface="Segoe UI" pitchFamily="34" charset="0"/>
                </a:rPr>
                <a:t>HDD Tier</a:t>
              </a:r>
            </a:p>
          </p:txBody>
        </p:sp>
        <p:sp>
          <p:nvSpPr>
            <p:cNvPr id="92" name="Freeform 79"/>
            <p:cNvSpPr>
              <a:spLocks noEditPoints="1"/>
            </p:cNvSpPr>
            <p:nvPr/>
          </p:nvSpPr>
          <p:spPr bwMode="black">
            <a:xfrm>
              <a:off x="5853489" y="4489915"/>
              <a:ext cx="297669" cy="400859"/>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69896" tIns="34947" rIns="69896" bIns="34947" numCol="1" anchor="t" anchorCtr="0" compatLnSpc="1">
              <a:prstTxWarp prst="textNoShape">
                <a:avLst/>
              </a:prstTxWarp>
            </a:bodyPr>
            <a:lstStyle/>
            <a:p>
              <a:pPr defTabSz="776859" fontAlgn="base">
                <a:spcBef>
                  <a:spcPct val="0"/>
                </a:spcBef>
                <a:spcAft>
                  <a:spcPct val="0"/>
                </a:spcAft>
              </a:pPr>
              <a:endParaRPr lang="en-US" sz="1326" dirty="0">
                <a:solidFill>
                  <a:srgbClr val="000000"/>
                </a:solidFill>
              </a:endParaRPr>
            </a:p>
          </p:txBody>
        </p:sp>
        <p:sp>
          <p:nvSpPr>
            <p:cNvPr id="93" name="Freeform 79"/>
            <p:cNvSpPr>
              <a:spLocks noEditPoints="1"/>
            </p:cNvSpPr>
            <p:nvPr/>
          </p:nvSpPr>
          <p:spPr bwMode="black">
            <a:xfrm>
              <a:off x="6296778" y="4489915"/>
              <a:ext cx="297669" cy="400859"/>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69896" tIns="34947" rIns="69896" bIns="34947" numCol="1" anchor="t" anchorCtr="0" compatLnSpc="1">
              <a:prstTxWarp prst="textNoShape">
                <a:avLst/>
              </a:prstTxWarp>
            </a:bodyPr>
            <a:lstStyle/>
            <a:p>
              <a:pPr defTabSz="776859" fontAlgn="base">
                <a:spcBef>
                  <a:spcPct val="0"/>
                </a:spcBef>
                <a:spcAft>
                  <a:spcPct val="0"/>
                </a:spcAft>
              </a:pPr>
              <a:endParaRPr lang="en-US" sz="1326" dirty="0">
                <a:solidFill>
                  <a:srgbClr val="000000"/>
                </a:solidFill>
              </a:endParaRPr>
            </a:p>
          </p:txBody>
        </p:sp>
        <p:sp>
          <p:nvSpPr>
            <p:cNvPr id="94" name="Freeform 79"/>
            <p:cNvSpPr>
              <a:spLocks noEditPoints="1"/>
            </p:cNvSpPr>
            <p:nvPr/>
          </p:nvSpPr>
          <p:spPr bwMode="black">
            <a:xfrm>
              <a:off x="6740067" y="4489915"/>
              <a:ext cx="297669" cy="400859"/>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69896" tIns="34947" rIns="69896" bIns="34947" numCol="1" anchor="t" anchorCtr="0" compatLnSpc="1">
              <a:prstTxWarp prst="textNoShape">
                <a:avLst/>
              </a:prstTxWarp>
            </a:bodyPr>
            <a:lstStyle/>
            <a:p>
              <a:pPr defTabSz="776859" fontAlgn="base">
                <a:spcBef>
                  <a:spcPct val="0"/>
                </a:spcBef>
                <a:spcAft>
                  <a:spcPct val="0"/>
                </a:spcAft>
              </a:pPr>
              <a:endParaRPr lang="en-US" sz="1326" dirty="0">
                <a:solidFill>
                  <a:srgbClr val="000000"/>
                </a:solidFill>
              </a:endParaRPr>
            </a:p>
          </p:txBody>
        </p:sp>
        <p:sp>
          <p:nvSpPr>
            <p:cNvPr id="95" name="Freeform 79"/>
            <p:cNvSpPr>
              <a:spLocks noEditPoints="1"/>
            </p:cNvSpPr>
            <p:nvPr/>
          </p:nvSpPr>
          <p:spPr bwMode="black">
            <a:xfrm>
              <a:off x="8069934" y="4489915"/>
              <a:ext cx="297669" cy="400859"/>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69896" tIns="34947" rIns="69896" bIns="34947" numCol="1" anchor="t" anchorCtr="0" compatLnSpc="1">
              <a:prstTxWarp prst="textNoShape">
                <a:avLst/>
              </a:prstTxWarp>
            </a:bodyPr>
            <a:lstStyle/>
            <a:p>
              <a:pPr defTabSz="776859" fontAlgn="base">
                <a:spcBef>
                  <a:spcPct val="0"/>
                </a:spcBef>
                <a:spcAft>
                  <a:spcPct val="0"/>
                </a:spcAft>
              </a:pPr>
              <a:endParaRPr lang="en-US" sz="1326" dirty="0">
                <a:solidFill>
                  <a:srgbClr val="000000"/>
                </a:solidFill>
              </a:endParaRPr>
            </a:p>
          </p:txBody>
        </p:sp>
        <p:sp>
          <p:nvSpPr>
            <p:cNvPr id="96" name="Freeform 79"/>
            <p:cNvSpPr>
              <a:spLocks noEditPoints="1"/>
            </p:cNvSpPr>
            <p:nvPr/>
          </p:nvSpPr>
          <p:spPr bwMode="black">
            <a:xfrm>
              <a:off x="8513221" y="4489915"/>
              <a:ext cx="297669" cy="400859"/>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69896" tIns="34947" rIns="69896" bIns="34947" numCol="1" anchor="t" anchorCtr="0" compatLnSpc="1">
              <a:prstTxWarp prst="textNoShape">
                <a:avLst/>
              </a:prstTxWarp>
            </a:bodyPr>
            <a:lstStyle/>
            <a:p>
              <a:pPr defTabSz="776859" fontAlgn="base">
                <a:spcBef>
                  <a:spcPct val="0"/>
                </a:spcBef>
                <a:spcAft>
                  <a:spcPct val="0"/>
                </a:spcAft>
              </a:pPr>
              <a:endParaRPr lang="en-US" sz="1326" dirty="0">
                <a:solidFill>
                  <a:srgbClr val="000000"/>
                </a:solidFill>
              </a:endParaRPr>
            </a:p>
          </p:txBody>
        </p:sp>
        <p:sp>
          <p:nvSpPr>
            <p:cNvPr id="97" name="Freeform 79"/>
            <p:cNvSpPr>
              <a:spLocks noEditPoints="1"/>
            </p:cNvSpPr>
            <p:nvPr/>
          </p:nvSpPr>
          <p:spPr bwMode="black">
            <a:xfrm>
              <a:off x="7183356" y="4489915"/>
              <a:ext cx="297669" cy="400859"/>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69896" tIns="34947" rIns="69896" bIns="34947" numCol="1" anchor="t" anchorCtr="0" compatLnSpc="1">
              <a:prstTxWarp prst="textNoShape">
                <a:avLst/>
              </a:prstTxWarp>
            </a:bodyPr>
            <a:lstStyle/>
            <a:p>
              <a:pPr defTabSz="776859" fontAlgn="base">
                <a:spcBef>
                  <a:spcPct val="0"/>
                </a:spcBef>
                <a:spcAft>
                  <a:spcPct val="0"/>
                </a:spcAft>
              </a:pPr>
              <a:endParaRPr lang="en-US" sz="1326" dirty="0">
                <a:solidFill>
                  <a:srgbClr val="000000"/>
                </a:solidFill>
              </a:endParaRPr>
            </a:p>
          </p:txBody>
        </p:sp>
        <p:sp>
          <p:nvSpPr>
            <p:cNvPr id="98" name="Freeform 79"/>
            <p:cNvSpPr>
              <a:spLocks noEditPoints="1"/>
            </p:cNvSpPr>
            <p:nvPr/>
          </p:nvSpPr>
          <p:spPr bwMode="black">
            <a:xfrm>
              <a:off x="7626645" y="4489915"/>
              <a:ext cx="297669" cy="400859"/>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69896" tIns="34947" rIns="69896" bIns="34947" numCol="1" anchor="t" anchorCtr="0" compatLnSpc="1">
              <a:prstTxWarp prst="textNoShape">
                <a:avLst/>
              </a:prstTxWarp>
            </a:bodyPr>
            <a:lstStyle/>
            <a:p>
              <a:pPr defTabSz="776859" fontAlgn="base">
                <a:spcBef>
                  <a:spcPct val="0"/>
                </a:spcBef>
                <a:spcAft>
                  <a:spcPct val="0"/>
                </a:spcAft>
              </a:pPr>
              <a:endParaRPr lang="en-US" sz="1326" dirty="0">
                <a:solidFill>
                  <a:srgbClr val="000000"/>
                </a:solidFill>
              </a:endParaRPr>
            </a:p>
          </p:txBody>
        </p:sp>
        <p:sp>
          <p:nvSpPr>
            <p:cNvPr id="99" name="Freeform 79"/>
            <p:cNvSpPr>
              <a:spLocks noEditPoints="1"/>
            </p:cNvSpPr>
            <p:nvPr/>
          </p:nvSpPr>
          <p:spPr bwMode="black">
            <a:xfrm>
              <a:off x="5855598" y="4938895"/>
              <a:ext cx="297669" cy="400859"/>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69896" tIns="34947" rIns="69896" bIns="34947" numCol="1" anchor="t" anchorCtr="0" compatLnSpc="1">
              <a:prstTxWarp prst="textNoShape">
                <a:avLst/>
              </a:prstTxWarp>
            </a:bodyPr>
            <a:lstStyle/>
            <a:p>
              <a:pPr defTabSz="776859" fontAlgn="base">
                <a:spcBef>
                  <a:spcPct val="0"/>
                </a:spcBef>
                <a:spcAft>
                  <a:spcPct val="0"/>
                </a:spcAft>
              </a:pPr>
              <a:endParaRPr lang="en-US" sz="1326" dirty="0">
                <a:solidFill>
                  <a:srgbClr val="000000"/>
                </a:solidFill>
              </a:endParaRPr>
            </a:p>
          </p:txBody>
        </p:sp>
        <p:sp>
          <p:nvSpPr>
            <p:cNvPr id="100" name="Freeform 79"/>
            <p:cNvSpPr>
              <a:spLocks noEditPoints="1"/>
            </p:cNvSpPr>
            <p:nvPr/>
          </p:nvSpPr>
          <p:spPr bwMode="black">
            <a:xfrm>
              <a:off x="6298887" y="4938895"/>
              <a:ext cx="297669" cy="400859"/>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69896" tIns="34947" rIns="69896" bIns="34947" numCol="1" anchor="t" anchorCtr="0" compatLnSpc="1">
              <a:prstTxWarp prst="textNoShape">
                <a:avLst/>
              </a:prstTxWarp>
            </a:bodyPr>
            <a:lstStyle/>
            <a:p>
              <a:pPr defTabSz="776859" fontAlgn="base">
                <a:spcBef>
                  <a:spcPct val="0"/>
                </a:spcBef>
                <a:spcAft>
                  <a:spcPct val="0"/>
                </a:spcAft>
              </a:pPr>
              <a:endParaRPr lang="en-US" sz="1326" dirty="0">
                <a:solidFill>
                  <a:srgbClr val="000000"/>
                </a:solidFill>
              </a:endParaRPr>
            </a:p>
          </p:txBody>
        </p:sp>
        <p:sp>
          <p:nvSpPr>
            <p:cNvPr id="101" name="Freeform 79"/>
            <p:cNvSpPr>
              <a:spLocks noEditPoints="1"/>
            </p:cNvSpPr>
            <p:nvPr/>
          </p:nvSpPr>
          <p:spPr bwMode="black">
            <a:xfrm>
              <a:off x="6742176" y="4938895"/>
              <a:ext cx="297669" cy="400859"/>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69896" tIns="34947" rIns="69896" bIns="34947" numCol="1" anchor="t" anchorCtr="0" compatLnSpc="1">
              <a:prstTxWarp prst="textNoShape">
                <a:avLst/>
              </a:prstTxWarp>
            </a:bodyPr>
            <a:lstStyle/>
            <a:p>
              <a:pPr defTabSz="776859" fontAlgn="base">
                <a:spcBef>
                  <a:spcPct val="0"/>
                </a:spcBef>
                <a:spcAft>
                  <a:spcPct val="0"/>
                </a:spcAft>
              </a:pPr>
              <a:endParaRPr lang="en-US" sz="1326" dirty="0">
                <a:solidFill>
                  <a:srgbClr val="000000"/>
                </a:solidFill>
              </a:endParaRPr>
            </a:p>
          </p:txBody>
        </p:sp>
        <p:sp>
          <p:nvSpPr>
            <p:cNvPr id="102" name="Freeform 79"/>
            <p:cNvSpPr>
              <a:spLocks noEditPoints="1"/>
            </p:cNvSpPr>
            <p:nvPr/>
          </p:nvSpPr>
          <p:spPr bwMode="black">
            <a:xfrm>
              <a:off x="8072043" y="4938895"/>
              <a:ext cx="297669" cy="400859"/>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69896" tIns="34947" rIns="69896" bIns="34947" numCol="1" anchor="t" anchorCtr="0" compatLnSpc="1">
              <a:prstTxWarp prst="textNoShape">
                <a:avLst/>
              </a:prstTxWarp>
            </a:bodyPr>
            <a:lstStyle/>
            <a:p>
              <a:pPr defTabSz="776859" fontAlgn="base">
                <a:spcBef>
                  <a:spcPct val="0"/>
                </a:spcBef>
                <a:spcAft>
                  <a:spcPct val="0"/>
                </a:spcAft>
              </a:pPr>
              <a:endParaRPr lang="en-US" sz="1326" dirty="0">
                <a:solidFill>
                  <a:srgbClr val="000000"/>
                </a:solidFill>
              </a:endParaRPr>
            </a:p>
          </p:txBody>
        </p:sp>
        <p:sp>
          <p:nvSpPr>
            <p:cNvPr id="103" name="Freeform 79"/>
            <p:cNvSpPr>
              <a:spLocks noEditPoints="1"/>
            </p:cNvSpPr>
            <p:nvPr/>
          </p:nvSpPr>
          <p:spPr bwMode="black">
            <a:xfrm>
              <a:off x="8515330" y="4938895"/>
              <a:ext cx="297669" cy="400859"/>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69896" tIns="34947" rIns="69896" bIns="34947" numCol="1" anchor="t" anchorCtr="0" compatLnSpc="1">
              <a:prstTxWarp prst="textNoShape">
                <a:avLst/>
              </a:prstTxWarp>
            </a:bodyPr>
            <a:lstStyle/>
            <a:p>
              <a:pPr defTabSz="776859" fontAlgn="base">
                <a:spcBef>
                  <a:spcPct val="0"/>
                </a:spcBef>
                <a:spcAft>
                  <a:spcPct val="0"/>
                </a:spcAft>
              </a:pPr>
              <a:endParaRPr lang="en-US" sz="1326" dirty="0">
                <a:solidFill>
                  <a:srgbClr val="000000"/>
                </a:solidFill>
              </a:endParaRPr>
            </a:p>
          </p:txBody>
        </p:sp>
        <p:sp>
          <p:nvSpPr>
            <p:cNvPr id="104" name="Freeform 79"/>
            <p:cNvSpPr>
              <a:spLocks noEditPoints="1"/>
            </p:cNvSpPr>
            <p:nvPr/>
          </p:nvSpPr>
          <p:spPr bwMode="black">
            <a:xfrm>
              <a:off x="7185465" y="4938895"/>
              <a:ext cx="297669" cy="400859"/>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69896" tIns="34947" rIns="69896" bIns="34947" numCol="1" anchor="t" anchorCtr="0" compatLnSpc="1">
              <a:prstTxWarp prst="textNoShape">
                <a:avLst/>
              </a:prstTxWarp>
            </a:bodyPr>
            <a:lstStyle/>
            <a:p>
              <a:pPr defTabSz="776859" fontAlgn="base">
                <a:spcBef>
                  <a:spcPct val="0"/>
                </a:spcBef>
                <a:spcAft>
                  <a:spcPct val="0"/>
                </a:spcAft>
              </a:pPr>
              <a:endParaRPr lang="en-US" sz="1326" dirty="0">
                <a:solidFill>
                  <a:srgbClr val="000000"/>
                </a:solidFill>
              </a:endParaRPr>
            </a:p>
          </p:txBody>
        </p:sp>
        <p:sp>
          <p:nvSpPr>
            <p:cNvPr id="105" name="Freeform 79"/>
            <p:cNvSpPr>
              <a:spLocks noEditPoints="1"/>
            </p:cNvSpPr>
            <p:nvPr/>
          </p:nvSpPr>
          <p:spPr bwMode="black">
            <a:xfrm>
              <a:off x="7628754" y="4938895"/>
              <a:ext cx="297669" cy="400859"/>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69896" tIns="34947" rIns="69896" bIns="34947" numCol="1" anchor="t" anchorCtr="0" compatLnSpc="1">
              <a:prstTxWarp prst="textNoShape">
                <a:avLst/>
              </a:prstTxWarp>
            </a:bodyPr>
            <a:lstStyle/>
            <a:p>
              <a:pPr defTabSz="776859" fontAlgn="base">
                <a:spcBef>
                  <a:spcPct val="0"/>
                </a:spcBef>
                <a:spcAft>
                  <a:spcPct val="0"/>
                </a:spcAft>
              </a:pPr>
              <a:endParaRPr lang="en-US" sz="1326" dirty="0">
                <a:solidFill>
                  <a:srgbClr val="000000"/>
                </a:solidFill>
              </a:endParaRPr>
            </a:p>
          </p:txBody>
        </p:sp>
        <p:sp>
          <p:nvSpPr>
            <p:cNvPr id="106" name="TextBox 105"/>
            <p:cNvSpPr txBox="1"/>
            <p:nvPr/>
          </p:nvSpPr>
          <p:spPr>
            <a:xfrm>
              <a:off x="7861606" y="3701774"/>
              <a:ext cx="1089580" cy="348763"/>
            </a:xfrm>
            <a:prstGeom prst="rect">
              <a:avLst/>
            </a:prstGeom>
            <a:noFill/>
          </p:spPr>
          <p:txBody>
            <a:bodyPr wrap="none" lIns="0" tIns="0" rIns="0" bIns="0" rtlCol="0">
              <a:spAutoFit/>
            </a:bodyPr>
            <a:lstStyle/>
            <a:p>
              <a:r>
                <a:rPr lang="en-US" sz="2400" i="1" dirty="0">
                  <a:solidFill>
                    <a:schemeClr val="accent1"/>
                  </a:solidFill>
                  <a:latin typeface="+mj-lt"/>
                </a:rPr>
                <a:t>Cold Data</a:t>
              </a:r>
              <a:endParaRPr lang="en-US" sz="2000" i="1" dirty="0">
                <a:solidFill>
                  <a:schemeClr val="accent1"/>
                </a:solidFill>
                <a:latin typeface="+mj-lt"/>
              </a:endParaRPr>
            </a:p>
          </p:txBody>
        </p:sp>
        <p:sp>
          <p:nvSpPr>
            <p:cNvPr id="107" name="Rectangle 106"/>
            <p:cNvSpPr/>
            <p:nvPr/>
          </p:nvSpPr>
          <p:spPr bwMode="auto">
            <a:xfrm>
              <a:off x="5693228" y="2909026"/>
              <a:ext cx="3247163" cy="736962"/>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t" anchorCtr="0" forceAA="0" compatLnSpc="1">
              <a:prstTxWarp prst="textNoShape">
                <a:avLst/>
              </a:prstTxWarp>
              <a:noAutofit/>
            </a:bodyPr>
            <a:lstStyle/>
            <a:p>
              <a:pPr defTabSz="932290" fontAlgn="base">
                <a:spcBef>
                  <a:spcPct val="0"/>
                </a:spcBef>
                <a:spcAft>
                  <a:spcPct val="0"/>
                </a:spcAft>
              </a:pPr>
              <a:r>
                <a:rPr lang="en-US" sz="1836" b="1" spc="-51" dirty="0">
                  <a:gradFill>
                    <a:gsLst>
                      <a:gs pos="0">
                        <a:srgbClr val="FFFFFF"/>
                      </a:gs>
                      <a:gs pos="100000">
                        <a:srgbClr val="FFFFFF"/>
                      </a:gs>
                    </a:gsLst>
                    <a:lin ang="5400000" scaled="0"/>
                  </a:gradFill>
                  <a:latin typeface="Segoe UI" pitchFamily="34" charset="0"/>
                  <a:ea typeface="Segoe UI" pitchFamily="34" charset="0"/>
                  <a:cs typeface="Segoe UI" pitchFamily="34" charset="0"/>
                </a:rPr>
                <a:t>SSD Tier </a:t>
              </a:r>
              <a:r>
                <a:rPr lang="en-US" sz="1836" b="1" u="sng" spc="-51" dirty="0">
                  <a:solidFill>
                    <a:schemeClr val="tx1"/>
                  </a:solidFill>
                  <a:latin typeface="Segoe UI" pitchFamily="34" charset="0"/>
                  <a:ea typeface="Segoe UI" pitchFamily="34" charset="0"/>
                  <a:cs typeface="Segoe UI" pitchFamily="34" charset="0"/>
                </a:rPr>
                <a:t>&amp; </a:t>
              </a:r>
              <a:r>
                <a:rPr lang="en-US" sz="1836" b="1" i="1" u="sng" spc="-51" dirty="0">
                  <a:solidFill>
                    <a:schemeClr val="tx1"/>
                  </a:solidFill>
                  <a:latin typeface="Segoe UI" pitchFamily="34" charset="0"/>
                  <a:ea typeface="Segoe UI" pitchFamily="34" charset="0"/>
                  <a:cs typeface="Segoe UI" pitchFamily="34" charset="0"/>
                </a:rPr>
                <a:t>WBC</a:t>
              </a:r>
            </a:p>
          </p:txBody>
        </p:sp>
        <p:pic>
          <p:nvPicPr>
            <p:cNvPr id="108" name="Picture 107" descr="http://hardview.net/wp-content/uploads/2009/12/Intel-SSD-34nm-Firmware-02G2.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901" b="98859" l="10000" r="99254">
                          <a14:foregroundMark x1="51940" y1="30228" x2="51940" y2="30228"/>
                          <a14:foregroundMark x1="55075" y1="37452" x2="55075" y2="37452"/>
                          <a14:foregroundMark x1="45970" y1="44867" x2="45970" y2="44867"/>
                        </a14:backgroundRemoval>
                      </a14:imgEffect>
                    </a14:imgLayer>
                  </a14:imgProps>
                </a:ext>
                <a:ext uri="{28A0092B-C50C-407E-A947-70E740481C1C}">
                  <a14:useLocalDpi xmlns:a14="http://schemas.microsoft.com/office/drawing/2010/main" val="0"/>
                </a:ext>
              </a:extLst>
            </a:blip>
            <a:srcRect/>
            <a:stretch>
              <a:fillRect/>
            </a:stretch>
          </p:blipFill>
          <p:spPr bwMode="auto">
            <a:xfrm>
              <a:off x="6253461" y="3231316"/>
              <a:ext cx="457200" cy="365760"/>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108" descr="http://hardview.net/wp-content/uploads/2009/12/Intel-SSD-34nm-Firmware-02G2.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901" b="98859" l="10000" r="99254">
                          <a14:foregroundMark x1="51940" y1="30228" x2="51940" y2="30228"/>
                          <a14:foregroundMark x1="55075" y1="37452" x2="55075" y2="37452"/>
                          <a14:foregroundMark x1="45970" y1="44867" x2="45970" y2="44867"/>
                        </a14:backgroundRemoval>
                      </a14:imgEffect>
                    </a14:imgLayer>
                  </a14:imgProps>
                </a:ext>
                <a:ext uri="{28A0092B-C50C-407E-A947-70E740481C1C}">
                  <a14:useLocalDpi xmlns:a14="http://schemas.microsoft.com/office/drawing/2010/main" val="0"/>
                </a:ext>
              </a:extLst>
            </a:blip>
            <a:srcRect/>
            <a:stretch>
              <a:fillRect/>
            </a:stretch>
          </p:blipFill>
          <p:spPr bwMode="auto">
            <a:xfrm>
              <a:off x="6842932" y="3231316"/>
              <a:ext cx="457200" cy="365760"/>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109" descr="http://hardview.net/wp-content/uploads/2009/12/Intel-SSD-34nm-Firmware-02G2.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901" b="98859" l="10000" r="99254">
                          <a14:foregroundMark x1="51940" y1="30228" x2="51940" y2="30228"/>
                          <a14:foregroundMark x1="55075" y1="37452" x2="55075" y2="37452"/>
                          <a14:foregroundMark x1="45970" y1="44867" x2="45970" y2="44867"/>
                        </a14:backgroundRemoval>
                      </a14:imgEffect>
                    </a14:imgLayer>
                  </a14:imgProps>
                </a:ext>
                <a:ext uri="{28A0092B-C50C-407E-A947-70E740481C1C}">
                  <a14:useLocalDpi xmlns:a14="http://schemas.microsoft.com/office/drawing/2010/main" val="0"/>
                </a:ext>
              </a:extLst>
            </a:blip>
            <a:srcRect/>
            <a:stretch>
              <a:fillRect/>
            </a:stretch>
          </p:blipFill>
          <p:spPr bwMode="auto">
            <a:xfrm>
              <a:off x="7432403" y="3231316"/>
              <a:ext cx="457200" cy="365760"/>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110" descr="http://hardview.net/wp-content/uploads/2009/12/Intel-SSD-34nm-Firmware-02G2.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901" b="98859" l="10000" r="99254">
                          <a14:foregroundMark x1="51940" y1="30228" x2="51940" y2="30228"/>
                          <a14:foregroundMark x1="55075" y1="37452" x2="55075" y2="37452"/>
                          <a14:foregroundMark x1="45970" y1="44867" x2="45970" y2="44867"/>
                        </a14:backgroundRemoval>
                      </a14:imgEffect>
                    </a14:imgLayer>
                  </a14:imgProps>
                </a:ext>
                <a:ext uri="{28A0092B-C50C-407E-A947-70E740481C1C}">
                  <a14:useLocalDpi xmlns:a14="http://schemas.microsoft.com/office/drawing/2010/main" val="0"/>
                </a:ext>
              </a:extLst>
            </a:blip>
            <a:srcRect/>
            <a:stretch>
              <a:fillRect/>
            </a:stretch>
          </p:blipFill>
          <p:spPr bwMode="auto">
            <a:xfrm>
              <a:off x="8021874" y="3231316"/>
              <a:ext cx="457200" cy="365760"/>
            </a:xfrm>
            <a:prstGeom prst="rect">
              <a:avLst/>
            </a:prstGeom>
            <a:noFill/>
            <a:extLst>
              <a:ext uri="{909E8E84-426E-40DD-AFC4-6F175D3DCCD1}">
                <a14:hiddenFill xmlns:a14="http://schemas.microsoft.com/office/drawing/2010/main">
                  <a:solidFill>
                    <a:srgbClr val="FFFFFF"/>
                  </a:solidFill>
                </a14:hiddenFill>
              </a:ext>
            </a:extLst>
          </p:spPr>
        </p:pic>
        <p:sp>
          <p:nvSpPr>
            <p:cNvPr id="112" name="TextBox 111"/>
            <p:cNvSpPr txBox="1"/>
            <p:nvPr/>
          </p:nvSpPr>
          <p:spPr>
            <a:xfrm>
              <a:off x="5684125" y="3690920"/>
              <a:ext cx="1067506" cy="348763"/>
            </a:xfrm>
            <a:prstGeom prst="rect">
              <a:avLst/>
            </a:prstGeom>
            <a:noFill/>
          </p:spPr>
          <p:txBody>
            <a:bodyPr wrap="square" lIns="0" tIns="0" rIns="0" bIns="0" rtlCol="0">
              <a:spAutoFit/>
            </a:bodyPr>
            <a:lstStyle/>
            <a:p>
              <a:r>
                <a:rPr lang="en-US" sz="2400" b="1" i="1" dirty="0">
                  <a:solidFill>
                    <a:schemeClr val="accent2"/>
                  </a:solidFill>
                  <a:latin typeface="+mj-lt"/>
                </a:rPr>
                <a:t>Hot Data</a:t>
              </a:r>
            </a:p>
          </p:txBody>
        </p:sp>
        <p:sp>
          <p:nvSpPr>
            <p:cNvPr id="113" name="TextBox 112"/>
            <p:cNvSpPr txBox="1">
              <a:spLocks/>
            </p:cNvSpPr>
            <p:nvPr/>
          </p:nvSpPr>
          <p:spPr>
            <a:xfrm>
              <a:off x="7449997" y="2984396"/>
              <a:ext cx="1582362" cy="302957"/>
            </a:xfrm>
            <a:prstGeom prst="rect">
              <a:avLst/>
            </a:prstGeom>
            <a:noFill/>
            <a:ln w="12700">
              <a:noFill/>
            </a:ln>
          </p:spPr>
          <p:txBody>
            <a:bodyPr wrap="square" lIns="93260" tIns="93260" rIns="93260" bIns="93260" rtlCol="0" anchor="ctr" anchorCtr="0">
              <a:noAutofit/>
            </a:bodyPr>
            <a:lstStyle/>
            <a:p>
              <a:pPr algn="ctr" defTabSz="932597">
                <a:lnSpc>
                  <a:spcPct val="90000"/>
                </a:lnSpc>
                <a:spcBef>
                  <a:spcPct val="20000"/>
                </a:spcBef>
                <a:buSzPct val="90000"/>
                <a:defRPr/>
              </a:pPr>
              <a:r>
                <a:rPr lang="en-US" sz="1224" i="1" kern="0" dirty="0">
                  <a:solidFill>
                    <a:schemeClr val="tx1">
                      <a:alpha val="99000"/>
                    </a:schemeClr>
                  </a:solidFill>
                  <a:latin typeface="Calibri" panose="020F0502020204030204"/>
                </a:rPr>
                <a:t>400GB EMLC SAS SSD</a:t>
              </a:r>
            </a:p>
          </p:txBody>
        </p:sp>
        <p:sp>
          <p:nvSpPr>
            <p:cNvPr id="114" name="TextBox 113"/>
            <p:cNvSpPr txBox="1">
              <a:spLocks/>
            </p:cNvSpPr>
            <p:nvPr/>
          </p:nvSpPr>
          <p:spPr>
            <a:xfrm>
              <a:off x="7336247" y="4179927"/>
              <a:ext cx="1675966" cy="302957"/>
            </a:xfrm>
            <a:prstGeom prst="rect">
              <a:avLst/>
            </a:prstGeom>
            <a:noFill/>
            <a:ln w="12700">
              <a:noFill/>
            </a:ln>
          </p:spPr>
          <p:txBody>
            <a:bodyPr wrap="square" lIns="93260" tIns="93260" rIns="93260" bIns="93260" rtlCol="0" anchor="ctr" anchorCtr="0">
              <a:noAutofit/>
            </a:bodyPr>
            <a:lstStyle/>
            <a:p>
              <a:pPr algn="ctr" defTabSz="932597">
                <a:lnSpc>
                  <a:spcPct val="90000"/>
                </a:lnSpc>
                <a:spcBef>
                  <a:spcPct val="20000"/>
                </a:spcBef>
                <a:buSzPct val="90000"/>
                <a:defRPr/>
              </a:pPr>
              <a:r>
                <a:rPr lang="en-US" sz="1224" i="1" kern="0" dirty="0">
                  <a:solidFill>
                    <a:schemeClr val="tx1">
                      <a:alpha val="99000"/>
                    </a:schemeClr>
                  </a:solidFill>
                  <a:latin typeface="Calibri" panose="020F0502020204030204"/>
                </a:rPr>
                <a:t>4TB 7200RPM SAS HDD</a:t>
              </a:r>
            </a:p>
          </p:txBody>
        </p:sp>
        <p:sp>
          <p:nvSpPr>
            <p:cNvPr id="116" name="Down Arrow 115"/>
            <p:cNvSpPr/>
            <p:nvPr/>
          </p:nvSpPr>
          <p:spPr bwMode="auto">
            <a:xfrm>
              <a:off x="7370080" y="3652840"/>
              <a:ext cx="433883" cy="461198"/>
            </a:xfrm>
            <a:prstGeom prst="down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17" name="Up-Down Arrow 116"/>
            <p:cNvSpPr/>
            <p:nvPr/>
          </p:nvSpPr>
          <p:spPr bwMode="auto">
            <a:xfrm>
              <a:off x="6468612" y="1844496"/>
              <a:ext cx="1802936" cy="1061015"/>
            </a:xfrm>
            <a:prstGeom prst="upDownArrow">
              <a:avLst>
                <a:gd name="adj1" fmla="val 49394"/>
                <a:gd name="adj2" fmla="val 24731"/>
              </a:avLst>
            </a:prstGeom>
            <a:ln/>
          </p:spPr>
          <p:style>
            <a:lnRef idx="3">
              <a:schemeClr val="lt1"/>
            </a:lnRef>
            <a:fillRef idx="1">
              <a:schemeClr val="accent5"/>
            </a:fillRef>
            <a:effectRef idx="1">
              <a:schemeClr val="accent5"/>
            </a:effectRef>
            <a:fontRef idx="minor">
              <a:schemeClr val="lt1"/>
            </a:fontRef>
          </p:style>
          <p:txBody>
            <a:bodyPr lIns="0" tIns="0" rIns="0" bIns="0" rtlCol="0" anchor="ctr"/>
            <a:lstStyle/>
            <a:p>
              <a:pPr algn="ctr" defTabSz="914037"/>
              <a:r>
                <a:rPr lang="en-US" sz="1199" b="1" kern="0" dirty="0">
                  <a:solidFill>
                    <a:prstClr val="white"/>
                  </a:solidFill>
                  <a:latin typeface="Calibri" panose="020F0502020204030204"/>
                </a:rPr>
                <a:t>Reads/Writes Accumulates  Data </a:t>
              </a:r>
              <a:r>
                <a:rPr lang="en-US" sz="1199" b="1" kern="0" dirty="0" smtClean="0">
                  <a:solidFill>
                    <a:prstClr val="white"/>
                  </a:solidFill>
                  <a:latin typeface="Calibri" panose="020F0502020204030204"/>
                </a:rPr>
                <a:t>Activity</a:t>
              </a:r>
              <a:endParaRPr lang="en-US" sz="1199" b="1" kern="0" dirty="0">
                <a:solidFill>
                  <a:prstClr val="white"/>
                </a:solidFill>
                <a:latin typeface="Calibri" panose="020F0502020204030204"/>
              </a:endParaRPr>
            </a:p>
          </p:txBody>
        </p:sp>
        <p:sp>
          <p:nvSpPr>
            <p:cNvPr id="115" name="Down Arrow 114"/>
            <p:cNvSpPr/>
            <p:nvPr/>
          </p:nvSpPr>
          <p:spPr bwMode="auto">
            <a:xfrm rot="10800000">
              <a:off x="6742528" y="3627607"/>
              <a:ext cx="433883" cy="465624"/>
            </a:xfrm>
            <a:prstGeom prst="down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sp>
        <p:nvSpPr>
          <p:cNvPr id="34" name="Right Arrow 33"/>
          <p:cNvSpPr/>
          <p:nvPr/>
        </p:nvSpPr>
        <p:spPr bwMode="auto">
          <a:xfrm rot="1573824">
            <a:off x="5868592" y="2730297"/>
            <a:ext cx="2105073" cy="557856"/>
          </a:xfrm>
          <a:prstGeom prst="rightArrow">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b="1" dirty="0" smtClean="0">
                <a:gradFill>
                  <a:gsLst>
                    <a:gs pos="0">
                      <a:srgbClr val="FFFFFF"/>
                    </a:gs>
                    <a:gs pos="100000">
                      <a:srgbClr val="FFFFFF"/>
                    </a:gs>
                  </a:gsLst>
                  <a:lin ang="5400000" scaled="0"/>
                </a:gradFill>
                <a:ea typeface="Segoe UI" pitchFamily="34" charset="0"/>
                <a:cs typeface="Segoe UI" pitchFamily="34" charset="0"/>
              </a:rPr>
              <a:t>Seamless Integration</a:t>
            </a:r>
          </a:p>
        </p:txBody>
      </p:sp>
    </p:spTree>
    <p:extLst>
      <p:ext uri="{BB962C8B-B14F-4D97-AF65-F5344CB8AC3E}">
        <p14:creationId xmlns:p14="http://schemas.microsoft.com/office/powerpoint/2010/main" val="3326401655"/>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77030" y="1209973"/>
            <a:ext cx="10052767" cy="2182023"/>
          </a:xfrm>
        </p:spPr>
        <p:txBody>
          <a:bodyPr/>
          <a:lstStyle/>
          <a:p>
            <a:r>
              <a:rPr lang="en-US" dirty="0" smtClean="0"/>
              <a:t>Write-Back Cache &amp; </a:t>
            </a:r>
            <a:br>
              <a:rPr lang="en-US" dirty="0" smtClean="0"/>
            </a:br>
            <a:r>
              <a:rPr lang="en-US" dirty="0" smtClean="0"/>
              <a:t>Tiered Storage Demo</a:t>
            </a:r>
            <a:endParaRPr lang="en-US" dirty="0"/>
          </a:p>
        </p:txBody>
      </p:sp>
      <p:sp>
        <p:nvSpPr>
          <p:cNvPr id="9" name="Text Placeholder 8"/>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668630545"/>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ounded Rectangle 57"/>
          <p:cNvSpPr/>
          <p:nvPr/>
        </p:nvSpPr>
        <p:spPr bwMode="auto">
          <a:xfrm>
            <a:off x="2953031" y="2731605"/>
            <a:ext cx="8069507" cy="531013"/>
          </a:xfrm>
          <a:prstGeom prst="roundRect">
            <a:avLst>
              <a:gd name="adj" fmla="val 11866"/>
            </a:avLst>
          </a:prstGeom>
          <a:solidFill>
            <a:srgbClr val="0071FB"/>
          </a:solidFill>
          <a:ln w="12700" cap="flat" cmpd="sng" algn="ctr">
            <a:solidFill>
              <a:schemeClr val="tx1"/>
            </a:solidFill>
            <a:prstDash val="solid"/>
            <a:miter lim="800000"/>
            <a:headEnd type="none" w="med" len="med"/>
            <a:tailEnd type="none" w="med" len="med"/>
          </a:ln>
          <a:effectLst/>
        </p:spPr>
        <p:txBody>
          <a:bodyPr vert="horz" wrap="square" lIns="91399" tIns="45700" rIns="91399" bIns="45700" numCol="1" rtlCol="0" anchor="ctr" anchorCtr="0" compatLnSpc="1">
            <a:prstTxWarp prst="textNoShape">
              <a:avLst/>
            </a:prstTxWarp>
          </a:bodyPr>
          <a:lstStyle/>
          <a:p>
            <a:pPr algn="ctr" defTabSz="913737">
              <a:defRPr/>
            </a:pPr>
            <a:endParaRPr lang="en-US" sz="2199" kern="0" dirty="0">
              <a:solidFill>
                <a:srgbClr val="FFFFFF">
                  <a:alpha val="98824"/>
                </a:srgbClr>
              </a:solidFill>
              <a:latin typeface="Calibri" panose="020F0502020204030204"/>
              <a:ea typeface="Segoe UI" pitchFamily="34" charset="0"/>
              <a:cs typeface="Segoe UI" pitchFamily="34" charset="0"/>
            </a:endParaRPr>
          </a:p>
        </p:txBody>
      </p:sp>
      <p:sp>
        <p:nvSpPr>
          <p:cNvPr id="2" name="Title 1"/>
          <p:cNvSpPr>
            <a:spLocks noGrp="1"/>
          </p:cNvSpPr>
          <p:nvPr>
            <p:ph type="title"/>
          </p:nvPr>
        </p:nvSpPr>
        <p:spPr>
          <a:xfrm>
            <a:off x="158933" y="133280"/>
            <a:ext cx="11884782" cy="762786"/>
          </a:xfrm>
        </p:spPr>
        <p:txBody>
          <a:bodyPr/>
          <a:lstStyle/>
          <a:p>
            <a:r>
              <a:rPr lang="en-US" sz="4800" dirty="0"/>
              <a:t>Windows Server 2012 </a:t>
            </a:r>
            <a:r>
              <a:rPr lang="en-US" sz="4800" dirty="0" smtClean="0"/>
              <a:t>File </a:t>
            </a:r>
            <a:r>
              <a:rPr lang="en-US" sz="4800" dirty="0"/>
              <a:t>Server Cluster</a:t>
            </a:r>
          </a:p>
        </p:txBody>
      </p:sp>
      <p:sp>
        <p:nvSpPr>
          <p:cNvPr id="117" name="Rounded Rectangle 116"/>
          <p:cNvSpPr/>
          <p:nvPr/>
        </p:nvSpPr>
        <p:spPr bwMode="auto">
          <a:xfrm>
            <a:off x="2953031" y="3313167"/>
            <a:ext cx="8069508" cy="914023"/>
          </a:xfrm>
          <a:prstGeom prst="roundRect">
            <a:avLst>
              <a:gd name="adj" fmla="val 11866"/>
            </a:avLst>
          </a:prstGeom>
          <a:noFill/>
          <a:ln w="12700" cap="flat" cmpd="sng" algn="ctr">
            <a:solidFill>
              <a:schemeClr val="tx1"/>
            </a:solidFill>
            <a:prstDash val="solid"/>
            <a:miter lim="800000"/>
            <a:headEnd type="none" w="med" len="med"/>
            <a:tailEnd type="none" w="med" len="med"/>
          </a:ln>
          <a:effectLst/>
        </p:spPr>
        <p:txBody>
          <a:bodyPr vert="horz" wrap="square" lIns="91399" tIns="45700" rIns="91399" bIns="45700" numCol="1" rtlCol="0" anchor="ctr" anchorCtr="0" compatLnSpc="1">
            <a:prstTxWarp prst="textNoShape">
              <a:avLst/>
            </a:prstTxWarp>
          </a:bodyPr>
          <a:lstStyle/>
          <a:p>
            <a:pPr algn="ctr" defTabSz="913737">
              <a:defRPr/>
            </a:pPr>
            <a:endParaRPr lang="en-US" sz="2199" kern="0" dirty="0">
              <a:solidFill>
                <a:srgbClr val="FFFFFF">
                  <a:alpha val="98824"/>
                </a:srgbClr>
              </a:solidFill>
              <a:latin typeface="Calibri" panose="020F0502020204030204"/>
              <a:ea typeface="Segoe UI" pitchFamily="34" charset="0"/>
              <a:cs typeface="Segoe UI" pitchFamily="34" charset="0"/>
            </a:endParaRPr>
          </a:p>
        </p:txBody>
      </p:sp>
      <p:sp>
        <p:nvSpPr>
          <p:cNvPr id="118" name="TextBox 117"/>
          <p:cNvSpPr txBox="1">
            <a:spLocks/>
          </p:cNvSpPr>
          <p:nvPr/>
        </p:nvSpPr>
        <p:spPr>
          <a:xfrm>
            <a:off x="1199474" y="3412119"/>
            <a:ext cx="1546648" cy="731226"/>
          </a:xfrm>
          <a:prstGeom prst="rect">
            <a:avLst/>
          </a:prstGeom>
          <a:noFill/>
        </p:spPr>
        <p:txBody>
          <a:bodyPr wrap="square" lIns="91403" tIns="91403" rIns="91403" bIns="91403" rtlCol="0" anchor="ctr" anchorCtr="0">
            <a:noAutofit/>
          </a:bodyPr>
          <a:lstStyle/>
          <a:p>
            <a:pPr algn="r" defTabSz="914037">
              <a:lnSpc>
                <a:spcPct val="90000"/>
              </a:lnSpc>
              <a:spcBef>
                <a:spcPct val="20000"/>
              </a:spcBef>
              <a:buSzPct val="90000"/>
            </a:pPr>
            <a:r>
              <a:rPr lang="en-US" sz="1399" b="1" dirty="0">
                <a:solidFill>
                  <a:schemeClr val="tx1">
                    <a:alpha val="99000"/>
                  </a:schemeClr>
                </a:solidFill>
                <a:latin typeface="Calibri" panose="020F0502020204030204"/>
              </a:rPr>
              <a:t>Clustered Storage Pool &amp; Storage Spaces</a:t>
            </a:r>
          </a:p>
        </p:txBody>
      </p:sp>
      <p:sp>
        <p:nvSpPr>
          <p:cNvPr id="120" name="Rounded Rectangle 119"/>
          <p:cNvSpPr/>
          <p:nvPr/>
        </p:nvSpPr>
        <p:spPr>
          <a:xfrm>
            <a:off x="4977226" y="3402719"/>
            <a:ext cx="1951117" cy="731226"/>
          </a:xfrm>
          <a:prstGeom prst="roundRect">
            <a:avLst/>
          </a:prstGeom>
          <a:ln/>
        </p:spPr>
        <p:style>
          <a:lnRef idx="1">
            <a:schemeClr val="accent1"/>
          </a:lnRef>
          <a:fillRef idx="3">
            <a:schemeClr val="accent1"/>
          </a:fillRef>
          <a:effectRef idx="2">
            <a:schemeClr val="accent1"/>
          </a:effectRef>
          <a:fontRef idx="minor">
            <a:schemeClr val="lt1"/>
          </a:fontRef>
        </p:style>
        <p:txBody>
          <a:bodyPr tIns="182806" bIns="182806" rtlCol="0" anchor="ctr"/>
          <a:lstStyle/>
          <a:p>
            <a:pPr algn="ctr" defTabSz="914037">
              <a:defRPr/>
            </a:pPr>
            <a:r>
              <a:rPr lang="en-US" sz="1999" kern="0" dirty="0">
                <a:solidFill>
                  <a:prstClr val="white"/>
                </a:solidFill>
                <a:latin typeface="Calibri" panose="020F0502020204030204"/>
              </a:rPr>
              <a:t>Mirror Space</a:t>
            </a:r>
          </a:p>
        </p:txBody>
      </p:sp>
      <p:sp>
        <p:nvSpPr>
          <p:cNvPr id="142" name="Rounded Rectangle 141"/>
          <p:cNvSpPr/>
          <p:nvPr/>
        </p:nvSpPr>
        <p:spPr>
          <a:xfrm>
            <a:off x="3040860" y="3405547"/>
            <a:ext cx="1868160" cy="731226"/>
          </a:xfrm>
          <a:prstGeom prst="roundRect">
            <a:avLst/>
          </a:prstGeom>
          <a:ln/>
        </p:spPr>
        <p:style>
          <a:lnRef idx="1">
            <a:schemeClr val="accent1"/>
          </a:lnRef>
          <a:fillRef idx="3">
            <a:schemeClr val="accent1"/>
          </a:fillRef>
          <a:effectRef idx="2">
            <a:schemeClr val="accent1"/>
          </a:effectRef>
          <a:fontRef idx="minor">
            <a:schemeClr val="lt1"/>
          </a:fontRef>
        </p:style>
        <p:txBody>
          <a:bodyPr tIns="182806" bIns="182806" rtlCol="0" anchor="ctr"/>
          <a:lstStyle/>
          <a:p>
            <a:pPr algn="ctr" defTabSz="914037">
              <a:defRPr/>
            </a:pPr>
            <a:r>
              <a:rPr lang="en-US" sz="1999" kern="0" dirty="0">
                <a:solidFill>
                  <a:prstClr val="white"/>
                </a:solidFill>
                <a:latin typeface="Calibri" panose="020F0502020204030204"/>
              </a:rPr>
              <a:t>Mirror Space</a:t>
            </a:r>
          </a:p>
        </p:txBody>
      </p:sp>
      <p:sp>
        <p:nvSpPr>
          <p:cNvPr id="143" name="Rounded Rectangle 142"/>
          <p:cNvSpPr/>
          <p:nvPr/>
        </p:nvSpPr>
        <p:spPr>
          <a:xfrm>
            <a:off x="6996547" y="3403651"/>
            <a:ext cx="1951117" cy="731226"/>
          </a:xfrm>
          <a:prstGeom prst="roundRect">
            <a:avLst/>
          </a:prstGeom>
          <a:ln/>
        </p:spPr>
        <p:style>
          <a:lnRef idx="1">
            <a:schemeClr val="accent1"/>
          </a:lnRef>
          <a:fillRef idx="3">
            <a:schemeClr val="accent1"/>
          </a:fillRef>
          <a:effectRef idx="2">
            <a:schemeClr val="accent1"/>
          </a:effectRef>
          <a:fontRef idx="minor">
            <a:schemeClr val="lt1"/>
          </a:fontRef>
        </p:style>
        <p:txBody>
          <a:bodyPr tIns="182806" bIns="182806" rtlCol="0" anchor="ctr"/>
          <a:lstStyle/>
          <a:p>
            <a:pPr algn="ctr" defTabSz="914037">
              <a:defRPr/>
            </a:pPr>
            <a:r>
              <a:rPr lang="en-US" sz="1999" kern="0" dirty="0">
                <a:solidFill>
                  <a:prstClr val="white"/>
                </a:solidFill>
                <a:latin typeface="Calibri" panose="020F0502020204030204"/>
              </a:rPr>
              <a:t>Mirror Space</a:t>
            </a:r>
          </a:p>
        </p:txBody>
      </p:sp>
      <p:sp>
        <p:nvSpPr>
          <p:cNvPr id="144" name="Rounded Rectangle 143"/>
          <p:cNvSpPr/>
          <p:nvPr/>
        </p:nvSpPr>
        <p:spPr>
          <a:xfrm>
            <a:off x="9015869" y="3402719"/>
            <a:ext cx="1951117" cy="731226"/>
          </a:xfrm>
          <a:prstGeom prst="roundRect">
            <a:avLst/>
          </a:prstGeom>
          <a:ln/>
        </p:spPr>
        <p:style>
          <a:lnRef idx="1">
            <a:schemeClr val="accent1"/>
          </a:lnRef>
          <a:fillRef idx="3">
            <a:schemeClr val="accent1"/>
          </a:fillRef>
          <a:effectRef idx="2">
            <a:schemeClr val="accent1"/>
          </a:effectRef>
          <a:fontRef idx="minor">
            <a:schemeClr val="lt1"/>
          </a:fontRef>
        </p:style>
        <p:txBody>
          <a:bodyPr tIns="182806" bIns="182806" rtlCol="0" anchor="ctr"/>
          <a:lstStyle/>
          <a:p>
            <a:pPr algn="ctr" defTabSz="914037">
              <a:defRPr/>
            </a:pPr>
            <a:r>
              <a:rPr lang="en-US" sz="1999" kern="0" dirty="0">
                <a:solidFill>
                  <a:prstClr val="white"/>
                </a:solidFill>
                <a:latin typeface="Calibri" panose="020F0502020204030204"/>
              </a:rPr>
              <a:t>Mirror Space</a:t>
            </a:r>
          </a:p>
        </p:txBody>
      </p:sp>
      <p:sp>
        <p:nvSpPr>
          <p:cNvPr id="145" name="TextBox 144"/>
          <p:cNvSpPr txBox="1">
            <a:spLocks/>
          </p:cNvSpPr>
          <p:nvPr/>
        </p:nvSpPr>
        <p:spPr>
          <a:xfrm>
            <a:off x="1059119" y="1248081"/>
            <a:ext cx="1686482" cy="731226"/>
          </a:xfrm>
          <a:prstGeom prst="rect">
            <a:avLst/>
          </a:prstGeom>
          <a:noFill/>
        </p:spPr>
        <p:txBody>
          <a:bodyPr wrap="square" lIns="91403" tIns="91403" rIns="91403" bIns="91403" rtlCol="0" anchor="ctr" anchorCtr="0">
            <a:noAutofit/>
          </a:bodyPr>
          <a:lstStyle/>
          <a:p>
            <a:pPr algn="r" defTabSz="914037">
              <a:lnSpc>
                <a:spcPct val="90000"/>
              </a:lnSpc>
              <a:spcBef>
                <a:spcPct val="20000"/>
              </a:spcBef>
              <a:buSzPct val="90000"/>
            </a:pPr>
            <a:r>
              <a:rPr lang="en-US" sz="1399" b="1" dirty="0">
                <a:solidFill>
                  <a:schemeClr val="tx1">
                    <a:alpha val="99000"/>
                  </a:schemeClr>
                </a:solidFill>
                <a:latin typeface="Calibri" panose="020F0502020204030204"/>
              </a:rPr>
              <a:t>Physical or Virtualized Workloads</a:t>
            </a:r>
          </a:p>
        </p:txBody>
      </p:sp>
      <p:sp>
        <p:nvSpPr>
          <p:cNvPr id="155" name="Cloud 154"/>
          <p:cNvSpPr/>
          <p:nvPr/>
        </p:nvSpPr>
        <p:spPr>
          <a:xfrm>
            <a:off x="2816040" y="929875"/>
            <a:ext cx="8474209" cy="1071610"/>
          </a:xfrm>
          <a:prstGeom prst="cloud">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lIns="0" tIns="0" rIns="0" bIns="0" rtlCol="0" anchor="ctr"/>
          <a:lstStyle/>
          <a:p>
            <a:pPr algn="ctr" defTabSz="914037">
              <a:defRPr/>
            </a:pPr>
            <a:r>
              <a:rPr lang="en-US" sz="3198" b="1" kern="0" dirty="0">
                <a:solidFill>
                  <a:prstClr val="white"/>
                </a:solidFill>
                <a:latin typeface="Calibri" panose="020F0502020204030204"/>
              </a:rPr>
              <a:t>Hyper-V Compute Nodes</a:t>
            </a:r>
          </a:p>
        </p:txBody>
      </p:sp>
      <p:sp>
        <p:nvSpPr>
          <p:cNvPr id="157" name="TextBox 156"/>
          <p:cNvSpPr txBox="1">
            <a:spLocks/>
          </p:cNvSpPr>
          <p:nvPr/>
        </p:nvSpPr>
        <p:spPr>
          <a:xfrm>
            <a:off x="606108" y="1979308"/>
            <a:ext cx="2130288" cy="731226"/>
          </a:xfrm>
          <a:prstGeom prst="rect">
            <a:avLst/>
          </a:prstGeom>
          <a:noFill/>
        </p:spPr>
        <p:txBody>
          <a:bodyPr wrap="square" lIns="91403" tIns="91403" rIns="91403" bIns="91403" rtlCol="0" anchor="ctr" anchorCtr="0">
            <a:noAutofit/>
          </a:bodyPr>
          <a:lstStyle/>
          <a:p>
            <a:pPr algn="r" defTabSz="914037">
              <a:lnSpc>
                <a:spcPct val="90000"/>
              </a:lnSpc>
              <a:spcBef>
                <a:spcPct val="20000"/>
              </a:spcBef>
              <a:buSzPct val="90000"/>
            </a:pPr>
            <a:r>
              <a:rPr lang="en-US" sz="1399" b="1" dirty="0">
                <a:solidFill>
                  <a:schemeClr val="tx1">
                    <a:alpha val="99000"/>
                  </a:schemeClr>
                </a:solidFill>
                <a:latin typeface="Calibri" panose="020F0502020204030204"/>
              </a:rPr>
              <a:t>High Speed Network</a:t>
            </a:r>
          </a:p>
          <a:p>
            <a:pPr algn="r" defTabSz="914037">
              <a:lnSpc>
                <a:spcPct val="90000"/>
              </a:lnSpc>
              <a:spcBef>
                <a:spcPct val="20000"/>
              </a:spcBef>
              <a:buSzPct val="90000"/>
            </a:pPr>
            <a:r>
              <a:rPr lang="en-US" sz="1399" b="1" dirty="0">
                <a:solidFill>
                  <a:schemeClr val="tx1">
                    <a:alpha val="99000"/>
                  </a:schemeClr>
                </a:solidFill>
                <a:latin typeface="Calibri" panose="020F0502020204030204"/>
              </a:rPr>
              <a:t>(10GbE/InfiniBand)</a:t>
            </a:r>
          </a:p>
        </p:txBody>
      </p:sp>
      <p:sp>
        <p:nvSpPr>
          <p:cNvPr id="158" name="TextBox 157"/>
          <p:cNvSpPr txBox="1">
            <a:spLocks/>
          </p:cNvSpPr>
          <p:nvPr/>
        </p:nvSpPr>
        <p:spPr>
          <a:xfrm>
            <a:off x="1049913" y="2616284"/>
            <a:ext cx="1686482" cy="731226"/>
          </a:xfrm>
          <a:prstGeom prst="rect">
            <a:avLst/>
          </a:prstGeom>
          <a:noFill/>
        </p:spPr>
        <p:txBody>
          <a:bodyPr wrap="square" lIns="91403" tIns="91403" rIns="91403" bIns="91403" rtlCol="0" anchor="ctr" anchorCtr="0">
            <a:noAutofit/>
          </a:bodyPr>
          <a:lstStyle/>
          <a:p>
            <a:pPr algn="r" defTabSz="914037">
              <a:lnSpc>
                <a:spcPct val="90000"/>
              </a:lnSpc>
              <a:spcBef>
                <a:spcPct val="20000"/>
              </a:spcBef>
              <a:buSzPct val="90000"/>
            </a:pPr>
            <a:r>
              <a:rPr lang="en-US" sz="1399" b="1" dirty="0">
                <a:solidFill>
                  <a:schemeClr val="tx1">
                    <a:alpha val="99000"/>
                  </a:schemeClr>
                </a:solidFill>
                <a:latin typeface="Calibri" panose="020F0502020204030204"/>
              </a:rPr>
              <a:t>Unified Cluster Shared Volume Namespace</a:t>
            </a:r>
          </a:p>
        </p:txBody>
      </p:sp>
      <p:sp>
        <p:nvSpPr>
          <p:cNvPr id="162" name="Rounded Rectangle 161"/>
          <p:cNvSpPr/>
          <p:nvPr/>
        </p:nvSpPr>
        <p:spPr>
          <a:xfrm>
            <a:off x="6993767" y="2806463"/>
            <a:ext cx="1953897" cy="385857"/>
          </a:xfrm>
          <a:prstGeom prst="round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037">
              <a:defRPr/>
            </a:pPr>
            <a:r>
              <a:rPr lang="en-US" sz="1799" b="1" kern="0" dirty="0">
                <a:solidFill>
                  <a:prstClr val="white"/>
                </a:solidFill>
                <a:latin typeface="Calibri" panose="020F0502020204030204"/>
              </a:rPr>
              <a:t>\\SRV\Folders</a:t>
            </a:r>
          </a:p>
        </p:txBody>
      </p:sp>
      <p:sp>
        <p:nvSpPr>
          <p:cNvPr id="163" name="Rounded Rectangle 162"/>
          <p:cNvSpPr/>
          <p:nvPr/>
        </p:nvSpPr>
        <p:spPr>
          <a:xfrm>
            <a:off x="4975442" y="2804348"/>
            <a:ext cx="1950119" cy="385857"/>
          </a:xfrm>
          <a:prstGeom prst="roundRect">
            <a:avLst/>
          </a:prstGeom>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914037">
              <a:defRPr/>
            </a:pPr>
            <a:r>
              <a:rPr lang="en-US" sz="1799" b="1" kern="0" dirty="0" smtClean="0">
                <a:solidFill>
                  <a:prstClr val="white"/>
                </a:solidFill>
                <a:latin typeface="Calibri" panose="020F0502020204030204"/>
              </a:rPr>
              <a:t>\\SRV\DB</a:t>
            </a:r>
            <a:endParaRPr lang="en-US" sz="1799" b="1" kern="0" dirty="0">
              <a:solidFill>
                <a:prstClr val="white"/>
              </a:solidFill>
              <a:latin typeface="Calibri" panose="020F0502020204030204"/>
            </a:endParaRPr>
          </a:p>
        </p:txBody>
      </p:sp>
      <p:sp>
        <p:nvSpPr>
          <p:cNvPr id="156" name="Up-Down Arrow 155"/>
          <p:cNvSpPr/>
          <p:nvPr/>
        </p:nvSpPr>
        <p:spPr>
          <a:xfrm>
            <a:off x="4023101" y="1759202"/>
            <a:ext cx="1873892" cy="1045146"/>
          </a:xfrm>
          <a:prstGeom prst="upDownArrow">
            <a:avLst>
              <a:gd name="adj1" fmla="val 65968"/>
              <a:gd name="adj2" fmla="val 34486"/>
            </a:avLst>
          </a:prstGeom>
          <a:ln/>
        </p:spPr>
        <p:style>
          <a:lnRef idx="3">
            <a:schemeClr val="lt1"/>
          </a:lnRef>
          <a:fillRef idx="1">
            <a:schemeClr val="accent5"/>
          </a:fillRef>
          <a:effectRef idx="1">
            <a:schemeClr val="accent5"/>
          </a:effectRef>
          <a:fontRef idx="minor">
            <a:schemeClr val="lt1"/>
          </a:fontRef>
        </p:style>
        <p:txBody>
          <a:bodyPr rtlCol="0" anchor="ctr"/>
          <a:lstStyle/>
          <a:p>
            <a:pPr algn="ctr" defTabSz="914037">
              <a:defRPr/>
            </a:pPr>
            <a:r>
              <a:rPr lang="en-US" sz="1799" b="1" kern="0" dirty="0" smtClean="0">
                <a:solidFill>
                  <a:prstClr val="white"/>
                </a:solidFill>
                <a:latin typeface="Calibri" panose="020F0502020204030204"/>
              </a:rPr>
              <a:t>SMB</a:t>
            </a:r>
            <a:endParaRPr lang="en-US" sz="1799" b="1" kern="0" dirty="0">
              <a:solidFill>
                <a:prstClr val="white"/>
              </a:solidFill>
              <a:latin typeface="Calibri" panose="020F0502020204030204"/>
            </a:endParaRPr>
          </a:p>
        </p:txBody>
      </p:sp>
      <p:sp>
        <p:nvSpPr>
          <p:cNvPr id="188" name="TextBox 187"/>
          <p:cNvSpPr txBox="1">
            <a:spLocks/>
          </p:cNvSpPr>
          <p:nvPr/>
        </p:nvSpPr>
        <p:spPr>
          <a:xfrm>
            <a:off x="1030038" y="5870624"/>
            <a:ext cx="1712374" cy="731226"/>
          </a:xfrm>
          <a:prstGeom prst="rect">
            <a:avLst/>
          </a:prstGeom>
          <a:noFill/>
        </p:spPr>
        <p:txBody>
          <a:bodyPr wrap="square" lIns="91403" tIns="91403" rIns="91403" bIns="91403" rtlCol="0" anchor="ctr" anchorCtr="0">
            <a:noAutofit/>
          </a:bodyPr>
          <a:lstStyle/>
          <a:p>
            <a:pPr algn="r" defTabSz="914037">
              <a:lnSpc>
                <a:spcPct val="90000"/>
              </a:lnSpc>
              <a:spcBef>
                <a:spcPct val="20000"/>
              </a:spcBef>
              <a:buSzPct val="90000"/>
            </a:pPr>
            <a:r>
              <a:rPr lang="en-US" sz="1399" b="1" dirty="0">
                <a:solidFill>
                  <a:schemeClr val="tx1">
                    <a:alpha val="99000"/>
                  </a:schemeClr>
                </a:solidFill>
                <a:latin typeface="Calibri" panose="020F0502020204030204"/>
              </a:rPr>
              <a:t>60-bay Shared SAS JBOD Arrays</a:t>
            </a:r>
          </a:p>
        </p:txBody>
      </p:sp>
      <p:sp>
        <p:nvSpPr>
          <p:cNvPr id="189" name="TextBox 188"/>
          <p:cNvSpPr txBox="1">
            <a:spLocks/>
          </p:cNvSpPr>
          <p:nvPr/>
        </p:nvSpPr>
        <p:spPr>
          <a:xfrm>
            <a:off x="759558" y="4194440"/>
            <a:ext cx="1986044" cy="731226"/>
          </a:xfrm>
          <a:prstGeom prst="rect">
            <a:avLst/>
          </a:prstGeom>
          <a:noFill/>
        </p:spPr>
        <p:txBody>
          <a:bodyPr wrap="square" lIns="91403" tIns="91403" rIns="91403" bIns="91403" rtlCol="0" anchor="ctr" anchorCtr="0">
            <a:noAutofit/>
          </a:bodyPr>
          <a:lstStyle/>
          <a:p>
            <a:pPr algn="r" defTabSz="914037">
              <a:lnSpc>
                <a:spcPct val="90000"/>
              </a:lnSpc>
              <a:spcBef>
                <a:spcPct val="20000"/>
              </a:spcBef>
              <a:buSzPct val="90000"/>
            </a:pPr>
            <a:r>
              <a:rPr lang="en-US" sz="1399" b="1" u="sng" dirty="0">
                <a:solidFill>
                  <a:schemeClr val="tx1">
                    <a:alpha val="99000"/>
                  </a:schemeClr>
                </a:solidFill>
                <a:latin typeface="Calibri" panose="020F0502020204030204"/>
              </a:rPr>
              <a:t>Clustered File Servers </a:t>
            </a:r>
            <a:r>
              <a:rPr lang="en-US" sz="1049" b="1" dirty="0">
                <a:solidFill>
                  <a:schemeClr val="tx1">
                    <a:alpha val="99000"/>
                  </a:schemeClr>
                </a:solidFill>
                <a:latin typeface="Calibri" panose="020F0502020204030204"/>
              </a:rPr>
              <a:t>with 10GbE/InfiniBand</a:t>
            </a:r>
            <a:endParaRPr lang="en-US" sz="1000" b="1" dirty="0">
              <a:solidFill>
                <a:schemeClr val="tx1">
                  <a:alpha val="99000"/>
                </a:schemeClr>
              </a:solidFill>
              <a:latin typeface="Calibri" panose="020F0502020204030204"/>
            </a:endParaRPr>
          </a:p>
        </p:txBody>
      </p:sp>
      <p:sp>
        <p:nvSpPr>
          <p:cNvPr id="66" name="Up-Down Arrow 65"/>
          <p:cNvSpPr/>
          <p:nvPr/>
        </p:nvSpPr>
        <p:spPr>
          <a:xfrm>
            <a:off x="8051872" y="1759202"/>
            <a:ext cx="1873892" cy="1045011"/>
          </a:xfrm>
          <a:prstGeom prst="upDownArrow">
            <a:avLst>
              <a:gd name="adj1" fmla="val 65968"/>
              <a:gd name="adj2" fmla="val 34486"/>
            </a:avLst>
          </a:prstGeom>
          <a:ln/>
        </p:spPr>
        <p:style>
          <a:lnRef idx="3">
            <a:schemeClr val="lt1"/>
          </a:lnRef>
          <a:fillRef idx="1">
            <a:schemeClr val="accent5"/>
          </a:fillRef>
          <a:effectRef idx="1">
            <a:schemeClr val="accent5"/>
          </a:effectRef>
          <a:fontRef idx="minor">
            <a:schemeClr val="lt1"/>
          </a:fontRef>
        </p:style>
        <p:txBody>
          <a:bodyPr rtlCol="0" anchor="ctr"/>
          <a:lstStyle/>
          <a:p>
            <a:pPr algn="ctr" defTabSz="914037">
              <a:defRPr/>
            </a:pPr>
            <a:r>
              <a:rPr lang="en-US" sz="1799" b="1" kern="0" dirty="0" smtClean="0">
                <a:solidFill>
                  <a:prstClr val="white"/>
                </a:solidFill>
                <a:latin typeface="Calibri" panose="020F0502020204030204"/>
              </a:rPr>
              <a:t>SMB</a:t>
            </a:r>
            <a:endParaRPr lang="en-US" sz="1799" b="1" kern="0" dirty="0">
              <a:solidFill>
                <a:prstClr val="white"/>
              </a:solidFill>
              <a:latin typeface="Calibri" panose="020F0502020204030204"/>
            </a:endParaRPr>
          </a:p>
        </p:txBody>
      </p:sp>
      <p:cxnSp>
        <p:nvCxnSpPr>
          <p:cNvPr id="87" name="Straight Connector 86"/>
          <p:cNvCxnSpPr/>
          <p:nvPr/>
        </p:nvCxnSpPr>
        <p:spPr>
          <a:xfrm flipV="1">
            <a:off x="2891737" y="4550795"/>
            <a:ext cx="8165423" cy="6924"/>
          </a:xfrm>
          <a:prstGeom prst="line">
            <a:avLst/>
          </a:prstGeom>
          <a:ln w="28575">
            <a:solidFill>
              <a:schemeClr val="accent4"/>
            </a:solidFill>
            <a:headEnd type="oval" w="med" len="med"/>
            <a:tailEnd type="oval" w="med" len="med"/>
          </a:ln>
        </p:spPr>
        <p:style>
          <a:lnRef idx="2">
            <a:schemeClr val="accent5"/>
          </a:lnRef>
          <a:fillRef idx="0">
            <a:schemeClr val="accent5"/>
          </a:fillRef>
          <a:effectRef idx="1">
            <a:schemeClr val="accent5"/>
          </a:effectRef>
          <a:fontRef idx="minor">
            <a:schemeClr val="tx1"/>
          </a:fontRef>
        </p:style>
      </p:cxnSp>
      <p:pic>
        <p:nvPicPr>
          <p:cNvPr id="88" name="Picture 8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6402" y="4245218"/>
            <a:ext cx="1964982" cy="553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9" name="Group 88"/>
          <p:cNvGrpSpPr/>
          <p:nvPr/>
        </p:nvGrpSpPr>
        <p:grpSpPr>
          <a:xfrm>
            <a:off x="2960401" y="5597231"/>
            <a:ext cx="2033721" cy="1299498"/>
            <a:chOff x="225607" y="4524323"/>
            <a:chExt cx="3125634" cy="1861503"/>
          </a:xfrm>
        </p:grpSpPr>
        <p:pic>
          <p:nvPicPr>
            <p:cNvPr id="9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041" y="4524323"/>
              <a:ext cx="2743200" cy="18307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 name="TextBox 90"/>
            <p:cNvSpPr txBox="1">
              <a:spLocks/>
            </p:cNvSpPr>
            <p:nvPr/>
          </p:nvSpPr>
          <p:spPr>
            <a:xfrm>
              <a:off x="225607" y="5654306"/>
              <a:ext cx="1073970" cy="731520"/>
            </a:xfrm>
            <a:prstGeom prst="rect">
              <a:avLst/>
            </a:prstGeom>
            <a:noFill/>
            <a:ln w="12700">
              <a:noFill/>
            </a:ln>
          </p:spPr>
          <p:txBody>
            <a:bodyPr wrap="square" lIns="91403" tIns="91403" rIns="91403" bIns="91403" rtlCol="0" anchor="ctr" anchorCtr="0">
              <a:noAutofit/>
            </a:bodyPr>
            <a:lstStyle/>
            <a:p>
              <a:pPr algn="r" defTabSz="914037">
                <a:lnSpc>
                  <a:spcPct val="90000"/>
                </a:lnSpc>
                <a:spcBef>
                  <a:spcPct val="20000"/>
                </a:spcBef>
                <a:buSzPct val="90000"/>
                <a:defRPr/>
              </a:pPr>
              <a:r>
                <a:rPr lang="en-US" sz="700" b="1" kern="0" dirty="0">
                  <a:solidFill>
                    <a:schemeClr val="tx1">
                      <a:alpha val="99000"/>
                    </a:schemeClr>
                  </a:solidFill>
                  <a:latin typeface="Calibri" panose="020F0502020204030204"/>
                </a:rPr>
                <a:t>60-bay</a:t>
              </a:r>
            </a:p>
            <a:p>
              <a:pPr algn="r" defTabSz="914037">
                <a:lnSpc>
                  <a:spcPct val="90000"/>
                </a:lnSpc>
                <a:spcBef>
                  <a:spcPct val="20000"/>
                </a:spcBef>
                <a:buSzPct val="90000"/>
                <a:defRPr/>
              </a:pPr>
              <a:r>
                <a:rPr lang="en-US" sz="700" b="1" kern="0" dirty="0">
                  <a:solidFill>
                    <a:schemeClr val="tx1">
                      <a:alpha val="99000"/>
                    </a:schemeClr>
                  </a:solidFill>
                  <a:latin typeface="Calibri" panose="020F0502020204030204"/>
                </a:rPr>
                <a:t>SAS Array</a:t>
              </a:r>
            </a:p>
          </p:txBody>
        </p:sp>
      </p:grpSp>
      <p:pic>
        <p:nvPicPr>
          <p:cNvPr id="92" name="Picture 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0294" y="4245218"/>
            <a:ext cx="1964982" cy="553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 name="Picture 9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3665" y="4245218"/>
            <a:ext cx="1964982" cy="553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 name="Picture 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6188" y="4245218"/>
            <a:ext cx="1964982" cy="553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5" name="Group 94"/>
          <p:cNvGrpSpPr/>
          <p:nvPr/>
        </p:nvGrpSpPr>
        <p:grpSpPr>
          <a:xfrm>
            <a:off x="4960047" y="5597231"/>
            <a:ext cx="2033721" cy="1299498"/>
            <a:chOff x="225607" y="4524323"/>
            <a:chExt cx="3125634" cy="1861503"/>
          </a:xfrm>
        </p:grpSpPr>
        <p:pic>
          <p:nvPicPr>
            <p:cNvPr id="9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041" y="4524323"/>
              <a:ext cx="2743200" cy="18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7" name="TextBox 96"/>
            <p:cNvSpPr txBox="1">
              <a:spLocks/>
            </p:cNvSpPr>
            <p:nvPr/>
          </p:nvSpPr>
          <p:spPr>
            <a:xfrm>
              <a:off x="225607" y="5654306"/>
              <a:ext cx="1073970" cy="731520"/>
            </a:xfrm>
            <a:prstGeom prst="rect">
              <a:avLst/>
            </a:prstGeom>
            <a:noFill/>
          </p:spPr>
          <p:txBody>
            <a:bodyPr wrap="square" lIns="91403" tIns="91403" rIns="91403" bIns="91403" rtlCol="0" anchor="ctr" anchorCtr="0">
              <a:noAutofit/>
            </a:bodyPr>
            <a:lstStyle/>
            <a:p>
              <a:pPr algn="r" defTabSz="914037">
                <a:lnSpc>
                  <a:spcPct val="90000"/>
                </a:lnSpc>
                <a:spcBef>
                  <a:spcPct val="20000"/>
                </a:spcBef>
                <a:buSzPct val="90000"/>
                <a:defRPr/>
              </a:pPr>
              <a:r>
                <a:rPr lang="en-US" sz="700" b="1" kern="0" dirty="0">
                  <a:solidFill>
                    <a:schemeClr val="tx1">
                      <a:alpha val="99000"/>
                    </a:schemeClr>
                  </a:solidFill>
                  <a:latin typeface="Calibri" panose="020F0502020204030204"/>
                </a:rPr>
                <a:t>60-bay</a:t>
              </a:r>
            </a:p>
            <a:p>
              <a:pPr algn="r" defTabSz="914037">
                <a:lnSpc>
                  <a:spcPct val="90000"/>
                </a:lnSpc>
                <a:spcBef>
                  <a:spcPct val="20000"/>
                </a:spcBef>
                <a:buSzPct val="90000"/>
                <a:defRPr/>
              </a:pPr>
              <a:r>
                <a:rPr lang="en-US" sz="700" b="1" kern="0" dirty="0">
                  <a:solidFill>
                    <a:schemeClr val="tx1">
                      <a:alpha val="99000"/>
                    </a:schemeClr>
                  </a:solidFill>
                  <a:latin typeface="Calibri" panose="020F0502020204030204"/>
                </a:rPr>
                <a:t>SAS Array</a:t>
              </a:r>
            </a:p>
          </p:txBody>
        </p:sp>
      </p:grpSp>
      <p:grpSp>
        <p:nvGrpSpPr>
          <p:cNvPr id="98" name="Group 97"/>
          <p:cNvGrpSpPr/>
          <p:nvPr/>
        </p:nvGrpSpPr>
        <p:grpSpPr>
          <a:xfrm>
            <a:off x="6974392" y="5601462"/>
            <a:ext cx="2033721" cy="1299498"/>
            <a:chOff x="225607" y="4524323"/>
            <a:chExt cx="3125634" cy="1861503"/>
          </a:xfrm>
        </p:grpSpPr>
        <p:pic>
          <p:nvPicPr>
            <p:cNvPr id="99"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041" y="4524323"/>
              <a:ext cx="2743200" cy="18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0" name="TextBox 99"/>
            <p:cNvSpPr txBox="1">
              <a:spLocks/>
            </p:cNvSpPr>
            <p:nvPr/>
          </p:nvSpPr>
          <p:spPr>
            <a:xfrm>
              <a:off x="225607" y="5654306"/>
              <a:ext cx="1073970" cy="731520"/>
            </a:xfrm>
            <a:prstGeom prst="rect">
              <a:avLst/>
            </a:prstGeom>
            <a:noFill/>
          </p:spPr>
          <p:txBody>
            <a:bodyPr wrap="square" lIns="91403" tIns="91403" rIns="91403" bIns="91403" rtlCol="0" anchor="ctr" anchorCtr="0">
              <a:noAutofit/>
            </a:bodyPr>
            <a:lstStyle/>
            <a:p>
              <a:pPr algn="r" defTabSz="914037">
                <a:lnSpc>
                  <a:spcPct val="90000"/>
                </a:lnSpc>
                <a:spcBef>
                  <a:spcPct val="20000"/>
                </a:spcBef>
                <a:buSzPct val="90000"/>
                <a:defRPr/>
              </a:pPr>
              <a:r>
                <a:rPr lang="en-US" sz="700" b="1" kern="0" dirty="0">
                  <a:solidFill>
                    <a:schemeClr val="tx1">
                      <a:alpha val="99000"/>
                    </a:schemeClr>
                  </a:solidFill>
                  <a:latin typeface="Calibri" panose="020F0502020204030204"/>
                </a:rPr>
                <a:t>60-bay</a:t>
              </a:r>
            </a:p>
            <a:p>
              <a:pPr algn="r" defTabSz="914037">
                <a:lnSpc>
                  <a:spcPct val="90000"/>
                </a:lnSpc>
                <a:spcBef>
                  <a:spcPct val="20000"/>
                </a:spcBef>
                <a:buSzPct val="90000"/>
                <a:defRPr/>
              </a:pPr>
              <a:r>
                <a:rPr lang="en-US" sz="700" b="1" kern="0" dirty="0">
                  <a:solidFill>
                    <a:schemeClr val="tx1">
                      <a:alpha val="99000"/>
                    </a:schemeClr>
                  </a:solidFill>
                  <a:latin typeface="Calibri" panose="020F0502020204030204"/>
                </a:rPr>
                <a:t>SAS Array</a:t>
              </a:r>
            </a:p>
          </p:txBody>
        </p:sp>
      </p:grpSp>
      <p:grpSp>
        <p:nvGrpSpPr>
          <p:cNvPr id="101" name="Group 100"/>
          <p:cNvGrpSpPr/>
          <p:nvPr/>
        </p:nvGrpSpPr>
        <p:grpSpPr>
          <a:xfrm>
            <a:off x="8988818" y="5602866"/>
            <a:ext cx="2033721" cy="1299498"/>
            <a:chOff x="225607" y="4524323"/>
            <a:chExt cx="3125634" cy="1861503"/>
          </a:xfrm>
        </p:grpSpPr>
        <p:pic>
          <p:nvPicPr>
            <p:cNvPr id="10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041" y="4524323"/>
              <a:ext cx="2743200" cy="18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 name="TextBox 102"/>
            <p:cNvSpPr txBox="1">
              <a:spLocks/>
            </p:cNvSpPr>
            <p:nvPr/>
          </p:nvSpPr>
          <p:spPr>
            <a:xfrm>
              <a:off x="225607" y="5654306"/>
              <a:ext cx="1073970" cy="731520"/>
            </a:xfrm>
            <a:prstGeom prst="rect">
              <a:avLst/>
            </a:prstGeom>
            <a:noFill/>
          </p:spPr>
          <p:txBody>
            <a:bodyPr wrap="square" lIns="91403" tIns="91403" rIns="91403" bIns="91403" rtlCol="0" anchor="ctr" anchorCtr="0">
              <a:noAutofit/>
            </a:bodyPr>
            <a:lstStyle/>
            <a:p>
              <a:pPr algn="r" defTabSz="914037">
                <a:lnSpc>
                  <a:spcPct val="90000"/>
                </a:lnSpc>
                <a:spcBef>
                  <a:spcPct val="20000"/>
                </a:spcBef>
                <a:buSzPct val="90000"/>
                <a:defRPr/>
              </a:pPr>
              <a:r>
                <a:rPr lang="en-US" sz="700" b="1" kern="0" dirty="0">
                  <a:solidFill>
                    <a:schemeClr val="tx1">
                      <a:alpha val="99000"/>
                    </a:schemeClr>
                  </a:solidFill>
                  <a:latin typeface="Calibri" panose="020F0502020204030204"/>
                </a:rPr>
                <a:t>60-bay</a:t>
              </a:r>
            </a:p>
            <a:p>
              <a:pPr algn="r" defTabSz="914037">
                <a:lnSpc>
                  <a:spcPct val="90000"/>
                </a:lnSpc>
                <a:spcBef>
                  <a:spcPct val="20000"/>
                </a:spcBef>
                <a:buSzPct val="90000"/>
                <a:defRPr/>
              </a:pPr>
              <a:r>
                <a:rPr lang="en-US" sz="700" b="1" kern="0" dirty="0">
                  <a:solidFill>
                    <a:schemeClr val="tx1">
                      <a:alpha val="99000"/>
                    </a:schemeClr>
                  </a:solidFill>
                  <a:latin typeface="Calibri" panose="020F0502020204030204"/>
                </a:rPr>
                <a:t>SAS Array</a:t>
              </a:r>
            </a:p>
          </p:txBody>
        </p:sp>
      </p:grpSp>
      <p:sp>
        <p:nvSpPr>
          <p:cNvPr id="104" name="Rounded Rectangle 103"/>
          <p:cNvSpPr/>
          <p:nvPr/>
        </p:nvSpPr>
        <p:spPr bwMode="auto">
          <a:xfrm>
            <a:off x="2953030" y="5048549"/>
            <a:ext cx="8025557" cy="208543"/>
          </a:xfrm>
          <a:prstGeom prst="roundRect">
            <a:avLst/>
          </a:prstGeom>
          <a:ln/>
        </p:spPr>
        <p:style>
          <a:lnRef idx="1">
            <a:schemeClr val="accent1"/>
          </a:lnRef>
          <a:fillRef idx="3">
            <a:schemeClr val="accent1"/>
          </a:fillRef>
          <a:effectRef idx="2">
            <a:schemeClr val="accent1"/>
          </a:effectRef>
          <a:fontRef idx="minor">
            <a:schemeClr val="lt1"/>
          </a:fontRef>
        </p:style>
        <p:txBody>
          <a:bodyPr tIns="182806" bIns="182806" rtlCol="0" anchor="ctr"/>
          <a:lstStyle/>
          <a:p>
            <a:pPr algn="ctr" defTabSz="914037"/>
            <a:endParaRPr lang="en-US" sz="1999" kern="0" dirty="0">
              <a:solidFill>
                <a:prstClr val="white"/>
              </a:solidFill>
              <a:latin typeface="Calibri" panose="020F0502020204030204"/>
            </a:endParaRPr>
          </a:p>
        </p:txBody>
      </p:sp>
      <p:cxnSp>
        <p:nvCxnSpPr>
          <p:cNvPr id="106" name="Straight Connector 105"/>
          <p:cNvCxnSpPr>
            <a:stCxn id="90" idx="0"/>
          </p:cNvCxnSpPr>
          <p:nvPr/>
        </p:nvCxnSpPr>
        <p:spPr>
          <a:xfrm flipV="1">
            <a:off x="4101678" y="5248580"/>
            <a:ext cx="118" cy="348650"/>
          </a:xfrm>
          <a:prstGeom prst="line">
            <a:avLst/>
          </a:prstGeom>
          <a:ln w="28575">
            <a:solidFill>
              <a:schemeClr val="accent5"/>
            </a:solidFill>
            <a:headEnd type="oval" w="med" len="med"/>
            <a:tailEnd type="oval" w="med" len="med"/>
          </a:ln>
        </p:spPr>
        <p:style>
          <a:lnRef idx="2">
            <a:schemeClr val="accent5"/>
          </a:lnRef>
          <a:fillRef idx="0">
            <a:schemeClr val="accent5"/>
          </a:fillRef>
          <a:effectRef idx="1">
            <a:schemeClr val="accent5"/>
          </a:effectRef>
          <a:fontRef idx="minor">
            <a:schemeClr val="tx1"/>
          </a:fontRef>
        </p:style>
      </p:cxnSp>
      <p:cxnSp>
        <p:nvCxnSpPr>
          <p:cNvPr id="107" name="Straight Connector 106"/>
          <p:cNvCxnSpPr/>
          <p:nvPr/>
        </p:nvCxnSpPr>
        <p:spPr>
          <a:xfrm flipV="1">
            <a:off x="3955816" y="4708153"/>
            <a:ext cx="118" cy="348650"/>
          </a:xfrm>
          <a:prstGeom prst="line">
            <a:avLst/>
          </a:prstGeom>
          <a:ln w="28575">
            <a:solidFill>
              <a:schemeClr val="accent5"/>
            </a:solidFill>
            <a:headEnd type="oval" w="med" len="med"/>
            <a:tailEnd type="oval" w="med" len="med"/>
          </a:ln>
        </p:spPr>
        <p:style>
          <a:lnRef idx="2">
            <a:schemeClr val="accent5"/>
          </a:lnRef>
          <a:fillRef idx="0">
            <a:schemeClr val="accent5"/>
          </a:fillRef>
          <a:effectRef idx="1">
            <a:schemeClr val="accent5"/>
          </a:effectRef>
          <a:fontRef idx="minor">
            <a:schemeClr val="tx1"/>
          </a:fontRef>
        </p:style>
      </p:cxnSp>
      <p:cxnSp>
        <p:nvCxnSpPr>
          <p:cNvPr id="108" name="Straight Connector 107"/>
          <p:cNvCxnSpPr/>
          <p:nvPr/>
        </p:nvCxnSpPr>
        <p:spPr>
          <a:xfrm flipV="1">
            <a:off x="5959708" y="4708153"/>
            <a:ext cx="118" cy="348650"/>
          </a:xfrm>
          <a:prstGeom prst="line">
            <a:avLst/>
          </a:prstGeom>
          <a:ln w="28575">
            <a:solidFill>
              <a:schemeClr val="accent5"/>
            </a:solidFill>
            <a:headEnd type="oval" w="med" len="med"/>
            <a:tailEnd type="oval" w="med" len="med"/>
          </a:ln>
        </p:spPr>
        <p:style>
          <a:lnRef idx="2">
            <a:schemeClr val="accent5"/>
          </a:lnRef>
          <a:fillRef idx="0">
            <a:schemeClr val="accent5"/>
          </a:fillRef>
          <a:effectRef idx="1">
            <a:schemeClr val="accent5"/>
          </a:effectRef>
          <a:fontRef idx="minor">
            <a:schemeClr val="tx1"/>
          </a:fontRef>
        </p:style>
      </p:cxnSp>
      <p:cxnSp>
        <p:nvCxnSpPr>
          <p:cNvPr id="109" name="Straight Connector 108"/>
          <p:cNvCxnSpPr/>
          <p:nvPr/>
        </p:nvCxnSpPr>
        <p:spPr>
          <a:xfrm flipV="1">
            <a:off x="6108694" y="5246992"/>
            <a:ext cx="118" cy="348650"/>
          </a:xfrm>
          <a:prstGeom prst="line">
            <a:avLst/>
          </a:prstGeom>
          <a:ln w="28575">
            <a:solidFill>
              <a:schemeClr val="accent5"/>
            </a:solidFill>
            <a:headEnd type="oval" w="med" len="med"/>
            <a:tailEnd type="oval" w="med" len="med"/>
          </a:ln>
        </p:spPr>
        <p:style>
          <a:lnRef idx="2">
            <a:schemeClr val="accent5"/>
          </a:lnRef>
          <a:fillRef idx="0">
            <a:schemeClr val="accent5"/>
          </a:fillRef>
          <a:effectRef idx="1">
            <a:schemeClr val="accent5"/>
          </a:effectRef>
          <a:fontRef idx="minor">
            <a:schemeClr val="tx1"/>
          </a:fontRef>
        </p:style>
      </p:cxnSp>
      <p:cxnSp>
        <p:nvCxnSpPr>
          <p:cNvPr id="110" name="Straight Connector 109"/>
          <p:cNvCxnSpPr/>
          <p:nvPr/>
        </p:nvCxnSpPr>
        <p:spPr>
          <a:xfrm flipV="1">
            <a:off x="8134926" y="5264034"/>
            <a:ext cx="118" cy="348650"/>
          </a:xfrm>
          <a:prstGeom prst="line">
            <a:avLst/>
          </a:prstGeom>
          <a:ln w="28575">
            <a:solidFill>
              <a:schemeClr val="accent5"/>
            </a:solidFill>
            <a:headEnd type="oval" w="med" len="med"/>
            <a:tailEnd type="oval" w="med" len="med"/>
          </a:ln>
        </p:spPr>
        <p:style>
          <a:lnRef idx="2">
            <a:schemeClr val="accent5"/>
          </a:lnRef>
          <a:fillRef idx="0">
            <a:schemeClr val="accent5"/>
          </a:fillRef>
          <a:effectRef idx="1">
            <a:schemeClr val="accent5"/>
          </a:effectRef>
          <a:fontRef idx="minor">
            <a:schemeClr val="tx1"/>
          </a:fontRef>
        </p:style>
      </p:cxnSp>
      <p:cxnSp>
        <p:nvCxnSpPr>
          <p:cNvPr id="111" name="Straight Connector 110"/>
          <p:cNvCxnSpPr/>
          <p:nvPr/>
        </p:nvCxnSpPr>
        <p:spPr>
          <a:xfrm flipV="1">
            <a:off x="10129976" y="5254860"/>
            <a:ext cx="118" cy="348650"/>
          </a:xfrm>
          <a:prstGeom prst="line">
            <a:avLst/>
          </a:prstGeom>
          <a:ln w="28575">
            <a:solidFill>
              <a:schemeClr val="accent5"/>
            </a:solidFill>
            <a:headEnd type="oval" w="med" len="med"/>
            <a:tailEnd type="oval" w="med" len="med"/>
          </a:ln>
        </p:spPr>
        <p:style>
          <a:lnRef idx="2">
            <a:schemeClr val="accent5"/>
          </a:lnRef>
          <a:fillRef idx="0">
            <a:schemeClr val="accent5"/>
          </a:fillRef>
          <a:effectRef idx="1">
            <a:schemeClr val="accent5"/>
          </a:effectRef>
          <a:fontRef idx="minor">
            <a:schemeClr val="tx1"/>
          </a:fontRef>
        </p:style>
      </p:cxnSp>
      <p:cxnSp>
        <p:nvCxnSpPr>
          <p:cNvPr id="112" name="Straight Connector 111"/>
          <p:cNvCxnSpPr/>
          <p:nvPr/>
        </p:nvCxnSpPr>
        <p:spPr>
          <a:xfrm flipV="1">
            <a:off x="7980004" y="4696159"/>
            <a:ext cx="118" cy="348650"/>
          </a:xfrm>
          <a:prstGeom prst="line">
            <a:avLst/>
          </a:prstGeom>
          <a:ln w="28575">
            <a:solidFill>
              <a:schemeClr val="accent5"/>
            </a:solidFill>
            <a:headEnd type="oval" w="med" len="med"/>
            <a:tailEnd type="oval" w="med" len="med"/>
          </a:ln>
        </p:spPr>
        <p:style>
          <a:lnRef idx="2">
            <a:schemeClr val="accent5"/>
          </a:lnRef>
          <a:fillRef idx="0">
            <a:schemeClr val="accent5"/>
          </a:fillRef>
          <a:effectRef idx="1">
            <a:schemeClr val="accent5"/>
          </a:effectRef>
          <a:fontRef idx="minor">
            <a:schemeClr val="tx1"/>
          </a:fontRef>
        </p:style>
      </p:cxnSp>
      <p:cxnSp>
        <p:nvCxnSpPr>
          <p:cNvPr id="113" name="Straight Connector 112"/>
          <p:cNvCxnSpPr/>
          <p:nvPr/>
        </p:nvCxnSpPr>
        <p:spPr>
          <a:xfrm flipV="1">
            <a:off x="9993375" y="4701229"/>
            <a:ext cx="118" cy="348650"/>
          </a:xfrm>
          <a:prstGeom prst="line">
            <a:avLst/>
          </a:prstGeom>
          <a:ln w="28575">
            <a:solidFill>
              <a:schemeClr val="accent5"/>
            </a:solidFill>
            <a:headEnd type="oval" w="med" len="med"/>
            <a:tailEnd type="oval" w="med" len="med"/>
          </a:ln>
        </p:spPr>
        <p:style>
          <a:lnRef idx="2">
            <a:schemeClr val="accent5"/>
          </a:lnRef>
          <a:fillRef idx="0">
            <a:schemeClr val="accent5"/>
          </a:fillRef>
          <a:effectRef idx="1">
            <a:schemeClr val="accent5"/>
          </a:effectRef>
          <a:fontRef idx="minor">
            <a:schemeClr val="tx1"/>
          </a:fontRef>
        </p:style>
      </p:cxnSp>
      <p:sp>
        <p:nvSpPr>
          <p:cNvPr id="114" name="TextBox 113"/>
          <p:cNvSpPr txBox="1"/>
          <p:nvPr/>
        </p:nvSpPr>
        <p:spPr>
          <a:xfrm>
            <a:off x="4978370" y="5072376"/>
            <a:ext cx="3974875" cy="190188"/>
          </a:xfrm>
          <a:prstGeom prst="rect">
            <a:avLst/>
          </a:prstGeom>
          <a:noFill/>
        </p:spPr>
        <p:txBody>
          <a:bodyPr wrap="square" lIns="182806" tIns="146246" rIns="182806" bIns="146246" rtlCol="0" anchor="ctr">
            <a:noAutofit/>
          </a:bodyPr>
          <a:lstStyle/>
          <a:p>
            <a:pPr algn="ctr">
              <a:lnSpc>
                <a:spcPct val="90000"/>
              </a:lnSpc>
              <a:spcAft>
                <a:spcPts val="600"/>
              </a:spcAft>
            </a:pPr>
            <a:r>
              <a:rPr lang="en-US" sz="900" b="1" spc="300" dirty="0" smtClean="0">
                <a:gradFill>
                  <a:gsLst>
                    <a:gs pos="2917">
                      <a:schemeClr val="tx1"/>
                    </a:gs>
                    <a:gs pos="30000">
                      <a:schemeClr val="tx1"/>
                    </a:gs>
                  </a:gsLst>
                  <a:lin ang="5400000" scaled="0"/>
                </a:gradFill>
              </a:rPr>
              <a:t>786Gbps </a:t>
            </a:r>
            <a:r>
              <a:rPr lang="en-US" sz="900" b="1" spc="300" dirty="0">
                <a:gradFill>
                  <a:gsLst>
                    <a:gs pos="2917">
                      <a:schemeClr val="tx1"/>
                    </a:gs>
                    <a:gs pos="30000">
                      <a:schemeClr val="tx1"/>
                    </a:gs>
                  </a:gsLst>
                  <a:lin ang="5400000" scaled="0"/>
                </a:gradFill>
              </a:rPr>
              <a:t>Shared SAS Links</a:t>
            </a:r>
          </a:p>
        </p:txBody>
      </p:sp>
      <p:sp>
        <p:nvSpPr>
          <p:cNvPr id="115" name="Rectangle 114"/>
          <p:cNvSpPr/>
          <p:nvPr/>
        </p:nvSpPr>
        <p:spPr bwMode="auto">
          <a:xfrm>
            <a:off x="3130299" y="4433976"/>
            <a:ext cx="308226" cy="95333"/>
          </a:xfrm>
          <a:prstGeom prst="rect">
            <a:avLst/>
          </a:prstGeom>
          <a:solidFill>
            <a:srgbClr val="1B2020"/>
          </a:solidFill>
          <a:ln>
            <a:noFill/>
            <a:headEnd type="none" w="med" len="med"/>
            <a:tailEnd type="none" w="med" len="med"/>
          </a:ln>
          <a:effectLst>
            <a:softEdge rad="12700"/>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 name="Rectangle 115"/>
          <p:cNvSpPr/>
          <p:nvPr/>
        </p:nvSpPr>
        <p:spPr bwMode="auto">
          <a:xfrm>
            <a:off x="5136309" y="4433975"/>
            <a:ext cx="308226" cy="95333"/>
          </a:xfrm>
          <a:prstGeom prst="rect">
            <a:avLst/>
          </a:prstGeom>
          <a:solidFill>
            <a:srgbClr val="1B2020"/>
          </a:solidFill>
          <a:ln>
            <a:noFill/>
            <a:headEnd type="none" w="med" len="med"/>
            <a:tailEnd type="none" w="med" len="med"/>
          </a:ln>
          <a:effectLst>
            <a:softEdge rad="12700"/>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9" name="Rectangle 118"/>
          <p:cNvSpPr/>
          <p:nvPr/>
        </p:nvSpPr>
        <p:spPr bwMode="auto">
          <a:xfrm>
            <a:off x="7143499" y="4433975"/>
            <a:ext cx="308226" cy="95333"/>
          </a:xfrm>
          <a:prstGeom prst="rect">
            <a:avLst/>
          </a:prstGeom>
          <a:solidFill>
            <a:srgbClr val="1B2020"/>
          </a:solidFill>
          <a:ln>
            <a:noFill/>
            <a:headEnd type="none" w="med" len="med"/>
            <a:tailEnd type="none" w="med" len="med"/>
          </a:ln>
          <a:effectLst>
            <a:softEdge rad="12700"/>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1" name="Rectangle 120"/>
          <p:cNvSpPr/>
          <p:nvPr/>
        </p:nvSpPr>
        <p:spPr bwMode="auto">
          <a:xfrm>
            <a:off x="9153274" y="4424480"/>
            <a:ext cx="308226" cy="95333"/>
          </a:xfrm>
          <a:prstGeom prst="rect">
            <a:avLst/>
          </a:prstGeom>
          <a:solidFill>
            <a:srgbClr val="1B2020"/>
          </a:solidFill>
          <a:ln>
            <a:noFill/>
            <a:headEnd type="none" w="med" len="med"/>
            <a:tailEnd type="none" w="med" len="med"/>
          </a:ln>
          <a:effectLst>
            <a:softEdge rad="12700"/>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 name="Oval 121"/>
          <p:cNvSpPr/>
          <p:nvPr/>
        </p:nvSpPr>
        <p:spPr bwMode="auto">
          <a:xfrm>
            <a:off x="4307962" y="6487211"/>
            <a:ext cx="211113" cy="111049"/>
          </a:xfrm>
          <a:prstGeom prst="ellipse">
            <a:avLst/>
          </a:prstGeom>
          <a:solidFill>
            <a:srgbClr val="5E5D5B"/>
          </a:solidFill>
          <a:ln>
            <a:noFill/>
            <a:headEnd type="none" w="med" len="med"/>
            <a:tailEnd type="none" w="med" len="med"/>
          </a:ln>
          <a:effectLst>
            <a:softEdge rad="12700"/>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3" name="Oval 122"/>
          <p:cNvSpPr/>
          <p:nvPr/>
        </p:nvSpPr>
        <p:spPr bwMode="auto">
          <a:xfrm>
            <a:off x="6303561" y="6487210"/>
            <a:ext cx="211113" cy="111049"/>
          </a:xfrm>
          <a:prstGeom prst="ellipse">
            <a:avLst/>
          </a:prstGeom>
          <a:solidFill>
            <a:srgbClr val="5E5D5B"/>
          </a:solidFill>
          <a:ln>
            <a:noFill/>
            <a:headEnd type="none" w="med" len="med"/>
            <a:tailEnd type="none" w="med" len="med"/>
          </a:ln>
          <a:effectLst>
            <a:softEdge rad="12700"/>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 name="Oval 123"/>
          <p:cNvSpPr/>
          <p:nvPr/>
        </p:nvSpPr>
        <p:spPr bwMode="auto">
          <a:xfrm>
            <a:off x="8317987" y="6487210"/>
            <a:ext cx="211113" cy="111049"/>
          </a:xfrm>
          <a:prstGeom prst="ellipse">
            <a:avLst/>
          </a:prstGeom>
          <a:solidFill>
            <a:srgbClr val="5E5D5B"/>
          </a:solidFill>
          <a:ln>
            <a:noFill/>
            <a:headEnd type="none" w="med" len="med"/>
            <a:tailEnd type="none" w="med" len="med"/>
          </a:ln>
          <a:effectLst>
            <a:softEdge rad="12700"/>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5" name="Oval 124"/>
          <p:cNvSpPr/>
          <p:nvPr/>
        </p:nvSpPr>
        <p:spPr bwMode="auto">
          <a:xfrm>
            <a:off x="10315740" y="6496246"/>
            <a:ext cx="211113" cy="111049"/>
          </a:xfrm>
          <a:prstGeom prst="ellipse">
            <a:avLst/>
          </a:prstGeom>
          <a:solidFill>
            <a:srgbClr val="5E5D5B"/>
          </a:solidFill>
          <a:ln>
            <a:noFill/>
            <a:headEnd type="none" w="med" len="med"/>
            <a:tailEnd type="none" w="med" len="med"/>
          </a:ln>
          <a:effectLst>
            <a:softEdge rad="12700"/>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9" name="Rounded Rectangle 158"/>
          <p:cNvSpPr/>
          <p:nvPr/>
        </p:nvSpPr>
        <p:spPr>
          <a:xfrm>
            <a:off x="3020246" y="2804618"/>
            <a:ext cx="1888776" cy="385857"/>
          </a:xfrm>
          <a:prstGeom prst="roundRect">
            <a:avLst/>
          </a:prstGeom>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914037">
              <a:defRPr/>
            </a:pPr>
            <a:r>
              <a:rPr lang="en-US" sz="1799" b="1" kern="0" dirty="0">
                <a:solidFill>
                  <a:prstClr val="white"/>
                </a:solidFill>
                <a:latin typeface="Calibri" panose="020F0502020204030204"/>
              </a:rPr>
              <a:t>\\SRV\VDI_Mrktg</a:t>
            </a:r>
          </a:p>
        </p:txBody>
      </p:sp>
      <p:sp>
        <p:nvSpPr>
          <p:cNvPr id="160" name="Rounded Rectangle 159"/>
          <p:cNvSpPr/>
          <p:nvPr/>
        </p:nvSpPr>
        <p:spPr>
          <a:xfrm>
            <a:off x="9015869" y="2804618"/>
            <a:ext cx="1951457" cy="385857"/>
          </a:xfrm>
          <a:prstGeom prst="round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037">
              <a:defRPr/>
            </a:pPr>
            <a:r>
              <a:rPr lang="en-US" sz="1799" b="1" kern="0" dirty="0">
                <a:solidFill>
                  <a:prstClr val="white"/>
                </a:solidFill>
                <a:latin typeface="Calibri" panose="020F0502020204030204"/>
              </a:rPr>
              <a:t>\\</a:t>
            </a:r>
            <a:r>
              <a:rPr lang="en-US" sz="1799" b="1" kern="0" dirty="0" smtClean="0">
                <a:solidFill>
                  <a:prstClr val="white"/>
                </a:solidFill>
                <a:latin typeface="Calibri" panose="020F0502020204030204"/>
              </a:rPr>
              <a:t>SRV\Archive</a:t>
            </a:r>
            <a:endParaRPr lang="en-US" sz="1799" b="1" kern="0" dirty="0">
              <a:solidFill>
                <a:prstClr val="white"/>
              </a:solidFill>
              <a:latin typeface="Calibri" panose="020F0502020204030204"/>
            </a:endParaRPr>
          </a:p>
        </p:txBody>
      </p:sp>
    </p:spTree>
    <p:extLst>
      <p:ext uri="{BB962C8B-B14F-4D97-AF65-F5344CB8AC3E}">
        <p14:creationId xmlns:p14="http://schemas.microsoft.com/office/powerpoint/2010/main" val="2133894792"/>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ounded Rectangle 57"/>
          <p:cNvSpPr/>
          <p:nvPr/>
        </p:nvSpPr>
        <p:spPr bwMode="auto">
          <a:xfrm>
            <a:off x="2953031" y="2731605"/>
            <a:ext cx="8069507" cy="531013"/>
          </a:xfrm>
          <a:prstGeom prst="roundRect">
            <a:avLst>
              <a:gd name="adj" fmla="val 11866"/>
            </a:avLst>
          </a:prstGeom>
          <a:solidFill>
            <a:srgbClr val="0071FB"/>
          </a:solidFill>
          <a:ln w="12700" cap="flat" cmpd="sng" algn="ctr">
            <a:solidFill>
              <a:schemeClr val="tx1"/>
            </a:solidFill>
            <a:prstDash val="solid"/>
            <a:miter lim="800000"/>
            <a:headEnd type="none" w="med" len="med"/>
            <a:tailEnd type="none" w="med" len="med"/>
          </a:ln>
          <a:effectLst/>
        </p:spPr>
        <p:txBody>
          <a:bodyPr vert="horz" wrap="square" lIns="91399" tIns="45700" rIns="91399" bIns="45700" numCol="1" rtlCol="0" anchor="ctr" anchorCtr="0" compatLnSpc="1">
            <a:prstTxWarp prst="textNoShape">
              <a:avLst/>
            </a:prstTxWarp>
          </a:bodyPr>
          <a:lstStyle/>
          <a:p>
            <a:pPr algn="ctr" defTabSz="913737">
              <a:defRPr/>
            </a:pPr>
            <a:endParaRPr lang="en-US" sz="2199" kern="0" dirty="0">
              <a:solidFill>
                <a:srgbClr val="FFFFFF">
                  <a:alpha val="98824"/>
                </a:srgbClr>
              </a:solidFill>
              <a:latin typeface="Calibri" panose="020F0502020204030204"/>
              <a:ea typeface="Segoe UI" pitchFamily="34" charset="0"/>
              <a:cs typeface="Segoe UI" pitchFamily="34" charset="0"/>
            </a:endParaRPr>
          </a:p>
        </p:txBody>
      </p:sp>
      <p:sp>
        <p:nvSpPr>
          <p:cNvPr id="2" name="Title 1"/>
          <p:cNvSpPr>
            <a:spLocks noGrp="1"/>
          </p:cNvSpPr>
          <p:nvPr>
            <p:ph type="title"/>
          </p:nvPr>
        </p:nvSpPr>
        <p:spPr>
          <a:xfrm>
            <a:off x="158933" y="82945"/>
            <a:ext cx="11884782" cy="762786"/>
          </a:xfrm>
        </p:spPr>
        <p:txBody>
          <a:bodyPr/>
          <a:lstStyle/>
          <a:p>
            <a:r>
              <a:rPr lang="en-US" sz="4800" dirty="0"/>
              <a:t>Windows Server 2012 </a:t>
            </a:r>
            <a:r>
              <a:rPr lang="en-US" b="1" u="sng" dirty="0" smtClean="0">
                <a:solidFill>
                  <a:srgbClr val="0071FB"/>
                </a:solidFill>
              </a:rPr>
              <a:t>R2</a:t>
            </a:r>
            <a:r>
              <a:rPr lang="en-US" dirty="0" smtClean="0">
                <a:solidFill>
                  <a:srgbClr val="0071FB"/>
                </a:solidFill>
              </a:rPr>
              <a:t> </a:t>
            </a:r>
            <a:r>
              <a:rPr lang="en-US" sz="4800" dirty="0" smtClean="0"/>
              <a:t>File </a:t>
            </a:r>
            <a:r>
              <a:rPr lang="en-US" sz="4800" dirty="0"/>
              <a:t>Server Cluster</a:t>
            </a:r>
          </a:p>
        </p:txBody>
      </p:sp>
      <p:sp>
        <p:nvSpPr>
          <p:cNvPr id="117" name="Rounded Rectangle 116"/>
          <p:cNvSpPr/>
          <p:nvPr/>
        </p:nvSpPr>
        <p:spPr bwMode="auto">
          <a:xfrm>
            <a:off x="2953031" y="3313167"/>
            <a:ext cx="8069508" cy="914023"/>
          </a:xfrm>
          <a:prstGeom prst="roundRect">
            <a:avLst>
              <a:gd name="adj" fmla="val 11866"/>
            </a:avLst>
          </a:prstGeom>
          <a:noFill/>
          <a:ln w="12700" cap="flat" cmpd="sng" algn="ctr">
            <a:solidFill>
              <a:schemeClr val="tx1"/>
            </a:solidFill>
            <a:prstDash val="solid"/>
            <a:miter lim="800000"/>
            <a:headEnd type="none" w="med" len="med"/>
            <a:tailEnd type="none" w="med" len="med"/>
          </a:ln>
          <a:effectLst/>
        </p:spPr>
        <p:txBody>
          <a:bodyPr vert="horz" wrap="square" lIns="91399" tIns="45700" rIns="91399" bIns="45700" numCol="1" rtlCol="0" anchor="ctr" anchorCtr="0" compatLnSpc="1">
            <a:prstTxWarp prst="textNoShape">
              <a:avLst/>
            </a:prstTxWarp>
          </a:bodyPr>
          <a:lstStyle/>
          <a:p>
            <a:pPr algn="ctr" defTabSz="913737">
              <a:defRPr/>
            </a:pPr>
            <a:endParaRPr lang="en-US" sz="2199" kern="0" dirty="0">
              <a:solidFill>
                <a:srgbClr val="FFFFFF">
                  <a:alpha val="98824"/>
                </a:srgbClr>
              </a:solidFill>
              <a:latin typeface="Calibri" panose="020F0502020204030204"/>
              <a:ea typeface="Segoe UI" pitchFamily="34" charset="0"/>
              <a:cs typeface="Segoe UI" pitchFamily="34" charset="0"/>
            </a:endParaRPr>
          </a:p>
        </p:txBody>
      </p:sp>
      <p:sp>
        <p:nvSpPr>
          <p:cNvPr id="118" name="TextBox 117"/>
          <p:cNvSpPr txBox="1">
            <a:spLocks/>
          </p:cNvSpPr>
          <p:nvPr/>
        </p:nvSpPr>
        <p:spPr>
          <a:xfrm>
            <a:off x="1199474" y="3412119"/>
            <a:ext cx="1546648" cy="731226"/>
          </a:xfrm>
          <a:prstGeom prst="rect">
            <a:avLst/>
          </a:prstGeom>
          <a:noFill/>
          <a:ln>
            <a:solidFill>
              <a:srgbClr val="004495"/>
            </a:solidFill>
          </a:ln>
          <a:effectLst>
            <a:glow rad="101600">
              <a:schemeClr val="accent1">
                <a:satMod val="175000"/>
                <a:alpha val="40000"/>
              </a:schemeClr>
            </a:glow>
          </a:effectLst>
        </p:spPr>
        <p:txBody>
          <a:bodyPr wrap="square" lIns="91403" tIns="91403" rIns="91403" bIns="91403" rtlCol="0" anchor="ctr" anchorCtr="0">
            <a:noAutofit/>
          </a:bodyPr>
          <a:lstStyle/>
          <a:p>
            <a:pPr algn="r" defTabSz="914037">
              <a:lnSpc>
                <a:spcPct val="90000"/>
              </a:lnSpc>
              <a:spcBef>
                <a:spcPct val="20000"/>
              </a:spcBef>
              <a:buSzPct val="90000"/>
            </a:pPr>
            <a:r>
              <a:rPr lang="en-US" sz="1399" b="1" dirty="0">
                <a:solidFill>
                  <a:schemeClr val="tx1">
                    <a:alpha val="99000"/>
                  </a:schemeClr>
                </a:solidFill>
                <a:latin typeface="Calibri" panose="020F0502020204030204"/>
              </a:rPr>
              <a:t>Clustered Storage Pool &amp; Storage Spaces</a:t>
            </a:r>
          </a:p>
        </p:txBody>
      </p:sp>
      <p:sp>
        <p:nvSpPr>
          <p:cNvPr id="120" name="Rounded Rectangle 119"/>
          <p:cNvSpPr/>
          <p:nvPr/>
        </p:nvSpPr>
        <p:spPr>
          <a:xfrm>
            <a:off x="4977226" y="3402719"/>
            <a:ext cx="1951117" cy="731226"/>
          </a:xfrm>
          <a:prstGeom prst="roundRect">
            <a:avLst/>
          </a:prstGeom>
          <a:ln/>
        </p:spPr>
        <p:style>
          <a:lnRef idx="1">
            <a:schemeClr val="accent1"/>
          </a:lnRef>
          <a:fillRef idx="3">
            <a:schemeClr val="accent1"/>
          </a:fillRef>
          <a:effectRef idx="2">
            <a:schemeClr val="accent1"/>
          </a:effectRef>
          <a:fontRef idx="minor">
            <a:schemeClr val="lt1"/>
          </a:fontRef>
        </p:style>
        <p:txBody>
          <a:bodyPr tIns="182806" bIns="182806" rtlCol="0" anchor="ctr"/>
          <a:lstStyle/>
          <a:p>
            <a:pPr algn="ctr" defTabSz="914037">
              <a:defRPr/>
            </a:pPr>
            <a:r>
              <a:rPr lang="en-US" sz="1999" kern="0" dirty="0" smtClean="0">
                <a:solidFill>
                  <a:prstClr val="white"/>
                </a:solidFill>
                <a:latin typeface="Calibri" panose="020F0502020204030204"/>
              </a:rPr>
              <a:t> Tiered Mirror </a:t>
            </a:r>
            <a:r>
              <a:rPr lang="en-US" sz="1999" kern="0" dirty="0">
                <a:solidFill>
                  <a:prstClr val="white"/>
                </a:solidFill>
                <a:latin typeface="Calibri" panose="020F0502020204030204"/>
              </a:rPr>
              <a:t>Space</a:t>
            </a:r>
          </a:p>
        </p:txBody>
      </p:sp>
      <p:sp>
        <p:nvSpPr>
          <p:cNvPr id="142" name="Rounded Rectangle 141"/>
          <p:cNvSpPr/>
          <p:nvPr/>
        </p:nvSpPr>
        <p:spPr>
          <a:xfrm>
            <a:off x="3040860" y="3405547"/>
            <a:ext cx="1868160" cy="731226"/>
          </a:xfrm>
          <a:prstGeom prst="roundRect">
            <a:avLst/>
          </a:prstGeom>
          <a:ln/>
        </p:spPr>
        <p:style>
          <a:lnRef idx="1">
            <a:schemeClr val="accent1"/>
          </a:lnRef>
          <a:fillRef idx="3">
            <a:schemeClr val="accent1"/>
          </a:fillRef>
          <a:effectRef idx="2">
            <a:schemeClr val="accent1"/>
          </a:effectRef>
          <a:fontRef idx="minor">
            <a:schemeClr val="lt1"/>
          </a:fontRef>
        </p:style>
        <p:txBody>
          <a:bodyPr tIns="182806" bIns="182806" rtlCol="0" anchor="ctr"/>
          <a:lstStyle/>
          <a:p>
            <a:pPr algn="ctr" defTabSz="914037">
              <a:defRPr/>
            </a:pPr>
            <a:r>
              <a:rPr lang="en-US" sz="1999" kern="0" dirty="0" smtClean="0">
                <a:solidFill>
                  <a:prstClr val="white"/>
                </a:solidFill>
                <a:latin typeface="Calibri" panose="020F0502020204030204"/>
              </a:rPr>
              <a:t>Tiered Mirror Space</a:t>
            </a:r>
            <a:endParaRPr lang="en-US" sz="1999" kern="0" dirty="0">
              <a:solidFill>
                <a:prstClr val="white"/>
              </a:solidFill>
              <a:latin typeface="Calibri" panose="020F0502020204030204"/>
            </a:endParaRPr>
          </a:p>
        </p:txBody>
      </p:sp>
      <p:sp>
        <p:nvSpPr>
          <p:cNvPr id="143" name="Rounded Rectangle 142"/>
          <p:cNvSpPr/>
          <p:nvPr/>
        </p:nvSpPr>
        <p:spPr>
          <a:xfrm>
            <a:off x="6996547" y="3403651"/>
            <a:ext cx="1951117" cy="731226"/>
          </a:xfrm>
          <a:prstGeom prst="roundRect">
            <a:avLst/>
          </a:prstGeom>
          <a:ln/>
        </p:spPr>
        <p:style>
          <a:lnRef idx="1">
            <a:schemeClr val="accent1"/>
          </a:lnRef>
          <a:fillRef idx="3">
            <a:schemeClr val="accent1"/>
          </a:fillRef>
          <a:effectRef idx="2">
            <a:schemeClr val="accent1"/>
          </a:effectRef>
          <a:fontRef idx="minor">
            <a:schemeClr val="lt1"/>
          </a:fontRef>
        </p:style>
        <p:txBody>
          <a:bodyPr tIns="182806" bIns="182806" rtlCol="0" anchor="ctr"/>
          <a:lstStyle/>
          <a:p>
            <a:pPr algn="ctr" defTabSz="914037">
              <a:defRPr/>
            </a:pPr>
            <a:r>
              <a:rPr lang="en-US" sz="1999" kern="0" dirty="0" smtClean="0">
                <a:solidFill>
                  <a:prstClr val="white"/>
                </a:solidFill>
                <a:latin typeface="Calibri" panose="020F0502020204030204"/>
              </a:rPr>
              <a:t>Tiered Mirror </a:t>
            </a:r>
            <a:r>
              <a:rPr lang="en-US" sz="1999" kern="0" dirty="0">
                <a:solidFill>
                  <a:prstClr val="white"/>
                </a:solidFill>
                <a:latin typeface="Calibri" panose="020F0502020204030204"/>
              </a:rPr>
              <a:t>Space</a:t>
            </a:r>
          </a:p>
        </p:txBody>
      </p:sp>
      <p:sp>
        <p:nvSpPr>
          <p:cNvPr id="144" name="Rounded Rectangle 143"/>
          <p:cNvSpPr/>
          <p:nvPr/>
        </p:nvSpPr>
        <p:spPr>
          <a:xfrm>
            <a:off x="9015869" y="3402719"/>
            <a:ext cx="1951117" cy="731226"/>
          </a:xfrm>
          <a:prstGeom prst="roundRect">
            <a:avLst/>
          </a:prstGeom>
          <a:ln/>
        </p:spPr>
        <p:style>
          <a:lnRef idx="1">
            <a:schemeClr val="accent1"/>
          </a:lnRef>
          <a:fillRef idx="3">
            <a:schemeClr val="accent1"/>
          </a:fillRef>
          <a:effectRef idx="2">
            <a:schemeClr val="accent1"/>
          </a:effectRef>
          <a:fontRef idx="minor">
            <a:schemeClr val="lt1"/>
          </a:fontRef>
        </p:style>
        <p:txBody>
          <a:bodyPr tIns="182806" bIns="182806" rtlCol="0" anchor="ctr"/>
          <a:lstStyle/>
          <a:p>
            <a:pPr algn="ctr" defTabSz="914037">
              <a:defRPr/>
            </a:pPr>
            <a:r>
              <a:rPr lang="en-US" sz="1999" kern="0" dirty="0" smtClean="0">
                <a:solidFill>
                  <a:prstClr val="white"/>
                </a:solidFill>
                <a:latin typeface="Calibri" panose="020F0502020204030204"/>
              </a:rPr>
              <a:t>Dual Parity Space</a:t>
            </a:r>
            <a:endParaRPr lang="en-US" sz="1999" kern="0" dirty="0">
              <a:solidFill>
                <a:prstClr val="white"/>
              </a:solidFill>
              <a:latin typeface="Calibri" panose="020F0502020204030204"/>
            </a:endParaRPr>
          </a:p>
        </p:txBody>
      </p:sp>
      <p:sp>
        <p:nvSpPr>
          <p:cNvPr id="145" name="TextBox 144"/>
          <p:cNvSpPr txBox="1">
            <a:spLocks/>
          </p:cNvSpPr>
          <p:nvPr/>
        </p:nvSpPr>
        <p:spPr>
          <a:xfrm>
            <a:off x="1059119" y="1248081"/>
            <a:ext cx="1686482" cy="731226"/>
          </a:xfrm>
          <a:prstGeom prst="rect">
            <a:avLst/>
          </a:prstGeom>
          <a:noFill/>
        </p:spPr>
        <p:txBody>
          <a:bodyPr wrap="square" lIns="91403" tIns="91403" rIns="91403" bIns="91403" rtlCol="0" anchor="ctr" anchorCtr="0">
            <a:noAutofit/>
          </a:bodyPr>
          <a:lstStyle/>
          <a:p>
            <a:pPr algn="r" defTabSz="914037">
              <a:lnSpc>
                <a:spcPct val="90000"/>
              </a:lnSpc>
              <a:spcBef>
                <a:spcPct val="20000"/>
              </a:spcBef>
              <a:buSzPct val="90000"/>
            </a:pPr>
            <a:r>
              <a:rPr lang="en-US" sz="1399" b="1" dirty="0">
                <a:solidFill>
                  <a:schemeClr val="tx1">
                    <a:alpha val="99000"/>
                  </a:schemeClr>
                </a:solidFill>
                <a:latin typeface="Calibri" panose="020F0502020204030204"/>
              </a:rPr>
              <a:t>Physical or Virtualized Workloads</a:t>
            </a:r>
          </a:p>
        </p:txBody>
      </p:sp>
      <p:sp>
        <p:nvSpPr>
          <p:cNvPr id="155" name="Cloud 154"/>
          <p:cNvSpPr/>
          <p:nvPr/>
        </p:nvSpPr>
        <p:spPr>
          <a:xfrm>
            <a:off x="2816040" y="929875"/>
            <a:ext cx="8474209" cy="1071610"/>
          </a:xfrm>
          <a:prstGeom prst="cloud">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lIns="0" tIns="0" rIns="0" bIns="0" rtlCol="0" anchor="ctr"/>
          <a:lstStyle/>
          <a:p>
            <a:pPr algn="ctr" defTabSz="914037">
              <a:defRPr/>
            </a:pPr>
            <a:r>
              <a:rPr lang="en-US" sz="3198" b="1" kern="0" dirty="0">
                <a:solidFill>
                  <a:prstClr val="white"/>
                </a:solidFill>
                <a:latin typeface="Calibri" panose="020F0502020204030204"/>
              </a:rPr>
              <a:t>Hyper-V Compute Nodes</a:t>
            </a:r>
          </a:p>
        </p:txBody>
      </p:sp>
      <p:sp>
        <p:nvSpPr>
          <p:cNvPr id="157" name="TextBox 156"/>
          <p:cNvSpPr txBox="1">
            <a:spLocks/>
          </p:cNvSpPr>
          <p:nvPr/>
        </p:nvSpPr>
        <p:spPr>
          <a:xfrm>
            <a:off x="606108" y="1979308"/>
            <a:ext cx="2130288" cy="731226"/>
          </a:xfrm>
          <a:prstGeom prst="rect">
            <a:avLst/>
          </a:prstGeom>
          <a:noFill/>
        </p:spPr>
        <p:txBody>
          <a:bodyPr wrap="square" lIns="91403" tIns="91403" rIns="91403" bIns="91403" rtlCol="0" anchor="ctr" anchorCtr="0">
            <a:noAutofit/>
          </a:bodyPr>
          <a:lstStyle/>
          <a:p>
            <a:pPr algn="r" defTabSz="914037">
              <a:lnSpc>
                <a:spcPct val="90000"/>
              </a:lnSpc>
              <a:spcBef>
                <a:spcPct val="20000"/>
              </a:spcBef>
              <a:buSzPct val="90000"/>
            </a:pPr>
            <a:r>
              <a:rPr lang="en-US" sz="1399" b="1" dirty="0">
                <a:solidFill>
                  <a:schemeClr val="tx1">
                    <a:alpha val="99000"/>
                  </a:schemeClr>
                </a:solidFill>
                <a:latin typeface="Calibri" panose="020F0502020204030204"/>
              </a:rPr>
              <a:t>High Speed Network</a:t>
            </a:r>
          </a:p>
          <a:p>
            <a:pPr algn="r" defTabSz="914037">
              <a:lnSpc>
                <a:spcPct val="90000"/>
              </a:lnSpc>
              <a:spcBef>
                <a:spcPct val="20000"/>
              </a:spcBef>
              <a:buSzPct val="90000"/>
            </a:pPr>
            <a:r>
              <a:rPr lang="en-US" sz="1399" b="1" dirty="0">
                <a:solidFill>
                  <a:schemeClr val="tx1">
                    <a:alpha val="99000"/>
                  </a:schemeClr>
                </a:solidFill>
                <a:latin typeface="Calibri" panose="020F0502020204030204"/>
              </a:rPr>
              <a:t>(10GbE/InfiniBand)</a:t>
            </a:r>
          </a:p>
        </p:txBody>
      </p:sp>
      <p:sp>
        <p:nvSpPr>
          <p:cNvPr id="158" name="TextBox 157"/>
          <p:cNvSpPr txBox="1">
            <a:spLocks/>
          </p:cNvSpPr>
          <p:nvPr/>
        </p:nvSpPr>
        <p:spPr>
          <a:xfrm>
            <a:off x="1049913" y="2616284"/>
            <a:ext cx="1686482" cy="731226"/>
          </a:xfrm>
          <a:prstGeom prst="rect">
            <a:avLst/>
          </a:prstGeom>
          <a:noFill/>
        </p:spPr>
        <p:txBody>
          <a:bodyPr wrap="square" lIns="91403" tIns="91403" rIns="91403" bIns="91403" rtlCol="0" anchor="ctr" anchorCtr="0">
            <a:noAutofit/>
          </a:bodyPr>
          <a:lstStyle/>
          <a:p>
            <a:pPr algn="r" defTabSz="914037">
              <a:lnSpc>
                <a:spcPct val="90000"/>
              </a:lnSpc>
              <a:spcBef>
                <a:spcPct val="20000"/>
              </a:spcBef>
              <a:buSzPct val="90000"/>
            </a:pPr>
            <a:r>
              <a:rPr lang="en-US" sz="1399" b="1" dirty="0">
                <a:solidFill>
                  <a:schemeClr val="tx1">
                    <a:alpha val="99000"/>
                  </a:schemeClr>
                </a:solidFill>
                <a:latin typeface="Calibri" panose="020F0502020204030204"/>
              </a:rPr>
              <a:t>Unified Cluster Shared Volume Namespace</a:t>
            </a:r>
          </a:p>
        </p:txBody>
      </p:sp>
      <p:sp>
        <p:nvSpPr>
          <p:cNvPr id="162" name="Rounded Rectangle 161"/>
          <p:cNvSpPr/>
          <p:nvPr/>
        </p:nvSpPr>
        <p:spPr>
          <a:xfrm>
            <a:off x="6993767" y="2806463"/>
            <a:ext cx="1953897" cy="385857"/>
          </a:xfrm>
          <a:prstGeom prst="round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037">
              <a:defRPr/>
            </a:pPr>
            <a:r>
              <a:rPr lang="en-US" sz="1799" b="1" kern="0" dirty="0">
                <a:solidFill>
                  <a:prstClr val="white"/>
                </a:solidFill>
                <a:latin typeface="Calibri" panose="020F0502020204030204"/>
              </a:rPr>
              <a:t>\\SRV\Folders</a:t>
            </a:r>
          </a:p>
        </p:txBody>
      </p:sp>
      <p:sp>
        <p:nvSpPr>
          <p:cNvPr id="163" name="Rounded Rectangle 162"/>
          <p:cNvSpPr/>
          <p:nvPr/>
        </p:nvSpPr>
        <p:spPr>
          <a:xfrm>
            <a:off x="4975442" y="2804348"/>
            <a:ext cx="1950119" cy="385857"/>
          </a:xfrm>
          <a:prstGeom prst="roundRect">
            <a:avLst/>
          </a:prstGeom>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914037">
              <a:defRPr/>
            </a:pPr>
            <a:r>
              <a:rPr lang="en-US" sz="1799" b="1" kern="0" dirty="0" smtClean="0">
                <a:solidFill>
                  <a:prstClr val="white"/>
                </a:solidFill>
                <a:latin typeface="Calibri" panose="020F0502020204030204"/>
              </a:rPr>
              <a:t>\\SRV\DB</a:t>
            </a:r>
            <a:endParaRPr lang="en-US" sz="1799" b="1" kern="0" dirty="0">
              <a:solidFill>
                <a:prstClr val="white"/>
              </a:solidFill>
              <a:latin typeface="Calibri" panose="020F0502020204030204"/>
            </a:endParaRPr>
          </a:p>
        </p:txBody>
      </p:sp>
      <p:sp>
        <p:nvSpPr>
          <p:cNvPr id="156" name="Up-Down Arrow 155"/>
          <p:cNvSpPr/>
          <p:nvPr/>
        </p:nvSpPr>
        <p:spPr>
          <a:xfrm>
            <a:off x="4023101" y="1759202"/>
            <a:ext cx="1873892" cy="1045146"/>
          </a:xfrm>
          <a:prstGeom prst="upDownArrow">
            <a:avLst>
              <a:gd name="adj1" fmla="val 65968"/>
              <a:gd name="adj2" fmla="val 34486"/>
            </a:avLst>
          </a:prstGeom>
          <a:ln/>
        </p:spPr>
        <p:style>
          <a:lnRef idx="3">
            <a:schemeClr val="lt1"/>
          </a:lnRef>
          <a:fillRef idx="1">
            <a:schemeClr val="accent5"/>
          </a:fillRef>
          <a:effectRef idx="1">
            <a:schemeClr val="accent5"/>
          </a:effectRef>
          <a:fontRef idx="minor">
            <a:schemeClr val="lt1"/>
          </a:fontRef>
        </p:style>
        <p:txBody>
          <a:bodyPr rtlCol="0" anchor="ctr"/>
          <a:lstStyle/>
          <a:p>
            <a:pPr algn="ctr" defTabSz="914037">
              <a:defRPr/>
            </a:pPr>
            <a:r>
              <a:rPr lang="en-US" sz="1799" b="1" kern="0" dirty="0" smtClean="0">
                <a:solidFill>
                  <a:prstClr val="white"/>
                </a:solidFill>
                <a:latin typeface="Calibri" panose="020F0502020204030204"/>
              </a:rPr>
              <a:t>SMB</a:t>
            </a:r>
            <a:endParaRPr lang="en-US" sz="1799" b="1" kern="0" dirty="0">
              <a:solidFill>
                <a:prstClr val="white"/>
              </a:solidFill>
              <a:latin typeface="Calibri" panose="020F0502020204030204"/>
            </a:endParaRPr>
          </a:p>
        </p:txBody>
      </p:sp>
      <p:sp>
        <p:nvSpPr>
          <p:cNvPr id="188" name="TextBox 187"/>
          <p:cNvSpPr txBox="1">
            <a:spLocks/>
          </p:cNvSpPr>
          <p:nvPr/>
        </p:nvSpPr>
        <p:spPr>
          <a:xfrm>
            <a:off x="1030038" y="5870624"/>
            <a:ext cx="1712374" cy="731226"/>
          </a:xfrm>
          <a:prstGeom prst="rect">
            <a:avLst/>
          </a:prstGeom>
          <a:noFill/>
          <a:ln>
            <a:solidFill>
              <a:srgbClr val="004495"/>
            </a:solidFill>
          </a:ln>
          <a:effectLst>
            <a:glow rad="101600">
              <a:schemeClr val="accent1">
                <a:satMod val="175000"/>
                <a:alpha val="40000"/>
              </a:schemeClr>
            </a:glow>
          </a:effectLst>
        </p:spPr>
        <p:txBody>
          <a:bodyPr wrap="square" lIns="91403" tIns="91403" rIns="91403" bIns="91403" rtlCol="0" anchor="ctr" anchorCtr="0">
            <a:noAutofit/>
          </a:bodyPr>
          <a:lstStyle>
            <a:defPPr>
              <a:defRPr lang="en-US"/>
            </a:defPPr>
            <a:lvl1pPr algn="r" defTabSz="914037">
              <a:lnSpc>
                <a:spcPct val="90000"/>
              </a:lnSpc>
              <a:spcBef>
                <a:spcPct val="20000"/>
              </a:spcBef>
              <a:buSzPct val="90000"/>
              <a:defRPr sz="1399" b="1">
                <a:solidFill>
                  <a:schemeClr val="tx1">
                    <a:alpha val="99000"/>
                  </a:schemeClr>
                </a:solidFill>
                <a:latin typeface="Calibri" panose="020F0502020204030204"/>
              </a:defRPr>
            </a:lvl1pPr>
          </a:lstStyle>
          <a:p>
            <a:r>
              <a:rPr lang="en-US" dirty="0"/>
              <a:t>60-bay Shared SAS JBOD </a:t>
            </a:r>
            <a:r>
              <a:rPr lang="en-US" dirty="0" smtClean="0"/>
              <a:t>Arrays </a:t>
            </a:r>
          </a:p>
          <a:p>
            <a:r>
              <a:rPr lang="en-US" i="1" u="sng" dirty="0" smtClean="0"/>
              <a:t>with SSDs and HDDs</a:t>
            </a:r>
            <a:endParaRPr lang="en-US" i="1" u="sng" dirty="0"/>
          </a:p>
        </p:txBody>
      </p:sp>
      <p:sp>
        <p:nvSpPr>
          <p:cNvPr id="189" name="TextBox 188"/>
          <p:cNvSpPr txBox="1">
            <a:spLocks/>
          </p:cNvSpPr>
          <p:nvPr/>
        </p:nvSpPr>
        <p:spPr>
          <a:xfrm>
            <a:off x="759558" y="4194440"/>
            <a:ext cx="1986044" cy="731226"/>
          </a:xfrm>
          <a:prstGeom prst="rect">
            <a:avLst/>
          </a:prstGeom>
          <a:noFill/>
        </p:spPr>
        <p:txBody>
          <a:bodyPr wrap="square" lIns="91403" tIns="91403" rIns="91403" bIns="91403" rtlCol="0" anchor="ctr" anchorCtr="0">
            <a:noAutofit/>
          </a:bodyPr>
          <a:lstStyle/>
          <a:p>
            <a:pPr algn="r" defTabSz="914037">
              <a:lnSpc>
                <a:spcPct val="90000"/>
              </a:lnSpc>
              <a:spcBef>
                <a:spcPct val="20000"/>
              </a:spcBef>
              <a:buSzPct val="90000"/>
            </a:pPr>
            <a:r>
              <a:rPr lang="en-US" sz="1399" b="1" u="sng" dirty="0">
                <a:solidFill>
                  <a:schemeClr val="tx1">
                    <a:alpha val="99000"/>
                  </a:schemeClr>
                </a:solidFill>
                <a:latin typeface="Calibri" panose="020F0502020204030204"/>
              </a:rPr>
              <a:t>Clustered File Servers </a:t>
            </a:r>
            <a:r>
              <a:rPr lang="en-US" sz="1049" b="1" dirty="0">
                <a:solidFill>
                  <a:schemeClr val="tx1">
                    <a:alpha val="99000"/>
                  </a:schemeClr>
                </a:solidFill>
                <a:latin typeface="Calibri" panose="020F0502020204030204"/>
              </a:rPr>
              <a:t>with 10GbE/InfiniBand</a:t>
            </a:r>
            <a:endParaRPr lang="en-US" sz="1000" b="1" dirty="0">
              <a:solidFill>
                <a:schemeClr val="tx1">
                  <a:alpha val="99000"/>
                </a:schemeClr>
              </a:solidFill>
              <a:latin typeface="Calibri" panose="020F0502020204030204"/>
            </a:endParaRPr>
          </a:p>
        </p:txBody>
      </p:sp>
      <p:sp>
        <p:nvSpPr>
          <p:cNvPr id="66" name="Up-Down Arrow 65"/>
          <p:cNvSpPr/>
          <p:nvPr/>
        </p:nvSpPr>
        <p:spPr>
          <a:xfrm>
            <a:off x="8051872" y="1759202"/>
            <a:ext cx="1873892" cy="1045011"/>
          </a:xfrm>
          <a:prstGeom prst="upDownArrow">
            <a:avLst>
              <a:gd name="adj1" fmla="val 65968"/>
              <a:gd name="adj2" fmla="val 34486"/>
            </a:avLst>
          </a:prstGeom>
          <a:ln/>
        </p:spPr>
        <p:style>
          <a:lnRef idx="3">
            <a:schemeClr val="lt1"/>
          </a:lnRef>
          <a:fillRef idx="1">
            <a:schemeClr val="accent5"/>
          </a:fillRef>
          <a:effectRef idx="1">
            <a:schemeClr val="accent5"/>
          </a:effectRef>
          <a:fontRef idx="minor">
            <a:schemeClr val="lt1"/>
          </a:fontRef>
        </p:style>
        <p:txBody>
          <a:bodyPr rtlCol="0" anchor="ctr"/>
          <a:lstStyle/>
          <a:p>
            <a:pPr algn="ctr" defTabSz="914037">
              <a:defRPr/>
            </a:pPr>
            <a:r>
              <a:rPr lang="en-US" sz="1799" b="1" kern="0" dirty="0" smtClean="0">
                <a:solidFill>
                  <a:prstClr val="white"/>
                </a:solidFill>
                <a:latin typeface="Calibri" panose="020F0502020204030204"/>
              </a:rPr>
              <a:t>SMB</a:t>
            </a:r>
            <a:endParaRPr lang="en-US" sz="1799" b="1" kern="0" dirty="0">
              <a:solidFill>
                <a:prstClr val="white"/>
              </a:solidFill>
              <a:latin typeface="Calibri" panose="020F0502020204030204"/>
            </a:endParaRPr>
          </a:p>
        </p:txBody>
      </p:sp>
      <p:cxnSp>
        <p:nvCxnSpPr>
          <p:cNvPr id="87" name="Straight Connector 86"/>
          <p:cNvCxnSpPr/>
          <p:nvPr/>
        </p:nvCxnSpPr>
        <p:spPr>
          <a:xfrm flipV="1">
            <a:off x="2891737" y="4550795"/>
            <a:ext cx="8165423" cy="6924"/>
          </a:xfrm>
          <a:prstGeom prst="line">
            <a:avLst/>
          </a:prstGeom>
          <a:ln w="28575">
            <a:solidFill>
              <a:schemeClr val="accent4"/>
            </a:solidFill>
            <a:headEnd type="oval" w="med" len="med"/>
            <a:tailEnd type="oval" w="med" len="med"/>
          </a:ln>
        </p:spPr>
        <p:style>
          <a:lnRef idx="2">
            <a:schemeClr val="accent5"/>
          </a:lnRef>
          <a:fillRef idx="0">
            <a:schemeClr val="accent5"/>
          </a:fillRef>
          <a:effectRef idx="1">
            <a:schemeClr val="accent5"/>
          </a:effectRef>
          <a:fontRef idx="minor">
            <a:schemeClr val="tx1"/>
          </a:fontRef>
        </p:style>
      </p:cxnSp>
      <p:pic>
        <p:nvPicPr>
          <p:cNvPr id="88" name="Picture 8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6402" y="4245218"/>
            <a:ext cx="1964982" cy="553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9" name="Group 88"/>
          <p:cNvGrpSpPr/>
          <p:nvPr/>
        </p:nvGrpSpPr>
        <p:grpSpPr>
          <a:xfrm>
            <a:off x="2960401" y="5597231"/>
            <a:ext cx="2033721" cy="1299498"/>
            <a:chOff x="225607" y="4524323"/>
            <a:chExt cx="3125634" cy="1861503"/>
          </a:xfrm>
        </p:grpSpPr>
        <p:pic>
          <p:nvPicPr>
            <p:cNvPr id="9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041" y="4524323"/>
              <a:ext cx="2743200" cy="18307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 name="TextBox 90"/>
            <p:cNvSpPr txBox="1">
              <a:spLocks/>
            </p:cNvSpPr>
            <p:nvPr/>
          </p:nvSpPr>
          <p:spPr>
            <a:xfrm>
              <a:off x="225607" y="5654306"/>
              <a:ext cx="1073970" cy="731520"/>
            </a:xfrm>
            <a:prstGeom prst="rect">
              <a:avLst/>
            </a:prstGeom>
            <a:noFill/>
            <a:ln w="12700">
              <a:noFill/>
            </a:ln>
          </p:spPr>
          <p:txBody>
            <a:bodyPr wrap="square" lIns="91403" tIns="91403" rIns="91403" bIns="91403" rtlCol="0" anchor="ctr" anchorCtr="0">
              <a:noAutofit/>
            </a:bodyPr>
            <a:lstStyle/>
            <a:p>
              <a:pPr algn="r" defTabSz="914037">
                <a:lnSpc>
                  <a:spcPct val="90000"/>
                </a:lnSpc>
                <a:spcBef>
                  <a:spcPct val="20000"/>
                </a:spcBef>
                <a:buSzPct val="90000"/>
                <a:defRPr/>
              </a:pPr>
              <a:r>
                <a:rPr lang="en-US" sz="700" b="1" kern="0" dirty="0">
                  <a:solidFill>
                    <a:schemeClr val="tx1">
                      <a:alpha val="99000"/>
                    </a:schemeClr>
                  </a:solidFill>
                  <a:latin typeface="Calibri" panose="020F0502020204030204"/>
                </a:rPr>
                <a:t>60-bay</a:t>
              </a:r>
            </a:p>
            <a:p>
              <a:pPr algn="r" defTabSz="914037">
                <a:lnSpc>
                  <a:spcPct val="90000"/>
                </a:lnSpc>
                <a:spcBef>
                  <a:spcPct val="20000"/>
                </a:spcBef>
                <a:buSzPct val="90000"/>
                <a:defRPr/>
              </a:pPr>
              <a:r>
                <a:rPr lang="en-US" sz="700" b="1" kern="0" dirty="0">
                  <a:solidFill>
                    <a:schemeClr val="tx1">
                      <a:alpha val="99000"/>
                    </a:schemeClr>
                  </a:solidFill>
                  <a:latin typeface="Calibri" panose="020F0502020204030204"/>
                </a:rPr>
                <a:t>SAS Array</a:t>
              </a:r>
            </a:p>
          </p:txBody>
        </p:sp>
      </p:grpSp>
      <p:pic>
        <p:nvPicPr>
          <p:cNvPr id="92" name="Picture 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0294" y="4245218"/>
            <a:ext cx="1964982" cy="553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 name="Picture 9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3665" y="4245218"/>
            <a:ext cx="1964982" cy="553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 name="Picture 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6188" y="4245218"/>
            <a:ext cx="1964982" cy="553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5" name="Group 94"/>
          <p:cNvGrpSpPr/>
          <p:nvPr/>
        </p:nvGrpSpPr>
        <p:grpSpPr>
          <a:xfrm>
            <a:off x="4960047" y="5597231"/>
            <a:ext cx="2033721" cy="1299498"/>
            <a:chOff x="225607" y="4524323"/>
            <a:chExt cx="3125634" cy="1861503"/>
          </a:xfrm>
        </p:grpSpPr>
        <p:pic>
          <p:nvPicPr>
            <p:cNvPr id="9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041" y="4524323"/>
              <a:ext cx="2743200" cy="18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7" name="TextBox 96"/>
            <p:cNvSpPr txBox="1">
              <a:spLocks/>
            </p:cNvSpPr>
            <p:nvPr/>
          </p:nvSpPr>
          <p:spPr>
            <a:xfrm>
              <a:off x="225607" y="5654306"/>
              <a:ext cx="1073970" cy="731520"/>
            </a:xfrm>
            <a:prstGeom prst="rect">
              <a:avLst/>
            </a:prstGeom>
            <a:noFill/>
          </p:spPr>
          <p:txBody>
            <a:bodyPr wrap="square" lIns="91403" tIns="91403" rIns="91403" bIns="91403" rtlCol="0" anchor="ctr" anchorCtr="0">
              <a:noAutofit/>
            </a:bodyPr>
            <a:lstStyle/>
            <a:p>
              <a:pPr algn="r" defTabSz="914037">
                <a:lnSpc>
                  <a:spcPct val="90000"/>
                </a:lnSpc>
                <a:spcBef>
                  <a:spcPct val="20000"/>
                </a:spcBef>
                <a:buSzPct val="90000"/>
                <a:defRPr/>
              </a:pPr>
              <a:r>
                <a:rPr lang="en-US" sz="700" b="1" kern="0" dirty="0">
                  <a:solidFill>
                    <a:schemeClr val="tx1">
                      <a:alpha val="99000"/>
                    </a:schemeClr>
                  </a:solidFill>
                  <a:latin typeface="Calibri" panose="020F0502020204030204"/>
                </a:rPr>
                <a:t>60-bay</a:t>
              </a:r>
            </a:p>
            <a:p>
              <a:pPr algn="r" defTabSz="914037">
                <a:lnSpc>
                  <a:spcPct val="90000"/>
                </a:lnSpc>
                <a:spcBef>
                  <a:spcPct val="20000"/>
                </a:spcBef>
                <a:buSzPct val="90000"/>
                <a:defRPr/>
              </a:pPr>
              <a:r>
                <a:rPr lang="en-US" sz="700" b="1" kern="0" dirty="0">
                  <a:solidFill>
                    <a:schemeClr val="tx1">
                      <a:alpha val="99000"/>
                    </a:schemeClr>
                  </a:solidFill>
                  <a:latin typeface="Calibri" panose="020F0502020204030204"/>
                </a:rPr>
                <a:t>SAS Array</a:t>
              </a:r>
            </a:p>
          </p:txBody>
        </p:sp>
      </p:grpSp>
      <p:grpSp>
        <p:nvGrpSpPr>
          <p:cNvPr id="98" name="Group 97"/>
          <p:cNvGrpSpPr/>
          <p:nvPr/>
        </p:nvGrpSpPr>
        <p:grpSpPr>
          <a:xfrm>
            <a:off x="6974392" y="5601462"/>
            <a:ext cx="2033721" cy="1299498"/>
            <a:chOff x="225607" y="4524323"/>
            <a:chExt cx="3125634" cy="1861503"/>
          </a:xfrm>
        </p:grpSpPr>
        <p:pic>
          <p:nvPicPr>
            <p:cNvPr id="99"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041" y="4524323"/>
              <a:ext cx="2743200" cy="18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0" name="TextBox 99"/>
            <p:cNvSpPr txBox="1">
              <a:spLocks/>
            </p:cNvSpPr>
            <p:nvPr/>
          </p:nvSpPr>
          <p:spPr>
            <a:xfrm>
              <a:off x="225607" y="5654306"/>
              <a:ext cx="1073970" cy="731520"/>
            </a:xfrm>
            <a:prstGeom prst="rect">
              <a:avLst/>
            </a:prstGeom>
            <a:noFill/>
          </p:spPr>
          <p:txBody>
            <a:bodyPr wrap="square" lIns="91403" tIns="91403" rIns="91403" bIns="91403" rtlCol="0" anchor="ctr" anchorCtr="0">
              <a:noAutofit/>
            </a:bodyPr>
            <a:lstStyle/>
            <a:p>
              <a:pPr algn="r" defTabSz="914037">
                <a:lnSpc>
                  <a:spcPct val="90000"/>
                </a:lnSpc>
                <a:spcBef>
                  <a:spcPct val="20000"/>
                </a:spcBef>
                <a:buSzPct val="90000"/>
                <a:defRPr/>
              </a:pPr>
              <a:r>
                <a:rPr lang="en-US" sz="700" b="1" kern="0" dirty="0">
                  <a:solidFill>
                    <a:schemeClr val="tx1">
                      <a:alpha val="99000"/>
                    </a:schemeClr>
                  </a:solidFill>
                  <a:latin typeface="Calibri" panose="020F0502020204030204"/>
                </a:rPr>
                <a:t>60-bay</a:t>
              </a:r>
            </a:p>
            <a:p>
              <a:pPr algn="r" defTabSz="914037">
                <a:lnSpc>
                  <a:spcPct val="90000"/>
                </a:lnSpc>
                <a:spcBef>
                  <a:spcPct val="20000"/>
                </a:spcBef>
                <a:buSzPct val="90000"/>
                <a:defRPr/>
              </a:pPr>
              <a:r>
                <a:rPr lang="en-US" sz="700" b="1" kern="0" dirty="0">
                  <a:solidFill>
                    <a:schemeClr val="tx1">
                      <a:alpha val="99000"/>
                    </a:schemeClr>
                  </a:solidFill>
                  <a:latin typeface="Calibri" panose="020F0502020204030204"/>
                </a:rPr>
                <a:t>SAS Array</a:t>
              </a:r>
            </a:p>
          </p:txBody>
        </p:sp>
      </p:grpSp>
      <p:grpSp>
        <p:nvGrpSpPr>
          <p:cNvPr id="101" name="Group 100"/>
          <p:cNvGrpSpPr/>
          <p:nvPr/>
        </p:nvGrpSpPr>
        <p:grpSpPr>
          <a:xfrm>
            <a:off x="8988818" y="5602866"/>
            <a:ext cx="2033721" cy="1299498"/>
            <a:chOff x="225607" y="4524323"/>
            <a:chExt cx="3125634" cy="1861503"/>
          </a:xfrm>
        </p:grpSpPr>
        <p:pic>
          <p:nvPicPr>
            <p:cNvPr id="10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041" y="4524323"/>
              <a:ext cx="2743200" cy="18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 name="TextBox 102"/>
            <p:cNvSpPr txBox="1">
              <a:spLocks/>
            </p:cNvSpPr>
            <p:nvPr/>
          </p:nvSpPr>
          <p:spPr>
            <a:xfrm>
              <a:off x="225607" y="5654306"/>
              <a:ext cx="1073970" cy="731520"/>
            </a:xfrm>
            <a:prstGeom prst="rect">
              <a:avLst/>
            </a:prstGeom>
            <a:noFill/>
          </p:spPr>
          <p:txBody>
            <a:bodyPr wrap="square" lIns="91403" tIns="91403" rIns="91403" bIns="91403" rtlCol="0" anchor="ctr" anchorCtr="0">
              <a:noAutofit/>
            </a:bodyPr>
            <a:lstStyle/>
            <a:p>
              <a:pPr algn="r" defTabSz="914037">
                <a:lnSpc>
                  <a:spcPct val="90000"/>
                </a:lnSpc>
                <a:spcBef>
                  <a:spcPct val="20000"/>
                </a:spcBef>
                <a:buSzPct val="90000"/>
                <a:defRPr/>
              </a:pPr>
              <a:r>
                <a:rPr lang="en-US" sz="700" b="1" kern="0" dirty="0">
                  <a:solidFill>
                    <a:schemeClr val="tx1">
                      <a:alpha val="99000"/>
                    </a:schemeClr>
                  </a:solidFill>
                  <a:latin typeface="Calibri" panose="020F0502020204030204"/>
                </a:rPr>
                <a:t>60-bay</a:t>
              </a:r>
            </a:p>
            <a:p>
              <a:pPr algn="r" defTabSz="914037">
                <a:lnSpc>
                  <a:spcPct val="90000"/>
                </a:lnSpc>
                <a:spcBef>
                  <a:spcPct val="20000"/>
                </a:spcBef>
                <a:buSzPct val="90000"/>
                <a:defRPr/>
              </a:pPr>
              <a:r>
                <a:rPr lang="en-US" sz="700" b="1" kern="0" dirty="0">
                  <a:solidFill>
                    <a:schemeClr val="tx1">
                      <a:alpha val="99000"/>
                    </a:schemeClr>
                  </a:solidFill>
                  <a:latin typeface="Calibri" panose="020F0502020204030204"/>
                </a:rPr>
                <a:t>SAS Array</a:t>
              </a:r>
            </a:p>
          </p:txBody>
        </p:sp>
      </p:grpSp>
      <p:sp>
        <p:nvSpPr>
          <p:cNvPr id="104" name="Rounded Rectangle 103"/>
          <p:cNvSpPr/>
          <p:nvPr/>
        </p:nvSpPr>
        <p:spPr bwMode="auto">
          <a:xfrm>
            <a:off x="2953030" y="5048549"/>
            <a:ext cx="8025557" cy="208543"/>
          </a:xfrm>
          <a:prstGeom prst="roundRect">
            <a:avLst/>
          </a:prstGeom>
          <a:ln/>
        </p:spPr>
        <p:style>
          <a:lnRef idx="1">
            <a:schemeClr val="accent1"/>
          </a:lnRef>
          <a:fillRef idx="3">
            <a:schemeClr val="accent1"/>
          </a:fillRef>
          <a:effectRef idx="2">
            <a:schemeClr val="accent1"/>
          </a:effectRef>
          <a:fontRef idx="minor">
            <a:schemeClr val="lt1"/>
          </a:fontRef>
        </p:style>
        <p:txBody>
          <a:bodyPr tIns="182806" bIns="182806" rtlCol="0" anchor="ctr"/>
          <a:lstStyle/>
          <a:p>
            <a:pPr algn="ctr" defTabSz="914037"/>
            <a:endParaRPr lang="en-US" sz="1999" kern="0" dirty="0">
              <a:solidFill>
                <a:prstClr val="white"/>
              </a:solidFill>
              <a:latin typeface="Calibri" panose="020F0502020204030204"/>
            </a:endParaRPr>
          </a:p>
        </p:txBody>
      </p:sp>
      <p:cxnSp>
        <p:nvCxnSpPr>
          <p:cNvPr id="106" name="Straight Connector 105"/>
          <p:cNvCxnSpPr>
            <a:stCxn id="90" idx="0"/>
          </p:cNvCxnSpPr>
          <p:nvPr/>
        </p:nvCxnSpPr>
        <p:spPr>
          <a:xfrm flipV="1">
            <a:off x="4101678" y="5248580"/>
            <a:ext cx="118" cy="348650"/>
          </a:xfrm>
          <a:prstGeom prst="line">
            <a:avLst/>
          </a:prstGeom>
          <a:ln w="28575">
            <a:solidFill>
              <a:schemeClr val="accent5"/>
            </a:solidFill>
            <a:headEnd type="oval" w="med" len="med"/>
            <a:tailEnd type="oval" w="med" len="med"/>
          </a:ln>
        </p:spPr>
        <p:style>
          <a:lnRef idx="2">
            <a:schemeClr val="accent5"/>
          </a:lnRef>
          <a:fillRef idx="0">
            <a:schemeClr val="accent5"/>
          </a:fillRef>
          <a:effectRef idx="1">
            <a:schemeClr val="accent5"/>
          </a:effectRef>
          <a:fontRef idx="minor">
            <a:schemeClr val="tx1"/>
          </a:fontRef>
        </p:style>
      </p:cxnSp>
      <p:cxnSp>
        <p:nvCxnSpPr>
          <p:cNvPr id="107" name="Straight Connector 106"/>
          <p:cNvCxnSpPr/>
          <p:nvPr/>
        </p:nvCxnSpPr>
        <p:spPr>
          <a:xfrm flipV="1">
            <a:off x="3955816" y="4708153"/>
            <a:ext cx="118" cy="348650"/>
          </a:xfrm>
          <a:prstGeom prst="line">
            <a:avLst/>
          </a:prstGeom>
          <a:ln w="28575">
            <a:solidFill>
              <a:schemeClr val="accent5"/>
            </a:solidFill>
            <a:headEnd type="oval" w="med" len="med"/>
            <a:tailEnd type="oval" w="med" len="med"/>
          </a:ln>
        </p:spPr>
        <p:style>
          <a:lnRef idx="2">
            <a:schemeClr val="accent5"/>
          </a:lnRef>
          <a:fillRef idx="0">
            <a:schemeClr val="accent5"/>
          </a:fillRef>
          <a:effectRef idx="1">
            <a:schemeClr val="accent5"/>
          </a:effectRef>
          <a:fontRef idx="minor">
            <a:schemeClr val="tx1"/>
          </a:fontRef>
        </p:style>
      </p:cxnSp>
      <p:cxnSp>
        <p:nvCxnSpPr>
          <p:cNvPr id="108" name="Straight Connector 107"/>
          <p:cNvCxnSpPr/>
          <p:nvPr/>
        </p:nvCxnSpPr>
        <p:spPr>
          <a:xfrm flipV="1">
            <a:off x="5959708" y="4708153"/>
            <a:ext cx="118" cy="348650"/>
          </a:xfrm>
          <a:prstGeom prst="line">
            <a:avLst/>
          </a:prstGeom>
          <a:ln w="28575">
            <a:solidFill>
              <a:schemeClr val="accent5"/>
            </a:solidFill>
            <a:headEnd type="oval" w="med" len="med"/>
            <a:tailEnd type="oval" w="med" len="med"/>
          </a:ln>
        </p:spPr>
        <p:style>
          <a:lnRef idx="2">
            <a:schemeClr val="accent5"/>
          </a:lnRef>
          <a:fillRef idx="0">
            <a:schemeClr val="accent5"/>
          </a:fillRef>
          <a:effectRef idx="1">
            <a:schemeClr val="accent5"/>
          </a:effectRef>
          <a:fontRef idx="minor">
            <a:schemeClr val="tx1"/>
          </a:fontRef>
        </p:style>
      </p:cxnSp>
      <p:cxnSp>
        <p:nvCxnSpPr>
          <p:cNvPr id="109" name="Straight Connector 108"/>
          <p:cNvCxnSpPr/>
          <p:nvPr/>
        </p:nvCxnSpPr>
        <p:spPr>
          <a:xfrm flipV="1">
            <a:off x="6108694" y="5246992"/>
            <a:ext cx="118" cy="348650"/>
          </a:xfrm>
          <a:prstGeom prst="line">
            <a:avLst/>
          </a:prstGeom>
          <a:ln w="28575">
            <a:solidFill>
              <a:schemeClr val="accent5"/>
            </a:solidFill>
            <a:headEnd type="oval" w="med" len="med"/>
            <a:tailEnd type="oval" w="med" len="med"/>
          </a:ln>
        </p:spPr>
        <p:style>
          <a:lnRef idx="2">
            <a:schemeClr val="accent5"/>
          </a:lnRef>
          <a:fillRef idx="0">
            <a:schemeClr val="accent5"/>
          </a:fillRef>
          <a:effectRef idx="1">
            <a:schemeClr val="accent5"/>
          </a:effectRef>
          <a:fontRef idx="minor">
            <a:schemeClr val="tx1"/>
          </a:fontRef>
        </p:style>
      </p:cxnSp>
      <p:cxnSp>
        <p:nvCxnSpPr>
          <p:cNvPr id="110" name="Straight Connector 109"/>
          <p:cNvCxnSpPr/>
          <p:nvPr/>
        </p:nvCxnSpPr>
        <p:spPr>
          <a:xfrm flipV="1">
            <a:off x="8134926" y="5264034"/>
            <a:ext cx="118" cy="348650"/>
          </a:xfrm>
          <a:prstGeom prst="line">
            <a:avLst/>
          </a:prstGeom>
          <a:ln w="28575">
            <a:solidFill>
              <a:schemeClr val="accent5"/>
            </a:solidFill>
            <a:headEnd type="oval" w="med" len="med"/>
            <a:tailEnd type="oval" w="med" len="med"/>
          </a:ln>
        </p:spPr>
        <p:style>
          <a:lnRef idx="2">
            <a:schemeClr val="accent5"/>
          </a:lnRef>
          <a:fillRef idx="0">
            <a:schemeClr val="accent5"/>
          </a:fillRef>
          <a:effectRef idx="1">
            <a:schemeClr val="accent5"/>
          </a:effectRef>
          <a:fontRef idx="minor">
            <a:schemeClr val="tx1"/>
          </a:fontRef>
        </p:style>
      </p:cxnSp>
      <p:cxnSp>
        <p:nvCxnSpPr>
          <p:cNvPr id="111" name="Straight Connector 110"/>
          <p:cNvCxnSpPr/>
          <p:nvPr/>
        </p:nvCxnSpPr>
        <p:spPr>
          <a:xfrm flipV="1">
            <a:off x="10129976" y="5254860"/>
            <a:ext cx="118" cy="348650"/>
          </a:xfrm>
          <a:prstGeom prst="line">
            <a:avLst/>
          </a:prstGeom>
          <a:ln w="28575">
            <a:solidFill>
              <a:schemeClr val="accent5"/>
            </a:solidFill>
            <a:headEnd type="oval" w="med" len="med"/>
            <a:tailEnd type="oval" w="med" len="med"/>
          </a:ln>
        </p:spPr>
        <p:style>
          <a:lnRef idx="2">
            <a:schemeClr val="accent5"/>
          </a:lnRef>
          <a:fillRef idx="0">
            <a:schemeClr val="accent5"/>
          </a:fillRef>
          <a:effectRef idx="1">
            <a:schemeClr val="accent5"/>
          </a:effectRef>
          <a:fontRef idx="minor">
            <a:schemeClr val="tx1"/>
          </a:fontRef>
        </p:style>
      </p:cxnSp>
      <p:cxnSp>
        <p:nvCxnSpPr>
          <p:cNvPr id="112" name="Straight Connector 111"/>
          <p:cNvCxnSpPr/>
          <p:nvPr/>
        </p:nvCxnSpPr>
        <p:spPr>
          <a:xfrm flipV="1">
            <a:off x="7980004" y="4696159"/>
            <a:ext cx="118" cy="348650"/>
          </a:xfrm>
          <a:prstGeom prst="line">
            <a:avLst/>
          </a:prstGeom>
          <a:ln w="28575">
            <a:solidFill>
              <a:schemeClr val="accent5"/>
            </a:solidFill>
            <a:headEnd type="oval" w="med" len="med"/>
            <a:tailEnd type="oval" w="med" len="med"/>
          </a:ln>
        </p:spPr>
        <p:style>
          <a:lnRef idx="2">
            <a:schemeClr val="accent5"/>
          </a:lnRef>
          <a:fillRef idx="0">
            <a:schemeClr val="accent5"/>
          </a:fillRef>
          <a:effectRef idx="1">
            <a:schemeClr val="accent5"/>
          </a:effectRef>
          <a:fontRef idx="minor">
            <a:schemeClr val="tx1"/>
          </a:fontRef>
        </p:style>
      </p:cxnSp>
      <p:cxnSp>
        <p:nvCxnSpPr>
          <p:cNvPr id="113" name="Straight Connector 112"/>
          <p:cNvCxnSpPr/>
          <p:nvPr/>
        </p:nvCxnSpPr>
        <p:spPr>
          <a:xfrm flipV="1">
            <a:off x="9993375" y="4701229"/>
            <a:ext cx="118" cy="348650"/>
          </a:xfrm>
          <a:prstGeom prst="line">
            <a:avLst/>
          </a:prstGeom>
          <a:ln w="28575">
            <a:solidFill>
              <a:schemeClr val="accent5"/>
            </a:solidFill>
            <a:headEnd type="oval" w="med" len="med"/>
            <a:tailEnd type="oval" w="med" len="med"/>
          </a:ln>
        </p:spPr>
        <p:style>
          <a:lnRef idx="2">
            <a:schemeClr val="accent5"/>
          </a:lnRef>
          <a:fillRef idx="0">
            <a:schemeClr val="accent5"/>
          </a:fillRef>
          <a:effectRef idx="1">
            <a:schemeClr val="accent5"/>
          </a:effectRef>
          <a:fontRef idx="minor">
            <a:schemeClr val="tx1"/>
          </a:fontRef>
        </p:style>
      </p:cxnSp>
      <p:sp>
        <p:nvSpPr>
          <p:cNvPr id="115" name="Rectangle 114"/>
          <p:cNvSpPr/>
          <p:nvPr/>
        </p:nvSpPr>
        <p:spPr bwMode="auto">
          <a:xfrm>
            <a:off x="3130299" y="4433976"/>
            <a:ext cx="308226" cy="95333"/>
          </a:xfrm>
          <a:prstGeom prst="rect">
            <a:avLst/>
          </a:prstGeom>
          <a:solidFill>
            <a:srgbClr val="1B2020"/>
          </a:solidFill>
          <a:ln>
            <a:noFill/>
            <a:headEnd type="none" w="med" len="med"/>
            <a:tailEnd type="none" w="med" len="med"/>
          </a:ln>
          <a:effectLst>
            <a:softEdge rad="12700"/>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 name="Rectangle 115"/>
          <p:cNvSpPr/>
          <p:nvPr/>
        </p:nvSpPr>
        <p:spPr bwMode="auto">
          <a:xfrm>
            <a:off x="5136309" y="4433975"/>
            <a:ext cx="308226" cy="95333"/>
          </a:xfrm>
          <a:prstGeom prst="rect">
            <a:avLst/>
          </a:prstGeom>
          <a:solidFill>
            <a:srgbClr val="1B2020"/>
          </a:solidFill>
          <a:ln>
            <a:noFill/>
            <a:headEnd type="none" w="med" len="med"/>
            <a:tailEnd type="none" w="med" len="med"/>
          </a:ln>
          <a:effectLst>
            <a:softEdge rad="12700"/>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9" name="Rectangle 118"/>
          <p:cNvSpPr/>
          <p:nvPr/>
        </p:nvSpPr>
        <p:spPr bwMode="auto">
          <a:xfrm>
            <a:off x="7143499" y="4433975"/>
            <a:ext cx="308226" cy="95333"/>
          </a:xfrm>
          <a:prstGeom prst="rect">
            <a:avLst/>
          </a:prstGeom>
          <a:solidFill>
            <a:srgbClr val="1B2020"/>
          </a:solidFill>
          <a:ln>
            <a:noFill/>
            <a:headEnd type="none" w="med" len="med"/>
            <a:tailEnd type="none" w="med" len="med"/>
          </a:ln>
          <a:effectLst>
            <a:softEdge rad="12700"/>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1" name="Rectangle 120"/>
          <p:cNvSpPr/>
          <p:nvPr/>
        </p:nvSpPr>
        <p:spPr bwMode="auto">
          <a:xfrm>
            <a:off x="9153274" y="4424480"/>
            <a:ext cx="308226" cy="95333"/>
          </a:xfrm>
          <a:prstGeom prst="rect">
            <a:avLst/>
          </a:prstGeom>
          <a:solidFill>
            <a:srgbClr val="1B2020"/>
          </a:solidFill>
          <a:ln>
            <a:noFill/>
            <a:headEnd type="none" w="med" len="med"/>
            <a:tailEnd type="none" w="med" len="med"/>
          </a:ln>
          <a:effectLst>
            <a:softEdge rad="12700"/>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 name="Oval 121"/>
          <p:cNvSpPr/>
          <p:nvPr/>
        </p:nvSpPr>
        <p:spPr bwMode="auto">
          <a:xfrm>
            <a:off x="4307962" y="6487211"/>
            <a:ext cx="211113" cy="111049"/>
          </a:xfrm>
          <a:prstGeom prst="ellipse">
            <a:avLst/>
          </a:prstGeom>
          <a:solidFill>
            <a:srgbClr val="5E5D5B"/>
          </a:solidFill>
          <a:ln>
            <a:noFill/>
            <a:headEnd type="none" w="med" len="med"/>
            <a:tailEnd type="none" w="med" len="med"/>
          </a:ln>
          <a:effectLst>
            <a:softEdge rad="12700"/>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3" name="Oval 122"/>
          <p:cNvSpPr/>
          <p:nvPr/>
        </p:nvSpPr>
        <p:spPr bwMode="auto">
          <a:xfrm>
            <a:off x="6303561" y="6487210"/>
            <a:ext cx="211113" cy="111049"/>
          </a:xfrm>
          <a:prstGeom prst="ellipse">
            <a:avLst/>
          </a:prstGeom>
          <a:solidFill>
            <a:srgbClr val="5E5D5B"/>
          </a:solidFill>
          <a:ln>
            <a:noFill/>
            <a:headEnd type="none" w="med" len="med"/>
            <a:tailEnd type="none" w="med" len="med"/>
          </a:ln>
          <a:effectLst>
            <a:softEdge rad="12700"/>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 name="Oval 123"/>
          <p:cNvSpPr/>
          <p:nvPr/>
        </p:nvSpPr>
        <p:spPr bwMode="auto">
          <a:xfrm>
            <a:off x="8317987" y="6487210"/>
            <a:ext cx="211113" cy="111049"/>
          </a:xfrm>
          <a:prstGeom prst="ellipse">
            <a:avLst/>
          </a:prstGeom>
          <a:solidFill>
            <a:srgbClr val="5E5D5B"/>
          </a:solidFill>
          <a:ln>
            <a:noFill/>
            <a:headEnd type="none" w="med" len="med"/>
            <a:tailEnd type="none" w="med" len="med"/>
          </a:ln>
          <a:effectLst>
            <a:softEdge rad="12700"/>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5" name="Oval 124"/>
          <p:cNvSpPr/>
          <p:nvPr/>
        </p:nvSpPr>
        <p:spPr bwMode="auto">
          <a:xfrm>
            <a:off x="10315740" y="6496246"/>
            <a:ext cx="211113" cy="111049"/>
          </a:xfrm>
          <a:prstGeom prst="ellipse">
            <a:avLst/>
          </a:prstGeom>
          <a:solidFill>
            <a:srgbClr val="5E5D5B"/>
          </a:solidFill>
          <a:ln>
            <a:noFill/>
            <a:headEnd type="none" w="med" len="med"/>
            <a:tailEnd type="none" w="med" len="med"/>
          </a:ln>
          <a:effectLst>
            <a:softEdge rad="12700"/>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9" name="Rounded Rectangle 158"/>
          <p:cNvSpPr/>
          <p:nvPr/>
        </p:nvSpPr>
        <p:spPr>
          <a:xfrm>
            <a:off x="3020246" y="2804618"/>
            <a:ext cx="1888776" cy="385857"/>
          </a:xfrm>
          <a:prstGeom prst="roundRect">
            <a:avLst/>
          </a:prstGeom>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914037">
              <a:defRPr/>
            </a:pPr>
            <a:r>
              <a:rPr lang="en-US" sz="1799" b="1" kern="0" dirty="0">
                <a:solidFill>
                  <a:prstClr val="white"/>
                </a:solidFill>
                <a:latin typeface="Calibri" panose="020F0502020204030204"/>
              </a:rPr>
              <a:t>\\SRV\VDI_Mrktg</a:t>
            </a:r>
          </a:p>
        </p:txBody>
      </p:sp>
      <p:sp>
        <p:nvSpPr>
          <p:cNvPr id="160" name="Rounded Rectangle 159"/>
          <p:cNvSpPr/>
          <p:nvPr/>
        </p:nvSpPr>
        <p:spPr>
          <a:xfrm>
            <a:off x="9015869" y="2804618"/>
            <a:ext cx="1951457" cy="385857"/>
          </a:xfrm>
          <a:prstGeom prst="round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037">
              <a:defRPr/>
            </a:pPr>
            <a:r>
              <a:rPr lang="en-US" sz="1799" b="1" kern="0" dirty="0">
                <a:solidFill>
                  <a:prstClr val="white"/>
                </a:solidFill>
                <a:latin typeface="Calibri" panose="020F0502020204030204"/>
              </a:rPr>
              <a:t>\\</a:t>
            </a:r>
            <a:r>
              <a:rPr lang="en-US" sz="1799" b="1" kern="0" dirty="0" smtClean="0">
                <a:solidFill>
                  <a:prstClr val="white"/>
                </a:solidFill>
                <a:latin typeface="Calibri" panose="020F0502020204030204"/>
              </a:rPr>
              <a:t>SRV\Archive</a:t>
            </a:r>
            <a:endParaRPr lang="en-US" sz="1799" b="1" kern="0" dirty="0">
              <a:solidFill>
                <a:prstClr val="white"/>
              </a:solidFill>
              <a:latin typeface="Calibri" panose="020F0502020204030204"/>
            </a:endParaRPr>
          </a:p>
        </p:txBody>
      </p:sp>
      <p:sp>
        <p:nvSpPr>
          <p:cNvPr id="59" name="TextBox 58"/>
          <p:cNvSpPr txBox="1"/>
          <p:nvPr/>
        </p:nvSpPr>
        <p:spPr>
          <a:xfrm>
            <a:off x="4978370" y="5072376"/>
            <a:ext cx="3974875" cy="190188"/>
          </a:xfrm>
          <a:prstGeom prst="rect">
            <a:avLst/>
          </a:prstGeom>
          <a:noFill/>
        </p:spPr>
        <p:txBody>
          <a:bodyPr wrap="square" lIns="182806" tIns="146246" rIns="182806" bIns="146246" rtlCol="0" anchor="ctr">
            <a:noAutofit/>
          </a:bodyPr>
          <a:lstStyle/>
          <a:p>
            <a:pPr algn="ctr">
              <a:lnSpc>
                <a:spcPct val="90000"/>
              </a:lnSpc>
              <a:spcAft>
                <a:spcPts val="600"/>
              </a:spcAft>
            </a:pPr>
            <a:r>
              <a:rPr lang="en-US" sz="900" b="1" spc="300" dirty="0" smtClean="0">
                <a:gradFill>
                  <a:gsLst>
                    <a:gs pos="2917">
                      <a:schemeClr val="tx1"/>
                    </a:gs>
                    <a:gs pos="30000">
                      <a:schemeClr val="tx1"/>
                    </a:gs>
                  </a:gsLst>
                  <a:lin ang="5400000" scaled="0"/>
                </a:gradFill>
              </a:rPr>
              <a:t>786Gbps </a:t>
            </a:r>
            <a:r>
              <a:rPr lang="en-US" sz="900" b="1" spc="300" dirty="0">
                <a:gradFill>
                  <a:gsLst>
                    <a:gs pos="2917">
                      <a:schemeClr val="tx1"/>
                    </a:gs>
                    <a:gs pos="30000">
                      <a:schemeClr val="tx1"/>
                    </a:gs>
                  </a:gsLst>
                  <a:lin ang="5400000" scaled="0"/>
                </a:gradFill>
              </a:rPr>
              <a:t>Shared SAS Links</a:t>
            </a:r>
          </a:p>
        </p:txBody>
      </p:sp>
    </p:spTree>
    <p:extLst>
      <p:ext uri="{BB962C8B-B14F-4D97-AF65-F5344CB8AC3E}">
        <p14:creationId xmlns:p14="http://schemas.microsoft.com/office/powerpoint/2010/main" val="415368499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Agenda</a:t>
            </a:r>
            <a:endParaRPr lang="en-US" dirty="0"/>
          </a:p>
        </p:txBody>
      </p:sp>
      <p:sp>
        <p:nvSpPr>
          <p:cNvPr id="4" name="Content Placeholder 3"/>
          <p:cNvSpPr>
            <a:spLocks noGrp="1"/>
          </p:cNvSpPr>
          <p:nvPr>
            <p:ph sz="quarter" idx="10"/>
          </p:nvPr>
        </p:nvSpPr>
        <p:spPr>
          <a:xfrm>
            <a:off x="274638" y="1214438"/>
            <a:ext cx="11887200" cy="5429179"/>
          </a:xfrm>
        </p:spPr>
        <p:txBody>
          <a:bodyPr/>
          <a:lstStyle/>
          <a:p>
            <a:r>
              <a:rPr lang="en-US" sz="3600" dirty="0"/>
              <a:t>Understanding the “what</a:t>
            </a:r>
            <a:r>
              <a:rPr lang="en-US" sz="3600" dirty="0" smtClean="0"/>
              <a:t>”, “</a:t>
            </a:r>
            <a:r>
              <a:rPr lang="en-US" sz="3600" dirty="0"/>
              <a:t>why</a:t>
            </a:r>
            <a:r>
              <a:rPr lang="en-US" sz="3600" dirty="0" smtClean="0"/>
              <a:t>”, and “how” </a:t>
            </a:r>
            <a:r>
              <a:rPr lang="en-US" sz="3600" dirty="0"/>
              <a:t>of a Storage Spaces </a:t>
            </a:r>
            <a:r>
              <a:rPr lang="en-US" sz="3600" dirty="0" smtClean="0"/>
              <a:t>platform</a:t>
            </a:r>
            <a:endParaRPr lang="en-US" sz="400" i="1" dirty="0"/>
          </a:p>
          <a:p>
            <a:endParaRPr lang="en-US" sz="400" dirty="0"/>
          </a:p>
          <a:p>
            <a:r>
              <a:rPr lang="en-US" sz="3600" dirty="0"/>
              <a:t>Presenting the solutions that are available and certified today</a:t>
            </a:r>
          </a:p>
          <a:p>
            <a:endParaRPr lang="en-US" sz="400" dirty="0"/>
          </a:p>
          <a:p>
            <a:r>
              <a:rPr lang="en-US" sz="3600" dirty="0"/>
              <a:t>How customers today are using those solutions to solve real world problems and </a:t>
            </a:r>
            <a:r>
              <a:rPr lang="en-US" sz="3600" dirty="0" smtClean="0"/>
              <a:t>achieve:</a:t>
            </a:r>
            <a:endParaRPr lang="en-US" sz="3600" dirty="0"/>
          </a:p>
          <a:p>
            <a:pPr lvl="1"/>
            <a:r>
              <a:rPr lang="en-US" sz="2800" dirty="0"/>
              <a:t>2x Increased throughput</a:t>
            </a:r>
          </a:p>
          <a:p>
            <a:pPr lvl="1"/>
            <a:r>
              <a:rPr lang="en-US" sz="2800" dirty="0"/>
              <a:t>3x Reduced cost</a:t>
            </a:r>
          </a:p>
          <a:p>
            <a:pPr lvl="1"/>
            <a:r>
              <a:rPr lang="en-US" sz="2800" dirty="0"/>
              <a:t>5x Increased capacity</a:t>
            </a:r>
          </a:p>
          <a:p>
            <a:pPr lvl="1"/>
            <a:r>
              <a:rPr lang="en-US" sz="2800" dirty="0"/>
              <a:t>6x Reduction in servers</a:t>
            </a:r>
          </a:p>
        </p:txBody>
      </p:sp>
    </p:spTree>
    <p:extLst>
      <p:ext uri="{BB962C8B-B14F-4D97-AF65-F5344CB8AC3E}">
        <p14:creationId xmlns:p14="http://schemas.microsoft.com/office/powerpoint/2010/main" val="2547883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animEffect transition="in" filter="fade">
                                      <p:cBhvr>
                                        <p:cTn id="15" dur="500"/>
                                        <p:tgtEl>
                                          <p:spTgt spid="4">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6" end="6"/>
                                            </p:txEl>
                                          </p:spTgt>
                                        </p:tgtEl>
                                        <p:attrNameLst>
                                          <p:attrName>style.visibility</p:attrName>
                                        </p:attrNameLst>
                                      </p:cBhvr>
                                      <p:to>
                                        <p:strVal val="visible"/>
                                      </p:to>
                                    </p:set>
                                    <p:animEffect transition="in" filter="fade">
                                      <p:cBhvr>
                                        <p:cTn id="18" dur="500"/>
                                        <p:tgtEl>
                                          <p:spTgt spid="4">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animEffect transition="in" filter="fade">
                                      <p:cBhvr>
                                        <p:cTn id="21" dur="500"/>
                                        <p:tgtEl>
                                          <p:spTgt spid="4">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8" end="8"/>
                                            </p:txEl>
                                          </p:spTgt>
                                        </p:tgtEl>
                                        <p:attrNameLst>
                                          <p:attrName>style.visibility</p:attrName>
                                        </p:attrNameLst>
                                      </p:cBhvr>
                                      <p:to>
                                        <p:strVal val="visible"/>
                                      </p:to>
                                    </p:set>
                                    <p:animEffect transition="in" filter="fade">
                                      <p:cBhvr>
                                        <p:cTn id="24"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948" y="233151"/>
            <a:ext cx="11370961" cy="678031"/>
          </a:xfrm>
        </p:spPr>
        <p:txBody>
          <a:bodyPr/>
          <a:lstStyle/>
          <a:p>
            <a:r>
              <a:rPr lang="en-US" sz="4896" dirty="0"/>
              <a:t>Windows File Server Cluster Configurations</a:t>
            </a:r>
          </a:p>
        </p:txBody>
      </p:sp>
      <p:graphicFrame>
        <p:nvGraphicFramePr>
          <p:cNvPr id="5" name="Content Placeholder 4"/>
          <p:cNvGraphicFramePr>
            <a:graphicFrameLocks noGrp="1"/>
          </p:cNvGraphicFramePr>
          <p:nvPr>
            <p:ph sz="quarter" idx="10"/>
            <p:extLst>
              <p:ext uri="{D42A27DB-BD31-4B8C-83A1-F6EECF244321}">
                <p14:modId xmlns:p14="http://schemas.microsoft.com/office/powerpoint/2010/main" val="762759355"/>
              </p:ext>
            </p:extLst>
          </p:nvPr>
        </p:nvGraphicFramePr>
        <p:xfrm>
          <a:off x="305553" y="1286962"/>
          <a:ext cx="11882419" cy="54810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bwMode="auto">
          <a:xfrm>
            <a:off x="4326539" y="1309511"/>
            <a:ext cx="3781778" cy="5429955"/>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bwMode="auto">
          <a:xfrm>
            <a:off x="8469561" y="1309511"/>
            <a:ext cx="3781778" cy="5429955"/>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735635537"/>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948" y="233151"/>
            <a:ext cx="11370961" cy="678031"/>
          </a:xfrm>
        </p:spPr>
        <p:txBody>
          <a:bodyPr/>
          <a:lstStyle/>
          <a:p>
            <a:r>
              <a:rPr lang="en-US" sz="4896" dirty="0"/>
              <a:t>Windows File Server Cluster Configurations</a:t>
            </a:r>
          </a:p>
        </p:txBody>
      </p:sp>
      <p:graphicFrame>
        <p:nvGraphicFramePr>
          <p:cNvPr id="5" name="Content Placeholder 4"/>
          <p:cNvGraphicFramePr>
            <a:graphicFrameLocks noGrp="1"/>
          </p:cNvGraphicFramePr>
          <p:nvPr>
            <p:ph sz="quarter" idx="10"/>
            <p:extLst>
              <p:ext uri="{D42A27DB-BD31-4B8C-83A1-F6EECF244321}">
                <p14:modId xmlns:p14="http://schemas.microsoft.com/office/powerpoint/2010/main" val="3265116675"/>
              </p:ext>
            </p:extLst>
          </p:nvPr>
        </p:nvGraphicFramePr>
        <p:xfrm>
          <a:off x="305553" y="1286962"/>
          <a:ext cx="11882419" cy="54810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bwMode="auto">
          <a:xfrm>
            <a:off x="4326539" y="1351695"/>
            <a:ext cx="3781778" cy="5429955"/>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121707797"/>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948" y="233151"/>
            <a:ext cx="11370961" cy="678031"/>
          </a:xfrm>
        </p:spPr>
        <p:txBody>
          <a:bodyPr/>
          <a:lstStyle/>
          <a:p>
            <a:r>
              <a:rPr lang="en-US" sz="4896" dirty="0"/>
              <a:t>Windows File Server Cluster Configurations</a:t>
            </a:r>
          </a:p>
        </p:txBody>
      </p:sp>
      <p:graphicFrame>
        <p:nvGraphicFramePr>
          <p:cNvPr id="5" name="Content Placeholder 4"/>
          <p:cNvGraphicFramePr>
            <a:graphicFrameLocks noGrp="1"/>
          </p:cNvGraphicFramePr>
          <p:nvPr>
            <p:ph sz="quarter" idx="10"/>
            <p:extLst>
              <p:ext uri="{D42A27DB-BD31-4B8C-83A1-F6EECF244321}">
                <p14:modId xmlns:p14="http://schemas.microsoft.com/office/powerpoint/2010/main" val="4164306589"/>
              </p:ext>
            </p:extLst>
          </p:nvPr>
        </p:nvGraphicFramePr>
        <p:xfrm>
          <a:off x="305553" y="1286962"/>
          <a:ext cx="11882419" cy="54810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2923909"/>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948" y="233151"/>
            <a:ext cx="11370961" cy="678031"/>
          </a:xfrm>
        </p:spPr>
        <p:txBody>
          <a:bodyPr/>
          <a:lstStyle/>
          <a:p>
            <a:r>
              <a:rPr lang="en-US" sz="4800" dirty="0" smtClean="0"/>
              <a:t>Windows File Server Cluster Solution Partners</a:t>
            </a:r>
            <a:endParaRPr lang="en-US" sz="4800" dirty="0"/>
          </a:p>
        </p:txBody>
      </p:sp>
      <p:sp>
        <p:nvSpPr>
          <p:cNvPr id="6" name="Text Placeholder 5"/>
          <p:cNvSpPr>
            <a:spLocks noGrp="1"/>
          </p:cNvSpPr>
          <p:nvPr>
            <p:ph type="body" sz="quarter" idx="10"/>
          </p:nvPr>
        </p:nvSpPr>
        <p:spPr>
          <a:xfrm>
            <a:off x="318951" y="1366854"/>
            <a:ext cx="11889717" cy="1335750"/>
          </a:xfrm>
        </p:spPr>
        <p:txBody>
          <a:bodyPr/>
          <a:lstStyle/>
          <a:p>
            <a:pPr marL="297913" indent="-297913"/>
            <a:r>
              <a:rPr lang="en-US" dirty="0" smtClean="0">
                <a:gradFill>
                  <a:gsLst>
                    <a:gs pos="0">
                      <a:schemeClr val="tx1">
                        <a:lumMod val="75000"/>
                        <a:lumOff val="25000"/>
                      </a:schemeClr>
                    </a:gs>
                    <a:gs pos="86000">
                      <a:schemeClr val="tx1">
                        <a:lumMod val="75000"/>
                        <a:lumOff val="25000"/>
                      </a:schemeClr>
                    </a:gs>
                  </a:gsLst>
                  <a:lin ang="5400000" scaled="0"/>
                </a:gradFill>
              </a:rPr>
              <a:t>Certified Storage Spaces Hardware</a:t>
            </a:r>
            <a:endParaRPr lang="en-US" dirty="0">
              <a:gradFill>
                <a:gsLst>
                  <a:gs pos="0">
                    <a:schemeClr val="tx1">
                      <a:lumMod val="75000"/>
                      <a:lumOff val="25000"/>
                    </a:schemeClr>
                  </a:gs>
                  <a:gs pos="86000">
                    <a:schemeClr val="tx1">
                      <a:lumMod val="75000"/>
                      <a:lumOff val="25000"/>
                    </a:schemeClr>
                  </a:gs>
                </a:gsLst>
                <a:lin ang="5400000" scaled="0"/>
              </a:gradFill>
            </a:endParaRPr>
          </a:p>
          <a:p>
            <a:pPr marL="297913" indent="-297913"/>
            <a:r>
              <a:rPr lang="en-US" dirty="0">
                <a:gradFill>
                  <a:gsLst>
                    <a:gs pos="0">
                      <a:schemeClr val="tx1">
                        <a:lumMod val="75000"/>
                        <a:lumOff val="25000"/>
                      </a:schemeClr>
                    </a:gs>
                    <a:gs pos="86000">
                      <a:schemeClr val="tx1">
                        <a:lumMod val="75000"/>
                        <a:lumOff val="25000"/>
                      </a:schemeClr>
                    </a:gs>
                  </a:gsLst>
                  <a:lin ang="5400000" scaled="0"/>
                </a:gradFill>
              </a:rPr>
              <a:t>High-Performance </a:t>
            </a:r>
            <a:r>
              <a:rPr lang="en-US" dirty="0" smtClean="0">
                <a:gradFill>
                  <a:gsLst>
                    <a:gs pos="0">
                      <a:schemeClr val="tx1">
                        <a:lumMod val="75000"/>
                        <a:lumOff val="25000"/>
                      </a:schemeClr>
                    </a:gs>
                    <a:gs pos="86000">
                      <a:schemeClr val="tx1">
                        <a:lumMod val="75000"/>
                        <a:lumOff val="25000"/>
                      </a:schemeClr>
                    </a:gs>
                  </a:gsLst>
                  <a:lin ang="5400000" scaled="0"/>
                </a:gradFill>
              </a:rPr>
              <a:t>Servers and Storage</a:t>
            </a:r>
            <a:endParaRPr lang="en-US" dirty="0">
              <a:gradFill>
                <a:gsLst>
                  <a:gs pos="0">
                    <a:schemeClr val="tx1">
                      <a:lumMod val="75000"/>
                      <a:lumOff val="25000"/>
                    </a:schemeClr>
                  </a:gs>
                  <a:gs pos="86000">
                    <a:schemeClr val="tx1">
                      <a:lumMod val="75000"/>
                      <a:lumOff val="25000"/>
                    </a:schemeClr>
                  </a:gs>
                </a:gsLst>
                <a:lin ang="5400000" scaled="0"/>
              </a:gradFill>
            </a:endParaRPr>
          </a:p>
        </p:txBody>
      </p:sp>
      <p:pic>
        <p:nvPicPr>
          <p:cNvPr id="5" name="Picture 4"/>
          <p:cNvPicPr>
            <a:picLocks noChangeAspect="1"/>
          </p:cNvPicPr>
          <p:nvPr/>
        </p:nvPicPr>
        <p:blipFill>
          <a:blip r:embed="rId2"/>
          <a:stretch>
            <a:fillRect/>
          </a:stretch>
        </p:blipFill>
        <p:spPr>
          <a:xfrm>
            <a:off x="8079958" y="3857835"/>
            <a:ext cx="3972205" cy="1364006"/>
          </a:xfrm>
          <a:prstGeom prst="rect">
            <a:avLst/>
          </a:prstGeom>
        </p:spPr>
      </p:pic>
      <p:pic>
        <p:nvPicPr>
          <p:cNvPr id="8" name="Picture 7"/>
          <p:cNvPicPr>
            <a:picLocks noChangeAspect="1"/>
          </p:cNvPicPr>
          <p:nvPr/>
        </p:nvPicPr>
        <p:blipFill>
          <a:blip r:embed="rId3"/>
          <a:stretch>
            <a:fillRect/>
          </a:stretch>
        </p:blipFill>
        <p:spPr>
          <a:xfrm>
            <a:off x="359424" y="3850815"/>
            <a:ext cx="3972205" cy="1360047"/>
          </a:xfrm>
          <a:prstGeom prst="rect">
            <a:avLst/>
          </a:prstGeom>
        </p:spPr>
      </p:pic>
      <p:cxnSp>
        <p:nvCxnSpPr>
          <p:cNvPr id="9" name="Straight Connector 8"/>
          <p:cNvCxnSpPr/>
          <p:nvPr/>
        </p:nvCxnSpPr>
        <p:spPr>
          <a:xfrm flipV="1">
            <a:off x="359425" y="3416122"/>
            <a:ext cx="11796951" cy="1"/>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sp>
        <p:nvSpPr>
          <p:cNvPr id="3" name="Rectangle 2"/>
          <p:cNvSpPr/>
          <p:nvPr/>
        </p:nvSpPr>
        <p:spPr>
          <a:xfrm>
            <a:off x="940687" y="5210862"/>
            <a:ext cx="2809680" cy="406265"/>
          </a:xfrm>
          <a:prstGeom prst="rect">
            <a:avLst/>
          </a:prstGeom>
        </p:spPr>
        <p:txBody>
          <a:bodyPr wrap="none">
            <a:spAutoFit/>
          </a:bodyPr>
          <a:lstStyle/>
          <a:p>
            <a:r>
              <a:rPr lang="en-US" sz="2040" b="1" dirty="0">
                <a:solidFill>
                  <a:srgbClr val="FBFBFB"/>
                </a:solidFill>
                <a:latin typeface="+mj-lt"/>
              </a:rPr>
              <a:t>http://www.raidinc.com/</a:t>
            </a:r>
          </a:p>
        </p:txBody>
      </p:sp>
      <p:sp>
        <p:nvSpPr>
          <p:cNvPr id="4" name="Rectangle 3"/>
          <p:cNvSpPr/>
          <p:nvPr/>
        </p:nvSpPr>
        <p:spPr>
          <a:xfrm>
            <a:off x="8229211" y="5213131"/>
            <a:ext cx="3673698" cy="406265"/>
          </a:xfrm>
          <a:prstGeom prst="rect">
            <a:avLst/>
          </a:prstGeom>
        </p:spPr>
        <p:txBody>
          <a:bodyPr wrap="none">
            <a:spAutoFit/>
          </a:bodyPr>
          <a:lstStyle/>
          <a:p>
            <a:r>
              <a:rPr lang="en-US" sz="2040" b="1" dirty="0">
                <a:latin typeface="+mj-lt"/>
              </a:rPr>
              <a:t>http://www.dataonstorage.com/</a:t>
            </a: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633438" y="3841417"/>
            <a:ext cx="3144712" cy="1388511"/>
          </a:xfrm>
          <a:prstGeom prst="rect">
            <a:avLst/>
          </a:prstGeom>
        </p:spPr>
      </p:pic>
      <p:sp>
        <p:nvSpPr>
          <p:cNvPr id="11" name="Rectangle 10"/>
          <p:cNvSpPr/>
          <p:nvPr/>
        </p:nvSpPr>
        <p:spPr>
          <a:xfrm>
            <a:off x="4633438" y="5204528"/>
            <a:ext cx="3144712" cy="406265"/>
          </a:xfrm>
          <a:prstGeom prst="rect">
            <a:avLst/>
          </a:prstGeom>
        </p:spPr>
        <p:txBody>
          <a:bodyPr wrap="square">
            <a:spAutoFit/>
          </a:bodyPr>
          <a:lstStyle/>
          <a:p>
            <a:pPr algn="ctr"/>
            <a:r>
              <a:rPr lang="en-US" sz="2040" b="1" dirty="0">
                <a:solidFill>
                  <a:srgbClr val="FBFBFB"/>
                </a:solidFill>
                <a:latin typeface="+mj-lt"/>
              </a:rPr>
              <a:t>http://</a:t>
            </a:r>
            <a:r>
              <a:rPr lang="en-US" sz="2040" b="1" dirty="0" smtClean="0">
                <a:solidFill>
                  <a:srgbClr val="FBFBFB"/>
                </a:solidFill>
                <a:latin typeface="+mj-lt"/>
              </a:rPr>
              <a:t>www.fujitsu.com/fts/</a:t>
            </a:r>
            <a:endParaRPr lang="en-US" sz="2040" b="1" dirty="0">
              <a:solidFill>
                <a:srgbClr val="FBFBFB"/>
              </a:solidFill>
              <a:latin typeface="+mj-lt"/>
            </a:endParaRPr>
          </a:p>
        </p:txBody>
      </p:sp>
    </p:spTree>
    <p:extLst>
      <p:ext uri="{BB962C8B-B14F-4D97-AF65-F5344CB8AC3E}">
        <p14:creationId xmlns:p14="http://schemas.microsoft.com/office/powerpoint/2010/main" val="55315526"/>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Takeaways</a:t>
            </a:r>
            <a:endParaRPr lang="en-US" dirty="0"/>
          </a:p>
        </p:txBody>
      </p:sp>
      <p:sp>
        <p:nvSpPr>
          <p:cNvPr id="4" name="Content Placeholder 3"/>
          <p:cNvSpPr>
            <a:spLocks noGrp="1"/>
          </p:cNvSpPr>
          <p:nvPr>
            <p:ph sz="quarter" idx="10"/>
          </p:nvPr>
        </p:nvSpPr>
        <p:spPr>
          <a:xfrm>
            <a:off x="277029" y="1215356"/>
            <a:ext cx="11882419" cy="5512086"/>
          </a:xfrm>
        </p:spPr>
        <p:txBody>
          <a:bodyPr/>
          <a:lstStyle/>
          <a:p>
            <a:r>
              <a:rPr lang="en-US" i="1" dirty="0"/>
              <a:t>Windows Server 2012 R2 is a key component in your public or private cloud deployment:</a:t>
            </a:r>
            <a:endParaRPr lang="en-US" dirty="0"/>
          </a:p>
          <a:p>
            <a:pPr lvl="1"/>
            <a:r>
              <a:rPr lang="en-US" sz="2800" dirty="0" smtClean="0"/>
              <a:t>Cost-Efficiency, </a:t>
            </a:r>
            <a:r>
              <a:rPr lang="en-US" sz="2800" i="1" dirty="0" smtClean="0"/>
              <a:t>Maximized IOPS/$</a:t>
            </a:r>
          </a:p>
          <a:p>
            <a:pPr lvl="1"/>
            <a:r>
              <a:rPr lang="en-US" sz="2800" dirty="0" smtClean="0"/>
              <a:t>Scale &amp; Capacity, </a:t>
            </a:r>
            <a:r>
              <a:rPr lang="en-US" sz="2800" i="1" dirty="0" smtClean="0"/>
              <a:t>Minimized $/TB</a:t>
            </a:r>
          </a:p>
          <a:p>
            <a:pPr lvl="1"/>
            <a:r>
              <a:rPr lang="en-US" sz="2800" dirty="0" smtClean="0"/>
              <a:t>Continuous Availability, </a:t>
            </a:r>
            <a:r>
              <a:rPr lang="en-US" sz="2800" i="1" dirty="0" smtClean="0"/>
              <a:t>Windows File Server Cluster</a:t>
            </a:r>
            <a:endParaRPr lang="en-US" sz="600" i="1" dirty="0"/>
          </a:p>
          <a:p>
            <a:endParaRPr lang="en-US" sz="816" dirty="0"/>
          </a:p>
          <a:p>
            <a:endParaRPr lang="en-US" sz="510" dirty="0"/>
          </a:p>
          <a:p>
            <a:r>
              <a:rPr lang="en-US" dirty="0" smtClean="0"/>
              <a:t>You have seen customers who achieved:</a:t>
            </a:r>
          </a:p>
          <a:p>
            <a:pPr lvl="1"/>
            <a:r>
              <a:rPr lang="en-US" sz="2800" dirty="0" smtClean="0"/>
              <a:t>2x Increased throughput</a:t>
            </a:r>
          </a:p>
          <a:p>
            <a:pPr lvl="1"/>
            <a:r>
              <a:rPr lang="en-US" sz="2800" dirty="0" smtClean="0"/>
              <a:t>3x Reduced capital expenditure</a:t>
            </a:r>
          </a:p>
          <a:p>
            <a:pPr lvl="1"/>
            <a:r>
              <a:rPr lang="en-US" sz="2800" dirty="0" smtClean="0"/>
              <a:t>5x Increased capacity</a:t>
            </a:r>
          </a:p>
          <a:p>
            <a:pPr lvl="1"/>
            <a:r>
              <a:rPr lang="en-US" sz="2800" dirty="0" smtClean="0"/>
              <a:t>6x Reduction in servers to manage</a:t>
            </a:r>
            <a:endParaRPr lang="en-US" sz="2800" dirty="0"/>
          </a:p>
        </p:txBody>
      </p:sp>
    </p:spTree>
    <p:extLst>
      <p:ext uri="{BB962C8B-B14F-4D97-AF65-F5344CB8AC3E}">
        <p14:creationId xmlns:p14="http://schemas.microsoft.com/office/powerpoint/2010/main" val="10068653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Effect transition="in" filter="fade">
                                      <p:cBhvr>
                                        <p:cTn id="7" dur="500"/>
                                        <p:tgtEl>
                                          <p:spTgt spid="4">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7" end="7"/>
                                            </p:txEl>
                                          </p:spTgt>
                                        </p:tgtEl>
                                        <p:attrNameLst>
                                          <p:attrName>style.visibility</p:attrName>
                                        </p:attrNameLst>
                                      </p:cBhvr>
                                      <p:to>
                                        <p:strVal val="visible"/>
                                      </p:to>
                                    </p:set>
                                    <p:animEffect transition="in" filter="fade">
                                      <p:cBhvr>
                                        <p:cTn id="10" dur="500"/>
                                        <p:tgtEl>
                                          <p:spTgt spid="4">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8" end="8"/>
                                            </p:txEl>
                                          </p:spTgt>
                                        </p:tgtEl>
                                        <p:attrNameLst>
                                          <p:attrName>style.visibility</p:attrName>
                                        </p:attrNameLst>
                                      </p:cBhvr>
                                      <p:to>
                                        <p:strVal val="visible"/>
                                      </p:to>
                                    </p:set>
                                    <p:animEffect transition="in" filter="fade">
                                      <p:cBhvr>
                                        <p:cTn id="13" dur="500"/>
                                        <p:tgtEl>
                                          <p:spTgt spid="4">
                                            <p:txEl>
                                              <p:pRg st="8" end="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9" end="9"/>
                                            </p:txEl>
                                          </p:spTgt>
                                        </p:tgtEl>
                                        <p:attrNameLst>
                                          <p:attrName>style.visibility</p:attrName>
                                        </p:attrNameLst>
                                      </p:cBhvr>
                                      <p:to>
                                        <p:strVal val="visible"/>
                                      </p:to>
                                    </p:set>
                                    <p:animEffect transition="in" filter="fade">
                                      <p:cBhvr>
                                        <p:cTn id="16" dur="500"/>
                                        <p:tgtEl>
                                          <p:spTgt spid="4">
                                            <p:txEl>
                                              <p:pRg st="9" end="9"/>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10" end="10"/>
                                            </p:txEl>
                                          </p:spTgt>
                                        </p:tgtEl>
                                        <p:attrNameLst>
                                          <p:attrName>style.visibility</p:attrName>
                                        </p:attrNameLst>
                                      </p:cBhvr>
                                      <p:to>
                                        <p:strVal val="visible"/>
                                      </p:to>
                                    </p:set>
                                    <p:animEffect transition="in" filter="fade">
                                      <p:cBhvr>
                                        <p:cTn id="19"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content</a:t>
            </a:r>
            <a:endParaRPr lang="en-US" dirty="0"/>
          </a:p>
        </p:txBody>
      </p:sp>
      <p:sp>
        <p:nvSpPr>
          <p:cNvPr id="6" name="Rectangle 5"/>
          <p:cNvSpPr/>
          <p:nvPr/>
        </p:nvSpPr>
        <p:spPr bwMode="auto">
          <a:xfrm>
            <a:off x="274320" y="1214472"/>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a:xfrm>
            <a:off x="371669" y="1395987"/>
            <a:ext cx="11790169" cy="4690515"/>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Breakout Sessions</a:t>
            </a:r>
          </a:p>
          <a:p>
            <a:pPr marL="1017441" lvl="1" indent="-560241">
              <a:lnSpc>
                <a:spcPct val="90000"/>
              </a:lnSpc>
              <a:spcBef>
                <a:spcPct val="20000"/>
              </a:spcBef>
              <a:buSzPct val="105000"/>
              <a:buBlip>
                <a:blip r:embed="rId3"/>
              </a:buBlip>
            </a:pPr>
            <a:r>
              <a:rPr lang="en-US" sz="2400" dirty="0">
                <a:gradFill>
                  <a:gsLst>
                    <a:gs pos="1250">
                      <a:schemeClr val="tx1"/>
                    </a:gs>
                    <a:gs pos="100000">
                      <a:schemeClr val="tx1"/>
                    </a:gs>
                  </a:gsLst>
                  <a:lin ang="5400000" scaled="0"/>
                </a:gradFill>
              </a:rPr>
              <a:t>MDC-B337, June 4 8:30-9:45AM: </a:t>
            </a:r>
            <a:r>
              <a:rPr lang="en-US" sz="2400" b="1" dirty="0">
                <a:gradFill>
                  <a:gsLst>
                    <a:gs pos="1250">
                      <a:schemeClr val="tx1"/>
                    </a:gs>
                    <a:gs pos="100000">
                      <a:schemeClr val="tx1"/>
                    </a:gs>
                  </a:gsLst>
                  <a:lin ang="5400000" scaled="0"/>
                </a:gradFill>
              </a:rPr>
              <a:t>Failover Cluster Networking Essentials</a:t>
            </a:r>
          </a:p>
          <a:p>
            <a:pPr marL="1017441" lvl="1" indent="-560241">
              <a:lnSpc>
                <a:spcPct val="90000"/>
              </a:lnSpc>
              <a:spcBef>
                <a:spcPct val="20000"/>
              </a:spcBef>
              <a:buSzPct val="105000"/>
              <a:buBlip>
                <a:blip r:embed="rId3"/>
              </a:buBlip>
            </a:pPr>
            <a:r>
              <a:rPr lang="en-US" sz="2400" dirty="0">
                <a:gradFill>
                  <a:gsLst>
                    <a:gs pos="1250">
                      <a:schemeClr val="tx1"/>
                    </a:gs>
                    <a:gs pos="100000">
                      <a:schemeClr val="tx1"/>
                    </a:gs>
                  </a:gsLst>
                  <a:lin ang="5400000" scaled="0"/>
                </a:gradFill>
              </a:rPr>
              <a:t>WCA-B314, June 4 5:00-6:15PM: </a:t>
            </a:r>
            <a:r>
              <a:rPr lang="en-US" sz="2400" b="1" dirty="0">
                <a:gradFill>
                  <a:gsLst>
                    <a:gs pos="1250">
                      <a:schemeClr val="tx1"/>
                    </a:gs>
                    <a:gs pos="100000">
                      <a:schemeClr val="tx1"/>
                    </a:gs>
                  </a:gsLst>
                  <a:lin ang="5400000" scaled="0"/>
                </a:gradFill>
              </a:rPr>
              <a:t>Designing a Virtual Desktop Infrastructure Architecture for Scale &amp; Performance</a:t>
            </a:r>
          </a:p>
          <a:p>
            <a:pPr marL="1017441" lvl="1" indent="-560241">
              <a:lnSpc>
                <a:spcPct val="90000"/>
              </a:lnSpc>
              <a:spcBef>
                <a:spcPct val="20000"/>
              </a:spcBef>
              <a:buSzPct val="105000"/>
              <a:buBlip>
                <a:blip r:embed="rId3"/>
              </a:buBlip>
            </a:pPr>
            <a:r>
              <a:rPr lang="en-US" sz="2400" dirty="0">
                <a:gradFill>
                  <a:gsLst>
                    <a:gs pos="1250">
                      <a:schemeClr val="tx1"/>
                    </a:gs>
                    <a:gs pos="100000">
                      <a:schemeClr val="tx1"/>
                    </a:gs>
                  </a:gsLst>
                  <a:lin ang="5400000" scaled="0"/>
                </a:gradFill>
              </a:rPr>
              <a:t>ATC-B212, June 4 3:15-4:30PM: </a:t>
            </a:r>
            <a:r>
              <a:rPr lang="en-US" sz="2400" b="1" dirty="0">
                <a:gradFill>
                  <a:gsLst>
                    <a:gs pos="1250">
                      <a:schemeClr val="tx1"/>
                    </a:gs>
                    <a:gs pos="100000">
                      <a:schemeClr val="tx1"/>
                    </a:gs>
                  </a:gsLst>
                  <a:lin ang="5400000" scaled="0"/>
                </a:gradFill>
              </a:rPr>
              <a:t>The Cloud Service Provider Architecture</a:t>
            </a:r>
          </a:p>
          <a:p>
            <a:pPr marL="1017441" lvl="1" indent="-560241">
              <a:lnSpc>
                <a:spcPct val="90000"/>
              </a:lnSpc>
              <a:spcBef>
                <a:spcPct val="20000"/>
              </a:spcBef>
              <a:buSzPct val="105000"/>
              <a:buBlip>
                <a:blip r:embed="rId3"/>
              </a:buBlip>
            </a:pPr>
            <a:r>
              <a:rPr lang="en-US" sz="2400" dirty="0">
                <a:gradFill>
                  <a:gsLst>
                    <a:gs pos="1250">
                      <a:schemeClr val="tx1"/>
                    </a:gs>
                    <a:gs pos="100000">
                      <a:schemeClr val="tx1"/>
                    </a:gs>
                  </a:gsLst>
                  <a:lin ang="5400000" scaled="0"/>
                </a:gradFill>
              </a:rPr>
              <a:t>ATC-B203, June 5 8:30-9:45AM: </a:t>
            </a:r>
            <a:r>
              <a:rPr lang="en-US" sz="2400" b="1" dirty="0">
                <a:gradFill>
                  <a:gsLst>
                    <a:gs pos="1250">
                      <a:schemeClr val="tx1"/>
                    </a:gs>
                    <a:gs pos="100000">
                      <a:schemeClr val="tx1"/>
                    </a:gs>
                  </a:gsLst>
                  <a:lin ang="5400000" scaled="0"/>
                </a:gradFill>
              </a:rPr>
              <a:t>Architecting a Cloud Infrastructure: A Practical Design Scenario</a:t>
            </a:r>
            <a:r>
              <a:rPr lang="en-US" sz="2400" dirty="0">
                <a:gradFill>
                  <a:gsLst>
                    <a:gs pos="1250">
                      <a:schemeClr val="tx1"/>
                    </a:gs>
                    <a:gs pos="100000">
                      <a:schemeClr val="tx1"/>
                    </a:gs>
                  </a:gsLst>
                  <a:lin ang="5400000" scaled="0"/>
                </a:gradFill>
              </a:rPr>
              <a:t>MDC-B311, June 5 5:00-6:15PM: </a:t>
            </a:r>
            <a:r>
              <a:rPr lang="en-US" sz="2400" b="1" dirty="0">
                <a:gradFill>
                  <a:gsLst>
                    <a:gs pos="1250">
                      <a:schemeClr val="tx1"/>
                    </a:gs>
                    <a:gs pos="100000">
                      <a:schemeClr val="tx1"/>
                    </a:gs>
                  </a:gsLst>
                  <a:lin ang="5400000" scaled="0"/>
                </a:gradFill>
              </a:rPr>
              <a:t>Application Availability Strategies for the Private Cloud</a:t>
            </a:r>
          </a:p>
          <a:p>
            <a:pPr marL="1017441" lvl="1" indent="-560241">
              <a:lnSpc>
                <a:spcPct val="90000"/>
              </a:lnSpc>
              <a:spcBef>
                <a:spcPct val="20000"/>
              </a:spcBef>
              <a:buSzPct val="105000"/>
              <a:buBlip>
                <a:blip r:embed="rId3"/>
              </a:buBlip>
            </a:pPr>
            <a:r>
              <a:rPr lang="en-US" sz="2400" dirty="0">
                <a:gradFill>
                  <a:gsLst>
                    <a:gs pos="1250">
                      <a:schemeClr val="tx1"/>
                    </a:gs>
                    <a:gs pos="100000">
                      <a:schemeClr val="tx1"/>
                    </a:gs>
                  </a:gsLst>
                  <a:lin ang="5400000" scaled="0"/>
                </a:gradFill>
              </a:rPr>
              <a:t>MDC-B342, June 5 3:15-4:30PM: </a:t>
            </a:r>
            <a:r>
              <a:rPr lang="en-US" sz="2400" b="1" dirty="0">
                <a:gradFill>
                  <a:gsLst>
                    <a:gs pos="1250">
                      <a:schemeClr val="tx1"/>
                    </a:gs>
                    <a:gs pos="100000">
                      <a:schemeClr val="tx1"/>
                    </a:gs>
                  </a:gsLst>
                  <a:lin ang="5400000" scaled="0"/>
                </a:gradFill>
              </a:rPr>
              <a:t>Reduce Storage Costs with Data </a:t>
            </a:r>
            <a:r>
              <a:rPr lang="en-US" sz="2400" b="1" dirty="0" err="1">
                <a:gradFill>
                  <a:gsLst>
                    <a:gs pos="1250">
                      <a:schemeClr val="tx1"/>
                    </a:gs>
                    <a:gs pos="100000">
                      <a:schemeClr val="tx1"/>
                    </a:gs>
                  </a:gsLst>
                  <a:lin ang="5400000" scaled="0"/>
                </a:gradFill>
              </a:rPr>
              <a:t>Deduplication</a:t>
            </a:r>
            <a:endParaRPr lang="en-US" sz="2400" b="1" dirty="0">
              <a:gradFill>
                <a:gsLst>
                  <a:gs pos="1250">
                    <a:schemeClr val="tx1"/>
                  </a:gs>
                  <a:gs pos="100000">
                    <a:schemeClr val="tx1"/>
                  </a:gs>
                </a:gsLst>
                <a:lin ang="5400000" scaled="0"/>
              </a:gradFill>
            </a:endParaRPr>
          </a:p>
          <a:p>
            <a:pPr marL="1017441" lvl="1" indent="-560241">
              <a:lnSpc>
                <a:spcPct val="90000"/>
              </a:lnSpc>
              <a:spcBef>
                <a:spcPct val="20000"/>
              </a:spcBef>
              <a:buSzPct val="105000"/>
              <a:buBlip>
                <a:blip r:embed="rId3"/>
              </a:buBlip>
            </a:pPr>
            <a:r>
              <a:rPr lang="en-US" sz="2400" dirty="0">
                <a:gradFill>
                  <a:gsLst>
                    <a:gs pos="1250">
                      <a:schemeClr val="tx1"/>
                    </a:gs>
                    <a:gs pos="100000">
                      <a:schemeClr val="tx1"/>
                    </a:gs>
                  </a:gsLst>
                  <a:lin ang="5400000" scaled="0"/>
                </a:gradFill>
              </a:rPr>
              <a:t>MDC-B333, June 6 8:30-9:45AM: </a:t>
            </a:r>
            <a:r>
              <a:rPr lang="en-US" sz="2400" b="1" dirty="0">
                <a:gradFill>
                  <a:gsLst>
                    <a:gs pos="1250">
                      <a:schemeClr val="tx1"/>
                    </a:gs>
                    <a:gs pos="100000">
                      <a:schemeClr val="tx1"/>
                    </a:gs>
                  </a:gsLst>
                  <a:lin ang="5400000" scaled="0"/>
                </a:gradFill>
              </a:rPr>
              <a:t>Storage and Availability Improvements in Windows Server 2012 R2</a:t>
            </a:r>
          </a:p>
        </p:txBody>
      </p:sp>
      <p:sp>
        <p:nvSpPr>
          <p:cNvPr id="12" name="Rectangle 11"/>
          <p:cNvSpPr/>
          <p:nvPr/>
        </p:nvSpPr>
        <p:spPr>
          <a:xfrm>
            <a:off x="369623" y="6086502"/>
            <a:ext cx="11790169" cy="590931"/>
          </a:xfrm>
          <a:prstGeom prst="rect">
            <a:avLst/>
          </a:prstGeom>
        </p:spPr>
        <p:txBody>
          <a:bodyPr wrap="square">
            <a:spAutoFit/>
          </a:bodyPr>
          <a:lstStyle/>
          <a:p>
            <a:pPr marL="57150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Find Me Later At... </a:t>
            </a:r>
            <a:r>
              <a:rPr lang="en-US" sz="3600" b="1" dirty="0" smtClean="0">
                <a:gradFill>
                  <a:gsLst>
                    <a:gs pos="1250">
                      <a:schemeClr val="tx1"/>
                    </a:gs>
                    <a:gs pos="100000">
                      <a:schemeClr val="tx1"/>
                    </a:gs>
                  </a:gsLst>
                  <a:lin ang="5400000" scaled="0"/>
                </a:gradFill>
                <a:latin typeface="+mj-lt"/>
              </a:rPr>
              <a:t>The Storage Booth</a:t>
            </a:r>
            <a:endParaRPr lang="en-US" sz="3600" b="1" dirty="0">
              <a:gradFill>
                <a:gsLst>
                  <a:gs pos="1250">
                    <a:schemeClr val="tx1"/>
                  </a:gs>
                  <a:gs pos="100000">
                    <a:schemeClr val="tx1"/>
                  </a:gs>
                </a:gsLst>
                <a:lin ang="5400000" scaled="0"/>
              </a:gradFill>
              <a:latin typeface="+mj-lt"/>
            </a:endParaRP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4549814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75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0-#ppt_w/2"/>
                                          </p:val>
                                        </p:tav>
                                        <p:tav tm="100000">
                                          <p:val>
                                            <p:strVal val="#ppt_x"/>
                                          </p:val>
                                        </p:tav>
                                      </p:tavLst>
                                    </p:anim>
                                    <p:anim calcmode="lin" valueType="num">
                                      <p:cBhvr additive="base">
                                        <p:cTn id="16"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52156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an evaluation on CommNet and enter to win!</a:t>
            </a:r>
            <a:endParaRPr lang="en-US" dirty="0"/>
          </a:p>
        </p:txBody>
      </p:sp>
      <p:sp>
        <p:nvSpPr>
          <p:cNvPr id="5" name="Rectangle 4"/>
          <p:cNvSpPr/>
          <p:nvPr/>
        </p:nvSpPr>
        <p:spPr bwMode="auto">
          <a:xfrm>
            <a:off x="4459854" y="2125662"/>
            <a:ext cx="7701983"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6" name="Best Buy gc" descr="\\192.168.1.51\Shared\ADI_Projects\Microsoft\MS_11-01457_TechEd_2012_Template\Working_Art\Eval-prizes\bestbuy-gc.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77148" y="2607703"/>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a:off x="274638" y="2125663"/>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8" name="Xbox kinect" descr="\\192.168.1.51\Shared\ADI_Projects\Microsoft\MS_11-01457_TechEd_2012_Template\Working_Art\Eval-prizes\Xbox360_Matte_Sensor_7-8View.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83655" y="2529186"/>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9"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12535" y="4750235"/>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0"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892060" y="4750234"/>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1"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683123" y="4766996"/>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2"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683123" y="2372973"/>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986190" y="2372974"/>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8"/>
          <p:cNvSpPr/>
          <p:nvPr/>
        </p:nvSpPr>
        <p:spPr bwMode="auto">
          <a:xfrm>
            <a:off x="0" y="0"/>
            <a:ext cx="12436475" cy="6994525"/>
          </a:xfrm>
          <a:custGeom>
            <a:avLst/>
            <a:gdLst>
              <a:gd name="connsiteX0" fmla="*/ 4459854 w 12436475"/>
              <a:gd name="connsiteY0" fmla="*/ 4500064 h 6994525"/>
              <a:gd name="connsiteX1" fmla="*/ 4459854 w 12436475"/>
              <a:gd name="connsiteY1" fmla="*/ 6697663 h 6994525"/>
              <a:gd name="connsiteX2" fmla="*/ 12161837 w 12436475"/>
              <a:gd name="connsiteY2" fmla="*/ 6697663 h 6994525"/>
              <a:gd name="connsiteX3" fmla="*/ 12161837 w 12436475"/>
              <a:gd name="connsiteY3" fmla="*/ 4500064 h 6994525"/>
              <a:gd name="connsiteX4" fmla="*/ 0 w 12436475"/>
              <a:gd name="connsiteY4" fmla="*/ 0 h 6994525"/>
              <a:gd name="connsiteX5" fmla="*/ 274638 w 12436475"/>
              <a:gd name="connsiteY5" fmla="*/ 0 h 6994525"/>
              <a:gd name="connsiteX6" fmla="*/ 274638 w 12436475"/>
              <a:gd name="connsiteY6" fmla="*/ 6697663 h 6994525"/>
              <a:gd name="connsiteX7" fmla="*/ 4307455 w 12436475"/>
              <a:gd name="connsiteY7" fmla="*/ 6697663 h 6994525"/>
              <a:gd name="connsiteX8" fmla="*/ 4307455 w 12436475"/>
              <a:gd name="connsiteY8" fmla="*/ 4500064 h 6994525"/>
              <a:gd name="connsiteX9" fmla="*/ 4307455 w 12436475"/>
              <a:gd name="connsiteY9" fmla="*/ 4320223 h 6994525"/>
              <a:gd name="connsiteX10" fmla="*/ 4307455 w 12436475"/>
              <a:gd name="connsiteY10" fmla="*/ 2125663 h 6994525"/>
              <a:gd name="connsiteX11" fmla="*/ 4459854 w 12436475"/>
              <a:gd name="connsiteY11" fmla="*/ 2125663 h 6994525"/>
              <a:gd name="connsiteX12" fmla="*/ 4459854 w 12436475"/>
              <a:gd name="connsiteY12" fmla="*/ 4320223 h 6994525"/>
              <a:gd name="connsiteX13" fmla="*/ 12161837 w 12436475"/>
              <a:gd name="connsiteY13" fmla="*/ 4320223 h 6994525"/>
              <a:gd name="connsiteX14" fmla="*/ 12161837 w 12436475"/>
              <a:gd name="connsiteY14" fmla="*/ 0 h 6994525"/>
              <a:gd name="connsiteX15" fmla="*/ 12436475 w 12436475"/>
              <a:gd name="connsiteY15" fmla="*/ 0 h 6994525"/>
              <a:gd name="connsiteX16" fmla="*/ 12436475 w 12436475"/>
              <a:gd name="connsiteY16" fmla="*/ 4320223 h 6994525"/>
              <a:gd name="connsiteX17" fmla="*/ 12436475 w 12436475"/>
              <a:gd name="connsiteY17" fmla="*/ 4500064 h 6994525"/>
              <a:gd name="connsiteX18" fmla="*/ 12436475 w 12436475"/>
              <a:gd name="connsiteY18" fmla="*/ 6697663 h 6994525"/>
              <a:gd name="connsiteX19" fmla="*/ 12436475 w 12436475"/>
              <a:gd name="connsiteY19" fmla="*/ 6994525 h 6994525"/>
              <a:gd name="connsiteX20" fmla="*/ 12161837 w 12436475"/>
              <a:gd name="connsiteY20" fmla="*/ 6994525 h 6994525"/>
              <a:gd name="connsiteX21" fmla="*/ 4459854 w 12436475"/>
              <a:gd name="connsiteY21" fmla="*/ 6994525 h 6994525"/>
              <a:gd name="connsiteX22" fmla="*/ 4307455 w 12436475"/>
              <a:gd name="connsiteY22" fmla="*/ 6994525 h 6994525"/>
              <a:gd name="connsiteX23" fmla="*/ 274638 w 12436475"/>
              <a:gd name="connsiteY23" fmla="*/ 6994525 h 6994525"/>
              <a:gd name="connsiteX24" fmla="*/ 1 w 12436475"/>
              <a:gd name="connsiteY24" fmla="*/ 6994525 h 6994525"/>
              <a:gd name="connsiteX25" fmla="*/ 0 w 12436475"/>
              <a:gd name="connsiteY25"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475" h="6994525">
                <a:moveTo>
                  <a:pt x="4459854" y="4500064"/>
                </a:moveTo>
                <a:lnTo>
                  <a:pt x="4459854" y="6697663"/>
                </a:lnTo>
                <a:lnTo>
                  <a:pt x="12161837" y="6697663"/>
                </a:lnTo>
                <a:lnTo>
                  <a:pt x="12161837" y="4500064"/>
                </a:lnTo>
                <a:close/>
                <a:moveTo>
                  <a:pt x="0" y="0"/>
                </a:moveTo>
                <a:lnTo>
                  <a:pt x="274638" y="0"/>
                </a:lnTo>
                <a:lnTo>
                  <a:pt x="274638" y="6697663"/>
                </a:lnTo>
                <a:lnTo>
                  <a:pt x="4307455" y="6697663"/>
                </a:lnTo>
                <a:lnTo>
                  <a:pt x="4307455" y="4500064"/>
                </a:lnTo>
                <a:lnTo>
                  <a:pt x="4307455" y="4320223"/>
                </a:lnTo>
                <a:lnTo>
                  <a:pt x="4307455" y="2125663"/>
                </a:lnTo>
                <a:lnTo>
                  <a:pt x="4459854" y="2125663"/>
                </a:lnTo>
                <a:lnTo>
                  <a:pt x="4459854" y="4320223"/>
                </a:lnTo>
                <a:lnTo>
                  <a:pt x="12161837" y="4320223"/>
                </a:lnTo>
                <a:lnTo>
                  <a:pt x="12161837" y="0"/>
                </a:lnTo>
                <a:lnTo>
                  <a:pt x="12436475" y="0"/>
                </a:lnTo>
                <a:lnTo>
                  <a:pt x="12436475" y="4320223"/>
                </a:lnTo>
                <a:lnTo>
                  <a:pt x="12436475" y="4500064"/>
                </a:lnTo>
                <a:lnTo>
                  <a:pt x="12436475" y="6697663"/>
                </a:lnTo>
                <a:lnTo>
                  <a:pt x="12436475" y="6994525"/>
                </a:lnTo>
                <a:lnTo>
                  <a:pt x="12161837" y="6994525"/>
                </a:lnTo>
                <a:lnTo>
                  <a:pt x="4459854" y="6994525"/>
                </a:lnTo>
                <a:lnTo>
                  <a:pt x="4307455" y="6994525"/>
                </a:lnTo>
                <a:lnTo>
                  <a:pt x="274638" y="6994525"/>
                </a:lnTo>
                <a:lnTo>
                  <a:pt x="1" y="6994525"/>
                </a:lnTo>
                <a:lnTo>
                  <a:pt x="0" y="6994525"/>
                </a:lnTo>
                <a:close/>
              </a:path>
            </a:pathLst>
          </a:cu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2835485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6" decel="100000" fill="hold" grpId="0" nodeType="withEffect">
                                  <p:stCondLst>
                                    <p:cond delay="1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2" decel="100000" fill="hold" nodeType="withEffect">
                                  <p:stCondLst>
                                    <p:cond delay="15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1+#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4" decel="100000" fill="hold" nodeType="withEffect">
                                  <p:stCondLst>
                                    <p:cond delay="1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2" decel="100000" fill="hold" nodeType="withEffect">
                                  <p:stCondLst>
                                    <p:cond delay="17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1+#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4" decel="100000" fill="hold" nodeType="withEffect">
                                  <p:stCondLst>
                                    <p:cond delay="175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2" decel="100000" fill="hold" nodeType="withEffect">
                                  <p:stCondLst>
                                    <p:cond delay="200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000" fill="hold"/>
                                        <p:tgtEl>
                                          <p:spTgt spid="13"/>
                                        </p:tgtEl>
                                        <p:attrNameLst>
                                          <p:attrName>ppt_x</p:attrName>
                                        </p:attrNameLst>
                                      </p:cBhvr>
                                      <p:tavLst>
                                        <p:tav tm="0">
                                          <p:val>
                                            <p:strVal val="1+#ppt_w/2"/>
                                          </p:val>
                                        </p:tav>
                                        <p:tav tm="100000">
                                          <p:val>
                                            <p:strVal val="#ppt_x"/>
                                          </p:val>
                                        </p:tav>
                                      </p:tavLst>
                                    </p:anim>
                                    <p:anim calcmode="lin" valueType="num">
                                      <p:cBhvr additive="base">
                                        <p:cTn id="36" dur="10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4" decel="100000" fill="hold" nodeType="withEffect">
                                  <p:stCondLst>
                                    <p:cond delay="20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000" fill="hold"/>
                                        <p:tgtEl>
                                          <p:spTgt spid="10"/>
                                        </p:tgtEl>
                                        <p:attrNameLst>
                                          <p:attrName>ppt_x</p:attrName>
                                        </p:attrNameLst>
                                      </p:cBhvr>
                                      <p:tavLst>
                                        <p:tav tm="0">
                                          <p:val>
                                            <p:strVal val="#ppt_x"/>
                                          </p:val>
                                        </p:tav>
                                        <p:tav tm="100000">
                                          <p:val>
                                            <p:strVal val="#ppt_x"/>
                                          </p:val>
                                        </p:tav>
                                      </p:tavLst>
                                    </p:anim>
                                    <p:anim calcmode="lin" valueType="num">
                                      <p:cBhvr additive="base">
                                        <p:cTn id="40"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270014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platform design challenges</a:t>
            </a:r>
            <a:endParaRPr lang="en-US" dirty="0"/>
          </a:p>
        </p:txBody>
      </p:sp>
      <p:grpSp>
        <p:nvGrpSpPr>
          <p:cNvPr id="42" name="Group 41"/>
          <p:cNvGrpSpPr/>
          <p:nvPr/>
        </p:nvGrpSpPr>
        <p:grpSpPr>
          <a:xfrm>
            <a:off x="758284" y="1605160"/>
            <a:ext cx="5293683" cy="1360126"/>
            <a:chOff x="480081" y="1323959"/>
            <a:chExt cx="5401240" cy="1387761"/>
          </a:xfrm>
        </p:grpSpPr>
        <p:sp>
          <p:nvSpPr>
            <p:cNvPr id="43" name="Rectangle 36"/>
            <p:cNvSpPr>
              <a:spLocks noChangeArrowheads="1"/>
            </p:cNvSpPr>
            <p:nvPr/>
          </p:nvSpPr>
          <p:spPr bwMode="auto">
            <a:xfrm>
              <a:off x="629772" y="1323959"/>
              <a:ext cx="5251549" cy="1274658"/>
            </a:xfrm>
            <a:prstGeom prst="rect">
              <a:avLst/>
            </a:prstGeom>
            <a:solidFill>
              <a:srgbClr val="EFEFEF"/>
            </a:solidFill>
            <a:ln>
              <a:noFill/>
            </a:ln>
          </p:spPr>
          <p:txBody>
            <a:bodyPr vert="horz" wrap="square" lIns="148473" tIns="37086" rIns="74233" bIns="148473" numCol="1" anchor="b" anchorCtr="0" compatLnSpc="1">
              <a:prstTxWarp prst="textNoShape">
                <a:avLst/>
              </a:prstTxWarp>
            </a:bodyPr>
            <a:lstStyle/>
            <a:p>
              <a:pPr defTabSz="890089">
                <a:defRPr/>
              </a:pPr>
              <a:endParaRPr lang="en-US" sz="1764" b="1" kern="0" spc="-127" dirty="0">
                <a:gradFill>
                  <a:gsLst>
                    <a:gs pos="1250">
                      <a:srgbClr val="505050"/>
                    </a:gs>
                    <a:gs pos="100000">
                      <a:srgbClr val="505050"/>
                    </a:gs>
                  </a:gsLst>
                  <a:lin ang="5400000" scaled="0"/>
                </a:gradFill>
              </a:endParaRPr>
            </a:p>
          </p:txBody>
        </p:sp>
        <p:sp>
          <p:nvSpPr>
            <p:cNvPr id="44" name="Rectangle 37"/>
            <p:cNvSpPr>
              <a:spLocks noChangeArrowheads="1"/>
            </p:cNvSpPr>
            <p:nvPr/>
          </p:nvSpPr>
          <p:spPr bwMode="auto">
            <a:xfrm>
              <a:off x="521823" y="1476646"/>
              <a:ext cx="1125538" cy="1125537"/>
            </a:xfrm>
            <a:prstGeom prst="rect">
              <a:avLst/>
            </a:prstGeom>
            <a:solidFill>
              <a:srgbClr val="505050"/>
            </a:solidFill>
            <a:ln>
              <a:noFill/>
            </a:ln>
          </p:spPr>
          <p:txBody>
            <a:bodyPr vert="horz" wrap="square" lIns="74233" tIns="37086" rIns="74233" bIns="37086" numCol="1" anchor="t" anchorCtr="0" compatLnSpc="1">
              <a:prstTxWarp prst="textNoShape">
                <a:avLst/>
              </a:prstTxWarp>
            </a:bodyPr>
            <a:lstStyle/>
            <a:p>
              <a:pPr defTabSz="890089">
                <a:defRPr/>
              </a:pPr>
              <a:endParaRPr lang="en-US" sz="1764" kern="0" dirty="0">
                <a:solidFill>
                  <a:srgbClr val="505050"/>
                </a:solidFill>
              </a:endParaRPr>
            </a:p>
          </p:txBody>
        </p:sp>
        <p:sp>
          <p:nvSpPr>
            <p:cNvPr id="45" name="Freeform 38"/>
            <p:cNvSpPr>
              <a:spLocks/>
            </p:cNvSpPr>
            <p:nvPr/>
          </p:nvSpPr>
          <p:spPr bwMode="auto">
            <a:xfrm>
              <a:off x="521874" y="2602183"/>
              <a:ext cx="111125" cy="109537"/>
            </a:xfrm>
            <a:custGeom>
              <a:avLst/>
              <a:gdLst>
                <a:gd name="T0" fmla="*/ 70 w 70"/>
                <a:gd name="T1" fmla="*/ 69 h 69"/>
                <a:gd name="T2" fmla="*/ 70 w 70"/>
                <a:gd name="T3" fmla="*/ 0 h 69"/>
                <a:gd name="T4" fmla="*/ 0 w 70"/>
                <a:gd name="T5" fmla="*/ 0 h 69"/>
                <a:gd name="T6" fmla="*/ 70 w 70"/>
                <a:gd name="T7" fmla="*/ 69 h 69"/>
              </a:gdLst>
              <a:ahLst/>
              <a:cxnLst>
                <a:cxn ang="0">
                  <a:pos x="T0" y="T1"/>
                </a:cxn>
                <a:cxn ang="0">
                  <a:pos x="T2" y="T3"/>
                </a:cxn>
                <a:cxn ang="0">
                  <a:pos x="T4" y="T5"/>
                </a:cxn>
                <a:cxn ang="0">
                  <a:pos x="T6" y="T7"/>
                </a:cxn>
              </a:cxnLst>
              <a:rect l="0" t="0" r="r" b="b"/>
              <a:pathLst>
                <a:path w="70" h="69">
                  <a:moveTo>
                    <a:pt x="70" y="69"/>
                  </a:moveTo>
                  <a:lnTo>
                    <a:pt x="70" y="0"/>
                  </a:lnTo>
                  <a:lnTo>
                    <a:pt x="0" y="0"/>
                  </a:lnTo>
                  <a:lnTo>
                    <a:pt x="70" y="69"/>
                  </a:lnTo>
                  <a:close/>
                </a:path>
              </a:pathLst>
            </a:custGeom>
            <a:solidFill>
              <a:srgbClr val="969696"/>
            </a:solidFill>
            <a:ln>
              <a:noFill/>
            </a:ln>
          </p:spPr>
          <p:txBody>
            <a:bodyPr vert="horz" wrap="square" lIns="74233" tIns="37086" rIns="74233" bIns="37086" numCol="1" anchor="t" anchorCtr="0" compatLnSpc="1">
              <a:prstTxWarp prst="textNoShape">
                <a:avLst/>
              </a:prstTxWarp>
            </a:bodyPr>
            <a:lstStyle/>
            <a:p>
              <a:pPr defTabSz="890089">
                <a:defRPr/>
              </a:pPr>
              <a:endParaRPr lang="en-US" sz="1764" kern="0" dirty="0">
                <a:solidFill>
                  <a:srgbClr val="505050"/>
                </a:solidFill>
              </a:endParaRPr>
            </a:p>
          </p:txBody>
        </p:sp>
        <p:sp>
          <p:nvSpPr>
            <p:cNvPr id="46" name="TextBox 45"/>
            <p:cNvSpPr txBox="1"/>
            <p:nvPr/>
          </p:nvSpPr>
          <p:spPr>
            <a:xfrm>
              <a:off x="1862817" y="1550780"/>
              <a:ext cx="3407894" cy="931577"/>
            </a:xfrm>
            <a:prstGeom prst="rect">
              <a:avLst/>
            </a:prstGeom>
            <a:noFill/>
          </p:spPr>
          <p:txBody>
            <a:bodyPr wrap="square" lIns="0" tIns="0" rIns="222726" bIns="178200" rtlCol="0" anchor="b" anchorCtr="0">
              <a:spAutoFit/>
            </a:bodyPr>
            <a:lstStyle/>
            <a:p>
              <a:pPr defTabSz="890089">
                <a:lnSpc>
                  <a:spcPct val="90000"/>
                </a:lnSpc>
                <a:defRPr/>
              </a:pPr>
              <a:r>
                <a:rPr lang="en-US" sz="1764" kern="0" spc="-29" dirty="0" smtClean="0">
                  <a:gradFill>
                    <a:gsLst>
                      <a:gs pos="2917">
                        <a:srgbClr val="505050"/>
                      </a:gs>
                      <a:gs pos="30000">
                        <a:srgbClr val="505050"/>
                      </a:gs>
                    </a:gsLst>
                    <a:lin ang="5400000" scaled="0"/>
                  </a:gradFill>
                </a:rPr>
                <a:t>Design of large service platforms, such as Azure &amp; Bing, share similar design goals</a:t>
              </a:r>
              <a:endParaRPr lang="en-US" sz="1764" kern="0" spc="-29" dirty="0">
                <a:gradFill>
                  <a:gsLst>
                    <a:gs pos="2917">
                      <a:srgbClr val="505050"/>
                    </a:gs>
                    <a:gs pos="30000">
                      <a:srgbClr val="505050"/>
                    </a:gs>
                  </a:gsLst>
                  <a:lin ang="5400000" scaled="0"/>
                </a:gradFill>
              </a:endParaRPr>
            </a:p>
          </p:txBody>
        </p:sp>
        <p:pic>
          <p:nvPicPr>
            <p:cNvPr id="47" name="Picture 25"/>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480081" y="1433154"/>
              <a:ext cx="1219842" cy="1219838"/>
            </a:xfrm>
            <a:prstGeom prst="rect">
              <a:avLst/>
            </a:prstGeom>
            <a:noFill/>
            <a:ln w="9525">
              <a:noFill/>
              <a:miter lim="800000"/>
              <a:headEnd/>
              <a:tailEnd/>
            </a:ln>
          </p:spPr>
        </p:pic>
      </p:grpSp>
      <p:grpSp>
        <p:nvGrpSpPr>
          <p:cNvPr id="48" name="Group 47"/>
          <p:cNvGrpSpPr/>
          <p:nvPr/>
        </p:nvGrpSpPr>
        <p:grpSpPr>
          <a:xfrm>
            <a:off x="6463688" y="1605158"/>
            <a:ext cx="5257585" cy="1360128"/>
            <a:chOff x="5500585" y="1337807"/>
            <a:chExt cx="5364408" cy="1387763"/>
          </a:xfrm>
        </p:grpSpPr>
        <p:sp>
          <p:nvSpPr>
            <p:cNvPr id="49" name="Rectangle 36"/>
            <p:cNvSpPr>
              <a:spLocks noChangeArrowheads="1"/>
            </p:cNvSpPr>
            <p:nvPr/>
          </p:nvSpPr>
          <p:spPr bwMode="auto">
            <a:xfrm>
              <a:off x="5500585" y="1337807"/>
              <a:ext cx="5249835" cy="1274663"/>
            </a:xfrm>
            <a:prstGeom prst="rect">
              <a:avLst/>
            </a:prstGeom>
            <a:solidFill>
              <a:srgbClr val="EFEFEF"/>
            </a:solidFill>
            <a:ln>
              <a:noFill/>
            </a:ln>
          </p:spPr>
          <p:txBody>
            <a:bodyPr vert="horz" wrap="square" lIns="179238" tIns="44810" rIns="89619" bIns="179238" numCol="1" anchor="b" anchorCtr="0" compatLnSpc="1">
              <a:prstTxWarp prst="textNoShape">
                <a:avLst/>
              </a:prstTxWarp>
            </a:bodyPr>
            <a:lstStyle/>
            <a:p>
              <a:pPr defTabSz="890089">
                <a:defRPr/>
              </a:pPr>
              <a:endParaRPr lang="en-US" sz="1764" b="1" kern="0" spc="-127" dirty="0">
                <a:gradFill>
                  <a:gsLst>
                    <a:gs pos="1250">
                      <a:srgbClr val="505050"/>
                    </a:gs>
                    <a:gs pos="100000">
                      <a:srgbClr val="505050"/>
                    </a:gs>
                  </a:gsLst>
                  <a:lin ang="5400000" scaled="0"/>
                </a:gradFill>
              </a:endParaRPr>
            </a:p>
          </p:txBody>
        </p:sp>
        <p:sp>
          <p:nvSpPr>
            <p:cNvPr id="50" name="Rectangle 37"/>
            <p:cNvSpPr>
              <a:spLocks noChangeArrowheads="1"/>
            </p:cNvSpPr>
            <p:nvPr/>
          </p:nvSpPr>
          <p:spPr bwMode="auto">
            <a:xfrm>
              <a:off x="9739455" y="1490496"/>
              <a:ext cx="1125538" cy="1125537"/>
            </a:xfrm>
            <a:prstGeom prst="rect">
              <a:avLst/>
            </a:prstGeom>
            <a:solidFill>
              <a:srgbClr val="505050"/>
            </a:solidFill>
            <a:ln>
              <a:noFill/>
            </a:ln>
          </p:spPr>
          <p:txBody>
            <a:bodyPr vert="horz" wrap="square" lIns="89619" tIns="44810" rIns="89619" bIns="44810" numCol="1" anchor="t" anchorCtr="0" compatLnSpc="1">
              <a:prstTxWarp prst="textNoShape">
                <a:avLst/>
              </a:prstTxWarp>
            </a:bodyPr>
            <a:lstStyle/>
            <a:p>
              <a:pPr defTabSz="890089">
                <a:defRPr/>
              </a:pPr>
              <a:endParaRPr lang="en-US" sz="1764" kern="0" dirty="0">
                <a:solidFill>
                  <a:srgbClr val="505050"/>
                </a:solidFill>
              </a:endParaRPr>
            </a:p>
          </p:txBody>
        </p:sp>
        <p:sp>
          <p:nvSpPr>
            <p:cNvPr id="51" name="Freeform 38"/>
            <p:cNvSpPr>
              <a:spLocks/>
            </p:cNvSpPr>
            <p:nvPr/>
          </p:nvSpPr>
          <p:spPr bwMode="auto">
            <a:xfrm flipH="1">
              <a:off x="10753868" y="2616033"/>
              <a:ext cx="111125" cy="109537"/>
            </a:xfrm>
            <a:custGeom>
              <a:avLst/>
              <a:gdLst>
                <a:gd name="T0" fmla="*/ 70 w 70"/>
                <a:gd name="T1" fmla="*/ 69 h 69"/>
                <a:gd name="T2" fmla="*/ 70 w 70"/>
                <a:gd name="T3" fmla="*/ 0 h 69"/>
                <a:gd name="T4" fmla="*/ 0 w 70"/>
                <a:gd name="T5" fmla="*/ 0 h 69"/>
                <a:gd name="T6" fmla="*/ 70 w 70"/>
                <a:gd name="T7" fmla="*/ 69 h 69"/>
              </a:gdLst>
              <a:ahLst/>
              <a:cxnLst>
                <a:cxn ang="0">
                  <a:pos x="T0" y="T1"/>
                </a:cxn>
                <a:cxn ang="0">
                  <a:pos x="T2" y="T3"/>
                </a:cxn>
                <a:cxn ang="0">
                  <a:pos x="T4" y="T5"/>
                </a:cxn>
                <a:cxn ang="0">
                  <a:pos x="T6" y="T7"/>
                </a:cxn>
              </a:cxnLst>
              <a:rect l="0" t="0" r="r" b="b"/>
              <a:pathLst>
                <a:path w="70" h="69">
                  <a:moveTo>
                    <a:pt x="70" y="69"/>
                  </a:moveTo>
                  <a:lnTo>
                    <a:pt x="70" y="0"/>
                  </a:lnTo>
                  <a:lnTo>
                    <a:pt x="0" y="0"/>
                  </a:lnTo>
                  <a:lnTo>
                    <a:pt x="70" y="69"/>
                  </a:lnTo>
                  <a:close/>
                </a:path>
              </a:pathLst>
            </a:custGeom>
            <a:solidFill>
              <a:srgbClr val="969696">
                <a:lumMod val="60000"/>
                <a:lumOff val="40000"/>
              </a:srgbClr>
            </a:solidFill>
            <a:ln>
              <a:noFill/>
            </a:ln>
          </p:spPr>
          <p:txBody>
            <a:bodyPr vert="horz" wrap="square" lIns="89619" tIns="44810" rIns="89619" bIns="44810" numCol="1" anchor="t" anchorCtr="0" compatLnSpc="1">
              <a:prstTxWarp prst="textNoShape">
                <a:avLst/>
              </a:prstTxWarp>
            </a:bodyPr>
            <a:lstStyle/>
            <a:p>
              <a:pPr defTabSz="890089">
                <a:defRPr/>
              </a:pPr>
              <a:endParaRPr lang="en-US" sz="1764" kern="0" dirty="0">
                <a:solidFill>
                  <a:srgbClr val="505050"/>
                </a:solidFill>
              </a:endParaRPr>
            </a:p>
          </p:txBody>
        </p:sp>
        <p:sp>
          <p:nvSpPr>
            <p:cNvPr id="52" name="TextBox 51"/>
            <p:cNvSpPr txBox="1"/>
            <p:nvPr/>
          </p:nvSpPr>
          <p:spPr>
            <a:xfrm>
              <a:off x="5815572" y="1566757"/>
              <a:ext cx="3407894" cy="720197"/>
            </a:xfrm>
            <a:prstGeom prst="rect">
              <a:avLst/>
            </a:prstGeom>
            <a:noFill/>
          </p:spPr>
          <p:txBody>
            <a:bodyPr wrap="square" lIns="0" tIns="0" rIns="268857" bIns="215086" rtlCol="0" anchor="b" anchorCtr="0">
              <a:spAutoFit/>
            </a:bodyPr>
            <a:lstStyle/>
            <a:p>
              <a:pPr defTabSz="890089">
                <a:lnSpc>
                  <a:spcPct val="90000"/>
                </a:lnSpc>
                <a:defRPr/>
              </a:pPr>
              <a:r>
                <a:rPr lang="en-US" sz="1764" kern="0" spc="-29" dirty="0">
                  <a:gradFill>
                    <a:gsLst>
                      <a:gs pos="2917">
                        <a:srgbClr val="505050"/>
                      </a:gs>
                      <a:gs pos="30000">
                        <a:srgbClr val="505050"/>
                      </a:gs>
                    </a:gsLst>
                    <a:lin ang="5400000" scaled="0"/>
                  </a:gradFill>
                </a:rPr>
                <a:t>Need cost-effective hardware to meet budget requirements</a:t>
              </a:r>
            </a:p>
          </p:txBody>
        </p:sp>
      </p:grpSp>
      <p:grpSp>
        <p:nvGrpSpPr>
          <p:cNvPr id="53" name="Group 52"/>
          <p:cNvGrpSpPr/>
          <p:nvPr/>
        </p:nvGrpSpPr>
        <p:grpSpPr>
          <a:xfrm>
            <a:off x="798264" y="4757533"/>
            <a:ext cx="5253696" cy="1361931"/>
            <a:chOff x="972410" y="2877015"/>
            <a:chExt cx="5360440" cy="1389602"/>
          </a:xfrm>
        </p:grpSpPr>
        <p:sp>
          <p:nvSpPr>
            <p:cNvPr id="54" name="Freeform 38"/>
            <p:cNvSpPr>
              <a:spLocks/>
            </p:cNvSpPr>
            <p:nvPr/>
          </p:nvSpPr>
          <p:spPr bwMode="auto">
            <a:xfrm flipV="1">
              <a:off x="972410" y="2877015"/>
              <a:ext cx="111125" cy="109537"/>
            </a:xfrm>
            <a:custGeom>
              <a:avLst/>
              <a:gdLst>
                <a:gd name="T0" fmla="*/ 70 w 70"/>
                <a:gd name="T1" fmla="*/ 69 h 69"/>
                <a:gd name="T2" fmla="*/ 70 w 70"/>
                <a:gd name="T3" fmla="*/ 0 h 69"/>
                <a:gd name="T4" fmla="*/ 0 w 70"/>
                <a:gd name="T5" fmla="*/ 0 h 69"/>
                <a:gd name="T6" fmla="*/ 70 w 70"/>
                <a:gd name="T7" fmla="*/ 69 h 69"/>
              </a:gdLst>
              <a:ahLst/>
              <a:cxnLst>
                <a:cxn ang="0">
                  <a:pos x="T0" y="T1"/>
                </a:cxn>
                <a:cxn ang="0">
                  <a:pos x="T2" y="T3"/>
                </a:cxn>
                <a:cxn ang="0">
                  <a:pos x="T4" y="T5"/>
                </a:cxn>
                <a:cxn ang="0">
                  <a:pos x="T6" y="T7"/>
                </a:cxn>
              </a:cxnLst>
              <a:rect l="0" t="0" r="r" b="b"/>
              <a:pathLst>
                <a:path w="70" h="69">
                  <a:moveTo>
                    <a:pt x="70" y="69"/>
                  </a:moveTo>
                  <a:lnTo>
                    <a:pt x="70" y="0"/>
                  </a:lnTo>
                  <a:lnTo>
                    <a:pt x="0" y="0"/>
                  </a:lnTo>
                  <a:lnTo>
                    <a:pt x="70" y="69"/>
                  </a:lnTo>
                  <a:close/>
                </a:path>
              </a:pathLst>
            </a:custGeom>
            <a:solidFill>
              <a:srgbClr val="969696"/>
            </a:solidFill>
            <a:ln>
              <a:noFill/>
            </a:ln>
          </p:spPr>
          <p:txBody>
            <a:bodyPr vert="horz" wrap="square" lIns="89619" tIns="44810" rIns="89619" bIns="44810" numCol="1" anchor="t" anchorCtr="0" compatLnSpc="1">
              <a:prstTxWarp prst="textNoShape">
                <a:avLst/>
              </a:prstTxWarp>
            </a:bodyPr>
            <a:lstStyle/>
            <a:p>
              <a:pPr defTabSz="890089">
                <a:defRPr/>
              </a:pPr>
              <a:endParaRPr lang="en-US" sz="1764" kern="0" dirty="0">
                <a:solidFill>
                  <a:srgbClr val="505050"/>
                </a:solidFill>
              </a:endParaRPr>
            </a:p>
          </p:txBody>
        </p:sp>
        <p:sp>
          <p:nvSpPr>
            <p:cNvPr id="55" name="Rectangle 36"/>
            <p:cNvSpPr>
              <a:spLocks noChangeArrowheads="1"/>
            </p:cNvSpPr>
            <p:nvPr/>
          </p:nvSpPr>
          <p:spPr bwMode="auto">
            <a:xfrm>
              <a:off x="1080360" y="2986553"/>
              <a:ext cx="5252490" cy="1280064"/>
            </a:xfrm>
            <a:prstGeom prst="rect">
              <a:avLst/>
            </a:prstGeom>
            <a:solidFill>
              <a:srgbClr val="EFEFEF"/>
            </a:solidFill>
            <a:ln>
              <a:noFill/>
            </a:ln>
          </p:spPr>
          <p:txBody>
            <a:bodyPr vert="horz" wrap="square" lIns="179238" tIns="44810" rIns="89619" bIns="179238" numCol="1" anchor="b" anchorCtr="0" compatLnSpc="1">
              <a:prstTxWarp prst="textNoShape">
                <a:avLst/>
              </a:prstTxWarp>
            </a:bodyPr>
            <a:lstStyle/>
            <a:p>
              <a:pPr defTabSz="890089">
                <a:defRPr/>
              </a:pPr>
              <a:endParaRPr lang="en-US" sz="1764" b="1" kern="0" spc="-127" dirty="0">
                <a:gradFill>
                  <a:gsLst>
                    <a:gs pos="1250">
                      <a:srgbClr val="505050"/>
                    </a:gs>
                    <a:gs pos="100000">
                      <a:srgbClr val="505050"/>
                    </a:gs>
                  </a:gsLst>
                  <a:lin ang="5400000" scaled="0"/>
                </a:gradFill>
              </a:endParaRPr>
            </a:p>
          </p:txBody>
        </p:sp>
        <p:sp>
          <p:nvSpPr>
            <p:cNvPr id="56" name="Rectangle 37"/>
            <p:cNvSpPr>
              <a:spLocks noChangeArrowheads="1"/>
            </p:cNvSpPr>
            <p:nvPr/>
          </p:nvSpPr>
          <p:spPr bwMode="auto">
            <a:xfrm>
              <a:off x="972410" y="2979710"/>
              <a:ext cx="1125538" cy="1125537"/>
            </a:xfrm>
            <a:prstGeom prst="rect">
              <a:avLst/>
            </a:prstGeom>
            <a:solidFill>
              <a:srgbClr val="505050"/>
            </a:solidFill>
            <a:ln>
              <a:noFill/>
            </a:ln>
          </p:spPr>
          <p:txBody>
            <a:bodyPr vert="horz" wrap="square" lIns="89619" tIns="44810" rIns="89619" bIns="44810" numCol="1" anchor="t" anchorCtr="0" compatLnSpc="1">
              <a:prstTxWarp prst="textNoShape">
                <a:avLst/>
              </a:prstTxWarp>
            </a:bodyPr>
            <a:lstStyle/>
            <a:p>
              <a:pPr defTabSz="890089">
                <a:defRPr/>
              </a:pPr>
              <a:endParaRPr lang="en-US" sz="1764" kern="0" dirty="0">
                <a:solidFill>
                  <a:srgbClr val="505050"/>
                </a:solidFill>
              </a:endParaRPr>
            </a:p>
          </p:txBody>
        </p:sp>
        <p:sp>
          <p:nvSpPr>
            <p:cNvPr id="57" name="TextBox 56"/>
            <p:cNvSpPr txBox="1"/>
            <p:nvPr/>
          </p:nvSpPr>
          <p:spPr>
            <a:xfrm>
              <a:off x="2314354" y="3165730"/>
              <a:ext cx="3793794" cy="969496"/>
            </a:xfrm>
            <a:prstGeom prst="rect">
              <a:avLst/>
            </a:prstGeom>
            <a:noFill/>
          </p:spPr>
          <p:txBody>
            <a:bodyPr wrap="square" lIns="0" tIns="0" rIns="268857" bIns="215086" rtlCol="0" anchor="b" anchorCtr="0">
              <a:spAutoFit/>
            </a:bodyPr>
            <a:lstStyle/>
            <a:p>
              <a:pPr defTabSz="890089">
                <a:lnSpc>
                  <a:spcPct val="90000"/>
                </a:lnSpc>
                <a:defRPr/>
              </a:pPr>
              <a:r>
                <a:rPr lang="en-US" sz="1764" kern="0" spc="-29" dirty="0">
                  <a:gradFill>
                    <a:gsLst>
                      <a:gs pos="2917">
                        <a:srgbClr val="505050"/>
                      </a:gs>
                      <a:gs pos="30000">
                        <a:srgbClr val="505050"/>
                      </a:gs>
                    </a:gsLst>
                    <a:lin ang="5400000" scaled="0"/>
                  </a:gradFill>
                </a:rPr>
                <a:t>Minimize operational expenditure where possible, as inefficiencies can reduce scale</a:t>
              </a:r>
            </a:p>
          </p:txBody>
        </p:sp>
      </p:grpSp>
      <p:grpSp>
        <p:nvGrpSpPr>
          <p:cNvPr id="58" name="Group 57"/>
          <p:cNvGrpSpPr/>
          <p:nvPr/>
        </p:nvGrpSpPr>
        <p:grpSpPr>
          <a:xfrm>
            <a:off x="6463688" y="4757524"/>
            <a:ext cx="5238436" cy="1361935"/>
            <a:chOff x="5492409" y="2974701"/>
            <a:chExt cx="5344869" cy="1389607"/>
          </a:xfrm>
        </p:grpSpPr>
        <p:sp>
          <p:nvSpPr>
            <p:cNvPr id="59" name="Freeform 38"/>
            <p:cNvSpPr>
              <a:spLocks/>
            </p:cNvSpPr>
            <p:nvPr/>
          </p:nvSpPr>
          <p:spPr bwMode="auto">
            <a:xfrm flipH="1" flipV="1">
              <a:off x="10726153" y="2974701"/>
              <a:ext cx="111125" cy="109537"/>
            </a:xfrm>
            <a:custGeom>
              <a:avLst/>
              <a:gdLst>
                <a:gd name="T0" fmla="*/ 70 w 70"/>
                <a:gd name="T1" fmla="*/ 69 h 69"/>
                <a:gd name="T2" fmla="*/ 70 w 70"/>
                <a:gd name="T3" fmla="*/ 0 h 69"/>
                <a:gd name="T4" fmla="*/ 0 w 70"/>
                <a:gd name="T5" fmla="*/ 0 h 69"/>
                <a:gd name="T6" fmla="*/ 70 w 70"/>
                <a:gd name="T7" fmla="*/ 69 h 69"/>
              </a:gdLst>
              <a:ahLst/>
              <a:cxnLst>
                <a:cxn ang="0">
                  <a:pos x="T0" y="T1"/>
                </a:cxn>
                <a:cxn ang="0">
                  <a:pos x="T2" y="T3"/>
                </a:cxn>
                <a:cxn ang="0">
                  <a:pos x="T4" y="T5"/>
                </a:cxn>
                <a:cxn ang="0">
                  <a:pos x="T6" y="T7"/>
                </a:cxn>
              </a:cxnLst>
              <a:rect l="0" t="0" r="r" b="b"/>
              <a:pathLst>
                <a:path w="70" h="69">
                  <a:moveTo>
                    <a:pt x="70" y="69"/>
                  </a:moveTo>
                  <a:lnTo>
                    <a:pt x="70" y="0"/>
                  </a:lnTo>
                  <a:lnTo>
                    <a:pt x="0" y="0"/>
                  </a:lnTo>
                  <a:lnTo>
                    <a:pt x="70" y="69"/>
                  </a:lnTo>
                  <a:close/>
                </a:path>
              </a:pathLst>
            </a:custGeom>
            <a:solidFill>
              <a:srgbClr val="969696"/>
            </a:solidFill>
            <a:ln>
              <a:noFill/>
            </a:ln>
          </p:spPr>
          <p:txBody>
            <a:bodyPr vert="horz" wrap="square" lIns="89619" tIns="44810" rIns="89619" bIns="44810" numCol="1" anchor="t" anchorCtr="0" compatLnSpc="1">
              <a:prstTxWarp prst="textNoShape">
                <a:avLst/>
              </a:prstTxWarp>
            </a:bodyPr>
            <a:lstStyle/>
            <a:p>
              <a:pPr defTabSz="890089">
                <a:defRPr/>
              </a:pPr>
              <a:endParaRPr lang="en-US" sz="1764" kern="0" dirty="0">
                <a:solidFill>
                  <a:srgbClr val="505050"/>
                </a:solidFill>
              </a:endParaRPr>
            </a:p>
          </p:txBody>
        </p:sp>
        <p:sp>
          <p:nvSpPr>
            <p:cNvPr id="60" name="Rectangle 36"/>
            <p:cNvSpPr>
              <a:spLocks noChangeArrowheads="1"/>
            </p:cNvSpPr>
            <p:nvPr/>
          </p:nvSpPr>
          <p:spPr bwMode="auto">
            <a:xfrm>
              <a:off x="5492409" y="3084239"/>
              <a:ext cx="5230296" cy="1280069"/>
            </a:xfrm>
            <a:prstGeom prst="rect">
              <a:avLst/>
            </a:prstGeom>
            <a:solidFill>
              <a:srgbClr val="EFEFEF"/>
            </a:solidFill>
            <a:ln>
              <a:noFill/>
            </a:ln>
          </p:spPr>
          <p:txBody>
            <a:bodyPr vert="horz" wrap="square" lIns="179238" tIns="44810" rIns="89619" bIns="179238" numCol="1" anchor="b" anchorCtr="0" compatLnSpc="1">
              <a:prstTxWarp prst="textNoShape">
                <a:avLst/>
              </a:prstTxWarp>
            </a:bodyPr>
            <a:lstStyle/>
            <a:p>
              <a:pPr defTabSz="890089">
                <a:defRPr/>
              </a:pPr>
              <a:endParaRPr lang="en-US" sz="1764" b="1" kern="0" spc="-127" dirty="0">
                <a:gradFill>
                  <a:gsLst>
                    <a:gs pos="1250">
                      <a:srgbClr val="505050"/>
                    </a:gs>
                    <a:gs pos="100000">
                      <a:srgbClr val="505050"/>
                    </a:gs>
                  </a:gsLst>
                  <a:lin ang="5400000" scaled="0"/>
                </a:gradFill>
              </a:endParaRPr>
            </a:p>
          </p:txBody>
        </p:sp>
        <p:sp>
          <p:nvSpPr>
            <p:cNvPr id="61" name="Rectangle 37"/>
            <p:cNvSpPr>
              <a:spLocks noChangeArrowheads="1"/>
            </p:cNvSpPr>
            <p:nvPr/>
          </p:nvSpPr>
          <p:spPr bwMode="auto">
            <a:xfrm>
              <a:off x="9711740" y="3077397"/>
              <a:ext cx="1125538" cy="1125537"/>
            </a:xfrm>
            <a:prstGeom prst="rect">
              <a:avLst/>
            </a:prstGeom>
            <a:solidFill>
              <a:srgbClr val="505050"/>
            </a:solidFill>
            <a:ln>
              <a:noFill/>
            </a:ln>
          </p:spPr>
          <p:txBody>
            <a:bodyPr vert="horz" wrap="square" lIns="89619" tIns="44810" rIns="89619" bIns="44810" numCol="1" anchor="t" anchorCtr="0" compatLnSpc="1">
              <a:prstTxWarp prst="textNoShape">
                <a:avLst/>
              </a:prstTxWarp>
            </a:bodyPr>
            <a:lstStyle/>
            <a:p>
              <a:pPr defTabSz="890089">
                <a:defRPr/>
              </a:pPr>
              <a:endParaRPr lang="en-US" sz="1764" kern="0" dirty="0">
                <a:solidFill>
                  <a:srgbClr val="505050"/>
                </a:solidFill>
              </a:endParaRPr>
            </a:p>
          </p:txBody>
        </p:sp>
        <p:sp>
          <p:nvSpPr>
            <p:cNvPr id="62" name="TextBox 61"/>
            <p:cNvSpPr txBox="1"/>
            <p:nvPr/>
          </p:nvSpPr>
          <p:spPr>
            <a:xfrm>
              <a:off x="5787857" y="3256029"/>
              <a:ext cx="3699182" cy="969496"/>
            </a:xfrm>
            <a:prstGeom prst="rect">
              <a:avLst/>
            </a:prstGeom>
            <a:noFill/>
          </p:spPr>
          <p:txBody>
            <a:bodyPr wrap="square" lIns="0" tIns="0" rIns="268857" bIns="215086" rtlCol="0" anchor="b" anchorCtr="0">
              <a:spAutoFit/>
            </a:bodyPr>
            <a:lstStyle/>
            <a:p>
              <a:pPr defTabSz="890089">
                <a:lnSpc>
                  <a:spcPct val="90000"/>
                </a:lnSpc>
                <a:defRPr/>
              </a:pPr>
              <a:r>
                <a:rPr lang="en-US" sz="1764" kern="0" spc="-29" dirty="0">
                  <a:gradFill>
                    <a:gsLst>
                      <a:gs pos="2917">
                        <a:srgbClr val="505050"/>
                      </a:gs>
                      <a:gs pos="30000">
                        <a:srgbClr val="505050"/>
                      </a:gs>
                    </a:gsLst>
                    <a:lin ang="5400000" scaled="0"/>
                  </a:gradFill>
                </a:rPr>
                <a:t>Need to build-in handling of resiliency, must reduce/eliminate individual points of failure</a:t>
              </a:r>
            </a:p>
          </p:txBody>
        </p:sp>
      </p:grpSp>
      <p:grpSp>
        <p:nvGrpSpPr>
          <p:cNvPr id="63" name="Group 62"/>
          <p:cNvGrpSpPr/>
          <p:nvPr/>
        </p:nvGrpSpPr>
        <p:grpSpPr>
          <a:xfrm>
            <a:off x="1881821" y="3136230"/>
            <a:ext cx="2066658" cy="1420784"/>
            <a:chOff x="1646411" y="2887156"/>
            <a:chExt cx="2108648" cy="1449651"/>
          </a:xfrm>
        </p:grpSpPr>
        <p:sp>
          <p:nvSpPr>
            <p:cNvPr id="64" name="Rectangle 63"/>
            <p:cNvSpPr/>
            <p:nvPr/>
          </p:nvSpPr>
          <p:spPr bwMode="auto">
            <a:xfrm>
              <a:off x="1646411" y="2887156"/>
              <a:ext cx="2108648" cy="1449651"/>
            </a:xfrm>
            <a:prstGeom prst="rect">
              <a:avLst/>
            </a:prstGeom>
            <a:ln w="12700">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179238" tIns="89619" rIns="89619" bIns="134429" numCol="1" rtlCol="0" anchor="b" anchorCtr="0" compatLnSpc="1">
              <a:prstTxWarp prst="textNoShape">
                <a:avLst/>
              </a:prstTxWarp>
            </a:bodyPr>
            <a:lstStyle/>
            <a:p>
              <a:pPr defTabSz="889685">
                <a:lnSpc>
                  <a:spcPts val="2253"/>
                </a:lnSpc>
                <a:defRPr/>
              </a:pPr>
              <a:r>
                <a:rPr lang="en-US" sz="2352" kern="0" dirty="0">
                  <a:solidFill>
                    <a:srgbClr val="EFEFEF"/>
                  </a:solidFill>
                  <a:latin typeface="Segoe UI Light"/>
                  <a:ea typeface="Segoe UI" pitchFamily="34" charset="0"/>
                  <a:cs typeface="Segoe UI Light"/>
                </a:rPr>
                <a:t>New </a:t>
              </a:r>
              <a:br>
                <a:rPr lang="en-US" sz="2352" kern="0" dirty="0">
                  <a:solidFill>
                    <a:srgbClr val="EFEFEF"/>
                  </a:solidFill>
                  <a:latin typeface="Segoe UI Light"/>
                  <a:ea typeface="Segoe UI" pitchFamily="34" charset="0"/>
                  <a:cs typeface="Segoe UI Light"/>
                </a:rPr>
              </a:br>
              <a:r>
                <a:rPr lang="en-US" sz="2352" kern="0" dirty="0">
                  <a:solidFill>
                    <a:srgbClr val="EFEFEF"/>
                  </a:solidFill>
                  <a:latin typeface="Segoe UI Light"/>
                  <a:ea typeface="Segoe UI" pitchFamily="34" charset="0"/>
                  <a:cs typeface="Segoe UI Light"/>
                </a:rPr>
                <a:t>apps/services</a:t>
              </a:r>
            </a:p>
          </p:txBody>
        </p:sp>
        <p:sp>
          <p:nvSpPr>
            <p:cNvPr id="65" name="Freeform 13"/>
            <p:cNvSpPr>
              <a:spLocks noEditPoints="1"/>
            </p:cNvSpPr>
            <p:nvPr/>
          </p:nvSpPr>
          <p:spPr bwMode="black">
            <a:xfrm>
              <a:off x="3088772" y="3059059"/>
              <a:ext cx="506616" cy="431346"/>
            </a:xfrm>
            <a:custGeom>
              <a:avLst/>
              <a:gdLst>
                <a:gd name="T0" fmla="*/ 344 w 414"/>
                <a:gd name="T1" fmla="*/ 55 h 353"/>
                <a:gd name="T2" fmla="*/ 296 w 414"/>
                <a:gd name="T3" fmla="*/ 9 h 353"/>
                <a:gd name="T4" fmla="*/ 206 w 414"/>
                <a:gd name="T5" fmla="*/ 45 h 353"/>
                <a:gd name="T6" fmla="*/ 0 w 414"/>
                <a:gd name="T7" fmla="*/ 174 h 353"/>
                <a:gd name="T8" fmla="*/ 158 w 414"/>
                <a:gd name="T9" fmla="*/ 278 h 353"/>
                <a:gd name="T10" fmla="*/ 160 w 414"/>
                <a:gd name="T11" fmla="*/ 278 h 353"/>
                <a:gd name="T12" fmla="*/ 160 w 414"/>
                <a:gd name="T13" fmla="*/ 332 h 353"/>
                <a:gd name="T14" fmla="*/ 133 w 414"/>
                <a:gd name="T15" fmla="*/ 337 h 353"/>
                <a:gd name="T16" fmla="*/ 128 w 414"/>
                <a:gd name="T17" fmla="*/ 347 h 353"/>
                <a:gd name="T18" fmla="*/ 137 w 414"/>
                <a:gd name="T19" fmla="*/ 352 h 353"/>
                <a:gd name="T20" fmla="*/ 137 w 414"/>
                <a:gd name="T21" fmla="*/ 352 h 353"/>
                <a:gd name="T22" fmla="*/ 176 w 414"/>
                <a:gd name="T23" fmla="*/ 346 h 353"/>
                <a:gd name="T24" fmla="*/ 215 w 414"/>
                <a:gd name="T25" fmla="*/ 352 h 353"/>
                <a:gd name="T26" fmla="*/ 218 w 414"/>
                <a:gd name="T27" fmla="*/ 352 h 353"/>
                <a:gd name="T28" fmla="*/ 224 w 414"/>
                <a:gd name="T29" fmla="*/ 347 h 353"/>
                <a:gd name="T30" fmla="*/ 245 w 414"/>
                <a:gd name="T31" fmla="*/ 352 h 353"/>
                <a:gd name="T32" fmla="*/ 248 w 414"/>
                <a:gd name="T33" fmla="*/ 352 h 353"/>
                <a:gd name="T34" fmla="*/ 255 w 414"/>
                <a:gd name="T35" fmla="*/ 347 h 353"/>
                <a:gd name="T36" fmla="*/ 250 w 414"/>
                <a:gd name="T37" fmla="*/ 337 h 353"/>
                <a:gd name="T38" fmla="*/ 207 w 414"/>
                <a:gd name="T39" fmla="*/ 331 h 353"/>
                <a:gd name="T40" fmla="*/ 207 w 414"/>
                <a:gd name="T41" fmla="*/ 271 h 353"/>
                <a:gd name="T42" fmla="*/ 343 w 414"/>
                <a:gd name="T43" fmla="*/ 112 h 353"/>
                <a:gd name="T44" fmla="*/ 414 w 414"/>
                <a:gd name="T45" fmla="*/ 83 h 353"/>
                <a:gd name="T46" fmla="*/ 344 w 414"/>
                <a:gd name="T47" fmla="*/ 55 h 353"/>
                <a:gd name="T48" fmla="*/ 192 w 414"/>
                <a:gd name="T49" fmla="*/ 332 h 353"/>
                <a:gd name="T50" fmla="*/ 192 w 414"/>
                <a:gd name="T51" fmla="*/ 332 h 353"/>
                <a:gd name="T52" fmla="*/ 191 w 414"/>
                <a:gd name="T53" fmla="*/ 332 h 353"/>
                <a:gd name="T54" fmla="*/ 176 w 414"/>
                <a:gd name="T55" fmla="*/ 331 h 353"/>
                <a:gd name="T56" fmla="*/ 175 w 414"/>
                <a:gd name="T57" fmla="*/ 331 h 353"/>
                <a:gd name="T58" fmla="*/ 175 w 414"/>
                <a:gd name="T59" fmla="*/ 277 h 353"/>
                <a:gd name="T60" fmla="*/ 192 w 414"/>
                <a:gd name="T61" fmla="*/ 275 h 353"/>
                <a:gd name="T62" fmla="*/ 192 w 414"/>
                <a:gd name="T63" fmla="*/ 332 h 353"/>
                <a:gd name="T64" fmla="*/ 286 w 414"/>
                <a:gd name="T65" fmla="*/ 82 h 353"/>
                <a:gd name="T66" fmla="*/ 271 w 414"/>
                <a:gd name="T67" fmla="*/ 67 h 353"/>
                <a:gd name="T68" fmla="*/ 286 w 414"/>
                <a:gd name="T69" fmla="*/ 52 h 353"/>
                <a:gd name="T70" fmla="*/ 301 w 414"/>
                <a:gd name="T71" fmla="*/ 67 h 353"/>
                <a:gd name="T72" fmla="*/ 286 w 414"/>
                <a:gd name="T73"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353">
                  <a:moveTo>
                    <a:pt x="344" y="55"/>
                  </a:moveTo>
                  <a:cubicBezTo>
                    <a:pt x="336" y="33"/>
                    <a:pt x="319" y="16"/>
                    <a:pt x="296" y="9"/>
                  </a:cubicBezTo>
                  <a:cubicBezTo>
                    <a:pt x="263" y="0"/>
                    <a:pt x="228" y="11"/>
                    <a:pt x="206" y="45"/>
                  </a:cubicBezTo>
                  <a:cubicBezTo>
                    <a:pt x="145" y="140"/>
                    <a:pt x="71" y="200"/>
                    <a:pt x="0" y="174"/>
                  </a:cubicBezTo>
                  <a:cubicBezTo>
                    <a:pt x="0" y="174"/>
                    <a:pt x="50" y="278"/>
                    <a:pt x="158" y="278"/>
                  </a:cubicBezTo>
                  <a:cubicBezTo>
                    <a:pt x="159" y="278"/>
                    <a:pt x="160" y="278"/>
                    <a:pt x="160" y="278"/>
                  </a:cubicBezTo>
                  <a:cubicBezTo>
                    <a:pt x="160" y="332"/>
                    <a:pt x="160" y="332"/>
                    <a:pt x="160" y="332"/>
                  </a:cubicBezTo>
                  <a:cubicBezTo>
                    <a:pt x="150" y="333"/>
                    <a:pt x="140" y="335"/>
                    <a:pt x="133" y="337"/>
                  </a:cubicBezTo>
                  <a:cubicBezTo>
                    <a:pt x="129" y="339"/>
                    <a:pt x="127" y="343"/>
                    <a:pt x="128" y="347"/>
                  </a:cubicBezTo>
                  <a:cubicBezTo>
                    <a:pt x="129" y="351"/>
                    <a:pt x="134" y="353"/>
                    <a:pt x="137" y="352"/>
                  </a:cubicBezTo>
                  <a:cubicBezTo>
                    <a:pt x="137" y="352"/>
                    <a:pt x="137" y="352"/>
                    <a:pt x="137" y="352"/>
                  </a:cubicBezTo>
                  <a:cubicBezTo>
                    <a:pt x="147" y="348"/>
                    <a:pt x="161" y="346"/>
                    <a:pt x="176" y="346"/>
                  </a:cubicBezTo>
                  <a:cubicBezTo>
                    <a:pt x="192" y="346"/>
                    <a:pt x="206" y="348"/>
                    <a:pt x="215" y="352"/>
                  </a:cubicBezTo>
                  <a:cubicBezTo>
                    <a:pt x="216" y="352"/>
                    <a:pt x="217" y="352"/>
                    <a:pt x="218" y="352"/>
                  </a:cubicBezTo>
                  <a:cubicBezTo>
                    <a:pt x="221" y="352"/>
                    <a:pt x="223" y="350"/>
                    <a:pt x="224" y="347"/>
                  </a:cubicBezTo>
                  <a:cubicBezTo>
                    <a:pt x="232" y="348"/>
                    <a:pt x="240" y="350"/>
                    <a:pt x="245" y="352"/>
                  </a:cubicBezTo>
                  <a:cubicBezTo>
                    <a:pt x="246" y="352"/>
                    <a:pt x="247" y="352"/>
                    <a:pt x="248" y="352"/>
                  </a:cubicBezTo>
                  <a:cubicBezTo>
                    <a:pt x="251" y="352"/>
                    <a:pt x="254" y="350"/>
                    <a:pt x="255" y="347"/>
                  </a:cubicBezTo>
                  <a:cubicBezTo>
                    <a:pt x="256" y="343"/>
                    <a:pt x="254" y="339"/>
                    <a:pt x="250" y="337"/>
                  </a:cubicBezTo>
                  <a:cubicBezTo>
                    <a:pt x="239" y="334"/>
                    <a:pt x="224" y="331"/>
                    <a:pt x="207" y="331"/>
                  </a:cubicBezTo>
                  <a:cubicBezTo>
                    <a:pt x="207" y="271"/>
                    <a:pt x="207" y="271"/>
                    <a:pt x="207" y="271"/>
                  </a:cubicBezTo>
                  <a:cubicBezTo>
                    <a:pt x="283" y="251"/>
                    <a:pt x="323" y="185"/>
                    <a:pt x="343" y="112"/>
                  </a:cubicBezTo>
                  <a:cubicBezTo>
                    <a:pt x="414" y="83"/>
                    <a:pt x="414" y="83"/>
                    <a:pt x="414" y="83"/>
                  </a:cubicBezTo>
                  <a:lnTo>
                    <a:pt x="344" y="55"/>
                  </a:lnTo>
                  <a:close/>
                  <a:moveTo>
                    <a:pt x="192" y="332"/>
                  </a:moveTo>
                  <a:cubicBezTo>
                    <a:pt x="192" y="332"/>
                    <a:pt x="192" y="332"/>
                    <a:pt x="192" y="332"/>
                  </a:cubicBezTo>
                  <a:cubicBezTo>
                    <a:pt x="192" y="332"/>
                    <a:pt x="192" y="332"/>
                    <a:pt x="191" y="332"/>
                  </a:cubicBezTo>
                  <a:cubicBezTo>
                    <a:pt x="187" y="331"/>
                    <a:pt x="181" y="331"/>
                    <a:pt x="176" y="331"/>
                  </a:cubicBezTo>
                  <a:cubicBezTo>
                    <a:pt x="176" y="331"/>
                    <a:pt x="176" y="331"/>
                    <a:pt x="175" y="331"/>
                  </a:cubicBezTo>
                  <a:cubicBezTo>
                    <a:pt x="175" y="277"/>
                    <a:pt x="175" y="277"/>
                    <a:pt x="175" y="277"/>
                  </a:cubicBezTo>
                  <a:cubicBezTo>
                    <a:pt x="181" y="276"/>
                    <a:pt x="187" y="276"/>
                    <a:pt x="192" y="275"/>
                  </a:cubicBezTo>
                  <a:lnTo>
                    <a:pt x="192" y="332"/>
                  </a:lnTo>
                  <a:close/>
                  <a:moveTo>
                    <a:pt x="286" y="82"/>
                  </a:moveTo>
                  <a:cubicBezTo>
                    <a:pt x="278" y="82"/>
                    <a:pt x="271" y="75"/>
                    <a:pt x="271" y="67"/>
                  </a:cubicBezTo>
                  <a:cubicBezTo>
                    <a:pt x="271" y="59"/>
                    <a:pt x="278" y="52"/>
                    <a:pt x="286" y="52"/>
                  </a:cubicBezTo>
                  <a:cubicBezTo>
                    <a:pt x="294" y="52"/>
                    <a:pt x="301" y="59"/>
                    <a:pt x="301" y="67"/>
                  </a:cubicBezTo>
                  <a:cubicBezTo>
                    <a:pt x="301" y="75"/>
                    <a:pt x="294" y="82"/>
                    <a:pt x="286" y="82"/>
                  </a:cubicBezTo>
                  <a:close/>
                </a:path>
              </a:pathLst>
            </a:custGeom>
            <a:ln w="12700">
              <a:solidFill>
                <a:schemeClr val="tx1"/>
              </a:solid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80663" tIns="40332" rIns="80663" bIns="40332" numCol="1" rtlCol="0" anchor="ctr" anchorCtr="0" compatLnSpc="1">
              <a:prstTxWarp prst="textNoShape">
                <a:avLst/>
              </a:prstTxWarp>
            </a:bodyPr>
            <a:lstStyle/>
            <a:p>
              <a:pPr defTabSz="725999">
                <a:defRPr/>
              </a:pPr>
              <a:endParaRPr lang="en-US" sz="1764" b="1" kern="0" spc="-120" dirty="0">
                <a:solidFill>
                  <a:srgbClr val="505050">
                    <a:lumMod val="50000"/>
                  </a:srgbClr>
                </a:solidFill>
                <a:latin typeface="Segoe Light" pitchFamily="34" charset="0"/>
              </a:endParaRPr>
            </a:p>
          </p:txBody>
        </p:sp>
      </p:grpSp>
      <p:grpSp>
        <p:nvGrpSpPr>
          <p:cNvPr id="66" name="Group 65"/>
          <p:cNvGrpSpPr/>
          <p:nvPr/>
        </p:nvGrpSpPr>
        <p:grpSpPr>
          <a:xfrm>
            <a:off x="4108531" y="3136230"/>
            <a:ext cx="2066658" cy="1420784"/>
            <a:chOff x="3887458" y="2888668"/>
            <a:chExt cx="2108648" cy="1449651"/>
          </a:xfrm>
        </p:grpSpPr>
        <p:sp>
          <p:nvSpPr>
            <p:cNvPr id="67" name="Rectangle 66"/>
            <p:cNvSpPr/>
            <p:nvPr/>
          </p:nvSpPr>
          <p:spPr bwMode="auto">
            <a:xfrm>
              <a:off x="3887458" y="2888668"/>
              <a:ext cx="2108648" cy="1449651"/>
            </a:xfrm>
            <a:prstGeom prst="rect">
              <a:avLst/>
            </a:prstGeom>
            <a:ln w="12700">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179238" tIns="89619" rIns="89619" bIns="134429" numCol="1" rtlCol="0" anchor="b" anchorCtr="0" compatLnSpc="1">
              <a:prstTxWarp prst="textNoShape">
                <a:avLst/>
              </a:prstTxWarp>
            </a:bodyPr>
            <a:lstStyle/>
            <a:p>
              <a:pPr defTabSz="889685">
                <a:lnSpc>
                  <a:spcPts val="2253"/>
                </a:lnSpc>
                <a:defRPr/>
              </a:pPr>
              <a:r>
                <a:rPr lang="en-US" sz="2352" kern="0" dirty="0">
                  <a:solidFill>
                    <a:srgbClr val="EFEFEF"/>
                  </a:solidFill>
                  <a:latin typeface="Segoe UI Light"/>
                  <a:ea typeface="Segoe UI" pitchFamily="34" charset="0"/>
                  <a:cs typeface="Segoe UI Light"/>
                </a:rPr>
                <a:t>Device proliferation</a:t>
              </a:r>
            </a:p>
          </p:txBody>
        </p:sp>
        <p:sp>
          <p:nvSpPr>
            <p:cNvPr id="68" name="Freeform 376"/>
            <p:cNvSpPr>
              <a:spLocks noChangeAspect="1" noEditPoints="1"/>
            </p:cNvSpPr>
            <p:nvPr/>
          </p:nvSpPr>
          <p:spPr bwMode="auto">
            <a:xfrm>
              <a:off x="5401305" y="3062111"/>
              <a:ext cx="435596" cy="437752"/>
            </a:xfrm>
            <a:custGeom>
              <a:avLst/>
              <a:gdLst>
                <a:gd name="T0" fmla="*/ 0 w 86"/>
                <a:gd name="T1" fmla="*/ 0 h 86"/>
                <a:gd name="T2" fmla="*/ 24 w 86"/>
                <a:gd name="T3" fmla="*/ 0 h 86"/>
                <a:gd name="T4" fmla="*/ 24 w 86"/>
                <a:gd name="T5" fmla="*/ 24 h 86"/>
                <a:gd name="T6" fmla="*/ 18 w 86"/>
                <a:gd name="T7" fmla="*/ 24 h 86"/>
                <a:gd name="T8" fmla="*/ 18 w 86"/>
                <a:gd name="T9" fmla="*/ 33 h 86"/>
                <a:gd name="T10" fmla="*/ 22 w 86"/>
                <a:gd name="T11" fmla="*/ 37 h 86"/>
                <a:gd name="T12" fmla="*/ 31 w 86"/>
                <a:gd name="T13" fmla="*/ 37 h 86"/>
                <a:gd name="T14" fmla="*/ 31 w 86"/>
                <a:gd name="T15" fmla="*/ 31 h 86"/>
                <a:gd name="T16" fmla="*/ 55 w 86"/>
                <a:gd name="T17" fmla="*/ 31 h 86"/>
                <a:gd name="T18" fmla="*/ 55 w 86"/>
                <a:gd name="T19" fmla="*/ 55 h 86"/>
                <a:gd name="T20" fmla="*/ 49 w 86"/>
                <a:gd name="T21" fmla="*/ 55 h 86"/>
                <a:gd name="T22" fmla="*/ 49 w 86"/>
                <a:gd name="T23" fmla="*/ 64 h 86"/>
                <a:gd name="T24" fmla="*/ 53 w 86"/>
                <a:gd name="T25" fmla="*/ 67 h 86"/>
                <a:gd name="T26" fmla="*/ 61 w 86"/>
                <a:gd name="T27" fmla="*/ 67 h 86"/>
                <a:gd name="T28" fmla="*/ 61 w 86"/>
                <a:gd name="T29" fmla="*/ 61 h 86"/>
                <a:gd name="T30" fmla="*/ 86 w 86"/>
                <a:gd name="T31" fmla="*/ 61 h 86"/>
                <a:gd name="T32" fmla="*/ 86 w 86"/>
                <a:gd name="T33" fmla="*/ 86 h 86"/>
                <a:gd name="T34" fmla="*/ 61 w 86"/>
                <a:gd name="T35" fmla="*/ 86 h 86"/>
                <a:gd name="T36" fmla="*/ 61 w 86"/>
                <a:gd name="T37" fmla="*/ 73 h 86"/>
                <a:gd name="T38" fmla="*/ 53 w 86"/>
                <a:gd name="T39" fmla="*/ 73 h 86"/>
                <a:gd name="T40" fmla="*/ 46 w 86"/>
                <a:gd name="T41" fmla="*/ 78 h 86"/>
                <a:gd name="T42" fmla="*/ 39 w 86"/>
                <a:gd name="T43" fmla="*/ 73 h 86"/>
                <a:gd name="T44" fmla="*/ 18 w 86"/>
                <a:gd name="T45" fmla="*/ 73 h 86"/>
                <a:gd name="T46" fmla="*/ 12 w 86"/>
                <a:gd name="T47" fmla="*/ 73 h 86"/>
                <a:gd name="T48" fmla="*/ 12 w 86"/>
                <a:gd name="T49" fmla="*/ 67 h 86"/>
                <a:gd name="T50" fmla="*/ 12 w 86"/>
                <a:gd name="T51" fmla="*/ 47 h 86"/>
                <a:gd name="T52" fmla="*/ 7 w 86"/>
                <a:gd name="T53" fmla="*/ 40 h 86"/>
                <a:gd name="T54" fmla="*/ 12 w 86"/>
                <a:gd name="T55" fmla="*/ 33 h 86"/>
                <a:gd name="T56" fmla="*/ 12 w 86"/>
                <a:gd name="T57" fmla="*/ 24 h 86"/>
                <a:gd name="T58" fmla="*/ 0 w 86"/>
                <a:gd name="T59" fmla="*/ 24 h 86"/>
                <a:gd name="T60" fmla="*/ 0 w 86"/>
                <a:gd name="T61" fmla="*/ 0 h 86"/>
                <a:gd name="T62" fmla="*/ 43 w 86"/>
                <a:gd name="T63" fmla="*/ 55 h 86"/>
                <a:gd name="T64" fmla="*/ 31 w 86"/>
                <a:gd name="T65" fmla="*/ 55 h 86"/>
                <a:gd name="T66" fmla="*/ 31 w 86"/>
                <a:gd name="T67" fmla="*/ 43 h 86"/>
                <a:gd name="T68" fmla="*/ 22 w 86"/>
                <a:gd name="T69" fmla="*/ 43 h 86"/>
                <a:gd name="T70" fmla="*/ 18 w 86"/>
                <a:gd name="T71" fmla="*/ 46 h 86"/>
                <a:gd name="T72" fmla="*/ 18 w 86"/>
                <a:gd name="T73" fmla="*/ 67 h 86"/>
                <a:gd name="T74" fmla="*/ 39 w 86"/>
                <a:gd name="T75" fmla="*/ 67 h 86"/>
                <a:gd name="T76" fmla="*/ 43 w 86"/>
                <a:gd name="T77" fmla="*/ 64 h 86"/>
                <a:gd name="T78" fmla="*/ 43 w 86"/>
                <a:gd name="T79" fmla="*/ 5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6" h="86">
                  <a:moveTo>
                    <a:pt x="0" y="0"/>
                  </a:moveTo>
                  <a:cubicBezTo>
                    <a:pt x="24" y="0"/>
                    <a:pt x="24" y="0"/>
                    <a:pt x="24" y="0"/>
                  </a:cubicBezTo>
                  <a:cubicBezTo>
                    <a:pt x="24" y="24"/>
                    <a:pt x="24" y="24"/>
                    <a:pt x="24" y="24"/>
                  </a:cubicBezTo>
                  <a:cubicBezTo>
                    <a:pt x="18" y="24"/>
                    <a:pt x="18" y="24"/>
                    <a:pt x="18" y="24"/>
                  </a:cubicBezTo>
                  <a:cubicBezTo>
                    <a:pt x="18" y="33"/>
                    <a:pt x="18" y="33"/>
                    <a:pt x="18" y="33"/>
                  </a:cubicBezTo>
                  <a:cubicBezTo>
                    <a:pt x="20" y="34"/>
                    <a:pt x="21" y="35"/>
                    <a:pt x="22" y="37"/>
                  </a:cubicBezTo>
                  <a:cubicBezTo>
                    <a:pt x="31" y="37"/>
                    <a:pt x="31" y="37"/>
                    <a:pt x="31" y="37"/>
                  </a:cubicBezTo>
                  <a:cubicBezTo>
                    <a:pt x="31" y="31"/>
                    <a:pt x="31" y="31"/>
                    <a:pt x="31" y="31"/>
                  </a:cubicBezTo>
                  <a:cubicBezTo>
                    <a:pt x="55" y="31"/>
                    <a:pt x="55" y="31"/>
                    <a:pt x="55" y="31"/>
                  </a:cubicBezTo>
                  <a:cubicBezTo>
                    <a:pt x="55" y="55"/>
                    <a:pt x="55" y="55"/>
                    <a:pt x="55" y="55"/>
                  </a:cubicBezTo>
                  <a:cubicBezTo>
                    <a:pt x="49" y="55"/>
                    <a:pt x="49" y="55"/>
                    <a:pt x="49" y="55"/>
                  </a:cubicBezTo>
                  <a:cubicBezTo>
                    <a:pt x="49" y="64"/>
                    <a:pt x="49" y="64"/>
                    <a:pt x="49" y="64"/>
                  </a:cubicBezTo>
                  <a:cubicBezTo>
                    <a:pt x="50" y="65"/>
                    <a:pt x="52" y="66"/>
                    <a:pt x="53" y="67"/>
                  </a:cubicBezTo>
                  <a:cubicBezTo>
                    <a:pt x="61" y="67"/>
                    <a:pt x="61" y="67"/>
                    <a:pt x="61" y="67"/>
                  </a:cubicBezTo>
                  <a:cubicBezTo>
                    <a:pt x="61" y="61"/>
                    <a:pt x="61" y="61"/>
                    <a:pt x="61" y="61"/>
                  </a:cubicBezTo>
                  <a:cubicBezTo>
                    <a:pt x="86" y="61"/>
                    <a:pt x="86" y="61"/>
                    <a:pt x="86" y="61"/>
                  </a:cubicBezTo>
                  <a:cubicBezTo>
                    <a:pt x="86" y="86"/>
                    <a:pt x="86" y="86"/>
                    <a:pt x="86" y="86"/>
                  </a:cubicBezTo>
                  <a:cubicBezTo>
                    <a:pt x="61" y="86"/>
                    <a:pt x="61" y="86"/>
                    <a:pt x="61" y="86"/>
                  </a:cubicBezTo>
                  <a:cubicBezTo>
                    <a:pt x="61" y="73"/>
                    <a:pt x="61" y="73"/>
                    <a:pt x="61" y="73"/>
                  </a:cubicBezTo>
                  <a:cubicBezTo>
                    <a:pt x="53" y="73"/>
                    <a:pt x="53" y="73"/>
                    <a:pt x="53" y="73"/>
                  </a:cubicBezTo>
                  <a:cubicBezTo>
                    <a:pt x="52" y="76"/>
                    <a:pt x="49" y="78"/>
                    <a:pt x="46" y="78"/>
                  </a:cubicBezTo>
                  <a:cubicBezTo>
                    <a:pt x="43" y="78"/>
                    <a:pt x="40" y="76"/>
                    <a:pt x="39" y="73"/>
                  </a:cubicBezTo>
                  <a:cubicBezTo>
                    <a:pt x="18" y="73"/>
                    <a:pt x="18" y="73"/>
                    <a:pt x="18" y="73"/>
                  </a:cubicBezTo>
                  <a:cubicBezTo>
                    <a:pt x="12" y="73"/>
                    <a:pt x="12" y="73"/>
                    <a:pt x="12" y="73"/>
                  </a:cubicBezTo>
                  <a:cubicBezTo>
                    <a:pt x="12" y="67"/>
                    <a:pt x="12" y="67"/>
                    <a:pt x="12" y="67"/>
                  </a:cubicBezTo>
                  <a:cubicBezTo>
                    <a:pt x="12" y="47"/>
                    <a:pt x="12" y="47"/>
                    <a:pt x="12" y="47"/>
                  </a:cubicBezTo>
                  <a:cubicBezTo>
                    <a:pt x="9" y="46"/>
                    <a:pt x="7" y="43"/>
                    <a:pt x="7" y="40"/>
                  </a:cubicBezTo>
                  <a:cubicBezTo>
                    <a:pt x="7" y="36"/>
                    <a:pt x="9" y="34"/>
                    <a:pt x="12" y="33"/>
                  </a:cubicBezTo>
                  <a:cubicBezTo>
                    <a:pt x="12" y="24"/>
                    <a:pt x="12" y="24"/>
                    <a:pt x="12" y="24"/>
                  </a:cubicBezTo>
                  <a:cubicBezTo>
                    <a:pt x="0" y="24"/>
                    <a:pt x="0" y="24"/>
                    <a:pt x="0" y="24"/>
                  </a:cubicBezTo>
                  <a:cubicBezTo>
                    <a:pt x="0" y="0"/>
                    <a:pt x="0" y="0"/>
                    <a:pt x="0" y="0"/>
                  </a:cubicBezTo>
                  <a:close/>
                  <a:moveTo>
                    <a:pt x="43" y="55"/>
                  </a:moveTo>
                  <a:cubicBezTo>
                    <a:pt x="31" y="55"/>
                    <a:pt x="31" y="55"/>
                    <a:pt x="31" y="55"/>
                  </a:cubicBezTo>
                  <a:cubicBezTo>
                    <a:pt x="31" y="43"/>
                    <a:pt x="31" y="43"/>
                    <a:pt x="31" y="43"/>
                  </a:cubicBezTo>
                  <a:cubicBezTo>
                    <a:pt x="22" y="43"/>
                    <a:pt x="22" y="43"/>
                    <a:pt x="22" y="43"/>
                  </a:cubicBezTo>
                  <a:cubicBezTo>
                    <a:pt x="21" y="44"/>
                    <a:pt x="20" y="46"/>
                    <a:pt x="18" y="46"/>
                  </a:cubicBezTo>
                  <a:cubicBezTo>
                    <a:pt x="18" y="67"/>
                    <a:pt x="18" y="67"/>
                    <a:pt x="18" y="67"/>
                  </a:cubicBezTo>
                  <a:cubicBezTo>
                    <a:pt x="39" y="67"/>
                    <a:pt x="39" y="67"/>
                    <a:pt x="39" y="67"/>
                  </a:cubicBezTo>
                  <a:cubicBezTo>
                    <a:pt x="40" y="66"/>
                    <a:pt x="41" y="65"/>
                    <a:pt x="43" y="64"/>
                  </a:cubicBezTo>
                  <a:lnTo>
                    <a:pt x="43" y="55"/>
                  </a:lnTo>
                  <a:close/>
                </a:path>
              </a:pathLst>
            </a:custGeom>
            <a:ln w="12700">
              <a:solidFill>
                <a:schemeClr val="tx1"/>
              </a:solidFill>
            </a:ln>
            <a:extLst/>
          </p:spPr>
          <p:style>
            <a:lnRef idx="3">
              <a:schemeClr val="lt1"/>
            </a:lnRef>
            <a:fillRef idx="1">
              <a:schemeClr val="accent1"/>
            </a:fillRef>
            <a:effectRef idx="1">
              <a:schemeClr val="accent1"/>
            </a:effectRef>
            <a:fontRef idx="minor">
              <a:schemeClr val="lt1"/>
            </a:fontRef>
          </p:style>
          <p:txBody>
            <a:bodyPr vert="horz" wrap="square" lIns="89619" tIns="44810" rIns="89619" bIns="44810" numCol="1" anchor="t" anchorCtr="0" compatLnSpc="1">
              <a:prstTxWarp prst="textNoShape">
                <a:avLst/>
              </a:prstTxWarp>
            </a:bodyPr>
            <a:lstStyle/>
            <a:p>
              <a:pPr defTabSz="895964">
                <a:defRPr/>
              </a:pPr>
              <a:endParaRPr lang="en-US" sz="1764" kern="0" dirty="0">
                <a:solidFill>
                  <a:srgbClr val="505050"/>
                </a:solidFill>
              </a:endParaRPr>
            </a:p>
          </p:txBody>
        </p:sp>
      </p:grpSp>
      <p:grpSp>
        <p:nvGrpSpPr>
          <p:cNvPr id="69" name="Group 68"/>
          <p:cNvGrpSpPr/>
          <p:nvPr/>
        </p:nvGrpSpPr>
        <p:grpSpPr>
          <a:xfrm>
            <a:off x="6335243" y="3136230"/>
            <a:ext cx="2066658" cy="1420784"/>
            <a:chOff x="6189139" y="2865892"/>
            <a:chExt cx="2108648" cy="1449651"/>
          </a:xfrm>
        </p:grpSpPr>
        <p:sp>
          <p:nvSpPr>
            <p:cNvPr id="70" name="Rectangle 69"/>
            <p:cNvSpPr/>
            <p:nvPr/>
          </p:nvSpPr>
          <p:spPr bwMode="auto">
            <a:xfrm>
              <a:off x="6189139" y="2865892"/>
              <a:ext cx="2108648" cy="1449651"/>
            </a:xfrm>
            <a:prstGeom prst="rect">
              <a:avLst/>
            </a:prstGeom>
            <a:ln w="12700">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179238" tIns="89619" rIns="89619" bIns="134429" numCol="1" rtlCol="0" anchor="b" anchorCtr="0" compatLnSpc="1">
              <a:prstTxWarp prst="textNoShape">
                <a:avLst/>
              </a:prstTxWarp>
            </a:bodyPr>
            <a:lstStyle/>
            <a:p>
              <a:pPr defTabSz="889685">
                <a:lnSpc>
                  <a:spcPts val="2253"/>
                </a:lnSpc>
                <a:defRPr/>
              </a:pPr>
              <a:r>
                <a:rPr lang="en-US" sz="2352" kern="0" dirty="0">
                  <a:solidFill>
                    <a:srgbClr val="EFEFEF"/>
                  </a:solidFill>
                  <a:latin typeface="Segoe UI Light"/>
                  <a:ea typeface="Segoe UI" pitchFamily="34" charset="0"/>
                  <a:cs typeface="Segoe UI Light"/>
                </a:rPr>
                <a:t>Data explosion</a:t>
              </a:r>
            </a:p>
          </p:txBody>
        </p:sp>
        <p:sp>
          <p:nvSpPr>
            <p:cNvPr id="71" name="Freeform 595"/>
            <p:cNvSpPr>
              <a:spLocks noChangeAspect="1" noEditPoints="1"/>
            </p:cNvSpPr>
            <p:nvPr/>
          </p:nvSpPr>
          <p:spPr bwMode="auto">
            <a:xfrm>
              <a:off x="7674189" y="3051685"/>
              <a:ext cx="451570" cy="346409"/>
            </a:xfrm>
            <a:custGeom>
              <a:avLst/>
              <a:gdLst>
                <a:gd name="T0" fmla="*/ 401 w 402"/>
                <a:gd name="T1" fmla="*/ 221 h 308"/>
                <a:gd name="T2" fmla="*/ 383 w 402"/>
                <a:gd name="T3" fmla="*/ 156 h 308"/>
                <a:gd name="T4" fmla="*/ 351 w 402"/>
                <a:gd name="T5" fmla="*/ 43 h 308"/>
                <a:gd name="T6" fmla="*/ 340 w 402"/>
                <a:gd name="T7" fmla="*/ 3 h 308"/>
                <a:gd name="T8" fmla="*/ 338 w 402"/>
                <a:gd name="T9" fmla="*/ 1 h 308"/>
                <a:gd name="T10" fmla="*/ 336 w 402"/>
                <a:gd name="T11" fmla="*/ 0 h 308"/>
                <a:gd name="T12" fmla="*/ 246 w 402"/>
                <a:gd name="T13" fmla="*/ 0 h 308"/>
                <a:gd name="T14" fmla="*/ 184 w 402"/>
                <a:gd name="T15" fmla="*/ 0 h 308"/>
                <a:gd name="T16" fmla="*/ 77 w 402"/>
                <a:gd name="T17" fmla="*/ 0 h 308"/>
                <a:gd name="T18" fmla="*/ 66 w 402"/>
                <a:gd name="T19" fmla="*/ 0 h 308"/>
                <a:gd name="T20" fmla="*/ 62 w 402"/>
                <a:gd name="T21" fmla="*/ 3 h 308"/>
                <a:gd name="T22" fmla="*/ 44 w 402"/>
                <a:gd name="T23" fmla="*/ 68 h 308"/>
                <a:gd name="T24" fmla="*/ 12 w 402"/>
                <a:gd name="T25" fmla="*/ 181 h 308"/>
                <a:gd name="T26" fmla="*/ 1 w 402"/>
                <a:gd name="T27" fmla="*/ 221 h 308"/>
                <a:gd name="T28" fmla="*/ 5 w 402"/>
                <a:gd name="T29" fmla="*/ 227 h 308"/>
                <a:gd name="T30" fmla="*/ 80 w 402"/>
                <a:gd name="T31" fmla="*/ 227 h 308"/>
                <a:gd name="T32" fmla="*/ 188 w 402"/>
                <a:gd name="T33" fmla="*/ 227 h 308"/>
                <a:gd name="T34" fmla="*/ 234 w 402"/>
                <a:gd name="T35" fmla="*/ 227 h 308"/>
                <a:gd name="T36" fmla="*/ 350 w 402"/>
                <a:gd name="T37" fmla="*/ 227 h 308"/>
                <a:gd name="T38" fmla="*/ 397 w 402"/>
                <a:gd name="T39" fmla="*/ 227 h 308"/>
                <a:gd name="T40" fmla="*/ 401 w 402"/>
                <a:gd name="T41" fmla="*/ 221 h 308"/>
                <a:gd name="T42" fmla="*/ 397 w 402"/>
                <a:gd name="T43" fmla="*/ 237 h 308"/>
                <a:gd name="T44" fmla="*/ 352 w 402"/>
                <a:gd name="T45" fmla="*/ 237 h 308"/>
                <a:gd name="T46" fmla="*/ 247 w 402"/>
                <a:gd name="T47" fmla="*/ 237 h 308"/>
                <a:gd name="T48" fmla="*/ 126 w 402"/>
                <a:gd name="T49" fmla="*/ 237 h 308"/>
                <a:gd name="T50" fmla="*/ 32 w 402"/>
                <a:gd name="T51" fmla="*/ 237 h 308"/>
                <a:gd name="T52" fmla="*/ 5 w 402"/>
                <a:gd name="T53" fmla="*/ 237 h 308"/>
                <a:gd name="T54" fmla="*/ 1 w 402"/>
                <a:gd name="T55" fmla="*/ 241 h 308"/>
                <a:gd name="T56" fmla="*/ 1 w 402"/>
                <a:gd name="T57" fmla="*/ 304 h 308"/>
                <a:gd name="T58" fmla="*/ 5 w 402"/>
                <a:gd name="T59" fmla="*/ 308 h 308"/>
                <a:gd name="T60" fmla="*/ 50 w 402"/>
                <a:gd name="T61" fmla="*/ 308 h 308"/>
                <a:gd name="T62" fmla="*/ 155 w 402"/>
                <a:gd name="T63" fmla="*/ 308 h 308"/>
                <a:gd name="T64" fmla="*/ 276 w 402"/>
                <a:gd name="T65" fmla="*/ 308 h 308"/>
                <a:gd name="T66" fmla="*/ 370 w 402"/>
                <a:gd name="T67" fmla="*/ 308 h 308"/>
                <a:gd name="T68" fmla="*/ 397 w 402"/>
                <a:gd name="T69" fmla="*/ 308 h 308"/>
                <a:gd name="T70" fmla="*/ 400 w 402"/>
                <a:gd name="T71" fmla="*/ 307 h 308"/>
                <a:gd name="T72" fmla="*/ 401 w 402"/>
                <a:gd name="T73" fmla="*/ 304 h 308"/>
                <a:gd name="T74" fmla="*/ 401 w 402"/>
                <a:gd name="T75" fmla="*/ 241 h 308"/>
                <a:gd name="T76" fmla="*/ 397 w 402"/>
                <a:gd name="T77" fmla="*/ 237 h 308"/>
                <a:gd name="T78" fmla="*/ 44 w 402"/>
                <a:gd name="T79" fmla="*/ 285 h 308"/>
                <a:gd name="T80" fmla="*/ 32 w 402"/>
                <a:gd name="T81" fmla="*/ 272 h 308"/>
                <a:gd name="T82" fmla="*/ 44 w 402"/>
                <a:gd name="T83" fmla="*/ 260 h 308"/>
                <a:gd name="T84" fmla="*/ 57 w 402"/>
                <a:gd name="T85" fmla="*/ 272 h 308"/>
                <a:gd name="T86" fmla="*/ 44 w 402"/>
                <a:gd name="T87" fmla="*/ 285 h 308"/>
                <a:gd name="T88" fmla="*/ 269 w 402"/>
                <a:gd name="T89" fmla="*/ 285 h 308"/>
                <a:gd name="T90" fmla="*/ 256 w 402"/>
                <a:gd name="T91" fmla="*/ 272 h 308"/>
                <a:gd name="T92" fmla="*/ 269 w 402"/>
                <a:gd name="T93" fmla="*/ 260 h 308"/>
                <a:gd name="T94" fmla="*/ 282 w 402"/>
                <a:gd name="T95" fmla="*/ 272 h 308"/>
                <a:gd name="T96" fmla="*/ 269 w 402"/>
                <a:gd name="T97" fmla="*/ 285 h 308"/>
                <a:gd name="T98" fmla="*/ 313 w 402"/>
                <a:gd name="T99" fmla="*/ 285 h 308"/>
                <a:gd name="T100" fmla="*/ 300 w 402"/>
                <a:gd name="T101" fmla="*/ 272 h 308"/>
                <a:gd name="T102" fmla="*/ 313 w 402"/>
                <a:gd name="T103" fmla="*/ 260 h 308"/>
                <a:gd name="T104" fmla="*/ 326 w 402"/>
                <a:gd name="T105" fmla="*/ 272 h 308"/>
                <a:gd name="T106" fmla="*/ 313 w 402"/>
                <a:gd name="T107" fmla="*/ 285 h 308"/>
                <a:gd name="T108" fmla="*/ 358 w 402"/>
                <a:gd name="T109" fmla="*/ 285 h 308"/>
                <a:gd name="T110" fmla="*/ 345 w 402"/>
                <a:gd name="T111" fmla="*/ 272 h 308"/>
                <a:gd name="T112" fmla="*/ 358 w 402"/>
                <a:gd name="T113" fmla="*/ 260 h 308"/>
                <a:gd name="T114" fmla="*/ 370 w 402"/>
                <a:gd name="T115" fmla="*/ 272 h 308"/>
                <a:gd name="T116" fmla="*/ 358 w 402"/>
                <a:gd name="T117" fmla="*/ 285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308">
                  <a:moveTo>
                    <a:pt x="401" y="221"/>
                  </a:moveTo>
                  <a:cubicBezTo>
                    <a:pt x="395" y="199"/>
                    <a:pt x="389" y="178"/>
                    <a:pt x="383" y="156"/>
                  </a:cubicBezTo>
                  <a:cubicBezTo>
                    <a:pt x="372" y="118"/>
                    <a:pt x="361" y="81"/>
                    <a:pt x="351" y="43"/>
                  </a:cubicBezTo>
                  <a:cubicBezTo>
                    <a:pt x="347" y="30"/>
                    <a:pt x="343" y="17"/>
                    <a:pt x="340" y="3"/>
                  </a:cubicBezTo>
                  <a:cubicBezTo>
                    <a:pt x="339" y="2"/>
                    <a:pt x="339" y="1"/>
                    <a:pt x="338" y="1"/>
                  </a:cubicBezTo>
                  <a:cubicBezTo>
                    <a:pt x="338" y="0"/>
                    <a:pt x="337" y="0"/>
                    <a:pt x="336" y="0"/>
                  </a:cubicBezTo>
                  <a:cubicBezTo>
                    <a:pt x="306" y="0"/>
                    <a:pt x="276" y="0"/>
                    <a:pt x="246" y="0"/>
                  </a:cubicBezTo>
                  <a:cubicBezTo>
                    <a:pt x="226" y="0"/>
                    <a:pt x="205" y="0"/>
                    <a:pt x="184" y="0"/>
                  </a:cubicBezTo>
                  <a:cubicBezTo>
                    <a:pt x="149" y="0"/>
                    <a:pt x="113" y="0"/>
                    <a:pt x="77" y="0"/>
                  </a:cubicBezTo>
                  <a:cubicBezTo>
                    <a:pt x="73" y="0"/>
                    <a:pt x="70" y="0"/>
                    <a:pt x="66" y="0"/>
                  </a:cubicBezTo>
                  <a:cubicBezTo>
                    <a:pt x="65" y="0"/>
                    <a:pt x="63" y="1"/>
                    <a:pt x="62" y="3"/>
                  </a:cubicBezTo>
                  <a:cubicBezTo>
                    <a:pt x="56" y="25"/>
                    <a:pt x="50" y="47"/>
                    <a:pt x="44" y="68"/>
                  </a:cubicBezTo>
                  <a:cubicBezTo>
                    <a:pt x="33" y="106"/>
                    <a:pt x="23" y="143"/>
                    <a:pt x="12" y="181"/>
                  </a:cubicBezTo>
                  <a:cubicBezTo>
                    <a:pt x="9" y="194"/>
                    <a:pt x="5" y="208"/>
                    <a:pt x="1" y="221"/>
                  </a:cubicBezTo>
                  <a:cubicBezTo>
                    <a:pt x="0" y="224"/>
                    <a:pt x="3" y="227"/>
                    <a:pt x="5" y="227"/>
                  </a:cubicBezTo>
                  <a:cubicBezTo>
                    <a:pt x="30" y="227"/>
                    <a:pt x="55" y="227"/>
                    <a:pt x="80" y="227"/>
                  </a:cubicBezTo>
                  <a:cubicBezTo>
                    <a:pt x="116" y="227"/>
                    <a:pt x="152" y="227"/>
                    <a:pt x="188" y="227"/>
                  </a:cubicBezTo>
                  <a:cubicBezTo>
                    <a:pt x="203" y="227"/>
                    <a:pt x="218" y="227"/>
                    <a:pt x="234" y="227"/>
                  </a:cubicBezTo>
                  <a:cubicBezTo>
                    <a:pt x="272" y="227"/>
                    <a:pt x="311" y="227"/>
                    <a:pt x="350" y="227"/>
                  </a:cubicBezTo>
                  <a:cubicBezTo>
                    <a:pt x="365" y="227"/>
                    <a:pt x="381" y="227"/>
                    <a:pt x="397" y="227"/>
                  </a:cubicBezTo>
                  <a:cubicBezTo>
                    <a:pt x="399" y="227"/>
                    <a:pt x="402" y="224"/>
                    <a:pt x="401" y="221"/>
                  </a:cubicBezTo>
                  <a:close/>
                  <a:moveTo>
                    <a:pt x="397" y="237"/>
                  </a:moveTo>
                  <a:cubicBezTo>
                    <a:pt x="382" y="237"/>
                    <a:pt x="367" y="237"/>
                    <a:pt x="352" y="237"/>
                  </a:cubicBezTo>
                  <a:cubicBezTo>
                    <a:pt x="317" y="237"/>
                    <a:pt x="282" y="237"/>
                    <a:pt x="247" y="237"/>
                  </a:cubicBezTo>
                  <a:cubicBezTo>
                    <a:pt x="207" y="237"/>
                    <a:pt x="167" y="237"/>
                    <a:pt x="126" y="237"/>
                  </a:cubicBezTo>
                  <a:cubicBezTo>
                    <a:pt x="95" y="237"/>
                    <a:pt x="63" y="237"/>
                    <a:pt x="32" y="237"/>
                  </a:cubicBezTo>
                  <a:cubicBezTo>
                    <a:pt x="23" y="237"/>
                    <a:pt x="14" y="237"/>
                    <a:pt x="5" y="237"/>
                  </a:cubicBezTo>
                  <a:cubicBezTo>
                    <a:pt x="3" y="237"/>
                    <a:pt x="1" y="238"/>
                    <a:pt x="1" y="241"/>
                  </a:cubicBezTo>
                  <a:cubicBezTo>
                    <a:pt x="1" y="262"/>
                    <a:pt x="1" y="283"/>
                    <a:pt x="1" y="304"/>
                  </a:cubicBezTo>
                  <a:cubicBezTo>
                    <a:pt x="1" y="306"/>
                    <a:pt x="3" y="308"/>
                    <a:pt x="5" y="308"/>
                  </a:cubicBezTo>
                  <a:cubicBezTo>
                    <a:pt x="20" y="308"/>
                    <a:pt x="35" y="308"/>
                    <a:pt x="50" y="308"/>
                  </a:cubicBezTo>
                  <a:cubicBezTo>
                    <a:pt x="85" y="308"/>
                    <a:pt x="120" y="308"/>
                    <a:pt x="155" y="308"/>
                  </a:cubicBezTo>
                  <a:cubicBezTo>
                    <a:pt x="195" y="308"/>
                    <a:pt x="235" y="308"/>
                    <a:pt x="276" y="308"/>
                  </a:cubicBezTo>
                  <a:cubicBezTo>
                    <a:pt x="307" y="308"/>
                    <a:pt x="339" y="308"/>
                    <a:pt x="370" y="308"/>
                  </a:cubicBezTo>
                  <a:cubicBezTo>
                    <a:pt x="379" y="308"/>
                    <a:pt x="388" y="308"/>
                    <a:pt x="397" y="308"/>
                  </a:cubicBezTo>
                  <a:cubicBezTo>
                    <a:pt x="398" y="308"/>
                    <a:pt x="399" y="308"/>
                    <a:pt x="400" y="307"/>
                  </a:cubicBezTo>
                  <a:cubicBezTo>
                    <a:pt x="400" y="306"/>
                    <a:pt x="401" y="305"/>
                    <a:pt x="401" y="304"/>
                  </a:cubicBezTo>
                  <a:cubicBezTo>
                    <a:pt x="401" y="283"/>
                    <a:pt x="401" y="262"/>
                    <a:pt x="401" y="241"/>
                  </a:cubicBezTo>
                  <a:cubicBezTo>
                    <a:pt x="401" y="238"/>
                    <a:pt x="399" y="237"/>
                    <a:pt x="397" y="237"/>
                  </a:cubicBezTo>
                  <a:close/>
                  <a:moveTo>
                    <a:pt x="44" y="285"/>
                  </a:moveTo>
                  <a:cubicBezTo>
                    <a:pt x="37" y="285"/>
                    <a:pt x="32" y="279"/>
                    <a:pt x="32" y="272"/>
                  </a:cubicBezTo>
                  <a:cubicBezTo>
                    <a:pt x="32" y="265"/>
                    <a:pt x="37" y="260"/>
                    <a:pt x="44" y="260"/>
                  </a:cubicBezTo>
                  <a:cubicBezTo>
                    <a:pt x="51" y="260"/>
                    <a:pt x="57" y="265"/>
                    <a:pt x="57" y="272"/>
                  </a:cubicBezTo>
                  <a:cubicBezTo>
                    <a:pt x="57" y="279"/>
                    <a:pt x="51" y="285"/>
                    <a:pt x="44" y="285"/>
                  </a:cubicBezTo>
                  <a:close/>
                  <a:moveTo>
                    <a:pt x="269" y="285"/>
                  </a:moveTo>
                  <a:cubicBezTo>
                    <a:pt x="262" y="285"/>
                    <a:pt x="256" y="279"/>
                    <a:pt x="256" y="272"/>
                  </a:cubicBezTo>
                  <a:cubicBezTo>
                    <a:pt x="256" y="265"/>
                    <a:pt x="262" y="260"/>
                    <a:pt x="269" y="260"/>
                  </a:cubicBezTo>
                  <a:cubicBezTo>
                    <a:pt x="276" y="260"/>
                    <a:pt x="282" y="265"/>
                    <a:pt x="282" y="272"/>
                  </a:cubicBezTo>
                  <a:cubicBezTo>
                    <a:pt x="282" y="279"/>
                    <a:pt x="276" y="285"/>
                    <a:pt x="269" y="285"/>
                  </a:cubicBezTo>
                  <a:close/>
                  <a:moveTo>
                    <a:pt x="313" y="285"/>
                  </a:moveTo>
                  <a:cubicBezTo>
                    <a:pt x="306" y="285"/>
                    <a:pt x="300" y="279"/>
                    <a:pt x="300" y="272"/>
                  </a:cubicBezTo>
                  <a:cubicBezTo>
                    <a:pt x="300" y="265"/>
                    <a:pt x="306" y="260"/>
                    <a:pt x="313" y="260"/>
                  </a:cubicBezTo>
                  <a:cubicBezTo>
                    <a:pt x="320" y="260"/>
                    <a:pt x="326" y="265"/>
                    <a:pt x="326" y="272"/>
                  </a:cubicBezTo>
                  <a:cubicBezTo>
                    <a:pt x="326" y="279"/>
                    <a:pt x="320" y="285"/>
                    <a:pt x="313" y="285"/>
                  </a:cubicBezTo>
                  <a:close/>
                  <a:moveTo>
                    <a:pt x="358" y="285"/>
                  </a:moveTo>
                  <a:cubicBezTo>
                    <a:pt x="351" y="285"/>
                    <a:pt x="345" y="279"/>
                    <a:pt x="345" y="272"/>
                  </a:cubicBezTo>
                  <a:cubicBezTo>
                    <a:pt x="345" y="265"/>
                    <a:pt x="351" y="260"/>
                    <a:pt x="358" y="260"/>
                  </a:cubicBezTo>
                  <a:cubicBezTo>
                    <a:pt x="365" y="260"/>
                    <a:pt x="370" y="265"/>
                    <a:pt x="370" y="272"/>
                  </a:cubicBezTo>
                  <a:cubicBezTo>
                    <a:pt x="370" y="279"/>
                    <a:pt x="365" y="285"/>
                    <a:pt x="358" y="285"/>
                  </a:cubicBezTo>
                  <a:close/>
                </a:path>
              </a:pathLst>
            </a:custGeom>
            <a:ln w="12700">
              <a:solidFill>
                <a:schemeClr val="tx1"/>
              </a:solidFill>
            </a:ln>
            <a:extLst/>
          </p:spPr>
          <p:style>
            <a:lnRef idx="3">
              <a:schemeClr val="lt1"/>
            </a:lnRef>
            <a:fillRef idx="1">
              <a:schemeClr val="accent1"/>
            </a:fillRef>
            <a:effectRef idx="1">
              <a:schemeClr val="accent1"/>
            </a:effectRef>
            <a:fontRef idx="minor">
              <a:schemeClr val="lt1"/>
            </a:fontRef>
          </p:style>
          <p:txBody>
            <a:bodyPr vert="horz" wrap="square" lIns="89619" tIns="44810" rIns="89619" bIns="44810" numCol="1" anchor="t" anchorCtr="0" compatLnSpc="1">
              <a:prstTxWarp prst="textNoShape">
                <a:avLst/>
              </a:prstTxWarp>
            </a:bodyPr>
            <a:lstStyle/>
            <a:p>
              <a:pPr defTabSz="895964">
                <a:defRPr/>
              </a:pPr>
              <a:endParaRPr lang="en-US" sz="1764" kern="0" dirty="0">
                <a:solidFill>
                  <a:srgbClr val="505050"/>
                </a:solidFill>
              </a:endParaRPr>
            </a:p>
          </p:txBody>
        </p:sp>
      </p:grpSp>
      <p:grpSp>
        <p:nvGrpSpPr>
          <p:cNvPr id="72" name="Group 71"/>
          <p:cNvGrpSpPr/>
          <p:nvPr/>
        </p:nvGrpSpPr>
        <p:grpSpPr>
          <a:xfrm>
            <a:off x="8561954" y="3136230"/>
            <a:ext cx="2066658" cy="1420784"/>
            <a:chOff x="8462271" y="2865892"/>
            <a:chExt cx="2108648" cy="1449651"/>
          </a:xfrm>
        </p:grpSpPr>
        <p:sp>
          <p:nvSpPr>
            <p:cNvPr id="73" name="Rectangle 72"/>
            <p:cNvSpPr/>
            <p:nvPr/>
          </p:nvSpPr>
          <p:spPr bwMode="auto">
            <a:xfrm>
              <a:off x="8462271" y="2865892"/>
              <a:ext cx="2108648" cy="1449651"/>
            </a:xfrm>
            <a:prstGeom prst="rect">
              <a:avLst/>
            </a:prstGeom>
            <a:ln w="12700">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179238" tIns="89619" rIns="89619" bIns="134429" numCol="1" rtlCol="0" anchor="b" anchorCtr="0" compatLnSpc="1">
              <a:prstTxWarp prst="textNoShape">
                <a:avLst/>
              </a:prstTxWarp>
            </a:bodyPr>
            <a:lstStyle/>
            <a:p>
              <a:pPr defTabSz="889685">
                <a:lnSpc>
                  <a:spcPts val="2253"/>
                </a:lnSpc>
                <a:defRPr/>
              </a:pPr>
              <a:r>
                <a:rPr lang="en-US" sz="2352" kern="0" dirty="0">
                  <a:solidFill>
                    <a:srgbClr val="EFEFEF"/>
                  </a:solidFill>
                  <a:latin typeface="Segoe UI Light"/>
                  <a:ea typeface="Segoe UI" pitchFamily="34" charset="0"/>
                  <a:cs typeface="Segoe UI Light"/>
                </a:rPr>
                <a:t>Cloud computing</a:t>
              </a:r>
            </a:p>
          </p:txBody>
        </p:sp>
        <p:sp>
          <p:nvSpPr>
            <p:cNvPr id="74" name="Freeform 11"/>
            <p:cNvSpPr>
              <a:spLocks noChangeAspect="1" noEditPoints="1"/>
            </p:cNvSpPr>
            <p:nvPr/>
          </p:nvSpPr>
          <p:spPr bwMode="auto">
            <a:xfrm>
              <a:off x="9941305" y="2998478"/>
              <a:ext cx="493240" cy="522630"/>
            </a:xfrm>
            <a:custGeom>
              <a:avLst/>
              <a:gdLst>
                <a:gd name="T0" fmla="*/ 175 w 327"/>
                <a:gd name="T1" fmla="*/ 160 h 346"/>
                <a:gd name="T2" fmla="*/ 184 w 327"/>
                <a:gd name="T3" fmla="*/ 149 h 346"/>
                <a:gd name="T4" fmla="*/ 192 w 327"/>
                <a:gd name="T5" fmla="*/ 160 h 346"/>
                <a:gd name="T6" fmla="*/ 192 w 327"/>
                <a:gd name="T7" fmla="*/ 215 h 346"/>
                <a:gd name="T8" fmla="*/ 198 w 327"/>
                <a:gd name="T9" fmla="*/ 221 h 346"/>
                <a:gd name="T10" fmla="*/ 204 w 327"/>
                <a:gd name="T11" fmla="*/ 215 h 346"/>
                <a:gd name="T12" fmla="*/ 204 w 327"/>
                <a:gd name="T13" fmla="*/ 160 h 346"/>
                <a:gd name="T14" fmla="*/ 213 w 327"/>
                <a:gd name="T15" fmla="*/ 149 h 346"/>
                <a:gd name="T16" fmla="*/ 221 w 327"/>
                <a:gd name="T17" fmla="*/ 160 h 346"/>
                <a:gd name="T18" fmla="*/ 221 w 327"/>
                <a:gd name="T19" fmla="*/ 215 h 346"/>
                <a:gd name="T20" fmla="*/ 227 w 327"/>
                <a:gd name="T21" fmla="*/ 221 h 346"/>
                <a:gd name="T22" fmla="*/ 233 w 327"/>
                <a:gd name="T23" fmla="*/ 215 h 346"/>
                <a:gd name="T24" fmla="*/ 233 w 327"/>
                <a:gd name="T25" fmla="*/ 174 h 346"/>
                <a:gd name="T26" fmla="*/ 241 w 327"/>
                <a:gd name="T27" fmla="*/ 163 h 346"/>
                <a:gd name="T28" fmla="*/ 250 w 327"/>
                <a:gd name="T29" fmla="*/ 174 h 346"/>
                <a:gd name="T30" fmla="*/ 250 w 327"/>
                <a:gd name="T31" fmla="*/ 281 h 346"/>
                <a:gd name="T32" fmla="*/ 185 w 327"/>
                <a:gd name="T33" fmla="*/ 346 h 346"/>
                <a:gd name="T34" fmla="*/ 125 w 327"/>
                <a:gd name="T35" fmla="*/ 307 h 346"/>
                <a:gd name="T36" fmla="*/ 78 w 327"/>
                <a:gd name="T37" fmla="*/ 183 h 346"/>
                <a:gd name="T38" fmla="*/ 82 w 327"/>
                <a:gd name="T39" fmla="*/ 174 h 346"/>
                <a:gd name="T40" fmla="*/ 85 w 327"/>
                <a:gd name="T41" fmla="*/ 172 h 346"/>
                <a:gd name="T42" fmla="*/ 94 w 327"/>
                <a:gd name="T43" fmla="*/ 175 h 346"/>
                <a:gd name="T44" fmla="*/ 136 w 327"/>
                <a:gd name="T45" fmla="*/ 252 h 346"/>
                <a:gd name="T46" fmla="*/ 142 w 327"/>
                <a:gd name="T47" fmla="*/ 255 h 346"/>
                <a:gd name="T48" fmla="*/ 147 w 327"/>
                <a:gd name="T49" fmla="*/ 249 h 346"/>
                <a:gd name="T50" fmla="*/ 147 w 327"/>
                <a:gd name="T51" fmla="*/ 84 h 346"/>
                <a:gd name="T52" fmla="*/ 155 w 327"/>
                <a:gd name="T53" fmla="*/ 74 h 346"/>
                <a:gd name="T54" fmla="*/ 164 w 327"/>
                <a:gd name="T55" fmla="*/ 90 h 346"/>
                <a:gd name="T56" fmla="*/ 164 w 327"/>
                <a:gd name="T57" fmla="*/ 215 h 346"/>
                <a:gd name="T58" fmla="*/ 170 w 327"/>
                <a:gd name="T59" fmla="*/ 221 h 346"/>
                <a:gd name="T60" fmla="*/ 175 w 327"/>
                <a:gd name="T61" fmla="*/ 215 h 346"/>
                <a:gd name="T62" fmla="*/ 175 w 327"/>
                <a:gd name="T63" fmla="*/ 160 h 346"/>
                <a:gd name="T64" fmla="*/ 268 w 327"/>
                <a:gd name="T65" fmla="*/ 171 h 346"/>
                <a:gd name="T66" fmla="*/ 241 w 327"/>
                <a:gd name="T67" fmla="*/ 146 h 346"/>
                <a:gd name="T68" fmla="*/ 236 w 327"/>
                <a:gd name="T69" fmla="*/ 146 h 346"/>
                <a:gd name="T70" fmla="*/ 213 w 327"/>
                <a:gd name="T71" fmla="*/ 131 h 346"/>
                <a:gd name="T72" fmla="*/ 198 w 327"/>
                <a:gd name="T73" fmla="*/ 136 h 346"/>
                <a:gd name="T74" fmla="*/ 184 w 327"/>
                <a:gd name="T75" fmla="*/ 131 h 346"/>
                <a:gd name="T76" fmla="*/ 181 w 327"/>
                <a:gd name="T77" fmla="*/ 131 h 346"/>
                <a:gd name="T78" fmla="*/ 181 w 327"/>
                <a:gd name="T79" fmla="*/ 84 h 346"/>
                <a:gd name="T80" fmla="*/ 155 w 327"/>
                <a:gd name="T81" fmla="*/ 56 h 346"/>
                <a:gd name="T82" fmla="*/ 129 w 327"/>
                <a:gd name="T83" fmla="*/ 84 h 346"/>
                <a:gd name="T84" fmla="*/ 129 w 327"/>
                <a:gd name="T85" fmla="*/ 171 h 346"/>
                <a:gd name="T86" fmla="*/ 112 w 327"/>
                <a:gd name="T87" fmla="*/ 171 h 346"/>
                <a:gd name="T88" fmla="*/ 110 w 327"/>
                <a:gd name="T89" fmla="*/ 167 h 346"/>
                <a:gd name="T90" fmla="*/ 88 w 327"/>
                <a:gd name="T91" fmla="*/ 154 h 346"/>
                <a:gd name="T92" fmla="*/ 77 w 327"/>
                <a:gd name="T93" fmla="*/ 156 h 346"/>
                <a:gd name="T94" fmla="*/ 74 w 327"/>
                <a:gd name="T95" fmla="*/ 158 h 346"/>
                <a:gd name="T96" fmla="*/ 61 w 327"/>
                <a:gd name="T97" fmla="*/ 171 h 346"/>
                <a:gd name="T98" fmla="*/ 29 w 327"/>
                <a:gd name="T99" fmla="*/ 171 h 346"/>
                <a:gd name="T100" fmla="*/ 0 w 327"/>
                <a:gd name="T101" fmla="*/ 142 h 346"/>
                <a:gd name="T102" fmla="*/ 22 w 327"/>
                <a:gd name="T103" fmla="*/ 114 h 346"/>
                <a:gd name="T104" fmla="*/ 29 w 327"/>
                <a:gd name="T105" fmla="*/ 108 h 346"/>
                <a:gd name="T106" fmla="*/ 66 w 327"/>
                <a:gd name="T107" fmla="*/ 79 h 346"/>
                <a:gd name="T108" fmla="*/ 75 w 327"/>
                <a:gd name="T109" fmla="*/ 70 h 346"/>
                <a:gd name="T110" fmla="*/ 149 w 327"/>
                <a:gd name="T111" fmla="*/ 0 h 346"/>
                <a:gd name="T112" fmla="*/ 215 w 327"/>
                <a:gd name="T113" fmla="*/ 42 h 346"/>
                <a:gd name="T114" fmla="*/ 221 w 327"/>
                <a:gd name="T115" fmla="*/ 47 h 346"/>
                <a:gd name="T116" fmla="*/ 229 w 327"/>
                <a:gd name="T117" fmla="*/ 46 h 346"/>
                <a:gd name="T118" fmla="*/ 261 w 327"/>
                <a:gd name="T119" fmla="*/ 38 h 346"/>
                <a:gd name="T120" fmla="*/ 327 w 327"/>
                <a:gd name="T121" fmla="*/ 105 h 346"/>
                <a:gd name="T122" fmla="*/ 268 w 327"/>
                <a:gd name="T123" fmla="*/ 17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7" h="346">
                  <a:moveTo>
                    <a:pt x="175" y="160"/>
                  </a:moveTo>
                  <a:cubicBezTo>
                    <a:pt x="175" y="154"/>
                    <a:pt x="179" y="149"/>
                    <a:pt x="184" y="149"/>
                  </a:cubicBezTo>
                  <a:cubicBezTo>
                    <a:pt x="189" y="149"/>
                    <a:pt x="192" y="154"/>
                    <a:pt x="192" y="160"/>
                  </a:cubicBezTo>
                  <a:cubicBezTo>
                    <a:pt x="192" y="215"/>
                    <a:pt x="192" y="215"/>
                    <a:pt x="192" y="215"/>
                  </a:cubicBezTo>
                  <a:cubicBezTo>
                    <a:pt x="192" y="218"/>
                    <a:pt x="195" y="221"/>
                    <a:pt x="198" y="221"/>
                  </a:cubicBezTo>
                  <a:cubicBezTo>
                    <a:pt x="201" y="221"/>
                    <a:pt x="204" y="218"/>
                    <a:pt x="204" y="215"/>
                  </a:cubicBezTo>
                  <a:cubicBezTo>
                    <a:pt x="204" y="160"/>
                    <a:pt x="204" y="160"/>
                    <a:pt x="204" y="160"/>
                  </a:cubicBezTo>
                  <a:cubicBezTo>
                    <a:pt x="204" y="154"/>
                    <a:pt x="208" y="149"/>
                    <a:pt x="213" y="149"/>
                  </a:cubicBezTo>
                  <a:cubicBezTo>
                    <a:pt x="217" y="149"/>
                    <a:pt x="221" y="154"/>
                    <a:pt x="221" y="160"/>
                  </a:cubicBezTo>
                  <a:cubicBezTo>
                    <a:pt x="221" y="215"/>
                    <a:pt x="221" y="215"/>
                    <a:pt x="221" y="215"/>
                  </a:cubicBezTo>
                  <a:cubicBezTo>
                    <a:pt x="221" y="218"/>
                    <a:pt x="224" y="221"/>
                    <a:pt x="227" y="221"/>
                  </a:cubicBezTo>
                  <a:cubicBezTo>
                    <a:pt x="230" y="221"/>
                    <a:pt x="233" y="218"/>
                    <a:pt x="233" y="215"/>
                  </a:cubicBezTo>
                  <a:cubicBezTo>
                    <a:pt x="233" y="174"/>
                    <a:pt x="233" y="174"/>
                    <a:pt x="233" y="174"/>
                  </a:cubicBezTo>
                  <a:cubicBezTo>
                    <a:pt x="233" y="168"/>
                    <a:pt x="237" y="163"/>
                    <a:pt x="241" y="163"/>
                  </a:cubicBezTo>
                  <a:cubicBezTo>
                    <a:pt x="246" y="163"/>
                    <a:pt x="250" y="168"/>
                    <a:pt x="250" y="174"/>
                  </a:cubicBezTo>
                  <a:cubicBezTo>
                    <a:pt x="250" y="281"/>
                    <a:pt x="250" y="281"/>
                    <a:pt x="250" y="281"/>
                  </a:cubicBezTo>
                  <a:cubicBezTo>
                    <a:pt x="250" y="317"/>
                    <a:pt x="221" y="346"/>
                    <a:pt x="185" y="346"/>
                  </a:cubicBezTo>
                  <a:cubicBezTo>
                    <a:pt x="159" y="346"/>
                    <a:pt x="135" y="331"/>
                    <a:pt x="125" y="307"/>
                  </a:cubicBezTo>
                  <a:cubicBezTo>
                    <a:pt x="78" y="183"/>
                    <a:pt x="78" y="183"/>
                    <a:pt x="78" y="183"/>
                  </a:cubicBezTo>
                  <a:cubicBezTo>
                    <a:pt x="76" y="180"/>
                    <a:pt x="78" y="176"/>
                    <a:pt x="82" y="174"/>
                  </a:cubicBezTo>
                  <a:cubicBezTo>
                    <a:pt x="85" y="172"/>
                    <a:pt x="85" y="172"/>
                    <a:pt x="85" y="172"/>
                  </a:cubicBezTo>
                  <a:cubicBezTo>
                    <a:pt x="88" y="171"/>
                    <a:pt x="92" y="172"/>
                    <a:pt x="94" y="175"/>
                  </a:cubicBezTo>
                  <a:cubicBezTo>
                    <a:pt x="136" y="252"/>
                    <a:pt x="136" y="252"/>
                    <a:pt x="136" y="252"/>
                  </a:cubicBezTo>
                  <a:cubicBezTo>
                    <a:pt x="137" y="254"/>
                    <a:pt x="140" y="255"/>
                    <a:pt x="142" y="255"/>
                  </a:cubicBezTo>
                  <a:cubicBezTo>
                    <a:pt x="145" y="254"/>
                    <a:pt x="147" y="252"/>
                    <a:pt x="147" y="249"/>
                  </a:cubicBezTo>
                  <a:cubicBezTo>
                    <a:pt x="147" y="84"/>
                    <a:pt x="147" y="84"/>
                    <a:pt x="147" y="84"/>
                  </a:cubicBezTo>
                  <a:cubicBezTo>
                    <a:pt x="147" y="78"/>
                    <a:pt x="150" y="74"/>
                    <a:pt x="155" y="74"/>
                  </a:cubicBezTo>
                  <a:cubicBezTo>
                    <a:pt x="160" y="74"/>
                    <a:pt x="164" y="78"/>
                    <a:pt x="164" y="90"/>
                  </a:cubicBezTo>
                  <a:cubicBezTo>
                    <a:pt x="164" y="215"/>
                    <a:pt x="164" y="215"/>
                    <a:pt x="164" y="215"/>
                  </a:cubicBezTo>
                  <a:cubicBezTo>
                    <a:pt x="164" y="218"/>
                    <a:pt x="166" y="221"/>
                    <a:pt x="170" y="221"/>
                  </a:cubicBezTo>
                  <a:cubicBezTo>
                    <a:pt x="173" y="221"/>
                    <a:pt x="175" y="218"/>
                    <a:pt x="175" y="215"/>
                  </a:cubicBezTo>
                  <a:lnTo>
                    <a:pt x="175" y="160"/>
                  </a:lnTo>
                  <a:close/>
                  <a:moveTo>
                    <a:pt x="268" y="171"/>
                  </a:moveTo>
                  <a:cubicBezTo>
                    <a:pt x="266" y="157"/>
                    <a:pt x="255" y="146"/>
                    <a:pt x="241" y="146"/>
                  </a:cubicBezTo>
                  <a:cubicBezTo>
                    <a:pt x="240" y="146"/>
                    <a:pt x="238" y="146"/>
                    <a:pt x="236" y="146"/>
                  </a:cubicBezTo>
                  <a:cubicBezTo>
                    <a:pt x="231" y="137"/>
                    <a:pt x="223" y="131"/>
                    <a:pt x="213" y="131"/>
                  </a:cubicBezTo>
                  <a:cubicBezTo>
                    <a:pt x="207" y="131"/>
                    <a:pt x="203" y="133"/>
                    <a:pt x="198" y="136"/>
                  </a:cubicBezTo>
                  <a:cubicBezTo>
                    <a:pt x="194" y="133"/>
                    <a:pt x="189" y="131"/>
                    <a:pt x="184" y="131"/>
                  </a:cubicBezTo>
                  <a:cubicBezTo>
                    <a:pt x="183" y="131"/>
                    <a:pt x="182" y="131"/>
                    <a:pt x="181" y="131"/>
                  </a:cubicBezTo>
                  <a:cubicBezTo>
                    <a:pt x="181" y="84"/>
                    <a:pt x="181" y="84"/>
                    <a:pt x="181" y="84"/>
                  </a:cubicBezTo>
                  <a:cubicBezTo>
                    <a:pt x="181" y="69"/>
                    <a:pt x="170" y="56"/>
                    <a:pt x="155" y="56"/>
                  </a:cubicBezTo>
                  <a:cubicBezTo>
                    <a:pt x="141" y="56"/>
                    <a:pt x="129" y="69"/>
                    <a:pt x="129" y="84"/>
                  </a:cubicBezTo>
                  <a:cubicBezTo>
                    <a:pt x="129" y="171"/>
                    <a:pt x="129" y="171"/>
                    <a:pt x="129" y="171"/>
                  </a:cubicBezTo>
                  <a:cubicBezTo>
                    <a:pt x="112" y="171"/>
                    <a:pt x="112" y="171"/>
                    <a:pt x="112" y="171"/>
                  </a:cubicBezTo>
                  <a:cubicBezTo>
                    <a:pt x="110" y="167"/>
                    <a:pt x="110" y="167"/>
                    <a:pt x="110" y="167"/>
                  </a:cubicBezTo>
                  <a:cubicBezTo>
                    <a:pt x="105" y="159"/>
                    <a:pt x="97" y="154"/>
                    <a:pt x="88" y="154"/>
                  </a:cubicBezTo>
                  <a:cubicBezTo>
                    <a:pt x="84" y="154"/>
                    <a:pt x="80" y="155"/>
                    <a:pt x="77" y="156"/>
                  </a:cubicBezTo>
                  <a:cubicBezTo>
                    <a:pt x="74" y="158"/>
                    <a:pt x="74" y="158"/>
                    <a:pt x="74" y="158"/>
                  </a:cubicBezTo>
                  <a:cubicBezTo>
                    <a:pt x="68" y="161"/>
                    <a:pt x="64" y="166"/>
                    <a:pt x="61" y="171"/>
                  </a:cubicBezTo>
                  <a:cubicBezTo>
                    <a:pt x="29" y="171"/>
                    <a:pt x="29" y="171"/>
                    <a:pt x="29" y="171"/>
                  </a:cubicBezTo>
                  <a:cubicBezTo>
                    <a:pt x="13" y="171"/>
                    <a:pt x="0" y="158"/>
                    <a:pt x="0" y="142"/>
                  </a:cubicBezTo>
                  <a:cubicBezTo>
                    <a:pt x="0" y="129"/>
                    <a:pt x="9" y="117"/>
                    <a:pt x="22" y="114"/>
                  </a:cubicBezTo>
                  <a:cubicBezTo>
                    <a:pt x="25" y="113"/>
                    <a:pt x="28" y="111"/>
                    <a:pt x="29" y="108"/>
                  </a:cubicBezTo>
                  <a:cubicBezTo>
                    <a:pt x="35" y="92"/>
                    <a:pt x="49" y="81"/>
                    <a:pt x="66" y="79"/>
                  </a:cubicBezTo>
                  <a:cubicBezTo>
                    <a:pt x="71" y="79"/>
                    <a:pt x="75" y="74"/>
                    <a:pt x="75" y="70"/>
                  </a:cubicBezTo>
                  <a:cubicBezTo>
                    <a:pt x="77" y="30"/>
                    <a:pt x="109" y="0"/>
                    <a:pt x="149" y="0"/>
                  </a:cubicBezTo>
                  <a:cubicBezTo>
                    <a:pt x="177" y="0"/>
                    <a:pt x="203" y="16"/>
                    <a:pt x="215" y="42"/>
                  </a:cubicBezTo>
                  <a:cubicBezTo>
                    <a:pt x="216" y="44"/>
                    <a:pt x="218" y="46"/>
                    <a:pt x="221" y="47"/>
                  </a:cubicBezTo>
                  <a:cubicBezTo>
                    <a:pt x="224" y="48"/>
                    <a:pt x="227" y="48"/>
                    <a:pt x="229" y="46"/>
                  </a:cubicBezTo>
                  <a:cubicBezTo>
                    <a:pt x="239" y="41"/>
                    <a:pt x="250" y="38"/>
                    <a:pt x="261" y="38"/>
                  </a:cubicBezTo>
                  <a:cubicBezTo>
                    <a:pt x="298" y="38"/>
                    <a:pt x="327" y="68"/>
                    <a:pt x="327" y="105"/>
                  </a:cubicBezTo>
                  <a:cubicBezTo>
                    <a:pt x="327" y="139"/>
                    <a:pt x="301" y="168"/>
                    <a:pt x="268" y="171"/>
                  </a:cubicBezTo>
                  <a:close/>
                </a:path>
              </a:pathLst>
            </a:custGeom>
            <a:ln w="12700">
              <a:solidFill>
                <a:schemeClr val="tx1"/>
              </a:solidFill>
            </a:ln>
          </p:spPr>
          <p:style>
            <a:lnRef idx="3">
              <a:schemeClr val="lt1"/>
            </a:lnRef>
            <a:fillRef idx="1">
              <a:schemeClr val="accent1"/>
            </a:fillRef>
            <a:effectRef idx="1">
              <a:schemeClr val="accent1"/>
            </a:effectRef>
            <a:fontRef idx="minor">
              <a:schemeClr val="lt1"/>
            </a:fontRef>
          </p:style>
          <p:txBody>
            <a:bodyPr vert="horz" wrap="square" lIns="89619" tIns="44810" rIns="89619" bIns="44810" numCol="1" anchor="t" anchorCtr="0" compatLnSpc="1">
              <a:prstTxWarp prst="textNoShape">
                <a:avLst/>
              </a:prstTxWarp>
            </a:bodyPr>
            <a:lstStyle/>
            <a:p>
              <a:pPr defTabSz="895964">
                <a:defRPr/>
              </a:pPr>
              <a:endParaRPr lang="en-US" sz="1764" kern="0" dirty="0">
                <a:solidFill>
                  <a:srgbClr val="505050"/>
                </a:solidFill>
              </a:endParaRPr>
            </a:p>
          </p:txBody>
        </p:sp>
      </p:grpSp>
      <p:pic>
        <p:nvPicPr>
          <p:cNvPr id="75" name="Picture 9"/>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10845909" y="1849168"/>
            <a:ext cx="67911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 name="Picture 9"/>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978397" y="5005879"/>
            <a:ext cx="745983" cy="82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 name="Picture 7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83989" y="5040836"/>
            <a:ext cx="733143" cy="731520"/>
          </a:xfrm>
          <a:prstGeom prst="rect">
            <a:avLst/>
          </a:prstGeom>
        </p:spPr>
      </p:pic>
    </p:spTree>
    <p:extLst>
      <p:ext uri="{BB962C8B-B14F-4D97-AF65-F5344CB8AC3E}">
        <p14:creationId xmlns:p14="http://schemas.microsoft.com/office/powerpoint/2010/main" val="7270971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p:cNvSpPr>
            <a:spLocks noGrp="1"/>
          </p:cNvSpPr>
          <p:nvPr>
            <p:ph type="title"/>
          </p:nvPr>
        </p:nvSpPr>
        <p:spPr/>
        <p:txBody>
          <a:bodyPr/>
          <a:lstStyle/>
          <a:p>
            <a:r>
              <a:rPr lang="en-US" smtClean="0"/>
              <a:t>Infrastructure-as-a-Service Storage Vision</a:t>
            </a:r>
            <a:endParaRPr lang="en-US" dirty="0"/>
          </a:p>
        </p:txBody>
      </p:sp>
      <p:sp>
        <p:nvSpPr>
          <p:cNvPr id="6" name="Content Placeholder 5"/>
          <p:cNvSpPr>
            <a:spLocks noGrp="1"/>
          </p:cNvSpPr>
          <p:nvPr>
            <p:ph sz="quarter" idx="10"/>
          </p:nvPr>
        </p:nvSpPr>
        <p:spPr>
          <a:xfrm>
            <a:off x="274638" y="1214438"/>
            <a:ext cx="11622187" cy="4219617"/>
          </a:xfrm>
        </p:spPr>
        <p:txBody>
          <a:bodyPr/>
          <a:lstStyle/>
          <a:p>
            <a:r>
              <a:rPr lang="en-US" sz="3600" dirty="0" smtClean="0"/>
              <a:t>Dramatically lowering the costs and effort of delivering </a:t>
            </a:r>
            <a:r>
              <a:rPr lang="en-US" sz="3600" dirty="0" err="1" smtClean="0"/>
              <a:t>IaaS</a:t>
            </a:r>
            <a:r>
              <a:rPr lang="en-US" sz="3600" dirty="0" smtClean="0"/>
              <a:t> storage services</a:t>
            </a:r>
          </a:p>
          <a:p>
            <a:pPr lvl="1"/>
            <a:endParaRPr lang="en-US" sz="900" dirty="0" smtClean="0"/>
          </a:p>
          <a:p>
            <a:r>
              <a:rPr lang="en-US" sz="3600" dirty="0" smtClean="0"/>
              <a:t>Disaggregated compute and storage</a:t>
            </a:r>
          </a:p>
          <a:p>
            <a:pPr lvl="1"/>
            <a:r>
              <a:rPr lang="en-US" sz="2000" dirty="0" smtClean="0"/>
              <a:t>Independent manage and scale at each layer</a:t>
            </a:r>
          </a:p>
          <a:p>
            <a:endParaRPr lang="en-US" sz="900" dirty="0" smtClean="0"/>
          </a:p>
          <a:p>
            <a:r>
              <a:rPr lang="en-US" sz="3600" dirty="0" smtClean="0"/>
              <a:t>Industry standard servers, </a:t>
            </a:r>
            <a:br>
              <a:rPr lang="en-US" sz="3600" dirty="0" smtClean="0"/>
            </a:br>
            <a:r>
              <a:rPr lang="en-US" sz="3600" dirty="0" smtClean="0"/>
              <a:t>networking and storage</a:t>
            </a:r>
          </a:p>
          <a:p>
            <a:pPr lvl="1"/>
            <a:r>
              <a:rPr lang="en-US" sz="2000" dirty="0" smtClean="0"/>
              <a:t>Inexpensive networks</a:t>
            </a:r>
          </a:p>
          <a:p>
            <a:pPr lvl="1"/>
            <a:r>
              <a:rPr lang="en-US" sz="2000" dirty="0" smtClean="0"/>
              <a:t>Inexpensive shared JBOD storage</a:t>
            </a:r>
            <a:endParaRPr lang="en-US" sz="2000" dirty="0"/>
          </a:p>
        </p:txBody>
      </p:sp>
      <p:sp>
        <p:nvSpPr>
          <p:cNvPr id="44" name="Rectangle 43"/>
          <p:cNvSpPr/>
          <p:nvPr/>
        </p:nvSpPr>
        <p:spPr bwMode="auto">
          <a:xfrm>
            <a:off x="8374025" y="3830898"/>
            <a:ext cx="3306503" cy="1025952"/>
          </a:xfrm>
          <a:prstGeom prst="rect">
            <a:avLst/>
          </a:prstGeom>
          <a:solidFill>
            <a:schemeClr val="accent1"/>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3232" tIns="46616" rIns="93232" bIns="46616" numCol="1" rtlCol="0" anchor="b" anchorCtr="0" compatLnSpc="1">
            <a:prstTxWarp prst="textNoShape">
              <a:avLst/>
            </a:prstTxWarp>
          </a:bodyPr>
          <a:lstStyle/>
          <a:p>
            <a:pPr algn="ctr" defTabSz="932010" fontAlgn="base">
              <a:lnSpc>
                <a:spcPct val="90000"/>
              </a:lnSpc>
              <a:spcBef>
                <a:spcPct val="0"/>
              </a:spcBef>
              <a:spcAft>
                <a:spcPct val="0"/>
              </a:spcAft>
            </a:pPr>
            <a:r>
              <a:rPr lang="en-US" sz="1122" spc="-51" dirty="0">
                <a:solidFill>
                  <a:schemeClr val="tx1"/>
                </a:solidFill>
              </a:rPr>
              <a:t>Scale-Out File Server Clusters</a:t>
            </a:r>
          </a:p>
          <a:p>
            <a:pPr algn="ctr" defTabSz="932010" fontAlgn="base">
              <a:lnSpc>
                <a:spcPct val="90000"/>
              </a:lnSpc>
              <a:spcBef>
                <a:spcPct val="0"/>
              </a:spcBef>
              <a:spcAft>
                <a:spcPct val="0"/>
              </a:spcAft>
            </a:pPr>
            <a:r>
              <a:rPr lang="en-US" sz="1122" spc="-51" dirty="0">
                <a:solidFill>
                  <a:schemeClr val="tx1"/>
                </a:solidFill>
              </a:rPr>
              <a:t>Storage Spaces Virtualization and Resiliency</a:t>
            </a:r>
          </a:p>
        </p:txBody>
      </p:sp>
      <p:sp>
        <p:nvSpPr>
          <p:cNvPr id="45" name="Rectangle 44"/>
          <p:cNvSpPr/>
          <p:nvPr/>
        </p:nvSpPr>
        <p:spPr bwMode="auto">
          <a:xfrm>
            <a:off x="8374025" y="2583126"/>
            <a:ext cx="3306503" cy="932707"/>
          </a:xfrm>
          <a:prstGeom prst="rect">
            <a:avLst/>
          </a:prstGeom>
          <a:solidFill>
            <a:schemeClr val="accent1"/>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3232" tIns="46616" rIns="93232" bIns="46616" numCol="1" rtlCol="0" anchor="b" anchorCtr="0" compatLnSpc="1">
            <a:prstTxWarp prst="textNoShape">
              <a:avLst/>
            </a:prstTxWarp>
          </a:bodyPr>
          <a:lstStyle/>
          <a:p>
            <a:pPr algn="ctr" defTabSz="932010" fontAlgn="base">
              <a:lnSpc>
                <a:spcPct val="90000"/>
              </a:lnSpc>
              <a:spcBef>
                <a:spcPct val="0"/>
              </a:spcBef>
              <a:spcAft>
                <a:spcPct val="0"/>
              </a:spcAft>
            </a:pPr>
            <a:r>
              <a:rPr lang="en-US" sz="1122" spc="-51" dirty="0">
                <a:solidFill>
                  <a:schemeClr val="tx1"/>
                </a:solidFill>
              </a:rPr>
              <a:t>Hyper-V Clusters</a:t>
            </a:r>
          </a:p>
        </p:txBody>
      </p:sp>
      <p:pic>
        <p:nvPicPr>
          <p:cNvPr id="52"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11175619" y="2658150"/>
            <a:ext cx="361551" cy="619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Rectangle 52"/>
          <p:cNvSpPr/>
          <p:nvPr/>
        </p:nvSpPr>
        <p:spPr bwMode="auto">
          <a:xfrm>
            <a:off x="8375955" y="3568045"/>
            <a:ext cx="3306503" cy="212271"/>
          </a:xfrm>
          <a:prstGeom prst="rect">
            <a:avLst/>
          </a:prstGeom>
          <a:solidFill>
            <a:schemeClr val="accent6"/>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3232" tIns="46616" rIns="93232" bIns="46616" numCol="1" rtlCol="0" anchor="ctr" anchorCtr="0" compatLnSpc="1">
            <a:prstTxWarp prst="textNoShape">
              <a:avLst/>
            </a:prstTxWarp>
          </a:bodyPr>
          <a:lstStyle/>
          <a:p>
            <a:pPr algn="ctr" defTabSz="932010" fontAlgn="base">
              <a:lnSpc>
                <a:spcPct val="90000"/>
              </a:lnSpc>
              <a:spcBef>
                <a:spcPct val="0"/>
              </a:spcBef>
              <a:spcAft>
                <a:spcPct val="0"/>
              </a:spcAft>
            </a:pPr>
            <a:r>
              <a:rPr lang="en-US" sz="1122" spc="-51" dirty="0">
                <a:solidFill>
                  <a:schemeClr val="tx1"/>
                </a:solidFill>
              </a:rPr>
              <a:t>SMB</a:t>
            </a:r>
          </a:p>
        </p:txBody>
      </p:sp>
      <p:sp>
        <p:nvSpPr>
          <p:cNvPr id="57" name="Rectangle 56"/>
          <p:cNvSpPr/>
          <p:nvPr/>
        </p:nvSpPr>
        <p:spPr bwMode="auto">
          <a:xfrm>
            <a:off x="8374025" y="4909329"/>
            <a:ext cx="3306503" cy="541485"/>
          </a:xfrm>
          <a:prstGeom prst="rect">
            <a:avLst/>
          </a:prstGeom>
          <a:solidFill>
            <a:schemeClr val="accent3"/>
          </a:solidFill>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122" spc="-51"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8" name="TextBox 57"/>
          <p:cNvSpPr txBox="1"/>
          <p:nvPr/>
        </p:nvSpPr>
        <p:spPr>
          <a:xfrm>
            <a:off x="8374025" y="4952807"/>
            <a:ext cx="1152974" cy="446397"/>
          </a:xfrm>
          <a:prstGeom prst="rect">
            <a:avLst/>
          </a:prstGeom>
          <a:noFill/>
          <a:ln>
            <a:noFill/>
          </a:ln>
        </p:spPr>
        <p:txBody>
          <a:bodyPr wrap="square" rtlCol="0">
            <a:spAutoFit/>
          </a:bodyPr>
          <a:lstStyle/>
          <a:p>
            <a:r>
              <a:rPr lang="en-US" sz="1122" dirty="0">
                <a:solidFill>
                  <a:srgbClr val="FFFFFF"/>
                </a:solidFill>
              </a:rPr>
              <a:t>Shared JBOD</a:t>
            </a:r>
            <a:br>
              <a:rPr lang="en-US" sz="1122" dirty="0">
                <a:solidFill>
                  <a:srgbClr val="FFFFFF"/>
                </a:solidFill>
              </a:rPr>
            </a:br>
            <a:r>
              <a:rPr lang="en-US" sz="1122" dirty="0">
                <a:solidFill>
                  <a:srgbClr val="FFFFFF"/>
                </a:solidFill>
              </a:rPr>
              <a:t>Storage</a:t>
            </a:r>
          </a:p>
        </p:txBody>
      </p:sp>
      <p:sp>
        <p:nvSpPr>
          <p:cNvPr id="59" name="Freeform 79"/>
          <p:cNvSpPr>
            <a:spLocks noEditPoints="1"/>
          </p:cNvSpPr>
          <p:nvPr/>
        </p:nvSpPr>
        <p:spPr bwMode="black">
          <a:xfrm>
            <a:off x="9636173" y="4970655"/>
            <a:ext cx="286477" cy="408839"/>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69896" tIns="34947" rIns="69896" bIns="34947" numCol="1" anchor="t" anchorCtr="0" compatLnSpc="1">
            <a:prstTxWarp prst="textNoShape">
              <a:avLst/>
            </a:prstTxWarp>
          </a:bodyPr>
          <a:lstStyle/>
          <a:p>
            <a:pPr defTabSz="776859" fontAlgn="base">
              <a:spcBef>
                <a:spcPct val="0"/>
              </a:spcBef>
              <a:spcAft>
                <a:spcPct val="0"/>
              </a:spcAft>
            </a:pPr>
            <a:endParaRPr lang="en-US" sz="1122">
              <a:solidFill>
                <a:srgbClr val="000000"/>
              </a:solidFill>
            </a:endParaRPr>
          </a:p>
        </p:txBody>
      </p:sp>
      <p:sp>
        <p:nvSpPr>
          <p:cNvPr id="60" name="Freeform 79"/>
          <p:cNvSpPr>
            <a:spLocks noEditPoints="1"/>
          </p:cNvSpPr>
          <p:nvPr/>
        </p:nvSpPr>
        <p:spPr bwMode="black">
          <a:xfrm>
            <a:off x="10039803" y="4970655"/>
            <a:ext cx="286477" cy="408839"/>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69896" tIns="34947" rIns="69896" bIns="34947" numCol="1" anchor="t" anchorCtr="0" compatLnSpc="1">
            <a:prstTxWarp prst="textNoShape">
              <a:avLst/>
            </a:prstTxWarp>
          </a:bodyPr>
          <a:lstStyle/>
          <a:p>
            <a:pPr defTabSz="776859" fontAlgn="base">
              <a:spcBef>
                <a:spcPct val="0"/>
              </a:spcBef>
              <a:spcAft>
                <a:spcPct val="0"/>
              </a:spcAft>
            </a:pPr>
            <a:endParaRPr lang="en-US" sz="1122">
              <a:solidFill>
                <a:srgbClr val="000000"/>
              </a:solidFill>
            </a:endParaRPr>
          </a:p>
        </p:txBody>
      </p:sp>
      <p:sp>
        <p:nvSpPr>
          <p:cNvPr id="61" name="Freeform 79"/>
          <p:cNvSpPr>
            <a:spLocks noEditPoints="1"/>
          </p:cNvSpPr>
          <p:nvPr/>
        </p:nvSpPr>
        <p:spPr bwMode="black">
          <a:xfrm>
            <a:off x="10443434" y="4970655"/>
            <a:ext cx="286477" cy="408839"/>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69896" tIns="34947" rIns="69896" bIns="34947" numCol="1" anchor="t" anchorCtr="0" compatLnSpc="1">
            <a:prstTxWarp prst="textNoShape">
              <a:avLst/>
            </a:prstTxWarp>
          </a:bodyPr>
          <a:lstStyle/>
          <a:p>
            <a:pPr defTabSz="776859" fontAlgn="base">
              <a:spcBef>
                <a:spcPct val="0"/>
              </a:spcBef>
              <a:spcAft>
                <a:spcPct val="0"/>
              </a:spcAft>
            </a:pPr>
            <a:endParaRPr lang="en-US" sz="1122">
              <a:solidFill>
                <a:srgbClr val="000000"/>
              </a:solidFill>
            </a:endParaRPr>
          </a:p>
        </p:txBody>
      </p:sp>
      <p:sp>
        <p:nvSpPr>
          <p:cNvPr id="62" name="Freeform 79"/>
          <p:cNvSpPr>
            <a:spLocks noEditPoints="1"/>
          </p:cNvSpPr>
          <p:nvPr/>
        </p:nvSpPr>
        <p:spPr bwMode="black">
          <a:xfrm>
            <a:off x="10847064" y="4970655"/>
            <a:ext cx="286477" cy="408839"/>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69896" tIns="34947" rIns="69896" bIns="34947" numCol="1" anchor="t" anchorCtr="0" compatLnSpc="1">
            <a:prstTxWarp prst="textNoShape">
              <a:avLst/>
            </a:prstTxWarp>
          </a:bodyPr>
          <a:lstStyle/>
          <a:p>
            <a:pPr defTabSz="776859" fontAlgn="base">
              <a:spcBef>
                <a:spcPct val="0"/>
              </a:spcBef>
              <a:spcAft>
                <a:spcPct val="0"/>
              </a:spcAft>
            </a:pPr>
            <a:endParaRPr lang="en-US" sz="1122">
              <a:solidFill>
                <a:srgbClr val="000000"/>
              </a:solidFill>
            </a:endParaRPr>
          </a:p>
        </p:txBody>
      </p:sp>
      <p:sp>
        <p:nvSpPr>
          <p:cNvPr id="63" name="Freeform 79"/>
          <p:cNvSpPr>
            <a:spLocks noEditPoints="1"/>
          </p:cNvSpPr>
          <p:nvPr/>
        </p:nvSpPr>
        <p:spPr bwMode="black">
          <a:xfrm>
            <a:off x="11250694" y="4970655"/>
            <a:ext cx="286477" cy="408839"/>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69896" tIns="34947" rIns="69896" bIns="34947" numCol="1" anchor="t" anchorCtr="0" compatLnSpc="1">
            <a:prstTxWarp prst="textNoShape">
              <a:avLst/>
            </a:prstTxWarp>
          </a:bodyPr>
          <a:lstStyle/>
          <a:p>
            <a:pPr defTabSz="776859" fontAlgn="base">
              <a:spcBef>
                <a:spcPct val="0"/>
              </a:spcBef>
              <a:spcAft>
                <a:spcPct val="0"/>
              </a:spcAft>
            </a:pPr>
            <a:endParaRPr lang="en-US" sz="1122">
              <a:solidFill>
                <a:srgbClr val="000000"/>
              </a:solidFill>
            </a:endParaRPr>
          </a:p>
        </p:txBody>
      </p:sp>
      <p:pic>
        <p:nvPicPr>
          <p:cNvPr id="25"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10658287" y="2658150"/>
            <a:ext cx="361551" cy="619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10140955" y="2658150"/>
            <a:ext cx="361551" cy="619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9623623" y="2658150"/>
            <a:ext cx="361551" cy="619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9106291" y="2658150"/>
            <a:ext cx="361551" cy="619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8588960" y="2658150"/>
            <a:ext cx="361551" cy="619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10477511" y="3875181"/>
            <a:ext cx="361551" cy="619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9215262" y="3875181"/>
            <a:ext cx="361551" cy="619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1"/>
          <p:cNvSpPr/>
          <p:nvPr/>
        </p:nvSpPr>
        <p:spPr bwMode="auto">
          <a:xfrm rot="5400000">
            <a:off x="10439012" y="3883873"/>
            <a:ext cx="2867688" cy="266194"/>
          </a:xfrm>
          <a:prstGeom prst="rect">
            <a:avLst/>
          </a:prstGeom>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3232" tIns="46616" rIns="93232" bIns="46616" numCol="1" rtlCol="0" anchor="ctr" anchorCtr="0" compatLnSpc="1">
            <a:prstTxWarp prst="textNoShape">
              <a:avLst/>
            </a:prstTxWarp>
          </a:bodyPr>
          <a:lstStyle/>
          <a:p>
            <a:pPr algn="ctr" defTabSz="932010" fontAlgn="base">
              <a:lnSpc>
                <a:spcPct val="90000"/>
              </a:lnSpc>
              <a:spcBef>
                <a:spcPct val="0"/>
              </a:spcBef>
              <a:spcAft>
                <a:spcPct val="0"/>
              </a:spcAft>
            </a:pPr>
            <a:r>
              <a:rPr lang="en-US" sz="1122" spc="-51" dirty="0" smtClean="0">
                <a:solidFill>
                  <a:schemeClr val="tx1"/>
                </a:solidFill>
              </a:rPr>
              <a:t>PowerShell &amp; SCVMM 2012 R2 Management</a:t>
            </a:r>
            <a:endParaRPr lang="en-US" sz="1122" spc="-51" dirty="0">
              <a:solidFill>
                <a:schemeClr val="tx1"/>
              </a:solidFill>
            </a:endParaRPr>
          </a:p>
        </p:txBody>
      </p:sp>
    </p:spTree>
    <p:extLst>
      <p:ext uri="{BB962C8B-B14F-4D97-AF65-F5344CB8AC3E}">
        <p14:creationId xmlns:p14="http://schemas.microsoft.com/office/powerpoint/2010/main" val="375598132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Familiar Deployment Model</a:t>
            </a:r>
            <a:endParaRPr lang="en-US" dirty="0"/>
          </a:p>
        </p:txBody>
      </p:sp>
      <p:sp>
        <p:nvSpPr>
          <p:cNvPr id="64" name="Text Placeholder 3"/>
          <p:cNvSpPr txBox="1">
            <a:spLocks/>
          </p:cNvSpPr>
          <p:nvPr/>
        </p:nvSpPr>
        <p:spPr>
          <a:xfrm>
            <a:off x="1127480" y="1206691"/>
            <a:ext cx="4642338" cy="823912"/>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smtClean="0">
                <a:ln>
                  <a:noFill/>
                </a:ln>
                <a:effectLst/>
                <a:uLnTx/>
                <a:uFillTx/>
                <a:latin typeface="Calibri" panose="020F0502020204030204"/>
              </a:rPr>
              <a:t>Traditional Storage</a:t>
            </a:r>
            <a:endParaRPr lang="en-US" sz="3200" dirty="0">
              <a:latin typeface="Calibri" panose="020F0502020204030204"/>
            </a:endParaRPr>
          </a:p>
          <a:p>
            <a:pPr algn="ctr">
              <a:lnSpc>
                <a:spcPct val="100000"/>
              </a:lnSpc>
              <a:spcBef>
                <a:spcPts val="0"/>
              </a:spcBef>
              <a:defRPr/>
            </a:pPr>
            <a:r>
              <a:rPr lang="en-US" sz="2800" b="0" i="1" dirty="0">
                <a:latin typeface="Calibri" panose="020F0502020204030204"/>
              </a:rPr>
              <a:t>with </a:t>
            </a:r>
            <a:r>
              <a:rPr lang="en-US" sz="2800" b="0" i="1" dirty="0" smtClean="0">
                <a:latin typeface="Calibri" panose="020F0502020204030204"/>
              </a:rPr>
              <a:t>FC/iSCSI Storage Array</a:t>
            </a:r>
            <a:endParaRPr lang="en-US" sz="2800" b="0" i="1" dirty="0">
              <a:latin typeface="Calibri" panose="020F0502020204030204"/>
            </a:endParaRPr>
          </a:p>
        </p:txBody>
      </p:sp>
      <p:sp>
        <p:nvSpPr>
          <p:cNvPr id="65" name="Text Placeholder 5"/>
          <p:cNvSpPr txBox="1">
            <a:spLocks/>
          </p:cNvSpPr>
          <p:nvPr/>
        </p:nvSpPr>
        <p:spPr>
          <a:xfrm>
            <a:off x="5920957" y="1205994"/>
            <a:ext cx="5637125" cy="126590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1" i="0" u="none" strike="noStrike" kern="1200" cap="none" spc="0" normalizeH="0" baseline="0" noProof="0" dirty="0" smtClean="0">
                <a:ln>
                  <a:noFill/>
                </a:ln>
                <a:effectLst/>
                <a:uLnTx/>
                <a:uFillTx/>
                <a:latin typeface="Calibri" panose="020F0502020204030204"/>
              </a:rPr>
              <a:t>Windows File Server Cluster</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b="0" i="1" dirty="0" smtClean="0">
                <a:latin typeface="Calibri" panose="020F0502020204030204"/>
              </a:rPr>
              <a:t>with Storage Spaces</a:t>
            </a:r>
            <a:endParaRPr kumimoji="0" lang="en-US" sz="2800" b="0" i="1" u="none" strike="noStrike" kern="1200" cap="none" spc="0" normalizeH="0" baseline="0" noProof="0" dirty="0">
              <a:ln>
                <a:noFill/>
              </a:ln>
              <a:effectLst/>
              <a:uLnTx/>
              <a:uFillTx/>
              <a:latin typeface="Calibri" panose="020F0502020204030204"/>
            </a:endParaRPr>
          </a:p>
        </p:txBody>
      </p:sp>
      <p:sp>
        <p:nvSpPr>
          <p:cNvPr id="123" name="Cloud 122"/>
          <p:cNvSpPr/>
          <p:nvPr/>
        </p:nvSpPr>
        <p:spPr>
          <a:xfrm>
            <a:off x="6744297" y="2327579"/>
            <a:ext cx="4033333" cy="1182277"/>
          </a:xfrm>
          <a:prstGeom prst="cloud">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1" u="none" strike="noStrike" kern="0" cap="none" spc="0" normalizeH="0" baseline="0" noProof="0" dirty="0" smtClean="0">
                <a:ln>
                  <a:noFill/>
                </a:ln>
                <a:solidFill>
                  <a:prstClr val="white"/>
                </a:solidFill>
                <a:effectLst/>
                <a:uLnTx/>
                <a:uFillTx/>
                <a:latin typeface="Calibri" panose="020F0502020204030204"/>
              </a:rPr>
              <a:t>Hyper-V</a:t>
            </a:r>
            <a:r>
              <a:rPr kumimoji="0" lang="en-US" sz="2800" b="1" i="0" u="none" strike="noStrike" kern="0" cap="none" spc="0" normalizeH="0" baseline="0" noProof="0" dirty="0" smtClean="0">
                <a:ln>
                  <a:noFill/>
                </a:ln>
                <a:solidFill>
                  <a:prstClr val="white"/>
                </a:solidFill>
                <a:effectLst/>
                <a:uLnTx/>
                <a:uFillTx/>
                <a:latin typeface="Calibri" panose="020F0502020204030204"/>
              </a:rPr>
              <a:t> </a:t>
            </a:r>
            <a:r>
              <a:rPr kumimoji="0" lang="en-US" sz="2800" b="1" i="1" u="none" strike="noStrike" kern="0" cap="none" spc="0" normalizeH="0" baseline="0" noProof="0" dirty="0" smtClean="0">
                <a:ln>
                  <a:noFill/>
                </a:ln>
                <a:solidFill>
                  <a:prstClr val="white"/>
                </a:solidFill>
                <a:effectLst/>
                <a:uLnTx/>
                <a:uFillTx/>
                <a:latin typeface="Calibri" panose="020F0502020204030204"/>
              </a:rPr>
              <a:t>Compute Nodes</a:t>
            </a:r>
          </a:p>
        </p:txBody>
      </p:sp>
      <p:sp>
        <p:nvSpPr>
          <p:cNvPr id="124" name="Cloud 123"/>
          <p:cNvSpPr/>
          <p:nvPr/>
        </p:nvSpPr>
        <p:spPr>
          <a:xfrm>
            <a:off x="1466494" y="2327579"/>
            <a:ext cx="4033333" cy="1179915"/>
          </a:xfrm>
          <a:prstGeom prst="cloud">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1" u="none" strike="noStrike" kern="0" cap="none" spc="0" normalizeH="0" baseline="0" noProof="0" dirty="0" smtClean="0">
                <a:ln>
                  <a:noFill/>
                </a:ln>
                <a:solidFill>
                  <a:prstClr val="white"/>
                </a:solidFill>
                <a:effectLst/>
                <a:uLnTx/>
                <a:uFillTx/>
                <a:latin typeface="Calibri" panose="020F0502020204030204"/>
              </a:rPr>
              <a:t>Hyper-V</a:t>
            </a:r>
            <a:r>
              <a:rPr kumimoji="0" lang="en-US" sz="2800" b="1" i="0" u="none" strike="noStrike" kern="0" cap="none" spc="0" normalizeH="0" baseline="0" noProof="0" dirty="0" smtClean="0">
                <a:ln>
                  <a:noFill/>
                </a:ln>
                <a:solidFill>
                  <a:prstClr val="white"/>
                </a:solidFill>
                <a:effectLst/>
                <a:uLnTx/>
                <a:uFillTx/>
                <a:latin typeface="Calibri" panose="020F0502020204030204"/>
              </a:rPr>
              <a:t> </a:t>
            </a:r>
            <a:r>
              <a:rPr kumimoji="0" lang="en-US" sz="2800" b="1" i="1" u="none" strike="noStrike" kern="0" cap="none" spc="0" normalizeH="0" baseline="0" noProof="0" dirty="0" smtClean="0">
                <a:ln>
                  <a:noFill/>
                </a:ln>
                <a:solidFill>
                  <a:prstClr val="white"/>
                </a:solidFill>
                <a:effectLst/>
                <a:uLnTx/>
                <a:uFillTx/>
                <a:latin typeface="Calibri" panose="020F0502020204030204"/>
              </a:rPr>
              <a:t>Compute Nodes</a:t>
            </a:r>
          </a:p>
        </p:txBody>
      </p:sp>
      <p:grpSp>
        <p:nvGrpSpPr>
          <p:cNvPr id="10" name="Group 9"/>
          <p:cNvGrpSpPr/>
          <p:nvPr/>
        </p:nvGrpSpPr>
        <p:grpSpPr>
          <a:xfrm>
            <a:off x="1566494" y="4746302"/>
            <a:ext cx="3833332" cy="1986995"/>
            <a:chOff x="1127760" y="3941365"/>
            <a:chExt cx="3833332" cy="1986995"/>
          </a:xfrm>
        </p:grpSpPr>
        <p:sp>
          <p:nvSpPr>
            <p:cNvPr id="5" name="Rounded Rectangle 4"/>
            <p:cNvSpPr/>
            <p:nvPr/>
          </p:nvSpPr>
          <p:spPr bwMode="auto">
            <a:xfrm>
              <a:off x="1127760" y="3941365"/>
              <a:ext cx="3833332" cy="1986995"/>
            </a:xfrm>
            <a:prstGeom prst="roundRect">
              <a:avLst>
                <a:gd name="adj" fmla="val 9314"/>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ounded Rectangle 12"/>
            <p:cNvSpPr/>
            <p:nvPr/>
          </p:nvSpPr>
          <p:spPr bwMode="auto">
            <a:xfrm>
              <a:off x="1271491" y="4944847"/>
              <a:ext cx="3569896" cy="428769"/>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FC/SAS Disk </a:t>
              </a:r>
              <a:r>
                <a:rPr lang="en-US" sz="2400" dirty="0" smtClean="0">
                  <a:gradFill>
                    <a:gsLst>
                      <a:gs pos="0">
                        <a:srgbClr val="FFFFFF"/>
                      </a:gs>
                      <a:gs pos="100000">
                        <a:srgbClr val="FFFFFF"/>
                      </a:gs>
                    </a:gsLst>
                    <a:lin ang="5400000" scaled="0"/>
                  </a:gradFill>
                  <a:ea typeface="Segoe UI" pitchFamily="34" charset="0"/>
                  <a:cs typeface="Segoe UI" pitchFamily="34" charset="0"/>
                </a:rPr>
                <a:t>Shelf</a:t>
              </a:r>
            </a:p>
          </p:txBody>
        </p:sp>
        <p:sp>
          <p:nvSpPr>
            <p:cNvPr id="142" name="Rounded Rectangle 141"/>
            <p:cNvSpPr/>
            <p:nvPr/>
          </p:nvSpPr>
          <p:spPr bwMode="auto">
            <a:xfrm>
              <a:off x="1271491" y="5365926"/>
              <a:ext cx="3569898" cy="428769"/>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FC/SAS Disk </a:t>
              </a:r>
              <a:r>
                <a:rPr lang="en-US" sz="2400" dirty="0" smtClean="0">
                  <a:gradFill>
                    <a:gsLst>
                      <a:gs pos="0">
                        <a:srgbClr val="FFFFFF"/>
                      </a:gs>
                      <a:gs pos="100000">
                        <a:srgbClr val="FFFFFF"/>
                      </a:gs>
                    </a:gsLst>
                    <a:lin ang="5400000" scaled="0"/>
                  </a:gradFill>
                  <a:ea typeface="Segoe UI" pitchFamily="34" charset="0"/>
                  <a:cs typeface="Segoe UI" pitchFamily="34" charset="0"/>
                </a:rPr>
                <a:t>Shelf</a:t>
              </a:r>
            </a:p>
          </p:txBody>
        </p:sp>
        <p:sp>
          <p:nvSpPr>
            <p:cNvPr id="143" name="Rounded Rectangle 142"/>
            <p:cNvSpPr/>
            <p:nvPr/>
          </p:nvSpPr>
          <p:spPr bwMode="auto">
            <a:xfrm>
              <a:off x="1271491" y="4523768"/>
              <a:ext cx="3569896" cy="428769"/>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FC/SAS Disk Shelf</a:t>
              </a:r>
            </a:p>
          </p:txBody>
        </p:sp>
        <p:sp>
          <p:nvSpPr>
            <p:cNvPr id="145" name="Rounded Rectangle 144"/>
            <p:cNvSpPr/>
            <p:nvPr/>
          </p:nvSpPr>
          <p:spPr bwMode="auto">
            <a:xfrm>
              <a:off x="1271491" y="4093102"/>
              <a:ext cx="3562601" cy="428769"/>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b="1" dirty="0" smtClean="0">
                  <a:gradFill>
                    <a:gsLst>
                      <a:gs pos="0">
                        <a:srgbClr val="FFFFFF"/>
                      </a:gs>
                      <a:gs pos="100000">
                        <a:srgbClr val="FFFFFF"/>
                      </a:gs>
                    </a:gsLst>
                    <a:lin ang="5400000" scaled="0"/>
                  </a:gradFill>
                  <a:ea typeface="Segoe UI" pitchFamily="34" charset="0"/>
                  <a:cs typeface="Segoe UI" pitchFamily="34" charset="0"/>
                </a:rPr>
                <a:t>Storage Compute</a:t>
              </a:r>
            </a:p>
          </p:txBody>
        </p:sp>
      </p:grpSp>
      <p:grpSp>
        <p:nvGrpSpPr>
          <p:cNvPr id="7" name="Group 6"/>
          <p:cNvGrpSpPr/>
          <p:nvPr/>
        </p:nvGrpSpPr>
        <p:grpSpPr>
          <a:xfrm>
            <a:off x="6880762" y="4746302"/>
            <a:ext cx="3848573" cy="1986995"/>
            <a:chOff x="6689886" y="3941365"/>
            <a:chExt cx="3848573" cy="1986995"/>
          </a:xfrm>
        </p:grpSpPr>
        <p:sp>
          <p:nvSpPr>
            <p:cNvPr id="14" name="Rounded Rectangle 13"/>
            <p:cNvSpPr/>
            <p:nvPr/>
          </p:nvSpPr>
          <p:spPr bwMode="auto">
            <a:xfrm>
              <a:off x="6689886" y="3941365"/>
              <a:ext cx="3848573" cy="1986995"/>
            </a:xfrm>
            <a:prstGeom prst="roundRect">
              <a:avLst>
                <a:gd name="adj" fmla="val 6768"/>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53" name="Rounded Rectangle 152"/>
            <p:cNvSpPr/>
            <p:nvPr/>
          </p:nvSpPr>
          <p:spPr bwMode="auto">
            <a:xfrm>
              <a:off x="6835307" y="4521518"/>
              <a:ext cx="3576152" cy="428769"/>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Shared SAS JBOD</a:t>
              </a: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55" name="Rounded Rectangle 154"/>
            <p:cNvSpPr/>
            <p:nvPr/>
          </p:nvSpPr>
          <p:spPr bwMode="auto">
            <a:xfrm>
              <a:off x="6835307" y="4951694"/>
              <a:ext cx="3576152" cy="428769"/>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Shared SAS JBOD</a:t>
              </a: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57" name="Rounded Rectangle 156"/>
            <p:cNvSpPr/>
            <p:nvPr/>
          </p:nvSpPr>
          <p:spPr bwMode="auto">
            <a:xfrm>
              <a:off x="6835307" y="5370344"/>
              <a:ext cx="3576152" cy="428769"/>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Shared SAS JBOD</a:t>
              </a: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57" name="Rounded Rectangle 56"/>
            <p:cNvSpPr/>
            <p:nvPr/>
          </p:nvSpPr>
          <p:spPr bwMode="auto">
            <a:xfrm>
              <a:off x="6842604" y="4093102"/>
              <a:ext cx="3576152" cy="428769"/>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b="1" dirty="0" smtClean="0">
                  <a:gradFill>
                    <a:gsLst>
                      <a:gs pos="0">
                        <a:srgbClr val="FFFFFF"/>
                      </a:gs>
                      <a:gs pos="100000">
                        <a:srgbClr val="FFFFFF"/>
                      </a:gs>
                    </a:gsLst>
                    <a:lin ang="5400000" scaled="0"/>
                  </a:gradFill>
                  <a:ea typeface="Segoe UI" pitchFamily="34" charset="0"/>
                  <a:cs typeface="Segoe UI" pitchFamily="34" charset="0"/>
                </a:rPr>
                <a:t>Storage Compute</a:t>
              </a:r>
              <a:endParaRPr lang="en-US" sz="2400" b="1" dirty="0">
                <a:gradFill>
                  <a:gsLst>
                    <a:gs pos="0">
                      <a:srgbClr val="FFFFFF"/>
                    </a:gs>
                    <a:gs pos="100000">
                      <a:srgbClr val="FFFFFF"/>
                    </a:gs>
                  </a:gsLst>
                  <a:lin ang="5400000" scaled="0"/>
                </a:gradFill>
                <a:ea typeface="Segoe UI" pitchFamily="34" charset="0"/>
                <a:cs typeface="Segoe UI" pitchFamily="34" charset="0"/>
              </a:endParaRPr>
            </a:p>
          </p:txBody>
        </p:sp>
      </p:grpSp>
      <p:sp>
        <p:nvSpPr>
          <p:cNvPr id="61" name="Up-Down Arrow 60"/>
          <p:cNvSpPr/>
          <p:nvPr/>
        </p:nvSpPr>
        <p:spPr>
          <a:xfrm>
            <a:off x="2308442" y="3489471"/>
            <a:ext cx="2332707" cy="1264930"/>
          </a:xfrm>
          <a:prstGeom prst="upDownArrow">
            <a:avLst>
              <a:gd name="adj1" fmla="val 52613"/>
              <a:gd name="adj2" fmla="val 29822"/>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noProof="0" dirty="0" smtClean="0">
                <a:solidFill>
                  <a:prstClr val="white"/>
                </a:solidFill>
                <a:latin typeface="Calibri" panose="020F0502020204030204"/>
              </a:rPr>
              <a:t>FC/iSCSI</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dirty="0" smtClean="0">
                <a:ln>
                  <a:noFill/>
                </a:ln>
                <a:solidFill>
                  <a:prstClr val="white"/>
                </a:solidFill>
                <a:effectLst/>
                <a:uLnTx/>
                <a:uFillTx/>
                <a:latin typeface="Calibri" panose="020F0502020204030204"/>
              </a:rPr>
              <a:t>(</a:t>
            </a:r>
            <a:r>
              <a:rPr kumimoji="0" lang="en-US" sz="1800" b="1" i="0" u="sng" strike="noStrike" kern="0" cap="none" spc="0" normalizeH="0" baseline="0" dirty="0" smtClean="0">
                <a:ln>
                  <a:noFill/>
                </a:ln>
                <a:solidFill>
                  <a:prstClr val="white"/>
                </a:solidFill>
                <a:effectLst/>
                <a:uLnTx/>
                <a:uFillTx/>
                <a:latin typeface="Calibri" panose="020F0502020204030204"/>
              </a:rPr>
              <a:t>Block</a:t>
            </a:r>
            <a:r>
              <a:rPr kumimoji="0" lang="en-US" sz="1800" b="1" i="0" u="none" strike="noStrike" kern="0" cap="none" spc="0" normalizeH="0" baseline="0" dirty="0" smtClean="0">
                <a:ln>
                  <a:noFill/>
                </a:ln>
                <a:solidFill>
                  <a:prstClr val="white"/>
                </a:solidFill>
                <a:effectLst/>
                <a:uLnTx/>
                <a:uFillTx/>
                <a:latin typeface="Calibri" panose="020F0502020204030204"/>
              </a:rPr>
              <a:t>)</a:t>
            </a:r>
            <a:endParaRPr kumimoji="0" lang="en-US" sz="1800" b="1" i="0" u="none" strike="noStrike" kern="0" cap="none" spc="0" normalizeH="0" baseline="0" noProof="0" dirty="0" smtClean="0">
              <a:ln>
                <a:noFill/>
              </a:ln>
              <a:solidFill>
                <a:prstClr val="white"/>
              </a:solidFill>
              <a:effectLst/>
              <a:uLnTx/>
              <a:uFillTx/>
              <a:latin typeface="Calibri" panose="020F0502020204030204"/>
            </a:endParaRPr>
          </a:p>
        </p:txBody>
      </p:sp>
      <p:sp>
        <p:nvSpPr>
          <p:cNvPr id="62" name="Up-Down Arrow 61"/>
          <p:cNvSpPr/>
          <p:nvPr/>
        </p:nvSpPr>
        <p:spPr>
          <a:xfrm>
            <a:off x="7602975" y="3497091"/>
            <a:ext cx="2404149" cy="1264930"/>
          </a:xfrm>
          <a:prstGeom prst="upDownArrow">
            <a:avLst>
              <a:gd name="adj1" fmla="val 52613"/>
              <a:gd name="adj2" fmla="val 29822"/>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smtClean="0">
                <a:solidFill>
                  <a:prstClr val="white"/>
                </a:solidFill>
                <a:latin typeface="Calibri" panose="020F0502020204030204"/>
              </a:rPr>
              <a:t>SMB</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Calibri" panose="020F0502020204030204"/>
              </a:rPr>
              <a:t>(</a:t>
            </a:r>
            <a:r>
              <a:rPr kumimoji="0" lang="en-US" sz="1800" b="1" i="0" u="sng" strike="noStrike" kern="0" cap="none" spc="0" normalizeH="0" baseline="0" noProof="0" dirty="0" smtClean="0">
                <a:ln>
                  <a:noFill/>
                </a:ln>
                <a:solidFill>
                  <a:prstClr val="white"/>
                </a:solidFill>
                <a:effectLst/>
                <a:uLnTx/>
                <a:uFillTx/>
                <a:latin typeface="Calibri" panose="020F0502020204030204"/>
              </a:rPr>
              <a:t>File</a:t>
            </a:r>
            <a:r>
              <a:rPr kumimoji="0" lang="en-US" sz="1800" b="1" i="0" u="none" strike="noStrike" kern="0" cap="none" spc="0" normalizeH="0" baseline="0" noProof="0" dirty="0" smtClean="0">
                <a:ln>
                  <a:noFill/>
                </a:ln>
                <a:solidFill>
                  <a:prstClr val="white"/>
                </a:solidFill>
                <a:effectLst/>
                <a:uLnTx/>
                <a:uFillTx/>
                <a:latin typeface="Calibri" panose="020F0502020204030204"/>
              </a:rPr>
              <a:t>)</a:t>
            </a:r>
          </a:p>
        </p:txBody>
      </p:sp>
      <p:sp>
        <p:nvSpPr>
          <p:cNvPr id="21" name="TextBox 20"/>
          <p:cNvSpPr txBox="1"/>
          <p:nvPr/>
        </p:nvSpPr>
        <p:spPr>
          <a:xfrm>
            <a:off x="10904508" y="4549632"/>
            <a:ext cx="1394864" cy="1125147"/>
          </a:xfrm>
          <a:prstGeom prst="rect">
            <a:avLst/>
          </a:prstGeom>
          <a:noFill/>
        </p:spPr>
        <p:txBody>
          <a:bodyPr wrap="square" lIns="89619" tIns="143391" rIns="179238" bIns="143391" rtlCol="0">
            <a:spAutoFit/>
          </a:bodyPr>
          <a:lstStyle/>
          <a:p>
            <a:pPr>
              <a:lnSpc>
                <a:spcPct val="90000"/>
              </a:lnSpc>
              <a:spcAft>
                <a:spcPts val="588"/>
              </a:spcAft>
            </a:pPr>
            <a:r>
              <a:rPr lang="en-US" sz="1372" dirty="0">
                <a:gradFill>
                  <a:gsLst>
                    <a:gs pos="2917">
                      <a:schemeClr val="tx1"/>
                    </a:gs>
                    <a:gs pos="30000">
                      <a:schemeClr val="tx1"/>
                    </a:gs>
                  </a:gsLst>
                  <a:lin ang="5400000" scaled="0"/>
                </a:gradFill>
              </a:rPr>
              <a:t>Windows File Server Cluster </a:t>
            </a:r>
          </a:p>
          <a:p>
            <a:pPr>
              <a:lnSpc>
                <a:spcPct val="90000"/>
              </a:lnSpc>
              <a:spcAft>
                <a:spcPts val="588"/>
              </a:spcAft>
            </a:pPr>
            <a:r>
              <a:rPr lang="en-US" sz="1372" i="1" dirty="0">
                <a:gradFill>
                  <a:gsLst>
                    <a:gs pos="2917">
                      <a:schemeClr val="tx1"/>
                    </a:gs>
                    <a:gs pos="30000">
                      <a:schemeClr val="tx1"/>
                    </a:gs>
                  </a:gsLst>
                  <a:lin ang="5400000" scaled="0"/>
                </a:gradFill>
              </a:rPr>
              <a:t>(commodity hardware)</a:t>
            </a:r>
          </a:p>
        </p:txBody>
      </p:sp>
      <p:cxnSp>
        <p:nvCxnSpPr>
          <p:cNvPr id="22" name="Straight Connector 21"/>
          <p:cNvCxnSpPr/>
          <p:nvPr/>
        </p:nvCxnSpPr>
        <p:spPr>
          <a:xfrm flipH="1">
            <a:off x="10620367" y="5112206"/>
            <a:ext cx="296666" cy="1"/>
          </a:xfrm>
          <a:prstGeom prst="line">
            <a:avLst/>
          </a:prstGeom>
          <a:ln w="38100">
            <a:solidFill>
              <a:schemeClr val="tx1"/>
            </a:solidFill>
            <a:headEnd type="none"/>
            <a:tailEnd type="none"/>
          </a:ln>
        </p:spPr>
        <p:style>
          <a:lnRef idx="1">
            <a:schemeClr val="accent4"/>
          </a:lnRef>
          <a:fillRef idx="0">
            <a:schemeClr val="accent4"/>
          </a:fillRef>
          <a:effectRef idx="0">
            <a:schemeClr val="accent4"/>
          </a:effectRef>
          <a:fontRef idx="minor">
            <a:schemeClr val="tx1"/>
          </a:fontRef>
        </p:style>
      </p:cxnSp>
      <p:sp>
        <p:nvSpPr>
          <p:cNvPr id="23" name="TextBox 22"/>
          <p:cNvSpPr txBox="1"/>
          <p:nvPr/>
        </p:nvSpPr>
        <p:spPr>
          <a:xfrm>
            <a:off x="-14802" y="4454613"/>
            <a:ext cx="1394864" cy="1315184"/>
          </a:xfrm>
          <a:prstGeom prst="rect">
            <a:avLst/>
          </a:prstGeom>
          <a:noFill/>
        </p:spPr>
        <p:txBody>
          <a:bodyPr wrap="square" lIns="89619" tIns="143391" rIns="89619" bIns="143391" rtlCol="0">
            <a:spAutoFit/>
          </a:bodyPr>
          <a:lstStyle/>
          <a:p>
            <a:pPr algn="r">
              <a:lnSpc>
                <a:spcPct val="90000"/>
              </a:lnSpc>
              <a:spcAft>
                <a:spcPts val="588"/>
              </a:spcAft>
            </a:pPr>
            <a:r>
              <a:rPr lang="en-US" sz="1372" dirty="0">
                <a:gradFill>
                  <a:gsLst>
                    <a:gs pos="2917">
                      <a:schemeClr val="tx1"/>
                    </a:gs>
                    <a:gs pos="30000">
                      <a:schemeClr val="tx1"/>
                    </a:gs>
                  </a:gsLst>
                  <a:lin ang="5400000" scaled="0"/>
                </a:gradFill>
              </a:rPr>
              <a:t>Embedded CPUs and Controllers</a:t>
            </a:r>
          </a:p>
          <a:p>
            <a:pPr algn="r">
              <a:lnSpc>
                <a:spcPct val="90000"/>
              </a:lnSpc>
              <a:spcAft>
                <a:spcPts val="588"/>
              </a:spcAft>
            </a:pPr>
            <a:r>
              <a:rPr lang="en-US" sz="1372" i="1" dirty="0">
                <a:gradFill>
                  <a:gsLst>
                    <a:gs pos="2917">
                      <a:schemeClr val="tx1"/>
                    </a:gs>
                    <a:gs pos="30000">
                      <a:schemeClr val="tx1"/>
                    </a:gs>
                  </a:gsLst>
                  <a:lin ang="5400000" scaled="0"/>
                </a:gradFill>
              </a:rPr>
              <a:t>(proprietary hardware)</a:t>
            </a:r>
          </a:p>
        </p:txBody>
      </p:sp>
      <p:cxnSp>
        <p:nvCxnSpPr>
          <p:cNvPr id="24" name="Straight Connector 23"/>
          <p:cNvCxnSpPr/>
          <p:nvPr/>
        </p:nvCxnSpPr>
        <p:spPr>
          <a:xfrm flipH="1" flipV="1">
            <a:off x="1367536" y="5112205"/>
            <a:ext cx="330614" cy="2"/>
          </a:xfrm>
          <a:prstGeom prst="line">
            <a:avLst/>
          </a:prstGeom>
          <a:ln w="38100">
            <a:solidFill>
              <a:schemeClr val="tx1"/>
            </a:solidFill>
            <a:headEnd type="none"/>
            <a:tailEnd type="non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1826108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500"/>
                                        <p:tgtEl>
                                          <p:spTgt spid="1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4"/>
                                        </p:tgtEl>
                                        <p:attrNameLst>
                                          <p:attrName>style.visibility</p:attrName>
                                        </p:attrNameLst>
                                      </p:cBhvr>
                                      <p:to>
                                        <p:strVal val="visible"/>
                                      </p:to>
                                    </p:set>
                                    <p:animEffect transition="in" filter="fade">
                                      <p:cBhvr>
                                        <p:cTn id="10" dur="500"/>
                                        <p:tgtEl>
                                          <p:spTgt spid="1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fade">
                                      <p:cBhvr>
                                        <p:cTn id="13" dur="500"/>
                                        <p:tgtEl>
                                          <p:spTgt spid="6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Effect transition="in" filter="fade">
                                      <p:cBhvr>
                                        <p:cTn id="16"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animBg="1"/>
      <p:bldP spid="124" grpId="0" animBg="1"/>
      <p:bldP spid="61" grpId="0" animBg="1"/>
      <p:bldP spid="6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Familiar Enterprise-Grade Capabilities</a:t>
            </a:r>
            <a:endParaRPr lang="en-US" dirty="0"/>
          </a:p>
        </p:txBody>
      </p:sp>
      <p:sp>
        <p:nvSpPr>
          <p:cNvPr id="5" name="Content Placeholder 4"/>
          <p:cNvSpPr>
            <a:spLocks noGrp="1"/>
          </p:cNvSpPr>
          <p:nvPr>
            <p:ph type="body" sz="quarter" idx="10"/>
          </p:nvPr>
        </p:nvSpPr>
        <p:spPr>
          <a:xfrm>
            <a:off x="624787" y="2280976"/>
            <a:ext cx="5399297" cy="4364272"/>
          </a:xfrm>
        </p:spPr>
        <p:txBody>
          <a:bodyPr/>
          <a:lstStyle/>
          <a:p>
            <a:r>
              <a:rPr lang="en-US" sz="2800" dirty="0" smtClean="0"/>
              <a:t>Storage Tiering</a:t>
            </a:r>
          </a:p>
          <a:p>
            <a:r>
              <a:rPr lang="en-US" sz="2800" dirty="0" smtClean="0"/>
              <a:t>Data deduplication</a:t>
            </a:r>
          </a:p>
          <a:p>
            <a:r>
              <a:rPr lang="en-US" sz="2800" dirty="0" smtClean="0"/>
              <a:t>RAID resiliency groups</a:t>
            </a:r>
          </a:p>
          <a:p>
            <a:r>
              <a:rPr lang="en-US" sz="2800" dirty="0" smtClean="0"/>
              <a:t>Pooling of disks</a:t>
            </a:r>
          </a:p>
          <a:p>
            <a:r>
              <a:rPr lang="en-US" sz="2800" dirty="0" smtClean="0"/>
              <a:t>High availability</a:t>
            </a:r>
          </a:p>
          <a:p>
            <a:r>
              <a:rPr lang="en-US" sz="2800" dirty="0" smtClean="0"/>
              <a:t>Persistent write-back cache</a:t>
            </a:r>
          </a:p>
          <a:p>
            <a:r>
              <a:rPr lang="en-US" sz="2800" dirty="0" smtClean="0"/>
              <a:t>Copy offload</a:t>
            </a:r>
          </a:p>
          <a:p>
            <a:r>
              <a:rPr lang="en-US" sz="2800" dirty="0" smtClean="0"/>
              <a:t>Snapshots</a:t>
            </a:r>
          </a:p>
        </p:txBody>
      </p:sp>
      <p:sp>
        <p:nvSpPr>
          <p:cNvPr id="3" name="Text Placeholder 2"/>
          <p:cNvSpPr>
            <a:spLocks noGrp="1"/>
          </p:cNvSpPr>
          <p:nvPr>
            <p:ph type="body" sz="quarter" idx="11"/>
          </p:nvPr>
        </p:nvSpPr>
        <p:spPr>
          <a:xfrm>
            <a:off x="5727239" y="2280976"/>
            <a:ext cx="6471043" cy="4364272"/>
          </a:xfrm>
        </p:spPr>
        <p:txBody>
          <a:bodyPr/>
          <a:lstStyle/>
          <a:p>
            <a:r>
              <a:rPr lang="en-US" sz="2800" dirty="0" smtClean="0"/>
              <a:t>Storage Tiering </a:t>
            </a:r>
            <a:r>
              <a:rPr lang="en-US" sz="2000" b="1" i="1" dirty="0" smtClean="0">
                <a:solidFill>
                  <a:schemeClr val="accent5"/>
                </a:solidFill>
              </a:rPr>
              <a:t>(new with R2)</a:t>
            </a:r>
          </a:p>
          <a:p>
            <a:r>
              <a:rPr lang="en-US" sz="2800" dirty="0" smtClean="0"/>
              <a:t>Data deduplication </a:t>
            </a:r>
            <a:r>
              <a:rPr lang="en-US" sz="2000" b="1" i="1" dirty="0">
                <a:solidFill>
                  <a:schemeClr val="accent5"/>
                </a:solidFill>
              </a:rPr>
              <a:t>(enhanced </a:t>
            </a:r>
            <a:r>
              <a:rPr lang="en-US" sz="2000" b="1" i="1" dirty="0" smtClean="0">
                <a:solidFill>
                  <a:schemeClr val="accent5"/>
                </a:solidFill>
              </a:rPr>
              <a:t>with R2</a:t>
            </a:r>
            <a:r>
              <a:rPr lang="en-US" sz="2000" b="1" i="1" dirty="0">
                <a:solidFill>
                  <a:schemeClr val="accent5"/>
                </a:solidFill>
              </a:rPr>
              <a:t>)</a:t>
            </a:r>
          </a:p>
          <a:p>
            <a:r>
              <a:rPr lang="en-US" sz="2800" dirty="0" smtClean="0"/>
              <a:t>Flexible resiliency options </a:t>
            </a:r>
            <a:r>
              <a:rPr lang="en-US" sz="2000" b="1" i="1" dirty="0">
                <a:solidFill>
                  <a:schemeClr val="accent5"/>
                </a:solidFill>
              </a:rPr>
              <a:t>(enhanced </a:t>
            </a:r>
            <a:r>
              <a:rPr lang="en-US" sz="2000" b="1" i="1" dirty="0" smtClean="0">
                <a:solidFill>
                  <a:schemeClr val="accent5"/>
                </a:solidFill>
              </a:rPr>
              <a:t>with R2</a:t>
            </a:r>
            <a:r>
              <a:rPr lang="en-US" sz="2000" b="1" i="1" dirty="0">
                <a:solidFill>
                  <a:schemeClr val="accent5"/>
                </a:solidFill>
              </a:rPr>
              <a:t>)</a:t>
            </a:r>
          </a:p>
          <a:p>
            <a:r>
              <a:rPr lang="en-US" sz="2800" dirty="0" smtClean="0"/>
              <a:t>Pooling of disks</a:t>
            </a:r>
          </a:p>
          <a:p>
            <a:r>
              <a:rPr lang="en-US" sz="2800" dirty="0" smtClean="0"/>
              <a:t>Continuous availability</a:t>
            </a:r>
          </a:p>
          <a:p>
            <a:r>
              <a:rPr lang="en-US" sz="2800" dirty="0" smtClean="0"/>
              <a:t>Persistent write-back cache </a:t>
            </a:r>
            <a:r>
              <a:rPr lang="en-US" sz="2000" b="1" i="1" dirty="0">
                <a:solidFill>
                  <a:schemeClr val="accent5"/>
                </a:solidFill>
              </a:rPr>
              <a:t>(new with R2)</a:t>
            </a:r>
          </a:p>
          <a:p>
            <a:r>
              <a:rPr lang="en-US" sz="2800" dirty="0" smtClean="0"/>
              <a:t>SMB copy offload</a:t>
            </a:r>
          </a:p>
          <a:p>
            <a:r>
              <a:rPr lang="en-US" sz="2800" dirty="0" smtClean="0"/>
              <a:t>Snapshots</a:t>
            </a:r>
          </a:p>
        </p:txBody>
      </p:sp>
      <p:sp>
        <p:nvSpPr>
          <p:cNvPr id="8" name="Text Placeholder 3"/>
          <p:cNvSpPr txBox="1">
            <a:spLocks/>
          </p:cNvSpPr>
          <p:nvPr/>
        </p:nvSpPr>
        <p:spPr>
          <a:xfrm>
            <a:off x="443495" y="1205994"/>
            <a:ext cx="5031849" cy="823912"/>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smtClean="0">
                <a:ln>
                  <a:noFill/>
                </a:ln>
                <a:effectLst/>
                <a:uLnTx/>
                <a:uFillTx/>
                <a:latin typeface="Calibri" panose="020F0502020204030204"/>
              </a:rPr>
              <a:t>Traditional Storage</a:t>
            </a:r>
            <a:endParaRPr lang="en-US" sz="3200" dirty="0">
              <a:latin typeface="Calibri" panose="020F0502020204030204"/>
            </a:endParaRPr>
          </a:p>
          <a:p>
            <a:pPr algn="ctr">
              <a:lnSpc>
                <a:spcPct val="100000"/>
              </a:lnSpc>
              <a:spcBef>
                <a:spcPts val="0"/>
              </a:spcBef>
              <a:defRPr/>
            </a:pPr>
            <a:r>
              <a:rPr lang="en-US" sz="2800" b="0" i="1" dirty="0">
                <a:latin typeface="Calibri" panose="020F0502020204030204"/>
              </a:rPr>
              <a:t>with </a:t>
            </a:r>
            <a:r>
              <a:rPr lang="en-US" sz="2800" b="0" i="1" dirty="0" smtClean="0">
                <a:latin typeface="Calibri" panose="020F0502020204030204"/>
              </a:rPr>
              <a:t>FC/iSCSI Storage Array</a:t>
            </a:r>
            <a:endParaRPr lang="en-US" sz="2800" b="0" i="1" dirty="0">
              <a:latin typeface="Calibri" panose="020F0502020204030204"/>
            </a:endParaRPr>
          </a:p>
        </p:txBody>
      </p:sp>
      <p:sp>
        <p:nvSpPr>
          <p:cNvPr id="9" name="Text Placeholder 5"/>
          <p:cNvSpPr txBox="1">
            <a:spLocks/>
          </p:cNvSpPr>
          <p:nvPr/>
        </p:nvSpPr>
        <p:spPr>
          <a:xfrm>
            <a:off x="5486397" y="1184432"/>
            <a:ext cx="6436645" cy="126590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1" i="0" u="none" strike="noStrike" kern="1200" cap="none" spc="0" normalizeH="0" baseline="0" noProof="0" dirty="0" smtClean="0">
                <a:ln>
                  <a:noFill/>
                </a:ln>
                <a:effectLst/>
                <a:uLnTx/>
                <a:uFillTx/>
                <a:latin typeface="Calibri" panose="020F0502020204030204"/>
              </a:rPr>
              <a:t>Windows File Server Cluster</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b="0" i="1" dirty="0" smtClean="0">
                <a:latin typeface="Calibri" panose="020F0502020204030204"/>
              </a:rPr>
              <a:t>with Storage Spaces</a:t>
            </a:r>
            <a:endParaRPr kumimoji="0" lang="en-US" sz="2800" b="0" i="1" u="none" strike="noStrike" kern="1200" cap="none" spc="0" normalizeH="0" baseline="0" noProof="0" dirty="0">
              <a:ln>
                <a:noFill/>
              </a:ln>
              <a:effectLst/>
              <a:uLnTx/>
              <a:uFillTx/>
              <a:latin typeface="Calibri" panose="020F0502020204030204"/>
            </a:endParaRPr>
          </a:p>
        </p:txBody>
      </p:sp>
      <p:cxnSp>
        <p:nvCxnSpPr>
          <p:cNvPr id="14" name="Straight Connector 13"/>
          <p:cNvCxnSpPr/>
          <p:nvPr/>
        </p:nvCxnSpPr>
        <p:spPr>
          <a:xfrm>
            <a:off x="5486397" y="1353788"/>
            <a:ext cx="0" cy="5255835"/>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1780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Case Study: </a:t>
            </a:r>
            <a:br>
              <a:rPr lang="en-US" dirty="0" smtClean="0"/>
            </a:br>
            <a:r>
              <a:rPr lang="en-US" b="1" dirty="0" smtClean="0"/>
              <a:t>Windows Release Team</a:t>
            </a:r>
            <a:endParaRPr lang="en-US" b="1" dirty="0"/>
          </a:p>
        </p:txBody>
      </p:sp>
    </p:spTree>
    <p:extLst>
      <p:ext uri="{BB962C8B-B14F-4D97-AF65-F5344CB8AC3E}">
        <p14:creationId xmlns:p14="http://schemas.microsoft.com/office/powerpoint/2010/main" val="156659721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520480" y="1476622"/>
            <a:ext cx="11395517" cy="4684227"/>
          </a:xfrm>
        </p:spPr>
        <p:txBody>
          <a:bodyPr/>
          <a:lstStyle/>
          <a:p>
            <a:r>
              <a:rPr lang="en-US" b="1" dirty="0" smtClean="0"/>
              <a:t>Problems:</a:t>
            </a:r>
          </a:p>
          <a:p>
            <a:pPr lvl="1"/>
            <a:r>
              <a:rPr lang="en-US" dirty="0" smtClean="0">
                <a:effectLst/>
              </a:rPr>
              <a:t>Capacity</a:t>
            </a:r>
          </a:p>
          <a:p>
            <a:pPr lvl="1"/>
            <a:r>
              <a:rPr lang="en-US" dirty="0" smtClean="0">
                <a:effectLst/>
              </a:rPr>
              <a:t>Cost</a:t>
            </a:r>
          </a:p>
          <a:p>
            <a:pPr lvl="1"/>
            <a:r>
              <a:rPr lang="en-US" dirty="0" smtClean="0">
                <a:effectLst/>
              </a:rPr>
              <a:t>Resiliency</a:t>
            </a:r>
          </a:p>
          <a:p>
            <a:pPr lvl="1"/>
            <a:endParaRPr lang="en-US" sz="816" dirty="0">
              <a:effectLst/>
            </a:endParaRPr>
          </a:p>
          <a:p>
            <a:endParaRPr lang="en-US" sz="816" dirty="0"/>
          </a:p>
          <a:p>
            <a:r>
              <a:rPr lang="en-US" b="1" dirty="0" smtClean="0"/>
              <a:t>Needs:</a:t>
            </a:r>
          </a:p>
          <a:p>
            <a:pPr lvl="1"/>
            <a:r>
              <a:rPr lang="en-US" dirty="0" smtClean="0">
                <a:effectLst/>
              </a:rPr>
              <a:t>Capacity for a month of data</a:t>
            </a:r>
          </a:p>
          <a:p>
            <a:pPr lvl="1"/>
            <a:r>
              <a:rPr lang="en-US" dirty="0" smtClean="0">
                <a:effectLst/>
              </a:rPr>
              <a:t>Dramatically </a:t>
            </a:r>
            <a:r>
              <a:rPr lang="en-US" dirty="0">
                <a:effectLst/>
              </a:rPr>
              <a:t>l</a:t>
            </a:r>
            <a:r>
              <a:rPr lang="en-US" dirty="0" smtClean="0">
                <a:effectLst/>
              </a:rPr>
              <a:t>ower $/TB</a:t>
            </a:r>
          </a:p>
          <a:p>
            <a:pPr lvl="1"/>
            <a:r>
              <a:rPr lang="en-US" dirty="0" smtClean="0">
                <a:effectLst/>
              </a:rPr>
              <a:t>Scalable platform for future expansion</a:t>
            </a:r>
          </a:p>
        </p:txBody>
      </p:sp>
      <p:sp>
        <p:nvSpPr>
          <p:cNvPr id="3" name="Title 2"/>
          <p:cNvSpPr>
            <a:spLocks noGrp="1"/>
          </p:cNvSpPr>
          <p:nvPr>
            <p:ph type="title"/>
          </p:nvPr>
        </p:nvSpPr>
        <p:spPr/>
        <p:txBody>
          <a:bodyPr/>
          <a:lstStyle/>
          <a:p>
            <a:r>
              <a:rPr lang="en-US" dirty="0" smtClean="0"/>
              <a:t>Case Study: Windows Release Team</a:t>
            </a:r>
            <a:endParaRPr lang="en-US" dirty="0"/>
          </a:p>
        </p:txBody>
      </p:sp>
    </p:spTree>
    <p:extLst>
      <p:ext uri="{BB962C8B-B14F-4D97-AF65-F5344CB8AC3E}">
        <p14:creationId xmlns:p14="http://schemas.microsoft.com/office/powerpoint/2010/main" val="26073255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Effect transition="in" filter="fade">
                                      <p:cBhvr>
                                        <p:cTn id="7" dur="500"/>
                                        <p:tgtEl>
                                          <p:spTgt spid="4">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7" end="7"/>
                                            </p:txEl>
                                          </p:spTgt>
                                        </p:tgtEl>
                                        <p:attrNameLst>
                                          <p:attrName>style.visibility</p:attrName>
                                        </p:attrNameLst>
                                      </p:cBhvr>
                                      <p:to>
                                        <p:strVal val="visible"/>
                                      </p:to>
                                    </p:set>
                                    <p:animEffect transition="in" filter="fade">
                                      <p:cBhvr>
                                        <p:cTn id="10" dur="500"/>
                                        <p:tgtEl>
                                          <p:spTgt spid="4">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8" end="8"/>
                                            </p:txEl>
                                          </p:spTgt>
                                        </p:tgtEl>
                                        <p:attrNameLst>
                                          <p:attrName>style.visibility</p:attrName>
                                        </p:attrNameLst>
                                      </p:cBhvr>
                                      <p:to>
                                        <p:strVal val="visible"/>
                                      </p:to>
                                    </p:set>
                                    <p:animEffect transition="in" filter="fade">
                                      <p:cBhvr>
                                        <p:cTn id="13" dur="500"/>
                                        <p:tgtEl>
                                          <p:spTgt spid="4">
                                            <p:txEl>
                                              <p:pRg st="8" end="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9" end="9"/>
                                            </p:txEl>
                                          </p:spTgt>
                                        </p:tgtEl>
                                        <p:attrNameLst>
                                          <p:attrName>style.visibility</p:attrName>
                                        </p:attrNameLst>
                                      </p:cBhvr>
                                      <p:to>
                                        <p:strVal val="visible"/>
                                      </p:to>
                                    </p:set>
                                    <p:animEffect transition="in" filter="fade">
                                      <p:cBhvr>
                                        <p:cTn id="16"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chEd_2013_Template_r0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1_Windows_Server_Management_Marketing_Template_16x9_v10">
  <a:themeElements>
    <a:clrScheme name="WSMM_v02">
      <a:dk1>
        <a:srgbClr val="505050"/>
      </a:dk1>
      <a:lt1>
        <a:srgbClr val="EFEFEF"/>
      </a:lt1>
      <a:dk2>
        <a:srgbClr val="00188F"/>
      </a:dk2>
      <a:lt2>
        <a:srgbClr val="969696"/>
      </a:lt2>
      <a:accent1>
        <a:srgbClr val="00188F"/>
      </a:accent1>
      <a:accent2>
        <a:srgbClr val="7FBA00"/>
      </a:accent2>
      <a:accent3>
        <a:srgbClr val="FF8C00"/>
      </a:accent3>
      <a:accent4>
        <a:srgbClr val="002050"/>
      </a:accent4>
      <a:accent5>
        <a:srgbClr val="007233"/>
      </a:accent5>
      <a:accent6>
        <a:srgbClr val="FFB900"/>
      </a:accent6>
      <a:hlink>
        <a:srgbClr val="00188F"/>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a:noFill/>
          <a:headEnd type="none" w="med" len="med"/>
          <a:tailEnd type="none" w="med" len="med"/>
        </a:ln>
      </a:spPr>
      <a:bodyPr vert="horz" wrap="square" lIns="91436" tIns="45718" rIns="91436" bIns="45718" numCol="1" rtlCol="0" anchor="b" anchorCtr="0" compatLnSpc="1">
        <a:prstTxWarp prst="textNoShape">
          <a:avLst/>
        </a:prstTxWarp>
      </a:bodyPr>
      <a:lstStyle>
        <a:defPPr defTabSz="914099" fontAlgn="base">
          <a:lnSpc>
            <a:spcPct val="90000"/>
          </a:lnSpc>
          <a:spcBef>
            <a:spcPct val="0"/>
          </a:spcBef>
          <a:spcAft>
            <a:spcPct val="0"/>
          </a:spcAft>
          <a:defRPr sz="1400" spc="-50" dirty="0">
            <a:solidFill>
              <a:srgbClr val="3C3C3C"/>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nSpc>
            <a:spcPct val="90000"/>
          </a:lnSpc>
          <a:defRPr sz="2400" spc="-50" dirty="0" smtClean="0">
            <a:gradFill>
              <a:gsLst>
                <a:gs pos="2917">
                  <a:schemeClr val="tx1"/>
                </a:gs>
                <a:gs pos="30000">
                  <a:schemeClr val="tx1"/>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TechEd_2013_Speaker_PPT_Template</Template>
  <TotalTime>0</TotalTime>
  <Words>5273</Words>
  <Application>Microsoft Office PowerPoint</Application>
  <PresentationFormat>Custom</PresentationFormat>
  <Paragraphs>669</Paragraphs>
  <Slides>38</Slides>
  <Notes>29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38</vt:i4>
      </vt:variant>
    </vt:vector>
  </HeadingPairs>
  <TitlesOfParts>
    <vt:vector size="47" baseType="lpstr">
      <vt:lpstr>Arial</vt:lpstr>
      <vt:lpstr>Calibri</vt:lpstr>
      <vt:lpstr>Consolas</vt:lpstr>
      <vt:lpstr>Segoe Light</vt:lpstr>
      <vt:lpstr>Segoe UI</vt:lpstr>
      <vt:lpstr>Segoe UI Light</vt:lpstr>
      <vt:lpstr>Wingdings</vt:lpstr>
      <vt:lpstr>TechEd_2013_Template_r09</vt:lpstr>
      <vt:lpstr>1_Windows_Server_Management_Marketing_Template_16x9_v10</vt:lpstr>
      <vt:lpstr>PowerPoint Presentation</vt:lpstr>
      <vt:lpstr>What is Storage Spaces? (and what’s new in R2?)</vt:lpstr>
      <vt:lpstr>Agenda</vt:lpstr>
      <vt:lpstr>Storage platform design challenges</vt:lpstr>
      <vt:lpstr>Infrastructure-as-a-Service Storage Vision</vt:lpstr>
      <vt:lpstr>Familiar Deployment Model</vt:lpstr>
      <vt:lpstr>Familiar Enterprise-Grade Capabilities</vt:lpstr>
      <vt:lpstr>Case Study:  Windows Release Team</vt:lpstr>
      <vt:lpstr>Case Study: Windows Release Team</vt:lpstr>
      <vt:lpstr>Case Study: Windows Release Team</vt:lpstr>
      <vt:lpstr>Case Study: Windows Release Team</vt:lpstr>
      <vt:lpstr>Storage Spaces Cost-Efficient Business Critical Storage</vt:lpstr>
      <vt:lpstr>Component Overview</vt:lpstr>
      <vt:lpstr>Capabilities Overview (1)</vt:lpstr>
      <vt:lpstr>Capabilities Overview (2)</vt:lpstr>
      <vt:lpstr>Deployment Recommendations</vt:lpstr>
      <vt:lpstr>Spaces &amp; Windows File Server Cluster</vt:lpstr>
      <vt:lpstr>Scaling the Windows File Server Cluster</vt:lpstr>
      <vt:lpstr>Further Scaling the Cluster</vt:lpstr>
      <vt:lpstr>“We’re able to use commodity hardware to achieve the same functionality [of traditional storage] at a far lower cost.”</vt:lpstr>
      <vt:lpstr>Storage Spaces Window Server 2012 R2 Capabilities </vt:lpstr>
      <vt:lpstr>Storage Spaces R2 Objectives</vt:lpstr>
      <vt:lpstr>Dual Parity: Minimizing $/TB</vt:lpstr>
      <vt:lpstr>Match workload characteristics to drives</vt:lpstr>
      <vt:lpstr>Tiered Storage: Maximizing IOPS/$</vt:lpstr>
      <vt:lpstr>Write-Back Cache: Maximizing IOPS/$</vt:lpstr>
      <vt:lpstr>Write-Back Cache &amp;  Tiered Storage Demo</vt:lpstr>
      <vt:lpstr>Windows Server 2012 File Server Cluster</vt:lpstr>
      <vt:lpstr>Windows Server 2012 R2 File Server Cluster</vt:lpstr>
      <vt:lpstr>Windows File Server Cluster Configurations</vt:lpstr>
      <vt:lpstr>Windows File Server Cluster Configurations</vt:lpstr>
      <vt:lpstr>Windows File Server Cluster Configurations</vt:lpstr>
      <vt:lpstr>Windows File Server Cluster Solution Partners</vt:lpstr>
      <vt:lpstr>Takeaways</vt:lpstr>
      <vt:lpstr>Related content</vt:lpstr>
      <vt:lpstr>Resources</vt:lpstr>
      <vt:lpstr>Complete an evaluation on CommNet and enter to win!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MDC-B218: What is Storage Spaces?</dc:title>
  <dc:subject>TechEd 2013</dc:subject>
  <dc:creator>Bryan Matthew</dc:creator>
  <cp:keywords>TechEd 2013</cp:keywords>
  <dc:description>Template by: Jordan Cayabyab, Artitudes Design, Inc.
Formatting by: Brett Perry, Silver Fox Productions, Inc
Audience Type: Internal/External</dc:description>
  <cp:lastModifiedBy/>
  <cp:revision>1</cp:revision>
  <dcterms:created xsi:type="dcterms:W3CDTF">2013-05-29T01:52:56Z</dcterms:created>
  <dcterms:modified xsi:type="dcterms:W3CDTF">2013-06-06T16:50:41Z</dcterms:modified>
</cp:coreProperties>
</file>