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56"/>
  </p:notesMasterIdLst>
  <p:handoutMasterIdLst>
    <p:handoutMasterId r:id="rId57"/>
  </p:handoutMasterIdLst>
  <p:sldIdLst>
    <p:sldId id="1135" r:id="rId5"/>
    <p:sldId id="1054" r:id="rId6"/>
    <p:sldId id="1210" r:id="rId7"/>
    <p:sldId id="1211" r:id="rId8"/>
    <p:sldId id="1212" r:id="rId9"/>
    <p:sldId id="1077" r:id="rId10"/>
    <p:sldId id="1078" r:id="rId11"/>
    <p:sldId id="1180" r:id="rId12"/>
    <p:sldId id="1152" r:id="rId13"/>
    <p:sldId id="1213" r:id="rId14"/>
    <p:sldId id="1214" r:id="rId15"/>
    <p:sldId id="1215" r:id="rId16"/>
    <p:sldId id="1216" r:id="rId17"/>
    <p:sldId id="1154" r:id="rId18"/>
    <p:sldId id="1138" r:id="rId19"/>
    <p:sldId id="1187" r:id="rId20"/>
    <p:sldId id="1227" r:id="rId21"/>
    <p:sldId id="1224" r:id="rId22"/>
    <p:sldId id="1226" r:id="rId23"/>
    <p:sldId id="1225" r:id="rId24"/>
    <p:sldId id="1188" r:id="rId25"/>
    <p:sldId id="1190" r:id="rId26"/>
    <p:sldId id="1191" r:id="rId27"/>
    <p:sldId id="1203" r:id="rId28"/>
    <p:sldId id="1192" r:id="rId29"/>
    <p:sldId id="1155" r:id="rId30"/>
    <p:sldId id="1156" r:id="rId31"/>
    <p:sldId id="1157" r:id="rId32"/>
    <p:sldId id="1218" r:id="rId33"/>
    <p:sldId id="1219" r:id="rId34"/>
    <p:sldId id="1158" r:id="rId35"/>
    <p:sldId id="1159" r:id="rId36"/>
    <p:sldId id="1205" r:id="rId37"/>
    <p:sldId id="1162" r:id="rId38"/>
    <p:sldId id="1163" r:id="rId39"/>
    <p:sldId id="1164" r:id="rId40"/>
    <p:sldId id="1165" r:id="rId41"/>
    <p:sldId id="1220" r:id="rId42"/>
    <p:sldId id="1166" r:id="rId43"/>
    <p:sldId id="1167" r:id="rId44"/>
    <p:sldId id="1169" r:id="rId45"/>
    <p:sldId id="1228" r:id="rId46"/>
    <p:sldId id="1229" r:id="rId47"/>
    <p:sldId id="1144" r:id="rId48"/>
    <p:sldId id="1222" r:id="rId49"/>
    <p:sldId id="1221" r:id="rId50"/>
    <p:sldId id="1231" r:id="rId51"/>
    <p:sldId id="1150" r:id="rId52"/>
    <p:sldId id="1147" r:id="rId53"/>
    <p:sldId id="1230" r:id="rId54"/>
    <p:sldId id="1076" r:id="rId55"/>
  </p:sldIdLst>
  <p:sldSz cx="12436475" cy="6994525"/>
  <p:notesSz cx="6858000" cy="9144000"/>
  <p:embeddedFontLst>
    <p:embeddedFont>
      <p:font typeface="Segoe UI Light" panose="020B0502040204020203" pitchFamily="34" charset="0"/>
      <p:regular r:id="rId58"/>
      <p:italic r:id="rId59"/>
    </p:embeddedFont>
    <p:embeddedFont>
      <p:font typeface="Segoe UI" panose="020B0502040204020203" pitchFamily="34" charset="0"/>
      <p:regular r:id="rId60"/>
      <p:bold r:id="rId61"/>
      <p:italic r:id="rId62"/>
      <p:boldItalic r:id="rId63"/>
    </p:embeddedFont>
    <p:embeddedFont>
      <p:font typeface="Consolas" panose="020B0609020204030204" pitchFamily="49" charset="0"/>
      <p:regular r:id="rId64"/>
      <p:bold r:id="rId65"/>
      <p:italic r:id="rId66"/>
      <p:boldItalic r:id="rId67"/>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10"/>
            <p14:sldId id="1211"/>
            <p14:sldId id="1212"/>
            <p14:sldId id="1077"/>
            <p14:sldId id="1078"/>
            <p14:sldId id="1180"/>
            <p14:sldId id="1152"/>
            <p14:sldId id="1213"/>
            <p14:sldId id="1214"/>
            <p14:sldId id="1215"/>
            <p14:sldId id="1216"/>
            <p14:sldId id="1154"/>
            <p14:sldId id="1138"/>
            <p14:sldId id="1187"/>
            <p14:sldId id="1227"/>
            <p14:sldId id="1224"/>
            <p14:sldId id="1226"/>
            <p14:sldId id="1225"/>
            <p14:sldId id="1188"/>
            <p14:sldId id="1190"/>
            <p14:sldId id="1191"/>
            <p14:sldId id="1203"/>
            <p14:sldId id="1192"/>
            <p14:sldId id="1155"/>
            <p14:sldId id="1156"/>
            <p14:sldId id="1157"/>
            <p14:sldId id="1218"/>
            <p14:sldId id="1219"/>
            <p14:sldId id="1158"/>
            <p14:sldId id="1159"/>
            <p14:sldId id="1205"/>
            <p14:sldId id="1162"/>
            <p14:sldId id="1163"/>
            <p14:sldId id="1164"/>
            <p14:sldId id="1165"/>
            <p14:sldId id="1220"/>
            <p14:sldId id="1166"/>
            <p14:sldId id="1167"/>
            <p14:sldId id="1169"/>
            <p14:sldId id="1228"/>
            <p14:sldId id="1229"/>
          </p14:sldIdLst>
        </p14:section>
        <p14:section name="Special content" id="{6925D2A1-AD53-4951-AB34-79DFA02CD676}">
          <p14:sldIdLst>
            <p14:sldId id="1144"/>
            <p14:sldId id="1222"/>
            <p14:sldId id="1221"/>
            <p14:sldId id="1231"/>
            <p14:sldId id="1150"/>
            <p14:sldId id="1147"/>
            <p14:sldId id="123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DC3C00"/>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1" autoAdjust="0"/>
    <p:restoredTop sz="84520" autoAdjust="0"/>
  </p:normalViewPr>
  <p:slideViewPr>
    <p:cSldViewPr snapToGrid="0">
      <p:cViewPr varScale="1">
        <p:scale>
          <a:sx n="106" d="100"/>
          <a:sy n="106" d="100"/>
        </p:scale>
        <p:origin x="138" y="492"/>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822"/>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6.fntdata"/><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pPr/>
              <a:t>6/6/2013 10:38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pPr/>
              <a:t>6/6/2013 10:38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0276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3420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8565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48004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2029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1986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1319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5634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4370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4972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890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6894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22143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99884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13955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82633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59392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54381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713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6729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87048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13532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05715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pPr/>
              <a:t>6/6/2013 10:38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pPr/>
              <a:t>6/6/2013 10:38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16086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pPr/>
              <a:t>6/6/2013 10:38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474181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10:38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759080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pPr/>
              <a:t>6/6/2013 10:38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pPr/>
              <a:t>6/6/2013 10:38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10:38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29257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46032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pPr/>
              <a:t>6/6/2013 10:38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Date Placeholder 9"/>
          <p:cNvSpPr>
            <a:spLocks noGrp="1"/>
          </p:cNvSpPr>
          <p:nvPr>
            <p:ph type="dt" idx="13"/>
          </p:nvPr>
        </p:nvSpPr>
        <p:spPr/>
        <p:txBody>
          <a:bodyPr/>
          <a:lstStyle/>
          <a:p>
            <a:fld id="{20C21322-687B-4FB5-9B87-4A26FB21CF38}" type="datetime8">
              <a:rPr lang="en-US" smtClean="0">
                <a:solidFill>
                  <a:prstClr val="black"/>
                </a:solidFill>
              </a:rPr>
              <a:pPr/>
              <a:t>6/6/2013 10:38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28714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6835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60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426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pPr/>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97318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450596" y="4559533"/>
            <a:ext cx="7407834" cy="2122621"/>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         HTTP.SYS</a:t>
            </a:r>
          </a:p>
        </p:txBody>
      </p:sp>
      <p:sp>
        <p:nvSpPr>
          <p:cNvPr id="3" name="Rectangle 2"/>
          <p:cNvSpPr/>
          <p:nvPr/>
        </p:nvSpPr>
        <p:spPr bwMode="auto">
          <a:xfrm>
            <a:off x="3450596" y="1805679"/>
            <a:ext cx="3511316" cy="2148233"/>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WAS</a:t>
            </a:r>
          </a:p>
        </p:txBody>
      </p:sp>
      <p:cxnSp>
        <p:nvCxnSpPr>
          <p:cNvPr id="17" name="Straight Connector 16"/>
          <p:cNvCxnSpPr/>
          <p:nvPr/>
        </p:nvCxnSpPr>
        <p:spPr>
          <a:xfrm flipV="1">
            <a:off x="0" y="4237892"/>
            <a:ext cx="12436475" cy="17585"/>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659465" y="3960977"/>
            <a:ext cx="8540" cy="598556"/>
          </a:xfrm>
          <a:prstGeom prst="straightConnector1">
            <a:avLst/>
          </a:prstGeom>
          <a:ln w="28575" cmpd="sng">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18334" y="3960977"/>
            <a:ext cx="0" cy="598489"/>
          </a:xfrm>
          <a:prstGeom prst="straightConnector1">
            <a:avLst/>
          </a:prstGeom>
          <a:ln w="28575" cmpd="sng">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398" y="3265165"/>
            <a:ext cx="158167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User</a:t>
            </a:r>
          </a:p>
          <a:p>
            <a:pPr>
              <a:lnSpc>
                <a:spcPct val="90000"/>
              </a:lnSpc>
              <a:spcAft>
                <a:spcPts val="600"/>
              </a:spcAft>
            </a:pPr>
            <a:r>
              <a:rPr lang="en-US" sz="2400" dirty="0" smtClean="0">
                <a:latin typeface="+mj-lt"/>
              </a:rPr>
              <a:t>Mode</a:t>
            </a:r>
            <a:endParaRPr lang="en-US" sz="3600" dirty="0" smtClean="0">
              <a:latin typeface="+mj-lt"/>
            </a:endParaRPr>
          </a:p>
        </p:txBody>
      </p:sp>
      <p:sp>
        <p:nvSpPr>
          <p:cNvPr id="83" name="TextBox 82"/>
          <p:cNvSpPr txBox="1"/>
          <p:nvPr/>
        </p:nvSpPr>
        <p:spPr>
          <a:xfrm>
            <a:off x="-58398" y="4187821"/>
            <a:ext cx="1375664"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Kernel</a:t>
            </a:r>
          </a:p>
          <a:p>
            <a:pPr>
              <a:lnSpc>
                <a:spcPct val="90000"/>
              </a:lnSpc>
              <a:spcAft>
                <a:spcPts val="600"/>
              </a:spcAft>
            </a:pPr>
            <a:r>
              <a:rPr lang="en-US" sz="2400" dirty="0" smtClean="0">
                <a:latin typeface="+mj-lt"/>
              </a:rPr>
              <a:t>Mode</a:t>
            </a:r>
          </a:p>
        </p:txBody>
      </p:sp>
      <p:sp>
        <p:nvSpPr>
          <p:cNvPr id="31"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mtClean="0"/>
              <a:t>Design (Classic)</a:t>
            </a:r>
            <a:endParaRPr lang="en-US"/>
          </a:p>
        </p:txBody>
      </p:sp>
      <p:sp>
        <p:nvSpPr>
          <p:cNvPr id="7" name="Rectangle 6"/>
          <p:cNvSpPr/>
          <p:nvPr/>
        </p:nvSpPr>
        <p:spPr bwMode="auto">
          <a:xfrm>
            <a:off x="7214495" y="4697407"/>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HTTP://CONTOSO1.COM:80</a:t>
            </a:r>
          </a:p>
        </p:txBody>
      </p:sp>
      <p:sp>
        <p:nvSpPr>
          <p:cNvPr id="33" name="Rectangle 32"/>
          <p:cNvSpPr/>
          <p:nvPr/>
        </p:nvSpPr>
        <p:spPr bwMode="auto">
          <a:xfrm>
            <a:off x="7214495" y="5113182"/>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HTTP://CONTOSO2.COM:80</a:t>
            </a:r>
          </a:p>
        </p:txBody>
      </p:sp>
      <p:sp>
        <p:nvSpPr>
          <p:cNvPr id="34" name="Rectangle 33"/>
          <p:cNvSpPr/>
          <p:nvPr/>
        </p:nvSpPr>
        <p:spPr bwMode="auto">
          <a:xfrm>
            <a:off x="7214495" y="5528958"/>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HTTP://CONTOSO3.COM:80</a:t>
            </a:r>
          </a:p>
        </p:txBody>
      </p:sp>
      <p:sp>
        <p:nvSpPr>
          <p:cNvPr id="35" name="Rectangle 34"/>
          <p:cNvSpPr/>
          <p:nvPr/>
        </p:nvSpPr>
        <p:spPr bwMode="auto">
          <a:xfrm>
            <a:off x="7214495" y="6192765"/>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HTTP://CONTOSO[n].COM:80</a:t>
            </a:r>
          </a:p>
        </p:txBody>
      </p:sp>
      <p:cxnSp>
        <p:nvCxnSpPr>
          <p:cNvPr id="11" name="Straight Connector 10"/>
          <p:cNvCxnSpPr>
            <a:stCxn id="34" idx="2"/>
            <a:endCxn id="35" idx="0"/>
          </p:cNvCxnSpPr>
          <p:nvPr/>
        </p:nvCxnSpPr>
        <p:spPr>
          <a:xfrm>
            <a:off x="8676345" y="5880472"/>
            <a:ext cx="0" cy="312293"/>
          </a:xfrm>
          <a:prstGeom prst="line">
            <a:avLst/>
          </a:prstGeom>
          <a:ln w="28575" cmpd="sng">
            <a:solidFill>
              <a:schemeClr val="bg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961912" y="2385922"/>
            <a:ext cx="2316047" cy="667512"/>
            <a:chOff x="5786775" y="2385922"/>
            <a:chExt cx="2316047" cy="667512"/>
          </a:xfrm>
        </p:grpSpPr>
        <p:sp>
          <p:nvSpPr>
            <p:cNvPr id="56" name="Rectangle 55"/>
            <p:cNvSpPr>
              <a:spLocks noChangeAspect="1"/>
            </p:cNvSpPr>
            <p:nvPr/>
          </p:nvSpPr>
          <p:spPr bwMode="auto">
            <a:xfrm>
              <a:off x="7435310" y="2385922"/>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3</a:t>
              </a:r>
              <a:endParaRPr lang="en-US" sz="1600" dirty="0">
                <a:solidFill>
                  <a:srgbClr val="77AD00"/>
                </a:solidFill>
                <a:ea typeface="Segoe UI" pitchFamily="34" charset="0"/>
                <a:cs typeface="Segoe UI" pitchFamily="34" charset="0"/>
              </a:endParaRPr>
            </a:p>
          </p:txBody>
        </p:sp>
        <p:cxnSp>
          <p:nvCxnSpPr>
            <p:cNvPr id="22" name="Straight Arrow Connector 21"/>
            <p:cNvCxnSpPr/>
            <p:nvPr/>
          </p:nvCxnSpPr>
          <p:spPr>
            <a:xfrm flipH="1">
              <a:off x="5786775" y="2930094"/>
              <a:ext cx="1648535" cy="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961912" y="3286400"/>
            <a:ext cx="2316047" cy="667512"/>
            <a:chOff x="5786775" y="3286400"/>
            <a:chExt cx="2316047" cy="667512"/>
          </a:xfrm>
        </p:grpSpPr>
        <p:sp>
          <p:nvSpPr>
            <p:cNvPr id="79" name="Rectangle 78"/>
            <p:cNvSpPr>
              <a:spLocks noChangeAspect="1"/>
            </p:cNvSpPr>
            <p:nvPr/>
          </p:nvSpPr>
          <p:spPr bwMode="auto">
            <a:xfrm>
              <a:off x="7435310" y="32864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endParaRPr lang="en-US" sz="1600" dirty="0">
                <a:solidFill>
                  <a:srgbClr val="77AD00"/>
                </a:solidFill>
                <a:ea typeface="Segoe UI" pitchFamily="34" charset="0"/>
                <a:cs typeface="Segoe UI" pitchFamily="34" charset="0"/>
              </a:endParaRPr>
            </a:p>
          </p:txBody>
        </p:sp>
        <p:cxnSp>
          <p:nvCxnSpPr>
            <p:cNvPr id="24" name="Straight Arrow Connector 23"/>
            <p:cNvCxnSpPr>
              <a:stCxn id="79" idx="1"/>
            </p:cNvCxnSpPr>
            <p:nvPr/>
          </p:nvCxnSpPr>
          <p:spPr>
            <a:xfrm flipH="1">
              <a:off x="5786775" y="3620156"/>
              <a:ext cx="1648535" cy="443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a:stCxn id="56" idx="2"/>
            <a:endCxn id="79" idx="0"/>
          </p:cNvCxnSpPr>
          <p:nvPr/>
        </p:nvCxnSpPr>
        <p:spPr>
          <a:xfrm>
            <a:off x="8944203" y="3053434"/>
            <a:ext cx="0" cy="232966"/>
          </a:xfrm>
          <a:prstGeom prst="line">
            <a:avLst/>
          </a:prstGeom>
          <a:ln w="28575"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961912" y="2095800"/>
            <a:ext cx="1784708" cy="667512"/>
            <a:chOff x="5786775" y="2095800"/>
            <a:chExt cx="1784708" cy="667512"/>
          </a:xfrm>
        </p:grpSpPr>
        <p:sp>
          <p:nvSpPr>
            <p:cNvPr id="52" name="Rectangle 51"/>
            <p:cNvSpPr>
              <a:spLocks noChangeAspect="1"/>
            </p:cNvSpPr>
            <p:nvPr/>
          </p:nvSpPr>
          <p:spPr bwMode="auto">
            <a:xfrm>
              <a:off x="6903971" y="20958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2</a:t>
              </a:r>
              <a:endParaRPr lang="en-US" sz="1600" dirty="0">
                <a:solidFill>
                  <a:srgbClr val="77AD00"/>
                </a:solidFill>
                <a:ea typeface="Segoe UI" pitchFamily="34" charset="0"/>
                <a:cs typeface="Segoe UI" pitchFamily="34" charset="0"/>
              </a:endParaRPr>
            </a:p>
          </p:txBody>
        </p:sp>
        <p:cxnSp>
          <p:nvCxnSpPr>
            <p:cNvPr id="20" name="Straight Arrow Connector 19"/>
            <p:cNvCxnSpPr/>
            <p:nvPr/>
          </p:nvCxnSpPr>
          <p:spPr>
            <a:xfrm flipH="1">
              <a:off x="5786775" y="2605998"/>
              <a:ext cx="1117196" cy="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961912" y="1805679"/>
            <a:ext cx="1253370" cy="667512"/>
            <a:chOff x="5786775" y="1805679"/>
            <a:chExt cx="1253370" cy="667512"/>
          </a:xfrm>
        </p:grpSpPr>
        <p:sp>
          <p:nvSpPr>
            <p:cNvPr id="50" name="Rectangle 49"/>
            <p:cNvSpPr>
              <a:spLocks noChangeAspect="1"/>
            </p:cNvSpPr>
            <p:nvPr/>
          </p:nvSpPr>
          <p:spPr bwMode="auto">
            <a:xfrm>
              <a:off x="6372633" y="1805679"/>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1</a:t>
              </a:r>
              <a:endParaRPr lang="en-US" sz="1600" dirty="0">
                <a:solidFill>
                  <a:srgbClr val="77AD00"/>
                </a:solidFill>
                <a:ea typeface="Segoe UI" pitchFamily="34" charset="0"/>
                <a:cs typeface="Segoe UI" pitchFamily="34" charset="0"/>
              </a:endParaRPr>
            </a:p>
          </p:txBody>
        </p:sp>
        <p:cxnSp>
          <p:nvCxnSpPr>
            <p:cNvPr id="18" name="Straight Arrow Connector 17"/>
            <p:cNvCxnSpPr>
              <a:stCxn id="50" idx="1"/>
            </p:cNvCxnSpPr>
            <p:nvPr/>
          </p:nvCxnSpPr>
          <p:spPr>
            <a:xfrm flipH="1">
              <a:off x="5786775" y="2139435"/>
              <a:ext cx="585858" cy="3568"/>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143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450596" y="4559533"/>
            <a:ext cx="7407834" cy="2122621"/>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         HTTP.SYS</a:t>
            </a:r>
          </a:p>
          <a:p>
            <a:pPr defTabSz="932472" fontAlgn="base">
              <a:lnSpc>
                <a:spcPct val="90000"/>
              </a:lnSpc>
              <a:spcBef>
                <a:spcPct val="0"/>
              </a:spcBef>
              <a:spcAft>
                <a:spcPct val="0"/>
              </a:spcAft>
            </a:pPr>
            <a:endParaRPr lang="en-US" sz="2800" dirty="0">
              <a:solidFill>
                <a:schemeClr val="bg1"/>
              </a:solidFill>
              <a:latin typeface="+mj-lt"/>
              <a:ea typeface="Segoe UI" pitchFamily="34" charset="0"/>
              <a:cs typeface="Segoe UI" pitchFamily="34" charset="0"/>
            </a:endParaRPr>
          </a:p>
        </p:txBody>
      </p:sp>
      <p:sp>
        <p:nvSpPr>
          <p:cNvPr id="3" name="Rectangle 2"/>
          <p:cNvSpPr/>
          <p:nvPr/>
        </p:nvSpPr>
        <p:spPr bwMode="auto">
          <a:xfrm>
            <a:off x="3450596" y="1805679"/>
            <a:ext cx="3511316" cy="2148233"/>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WAS</a:t>
            </a:r>
          </a:p>
        </p:txBody>
      </p:sp>
      <p:cxnSp>
        <p:nvCxnSpPr>
          <p:cNvPr id="17" name="Straight Connector 16"/>
          <p:cNvCxnSpPr/>
          <p:nvPr/>
        </p:nvCxnSpPr>
        <p:spPr>
          <a:xfrm flipV="1">
            <a:off x="0" y="4237892"/>
            <a:ext cx="12436475" cy="17585"/>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659465" y="3960977"/>
            <a:ext cx="8540" cy="598556"/>
          </a:xfrm>
          <a:prstGeom prst="straightConnector1">
            <a:avLst/>
          </a:prstGeom>
          <a:ln w="28575" cmpd="sng">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18334" y="3960977"/>
            <a:ext cx="0" cy="598489"/>
          </a:xfrm>
          <a:prstGeom prst="straightConnector1">
            <a:avLst/>
          </a:prstGeom>
          <a:ln w="28575" cmpd="sng">
            <a:solidFill>
              <a:srgbClr val="00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398" y="3265165"/>
            <a:ext cx="158167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User</a:t>
            </a:r>
          </a:p>
          <a:p>
            <a:pPr>
              <a:lnSpc>
                <a:spcPct val="90000"/>
              </a:lnSpc>
              <a:spcAft>
                <a:spcPts val="600"/>
              </a:spcAft>
            </a:pPr>
            <a:r>
              <a:rPr lang="en-US" sz="2400" dirty="0" smtClean="0">
                <a:latin typeface="+mj-lt"/>
              </a:rPr>
              <a:t>Mode</a:t>
            </a:r>
            <a:endParaRPr lang="en-US" sz="3600" dirty="0" smtClean="0">
              <a:latin typeface="+mj-lt"/>
            </a:endParaRPr>
          </a:p>
        </p:txBody>
      </p:sp>
      <p:sp>
        <p:nvSpPr>
          <p:cNvPr id="83" name="TextBox 82"/>
          <p:cNvSpPr txBox="1"/>
          <p:nvPr/>
        </p:nvSpPr>
        <p:spPr>
          <a:xfrm>
            <a:off x="-58398" y="4187821"/>
            <a:ext cx="1375664"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Kernel</a:t>
            </a:r>
          </a:p>
          <a:p>
            <a:pPr>
              <a:lnSpc>
                <a:spcPct val="90000"/>
              </a:lnSpc>
              <a:spcAft>
                <a:spcPts val="600"/>
              </a:spcAft>
            </a:pPr>
            <a:r>
              <a:rPr lang="en-US" sz="2400" dirty="0" smtClean="0">
                <a:latin typeface="+mj-lt"/>
              </a:rPr>
              <a:t>Mode</a:t>
            </a:r>
          </a:p>
        </p:txBody>
      </p:sp>
      <p:sp>
        <p:nvSpPr>
          <p:cNvPr id="31"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Design (Classic)</a:t>
            </a:r>
            <a:endParaRPr lang="en-US" dirty="0"/>
          </a:p>
        </p:txBody>
      </p:sp>
      <p:sp>
        <p:nvSpPr>
          <p:cNvPr id="7" name="Rectangle 6"/>
          <p:cNvSpPr/>
          <p:nvPr/>
        </p:nvSpPr>
        <p:spPr bwMode="auto">
          <a:xfrm>
            <a:off x="7214495" y="4697407"/>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HTTP://CONTOSO1.COM:80</a:t>
            </a:r>
          </a:p>
        </p:txBody>
      </p:sp>
      <p:sp>
        <p:nvSpPr>
          <p:cNvPr id="33" name="Rectangle 32"/>
          <p:cNvSpPr/>
          <p:nvPr/>
        </p:nvSpPr>
        <p:spPr bwMode="auto">
          <a:xfrm>
            <a:off x="7214495" y="5113182"/>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HTTP://CONTOSO2.COM:80</a:t>
            </a:r>
          </a:p>
        </p:txBody>
      </p:sp>
      <p:sp>
        <p:nvSpPr>
          <p:cNvPr id="35" name="Rectangle 34"/>
          <p:cNvSpPr/>
          <p:nvPr/>
        </p:nvSpPr>
        <p:spPr bwMode="auto">
          <a:xfrm>
            <a:off x="7214495" y="6192765"/>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HTTP://CONTOSO[n].COM:80</a:t>
            </a:r>
          </a:p>
        </p:txBody>
      </p:sp>
      <p:cxnSp>
        <p:nvCxnSpPr>
          <p:cNvPr id="11" name="Straight Connector 10"/>
          <p:cNvCxnSpPr>
            <a:stCxn id="34" idx="2"/>
            <a:endCxn id="35" idx="0"/>
          </p:cNvCxnSpPr>
          <p:nvPr/>
        </p:nvCxnSpPr>
        <p:spPr>
          <a:xfrm>
            <a:off x="8676345" y="5880472"/>
            <a:ext cx="0" cy="312293"/>
          </a:xfrm>
          <a:prstGeom prst="line">
            <a:avLst/>
          </a:prstGeom>
          <a:ln w="28575" cmpd="sng">
            <a:solidFill>
              <a:schemeClr val="bg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961912" y="2385922"/>
            <a:ext cx="2316047" cy="667512"/>
            <a:chOff x="5786775" y="2385922"/>
            <a:chExt cx="2316047" cy="667512"/>
          </a:xfrm>
        </p:grpSpPr>
        <p:sp>
          <p:nvSpPr>
            <p:cNvPr id="56" name="Rectangle 55"/>
            <p:cNvSpPr>
              <a:spLocks noChangeAspect="1"/>
            </p:cNvSpPr>
            <p:nvPr/>
          </p:nvSpPr>
          <p:spPr bwMode="auto">
            <a:xfrm>
              <a:off x="7435310" y="2385922"/>
              <a:ext cx="667512" cy="667512"/>
            </a:xfrm>
            <a:prstGeom prst="rect">
              <a:avLst/>
            </a:prstGeom>
            <a:solidFill>
              <a:srgbClr val="FF6600"/>
            </a:solidFill>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FFFFFF"/>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FFFFFF"/>
                  </a:solidFill>
                  <a:ea typeface="Segoe UI" pitchFamily="34" charset="0"/>
                  <a:cs typeface="Segoe UI" pitchFamily="34" charset="0"/>
                </a:rPr>
                <a:t>3</a:t>
              </a:r>
              <a:endParaRPr lang="en-US" sz="1600" dirty="0">
                <a:solidFill>
                  <a:srgbClr val="FFFFFF"/>
                </a:solidFill>
                <a:ea typeface="Segoe UI" pitchFamily="34" charset="0"/>
                <a:cs typeface="Segoe UI" pitchFamily="34" charset="0"/>
              </a:endParaRPr>
            </a:p>
          </p:txBody>
        </p:sp>
        <p:cxnSp>
          <p:nvCxnSpPr>
            <p:cNvPr id="22" name="Straight Arrow Connector 21"/>
            <p:cNvCxnSpPr/>
            <p:nvPr/>
          </p:nvCxnSpPr>
          <p:spPr>
            <a:xfrm flipH="1">
              <a:off x="5786775" y="2930094"/>
              <a:ext cx="1648535" cy="0"/>
            </a:xfrm>
            <a:prstGeom prst="straightConnector1">
              <a:avLst/>
            </a:prstGeom>
            <a:ln w="28575" cmpd="sng">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961912" y="3286400"/>
            <a:ext cx="2316047" cy="667512"/>
            <a:chOff x="5786775" y="3286400"/>
            <a:chExt cx="2316047" cy="667512"/>
          </a:xfrm>
        </p:grpSpPr>
        <p:sp>
          <p:nvSpPr>
            <p:cNvPr id="79" name="Rectangle 78"/>
            <p:cNvSpPr>
              <a:spLocks noChangeAspect="1"/>
            </p:cNvSpPr>
            <p:nvPr/>
          </p:nvSpPr>
          <p:spPr bwMode="auto">
            <a:xfrm>
              <a:off x="7435310" y="32864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endParaRPr lang="en-US" sz="1600" dirty="0">
                <a:solidFill>
                  <a:srgbClr val="77AD00"/>
                </a:solidFill>
                <a:ea typeface="Segoe UI" pitchFamily="34" charset="0"/>
                <a:cs typeface="Segoe UI" pitchFamily="34" charset="0"/>
              </a:endParaRPr>
            </a:p>
          </p:txBody>
        </p:sp>
        <p:cxnSp>
          <p:nvCxnSpPr>
            <p:cNvPr id="24" name="Straight Arrow Connector 23"/>
            <p:cNvCxnSpPr>
              <a:stCxn id="79" idx="1"/>
            </p:cNvCxnSpPr>
            <p:nvPr/>
          </p:nvCxnSpPr>
          <p:spPr>
            <a:xfrm flipH="1">
              <a:off x="5786775" y="3620156"/>
              <a:ext cx="1648535" cy="443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a:stCxn id="56" idx="2"/>
            <a:endCxn id="79" idx="0"/>
          </p:cNvCxnSpPr>
          <p:nvPr/>
        </p:nvCxnSpPr>
        <p:spPr>
          <a:xfrm>
            <a:off x="8944203" y="3053434"/>
            <a:ext cx="0" cy="232966"/>
          </a:xfrm>
          <a:prstGeom prst="line">
            <a:avLst/>
          </a:prstGeom>
          <a:ln w="28575"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961912" y="2095800"/>
            <a:ext cx="1784708" cy="667512"/>
            <a:chOff x="5786775" y="2095800"/>
            <a:chExt cx="1784708" cy="667512"/>
          </a:xfrm>
        </p:grpSpPr>
        <p:sp>
          <p:nvSpPr>
            <p:cNvPr id="52" name="Rectangle 51"/>
            <p:cNvSpPr>
              <a:spLocks noChangeAspect="1"/>
            </p:cNvSpPr>
            <p:nvPr/>
          </p:nvSpPr>
          <p:spPr bwMode="auto">
            <a:xfrm>
              <a:off x="6903971" y="20958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2</a:t>
              </a:r>
              <a:endParaRPr lang="en-US" sz="1600" dirty="0">
                <a:solidFill>
                  <a:srgbClr val="77AD00"/>
                </a:solidFill>
                <a:ea typeface="Segoe UI" pitchFamily="34" charset="0"/>
                <a:cs typeface="Segoe UI" pitchFamily="34" charset="0"/>
              </a:endParaRPr>
            </a:p>
          </p:txBody>
        </p:sp>
        <p:cxnSp>
          <p:nvCxnSpPr>
            <p:cNvPr id="20" name="Straight Arrow Connector 19"/>
            <p:cNvCxnSpPr/>
            <p:nvPr/>
          </p:nvCxnSpPr>
          <p:spPr>
            <a:xfrm flipH="1">
              <a:off x="5786775" y="2605998"/>
              <a:ext cx="1117196" cy="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961912" y="1805679"/>
            <a:ext cx="1253370" cy="667512"/>
            <a:chOff x="5786775" y="1805679"/>
            <a:chExt cx="1253370" cy="667512"/>
          </a:xfrm>
        </p:grpSpPr>
        <p:sp>
          <p:nvSpPr>
            <p:cNvPr id="50" name="Rectangle 49"/>
            <p:cNvSpPr>
              <a:spLocks noChangeAspect="1"/>
            </p:cNvSpPr>
            <p:nvPr/>
          </p:nvSpPr>
          <p:spPr bwMode="auto">
            <a:xfrm>
              <a:off x="6372633" y="1805679"/>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1</a:t>
              </a:r>
              <a:endParaRPr lang="en-US" sz="1600" dirty="0">
                <a:solidFill>
                  <a:srgbClr val="77AD00"/>
                </a:solidFill>
                <a:ea typeface="Segoe UI" pitchFamily="34" charset="0"/>
                <a:cs typeface="Segoe UI" pitchFamily="34" charset="0"/>
              </a:endParaRPr>
            </a:p>
          </p:txBody>
        </p:sp>
        <p:cxnSp>
          <p:nvCxnSpPr>
            <p:cNvPr id="18" name="Straight Arrow Connector 17"/>
            <p:cNvCxnSpPr>
              <a:stCxn id="50" idx="1"/>
            </p:cNvCxnSpPr>
            <p:nvPr/>
          </p:nvCxnSpPr>
          <p:spPr>
            <a:xfrm flipH="1">
              <a:off x="5786775" y="2139435"/>
              <a:ext cx="585858" cy="3568"/>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825434" y="5502622"/>
            <a:ext cx="6389060" cy="1179532"/>
            <a:chOff x="825434" y="5502622"/>
            <a:chExt cx="6389060" cy="1179532"/>
          </a:xfrm>
        </p:grpSpPr>
        <p:sp>
          <p:nvSpPr>
            <p:cNvPr id="36" name="TextBox 35"/>
            <p:cNvSpPr txBox="1"/>
            <p:nvPr/>
          </p:nvSpPr>
          <p:spPr>
            <a:xfrm>
              <a:off x="1588150" y="5502622"/>
              <a:ext cx="1731243" cy="384464"/>
            </a:xfrm>
            <a:prstGeom prst="rect">
              <a:avLst/>
            </a:prstGeom>
            <a:noFill/>
          </p:spPr>
          <p:txBody>
            <a:bodyPr wrap="none" lIns="0" tIns="0" rIns="0" bIns="0" rtlCol="0">
              <a:spAutoFit/>
            </a:bodyPr>
            <a:lstStyle/>
            <a:p>
              <a:pPr>
                <a:lnSpc>
                  <a:spcPct val="90000"/>
                </a:lnSpc>
                <a:spcAft>
                  <a:spcPts val="600"/>
                </a:spcAft>
              </a:pPr>
              <a:r>
                <a:rPr lang="en-US" sz="1100" dirty="0">
                  <a:solidFill>
                    <a:srgbClr val="FFFFFF"/>
                  </a:solidFill>
                </a:rPr>
                <a:t>HTTP://CONTOSO3.COM:80</a:t>
              </a:r>
            </a:p>
            <a:p>
              <a:pPr>
                <a:lnSpc>
                  <a:spcPct val="90000"/>
                </a:lnSpc>
                <a:spcAft>
                  <a:spcPts val="600"/>
                </a:spcAft>
              </a:pPr>
              <a:r>
                <a:rPr lang="en-US" sz="1100" dirty="0">
                  <a:solidFill>
                    <a:srgbClr val="FFFFFF"/>
                  </a:solidFill>
                </a:rPr>
                <a:t>10.0.0.1</a:t>
              </a:r>
            </a:p>
          </p:txBody>
        </p:sp>
        <p:sp>
          <p:nvSpPr>
            <p:cNvPr id="37" name="Rectangle 36"/>
            <p:cNvSpPr/>
            <p:nvPr/>
          </p:nvSpPr>
          <p:spPr bwMode="auto">
            <a:xfrm>
              <a:off x="825434" y="6113045"/>
              <a:ext cx="1167488" cy="569109"/>
            </a:xfrm>
            <a:prstGeom prst="rect">
              <a:avLst/>
            </a:prstGeom>
            <a:solidFill>
              <a:srgbClr val="FF6600"/>
            </a:solid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tx1"/>
                  </a:solidFill>
                  <a:ea typeface="Segoe UI" pitchFamily="34" charset="0"/>
                  <a:cs typeface="Segoe UI" pitchFamily="34" charset="0"/>
                </a:rPr>
                <a:t>Client</a:t>
              </a:r>
            </a:p>
          </p:txBody>
        </p:sp>
        <p:cxnSp>
          <p:nvCxnSpPr>
            <p:cNvPr id="4" name="Elbow Connector 3"/>
            <p:cNvCxnSpPr>
              <a:stCxn id="37" idx="0"/>
              <a:endCxn id="34" idx="1"/>
            </p:cNvCxnSpPr>
            <p:nvPr/>
          </p:nvCxnSpPr>
          <p:spPr>
            <a:xfrm rot="5400000" flipH="1" flipV="1">
              <a:off x="4107671" y="3006222"/>
              <a:ext cx="408330" cy="5805317"/>
            </a:xfrm>
            <a:prstGeom prst="bentConnector2">
              <a:avLst/>
            </a:prstGeom>
            <a:ln w="28575" cmpd="sng">
              <a:solidFill>
                <a:srgbClr val="00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flipH="1" flipV="1">
            <a:off x="4818335" y="4597710"/>
            <a:ext cx="2484295" cy="1032875"/>
          </a:xfrm>
          <a:prstGeom prst="straightConnector1">
            <a:avLst/>
          </a:prstGeom>
          <a:ln w="28575" cmpd="sng">
            <a:solidFill>
              <a:schemeClr val="bg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7214495" y="5528958"/>
            <a:ext cx="2923700" cy="351514"/>
          </a:xfrm>
          <a:prstGeom prst="rect">
            <a:avLst/>
          </a:prstGeom>
          <a:solidFill>
            <a:srgbClr val="FF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HTTP://CONTOSO3.COM:80</a:t>
            </a:r>
          </a:p>
        </p:txBody>
      </p:sp>
    </p:spTree>
    <p:extLst>
      <p:ext uri="{BB962C8B-B14F-4D97-AF65-F5344CB8AC3E}">
        <p14:creationId xmlns:p14="http://schemas.microsoft.com/office/powerpoint/2010/main" val="412140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450596" y="4559533"/>
            <a:ext cx="7407834" cy="2122621"/>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         HTTP.SYS</a:t>
            </a:r>
          </a:p>
        </p:txBody>
      </p:sp>
      <p:sp>
        <p:nvSpPr>
          <p:cNvPr id="3" name="Rectangle 2"/>
          <p:cNvSpPr/>
          <p:nvPr/>
        </p:nvSpPr>
        <p:spPr bwMode="auto">
          <a:xfrm>
            <a:off x="3450596" y="1805679"/>
            <a:ext cx="3511316" cy="2148233"/>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WAS</a:t>
            </a:r>
          </a:p>
        </p:txBody>
      </p:sp>
      <p:cxnSp>
        <p:nvCxnSpPr>
          <p:cNvPr id="17" name="Straight Connector 16"/>
          <p:cNvCxnSpPr/>
          <p:nvPr/>
        </p:nvCxnSpPr>
        <p:spPr>
          <a:xfrm flipV="1">
            <a:off x="0" y="4237892"/>
            <a:ext cx="12436475" cy="17585"/>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659465" y="3960977"/>
            <a:ext cx="8540" cy="598556"/>
          </a:xfrm>
          <a:prstGeom prst="straightConnector1">
            <a:avLst/>
          </a:prstGeom>
          <a:ln w="28575" cmpd="sng">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18334" y="3960977"/>
            <a:ext cx="0" cy="598489"/>
          </a:xfrm>
          <a:prstGeom prst="straightConnector1">
            <a:avLst/>
          </a:prstGeom>
          <a:ln w="28575" cmpd="sng">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398" y="3265165"/>
            <a:ext cx="158167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User</a:t>
            </a:r>
          </a:p>
          <a:p>
            <a:pPr>
              <a:lnSpc>
                <a:spcPct val="90000"/>
              </a:lnSpc>
              <a:spcAft>
                <a:spcPts val="600"/>
              </a:spcAft>
            </a:pPr>
            <a:r>
              <a:rPr lang="en-US" sz="2400" dirty="0" smtClean="0">
                <a:latin typeface="+mj-lt"/>
              </a:rPr>
              <a:t>Mode</a:t>
            </a:r>
            <a:endParaRPr lang="en-US" sz="3600" dirty="0" smtClean="0">
              <a:latin typeface="+mj-lt"/>
            </a:endParaRPr>
          </a:p>
        </p:txBody>
      </p:sp>
      <p:sp>
        <p:nvSpPr>
          <p:cNvPr id="83" name="TextBox 82"/>
          <p:cNvSpPr txBox="1"/>
          <p:nvPr/>
        </p:nvSpPr>
        <p:spPr>
          <a:xfrm>
            <a:off x="-58398" y="4187821"/>
            <a:ext cx="1375664"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Kernel</a:t>
            </a:r>
          </a:p>
          <a:p>
            <a:pPr>
              <a:lnSpc>
                <a:spcPct val="90000"/>
              </a:lnSpc>
              <a:spcAft>
                <a:spcPts val="600"/>
              </a:spcAft>
            </a:pPr>
            <a:r>
              <a:rPr lang="en-US" sz="2400" dirty="0" smtClean="0">
                <a:latin typeface="+mj-lt"/>
              </a:rPr>
              <a:t>Mode</a:t>
            </a:r>
          </a:p>
        </p:txBody>
      </p:sp>
      <p:sp>
        <p:nvSpPr>
          <p:cNvPr id="31"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Design (Dynamic)</a:t>
            </a:r>
          </a:p>
        </p:txBody>
      </p:sp>
      <p:sp>
        <p:nvSpPr>
          <p:cNvPr id="34" name="Rectangle 33"/>
          <p:cNvSpPr/>
          <p:nvPr/>
        </p:nvSpPr>
        <p:spPr bwMode="auto">
          <a:xfrm>
            <a:off x="7214495" y="5445086"/>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*:80</a:t>
            </a:r>
          </a:p>
        </p:txBody>
      </p:sp>
      <p:sp>
        <p:nvSpPr>
          <p:cNvPr id="56" name="Rectangle 55"/>
          <p:cNvSpPr>
            <a:spLocks noChangeAspect="1"/>
          </p:cNvSpPr>
          <p:nvPr/>
        </p:nvSpPr>
        <p:spPr bwMode="auto">
          <a:xfrm>
            <a:off x="8610447" y="2385922"/>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3</a:t>
            </a:r>
            <a:endParaRPr lang="en-US" sz="1600" dirty="0">
              <a:solidFill>
                <a:srgbClr val="77AD00"/>
              </a:solidFill>
              <a:ea typeface="Segoe UI" pitchFamily="34" charset="0"/>
              <a:cs typeface="Segoe UI" pitchFamily="34" charset="0"/>
            </a:endParaRPr>
          </a:p>
        </p:txBody>
      </p:sp>
      <p:cxnSp>
        <p:nvCxnSpPr>
          <p:cNvPr id="22" name="Straight Arrow Connector 21"/>
          <p:cNvCxnSpPr/>
          <p:nvPr/>
        </p:nvCxnSpPr>
        <p:spPr>
          <a:xfrm flipH="1">
            <a:off x="6961912" y="2930094"/>
            <a:ext cx="1648535" cy="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79" name="Rectangle 78"/>
          <p:cNvSpPr>
            <a:spLocks noChangeAspect="1"/>
          </p:cNvSpPr>
          <p:nvPr/>
        </p:nvSpPr>
        <p:spPr bwMode="auto">
          <a:xfrm>
            <a:off x="8610447" y="32864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endParaRPr lang="en-US" sz="1600" dirty="0">
              <a:solidFill>
                <a:srgbClr val="77AD00"/>
              </a:solidFill>
              <a:ea typeface="Segoe UI" pitchFamily="34" charset="0"/>
              <a:cs typeface="Segoe UI" pitchFamily="34" charset="0"/>
            </a:endParaRPr>
          </a:p>
        </p:txBody>
      </p:sp>
      <p:cxnSp>
        <p:nvCxnSpPr>
          <p:cNvPr id="24" name="Straight Arrow Connector 23"/>
          <p:cNvCxnSpPr>
            <a:stCxn id="79" idx="1"/>
          </p:cNvCxnSpPr>
          <p:nvPr/>
        </p:nvCxnSpPr>
        <p:spPr>
          <a:xfrm flipH="1">
            <a:off x="6961912" y="3620156"/>
            <a:ext cx="1648535" cy="443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6" idx="2"/>
            <a:endCxn id="79" idx="0"/>
          </p:cNvCxnSpPr>
          <p:nvPr/>
        </p:nvCxnSpPr>
        <p:spPr>
          <a:xfrm>
            <a:off x="8944203" y="3053434"/>
            <a:ext cx="0" cy="232966"/>
          </a:xfrm>
          <a:prstGeom prst="line">
            <a:avLst/>
          </a:prstGeom>
          <a:ln w="28575"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a:spLocks noChangeAspect="1"/>
          </p:cNvSpPr>
          <p:nvPr/>
        </p:nvSpPr>
        <p:spPr bwMode="auto">
          <a:xfrm>
            <a:off x="8079108" y="20958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2</a:t>
            </a:r>
            <a:endParaRPr lang="en-US" sz="1600" dirty="0">
              <a:solidFill>
                <a:srgbClr val="77AD00"/>
              </a:solidFill>
              <a:ea typeface="Segoe UI" pitchFamily="34" charset="0"/>
              <a:cs typeface="Segoe UI" pitchFamily="34" charset="0"/>
            </a:endParaRPr>
          </a:p>
        </p:txBody>
      </p:sp>
      <p:cxnSp>
        <p:nvCxnSpPr>
          <p:cNvPr id="20" name="Straight Arrow Connector 19"/>
          <p:cNvCxnSpPr/>
          <p:nvPr/>
        </p:nvCxnSpPr>
        <p:spPr>
          <a:xfrm flipH="1">
            <a:off x="6961912" y="2605998"/>
            <a:ext cx="1117196" cy="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a:spLocks noChangeAspect="1"/>
          </p:cNvSpPr>
          <p:nvPr/>
        </p:nvSpPr>
        <p:spPr bwMode="auto">
          <a:xfrm>
            <a:off x="7547770" y="1805679"/>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1</a:t>
            </a:r>
            <a:endParaRPr lang="en-US" sz="1600" dirty="0">
              <a:solidFill>
                <a:srgbClr val="77AD00"/>
              </a:solidFill>
              <a:ea typeface="Segoe UI" pitchFamily="34" charset="0"/>
              <a:cs typeface="Segoe UI" pitchFamily="34" charset="0"/>
            </a:endParaRPr>
          </a:p>
        </p:txBody>
      </p:sp>
      <p:cxnSp>
        <p:nvCxnSpPr>
          <p:cNvPr id="18" name="Straight Arrow Connector 17"/>
          <p:cNvCxnSpPr>
            <a:stCxn id="50" idx="1"/>
          </p:cNvCxnSpPr>
          <p:nvPr/>
        </p:nvCxnSpPr>
        <p:spPr>
          <a:xfrm flipH="1">
            <a:off x="6961912" y="2139435"/>
            <a:ext cx="585858" cy="3568"/>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60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450596" y="4559533"/>
            <a:ext cx="7407834" cy="2122621"/>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         HTTP.SYS</a:t>
            </a:r>
          </a:p>
          <a:p>
            <a:pPr defTabSz="932472" fontAlgn="base">
              <a:lnSpc>
                <a:spcPct val="90000"/>
              </a:lnSpc>
              <a:spcBef>
                <a:spcPct val="0"/>
              </a:spcBef>
              <a:spcAft>
                <a:spcPct val="0"/>
              </a:spcAft>
            </a:pPr>
            <a:endParaRPr lang="en-US" sz="2800" dirty="0">
              <a:solidFill>
                <a:schemeClr val="bg1"/>
              </a:solidFill>
              <a:latin typeface="+mj-lt"/>
              <a:ea typeface="Segoe UI" pitchFamily="34" charset="0"/>
              <a:cs typeface="Segoe UI" pitchFamily="34" charset="0"/>
            </a:endParaRPr>
          </a:p>
        </p:txBody>
      </p:sp>
      <p:sp>
        <p:nvSpPr>
          <p:cNvPr id="3" name="Rectangle 2"/>
          <p:cNvSpPr/>
          <p:nvPr/>
        </p:nvSpPr>
        <p:spPr bwMode="auto">
          <a:xfrm>
            <a:off x="3450596" y="1805679"/>
            <a:ext cx="3511316" cy="2148233"/>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WAS</a:t>
            </a:r>
          </a:p>
        </p:txBody>
      </p:sp>
      <p:cxnSp>
        <p:nvCxnSpPr>
          <p:cNvPr id="17" name="Straight Connector 16"/>
          <p:cNvCxnSpPr/>
          <p:nvPr/>
        </p:nvCxnSpPr>
        <p:spPr>
          <a:xfrm flipV="1">
            <a:off x="0" y="4237892"/>
            <a:ext cx="12436475" cy="17585"/>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659465" y="3960977"/>
            <a:ext cx="8540" cy="598556"/>
          </a:xfrm>
          <a:prstGeom prst="straightConnector1">
            <a:avLst/>
          </a:prstGeom>
          <a:ln w="28575" cmpd="sng">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18334" y="3960977"/>
            <a:ext cx="0" cy="598489"/>
          </a:xfrm>
          <a:prstGeom prst="straightConnector1">
            <a:avLst/>
          </a:prstGeom>
          <a:ln w="28575" cmpd="sng">
            <a:solidFill>
              <a:schemeClr val="tx1">
                <a:lumMod val="5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398" y="3265165"/>
            <a:ext cx="158167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User</a:t>
            </a:r>
          </a:p>
          <a:p>
            <a:pPr>
              <a:lnSpc>
                <a:spcPct val="90000"/>
              </a:lnSpc>
              <a:spcAft>
                <a:spcPts val="600"/>
              </a:spcAft>
            </a:pPr>
            <a:r>
              <a:rPr lang="en-US" sz="2400" dirty="0" smtClean="0">
                <a:latin typeface="+mj-lt"/>
              </a:rPr>
              <a:t>Mode</a:t>
            </a:r>
            <a:endParaRPr lang="en-US" sz="3600" dirty="0" smtClean="0">
              <a:latin typeface="+mj-lt"/>
            </a:endParaRPr>
          </a:p>
        </p:txBody>
      </p:sp>
      <p:sp>
        <p:nvSpPr>
          <p:cNvPr id="83" name="TextBox 82"/>
          <p:cNvSpPr txBox="1"/>
          <p:nvPr/>
        </p:nvSpPr>
        <p:spPr>
          <a:xfrm>
            <a:off x="-58398" y="4187821"/>
            <a:ext cx="1375664"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atin typeface="+mj-lt"/>
              </a:rPr>
              <a:t>Kernel</a:t>
            </a:r>
          </a:p>
          <a:p>
            <a:pPr>
              <a:lnSpc>
                <a:spcPct val="90000"/>
              </a:lnSpc>
              <a:spcAft>
                <a:spcPts val="600"/>
              </a:spcAft>
            </a:pPr>
            <a:r>
              <a:rPr lang="en-US" sz="2400" dirty="0" smtClean="0">
                <a:latin typeface="+mj-lt"/>
              </a:rPr>
              <a:t>Mode</a:t>
            </a:r>
          </a:p>
        </p:txBody>
      </p:sp>
      <p:sp>
        <p:nvSpPr>
          <p:cNvPr id="31"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Design (Dynamic)</a:t>
            </a:r>
          </a:p>
        </p:txBody>
      </p:sp>
      <p:sp>
        <p:nvSpPr>
          <p:cNvPr id="56" name="Rectangle 55"/>
          <p:cNvSpPr>
            <a:spLocks noChangeAspect="1"/>
          </p:cNvSpPr>
          <p:nvPr/>
        </p:nvSpPr>
        <p:spPr bwMode="auto">
          <a:xfrm>
            <a:off x="8610447" y="2385922"/>
            <a:ext cx="667512" cy="667512"/>
          </a:xfrm>
          <a:prstGeom prst="rect">
            <a:avLst/>
          </a:prstGeom>
          <a:solidFill>
            <a:srgbClr val="FF6600"/>
          </a:solidFill>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FFFFFF"/>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FFFFFF"/>
                </a:solidFill>
                <a:ea typeface="Segoe UI" pitchFamily="34" charset="0"/>
                <a:cs typeface="Segoe UI" pitchFamily="34" charset="0"/>
              </a:rPr>
              <a:t>3</a:t>
            </a:r>
            <a:endParaRPr lang="en-US" sz="1600" dirty="0">
              <a:solidFill>
                <a:srgbClr val="FFFFFF"/>
              </a:solidFill>
              <a:ea typeface="Segoe UI" pitchFamily="34" charset="0"/>
              <a:cs typeface="Segoe UI" pitchFamily="34" charset="0"/>
            </a:endParaRPr>
          </a:p>
        </p:txBody>
      </p:sp>
      <p:cxnSp>
        <p:nvCxnSpPr>
          <p:cNvPr id="22" name="Straight Arrow Connector 21"/>
          <p:cNvCxnSpPr/>
          <p:nvPr/>
        </p:nvCxnSpPr>
        <p:spPr>
          <a:xfrm flipH="1">
            <a:off x="6961912" y="2930094"/>
            <a:ext cx="1648535" cy="0"/>
          </a:xfrm>
          <a:prstGeom prst="straightConnector1">
            <a:avLst/>
          </a:prstGeom>
          <a:ln w="28575" cmpd="sng">
            <a:solidFill>
              <a:srgbClr val="7F7F7F"/>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79" name="Rectangle 78"/>
          <p:cNvSpPr>
            <a:spLocks noChangeAspect="1"/>
          </p:cNvSpPr>
          <p:nvPr/>
        </p:nvSpPr>
        <p:spPr bwMode="auto">
          <a:xfrm>
            <a:off x="8610447" y="32864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endParaRPr lang="en-US" sz="1600" dirty="0">
              <a:solidFill>
                <a:srgbClr val="77AD00"/>
              </a:solidFill>
              <a:ea typeface="Segoe UI" pitchFamily="34" charset="0"/>
              <a:cs typeface="Segoe UI" pitchFamily="34" charset="0"/>
            </a:endParaRPr>
          </a:p>
        </p:txBody>
      </p:sp>
      <p:cxnSp>
        <p:nvCxnSpPr>
          <p:cNvPr id="24" name="Straight Arrow Connector 23"/>
          <p:cNvCxnSpPr>
            <a:stCxn id="79" idx="1"/>
          </p:cNvCxnSpPr>
          <p:nvPr/>
        </p:nvCxnSpPr>
        <p:spPr>
          <a:xfrm flipH="1">
            <a:off x="6961912" y="3620156"/>
            <a:ext cx="1648535" cy="443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6" idx="2"/>
            <a:endCxn id="79" idx="0"/>
          </p:cNvCxnSpPr>
          <p:nvPr/>
        </p:nvCxnSpPr>
        <p:spPr>
          <a:xfrm>
            <a:off x="8944203" y="3053434"/>
            <a:ext cx="0" cy="232966"/>
          </a:xfrm>
          <a:prstGeom prst="line">
            <a:avLst/>
          </a:prstGeom>
          <a:ln w="12700" cmpd="sng">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a:spLocks noChangeAspect="1"/>
          </p:cNvSpPr>
          <p:nvPr/>
        </p:nvSpPr>
        <p:spPr bwMode="auto">
          <a:xfrm>
            <a:off x="8079108" y="2095800"/>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2</a:t>
            </a:r>
            <a:endParaRPr lang="en-US" sz="1600" dirty="0">
              <a:solidFill>
                <a:srgbClr val="77AD00"/>
              </a:solidFill>
              <a:ea typeface="Segoe UI" pitchFamily="34" charset="0"/>
              <a:cs typeface="Segoe UI" pitchFamily="34" charset="0"/>
            </a:endParaRPr>
          </a:p>
        </p:txBody>
      </p:sp>
      <p:cxnSp>
        <p:nvCxnSpPr>
          <p:cNvPr id="20" name="Straight Arrow Connector 19"/>
          <p:cNvCxnSpPr/>
          <p:nvPr/>
        </p:nvCxnSpPr>
        <p:spPr>
          <a:xfrm flipH="1">
            <a:off x="6961912" y="2605998"/>
            <a:ext cx="1117196" cy="0"/>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a:spLocks noChangeAspect="1"/>
          </p:cNvSpPr>
          <p:nvPr/>
        </p:nvSpPr>
        <p:spPr bwMode="auto">
          <a:xfrm>
            <a:off x="7547770" y="1805679"/>
            <a:ext cx="667512" cy="667512"/>
          </a:xfrm>
          <a:prstGeom prst="rect">
            <a:avLst/>
          </a:prstGeom>
          <a:ln>
            <a:noFill/>
            <a:headEnd type="none" w="med" len="med"/>
            <a:tailEnd type="none" w="med" len="med"/>
          </a:ln>
          <a:effectLst>
            <a:outerShdw blurRad="50800" dist="38100" dir="270000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WP</a:t>
            </a:r>
          </a:p>
          <a:p>
            <a:pPr algn="ctr" defTabSz="932472" fontAlgn="base">
              <a:lnSpc>
                <a:spcPct val="90000"/>
              </a:lnSpc>
              <a:spcBef>
                <a:spcPct val="0"/>
              </a:spcBef>
              <a:spcAft>
                <a:spcPct val="0"/>
              </a:spcAft>
            </a:pPr>
            <a:r>
              <a:rPr lang="en-US" sz="1600" dirty="0" smtClean="0">
                <a:solidFill>
                  <a:srgbClr val="77AD00"/>
                </a:solidFill>
                <a:ea typeface="Segoe UI" pitchFamily="34" charset="0"/>
                <a:cs typeface="Segoe UI" pitchFamily="34" charset="0"/>
              </a:rPr>
              <a:t>1</a:t>
            </a:r>
            <a:endParaRPr lang="en-US" sz="1600" dirty="0">
              <a:solidFill>
                <a:srgbClr val="77AD00"/>
              </a:solidFill>
              <a:ea typeface="Segoe UI" pitchFamily="34" charset="0"/>
              <a:cs typeface="Segoe UI" pitchFamily="34" charset="0"/>
            </a:endParaRPr>
          </a:p>
        </p:txBody>
      </p:sp>
      <p:cxnSp>
        <p:nvCxnSpPr>
          <p:cNvPr id="18" name="Straight Arrow Connector 17"/>
          <p:cNvCxnSpPr>
            <a:stCxn id="50" idx="1"/>
          </p:cNvCxnSpPr>
          <p:nvPr/>
        </p:nvCxnSpPr>
        <p:spPr>
          <a:xfrm flipH="1">
            <a:off x="6961912" y="2139435"/>
            <a:ext cx="585858" cy="3568"/>
          </a:xfrm>
          <a:prstGeom prst="straightConnector1">
            <a:avLst/>
          </a:prstGeom>
          <a:ln w="28575" cmpd="sng">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25434" y="5423254"/>
            <a:ext cx="6389060" cy="1258900"/>
            <a:chOff x="825434" y="5423254"/>
            <a:chExt cx="6389060" cy="1258900"/>
          </a:xfrm>
        </p:grpSpPr>
        <p:sp>
          <p:nvSpPr>
            <p:cNvPr id="36" name="TextBox 35"/>
            <p:cNvSpPr txBox="1"/>
            <p:nvPr/>
          </p:nvSpPr>
          <p:spPr>
            <a:xfrm>
              <a:off x="1588150" y="5423254"/>
              <a:ext cx="1731243" cy="384464"/>
            </a:xfrm>
            <a:prstGeom prst="rect">
              <a:avLst/>
            </a:prstGeom>
            <a:noFill/>
          </p:spPr>
          <p:txBody>
            <a:bodyPr wrap="none" lIns="0" tIns="0" rIns="0" bIns="0" rtlCol="0">
              <a:spAutoFit/>
            </a:bodyPr>
            <a:lstStyle/>
            <a:p>
              <a:pPr>
                <a:lnSpc>
                  <a:spcPct val="90000"/>
                </a:lnSpc>
                <a:spcAft>
                  <a:spcPts val="600"/>
                </a:spcAft>
              </a:pPr>
              <a:r>
                <a:rPr lang="en-US" sz="1100" dirty="0">
                  <a:solidFill>
                    <a:srgbClr val="FFFFFF"/>
                  </a:solidFill>
                </a:rPr>
                <a:t>HTTP://CONTOSO3.COM:80</a:t>
              </a:r>
            </a:p>
            <a:p>
              <a:pPr>
                <a:lnSpc>
                  <a:spcPct val="90000"/>
                </a:lnSpc>
                <a:spcAft>
                  <a:spcPts val="600"/>
                </a:spcAft>
              </a:pPr>
              <a:r>
                <a:rPr lang="en-US" sz="1100" dirty="0">
                  <a:solidFill>
                    <a:srgbClr val="FFFFFF"/>
                  </a:solidFill>
                </a:rPr>
                <a:t>10.0.0.1</a:t>
              </a:r>
            </a:p>
          </p:txBody>
        </p:sp>
        <p:sp>
          <p:nvSpPr>
            <p:cNvPr id="37" name="Rectangle 36"/>
            <p:cNvSpPr/>
            <p:nvPr/>
          </p:nvSpPr>
          <p:spPr bwMode="auto">
            <a:xfrm>
              <a:off x="825434" y="6113045"/>
              <a:ext cx="1167488" cy="569109"/>
            </a:xfrm>
            <a:prstGeom prst="rect">
              <a:avLst/>
            </a:prstGeom>
            <a:solidFill>
              <a:srgbClr val="FF6600"/>
            </a:solid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tx1"/>
                  </a:solidFill>
                  <a:ea typeface="Segoe UI" pitchFamily="34" charset="0"/>
                  <a:cs typeface="Segoe UI" pitchFamily="34" charset="0"/>
                </a:rPr>
                <a:t>Client</a:t>
              </a:r>
            </a:p>
          </p:txBody>
        </p:sp>
        <p:cxnSp>
          <p:nvCxnSpPr>
            <p:cNvPr id="4" name="Elbow Connector 3"/>
            <p:cNvCxnSpPr>
              <a:stCxn id="37" idx="0"/>
              <a:endCxn id="38" idx="1"/>
            </p:cNvCxnSpPr>
            <p:nvPr/>
          </p:nvCxnSpPr>
          <p:spPr>
            <a:xfrm rot="5400000" flipH="1" flipV="1">
              <a:off x="4065735" y="2964286"/>
              <a:ext cx="492202" cy="5805317"/>
            </a:xfrm>
            <a:prstGeom prst="bentConnector2">
              <a:avLst/>
            </a:prstGeom>
            <a:ln w="28575" cmpd="sng">
              <a:solidFill>
                <a:srgbClr val="7F7F7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bwMode="auto">
          <a:xfrm>
            <a:off x="7214495" y="4821287"/>
            <a:ext cx="2923700" cy="496536"/>
          </a:xfrm>
          <a:prstGeom prst="rect">
            <a:avLst/>
          </a:prstGeom>
          <a:solidFill>
            <a:srgbClr val="FF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HTTP://CONTOSO3.COM:80</a:t>
            </a:r>
          </a:p>
          <a:p>
            <a:pPr algn="ctr">
              <a:lnSpc>
                <a:spcPct val="90000"/>
              </a:lnSpc>
              <a:spcAft>
                <a:spcPts val="600"/>
              </a:spcAft>
            </a:pPr>
            <a:r>
              <a:rPr lang="en-US" sz="1100" dirty="0">
                <a:solidFill>
                  <a:schemeClr val="bg1"/>
                </a:solidFill>
              </a:rPr>
              <a:t>10.0.0.1</a:t>
            </a:r>
          </a:p>
        </p:txBody>
      </p:sp>
      <p:sp>
        <p:nvSpPr>
          <p:cNvPr id="38" name="Rectangle 37"/>
          <p:cNvSpPr/>
          <p:nvPr/>
        </p:nvSpPr>
        <p:spPr bwMode="auto">
          <a:xfrm>
            <a:off x="7214495" y="5445086"/>
            <a:ext cx="2923700" cy="351514"/>
          </a:xfrm>
          <a:prstGeom prst="rect">
            <a:avLst/>
          </a:prstGeom>
          <a:solidFill>
            <a:srgbClr val="77AD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600"/>
              </a:spcAft>
            </a:pPr>
            <a:r>
              <a:rPr lang="en-US" sz="1100" dirty="0">
                <a:solidFill>
                  <a:schemeClr val="bg1"/>
                </a:solidFill>
              </a:rPr>
              <a:t>Queue for: *:80</a:t>
            </a:r>
          </a:p>
        </p:txBody>
      </p:sp>
      <p:cxnSp>
        <p:nvCxnSpPr>
          <p:cNvPr id="8" name="Elbow Connector 7"/>
          <p:cNvCxnSpPr>
            <a:stCxn id="34" idx="1"/>
          </p:cNvCxnSpPr>
          <p:nvPr/>
        </p:nvCxnSpPr>
        <p:spPr>
          <a:xfrm rot="10800000">
            <a:off x="4818339" y="4559533"/>
            <a:ext cx="2396157" cy="510022"/>
          </a:xfrm>
          <a:prstGeom prst="bentConnector3">
            <a:avLst>
              <a:gd name="adj1" fmla="val 100242"/>
            </a:avLst>
          </a:prstGeom>
          <a:ln w="28575" cmpd="sng">
            <a:solidFill>
              <a:srgbClr val="7F7F7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38" idx="3"/>
            <a:endCxn id="34" idx="3"/>
          </p:cNvCxnSpPr>
          <p:nvPr/>
        </p:nvCxnSpPr>
        <p:spPr>
          <a:xfrm flipV="1">
            <a:off x="10138195" y="5069555"/>
            <a:ext cx="12700" cy="551288"/>
          </a:xfrm>
          <a:prstGeom prst="bentConnector3">
            <a:avLst>
              <a:gd name="adj1" fmla="val 1800000"/>
            </a:avLst>
          </a:prstGeom>
          <a:ln w="28575" cmpd="sng">
            <a:solidFill>
              <a:srgbClr val="7F7F7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24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Site Activation</a:t>
            </a:r>
          </a:p>
        </p:txBody>
      </p:sp>
      <p:sp>
        <p:nvSpPr>
          <p:cNvPr id="8"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What does it look like?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047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Dynamic Site Activation</a:t>
            </a:r>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Idle </a:t>
            </a:r>
            <a:r>
              <a:rPr lang="en-US" dirty="0"/>
              <a:t>Worker Process Page-out</a:t>
            </a:r>
          </a:p>
        </p:txBody>
      </p:sp>
      <p:sp>
        <p:nvSpPr>
          <p:cNvPr id="8" name="Text Placeholder 2"/>
          <p:cNvSpPr txBox="1">
            <a:spLocks/>
          </p:cNvSpPr>
          <p:nvPr/>
        </p:nvSpPr>
        <p:spPr>
          <a:xfrm>
            <a:off x="274638" y="4901644"/>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scenario:</a:t>
            </a:r>
          </a:p>
          <a:p>
            <a:pPr marL="0" indent="0">
              <a:buNone/>
            </a:pPr>
            <a:r>
              <a:rPr lang="en-US" dirty="0" smtClean="0"/>
              <a:t>Improving site density</a:t>
            </a:r>
            <a:endParaRPr lang="en-US" dirty="0"/>
          </a:p>
        </p:txBody>
      </p:sp>
    </p:spTree>
    <p:extLst>
      <p:ext uri="{BB962C8B-B14F-4D97-AF65-F5344CB8AC3E}">
        <p14:creationId xmlns:p14="http://schemas.microsoft.com/office/powerpoint/2010/main" val="28797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735" y="523833"/>
            <a:ext cx="3098836" cy="2008390"/>
          </a:xfrm>
          <a:prstGeom prst="rect">
            <a:avLst/>
          </a:prstGeom>
        </p:spPr>
      </p:pic>
      <p:sp>
        <p:nvSpPr>
          <p:cNvPr id="34" name="Rectangle 33"/>
          <p:cNvSpPr/>
          <p:nvPr/>
        </p:nvSpPr>
        <p:spPr>
          <a:xfrm>
            <a:off x="5449104" y="1167763"/>
            <a:ext cx="1418740" cy="369332"/>
          </a:xfrm>
          <a:prstGeom prst="rect">
            <a:avLst/>
          </a:prstGeom>
        </p:spPr>
        <p:txBody>
          <a:bodyPr wrap="none">
            <a:spAutoFit/>
          </a:bodyPr>
          <a:lstStyle/>
          <a:p>
            <a:pPr algn="ctr"/>
            <a:r>
              <a:rPr lang="en-US" dirty="0">
                <a:solidFill>
                  <a:schemeClr val="bg1"/>
                </a:solidFill>
              </a:rPr>
              <a:t>The Internet</a:t>
            </a:r>
          </a:p>
        </p:txBody>
      </p:sp>
      <p:sp>
        <p:nvSpPr>
          <p:cNvPr id="15" name="Rectangle 14"/>
          <p:cNvSpPr/>
          <p:nvPr/>
        </p:nvSpPr>
        <p:spPr>
          <a:xfrm>
            <a:off x="1959218" y="2207273"/>
            <a:ext cx="8518038" cy="2303786"/>
          </a:xfrm>
          <a:prstGeom prst="rect">
            <a:avLst/>
          </a:prstGeom>
          <a:solidFill>
            <a:schemeClr val="accent1">
              <a:lumMod val="40000"/>
              <a:lumOff val="6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2400" dirty="0" smtClean="0">
                <a:solidFill>
                  <a:schemeClr val="accent1"/>
                </a:solidFill>
              </a:rPr>
              <a:t>A Cluster</a:t>
            </a:r>
            <a:endParaRPr lang="en-US" sz="2400" dirty="0">
              <a:solidFill>
                <a:schemeClr val="accent1"/>
              </a:solidFill>
            </a:endParaRPr>
          </a:p>
        </p:txBody>
      </p:sp>
      <p:sp>
        <p:nvSpPr>
          <p:cNvPr id="8" name="Can 7"/>
          <p:cNvSpPr/>
          <p:nvPr/>
        </p:nvSpPr>
        <p:spPr>
          <a:xfrm>
            <a:off x="5433148" y="5298629"/>
            <a:ext cx="1570179" cy="1461407"/>
          </a:xfrm>
          <a:prstGeom prst="can">
            <a:avLst/>
          </a:prstGeom>
          <a:solidFill>
            <a:srgbClr val="7FBA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bg2"/>
                </a:solidFill>
              </a:rPr>
              <a:t>NAS</a:t>
            </a:r>
            <a:endParaRPr lang="en-US" dirty="0">
              <a:solidFill>
                <a:schemeClr val="bg2"/>
              </a:solidFill>
            </a:endParaRPr>
          </a:p>
        </p:txBody>
      </p:sp>
      <p:cxnSp>
        <p:nvCxnSpPr>
          <p:cNvPr id="10" name="Straight Arrow Connector 9"/>
          <p:cNvCxnSpPr>
            <a:stCxn id="8" idx="2"/>
            <a:endCxn id="14" idx="3"/>
          </p:cNvCxnSpPr>
          <p:nvPr/>
        </p:nvCxnSpPr>
        <p:spPr>
          <a:xfrm flipH="1" flipV="1">
            <a:off x="3502268" y="6025627"/>
            <a:ext cx="1930880" cy="3706"/>
          </a:xfrm>
          <a:prstGeom prst="straightConnector1">
            <a:avLst/>
          </a:prstGeom>
          <a:ln w="28575">
            <a:solidFill>
              <a:schemeClr val="tx2">
                <a:lumMod val="50000"/>
                <a:lumOff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959218" y="5054077"/>
            <a:ext cx="1543050" cy="1485900"/>
            <a:chOff x="1836981" y="5176172"/>
            <a:chExt cx="1543050" cy="1485900"/>
          </a:xfrm>
        </p:grpSpPr>
        <p:sp>
          <p:nvSpPr>
            <p:cNvPr id="11" name="Rectangle 10"/>
            <p:cNvSpPr/>
            <p:nvPr/>
          </p:nvSpPr>
          <p:spPr>
            <a:xfrm>
              <a:off x="1836981" y="5176172"/>
              <a:ext cx="1085850" cy="1028700"/>
            </a:xfrm>
            <a:prstGeom prst="rect">
              <a:avLst/>
            </a:prstGeom>
            <a:solidFill>
              <a:schemeClr val="accent1">
                <a:lumMod val="60000"/>
                <a:lumOff val="40000"/>
              </a:schemeClr>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Rectangle 11"/>
            <p:cNvSpPr/>
            <p:nvPr/>
          </p:nvSpPr>
          <p:spPr>
            <a:xfrm>
              <a:off x="1989381" y="5328572"/>
              <a:ext cx="1085850" cy="1028700"/>
            </a:xfrm>
            <a:prstGeom prst="rect">
              <a:avLst/>
            </a:prstGeom>
            <a:solidFill>
              <a:srgbClr val="82CAFF"/>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Rectangle 12"/>
            <p:cNvSpPr/>
            <p:nvPr/>
          </p:nvSpPr>
          <p:spPr>
            <a:xfrm>
              <a:off x="2141781" y="5480972"/>
              <a:ext cx="1085850" cy="1028700"/>
            </a:xfrm>
            <a:prstGeom prst="rect">
              <a:avLst/>
            </a:prstGeom>
            <a:solidFill>
              <a:schemeClr val="accent1">
                <a:lumMod val="60000"/>
                <a:lumOff val="40000"/>
              </a:schemeClr>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2294181" y="5633372"/>
              <a:ext cx="1085850" cy="1028700"/>
            </a:xfrm>
            <a:prstGeom prst="rect">
              <a:avLst/>
            </a:prstGeom>
            <a:solidFill>
              <a:srgbClr val="82CAFF"/>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bg1">
                      <a:lumMod val="75000"/>
                    </a:schemeClr>
                  </a:solidFill>
                </a:rPr>
                <a:t>Other Clusters</a:t>
              </a:r>
              <a:endParaRPr lang="en-US" dirty="0">
                <a:solidFill>
                  <a:schemeClr val="bg1">
                    <a:lumMod val="75000"/>
                  </a:schemeClr>
                </a:solidFill>
              </a:endParaRPr>
            </a:p>
          </p:txBody>
        </p:sp>
      </p:grpSp>
      <p:grpSp>
        <p:nvGrpSpPr>
          <p:cNvPr id="84" name="Group 83"/>
          <p:cNvGrpSpPr/>
          <p:nvPr/>
        </p:nvGrpSpPr>
        <p:grpSpPr>
          <a:xfrm>
            <a:off x="8934206" y="5054077"/>
            <a:ext cx="1543050" cy="1485900"/>
            <a:chOff x="9421245" y="5233322"/>
            <a:chExt cx="1543050" cy="1485900"/>
          </a:xfrm>
        </p:grpSpPr>
        <p:sp>
          <p:nvSpPr>
            <p:cNvPr id="17" name="Rectangle 16"/>
            <p:cNvSpPr/>
            <p:nvPr/>
          </p:nvSpPr>
          <p:spPr>
            <a:xfrm>
              <a:off x="9421245" y="5233322"/>
              <a:ext cx="1085850" cy="1028700"/>
            </a:xfrm>
            <a:prstGeom prst="rect">
              <a:avLst/>
            </a:prstGeom>
            <a:solidFill>
              <a:schemeClr val="accent1">
                <a:lumMod val="60000"/>
                <a:lumOff val="40000"/>
              </a:schemeClr>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8" name="Rectangle 17"/>
            <p:cNvSpPr/>
            <p:nvPr/>
          </p:nvSpPr>
          <p:spPr>
            <a:xfrm>
              <a:off x="9573645" y="5385722"/>
              <a:ext cx="1085850" cy="1028700"/>
            </a:xfrm>
            <a:prstGeom prst="rect">
              <a:avLst/>
            </a:prstGeom>
            <a:solidFill>
              <a:srgbClr val="82CAFF"/>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9" name="Rectangle 18"/>
            <p:cNvSpPr/>
            <p:nvPr/>
          </p:nvSpPr>
          <p:spPr>
            <a:xfrm>
              <a:off x="9726045" y="5538122"/>
              <a:ext cx="1085850" cy="1028700"/>
            </a:xfrm>
            <a:prstGeom prst="rect">
              <a:avLst/>
            </a:prstGeom>
            <a:solidFill>
              <a:schemeClr val="accent1">
                <a:lumMod val="60000"/>
                <a:lumOff val="40000"/>
              </a:schemeClr>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0" name="Rectangle 19"/>
            <p:cNvSpPr/>
            <p:nvPr/>
          </p:nvSpPr>
          <p:spPr>
            <a:xfrm>
              <a:off x="9878445" y="5690522"/>
              <a:ext cx="1085850" cy="1028700"/>
            </a:xfrm>
            <a:prstGeom prst="rect">
              <a:avLst/>
            </a:prstGeom>
            <a:solidFill>
              <a:srgbClr val="82CAFF"/>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bg1">
                      <a:lumMod val="75000"/>
                    </a:schemeClr>
                  </a:solidFill>
                </a:rPr>
                <a:t>Other Clusters</a:t>
              </a:r>
              <a:endParaRPr lang="en-US" dirty="0">
                <a:solidFill>
                  <a:schemeClr val="bg1">
                    <a:lumMod val="75000"/>
                  </a:schemeClr>
                </a:solidFill>
              </a:endParaRPr>
            </a:p>
          </p:txBody>
        </p:sp>
      </p:grpSp>
      <p:cxnSp>
        <p:nvCxnSpPr>
          <p:cNvPr id="21" name="Straight Arrow Connector 20"/>
          <p:cNvCxnSpPr>
            <a:stCxn id="20" idx="1"/>
            <a:endCxn id="8" idx="4"/>
          </p:cNvCxnSpPr>
          <p:nvPr/>
        </p:nvCxnSpPr>
        <p:spPr>
          <a:xfrm flipH="1">
            <a:off x="7003327" y="6025627"/>
            <a:ext cx="2388079" cy="3706"/>
          </a:xfrm>
          <a:prstGeom prst="straightConnector1">
            <a:avLst/>
          </a:prstGeom>
          <a:ln w="28575">
            <a:solidFill>
              <a:schemeClr val="tx2">
                <a:lumMod val="50000"/>
                <a:lumOff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Testing Setup</a:t>
            </a:r>
          </a:p>
        </p:txBody>
      </p:sp>
      <p:sp>
        <p:nvSpPr>
          <p:cNvPr id="4" name="Oval 3"/>
          <p:cNvSpPr/>
          <p:nvPr/>
        </p:nvSpPr>
        <p:spPr>
          <a:xfrm>
            <a:off x="3033278" y="3370074"/>
            <a:ext cx="914400" cy="914400"/>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tx1"/>
                </a:solidFill>
              </a:rPr>
              <a:t>IIS1</a:t>
            </a:r>
            <a:endParaRPr lang="en-US" dirty="0">
              <a:solidFill>
                <a:schemeClr val="tx1"/>
              </a:solidFill>
            </a:endParaRPr>
          </a:p>
        </p:txBody>
      </p:sp>
      <p:sp>
        <p:nvSpPr>
          <p:cNvPr id="23" name="Oval 22"/>
          <p:cNvSpPr/>
          <p:nvPr/>
        </p:nvSpPr>
        <p:spPr>
          <a:xfrm>
            <a:off x="6670292" y="3370074"/>
            <a:ext cx="914400" cy="914400"/>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tx1"/>
                </a:solidFill>
              </a:rPr>
              <a:t>IIS3</a:t>
            </a:r>
            <a:endParaRPr lang="en-US" dirty="0">
              <a:solidFill>
                <a:schemeClr val="tx1"/>
              </a:solidFill>
            </a:endParaRPr>
          </a:p>
        </p:txBody>
      </p:sp>
      <p:sp>
        <p:nvSpPr>
          <p:cNvPr id="24" name="Oval 23"/>
          <p:cNvSpPr/>
          <p:nvPr/>
        </p:nvSpPr>
        <p:spPr>
          <a:xfrm>
            <a:off x="8488797" y="3370074"/>
            <a:ext cx="914400" cy="914400"/>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tx1"/>
                </a:solidFill>
              </a:rPr>
              <a:t>IIS4</a:t>
            </a:r>
            <a:endParaRPr lang="en-US" dirty="0">
              <a:solidFill>
                <a:schemeClr val="tx1"/>
              </a:solidFill>
            </a:endParaRPr>
          </a:p>
        </p:txBody>
      </p:sp>
      <p:sp>
        <p:nvSpPr>
          <p:cNvPr id="22" name="Oval 21"/>
          <p:cNvSpPr/>
          <p:nvPr/>
        </p:nvSpPr>
        <p:spPr>
          <a:xfrm>
            <a:off x="4851785" y="3370074"/>
            <a:ext cx="914400" cy="914400"/>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chemeClr val="tx1"/>
                </a:solidFill>
              </a:rPr>
              <a:t>IIS2</a:t>
            </a:r>
            <a:endParaRPr lang="en-US" dirty="0">
              <a:solidFill>
                <a:schemeClr val="tx1"/>
              </a:solidFill>
            </a:endParaRPr>
          </a:p>
        </p:txBody>
      </p:sp>
      <p:grpSp>
        <p:nvGrpSpPr>
          <p:cNvPr id="131" name="Group 130"/>
          <p:cNvGrpSpPr/>
          <p:nvPr/>
        </p:nvGrpSpPr>
        <p:grpSpPr>
          <a:xfrm>
            <a:off x="3813767" y="4150563"/>
            <a:ext cx="4808941" cy="1513418"/>
            <a:chOff x="3813767" y="4150563"/>
            <a:chExt cx="4808941" cy="1513418"/>
          </a:xfrm>
        </p:grpSpPr>
        <p:cxnSp>
          <p:nvCxnSpPr>
            <p:cNvPr id="106" name="Straight Arrow Connector 105"/>
            <p:cNvCxnSpPr>
              <a:stCxn id="22" idx="4"/>
              <a:endCxn id="8" idx="0"/>
            </p:cNvCxnSpPr>
            <p:nvPr/>
          </p:nvCxnSpPr>
          <p:spPr>
            <a:xfrm>
              <a:off x="5308985" y="4284474"/>
              <a:ext cx="909253" cy="1379507"/>
            </a:xfrm>
            <a:prstGeom prst="straightConnector1">
              <a:avLst/>
            </a:prstGeom>
            <a:ln w="28575" cmpd="sng">
              <a:solidFill>
                <a:srgbClr val="FF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23" idx="4"/>
              <a:endCxn id="8" idx="0"/>
            </p:cNvCxnSpPr>
            <p:nvPr/>
          </p:nvCxnSpPr>
          <p:spPr>
            <a:xfrm flipH="1">
              <a:off x="6218238" y="4284474"/>
              <a:ext cx="909254" cy="1379507"/>
            </a:xfrm>
            <a:prstGeom prst="straightConnector1">
              <a:avLst/>
            </a:prstGeom>
            <a:ln w="28575" cmpd="sng">
              <a:solidFill>
                <a:srgbClr val="FF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8" idx="0"/>
              <a:endCxn id="4" idx="5"/>
            </p:cNvCxnSpPr>
            <p:nvPr/>
          </p:nvCxnSpPr>
          <p:spPr>
            <a:xfrm flipH="1" flipV="1">
              <a:off x="3813767" y="4150563"/>
              <a:ext cx="2404471" cy="1513418"/>
            </a:xfrm>
            <a:prstGeom prst="straightConnector1">
              <a:avLst/>
            </a:prstGeom>
            <a:ln w="28575" cmpd="sng">
              <a:solidFill>
                <a:srgbClr val="FF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24" idx="3"/>
              <a:endCxn id="8" idx="0"/>
            </p:cNvCxnSpPr>
            <p:nvPr/>
          </p:nvCxnSpPr>
          <p:spPr>
            <a:xfrm flipH="1">
              <a:off x="6218238" y="4150563"/>
              <a:ext cx="2404470" cy="1513418"/>
            </a:xfrm>
            <a:prstGeom prst="straightConnector1">
              <a:avLst/>
            </a:prstGeom>
            <a:ln w="28575" cmpd="sng">
              <a:solidFill>
                <a:srgbClr val="FF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32" name="Group 131"/>
          <p:cNvGrpSpPr/>
          <p:nvPr/>
        </p:nvGrpSpPr>
        <p:grpSpPr>
          <a:xfrm>
            <a:off x="2922832" y="1537095"/>
            <a:ext cx="6471284" cy="1832979"/>
            <a:chOff x="2922832" y="1537095"/>
            <a:chExt cx="6471284" cy="1832979"/>
          </a:xfrm>
        </p:grpSpPr>
        <p:sp>
          <p:nvSpPr>
            <p:cNvPr id="29" name="TextBox 28"/>
            <p:cNvSpPr txBox="1"/>
            <p:nvPr/>
          </p:nvSpPr>
          <p:spPr>
            <a:xfrm>
              <a:off x="2922832" y="2477456"/>
              <a:ext cx="6471284" cy="486157"/>
            </a:xfrm>
            <a:prstGeom prst="rect">
              <a:avLst/>
            </a:prstGeom>
            <a:solidFill>
              <a:schemeClr val="accent2"/>
            </a:solidFill>
            <a:ln w="28575">
              <a:noFill/>
            </a:ln>
          </p:spPr>
          <p:txBody>
            <a:bodyPr wrap="square" tIns="0" rIns="0" bIns="0" rtlCol="0" anchor="ctr">
              <a:noAutofit/>
            </a:bodyPr>
            <a:lstStyle/>
            <a:p>
              <a:pPr algn="ctr"/>
              <a:r>
                <a:rPr lang="en-US" dirty="0" smtClean="0">
                  <a:solidFill>
                    <a:srgbClr val="FFFFFF"/>
                  </a:solidFill>
                </a:rPr>
                <a:t>Load Balancer</a:t>
              </a:r>
              <a:endParaRPr lang="en-US" dirty="0">
                <a:solidFill>
                  <a:srgbClr val="FFFFFF"/>
                </a:solidFill>
              </a:endParaRPr>
            </a:p>
          </p:txBody>
        </p:sp>
        <p:cxnSp>
          <p:nvCxnSpPr>
            <p:cNvPr id="68" name="Straight Arrow Connector 67"/>
            <p:cNvCxnSpPr>
              <a:stCxn id="4" idx="0"/>
            </p:cNvCxnSpPr>
            <p:nvPr/>
          </p:nvCxnSpPr>
          <p:spPr>
            <a:xfrm flipH="1" flipV="1">
              <a:off x="3488892" y="2963614"/>
              <a:ext cx="1586" cy="406460"/>
            </a:xfrm>
            <a:prstGeom prst="straightConnector1">
              <a:avLst/>
            </a:prstGeom>
            <a:ln w="28575" cmpd="sng">
              <a:solidFill>
                <a:schemeClr val="bg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23" idx="0"/>
            </p:cNvCxnSpPr>
            <p:nvPr/>
          </p:nvCxnSpPr>
          <p:spPr>
            <a:xfrm flipH="1" flipV="1">
              <a:off x="7123762" y="2963613"/>
              <a:ext cx="3730" cy="406461"/>
            </a:xfrm>
            <a:prstGeom prst="straightConnector1">
              <a:avLst/>
            </a:prstGeom>
            <a:ln w="28575" cmpd="sng">
              <a:solidFill>
                <a:schemeClr val="bg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24" idx="0"/>
            </p:cNvCxnSpPr>
            <p:nvPr/>
          </p:nvCxnSpPr>
          <p:spPr>
            <a:xfrm flipV="1">
              <a:off x="8945997" y="2963614"/>
              <a:ext cx="2499" cy="406460"/>
            </a:xfrm>
            <a:prstGeom prst="straightConnector1">
              <a:avLst/>
            </a:prstGeom>
            <a:ln w="28575" cmpd="sng">
              <a:solidFill>
                <a:schemeClr val="bg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22" idx="0"/>
            </p:cNvCxnSpPr>
            <p:nvPr/>
          </p:nvCxnSpPr>
          <p:spPr>
            <a:xfrm flipV="1">
              <a:off x="5308985" y="2963614"/>
              <a:ext cx="0" cy="406460"/>
            </a:xfrm>
            <a:prstGeom prst="straightConnector1">
              <a:avLst/>
            </a:prstGeom>
            <a:ln w="28575" cmpd="sng">
              <a:solidFill>
                <a:schemeClr val="bg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4" idx="2"/>
              <a:endCxn id="29" idx="0"/>
            </p:cNvCxnSpPr>
            <p:nvPr/>
          </p:nvCxnSpPr>
          <p:spPr>
            <a:xfrm>
              <a:off x="6158474" y="1537095"/>
              <a:ext cx="0" cy="940361"/>
            </a:xfrm>
            <a:prstGeom prst="straightConnector1">
              <a:avLst/>
            </a:prstGeom>
            <a:ln w="28575" cmpd="sng">
              <a:solidFill>
                <a:srgbClr val="FFFF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23930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9450" y="302004"/>
            <a:ext cx="8240104" cy="1022980"/>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US" sz="6000" dirty="0" smtClean="0"/>
              <a:t>Configuration</a:t>
            </a:r>
            <a:endParaRPr lang="en-US" dirty="0"/>
          </a:p>
        </p:txBody>
      </p:sp>
      <p:sp>
        <p:nvSpPr>
          <p:cNvPr id="4" name="Rectangle 3"/>
          <p:cNvSpPr/>
          <p:nvPr/>
        </p:nvSpPr>
        <p:spPr>
          <a:xfrm>
            <a:off x="565225" y="1867270"/>
            <a:ext cx="9120187" cy="4031873"/>
          </a:xfrm>
          <a:prstGeom prst="rect">
            <a:avLst/>
          </a:prstGeom>
        </p:spPr>
        <p:txBody>
          <a:bodyPr wrap="square">
            <a:spAutoFit/>
          </a:bodyPr>
          <a:lstStyle/>
          <a:p>
            <a:pPr marL="285750" indent="-285750">
              <a:buFont typeface="Arial" panose="020B0604020202020204" pitchFamily="34" charset="0"/>
              <a:buChar char="•"/>
            </a:pPr>
            <a:r>
              <a:rPr lang="en-US" sz="3200" dirty="0" smtClean="0">
                <a:latin typeface="+mj-lt"/>
              </a:rPr>
              <a:t>4,000 Sites with popular web applications </a:t>
            </a:r>
          </a:p>
          <a:p>
            <a:endParaRPr lang="en-US" sz="3200" dirty="0" smtClean="0">
              <a:latin typeface="+mj-lt"/>
            </a:endParaRPr>
          </a:p>
          <a:p>
            <a:pPr marL="285750" indent="-285750">
              <a:buFont typeface="Arial" panose="020B0604020202020204" pitchFamily="34" charset="0"/>
              <a:buChar char="•"/>
            </a:pPr>
            <a:r>
              <a:rPr lang="en-US" sz="3200" dirty="0" smtClean="0">
                <a:latin typeface="+mj-lt"/>
              </a:rPr>
              <a:t>Runtime:</a:t>
            </a:r>
          </a:p>
          <a:p>
            <a:pPr marL="752121" lvl="1" indent="-285750">
              <a:buFont typeface="Arial" panose="020B0604020202020204" pitchFamily="34" charset="0"/>
              <a:buChar char="•"/>
            </a:pPr>
            <a:r>
              <a:rPr lang="en-US" sz="3200" dirty="0" smtClean="0">
                <a:latin typeface="+mj-lt"/>
              </a:rPr>
              <a:t>500 sites running</a:t>
            </a:r>
          </a:p>
          <a:p>
            <a:pPr marL="752121" lvl="1" indent="-285750">
              <a:buFont typeface="Arial" panose="020B0604020202020204" pitchFamily="34" charset="0"/>
              <a:buChar char="•"/>
            </a:pPr>
            <a:r>
              <a:rPr lang="en-US" sz="3200" dirty="0" smtClean="0">
                <a:latin typeface="+mj-lt"/>
              </a:rPr>
              <a:t>2 sites starting up</a:t>
            </a:r>
          </a:p>
          <a:p>
            <a:pPr marL="752121" lvl="1" indent="-285750">
              <a:buFont typeface="Arial" panose="020B0604020202020204" pitchFamily="34" charset="0"/>
              <a:buChar char="•"/>
            </a:pPr>
            <a:r>
              <a:rPr lang="en-US" sz="3200" dirty="0" smtClean="0">
                <a:latin typeface="+mj-lt"/>
              </a:rPr>
              <a:t>2 sites shutting down</a:t>
            </a:r>
          </a:p>
          <a:p>
            <a:endParaRPr lang="en-US" sz="3200" dirty="0" smtClean="0">
              <a:latin typeface="+mj-lt"/>
            </a:endParaRPr>
          </a:p>
          <a:p>
            <a:pPr marL="285750" indent="-285750">
              <a:buFont typeface="Arial" panose="020B0604020202020204" pitchFamily="34" charset="0"/>
              <a:buChar char="•"/>
            </a:pPr>
            <a:r>
              <a:rPr lang="en-US" sz="3200" dirty="0" smtClean="0">
                <a:latin typeface="+mj-lt"/>
              </a:rPr>
              <a:t>NAS load from 7 machines total</a:t>
            </a:r>
            <a:endParaRPr lang="en-US" sz="3200" dirty="0">
              <a:latin typeface="+mj-lt"/>
            </a:endParaRPr>
          </a:p>
        </p:txBody>
      </p:sp>
    </p:spTree>
    <p:extLst>
      <p:ext uri="{BB962C8B-B14F-4D97-AF65-F5344CB8AC3E}">
        <p14:creationId xmlns:p14="http://schemas.microsoft.com/office/powerpoint/2010/main" val="1787813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8782" y="276837"/>
            <a:ext cx="8240104" cy="1022980"/>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US" sz="6000" dirty="0" smtClean="0"/>
              <a:t>Graph 1</a:t>
            </a:r>
            <a:endParaRPr lang="en-US" dirty="0"/>
          </a:p>
        </p:txBody>
      </p:sp>
      <p:pic>
        <p:nvPicPr>
          <p:cNvPr id="4" name="Picture 1" descr="Description: cid:image012.png@01CD7CA3.03BE5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53" y="2623233"/>
            <a:ext cx="5591053" cy="2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escription: cid:image008.png@01CD7CA3.03BE5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174" y="2623232"/>
            <a:ext cx="5602410" cy="2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0686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IIS: new scalability &amp; manageability features</a:t>
            </a:r>
            <a:endParaRPr lang="en-US" dirty="0"/>
          </a:p>
        </p:txBody>
      </p:sp>
      <p:sp>
        <p:nvSpPr>
          <p:cNvPr id="5" name="Text Placeholder 4"/>
          <p:cNvSpPr>
            <a:spLocks noGrp="1"/>
          </p:cNvSpPr>
          <p:nvPr>
            <p:ph type="body" sz="quarter" idx="12"/>
          </p:nvPr>
        </p:nvSpPr>
        <p:spPr/>
        <p:txBody>
          <a:bodyPr/>
          <a:lstStyle/>
          <a:p>
            <a:r>
              <a:rPr lang="en-US" dirty="0" smtClean="0"/>
              <a:t>Erez </a:t>
            </a:r>
            <a:r>
              <a:rPr lang="en-US" dirty="0" err="1" smtClean="0"/>
              <a:t>Benari</a:t>
            </a:r>
            <a:r>
              <a:rPr lang="en-US" dirty="0" smtClean="0"/>
              <a:t> and Ahmed ElSayed</a:t>
            </a:r>
            <a:endParaRPr lang="en-US" dirty="0"/>
          </a:p>
        </p:txBody>
      </p:sp>
      <p:sp>
        <p:nvSpPr>
          <p:cNvPr id="14" name="Text Placeholder 13"/>
          <p:cNvSpPr>
            <a:spLocks noGrp="1"/>
          </p:cNvSpPr>
          <p:nvPr>
            <p:ph type="body" sz="quarter" idx="13"/>
          </p:nvPr>
        </p:nvSpPr>
        <p:spPr/>
        <p:txBody>
          <a:bodyPr/>
          <a:lstStyle/>
          <a:p>
            <a:r>
              <a:rPr lang="en-US" dirty="0"/>
              <a:t>MDC-B303</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cription: cid:image003.png@01CD7CA3.03BE5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61" y="2659943"/>
            <a:ext cx="5941018" cy="29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escription: cid:image002.png@01CD7CA3.03BE5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521" y="2659943"/>
            <a:ext cx="5941437" cy="29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94283" y="276837"/>
            <a:ext cx="8240104" cy="1022980"/>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US" sz="6000" dirty="0" smtClean="0"/>
              <a:t>Graph 2</a:t>
            </a:r>
            <a:endParaRPr lang="en-US" dirty="0"/>
          </a:p>
        </p:txBody>
      </p:sp>
    </p:spTree>
    <p:extLst>
      <p:ext uri="{BB962C8B-B14F-4D97-AF65-F5344CB8AC3E}">
        <p14:creationId xmlns:p14="http://schemas.microsoft.com/office/powerpoint/2010/main" val="7226648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Idle Worker Process Page-out</a:t>
            </a:r>
          </a:p>
        </p:txBody>
      </p:sp>
      <p:sp>
        <p:nvSpPr>
          <p:cNvPr id="8" name="Text Placeholder 2"/>
          <p:cNvSpPr txBox="1">
            <a:spLocks/>
          </p:cNvSpPr>
          <p:nvPr/>
        </p:nvSpPr>
        <p:spPr>
          <a:xfrm>
            <a:off x="274638" y="5194252"/>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challenge:</a:t>
            </a:r>
          </a:p>
          <a:p>
            <a:pPr marL="0" indent="0">
              <a:buNone/>
            </a:pPr>
            <a:r>
              <a:rPr lang="en-US" dirty="0" smtClean="0"/>
              <a:t>Optimizing memory usage</a:t>
            </a:r>
            <a:endParaRPr lang="en-US" dirty="0"/>
          </a:p>
        </p:txBody>
      </p:sp>
    </p:spTree>
    <p:extLst>
      <p:ext uri="{BB962C8B-B14F-4D97-AF65-F5344CB8AC3E}">
        <p14:creationId xmlns:p14="http://schemas.microsoft.com/office/powerpoint/2010/main" val="4728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Idle Worker Process Page-out</a:t>
            </a:r>
          </a:p>
        </p:txBody>
      </p:sp>
      <p:sp>
        <p:nvSpPr>
          <p:cNvPr id="8" name="Text Placeholder 2"/>
          <p:cNvSpPr txBox="1">
            <a:spLocks/>
          </p:cNvSpPr>
          <p:nvPr/>
        </p:nvSpPr>
        <p:spPr>
          <a:xfrm>
            <a:off x="274638" y="5125355"/>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solution:</a:t>
            </a:r>
          </a:p>
          <a:p>
            <a:pPr marL="0" indent="0">
              <a:buNone/>
            </a:pPr>
            <a:r>
              <a:rPr lang="en-US" dirty="0" smtClean="0"/>
              <a:t>Page-out WP, instead of terminating it</a:t>
            </a:r>
            <a:endParaRPr lang="en-US" dirty="0"/>
          </a:p>
        </p:txBody>
      </p:sp>
    </p:spTree>
    <p:extLst>
      <p:ext uri="{BB962C8B-B14F-4D97-AF65-F5344CB8AC3E}">
        <p14:creationId xmlns:p14="http://schemas.microsoft.com/office/powerpoint/2010/main" val="102867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Idle Worker Process Page-out</a:t>
            </a:r>
          </a:p>
        </p:txBody>
      </p:sp>
      <p:sp>
        <p:nvSpPr>
          <p:cNvPr id="8" name="Text Placeholder 2"/>
          <p:cNvSpPr txBox="1">
            <a:spLocks/>
          </p:cNvSpPr>
          <p:nvPr/>
        </p:nvSpPr>
        <p:spPr>
          <a:xfrm>
            <a:off x="274638" y="5054917"/>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What does it look like?</a:t>
            </a:r>
          </a:p>
        </p:txBody>
      </p:sp>
    </p:spTree>
    <p:extLst>
      <p:ext uri="{BB962C8B-B14F-4D97-AF65-F5344CB8AC3E}">
        <p14:creationId xmlns:p14="http://schemas.microsoft.com/office/powerpoint/2010/main" val="34446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4079875" y="877887"/>
            <a:ext cx="4276725" cy="5238750"/>
          </a:xfrm>
          <a:prstGeom prst="rect">
            <a:avLst/>
          </a:prstGeom>
        </p:spPr>
      </p:pic>
    </p:spTree>
    <p:extLst>
      <p:ext uri="{BB962C8B-B14F-4D97-AF65-F5344CB8AC3E}">
        <p14:creationId xmlns:p14="http://schemas.microsoft.com/office/powerpoint/2010/main" val="120596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a:t>Idle Worker Process Page-out</a:t>
            </a:r>
          </a:p>
        </p:txBody>
      </p:sp>
    </p:spTree>
    <p:extLst>
      <p:ext uri="{BB962C8B-B14F-4D97-AF65-F5344CB8AC3E}">
        <p14:creationId xmlns:p14="http://schemas.microsoft.com/office/powerpoint/2010/main" val="201980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Logging </a:t>
            </a:r>
            <a:r>
              <a:rPr lang="en-US" dirty="0" smtClean="0"/>
              <a:t>enhancements</a:t>
            </a:r>
            <a:endParaRPr lang="en-US" dirty="0"/>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scenarios:</a:t>
            </a:r>
          </a:p>
          <a:p>
            <a:pPr marL="0" indent="0">
              <a:buNone/>
            </a:pPr>
            <a:r>
              <a:rPr lang="en-US" dirty="0" smtClean="0"/>
              <a:t>Debugging, troubleshooting, tracking</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47080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Logging enhancements</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challenge:</a:t>
            </a:r>
          </a:p>
          <a:p>
            <a:pPr marL="0" indent="0">
              <a:buNone/>
            </a:pPr>
            <a:r>
              <a:rPr lang="en-US" dirty="0" smtClean="0"/>
              <a:t>Data that isn’t logged can be hard to collect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27216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Logging enhancements</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solution:</a:t>
            </a:r>
          </a:p>
          <a:p>
            <a:pPr marL="0" indent="0">
              <a:buNone/>
            </a:pPr>
            <a:r>
              <a:rPr lang="en-US" dirty="0" smtClean="0"/>
              <a:t>Define extra fields to log</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71490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2963945" y="1297185"/>
            <a:ext cx="3466647" cy="2401056"/>
          </a:xfrm>
          <a:prstGeom prst="roundRect">
            <a:avLst>
              <a:gd name="adj" fmla="val 0"/>
            </a:avLst>
          </a:prstGeom>
          <a:solidFill>
            <a:schemeClr val="bg1">
              <a:lumMod val="65000"/>
              <a:lumOff val="3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User Mode</a:t>
            </a:r>
          </a:p>
        </p:txBody>
      </p:sp>
      <p:sp>
        <p:nvSpPr>
          <p:cNvPr id="8" name="Rounded Rectangle 7"/>
          <p:cNvSpPr/>
          <p:nvPr/>
        </p:nvSpPr>
        <p:spPr bwMode="auto">
          <a:xfrm>
            <a:off x="2956417" y="4328630"/>
            <a:ext cx="3481702" cy="2353482"/>
          </a:xfrm>
          <a:prstGeom prst="roundRect">
            <a:avLst>
              <a:gd name="adj" fmla="val 0"/>
            </a:avLst>
          </a:prstGeom>
          <a:solidFill>
            <a:schemeClr val="bg1">
              <a:lumMod val="65000"/>
              <a:lumOff val="3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Kernel Mode</a:t>
            </a:r>
          </a:p>
        </p:txBody>
      </p:sp>
      <p:sp>
        <p:nvSpPr>
          <p:cNvPr id="46" name="Rectangle 45"/>
          <p:cNvSpPr/>
          <p:nvPr/>
        </p:nvSpPr>
        <p:spPr bwMode="auto">
          <a:xfrm>
            <a:off x="332152" y="4590971"/>
            <a:ext cx="1828800" cy="1828800"/>
          </a:xfrm>
          <a:prstGeom prst="rect">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2"/>
                </a:solidFill>
              </a:rPr>
              <a:t>Client</a:t>
            </a:r>
          </a:p>
        </p:txBody>
      </p:sp>
      <p:sp>
        <p:nvSpPr>
          <p:cNvPr id="26" name="Rectangle 25"/>
          <p:cNvSpPr/>
          <p:nvPr/>
        </p:nvSpPr>
        <p:spPr bwMode="auto">
          <a:xfrm>
            <a:off x="9665051" y="1583313"/>
            <a:ext cx="1828800" cy="1828800"/>
          </a:xfrm>
          <a:prstGeom prst="rect">
            <a:avLst/>
          </a:prstGeom>
          <a:solidFill>
            <a:srgbClr val="77AD0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Log files</a:t>
            </a:r>
          </a:p>
        </p:txBody>
      </p:sp>
      <p:grpSp>
        <p:nvGrpSpPr>
          <p:cNvPr id="15" name="Group 14"/>
          <p:cNvGrpSpPr/>
          <p:nvPr/>
        </p:nvGrpSpPr>
        <p:grpSpPr>
          <a:xfrm>
            <a:off x="2160952" y="5155204"/>
            <a:ext cx="1621916" cy="256032"/>
            <a:chOff x="2160952" y="5155204"/>
            <a:chExt cx="1621916" cy="256032"/>
          </a:xfrm>
        </p:grpSpPr>
        <p:cxnSp>
          <p:nvCxnSpPr>
            <p:cNvPr id="28" name="Straight Arrow Connector 27"/>
            <p:cNvCxnSpPr/>
            <p:nvPr/>
          </p:nvCxnSpPr>
          <p:spPr>
            <a:xfrm>
              <a:off x="2160952" y="5275921"/>
              <a:ext cx="1621916" cy="0"/>
            </a:xfrm>
            <a:prstGeom prst="straightConnector1">
              <a:avLst/>
            </a:prstGeom>
            <a:ln w="28575" cmpd="sng">
              <a:solidFill>
                <a:srgbClr val="FFFFFF"/>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a:spLocks noChangeAspect="1"/>
            </p:cNvSpPr>
            <p:nvPr/>
          </p:nvSpPr>
          <p:spPr>
            <a:xfrm>
              <a:off x="2462737" y="5155204"/>
              <a:ext cx="256032" cy="256032"/>
            </a:xfrm>
            <a:prstGeom prst="ellipse">
              <a:avLst/>
            </a:prstGeom>
            <a:solidFill>
              <a:schemeClr val="tx1"/>
            </a:solidFill>
          </p:spPr>
          <p:txBody>
            <a:bodyPr wrap="none" lIns="0" tIns="0" rIns="0" bIns="0" rtlCol="0" anchor="ctr">
              <a:noAutofit/>
            </a:bodyPr>
            <a:lstStyle/>
            <a:p>
              <a:pPr algn="ctr"/>
              <a:r>
                <a:rPr lang="en-US" sz="1200" dirty="0" smtClean="0">
                  <a:solidFill>
                    <a:srgbClr val="FF6600"/>
                  </a:solidFill>
                </a:rPr>
                <a:t>1</a:t>
              </a:r>
              <a:endParaRPr lang="en-US" sz="1200" dirty="0">
                <a:solidFill>
                  <a:srgbClr val="FF6600"/>
                </a:solidFill>
              </a:endParaRPr>
            </a:p>
          </p:txBody>
        </p:sp>
      </p:grpSp>
      <p:cxnSp>
        <p:nvCxnSpPr>
          <p:cNvPr id="30" name="Straight Arrow Connector 29"/>
          <p:cNvCxnSpPr/>
          <p:nvPr/>
        </p:nvCxnSpPr>
        <p:spPr>
          <a:xfrm>
            <a:off x="4374889" y="3412113"/>
            <a:ext cx="0" cy="1178858"/>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160952" y="5581676"/>
            <a:ext cx="1621916" cy="256032"/>
            <a:chOff x="2160952" y="5581676"/>
            <a:chExt cx="1621916" cy="256032"/>
          </a:xfrm>
        </p:grpSpPr>
        <p:cxnSp>
          <p:nvCxnSpPr>
            <p:cNvPr id="33" name="Straight Arrow Connector 32"/>
            <p:cNvCxnSpPr/>
            <p:nvPr/>
          </p:nvCxnSpPr>
          <p:spPr>
            <a:xfrm>
              <a:off x="2160952" y="5702393"/>
              <a:ext cx="1621916" cy="0"/>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spect="1"/>
            </p:cNvSpPr>
            <p:nvPr/>
          </p:nvSpPr>
          <p:spPr>
            <a:xfrm>
              <a:off x="2462737" y="5581676"/>
              <a:ext cx="256032" cy="256032"/>
            </a:xfrm>
            <a:prstGeom prst="ellipse">
              <a:avLst/>
            </a:prstGeom>
            <a:solidFill>
              <a:schemeClr val="tx1"/>
            </a:solidFill>
          </p:spPr>
          <p:txBody>
            <a:bodyPr wrap="square" lIns="0" tIns="0" rIns="0" bIns="0" rtlCol="0" anchor="ctr">
              <a:noAutofit/>
            </a:bodyPr>
            <a:lstStyle/>
            <a:p>
              <a:pPr algn="ctr"/>
              <a:r>
                <a:rPr lang="en-US" sz="1200" dirty="0">
                  <a:solidFill>
                    <a:srgbClr val="FF6600"/>
                  </a:solidFill>
                </a:rPr>
                <a:t>4</a:t>
              </a:r>
            </a:p>
          </p:txBody>
        </p:sp>
      </p:grpSp>
      <p:sp>
        <p:nvSpPr>
          <p:cNvPr id="35" name="Rectangle 34"/>
          <p:cNvSpPr>
            <a:spLocks/>
          </p:cNvSpPr>
          <p:nvPr/>
        </p:nvSpPr>
        <p:spPr bwMode="auto">
          <a:xfrm>
            <a:off x="3782868" y="1583313"/>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W3WP</a:t>
            </a:r>
          </a:p>
        </p:txBody>
      </p:sp>
      <p:cxnSp>
        <p:nvCxnSpPr>
          <p:cNvPr id="37" name="Straight Arrow Connector 36"/>
          <p:cNvCxnSpPr/>
          <p:nvPr/>
        </p:nvCxnSpPr>
        <p:spPr>
          <a:xfrm flipV="1">
            <a:off x="4942501" y="3412113"/>
            <a:ext cx="0" cy="1178859"/>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38" name="TextBox 37"/>
          <p:cNvSpPr txBox="1">
            <a:spLocks noChangeAspect="1"/>
          </p:cNvSpPr>
          <p:nvPr/>
        </p:nvSpPr>
        <p:spPr>
          <a:xfrm>
            <a:off x="4245480" y="3867765"/>
            <a:ext cx="256032" cy="256032"/>
          </a:xfrm>
          <a:prstGeom prst="ellipse">
            <a:avLst/>
          </a:prstGeom>
          <a:solidFill>
            <a:schemeClr val="tx1"/>
          </a:solidFill>
        </p:spPr>
        <p:txBody>
          <a:bodyPr wrap="square" lIns="0" tIns="0" rIns="0" bIns="0" rtlCol="0" anchor="ctr">
            <a:noAutofit/>
          </a:bodyPr>
          <a:lstStyle/>
          <a:p>
            <a:pPr algn="ctr"/>
            <a:r>
              <a:rPr lang="en-US" sz="1200" dirty="0" smtClean="0">
                <a:solidFill>
                  <a:srgbClr val="FF6600"/>
                </a:solidFill>
              </a:rPr>
              <a:t>2</a:t>
            </a:r>
            <a:endParaRPr lang="en-US" sz="1200" dirty="0">
              <a:solidFill>
                <a:srgbClr val="FF6600"/>
              </a:solidFill>
            </a:endParaRPr>
          </a:p>
        </p:txBody>
      </p:sp>
      <p:sp>
        <p:nvSpPr>
          <p:cNvPr id="19"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Design (Classic)</a:t>
            </a:r>
            <a:endParaRPr lang="en-US" dirty="0"/>
          </a:p>
        </p:txBody>
      </p:sp>
      <p:cxnSp>
        <p:nvCxnSpPr>
          <p:cNvPr id="27" name="Straight Arrow Connector 26"/>
          <p:cNvCxnSpPr/>
          <p:nvPr/>
        </p:nvCxnSpPr>
        <p:spPr>
          <a:xfrm flipV="1">
            <a:off x="10579451" y="3412115"/>
            <a:ext cx="0" cy="2078404"/>
          </a:xfrm>
          <a:prstGeom prst="straightConnector1">
            <a:avLst/>
          </a:prstGeom>
          <a:ln w="28575" cmpd="sng">
            <a:solidFill>
              <a:srgbClr val="FFFFFF"/>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469790" y="5498072"/>
            <a:ext cx="5109661" cy="0"/>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bwMode="auto">
          <a:xfrm>
            <a:off x="3782868" y="4590971"/>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HTTP.SYS</a:t>
            </a:r>
          </a:p>
        </p:txBody>
      </p:sp>
      <p:sp>
        <p:nvSpPr>
          <p:cNvPr id="31" name="TextBox 30"/>
          <p:cNvSpPr txBox="1">
            <a:spLocks noChangeAspect="1"/>
          </p:cNvSpPr>
          <p:nvPr/>
        </p:nvSpPr>
        <p:spPr>
          <a:xfrm>
            <a:off x="8140141" y="5362503"/>
            <a:ext cx="256032" cy="256032"/>
          </a:xfrm>
          <a:prstGeom prst="ellipse">
            <a:avLst/>
          </a:prstGeom>
          <a:solidFill>
            <a:schemeClr val="tx1"/>
          </a:solidFill>
        </p:spPr>
        <p:txBody>
          <a:bodyPr wrap="square" lIns="0" tIns="0" rIns="0" bIns="0" rtlCol="0" anchor="ctr">
            <a:noAutofit/>
          </a:bodyPr>
          <a:lstStyle/>
          <a:p>
            <a:pPr algn="ctr"/>
            <a:r>
              <a:rPr lang="en-US" sz="1200" dirty="0">
                <a:solidFill>
                  <a:srgbClr val="FF6600"/>
                </a:solidFill>
              </a:rPr>
              <a:t>5</a:t>
            </a:r>
          </a:p>
        </p:txBody>
      </p:sp>
      <p:sp>
        <p:nvSpPr>
          <p:cNvPr id="32" name="TextBox 31"/>
          <p:cNvSpPr txBox="1">
            <a:spLocks noChangeAspect="1"/>
          </p:cNvSpPr>
          <p:nvPr/>
        </p:nvSpPr>
        <p:spPr>
          <a:xfrm>
            <a:off x="4819468" y="3867765"/>
            <a:ext cx="256032" cy="256032"/>
          </a:xfrm>
          <a:prstGeom prst="ellipse">
            <a:avLst/>
          </a:prstGeom>
          <a:solidFill>
            <a:schemeClr val="tx1"/>
          </a:solidFill>
        </p:spPr>
        <p:txBody>
          <a:bodyPr wrap="square" lIns="0" tIns="0" rIns="0" bIns="0" rtlCol="0" anchor="ctr">
            <a:noAutofit/>
          </a:bodyPr>
          <a:lstStyle/>
          <a:p>
            <a:pPr algn="ctr"/>
            <a:r>
              <a:rPr lang="en-US" sz="1200" dirty="0" smtClean="0">
                <a:solidFill>
                  <a:srgbClr val="FF6600"/>
                </a:solidFill>
              </a:rPr>
              <a:t>3</a:t>
            </a:r>
            <a:endParaRPr lang="en-US" sz="1200" dirty="0">
              <a:solidFill>
                <a:srgbClr val="FF6600"/>
              </a:solidFill>
            </a:endParaRPr>
          </a:p>
        </p:txBody>
      </p:sp>
    </p:spTree>
    <p:extLst>
      <p:ext uri="{BB962C8B-B14F-4D97-AF65-F5344CB8AC3E}">
        <p14:creationId xmlns:p14="http://schemas.microsoft.com/office/powerpoint/2010/main" val="215590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0" tIns="0" rIns="0" bIns="0"/>
          <a:lstStyle/>
          <a:p>
            <a:r>
              <a:rPr lang="en-US" dirty="0" smtClean="0"/>
              <a:t>About the speakers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465"/>
          <a:stretch/>
        </p:blipFill>
        <p:spPr>
          <a:xfrm>
            <a:off x="8636532" y="3955809"/>
            <a:ext cx="2742957" cy="2737599"/>
          </a:xfrm>
          <a:prstGeom prst="rect">
            <a:avLst/>
          </a:prstGeom>
        </p:spPr>
      </p:pic>
      <p:sp>
        <p:nvSpPr>
          <p:cNvPr id="4" name="Rectangle 3"/>
          <p:cNvSpPr/>
          <p:nvPr/>
        </p:nvSpPr>
        <p:spPr bwMode="auto">
          <a:xfrm>
            <a:off x="255523" y="3954463"/>
            <a:ext cx="2743200" cy="27418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Erez </a:t>
            </a:r>
            <a:r>
              <a:rPr lang="en-US" dirty="0" err="1" smtClean="0">
                <a:gradFill>
                  <a:gsLst>
                    <a:gs pos="0">
                      <a:srgbClr val="FFFFFF"/>
                    </a:gs>
                    <a:gs pos="100000">
                      <a:srgbClr val="FFFFFF"/>
                    </a:gs>
                  </a:gsLst>
                  <a:lin ang="5400000" scaled="0"/>
                </a:gradFill>
                <a:ea typeface="Segoe UI" pitchFamily="34" charset="0"/>
                <a:cs typeface="Segoe UI" pitchFamily="34" charset="0"/>
              </a:rPr>
              <a:t>Benari</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Program Manager</a:t>
            </a:r>
          </a:p>
          <a:p>
            <a:pPr algn="ct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Internet Information Server (IIS)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049193" y="3954463"/>
            <a:ext cx="2743200" cy="27418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With Microsoft</a:t>
            </a:r>
            <a:br>
              <a:rPr lang="en-US" dirty="0" smtClean="0">
                <a:gradFill>
                  <a:gsLst>
                    <a:gs pos="0">
                      <a:srgbClr val="FFFFFF"/>
                    </a:gs>
                    <a:gs pos="100000">
                      <a:srgbClr val="FFFFFF"/>
                    </a:gs>
                  </a:gsLst>
                  <a:lin ang="5400000" scaled="0"/>
                </a:gradFill>
                <a:ea typeface="Segoe UI" pitchFamily="34" charset="0"/>
                <a:cs typeface="Segoe UI" pitchFamily="34" charset="0"/>
              </a:rPr>
            </a:br>
            <a:r>
              <a:rPr lang="en-US" dirty="0" smtClean="0">
                <a:gradFill>
                  <a:gsLst>
                    <a:gs pos="0">
                      <a:srgbClr val="FFFFFF"/>
                    </a:gs>
                    <a:gs pos="100000">
                      <a:srgbClr val="FFFFFF"/>
                    </a:gs>
                  </a:gsLst>
                  <a:lin ang="5400000" scaled="0"/>
                </a:gradFill>
                <a:ea typeface="Segoe UI" pitchFamily="34" charset="0"/>
                <a:cs typeface="Segoe UI" pitchFamily="34" charset="0"/>
              </a:rPr>
              <a:t>since 2000</a:t>
            </a:r>
          </a:p>
        </p:txBody>
      </p:sp>
      <p:sp>
        <p:nvSpPr>
          <p:cNvPr id="7" name="Rectangle 6"/>
          <p:cNvSpPr/>
          <p:nvPr/>
        </p:nvSpPr>
        <p:spPr bwMode="auto">
          <a:xfrm>
            <a:off x="5842863" y="3954463"/>
            <a:ext cx="2743200" cy="27418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Previously with Forefront</a:t>
            </a:r>
            <a:br>
              <a:rPr lang="en-US" dirty="0" smtClean="0">
                <a:gradFill>
                  <a:gsLst>
                    <a:gs pos="0">
                      <a:srgbClr val="FFFFFF"/>
                    </a:gs>
                    <a:gs pos="100000">
                      <a:srgbClr val="FFFFFF"/>
                    </a:gs>
                  </a:gsLst>
                  <a:lin ang="5400000" scaled="0"/>
                </a:gradFill>
                <a:ea typeface="Segoe UI" pitchFamily="34" charset="0"/>
                <a:cs typeface="Segoe UI" pitchFamily="34" charset="0"/>
              </a:rPr>
            </a:br>
            <a:r>
              <a:rPr lang="en-US" dirty="0" smtClean="0">
                <a:gradFill>
                  <a:gsLst>
                    <a:gs pos="0">
                      <a:srgbClr val="FFFFFF"/>
                    </a:gs>
                    <a:gs pos="100000">
                      <a:srgbClr val="FFFFFF"/>
                    </a:gs>
                  </a:gsLst>
                  <a:lin ang="5400000" scaled="0"/>
                </a:gradFill>
                <a:ea typeface="Segoe UI" pitchFamily="34" charset="0"/>
                <a:cs typeface="Segoe UI" pitchFamily="34" charset="0"/>
              </a:rPr>
              <a:t>(UAG and TMG)</a:t>
            </a: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074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2963945" y="1297185"/>
            <a:ext cx="5904263" cy="2401056"/>
          </a:xfrm>
          <a:prstGeom prst="roundRect">
            <a:avLst>
              <a:gd name="adj" fmla="val 0"/>
            </a:avLst>
          </a:prstGeom>
          <a:solidFill>
            <a:schemeClr val="bg1">
              <a:lumMod val="65000"/>
              <a:lumOff val="3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User Mode</a:t>
            </a:r>
          </a:p>
        </p:txBody>
      </p:sp>
      <p:sp>
        <p:nvSpPr>
          <p:cNvPr id="8" name="Rounded Rectangle 7"/>
          <p:cNvSpPr/>
          <p:nvPr/>
        </p:nvSpPr>
        <p:spPr bwMode="auto">
          <a:xfrm>
            <a:off x="2956417" y="4328630"/>
            <a:ext cx="3481702" cy="2353482"/>
          </a:xfrm>
          <a:prstGeom prst="roundRect">
            <a:avLst>
              <a:gd name="adj" fmla="val 0"/>
            </a:avLst>
          </a:prstGeom>
          <a:solidFill>
            <a:schemeClr val="bg1">
              <a:lumMod val="65000"/>
              <a:lumOff val="3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Kernel Mode</a:t>
            </a:r>
          </a:p>
        </p:txBody>
      </p:sp>
      <p:sp>
        <p:nvSpPr>
          <p:cNvPr id="46" name="Rectangle 45"/>
          <p:cNvSpPr/>
          <p:nvPr/>
        </p:nvSpPr>
        <p:spPr bwMode="auto">
          <a:xfrm>
            <a:off x="332152" y="4590971"/>
            <a:ext cx="1828800" cy="1828800"/>
          </a:xfrm>
          <a:prstGeom prst="rect">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2"/>
                </a:solidFill>
              </a:rPr>
              <a:t>Client</a:t>
            </a:r>
          </a:p>
        </p:txBody>
      </p:sp>
      <p:sp>
        <p:nvSpPr>
          <p:cNvPr id="26" name="Rectangle 25"/>
          <p:cNvSpPr/>
          <p:nvPr/>
        </p:nvSpPr>
        <p:spPr bwMode="auto">
          <a:xfrm>
            <a:off x="9665051" y="1583313"/>
            <a:ext cx="1828800" cy="1828800"/>
          </a:xfrm>
          <a:prstGeom prst="rect">
            <a:avLst/>
          </a:prstGeom>
          <a:solidFill>
            <a:srgbClr val="77AD0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Log files</a:t>
            </a:r>
          </a:p>
        </p:txBody>
      </p:sp>
      <p:grpSp>
        <p:nvGrpSpPr>
          <p:cNvPr id="17" name="Group 16"/>
          <p:cNvGrpSpPr/>
          <p:nvPr/>
        </p:nvGrpSpPr>
        <p:grpSpPr>
          <a:xfrm>
            <a:off x="2160952" y="5155204"/>
            <a:ext cx="1621916" cy="256032"/>
            <a:chOff x="2160952" y="5155204"/>
            <a:chExt cx="1621916" cy="256032"/>
          </a:xfrm>
        </p:grpSpPr>
        <p:cxnSp>
          <p:nvCxnSpPr>
            <p:cNvPr id="28" name="Straight Arrow Connector 27"/>
            <p:cNvCxnSpPr/>
            <p:nvPr/>
          </p:nvCxnSpPr>
          <p:spPr>
            <a:xfrm>
              <a:off x="2160952" y="5275921"/>
              <a:ext cx="1621916" cy="0"/>
            </a:xfrm>
            <a:prstGeom prst="straightConnector1">
              <a:avLst/>
            </a:prstGeom>
            <a:ln w="28575" cmpd="sng">
              <a:solidFill>
                <a:srgbClr val="FFFFFF"/>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a:spLocks noChangeAspect="1"/>
            </p:cNvSpPr>
            <p:nvPr/>
          </p:nvSpPr>
          <p:spPr>
            <a:xfrm>
              <a:off x="2462737" y="5155204"/>
              <a:ext cx="256032" cy="256032"/>
            </a:xfrm>
            <a:prstGeom prst="ellipse">
              <a:avLst/>
            </a:prstGeom>
            <a:solidFill>
              <a:schemeClr val="tx1"/>
            </a:solidFill>
          </p:spPr>
          <p:txBody>
            <a:bodyPr wrap="none" lIns="0" tIns="0" rIns="0" bIns="0" rtlCol="0" anchor="ctr">
              <a:noAutofit/>
            </a:bodyPr>
            <a:lstStyle/>
            <a:p>
              <a:pPr algn="ctr"/>
              <a:r>
                <a:rPr lang="en-US" sz="1200" dirty="0" smtClean="0">
                  <a:solidFill>
                    <a:srgbClr val="FF6600"/>
                  </a:solidFill>
                </a:rPr>
                <a:t>1</a:t>
              </a:r>
              <a:endParaRPr lang="en-US" sz="1200" dirty="0">
                <a:solidFill>
                  <a:srgbClr val="FF6600"/>
                </a:solidFill>
              </a:endParaRPr>
            </a:p>
          </p:txBody>
        </p:sp>
      </p:grpSp>
      <p:cxnSp>
        <p:nvCxnSpPr>
          <p:cNvPr id="30" name="Straight Arrow Connector 29"/>
          <p:cNvCxnSpPr/>
          <p:nvPr/>
        </p:nvCxnSpPr>
        <p:spPr>
          <a:xfrm>
            <a:off x="4357304" y="3412111"/>
            <a:ext cx="0" cy="1178858"/>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2160952" y="5581676"/>
            <a:ext cx="1621916" cy="256032"/>
            <a:chOff x="2160952" y="5581676"/>
            <a:chExt cx="1621916" cy="256032"/>
          </a:xfrm>
        </p:grpSpPr>
        <p:cxnSp>
          <p:nvCxnSpPr>
            <p:cNvPr id="33" name="Straight Arrow Connector 32"/>
            <p:cNvCxnSpPr/>
            <p:nvPr/>
          </p:nvCxnSpPr>
          <p:spPr>
            <a:xfrm>
              <a:off x="2160952" y="5702393"/>
              <a:ext cx="1621916" cy="0"/>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spect="1"/>
            </p:cNvSpPr>
            <p:nvPr/>
          </p:nvSpPr>
          <p:spPr>
            <a:xfrm>
              <a:off x="2462737" y="5581676"/>
              <a:ext cx="256032" cy="256032"/>
            </a:xfrm>
            <a:prstGeom prst="ellipse">
              <a:avLst/>
            </a:prstGeom>
            <a:solidFill>
              <a:schemeClr val="tx1"/>
            </a:solidFill>
          </p:spPr>
          <p:txBody>
            <a:bodyPr wrap="square" lIns="0" tIns="0" rIns="0" bIns="0" rtlCol="0" anchor="ctr">
              <a:noAutofit/>
            </a:bodyPr>
            <a:lstStyle/>
            <a:p>
              <a:pPr algn="ctr"/>
              <a:r>
                <a:rPr lang="en-US" sz="1200" dirty="0">
                  <a:solidFill>
                    <a:srgbClr val="FF6600"/>
                  </a:solidFill>
                </a:rPr>
                <a:t>4</a:t>
              </a:r>
            </a:p>
          </p:txBody>
        </p:sp>
      </p:grpSp>
      <p:sp>
        <p:nvSpPr>
          <p:cNvPr id="35" name="Rectangle 34"/>
          <p:cNvSpPr>
            <a:spLocks/>
          </p:cNvSpPr>
          <p:nvPr/>
        </p:nvSpPr>
        <p:spPr bwMode="auto">
          <a:xfrm>
            <a:off x="3782868" y="1583313"/>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W3WP</a:t>
            </a:r>
          </a:p>
        </p:txBody>
      </p:sp>
      <p:sp>
        <p:nvSpPr>
          <p:cNvPr id="36" name="Rectangle 35"/>
          <p:cNvSpPr/>
          <p:nvPr/>
        </p:nvSpPr>
        <p:spPr bwMode="auto">
          <a:xfrm>
            <a:off x="3782868" y="4590971"/>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HTTP.SYS</a:t>
            </a:r>
          </a:p>
        </p:txBody>
      </p:sp>
      <p:cxnSp>
        <p:nvCxnSpPr>
          <p:cNvPr id="37" name="Straight Arrow Connector 36"/>
          <p:cNvCxnSpPr/>
          <p:nvPr/>
        </p:nvCxnSpPr>
        <p:spPr>
          <a:xfrm flipV="1">
            <a:off x="4942501" y="3412111"/>
            <a:ext cx="0" cy="1178859"/>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38" name="TextBox 37"/>
          <p:cNvSpPr txBox="1">
            <a:spLocks noChangeAspect="1"/>
          </p:cNvSpPr>
          <p:nvPr/>
        </p:nvSpPr>
        <p:spPr>
          <a:xfrm>
            <a:off x="4245480" y="3867765"/>
            <a:ext cx="256032" cy="256032"/>
          </a:xfrm>
          <a:prstGeom prst="ellipse">
            <a:avLst/>
          </a:prstGeom>
          <a:solidFill>
            <a:schemeClr val="tx1"/>
          </a:solidFill>
        </p:spPr>
        <p:txBody>
          <a:bodyPr wrap="square" lIns="0" tIns="0" rIns="0" bIns="0" rtlCol="0" anchor="ctr">
            <a:noAutofit/>
          </a:bodyPr>
          <a:lstStyle/>
          <a:p>
            <a:pPr algn="ctr"/>
            <a:r>
              <a:rPr lang="en-US" sz="1200" dirty="0" smtClean="0">
                <a:solidFill>
                  <a:srgbClr val="FF6600"/>
                </a:solidFill>
              </a:rPr>
              <a:t>2</a:t>
            </a:r>
            <a:endParaRPr lang="en-US" sz="1200" dirty="0">
              <a:solidFill>
                <a:srgbClr val="FF6600"/>
              </a:solidFill>
            </a:endParaRPr>
          </a:p>
        </p:txBody>
      </p:sp>
      <p:sp>
        <p:nvSpPr>
          <p:cNvPr id="19"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Design (enhanced)</a:t>
            </a:r>
          </a:p>
        </p:txBody>
      </p:sp>
      <p:sp>
        <p:nvSpPr>
          <p:cNvPr id="20" name="Rectangle 19"/>
          <p:cNvSpPr>
            <a:spLocks/>
          </p:cNvSpPr>
          <p:nvPr/>
        </p:nvSpPr>
        <p:spPr bwMode="auto">
          <a:xfrm>
            <a:off x="6438119" y="1583313"/>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LOGSVC</a:t>
            </a:r>
          </a:p>
          <a:p>
            <a:pPr algn="ctr" defTabSz="914099" fontAlgn="base">
              <a:spcBef>
                <a:spcPct val="0"/>
              </a:spcBef>
              <a:spcAft>
                <a:spcPct val="0"/>
              </a:spcAft>
            </a:pPr>
            <a:r>
              <a:rPr lang="en-US" dirty="0">
                <a:solidFill>
                  <a:schemeClr val="bg2"/>
                </a:solidFill>
              </a:rPr>
              <a:t>(new)</a:t>
            </a:r>
          </a:p>
        </p:txBody>
      </p:sp>
      <p:grpSp>
        <p:nvGrpSpPr>
          <p:cNvPr id="49" name="Group 48"/>
          <p:cNvGrpSpPr/>
          <p:nvPr/>
        </p:nvGrpSpPr>
        <p:grpSpPr>
          <a:xfrm>
            <a:off x="5606050" y="2177102"/>
            <a:ext cx="832069" cy="256032"/>
            <a:chOff x="5606050" y="2177102"/>
            <a:chExt cx="832069" cy="256032"/>
          </a:xfrm>
        </p:grpSpPr>
        <p:cxnSp>
          <p:nvCxnSpPr>
            <p:cNvPr id="21" name="Straight Arrow Connector 20"/>
            <p:cNvCxnSpPr/>
            <p:nvPr/>
          </p:nvCxnSpPr>
          <p:spPr>
            <a:xfrm>
              <a:off x="5606050" y="2297819"/>
              <a:ext cx="832069" cy="0"/>
            </a:xfrm>
            <a:prstGeom prst="straightConnector1">
              <a:avLst/>
            </a:prstGeom>
            <a:ln w="28575" cmpd="sng">
              <a:solidFill>
                <a:srgbClr val="F6BC1C"/>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spect="1"/>
            </p:cNvSpPr>
            <p:nvPr/>
          </p:nvSpPr>
          <p:spPr>
            <a:xfrm>
              <a:off x="5907835" y="2177102"/>
              <a:ext cx="256032" cy="256032"/>
            </a:xfrm>
            <a:prstGeom prst="ellipse">
              <a:avLst/>
            </a:prstGeom>
            <a:solidFill>
              <a:srgbClr val="F6BC1C"/>
            </a:solidFill>
          </p:spPr>
          <p:txBody>
            <a:bodyPr wrap="none" lIns="0" tIns="0" rIns="0" bIns="0" rtlCol="0" anchor="ctr">
              <a:noAutofit/>
            </a:bodyPr>
            <a:lstStyle/>
            <a:p>
              <a:pPr algn="ctr"/>
              <a:r>
                <a:rPr lang="en-US" sz="1200" dirty="0" smtClean="0">
                  <a:solidFill>
                    <a:schemeClr val="bg1">
                      <a:lumMod val="95000"/>
                      <a:lumOff val="5000"/>
                    </a:schemeClr>
                  </a:solidFill>
                </a:rPr>
                <a:t>8</a:t>
              </a:r>
              <a:endParaRPr lang="en-US" sz="1200" dirty="0">
                <a:solidFill>
                  <a:schemeClr val="bg1">
                    <a:lumMod val="95000"/>
                    <a:lumOff val="5000"/>
                  </a:schemeClr>
                </a:solidFill>
              </a:endParaRPr>
            </a:p>
          </p:txBody>
        </p:sp>
      </p:grpSp>
      <p:grpSp>
        <p:nvGrpSpPr>
          <p:cNvPr id="50" name="Group 49"/>
          <p:cNvGrpSpPr/>
          <p:nvPr/>
        </p:nvGrpSpPr>
        <p:grpSpPr>
          <a:xfrm>
            <a:off x="5606050" y="2603574"/>
            <a:ext cx="832069" cy="256032"/>
            <a:chOff x="5606050" y="2603574"/>
            <a:chExt cx="832069" cy="256032"/>
          </a:xfrm>
        </p:grpSpPr>
        <p:cxnSp>
          <p:nvCxnSpPr>
            <p:cNvPr id="23" name="Straight Arrow Connector 22"/>
            <p:cNvCxnSpPr/>
            <p:nvPr/>
          </p:nvCxnSpPr>
          <p:spPr>
            <a:xfrm>
              <a:off x="5606050" y="2724291"/>
              <a:ext cx="832069" cy="0"/>
            </a:xfrm>
            <a:prstGeom prst="straightConnector1">
              <a:avLst/>
            </a:prstGeom>
            <a:ln w="28575" cmpd="sng">
              <a:solidFill>
                <a:srgbClr val="F6BC1C"/>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a:spLocks noChangeAspect="1"/>
            </p:cNvSpPr>
            <p:nvPr/>
          </p:nvSpPr>
          <p:spPr>
            <a:xfrm>
              <a:off x="5907835" y="2603574"/>
              <a:ext cx="256032" cy="256032"/>
            </a:xfrm>
            <a:prstGeom prst="ellipse">
              <a:avLst/>
            </a:prstGeom>
            <a:solidFill>
              <a:srgbClr val="F6BC1C"/>
            </a:solidFill>
          </p:spPr>
          <p:txBody>
            <a:bodyPr wrap="square" lIns="0" tIns="0" rIns="0" bIns="0" rtlCol="0" anchor="ctr">
              <a:noAutofit/>
            </a:bodyPr>
            <a:lstStyle/>
            <a:p>
              <a:pPr algn="ctr"/>
              <a:r>
                <a:rPr lang="en-US" sz="1200" dirty="0" smtClean="0">
                  <a:solidFill>
                    <a:schemeClr val="bg1">
                      <a:lumMod val="95000"/>
                      <a:lumOff val="5000"/>
                    </a:schemeClr>
                  </a:solidFill>
                </a:rPr>
                <a:t>9</a:t>
              </a:r>
              <a:endParaRPr lang="en-US" sz="1200" dirty="0">
                <a:solidFill>
                  <a:schemeClr val="bg1">
                    <a:lumMod val="95000"/>
                    <a:lumOff val="5000"/>
                  </a:schemeClr>
                </a:solidFill>
              </a:endParaRPr>
            </a:p>
          </p:txBody>
        </p:sp>
      </p:grpSp>
      <p:sp>
        <p:nvSpPr>
          <p:cNvPr id="39" name="Rectangle 38"/>
          <p:cNvSpPr/>
          <p:nvPr/>
        </p:nvSpPr>
        <p:spPr bwMode="auto">
          <a:xfrm>
            <a:off x="9665051" y="4590971"/>
            <a:ext cx="1828800" cy="1828800"/>
          </a:xfrm>
          <a:prstGeom prst="rect">
            <a:avLst/>
          </a:prstGeom>
          <a:solidFill>
            <a:srgbClr val="77AD0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ETW</a:t>
            </a:r>
          </a:p>
          <a:p>
            <a:pPr algn="ctr" defTabSz="914099" fontAlgn="base">
              <a:spcBef>
                <a:spcPct val="0"/>
              </a:spcBef>
              <a:spcAft>
                <a:spcPct val="0"/>
              </a:spcAft>
            </a:pPr>
            <a:r>
              <a:rPr lang="en-US" dirty="0">
                <a:solidFill>
                  <a:schemeClr val="bg2"/>
                </a:solidFill>
              </a:rPr>
              <a:t>(new)</a:t>
            </a:r>
          </a:p>
        </p:txBody>
      </p:sp>
      <p:grpSp>
        <p:nvGrpSpPr>
          <p:cNvPr id="44" name="Group 43"/>
          <p:cNvGrpSpPr/>
          <p:nvPr/>
        </p:nvGrpSpPr>
        <p:grpSpPr>
          <a:xfrm>
            <a:off x="5611668" y="5362503"/>
            <a:ext cx="4053383" cy="256032"/>
            <a:chOff x="5611668" y="5362503"/>
            <a:chExt cx="4053383" cy="256032"/>
          </a:xfrm>
        </p:grpSpPr>
        <p:cxnSp>
          <p:nvCxnSpPr>
            <p:cNvPr id="10" name="Straight Arrow Connector 9"/>
            <p:cNvCxnSpPr>
              <a:stCxn id="36" idx="3"/>
              <a:endCxn id="39" idx="1"/>
            </p:cNvCxnSpPr>
            <p:nvPr/>
          </p:nvCxnSpPr>
          <p:spPr>
            <a:xfrm>
              <a:off x="5611668" y="5505371"/>
              <a:ext cx="4053383" cy="0"/>
            </a:xfrm>
            <a:prstGeom prst="straightConnector1">
              <a:avLst/>
            </a:prstGeom>
            <a:ln w="28575" cmpd="sng">
              <a:solidFill>
                <a:srgbClr val="FFFFFF"/>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a:spLocks noChangeAspect="1"/>
            </p:cNvSpPr>
            <p:nvPr/>
          </p:nvSpPr>
          <p:spPr>
            <a:xfrm>
              <a:off x="6913920" y="5362503"/>
              <a:ext cx="256032" cy="256032"/>
            </a:xfrm>
            <a:prstGeom prst="ellipse">
              <a:avLst/>
            </a:prstGeom>
            <a:solidFill>
              <a:schemeClr val="tx1"/>
            </a:solidFill>
          </p:spPr>
          <p:txBody>
            <a:bodyPr wrap="square" lIns="0" tIns="0" rIns="0" bIns="0" rtlCol="0" anchor="ctr">
              <a:noAutofit/>
            </a:bodyPr>
            <a:lstStyle/>
            <a:p>
              <a:pPr algn="ctr"/>
              <a:r>
                <a:rPr lang="en-US" sz="1200" dirty="0">
                  <a:solidFill>
                    <a:srgbClr val="FF6600"/>
                  </a:solidFill>
                </a:rPr>
                <a:t>5</a:t>
              </a:r>
            </a:p>
          </p:txBody>
        </p:sp>
      </p:grpSp>
      <p:cxnSp>
        <p:nvCxnSpPr>
          <p:cNvPr id="27" name="Straight Arrow Connector 26"/>
          <p:cNvCxnSpPr/>
          <p:nvPr/>
        </p:nvCxnSpPr>
        <p:spPr>
          <a:xfrm>
            <a:off x="8266919" y="2549668"/>
            <a:ext cx="1398132" cy="0"/>
          </a:xfrm>
          <a:prstGeom prst="straightConnector1">
            <a:avLst/>
          </a:prstGeom>
          <a:ln w="28575" cmpd="sng">
            <a:solidFill>
              <a:srgbClr val="F6BC1C"/>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a:spLocks noChangeAspect="1"/>
          </p:cNvSpPr>
          <p:nvPr/>
        </p:nvSpPr>
        <p:spPr>
          <a:xfrm>
            <a:off x="9110899" y="2421652"/>
            <a:ext cx="256032" cy="256032"/>
          </a:xfrm>
          <a:prstGeom prst="ellipse">
            <a:avLst/>
          </a:prstGeom>
          <a:solidFill>
            <a:srgbClr val="F6BC1C"/>
          </a:solidFill>
        </p:spPr>
        <p:txBody>
          <a:bodyPr wrap="square" lIns="0" tIns="0" rIns="0" bIns="0" rtlCol="0" anchor="ctr">
            <a:noAutofit/>
          </a:bodyPr>
          <a:lstStyle/>
          <a:p>
            <a:pPr algn="ctr"/>
            <a:r>
              <a:rPr lang="en-US" sz="1200" dirty="0" smtClean="0">
                <a:solidFill>
                  <a:schemeClr val="bg1">
                    <a:lumMod val="95000"/>
                    <a:lumOff val="5000"/>
                  </a:schemeClr>
                </a:solidFill>
              </a:rPr>
              <a:t>10</a:t>
            </a:r>
            <a:endParaRPr lang="en-US" sz="1200" dirty="0">
              <a:solidFill>
                <a:schemeClr val="bg1">
                  <a:lumMod val="95000"/>
                  <a:lumOff val="5000"/>
                </a:schemeClr>
              </a:solidFill>
            </a:endParaRPr>
          </a:p>
        </p:txBody>
      </p:sp>
      <p:grpSp>
        <p:nvGrpSpPr>
          <p:cNvPr id="45" name="Group 44"/>
          <p:cNvGrpSpPr/>
          <p:nvPr/>
        </p:nvGrpSpPr>
        <p:grpSpPr>
          <a:xfrm>
            <a:off x="7638052" y="3412112"/>
            <a:ext cx="2026999" cy="1412705"/>
            <a:chOff x="7638052" y="3412112"/>
            <a:chExt cx="2026999" cy="1412705"/>
          </a:xfrm>
        </p:grpSpPr>
        <p:cxnSp>
          <p:nvCxnSpPr>
            <p:cNvPr id="15" name="Elbow Connector 14"/>
            <p:cNvCxnSpPr/>
            <p:nvPr/>
          </p:nvCxnSpPr>
          <p:spPr>
            <a:xfrm>
              <a:off x="7766068" y="3412112"/>
              <a:ext cx="1898983" cy="1412705"/>
            </a:xfrm>
            <a:prstGeom prst="bentConnector3">
              <a:avLst>
                <a:gd name="adj1" fmla="val 33"/>
              </a:avLst>
            </a:prstGeom>
            <a:ln w="28575" cmpd="sng">
              <a:solidFill>
                <a:srgbClr val="F6BC1C"/>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a:spLocks noChangeAspect="1"/>
            </p:cNvSpPr>
            <p:nvPr/>
          </p:nvSpPr>
          <p:spPr>
            <a:xfrm>
              <a:off x="7638052" y="4072598"/>
              <a:ext cx="256032" cy="256032"/>
            </a:xfrm>
            <a:prstGeom prst="ellipse">
              <a:avLst/>
            </a:prstGeom>
            <a:solidFill>
              <a:srgbClr val="F6BC1C"/>
            </a:solidFill>
            <a:ln>
              <a:noFill/>
            </a:ln>
          </p:spPr>
          <p:txBody>
            <a:bodyPr wrap="square" lIns="0" tIns="0" rIns="0" bIns="0" rtlCol="0" anchor="ctr">
              <a:noAutofit/>
            </a:bodyPr>
            <a:lstStyle/>
            <a:p>
              <a:pPr algn="ctr"/>
              <a:r>
                <a:rPr lang="en-US" sz="1200" dirty="0" smtClean="0">
                  <a:solidFill>
                    <a:schemeClr val="bg1">
                      <a:lumMod val="95000"/>
                      <a:lumOff val="5000"/>
                    </a:schemeClr>
                  </a:solidFill>
                </a:rPr>
                <a:t>6</a:t>
              </a:r>
              <a:endParaRPr lang="en-US" sz="1200" dirty="0">
                <a:solidFill>
                  <a:schemeClr val="bg1">
                    <a:lumMod val="95000"/>
                    <a:lumOff val="5000"/>
                  </a:schemeClr>
                </a:solidFill>
              </a:endParaRPr>
            </a:p>
          </p:txBody>
        </p:sp>
      </p:grpSp>
      <p:grpSp>
        <p:nvGrpSpPr>
          <p:cNvPr id="48" name="Group 47"/>
          <p:cNvGrpSpPr/>
          <p:nvPr/>
        </p:nvGrpSpPr>
        <p:grpSpPr>
          <a:xfrm>
            <a:off x="7224503" y="3412112"/>
            <a:ext cx="2440549" cy="1660879"/>
            <a:chOff x="7224503" y="3412112"/>
            <a:chExt cx="2440549" cy="1660879"/>
          </a:xfrm>
        </p:grpSpPr>
        <p:cxnSp>
          <p:nvCxnSpPr>
            <p:cNvPr id="12" name="Elbow Connector 11"/>
            <p:cNvCxnSpPr>
              <a:stCxn id="20" idx="2"/>
            </p:cNvCxnSpPr>
            <p:nvPr/>
          </p:nvCxnSpPr>
          <p:spPr>
            <a:xfrm rot="16200000" flipH="1">
              <a:off x="7678346" y="3086286"/>
              <a:ext cx="1660879" cy="2312532"/>
            </a:xfrm>
            <a:prstGeom prst="bentConnector2">
              <a:avLst/>
            </a:prstGeom>
            <a:ln w="28575" cmpd="sng">
              <a:solidFill>
                <a:srgbClr val="F6BC1C"/>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42" name="TextBox 41"/>
            <p:cNvSpPr txBox="1">
              <a:spLocks noChangeAspect="1"/>
            </p:cNvSpPr>
            <p:nvPr/>
          </p:nvSpPr>
          <p:spPr>
            <a:xfrm>
              <a:off x="7224503" y="4072598"/>
              <a:ext cx="256032" cy="256032"/>
            </a:xfrm>
            <a:prstGeom prst="ellipse">
              <a:avLst/>
            </a:prstGeom>
            <a:solidFill>
              <a:srgbClr val="F6BC1C"/>
            </a:solidFill>
          </p:spPr>
          <p:txBody>
            <a:bodyPr wrap="square" lIns="0" tIns="0" rIns="0" bIns="0" rtlCol="0" anchor="ctr">
              <a:noAutofit/>
            </a:bodyPr>
            <a:lstStyle/>
            <a:p>
              <a:pPr algn="ctr"/>
              <a:r>
                <a:rPr lang="en-US" sz="1200" dirty="0" smtClean="0">
                  <a:solidFill>
                    <a:schemeClr val="bg1">
                      <a:lumMod val="95000"/>
                      <a:lumOff val="5000"/>
                    </a:schemeClr>
                  </a:solidFill>
                </a:rPr>
                <a:t>7</a:t>
              </a:r>
              <a:endParaRPr lang="en-US" sz="1200" dirty="0">
                <a:solidFill>
                  <a:schemeClr val="bg1">
                    <a:lumMod val="95000"/>
                    <a:lumOff val="5000"/>
                  </a:schemeClr>
                </a:solidFill>
              </a:endParaRPr>
            </a:p>
          </p:txBody>
        </p:sp>
      </p:grpSp>
      <p:sp>
        <p:nvSpPr>
          <p:cNvPr id="32" name="TextBox 31"/>
          <p:cNvSpPr txBox="1">
            <a:spLocks noChangeAspect="1"/>
          </p:cNvSpPr>
          <p:nvPr/>
        </p:nvSpPr>
        <p:spPr>
          <a:xfrm>
            <a:off x="4819468" y="3867765"/>
            <a:ext cx="256032" cy="256032"/>
          </a:xfrm>
          <a:prstGeom prst="ellipse">
            <a:avLst/>
          </a:prstGeom>
          <a:solidFill>
            <a:schemeClr val="tx1"/>
          </a:solidFill>
        </p:spPr>
        <p:txBody>
          <a:bodyPr wrap="square" lIns="0" tIns="0" rIns="0" bIns="0" rtlCol="0" anchor="ctr">
            <a:noAutofit/>
          </a:bodyPr>
          <a:lstStyle/>
          <a:p>
            <a:pPr algn="ctr"/>
            <a:r>
              <a:rPr lang="en-US" sz="1200" dirty="0" smtClean="0">
                <a:solidFill>
                  <a:srgbClr val="FF6600"/>
                </a:solidFill>
              </a:rPr>
              <a:t>3</a:t>
            </a:r>
            <a:endParaRPr lang="en-US" sz="1200" dirty="0">
              <a:solidFill>
                <a:srgbClr val="FF6600"/>
              </a:solidFill>
            </a:endParaRPr>
          </a:p>
        </p:txBody>
      </p:sp>
    </p:spTree>
    <p:extLst>
      <p:ext uri="{BB962C8B-B14F-4D97-AF65-F5344CB8AC3E}">
        <p14:creationId xmlns:p14="http://schemas.microsoft.com/office/powerpoint/2010/main" val="422164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C3C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Logging enhancements</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What does it look like?</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8845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3"/>
          <p:cNvGrpSpPr/>
          <p:nvPr/>
        </p:nvGrpSpPr>
        <p:grpSpPr>
          <a:xfrm>
            <a:off x="7470237" y="425449"/>
            <a:ext cx="4381500" cy="6308790"/>
            <a:chOff x="7780338" y="425449"/>
            <a:chExt cx="4381500" cy="6308790"/>
          </a:xfrm>
        </p:grpSpPr>
        <p:pic>
          <p:nvPicPr>
            <p:cNvPr id="7" name="Picture 6"/>
            <p:cNvPicPr>
              <a:picLocks noChangeAspect="1"/>
            </p:cNvPicPr>
            <p:nvPr/>
          </p:nvPicPr>
          <p:blipFill>
            <a:blip r:embed="rId3"/>
            <a:stretch>
              <a:fillRect/>
            </a:stretch>
          </p:blipFill>
          <p:spPr>
            <a:xfrm>
              <a:off x="7780338" y="425449"/>
              <a:ext cx="4381500" cy="3133725"/>
            </a:xfrm>
            <a:prstGeom prst="rect">
              <a:avLst/>
            </a:prstGeom>
          </p:spPr>
        </p:pic>
        <p:pic>
          <p:nvPicPr>
            <p:cNvPr id="9" name="Picture 8"/>
            <p:cNvPicPr>
              <a:picLocks noChangeAspect="1"/>
            </p:cNvPicPr>
            <p:nvPr/>
          </p:nvPicPr>
          <p:blipFill>
            <a:blip r:embed="rId4"/>
            <a:stretch>
              <a:fillRect/>
            </a:stretch>
          </p:blipFill>
          <p:spPr>
            <a:xfrm>
              <a:off x="8026272" y="3448114"/>
              <a:ext cx="3552825" cy="3286125"/>
            </a:xfrm>
            <a:prstGeom prst="rect">
              <a:avLst/>
            </a:prstGeom>
          </p:spPr>
        </p:pic>
      </p:grpSp>
      <p:pic>
        <p:nvPicPr>
          <p:cNvPr id="3" name="Picture 2"/>
          <p:cNvPicPr>
            <a:picLocks noChangeAspect="1"/>
          </p:cNvPicPr>
          <p:nvPr/>
        </p:nvPicPr>
        <p:blipFill>
          <a:blip r:embed="rId5"/>
          <a:stretch>
            <a:fillRect/>
          </a:stretch>
        </p:blipFill>
        <p:spPr>
          <a:xfrm>
            <a:off x="611159" y="425449"/>
            <a:ext cx="5695950" cy="6115050"/>
          </a:xfrm>
          <a:prstGeom prst="rect">
            <a:avLst/>
          </a:prstGeom>
        </p:spPr>
      </p:pic>
      <p:cxnSp>
        <p:nvCxnSpPr>
          <p:cNvPr id="10" name="Straight Arrow Connector 9"/>
          <p:cNvCxnSpPr/>
          <p:nvPr/>
        </p:nvCxnSpPr>
        <p:spPr>
          <a:xfrm flipV="1">
            <a:off x="1652983" y="1995777"/>
            <a:ext cx="5725827" cy="381824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2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3146425" y="1358900"/>
            <a:ext cx="6143625" cy="4276725"/>
          </a:xfrm>
          <a:prstGeom prst="rect">
            <a:avLst/>
          </a:prstGeom>
        </p:spPr>
      </p:pic>
    </p:spTree>
    <p:extLst>
      <p:ext uri="{BB962C8B-B14F-4D97-AF65-F5344CB8AC3E}">
        <p14:creationId xmlns:p14="http://schemas.microsoft.com/office/powerpoint/2010/main" val="116649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C3C00"/>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Demo</a:t>
            </a:r>
            <a:endParaRPr lang="en-US" dirty="0"/>
          </a:p>
        </p:txBody>
      </p:sp>
      <p:sp>
        <p:nvSpPr>
          <p:cNvPr id="11" name="Text Placeholder 10"/>
          <p:cNvSpPr>
            <a:spLocks noGrp="1"/>
          </p:cNvSpPr>
          <p:nvPr>
            <p:ph type="body" sz="quarter" idx="12"/>
          </p:nvPr>
        </p:nvSpPr>
        <p:spPr/>
        <p:txBody>
          <a:bodyPr/>
          <a:lstStyle/>
          <a:p>
            <a:r>
              <a:rPr lang="en-US" dirty="0"/>
              <a:t>Logging enhancements</a:t>
            </a:r>
          </a:p>
        </p:txBody>
      </p:sp>
    </p:spTree>
    <p:extLst>
      <p:ext uri="{BB962C8B-B14F-4D97-AF65-F5344CB8AC3E}">
        <p14:creationId xmlns:p14="http://schemas.microsoft.com/office/powerpoint/2010/main" val="36780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ETW events</a:t>
            </a:r>
            <a:endParaRPr lang="en-US" dirty="0"/>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scenario:</a:t>
            </a:r>
          </a:p>
          <a:p>
            <a:pPr marL="0" indent="0">
              <a:buNone/>
            </a:pPr>
            <a:r>
              <a:rPr lang="en-US" dirty="0" smtClean="0"/>
              <a:t>Real time logging and custom handling</a:t>
            </a:r>
            <a:endParaRPr lang="en-US" dirty="0"/>
          </a:p>
        </p:txBody>
      </p:sp>
    </p:spTree>
    <p:extLst>
      <p:ext uri="{BB962C8B-B14F-4D97-AF65-F5344CB8AC3E}">
        <p14:creationId xmlns:p14="http://schemas.microsoft.com/office/powerpoint/2010/main" val="170115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ETW </a:t>
            </a:r>
            <a:r>
              <a:rPr lang="en-US" dirty="0"/>
              <a:t>events</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challenge:</a:t>
            </a:r>
          </a:p>
          <a:p>
            <a:pPr marL="0" indent="0">
              <a:buNone/>
            </a:pPr>
            <a:r>
              <a:rPr lang="en-US" dirty="0" smtClean="0"/>
              <a:t>Difficult to parse and analyze data in real time</a:t>
            </a:r>
            <a:endParaRPr lang="en-US" dirty="0"/>
          </a:p>
        </p:txBody>
      </p:sp>
    </p:spTree>
    <p:extLst>
      <p:ext uri="{BB962C8B-B14F-4D97-AF65-F5344CB8AC3E}">
        <p14:creationId xmlns:p14="http://schemas.microsoft.com/office/powerpoint/2010/main" val="367569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ETW events</a:t>
            </a:r>
            <a:endParaRPr lang="en-US" dirty="0"/>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solution:</a:t>
            </a:r>
          </a:p>
          <a:p>
            <a:pPr marL="0" indent="0">
              <a:buNone/>
            </a:pPr>
            <a:r>
              <a:rPr lang="en-US" dirty="0" smtClean="0"/>
              <a:t>Logging to ETW (Event Tracing for Windows)</a:t>
            </a:r>
            <a:endParaRPr lang="en-US" dirty="0"/>
          </a:p>
        </p:txBody>
      </p:sp>
    </p:spTree>
    <p:extLst>
      <p:ext uri="{BB962C8B-B14F-4D97-AF65-F5344CB8AC3E}">
        <p14:creationId xmlns:p14="http://schemas.microsoft.com/office/powerpoint/2010/main" val="23379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274320" y="29689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Design (reminder!)</a:t>
            </a:r>
          </a:p>
        </p:txBody>
      </p:sp>
      <p:sp>
        <p:nvSpPr>
          <p:cNvPr id="117" name="Rounded Rectangle 116"/>
          <p:cNvSpPr/>
          <p:nvPr/>
        </p:nvSpPr>
        <p:spPr bwMode="auto">
          <a:xfrm>
            <a:off x="2963945" y="1297185"/>
            <a:ext cx="5904263" cy="2401056"/>
          </a:xfrm>
          <a:prstGeom prst="roundRect">
            <a:avLst>
              <a:gd name="adj" fmla="val 0"/>
            </a:avLst>
          </a:prstGeom>
          <a:solidFill>
            <a:schemeClr val="accent2"/>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User Mode</a:t>
            </a:r>
          </a:p>
        </p:txBody>
      </p:sp>
      <p:sp>
        <p:nvSpPr>
          <p:cNvPr id="118" name="Rounded Rectangle 117"/>
          <p:cNvSpPr/>
          <p:nvPr/>
        </p:nvSpPr>
        <p:spPr bwMode="auto">
          <a:xfrm>
            <a:off x="2956417" y="4328630"/>
            <a:ext cx="3481702" cy="2353482"/>
          </a:xfrm>
          <a:prstGeom prst="roundRect">
            <a:avLst>
              <a:gd name="adj" fmla="val 0"/>
            </a:avLst>
          </a:prstGeom>
          <a:solidFill>
            <a:schemeClr val="accent2"/>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Kernel Mode</a:t>
            </a:r>
          </a:p>
        </p:txBody>
      </p:sp>
      <p:sp>
        <p:nvSpPr>
          <p:cNvPr id="119" name="Rectangle 118"/>
          <p:cNvSpPr/>
          <p:nvPr/>
        </p:nvSpPr>
        <p:spPr bwMode="auto">
          <a:xfrm>
            <a:off x="332152" y="4590971"/>
            <a:ext cx="1828800" cy="1828800"/>
          </a:xfrm>
          <a:prstGeom prst="rect">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2"/>
                </a:solidFill>
              </a:rPr>
              <a:t>Client</a:t>
            </a:r>
          </a:p>
        </p:txBody>
      </p:sp>
      <p:sp>
        <p:nvSpPr>
          <p:cNvPr id="120" name="Rectangle 119"/>
          <p:cNvSpPr/>
          <p:nvPr/>
        </p:nvSpPr>
        <p:spPr bwMode="auto">
          <a:xfrm>
            <a:off x="9665051" y="1583313"/>
            <a:ext cx="1828800" cy="1828800"/>
          </a:xfrm>
          <a:prstGeom prst="rect">
            <a:avLst/>
          </a:prstGeom>
          <a:solidFill>
            <a:srgbClr val="77AD0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Log files</a:t>
            </a:r>
          </a:p>
        </p:txBody>
      </p:sp>
      <p:grpSp>
        <p:nvGrpSpPr>
          <p:cNvPr id="121" name="Group 120"/>
          <p:cNvGrpSpPr/>
          <p:nvPr/>
        </p:nvGrpSpPr>
        <p:grpSpPr>
          <a:xfrm>
            <a:off x="2160952" y="5155204"/>
            <a:ext cx="1621916" cy="256032"/>
            <a:chOff x="2160952" y="5155204"/>
            <a:chExt cx="1621916" cy="256032"/>
          </a:xfrm>
        </p:grpSpPr>
        <p:cxnSp>
          <p:nvCxnSpPr>
            <p:cNvPr id="122" name="Straight Arrow Connector 121"/>
            <p:cNvCxnSpPr/>
            <p:nvPr/>
          </p:nvCxnSpPr>
          <p:spPr>
            <a:xfrm>
              <a:off x="2160952" y="5275921"/>
              <a:ext cx="1621916" cy="0"/>
            </a:xfrm>
            <a:prstGeom prst="straightConnector1">
              <a:avLst/>
            </a:prstGeom>
            <a:ln w="28575" cmpd="sng">
              <a:solidFill>
                <a:srgbClr val="FFFFFF"/>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23" name="TextBox 122"/>
            <p:cNvSpPr txBox="1">
              <a:spLocks noChangeAspect="1"/>
            </p:cNvSpPr>
            <p:nvPr/>
          </p:nvSpPr>
          <p:spPr>
            <a:xfrm>
              <a:off x="2462737" y="5155204"/>
              <a:ext cx="256032" cy="256032"/>
            </a:xfrm>
            <a:prstGeom prst="ellipse">
              <a:avLst/>
            </a:prstGeom>
            <a:solidFill>
              <a:schemeClr val="tx1"/>
            </a:solidFill>
          </p:spPr>
          <p:txBody>
            <a:bodyPr wrap="none" lIns="0" tIns="0" rIns="0" bIns="0" rtlCol="0" anchor="ctr">
              <a:noAutofit/>
            </a:bodyPr>
            <a:lstStyle/>
            <a:p>
              <a:pPr algn="ctr"/>
              <a:r>
                <a:rPr lang="en-US" sz="1200" dirty="0" smtClean="0">
                  <a:solidFill>
                    <a:srgbClr val="FF6600"/>
                  </a:solidFill>
                </a:rPr>
                <a:t>1</a:t>
              </a:r>
              <a:endParaRPr lang="en-US" sz="1200" dirty="0">
                <a:solidFill>
                  <a:srgbClr val="FF6600"/>
                </a:solidFill>
              </a:endParaRPr>
            </a:p>
          </p:txBody>
        </p:sp>
      </p:grpSp>
      <p:cxnSp>
        <p:nvCxnSpPr>
          <p:cNvPr id="125" name="Straight Arrow Connector 124"/>
          <p:cNvCxnSpPr/>
          <p:nvPr/>
        </p:nvCxnSpPr>
        <p:spPr>
          <a:xfrm>
            <a:off x="4374889" y="3412112"/>
            <a:ext cx="0" cy="1178858"/>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nvGrpSpPr>
          <p:cNvPr id="127" name="Group 126"/>
          <p:cNvGrpSpPr/>
          <p:nvPr/>
        </p:nvGrpSpPr>
        <p:grpSpPr>
          <a:xfrm>
            <a:off x="2160952" y="5581676"/>
            <a:ext cx="1621916" cy="256032"/>
            <a:chOff x="2160952" y="5581676"/>
            <a:chExt cx="1621916" cy="256032"/>
          </a:xfrm>
        </p:grpSpPr>
        <p:cxnSp>
          <p:nvCxnSpPr>
            <p:cNvPr id="128" name="Straight Arrow Connector 127"/>
            <p:cNvCxnSpPr/>
            <p:nvPr/>
          </p:nvCxnSpPr>
          <p:spPr>
            <a:xfrm>
              <a:off x="2160952" y="5702393"/>
              <a:ext cx="1621916" cy="0"/>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129" name="TextBox 128"/>
            <p:cNvSpPr txBox="1">
              <a:spLocks noChangeAspect="1"/>
            </p:cNvSpPr>
            <p:nvPr/>
          </p:nvSpPr>
          <p:spPr>
            <a:xfrm>
              <a:off x="2462737" y="5581676"/>
              <a:ext cx="256032" cy="256032"/>
            </a:xfrm>
            <a:prstGeom prst="ellipse">
              <a:avLst/>
            </a:prstGeom>
            <a:solidFill>
              <a:schemeClr val="tx1"/>
            </a:solidFill>
          </p:spPr>
          <p:txBody>
            <a:bodyPr wrap="square" lIns="0" tIns="0" rIns="0" bIns="0" rtlCol="0" anchor="ctr">
              <a:noAutofit/>
            </a:bodyPr>
            <a:lstStyle/>
            <a:p>
              <a:pPr algn="ctr"/>
              <a:r>
                <a:rPr lang="en-US" sz="1200" dirty="0">
                  <a:solidFill>
                    <a:srgbClr val="FF6600"/>
                  </a:solidFill>
                </a:rPr>
                <a:t>4</a:t>
              </a:r>
            </a:p>
          </p:txBody>
        </p:sp>
      </p:grpSp>
      <p:sp>
        <p:nvSpPr>
          <p:cNvPr id="130" name="Rectangle 129"/>
          <p:cNvSpPr>
            <a:spLocks/>
          </p:cNvSpPr>
          <p:nvPr/>
        </p:nvSpPr>
        <p:spPr bwMode="auto">
          <a:xfrm>
            <a:off x="3782868" y="1583313"/>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W3WP</a:t>
            </a:r>
          </a:p>
        </p:txBody>
      </p:sp>
      <p:sp>
        <p:nvSpPr>
          <p:cNvPr id="131" name="Rectangle 130"/>
          <p:cNvSpPr/>
          <p:nvPr/>
        </p:nvSpPr>
        <p:spPr bwMode="auto">
          <a:xfrm>
            <a:off x="3782868" y="4590971"/>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HTTP.SYS</a:t>
            </a:r>
          </a:p>
        </p:txBody>
      </p:sp>
      <p:cxnSp>
        <p:nvCxnSpPr>
          <p:cNvPr id="133" name="Straight Arrow Connector 132"/>
          <p:cNvCxnSpPr/>
          <p:nvPr/>
        </p:nvCxnSpPr>
        <p:spPr>
          <a:xfrm flipV="1">
            <a:off x="4933709" y="3412111"/>
            <a:ext cx="0" cy="1178859"/>
          </a:xfrm>
          <a:prstGeom prst="straightConnector1">
            <a:avLst/>
          </a:prstGeom>
          <a:ln w="28575" cmpd="sng">
            <a:solidFill>
              <a:srgbClr val="FFFFFF"/>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134" name="TextBox 133"/>
          <p:cNvSpPr txBox="1">
            <a:spLocks noChangeAspect="1"/>
          </p:cNvSpPr>
          <p:nvPr/>
        </p:nvSpPr>
        <p:spPr>
          <a:xfrm>
            <a:off x="4245480" y="3867765"/>
            <a:ext cx="256032" cy="256032"/>
          </a:xfrm>
          <a:prstGeom prst="ellipse">
            <a:avLst/>
          </a:prstGeom>
          <a:solidFill>
            <a:schemeClr val="tx1"/>
          </a:solidFill>
        </p:spPr>
        <p:txBody>
          <a:bodyPr wrap="square" lIns="0" tIns="0" rIns="0" bIns="0" rtlCol="0" anchor="ctr">
            <a:noAutofit/>
          </a:bodyPr>
          <a:lstStyle/>
          <a:p>
            <a:pPr algn="ctr"/>
            <a:r>
              <a:rPr lang="en-US" sz="1200" dirty="0" smtClean="0">
                <a:solidFill>
                  <a:srgbClr val="FF6600"/>
                </a:solidFill>
              </a:rPr>
              <a:t>2</a:t>
            </a:r>
            <a:endParaRPr lang="en-US" sz="1200" dirty="0">
              <a:solidFill>
                <a:srgbClr val="FF6600"/>
              </a:solidFill>
            </a:endParaRPr>
          </a:p>
        </p:txBody>
      </p:sp>
      <p:sp>
        <p:nvSpPr>
          <p:cNvPr id="135" name="Rectangle 134"/>
          <p:cNvSpPr>
            <a:spLocks/>
          </p:cNvSpPr>
          <p:nvPr/>
        </p:nvSpPr>
        <p:spPr bwMode="auto">
          <a:xfrm>
            <a:off x="6438119" y="1583313"/>
            <a:ext cx="1828800" cy="1828800"/>
          </a:xfrm>
          <a:prstGeom prst="rect">
            <a:avLst/>
          </a:prstGeom>
          <a:solidFill>
            <a:schemeClr val="tx2">
              <a:lumMod val="7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LOGSVC</a:t>
            </a:r>
          </a:p>
          <a:p>
            <a:pPr algn="ctr" defTabSz="914099" fontAlgn="base">
              <a:spcBef>
                <a:spcPct val="0"/>
              </a:spcBef>
              <a:spcAft>
                <a:spcPct val="0"/>
              </a:spcAft>
            </a:pPr>
            <a:r>
              <a:rPr lang="en-US" dirty="0">
                <a:solidFill>
                  <a:schemeClr val="bg2"/>
                </a:solidFill>
              </a:rPr>
              <a:t>(new)</a:t>
            </a:r>
          </a:p>
        </p:txBody>
      </p:sp>
      <p:grpSp>
        <p:nvGrpSpPr>
          <p:cNvPr id="136" name="Group 135"/>
          <p:cNvGrpSpPr/>
          <p:nvPr/>
        </p:nvGrpSpPr>
        <p:grpSpPr>
          <a:xfrm>
            <a:off x="5606050" y="2177102"/>
            <a:ext cx="832069" cy="256032"/>
            <a:chOff x="5606050" y="2177102"/>
            <a:chExt cx="832069" cy="256032"/>
          </a:xfrm>
        </p:grpSpPr>
        <p:cxnSp>
          <p:nvCxnSpPr>
            <p:cNvPr id="137" name="Straight Arrow Connector 136"/>
            <p:cNvCxnSpPr/>
            <p:nvPr/>
          </p:nvCxnSpPr>
          <p:spPr>
            <a:xfrm>
              <a:off x="5606050" y="2297819"/>
              <a:ext cx="832069" cy="0"/>
            </a:xfrm>
            <a:prstGeom prst="straightConnector1">
              <a:avLst/>
            </a:prstGeom>
            <a:ln w="28575" cmpd="sng">
              <a:solidFill>
                <a:srgbClr val="F6BC1C"/>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138" name="TextBox 137"/>
            <p:cNvSpPr txBox="1">
              <a:spLocks noChangeAspect="1"/>
            </p:cNvSpPr>
            <p:nvPr/>
          </p:nvSpPr>
          <p:spPr>
            <a:xfrm>
              <a:off x="5907835" y="2177102"/>
              <a:ext cx="256032" cy="256032"/>
            </a:xfrm>
            <a:prstGeom prst="ellipse">
              <a:avLst/>
            </a:prstGeom>
            <a:solidFill>
              <a:srgbClr val="F6BC1C"/>
            </a:solidFill>
          </p:spPr>
          <p:txBody>
            <a:bodyPr wrap="none" lIns="0" tIns="0" rIns="0" bIns="0" rtlCol="0" anchor="ctr">
              <a:noAutofit/>
            </a:bodyPr>
            <a:lstStyle/>
            <a:p>
              <a:pPr algn="ctr"/>
              <a:r>
                <a:rPr lang="en-US" sz="1200" dirty="0" smtClean="0">
                  <a:solidFill>
                    <a:schemeClr val="bg1">
                      <a:lumMod val="95000"/>
                      <a:lumOff val="5000"/>
                    </a:schemeClr>
                  </a:solidFill>
                </a:rPr>
                <a:t>8</a:t>
              </a:r>
              <a:endParaRPr lang="en-US" sz="1200" dirty="0">
                <a:solidFill>
                  <a:schemeClr val="bg1">
                    <a:lumMod val="95000"/>
                    <a:lumOff val="5000"/>
                  </a:schemeClr>
                </a:solidFill>
              </a:endParaRPr>
            </a:p>
          </p:txBody>
        </p:sp>
      </p:grpSp>
      <p:grpSp>
        <p:nvGrpSpPr>
          <p:cNvPr id="139" name="Group 138"/>
          <p:cNvGrpSpPr/>
          <p:nvPr/>
        </p:nvGrpSpPr>
        <p:grpSpPr>
          <a:xfrm>
            <a:off x="5606050" y="2603574"/>
            <a:ext cx="832069" cy="256032"/>
            <a:chOff x="5606050" y="2603574"/>
            <a:chExt cx="832069" cy="256032"/>
          </a:xfrm>
        </p:grpSpPr>
        <p:cxnSp>
          <p:nvCxnSpPr>
            <p:cNvPr id="140" name="Straight Arrow Connector 139"/>
            <p:cNvCxnSpPr/>
            <p:nvPr/>
          </p:nvCxnSpPr>
          <p:spPr>
            <a:xfrm>
              <a:off x="5606050" y="2724291"/>
              <a:ext cx="832069" cy="0"/>
            </a:xfrm>
            <a:prstGeom prst="straightConnector1">
              <a:avLst/>
            </a:prstGeom>
            <a:ln w="28575" cmpd="sng">
              <a:solidFill>
                <a:srgbClr val="F6BC1C"/>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41" name="TextBox 140"/>
            <p:cNvSpPr txBox="1">
              <a:spLocks noChangeAspect="1"/>
            </p:cNvSpPr>
            <p:nvPr/>
          </p:nvSpPr>
          <p:spPr>
            <a:xfrm>
              <a:off x="5907835" y="2603574"/>
              <a:ext cx="256032" cy="256032"/>
            </a:xfrm>
            <a:prstGeom prst="ellipse">
              <a:avLst/>
            </a:prstGeom>
            <a:solidFill>
              <a:srgbClr val="F6BC1C"/>
            </a:solidFill>
          </p:spPr>
          <p:txBody>
            <a:bodyPr wrap="square" lIns="0" tIns="0" rIns="0" bIns="0" rtlCol="0" anchor="ctr">
              <a:noAutofit/>
            </a:bodyPr>
            <a:lstStyle/>
            <a:p>
              <a:pPr algn="ctr"/>
              <a:r>
                <a:rPr lang="en-US" sz="1200" dirty="0" smtClean="0">
                  <a:solidFill>
                    <a:schemeClr val="bg1">
                      <a:lumMod val="95000"/>
                      <a:lumOff val="5000"/>
                    </a:schemeClr>
                  </a:solidFill>
                </a:rPr>
                <a:t>9</a:t>
              </a:r>
              <a:endParaRPr lang="en-US" sz="1200" dirty="0">
                <a:solidFill>
                  <a:schemeClr val="bg1">
                    <a:lumMod val="95000"/>
                    <a:lumOff val="5000"/>
                  </a:schemeClr>
                </a:solidFill>
              </a:endParaRPr>
            </a:p>
          </p:txBody>
        </p:sp>
      </p:grpSp>
      <p:sp>
        <p:nvSpPr>
          <p:cNvPr id="142" name="Rectangle 141"/>
          <p:cNvSpPr/>
          <p:nvPr/>
        </p:nvSpPr>
        <p:spPr bwMode="auto">
          <a:xfrm>
            <a:off x="9665051" y="4590971"/>
            <a:ext cx="1828800" cy="1828800"/>
          </a:xfrm>
          <a:prstGeom prst="rect">
            <a:avLst/>
          </a:prstGeom>
          <a:solidFill>
            <a:srgbClr val="77AD0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2"/>
                </a:solidFill>
              </a:rPr>
              <a:t>ETW</a:t>
            </a:r>
          </a:p>
          <a:p>
            <a:pPr algn="ctr" defTabSz="914099" fontAlgn="base">
              <a:spcBef>
                <a:spcPct val="0"/>
              </a:spcBef>
              <a:spcAft>
                <a:spcPct val="0"/>
              </a:spcAft>
            </a:pPr>
            <a:r>
              <a:rPr lang="en-US" dirty="0">
                <a:solidFill>
                  <a:schemeClr val="bg2"/>
                </a:solidFill>
              </a:rPr>
              <a:t>(new)</a:t>
            </a:r>
          </a:p>
        </p:txBody>
      </p:sp>
      <p:grpSp>
        <p:nvGrpSpPr>
          <p:cNvPr id="143" name="Group 142"/>
          <p:cNvGrpSpPr/>
          <p:nvPr/>
        </p:nvGrpSpPr>
        <p:grpSpPr>
          <a:xfrm>
            <a:off x="5611668" y="5362503"/>
            <a:ext cx="4053383" cy="256032"/>
            <a:chOff x="5611668" y="5362503"/>
            <a:chExt cx="4053383" cy="256032"/>
          </a:xfrm>
        </p:grpSpPr>
        <p:cxnSp>
          <p:nvCxnSpPr>
            <p:cNvPr id="144" name="Straight Arrow Connector 143"/>
            <p:cNvCxnSpPr>
              <a:stCxn id="131" idx="3"/>
              <a:endCxn id="142" idx="1"/>
            </p:cNvCxnSpPr>
            <p:nvPr/>
          </p:nvCxnSpPr>
          <p:spPr>
            <a:xfrm>
              <a:off x="5611668" y="5505371"/>
              <a:ext cx="4053383" cy="0"/>
            </a:xfrm>
            <a:prstGeom prst="straightConnector1">
              <a:avLst/>
            </a:prstGeom>
            <a:ln w="28575" cmpd="sng">
              <a:solidFill>
                <a:srgbClr val="FFFFFF"/>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5" name="TextBox 144"/>
            <p:cNvSpPr txBox="1">
              <a:spLocks noChangeAspect="1"/>
            </p:cNvSpPr>
            <p:nvPr/>
          </p:nvSpPr>
          <p:spPr>
            <a:xfrm>
              <a:off x="6913920" y="5362503"/>
              <a:ext cx="256032" cy="256032"/>
            </a:xfrm>
            <a:prstGeom prst="ellipse">
              <a:avLst/>
            </a:prstGeom>
            <a:solidFill>
              <a:schemeClr val="tx1"/>
            </a:solidFill>
          </p:spPr>
          <p:txBody>
            <a:bodyPr wrap="square" lIns="0" tIns="0" rIns="0" bIns="0" rtlCol="0" anchor="ctr">
              <a:noAutofit/>
            </a:bodyPr>
            <a:lstStyle/>
            <a:p>
              <a:pPr algn="ctr"/>
              <a:r>
                <a:rPr lang="en-US" sz="1200" dirty="0">
                  <a:solidFill>
                    <a:srgbClr val="FF6600"/>
                  </a:solidFill>
                </a:rPr>
                <a:t>5</a:t>
              </a:r>
            </a:p>
          </p:txBody>
        </p:sp>
      </p:grpSp>
      <p:grpSp>
        <p:nvGrpSpPr>
          <p:cNvPr id="146" name="Group 145"/>
          <p:cNvGrpSpPr/>
          <p:nvPr/>
        </p:nvGrpSpPr>
        <p:grpSpPr>
          <a:xfrm>
            <a:off x="8868208" y="2369697"/>
            <a:ext cx="796843" cy="256032"/>
            <a:chOff x="8868208" y="2369697"/>
            <a:chExt cx="796843" cy="256032"/>
          </a:xfrm>
        </p:grpSpPr>
        <p:cxnSp>
          <p:nvCxnSpPr>
            <p:cNvPr id="147" name="Straight Arrow Connector 146"/>
            <p:cNvCxnSpPr>
              <a:stCxn id="117" idx="3"/>
              <a:endCxn id="120" idx="1"/>
            </p:cNvCxnSpPr>
            <p:nvPr/>
          </p:nvCxnSpPr>
          <p:spPr>
            <a:xfrm>
              <a:off x="8868208" y="2497713"/>
              <a:ext cx="796843" cy="0"/>
            </a:xfrm>
            <a:prstGeom prst="straightConnector1">
              <a:avLst/>
            </a:prstGeom>
            <a:ln w="28575" cmpd="sng">
              <a:solidFill>
                <a:srgbClr val="F6BC1C"/>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8" name="TextBox 147"/>
            <p:cNvSpPr txBox="1">
              <a:spLocks noChangeAspect="1"/>
            </p:cNvSpPr>
            <p:nvPr/>
          </p:nvSpPr>
          <p:spPr>
            <a:xfrm>
              <a:off x="9110899" y="2369697"/>
              <a:ext cx="256032" cy="256032"/>
            </a:xfrm>
            <a:prstGeom prst="ellipse">
              <a:avLst/>
            </a:prstGeom>
            <a:solidFill>
              <a:srgbClr val="F6BC1C"/>
            </a:solidFill>
          </p:spPr>
          <p:txBody>
            <a:bodyPr wrap="square" lIns="0" tIns="0" rIns="0" bIns="0" rtlCol="0" anchor="ctr">
              <a:noAutofit/>
            </a:bodyPr>
            <a:lstStyle/>
            <a:p>
              <a:pPr algn="ctr"/>
              <a:r>
                <a:rPr lang="en-US" sz="1200" dirty="0" smtClean="0">
                  <a:solidFill>
                    <a:schemeClr val="bg1">
                      <a:lumMod val="95000"/>
                      <a:lumOff val="5000"/>
                    </a:schemeClr>
                  </a:solidFill>
                </a:rPr>
                <a:t>10</a:t>
              </a:r>
              <a:endParaRPr lang="en-US" sz="1200" dirty="0">
                <a:solidFill>
                  <a:schemeClr val="bg1">
                    <a:lumMod val="95000"/>
                    <a:lumOff val="5000"/>
                  </a:schemeClr>
                </a:solidFill>
              </a:endParaRPr>
            </a:p>
          </p:txBody>
        </p:sp>
      </p:grpSp>
      <p:grpSp>
        <p:nvGrpSpPr>
          <p:cNvPr id="149" name="Group 148"/>
          <p:cNvGrpSpPr/>
          <p:nvPr/>
        </p:nvGrpSpPr>
        <p:grpSpPr>
          <a:xfrm>
            <a:off x="7638052" y="3412112"/>
            <a:ext cx="2026999" cy="1412705"/>
            <a:chOff x="7638052" y="3412112"/>
            <a:chExt cx="2026999" cy="1412705"/>
          </a:xfrm>
        </p:grpSpPr>
        <p:cxnSp>
          <p:nvCxnSpPr>
            <p:cNvPr id="150" name="Elbow Connector 149"/>
            <p:cNvCxnSpPr/>
            <p:nvPr/>
          </p:nvCxnSpPr>
          <p:spPr>
            <a:xfrm>
              <a:off x="7766068" y="3412112"/>
              <a:ext cx="1898983" cy="1412705"/>
            </a:xfrm>
            <a:prstGeom prst="bentConnector3">
              <a:avLst>
                <a:gd name="adj1" fmla="val 33"/>
              </a:avLst>
            </a:prstGeom>
            <a:ln w="28575" cmpd="sng">
              <a:solidFill>
                <a:srgbClr val="F6BC1C"/>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1" name="TextBox 150"/>
            <p:cNvSpPr txBox="1">
              <a:spLocks noChangeAspect="1"/>
            </p:cNvSpPr>
            <p:nvPr/>
          </p:nvSpPr>
          <p:spPr>
            <a:xfrm>
              <a:off x="7638052" y="4072598"/>
              <a:ext cx="256032" cy="256032"/>
            </a:xfrm>
            <a:prstGeom prst="ellipse">
              <a:avLst/>
            </a:prstGeom>
            <a:solidFill>
              <a:srgbClr val="F6BC1C"/>
            </a:solidFill>
            <a:ln>
              <a:noFill/>
            </a:ln>
          </p:spPr>
          <p:txBody>
            <a:bodyPr wrap="square" lIns="0" tIns="0" rIns="0" bIns="0" rtlCol="0" anchor="ctr">
              <a:noAutofit/>
            </a:bodyPr>
            <a:lstStyle/>
            <a:p>
              <a:pPr algn="ctr"/>
              <a:r>
                <a:rPr lang="en-US" sz="1200" dirty="0" smtClean="0">
                  <a:solidFill>
                    <a:schemeClr val="bg1">
                      <a:lumMod val="95000"/>
                      <a:lumOff val="5000"/>
                    </a:schemeClr>
                  </a:solidFill>
                </a:rPr>
                <a:t>6</a:t>
              </a:r>
              <a:endParaRPr lang="en-US" sz="1200" dirty="0">
                <a:solidFill>
                  <a:schemeClr val="bg1">
                    <a:lumMod val="95000"/>
                    <a:lumOff val="5000"/>
                  </a:schemeClr>
                </a:solidFill>
              </a:endParaRPr>
            </a:p>
          </p:txBody>
        </p:sp>
      </p:grpSp>
      <p:grpSp>
        <p:nvGrpSpPr>
          <p:cNvPr id="152" name="Group 151"/>
          <p:cNvGrpSpPr/>
          <p:nvPr/>
        </p:nvGrpSpPr>
        <p:grpSpPr>
          <a:xfrm>
            <a:off x="7224503" y="3412112"/>
            <a:ext cx="2440549" cy="1660879"/>
            <a:chOff x="7224503" y="3412112"/>
            <a:chExt cx="2440549" cy="1660879"/>
          </a:xfrm>
        </p:grpSpPr>
        <p:cxnSp>
          <p:nvCxnSpPr>
            <p:cNvPr id="153" name="Elbow Connector 152"/>
            <p:cNvCxnSpPr>
              <a:stCxn id="135" idx="2"/>
            </p:cNvCxnSpPr>
            <p:nvPr/>
          </p:nvCxnSpPr>
          <p:spPr>
            <a:xfrm rot="16200000" flipH="1">
              <a:off x="7678346" y="3086286"/>
              <a:ext cx="1660879" cy="2312532"/>
            </a:xfrm>
            <a:prstGeom prst="bentConnector2">
              <a:avLst/>
            </a:prstGeom>
            <a:ln w="28575" cmpd="sng">
              <a:solidFill>
                <a:srgbClr val="F6BC1C"/>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154" name="TextBox 153"/>
            <p:cNvSpPr txBox="1">
              <a:spLocks noChangeAspect="1"/>
            </p:cNvSpPr>
            <p:nvPr/>
          </p:nvSpPr>
          <p:spPr>
            <a:xfrm>
              <a:off x="7224503" y="4072598"/>
              <a:ext cx="256032" cy="256032"/>
            </a:xfrm>
            <a:prstGeom prst="ellipse">
              <a:avLst/>
            </a:prstGeom>
            <a:solidFill>
              <a:srgbClr val="F6BC1C"/>
            </a:solidFill>
          </p:spPr>
          <p:txBody>
            <a:bodyPr wrap="square" lIns="0" tIns="0" rIns="0" bIns="0" rtlCol="0" anchor="ctr">
              <a:noAutofit/>
            </a:bodyPr>
            <a:lstStyle/>
            <a:p>
              <a:pPr algn="ctr"/>
              <a:r>
                <a:rPr lang="en-US" sz="1200" dirty="0" smtClean="0">
                  <a:solidFill>
                    <a:schemeClr val="bg1">
                      <a:lumMod val="95000"/>
                      <a:lumOff val="5000"/>
                    </a:schemeClr>
                  </a:solidFill>
                </a:rPr>
                <a:t>7</a:t>
              </a:r>
              <a:endParaRPr lang="en-US" sz="1200" dirty="0">
                <a:solidFill>
                  <a:schemeClr val="bg1">
                    <a:lumMod val="95000"/>
                    <a:lumOff val="5000"/>
                  </a:schemeClr>
                </a:solidFill>
              </a:endParaRPr>
            </a:p>
          </p:txBody>
        </p:sp>
      </p:grpSp>
      <p:sp>
        <p:nvSpPr>
          <p:cNvPr id="126" name="TextBox 125"/>
          <p:cNvSpPr txBox="1">
            <a:spLocks noChangeAspect="1"/>
          </p:cNvSpPr>
          <p:nvPr/>
        </p:nvSpPr>
        <p:spPr>
          <a:xfrm>
            <a:off x="4819468" y="3867765"/>
            <a:ext cx="256032" cy="256032"/>
          </a:xfrm>
          <a:prstGeom prst="ellipse">
            <a:avLst/>
          </a:prstGeom>
          <a:solidFill>
            <a:schemeClr val="tx1"/>
          </a:solidFill>
        </p:spPr>
        <p:txBody>
          <a:bodyPr wrap="square" lIns="0" tIns="0" rIns="0" bIns="0" rtlCol="0" anchor="ctr">
            <a:noAutofit/>
          </a:bodyPr>
          <a:lstStyle/>
          <a:p>
            <a:pPr algn="ctr"/>
            <a:r>
              <a:rPr lang="en-US" sz="1200" dirty="0" smtClean="0">
                <a:solidFill>
                  <a:srgbClr val="FF6600"/>
                </a:solidFill>
              </a:rPr>
              <a:t>3</a:t>
            </a:r>
            <a:endParaRPr lang="en-US" sz="1200" dirty="0">
              <a:solidFill>
                <a:srgbClr val="FF6600"/>
              </a:solidFill>
            </a:endParaRPr>
          </a:p>
        </p:txBody>
      </p:sp>
    </p:spTree>
    <p:extLst>
      <p:ext uri="{BB962C8B-B14F-4D97-AF65-F5344CB8AC3E}">
        <p14:creationId xmlns:p14="http://schemas.microsoft.com/office/powerpoint/2010/main" val="136796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ETW </a:t>
            </a:r>
            <a:r>
              <a:rPr lang="en-US" dirty="0"/>
              <a:t>events</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What does it look like?</a:t>
            </a:r>
          </a:p>
        </p:txBody>
      </p:sp>
    </p:spTree>
    <p:extLst>
      <p:ext uri="{BB962C8B-B14F-4D97-AF65-F5344CB8AC3E}">
        <p14:creationId xmlns:p14="http://schemas.microsoft.com/office/powerpoint/2010/main" val="21019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0" tIns="0" rIns="0" bIns="0"/>
          <a:lstStyle/>
          <a:p>
            <a:r>
              <a:rPr lang="en-US" dirty="0" smtClean="0"/>
              <a:t>About the speakers</a:t>
            </a:r>
            <a:endParaRPr lang="en-US" dirty="0"/>
          </a:p>
        </p:txBody>
      </p:sp>
      <p:sp>
        <p:nvSpPr>
          <p:cNvPr id="4" name="Rectangle 3"/>
          <p:cNvSpPr/>
          <p:nvPr/>
        </p:nvSpPr>
        <p:spPr bwMode="auto">
          <a:xfrm>
            <a:off x="275367" y="3954463"/>
            <a:ext cx="2743200" cy="27418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Ahmed ElSayed</a:t>
            </a:r>
          </a:p>
          <a:p>
            <a:pPr algn="ct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Software Development Engineer in Test</a:t>
            </a:r>
          </a:p>
          <a:p>
            <a:pPr algn="ct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Internet Information Server (IIS</a:t>
            </a:r>
            <a:r>
              <a:rPr lang="en-US" dirty="0" smtClean="0">
                <a:gradFill>
                  <a:gsLst>
                    <a:gs pos="0">
                      <a:srgbClr val="FFFFFF"/>
                    </a:gs>
                    <a:gs pos="100000">
                      <a:srgbClr val="FFFFFF"/>
                    </a:gs>
                  </a:gsLst>
                  <a:lin ang="5400000" scaled="0"/>
                </a:gradFill>
                <a:ea typeface="Segoe UI" pitchFamily="34" charset="0"/>
                <a:cs typeface="Segoe UI" pitchFamily="34" charset="0"/>
              </a:rPr>
              <a: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062341" y="3954463"/>
            <a:ext cx="2743200" cy="27418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Working on </a:t>
            </a:r>
            <a:r>
              <a:rPr lang="en-US" dirty="0" smtClean="0">
                <a:gradFill>
                  <a:gsLst>
                    <a:gs pos="0">
                      <a:srgbClr val="FFFFFF"/>
                    </a:gs>
                    <a:gs pos="100000">
                      <a:srgbClr val="FFFFFF"/>
                    </a:gs>
                  </a:gsLst>
                  <a:lin ang="5400000" scaled="0"/>
                </a:gradFill>
                <a:ea typeface="Segoe UI" pitchFamily="34" charset="0"/>
                <a:cs typeface="Segoe UI" pitchFamily="34" charset="0"/>
              </a:rPr>
              <a:t>IIS</a:t>
            </a:r>
            <a:br>
              <a:rPr lang="en-US" dirty="0" smtClean="0">
                <a:gradFill>
                  <a:gsLst>
                    <a:gs pos="0">
                      <a:srgbClr val="FFFFFF"/>
                    </a:gs>
                    <a:gs pos="100000">
                      <a:srgbClr val="FFFFFF"/>
                    </a:gs>
                  </a:gsLst>
                  <a:lin ang="5400000" scaled="0"/>
                </a:gradFill>
                <a:ea typeface="Segoe UI" pitchFamily="34" charset="0"/>
                <a:cs typeface="Segoe UI" pitchFamily="34" charset="0"/>
              </a:rPr>
            </a:br>
            <a:r>
              <a:rPr lang="en-US" dirty="0" smtClean="0">
                <a:gradFill>
                  <a:gsLst>
                    <a:gs pos="0">
                      <a:srgbClr val="FFFFFF"/>
                    </a:gs>
                    <a:gs pos="100000">
                      <a:srgbClr val="FFFFFF"/>
                    </a:gs>
                  </a:gsLst>
                  <a:lin ang="5400000" scaled="0"/>
                </a:gradFill>
                <a:ea typeface="Segoe UI" pitchFamily="34" charset="0"/>
                <a:cs typeface="Segoe UI" pitchFamily="34" charset="0"/>
              </a:rPr>
              <a:t>since 2011</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849315" y="3954463"/>
            <a:ext cx="2743200" cy="27418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556" t="1" r="7378" b="13389"/>
          <a:stretch/>
        </p:blipFill>
        <p:spPr>
          <a:xfrm>
            <a:off x="8636289" y="3965308"/>
            <a:ext cx="2743200" cy="2731009"/>
          </a:xfrm>
          <a:prstGeom prst="rect">
            <a:avLst/>
          </a:prstGeom>
        </p:spPr>
      </p:pic>
    </p:spTree>
    <p:extLst>
      <p:ext uri="{BB962C8B-B14F-4D97-AF65-F5344CB8AC3E}">
        <p14:creationId xmlns:p14="http://schemas.microsoft.com/office/powerpoint/2010/main" val="104709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32062" y="735012"/>
            <a:ext cx="7372350" cy="5524500"/>
          </a:xfrm>
          <a:prstGeom prst="rect">
            <a:avLst/>
          </a:prstGeom>
        </p:spPr>
      </p:pic>
    </p:spTree>
    <p:extLst>
      <p:ext uri="{BB962C8B-B14F-4D97-AF65-F5344CB8AC3E}">
        <p14:creationId xmlns:p14="http://schemas.microsoft.com/office/powerpoint/2010/main" val="42180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smtClean="0"/>
              <a:t>ETW </a:t>
            </a:r>
            <a:r>
              <a:rPr lang="en-US" dirty="0"/>
              <a:t>events</a:t>
            </a:r>
          </a:p>
        </p:txBody>
      </p:sp>
    </p:spTree>
    <p:extLst>
      <p:ext uri="{BB962C8B-B14F-4D97-AF65-F5344CB8AC3E}">
        <p14:creationId xmlns:p14="http://schemas.microsoft.com/office/powerpoint/2010/main" val="422169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Dynamic Site </a:t>
            </a:r>
            <a:r>
              <a:rPr lang="en-US" dirty="0" smtClean="0"/>
              <a:t>Activation</a:t>
            </a:r>
          </a:p>
          <a:p>
            <a:r>
              <a:rPr lang="en-US" dirty="0"/>
              <a:t>Idle Worker Process </a:t>
            </a:r>
            <a:r>
              <a:rPr lang="en-US" dirty="0" smtClean="0"/>
              <a:t>Page-out</a:t>
            </a:r>
            <a:endParaRPr lang="en-US" dirty="0"/>
          </a:p>
        </p:txBody>
      </p:sp>
      <p:sp>
        <p:nvSpPr>
          <p:cNvPr id="5" name="Text Placeholder 2"/>
          <p:cNvSpPr txBox="1">
            <a:spLocks/>
          </p:cNvSpPr>
          <p:nvPr/>
        </p:nvSpPr>
        <p:spPr>
          <a:xfrm rot="19320819">
            <a:off x="9334790" y="5193525"/>
            <a:ext cx="3508196" cy="80686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400" dirty="0" smtClean="0"/>
              <a:t>Scalability!</a:t>
            </a:r>
            <a:endParaRPr lang="en-US" sz="5400" dirty="0"/>
          </a:p>
        </p:txBody>
      </p:sp>
    </p:spTree>
    <p:extLst>
      <p:ext uri="{BB962C8B-B14F-4D97-AF65-F5344CB8AC3E}">
        <p14:creationId xmlns:p14="http://schemas.microsoft.com/office/powerpoint/2010/main" val="224126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Logging Enhancements</a:t>
            </a:r>
          </a:p>
          <a:p>
            <a:r>
              <a:rPr lang="en-US" dirty="0" smtClean="0"/>
              <a:t>ETW logging</a:t>
            </a:r>
            <a:endParaRPr lang="en-US" dirty="0"/>
          </a:p>
        </p:txBody>
      </p:sp>
      <p:sp>
        <p:nvSpPr>
          <p:cNvPr id="5" name="Text Placeholder 2"/>
          <p:cNvSpPr txBox="1">
            <a:spLocks/>
          </p:cNvSpPr>
          <p:nvPr/>
        </p:nvSpPr>
        <p:spPr>
          <a:xfrm rot="19320819">
            <a:off x="8199508" y="4900250"/>
            <a:ext cx="4461203" cy="80686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400" dirty="0" smtClean="0"/>
              <a:t>Manageability!</a:t>
            </a:r>
            <a:endParaRPr lang="en-US" sz="5400" dirty="0"/>
          </a:p>
        </p:txBody>
      </p:sp>
    </p:spTree>
    <p:extLst>
      <p:ext uri="{BB962C8B-B14F-4D97-AF65-F5344CB8AC3E}">
        <p14:creationId xmlns:p14="http://schemas.microsoft.com/office/powerpoint/2010/main" val="2358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205217982"/>
              </p:ext>
            </p:extLst>
          </p:nvPr>
        </p:nvGraphicFramePr>
        <p:xfrm>
          <a:off x="625944" y="1525249"/>
          <a:ext cx="11239158" cy="2194560"/>
        </p:xfrm>
        <a:graphic>
          <a:graphicData uri="http://schemas.openxmlformats.org/drawingml/2006/table">
            <a:tbl>
              <a:tblPr firstRow="1" bandRow="1">
                <a:tableStyleId>{5C22544A-7EE6-4342-B048-85BDC9FD1C3A}</a:tableStyleId>
              </a:tblPr>
              <a:tblGrid>
                <a:gridCol w="1223906"/>
                <a:gridCol w="3886299"/>
                <a:gridCol w="2283811"/>
                <a:gridCol w="3845142"/>
              </a:tblGrid>
              <a:tr h="317809">
                <a:tc>
                  <a:txBody>
                    <a:bodyPr/>
                    <a:lstStyle/>
                    <a:p>
                      <a:r>
                        <a:rPr lang="en-US" dirty="0" smtClean="0"/>
                        <a:t>Session ID</a:t>
                      </a:r>
                      <a:endParaRPr lang="en-US" dirty="0"/>
                    </a:p>
                  </a:txBody>
                  <a:tcPr/>
                </a:tc>
                <a:tc>
                  <a:txBody>
                    <a:bodyPr/>
                    <a:lstStyle/>
                    <a:p>
                      <a:r>
                        <a:rPr lang="en-US" dirty="0" smtClean="0"/>
                        <a:t>Topic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a:t>
                      </a:r>
                      <a:endParaRPr lang="en-US" dirty="0"/>
                    </a:p>
                  </a:txBody>
                  <a:tcPr/>
                </a:tc>
                <a:tc>
                  <a:txBody>
                    <a:bodyPr/>
                    <a:lstStyle/>
                    <a:p>
                      <a:r>
                        <a:rPr lang="en-US" dirty="0" smtClean="0"/>
                        <a:t>Date</a:t>
                      </a:r>
                      <a:r>
                        <a:rPr lang="en-US" baseline="0" dirty="0" smtClean="0"/>
                        <a:t> / Time / Location</a:t>
                      </a:r>
                      <a:endParaRPr lang="en-US" dirty="0"/>
                    </a:p>
                  </a:txBody>
                  <a:tcPr/>
                </a:tc>
              </a:tr>
              <a:tr h="604486">
                <a:tc>
                  <a:txBody>
                    <a:bodyPr/>
                    <a:lstStyle/>
                    <a:p>
                      <a:r>
                        <a:rPr lang="en-US" sz="1800" kern="1200" dirty="0" smtClean="0">
                          <a:solidFill>
                            <a:schemeClr val="dk1"/>
                          </a:solidFill>
                          <a:effectLst/>
                          <a:latin typeface="+mn-lt"/>
                          <a:ea typeface="+mn-ea"/>
                          <a:cs typeface="+mn-cs"/>
                        </a:rPr>
                        <a:t>MDC-B214</a:t>
                      </a:r>
                      <a:endParaRPr lang="en-US" dirty="0"/>
                    </a:p>
                  </a:txBody>
                  <a:tcPr/>
                </a:tc>
                <a:tc>
                  <a:txBody>
                    <a:bodyPr/>
                    <a:lstStyle/>
                    <a:p>
                      <a:r>
                        <a:rPr lang="en-US" sz="1800" kern="1200" dirty="0" smtClean="0">
                          <a:solidFill>
                            <a:schemeClr val="dk1"/>
                          </a:solidFill>
                          <a:effectLst/>
                          <a:latin typeface="+mn-lt"/>
                          <a:ea typeface="+mn-ea"/>
                          <a:cs typeface="+mn-cs"/>
                        </a:rPr>
                        <a:t>Web Sites for Windows Server</a:t>
                      </a:r>
                      <a:endParaRPr lang="en-US" dirty="0"/>
                    </a:p>
                  </a:txBody>
                  <a:tcPr/>
                </a:tc>
                <a:tc>
                  <a:txBody>
                    <a:bodyPr/>
                    <a:lstStyle/>
                    <a:p>
                      <a:r>
                        <a:rPr lang="en-US" dirty="0" smtClean="0"/>
                        <a:t>Ryan Jones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5 June 2013, 10:15am-11:30am in Rm. 391</a:t>
                      </a:r>
                      <a:endParaRPr lang="en-US" dirty="0"/>
                    </a:p>
                  </a:txBody>
                  <a:tcPr/>
                </a:tc>
              </a:tr>
              <a:tr h="713633">
                <a:tc>
                  <a:txBody>
                    <a:bodyPr/>
                    <a:lstStyle/>
                    <a:p>
                      <a:r>
                        <a:rPr lang="en-US" dirty="0" smtClean="0"/>
                        <a:t>WAD-B329</a:t>
                      </a:r>
                      <a:endParaRPr lang="en-US" dirty="0"/>
                    </a:p>
                  </a:txBody>
                  <a:tcPr/>
                </a:tc>
                <a:tc>
                  <a:txBody>
                    <a:bodyPr/>
                    <a:lstStyle/>
                    <a:p>
                      <a:r>
                        <a:rPr lang="en-US" dirty="0" smtClean="0"/>
                        <a:t>Windows Azure Web Sites: An Architecture and Technical Deep Dive</a:t>
                      </a:r>
                      <a:endParaRPr lang="en-US" dirty="0"/>
                    </a:p>
                  </a:txBody>
                  <a:tcPr/>
                </a:tc>
                <a:tc>
                  <a:txBody>
                    <a:bodyPr/>
                    <a:lstStyle/>
                    <a:p>
                      <a:r>
                        <a:rPr lang="en-US" dirty="0" smtClean="0"/>
                        <a:t>Calvin Keaton</a:t>
                      </a:r>
                      <a:endParaRPr lang="en-US" dirty="0"/>
                    </a:p>
                  </a:txBody>
                  <a:tcPr/>
                </a:tc>
                <a:tc>
                  <a:txBody>
                    <a:bodyPr/>
                    <a:lstStyle/>
                    <a:p>
                      <a:r>
                        <a:rPr lang="en-US" dirty="0" smtClean="0"/>
                        <a:t>6 June 2013, 8:30</a:t>
                      </a:r>
                      <a:r>
                        <a:rPr lang="en-US" baseline="0" dirty="0" smtClean="0"/>
                        <a:t> am – 9:45 am in Rm. 298</a:t>
                      </a:r>
                      <a:endParaRPr lang="en-US" dirty="0"/>
                    </a:p>
                  </a:txBody>
                  <a:tcPr/>
                </a:tc>
              </a:tr>
            </a:tbl>
          </a:graphicData>
        </a:graphic>
      </p:graphicFrame>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dirty="0"/>
              <a:t>sessions (TechEd </a:t>
            </a:r>
            <a:r>
              <a:rPr lang="en-US" dirty="0" smtClean="0"/>
              <a:t>Europe)</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82563702"/>
              </p:ext>
            </p:extLst>
          </p:nvPr>
        </p:nvGraphicFramePr>
        <p:xfrm>
          <a:off x="564397" y="1555981"/>
          <a:ext cx="11239158" cy="2908193"/>
        </p:xfrm>
        <a:graphic>
          <a:graphicData uri="http://schemas.openxmlformats.org/drawingml/2006/table">
            <a:tbl>
              <a:tblPr firstRow="1" bandRow="1">
                <a:tableStyleId>{5C22544A-7EE6-4342-B048-85BDC9FD1C3A}</a:tableStyleId>
              </a:tblPr>
              <a:tblGrid>
                <a:gridCol w="1230183"/>
                <a:gridCol w="3880022"/>
                <a:gridCol w="2248929"/>
                <a:gridCol w="3880024"/>
              </a:tblGrid>
              <a:tr h="375474">
                <a:tc>
                  <a:txBody>
                    <a:bodyPr/>
                    <a:lstStyle/>
                    <a:p>
                      <a:r>
                        <a:rPr lang="en-US" dirty="0" smtClean="0"/>
                        <a:t>Session ID</a:t>
                      </a:r>
                      <a:endParaRPr lang="en-US" dirty="0"/>
                    </a:p>
                  </a:txBody>
                  <a:tcPr/>
                </a:tc>
                <a:tc>
                  <a:txBody>
                    <a:bodyPr/>
                    <a:lstStyle/>
                    <a:p>
                      <a:r>
                        <a:rPr lang="en-US" dirty="0" smtClean="0"/>
                        <a:t>Topic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Date</a:t>
                      </a:r>
                      <a:r>
                        <a:rPr lang="en-US" baseline="0" dirty="0" smtClean="0"/>
                        <a:t> / Time / Location</a:t>
                      </a:r>
                      <a:endParaRPr lang="en-US" dirty="0"/>
                    </a:p>
                  </a:txBody>
                  <a:tcPr/>
                </a:tc>
              </a:tr>
              <a:tr h="291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MDC-B303</a:t>
                      </a:r>
                      <a:endParaRPr lang="en-US" dirty="0" smtClean="0"/>
                    </a:p>
                  </a:txBody>
                  <a:tcPr/>
                </a:tc>
                <a:tc>
                  <a:txBody>
                    <a:bodyPr/>
                    <a:lstStyle/>
                    <a:p>
                      <a:r>
                        <a:rPr lang="en-US" sz="1800" kern="1200" dirty="0" smtClean="0">
                          <a:solidFill>
                            <a:schemeClr val="dk1"/>
                          </a:solidFill>
                          <a:effectLst/>
                          <a:latin typeface="+mn-lt"/>
                          <a:ea typeface="+mn-ea"/>
                          <a:cs typeface="+mn-cs"/>
                        </a:rPr>
                        <a:t>Internet Information Services: What’s New in Window Server 2012 R2</a:t>
                      </a:r>
                      <a:endParaRPr lang="en-US" dirty="0"/>
                    </a:p>
                  </a:txBody>
                  <a:tcPr/>
                </a:tc>
                <a:tc>
                  <a:txBody>
                    <a:bodyPr/>
                    <a:lstStyle/>
                    <a:p>
                      <a:r>
                        <a:rPr lang="en-US" sz="1800" kern="1200" dirty="0" smtClean="0">
                          <a:solidFill>
                            <a:schemeClr val="dk1"/>
                          </a:solidFill>
                          <a:effectLst/>
                          <a:latin typeface="+mn-lt"/>
                          <a:ea typeface="+mn-ea"/>
                          <a:cs typeface="+mn-cs"/>
                        </a:rPr>
                        <a:t>Wade Hilmo</a:t>
                      </a:r>
                      <a:endParaRPr lang="en-US" dirty="0"/>
                    </a:p>
                  </a:txBody>
                  <a:tcPr/>
                </a:tc>
                <a:tc>
                  <a:txBody>
                    <a:bodyPr/>
                    <a:lstStyle/>
                    <a:p>
                      <a:r>
                        <a:rPr lang="en-US" sz="1800" kern="1200" dirty="0" smtClean="0">
                          <a:solidFill>
                            <a:schemeClr val="dk1"/>
                          </a:solidFill>
                          <a:effectLst/>
                          <a:latin typeface="+mn-lt"/>
                          <a:ea typeface="+mn-ea"/>
                          <a:cs typeface="+mn-cs"/>
                        </a:rPr>
                        <a:t>26</a:t>
                      </a:r>
                      <a:r>
                        <a:rPr lang="en-US" sz="1800" kern="1200" baseline="0" dirty="0" smtClean="0">
                          <a:solidFill>
                            <a:schemeClr val="dk1"/>
                          </a:solidFill>
                          <a:effectLst/>
                          <a:latin typeface="+mn-lt"/>
                          <a:ea typeface="+mn-ea"/>
                          <a:cs typeface="+mn-cs"/>
                        </a:rPr>
                        <a:t> June 2013, </a:t>
                      </a:r>
                      <a:r>
                        <a:rPr lang="en-US" sz="1800" kern="1200" dirty="0" smtClean="0">
                          <a:solidFill>
                            <a:schemeClr val="dk1"/>
                          </a:solidFill>
                          <a:effectLst/>
                          <a:latin typeface="+mn-lt"/>
                          <a:ea typeface="+mn-ea"/>
                          <a:cs typeface="+mn-cs"/>
                        </a:rPr>
                        <a:t>8:30 am - 9:45 am, Hall 7-3 (521)</a:t>
                      </a:r>
                      <a:endParaRPr lang="en-US" dirty="0"/>
                    </a:p>
                  </a:txBody>
                  <a:tcPr/>
                </a:tc>
              </a:tr>
              <a:tr h="713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WAD-B329</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Windows Azure Web Sites: An Architecture and Technical Deep Dive</a:t>
                      </a:r>
                    </a:p>
                  </a:txBody>
                  <a:tcPr/>
                </a:tc>
                <a:tc>
                  <a:txBody>
                    <a:bodyPr/>
                    <a:lstStyle/>
                    <a:p>
                      <a:r>
                        <a:rPr lang="en-US" dirty="0" smtClean="0"/>
                        <a:t>Harsh Mittal</a:t>
                      </a:r>
                    </a:p>
                    <a:p>
                      <a:r>
                        <a:rPr lang="en-US" dirty="0" smtClean="0"/>
                        <a:t>Praveen T</a:t>
                      </a:r>
                      <a:endParaRPr lang="en-US" dirty="0"/>
                    </a:p>
                  </a:txBody>
                  <a:tcPr/>
                </a:tc>
                <a:tc>
                  <a:txBody>
                    <a:bodyPr/>
                    <a:lstStyle/>
                    <a:p>
                      <a:r>
                        <a:rPr lang="en-US" dirty="0" smtClean="0"/>
                        <a:t>27 June 2013, 5:00</a:t>
                      </a:r>
                      <a:r>
                        <a:rPr lang="en-US" baseline="0" dirty="0" smtClean="0"/>
                        <a:t> pm – 6:15 pm, N105</a:t>
                      </a:r>
                      <a:endParaRPr lang="en-US" dirty="0"/>
                    </a:p>
                  </a:txBody>
                  <a:tcPr/>
                </a:tc>
              </a:tr>
              <a:tr h="713633">
                <a:tc>
                  <a:txBody>
                    <a:bodyPr/>
                    <a:lstStyle/>
                    <a:p>
                      <a:r>
                        <a:rPr lang="en-US" sz="1800" kern="1200" dirty="0" smtClean="0">
                          <a:solidFill>
                            <a:schemeClr val="dk1"/>
                          </a:solidFill>
                          <a:effectLst/>
                          <a:latin typeface="+mn-lt"/>
                          <a:ea typeface="+mn-ea"/>
                          <a:cs typeface="+mn-cs"/>
                        </a:rPr>
                        <a:t>MDC-B214</a:t>
                      </a:r>
                      <a:endParaRPr lang="en-US" dirty="0"/>
                    </a:p>
                  </a:txBody>
                  <a:tcPr/>
                </a:tc>
                <a:tc>
                  <a:txBody>
                    <a:bodyPr/>
                    <a:lstStyle/>
                    <a:p>
                      <a:r>
                        <a:rPr lang="en-US" sz="1800" kern="1200" dirty="0" smtClean="0">
                          <a:solidFill>
                            <a:schemeClr val="dk1"/>
                          </a:solidFill>
                          <a:effectLst/>
                          <a:latin typeface="+mn-lt"/>
                          <a:ea typeface="+mn-ea"/>
                          <a:cs typeface="+mn-cs"/>
                        </a:rPr>
                        <a:t>Web Sites for Windows Server</a:t>
                      </a:r>
                      <a:endParaRPr lang="en-US" dirty="0"/>
                    </a:p>
                  </a:txBody>
                  <a:tcPr/>
                </a:tc>
                <a:tc>
                  <a:txBody>
                    <a:bodyPr/>
                    <a:lstStyle/>
                    <a:p>
                      <a:r>
                        <a:rPr lang="en-US" dirty="0" smtClean="0"/>
                        <a:t>Ryan Jones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28 June 2013, 10:15 am - 11:30 am in Hall 7-4 (521)</a:t>
                      </a:r>
                      <a:endParaRPr lang="en-US" dirty="0" smtClean="0"/>
                    </a:p>
                  </a:txBody>
                  <a:tcPr/>
                </a:tc>
              </a:tr>
            </a:tbl>
          </a:graphicData>
        </a:graphic>
      </p:graphicFrame>
    </p:spTree>
    <p:extLst>
      <p:ext uri="{BB962C8B-B14F-4D97-AF65-F5344CB8AC3E}">
        <p14:creationId xmlns:p14="http://schemas.microsoft.com/office/powerpoint/2010/main" val="61776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371666" y="1511369"/>
            <a:ext cx="11790169" cy="1077218"/>
          </a:xfrm>
          <a:prstGeom prst="rect">
            <a:avLst/>
          </a:prstGeom>
        </p:spPr>
        <p:txBody>
          <a:bodyPr wrap="square">
            <a:spAutoFit/>
          </a:bodyPr>
          <a:lstStyle/>
          <a:p>
            <a:pPr marL="571500" indent="-571500">
              <a:lnSpc>
                <a:spcPct val="90000"/>
              </a:lnSpc>
              <a:spcBef>
                <a:spcPct val="20000"/>
              </a:spcBef>
              <a:buSzPct val="105000"/>
              <a:buBlip>
                <a:blip r:embed="rId3"/>
              </a:buBlip>
            </a:pPr>
            <a:r>
              <a:rPr lang="en-US" sz="3200" dirty="0" err="1" smtClean="0">
                <a:gradFill>
                  <a:gsLst>
                    <a:gs pos="1250">
                      <a:schemeClr val="tx1"/>
                    </a:gs>
                    <a:gs pos="100000">
                      <a:schemeClr val="tx1"/>
                    </a:gs>
                  </a:gsLst>
                  <a:lin ang="5400000" scaled="0"/>
                </a:gradFill>
                <a:latin typeface="+mj-lt"/>
              </a:rPr>
              <a:t>Erez’s</a:t>
            </a:r>
            <a:r>
              <a:rPr lang="en-US" sz="3200" dirty="0" smtClean="0">
                <a:gradFill>
                  <a:gsLst>
                    <a:gs pos="1250">
                      <a:schemeClr val="tx1"/>
                    </a:gs>
                    <a:gs pos="100000">
                      <a:schemeClr val="tx1"/>
                    </a:gs>
                  </a:gsLst>
                  <a:lin ang="5400000" scaled="0"/>
                </a:gradFill>
                <a:latin typeface="+mj-lt"/>
              </a:rPr>
              <a:t> blog:</a:t>
            </a:r>
          </a:p>
          <a:p>
            <a:pPr>
              <a:lnSpc>
                <a:spcPct val="90000"/>
              </a:lnSpc>
              <a:spcBef>
                <a:spcPct val="20000"/>
              </a:spcBef>
              <a:buSzPct val="105000"/>
            </a:pPr>
            <a:r>
              <a:rPr lang="en-US" sz="3200" dirty="0">
                <a:gradFill>
                  <a:gsLst>
                    <a:gs pos="1250">
                      <a:schemeClr val="tx1"/>
                    </a:gs>
                    <a:gs pos="100000">
                      <a:schemeClr val="tx1"/>
                    </a:gs>
                  </a:gsLst>
                  <a:lin ang="5400000" scaled="0"/>
                </a:gradFill>
                <a:latin typeface="+mj-lt"/>
              </a:rPr>
              <a:t> </a:t>
            </a:r>
            <a:r>
              <a:rPr lang="en-US" sz="3200" dirty="0" smtClean="0">
                <a:gradFill>
                  <a:gsLst>
                    <a:gs pos="1250">
                      <a:schemeClr val="tx1"/>
                    </a:gs>
                    <a:gs pos="100000">
                      <a:schemeClr val="tx1"/>
                    </a:gs>
                  </a:gsLst>
                  <a:lin ang="5400000" scaled="0"/>
                </a:gradFill>
                <a:latin typeface="+mj-lt"/>
              </a:rPr>
              <a:t>    http</a:t>
            </a:r>
            <a:r>
              <a:rPr lang="en-US" sz="3200" dirty="0">
                <a:gradFill>
                  <a:gsLst>
                    <a:gs pos="1250">
                      <a:schemeClr val="tx1"/>
                    </a:gs>
                    <a:gs pos="100000">
                      <a:schemeClr val="tx1"/>
                    </a:gs>
                  </a:gsLst>
                  <a:lin ang="5400000" scaled="0"/>
                </a:gradFill>
                <a:latin typeface="+mj-lt"/>
              </a:rPr>
              <a:t>://blogs.technet.com/b/erezs_iis_blog/</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6" y="5527129"/>
            <a:ext cx="11790169" cy="1077218"/>
          </a:xfrm>
          <a:prstGeom prst="rect">
            <a:avLst/>
          </a:prstGeom>
        </p:spPr>
        <p:txBody>
          <a:bodyPr wrap="square">
            <a:spAutoFit/>
          </a:bodyPr>
          <a:lstStyle/>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Message Analyzer:</a:t>
            </a:r>
          </a:p>
          <a:p>
            <a:pPr>
              <a:lnSpc>
                <a:spcPct val="90000"/>
              </a:lnSpc>
              <a:spcBef>
                <a:spcPct val="20000"/>
              </a:spcBef>
              <a:buSzPct val="105000"/>
            </a:pPr>
            <a:r>
              <a:rPr lang="en-US" sz="3200" dirty="0" smtClean="0">
                <a:gradFill>
                  <a:gsLst>
                    <a:gs pos="1250">
                      <a:schemeClr val="tx1"/>
                    </a:gs>
                    <a:gs pos="100000">
                      <a:schemeClr val="tx1"/>
                    </a:gs>
                  </a:gsLst>
                  <a:lin ang="5400000" scaled="0"/>
                </a:gradFill>
                <a:latin typeface="+mj-lt"/>
              </a:rPr>
              <a:t>     http</a:t>
            </a:r>
            <a:r>
              <a:rPr lang="en-US" sz="3200" dirty="0">
                <a:gradFill>
                  <a:gsLst>
                    <a:gs pos="1250">
                      <a:schemeClr val="tx1"/>
                    </a:gs>
                    <a:gs pos="100000">
                      <a:schemeClr val="tx1"/>
                    </a:gs>
                  </a:gsLst>
                  <a:lin ang="5400000" scaled="0"/>
                </a:gradFill>
                <a:latin typeface="+mj-lt"/>
              </a:rPr>
              <a:t>://</a:t>
            </a:r>
            <a:r>
              <a:rPr lang="en-US" sz="3200" dirty="0" smtClean="0">
                <a:gradFill>
                  <a:gsLst>
                    <a:gs pos="1250">
                      <a:schemeClr val="tx1"/>
                    </a:gs>
                    <a:gs pos="100000">
                      <a:schemeClr val="tx1"/>
                    </a:gs>
                  </a:gsLst>
                  <a:lin ang="5400000" scaled="0"/>
                </a:gradFill>
                <a:latin typeface="+mj-lt"/>
              </a:rPr>
              <a:t>blogs.technet.com/MessageAnalyzer</a:t>
            </a:r>
            <a:endParaRPr lang="en-US" sz="3200" dirty="0">
              <a:gradFill>
                <a:gsLst>
                  <a:gs pos="1250">
                    <a:schemeClr val="tx1"/>
                  </a:gs>
                  <a:gs pos="100000">
                    <a:schemeClr val="tx1"/>
                  </a:gs>
                </a:gsLst>
                <a:lin ang="5400000" scaled="0"/>
              </a:gradFill>
              <a:latin typeface="+mj-lt"/>
            </a:endParaRPr>
          </a:p>
        </p:txBody>
      </p:sp>
      <p:sp>
        <p:nvSpPr>
          <p:cNvPr id="8" name="Rectangle 7"/>
          <p:cNvSpPr/>
          <p:nvPr/>
        </p:nvSpPr>
        <p:spPr>
          <a:xfrm>
            <a:off x="371665" y="4188543"/>
            <a:ext cx="11790169" cy="1077218"/>
          </a:xfrm>
          <a:prstGeom prst="rect">
            <a:avLst/>
          </a:prstGeom>
        </p:spPr>
        <p:txBody>
          <a:bodyPr wrap="square">
            <a:spAutoFit/>
          </a:bodyPr>
          <a:lstStyle/>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Windows Performance Analyzer:</a:t>
            </a:r>
          </a:p>
          <a:p>
            <a:pPr>
              <a:lnSpc>
                <a:spcPct val="90000"/>
              </a:lnSpc>
              <a:spcBef>
                <a:spcPct val="20000"/>
              </a:spcBef>
              <a:buSzPct val="105000"/>
            </a:pPr>
            <a:r>
              <a:rPr lang="en-US" sz="3200" dirty="0" smtClean="0">
                <a:gradFill>
                  <a:gsLst>
                    <a:gs pos="1250">
                      <a:schemeClr val="tx1"/>
                    </a:gs>
                    <a:gs pos="100000">
                      <a:schemeClr val="tx1"/>
                    </a:gs>
                  </a:gsLst>
                  <a:lin ang="5400000" scaled="0"/>
                </a:gradFill>
                <a:latin typeface="+mj-lt"/>
              </a:rPr>
              <a:t>     </a:t>
            </a:r>
            <a:r>
              <a:rPr lang="en-US" sz="3200" dirty="0">
                <a:gradFill>
                  <a:gsLst>
                    <a:gs pos="1250">
                      <a:schemeClr val="tx1"/>
                    </a:gs>
                    <a:gs pos="100000">
                      <a:schemeClr val="tx1"/>
                    </a:gs>
                  </a:gsLst>
                  <a:lin ang="5400000" scaled="0"/>
                </a:gradFill>
                <a:latin typeface="+mj-lt"/>
              </a:rPr>
              <a:t>http://msdn.microsoft.com/en-us/performance/cc752957.aspx</a:t>
            </a:r>
          </a:p>
        </p:txBody>
      </p:sp>
      <p:sp>
        <p:nvSpPr>
          <p:cNvPr id="9" name="Rectangle 8"/>
          <p:cNvSpPr/>
          <p:nvPr/>
        </p:nvSpPr>
        <p:spPr>
          <a:xfrm>
            <a:off x="371666" y="2849956"/>
            <a:ext cx="11790169" cy="1077218"/>
          </a:xfrm>
          <a:prstGeom prst="rect">
            <a:avLst/>
          </a:prstGeom>
        </p:spPr>
        <p:txBody>
          <a:bodyPr wrap="square">
            <a:spAutoFit/>
          </a:bodyPr>
          <a:lstStyle/>
          <a:p>
            <a:pPr marL="571500" indent="-571500">
              <a:lnSpc>
                <a:spcPct val="90000"/>
              </a:lnSpc>
              <a:spcBef>
                <a:spcPct val="20000"/>
              </a:spcBef>
              <a:buSzPct val="105000"/>
              <a:buBlip>
                <a:blip r:embed="rId3"/>
              </a:buBlip>
            </a:pPr>
            <a:r>
              <a:rPr lang="en-US" sz="3200" dirty="0" err="1" smtClean="0">
                <a:gradFill>
                  <a:gsLst>
                    <a:gs pos="1250">
                      <a:schemeClr val="tx1"/>
                    </a:gs>
                    <a:gs pos="100000">
                      <a:schemeClr val="tx1"/>
                    </a:gs>
                  </a:gsLst>
                  <a:lin ang="5400000" scaled="0"/>
                </a:gradFill>
                <a:latin typeface="+mj-lt"/>
              </a:rPr>
              <a:t>WFetch</a:t>
            </a:r>
            <a:endParaRPr lang="en-US" sz="3200" dirty="0" smtClean="0">
              <a:gradFill>
                <a:gsLst>
                  <a:gs pos="1250">
                    <a:schemeClr val="tx1"/>
                  </a:gs>
                  <a:gs pos="100000">
                    <a:schemeClr val="tx1"/>
                  </a:gs>
                </a:gsLst>
                <a:lin ang="5400000" scaled="0"/>
              </a:gradFill>
              <a:latin typeface="+mj-lt"/>
            </a:endParaRPr>
          </a:p>
          <a:p>
            <a:pPr>
              <a:lnSpc>
                <a:spcPct val="90000"/>
              </a:lnSpc>
              <a:spcBef>
                <a:spcPct val="20000"/>
              </a:spcBef>
              <a:buSzPct val="105000"/>
            </a:pPr>
            <a:r>
              <a:rPr lang="en-US" sz="3200" dirty="0" smtClean="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http</a:t>
            </a:r>
            <a:r>
              <a:rPr lang="en-US" sz="2800" dirty="0">
                <a:gradFill>
                  <a:gsLst>
                    <a:gs pos="1250">
                      <a:schemeClr val="tx1"/>
                    </a:gs>
                    <a:gs pos="100000">
                      <a:schemeClr val="tx1"/>
                    </a:gs>
                  </a:gsLst>
                  <a:lin ang="5400000" scaled="0"/>
                </a:gradFill>
                <a:latin typeface="+mj-lt"/>
              </a:rPr>
              <a:t>://technet.microsoft.com/en-us/library/cc778443(v=ws.10).aspx</a:t>
            </a:r>
          </a:p>
        </p:txBody>
      </p:sp>
    </p:spTree>
    <p:extLst>
      <p:ext uri="{BB962C8B-B14F-4D97-AF65-F5344CB8AC3E}">
        <p14:creationId xmlns:p14="http://schemas.microsoft.com/office/powerpoint/2010/main" val="399145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73554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2617" y="1398905"/>
            <a:ext cx="11191240" cy="11191240"/>
            <a:chOff x="622617" y="1398905"/>
            <a:chExt cx="11191240" cy="11191240"/>
          </a:xfrm>
        </p:grpSpPr>
        <p:sp>
          <p:nvSpPr>
            <p:cNvPr id="11" name="Pie 10"/>
            <p:cNvSpPr/>
            <p:nvPr/>
          </p:nvSpPr>
          <p:spPr bwMode="auto">
            <a:xfrm>
              <a:off x="622617" y="1398905"/>
              <a:ext cx="11191240" cy="11191240"/>
            </a:xfrm>
            <a:prstGeom prst="pie">
              <a:avLst>
                <a:gd name="adj1" fmla="val 10796032"/>
                <a:gd name="adj2" fmla="val 16200000"/>
              </a:avLst>
            </a:prstGeom>
            <a:solidFill>
              <a:schemeClr val="accent5"/>
            </a:solidFill>
            <a:ln w="76200" cmpd="sng">
              <a:solidFill>
                <a:srgbClr val="40404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1646237" y="2422525"/>
              <a:ext cx="9144000" cy="9144000"/>
            </a:xfrm>
            <a:prstGeom prst="rect">
              <a:avLst/>
            </a:prstGeom>
            <a:noFill/>
          </p:spPr>
          <p:txBody>
            <a:bodyPr wrap="square" lIns="186521" tIns="149217" rIns="186521" bIns="149217" rtlCol="0">
              <a:prstTxWarp prst="textArchUp">
                <a:avLst>
                  <a:gd name="adj" fmla="val 11312598"/>
                </a:avLst>
              </a:prstTxWarp>
              <a:spAutoFit/>
            </a:bodyPr>
            <a:lstStyle/>
            <a:p>
              <a:pPr>
                <a:lnSpc>
                  <a:spcPct val="90000"/>
                </a:lnSpc>
                <a:spcAft>
                  <a:spcPts val="612"/>
                </a:spcAft>
              </a:pPr>
              <a:r>
                <a:rPr lang="en-US" sz="3500" dirty="0">
                  <a:gradFill>
                    <a:gsLst>
                      <a:gs pos="2917">
                        <a:schemeClr val="tx1"/>
                      </a:gs>
                      <a:gs pos="30000">
                        <a:schemeClr val="tx1"/>
                      </a:gs>
                    </a:gsLst>
                    <a:lin ang="5400000" scaled="0"/>
                  </a:gradFill>
                </a:rPr>
                <a:t>Web Sites for Windows </a:t>
              </a:r>
              <a:r>
                <a:rPr lang="en-US" sz="3500" dirty="0" smtClean="0">
                  <a:gradFill>
                    <a:gsLst>
                      <a:gs pos="2917">
                        <a:schemeClr val="tx1"/>
                      </a:gs>
                      <a:gs pos="30000">
                        <a:schemeClr val="tx1"/>
                      </a:gs>
                    </a:gsLst>
                    <a:lin ang="5400000" scaled="0"/>
                  </a:gradFill>
                </a:rPr>
                <a:t>Server</a:t>
              </a:r>
              <a:endParaRPr lang="en-US" sz="3500" dirty="0">
                <a:gradFill>
                  <a:gsLst>
                    <a:gs pos="2917">
                      <a:schemeClr val="tx1"/>
                    </a:gs>
                    <a:gs pos="30000">
                      <a:schemeClr val="tx1"/>
                    </a:gs>
                  </a:gsLst>
                  <a:lin ang="5400000" scaled="0"/>
                </a:gradFill>
              </a:endParaRPr>
            </a:p>
          </p:txBody>
        </p:sp>
        <p:sp>
          <p:nvSpPr>
            <p:cNvPr id="15" name="TextBox 14"/>
            <p:cNvSpPr txBox="1"/>
            <p:nvPr/>
          </p:nvSpPr>
          <p:spPr>
            <a:xfrm>
              <a:off x="2096862" y="2873150"/>
              <a:ext cx="8242750" cy="8242750"/>
            </a:xfrm>
            <a:prstGeom prst="rect">
              <a:avLst/>
            </a:prstGeom>
            <a:noFill/>
          </p:spPr>
          <p:txBody>
            <a:bodyPr wrap="none" lIns="186521" tIns="149217" rIns="186521" bIns="149217" rtlCol="0">
              <a:prstTxWarp prst="textArchUp">
                <a:avLst>
                  <a:gd name="adj" fmla="val 12184787"/>
                </a:avLst>
              </a:prstTxWarp>
              <a:spAutoFit/>
            </a:bodyPr>
            <a:lstStyle/>
            <a:p>
              <a:pPr>
                <a:lnSpc>
                  <a:spcPct val="90000"/>
                </a:lnSpc>
                <a:spcAft>
                  <a:spcPts val="612"/>
                </a:spcAft>
              </a:pPr>
              <a:r>
                <a:rPr lang="en-US" sz="3000" dirty="0">
                  <a:solidFill>
                    <a:schemeClr val="tx2"/>
                  </a:solidFill>
                </a:rPr>
                <a:t>Hosted and Private Cloud</a:t>
              </a:r>
            </a:p>
          </p:txBody>
        </p:sp>
      </p:grpSp>
      <p:grpSp>
        <p:nvGrpSpPr>
          <p:cNvPr id="3" name="Group 2"/>
          <p:cNvGrpSpPr/>
          <p:nvPr/>
        </p:nvGrpSpPr>
        <p:grpSpPr>
          <a:xfrm>
            <a:off x="624993" y="1398905"/>
            <a:ext cx="11191240" cy="11191240"/>
            <a:chOff x="624993" y="1398905"/>
            <a:chExt cx="11191240" cy="11191240"/>
          </a:xfrm>
        </p:grpSpPr>
        <p:sp>
          <p:nvSpPr>
            <p:cNvPr id="12" name="Pie 11"/>
            <p:cNvSpPr/>
            <p:nvPr/>
          </p:nvSpPr>
          <p:spPr bwMode="auto">
            <a:xfrm rot="5400000">
              <a:off x="624993" y="1398905"/>
              <a:ext cx="11191240" cy="11191240"/>
            </a:xfrm>
            <a:prstGeom prst="pie">
              <a:avLst>
                <a:gd name="adj1" fmla="val 10796032"/>
                <a:gd name="adj2" fmla="val 16200000"/>
              </a:avLst>
            </a:prstGeom>
            <a:solidFill>
              <a:schemeClr val="accent1"/>
            </a:solidFill>
            <a:ln w="76200" cmpd="sng">
              <a:solidFill>
                <a:srgbClr val="40404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648613" y="2422525"/>
              <a:ext cx="9144000" cy="9144000"/>
            </a:xfrm>
            <a:prstGeom prst="rect">
              <a:avLst/>
            </a:prstGeom>
            <a:noFill/>
          </p:spPr>
          <p:txBody>
            <a:bodyPr wrap="square" lIns="186521" tIns="149217" rIns="186521" bIns="149217" rtlCol="0">
              <a:prstTxWarp prst="textArchUp">
                <a:avLst>
                  <a:gd name="adj" fmla="val 11942419"/>
                </a:avLst>
              </a:prstTxWarp>
              <a:spAutoFit/>
            </a:bodyPr>
            <a:lstStyle/>
            <a:p>
              <a:pPr algn="r">
                <a:lnSpc>
                  <a:spcPct val="90000"/>
                </a:lnSpc>
                <a:spcAft>
                  <a:spcPts val="612"/>
                </a:spcAft>
              </a:pPr>
              <a:r>
                <a:rPr lang="en-US" sz="3500" dirty="0">
                  <a:gradFill>
                    <a:gsLst>
                      <a:gs pos="2917">
                        <a:schemeClr val="tx1"/>
                      </a:gs>
                      <a:gs pos="30000">
                        <a:schemeClr val="tx1"/>
                      </a:gs>
                    </a:gsLst>
                    <a:lin ang="5400000" scaled="0"/>
                  </a:gradFill>
                </a:rPr>
                <a:t>Windows Azure Web Sites</a:t>
              </a:r>
            </a:p>
          </p:txBody>
        </p:sp>
        <p:sp>
          <p:nvSpPr>
            <p:cNvPr id="16" name="TextBox 15"/>
            <p:cNvSpPr txBox="1"/>
            <p:nvPr/>
          </p:nvSpPr>
          <p:spPr>
            <a:xfrm>
              <a:off x="2156182" y="2930094"/>
              <a:ext cx="8128862" cy="8128862"/>
            </a:xfrm>
            <a:prstGeom prst="rect">
              <a:avLst/>
            </a:prstGeom>
            <a:noFill/>
          </p:spPr>
          <p:txBody>
            <a:bodyPr wrap="none" lIns="186521" tIns="149217" rIns="186521" bIns="149217" rtlCol="0">
              <a:prstTxWarp prst="textArchUp">
                <a:avLst>
                  <a:gd name="adj" fmla="val 13941405"/>
                </a:avLst>
              </a:prstTxWarp>
              <a:spAutoFit/>
            </a:bodyPr>
            <a:lstStyle/>
            <a:p>
              <a:pPr algn="r">
                <a:lnSpc>
                  <a:spcPct val="90000"/>
                </a:lnSpc>
                <a:spcAft>
                  <a:spcPts val="612"/>
                </a:spcAft>
              </a:pPr>
              <a:r>
                <a:rPr lang="en-US" sz="3000" dirty="0">
                  <a:solidFill>
                    <a:schemeClr val="tx2"/>
                  </a:solidFill>
                </a:rPr>
                <a:t>Public Cloud</a:t>
              </a:r>
            </a:p>
          </p:txBody>
        </p:sp>
      </p:grpSp>
      <p:sp>
        <p:nvSpPr>
          <p:cNvPr id="5" name="Title 1"/>
          <p:cNvSpPr txBox="1">
            <a:spLocks/>
          </p:cNvSpPr>
          <p:nvPr/>
        </p:nvSpPr>
        <p:spPr>
          <a:xfrm>
            <a:off x="280663" y="302807"/>
            <a:ext cx="12126254" cy="935842"/>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5399" dirty="0"/>
              <a:t>Microsoft Web Platform</a:t>
            </a:r>
          </a:p>
        </p:txBody>
      </p:sp>
      <p:sp>
        <p:nvSpPr>
          <p:cNvPr id="6" name="Oval 5"/>
          <p:cNvSpPr/>
          <p:nvPr/>
        </p:nvSpPr>
        <p:spPr bwMode="auto">
          <a:xfrm>
            <a:off x="3886729" y="4646646"/>
            <a:ext cx="4663017" cy="4663017"/>
          </a:xfrm>
          <a:prstGeom prst="ellipse">
            <a:avLst/>
          </a:prstGeom>
          <a:solidFill>
            <a:srgbClr val="FF6600"/>
          </a:solidFill>
          <a:ln w="76200" cmpd="sng">
            <a:solidFill>
              <a:schemeClr val="bg1">
                <a:lumMod val="75000"/>
                <a:lumOff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4896" dirty="0" smtClean="0">
                <a:solidFill>
                  <a:schemeClr val="tx1"/>
                </a:solidFill>
                <a:ea typeface="Segoe UI" pitchFamily="34" charset="0"/>
                <a:cs typeface="Segoe UI" pitchFamily="34" charset="0"/>
              </a:rPr>
              <a:t>IIS</a:t>
            </a:r>
          </a:p>
          <a:p>
            <a:pPr algn="ctr" defTabSz="951028" fontAlgn="base">
              <a:lnSpc>
                <a:spcPct val="90000"/>
              </a:lnSpc>
              <a:spcBef>
                <a:spcPct val="0"/>
              </a:spcBef>
              <a:spcAft>
                <a:spcPct val="0"/>
              </a:spcAft>
            </a:pPr>
            <a:r>
              <a:rPr lang="en-US" sz="2448" dirty="0">
                <a:gradFill>
                  <a:gsLst>
                    <a:gs pos="2917">
                      <a:schemeClr val="tx1"/>
                    </a:gs>
                    <a:gs pos="30000">
                      <a:schemeClr val="tx1"/>
                    </a:gs>
                  </a:gsLst>
                  <a:lin ang="5400000" scaled="0"/>
                </a:gradFill>
              </a:rPr>
              <a:t>Web </a:t>
            </a:r>
            <a:r>
              <a:rPr lang="en-US" sz="2448" dirty="0" smtClean="0">
                <a:gradFill>
                  <a:gsLst>
                    <a:gs pos="2917">
                      <a:schemeClr val="tx1"/>
                    </a:gs>
                    <a:gs pos="30000">
                      <a:schemeClr val="tx1"/>
                    </a:gs>
                  </a:gsLst>
                  <a:lin ang="5400000" scaled="0"/>
                </a:gradFill>
              </a:rPr>
              <a:t>Server</a:t>
            </a:r>
            <a:endParaRPr lang="en-US" sz="2448"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407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33499916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a:t>
            </a:r>
            <a:endParaRPr lang="en-US" dirty="0"/>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Version 8.5</a:t>
            </a:r>
          </a:p>
          <a:p>
            <a:r>
              <a:rPr lang="en-US" dirty="0"/>
              <a:t>New </a:t>
            </a:r>
            <a:r>
              <a:rPr lang="en-US" dirty="0" smtClean="0"/>
              <a:t>features</a:t>
            </a:r>
            <a:endParaRPr lang="en-US" dirty="0"/>
          </a:p>
          <a:p>
            <a:r>
              <a:rPr lang="en-US" dirty="0" smtClean="0"/>
              <a:t>Scalability</a:t>
            </a:r>
          </a:p>
          <a:p>
            <a:r>
              <a:rPr lang="en-US" dirty="0" smtClean="0"/>
              <a:t>Manageability</a:t>
            </a:r>
          </a:p>
        </p:txBody>
      </p:sp>
    </p:spTree>
    <p:extLst>
      <p:ext uri="{BB962C8B-B14F-4D97-AF65-F5344CB8AC3E}">
        <p14:creationId xmlns:p14="http://schemas.microsoft.com/office/powerpoint/2010/main" val="181838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features in brief</a:t>
            </a:r>
            <a:endParaRPr lang="en-US" dirty="0"/>
          </a:p>
        </p:txBody>
      </p:sp>
      <p:sp>
        <p:nvSpPr>
          <p:cNvPr id="4"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Dynamic Site </a:t>
            </a:r>
            <a:r>
              <a:rPr lang="en-US" dirty="0" smtClean="0"/>
              <a:t>Activation</a:t>
            </a:r>
          </a:p>
          <a:p>
            <a:r>
              <a:rPr lang="en-US" dirty="0"/>
              <a:t>Idle Worker Process Page-out</a:t>
            </a:r>
          </a:p>
          <a:p>
            <a:r>
              <a:rPr lang="en-US" dirty="0" smtClean="0"/>
              <a:t>Logging Enhancements</a:t>
            </a:r>
          </a:p>
          <a:p>
            <a:r>
              <a:rPr lang="en-US" dirty="0" smtClean="0"/>
              <a:t>ETW logging</a:t>
            </a:r>
            <a:endParaRPr lang="en-US" dirty="0"/>
          </a:p>
        </p:txBody>
      </p:sp>
    </p:spTree>
    <p:extLst>
      <p:ext uri="{BB962C8B-B14F-4D97-AF65-F5344CB8AC3E}">
        <p14:creationId xmlns:p14="http://schemas.microsoft.com/office/powerpoint/2010/main" val="4509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Site Activation</a:t>
            </a:r>
          </a:p>
        </p:txBody>
      </p:sp>
      <p:sp>
        <p:nvSpPr>
          <p:cNvPr id="8"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scenario:</a:t>
            </a:r>
          </a:p>
          <a:p>
            <a:pPr marL="0" indent="0">
              <a:buNone/>
            </a:pPr>
            <a:r>
              <a:rPr lang="en-US" dirty="0" smtClean="0"/>
              <a:t>Large number of sites</a:t>
            </a:r>
            <a:endParaRPr lang="en-US" dirty="0"/>
          </a:p>
        </p:txBody>
      </p:sp>
    </p:spTree>
    <p:extLst>
      <p:ext uri="{BB962C8B-B14F-4D97-AF65-F5344CB8AC3E}">
        <p14:creationId xmlns:p14="http://schemas.microsoft.com/office/powerpoint/2010/main" val="8205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Site Activation</a:t>
            </a:r>
          </a:p>
        </p:txBody>
      </p:sp>
      <p:sp>
        <p:nvSpPr>
          <p:cNvPr id="8" name="Text Placeholder 2"/>
          <p:cNvSpPr txBox="1">
            <a:spLocks/>
          </p:cNvSpPr>
          <p:nvPr/>
        </p:nvSpPr>
        <p:spPr>
          <a:xfrm>
            <a:off x="274638" y="3954463"/>
            <a:ext cx="11887200" cy="209288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challenges:</a:t>
            </a:r>
          </a:p>
          <a:p>
            <a:r>
              <a:rPr lang="en-US" dirty="0" smtClean="0"/>
              <a:t>Dealing with a large configuration</a:t>
            </a:r>
          </a:p>
          <a:p>
            <a:r>
              <a:rPr lang="en-US" dirty="0" smtClean="0"/>
              <a:t>Improving run-time efficiency</a:t>
            </a:r>
            <a:endParaRPr lang="en-US" dirty="0"/>
          </a:p>
        </p:txBody>
      </p:sp>
    </p:spTree>
    <p:extLst>
      <p:ext uri="{BB962C8B-B14F-4D97-AF65-F5344CB8AC3E}">
        <p14:creationId xmlns:p14="http://schemas.microsoft.com/office/powerpoint/2010/main" val="236665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461</TotalTime>
  <Words>5726</Words>
  <Application>Microsoft Office PowerPoint</Application>
  <PresentationFormat>Custom</PresentationFormat>
  <Paragraphs>424</Paragraphs>
  <Slides>51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Segoe UI Light</vt:lpstr>
      <vt:lpstr>Segoe UI</vt:lpstr>
      <vt:lpstr>Consolas</vt:lpstr>
      <vt:lpstr>Wingdings</vt:lpstr>
      <vt:lpstr>Arial</vt:lpstr>
      <vt:lpstr>TechEd_2013_Template_r09</vt:lpstr>
      <vt:lpstr>PowerPoint Presentation</vt:lpstr>
      <vt:lpstr>IIS: new scalability &amp; manageability features</vt:lpstr>
      <vt:lpstr>About the speakers</vt:lpstr>
      <vt:lpstr>About the speakers</vt:lpstr>
      <vt:lpstr>PowerPoint Presentation</vt:lpstr>
      <vt:lpstr>What’s new?</vt:lpstr>
      <vt:lpstr>New features in brief</vt:lpstr>
      <vt:lpstr>Dynamic Site Activation</vt:lpstr>
      <vt:lpstr>Dynamic Site Activation</vt:lpstr>
      <vt:lpstr>PowerPoint Presentation</vt:lpstr>
      <vt:lpstr>PowerPoint Presentation</vt:lpstr>
      <vt:lpstr>PowerPoint Presentation</vt:lpstr>
      <vt:lpstr>PowerPoint Presentation</vt:lpstr>
      <vt:lpstr>Dynamic Site Activation</vt:lpstr>
      <vt:lpstr>Demo</vt:lpstr>
      <vt:lpstr>Idle Worker Process Page-out</vt:lpstr>
      <vt:lpstr>PowerPoint Presentation</vt:lpstr>
      <vt:lpstr>PowerPoint Presentation</vt:lpstr>
      <vt:lpstr>PowerPoint Presentation</vt:lpstr>
      <vt:lpstr>PowerPoint Presentation</vt:lpstr>
      <vt:lpstr>Idle Worker Process Page-out</vt:lpstr>
      <vt:lpstr>Idle Worker Process Page-out</vt:lpstr>
      <vt:lpstr>Idle Worker Process Page-out</vt:lpstr>
      <vt:lpstr>PowerPoint Presentation</vt:lpstr>
      <vt:lpstr>Demo</vt:lpstr>
      <vt:lpstr>Logging enhancements</vt:lpstr>
      <vt:lpstr>Logging enhancements</vt:lpstr>
      <vt:lpstr>Logging enhancements</vt:lpstr>
      <vt:lpstr>PowerPoint Presentation</vt:lpstr>
      <vt:lpstr>PowerPoint Presentation</vt:lpstr>
      <vt:lpstr>Logging enhancements</vt:lpstr>
      <vt:lpstr>PowerPoint Presentation</vt:lpstr>
      <vt:lpstr>PowerPoint Presentation</vt:lpstr>
      <vt:lpstr>Demo</vt:lpstr>
      <vt:lpstr>ETW events</vt:lpstr>
      <vt:lpstr>ETW events</vt:lpstr>
      <vt:lpstr>ETW events</vt:lpstr>
      <vt:lpstr>PowerPoint Presentation</vt:lpstr>
      <vt:lpstr>ETW events</vt:lpstr>
      <vt:lpstr>PowerPoint Presentation</vt:lpstr>
      <vt:lpstr>Demo</vt:lpstr>
      <vt:lpstr>Summary</vt:lpstr>
      <vt:lpstr>Summary</vt:lpstr>
      <vt:lpstr>Related sessions</vt:lpstr>
      <vt:lpstr>Related sessions (TechEd Europe)</vt:lpstr>
      <vt:lpstr>Related content</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MDC-B303: Internet Information Services: What’s New in Window Server 2012 R2</dc:title>
  <dc:subject>TechEd 2013</dc:subject>
  <dc:creator>Ahmed ElSayed; Erez Ben-Ari</dc:creator>
  <cp:keywords>TechEd 2013</cp:keywords>
  <dc:description>Template by: Jordan Cayabyab, Artitudes Design, Inc.
Formatting by: Kate Kuzel, Silver Fox Productions, Inc.
Audience Type: Internal/External</dc:description>
  <cp:lastModifiedBy>Shows</cp:lastModifiedBy>
  <cp:revision>66</cp:revision>
  <dcterms:created xsi:type="dcterms:W3CDTF">2013-04-29T19:38:25Z</dcterms:created>
  <dcterms:modified xsi:type="dcterms:W3CDTF">2013-06-06T15:38:32Z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