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82" r:id="rId4"/>
  </p:sldMasterIdLst>
  <p:notesMasterIdLst>
    <p:notesMasterId r:id="rId43"/>
  </p:notesMasterIdLst>
  <p:handoutMasterIdLst>
    <p:handoutMasterId r:id="rId44"/>
  </p:handoutMasterIdLst>
  <p:sldIdLst>
    <p:sldId id="1135" r:id="rId5"/>
    <p:sldId id="1054" r:id="rId6"/>
    <p:sldId id="1184" r:id="rId7"/>
    <p:sldId id="1157" r:id="rId8"/>
    <p:sldId id="1159" r:id="rId9"/>
    <p:sldId id="1167" r:id="rId10"/>
    <p:sldId id="1160" r:id="rId11"/>
    <p:sldId id="1185" r:id="rId12"/>
    <p:sldId id="1162" r:id="rId13"/>
    <p:sldId id="1164" r:id="rId14"/>
    <p:sldId id="1165" r:id="rId15"/>
    <p:sldId id="1166" r:id="rId16"/>
    <p:sldId id="1163" r:id="rId17"/>
    <p:sldId id="1168" r:id="rId18"/>
    <p:sldId id="1169" r:id="rId19"/>
    <p:sldId id="1170" r:id="rId20"/>
    <p:sldId id="1171" r:id="rId21"/>
    <p:sldId id="1186" r:id="rId22"/>
    <p:sldId id="1172" r:id="rId23"/>
    <p:sldId id="1173" r:id="rId24"/>
    <p:sldId id="1174" r:id="rId25"/>
    <p:sldId id="1175" r:id="rId26"/>
    <p:sldId id="1176" r:id="rId27"/>
    <p:sldId id="1177" r:id="rId28"/>
    <p:sldId id="1187" r:id="rId29"/>
    <p:sldId id="1178" r:id="rId30"/>
    <p:sldId id="1179" r:id="rId31"/>
    <p:sldId id="1180" r:id="rId32"/>
    <p:sldId id="1181" r:id="rId33"/>
    <p:sldId id="1182" r:id="rId34"/>
    <p:sldId id="1183" r:id="rId35"/>
    <p:sldId id="1144" r:id="rId36"/>
    <p:sldId id="1188" r:id="rId37"/>
    <p:sldId id="1150" r:id="rId38"/>
    <p:sldId id="1147" r:id="rId39"/>
    <p:sldId id="1189" r:id="rId40"/>
    <p:sldId id="1076" r:id="rId41"/>
    <p:sldId id="1158" r:id="rId42"/>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alk-in" id="{6DD5C800-9A2C-4823-B056-4AFFC9A97500}">
          <p14:sldIdLst>
            <p14:sldId id="1135"/>
          </p14:sldIdLst>
        </p14:section>
        <p14:section name="Intro" id="{5B140F2B-8E02-49BE-B8D2-517566A5B902}">
          <p14:sldIdLst>
            <p14:sldId id="1054"/>
            <p14:sldId id="1184"/>
          </p14:sldIdLst>
        </p14:section>
        <p14:section name="Private Cloud" id="{D9C47C52-F0B9-4502-B659-74A9BD87EFD4}">
          <p14:sldIdLst>
            <p14:sldId id="1157"/>
          </p14:sldIdLst>
        </p14:section>
        <p14:section name="No comparison" id="{DD209D78-3D67-4C27-BCC4-20025877F961}">
          <p14:sldIdLst>
            <p14:sldId id="1159"/>
            <p14:sldId id="1167"/>
          </p14:sldIdLst>
        </p14:section>
        <p14:section name="VMM" id="{F45B5FF4-598C-479F-B6D7-2F466A071356}">
          <p14:sldIdLst>
            <p14:sldId id="1160"/>
            <p14:sldId id="1185"/>
            <p14:sldId id="1162"/>
            <p14:sldId id="1164"/>
            <p14:sldId id="1165"/>
            <p14:sldId id="1166"/>
            <p14:sldId id="1163"/>
            <p14:sldId id="1168"/>
            <p14:sldId id="1169"/>
            <p14:sldId id="1170"/>
          </p14:sldIdLst>
        </p14:section>
        <p14:section name="OpsMgr" id="{37EC92FE-0F5C-4232-BD34-A0922B5349A5}">
          <p14:sldIdLst>
            <p14:sldId id="1171"/>
            <p14:sldId id="1186"/>
            <p14:sldId id="1172"/>
            <p14:sldId id="1173"/>
            <p14:sldId id="1174"/>
            <p14:sldId id="1175"/>
            <p14:sldId id="1176"/>
          </p14:sldIdLst>
        </p14:section>
        <p14:section name="scorch" id="{47D40C30-F104-4B8E-B062-006DC47670FB}">
          <p14:sldIdLst>
            <p14:sldId id="1177"/>
            <p14:sldId id="1187"/>
            <p14:sldId id="1178"/>
            <p14:sldId id="1179"/>
            <p14:sldId id="1180"/>
            <p14:sldId id="1181"/>
            <p14:sldId id="1182"/>
          </p14:sldIdLst>
        </p14:section>
        <p14:section name="Examples" id="{5F8743B3-EE4F-46CD-A0F9-4689D928B5D1}">
          <p14:sldIdLst>
            <p14:sldId id="1183"/>
          </p14:sldIdLst>
        </p14:section>
        <p14:section name="Special content" id="{6925D2A1-AD53-4951-AB34-79DFA02CD676}">
          <p14:sldIdLst>
            <p14:sldId id="1144"/>
            <p14:sldId id="1188"/>
            <p14:sldId id="1150"/>
            <p14:sldId id="1147"/>
            <p14:sldId id="1189"/>
            <p14:sldId id="1076"/>
            <p14:sldId id="1158"/>
          </p14:sldIdLst>
        </p14:section>
      </p14:sectionLst>
    </p:ext>
    <p:ext uri="{EFAFB233-063F-42B5-8137-9DF3F51BA10A}">
      <p15:sldGuideLst xmlns:p15="http://schemas.microsoft.com/office/powerpoint/2012/main">
        <p15:guide id="1" orient="horz" pos="2203">
          <p15:clr>
            <a:srgbClr val="A4A3A4"/>
          </p15:clr>
        </p15:guide>
        <p15:guide id="2" pos="391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7233"/>
    <a:srgbClr val="7FBA00"/>
    <a:srgbClr val="0072C6"/>
    <a:srgbClr val="B4009E"/>
    <a:srgbClr val="B0B186"/>
    <a:srgbClr val="FF66FF"/>
    <a:srgbClr val="000000"/>
    <a:srgbClr val="33CCCC"/>
    <a:srgbClr val="CC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32" autoAdjust="0"/>
    <p:restoredTop sz="85123" autoAdjust="0"/>
  </p:normalViewPr>
  <p:slideViewPr>
    <p:cSldViewPr snapToGrid="0">
      <p:cViewPr varScale="1">
        <p:scale>
          <a:sx n="102" d="100"/>
          <a:sy n="102" d="100"/>
        </p:scale>
        <p:origin x="72" y="102"/>
      </p:cViewPr>
      <p:guideLst>
        <p:guide orient="horz" pos="2203"/>
        <p:guide pos="391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 d="100"/>
        <a:sy n="20" d="100"/>
      </p:scale>
      <p:origin x="0" y="0"/>
    </p:cViewPr>
  </p:sorterViewPr>
  <p:notesViewPr>
    <p:cSldViewPr snapToGrid="0" showGuides="1">
      <p:cViewPr>
        <p:scale>
          <a:sx n="41" d="100"/>
          <a:sy n="41" d="100"/>
        </p:scale>
        <p:origin x="-3792" y="-84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smtClean="0">
                <a:gradFill>
                  <a:gsLst>
                    <a:gs pos="1250">
                      <a:schemeClr val="tx1"/>
                    </a:gs>
                    <a:gs pos="100000">
                      <a:schemeClr val="tx1"/>
                    </a:gs>
                  </a:gsLst>
                  <a:lin ang="5400000" scaled="0"/>
                </a:gradFill>
                <a:latin typeface="Segoe UI" pitchFamily="34" charset="0"/>
              </a:rPr>
              <a:t>TechEd 2013</a:t>
            </a:r>
            <a:endParaRPr lang="en-US" dirty="0">
              <a:gradFill>
                <a:gsLst>
                  <a:gs pos="1250">
                    <a:schemeClr val="tx1"/>
                  </a:gs>
                  <a:gs pos="100000">
                    <a:schemeClr val="tx1"/>
                  </a:gs>
                </a:gsLst>
                <a:lin ang="5400000" scaled="0"/>
              </a:gradFill>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B6A60E7-2D53-4E43-BBED-95418411E14A}" type="datetime8">
              <a:rPr lang="en-US" smtClean="0">
                <a:latin typeface="Segoe UI" pitchFamily="34" charset="0"/>
              </a:rPr>
              <a:t>6/5/2013 3:08 PM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gradFill>
                  <a:gsLst>
                    <a:gs pos="1250">
                      <a:schemeClr val="tx1"/>
                    </a:gs>
                    <a:gs pos="100000">
                      <a:schemeClr val="tx1"/>
                    </a:gs>
                  </a:gsLst>
                  <a:lin ang="5400000" scaled="0"/>
                </a:gradFill>
                <a:latin typeface="Segoe UI" pitchFamily="34" charset="0"/>
              </a:defRPr>
            </a:lvl1pPr>
          </a:lstStyle>
          <a:p>
            <a:r>
              <a:rPr lang="en-US" dirty="0" smtClean="0"/>
              <a:t>TechEd 2013</a:t>
            </a:r>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2DFDA5C7-BBAE-481E-8BF7-731156A2E2C1}" type="datetime8">
              <a:rPr lang="en-US" smtClean="0"/>
              <a:t>6/5/2013 3:00 PM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1</a:t>
            </a:fld>
            <a:endParaRPr lang="en-US" dirty="0"/>
          </a:p>
        </p:txBody>
      </p:sp>
      <p:sp>
        <p:nvSpPr>
          <p:cNvPr id="10" name="Date Placeholder 9"/>
          <p:cNvSpPr>
            <a:spLocks noGrp="1"/>
          </p:cNvSpPr>
          <p:nvPr>
            <p:ph type="dt" idx="13"/>
          </p:nvPr>
        </p:nvSpPr>
        <p:spPr/>
        <p:txBody>
          <a:bodyPr/>
          <a:lstStyle/>
          <a:p>
            <a:fld id="{B24D84E8-06E3-489F-9C67-A33EE59B08EB}" type="datetime8">
              <a:rPr lang="en-US" smtClean="0"/>
              <a:t>6/5/2013 3:00 PM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r>
              <a:rPr lang="en-US" dirty="0" err="1" smtClean="0"/>
              <a:t>TechEd</a:t>
            </a:r>
            <a:r>
              <a:rPr lang="en-US" dirty="0" smtClean="0"/>
              <a:t> 2013</a:t>
            </a:r>
            <a:endParaRPr lang="en-US" dirty="0"/>
          </a:p>
        </p:txBody>
      </p:sp>
    </p:spTree>
    <p:extLst>
      <p:ext uri="{BB962C8B-B14F-4D97-AF65-F5344CB8AC3E}">
        <p14:creationId xmlns:p14="http://schemas.microsoft.com/office/powerpoint/2010/main" val="3127344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TechEd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6/5/2013 3:08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14</a:t>
            </a:fld>
            <a:endParaRPr lang="en-US" dirty="0"/>
          </a:p>
        </p:txBody>
      </p:sp>
    </p:spTree>
    <p:extLst>
      <p:ext uri="{BB962C8B-B14F-4D97-AF65-F5344CB8AC3E}">
        <p14:creationId xmlns:p14="http://schemas.microsoft.com/office/powerpoint/2010/main" val="21656581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TechEd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6/5/2013 3:08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19</a:t>
            </a:fld>
            <a:endParaRPr lang="en-US" dirty="0"/>
          </a:p>
        </p:txBody>
      </p:sp>
    </p:spTree>
    <p:extLst>
      <p:ext uri="{BB962C8B-B14F-4D97-AF65-F5344CB8AC3E}">
        <p14:creationId xmlns:p14="http://schemas.microsoft.com/office/powerpoint/2010/main" val="15944980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TechEd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6/5/2013 3:08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20</a:t>
            </a:fld>
            <a:endParaRPr lang="en-US" dirty="0"/>
          </a:p>
        </p:txBody>
      </p:sp>
    </p:spTree>
    <p:extLst>
      <p:ext uri="{BB962C8B-B14F-4D97-AF65-F5344CB8AC3E}">
        <p14:creationId xmlns:p14="http://schemas.microsoft.com/office/powerpoint/2010/main" val="40050121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TechEd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6/5/2013 3:08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22</a:t>
            </a:fld>
            <a:endParaRPr lang="en-US" dirty="0"/>
          </a:p>
        </p:txBody>
      </p:sp>
    </p:spTree>
    <p:extLst>
      <p:ext uri="{BB962C8B-B14F-4D97-AF65-F5344CB8AC3E}">
        <p14:creationId xmlns:p14="http://schemas.microsoft.com/office/powerpoint/2010/main" val="21158757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Slide Image Placeholder 1"/>
          <p:cNvSpPr>
            <a:spLocks noGrp="1" noRot="1" noChangeAspect="1" noTextEdit="1"/>
          </p:cNvSpPr>
          <p:nvPr>
            <p:ph type="sldImg"/>
          </p:nvPr>
        </p:nvSpPr>
        <p:spPr>
          <a:xfrm>
            <a:off x="722313" y="685800"/>
            <a:ext cx="3408362" cy="1917700"/>
          </a:xfrm>
          <a:ln/>
        </p:spPr>
      </p:sp>
      <p:sp>
        <p:nvSpPr>
          <p:cNvPr id="173058" name="Notes Placeholder 2"/>
          <p:cNvSpPr>
            <a:spLocks noGrp="1"/>
          </p:cNvSpPr>
          <p:nvPr>
            <p:ph type="body" idx="1"/>
          </p:nvPr>
        </p:nvSpPr>
        <p:spPr>
          <a:xfrm>
            <a:off x="685800" y="2672109"/>
            <a:ext cx="5486400" cy="4114800"/>
          </a:xfrm>
          <a:prstGeom prst="rect">
            <a:avLst/>
          </a:prstGeom>
          <a:noFill/>
          <a:ln/>
        </p:spPr>
        <p:txBody>
          <a:bodyPr lIns="89696" tIns="44847" rIns="89696" bIns="44847">
            <a:normAutofit/>
          </a:bodyPr>
          <a:lstStyle/>
          <a:p>
            <a:pPr>
              <a:lnSpc>
                <a:spcPct val="90000"/>
              </a:lnSpc>
            </a:pPr>
            <a:endParaRPr lang="en-US" dirty="0" smtClean="0"/>
          </a:p>
        </p:txBody>
      </p:sp>
      <p:sp>
        <p:nvSpPr>
          <p:cNvPr id="173059" name="Slide Number Placeholder 3"/>
          <p:cNvSpPr txBox="1">
            <a:spLocks noGrp="1"/>
          </p:cNvSpPr>
          <p:nvPr/>
        </p:nvSpPr>
        <p:spPr bwMode="auto">
          <a:xfrm>
            <a:off x="3884614" y="8685213"/>
            <a:ext cx="2971800" cy="457200"/>
          </a:xfrm>
          <a:prstGeom prst="rect">
            <a:avLst/>
          </a:prstGeom>
          <a:noFill/>
          <a:ln w="9525">
            <a:noFill/>
            <a:miter lim="800000"/>
            <a:headEnd/>
            <a:tailEnd/>
          </a:ln>
        </p:spPr>
        <p:txBody>
          <a:bodyPr lIns="89696" tIns="44847" rIns="89696" bIns="44847" anchor="b"/>
          <a:lstStyle/>
          <a:p>
            <a:pPr algn="r" defTabSz="879875" fontAlgn="auto">
              <a:spcBef>
                <a:spcPts val="0"/>
              </a:spcBef>
              <a:spcAft>
                <a:spcPts val="0"/>
              </a:spcAft>
            </a:pPr>
            <a:fld id="{FB076625-6071-42AD-B3B1-E6D54C585E3A}" type="slidenum">
              <a:rPr lang="en-US" sz="1200">
                <a:solidFill>
                  <a:prstClr val="black"/>
                </a:solidFill>
                <a:latin typeface="Calibri"/>
              </a:rPr>
              <a:pPr algn="r" defTabSz="879875" fontAlgn="auto">
                <a:spcBef>
                  <a:spcPts val="0"/>
                </a:spcBef>
                <a:spcAft>
                  <a:spcPts val="0"/>
                </a:spcAft>
              </a:pPr>
              <a:t>25</a:t>
            </a:fld>
            <a:endParaRPr lang="en-US" sz="1200" dirty="0">
              <a:solidFill>
                <a:prstClr val="black"/>
              </a:solidFill>
              <a:latin typeface="Calibri"/>
            </a:endParaRPr>
          </a:p>
        </p:txBody>
      </p:sp>
    </p:spTree>
    <p:extLst>
      <p:ext uri="{BB962C8B-B14F-4D97-AF65-F5344CB8AC3E}">
        <p14:creationId xmlns:p14="http://schemas.microsoft.com/office/powerpoint/2010/main" val="3695803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a:p>
        </p:txBody>
      </p:sp>
      <p:sp>
        <p:nvSpPr>
          <p:cNvPr id="7" name="Slide Number Placeholder 6"/>
          <p:cNvSpPr>
            <a:spLocks noGrp="1"/>
          </p:cNvSpPr>
          <p:nvPr>
            <p:ph type="sldNum" sz="quarter" idx="13"/>
          </p:nvPr>
        </p:nvSpPr>
        <p:spPr>
          <a:xfrm>
            <a:off x="6172199" y="8685213"/>
            <a:ext cx="684213" cy="457200"/>
          </a:xfrm>
          <a:prstGeom prst="rect">
            <a:avLst/>
          </a:prstGeom>
        </p:spPr>
        <p:txBody>
          <a:bodyPr/>
          <a:lstStyle/>
          <a:p>
            <a:fld id="{EC87E0CF-87F6-4B58-B8B8-DCAB2DAAF3CA}" type="slidenum">
              <a:rPr lang="en-US" smtClean="0"/>
              <a:pPr/>
              <a:t>32</a:t>
            </a:fld>
            <a:endParaRPr lang="en-US" dirty="0"/>
          </a:p>
        </p:txBody>
      </p:sp>
      <p:sp>
        <p:nvSpPr>
          <p:cNvPr id="12" name="Date Placeholder 11"/>
          <p:cNvSpPr>
            <a:spLocks noGrp="1"/>
          </p:cNvSpPr>
          <p:nvPr>
            <p:ph type="dt" idx="14"/>
          </p:nvPr>
        </p:nvSpPr>
        <p:spPr/>
        <p:txBody>
          <a:bodyPr/>
          <a:lstStyle/>
          <a:p>
            <a:fld id="{64DAA8B1-71E0-4ED8-9A80-C398012240B1}" type="datetime8">
              <a:rPr lang="en-US" smtClean="0"/>
              <a:t>6/5/2013 3:08 PM</a:t>
            </a:fld>
            <a:endParaRPr lang="en-US" dirty="0"/>
          </a:p>
        </p:txBody>
      </p:sp>
      <p:sp>
        <p:nvSpPr>
          <p:cNvPr id="13" name="Footer Placeholder 12"/>
          <p:cNvSpPr>
            <a:spLocks noGrp="1"/>
          </p:cNvSpPr>
          <p:nvPr>
            <p:ph type="ftr" sz="quarter" idx="15"/>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4" name="Header Placeholder 13"/>
          <p:cNvSpPr>
            <a:spLocks noGrp="1"/>
          </p:cNvSpPr>
          <p:nvPr>
            <p:ph type="hdr" sz="quarter" idx="16"/>
          </p:nvPr>
        </p:nvSpPr>
        <p:spPr/>
        <p:txBody>
          <a:bodyPr/>
          <a:lstStyle/>
          <a:p>
            <a:endParaRPr lang="en-US" dirty="0"/>
          </a:p>
        </p:txBody>
      </p:sp>
    </p:spTree>
    <p:extLst>
      <p:ext uri="{BB962C8B-B14F-4D97-AF65-F5344CB8AC3E}">
        <p14:creationId xmlns:p14="http://schemas.microsoft.com/office/powerpoint/2010/main" val="36588603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a:p>
        </p:txBody>
      </p:sp>
      <p:sp>
        <p:nvSpPr>
          <p:cNvPr id="7" name="Slide Number Placeholder 6"/>
          <p:cNvSpPr>
            <a:spLocks noGrp="1"/>
          </p:cNvSpPr>
          <p:nvPr>
            <p:ph type="sldNum" sz="quarter" idx="13"/>
          </p:nvPr>
        </p:nvSpPr>
        <p:spPr>
          <a:xfrm>
            <a:off x="6172199" y="8685213"/>
            <a:ext cx="684213" cy="457200"/>
          </a:xfrm>
          <a:prstGeom prst="rect">
            <a:avLst/>
          </a:prstGeom>
        </p:spPr>
        <p:txBody>
          <a:bodyPr/>
          <a:lstStyle/>
          <a:p>
            <a:fld id="{EC87E0CF-87F6-4B58-B8B8-DCAB2DAAF3CA}" type="slidenum">
              <a:rPr lang="en-US" smtClean="0">
                <a:solidFill>
                  <a:prstClr val="black"/>
                </a:solidFill>
              </a:rPr>
              <a:pPr/>
              <a:t>33</a:t>
            </a:fld>
            <a:endParaRPr lang="en-US" dirty="0">
              <a:solidFill>
                <a:prstClr val="black"/>
              </a:solidFill>
            </a:endParaRPr>
          </a:p>
        </p:txBody>
      </p:sp>
      <p:sp>
        <p:nvSpPr>
          <p:cNvPr id="12" name="Date Placeholder 11"/>
          <p:cNvSpPr>
            <a:spLocks noGrp="1"/>
          </p:cNvSpPr>
          <p:nvPr>
            <p:ph type="dt" idx="14"/>
          </p:nvPr>
        </p:nvSpPr>
        <p:spPr/>
        <p:txBody>
          <a:bodyPr/>
          <a:lstStyle/>
          <a:p>
            <a:fld id="{64DAA8B1-71E0-4ED8-9A80-C398012240B1}" type="datetime8">
              <a:rPr lang="en-US" smtClean="0">
                <a:solidFill>
                  <a:prstClr val="black"/>
                </a:solidFill>
              </a:rPr>
              <a:pPr/>
              <a:t>6/5/2013 3:08 PM</a:t>
            </a:fld>
            <a:endParaRPr lang="en-US" dirty="0">
              <a:solidFill>
                <a:prstClr val="black"/>
              </a:solidFill>
            </a:endParaRPr>
          </a:p>
        </p:txBody>
      </p:sp>
      <p:sp>
        <p:nvSpPr>
          <p:cNvPr id="13" name="Footer Placeholder 12"/>
          <p:cNvSpPr>
            <a:spLocks noGrp="1"/>
          </p:cNvSpPr>
          <p:nvPr>
            <p:ph type="ftr" sz="quarter" idx="15"/>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4" name="Header Placeholder 13"/>
          <p:cNvSpPr>
            <a:spLocks noGrp="1"/>
          </p:cNvSpPr>
          <p:nvPr>
            <p:ph type="hdr" sz="quarter" idx="16"/>
          </p:nvPr>
        </p:nvSpPr>
        <p:spPr/>
        <p:txBody>
          <a:bodyPr/>
          <a:lstStyle/>
          <a:p>
            <a:endParaRPr lang="en-US" dirty="0">
              <a:gradFill>
                <a:gsLst>
                  <a:gs pos="1250">
                    <a:prstClr val="black"/>
                  </a:gs>
                  <a:gs pos="100000">
                    <a:prstClr val="black"/>
                  </a:gs>
                </a:gsLst>
                <a:lin ang="5400000" scaled="0"/>
              </a:gradFill>
            </a:endParaRPr>
          </a:p>
        </p:txBody>
      </p:sp>
    </p:spTree>
    <p:extLst>
      <p:ext uri="{BB962C8B-B14F-4D97-AF65-F5344CB8AC3E}">
        <p14:creationId xmlns:p14="http://schemas.microsoft.com/office/powerpoint/2010/main" val="29883026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6/5/2013 3:08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34</a:t>
            </a:fld>
            <a:endParaRPr lang="en-US" dirty="0"/>
          </a:p>
        </p:txBody>
      </p:sp>
    </p:spTree>
    <p:extLst>
      <p:ext uri="{BB962C8B-B14F-4D97-AF65-F5344CB8AC3E}">
        <p14:creationId xmlns:p14="http://schemas.microsoft.com/office/powerpoint/2010/main" val="6866657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6/5/2013 3:08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35</a:t>
            </a:fld>
            <a:endParaRPr lang="en-US" dirty="0"/>
          </a:p>
        </p:txBody>
      </p:sp>
    </p:spTree>
    <p:extLst>
      <p:ext uri="{BB962C8B-B14F-4D97-AF65-F5344CB8AC3E}">
        <p14:creationId xmlns:p14="http://schemas.microsoft.com/office/powerpoint/2010/main" val="16923678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6/5/2013 3:08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6289339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2</a:t>
            </a:fld>
            <a:endParaRPr lang="en-US" dirty="0"/>
          </a:p>
        </p:txBody>
      </p:sp>
      <p:sp>
        <p:nvSpPr>
          <p:cNvPr id="10" name="Date Placeholder 9"/>
          <p:cNvSpPr>
            <a:spLocks noGrp="1"/>
          </p:cNvSpPr>
          <p:nvPr>
            <p:ph type="dt" idx="13"/>
          </p:nvPr>
        </p:nvSpPr>
        <p:spPr/>
        <p:txBody>
          <a:bodyPr/>
          <a:lstStyle/>
          <a:p>
            <a:fld id="{677FBE4F-EDB0-402F-A0AC-9374915CF447}" type="datetime8">
              <a:rPr lang="en-US" smtClean="0"/>
              <a:t>6/5/2013 3:00 PM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36944408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37</a:t>
            </a:fld>
            <a:endParaRPr lang="en-US" dirty="0">
              <a:solidFill>
                <a:prstClr val="black"/>
              </a:solidFill>
            </a:endParaRPr>
          </a:p>
        </p:txBody>
      </p:sp>
      <p:sp>
        <p:nvSpPr>
          <p:cNvPr id="11" name="Date Placeholder 10"/>
          <p:cNvSpPr>
            <a:spLocks noGrp="1"/>
          </p:cNvSpPr>
          <p:nvPr>
            <p:ph type="dt" idx="14"/>
          </p:nvPr>
        </p:nvSpPr>
        <p:spPr/>
        <p:txBody>
          <a:bodyPr/>
          <a:lstStyle/>
          <a:p>
            <a:fld id="{88A14CBB-3B41-4EA9-BAC8-6B73863190D9}" type="datetime8">
              <a:rPr lang="en-US" smtClean="0"/>
              <a:t>6/5/2013 3:08 PM</a:t>
            </a:fld>
            <a:endParaRPr lang="en-US" dirty="0"/>
          </a:p>
        </p:txBody>
      </p:sp>
      <p:sp>
        <p:nvSpPr>
          <p:cNvPr id="12" name="Footer Placeholder 11"/>
          <p:cNvSpPr>
            <a:spLocks noGrp="1"/>
          </p:cNvSpPr>
          <p:nvPr>
            <p:ph type="ftr" sz="quarter" idx="15"/>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3" name="Header Placeholder 12"/>
          <p:cNvSpPr>
            <a:spLocks noGrp="1"/>
          </p:cNvSpPr>
          <p:nvPr>
            <p:ph type="hdr" sz="quarter" idx="16"/>
          </p:nvPr>
        </p:nvSpPr>
        <p:spPr/>
        <p:txBody>
          <a:bodyPr/>
          <a:lstStyle/>
          <a:p>
            <a:endParaRPr lang="en-US" dirty="0"/>
          </a:p>
        </p:txBody>
      </p:sp>
    </p:spTree>
    <p:extLst>
      <p:ext uri="{BB962C8B-B14F-4D97-AF65-F5344CB8AC3E}">
        <p14:creationId xmlns:p14="http://schemas.microsoft.com/office/powerpoint/2010/main" val="5126612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TechEd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6/5/2013 3:00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a:t>
            </a:fld>
            <a:endParaRPr lang="en-US" dirty="0"/>
          </a:p>
        </p:txBody>
      </p:sp>
    </p:spTree>
    <p:extLst>
      <p:ext uri="{BB962C8B-B14F-4D97-AF65-F5344CB8AC3E}">
        <p14:creationId xmlns:p14="http://schemas.microsoft.com/office/powerpoint/2010/main" val="14295807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TechEd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6/5/2013 3:00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5</a:t>
            </a:fld>
            <a:endParaRPr lang="en-US" dirty="0"/>
          </a:p>
        </p:txBody>
      </p:sp>
    </p:spTree>
    <p:extLst>
      <p:ext uri="{BB962C8B-B14F-4D97-AF65-F5344CB8AC3E}">
        <p14:creationId xmlns:p14="http://schemas.microsoft.com/office/powerpoint/2010/main" val="3137396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TechEd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6/5/2013 3:00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6</a:t>
            </a:fld>
            <a:endParaRPr lang="en-US" dirty="0"/>
          </a:p>
        </p:txBody>
      </p:sp>
    </p:spTree>
    <p:extLst>
      <p:ext uri="{BB962C8B-B14F-4D97-AF65-F5344CB8AC3E}">
        <p14:creationId xmlns:p14="http://schemas.microsoft.com/office/powerpoint/2010/main" val="27584332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14775" y="522288"/>
            <a:ext cx="3278188" cy="1844675"/>
          </a:xfrm>
        </p:spPr>
      </p:sp>
      <p:sp>
        <p:nvSpPr>
          <p:cNvPr id="3" name="Notes Placeholder 2"/>
          <p:cNvSpPr>
            <a:spLocks noGrp="1"/>
          </p:cNvSpPr>
          <p:nvPr>
            <p:ph type="body" idx="1"/>
          </p:nvPr>
        </p:nvSpPr>
        <p:spPr/>
        <p:txBody>
          <a:bodyPr/>
          <a:lstStyle/>
          <a:p>
            <a:endParaRPr lang="nl-BE" dirty="0"/>
          </a:p>
        </p:txBody>
      </p:sp>
      <p:sp>
        <p:nvSpPr>
          <p:cNvPr id="4" name="Header Placeholder 3"/>
          <p:cNvSpPr>
            <a:spLocks noGrp="1"/>
          </p:cNvSpPr>
          <p:nvPr>
            <p:ph type="hdr" sz="quarter" idx="10"/>
          </p:nvPr>
        </p:nvSpPr>
        <p:spPr/>
        <p:txBody>
          <a:bodyPr/>
          <a:lstStyle/>
          <a:p>
            <a:endParaRPr lang="en-GB" dirty="0"/>
          </a:p>
        </p:txBody>
      </p:sp>
      <p:sp>
        <p:nvSpPr>
          <p:cNvPr id="5" name="Footer Placeholder 4"/>
          <p:cNvSpPr>
            <a:spLocks noGrp="1"/>
          </p:cNvSpPr>
          <p:nvPr>
            <p:ph type="ftr" sz="quarter" idx="11"/>
          </p:nvPr>
        </p:nvSpPr>
        <p:spPr/>
        <p:txBody>
          <a:bodyPr/>
          <a:lstStyle/>
          <a:p>
            <a:pPr defTabSz="901700">
              <a:spcBef>
                <a:spcPct val="50000"/>
              </a:spcBef>
              <a:defRPr/>
            </a:pPr>
            <a:r>
              <a:rPr lang="en-US" smtClean="0"/>
              <a:t>CLI-200</a:t>
            </a:r>
            <a:endParaRPr lang="en-US" dirty="0" smtClean="0"/>
          </a:p>
        </p:txBody>
      </p:sp>
      <p:sp>
        <p:nvSpPr>
          <p:cNvPr id="6" name="Slide Number Placeholder 5"/>
          <p:cNvSpPr>
            <a:spLocks noGrp="1"/>
          </p:cNvSpPr>
          <p:nvPr>
            <p:ph type="sldNum" sz="quarter" idx="12"/>
          </p:nvPr>
        </p:nvSpPr>
        <p:spPr/>
        <p:txBody>
          <a:bodyPr/>
          <a:lstStyle/>
          <a:p>
            <a:fld id="{1B7C2DFE-2994-4E7B-B9EE-8075D3F6AE92}" type="slidenum">
              <a:rPr lang="en-GB" smtClean="0"/>
              <a:pPr/>
              <a:t>8</a:t>
            </a:fld>
            <a:endParaRPr lang="en-GB" dirty="0"/>
          </a:p>
        </p:txBody>
      </p:sp>
    </p:spTree>
    <p:extLst>
      <p:ext uri="{BB962C8B-B14F-4D97-AF65-F5344CB8AC3E}">
        <p14:creationId xmlns:p14="http://schemas.microsoft.com/office/powerpoint/2010/main" val="41957261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TechEd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6/5/2013 3:08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9</a:t>
            </a:fld>
            <a:endParaRPr lang="en-US" dirty="0"/>
          </a:p>
        </p:txBody>
      </p:sp>
    </p:spTree>
    <p:extLst>
      <p:ext uri="{BB962C8B-B14F-4D97-AF65-F5344CB8AC3E}">
        <p14:creationId xmlns:p14="http://schemas.microsoft.com/office/powerpoint/2010/main" val="18722982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TechEd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6/5/2013 3:08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10</a:t>
            </a:fld>
            <a:endParaRPr lang="en-US" dirty="0"/>
          </a:p>
        </p:txBody>
      </p:sp>
    </p:spTree>
    <p:extLst>
      <p:ext uri="{BB962C8B-B14F-4D97-AF65-F5344CB8AC3E}">
        <p14:creationId xmlns:p14="http://schemas.microsoft.com/office/powerpoint/2010/main" val="8160955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TechEd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6/5/2013 3:08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12</a:t>
            </a:fld>
            <a:endParaRPr lang="en-US" dirty="0"/>
          </a:p>
        </p:txBody>
      </p:sp>
    </p:spTree>
    <p:extLst>
      <p:ext uri="{BB962C8B-B14F-4D97-AF65-F5344CB8AC3E}">
        <p14:creationId xmlns:p14="http://schemas.microsoft.com/office/powerpoint/2010/main" val="8297623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33037" y="482564"/>
            <a:ext cx="1646237" cy="351905"/>
          </a:xfrm>
          <a:prstGeom prst="rect">
            <a:avLst/>
          </a:prstGeom>
        </p:spPr>
      </p:pic>
    </p:spTree>
    <p:extLst>
      <p:ext uri="{BB962C8B-B14F-4D97-AF65-F5344CB8AC3E}">
        <p14:creationId xmlns:p14="http://schemas.microsoft.com/office/powerpoint/2010/main" val="3432282617"/>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userDrawn="1">
          <p15:clr>
            <a:srgbClr val="C35EA4"/>
          </p15:clr>
        </p15:guide>
        <p15:guide id="2" pos="7546" userDrawn="1">
          <p15:clr>
            <a:srgbClr val="C35EA4"/>
          </p15:clr>
        </p15:guide>
        <p15:guide id="3" orient="horz" pos="302" userDrawn="1">
          <p15:clr>
            <a:srgbClr val="C35EA4"/>
          </p15:clr>
        </p15:guide>
        <p15:guide id="4" orient="horz" pos="4104" userDrawn="1">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472271686"/>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92881"/>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sz="2000"/>
            </a:lvl3pPr>
            <a:lvl4pPr marL="457200" indent="0">
              <a:buNone/>
              <a:defRPr sz="1800"/>
            </a:lvl4pPr>
            <a:lvl5pPr marL="68580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43985228"/>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74638" y="1214438"/>
            <a:ext cx="11887200" cy="5483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53196831"/>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18839873"/>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9362577"/>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98371309"/>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1135705"/>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26804"/>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50787"/>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344578"/>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North America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7" name="Group 96"/>
          <p:cNvGrpSpPr/>
          <p:nvPr userDrawn="1"/>
        </p:nvGrpSpPr>
        <p:grpSpPr>
          <a:xfrm>
            <a:off x="6765997" y="4102100"/>
            <a:ext cx="2232026" cy="1533525"/>
            <a:chOff x="15328900" y="1957388"/>
            <a:chExt cx="2232026" cy="1533525"/>
          </a:xfrm>
        </p:grpSpPr>
        <p:sp>
          <p:nvSpPr>
            <p:cNvPr id="12" name="Freeform 5"/>
            <p:cNvSpPr>
              <a:spLocks/>
            </p:cNvSpPr>
            <p:nvPr userDrawn="1"/>
          </p:nvSpPr>
          <p:spPr bwMode="auto">
            <a:xfrm>
              <a:off x="16663988" y="3295650"/>
              <a:ext cx="85725" cy="39688"/>
            </a:xfrm>
            <a:custGeom>
              <a:avLst/>
              <a:gdLst>
                <a:gd name="T0" fmla="*/ 18 w 31"/>
                <a:gd name="T1" fmla="*/ 3 h 14"/>
                <a:gd name="T2" fmla="*/ 15 w 31"/>
                <a:gd name="T3" fmla="*/ 3 h 14"/>
                <a:gd name="T4" fmla="*/ 7 w 31"/>
                <a:gd name="T5" fmla="*/ 1 h 14"/>
                <a:gd name="T6" fmla="*/ 10 w 31"/>
                <a:gd name="T7" fmla="*/ 8 h 14"/>
                <a:gd name="T8" fmla="*/ 0 w 31"/>
                <a:gd name="T9" fmla="*/ 10 h 14"/>
                <a:gd name="T10" fmla="*/ 7 w 31"/>
                <a:gd name="T11" fmla="*/ 12 h 14"/>
                <a:gd name="T12" fmla="*/ 14 w 31"/>
                <a:gd name="T13" fmla="*/ 12 h 14"/>
                <a:gd name="T14" fmla="*/ 14 w 31"/>
                <a:gd name="T15" fmla="*/ 13 h 14"/>
                <a:gd name="T16" fmla="*/ 21 w 31"/>
                <a:gd name="T17" fmla="*/ 10 h 14"/>
                <a:gd name="T18" fmla="*/ 31 w 31"/>
                <a:gd name="T19" fmla="*/ 8 h 14"/>
                <a:gd name="T20" fmla="*/ 18 w 31"/>
                <a:gd name="T2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14">
                  <a:moveTo>
                    <a:pt x="18" y="3"/>
                  </a:moveTo>
                  <a:cubicBezTo>
                    <a:pt x="17" y="3"/>
                    <a:pt x="16" y="3"/>
                    <a:pt x="15" y="3"/>
                  </a:cubicBezTo>
                  <a:cubicBezTo>
                    <a:pt x="12" y="2"/>
                    <a:pt x="8" y="0"/>
                    <a:pt x="7" y="1"/>
                  </a:cubicBezTo>
                  <a:cubicBezTo>
                    <a:pt x="5" y="3"/>
                    <a:pt x="10" y="6"/>
                    <a:pt x="10" y="8"/>
                  </a:cubicBezTo>
                  <a:cubicBezTo>
                    <a:pt x="10" y="10"/>
                    <a:pt x="1" y="8"/>
                    <a:pt x="0" y="10"/>
                  </a:cubicBezTo>
                  <a:cubicBezTo>
                    <a:pt x="0" y="11"/>
                    <a:pt x="3" y="13"/>
                    <a:pt x="7" y="12"/>
                  </a:cubicBezTo>
                  <a:cubicBezTo>
                    <a:pt x="10" y="10"/>
                    <a:pt x="12" y="12"/>
                    <a:pt x="14" y="12"/>
                  </a:cubicBezTo>
                  <a:cubicBezTo>
                    <a:pt x="14" y="13"/>
                    <a:pt x="14" y="13"/>
                    <a:pt x="14" y="13"/>
                  </a:cubicBezTo>
                  <a:cubicBezTo>
                    <a:pt x="16" y="14"/>
                    <a:pt x="17" y="12"/>
                    <a:pt x="21" y="10"/>
                  </a:cubicBezTo>
                  <a:cubicBezTo>
                    <a:pt x="25" y="9"/>
                    <a:pt x="31" y="12"/>
                    <a:pt x="31" y="8"/>
                  </a:cubicBezTo>
                  <a:cubicBezTo>
                    <a:pt x="31" y="5"/>
                    <a:pt x="20" y="2"/>
                    <a:pt x="18"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6"/>
            <p:cNvSpPr>
              <a:spLocks/>
            </p:cNvSpPr>
            <p:nvPr userDrawn="1"/>
          </p:nvSpPr>
          <p:spPr bwMode="auto">
            <a:xfrm>
              <a:off x="16481425" y="3373438"/>
              <a:ext cx="144463" cy="117475"/>
            </a:xfrm>
            <a:custGeom>
              <a:avLst/>
              <a:gdLst>
                <a:gd name="T0" fmla="*/ 10 w 52"/>
                <a:gd name="T1" fmla="*/ 3 h 42"/>
                <a:gd name="T2" fmla="*/ 5 w 52"/>
                <a:gd name="T3" fmla="*/ 6 h 42"/>
                <a:gd name="T4" fmla="*/ 3 w 52"/>
                <a:gd name="T5" fmla="*/ 9 h 42"/>
                <a:gd name="T6" fmla="*/ 2 w 52"/>
                <a:gd name="T7" fmla="*/ 10 h 42"/>
                <a:gd name="T8" fmla="*/ 0 w 52"/>
                <a:gd name="T9" fmla="*/ 11 h 42"/>
                <a:gd name="T10" fmla="*/ 1 w 52"/>
                <a:gd name="T11" fmla="*/ 13 h 42"/>
                <a:gd name="T12" fmla="*/ 7 w 52"/>
                <a:gd name="T13" fmla="*/ 19 h 42"/>
                <a:gd name="T14" fmla="*/ 9 w 52"/>
                <a:gd name="T15" fmla="*/ 21 h 42"/>
                <a:gd name="T16" fmla="*/ 8 w 52"/>
                <a:gd name="T17" fmla="*/ 23 h 42"/>
                <a:gd name="T18" fmla="*/ 10 w 52"/>
                <a:gd name="T19" fmla="*/ 27 h 42"/>
                <a:gd name="T20" fmla="*/ 13 w 52"/>
                <a:gd name="T21" fmla="*/ 27 h 42"/>
                <a:gd name="T22" fmla="*/ 15 w 52"/>
                <a:gd name="T23" fmla="*/ 29 h 42"/>
                <a:gd name="T24" fmla="*/ 18 w 52"/>
                <a:gd name="T25" fmla="*/ 32 h 42"/>
                <a:gd name="T26" fmla="*/ 21 w 52"/>
                <a:gd name="T27" fmla="*/ 34 h 42"/>
                <a:gd name="T28" fmla="*/ 23 w 52"/>
                <a:gd name="T29" fmla="*/ 34 h 42"/>
                <a:gd name="T30" fmla="*/ 29 w 52"/>
                <a:gd name="T31" fmla="*/ 37 h 42"/>
                <a:gd name="T32" fmla="*/ 33 w 52"/>
                <a:gd name="T33" fmla="*/ 40 h 42"/>
                <a:gd name="T34" fmla="*/ 37 w 52"/>
                <a:gd name="T35" fmla="*/ 39 h 42"/>
                <a:gd name="T36" fmla="*/ 35 w 52"/>
                <a:gd name="T37" fmla="*/ 36 h 42"/>
                <a:gd name="T38" fmla="*/ 38 w 52"/>
                <a:gd name="T39" fmla="*/ 34 h 42"/>
                <a:gd name="T40" fmla="*/ 44 w 52"/>
                <a:gd name="T41" fmla="*/ 32 h 42"/>
                <a:gd name="T42" fmla="*/ 45 w 52"/>
                <a:gd name="T43" fmla="*/ 35 h 42"/>
                <a:gd name="T44" fmla="*/ 48 w 52"/>
                <a:gd name="T45" fmla="*/ 41 h 42"/>
                <a:gd name="T46" fmla="*/ 52 w 52"/>
                <a:gd name="T47" fmla="*/ 37 h 42"/>
                <a:gd name="T48" fmla="*/ 52 w 52"/>
                <a:gd name="T49" fmla="*/ 36 h 42"/>
                <a:gd name="T50" fmla="*/ 49 w 52"/>
                <a:gd name="T51" fmla="*/ 32 h 42"/>
                <a:gd name="T52" fmla="*/ 42 w 52"/>
                <a:gd name="T53" fmla="*/ 28 h 42"/>
                <a:gd name="T54" fmla="*/ 35 w 52"/>
                <a:gd name="T55" fmla="*/ 31 h 42"/>
                <a:gd name="T56" fmla="*/ 27 w 52"/>
                <a:gd name="T57" fmla="*/ 31 h 42"/>
                <a:gd name="T58" fmla="*/ 24 w 52"/>
                <a:gd name="T59" fmla="*/ 28 h 42"/>
                <a:gd name="T60" fmla="*/ 19 w 52"/>
                <a:gd name="T61" fmla="*/ 22 h 42"/>
                <a:gd name="T62" fmla="*/ 18 w 52"/>
                <a:gd name="T63" fmla="*/ 21 h 42"/>
                <a:gd name="T64" fmla="*/ 20 w 52"/>
                <a:gd name="T65" fmla="*/ 14 h 42"/>
                <a:gd name="T66" fmla="*/ 20 w 52"/>
                <a:gd name="T67" fmla="*/ 6 h 42"/>
                <a:gd name="T68" fmla="*/ 21 w 52"/>
                <a:gd name="T69" fmla="*/ 0 h 42"/>
                <a:gd name="T70" fmla="*/ 21 w 52"/>
                <a:gd name="T71" fmla="*/ 0 h 42"/>
                <a:gd name="T72" fmla="*/ 15 w 52"/>
                <a:gd name="T73" fmla="*/ 2 h 42"/>
                <a:gd name="T74" fmla="*/ 10 w 52"/>
                <a:gd name="T75" fmla="*/ 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42">
                  <a:moveTo>
                    <a:pt x="10" y="3"/>
                  </a:moveTo>
                  <a:cubicBezTo>
                    <a:pt x="10" y="5"/>
                    <a:pt x="8" y="5"/>
                    <a:pt x="5" y="6"/>
                  </a:cubicBezTo>
                  <a:cubicBezTo>
                    <a:pt x="2" y="6"/>
                    <a:pt x="3" y="8"/>
                    <a:pt x="3" y="9"/>
                  </a:cubicBezTo>
                  <a:cubicBezTo>
                    <a:pt x="3" y="9"/>
                    <a:pt x="2" y="10"/>
                    <a:pt x="2" y="10"/>
                  </a:cubicBezTo>
                  <a:cubicBezTo>
                    <a:pt x="0" y="11"/>
                    <a:pt x="0" y="11"/>
                    <a:pt x="0" y="11"/>
                  </a:cubicBezTo>
                  <a:cubicBezTo>
                    <a:pt x="0" y="11"/>
                    <a:pt x="0" y="12"/>
                    <a:pt x="1" y="13"/>
                  </a:cubicBezTo>
                  <a:cubicBezTo>
                    <a:pt x="2" y="14"/>
                    <a:pt x="5" y="18"/>
                    <a:pt x="7" y="19"/>
                  </a:cubicBezTo>
                  <a:cubicBezTo>
                    <a:pt x="8" y="19"/>
                    <a:pt x="8" y="20"/>
                    <a:pt x="9" y="21"/>
                  </a:cubicBezTo>
                  <a:cubicBezTo>
                    <a:pt x="9" y="22"/>
                    <a:pt x="9" y="22"/>
                    <a:pt x="8" y="23"/>
                  </a:cubicBezTo>
                  <a:cubicBezTo>
                    <a:pt x="7" y="23"/>
                    <a:pt x="7" y="26"/>
                    <a:pt x="10" y="27"/>
                  </a:cubicBezTo>
                  <a:cubicBezTo>
                    <a:pt x="12" y="28"/>
                    <a:pt x="11" y="27"/>
                    <a:pt x="13" y="27"/>
                  </a:cubicBezTo>
                  <a:cubicBezTo>
                    <a:pt x="14" y="27"/>
                    <a:pt x="14" y="29"/>
                    <a:pt x="15" y="29"/>
                  </a:cubicBezTo>
                  <a:cubicBezTo>
                    <a:pt x="16" y="29"/>
                    <a:pt x="19" y="30"/>
                    <a:pt x="18" y="32"/>
                  </a:cubicBezTo>
                  <a:cubicBezTo>
                    <a:pt x="18" y="34"/>
                    <a:pt x="19" y="34"/>
                    <a:pt x="21" y="34"/>
                  </a:cubicBezTo>
                  <a:cubicBezTo>
                    <a:pt x="22" y="34"/>
                    <a:pt x="22" y="34"/>
                    <a:pt x="23" y="34"/>
                  </a:cubicBezTo>
                  <a:cubicBezTo>
                    <a:pt x="25" y="35"/>
                    <a:pt x="28" y="36"/>
                    <a:pt x="29" y="37"/>
                  </a:cubicBezTo>
                  <a:cubicBezTo>
                    <a:pt x="31" y="39"/>
                    <a:pt x="32" y="38"/>
                    <a:pt x="33" y="40"/>
                  </a:cubicBezTo>
                  <a:cubicBezTo>
                    <a:pt x="34" y="42"/>
                    <a:pt x="36" y="40"/>
                    <a:pt x="37" y="39"/>
                  </a:cubicBezTo>
                  <a:cubicBezTo>
                    <a:pt x="37" y="38"/>
                    <a:pt x="36" y="37"/>
                    <a:pt x="35" y="36"/>
                  </a:cubicBezTo>
                  <a:cubicBezTo>
                    <a:pt x="35" y="35"/>
                    <a:pt x="38" y="35"/>
                    <a:pt x="38" y="34"/>
                  </a:cubicBezTo>
                  <a:cubicBezTo>
                    <a:pt x="39" y="32"/>
                    <a:pt x="42" y="31"/>
                    <a:pt x="44" y="32"/>
                  </a:cubicBezTo>
                  <a:cubicBezTo>
                    <a:pt x="45" y="32"/>
                    <a:pt x="47" y="34"/>
                    <a:pt x="45" y="35"/>
                  </a:cubicBezTo>
                  <a:cubicBezTo>
                    <a:pt x="44" y="37"/>
                    <a:pt x="46" y="39"/>
                    <a:pt x="48" y="41"/>
                  </a:cubicBezTo>
                  <a:cubicBezTo>
                    <a:pt x="50" y="39"/>
                    <a:pt x="51" y="38"/>
                    <a:pt x="52" y="37"/>
                  </a:cubicBezTo>
                  <a:cubicBezTo>
                    <a:pt x="52" y="37"/>
                    <a:pt x="52" y="36"/>
                    <a:pt x="52" y="36"/>
                  </a:cubicBezTo>
                  <a:cubicBezTo>
                    <a:pt x="52" y="35"/>
                    <a:pt x="51" y="34"/>
                    <a:pt x="49" y="32"/>
                  </a:cubicBezTo>
                  <a:cubicBezTo>
                    <a:pt x="47" y="29"/>
                    <a:pt x="44" y="29"/>
                    <a:pt x="42" y="28"/>
                  </a:cubicBezTo>
                  <a:cubicBezTo>
                    <a:pt x="40" y="27"/>
                    <a:pt x="37" y="29"/>
                    <a:pt x="35" y="31"/>
                  </a:cubicBezTo>
                  <a:cubicBezTo>
                    <a:pt x="32" y="33"/>
                    <a:pt x="29" y="32"/>
                    <a:pt x="27" y="31"/>
                  </a:cubicBezTo>
                  <a:cubicBezTo>
                    <a:pt x="26" y="30"/>
                    <a:pt x="25" y="29"/>
                    <a:pt x="24" y="28"/>
                  </a:cubicBezTo>
                  <a:cubicBezTo>
                    <a:pt x="22" y="26"/>
                    <a:pt x="20" y="24"/>
                    <a:pt x="19" y="22"/>
                  </a:cubicBezTo>
                  <a:cubicBezTo>
                    <a:pt x="19" y="22"/>
                    <a:pt x="18" y="21"/>
                    <a:pt x="18" y="21"/>
                  </a:cubicBezTo>
                  <a:cubicBezTo>
                    <a:pt x="18" y="19"/>
                    <a:pt x="19" y="17"/>
                    <a:pt x="20" y="14"/>
                  </a:cubicBezTo>
                  <a:cubicBezTo>
                    <a:pt x="20" y="12"/>
                    <a:pt x="19" y="7"/>
                    <a:pt x="20" y="6"/>
                  </a:cubicBezTo>
                  <a:cubicBezTo>
                    <a:pt x="21" y="4"/>
                    <a:pt x="21" y="3"/>
                    <a:pt x="21" y="0"/>
                  </a:cubicBezTo>
                  <a:cubicBezTo>
                    <a:pt x="21" y="0"/>
                    <a:pt x="21" y="0"/>
                    <a:pt x="21" y="0"/>
                  </a:cubicBezTo>
                  <a:cubicBezTo>
                    <a:pt x="19" y="0"/>
                    <a:pt x="16" y="2"/>
                    <a:pt x="15" y="2"/>
                  </a:cubicBezTo>
                  <a:cubicBezTo>
                    <a:pt x="14" y="2"/>
                    <a:pt x="11" y="1"/>
                    <a:pt x="10"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7"/>
            <p:cNvSpPr>
              <a:spLocks/>
            </p:cNvSpPr>
            <p:nvPr userDrawn="1"/>
          </p:nvSpPr>
          <p:spPr bwMode="auto">
            <a:xfrm>
              <a:off x="16519525" y="3246438"/>
              <a:ext cx="150813" cy="55563"/>
            </a:xfrm>
            <a:custGeom>
              <a:avLst/>
              <a:gdLst>
                <a:gd name="T0" fmla="*/ 44 w 54"/>
                <a:gd name="T1" fmla="*/ 13 h 20"/>
                <a:gd name="T2" fmla="*/ 19 w 54"/>
                <a:gd name="T3" fmla="*/ 3 h 20"/>
                <a:gd name="T4" fmla="*/ 1 w 54"/>
                <a:gd name="T5" fmla="*/ 9 h 20"/>
                <a:gd name="T6" fmla="*/ 10 w 54"/>
                <a:gd name="T7" fmla="*/ 5 h 20"/>
                <a:gd name="T8" fmla="*/ 15 w 54"/>
                <a:gd name="T9" fmla="*/ 7 h 20"/>
                <a:gd name="T10" fmla="*/ 23 w 54"/>
                <a:gd name="T11" fmla="*/ 9 h 20"/>
                <a:gd name="T12" fmla="*/ 34 w 54"/>
                <a:gd name="T13" fmla="*/ 15 h 20"/>
                <a:gd name="T14" fmla="*/ 37 w 54"/>
                <a:gd name="T15" fmla="*/ 19 h 20"/>
                <a:gd name="T16" fmla="*/ 53 w 54"/>
                <a:gd name="T17" fmla="*/ 18 h 20"/>
                <a:gd name="T18" fmla="*/ 44 w 54"/>
                <a:gd name="T19"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20">
                  <a:moveTo>
                    <a:pt x="44" y="13"/>
                  </a:moveTo>
                  <a:cubicBezTo>
                    <a:pt x="40" y="13"/>
                    <a:pt x="29" y="5"/>
                    <a:pt x="19" y="3"/>
                  </a:cubicBezTo>
                  <a:cubicBezTo>
                    <a:pt x="9" y="0"/>
                    <a:pt x="0" y="8"/>
                    <a:pt x="1" y="9"/>
                  </a:cubicBezTo>
                  <a:cubicBezTo>
                    <a:pt x="2" y="11"/>
                    <a:pt x="7" y="7"/>
                    <a:pt x="10" y="5"/>
                  </a:cubicBezTo>
                  <a:cubicBezTo>
                    <a:pt x="12" y="3"/>
                    <a:pt x="14" y="6"/>
                    <a:pt x="15" y="7"/>
                  </a:cubicBezTo>
                  <a:cubicBezTo>
                    <a:pt x="15" y="8"/>
                    <a:pt x="18" y="9"/>
                    <a:pt x="23" y="9"/>
                  </a:cubicBezTo>
                  <a:cubicBezTo>
                    <a:pt x="28" y="9"/>
                    <a:pt x="29" y="14"/>
                    <a:pt x="34" y="15"/>
                  </a:cubicBezTo>
                  <a:cubicBezTo>
                    <a:pt x="39" y="16"/>
                    <a:pt x="34" y="18"/>
                    <a:pt x="37" y="19"/>
                  </a:cubicBezTo>
                  <a:cubicBezTo>
                    <a:pt x="39" y="20"/>
                    <a:pt x="52" y="20"/>
                    <a:pt x="53" y="18"/>
                  </a:cubicBezTo>
                  <a:cubicBezTo>
                    <a:pt x="54" y="17"/>
                    <a:pt x="47" y="13"/>
                    <a:pt x="44"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8"/>
            <p:cNvSpPr>
              <a:spLocks/>
            </p:cNvSpPr>
            <p:nvPr userDrawn="1"/>
          </p:nvSpPr>
          <p:spPr bwMode="auto">
            <a:xfrm>
              <a:off x="16605250" y="3317875"/>
              <a:ext cx="33338" cy="17463"/>
            </a:xfrm>
            <a:custGeom>
              <a:avLst/>
              <a:gdLst>
                <a:gd name="T0" fmla="*/ 1 w 12"/>
                <a:gd name="T1" fmla="*/ 2 h 6"/>
                <a:gd name="T2" fmla="*/ 11 w 12"/>
                <a:gd name="T3" fmla="*/ 4 h 6"/>
                <a:gd name="T4" fmla="*/ 1 w 12"/>
                <a:gd name="T5" fmla="*/ 2 h 6"/>
              </a:gdLst>
              <a:ahLst/>
              <a:cxnLst>
                <a:cxn ang="0">
                  <a:pos x="T0" y="T1"/>
                </a:cxn>
                <a:cxn ang="0">
                  <a:pos x="T2" y="T3"/>
                </a:cxn>
                <a:cxn ang="0">
                  <a:pos x="T4" y="T5"/>
                </a:cxn>
              </a:cxnLst>
              <a:rect l="0" t="0" r="r" b="b"/>
              <a:pathLst>
                <a:path w="12" h="6">
                  <a:moveTo>
                    <a:pt x="1" y="2"/>
                  </a:moveTo>
                  <a:cubicBezTo>
                    <a:pt x="2" y="4"/>
                    <a:pt x="11" y="6"/>
                    <a:pt x="11" y="4"/>
                  </a:cubicBezTo>
                  <a:cubicBezTo>
                    <a:pt x="12" y="2"/>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9"/>
            <p:cNvSpPr>
              <a:spLocks/>
            </p:cNvSpPr>
            <p:nvPr userDrawn="1"/>
          </p:nvSpPr>
          <p:spPr bwMode="auto">
            <a:xfrm>
              <a:off x="16764000" y="3317875"/>
              <a:ext cx="33338" cy="17463"/>
            </a:xfrm>
            <a:custGeom>
              <a:avLst/>
              <a:gdLst>
                <a:gd name="T0" fmla="*/ 2 w 12"/>
                <a:gd name="T1" fmla="*/ 3 h 6"/>
                <a:gd name="T2" fmla="*/ 11 w 12"/>
                <a:gd name="T3" fmla="*/ 3 h 6"/>
                <a:gd name="T4" fmla="*/ 2 w 12"/>
                <a:gd name="T5" fmla="*/ 3 h 6"/>
              </a:gdLst>
              <a:ahLst/>
              <a:cxnLst>
                <a:cxn ang="0">
                  <a:pos x="T0" y="T1"/>
                </a:cxn>
                <a:cxn ang="0">
                  <a:pos x="T2" y="T3"/>
                </a:cxn>
                <a:cxn ang="0">
                  <a:pos x="T4" y="T5"/>
                </a:cxn>
              </a:cxnLst>
              <a:rect l="0" t="0" r="r" b="b"/>
              <a:pathLst>
                <a:path w="12" h="6">
                  <a:moveTo>
                    <a:pt x="2" y="3"/>
                  </a:moveTo>
                  <a:cubicBezTo>
                    <a:pt x="4" y="6"/>
                    <a:pt x="10" y="4"/>
                    <a:pt x="11" y="3"/>
                  </a:cubicBezTo>
                  <a:cubicBezTo>
                    <a:pt x="12" y="1"/>
                    <a:pt x="0"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0"/>
            <p:cNvSpPr>
              <a:spLocks/>
            </p:cNvSpPr>
            <p:nvPr userDrawn="1"/>
          </p:nvSpPr>
          <p:spPr bwMode="auto">
            <a:xfrm>
              <a:off x="16692563" y="1957388"/>
              <a:ext cx="868363" cy="652463"/>
            </a:xfrm>
            <a:custGeom>
              <a:avLst/>
              <a:gdLst>
                <a:gd name="T0" fmla="*/ 275 w 313"/>
                <a:gd name="T1" fmla="*/ 28 h 235"/>
                <a:gd name="T2" fmla="*/ 251 w 313"/>
                <a:gd name="T3" fmla="*/ 38 h 235"/>
                <a:gd name="T4" fmla="*/ 250 w 313"/>
                <a:gd name="T5" fmla="*/ 24 h 235"/>
                <a:gd name="T6" fmla="*/ 224 w 313"/>
                <a:gd name="T7" fmla="*/ 22 h 235"/>
                <a:gd name="T8" fmla="*/ 250 w 313"/>
                <a:gd name="T9" fmla="*/ 18 h 235"/>
                <a:gd name="T10" fmla="*/ 247 w 313"/>
                <a:gd name="T11" fmla="*/ 8 h 235"/>
                <a:gd name="T12" fmla="*/ 211 w 313"/>
                <a:gd name="T13" fmla="*/ 1 h 235"/>
                <a:gd name="T14" fmla="*/ 178 w 313"/>
                <a:gd name="T15" fmla="*/ 5 h 235"/>
                <a:gd name="T16" fmla="*/ 152 w 313"/>
                <a:gd name="T17" fmla="*/ 5 h 235"/>
                <a:gd name="T18" fmla="*/ 131 w 313"/>
                <a:gd name="T19" fmla="*/ 15 h 235"/>
                <a:gd name="T20" fmla="*/ 126 w 313"/>
                <a:gd name="T21" fmla="*/ 18 h 235"/>
                <a:gd name="T22" fmla="*/ 112 w 313"/>
                <a:gd name="T23" fmla="*/ 22 h 235"/>
                <a:gd name="T24" fmla="*/ 98 w 313"/>
                <a:gd name="T25" fmla="*/ 27 h 235"/>
                <a:gd name="T26" fmla="*/ 73 w 313"/>
                <a:gd name="T27" fmla="*/ 22 h 235"/>
                <a:gd name="T28" fmla="*/ 60 w 313"/>
                <a:gd name="T29" fmla="*/ 32 h 235"/>
                <a:gd name="T30" fmla="*/ 40 w 313"/>
                <a:gd name="T31" fmla="*/ 45 h 235"/>
                <a:gd name="T32" fmla="*/ 0 w 313"/>
                <a:gd name="T33" fmla="*/ 65 h 235"/>
                <a:gd name="T34" fmla="*/ 25 w 313"/>
                <a:gd name="T35" fmla="*/ 72 h 235"/>
                <a:gd name="T36" fmla="*/ 7 w 313"/>
                <a:gd name="T37" fmla="*/ 79 h 235"/>
                <a:gd name="T38" fmla="*/ 22 w 313"/>
                <a:gd name="T39" fmla="*/ 89 h 235"/>
                <a:gd name="T40" fmla="*/ 43 w 313"/>
                <a:gd name="T41" fmla="*/ 88 h 235"/>
                <a:gd name="T42" fmla="*/ 73 w 313"/>
                <a:gd name="T43" fmla="*/ 96 h 235"/>
                <a:gd name="T44" fmla="*/ 89 w 313"/>
                <a:gd name="T45" fmla="*/ 117 h 235"/>
                <a:gd name="T46" fmla="*/ 91 w 313"/>
                <a:gd name="T47" fmla="*/ 136 h 235"/>
                <a:gd name="T48" fmla="*/ 111 w 313"/>
                <a:gd name="T49" fmla="*/ 142 h 235"/>
                <a:gd name="T50" fmla="*/ 109 w 313"/>
                <a:gd name="T51" fmla="*/ 149 h 235"/>
                <a:gd name="T52" fmla="*/ 106 w 313"/>
                <a:gd name="T53" fmla="*/ 162 h 235"/>
                <a:gd name="T54" fmla="*/ 102 w 313"/>
                <a:gd name="T55" fmla="*/ 178 h 235"/>
                <a:gd name="T56" fmla="*/ 106 w 313"/>
                <a:gd name="T57" fmla="*/ 198 h 235"/>
                <a:gd name="T58" fmla="*/ 116 w 313"/>
                <a:gd name="T59" fmla="*/ 211 h 235"/>
                <a:gd name="T60" fmla="*/ 130 w 313"/>
                <a:gd name="T61" fmla="*/ 227 h 235"/>
                <a:gd name="T62" fmla="*/ 150 w 313"/>
                <a:gd name="T63" fmla="*/ 234 h 235"/>
                <a:gd name="T64" fmla="*/ 156 w 313"/>
                <a:gd name="T65" fmla="*/ 214 h 235"/>
                <a:gd name="T66" fmla="*/ 164 w 313"/>
                <a:gd name="T67" fmla="*/ 204 h 235"/>
                <a:gd name="T68" fmla="*/ 165 w 313"/>
                <a:gd name="T69" fmla="*/ 195 h 235"/>
                <a:gd name="T70" fmla="*/ 174 w 313"/>
                <a:gd name="T71" fmla="*/ 188 h 235"/>
                <a:gd name="T72" fmla="*/ 182 w 313"/>
                <a:gd name="T73" fmla="*/ 186 h 235"/>
                <a:gd name="T74" fmla="*/ 209 w 313"/>
                <a:gd name="T75" fmla="*/ 168 h 235"/>
                <a:gd name="T76" fmla="*/ 226 w 313"/>
                <a:gd name="T77" fmla="*/ 163 h 235"/>
                <a:gd name="T78" fmla="*/ 261 w 313"/>
                <a:gd name="T79" fmla="*/ 148 h 235"/>
                <a:gd name="T80" fmla="*/ 242 w 313"/>
                <a:gd name="T81" fmla="*/ 144 h 235"/>
                <a:gd name="T82" fmla="*/ 262 w 313"/>
                <a:gd name="T83" fmla="*/ 145 h 235"/>
                <a:gd name="T84" fmla="*/ 258 w 313"/>
                <a:gd name="T85" fmla="*/ 128 h 235"/>
                <a:gd name="T86" fmla="*/ 248 w 313"/>
                <a:gd name="T87" fmla="*/ 119 h 235"/>
                <a:gd name="T88" fmla="*/ 270 w 313"/>
                <a:gd name="T89" fmla="*/ 116 h 235"/>
                <a:gd name="T90" fmla="*/ 276 w 313"/>
                <a:gd name="T91" fmla="*/ 105 h 235"/>
                <a:gd name="T92" fmla="*/ 273 w 313"/>
                <a:gd name="T93" fmla="*/ 88 h 235"/>
                <a:gd name="T94" fmla="*/ 267 w 313"/>
                <a:gd name="T95" fmla="*/ 81 h 235"/>
                <a:gd name="T96" fmla="*/ 269 w 313"/>
                <a:gd name="T97" fmla="*/ 74 h 235"/>
                <a:gd name="T98" fmla="*/ 262 w 313"/>
                <a:gd name="T99" fmla="*/ 71 h 235"/>
                <a:gd name="T100" fmla="*/ 283 w 313"/>
                <a:gd name="T101" fmla="*/ 49 h 235"/>
                <a:gd name="T102" fmla="*/ 278 w 313"/>
                <a:gd name="T103" fmla="*/ 43 h 235"/>
                <a:gd name="T104" fmla="*/ 284 w 313"/>
                <a:gd name="T105" fmla="*/ 38 h 235"/>
                <a:gd name="T106" fmla="*/ 313 w 313"/>
                <a:gd name="T107" fmla="*/ 2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3" h="235">
                  <a:moveTo>
                    <a:pt x="295" y="22"/>
                  </a:moveTo>
                  <a:cubicBezTo>
                    <a:pt x="290" y="22"/>
                    <a:pt x="285" y="23"/>
                    <a:pt x="285" y="27"/>
                  </a:cubicBezTo>
                  <a:cubicBezTo>
                    <a:pt x="285" y="31"/>
                    <a:pt x="278" y="26"/>
                    <a:pt x="275" y="28"/>
                  </a:cubicBezTo>
                  <a:cubicBezTo>
                    <a:pt x="272" y="29"/>
                    <a:pt x="273" y="24"/>
                    <a:pt x="270" y="26"/>
                  </a:cubicBezTo>
                  <a:cubicBezTo>
                    <a:pt x="267" y="27"/>
                    <a:pt x="264" y="31"/>
                    <a:pt x="260" y="33"/>
                  </a:cubicBezTo>
                  <a:cubicBezTo>
                    <a:pt x="256" y="34"/>
                    <a:pt x="254" y="38"/>
                    <a:pt x="251" y="38"/>
                  </a:cubicBezTo>
                  <a:cubicBezTo>
                    <a:pt x="249" y="38"/>
                    <a:pt x="256" y="31"/>
                    <a:pt x="260" y="28"/>
                  </a:cubicBezTo>
                  <a:cubicBezTo>
                    <a:pt x="264" y="24"/>
                    <a:pt x="262" y="20"/>
                    <a:pt x="257" y="20"/>
                  </a:cubicBezTo>
                  <a:cubicBezTo>
                    <a:pt x="252" y="21"/>
                    <a:pt x="253" y="24"/>
                    <a:pt x="250" y="24"/>
                  </a:cubicBezTo>
                  <a:cubicBezTo>
                    <a:pt x="247" y="25"/>
                    <a:pt x="234" y="31"/>
                    <a:pt x="234" y="29"/>
                  </a:cubicBezTo>
                  <a:cubicBezTo>
                    <a:pt x="233" y="27"/>
                    <a:pt x="245" y="24"/>
                    <a:pt x="244" y="23"/>
                  </a:cubicBezTo>
                  <a:cubicBezTo>
                    <a:pt x="244" y="21"/>
                    <a:pt x="230" y="21"/>
                    <a:pt x="224" y="22"/>
                  </a:cubicBezTo>
                  <a:cubicBezTo>
                    <a:pt x="217" y="23"/>
                    <a:pt x="206" y="27"/>
                    <a:pt x="206" y="25"/>
                  </a:cubicBezTo>
                  <a:cubicBezTo>
                    <a:pt x="206" y="23"/>
                    <a:pt x="219" y="20"/>
                    <a:pt x="226" y="20"/>
                  </a:cubicBezTo>
                  <a:cubicBezTo>
                    <a:pt x="233" y="19"/>
                    <a:pt x="245" y="20"/>
                    <a:pt x="250" y="18"/>
                  </a:cubicBezTo>
                  <a:cubicBezTo>
                    <a:pt x="255" y="16"/>
                    <a:pt x="263" y="16"/>
                    <a:pt x="264" y="14"/>
                  </a:cubicBezTo>
                  <a:cubicBezTo>
                    <a:pt x="265" y="12"/>
                    <a:pt x="258" y="10"/>
                    <a:pt x="254" y="10"/>
                  </a:cubicBezTo>
                  <a:cubicBezTo>
                    <a:pt x="251" y="10"/>
                    <a:pt x="247" y="10"/>
                    <a:pt x="247" y="8"/>
                  </a:cubicBezTo>
                  <a:cubicBezTo>
                    <a:pt x="248" y="6"/>
                    <a:pt x="242" y="6"/>
                    <a:pt x="241" y="5"/>
                  </a:cubicBezTo>
                  <a:cubicBezTo>
                    <a:pt x="241" y="3"/>
                    <a:pt x="229" y="4"/>
                    <a:pt x="227" y="3"/>
                  </a:cubicBezTo>
                  <a:cubicBezTo>
                    <a:pt x="225" y="1"/>
                    <a:pt x="217" y="0"/>
                    <a:pt x="211" y="1"/>
                  </a:cubicBezTo>
                  <a:cubicBezTo>
                    <a:pt x="205" y="1"/>
                    <a:pt x="193" y="1"/>
                    <a:pt x="190" y="2"/>
                  </a:cubicBezTo>
                  <a:cubicBezTo>
                    <a:pt x="187" y="2"/>
                    <a:pt x="185" y="3"/>
                    <a:pt x="183" y="3"/>
                  </a:cubicBezTo>
                  <a:cubicBezTo>
                    <a:pt x="180" y="3"/>
                    <a:pt x="176" y="4"/>
                    <a:pt x="178" y="5"/>
                  </a:cubicBezTo>
                  <a:cubicBezTo>
                    <a:pt x="181" y="8"/>
                    <a:pt x="174" y="9"/>
                    <a:pt x="174" y="7"/>
                  </a:cubicBezTo>
                  <a:cubicBezTo>
                    <a:pt x="175" y="5"/>
                    <a:pt x="168" y="4"/>
                    <a:pt x="166" y="5"/>
                  </a:cubicBezTo>
                  <a:cubicBezTo>
                    <a:pt x="164" y="7"/>
                    <a:pt x="154" y="4"/>
                    <a:pt x="152" y="5"/>
                  </a:cubicBezTo>
                  <a:cubicBezTo>
                    <a:pt x="151" y="7"/>
                    <a:pt x="139" y="7"/>
                    <a:pt x="135" y="7"/>
                  </a:cubicBezTo>
                  <a:cubicBezTo>
                    <a:pt x="132" y="8"/>
                    <a:pt x="141" y="11"/>
                    <a:pt x="141" y="12"/>
                  </a:cubicBezTo>
                  <a:cubicBezTo>
                    <a:pt x="140" y="14"/>
                    <a:pt x="129" y="12"/>
                    <a:pt x="131" y="15"/>
                  </a:cubicBezTo>
                  <a:cubicBezTo>
                    <a:pt x="134" y="18"/>
                    <a:pt x="141" y="20"/>
                    <a:pt x="144" y="23"/>
                  </a:cubicBezTo>
                  <a:cubicBezTo>
                    <a:pt x="148" y="27"/>
                    <a:pt x="142" y="24"/>
                    <a:pt x="138" y="22"/>
                  </a:cubicBezTo>
                  <a:cubicBezTo>
                    <a:pt x="134" y="19"/>
                    <a:pt x="129" y="20"/>
                    <a:pt x="126" y="18"/>
                  </a:cubicBezTo>
                  <a:cubicBezTo>
                    <a:pt x="124" y="15"/>
                    <a:pt x="115" y="13"/>
                    <a:pt x="113" y="15"/>
                  </a:cubicBezTo>
                  <a:cubicBezTo>
                    <a:pt x="110" y="16"/>
                    <a:pt x="119" y="20"/>
                    <a:pt x="119" y="22"/>
                  </a:cubicBezTo>
                  <a:cubicBezTo>
                    <a:pt x="119" y="24"/>
                    <a:pt x="113" y="21"/>
                    <a:pt x="112" y="22"/>
                  </a:cubicBezTo>
                  <a:cubicBezTo>
                    <a:pt x="111" y="23"/>
                    <a:pt x="105" y="17"/>
                    <a:pt x="102" y="17"/>
                  </a:cubicBezTo>
                  <a:cubicBezTo>
                    <a:pt x="99" y="17"/>
                    <a:pt x="102" y="20"/>
                    <a:pt x="102" y="23"/>
                  </a:cubicBezTo>
                  <a:cubicBezTo>
                    <a:pt x="102" y="27"/>
                    <a:pt x="96" y="29"/>
                    <a:pt x="98" y="27"/>
                  </a:cubicBezTo>
                  <a:cubicBezTo>
                    <a:pt x="99" y="24"/>
                    <a:pt x="98" y="18"/>
                    <a:pt x="95" y="16"/>
                  </a:cubicBezTo>
                  <a:cubicBezTo>
                    <a:pt x="92" y="15"/>
                    <a:pt x="84" y="19"/>
                    <a:pt x="79" y="19"/>
                  </a:cubicBezTo>
                  <a:cubicBezTo>
                    <a:pt x="75" y="19"/>
                    <a:pt x="70" y="20"/>
                    <a:pt x="73" y="22"/>
                  </a:cubicBezTo>
                  <a:cubicBezTo>
                    <a:pt x="77" y="24"/>
                    <a:pt x="73" y="25"/>
                    <a:pt x="70" y="23"/>
                  </a:cubicBezTo>
                  <a:cubicBezTo>
                    <a:pt x="67" y="21"/>
                    <a:pt x="56" y="23"/>
                    <a:pt x="58" y="25"/>
                  </a:cubicBezTo>
                  <a:cubicBezTo>
                    <a:pt x="61" y="26"/>
                    <a:pt x="61" y="31"/>
                    <a:pt x="60" y="32"/>
                  </a:cubicBezTo>
                  <a:cubicBezTo>
                    <a:pt x="59" y="34"/>
                    <a:pt x="54" y="31"/>
                    <a:pt x="50" y="31"/>
                  </a:cubicBezTo>
                  <a:cubicBezTo>
                    <a:pt x="46" y="31"/>
                    <a:pt x="26" y="41"/>
                    <a:pt x="27" y="43"/>
                  </a:cubicBezTo>
                  <a:cubicBezTo>
                    <a:pt x="28" y="46"/>
                    <a:pt x="37" y="44"/>
                    <a:pt x="40" y="45"/>
                  </a:cubicBezTo>
                  <a:cubicBezTo>
                    <a:pt x="42" y="47"/>
                    <a:pt x="39" y="53"/>
                    <a:pt x="35" y="55"/>
                  </a:cubicBezTo>
                  <a:cubicBezTo>
                    <a:pt x="32" y="57"/>
                    <a:pt x="20" y="55"/>
                    <a:pt x="19" y="58"/>
                  </a:cubicBezTo>
                  <a:cubicBezTo>
                    <a:pt x="19" y="60"/>
                    <a:pt x="0" y="61"/>
                    <a:pt x="0" y="65"/>
                  </a:cubicBezTo>
                  <a:cubicBezTo>
                    <a:pt x="0" y="67"/>
                    <a:pt x="1" y="69"/>
                    <a:pt x="3" y="69"/>
                  </a:cubicBezTo>
                  <a:cubicBezTo>
                    <a:pt x="5" y="70"/>
                    <a:pt x="9" y="69"/>
                    <a:pt x="11" y="71"/>
                  </a:cubicBezTo>
                  <a:cubicBezTo>
                    <a:pt x="14" y="74"/>
                    <a:pt x="20" y="74"/>
                    <a:pt x="25" y="72"/>
                  </a:cubicBezTo>
                  <a:cubicBezTo>
                    <a:pt x="30" y="71"/>
                    <a:pt x="33" y="73"/>
                    <a:pt x="33" y="76"/>
                  </a:cubicBezTo>
                  <a:cubicBezTo>
                    <a:pt x="33" y="78"/>
                    <a:pt x="23" y="74"/>
                    <a:pt x="19" y="76"/>
                  </a:cubicBezTo>
                  <a:cubicBezTo>
                    <a:pt x="16" y="78"/>
                    <a:pt x="6" y="77"/>
                    <a:pt x="7" y="79"/>
                  </a:cubicBezTo>
                  <a:cubicBezTo>
                    <a:pt x="7" y="81"/>
                    <a:pt x="12" y="81"/>
                    <a:pt x="16" y="81"/>
                  </a:cubicBezTo>
                  <a:cubicBezTo>
                    <a:pt x="20" y="82"/>
                    <a:pt x="16" y="84"/>
                    <a:pt x="16" y="85"/>
                  </a:cubicBezTo>
                  <a:cubicBezTo>
                    <a:pt x="16" y="87"/>
                    <a:pt x="18" y="87"/>
                    <a:pt x="22" y="89"/>
                  </a:cubicBezTo>
                  <a:cubicBezTo>
                    <a:pt x="26" y="91"/>
                    <a:pt x="33" y="92"/>
                    <a:pt x="31" y="90"/>
                  </a:cubicBezTo>
                  <a:cubicBezTo>
                    <a:pt x="28" y="87"/>
                    <a:pt x="35" y="88"/>
                    <a:pt x="36" y="89"/>
                  </a:cubicBezTo>
                  <a:cubicBezTo>
                    <a:pt x="37" y="90"/>
                    <a:pt x="40" y="87"/>
                    <a:pt x="43" y="88"/>
                  </a:cubicBezTo>
                  <a:cubicBezTo>
                    <a:pt x="45" y="89"/>
                    <a:pt x="46" y="85"/>
                    <a:pt x="49" y="87"/>
                  </a:cubicBezTo>
                  <a:cubicBezTo>
                    <a:pt x="51" y="88"/>
                    <a:pt x="62" y="89"/>
                    <a:pt x="65" y="91"/>
                  </a:cubicBezTo>
                  <a:cubicBezTo>
                    <a:pt x="69" y="93"/>
                    <a:pt x="74" y="93"/>
                    <a:pt x="73" y="96"/>
                  </a:cubicBezTo>
                  <a:cubicBezTo>
                    <a:pt x="73" y="99"/>
                    <a:pt x="76" y="101"/>
                    <a:pt x="81" y="103"/>
                  </a:cubicBezTo>
                  <a:cubicBezTo>
                    <a:pt x="85" y="105"/>
                    <a:pt x="85" y="109"/>
                    <a:pt x="85" y="111"/>
                  </a:cubicBezTo>
                  <a:cubicBezTo>
                    <a:pt x="85" y="114"/>
                    <a:pt x="90" y="116"/>
                    <a:pt x="89" y="117"/>
                  </a:cubicBezTo>
                  <a:cubicBezTo>
                    <a:pt x="88" y="118"/>
                    <a:pt x="89" y="120"/>
                    <a:pt x="91" y="122"/>
                  </a:cubicBezTo>
                  <a:cubicBezTo>
                    <a:pt x="94" y="125"/>
                    <a:pt x="87" y="126"/>
                    <a:pt x="89" y="129"/>
                  </a:cubicBezTo>
                  <a:cubicBezTo>
                    <a:pt x="90" y="131"/>
                    <a:pt x="86" y="135"/>
                    <a:pt x="91" y="136"/>
                  </a:cubicBezTo>
                  <a:cubicBezTo>
                    <a:pt x="96" y="136"/>
                    <a:pt x="95" y="132"/>
                    <a:pt x="99" y="132"/>
                  </a:cubicBezTo>
                  <a:cubicBezTo>
                    <a:pt x="103" y="132"/>
                    <a:pt x="99" y="135"/>
                    <a:pt x="101" y="137"/>
                  </a:cubicBezTo>
                  <a:cubicBezTo>
                    <a:pt x="103" y="139"/>
                    <a:pt x="107" y="139"/>
                    <a:pt x="111" y="142"/>
                  </a:cubicBezTo>
                  <a:cubicBezTo>
                    <a:pt x="114" y="145"/>
                    <a:pt x="112" y="147"/>
                    <a:pt x="108" y="144"/>
                  </a:cubicBezTo>
                  <a:cubicBezTo>
                    <a:pt x="105" y="142"/>
                    <a:pt x="95" y="142"/>
                    <a:pt x="95" y="143"/>
                  </a:cubicBezTo>
                  <a:cubicBezTo>
                    <a:pt x="95" y="144"/>
                    <a:pt x="106" y="150"/>
                    <a:pt x="109" y="149"/>
                  </a:cubicBezTo>
                  <a:cubicBezTo>
                    <a:pt x="111" y="149"/>
                    <a:pt x="115" y="153"/>
                    <a:pt x="113" y="155"/>
                  </a:cubicBezTo>
                  <a:cubicBezTo>
                    <a:pt x="112" y="156"/>
                    <a:pt x="112" y="160"/>
                    <a:pt x="112" y="162"/>
                  </a:cubicBezTo>
                  <a:cubicBezTo>
                    <a:pt x="112" y="164"/>
                    <a:pt x="108" y="162"/>
                    <a:pt x="106" y="162"/>
                  </a:cubicBezTo>
                  <a:cubicBezTo>
                    <a:pt x="103" y="162"/>
                    <a:pt x="102" y="163"/>
                    <a:pt x="102" y="166"/>
                  </a:cubicBezTo>
                  <a:cubicBezTo>
                    <a:pt x="102" y="168"/>
                    <a:pt x="98" y="170"/>
                    <a:pt x="97" y="173"/>
                  </a:cubicBezTo>
                  <a:cubicBezTo>
                    <a:pt x="97" y="177"/>
                    <a:pt x="100" y="176"/>
                    <a:pt x="102" y="178"/>
                  </a:cubicBezTo>
                  <a:cubicBezTo>
                    <a:pt x="104" y="179"/>
                    <a:pt x="99" y="180"/>
                    <a:pt x="98" y="182"/>
                  </a:cubicBezTo>
                  <a:cubicBezTo>
                    <a:pt x="98" y="185"/>
                    <a:pt x="103" y="189"/>
                    <a:pt x="105" y="190"/>
                  </a:cubicBezTo>
                  <a:cubicBezTo>
                    <a:pt x="107" y="191"/>
                    <a:pt x="106" y="196"/>
                    <a:pt x="106" y="198"/>
                  </a:cubicBezTo>
                  <a:cubicBezTo>
                    <a:pt x="107" y="201"/>
                    <a:pt x="110" y="198"/>
                    <a:pt x="109" y="201"/>
                  </a:cubicBezTo>
                  <a:cubicBezTo>
                    <a:pt x="109" y="205"/>
                    <a:pt x="112" y="204"/>
                    <a:pt x="112" y="206"/>
                  </a:cubicBezTo>
                  <a:cubicBezTo>
                    <a:pt x="112" y="208"/>
                    <a:pt x="117" y="208"/>
                    <a:pt x="116" y="211"/>
                  </a:cubicBezTo>
                  <a:cubicBezTo>
                    <a:pt x="115" y="213"/>
                    <a:pt x="117" y="215"/>
                    <a:pt x="118" y="217"/>
                  </a:cubicBezTo>
                  <a:cubicBezTo>
                    <a:pt x="119" y="218"/>
                    <a:pt x="123" y="221"/>
                    <a:pt x="124" y="223"/>
                  </a:cubicBezTo>
                  <a:cubicBezTo>
                    <a:pt x="125" y="225"/>
                    <a:pt x="127" y="228"/>
                    <a:pt x="130" y="227"/>
                  </a:cubicBezTo>
                  <a:cubicBezTo>
                    <a:pt x="133" y="226"/>
                    <a:pt x="133" y="229"/>
                    <a:pt x="135" y="228"/>
                  </a:cubicBezTo>
                  <a:cubicBezTo>
                    <a:pt x="137" y="228"/>
                    <a:pt x="140" y="229"/>
                    <a:pt x="141" y="231"/>
                  </a:cubicBezTo>
                  <a:cubicBezTo>
                    <a:pt x="141" y="233"/>
                    <a:pt x="148" y="234"/>
                    <a:pt x="150" y="234"/>
                  </a:cubicBezTo>
                  <a:cubicBezTo>
                    <a:pt x="152" y="235"/>
                    <a:pt x="152" y="231"/>
                    <a:pt x="154" y="230"/>
                  </a:cubicBezTo>
                  <a:cubicBezTo>
                    <a:pt x="155" y="230"/>
                    <a:pt x="155" y="223"/>
                    <a:pt x="156" y="222"/>
                  </a:cubicBezTo>
                  <a:cubicBezTo>
                    <a:pt x="158" y="222"/>
                    <a:pt x="157" y="215"/>
                    <a:pt x="156" y="214"/>
                  </a:cubicBezTo>
                  <a:cubicBezTo>
                    <a:pt x="154" y="214"/>
                    <a:pt x="155" y="211"/>
                    <a:pt x="158" y="212"/>
                  </a:cubicBezTo>
                  <a:cubicBezTo>
                    <a:pt x="162" y="212"/>
                    <a:pt x="161" y="209"/>
                    <a:pt x="162" y="208"/>
                  </a:cubicBezTo>
                  <a:cubicBezTo>
                    <a:pt x="164" y="208"/>
                    <a:pt x="163" y="205"/>
                    <a:pt x="164" y="204"/>
                  </a:cubicBezTo>
                  <a:cubicBezTo>
                    <a:pt x="166" y="204"/>
                    <a:pt x="165" y="202"/>
                    <a:pt x="164" y="201"/>
                  </a:cubicBezTo>
                  <a:cubicBezTo>
                    <a:pt x="164" y="200"/>
                    <a:pt x="165" y="199"/>
                    <a:pt x="166" y="198"/>
                  </a:cubicBezTo>
                  <a:cubicBezTo>
                    <a:pt x="168" y="198"/>
                    <a:pt x="168" y="195"/>
                    <a:pt x="165" y="195"/>
                  </a:cubicBezTo>
                  <a:cubicBezTo>
                    <a:pt x="163" y="194"/>
                    <a:pt x="164" y="191"/>
                    <a:pt x="166" y="193"/>
                  </a:cubicBezTo>
                  <a:cubicBezTo>
                    <a:pt x="169" y="194"/>
                    <a:pt x="170" y="193"/>
                    <a:pt x="169" y="191"/>
                  </a:cubicBezTo>
                  <a:cubicBezTo>
                    <a:pt x="168" y="189"/>
                    <a:pt x="171" y="189"/>
                    <a:pt x="174" y="188"/>
                  </a:cubicBezTo>
                  <a:cubicBezTo>
                    <a:pt x="177" y="188"/>
                    <a:pt x="179" y="186"/>
                    <a:pt x="178" y="184"/>
                  </a:cubicBezTo>
                  <a:cubicBezTo>
                    <a:pt x="177" y="181"/>
                    <a:pt x="182" y="182"/>
                    <a:pt x="181" y="184"/>
                  </a:cubicBezTo>
                  <a:cubicBezTo>
                    <a:pt x="180" y="186"/>
                    <a:pt x="180" y="188"/>
                    <a:pt x="182" y="186"/>
                  </a:cubicBezTo>
                  <a:cubicBezTo>
                    <a:pt x="183" y="185"/>
                    <a:pt x="186" y="186"/>
                    <a:pt x="191" y="184"/>
                  </a:cubicBezTo>
                  <a:cubicBezTo>
                    <a:pt x="196" y="183"/>
                    <a:pt x="201" y="179"/>
                    <a:pt x="203" y="175"/>
                  </a:cubicBezTo>
                  <a:cubicBezTo>
                    <a:pt x="204" y="171"/>
                    <a:pt x="210" y="171"/>
                    <a:pt x="209" y="168"/>
                  </a:cubicBezTo>
                  <a:cubicBezTo>
                    <a:pt x="208" y="166"/>
                    <a:pt x="210" y="164"/>
                    <a:pt x="214" y="166"/>
                  </a:cubicBezTo>
                  <a:cubicBezTo>
                    <a:pt x="218" y="168"/>
                    <a:pt x="215" y="165"/>
                    <a:pt x="219" y="165"/>
                  </a:cubicBezTo>
                  <a:cubicBezTo>
                    <a:pt x="223" y="165"/>
                    <a:pt x="222" y="164"/>
                    <a:pt x="226" y="163"/>
                  </a:cubicBezTo>
                  <a:cubicBezTo>
                    <a:pt x="230" y="163"/>
                    <a:pt x="241" y="161"/>
                    <a:pt x="245" y="158"/>
                  </a:cubicBezTo>
                  <a:cubicBezTo>
                    <a:pt x="248" y="155"/>
                    <a:pt x="256" y="153"/>
                    <a:pt x="259" y="151"/>
                  </a:cubicBezTo>
                  <a:cubicBezTo>
                    <a:pt x="262" y="149"/>
                    <a:pt x="263" y="147"/>
                    <a:pt x="261" y="148"/>
                  </a:cubicBezTo>
                  <a:cubicBezTo>
                    <a:pt x="259" y="149"/>
                    <a:pt x="255" y="149"/>
                    <a:pt x="252" y="149"/>
                  </a:cubicBezTo>
                  <a:cubicBezTo>
                    <a:pt x="249" y="148"/>
                    <a:pt x="244" y="145"/>
                    <a:pt x="241" y="147"/>
                  </a:cubicBezTo>
                  <a:cubicBezTo>
                    <a:pt x="237" y="149"/>
                    <a:pt x="239" y="144"/>
                    <a:pt x="242" y="144"/>
                  </a:cubicBezTo>
                  <a:cubicBezTo>
                    <a:pt x="245" y="144"/>
                    <a:pt x="244" y="142"/>
                    <a:pt x="243" y="139"/>
                  </a:cubicBezTo>
                  <a:cubicBezTo>
                    <a:pt x="242" y="136"/>
                    <a:pt x="248" y="138"/>
                    <a:pt x="250" y="142"/>
                  </a:cubicBezTo>
                  <a:cubicBezTo>
                    <a:pt x="253" y="145"/>
                    <a:pt x="257" y="147"/>
                    <a:pt x="262" y="145"/>
                  </a:cubicBezTo>
                  <a:cubicBezTo>
                    <a:pt x="266" y="144"/>
                    <a:pt x="262" y="141"/>
                    <a:pt x="263" y="139"/>
                  </a:cubicBezTo>
                  <a:cubicBezTo>
                    <a:pt x="265" y="136"/>
                    <a:pt x="251" y="129"/>
                    <a:pt x="250" y="127"/>
                  </a:cubicBezTo>
                  <a:cubicBezTo>
                    <a:pt x="249" y="124"/>
                    <a:pt x="254" y="126"/>
                    <a:pt x="258" y="128"/>
                  </a:cubicBezTo>
                  <a:cubicBezTo>
                    <a:pt x="262" y="129"/>
                    <a:pt x="262" y="125"/>
                    <a:pt x="262" y="122"/>
                  </a:cubicBezTo>
                  <a:cubicBezTo>
                    <a:pt x="262" y="120"/>
                    <a:pt x="254" y="120"/>
                    <a:pt x="250" y="122"/>
                  </a:cubicBezTo>
                  <a:cubicBezTo>
                    <a:pt x="246" y="124"/>
                    <a:pt x="243" y="120"/>
                    <a:pt x="248" y="119"/>
                  </a:cubicBezTo>
                  <a:cubicBezTo>
                    <a:pt x="253" y="118"/>
                    <a:pt x="248" y="116"/>
                    <a:pt x="250" y="115"/>
                  </a:cubicBezTo>
                  <a:cubicBezTo>
                    <a:pt x="251" y="113"/>
                    <a:pt x="258" y="119"/>
                    <a:pt x="261" y="118"/>
                  </a:cubicBezTo>
                  <a:cubicBezTo>
                    <a:pt x="265" y="117"/>
                    <a:pt x="267" y="118"/>
                    <a:pt x="270" y="116"/>
                  </a:cubicBezTo>
                  <a:cubicBezTo>
                    <a:pt x="273" y="114"/>
                    <a:pt x="265" y="112"/>
                    <a:pt x="263" y="110"/>
                  </a:cubicBezTo>
                  <a:cubicBezTo>
                    <a:pt x="261" y="108"/>
                    <a:pt x="271" y="108"/>
                    <a:pt x="274" y="108"/>
                  </a:cubicBezTo>
                  <a:cubicBezTo>
                    <a:pt x="277" y="109"/>
                    <a:pt x="278" y="104"/>
                    <a:pt x="276" y="105"/>
                  </a:cubicBezTo>
                  <a:cubicBezTo>
                    <a:pt x="273" y="106"/>
                    <a:pt x="265" y="102"/>
                    <a:pt x="267" y="99"/>
                  </a:cubicBezTo>
                  <a:cubicBezTo>
                    <a:pt x="268" y="97"/>
                    <a:pt x="272" y="100"/>
                    <a:pt x="275" y="98"/>
                  </a:cubicBezTo>
                  <a:cubicBezTo>
                    <a:pt x="279" y="96"/>
                    <a:pt x="276" y="88"/>
                    <a:pt x="273" y="88"/>
                  </a:cubicBezTo>
                  <a:cubicBezTo>
                    <a:pt x="270" y="88"/>
                    <a:pt x="264" y="87"/>
                    <a:pt x="264" y="86"/>
                  </a:cubicBezTo>
                  <a:cubicBezTo>
                    <a:pt x="264" y="85"/>
                    <a:pt x="259" y="84"/>
                    <a:pt x="260" y="82"/>
                  </a:cubicBezTo>
                  <a:cubicBezTo>
                    <a:pt x="262" y="81"/>
                    <a:pt x="264" y="84"/>
                    <a:pt x="267" y="81"/>
                  </a:cubicBezTo>
                  <a:cubicBezTo>
                    <a:pt x="271" y="79"/>
                    <a:pt x="278" y="82"/>
                    <a:pt x="281" y="81"/>
                  </a:cubicBezTo>
                  <a:cubicBezTo>
                    <a:pt x="284" y="81"/>
                    <a:pt x="280" y="75"/>
                    <a:pt x="278" y="76"/>
                  </a:cubicBezTo>
                  <a:cubicBezTo>
                    <a:pt x="276" y="77"/>
                    <a:pt x="270" y="77"/>
                    <a:pt x="269" y="74"/>
                  </a:cubicBezTo>
                  <a:cubicBezTo>
                    <a:pt x="269" y="71"/>
                    <a:pt x="275" y="74"/>
                    <a:pt x="276" y="72"/>
                  </a:cubicBezTo>
                  <a:cubicBezTo>
                    <a:pt x="277" y="71"/>
                    <a:pt x="268" y="67"/>
                    <a:pt x="266" y="70"/>
                  </a:cubicBezTo>
                  <a:cubicBezTo>
                    <a:pt x="265" y="73"/>
                    <a:pt x="259" y="72"/>
                    <a:pt x="262" y="71"/>
                  </a:cubicBezTo>
                  <a:cubicBezTo>
                    <a:pt x="265" y="69"/>
                    <a:pt x="265" y="64"/>
                    <a:pt x="265" y="61"/>
                  </a:cubicBezTo>
                  <a:cubicBezTo>
                    <a:pt x="265" y="58"/>
                    <a:pt x="275" y="58"/>
                    <a:pt x="274" y="54"/>
                  </a:cubicBezTo>
                  <a:cubicBezTo>
                    <a:pt x="273" y="50"/>
                    <a:pt x="279" y="49"/>
                    <a:pt x="283" y="49"/>
                  </a:cubicBezTo>
                  <a:cubicBezTo>
                    <a:pt x="286" y="49"/>
                    <a:pt x="283" y="44"/>
                    <a:pt x="279" y="45"/>
                  </a:cubicBezTo>
                  <a:cubicBezTo>
                    <a:pt x="276" y="45"/>
                    <a:pt x="272" y="49"/>
                    <a:pt x="271" y="48"/>
                  </a:cubicBezTo>
                  <a:cubicBezTo>
                    <a:pt x="269" y="46"/>
                    <a:pt x="275" y="43"/>
                    <a:pt x="278" y="43"/>
                  </a:cubicBezTo>
                  <a:cubicBezTo>
                    <a:pt x="281" y="43"/>
                    <a:pt x="288" y="43"/>
                    <a:pt x="291" y="41"/>
                  </a:cubicBezTo>
                  <a:cubicBezTo>
                    <a:pt x="293" y="40"/>
                    <a:pt x="286" y="39"/>
                    <a:pt x="281" y="39"/>
                  </a:cubicBezTo>
                  <a:cubicBezTo>
                    <a:pt x="276" y="40"/>
                    <a:pt x="276" y="38"/>
                    <a:pt x="284" y="38"/>
                  </a:cubicBezTo>
                  <a:cubicBezTo>
                    <a:pt x="291" y="37"/>
                    <a:pt x="290" y="36"/>
                    <a:pt x="295" y="35"/>
                  </a:cubicBezTo>
                  <a:cubicBezTo>
                    <a:pt x="300" y="35"/>
                    <a:pt x="298" y="33"/>
                    <a:pt x="301" y="32"/>
                  </a:cubicBezTo>
                  <a:cubicBezTo>
                    <a:pt x="305" y="32"/>
                    <a:pt x="313" y="29"/>
                    <a:pt x="313" y="27"/>
                  </a:cubicBezTo>
                  <a:cubicBezTo>
                    <a:pt x="313" y="25"/>
                    <a:pt x="301" y="22"/>
                    <a:pt x="295"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1"/>
            <p:cNvSpPr>
              <a:spLocks/>
            </p:cNvSpPr>
            <p:nvPr userDrawn="1"/>
          </p:nvSpPr>
          <p:spPr bwMode="auto">
            <a:xfrm>
              <a:off x="16941800" y="2363788"/>
              <a:ext cx="47625" cy="33338"/>
            </a:xfrm>
            <a:custGeom>
              <a:avLst/>
              <a:gdLst>
                <a:gd name="T0" fmla="*/ 17 w 17"/>
                <a:gd name="T1" fmla="*/ 8 h 12"/>
                <a:gd name="T2" fmla="*/ 13 w 17"/>
                <a:gd name="T3" fmla="*/ 4 h 12"/>
                <a:gd name="T4" fmla="*/ 3 w 17"/>
                <a:gd name="T5" fmla="*/ 2 h 12"/>
                <a:gd name="T6" fmla="*/ 2 w 17"/>
                <a:gd name="T7" fmla="*/ 7 h 12"/>
                <a:gd name="T8" fmla="*/ 8 w 17"/>
                <a:gd name="T9" fmla="*/ 10 h 12"/>
                <a:gd name="T10" fmla="*/ 17 w 17"/>
                <a:gd name="T11" fmla="*/ 8 h 12"/>
              </a:gdLst>
              <a:ahLst/>
              <a:cxnLst>
                <a:cxn ang="0">
                  <a:pos x="T0" y="T1"/>
                </a:cxn>
                <a:cxn ang="0">
                  <a:pos x="T2" y="T3"/>
                </a:cxn>
                <a:cxn ang="0">
                  <a:pos x="T4" y="T5"/>
                </a:cxn>
                <a:cxn ang="0">
                  <a:pos x="T6" y="T7"/>
                </a:cxn>
                <a:cxn ang="0">
                  <a:pos x="T8" y="T9"/>
                </a:cxn>
                <a:cxn ang="0">
                  <a:pos x="T10" y="T11"/>
                </a:cxn>
              </a:cxnLst>
              <a:rect l="0" t="0" r="r" b="b"/>
              <a:pathLst>
                <a:path w="17" h="12">
                  <a:moveTo>
                    <a:pt x="17" y="8"/>
                  </a:moveTo>
                  <a:cubicBezTo>
                    <a:pt x="17" y="5"/>
                    <a:pt x="14" y="7"/>
                    <a:pt x="13" y="4"/>
                  </a:cubicBezTo>
                  <a:cubicBezTo>
                    <a:pt x="11" y="1"/>
                    <a:pt x="4" y="0"/>
                    <a:pt x="3" y="2"/>
                  </a:cubicBezTo>
                  <a:cubicBezTo>
                    <a:pt x="3" y="3"/>
                    <a:pt x="0" y="5"/>
                    <a:pt x="2" y="7"/>
                  </a:cubicBezTo>
                  <a:cubicBezTo>
                    <a:pt x="4" y="9"/>
                    <a:pt x="5" y="8"/>
                    <a:pt x="8" y="10"/>
                  </a:cubicBezTo>
                  <a:cubicBezTo>
                    <a:pt x="10" y="12"/>
                    <a:pt x="17" y="10"/>
                    <a:pt x="17"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2"/>
            <p:cNvSpPr>
              <a:spLocks/>
            </p:cNvSpPr>
            <p:nvPr userDrawn="1"/>
          </p:nvSpPr>
          <p:spPr bwMode="auto">
            <a:xfrm>
              <a:off x="15928975" y="2246313"/>
              <a:ext cx="157163" cy="100013"/>
            </a:xfrm>
            <a:custGeom>
              <a:avLst/>
              <a:gdLst>
                <a:gd name="T0" fmla="*/ 9 w 57"/>
                <a:gd name="T1" fmla="*/ 28 h 36"/>
                <a:gd name="T2" fmla="*/ 16 w 57"/>
                <a:gd name="T3" fmla="*/ 36 h 36"/>
                <a:gd name="T4" fmla="*/ 20 w 57"/>
                <a:gd name="T5" fmla="*/ 34 h 36"/>
                <a:gd name="T6" fmla="*/ 25 w 57"/>
                <a:gd name="T7" fmla="*/ 33 h 36"/>
                <a:gd name="T8" fmla="*/ 30 w 57"/>
                <a:gd name="T9" fmla="*/ 29 h 36"/>
                <a:gd name="T10" fmla="*/ 34 w 57"/>
                <a:gd name="T11" fmla="*/ 24 h 36"/>
                <a:gd name="T12" fmla="*/ 39 w 57"/>
                <a:gd name="T13" fmla="*/ 19 h 36"/>
                <a:gd name="T14" fmla="*/ 55 w 57"/>
                <a:gd name="T15" fmla="*/ 12 h 36"/>
                <a:gd name="T16" fmla="*/ 49 w 57"/>
                <a:gd name="T17" fmla="*/ 7 h 36"/>
                <a:gd name="T18" fmla="*/ 38 w 57"/>
                <a:gd name="T19" fmla="*/ 5 h 36"/>
                <a:gd name="T20" fmla="*/ 35 w 57"/>
                <a:gd name="T21" fmla="*/ 4 h 36"/>
                <a:gd name="T22" fmla="*/ 25 w 57"/>
                <a:gd name="T23" fmla="*/ 1 h 36"/>
                <a:gd name="T24" fmla="*/ 9 w 57"/>
                <a:gd name="T25" fmla="*/ 4 h 36"/>
                <a:gd name="T26" fmla="*/ 11 w 57"/>
                <a:gd name="T27" fmla="*/ 9 h 36"/>
                <a:gd name="T28" fmla="*/ 7 w 57"/>
                <a:gd name="T29" fmla="*/ 16 h 36"/>
                <a:gd name="T30" fmla="*/ 3 w 57"/>
                <a:gd name="T31" fmla="*/ 24 h 36"/>
                <a:gd name="T32" fmla="*/ 9 w 57"/>
                <a:gd name="T33"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36">
                  <a:moveTo>
                    <a:pt x="9" y="28"/>
                  </a:moveTo>
                  <a:cubicBezTo>
                    <a:pt x="13" y="29"/>
                    <a:pt x="14" y="36"/>
                    <a:pt x="16" y="36"/>
                  </a:cubicBezTo>
                  <a:cubicBezTo>
                    <a:pt x="18" y="36"/>
                    <a:pt x="17" y="34"/>
                    <a:pt x="20" y="34"/>
                  </a:cubicBezTo>
                  <a:cubicBezTo>
                    <a:pt x="23" y="34"/>
                    <a:pt x="22" y="33"/>
                    <a:pt x="25" y="33"/>
                  </a:cubicBezTo>
                  <a:cubicBezTo>
                    <a:pt x="27" y="33"/>
                    <a:pt x="30" y="32"/>
                    <a:pt x="30" y="29"/>
                  </a:cubicBezTo>
                  <a:cubicBezTo>
                    <a:pt x="30" y="26"/>
                    <a:pt x="32" y="25"/>
                    <a:pt x="34" y="24"/>
                  </a:cubicBezTo>
                  <a:cubicBezTo>
                    <a:pt x="37" y="23"/>
                    <a:pt x="35" y="20"/>
                    <a:pt x="39" y="19"/>
                  </a:cubicBezTo>
                  <a:cubicBezTo>
                    <a:pt x="42" y="18"/>
                    <a:pt x="53" y="14"/>
                    <a:pt x="55" y="12"/>
                  </a:cubicBezTo>
                  <a:cubicBezTo>
                    <a:pt x="57" y="11"/>
                    <a:pt x="53" y="9"/>
                    <a:pt x="49" y="7"/>
                  </a:cubicBezTo>
                  <a:cubicBezTo>
                    <a:pt x="44" y="4"/>
                    <a:pt x="41" y="3"/>
                    <a:pt x="38" y="5"/>
                  </a:cubicBezTo>
                  <a:cubicBezTo>
                    <a:pt x="35" y="7"/>
                    <a:pt x="37" y="3"/>
                    <a:pt x="35" y="4"/>
                  </a:cubicBezTo>
                  <a:cubicBezTo>
                    <a:pt x="32" y="5"/>
                    <a:pt x="26" y="2"/>
                    <a:pt x="25" y="1"/>
                  </a:cubicBezTo>
                  <a:cubicBezTo>
                    <a:pt x="24" y="0"/>
                    <a:pt x="12" y="4"/>
                    <a:pt x="9" y="4"/>
                  </a:cubicBezTo>
                  <a:cubicBezTo>
                    <a:pt x="6" y="4"/>
                    <a:pt x="9" y="7"/>
                    <a:pt x="11" y="9"/>
                  </a:cubicBezTo>
                  <a:cubicBezTo>
                    <a:pt x="13" y="10"/>
                    <a:pt x="6" y="15"/>
                    <a:pt x="7" y="16"/>
                  </a:cubicBezTo>
                  <a:cubicBezTo>
                    <a:pt x="9" y="17"/>
                    <a:pt x="6" y="20"/>
                    <a:pt x="3" y="24"/>
                  </a:cubicBezTo>
                  <a:cubicBezTo>
                    <a:pt x="0" y="28"/>
                    <a:pt x="5" y="27"/>
                    <a:pt x="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3"/>
            <p:cNvSpPr>
              <a:spLocks/>
            </p:cNvSpPr>
            <p:nvPr userDrawn="1"/>
          </p:nvSpPr>
          <p:spPr bwMode="auto">
            <a:xfrm>
              <a:off x="16025813" y="2268538"/>
              <a:ext cx="263525" cy="141288"/>
            </a:xfrm>
            <a:custGeom>
              <a:avLst/>
              <a:gdLst>
                <a:gd name="T0" fmla="*/ 87 w 95"/>
                <a:gd name="T1" fmla="*/ 39 h 51"/>
                <a:gd name="T2" fmla="*/ 95 w 95"/>
                <a:gd name="T3" fmla="*/ 39 h 51"/>
                <a:gd name="T4" fmla="*/ 86 w 95"/>
                <a:gd name="T5" fmla="*/ 32 h 51"/>
                <a:gd name="T6" fmla="*/ 78 w 95"/>
                <a:gd name="T7" fmla="*/ 28 h 51"/>
                <a:gd name="T8" fmla="*/ 75 w 95"/>
                <a:gd name="T9" fmla="*/ 21 h 51"/>
                <a:gd name="T10" fmla="*/ 73 w 95"/>
                <a:gd name="T11" fmla="*/ 9 h 51"/>
                <a:gd name="T12" fmla="*/ 74 w 95"/>
                <a:gd name="T13" fmla="*/ 2 h 51"/>
                <a:gd name="T14" fmla="*/ 64 w 95"/>
                <a:gd name="T15" fmla="*/ 4 h 51"/>
                <a:gd name="T16" fmla="*/ 70 w 95"/>
                <a:gd name="T17" fmla="*/ 9 h 51"/>
                <a:gd name="T18" fmla="*/ 63 w 95"/>
                <a:gd name="T19" fmla="*/ 7 h 51"/>
                <a:gd name="T20" fmla="*/ 58 w 95"/>
                <a:gd name="T21" fmla="*/ 7 h 51"/>
                <a:gd name="T22" fmla="*/ 61 w 95"/>
                <a:gd name="T23" fmla="*/ 19 h 51"/>
                <a:gd name="T24" fmla="*/ 58 w 95"/>
                <a:gd name="T25" fmla="*/ 22 h 51"/>
                <a:gd name="T26" fmla="*/ 54 w 95"/>
                <a:gd name="T27" fmla="*/ 13 h 51"/>
                <a:gd name="T28" fmla="*/ 45 w 95"/>
                <a:gd name="T29" fmla="*/ 9 h 51"/>
                <a:gd name="T30" fmla="*/ 49 w 95"/>
                <a:gd name="T31" fmla="*/ 14 h 51"/>
                <a:gd name="T32" fmla="*/ 43 w 95"/>
                <a:gd name="T33" fmla="*/ 14 h 51"/>
                <a:gd name="T34" fmla="*/ 41 w 95"/>
                <a:gd name="T35" fmla="*/ 13 h 51"/>
                <a:gd name="T36" fmla="*/ 33 w 95"/>
                <a:gd name="T37" fmla="*/ 9 h 51"/>
                <a:gd name="T38" fmla="*/ 30 w 95"/>
                <a:gd name="T39" fmla="*/ 14 h 51"/>
                <a:gd name="T40" fmla="*/ 26 w 95"/>
                <a:gd name="T41" fmla="*/ 12 h 51"/>
                <a:gd name="T42" fmla="*/ 27 w 95"/>
                <a:gd name="T43" fmla="*/ 6 h 51"/>
                <a:gd name="T44" fmla="*/ 14 w 95"/>
                <a:gd name="T45" fmla="*/ 9 h 51"/>
                <a:gd name="T46" fmla="*/ 4 w 95"/>
                <a:gd name="T47" fmla="*/ 15 h 51"/>
                <a:gd name="T48" fmla="*/ 3 w 95"/>
                <a:gd name="T49" fmla="*/ 18 h 51"/>
                <a:gd name="T50" fmla="*/ 5 w 95"/>
                <a:gd name="T51" fmla="*/ 23 h 51"/>
                <a:gd name="T52" fmla="*/ 7 w 95"/>
                <a:gd name="T53" fmla="*/ 25 h 51"/>
                <a:gd name="T54" fmla="*/ 19 w 95"/>
                <a:gd name="T55" fmla="*/ 23 h 51"/>
                <a:gd name="T56" fmla="*/ 6 w 95"/>
                <a:gd name="T57" fmla="*/ 29 h 51"/>
                <a:gd name="T58" fmla="*/ 21 w 95"/>
                <a:gd name="T59" fmla="*/ 32 h 51"/>
                <a:gd name="T60" fmla="*/ 38 w 95"/>
                <a:gd name="T61" fmla="*/ 34 h 51"/>
                <a:gd name="T62" fmla="*/ 25 w 95"/>
                <a:gd name="T63" fmla="*/ 35 h 51"/>
                <a:gd name="T64" fmla="*/ 10 w 95"/>
                <a:gd name="T65" fmla="*/ 39 h 51"/>
                <a:gd name="T66" fmla="*/ 17 w 95"/>
                <a:gd name="T67" fmla="*/ 43 h 51"/>
                <a:gd name="T68" fmla="*/ 29 w 95"/>
                <a:gd name="T69" fmla="*/ 46 h 51"/>
                <a:gd name="T70" fmla="*/ 40 w 95"/>
                <a:gd name="T71" fmla="*/ 51 h 51"/>
                <a:gd name="T72" fmla="*/ 56 w 95"/>
                <a:gd name="T73" fmla="*/ 48 h 51"/>
                <a:gd name="T74" fmla="*/ 63 w 95"/>
                <a:gd name="T75" fmla="*/ 44 h 51"/>
                <a:gd name="T76" fmla="*/ 67 w 95"/>
                <a:gd name="T77" fmla="*/ 45 h 51"/>
                <a:gd name="T78" fmla="*/ 74 w 95"/>
                <a:gd name="T79" fmla="*/ 47 h 51"/>
                <a:gd name="T80" fmla="*/ 90 w 95"/>
                <a:gd name="T81" fmla="*/ 47 h 51"/>
                <a:gd name="T82" fmla="*/ 86 w 95"/>
                <a:gd name="T83" fmla="*/ 43 h 51"/>
                <a:gd name="T84" fmla="*/ 82 w 95"/>
                <a:gd name="T85" fmla="*/ 42 h 51"/>
                <a:gd name="T86" fmla="*/ 87 w 95"/>
                <a:gd name="T87" fmla="*/ 3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5" h="51">
                  <a:moveTo>
                    <a:pt x="87" y="39"/>
                  </a:moveTo>
                  <a:cubicBezTo>
                    <a:pt x="89" y="37"/>
                    <a:pt x="95" y="42"/>
                    <a:pt x="95" y="39"/>
                  </a:cubicBezTo>
                  <a:cubicBezTo>
                    <a:pt x="95" y="35"/>
                    <a:pt x="88" y="34"/>
                    <a:pt x="86" y="32"/>
                  </a:cubicBezTo>
                  <a:cubicBezTo>
                    <a:pt x="83" y="30"/>
                    <a:pt x="82" y="31"/>
                    <a:pt x="78" y="28"/>
                  </a:cubicBezTo>
                  <a:cubicBezTo>
                    <a:pt x="73" y="25"/>
                    <a:pt x="79" y="23"/>
                    <a:pt x="75" y="21"/>
                  </a:cubicBezTo>
                  <a:cubicBezTo>
                    <a:pt x="72" y="18"/>
                    <a:pt x="71" y="11"/>
                    <a:pt x="73" y="9"/>
                  </a:cubicBezTo>
                  <a:cubicBezTo>
                    <a:pt x="76" y="7"/>
                    <a:pt x="78" y="3"/>
                    <a:pt x="74" y="2"/>
                  </a:cubicBezTo>
                  <a:cubicBezTo>
                    <a:pt x="70" y="0"/>
                    <a:pt x="63" y="3"/>
                    <a:pt x="64" y="4"/>
                  </a:cubicBezTo>
                  <a:cubicBezTo>
                    <a:pt x="65" y="5"/>
                    <a:pt x="70" y="8"/>
                    <a:pt x="70" y="9"/>
                  </a:cubicBezTo>
                  <a:cubicBezTo>
                    <a:pt x="70" y="11"/>
                    <a:pt x="65" y="6"/>
                    <a:pt x="63" y="7"/>
                  </a:cubicBezTo>
                  <a:cubicBezTo>
                    <a:pt x="62" y="8"/>
                    <a:pt x="60" y="4"/>
                    <a:pt x="58" y="7"/>
                  </a:cubicBezTo>
                  <a:cubicBezTo>
                    <a:pt x="56" y="9"/>
                    <a:pt x="60" y="17"/>
                    <a:pt x="61" y="19"/>
                  </a:cubicBezTo>
                  <a:cubicBezTo>
                    <a:pt x="63" y="21"/>
                    <a:pt x="60" y="21"/>
                    <a:pt x="58" y="22"/>
                  </a:cubicBezTo>
                  <a:cubicBezTo>
                    <a:pt x="56" y="22"/>
                    <a:pt x="56" y="16"/>
                    <a:pt x="54" y="13"/>
                  </a:cubicBezTo>
                  <a:cubicBezTo>
                    <a:pt x="53" y="11"/>
                    <a:pt x="45" y="8"/>
                    <a:pt x="45" y="9"/>
                  </a:cubicBezTo>
                  <a:cubicBezTo>
                    <a:pt x="44" y="11"/>
                    <a:pt x="49" y="11"/>
                    <a:pt x="49" y="14"/>
                  </a:cubicBezTo>
                  <a:cubicBezTo>
                    <a:pt x="48" y="16"/>
                    <a:pt x="45" y="12"/>
                    <a:pt x="43" y="14"/>
                  </a:cubicBezTo>
                  <a:cubicBezTo>
                    <a:pt x="40" y="16"/>
                    <a:pt x="41" y="15"/>
                    <a:pt x="41" y="13"/>
                  </a:cubicBezTo>
                  <a:cubicBezTo>
                    <a:pt x="42" y="11"/>
                    <a:pt x="38" y="9"/>
                    <a:pt x="33" y="9"/>
                  </a:cubicBezTo>
                  <a:cubicBezTo>
                    <a:pt x="28" y="9"/>
                    <a:pt x="31" y="13"/>
                    <a:pt x="30" y="14"/>
                  </a:cubicBezTo>
                  <a:cubicBezTo>
                    <a:pt x="28" y="15"/>
                    <a:pt x="21" y="13"/>
                    <a:pt x="26" y="12"/>
                  </a:cubicBezTo>
                  <a:cubicBezTo>
                    <a:pt x="30" y="11"/>
                    <a:pt x="28" y="9"/>
                    <a:pt x="27" y="6"/>
                  </a:cubicBezTo>
                  <a:cubicBezTo>
                    <a:pt x="25" y="4"/>
                    <a:pt x="21" y="7"/>
                    <a:pt x="14" y="9"/>
                  </a:cubicBezTo>
                  <a:cubicBezTo>
                    <a:pt x="7" y="12"/>
                    <a:pt x="4" y="14"/>
                    <a:pt x="4" y="15"/>
                  </a:cubicBezTo>
                  <a:cubicBezTo>
                    <a:pt x="5" y="15"/>
                    <a:pt x="6" y="16"/>
                    <a:pt x="3" y="18"/>
                  </a:cubicBezTo>
                  <a:cubicBezTo>
                    <a:pt x="0" y="21"/>
                    <a:pt x="3" y="23"/>
                    <a:pt x="5" y="23"/>
                  </a:cubicBezTo>
                  <a:cubicBezTo>
                    <a:pt x="8" y="23"/>
                    <a:pt x="6" y="25"/>
                    <a:pt x="7" y="25"/>
                  </a:cubicBezTo>
                  <a:cubicBezTo>
                    <a:pt x="9" y="26"/>
                    <a:pt x="17" y="22"/>
                    <a:pt x="19" y="23"/>
                  </a:cubicBezTo>
                  <a:cubicBezTo>
                    <a:pt x="22" y="25"/>
                    <a:pt x="6" y="26"/>
                    <a:pt x="6" y="29"/>
                  </a:cubicBezTo>
                  <a:cubicBezTo>
                    <a:pt x="6" y="31"/>
                    <a:pt x="15" y="33"/>
                    <a:pt x="21" y="32"/>
                  </a:cubicBezTo>
                  <a:cubicBezTo>
                    <a:pt x="27" y="31"/>
                    <a:pt x="38" y="33"/>
                    <a:pt x="38" y="34"/>
                  </a:cubicBezTo>
                  <a:cubicBezTo>
                    <a:pt x="38" y="36"/>
                    <a:pt x="31" y="36"/>
                    <a:pt x="25" y="35"/>
                  </a:cubicBezTo>
                  <a:cubicBezTo>
                    <a:pt x="20" y="35"/>
                    <a:pt x="10" y="37"/>
                    <a:pt x="10" y="39"/>
                  </a:cubicBezTo>
                  <a:cubicBezTo>
                    <a:pt x="11" y="41"/>
                    <a:pt x="11" y="41"/>
                    <a:pt x="17" y="43"/>
                  </a:cubicBezTo>
                  <a:cubicBezTo>
                    <a:pt x="23" y="46"/>
                    <a:pt x="29" y="42"/>
                    <a:pt x="29" y="46"/>
                  </a:cubicBezTo>
                  <a:cubicBezTo>
                    <a:pt x="29" y="50"/>
                    <a:pt x="32" y="51"/>
                    <a:pt x="40" y="51"/>
                  </a:cubicBezTo>
                  <a:cubicBezTo>
                    <a:pt x="48" y="51"/>
                    <a:pt x="52" y="47"/>
                    <a:pt x="56" y="48"/>
                  </a:cubicBezTo>
                  <a:cubicBezTo>
                    <a:pt x="60" y="48"/>
                    <a:pt x="61" y="47"/>
                    <a:pt x="63" y="44"/>
                  </a:cubicBezTo>
                  <a:cubicBezTo>
                    <a:pt x="65" y="42"/>
                    <a:pt x="67" y="43"/>
                    <a:pt x="67" y="45"/>
                  </a:cubicBezTo>
                  <a:cubicBezTo>
                    <a:pt x="68" y="46"/>
                    <a:pt x="73" y="46"/>
                    <a:pt x="74" y="47"/>
                  </a:cubicBezTo>
                  <a:cubicBezTo>
                    <a:pt x="77" y="50"/>
                    <a:pt x="86" y="49"/>
                    <a:pt x="90" y="47"/>
                  </a:cubicBezTo>
                  <a:cubicBezTo>
                    <a:pt x="93" y="45"/>
                    <a:pt x="88" y="40"/>
                    <a:pt x="86" y="43"/>
                  </a:cubicBezTo>
                  <a:cubicBezTo>
                    <a:pt x="85" y="45"/>
                    <a:pt x="83" y="43"/>
                    <a:pt x="82" y="42"/>
                  </a:cubicBezTo>
                  <a:cubicBezTo>
                    <a:pt x="82" y="41"/>
                    <a:pt x="86" y="41"/>
                    <a:pt x="87" y="3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4"/>
            <p:cNvSpPr>
              <a:spLocks/>
            </p:cNvSpPr>
            <p:nvPr userDrawn="1"/>
          </p:nvSpPr>
          <p:spPr bwMode="auto">
            <a:xfrm>
              <a:off x="16022638" y="2201863"/>
              <a:ext cx="28575" cy="22225"/>
            </a:xfrm>
            <a:custGeom>
              <a:avLst/>
              <a:gdLst>
                <a:gd name="T0" fmla="*/ 2 w 10"/>
                <a:gd name="T1" fmla="*/ 7 h 8"/>
                <a:gd name="T2" fmla="*/ 10 w 10"/>
                <a:gd name="T3" fmla="*/ 2 h 8"/>
                <a:gd name="T4" fmla="*/ 2 w 10"/>
                <a:gd name="T5" fmla="*/ 7 h 8"/>
              </a:gdLst>
              <a:ahLst/>
              <a:cxnLst>
                <a:cxn ang="0">
                  <a:pos x="T0" y="T1"/>
                </a:cxn>
                <a:cxn ang="0">
                  <a:pos x="T2" y="T3"/>
                </a:cxn>
                <a:cxn ang="0">
                  <a:pos x="T4" y="T5"/>
                </a:cxn>
              </a:cxnLst>
              <a:rect l="0" t="0" r="r" b="b"/>
              <a:pathLst>
                <a:path w="10" h="8">
                  <a:moveTo>
                    <a:pt x="2" y="7"/>
                  </a:moveTo>
                  <a:cubicBezTo>
                    <a:pt x="6" y="8"/>
                    <a:pt x="10" y="4"/>
                    <a:pt x="10" y="2"/>
                  </a:cubicBezTo>
                  <a:cubicBezTo>
                    <a:pt x="10" y="0"/>
                    <a:pt x="0" y="7"/>
                    <a:pt x="2"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5"/>
            <p:cNvSpPr>
              <a:spLocks/>
            </p:cNvSpPr>
            <p:nvPr userDrawn="1"/>
          </p:nvSpPr>
          <p:spPr bwMode="auto">
            <a:xfrm>
              <a:off x="15973425" y="2157413"/>
              <a:ext cx="111125" cy="58738"/>
            </a:xfrm>
            <a:custGeom>
              <a:avLst/>
              <a:gdLst>
                <a:gd name="T0" fmla="*/ 1 w 40"/>
                <a:gd name="T1" fmla="*/ 17 h 21"/>
                <a:gd name="T2" fmla="*/ 3 w 40"/>
                <a:gd name="T3" fmla="*/ 20 h 21"/>
                <a:gd name="T4" fmla="*/ 7 w 40"/>
                <a:gd name="T5" fmla="*/ 19 h 21"/>
                <a:gd name="T6" fmla="*/ 11 w 40"/>
                <a:gd name="T7" fmla="*/ 17 h 21"/>
                <a:gd name="T8" fmla="*/ 15 w 40"/>
                <a:gd name="T9" fmla="*/ 21 h 21"/>
                <a:gd name="T10" fmla="*/ 19 w 40"/>
                <a:gd name="T11" fmla="*/ 17 h 21"/>
                <a:gd name="T12" fmla="*/ 22 w 40"/>
                <a:gd name="T13" fmla="*/ 14 h 21"/>
                <a:gd name="T14" fmla="*/ 25 w 40"/>
                <a:gd name="T15" fmla="*/ 10 h 21"/>
                <a:gd name="T16" fmla="*/ 27 w 40"/>
                <a:gd name="T17" fmla="*/ 14 h 21"/>
                <a:gd name="T18" fmla="*/ 32 w 40"/>
                <a:gd name="T19" fmla="*/ 13 h 21"/>
                <a:gd name="T20" fmla="*/ 36 w 40"/>
                <a:gd name="T21" fmla="*/ 11 h 21"/>
                <a:gd name="T22" fmla="*/ 36 w 40"/>
                <a:gd name="T23" fmla="*/ 7 h 21"/>
                <a:gd name="T24" fmla="*/ 39 w 40"/>
                <a:gd name="T25" fmla="*/ 5 h 21"/>
                <a:gd name="T26" fmla="*/ 35 w 40"/>
                <a:gd name="T27" fmla="*/ 2 h 21"/>
                <a:gd name="T28" fmla="*/ 32 w 40"/>
                <a:gd name="T29" fmla="*/ 4 h 21"/>
                <a:gd name="T30" fmla="*/ 25 w 40"/>
                <a:gd name="T31" fmla="*/ 4 h 21"/>
                <a:gd name="T32" fmla="*/ 16 w 40"/>
                <a:gd name="T33" fmla="*/ 8 h 21"/>
                <a:gd name="T34" fmla="*/ 8 w 40"/>
                <a:gd name="T35" fmla="*/ 13 h 21"/>
                <a:gd name="T36" fmla="*/ 1 w 40"/>
                <a:gd name="T37"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21">
                  <a:moveTo>
                    <a:pt x="1" y="17"/>
                  </a:moveTo>
                  <a:cubicBezTo>
                    <a:pt x="3" y="17"/>
                    <a:pt x="1" y="21"/>
                    <a:pt x="3" y="20"/>
                  </a:cubicBezTo>
                  <a:cubicBezTo>
                    <a:pt x="5" y="19"/>
                    <a:pt x="6" y="19"/>
                    <a:pt x="7" y="19"/>
                  </a:cubicBezTo>
                  <a:cubicBezTo>
                    <a:pt x="9" y="20"/>
                    <a:pt x="10" y="18"/>
                    <a:pt x="11" y="17"/>
                  </a:cubicBezTo>
                  <a:cubicBezTo>
                    <a:pt x="12" y="15"/>
                    <a:pt x="12" y="21"/>
                    <a:pt x="15" y="21"/>
                  </a:cubicBezTo>
                  <a:cubicBezTo>
                    <a:pt x="17" y="21"/>
                    <a:pt x="17" y="15"/>
                    <a:pt x="19" y="17"/>
                  </a:cubicBezTo>
                  <a:cubicBezTo>
                    <a:pt x="21" y="18"/>
                    <a:pt x="22" y="16"/>
                    <a:pt x="22" y="14"/>
                  </a:cubicBezTo>
                  <a:cubicBezTo>
                    <a:pt x="23" y="13"/>
                    <a:pt x="23" y="10"/>
                    <a:pt x="25" y="10"/>
                  </a:cubicBezTo>
                  <a:cubicBezTo>
                    <a:pt x="28" y="9"/>
                    <a:pt x="26" y="12"/>
                    <a:pt x="27" y="14"/>
                  </a:cubicBezTo>
                  <a:cubicBezTo>
                    <a:pt x="28" y="17"/>
                    <a:pt x="31" y="14"/>
                    <a:pt x="32" y="13"/>
                  </a:cubicBezTo>
                  <a:cubicBezTo>
                    <a:pt x="32" y="12"/>
                    <a:pt x="36" y="13"/>
                    <a:pt x="36" y="11"/>
                  </a:cubicBezTo>
                  <a:cubicBezTo>
                    <a:pt x="35" y="9"/>
                    <a:pt x="37" y="9"/>
                    <a:pt x="36" y="7"/>
                  </a:cubicBezTo>
                  <a:cubicBezTo>
                    <a:pt x="35" y="5"/>
                    <a:pt x="38" y="6"/>
                    <a:pt x="39" y="5"/>
                  </a:cubicBezTo>
                  <a:cubicBezTo>
                    <a:pt x="40" y="3"/>
                    <a:pt x="37" y="4"/>
                    <a:pt x="35" y="2"/>
                  </a:cubicBezTo>
                  <a:cubicBezTo>
                    <a:pt x="33" y="0"/>
                    <a:pt x="32" y="3"/>
                    <a:pt x="32" y="4"/>
                  </a:cubicBezTo>
                  <a:cubicBezTo>
                    <a:pt x="32" y="6"/>
                    <a:pt x="27" y="5"/>
                    <a:pt x="25" y="4"/>
                  </a:cubicBezTo>
                  <a:cubicBezTo>
                    <a:pt x="22" y="3"/>
                    <a:pt x="19" y="7"/>
                    <a:pt x="16" y="8"/>
                  </a:cubicBezTo>
                  <a:cubicBezTo>
                    <a:pt x="12" y="10"/>
                    <a:pt x="12" y="13"/>
                    <a:pt x="8" y="13"/>
                  </a:cubicBezTo>
                  <a:cubicBezTo>
                    <a:pt x="5" y="13"/>
                    <a:pt x="0" y="16"/>
                    <a:pt x="1" y="1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6"/>
            <p:cNvSpPr>
              <a:spLocks/>
            </p:cNvSpPr>
            <p:nvPr userDrawn="1"/>
          </p:nvSpPr>
          <p:spPr bwMode="auto">
            <a:xfrm>
              <a:off x="16051213" y="2182813"/>
              <a:ext cx="174625" cy="74613"/>
            </a:xfrm>
            <a:custGeom>
              <a:avLst/>
              <a:gdLst>
                <a:gd name="T0" fmla="*/ 9 w 63"/>
                <a:gd name="T1" fmla="*/ 7 h 27"/>
                <a:gd name="T2" fmla="*/ 10 w 63"/>
                <a:gd name="T3" fmla="*/ 10 h 27"/>
                <a:gd name="T4" fmla="*/ 9 w 63"/>
                <a:gd name="T5" fmla="*/ 11 h 27"/>
                <a:gd name="T6" fmla="*/ 5 w 63"/>
                <a:gd name="T7" fmla="*/ 14 h 27"/>
                <a:gd name="T8" fmla="*/ 10 w 63"/>
                <a:gd name="T9" fmla="*/ 14 h 27"/>
                <a:gd name="T10" fmla="*/ 1 w 63"/>
                <a:gd name="T11" fmla="*/ 17 h 27"/>
                <a:gd name="T12" fmla="*/ 8 w 63"/>
                <a:gd name="T13" fmla="*/ 19 h 27"/>
                <a:gd name="T14" fmla="*/ 15 w 63"/>
                <a:gd name="T15" fmla="*/ 18 h 27"/>
                <a:gd name="T16" fmla="*/ 19 w 63"/>
                <a:gd name="T17" fmla="*/ 17 h 27"/>
                <a:gd name="T18" fmla="*/ 29 w 63"/>
                <a:gd name="T19" fmla="*/ 18 h 27"/>
                <a:gd name="T20" fmla="*/ 21 w 63"/>
                <a:gd name="T21" fmla="*/ 22 h 27"/>
                <a:gd name="T22" fmla="*/ 21 w 63"/>
                <a:gd name="T23" fmla="*/ 26 h 27"/>
                <a:gd name="T24" fmla="*/ 39 w 63"/>
                <a:gd name="T25" fmla="*/ 21 h 27"/>
                <a:gd name="T26" fmla="*/ 46 w 63"/>
                <a:gd name="T27" fmla="*/ 20 h 27"/>
                <a:gd name="T28" fmla="*/ 58 w 63"/>
                <a:gd name="T29" fmla="*/ 20 h 27"/>
                <a:gd name="T30" fmla="*/ 60 w 63"/>
                <a:gd name="T31" fmla="*/ 9 h 27"/>
                <a:gd name="T32" fmla="*/ 54 w 63"/>
                <a:gd name="T33" fmla="*/ 11 h 27"/>
                <a:gd name="T34" fmla="*/ 48 w 63"/>
                <a:gd name="T35" fmla="*/ 6 h 27"/>
                <a:gd name="T36" fmla="*/ 45 w 63"/>
                <a:gd name="T37" fmla="*/ 1 h 27"/>
                <a:gd name="T38" fmla="*/ 39 w 63"/>
                <a:gd name="T39" fmla="*/ 7 h 27"/>
                <a:gd name="T40" fmla="*/ 40 w 63"/>
                <a:gd name="T41" fmla="*/ 10 h 27"/>
                <a:gd name="T42" fmla="*/ 44 w 63"/>
                <a:gd name="T43" fmla="*/ 14 h 27"/>
                <a:gd name="T44" fmla="*/ 32 w 63"/>
                <a:gd name="T45" fmla="*/ 12 h 27"/>
                <a:gd name="T46" fmla="*/ 20 w 63"/>
                <a:gd name="T47" fmla="*/ 6 h 27"/>
                <a:gd name="T48" fmla="*/ 14 w 63"/>
                <a:gd name="T49" fmla="*/ 3 h 27"/>
                <a:gd name="T50" fmla="*/ 9 w 63"/>
                <a:gd name="T51"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 h="27">
                  <a:moveTo>
                    <a:pt x="9" y="7"/>
                  </a:moveTo>
                  <a:cubicBezTo>
                    <a:pt x="6" y="7"/>
                    <a:pt x="6" y="10"/>
                    <a:pt x="10" y="10"/>
                  </a:cubicBezTo>
                  <a:cubicBezTo>
                    <a:pt x="13" y="10"/>
                    <a:pt x="14" y="11"/>
                    <a:pt x="9" y="11"/>
                  </a:cubicBezTo>
                  <a:cubicBezTo>
                    <a:pt x="4" y="11"/>
                    <a:pt x="2" y="15"/>
                    <a:pt x="5" y="14"/>
                  </a:cubicBezTo>
                  <a:cubicBezTo>
                    <a:pt x="9" y="13"/>
                    <a:pt x="13" y="13"/>
                    <a:pt x="10" y="14"/>
                  </a:cubicBezTo>
                  <a:cubicBezTo>
                    <a:pt x="8" y="15"/>
                    <a:pt x="0" y="16"/>
                    <a:pt x="1" y="17"/>
                  </a:cubicBezTo>
                  <a:cubicBezTo>
                    <a:pt x="2" y="18"/>
                    <a:pt x="5" y="18"/>
                    <a:pt x="8" y="19"/>
                  </a:cubicBezTo>
                  <a:cubicBezTo>
                    <a:pt x="11" y="20"/>
                    <a:pt x="13" y="21"/>
                    <a:pt x="15" y="18"/>
                  </a:cubicBezTo>
                  <a:cubicBezTo>
                    <a:pt x="17" y="16"/>
                    <a:pt x="20" y="13"/>
                    <a:pt x="19" y="17"/>
                  </a:cubicBezTo>
                  <a:cubicBezTo>
                    <a:pt x="18" y="20"/>
                    <a:pt x="23" y="18"/>
                    <a:pt x="29" y="18"/>
                  </a:cubicBezTo>
                  <a:cubicBezTo>
                    <a:pt x="35" y="17"/>
                    <a:pt x="28" y="21"/>
                    <a:pt x="21" y="22"/>
                  </a:cubicBezTo>
                  <a:cubicBezTo>
                    <a:pt x="15" y="22"/>
                    <a:pt x="16" y="25"/>
                    <a:pt x="21" y="26"/>
                  </a:cubicBezTo>
                  <a:cubicBezTo>
                    <a:pt x="26" y="27"/>
                    <a:pt x="37" y="23"/>
                    <a:pt x="39" y="21"/>
                  </a:cubicBezTo>
                  <a:cubicBezTo>
                    <a:pt x="42" y="18"/>
                    <a:pt x="44" y="22"/>
                    <a:pt x="46" y="20"/>
                  </a:cubicBezTo>
                  <a:cubicBezTo>
                    <a:pt x="49" y="18"/>
                    <a:pt x="54" y="20"/>
                    <a:pt x="58" y="20"/>
                  </a:cubicBezTo>
                  <a:cubicBezTo>
                    <a:pt x="62" y="19"/>
                    <a:pt x="63" y="10"/>
                    <a:pt x="60" y="9"/>
                  </a:cubicBezTo>
                  <a:cubicBezTo>
                    <a:pt x="57" y="8"/>
                    <a:pt x="57" y="11"/>
                    <a:pt x="54" y="11"/>
                  </a:cubicBezTo>
                  <a:cubicBezTo>
                    <a:pt x="52" y="12"/>
                    <a:pt x="50" y="8"/>
                    <a:pt x="48" y="6"/>
                  </a:cubicBezTo>
                  <a:cubicBezTo>
                    <a:pt x="46" y="4"/>
                    <a:pt x="48" y="0"/>
                    <a:pt x="45" y="1"/>
                  </a:cubicBezTo>
                  <a:cubicBezTo>
                    <a:pt x="42" y="1"/>
                    <a:pt x="35" y="6"/>
                    <a:pt x="39" y="7"/>
                  </a:cubicBezTo>
                  <a:cubicBezTo>
                    <a:pt x="43" y="7"/>
                    <a:pt x="42" y="9"/>
                    <a:pt x="40" y="10"/>
                  </a:cubicBezTo>
                  <a:cubicBezTo>
                    <a:pt x="38" y="11"/>
                    <a:pt x="44" y="13"/>
                    <a:pt x="44" y="14"/>
                  </a:cubicBezTo>
                  <a:cubicBezTo>
                    <a:pt x="43" y="15"/>
                    <a:pt x="32" y="14"/>
                    <a:pt x="32" y="12"/>
                  </a:cubicBezTo>
                  <a:cubicBezTo>
                    <a:pt x="31" y="10"/>
                    <a:pt x="23" y="5"/>
                    <a:pt x="20" y="6"/>
                  </a:cubicBezTo>
                  <a:cubicBezTo>
                    <a:pt x="16" y="7"/>
                    <a:pt x="18" y="4"/>
                    <a:pt x="14" y="3"/>
                  </a:cubicBezTo>
                  <a:cubicBezTo>
                    <a:pt x="11" y="3"/>
                    <a:pt x="12" y="6"/>
                    <a:pt x="9"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7"/>
            <p:cNvSpPr>
              <a:spLocks/>
            </p:cNvSpPr>
            <p:nvPr userDrawn="1"/>
          </p:nvSpPr>
          <p:spPr bwMode="auto">
            <a:xfrm>
              <a:off x="16086138" y="2149475"/>
              <a:ext cx="25400" cy="14288"/>
            </a:xfrm>
            <a:custGeom>
              <a:avLst/>
              <a:gdLst>
                <a:gd name="T0" fmla="*/ 8 w 9"/>
                <a:gd name="T1" fmla="*/ 2 h 5"/>
                <a:gd name="T2" fmla="*/ 1 w 9"/>
                <a:gd name="T3" fmla="*/ 1 h 5"/>
                <a:gd name="T4" fmla="*/ 8 w 9"/>
                <a:gd name="T5" fmla="*/ 2 h 5"/>
              </a:gdLst>
              <a:ahLst/>
              <a:cxnLst>
                <a:cxn ang="0">
                  <a:pos x="T0" y="T1"/>
                </a:cxn>
                <a:cxn ang="0">
                  <a:pos x="T2" y="T3"/>
                </a:cxn>
                <a:cxn ang="0">
                  <a:pos x="T4" y="T5"/>
                </a:cxn>
              </a:cxnLst>
              <a:rect l="0" t="0" r="r" b="b"/>
              <a:pathLst>
                <a:path w="9" h="5">
                  <a:moveTo>
                    <a:pt x="8" y="2"/>
                  </a:moveTo>
                  <a:cubicBezTo>
                    <a:pt x="9" y="0"/>
                    <a:pt x="0" y="0"/>
                    <a:pt x="1" y="1"/>
                  </a:cubicBezTo>
                  <a:cubicBezTo>
                    <a:pt x="2" y="3"/>
                    <a:pt x="6" y="5"/>
                    <a:pt x="8"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8"/>
            <p:cNvSpPr>
              <a:spLocks/>
            </p:cNvSpPr>
            <p:nvPr userDrawn="1"/>
          </p:nvSpPr>
          <p:spPr bwMode="auto">
            <a:xfrm>
              <a:off x="16114713" y="2144713"/>
              <a:ext cx="52388" cy="26988"/>
            </a:xfrm>
            <a:custGeom>
              <a:avLst/>
              <a:gdLst>
                <a:gd name="T0" fmla="*/ 16 w 19"/>
                <a:gd name="T1" fmla="*/ 3 h 10"/>
                <a:gd name="T2" fmla="*/ 13 w 19"/>
                <a:gd name="T3" fmla="*/ 1 h 10"/>
                <a:gd name="T4" fmla="*/ 0 w 19"/>
                <a:gd name="T5" fmla="*/ 5 h 10"/>
                <a:gd name="T6" fmla="*/ 7 w 19"/>
                <a:gd name="T7" fmla="*/ 10 h 10"/>
                <a:gd name="T8" fmla="*/ 14 w 19"/>
                <a:gd name="T9" fmla="*/ 5 h 10"/>
                <a:gd name="T10" fmla="*/ 16 w 19"/>
                <a:gd name="T11" fmla="*/ 3 h 10"/>
              </a:gdLst>
              <a:ahLst/>
              <a:cxnLst>
                <a:cxn ang="0">
                  <a:pos x="T0" y="T1"/>
                </a:cxn>
                <a:cxn ang="0">
                  <a:pos x="T2" y="T3"/>
                </a:cxn>
                <a:cxn ang="0">
                  <a:pos x="T4" y="T5"/>
                </a:cxn>
                <a:cxn ang="0">
                  <a:pos x="T6" y="T7"/>
                </a:cxn>
                <a:cxn ang="0">
                  <a:pos x="T8" y="T9"/>
                </a:cxn>
                <a:cxn ang="0">
                  <a:pos x="T10" y="T11"/>
                </a:cxn>
              </a:cxnLst>
              <a:rect l="0" t="0" r="r" b="b"/>
              <a:pathLst>
                <a:path w="19" h="10">
                  <a:moveTo>
                    <a:pt x="16" y="3"/>
                  </a:moveTo>
                  <a:cubicBezTo>
                    <a:pt x="19" y="3"/>
                    <a:pt x="18" y="0"/>
                    <a:pt x="13" y="1"/>
                  </a:cubicBezTo>
                  <a:cubicBezTo>
                    <a:pt x="9" y="2"/>
                    <a:pt x="0" y="2"/>
                    <a:pt x="0" y="5"/>
                  </a:cubicBezTo>
                  <a:cubicBezTo>
                    <a:pt x="0" y="8"/>
                    <a:pt x="2" y="9"/>
                    <a:pt x="7" y="10"/>
                  </a:cubicBezTo>
                  <a:cubicBezTo>
                    <a:pt x="12" y="10"/>
                    <a:pt x="17" y="5"/>
                    <a:pt x="14" y="5"/>
                  </a:cubicBezTo>
                  <a:cubicBezTo>
                    <a:pt x="12" y="5"/>
                    <a:pt x="14" y="4"/>
                    <a:pt x="16"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9"/>
            <p:cNvSpPr>
              <a:spLocks/>
            </p:cNvSpPr>
            <p:nvPr userDrawn="1"/>
          </p:nvSpPr>
          <p:spPr bwMode="auto">
            <a:xfrm>
              <a:off x="16103600" y="2124075"/>
              <a:ext cx="66675" cy="22225"/>
            </a:xfrm>
            <a:custGeom>
              <a:avLst/>
              <a:gdLst>
                <a:gd name="T0" fmla="*/ 9 w 24"/>
                <a:gd name="T1" fmla="*/ 6 h 8"/>
                <a:gd name="T2" fmla="*/ 15 w 24"/>
                <a:gd name="T3" fmla="*/ 5 h 8"/>
                <a:gd name="T4" fmla="*/ 24 w 24"/>
                <a:gd name="T5" fmla="*/ 4 h 8"/>
                <a:gd name="T6" fmla="*/ 13 w 24"/>
                <a:gd name="T7" fmla="*/ 1 h 8"/>
                <a:gd name="T8" fmla="*/ 3 w 24"/>
                <a:gd name="T9" fmla="*/ 5 h 8"/>
                <a:gd name="T10" fmla="*/ 9 w 24"/>
                <a:gd name="T11" fmla="*/ 6 h 8"/>
              </a:gdLst>
              <a:ahLst/>
              <a:cxnLst>
                <a:cxn ang="0">
                  <a:pos x="T0" y="T1"/>
                </a:cxn>
                <a:cxn ang="0">
                  <a:pos x="T2" y="T3"/>
                </a:cxn>
                <a:cxn ang="0">
                  <a:pos x="T4" y="T5"/>
                </a:cxn>
                <a:cxn ang="0">
                  <a:pos x="T6" y="T7"/>
                </a:cxn>
                <a:cxn ang="0">
                  <a:pos x="T8" y="T9"/>
                </a:cxn>
                <a:cxn ang="0">
                  <a:pos x="T10" y="T11"/>
                </a:cxn>
              </a:cxnLst>
              <a:rect l="0" t="0" r="r" b="b"/>
              <a:pathLst>
                <a:path w="24" h="8">
                  <a:moveTo>
                    <a:pt x="9" y="6"/>
                  </a:moveTo>
                  <a:cubicBezTo>
                    <a:pt x="12" y="7"/>
                    <a:pt x="14" y="4"/>
                    <a:pt x="15" y="5"/>
                  </a:cubicBezTo>
                  <a:cubicBezTo>
                    <a:pt x="17" y="7"/>
                    <a:pt x="24" y="8"/>
                    <a:pt x="24" y="4"/>
                  </a:cubicBezTo>
                  <a:cubicBezTo>
                    <a:pt x="24" y="0"/>
                    <a:pt x="15" y="0"/>
                    <a:pt x="13" y="1"/>
                  </a:cubicBezTo>
                  <a:cubicBezTo>
                    <a:pt x="11" y="3"/>
                    <a:pt x="0" y="3"/>
                    <a:pt x="3" y="5"/>
                  </a:cubicBezTo>
                  <a:cubicBezTo>
                    <a:pt x="5" y="7"/>
                    <a:pt x="7" y="5"/>
                    <a:pt x="9"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0"/>
            <p:cNvSpPr>
              <a:spLocks/>
            </p:cNvSpPr>
            <p:nvPr userDrawn="1"/>
          </p:nvSpPr>
          <p:spPr bwMode="auto">
            <a:xfrm>
              <a:off x="16217900" y="2101850"/>
              <a:ext cx="101600" cy="55563"/>
            </a:xfrm>
            <a:custGeom>
              <a:avLst/>
              <a:gdLst>
                <a:gd name="T0" fmla="*/ 6 w 37"/>
                <a:gd name="T1" fmla="*/ 7 h 20"/>
                <a:gd name="T2" fmla="*/ 13 w 37"/>
                <a:gd name="T3" fmla="*/ 10 h 20"/>
                <a:gd name="T4" fmla="*/ 5 w 37"/>
                <a:gd name="T5" fmla="*/ 11 h 20"/>
                <a:gd name="T6" fmla="*/ 11 w 37"/>
                <a:gd name="T7" fmla="*/ 13 h 20"/>
                <a:gd name="T8" fmla="*/ 25 w 37"/>
                <a:gd name="T9" fmla="*/ 16 h 20"/>
                <a:gd name="T10" fmla="*/ 35 w 37"/>
                <a:gd name="T11" fmla="*/ 17 h 20"/>
                <a:gd name="T12" fmla="*/ 33 w 37"/>
                <a:gd name="T13" fmla="*/ 11 h 20"/>
                <a:gd name="T14" fmla="*/ 26 w 37"/>
                <a:gd name="T15" fmla="*/ 7 h 20"/>
                <a:gd name="T16" fmla="*/ 21 w 37"/>
                <a:gd name="T17" fmla="*/ 4 h 20"/>
                <a:gd name="T18" fmla="*/ 18 w 37"/>
                <a:gd name="T19" fmla="*/ 3 h 20"/>
                <a:gd name="T20" fmla="*/ 3 w 37"/>
                <a:gd name="T21" fmla="*/ 1 h 20"/>
                <a:gd name="T22" fmla="*/ 6 w 37"/>
                <a:gd name="T23"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0">
                  <a:moveTo>
                    <a:pt x="6" y="7"/>
                  </a:moveTo>
                  <a:cubicBezTo>
                    <a:pt x="9" y="5"/>
                    <a:pt x="14" y="8"/>
                    <a:pt x="13" y="10"/>
                  </a:cubicBezTo>
                  <a:cubicBezTo>
                    <a:pt x="12" y="12"/>
                    <a:pt x="4" y="10"/>
                    <a:pt x="5" y="11"/>
                  </a:cubicBezTo>
                  <a:cubicBezTo>
                    <a:pt x="5" y="12"/>
                    <a:pt x="6" y="15"/>
                    <a:pt x="11" y="13"/>
                  </a:cubicBezTo>
                  <a:cubicBezTo>
                    <a:pt x="17" y="12"/>
                    <a:pt x="21" y="13"/>
                    <a:pt x="25" y="16"/>
                  </a:cubicBezTo>
                  <a:cubicBezTo>
                    <a:pt x="29" y="19"/>
                    <a:pt x="32" y="20"/>
                    <a:pt x="35" y="17"/>
                  </a:cubicBezTo>
                  <a:cubicBezTo>
                    <a:pt x="37" y="14"/>
                    <a:pt x="31" y="13"/>
                    <a:pt x="33" y="11"/>
                  </a:cubicBezTo>
                  <a:cubicBezTo>
                    <a:pt x="34" y="9"/>
                    <a:pt x="29" y="7"/>
                    <a:pt x="26" y="7"/>
                  </a:cubicBezTo>
                  <a:cubicBezTo>
                    <a:pt x="24" y="7"/>
                    <a:pt x="23" y="3"/>
                    <a:pt x="21" y="4"/>
                  </a:cubicBezTo>
                  <a:cubicBezTo>
                    <a:pt x="19" y="5"/>
                    <a:pt x="18" y="6"/>
                    <a:pt x="18" y="3"/>
                  </a:cubicBezTo>
                  <a:cubicBezTo>
                    <a:pt x="18" y="0"/>
                    <a:pt x="6" y="0"/>
                    <a:pt x="3" y="1"/>
                  </a:cubicBezTo>
                  <a:cubicBezTo>
                    <a:pt x="0" y="2"/>
                    <a:pt x="4" y="9"/>
                    <a:pt x="6"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1"/>
            <p:cNvSpPr>
              <a:spLocks/>
            </p:cNvSpPr>
            <p:nvPr userDrawn="1"/>
          </p:nvSpPr>
          <p:spPr bwMode="auto">
            <a:xfrm>
              <a:off x="16217900" y="2146300"/>
              <a:ext cx="26988" cy="33338"/>
            </a:xfrm>
            <a:custGeom>
              <a:avLst/>
              <a:gdLst>
                <a:gd name="T0" fmla="*/ 8 w 10"/>
                <a:gd name="T1" fmla="*/ 10 h 12"/>
                <a:gd name="T2" fmla="*/ 0 w 10"/>
                <a:gd name="T3" fmla="*/ 4 h 12"/>
                <a:gd name="T4" fmla="*/ 8 w 10"/>
                <a:gd name="T5" fmla="*/ 10 h 12"/>
              </a:gdLst>
              <a:ahLst/>
              <a:cxnLst>
                <a:cxn ang="0">
                  <a:pos x="T0" y="T1"/>
                </a:cxn>
                <a:cxn ang="0">
                  <a:pos x="T2" y="T3"/>
                </a:cxn>
                <a:cxn ang="0">
                  <a:pos x="T4" y="T5"/>
                </a:cxn>
              </a:cxnLst>
              <a:rect l="0" t="0" r="r" b="b"/>
              <a:pathLst>
                <a:path w="10" h="12">
                  <a:moveTo>
                    <a:pt x="8" y="10"/>
                  </a:moveTo>
                  <a:cubicBezTo>
                    <a:pt x="10" y="8"/>
                    <a:pt x="1" y="0"/>
                    <a:pt x="0" y="4"/>
                  </a:cubicBezTo>
                  <a:cubicBezTo>
                    <a:pt x="0" y="7"/>
                    <a:pt x="6" y="12"/>
                    <a:pt x="8" y="1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2"/>
            <p:cNvSpPr>
              <a:spLocks/>
            </p:cNvSpPr>
            <p:nvPr userDrawn="1"/>
          </p:nvSpPr>
          <p:spPr bwMode="auto">
            <a:xfrm>
              <a:off x="16295688" y="2078038"/>
              <a:ext cx="30163" cy="22225"/>
            </a:xfrm>
            <a:custGeom>
              <a:avLst/>
              <a:gdLst>
                <a:gd name="T0" fmla="*/ 9 w 11"/>
                <a:gd name="T1" fmla="*/ 5 h 8"/>
                <a:gd name="T2" fmla="*/ 3 w 11"/>
                <a:gd name="T3" fmla="*/ 3 h 8"/>
                <a:gd name="T4" fmla="*/ 9 w 11"/>
                <a:gd name="T5" fmla="*/ 5 h 8"/>
              </a:gdLst>
              <a:ahLst/>
              <a:cxnLst>
                <a:cxn ang="0">
                  <a:pos x="T0" y="T1"/>
                </a:cxn>
                <a:cxn ang="0">
                  <a:pos x="T2" y="T3"/>
                </a:cxn>
                <a:cxn ang="0">
                  <a:pos x="T4" y="T5"/>
                </a:cxn>
              </a:cxnLst>
              <a:rect l="0" t="0" r="r" b="b"/>
              <a:pathLst>
                <a:path w="11" h="8">
                  <a:moveTo>
                    <a:pt x="9" y="5"/>
                  </a:moveTo>
                  <a:cubicBezTo>
                    <a:pt x="11" y="2"/>
                    <a:pt x="0" y="0"/>
                    <a:pt x="3" y="3"/>
                  </a:cubicBezTo>
                  <a:cubicBezTo>
                    <a:pt x="4" y="4"/>
                    <a:pt x="8" y="8"/>
                    <a:pt x="9"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3"/>
            <p:cNvSpPr>
              <a:spLocks/>
            </p:cNvSpPr>
            <p:nvPr userDrawn="1"/>
          </p:nvSpPr>
          <p:spPr bwMode="auto">
            <a:xfrm>
              <a:off x="16233775" y="2219325"/>
              <a:ext cx="19050" cy="19050"/>
            </a:xfrm>
            <a:custGeom>
              <a:avLst/>
              <a:gdLst>
                <a:gd name="T0" fmla="*/ 6 w 7"/>
                <a:gd name="T1" fmla="*/ 6 h 7"/>
                <a:gd name="T2" fmla="*/ 1 w 7"/>
                <a:gd name="T3" fmla="*/ 3 h 7"/>
                <a:gd name="T4" fmla="*/ 6 w 7"/>
                <a:gd name="T5" fmla="*/ 6 h 7"/>
              </a:gdLst>
              <a:ahLst/>
              <a:cxnLst>
                <a:cxn ang="0">
                  <a:pos x="T0" y="T1"/>
                </a:cxn>
                <a:cxn ang="0">
                  <a:pos x="T2" y="T3"/>
                </a:cxn>
                <a:cxn ang="0">
                  <a:pos x="T4" y="T5"/>
                </a:cxn>
              </a:cxnLst>
              <a:rect l="0" t="0" r="r" b="b"/>
              <a:pathLst>
                <a:path w="7" h="7">
                  <a:moveTo>
                    <a:pt x="6" y="6"/>
                  </a:moveTo>
                  <a:cubicBezTo>
                    <a:pt x="7" y="4"/>
                    <a:pt x="2" y="0"/>
                    <a:pt x="1" y="3"/>
                  </a:cubicBezTo>
                  <a:cubicBezTo>
                    <a:pt x="0" y="6"/>
                    <a:pt x="4" y="7"/>
                    <a:pt x="6"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4"/>
            <p:cNvSpPr>
              <a:spLocks/>
            </p:cNvSpPr>
            <p:nvPr userDrawn="1"/>
          </p:nvSpPr>
          <p:spPr bwMode="auto">
            <a:xfrm>
              <a:off x="16233775" y="2179638"/>
              <a:ext cx="111125" cy="65088"/>
            </a:xfrm>
            <a:custGeom>
              <a:avLst/>
              <a:gdLst>
                <a:gd name="T0" fmla="*/ 31 w 40"/>
                <a:gd name="T1" fmla="*/ 4 h 23"/>
                <a:gd name="T2" fmla="*/ 22 w 40"/>
                <a:gd name="T3" fmla="*/ 2 h 23"/>
                <a:gd name="T4" fmla="*/ 23 w 40"/>
                <a:gd name="T5" fmla="*/ 8 h 23"/>
                <a:gd name="T6" fmla="*/ 17 w 40"/>
                <a:gd name="T7" fmla="*/ 6 h 23"/>
                <a:gd name="T8" fmla="*/ 16 w 40"/>
                <a:gd name="T9" fmla="*/ 10 h 23"/>
                <a:gd name="T10" fmla="*/ 12 w 40"/>
                <a:gd name="T11" fmla="*/ 10 h 23"/>
                <a:gd name="T12" fmla="*/ 4 w 40"/>
                <a:gd name="T13" fmla="*/ 2 h 23"/>
                <a:gd name="T14" fmla="*/ 3 w 40"/>
                <a:gd name="T15" fmla="*/ 9 h 23"/>
                <a:gd name="T16" fmla="*/ 12 w 40"/>
                <a:gd name="T17" fmla="*/ 14 h 23"/>
                <a:gd name="T18" fmla="*/ 24 w 40"/>
                <a:gd name="T19" fmla="*/ 14 h 23"/>
                <a:gd name="T20" fmla="*/ 23 w 40"/>
                <a:gd name="T21" fmla="*/ 20 h 23"/>
                <a:gd name="T22" fmla="*/ 33 w 40"/>
                <a:gd name="T23" fmla="*/ 21 h 23"/>
                <a:gd name="T24" fmla="*/ 38 w 40"/>
                <a:gd name="T25" fmla="*/ 17 h 23"/>
                <a:gd name="T26" fmla="*/ 37 w 40"/>
                <a:gd name="T27" fmla="*/ 11 h 23"/>
                <a:gd name="T28" fmla="*/ 31 w 40"/>
                <a:gd name="T2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23">
                  <a:moveTo>
                    <a:pt x="31" y="4"/>
                  </a:moveTo>
                  <a:cubicBezTo>
                    <a:pt x="31" y="6"/>
                    <a:pt x="26" y="3"/>
                    <a:pt x="22" y="2"/>
                  </a:cubicBezTo>
                  <a:cubicBezTo>
                    <a:pt x="18" y="0"/>
                    <a:pt x="20" y="5"/>
                    <a:pt x="23" y="8"/>
                  </a:cubicBezTo>
                  <a:cubicBezTo>
                    <a:pt x="27" y="10"/>
                    <a:pt x="22" y="9"/>
                    <a:pt x="17" y="6"/>
                  </a:cubicBezTo>
                  <a:cubicBezTo>
                    <a:pt x="13" y="3"/>
                    <a:pt x="14" y="8"/>
                    <a:pt x="16" y="10"/>
                  </a:cubicBezTo>
                  <a:cubicBezTo>
                    <a:pt x="18" y="11"/>
                    <a:pt x="15" y="14"/>
                    <a:pt x="12" y="10"/>
                  </a:cubicBezTo>
                  <a:cubicBezTo>
                    <a:pt x="10" y="6"/>
                    <a:pt x="8" y="2"/>
                    <a:pt x="4" y="2"/>
                  </a:cubicBezTo>
                  <a:cubicBezTo>
                    <a:pt x="0" y="2"/>
                    <a:pt x="2" y="6"/>
                    <a:pt x="3" y="9"/>
                  </a:cubicBezTo>
                  <a:cubicBezTo>
                    <a:pt x="6" y="11"/>
                    <a:pt x="8" y="12"/>
                    <a:pt x="12" y="14"/>
                  </a:cubicBezTo>
                  <a:cubicBezTo>
                    <a:pt x="15" y="16"/>
                    <a:pt x="21" y="13"/>
                    <a:pt x="24" y="14"/>
                  </a:cubicBezTo>
                  <a:cubicBezTo>
                    <a:pt x="27" y="15"/>
                    <a:pt x="21" y="18"/>
                    <a:pt x="23" y="20"/>
                  </a:cubicBezTo>
                  <a:cubicBezTo>
                    <a:pt x="25" y="23"/>
                    <a:pt x="30" y="21"/>
                    <a:pt x="33" y="21"/>
                  </a:cubicBezTo>
                  <a:cubicBezTo>
                    <a:pt x="37" y="21"/>
                    <a:pt x="35" y="18"/>
                    <a:pt x="38" y="17"/>
                  </a:cubicBezTo>
                  <a:cubicBezTo>
                    <a:pt x="40" y="15"/>
                    <a:pt x="35" y="15"/>
                    <a:pt x="37" y="11"/>
                  </a:cubicBezTo>
                  <a:cubicBezTo>
                    <a:pt x="39" y="8"/>
                    <a:pt x="32" y="1"/>
                    <a:pt x="31" y="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5"/>
            <p:cNvSpPr>
              <a:spLocks/>
            </p:cNvSpPr>
            <p:nvPr userDrawn="1"/>
          </p:nvSpPr>
          <p:spPr bwMode="auto">
            <a:xfrm>
              <a:off x="16325850" y="2116138"/>
              <a:ext cx="55563" cy="36513"/>
            </a:xfrm>
            <a:custGeom>
              <a:avLst/>
              <a:gdLst>
                <a:gd name="T0" fmla="*/ 8 w 20"/>
                <a:gd name="T1" fmla="*/ 13 h 13"/>
                <a:gd name="T2" fmla="*/ 17 w 20"/>
                <a:gd name="T3" fmla="*/ 12 h 13"/>
                <a:gd name="T4" fmla="*/ 17 w 20"/>
                <a:gd name="T5" fmla="*/ 8 h 13"/>
                <a:gd name="T6" fmla="*/ 12 w 20"/>
                <a:gd name="T7" fmla="*/ 6 h 13"/>
                <a:gd name="T8" fmla="*/ 1 w 20"/>
                <a:gd name="T9" fmla="*/ 2 h 13"/>
                <a:gd name="T10" fmla="*/ 8 w 20"/>
                <a:gd name="T11" fmla="*/ 13 h 13"/>
              </a:gdLst>
              <a:ahLst/>
              <a:cxnLst>
                <a:cxn ang="0">
                  <a:pos x="T0" y="T1"/>
                </a:cxn>
                <a:cxn ang="0">
                  <a:pos x="T2" y="T3"/>
                </a:cxn>
                <a:cxn ang="0">
                  <a:pos x="T4" y="T5"/>
                </a:cxn>
                <a:cxn ang="0">
                  <a:pos x="T6" y="T7"/>
                </a:cxn>
                <a:cxn ang="0">
                  <a:pos x="T8" y="T9"/>
                </a:cxn>
                <a:cxn ang="0">
                  <a:pos x="T10" y="T11"/>
                </a:cxn>
              </a:cxnLst>
              <a:rect l="0" t="0" r="r" b="b"/>
              <a:pathLst>
                <a:path w="20" h="13">
                  <a:moveTo>
                    <a:pt x="8" y="13"/>
                  </a:moveTo>
                  <a:cubicBezTo>
                    <a:pt x="11" y="13"/>
                    <a:pt x="14" y="13"/>
                    <a:pt x="17" y="12"/>
                  </a:cubicBezTo>
                  <a:cubicBezTo>
                    <a:pt x="20" y="11"/>
                    <a:pt x="15" y="11"/>
                    <a:pt x="17" y="8"/>
                  </a:cubicBezTo>
                  <a:cubicBezTo>
                    <a:pt x="19" y="5"/>
                    <a:pt x="12" y="5"/>
                    <a:pt x="12" y="6"/>
                  </a:cubicBezTo>
                  <a:cubicBezTo>
                    <a:pt x="11" y="7"/>
                    <a:pt x="3" y="0"/>
                    <a:pt x="1" y="2"/>
                  </a:cubicBezTo>
                  <a:cubicBezTo>
                    <a:pt x="0" y="5"/>
                    <a:pt x="4" y="13"/>
                    <a:pt x="8"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6"/>
            <p:cNvSpPr>
              <a:spLocks/>
            </p:cNvSpPr>
            <p:nvPr userDrawn="1"/>
          </p:nvSpPr>
          <p:spPr bwMode="auto">
            <a:xfrm>
              <a:off x="16351250" y="2152650"/>
              <a:ext cx="49213" cy="22225"/>
            </a:xfrm>
            <a:custGeom>
              <a:avLst/>
              <a:gdLst>
                <a:gd name="T0" fmla="*/ 17 w 18"/>
                <a:gd name="T1" fmla="*/ 2 h 8"/>
                <a:gd name="T2" fmla="*/ 2 w 18"/>
                <a:gd name="T3" fmla="*/ 4 h 8"/>
                <a:gd name="T4" fmla="*/ 17 w 18"/>
                <a:gd name="T5" fmla="*/ 2 h 8"/>
              </a:gdLst>
              <a:ahLst/>
              <a:cxnLst>
                <a:cxn ang="0">
                  <a:pos x="T0" y="T1"/>
                </a:cxn>
                <a:cxn ang="0">
                  <a:pos x="T2" y="T3"/>
                </a:cxn>
                <a:cxn ang="0">
                  <a:pos x="T4" y="T5"/>
                </a:cxn>
              </a:cxnLst>
              <a:rect l="0" t="0" r="r" b="b"/>
              <a:pathLst>
                <a:path w="18" h="8">
                  <a:moveTo>
                    <a:pt x="17" y="2"/>
                  </a:moveTo>
                  <a:cubicBezTo>
                    <a:pt x="17" y="0"/>
                    <a:pt x="0" y="2"/>
                    <a:pt x="2" y="4"/>
                  </a:cubicBezTo>
                  <a:cubicBezTo>
                    <a:pt x="7" y="8"/>
                    <a:pt x="18" y="3"/>
                    <a:pt x="17"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7"/>
            <p:cNvSpPr>
              <a:spLocks/>
            </p:cNvSpPr>
            <p:nvPr userDrawn="1"/>
          </p:nvSpPr>
          <p:spPr bwMode="auto">
            <a:xfrm>
              <a:off x="16341725" y="2216150"/>
              <a:ext cx="61913" cy="33338"/>
            </a:xfrm>
            <a:custGeom>
              <a:avLst/>
              <a:gdLst>
                <a:gd name="T0" fmla="*/ 18 w 22"/>
                <a:gd name="T1" fmla="*/ 12 h 12"/>
                <a:gd name="T2" fmla="*/ 15 w 22"/>
                <a:gd name="T3" fmla="*/ 3 h 12"/>
                <a:gd name="T4" fmla="*/ 2 w 22"/>
                <a:gd name="T5" fmla="*/ 8 h 12"/>
                <a:gd name="T6" fmla="*/ 18 w 22"/>
                <a:gd name="T7" fmla="*/ 12 h 12"/>
              </a:gdLst>
              <a:ahLst/>
              <a:cxnLst>
                <a:cxn ang="0">
                  <a:pos x="T0" y="T1"/>
                </a:cxn>
                <a:cxn ang="0">
                  <a:pos x="T2" y="T3"/>
                </a:cxn>
                <a:cxn ang="0">
                  <a:pos x="T4" y="T5"/>
                </a:cxn>
                <a:cxn ang="0">
                  <a:pos x="T6" y="T7"/>
                </a:cxn>
              </a:cxnLst>
              <a:rect l="0" t="0" r="r" b="b"/>
              <a:pathLst>
                <a:path w="22" h="12">
                  <a:moveTo>
                    <a:pt x="18" y="12"/>
                  </a:moveTo>
                  <a:cubicBezTo>
                    <a:pt x="22" y="11"/>
                    <a:pt x="20" y="6"/>
                    <a:pt x="15" y="3"/>
                  </a:cubicBezTo>
                  <a:cubicBezTo>
                    <a:pt x="11" y="0"/>
                    <a:pt x="0" y="7"/>
                    <a:pt x="2" y="8"/>
                  </a:cubicBezTo>
                  <a:cubicBezTo>
                    <a:pt x="4" y="10"/>
                    <a:pt x="14" y="12"/>
                    <a:pt x="18" y="1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28"/>
            <p:cNvSpPr>
              <a:spLocks/>
            </p:cNvSpPr>
            <p:nvPr userDrawn="1"/>
          </p:nvSpPr>
          <p:spPr bwMode="auto">
            <a:xfrm>
              <a:off x="16259175" y="2257425"/>
              <a:ext cx="96838" cy="88900"/>
            </a:xfrm>
            <a:custGeom>
              <a:avLst/>
              <a:gdLst>
                <a:gd name="T0" fmla="*/ 19 w 35"/>
                <a:gd name="T1" fmla="*/ 28 h 32"/>
                <a:gd name="T2" fmla="*/ 28 w 35"/>
                <a:gd name="T3" fmla="*/ 26 h 32"/>
                <a:gd name="T4" fmla="*/ 35 w 35"/>
                <a:gd name="T5" fmla="*/ 13 h 32"/>
                <a:gd name="T6" fmla="*/ 31 w 35"/>
                <a:gd name="T7" fmla="*/ 13 h 32"/>
                <a:gd name="T8" fmla="*/ 31 w 35"/>
                <a:gd name="T9" fmla="*/ 15 h 32"/>
                <a:gd name="T10" fmla="*/ 24 w 35"/>
                <a:gd name="T11" fmla="*/ 12 h 32"/>
                <a:gd name="T12" fmla="*/ 31 w 35"/>
                <a:gd name="T13" fmla="*/ 7 h 32"/>
                <a:gd name="T14" fmla="*/ 27 w 35"/>
                <a:gd name="T15" fmla="*/ 2 h 32"/>
                <a:gd name="T16" fmla="*/ 21 w 35"/>
                <a:gd name="T17" fmla="*/ 4 h 32"/>
                <a:gd name="T18" fmla="*/ 18 w 35"/>
                <a:gd name="T19" fmla="*/ 5 h 32"/>
                <a:gd name="T20" fmla="*/ 9 w 35"/>
                <a:gd name="T21" fmla="*/ 9 h 32"/>
                <a:gd name="T22" fmla="*/ 15 w 35"/>
                <a:gd name="T23" fmla="*/ 13 h 32"/>
                <a:gd name="T24" fmla="*/ 4 w 35"/>
                <a:gd name="T25" fmla="*/ 12 h 32"/>
                <a:gd name="T26" fmla="*/ 8 w 35"/>
                <a:gd name="T27" fmla="*/ 20 h 32"/>
                <a:gd name="T28" fmla="*/ 19 w 35"/>
                <a:gd name="T2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2">
                  <a:moveTo>
                    <a:pt x="19" y="28"/>
                  </a:moveTo>
                  <a:cubicBezTo>
                    <a:pt x="24" y="32"/>
                    <a:pt x="22" y="26"/>
                    <a:pt x="28" y="26"/>
                  </a:cubicBezTo>
                  <a:cubicBezTo>
                    <a:pt x="33" y="26"/>
                    <a:pt x="34" y="17"/>
                    <a:pt x="35" y="13"/>
                  </a:cubicBezTo>
                  <a:cubicBezTo>
                    <a:pt x="35" y="10"/>
                    <a:pt x="30" y="10"/>
                    <a:pt x="31" y="13"/>
                  </a:cubicBezTo>
                  <a:cubicBezTo>
                    <a:pt x="33" y="15"/>
                    <a:pt x="31" y="18"/>
                    <a:pt x="31" y="15"/>
                  </a:cubicBezTo>
                  <a:cubicBezTo>
                    <a:pt x="30" y="12"/>
                    <a:pt x="26" y="15"/>
                    <a:pt x="24" y="12"/>
                  </a:cubicBezTo>
                  <a:cubicBezTo>
                    <a:pt x="23" y="10"/>
                    <a:pt x="29" y="10"/>
                    <a:pt x="31" y="7"/>
                  </a:cubicBezTo>
                  <a:cubicBezTo>
                    <a:pt x="33" y="4"/>
                    <a:pt x="26" y="4"/>
                    <a:pt x="27" y="2"/>
                  </a:cubicBezTo>
                  <a:cubicBezTo>
                    <a:pt x="29" y="0"/>
                    <a:pt x="17" y="2"/>
                    <a:pt x="21" y="4"/>
                  </a:cubicBezTo>
                  <a:cubicBezTo>
                    <a:pt x="24" y="5"/>
                    <a:pt x="21" y="7"/>
                    <a:pt x="18" y="5"/>
                  </a:cubicBezTo>
                  <a:cubicBezTo>
                    <a:pt x="15" y="2"/>
                    <a:pt x="6" y="6"/>
                    <a:pt x="9" y="9"/>
                  </a:cubicBezTo>
                  <a:cubicBezTo>
                    <a:pt x="11" y="11"/>
                    <a:pt x="19" y="7"/>
                    <a:pt x="15" y="13"/>
                  </a:cubicBezTo>
                  <a:cubicBezTo>
                    <a:pt x="10" y="19"/>
                    <a:pt x="8" y="12"/>
                    <a:pt x="4" y="12"/>
                  </a:cubicBezTo>
                  <a:cubicBezTo>
                    <a:pt x="0" y="13"/>
                    <a:pt x="2" y="18"/>
                    <a:pt x="8" y="20"/>
                  </a:cubicBezTo>
                  <a:cubicBezTo>
                    <a:pt x="14" y="22"/>
                    <a:pt x="14" y="25"/>
                    <a:pt x="1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29"/>
            <p:cNvSpPr>
              <a:spLocks/>
            </p:cNvSpPr>
            <p:nvPr userDrawn="1"/>
          </p:nvSpPr>
          <p:spPr bwMode="auto">
            <a:xfrm>
              <a:off x="16341725" y="2178050"/>
              <a:ext cx="250825" cy="74613"/>
            </a:xfrm>
            <a:custGeom>
              <a:avLst/>
              <a:gdLst>
                <a:gd name="T0" fmla="*/ 26 w 90"/>
                <a:gd name="T1" fmla="*/ 21 h 27"/>
                <a:gd name="T2" fmla="*/ 32 w 90"/>
                <a:gd name="T3" fmla="*/ 24 h 27"/>
                <a:gd name="T4" fmla="*/ 40 w 90"/>
                <a:gd name="T5" fmla="*/ 25 h 27"/>
                <a:gd name="T6" fmla="*/ 44 w 90"/>
                <a:gd name="T7" fmla="*/ 24 h 27"/>
                <a:gd name="T8" fmla="*/ 61 w 90"/>
                <a:gd name="T9" fmla="*/ 27 h 27"/>
                <a:gd name="T10" fmla="*/ 72 w 90"/>
                <a:gd name="T11" fmla="*/ 24 h 27"/>
                <a:gd name="T12" fmla="*/ 86 w 90"/>
                <a:gd name="T13" fmla="*/ 25 h 27"/>
                <a:gd name="T14" fmla="*/ 90 w 90"/>
                <a:gd name="T15" fmla="*/ 17 h 27"/>
                <a:gd name="T16" fmla="*/ 61 w 90"/>
                <a:gd name="T17" fmla="*/ 15 h 27"/>
                <a:gd name="T18" fmla="*/ 47 w 90"/>
                <a:gd name="T19" fmla="*/ 16 h 27"/>
                <a:gd name="T20" fmla="*/ 38 w 90"/>
                <a:gd name="T21" fmla="*/ 13 h 27"/>
                <a:gd name="T22" fmla="*/ 40 w 90"/>
                <a:gd name="T23" fmla="*/ 9 h 27"/>
                <a:gd name="T24" fmla="*/ 26 w 90"/>
                <a:gd name="T25" fmla="*/ 5 h 27"/>
                <a:gd name="T26" fmla="*/ 15 w 90"/>
                <a:gd name="T27" fmla="*/ 1 h 27"/>
                <a:gd name="T28" fmla="*/ 3 w 90"/>
                <a:gd name="T29" fmla="*/ 3 h 27"/>
                <a:gd name="T30" fmla="*/ 19 w 90"/>
                <a:gd name="T31" fmla="*/ 8 h 27"/>
                <a:gd name="T32" fmla="*/ 25 w 90"/>
                <a:gd name="T33" fmla="*/ 13 h 27"/>
                <a:gd name="T34" fmla="*/ 26 w 90"/>
                <a:gd name="T35"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27">
                  <a:moveTo>
                    <a:pt x="26" y="21"/>
                  </a:moveTo>
                  <a:cubicBezTo>
                    <a:pt x="27" y="26"/>
                    <a:pt x="29" y="22"/>
                    <a:pt x="32" y="24"/>
                  </a:cubicBezTo>
                  <a:cubicBezTo>
                    <a:pt x="34" y="26"/>
                    <a:pt x="38" y="27"/>
                    <a:pt x="40" y="25"/>
                  </a:cubicBezTo>
                  <a:cubicBezTo>
                    <a:pt x="42" y="24"/>
                    <a:pt x="43" y="22"/>
                    <a:pt x="44" y="24"/>
                  </a:cubicBezTo>
                  <a:cubicBezTo>
                    <a:pt x="45" y="26"/>
                    <a:pt x="50" y="27"/>
                    <a:pt x="61" y="27"/>
                  </a:cubicBezTo>
                  <a:cubicBezTo>
                    <a:pt x="72" y="27"/>
                    <a:pt x="69" y="22"/>
                    <a:pt x="72" y="24"/>
                  </a:cubicBezTo>
                  <a:cubicBezTo>
                    <a:pt x="75" y="26"/>
                    <a:pt x="82" y="26"/>
                    <a:pt x="86" y="25"/>
                  </a:cubicBezTo>
                  <a:cubicBezTo>
                    <a:pt x="89" y="25"/>
                    <a:pt x="90" y="20"/>
                    <a:pt x="90" y="17"/>
                  </a:cubicBezTo>
                  <a:cubicBezTo>
                    <a:pt x="90" y="15"/>
                    <a:pt x="66" y="13"/>
                    <a:pt x="61" y="15"/>
                  </a:cubicBezTo>
                  <a:cubicBezTo>
                    <a:pt x="57" y="18"/>
                    <a:pt x="50" y="14"/>
                    <a:pt x="47" y="16"/>
                  </a:cubicBezTo>
                  <a:cubicBezTo>
                    <a:pt x="43" y="18"/>
                    <a:pt x="45" y="14"/>
                    <a:pt x="38" y="13"/>
                  </a:cubicBezTo>
                  <a:cubicBezTo>
                    <a:pt x="32" y="13"/>
                    <a:pt x="39" y="10"/>
                    <a:pt x="40" y="9"/>
                  </a:cubicBezTo>
                  <a:cubicBezTo>
                    <a:pt x="41" y="7"/>
                    <a:pt x="31" y="4"/>
                    <a:pt x="26" y="5"/>
                  </a:cubicBezTo>
                  <a:cubicBezTo>
                    <a:pt x="22" y="5"/>
                    <a:pt x="20" y="3"/>
                    <a:pt x="15" y="1"/>
                  </a:cubicBezTo>
                  <a:cubicBezTo>
                    <a:pt x="11" y="0"/>
                    <a:pt x="0" y="0"/>
                    <a:pt x="3" y="3"/>
                  </a:cubicBezTo>
                  <a:cubicBezTo>
                    <a:pt x="4" y="5"/>
                    <a:pt x="17" y="10"/>
                    <a:pt x="19" y="8"/>
                  </a:cubicBezTo>
                  <a:cubicBezTo>
                    <a:pt x="20" y="6"/>
                    <a:pt x="23" y="11"/>
                    <a:pt x="25" y="13"/>
                  </a:cubicBezTo>
                  <a:cubicBezTo>
                    <a:pt x="27" y="16"/>
                    <a:pt x="24" y="17"/>
                    <a:pt x="26" y="2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0"/>
            <p:cNvSpPr>
              <a:spLocks/>
            </p:cNvSpPr>
            <p:nvPr userDrawn="1"/>
          </p:nvSpPr>
          <p:spPr bwMode="auto">
            <a:xfrm>
              <a:off x="16419513" y="2155825"/>
              <a:ext cx="36513" cy="22225"/>
            </a:xfrm>
            <a:custGeom>
              <a:avLst/>
              <a:gdLst>
                <a:gd name="T0" fmla="*/ 9 w 13"/>
                <a:gd name="T1" fmla="*/ 2 h 8"/>
                <a:gd name="T2" fmla="*/ 4 w 13"/>
                <a:gd name="T3" fmla="*/ 6 h 8"/>
                <a:gd name="T4" fmla="*/ 9 w 13"/>
                <a:gd name="T5" fmla="*/ 2 h 8"/>
              </a:gdLst>
              <a:ahLst/>
              <a:cxnLst>
                <a:cxn ang="0">
                  <a:pos x="T0" y="T1"/>
                </a:cxn>
                <a:cxn ang="0">
                  <a:pos x="T2" y="T3"/>
                </a:cxn>
                <a:cxn ang="0">
                  <a:pos x="T4" y="T5"/>
                </a:cxn>
              </a:cxnLst>
              <a:rect l="0" t="0" r="r" b="b"/>
              <a:pathLst>
                <a:path w="13" h="8">
                  <a:moveTo>
                    <a:pt x="9" y="2"/>
                  </a:moveTo>
                  <a:cubicBezTo>
                    <a:pt x="5" y="0"/>
                    <a:pt x="0" y="5"/>
                    <a:pt x="4" y="6"/>
                  </a:cubicBezTo>
                  <a:cubicBezTo>
                    <a:pt x="8" y="8"/>
                    <a:pt x="13"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1"/>
            <p:cNvSpPr>
              <a:spLocks/>
            </p:cNvSpPr>
            <p:nvPr userDrawn="1"/>
          </p:nvSpPr>
          <p:spPr bwMode="auto">
            <a:xfrm>
              <a:off x="16344900" y="2030413"/>
              <a:ext cx="166688" cy="119063"/>
            </a:xfrm>
            <a:custGeom>
              <a:avLst/>
              <a:gdLst>
                <a:gd name="T0" fmla="*/ 4 w 60"/>
                <a:gd name="T1" fmla="*/ 22 h 43"/>
                <a:gd name="T2" fmla="*/ 9 w 60"/>
                <a:gd name="T3" fmla="*/ 27 h 43"/>
                <a:gd name="T4" fmla="*/ 24 w 60"/>
                <a:gd name="T5" fmla="*/ 28 h 43"/>
                <a:gd name="T6" fmla="*/ 14 w 60"/>
                <a:gd name="T7" fmla="*/ 32 h 43"/>
                <a:gd name="T8" fmla="*/ 22 w 60"/>
                <a:gd name="T9" fmla="*/ 38 h 43"/>
                <a:gd name="T10" fmla="*/ 34 w 60"/>
                <a:gd name="T11" fmla="*/ 41 h 43"/>
                <a:gd name="T12" fmla="*/ 41 w 60"/>
                <a:gd name="T13" fmla="*/ 41 h 43"/>
                <a:gd name="T14" fmla="*/ 46 w 60"/>
                <a:gd name="T15" fmla="*/ 35 h 43"/>
                <a:gd name="T16" fmla="*/ 51 w 60"/>
                <a:gd name="T17" fmla="*/ 31 h 43"/>
                <a:gd name="T18" fmla="*/ 60 w 60"/>
                <a:gd name="T19" fmla="*/ 28 h 43"/>
                <a:gd name="T20" fmla="*/ 55 w 60"/>
                <a:gd name="T21" fmla="*/ 26 h 43"/>
                <a:gd name="T22" fmla="*/ 50 w 60"/>
                <a:gd name="T23" fmla="*/ 22 h 43"/>
                <a:gd name="T24" fmla="*/ 48 w 60"/>
                <a:gd name="T25" fmla="*/ 17 h 43"/>
                <a:gd name="T26" fmla="*/ 44 w 60"/>
                <a:gd name="T27" fmla="*/ 16 h 43"/>
                <a:gd name="T28" fmla="*/ 39 w 60"/>
                <a:gd name="T29" fmla="*/ 14 h 43"/>
                <a:gd name="T30" fmla="*/ 23 w 60"/>
                <a:gd name="T31" fmla="*/ 5 h 43"/>
                <a:gd name="T32" fmla="*/ 14 w 60"/>
                <a:gd name="T33" fmla="*/ 4 h 43"/>
                <a:gd name="T34" fmla="*/ 15 w 60"/>
                <a:gd name="T35" fmla="*/ 6 h 43"/>
                <a:gd name="T36" fmla="*/ 12 w 60"/>
                <a:gd name="T37" fmla="*/ 9 h 43"/>
                <a:gd name="T38" fmla="*/ 7 w 60"/>
                <a:gd name="T39" fmla="*/ 11 h 43"/>
                <a:gd name="T40" fmla="*/ 8 w 60"/>
                <a:gd name="T41" fmla="*/ 17 h 43"/>
                <a:gd name="T42" fmla="*/ 5 w 60"/>
                <a:gd name="T43" fmla="*/ 19 h 43"/>
                <a:gd name="T44" fmla="*/ 4 w 60"/>
                <a:gd name="T45" fmla="*/ 2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43">
                  <a:moveTo>
                    <a:pt x="4" y="22"/>
                  </a:moveTo>
                  <a:cubicBezTo>
                    <a:pt x="7" y="24"/>
                    <a:pt x="5" y="26"/>
                    <a:pt x="9" y="27"/>
                  </a:cubicBezTo>
                  <a:cubicBezTo>
                    <a:pt x="12" y="29"/>
                    <a:pt x="23" y="25"/>
                    <a:pt x="24" y="28"/>
                  </a:cubicBezTo>
                  <a:cubicBezTo>
                    <a:pt x="24" y="30"/>
                    <a:pt x="13" y="31"/>
                    <a:pt x="14" y="32"/>
                  </a:cubicBezTo>
                  <a:cubicBezTo>
                    <a:pt x="16" y="34"/>
                    <a:pt x="23" y="36"/>
                    <a:pt x="22" y="38"/>
                  </a:cubicBezTo>
                  <a:cubicBezTo>
                    <a:pt x="21" y="39"/>
                    <a:pt x="33" y="43"/>
                    <a:pt x="34" y="41"/>
                  </a:cubicBezTo>
                  <a:cubicBezTo>
                    <a:pt x="35" y="39"/>
                    <a:pt x="38" y="40"/>
                    <a:pt x="41" y="41"/>
                  </a:cubicBezTo>
                  <a:cubicBezTo>
                    <a:pt x="44" y="42"/>
                    <a:pt x="44" y="34"/>
                    <a:pt x="46" y="35"/>
                  </a:cubicBezTo>
                  <a:cubicBezTo>
                    <a:pt x="48" y="36"/>
                    <a:pt x="48" y="32"/>
                    <a:pt x="51" y="31"/>
                  </a:cubicBezTo>
                  <a:cubicBezTo>
                    <a:pt x="55" y="29"/>
                    <a:pt x="60" y="29"/>
                    <a:pt x="60" y="28"/>
                  </a:cubicBezTo>
                  <a:cubicBezTo>
                    <a:pt x="60" y="27"/>
                    <a:pt x="59" y="25"/>
                    <a:pt x="55" y="26"/>
                  </a:cubicBezTo>
                  <a:cubicBezTo>
                    <a:pt x="51" y="26"/>
                    <a:pt x="48" y="24"/>
                    <a:pt x="50" y="22"/>
                  </a:cubicBezTo>
                  <a:cubicBezTo>
                    <a:pt x="52" y="20"/>
                    <a:pt x="46" y="19"/>
                    <a:pt x="48" y="17"/>
                  </a:cubicBezTo>
                  <a:cubicBezTo>
                    <a:pt x="50" y="16"/>
                    <a:pt x="44" y="14"/>
                    <a:pt x="44" y="16"/>
                  </a:cubicBezTo>
                  <a:cubicBezTo>
                    <a:pt x="45" y="19"/>
                    <a:pt x="40" y="17"/>
                    <a:pt x="39" y="14"/>
                  </a:cubicBezTo>
                  <a:cubicBezTo>
                    <a:pt x="39" y="12"/>
                    <a:pt x="29" y="11"/>
                    <a:pt x="23" y="5"/>
                  </a:cubicBezTo>
                  <a:cubicBezTo>
                    <a:pt x="17" y="0"/>
                    <a:pt x="11" y="4"/>
                    <a:pt x="14" y="4"/>
                  </a:cubicBezTo>
                  <a:cubicBezTo>
                    <a:pt x="18" y="5"/>
                    <a:pt x="18" y="7"/>
                    <a:pt x="15" y="6"/>
                  </a:cubicBezTo>
                  <a:cubicBezTo>
                    <a:pt x="12" y="6"/>
                    <a:pt x="7" y="7"/>
                    <a:pt x="12" y="9"/>
                  </a:cubicBezTo>
                  <a:cubicBezTo>
                    <a:pt x="16" y="10"/>
                    <a:pt x="11" y="11"/>
                    <a:pt x="7" y="11"/>
                  </a:cubicBezTo>
                  <a:cubicBezTo>
                    <a:pt x="3" y="11"/>
                    <a:pt x="3" y="16"/>
                    <a:pt x="8" y="17"/>
                  </a:cubicBezTo>
                  <a:cubicBezTo>
                    <a:pt x="13" y="17"/>
                    <a:pt x="9" y="20"/>
                    <a:pt x="5" y="19"/>
                  </a:cubicBezTo>
                  <a:cubicBezTo>
                    <a:pt x="1" y="18"/>
                    <a:pt x="0" y="20"/>
                    <a:pt x="4"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2"/>
            <p:cNvSpPr>
              <a:spLocks/>
            </p:cNvSpPr>
            <p:nvPr userDrawn="1"/>
          </p:nvSpPr>
          <p:spPr bwMode="auto">
            <a:xfrm>
              <a:off x="16405225" y="1971675"/>
              <a:ext cx="441325" cy="233363"/>
            </a:xfrm>
            <a:custGeom>
              <a:avLst/>
              <a:gdLst>
                <a:gd name="T0" fmla="*/ 12 w 159"/>
                <a:gd name="T1" fmla="*/ 21 h 84"/>
                <a:gd name="T2" fmla="*/ 12 w 159"/>
                <a:gd name="T3" fmla="*/ 27 h 84"/>
                <a:gd name="T4" fmla="*/ 30 w 159"/>
                <a:gd name="T5" fmla="*/ 30 h 84"/>
                <a:gd name="T6" fmla="*/ 46 w 159"/>
                <a:gd name="T7" fmla="*/ 34 h 84"/>
                <a:gd name="T8" fmla="*/ 68 w 159"/>
                <a:gd name="T9" fmla="*/ 28 h 84"/>
                <a:gd name="T10" fmla="*/ 51 w 159"/>
                <a:gd name="T11" fmla="*/ 36 h 84"/>
                <a:gd name="T12" fmla="*/ 49 w 159"/>
                <a:gd name="T13" fmla="*/ 40 h 84"/>
                <a:gd name="T14" fmla="*/ 33 w 159"/>
                <a:gd name="T15" fmla="*/ 45 h 84"/>
                <a:gd name="T16" fmla="*/ 53 w 159"/>
                <a:gd name="T17" fmla="*/ 57 h 84"/>
                <a:gd name="T18" fmla="*/ 26 w 159"/>
                <a:gd name="T19" fmla="*/ 60 h 84"/>
                <a:gd name="T20" fmla="*/ 37 w 159"/>
                <a:gd name="T21" fmla="*/ 64 h 84"/>
                <a:gd name="T22" fmla="*/ 36 w 159"/>
                <a:gd name="T23" fmla="*/ 70 h 84"/>
                <a:gd name="T24" fmla="*/ 26 w 159"/>
                <a:gd name="T25" fmla="*/ 70 h 84"/>
                <a:gd name="T26" fmla="*/ 16 w 159"/>
                <a:gd name="T27" fmla="*/ 79 h 84"/>
                <a:gd name="T28" fmla="*/ 41 w 159"/>
                <a:gd name="T29" fmla="*/ 81 h 84"/>
                <a:gd name="T30" fmla="*/ 60 w 159"/>
                <a:gd name="T31" fmla="*/ 82 h 84"/>
                <a:gd name="T32" fmla="*/ 73 w 159"/>
                <a:gd name="T33" fmla="*/ 80 h 84"/>
                <a:gd name="T34" fmla="*/ 70 w 159"/>
                <a:gd name="T35" fmla="*/ 75 h 84"/>
                <a:gd name="T36" fmla="*/ 59 w 159"/>
                <a:gd name="T37" fmla="*/ 70 h 84"/>
                <a:gd name="T38" fmla="*/ 73 w 159"/>
                <a:gd name="T39" fmla="*/ 65 h 84"/>
                <a:gd name="T40" fmla="*/ 93 w 159"/>
                <a:gd name="T41" fmla="*/ 54 h 84"/>
                <a:gd name="T42" fmla="*/ 91 w 159"/>
                <a:gd name="T43" fmla="*/ 48 h 84"/>
                <a:gd name="T44" fmla="*/ 107 w 159"/>
                <a:gd name="T45" fmla="*/ 44 h 84"/>
                <a:gd name="T46" fmla="*/ 128 w 159"/>
                <a:gd name="T47" fmla="*/ 31 h 84"/>
                <a:gd name="T48" fmla="*/ 130 w 159"/>
                <a:gd name="T49" fmla="*/ 22 h 84"/>
                <a:gd name="T50" fmla="*/ 157 w 159"/>
                <a:gd name="T51" fmla="*/ 15 h 84"/>
                <a:gd name="T52" fmla="*/ 151 w 159"/>
                <a:gd name="T53" fmla="*/ 7 h 84"/>
                <a:gd name="T54" fmla="*/ 133 w 159"/>
                <a:gd name="T55" fmla="*/ 7 h 84"/>
                <a:gd name="T56" fmla="*/ 117 w 159"/>
                <a:gd name="T57" fmla="*/ 2 h 84"/>
                <a:gd name="T58" fmla="*/ 100 w 159"/>
                <a:gd name="T59" fmla="*/ 4 h 84"/>
                <a:gd name="T60" fmla="*/ 83 w 159"/>
                <a:gd name="T61" fmla="*/ 3 h 84"/>
                <a:gd name="T62" fmla="*/ 66 w 159"/>
                <a:gd name="T63" fmla="*/ 5 h 84"/>
                <a:gd name="T64" fmla="*/ 60 w 159"/>
                <a:gd name="T65" fmla="*/ 8 h 84"/>
                <a:gd name="T66" fmla="*/ 45 w 159"/>
                <a:gd name="T67" fmla="*/ 12 h 84"/>
                <a:gd name="T68" fmla="*/ 31 w 159"/>
                <a:gd name="T69" fmla="*/ 14 h 84"/>
                <a:gd name="T70" fmla="*/ 20 w 159"/>
                <a:gd name="T71" fmla="*/ 15 h 84"/>
                <a:gd name="T72" fmla="*/ 5 w 159"/>
                <a:gd name="T73" fmla="*/ 1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84">
                  <a:moveTo>
                    <a:pt x="9" y="20"/>
                  </a:moveTo>
                  <a:cubicBezTo>
                    <a:pt x="12" y="18"/>
                    <a:pt x="15" y="20"/>
                    <a:pt x="12" y="21"/>
                  </a:cubicBezTo>
                  <a:cubicBezTo>
                    <a:pt x="9" y="22"/>
                    <a:pt x="10" y="23"/>
                    <a:pt x="14" y="23"/>
                  </a:cubicBezTo>
                  <a:cubicBezTo>
                    <a:pt x="18" y="23"/>
                    <a:pt x="12" y="24"/>
                    <a:pt x="12" y="27"/>
                  </a:cubicBezTo>
                  <a:cubicBezTo>
                    <a:pt x="12" y="29"/>
                    <a:pt x="17" y="27"/>
                    <a:pt x="17" y="30"/>
                  </a:cubicBezTo>
                  <a:cubicBezTo>
                    <a:pt x="17" y="32"/>
                    <a:pt x="27" y="33"/>
                    <a:pt x="30" y="30"/>
                  </a:cubicBezTo>
                  <a:cubicBezTo>
                    <a:pt x="33" y="27"/>
                    <a:pt x="32" y="31"/>
                    <a:pt x="32" y="33"/>
                  </a:cubicBezTo>
                  <a:cubicBezTo>
                    <a:pt x="31" y="35"/>
                    <a:pt x="46" y="36"/>
                    <a:pt x="46" y="34"/>
                  </a:cubicBezTo>
                  <a:cubicBezTo>
                    <a:pt x="47" y="32"/>
                    <a:pt x="49" y="32"/>
                    <a:pt x="52" y="33"/>
                  </a:cubicBezTo>
                  <a:cubicBezTo>
                    <a:pt x="54" y="34"/>
                    <a:pt x="68" y="31"/>
                    <a:pt x="68" y="28"/>
                  </a:cubicBezTo>
                  <a:cubicBezTo>
                    <a:pt x="68" y="25"/>
                    <a:pt x="72" y="29"/>
                    <a:pt x="68" y="32"/>
                  </a:cubicBezTo>
                  <a:cubicBezTo>
                    <a:pt x="64" y="35"/>
                    <a:pt x="55" y="35"/>
                    <a:pt x="51" y="36"/>
                  </a:cubicBezTo>
                  <a:cubicBezTo>
                    <a:pt x="47" y="37"/>
                    <a:pt x="54" y="40"/>
                    <a:pt x="58" y="43"/>
                  </a:cubicBezTo>
                  <a:cubicBezTo>
                    <a:pt x="61" y="46"/>
                    <a:pt x="53" y="44"/>
                    <a:pt x="49" y="40"/>
                  </a:cubicBezTo>
                  <a:cubicBezTo>
                    <a:pt x="45" y="36"/>
                    <a:pt x="37" y="36"/>
                    <a:pt x="33" y="37"/>
                  </a:cubicBezTo>
                  <a:cubicBezTo>
                    <a:pt x="29" y="37"/>
                    <a:pt x="30" y="45"/>
                    <a:pt x="33" y="45"/>
                  </a:cubicBezTo>
                  <a:cubicBezTo>
                    <a:pt x="36" y="45"/>
                    <a:pt x="39" y="46"/>
                    <a:pt x="43" y="51"/>
                  </a:cubicBezTo>
                  <a:cubicBezTo>
                    <a:pt x="46" y="56"/>
                    <a:pt x="53" y="55"/>
                    <a:pt x="53" y="57"/>
                  </a:cubicBezTo>
                  <a:cubicBezTo>
                    <a:pt x="53" y="59"/>
                    <a:pt x="44" y="55"/>
                    <a:pt x="39" y="54"/>
                  </a:cubicBezTo>
                  <a:cubicBezTo>
                    <a:pt x="34" y="53"/>
                    <a:pt x="26" y="57"/>
                    <a:pt x="26" y="60"/>
                  </a:cubicBezTo>
                  <a:cubicBezTo>
                    <a:pt x="25" y="64"/>
                    <a:pt x="33" y="63"/>
                    <a:pt x="38" y="60"/>
                  </a:cubicBezTo>
                  <a:cubicBezTo>
                    <a:pt x="43" y="57"/>
                    <a:pt x="39" y="61"/>
                    <a:pt x="37" y="64"/>
                  </a:cubicBezTo>
                  <a:cubicBezTo>
                    <a:pt x="34" y="66"/>
                    <a:pt x="43" y="68"/>
                    <a:pt x="43" y="70"/>
                  </a:cubicBezTo>
                  <a:cubicBezTo>
                    <a:pt x="43" y="73"/>
                    <a:pt x="36" y="72"/>
                    <a:pt x="36" y="70"/>
                  </a:cubicBezTo>
                  <a:cubicBezTo>
                    <a:pt x="35" y="67"/>
                    <a:pt x="33" y="65"/>
                    <a:pt x="27" y="65"/>
                  </a:cubicBezTo>
                  <a:cubicBezTo>
                    <a:pt x="21" y="66"/>
                    <a:pt x="23" y="70"/>
                    <a:pt x="26" y="70"/>
                  </a:cubicBezTo>
                  <a:cubicBezTo>
                    <a:pt x="30" y="71"/>
                    <a:pt x="30" y="73"/>
                    <a:pt x="26" y="73"/>
                  </a:cubicBezTo>
                  <a:cubicBezTo>
                    <a:pt x="22" y="73"/>
                    <a:pt x="13" y="76"/>
                    <a:pt x="16" y="79"/>
                  </a:cubicBezTo>
                  <a:cubicBezTo>
                    <a:pt x="19" y="81"/>
                    <a:pt x="30" y="79"/>
                    <a:pt x="32" y="80"/>
                  </a:cubicBezTo>
                  <a:cubicBezTo>
                    <a:pt x="34" y="82"/>
                    <a:pt x="40" y="83"/>
                    <a:pt x="41" y="81"/>
                  </a:cubicBezTo>
                  <a:cubicBezTo>
                    <a:pt x="43" y="79"/>
                    <a:pt x="47" y="80"/>
                    <a:pt x="52" y="80"/>
                  </a:cubicBezTo>
                  <a:cubicBezTo>
                    <a:pt x="56" y="80"/>
                    <a:pt x="58" y="80"/>
                    <a:pt x="60" y="82"/>
                  </a:cubicBezTo>
                  <a:cubicBezTo>
                    <a:pt x="62" y="84"/>
                    <a:pt x="65" y="83"/>
                    <a:pt x="68" y="81"/>
                  </a:cubicBezTo>
                  <a:cubicBezTo>
                    <a:pt x="70" y="80"/>
                    <a:pt x="70" y="80"/>
                    <a:pt x="73" y="80"/>
                  </a:cubicBezTo>
                  <a:cubicBezTo>
                    <a:pt x="77" y="80"/>
                    <a:pt x="77" y="78"/>
                    <a:pt x="76" y="75"/>
                  </a:cubicBezTo>
                  <a:cubicBezTo>
                    <a:pt x="74" y="73"/>
                    <a:pt x="70" y="77"/>
                    <a:pt x="70" y="75"/>
                  </a:cubicBezTo>
                  <a:cubicBezTo>
                    <a:pt x="69" y="73"/>
                    <a:pt x="65" y="72"/>
                    <a:pt x="59" y="73"/>
                  </a:cubicBezTo>
                  <a:cubicBezTo>
                    <a:pt x="53" y="74"/>
                    <a:pt x="55" y="69"/>
                    <a:pt x="59" y="70"/>
                  </a:cubicBezTo>
                  <a:cubicBezTo>
                    <a:pt x="63" y="71"/>
                    <a:pt x="68" y="71"/>
                    <a:pt x="73" y="70"/>
                  </a:cubicBezTo>
                  <a:cubicBezTo>
                    <a:pt x="77" y="69"/>
                    <a:pt x="73" y="67"/>
                    <a:pt x="73" y="65"/>
                  </a:cubicBezTo>
                  <a:cubicBezTo>
                    <a:pt x="73" y="63"/>
                    <a:pt x="79" y="64"/>
                    <a:pt x="83" y="64"/>
                  </a:cubicBezTo>
                  <a:cubicBezTo>
                    <a:pt x="87" y="64"/>
                    <a:pt x="93" y="57"/>
                    <a:pt x="93" y="54"/>
                  </a:cubicBezTo>
                  <a:cubicBezTo>
                    <a:pt x="93" y="50"/>
                    <a:pt x="84" y="51"/>
                    <a:pt x="80" y="51"/>
                  </a:cubicBezTo>
                  <a:cubicBezTo>
                    <a:pt x="75" y="51"/>
                    <a:pt x="83" y="47"/>
                    <a:pt x="91" y="48"/>
                  </a:cubicBezTo>
                  <a:cubicBezTo>
                    <a:pt x="100" y="48"/>
                    <a:pt x="96" y="44"/>
                    <a:pt x="98" y="43"/>
                  </a:cubicBezTo>
                  <a:cubicBezTo>
                    <a:pt x="99" y="42"/>
                    <a:pt x="103" y="45"/>
                    <a:pt x="107" y="44"/>
                  </a:cubicBezTo>
                  <a:cubicBezTo>
                    <a:pt x="112" y="43"/>
                    <a:pt x="109" y="39"/>
                    <a:pt x="112" y="39"/>
                  </a:cubicBezTo>
                  <a:cubicBezTo>
                    <a:pt x="114" y="39"/>
                    <a:pt x="119" y="36"/>
                    <a:pt x="128" y="31"/>
                  </a:cubicBezTo>
                  <a:cubicBezTo>
                    <a:pt x="137" y="25"/>
                    <a:pt x="144" y="26"/>
                    <a:pt x="145" y="23"/>
                  </a:cubicBezTo>
                  <a:cubicBezTo>
                    <a:pt x="145" y="20"/>
                    <a:pt x="132" y="23"/>
                    <a:pt x="130" y="22"/>
                  </a:cubicBezTo>
                  <a:cubicBezTo>
                    <a:pt x="127" y="22"/>
                    <a:pt x="139" y="19"/>
                    <a:pt x="142" y="20"/>
                  </a:cubicBezTo>
                  <a:cubicBezTo>
                    <a:pt x="144" y="20"/>
                    <a:pt x="148" y="20"/>
                    <a:pt x="157" y="15"/>
                  </a:cubicBezTo>
                  <a:cubicBezTo>
                    <a:pt x="159" y="10"/>
                    <a:pt x="159" y="10"/>
                    <a:pt x="159" y="10"/>
                  </a:cubicBezTo>
                  <a:cubicBezTo>
                    <a:pt x="155" y="11"/>
                    <a:pt x="151" y="10"/>
                    <a:pt x="151" y="7"/>
                  </a:cubicBezTo>
                  <a:cubicBezTo>
                    <a:pt x="151" y="5"/>
                    <a:pt x="145" y="7"/>
                    <a:pt x="145" y="5"/>
                  </a:cubicBezTo>
                  <a:cubicBezTo>
                    <a:pt x="145" y="4"/>
                    <a:pt x="139" y="5"/>
                    <a:pt x="133" y="7"/>
                  </a:cubicBezTo>
                  <a:cubicBezTo>
                    <a:pt x="127" y="9"/>
                    <a:pt x="133" y="5"/>
                    <a:pt x="135" y="4"/>
                  </a:cubicBezTo>
                  <a:cubicBezTo>
                    <a:pt x="138" y="3"/>
                    <a:pt x="120" y="4"/>
                    <a:pt x="117" y="2"/>
                  </a:cubicBezTo>
                  <a:cubicBezTo>
                    <a:pt x="115" y="0"/>
                    <a:pt x="111" y="5"/>
                    <a:pt x="108" y="3"/>
                  </a:cubicBezTo>
                  <a:cubicBezTo>
                    <a:pt x="106" y="0"/>
                    <a:pt x="99" y="2"/>
                    <a:pt x="100" y="4"/>
                  </a:cubicBezTo>
                  <a:cubicBezTo>
                    <a:pt x="100" y="6"/>
                    <a:pt x="98" y="6"/>
                    <a:pt x="96" y="4"/>
                  </a:cubicBezTo>
                  <a:cubicBezTo>
                    <a:pt x="93" y="2"/>
                    <a:pt x="88" y="4"/>
                    <a:pt x="83" y="3"/>
                  </a:cubicBezTo>
                  <a:cubicBezTo>
                    <a:pt x="78" y="3"/>
                    <a:pt x="80" y="7"/>
                    <a:pt x="75" y="5"/>
                  </a:cubicBezTo>
                  <a:cubicBezTo>
                    <a:pt x="70" y="3"/>
                    <a:pt x="64" y="4"/>
                    <a:pt x="66" y="5"/>
                  </a:cubicBezTo>
                  <a:cubicBezTo>
                    <a:pt x="67" y="5"/>
                    <a:pt x="65" y="7"/>
                    <a:pt x="63" y="6"/>
                  </a:cubicBezTo>
                  <a:cubicBezTo>
                    <a:pt x="61" y="5"/>
                    <a:pt x="59" y="6"/>
                    <a:pt x="60" y="8"/>
                  </a:cubicBezTo>
                  <a:cubicBezTo>
                    <a:pt x="61" y="11"/>
                    <a:pt x="51" y="8"/>
                    <a:pt x="51" y="10"/>
                  </a:cubicBezTo>
                  <a:cubicBezTo>
                    <a:pt x="51" y="13"/>
                    <a:pt x="48" y="14"/>
                    <a:pt x="45" y="12"/>
                  </a:cubicBezTo>
                  <a:cubicBezTo>
                    <a:pt x="43" y="10"/>
                    <a:pt x="34" y="9"/>
                    <a:pt x="36" y="11"/>
                  </a:cubicBezTo>
                  <a:cubicBezTo>
                    <a:pt x="39" y="13"/>
                    <a:pt x="29" y="12"/>
                    <a:pt x="31" y="14"/>
                  </a:cubicBezTo>
                  <a:cubicBezTo>
                    <a:pt x="34" y="16"/>
                    <a:pt x="28" y="18"/>
                    <a:pt x="28" y="16"/>
                  </a:cubicBezTo>
                  <a:cubicBezTo>
                    <a:pt x="28" y="15"/>
                    <a:pt x="22" y="13"/>
                    <a:pt x="20" y="15"/>
                  </a:cubicBezTo>
                  <a:cubicBezTo>
                    <a:pt x="18" y="17"/>
                    <a:pt x="17" y="20"/>
                    <a:pt x="16" y="18"/>
                  </a:cubicBezTo>
                  <a:cubicBezTo>
                    <a:pt x="15" y="17"/>
                    <a:pt x="10" y="18"/>
                    <a:pt x="5" y="19"/>
                  </a:cubicBezTo>
                  <a:cubicBezTo>
                    <a:pt x="0" y="21"/>
                    <a:pt x="6" y="22"/>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3"/>
            <p:cNvSpPr>
              <a:spLocks/>
            </p:cNvSpPr>
            <p:nvPr userDrawn="1"/>
          </p:nvSpPr>
          <p:spPr bwMode="auto">
            <a:xfrm>
              <a:off x="16581438" y="2554288"/>
              <a:ext cx="22225" cy="20638"/>
            </a:xfrm>
            <a:custGeom>
              <a:avLst/>
              <a:gdLst>
                <a:gd name="T0" fmla="*/ 3 w 8"/>
                <a:gd name="T1" fmla="*/ 6 h 7"/>
                <a:gd name="T2" fmla="*/ 4 w 8"/>
                <a:gd name="T3" fmla="*/ 1 h 7"/>
                <a:gd name="T4" fmla="*/ 3 w 8"/>
                <a:gd name="T5" fmla="*/ 6 h 7"/>
              </a:gdLst>
              <a:ahLst/>
              <a:cxnLst>
                <a:cxn ang="0">
                  <a:pos x="T0" y="T1"/>
                </a:cxn>
                <a:cxn ang="0">
                  <a:pos x="T2" y="T3"/>
                </a:cxn>
                <a:cxn ang="0">
                  <a:pos x="T4" y="T5"/>
                </a:cxn>
              </a:cxnLst>
              <a:rect l="0" t="0" r="r" b="b"/>
              <a:pathLst>
                <a:path w="8" h="7">
                  <a:moveTo>
                    <a:pt x="3" y="6"/>
                  </a:moveTo>
                  <a:cubicBezTo>
                    <a:pt x="5" y="6"/>
                    <a:pt x="8" y="0"/>
                    <a:pt x="4" y="1"/>
                  </a:cubicBezTo>
                  <a:cubicBezTo>
                    <a:pt x="0" y="1"/>
                    <a:pt x="1" y="7"/>
                    <a:pt x="3"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4"/>
            <p:cNvSpPr>
              <a:spLocks/>
            </p:cNvSpPr>
            <p:nvPr userDrawn="1"/>
          </p:nvSpPr>
          <p:spPr bwMode="auto">
            <a:xfrm>
              <a:off x="16522700" y="2538413"/>
              <a:ext cx="36513" cy="26988"/>
            </a:xfrm>
            <a:custGeom>
              <a:avLst/>
              <a:gdLst>
                <a:gd name="T0" fmla="*/ 4 w 13"/>
                <a:gd name="T1" fmla="*/ 7 h 10"/>
                <a:gd name="T2" fmla="*/ 13 w 13"/>
                <a:gd name="T3" fmla="*/ 2 h 10"/>
                <a:gd name="T4" fmla="*/ 4 w 13"/>
                <a:gd name="T5" fmla="*/ 7 h 10"/>
              </a:gdLst>
              <a:ahLst/>
              <a:cxnLst>
                <a:cxn ang="0">
                  <a:pos x="T0" y="T1"/>
                </a:cxn>
                <a:cxn ang="0">
                  <a:pos x="T2" y="T3"/>
                </a:cxn>
                <a:cxn ang="0">
                  <a:pos x="T4" y="T5"/>
                </a:cxn>
              </a:cxnLst>
              <a:rect l="0" t="0" r="r" b="b"/>
              <a:pathLst>
                <a:path w="13" h="10">
                  <a:moveTo>
                    <a:pt x="4" y="7"/>
                  </a:moveTo>
                  <a:cubicBezTo>
                    <a:pt x="8" y="10"/>
                    <a:pt x="13" y="3"/>
                    <a:pt x="13" y="2"/>
                  </a:cubicBezTo>
                  <a:cubicBezTo>
                    <a:pt x="12" y="0"/>
                    <a:pt x="0" y="5"/>
                    <a:pt x="4"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5"/>
            <p:cNvSpPr>
              <a:spLocks/>
            </p:cNvSpPr>
            <p:nvPr userDrawn="1"/>
          </p:nvSpPr>
          <p:spPr bwMode="auto">
            <a:xfrm>
              <a:off x="16481425" y="2471738"/>
              <a:ext cx="100013" cy="66675"/>
            </a:xfrm>
            <a:custGeom>
              <a:avLst/>
              <a:gdLst>
                <a:gd name="T0" fmla="*/ 36 w 36"/>
                <a:gd name="T1" fmla="*/ 19 h 24"/>
                <a:gd name="T2" fmla="*/ 29 w 36"/>
                <a:gd name="T3" fmla="*/ 13 h 24"/>
                <a:gd name="T4" fmla="*/ 19 w 36"/>
                <a:gd name="T5" fmla="*/ 7 h 24"/>
                <a:gd name="T6" fmla="*/ 12 w 36"/>
                <a:gd name="T7" fmla="*/ 2 h 24"/>
                <a:gd name="T8" fmla="*/ 7 w 36"/>
                <a:gd name="T9" fmla="*/ 6 h 24"/>
                <a:gd name="T10" fmla="*/ 5 w 36"/>
                <a:gd name="T11" fmla="*/ 13 h 24"/>
                <a:gd name="T12" fmla="*/ 1 w 36"/>
                <a:gd name="T13" fmla="*/ 20 h 24"/>
                <a:gd name="T14" fmla="*/ 7 w 36"/>
                <a:gd name="T15" fmla="*/ 19 h 24"/>
                <a:gd name="T16" fmla="*/ 10 w 36"/>
                <a:gd name="T17" fmla="*/ 24 h 24"/>
                <a:gd name="T18" fmla="*/ 19 w 36"/>
                <a:gd name="T19" fmla="*/ 19 h 24"/>
                <a:gd name="T20" fmla="*/ 25 w 36"/>
                <a:gd name="T21" fmla="*/ 19 h 24"/>
                <a:gd name="T22" fmla="*/ 36 w 36"/>
                <a:gd name="T23"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4">
                  <a:moveTo>
                    <a:pt x="36" y="19"/>
                  </a:moveTo>
                  <a:cubicBezTo>
                    <a:pt x="36" y="17"/>
                    <a:pt x="28" y="16"/>
                    <a:pt x="29" y="13"/>
                  </a:cubicBezTo>
                  <a:cubicBezTo>
                    <a:pt x="29" y="11"/>
                    <a:pt x="21" y="9"/>
                    <a:pt x="19" y="7"/>
                  </a:cubicBezTo>
                  <a:cubicBezTo>
                    <a:pt x="16" y="6"/>
                    <a:pt x="12" y="5"/>
                    <a:pt x="12" y="2"/>
                  </a:cubicBezTo>
                  <a:cubicBezTo>
                    <a:pt x="12" y="0"/>
                    <a:pt x="7" y="2"/>
                    <a:pt x="7" y="6"/>
                  </a:cubicBezTo>
                  <a:cubicBezTo>
                    <a:pt x="6" y="10"/>
                    <a:pt x="4" y="9"/>
                    <a:pt x="5" y="13"/>
                  </a:cubicBezTo>
                  <a:cubicBezTo>
                    <a:pt x="6" y="17"/>
                    <a:pt x="0" y="18"/>
                    <a:pt x="1" y="20"/>
                  </a:cubicBezTo>
                  <a:cubicBezTo>
                    <a:pt x="2" y="22"/>
                    <a:pt x="4" y="19"/>
                    <a:pt x="7" y="19"/>
                  </a:cubicBezTo>
                  <a:cubicBezTo>
                    <a:pt x="10" y="19"/>
                    <a:pt x="6" y="23"/>
                    <a:pt x="10" y="24"/>
                  </a:cubicBezTo>
                  <a:cubicBezTo>
                    <a:pt x="13" y="24"/>
                    <a:pt x="17" y="21"/>
                    <a:pt x="19" y="19"/>
                  </a:cubicBezTo>
                  <a:cubicBezTo>
                    <a:pt x="20" y="17"/>
                    <a:pt x="22" y="16"/>
                    <a:pt x="25" y="19"/>
                  </a:cubicBezTo>
                  <a:cubicBezTo>
                    <a:pt x="28" y="21"/>
                    <a:pt x="35" y="21"/>
                    <a:pt x="36" y="1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6"/>
            <p:cNvSpPr>
              <a:spLocks/>
            </p:cNvSpPr>
            <p:nvPr userDrawn="1"/>
          </p:nvSpPr>
          <p:spPr bwMode="auto">
            <a:xfrm>
              <a:off x="16438563" y="2268538"/>
              <a:ext cx="400050" cy="303213"/>
            </a:xfrm>
            <a:custGeom>
              <a:avLst/>
              <a:gdLst>
                <a:gd name="T0" fmla="*/ 97 w 144"/>
                <a:gd name="T1" fmla="*/ 24 h 109"/>
                <a:gd name="T2" fmla="*/ 84 w 144"/>
                <a:gd name="T3" fmla="*/ 20 h 109"/>
                <a:gd name="T4" fmla="*/ 66 w 144"/>
                <a:gd name="T5" fmla="*/ 12 h 109"/>
                <a:gd name="T6" fmla="*/ 58 w 144"/>
                <a:gd name="T7" fmla="*/ 15 h 109"/>
                <a:gd name="T8" fmla="*/ 49 w 144"/>
                <a:gd name="T9" fmla="*/ 9 h 109"/>
                <a:gd name="T10" fmla="*/ 36 w 144"/>
                <a:gd name="T11" fmla="*/ 3 h 109"/>
                <a:gd name="T12" fmla="*/ 27 w 144"/>
                <a:gd name="T13" fmla="*/ 15 h 109"/>
                <a:gd name="T14" fmla="*/ 29 w 144"/>
                <a:gd name="T15" fmla="*/ 23 h 109"/>
                <a:gd name="T16" fmla="*/ 19 w 144"/>
                <a:gd name="T17" fmla="*/ 14 h 109"/>
                <a:gd name="T18" fmla="*/ 27 w 144"/>
                <a:gd name="T19" fmla="*/ 2 h 109"/>
                <a:gd name="T20" fmla="*/ 2 w 144"/>
                <a:gd name="T21" fmla="*/ 24 h 109"/>
                <a:gd name="T22" fmla="*/ 12 w 144"/>
                <a:gd name="T23" fmla="*/ 29 h 109"/>
                <a:gd name="T24" fmla="*/ 14 w 144"/>
                <a:gd name="T25" fmla="*/ 34 h 109"/>
                <a:gd name="T26" fmla="*/ 30 w 144"/>
                <a:gd name="T27" fmla="*/ 37 h 109"/>
                <a:gd name="T28" fmla="*/ 46 w 144"/>
                <a:gd name="T29" fmla="*/ 37 h 109"/>
                <a:gd name="T30" fmla="*/ 57 w 144"/>
                <a:gd name="T31" fmla="*/ 35 h 109"/>
                <a:gd name="T32" fmla="*/ 65 w 144"/>
                <a:gd name="T33" fmla="*/ 37 h 109"/>
                <a:gd name="T34" fmla="*/ 75 w 144"/>
                <a:gd name="T35" fmla="*/ 44 h 109"/>
                <a:gd name="T36" fmla="*/ 78 w 144"/>
                <a:gd name="T37" fmla="*/ 46 h 109"/>
                <a:gd name="T38" fmla="*/ 91 w 144"/>
                <a:gd name="T39" fmla="*/ 56 h 109"/>
                <a:gd name="T40" fmla="*/ 99 w 144"/>
                <a:gd name="T41" fmla="*/ 65 h 109"/>
                <a:gd name="T42" fmla="*/ 99 w 144"/>
                <a:gd name="T43" fmla="*/ 72 h 109"/>
                <a:gd name="T44" fmla="*/ 85 w 144"/>
                <a:gd name="T45" fmla="*/ 76 h 109"/>
                <a:gd name="T46" fmla="*/ 66 w 144"/>
                <a:gd name="T47" fmla="*/ 80 h 109"/>
                <a:gd name="T48" fmla="*/ 75 w 144"/>
                <a:gd name="T49" fmla="*/ 87 h 109"/>
                <a:gd name="T50" fmla="*/ 87 w 144"/>
                <a:gd name="T51" fmla="*/ 85 h 109"/>
                <a:gd name="T52" fmla="*/ 96 w 144"/>
                <a:gd name="T53" fmla="*/ 97 h 109"/>
                <a:gd name="T54" fmla="*/ 124 w 144"/>
                <a:gd name="T55" fmla="*/ 107 h 109"/>
                <a:gd name="T56" fmla="*/ 119 w 144"/>
                <a:gd name="T57" fmla="*/ 95 h 109"/>
                <a:gd name="T58" fmla="*/ 130 w 144"/>
                <a:gd name="T59" fmla="*/ 90 h 109"/>
                <a:gd name="T60" fmla="*/ 116 w 144"/>
                <a:gd name="T61" fmla="*/ 75 h 109"/>
                <a:gd name="T62" fmla="*/ 125 w 144"/>
                <a:gd name="T63" fmla="*/ 72 h 109"/>
                <a:gd name="T64" fmla="*/ 138 w 144"/>
                <a:gd name="T65" fmla="*/ 78 h 109"/>
                <a:gd name="T66" fmla="*/ 144 w 144"/>
                <a:gd name="T67" fmla="*/ 65 h 109"/>
                <a:gd name="T68" fmla="*/ 130 w 144"/>
                <a:gd name="T69" fmla="*/ 56 h 109"/>
                <a:gd name="T70" fmla="*/ 114 w 144"/>
                <a:gd name="T71" fmla="*/ 47 h 109"/>
                <a:gd name="T72" fmla="*/ 115 w 144"/>
                <a:gd name="T73" fmla="*/ 43 h 109"/>
                <a:gd name="T74" fmla="*/ 116 w 144"/>
                <a:gd name="T75" fmla="*/ 36 h 109"/>
                <a:gd name="T76" fmla="*/ 113 w 144"/>
                <a:gd name="T77" fmla="*/ 34 h 109"/>
                <a:gd name="T78" fmla="*/ 101 w 144"/>
                <a:gd name="T79" fmla="*/ 29 h 109"/>
                <a:gd name="T80" fmla="*/ 93 w 144"/>
                <a:gd name="T81"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 h="109">
                  <a:moveTo>
                    <a:pt x="93" y="28"/>
                  </a:moveTo>
                  <a:cubicBezTo>
                    <a:pt x="95" y="28"/>
                    <a:pt x="98" y="26"/>
                    <a:pt x="97" y="24"/>
                  </a:cubicBezTo>
                  <a:cubicBezTo>
                    <a:pt x="97" y="22"/>
                    <a:pt x="91" y="22"/>
                    <a:pt x="90" y="25"/>
                  </a:cubicBezTo>
                  <a:cubicBezTo>
                    <a:pt x="88" y="27"/>
                    <a:pt x="84" y="22"/>
                    <a:pt x="84" y="20"/>
                  </a:cubicBezTo>
                  <a:cubicBezTo>
                    <a:pt x="84" y="18"/>
                    <a:pt x="76" y="20"/>
                    <a:pt x="77" y="16"/>
                  </a:cubicBezTo>
                  <a:cubicBezTo>
                    <a:pt x="78" y="13"/>
                    <a:pt x="69" y="12"/>
                    <a:pt x="66" y="12"/>
                  </a:cubicBezTo>
                  <a:cubicBezTo>
                    <a:pt x="64" y="12"/>
                    <a:pt x="60" y="14"/>
                    <a:pt x="61" y="16"/>
                  </a:cubicBezTo>
                  <a:cubicBezTo>
                    <a:pt x="61" y="19"/>
                    <a:pt x="58" y="18"/>
                    <a:pt x="58" y="15"/>
                  </a:cubicBezTo>
                  <a:cubicBezTo>
                    <a:pt x="57" y="13"/>
                    <a:pt x="51" y="18"/>
                    <a:pt x="49" y="18"/>
                  </a:cubicBezTo>
                  <a:cubicBezTo>
                    <a:pt x="47" y="18"/>
                    <a:pt x="50" y="11"/>
                    <a:pt x="49" y="9"/>
                  </a:cubicBezTo>
                  <a:cubicBezTo>
                    <a:pt x="49" y="7"/>
                    <a:pt x="47" y="6"/>
                    <a:pt x="46" y="3"/>
                  </a:cubicBezTo>
                  <a:cubicBezTo>
                    <a:pt x="44" y="0"/>
                    <a:pt x="38" y="1"/>
                    <a:pt x="36" y="3"/>
                  </a:cubicBezTo>
                  <a:cubicBezTo>
                    <a:pt x="34" y="5"/>
                    <a:pt x="28" y="4"/>
                    <a:pt x="25" y="7"/>
                  </a:cubicBezTo>
                  <a:cubicBezTo>
                    <a:pt x="22" y="11"/>
                    <a:pt x="25" y="14"/>
                    <a:pt x="27" y="15"/>
                  </a:cubicBezTo>
                  <a:cubicBezTo>
                    <a:pt x="28" y="16"/>
                    <a:pt x="22" y="18"/>
                    <a:pt x="24" y="20"/>
                  </a:cubicBezTo>
                  <a:cubicBezTo>
                    <a:pt x="26" y="21"/>
                    <a:pt x="29" y="21"/>
                    <a:pt x="29" y="23"/>
                  </a:cubicBezTo>
                  <a:cubicBezTo>
                    <a:pt x="29" y="26"/>
                    <a:pt x="22" y="23"/>
                    <a:pt x="21" y="20"/>
                  </a:cubicBezTo>
                  <a:cubicBezTo>
                    <a:pt x="19" y="18"/>
                    <a:pt x="21" y="15"/>
                    <a:pt x="19" y="14"/>
                  </a:cubicBezTo>
                  <a:cubicBezTo>
                    <a:pt x="18" y="12"/>
                    <a:pt x="19" y="9"/>
                    <a:pt x="22" y="6"/>
                  </a:cubicBezTo>
                  <a:cubicBezTo>
                    <a:pt x="25" y="3"/>
                    <a:pt x="27" y="4"/>
                    <a:pt x="27" y="2"/>
                  </a:cubicBezTo>
                  <a:cubicBezTo>
                    <a:pt x="27" y="0"/>
                    <a:pt x="15" y="0"/>
                    <a:pt x="7" y="7"/>
                  </a:cubicBezTo>
                  <a:cubicBezTo>
                    <a:pt x="0" y="14"/>
                    <a:pt x="2" y="23"/>
                    <a:pt x="2" y="24"/>
                  </a:cubicBezTo>
                  <a:cubicBezTo>
                    <a:pt x="3" y="26"/>
                    <a:pt x="10" y="25"/>
                    <a:pt x="13" y="26"/>
                  </a:cubicBezTo>
                  <a:cubicBezTo>
                    <a:pt x="17" y="28"/>
                    <a:pt x="15" y="29"/>
                    <a:pt x="12" y="29"/>
                  </a:cubicBezTo>
                  <a:cubicBezTo>
                    <a:pt x="9" y="28"/>
                    <a:pt x="4" y="27"/>
                    <a:pt x="5" y="29"/>
                  </a:cubicBezTo>
                  <a:cubicBezTo>
                    <a:pt x="5" y="31"/>
                    <a:pt x="11" y="35"/>
                    <a:pt x="14" y="34"/>
                  </a:cubicBezTo>
                  <a:cubicBezTo>
                    <a:pt x="18" y="33"/>
                    <a:pt x="18" y="33"/>
                    <a:pt x="20" y="36"/>
                  </a:cubicBezTo>
                  <a:cubicBezTo>
                    <a:pt x="21" y="38"/>
                    <a:pt x="26" y="37"/>
                    <a:pt x="30" y="37"/>
                  </a:cubicBezTo>
                  <a:cubicBezTo>
                    <a:pt x="34" y="37"/>
                    <a:pt x="39" y="39"/>
                    <a:pt x="41" y="39"/>
                  </a:cubicBezTo>
                  <a:cubicBezTo>
                    <a:pt x="43" y="39"/>
                    <a:pt x="46" y="38"/>
                    <a:pt x="46" y="37"/>
                  </a:cubicBezTo>
                  <a:cubicBezTo>
                    <a:pt x="47" y="36"/>
                    <a:pt x="56" y="39"/>
                    <a:pt x="58" y="38"/>
                  </a:cubicBezTo>
                  <a:cubicBezTo>
                    <a:pt x="61" y="38"/>
                    <a:pt x="59" y="36"/>
                    <a:pt x="57" y="35"/>
                  </a:cubicBezTo>
                  <a:cubicBezTo>
                    <a:pt x="56" y="35"/>
                    <a:pt x="56" y="32"/>
                    <a:pt x="59" y="33"/>
                  </a:cubicBezTo>
                  <a:cubicBezTo>
                    <a:pt x="61" y="34"/>
                    <a:pt x="64" y="35"/>
                    <a:pt x="65" y="37"/>
                  </a:cubicBezTo>
                  <a:cubicBezTo>
                    <a:pt x="65" y="38"/>
                    <a:pt x="67" y="38"/>
                    <a:pt x="67" y="39"/>
                  </a:cubicBezTo>
                  <a:cubicBezTo>
                    <a:pt x="68" y="41"/>
                    <a:pt x="75" y="43"/>
                    <a:pt x="75" y="44"/>
                  </a:cubicBezTo>
                  <a:cubicBezTo>
                    <a:pt x="75" y="46"/>
                    <a:pt x="68" y="47"/>
                    <a:pt x="70" y="49"/>
                  </a:cubicBezTo>
                  <a:cubicBezTo>
                    <a:pt x="72" y="50"/>
                    <a:pt x="75" y="47"/>
                    <a:pt x="78" y="46"/>
                  </a:cubicBezTo>
                  <a:cubicBezTo>
                    <a:pt x="81" y="46"/>
                    <a:pt x="81" y="52"/>
                    <a:pt x="83" y="51"/>
                  </a:cubicBezTo>
                  <a:cubicBezTo>
                    <a:pt x="86" y="50"/>
                    <a:pt x="88" y="53"/>
                    <a:pt x="91" y="56"/>
                  </a:cubicBezTo>
                  <a:cubicBezTo>
                    <a:pt x="93" y="60"/>
                    <a:pt x="90" y="64"/>
                    <a:pt x="91" y="65"/>
                  </a:cubicBezTo>
                  <a:cubicBezTo>
                    <a:pt x="91" y="67"/>
                    <a:pt x="96" y="66"/>
                    <a:pt x="99" y="65"/>
                  </a:cubicBezTo>
                  <a:cubicBezTo>
                    <a:pt x="102" y="63"/>
                    <a:pt x="105" y="66"/>
                    <a:pt x="107" y="68"/>
                  </a:cubicBezTo>
                  <a:cubicBezTo>
                    <a:pt x="109" y="70"/>
                    <a:pt x="98" y="74"/>
                    <a:pt x="99" y="72"/>
                  </a:cubicBezTo>
                  <a:cubicBezTo>
                    <a:pt x="100" y="70"/>
                    <a:pt x="93" y="65"/>
                    <a:pt x="86" y="67"/>
                  </a:cubicBezTo>
                  <a:cubicBezTo>
                    <a:pt x="80" y="70"/>
                    <a:pt x="84" y="74"/>
                    <a:pt x="85" y="76"/>
                  </a:cubicBezTo>
                  <a:cubicBezTo>
                    <a:pt x="86" y="78"/>
                    <a:pt x="79" y="80"/>
                    <a:pt x="73" y="78"/>
                  </a:cubicBezTo>
                  <a:cubicBezTo>
                    <a:pt x="67" y="76"/>
                    <a:pt x="69" y="80"/>
                    <a:pt x="66" y="80"/>
                  </a:cubicBezTo>
                  <a:cubicBezTo>
                    <a:pt x="64" y="80"/>
                    <a:pt x="61" y="84"/>
                    <a:pt x="63" y="86"/>
                  </a:cubicBezTo>
                  <a:cubicBezTo>
                    <a:pt x="66" y="89"/>
                    <a:pt x="71" y="86"/>
                    <a:pt x="75" y="87"/>
                  </a:cubicBezTo>
                  <a:cubicBezTo>
                    <a:pt x="79" y="87"/>
                    <a:pt x="79" y="88"/>
                    <a:pt x="80" y="86"/>
                  </a:cubicBezTo>
                  <a:cubicBezTo>
                    <a:pt x="80" y="83"/>
                    <a:pt x="84" y="85"/>
                    <a:pt x="87" y="85"/>
                  </a:cubicBezTo>
                  <a:cubicBezTo>
                    <a:pt x="90" y="86"/>
                    <a:pt x="90" y="90"/>
                    <a:pt x="93" y="90"/>
                  </a:cubicBezTo>
                  <a:cubicBezTo>
                    <a:pt x="97" y="91"/>
                    <a:pt x="94" y="95"/>
                    <a:pt x="96" y="97"/>
                  </a:cubicBezTo>
                  <a:cubicBezTo>
                    <a:pt x="98" y="100"/>
                    <a:pt x="106" y="98"/>
                    <a:pt x="108" y="101"/>
                  </a:cubicBezTo>
                  <a:cubicBezTo>
                    <a:pt x="111" y="104"/>
                    <a:pt x="123" y="109"/>
                    <a:pt x="124" y="107"/>
                  </a:cubicBezTo>
                  <a:cubicBezTo>
                    <a:pt x="126" y="105"/>
                    <a:pt x="114" y="94"/>
                    <a:pt x="111" y="93"/>
                  </a:cubicBezTo>
                  <a:cubicBezTo>
                    <a:pt x="108" y="92"/>
                    <a:pt x="114" y="91"/>
                    <a:pt x="119" y="95"/>
                  </a:cubicBezTo>
                  <a:cubicBezTo>
                    <a:pt x="123" y="98"/>
                    <a:pt x="129" y="100"/>
                    <a:pt x="132" y="96"/>
                  </a:cubicBezTo>
                  <a:cubicBezTo>
                    <a:pt x="136" y="92"/>
                    <a:pt x="130" y="93"/>
                    <a:pt x="130" y="90"/>
                  </a:cubicBezTo>
                  <a:cubicBezTo>
                    <a:pt x="130" y="87"/>
                    <a:pt x="128" y="83"/>
                    <a:pt x="125" y="83"/>
                  </a:cubicBezTo>
                  <a:cubicBezTo>
                    <a:pt x="121" y="83"/>
                    <a:pt x="113" y="76"/>
                    <a:pt x="116" y="75"/>
                  </a:cubicBezTo>
                  <a:cubicBezTo>
                    <a:pt x="119" y="74"/>
                    <a:pt x="115" y="72"/>
                    <a:pt x="118" y="69"/>
                  </a:cubicBezTo>
                  <a:cubicBezTo>
                    <a:pt x="120" y="67"/>
                    <a:pt x="122" y="72"/>
                    <a:pt x="125" y="72"/>
                  </a:cubicBezTo>
                  <a:cubicBezTo>
                    <a:pt x="127" y="72"/>
                    <a:pt x="128" y="75"/>
                    <a:pt x="132" y="79"/>
                  </a:cubicBezTo>
                  <a:cubicBezTo>
                    <a:pt x="137" y="83"/>
                    <a:pt x="137" y="80"/>
                    <a:pt x="138" y="78"/>
                  </a:cubicBezTo>
                  <a:cubicBezTo>
                    <a:pt x="138" y="75"/>
                    <a:pt x="143" y="77"/>
                    <a:pt x="143" y="75"/>
                  </a:cubicBezTo>
                  <a:cubicBezTo>
                    <a:pt x="144" y="65"/>
                    <a:pt x="144" y="65"/>
                    <a:pt x="144" y="65"/>
                  </a:cubicBezTo>
                  <a:cubicBezTo>
                    <a:pt x="140" y="65"/>
                    <a:pt x="139" y="62"/>
                    <a:pt x="139" y="61"/>
                  </a:cubicBezTo>
                  <a:cubicBezTo>
                    <a:pt x="139" y="59"/>
                    <a:pt x="132" y="55"/>
                    <a:pt x="130" y="56"/>
                  </a:cubicBezTo>
                  <a:cubicBezTo>
                    <a:pt x="128" y="57"/>
                    <a:pt x="124" y="53"/>
                    <a:pt x="121" y="53"/>
                  </a:cubicBezTo>
                  <a:cubicBezTo>
                    <a:pt x="118" y="53"/>
                    <a:pt x="114" y="50"/>
                    <a:pt x="114" y="47"/>
                  </a:cubicBezTo>
                  <a:cubicBezTo>
                    <a:pt x="115" y="44"/>
                    <a:pt x="120" y="48"/>
                    <a:pt x="121" y="46"/>
                  </a:cubicBezTo>
                  <a:cubicBezTo>
                    <a:pt x="122" y="43"/>
                    <a:pt x="116" y="44"/>
                    <a:pt x="115" y="43"/>
                  </a:cubicBezTo>
                  <a:cubicBezTo>
                    <a:pt x="115" y="41"/>
                    <a:pt x="117" y="41"/>
                    <a:pt x="118" y="40"/>
                  </a:cubicBezTo>
                  <a:cubicBezTo>
                    <a:pt x="120" y="39"/>
                    <a:pt x="117" y="37"/>
                    <a:pt x="116" y="36"/>
                  </a:cubicBezTo>
                  <a:cubicBezTo>
                    <a:pt x="114" y="35"/>
                    <a:pt x="114" y="38"/>
                    <a:pt x="112" y="38"/>
                  </a:cubicBezTo>
                  <a:cubicBezTo>
                    <a:pt x="110" y="38"/>
                    <a:pt x="112" y="35"/>
                    <a:pt x="113" y="34"/>
                  </a:cubicBezTo>
                  <a:cubicBezTo>
                    <a:pt x="114" y="32"/>
                    <a:pt x="108" y="30"/>
                    <a:pt x="105" y="31"/>
                  </a:cubicBezTo>
                  <a:cubicBezTo>
                    <a:pt x="102" y="32"/>
                    <a:pt x="101" y="31"/>
                    <a:pt x="101" y="29"/>
                  </a:cubicBezTo>
                  <a:cubicBezTo>
                    <a:pt x="101" y="27"/>
                    <a:pt x="97" y="29"/>
                    <a:pt x="95" y="30"/>
                  </a:cubicBezTo>
                  <a:cubicBezTo>
                    <a:pt x="93" y="31"/>
                    <a:pt x="91" y="29"/>
                    <a:pt x="93"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37"/>
            <p:cNvSpPr>
              <a:spLocks/>
            </p:cNvSpPr>
            <p:nvPr userDrawn="1"/>
          </p:nvSpPr>
          <p:spPr bwMode="auto">
            <a:xfrm>
              <a:off x="16616363" y="2413000"/>
              <a:ext cx="44450" cy="33338"/>
            </a:xfrm>
            <a:custGeom>
              <a:avLst/>
              <a:gdLst>
                <a:gd name="T0" fmla="*/ 13 w 16"/>
                <a:gd name="T1" fmla="*/ 9 h 12"/>
                <a:gd name="T2" fmla="*/ 14 w 16"/>
                <a:gd name="T3" fmla="*/ 2 h 12"/>
                <a:gd name="T4" fmla="*/ 7 w 16"/>
                <a:gd name="T5" fmla="*/ 1 h 12"/>
                <a:gd name="T6" fmla="*/ 2 w 16"/>
                <a:gd name="T7" fmla="*/ 8 h 12"/>
                <a:gd name="T8" fmla="*/ 13 w 16"/>
                <a:gd name="T9" fmla="*/ 9 h 12"/>
              </a:gdLst>
              <a:ahLst/>
              <a:cxnLst>
                <a:cxn ang="0">
                  <a:pos x="T0" y="T1"/>
                </a:cxn>
                <a:cxn ang="0">
                  <a:pos x="T2" y="T3"/>
                </a:cxn>
                <a:cxn ang="0">
                  <a:pos x="T4" y="T5"/>
                </a:cxn>
                <a:cxn ang="0">
                  <a:pos x="T6" y="T7"/>
                </a:cxn>
                <a:cxn ang="0">
                  <a:pos x="T8" y="T9"/>
                </a:cxn>
              </a:cxnLst>
              <a:rect l="0" t="0" r="r" b="b"/>
              <a:pathLst>
                <a:path w="16" h="12">
                  <a:moveTo>
                    <a:pt x="13" y="9"/>
                  </a:moveTo>
                  <a:cubicBezTo>
                    <a:pt x="16" y="8"/>
                    <a:pt x="15" y="4"/>
                    <a:pt x="14" y="2"/>
                  </a:cubicBezTo>
                  <a:cubicBezTo>
                    <a:pt x="12" y="1"/>
                    <a:pt x="9" y="0"/>
                    <a:pt x="7" y="1"/>
                  </a:cubicBezTo>
                  <a:cubicBezTo>
                    <a:pt x="4" y="1"/>
                    <a:pt x="0" y="5"/>
                    <a:pt x="2" y="8"/>
                  </a:cubicBezTo>
                  <a:cubicBezTo>
                    <a:pt x="5" y="12"/>
                    <a:pt x="10" y="9"/>
                    <a:pt x="13"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38"/>
            <p:cNvSpPr>
              <a:spLocks/>
            </p:cNvSpPr>
            <p:nvPr userDrawn="1"/>
          </p:nvSpPr>
          <p:spPr bwMode="auto">
            <a:xfrm>
              <a:off x="16570325" y="2266950"/>
              <a:ext cx="68263" cy="38100"/>
            </a:xfrm>
            <a:custGeom>
              <a:avLst/>
              <a:gdLst>
                <a:gd name="T0" fmla="*/ 2 w 25"/>
                <a:gd name="T1" fmla="*/ 3 h 14"/>
                <a:gd name="T2" fmla="*/ 5 w 25"/>
                <a:gd name="T3" fmla="*/ 9 h 14"/>
                <a:gd name="T4" fmla="*/ 12 w 25"/>
                <a:gd name="T5" fmla="*/ 12 h 14"/>
                <a:gd name="T6" fmla="*/ 25 w 25"/>
                <a:gd name="T7" fmla="*/ 10 h 14"/>
                <a:gd name="T8" fmla="*/ 12 w 25"/>
                <a:gd name="T9" fmla="*/ 3 h 14"/>
                <a:gd name="T10" fmla="*/ 2 w 25"/>
                <a:gd name="T11" fmla="*/ 3 h 14"/>
              </a:gdLst>
              <a:ahLst/>
              <a:cxnLst>
                <a:cxn ang="0">
                  <a:pos x="T0" y="T1"/>
                </a:cxn>
                <a:cxn ang="0">
                  <a:pos x="T2" y="T3"/>
                </a:cxn>
                <a:cxn ang="0">
                  <a:pos x="T4" y="T5"/>
                </a:cxn>
                <a:cxn ang="0">
                  <a:pos x="T6" y="T7"/>
                </a:cxn>
                <a:cxn ang="0">
                  <a:pos x="T8" y="T9"/>
                </a:cxn>
                <a:cxn ang="0">
                  <a:pos x="T10" y="T11"/>
                </a:cxn>
              </a:cxnLst>
              <a:rect l="0" t="0" r="r" b="b"/>
              <a:pathLst>
                <a:path w="25" h="14">
                  <a:moveTo>
                    <a:pt x="2" y="3"/>
                  </a:moveTo>
                  <a:cubicBezTo>
                    <a:pt x="0" y="6"/>
                    <a:pt x="4" y="6"/>
                    <a:pt x="5" y="9"/>
                  </a:cubicBezTo>
                  <a:cubicBezTo>
                    <a:pt x="5" y="13"/>
                    <a:pt x="9" y="14"/>
                    <a:pt x="12" y="12"/>
                  </a:cubicBezTo>
                  <a:cubicBezTo>
                    <a:pt x="16" y="10"/>
                    <a:pt x="25" y="12"/>
                    <a:pt x="25" y="10"/>
                  </a:cubicBezTo>
                  <a:cubicBezTo>
                    <a:pt x="25" y="7"/>
                    <a:pt x="15" y="3"/>
                    <a:pt x="12" y="3"/>
                  </a:cubicBezTo>
                  <a:cubicBezTo>
                    <a:pt x="8" y="4"/>
                    <a:pt x="3"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39"/>
            <p:cNvSpPr>
              <a:spLocks/>
            </p:cNvSpPr>
            <p:nvPr userDrawn="1"/>
          </p:nvSpPr>
          <p:spPr bwMode="auto">
            <a:xfrm>
              <a:off x="15821025" y="2727325"/>
              <a:ext cx="34925" cy="38100"/>
            </a:xfrm>
            <a:custGeom>
              <a:avLst/>
              <a:gdLst>
                <a:gd name="T0" fmla="*/ 4 w 13"/>
                <a:gd name="T1" fmla="*/ 2 h 14"/>
                <a:gd name="T2" fmla="*/ 12 w 13"/>
                <a:gd name="T3" fmla="*/ 13 h 14"/>
                <a:gd name="T4" fmla="*/ 9 w 13"/>
                <a:gd name="T5" fmla="*/ 5 h 14"/>
                <a:gd name="T6" fmla="*/ 4 w 13"/>
                <a:gd name="T7" fmla="*/ 2 h 14"/>
              </a:gdLst>
              <a:ahLst/>
              <a:cxnLst>
                <a:cxn ang="0">
                  <a:pos x="T0" y="T1"/>
                </a:cxn>
                <a:cxn ang="0">
                  <a:pos x="T2" y="T3"/>
                </a:cxn>
                <a:cxn ang="0">
                  <a:pos x="T4" y="T5"/>
                </a:cxn>
                <a:cxn ang="0">
                  <a:pos x="T6" y="T7"/>
                </a:cxn>
              </a:cxnLst>
              <a:rect l="0" t="0" r="r" b="b"/>
              <a:pathLst>
                <a:path w="13" h="14">
                  <a:moveTo>
                    <a:pt x="4" y="2"/>
                  </a:moveTo>
                  <a:cubicBezTo>
                    <a:pt x="0" y="4"/>
                    <a:pt x="10" y="14"/>
                    <a:pt x="12" y="13"/>
                  </a:cubicBezTo>
                  <a:cubicBezTo>
                    <a:pt x="13" y="12"/>
                    <a:pt x="9" y="8"/>
                    <a:pt x="9" y="5"/>
                  </a:cubicBezTo>
                  <a:cubicBezTo>
                    <a:pt x="9" y="3"/>
                    <a:pt x="8" y="0"/>
                    <a:pt x="4"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40"/>
            <p:cNvSpPr>
              <a:spLocks noEditPoints="1"/>
            </p:cNvSpPr>
            <p:nvPr userDrawn="1"/>
          </p:nvSpPr>
          <p:spPr bwMode="auto">
            <a:xfrm>
              <a:off x="15328900" y="2260600"/>
              <a:ext cx="1538288" cy="1112838"/>
            </a:xfrm>
            <a:custGeom>
              <a:avLst/>
              <a:gdLst>
                <a:gd name="T0" fmla="*/ 525 w 554"/>
                <a:gd name="T1" fmla="*/ 135 h 401"/>
                <a:gd name="T2" fmla="*/ 496 w 554"/>
                <a:gd name="T3" fmla="*/ 114 h 401"/>
                <a:gd name="T4" fmla="*/ 464 w 554"/>
                <a:gd name="T5" fmla="*/ 115 h 401"/>
                <a:gd name="T6" fmla="*/ 457 w 554"/>
                <a:gd name="T7" fmla="*/ 168 h 401"/>
                <a:gd name="T8" fmla="*/ 441 w 554"/>
                <a:gd name="T9" fmla="*/ 168 h 401"/>
                <a:gd name="T10" fmla="*/ 389 w 554"/>
                <a:gd name="T11" fmla="*/ 145 h 401"/>
                <a:gd name="T12" fmla="*/ 398 w 554"/>
                <a:gd name="T13" fmla="*/ 99 h 401"/>
                <a:gd name="T14" fmla="*/ 414 w 554"/>
                <a:gd name="T15" fmla="*/ 82 h 401"/>
                <a:gd name="T16" fmla="*/ 445 w 554"/>
                <a:gd name="T17" fmla="*/ 66 h 401"/>
                <a:gd name="T18" fmla="*/ 428 w 554"/>
                <a:gd name="T19" fmla="*/ 50 h 401"/>
                <a:gd name="T20" fmla="*/ 412 w 554"/>
                <a:gd name="T21" fmla="*/ 53 h 401"/>
                <a:gd name="T22" fmla="*/ 394 w 554"/>
                <a:gd name="T23" fmla="*/ 39 h 401"/>
                <a:gd name="T24" fmla="*/ 394 w 554"/>
                <a:gd name="T25" fmla="*/ 2 h 401"/>
                <a:gd name="T26" fmla="*/ 369 w 554"/>
                <a:gd name="T27" fmla="*/ 33 h 401"/>
                <a:gd name="T28" fmla="*/ 372 w 554"/>
                <a:gd name="T29" fmla="*/ 65 h 401"/>
                <a:gd name="T30" fmla="*/ 365 w 554"/>
                <a:gd name="T31" fmla="*/ 43 h 401"/>
                <a:gd name="T32" fmla="*/ 329 w 554"/>
                <a:gd name="T33" fmla="*/ 58 h 401"/>
                <a:gd name="T34" fmla="*/ 308 w 554"/>
                <a:gd name="T35" fmla="*/ 68 h 401"/>
                <a:gd name="T36" fmla="*/ 253 w 554"/>
                <a:gd name="T37" fmla="*/ 47 h 401"/>
                <a:gd name="T38" fmla="*/ 196 w 554"/>
                <a:gd name="T39" fmla="*/ 44 h 401"/>
                <a:gd name="T40" fmla="*/ 176 w 554"/>
                <a:gd name="T41" fmla="*/ 46 h 401"/>
                <a:gd name="T42" fmla="*/ 108 w 554"/>
                <a:gd name="T43" fmla="*/ 40 h 401"/>
                <a:gd name="T44" fmla="*/ 54 w 554"/>
                <a:gd name="T45" fmla="*/ 32 h 401"/>
                <a:gd name="T46" fmla="*/ 23 w 554"/>
                <a:gd name="T47" fmla="*/ 68 h 401"/>
                <a:gd name="T48" fmla="*/ 1 w 554"/>
                <a:gd name="T49" fmla="*/ 80 h 401"/>
                <a:gd name="T50" fmla="*/ 19 w 554"/>
                <a:gd name="T51" fmla="*/ 100 h 401"/>
                <a:gd name="T52" fmla="*/ 36 w 554"/>
                <a:gd name="T53" fmla="*/ 135 h 401"/>
                <a:gd name="T54" fmla="*/ 32 w 554"/>
                <a:gd name="T55" fmla="*/ 160 h 401"/>
                <a:gd name="T56" fmla="*/ 75 w 554"/>
                <a:gd name="T57" fmla="*/ 134 h 401"/>
                <a:gd name="T58" fmla="*/ 85 w 554"/>
                <a:gd name="T59" fmla="*/ 128 h 401"/>
                <a:gd name="T60" fmla="*/ 110 w 554"/>
                <a:gd name="T61" fmla="*/ 121 h 401"/>
                <a:gd name="T62" fmla="*/ 154 w 554"/>
                <a:gd name="T63" fmla="*/ 133 h 401"/>
                <a:gd name="T64" fmla="*/ 171 w 554"/>
                <a:gd name="T65" fmla="*/ 152 h 401"/>
                <a:gd name="T66" fmla="*/ 180 w 554"/>
                <a:gd name="T67" fmla="*/ 152 h 401"/>
                <a:gd name="T68" fmla="*/ 185 w 554"/>
                <a:gd name="T69" fmla="*/ 161 h 401"/>
                <a:gd name="T70" fmla="*/ 202 w 554"/>
                <a:gd name="T71" fmla="*/ 178 h 401"/>
                <a:gd name="T72" fmla="*/ 234 w 554"/>
                <a:gd name="T73" fmla="*/ 204 h 401"/>
                <a:gd name="T74" fmla="*/ 210 w 554"/>
                <a:gd name="T75" fmla="*/ 193 h 401"/>
                <a:gd name="T76" fmla="*/ 228 w 554"/>
                <a:gd name="T77" fmla="*/ 220 h 401"/>
                <a:gd name="T78" fmla="*/ 238 w 554"/>
                <a:gd name="T79" fmla="*/ 283 h 401"/>
                <a:gd name="T80" fmla="*/ 275 w 554"/>
                <a:gd name="T81" fmla="*/ 332 h 401"/>
                <a:gd name="T82" fmla="*/ 286 w 554"/>
                <a:gd name="T83" fmla="*/ 331 h 401"/>
                <a:gd name="T84" fmla="*/ 286 w 554"/>
                <a:gd name="T85" fmla="*/ 324 h 401"/>
                <a:gd name="T86" fmla="*/ 324 w 554"/>
                <a:gd name="T87" fmla="*/ 370 h 401"/>
                <a:gd name="T88" fmla="*/ 407 w 554"/>
                <a:gd name="T89" fmla="*/ 400 h 401"/>
                <a:gd name="T90" fmla="*/ 415 w 554"/>
                <a:gd name="T91" fmla="*/ 371 h 401"/>
                <a:gd name="T92" fmla="*/ 364 w 554"/>
                <a:gd name="T93" fmla="*/ 369 h 401"/>
                <a:gd name="T94" fmla="*/ 379 w 554"/>
                <a:gd name="T95" fmla="*/ 322 h 401"/>
                <a:gd name="T96" fmla="*/ 408 w 554"/>
                <a:gd name="T97" fmla="*/ 317 h 401"/>
                <a:gd name="T98" fmla="*/ 446 w 554"/>
                <a:gd name="T99" fmla="*/ 346 h 401"/>
                <a:gd name="T100" fmla="*/ 469 w 554"/>
                <a:gd name="T101" fmla="*/ 289 h 401"/>
                <a:gd name="T102" fmla="*/ 472 w 554"/>
                <a:gd name="T103" fmla="*/ 269 h 401"/>
                <a:gd name="T104" fmla="*/ 497 w 554"/>
                <a:gd name="T105" fmla="*/ 250 h 401"/>
                <a:gd name="T106" fmla="*/ 532 w 554"/>
                <a:gd name="T107" fmla="*/ 225 h 401"/>
                <a:gd name="T108" fmla="*/ 398 w 554"/>
                <a:gd name="T109" fmla="*/ 386 h 401"/>
                <a:gd name="T110" fmla="*/ 363 w 554"/>
                <a:gd name="T111" fmla="*/ 342 h 401"/>
                <a:gd name="T112" fmla="*/ 427 w 554"/>
                <a:gd name="T113" fmla="*/ 212 h 401"/>
                <a:gd name="T114" fmla="*/ 417 w 554"/>
                <a:gd name="T115" fmla="*/ 249 h 401"/>
                <a:gd name="T116" fmla="*/ 440 w 554"/>
                <a:gd name="T117" fmla="*/ 243 h 401"/>
                <a:gd name="T118" fmla="*/ 457 w 554"/>
                <a:gd name="T119" fmla="*/ 244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4" h="401">
                  <a:moveTo>
                    <a:pt x="547" y="195"/>
                  </a:moveTo>
                  <a:cubicBezTo>
                    <a:pt x="543" y="139"/>
                    <a:pt x="543" y="139"/>
                    <a:pt x="543" y="139"/>
                  </a:cubicBezTo>
                  <a:cubicBezTo>
                    <a:pt x="543" y="138"/>
                    <a:pt x="541" y="137"/>
                    <a:pt x="541" y="136"/>
                  </a:cubicBezTo>
                  <a:cubicBezTo>
                    <a:pt x="541" y="135"/>
                    <a:pt x="539" y="133"/>
                    <a:pt x="539" y="132"/>
                  </a:cubicBezTo>
                  <a:cubicBezTo>
                    <a:pt x="539" y="131"/>
                    <a:pt x="536" y="128"/>
                    <a:pt x="536" y="126"/>
                  </a:cubicBezTo>
                  <a:cubicBezTo>
                    <a:pt x="536" y="125"/>
                    <a:pt x="534" y="124"/>
                    <a:pt x="533" y="122"/>
                  </a:cubicBezTo>
                  <a:cubicBezTo>
                    <a:pt x="532" y="120"/>
                    <a:pt x="532" y="121"/>
                    <a:pt x="531" y="123"/>
                  </a:cubicBezTo>
                  <a:cubicBezTo>
                    <a:pt x="530" y="126"/>
                    <a:pt x="528" y="126"/>
                    <a:pt x="529" y="127"/>
                  </a:cubicBezTo>
                  <a:cubicBezTo>
                    <a:pt x="530" y="129"/>
                    <a:pt x="529" y="129"/>
                    <a:pt x="528" y="130"/>
                  </a:cubicBezTo>
                  <a:cubicBezTo>
                    <a:pt x="527" y="131"/>
                    <a:pt x="529" y="133"/>
                    <a:pt x="527" y="133"/>
                  </a:cubicBezTo>
                  <a:cubicBezTo>
                    <a:pt x="525" y="133"/>
                    <a:pt x="526" y="136"/>
                    <a:pt x="525" y="135"/>
                  </a:cubicBezTo>
                  <a:cubicBezTo>
                    <a:pt x="524" y="133"/>
                    <a:pt x="522" y="134"/>
                    <a:pt x="522" y="135"/>
                  </a:cubicBezTo>
                  <a:cubicBezTo>
                    <a:pt x="522" y="137"/>
                    <a:pt x="518" y="138"/>
                    <a:pt x="517" y="138"/>
                  </a:cubicBezTo>
                  <a:cubicBezTo>
                    <a:pt x="515" y="138"/>
                    <a:pt x="515" y="135"/>
                    <a:pt x="514" y="136"/>
                  </a:cubicBezTo>
                  <a:cubicBezTo>
                    <a:pt x="513" y="137"/>
                    <a:pt x="513" y="133"/>
                    <a:pt x="511" y="133"/>
                  </a:cubicBezTo>
                  <a:cubicBezTo>
                    <a:pt x="509" y="133"/>
                    <a:pt x="508" y="133"/>
                    <a:pt x="508" y="132"/>
                  </a:cubicBezTo>
                  <a:cubicBezTo>
                    <a:pt x="509" y="130"/>
                    <a:pt x="505" y="129"/>
                    <a:pt x="506" y="128"/>
                  </a:cubicBezTo>
                  <a:cubicBezTo>
                    <a:pt x="508" y="127"/>
                    <a:pt x="506" y="125"/>
                    <a:pt x="506" y="122"/>
                  </a:cubicBezTo>
                  <a:cubicBezTo>
                    <a:pt x="506" y="119"/>
                    <a:pt x="508" y="119"/>
                    <a:pt x="508" y="118"/>
                  </a:cubicBezTo>
                  <a:cubicBezTo>
                    <a:pt x="508" y="117"/>
                    <a:pt x="506" y="117"/>
                    <a:pt x="505" y="118"/>
                  </a:cubicBezTo>
                  <a:cubicBezTo>
                    <a:pt x="503" y="119"/>
                    <a:pt x="503" y="116"/>
                    <a:pt x="502" y="117"/>
                  </a:cubicBezTo>
                  <a:cubicBezTo>
                    <a:pt x="500" y="117"/>
                    <a:pt x="496" y="116"/>
                    <a:pt x="496" y="114"/>
                  </a:cubicBezTo>
                  <a:cubicBezTo>
                    <a:pt x="496" y="112"/>
                    <a:pt x="494" y="113"/>
                    <a:pt x="493" y="111"/>
                  </a:cubicBezTo>
                  <a:cubicBezTo>
                    <a:pt x="493" y="110"/>
                    <a:pt x="491" y="111"/>
                    <a:pt x="491" y="110"/>
                  </a:cubicBezTo>
                  <a:cubicBezTo>
                    <a:pt x="491" y="108"/>
                    <a:pt x="490" y="108"/>
                    <a:pt x="489" y="108"/>
                  </a:cubicBezTo>
                  <a:cubicBezTo>
                    <a:pt x="487" y="107"/>
                    <a:pt x="487" y="106"/>
                    <a:pt x="485" y="106"/>
                  </a:cubicBezTo>
                  <a:cubicBezTo>
                    <a:pt x="483" y="106"/>
                    <a:pt x="481" y="107"/>
                    <a:pt x="480" y="107"/>
                  </a:cubicBezTo>
                  <a:cubicBezTo>
                    <a:pt x="479" y="108"/>
                    <a:pt x="476" y="106"/>
                    <a:pt x="475" y="107"/>
                  </a:cubicBezTo>
                  <a:cubicBezTo>
                    <a:pt x="474" y="107"/>
                    <a:pt x="474" y="106"/>
                    <a:pt x="471" y="105"/>
                  </a:cubicBezTo>
                  <a:cubicBezTo>
                    <a:pt x="468" y="105"/>
                    <a:pt x="465" y="104"/>
                    <a:pt x="465" y="105"/>
                  </a:cubicBezTo>
                  <a:cubicBezTo>
                    <a:pt x="464" y="106"/>
                    <a:pt x="462" y="107"/>
                    <a:pt x="462" y="109"/>
                  </a:cubicBezTo>
                  <a:cubicBezTo>
                    <a:pt x="463" y="111"/>
                    <a:pt x="465" y="111"/>
                    <a:pt x="466" y="113"/>
                  </a:cubicBezTo>
                  <a:cubicBezTo>
                    <a:pt x="466" y="114"/>
                    <a:pt x="465" y="114"/>
                    <a:pt x="464" y="115"/>
                  </a:cubicBezTo>
                  <a:cubicBezTo>
                    <a:pt x="464" y="117"/>
                    <a:pt x="463" y="116"/>
                    <a:pt x="463" y="117"/>
                  </a:cubicBezTo>
                  <a:cubicBezTo>
                    <a:pt x="463" y="118"/>
                    <a:pt x="464" y="118"/>
                    <a:pt x="464" y="120"/>
                  </a:cubicBezTo>
                  <a:cubicBezTo>
                    <a:pt x="465" y="122"/>
                    <a:pt x="466" y="122"/>
                    <a:pt x="466" y="125"/>
                  </a:cubicBezTo>
                  <a:cubicBezTo>
                    <a:pt x="467" y="128"/>
                    <a:pt x="466" y="127"/>
                    <a:pt x="464" y="127"/>
                  </a:cubicBezTo>
                  <a:cubicBezTo>
                    <a:pt x="463" y="128"/>
                    <a:pt x="465" y="129"/>
                    <a:pt x="463" y="131"/>
                  </a:cubicBezTo>
                  <a:cubicBezTo>
                    <a:pt x="461" y="133"/>
                    <a:pt x="460" y="135"/>
                    <a:pt x="461" y="136"/>
                  </a:cubicBezTo>
                  <a:cubicBezTo>
                    <a:pt x="462" y="137"/>
                    <a:pt x="467" y="139"/>
                    <a:pt x="469" y="142"/>
                  </a:cubicBezTo>
                  <a:cubicBezTo>
                    <a:pt x="471" y="145"/>
                    <a:pt x="471" y="150"/>
                    <a:pt x="470" y="153"/>
                  </a:cubicBezTo>
                  <a:cubicBezTo>
                    <a:pt x="470" y="157"/>
                    <a:pt x="466" y="157"/>
                    <a:pt x="463" y="160"/>
                  </a:cubicBezTo>
                  <a:cubicBezTo>
                    <a:pt x="460" y="163"/>
                    <a:pt x="457" y="163"/>
                    <a:pt x="456" y="163"/>
                  </a:cubicBezTo>
                  <a:cubicBezTo>
                    <a:pt x="454" y="163"/>
                    <a:pt x="455" y="166"/>
                    <a:pt x="457" y="168"/>
                  </a:cubicBezTo>
                  <a:cubicBezTo>
                    <a:pt x="459" y="170"/>
                    <a:pt x="457" y="171"/>
                    <a:pt x="458" y="173"/>
                  </a:cubicBezTo>
                  <a:cubicBezTo>
                    <a:pt x="459" y="175"/>
                    <a:pt x="458" y="177"/>
                    <a:pt x="460" y="179"/>
                  </a:cubicBezTo>
                  <a:cubicBezTo>
                    <a:pt x="461" y="181"/>
                    <a:pt x="460" y="182"/>
                    <a:pt x="459" y="183"/>
                  </a:cubicBezTo>
                  <a:cubicBezTo>
                    <a:pt x="457" y="185"/>
                    <a:pt x="459" y="184"/>
                    <a:pt x="460" y="186"/>
                  </a:cubicBezTo>
                  <a:cubicBezTo>
                    <a:pt x="460" y="188"/>
                    <a:pt x="459" y="187"/>
                    <a:pt x="457" y="186"/>
                  </a:cubicBezTo>
                  <a:cubicBezTo>
                    <a:pt x="456" y="185"/>
                    <a:pt x="454" y="188"/>
                    <a:pt x="454" y="189"/>
                  </a:cubicBezTo>
                  <a:cubicBezTo>
                    <a:pt x="454" y="190"/>
                    <a:pt x="451" y="187"/>
                    <a:pt x="450" y="187"/>
                  </a:cubicBezTo>
                  <a:cubicBezTo>
                    <a:pt x="449" y="188"/>
                    <a:pt x="450" y="186"/>
                    <a:pt x="448" y="184"/>
                  </a:cubicBezTo>
                  <a:cubicBezTo>
                    <a:pt x="446" y="182"/>
                    <a:pt x="445" y="182"/>
                    <a:pt x="445" y="180"/>
                  </a:cubicBezTo>
                  <a:cubicBezTo>
                    <a:pt x="445" y="179"/>
                    <a:pt x="441" y="178"/>
                    <a:pt x="441" y="176"/>
                  </a:cubicBezTo>
                  <a:cubicBezTo>
                    <a:pt x="441" y="174"/>
                    <a:pt x="442" y="169"/>
                    <a:pt x="441" y="168"/>
                  </a:cubicBezTo>
                  <a:cubicBezTo>
                    <a:pt x="440" y="167"/>
                    <a:pt x="441" y="165"/>
                    <a:pt x="441" y="164"/>
                  </a:cubicBezTo>
                  <a:cubicBezTo>
                    <a:pt x="442" y="163"/>
                    <a:pt x="441" y="161"/>
                    <a:pt x="439" y="161"/>
                  </a:cubicBezTo>
                  <a:cubicBezTo>
                    <a:pt x="436" y="161"/>
                    <a:pt x="434" y="160"/>
                    <a:pt x="431" y="160"/>
                  </a:cubicBezTo>
                  <a:cubicBezTo>
                    <a:pt x="428" y="161"/>
                    <a:pt x="426" y="160"/>
                    <a:pt x="425" y="159"/>
                  </a:cubicBezTo>
                  <a:cubicBezTo>
                    <a:pt x="425" y="159"/>
                    <a:pt x="422" y="157"/>
                    <a:pt x="418" y="156"/>
                  </a:cubicBezTo>
                  <a:cubicBezTo>
                    <a:pt x="415" y="155"/>
                    <a:pt x="413" y="153"/>
                    <a:pt x="413" y="152"/>
                  </a:cubicBezTo>
                  <a:cubicBezTo>
                    <a:pt x="413" y="151"/>
                    <a:pt x="409" y="150"/>
                    <a:pt x="408" y="149"/>
                  </a:cubicBezTo>
                  <a:cubicBezTo>
                    <a:pt x="408" y="148"/>
                    <a:pt x="404" y="148"/>
                    <a:pt x="403" y="148"/>
                  </a:cubicBezTo>
                  <a:cubicBezTo>
                    <a:pt x="401" y="148"/>
                    <a:pt x="398" y="145"/>
                    <a:pt x="396" y="145"/>
                  </a:cubicBezTo>
                  <a:cubicBezTo>
                    <a:pt x="394" y="145"/>
                    <a:pt x="389" y="147"/>
                    <a:pt x="388" y="148"/>
                  </a:cubicBezTo>
                  <a:cubicBezTo>
                    <a:pt x="388" y="148"/>
                    <a:pt x="389" y="146"/>
                    <a:pt x="389" y="145"/>
                  </a:cubicBezTo>
                  <a:cubicBezTo>
                    <a:pt x="390" y="144"/>
                    <a:pt x="387" y="141"/>
                    <a:pt x="387" y="139"/>
                  </a:cubicBezTo>
                  <a:cubicBezTo>
                    <a:pt x="386" y="136"/>
                    <a:pt x="385" y="134"/>
                    <a:pt x="383" y="134"/>
                  </a:cubicBezTo>
                  <a:cubicBezTo>
                    <a:pt x="381" y="134"/>
                    <a:pt x="378" y="133"/>
                    <a:pt x="377" y="133"/>
                  </a:cubicBezTo>
                  <a:cubicBezTo>
                    <a:pt x="377" y="132"/>
                    <a:pt x="377" y="126"/>
                    <a:pt x="377" y="123"/>
                  </a:cubicBezTo>
                  <a:cubicBezTo>
                    <a:pt x="378" y="120"/>
                    <a:pt x="381" y="116"/>
                    <a:pt x="381" y="115"/>
                  </a:cubicBezTo>
                  <a:cubicBezTo>
                    <a:pt x="381" y="113"/>
                    <a:pt x="383" y="112"/>
                    <a:pt x="384" y="112"/>
                  </a:cubicBezTo>
                  <a:cubicBezTo>
                    <a:pt x="386" y="111"/>
                    <a:pt x="385" y="108"/>
                    <a:pt x="386" y="108"/>
                  </a:cubicBezTo>
                  <a:cubicBezTo>
                    <a:pt x="388" y="107"/>
                    <a:pt x="388" y="107"/>
                    <a:pt x="389" y="105"/>
                  </a:cubicBezTo>
                  <a:cubicBezTo>
                    <a:pt x="389" y="104"/>
                    <a:pt x="391" y="105"/>
                    <a:pt x="390" y="104"/>
                  </a:cubicBezTo>
                  <a:cubicBezTo>
                    <a:pt x="389" y="103"/>
                    <a:pt x="390" y="102"/>
                    <a:pt x="392" y="102"/>
                  </a:cubicBezTo>
                  <a:cubicBezTo>
                    <a:pt x="395" y="102"/>
                    <a:pt x="399" y="101"/>
                    <a:pt x="398" y="99"/>
                  </a:cubicBezTo>
                  <a:cubicBezTo>
                    <a:pt x="397" y="96"/>
                    <a:pt x="391" y="98"/>
                    <a:pt x="391" y="96"/>
                  </a:cubicBezTo>
                  <a:cubicBezTo>
                    <a:pt x="391" y="94"/>
                    <a:pt x="382" y="94"/>
                    <a:pt x="383" y="93"/>
                  </a:cubicBezTo>
                  <a:cubicBezTo>
                    <a:pt x="383" y="91"/>
                    <a:pt x="391" y="93"/>
                    <a:pt x="394" y="95"/>
                  </a:cubicBezTo>
                  <a:cubicBezTo>
                    <a:pt x="397" y="96"/>
                    <a:pt x="398" y="96"/>
                    <a:pt x="400" y="95"/>
                  </a:cubicBezTo>
                  <a:cubicBezTo>
                    <a:pt x="403" y="95"/>
                    <a:pt x="401" y="92"/>
                    <a:pt x="402" y="91"/>
                  </a:cubicBezTo>
                  <a:cubicBezTo>
                    <a:pt x="402" y="90"/>
                    <a:pt x="407" y="93"/>
                    <a:pt x="409" y="92"/>
                  </a:cubicBezTo>
                  <a:cubicBezTo>
                    <a:pt x="412" y="92"/>
                    <a:pt x="414" y="86"/>
                    <a:pt x="416" y="85"/>
                  </a:cubicBezTo>
                  <a:cubicBezTo>
                    <a:pt x="419" y="83"/>
                    <a:pt x="417" y="82"/>
                    <a:pt x="412" y="82"/>
                  </a:cubicBezTo>
                  <a:cubicBezTo>
                    <a:pt x="408" y="83"/>
                    <a:pt x="406" y="81"/>
                    <a:pt x="404" y="79"/>
                  </a:cubicBezTo>
                  <a:cubicBezTo>
                    <a:pt x="401" y="78"/>
                    <a:pt x="402" y="76"/>
                    <a:pt x="404" y="77"/>
                  </a:cubicBezTo>
                  <a:cubicBezTo>
                    <a:pt x="406" y="77"/>
                    <a:pt x="412" y="81"/>
                    <a:pt x="414" y="82"/>
                  </a:cubicBezTo>
                  <a:cubicBezTo>
                    <a:pt x="416" y="82"/>
                    <a:pt x="420" y="77"/>
                    <a:pt x="422" y="76"/>
                  </a:cubicBezTo>
                  <a:cubicBezTo>
                    <a:pt x="424" y="75"/>
                    <a:pt x="420" y="74"/>
                    <a:pt x="419" y="73"/>
                  </a:cubicBezTo>
                  <a:cubicBezTo>
                    <a:pt x="418" y="72"/>
                    <a:pt x="421" y="71"/>
                    <a:pt x="423" y="71"/>
                  </a:cubicBezTo>
                  <a:cubicBezTo>
                    <a:pt x="425" y="71"/>
                    <a:pt x="425" y="73"/>
                    <a:pt x="426" y="74"/>
                  </a:cubicBezTo>
                  <a:cubicBezTo>
                    <a:pt x="427" y="74"/>
                    <a:pt x="430" y="73"/>
                    <a:pt x="432" y="73"/>
                  </a:cubicBezTo>
                  <a:cubicBezTo>
                    <a:pt x="433" y="73"/>
                    <a:pt x="431" y="71"/>
                    <a:pt x="429" y="69"/>
                  </a:cubicBezTo>
                  <a:cubicBezTo>
                    <a:pt x="426" y="68"/>
                    <a:pt x="429" y="67"/>
                    <a:pt x="430" y="68"/>
                  </a:cubicBezTo>
                  <a:cubicBezTo>
                    <a:pt x="430" y="70"/>
                    <a:pt x="432" y="69"/>
                    <a:pt x="433" y="71"/>
                  </a:cubicBezTo>
                  <a:cubicBezTo>
                    <a:pt x="435" y="74"/>
                    <a:pt x="435" y="72"/>
                    <a:pt x="438" y="71"/>
                  </a:cubicBezTo>
                  <a:cubicBezTo>
                    <a:pt x="440" y="71"/>
                    <a:pt x="441" y="69"/>
                    <a:pt x="442" y="68"/>
                  </a:cubicBezTo>
                  <a:cubicBezTo>
                    <a:pt x="444" y="66"/>
                    <a:pt x="444" y="68"/>
                    <a:pt x="445" y="66"/>
                  </a:cubicBezTo>
                  <a:cubicBezTo>
                    <a:pt x="447" y="64"/>
                    <a:pt x="445" y="62"/>
                    <a:pt x="443" y="60"/>
                  </a:cubicBezTo>
                  <a:cubicBezTo>
                    <a:pt x="441" y="59"/>
                    <a:pt x="443" y="58"/>
                    <a:pt x="441" y="57"/>
                  </a:cubicBezTo>
                  <a:cubicBezTo>
                    <a:pt x="439" y="56"/>
                    <a:pt x="439" y="54"/>
                    <a:pt x="441" y="55"/>
                  </a:cubicBezTo>
                  <a:cubicBezTo>
                    <a:pt x="443" y="55"/>
                    <a:pt x="445" y="54"/>
                    <a:pt x="446" y="53"/>
                  </a:cubicBezTo>
                  <a:cubicBezTo>
                    <a:pt x="447" y="51"/>
                    <a:pt x="443" y="51"/>
                    <a:pt x="445" y="50"/>
                  </a:cubicBezTo>
                  <a:cubicBezTo>
                    <a:pt x="447" y="49"/>
                    <a:pt x="445" y="47"/>
                    <a:pt x="443" y="47"/>
                  </a:cubicBezTo>
                  <a:cubicBezTo>
                    <a:pt x="441" y="47"/>
                    <a:pt x="439" y="46"/>
                    <a:pt x="439" y="45"/>
                  </a:cubicBezTo>
                  <a:cubicBezTo>
                    <a:pt x="439" y="43"/>
                    <a:pt x="436" y="44"/>
                    <a:pt x="434" y="43"/>
                  </a:cubicBezTo>
                  <a:cubicBezTo>
                    <a:pt x="431" y="42"/>
                    <a:pt x="427" y="42"/>
                    <a:pt x="425" y="42"/>
                  </a:cubicBezTo>
                  <a:cubicBezTo>
                    <a:pt x="424" y="42"/>
                    <a:pt x="424" y="47"/>
                    <a:pt x="426" y="47"/>
                  </a:cubicBezTo>
                  <a:cubicBezTo>
                    <a:pt x="428" y="47"/>
                    <a:pt x="429" y="49"/>
                    <a:pt x="428" y="50"/>
                  </a:cubicBezTo>
                  <a:cubicBezTo>
                    <a:pt x="426" y="50"/>
                    <a:pt x="428" y="52"/>
                    <a:pt x="427" y="52"/>
                  </a:cubicBezTo>
                  <a:cubicBezTo>
                    <a:pt x="425" y="52"/>
                    <a:pt x="424" y="51"/>
                    <a:pt x="423" y="54"/>
                  </a:cubicBezTo>
                  <a:cubicBezTo>
                    <a:pt x="423" y="57"/>
                    <a:pt x="423" y="58"/>
                    <a:pt x="421" y="59"/>
                  </a:cubicBezTo>
                  <a:cubicBezTo>
                    <a:pt x="419" y="60"/>
                    <a:pt x="420" y="56"/>
                    <a:pt x="419" y="56"/>
                  </a:cubicBezTo>
                  <a:cubicBezTo>
                    <a:pt x="417" y="56"/>
                    <a:pt x="417" y="60"/>
                    <a:pt x="418" y="60"/>
                  </a:cubicBezTo>
                  <a:cubicBezTo>
                    <a:pt x="419" y="61"/>
                    <a:pt x="419" y="62"/>
                    <a:pt x="420" y="63"/>
                  </a:cubicBezTo>
                  <a:cubicBezTo>
                    <a:pt x="420" y="65"/>
                    <a:pt x="417" y="64"/>
                    <a:pt x="416" y="66"/>
                  </a:cubicBezTo>
                  <a:cubicBezTo>
                    <a:pt x="415" y="68"/>
                    <a:pt x="415" y="65"/>
                    <a:pt x="413" y="64"/>
                  </a:cubicBezTo>
                  <a:cubicBezTo>
                    <a:pt x="412" y="62"/>
                    <a:pt x="410" y="60"/>
                    <a:pt x="410" y="58"/>
                  </a:cubicBezTo>
                  <a:cubicBezTo>
                    <a:pt x="410" y="57"/>
                    <a:pt x="411" y="56"/>
                    <a:pt x="412" y="56"/>
                  </a:cubicBezTo>
                  <a:cubicBezTo>
                    <a:pt x="413" y="56"/>
                    <a:pt x="412" y="55"/>
                    <a:pt x="412" y="53"/>
                  </a:cubicBezTo>
                  <a:cubicBezTo>
                    <a:pt x="412" y="51"/>
                    <a:pt x="410" y="51"/>
                    <a:pt x="409" y="49"/>
                  </a:cubicBezTo>
                  <a:cubicBezTo>
                    <a:pt x="407" y="47"/>
                    <a:pt x="405" y="47"/>
                    <a:pt x="404" y="48"/>
                  </a:cubicBezTo>
                  <a:cubicBezTo>
                    <a:pt x="403" y="49"/>
                    <a:pt x="403" y="51"/>
                    <a:pt x="402" y="52"/>
                  </a:cubicBezTo>
                  <a:cubicBezTo>
                    <a:pt x="400" y="52"/>
                    <a:pt x="401" y="55"/>
                    <a:pt x="400" y="56"/>
                  </a:cubicBezTo>
                  <a:cubicBezTo>
                    <a:pt x="398" y="56"/>
                    <a:pt x="399" y="50"/>
                    <a:pt x="398" y="50"/>
                  </a:cubicBezTo>
                  <a:cubicBezTo>
                    <a:pt x="397" y="49"/>
                    <a:pt x="397" y="48"/>
                    <a:pt x="399" y="47"/>
                  </a:cubicBezTo>
                  <a:cubicBezTo>
                    <a:pt x="400" y="47"/>
                    <a:pt x="401" y="45"/>
                    <a:pt x="400" y="45"/>
                  </a:cubicBezTo>
                  <a:cubicBezTo>
                    <a:pt x="398" y="45"/>
                    <a:pt x="396" y="44"/>
                    <a:pt x="395" y="43"/>
                  </a:cubicBezTo>
                  <a:cubicBezTo>
                    <a:pt x="394" y="43"/>
                    <a:pt x="392" y="45"/>
                    <a:pt x="391" y="44"/>
                  </a:cubicBezTo>
                  <a:cubicBezTo>
                    <a:pt x="390" y="43"/>
                    <a:pt x="391" y="41"/>
                    <a:pt x="391" y="40"/>
                  </a:cubicBezTo>
                  <a:cubicBezTo>
                    <a:pt x="391" y="39"/>
                    <a:pt x="393" y="40"/>
                    <a:pt x="394" y="39"/>
                  </a:cubicBezTo>
                  <a:cubicBezTo>
                    <a:pt x="395" y="37"/>
                    <a:pt x="391" y="37"/>
                    <a:pt x="391" y="36"/>
                  </a:cubicBezTo>
                  <a:cubicBezTo>
                    <a:pt x="391" y="34"/>
                    <a:pt x="387" y="33"/>
                    <a:pt x="386" y="33"/>
                  </a:cubicBezTo>
                  <a:cubicBezTo>
                    <a:pt x="385" y="32"/>
                    <a:pt x="387" y="29"/>
                    <a:pt x="387" y="28"/>
                  </a:cubicBezTo>
                  <a:cubicBezTo>
                    <a:pt x="386" y="27"/>
                    <a:pt x="382" y="23"/>
                    <a:pt x="380" y="24"/>
                  </a:cubicBezTo>
                  <a:cubicBezTo>
                    <a:pt x="378" y="24"/>
                    <a:pt x="378" y="21"/>
                    <a:pt x="379" y="21"/>
                  </a:cubicBezTo>
                  <a:cubicBezTo>
                    <a:pt x="380" y="22"/>
                    <a:pt x="381" y="21"/>
                    <a:pt x="382" y="19"/>
                  </a:cubicBezTo>
                  <a:cubicBezTo>
                    <a:pt x="384" y="17"/>
                    <a:pt x="385" y="16"/>
                    <a:pt x="383" y="15"/>
                  </a:cubicBezTo>
                  <a:cubicBezTo>
                    <a:pt x="382" y="15"/>
                    <a:pt x="381" y="14"/>
                    <a:pt x="384" y="14"/>
                  </a:cubicBezTo>
                  <a:cubicBezTo>
                    <a:pt x="386" y="14"/>
                    <a:pt x="390" y="15"/>
                    <a:pt x="392" y="14"/>
                  </a:cubicBezTo>
                  <a:cubicBezTo>
                    <a:pt x="393" y="13"/>
                    <a:pt x="397" y="7"/>
                    <a:pt x="399" y="4"/>
                  </a:cubicBezTo>
                  <a:cubicBezTo>
                    <a:pt x="401" y="2"/>
                    <a:pt x="398" y="2"/>
                    <a:pt x="394" y="2"/>
                  </a:cubicBezTo>
                  <a:cubicBezTo>
                    <a:pt x="390" y="2"/>
                    <a:pt x="389" y="1"/>
                    <a:pt x="385" y="0"/>
                  </a:cubicBezTo>
                  <a:cubicBezTo>
                    <a:pt x="382" y="0"/>
                    <a:pt x="375" y="1"/>
                    <a:pt x="375" y="2"/>
                  </a:cubicBezTo>
                  <a:cubicBezTo>
                    <a:pt x="374" y="3"/>
                    <a:pt x="376" y="4"/>
                    <a:pt x="376" y="5"/>
                  </a:cubicBezTo>
                  <a:cubicBezTo>
                    <a:pt x="376" y="6"/>
                    <a:pt x="374" y="4"/>
                    <a:pt x="373" y="5"/>
                  </a:cubicBezTo>
                  <a:cubicBezTo>
                    <a:pt x="372" y="5"/>
                    <a:pt x="373" y="7"/>
                    <a:pt x="373" y="11"/>
                  </a:cubicBezTo>
                  <a:cubicBezTo>
                    <a:pt x="372" y="15"/>
                    <a:pt x="373" y="15"/>
                    <a:pt x="375" y="16"/>
                  </a:cubicBezTo>
                  <a:cubicBezTo>
                    <a:pt x="376" y="18"/>
                    <a:pt x="375" y="20"/>
                    <a:pt x="375" y="22"/>
                  </a:cubicBezTo>
                  <a:cubicBezTo>
                    <a:pt x="375" y="25"/>
                    <a:pt x="373" y="25"/>
                    <a:pt x="372" y="25"/>
                  </a:cubicBezTo>
                  <a:cubicBezTo>
                    <a:pt x="371" y="26"/>
                    <a:pt x="374" y="27"/>
                    <a:pt x="374" y="28"/>
                  </a:cubicBezTo>
                  <a:cubicBezTo>
                    <a:pt x="373" y="30"/>
                    <a:pt x="371" y="27"/>
                    <a:pt x="370" y="28"/>
                  </a:cubicBezTo>
                  <a:cubicBezTo>
                    <a:pt x="368" y="28"/>
                    <a:pt x="367" y="32"/>
                    <a:pt x="369" y="33"/>
                  </a:cubicBezTo>
                  <a:cubicBezTo>
                    <a:pt x="370" y="35"/>
                    <a:pt x="371" y="34"/>
                    <a:pt x="370" y="36"/>
                  </a:cubicBezTo>
                  <a:cubicBezTo>
                    <a:pt x="368" y="37"/>
                    <a:pt x="367" y="39"/>
                    <a:pt x="370" y="42"/>
                  </a:cubicBezTo>
                  <a:cubicBezTo>
                    <a:pt x="373" y="44"/>
                    <a:pt x="378" y="44"/>
                    <a:pt x="380" y="45"/>
                  </a:cubicBezTo>
                  <a:cubicBezTo>
                    <a:pt x="383" y="47"/>
                    <a:pt x="379" y="46"/>
                    <a:pt x="380" y="48"/>
                  </a:cubicBezTo>
                  <a:cubicBezTo>
                    <a:pt x="381" y="50"/>
                    <a:pt x="378" y="50"/>
                    <a:pt x="379" y="52"/>
                  </a:cubicBezTo>
                  <a:cubicBezTo>
                    <a:pt x="379" y="53"/>
                    <a:pt x="380" y="53"/>
                    <a:pt x="381" y="50"/>
                  </a:cubicBezTo>
                  <a:cubicBezTo>
                    <a:pt x="382" y="48"/>
                    <a:pt x="383" y="51"/>
                    <a:pt x="383" y="53"/>
                  </a:cubicBezTo>
                  <a:cubicBezTo>
                    <a:pt x="383" y="55"/>
                    <a:pt x="381" y="54"/>
                    <a:pt x="380" y="56"/>
                  </a:cubicBezTo>
                  <a:cubicBezTo>
                    <a:pt x="378" y="58"/>
                    <a:pt x="377" y="58"/>
                    <a:pt x="375" y="58"/>
                  </a:cubicBezTo>
                  <a:cubicBezTo>
                    <a:pt x="373" y="58"/>
                    <a:pt x="374" y="61"/>
                    <a:pt x="375" y="63"/>
                  </a:cubicBezTo>
                  <a:cubicBezTo>
                    <a:pt x="376" y="65"/>
                    <a:pt x="375" y="66"/>
                    <a:pt x="372" y="65"/>
                  </a:cubicBezTo>
                  <a:cubicBezTo>
                    <a:pt x="370" y="64"/>
                    <a:pt x="368" y="63"/>
                    <a:pt x="369" y="61"/>
                  </a:cubicBezTo>
                  <a:cubicBezTo>
                    <a:pt x="371" y="59"/>
                    <a:pt x="371" y="57"/>
                    <a:pt x="370" y="57"/>
                  </a:cubicBezTo>
                  <a:cubicBezTo>
                    <a:pt x="369" y="57"/>
                    <a:pt x="365" y="57"/>
                    <a:pt x="364" y="55"/>
                  </a:cubicBezTo>
                  <a:cubicBezTo>
                    <a:pt x="363" y="53"/>
                    <a:pt x="365" y="54"/>
                    <a:pt x="368" y="55"/>
                  </a:cubicBezTo>
                  <a:cubicBezTo>
                    <a:pt x="371" y="55"/>
                    <a:pt x="368" y="52"/>
                    <a:pt x="371" y="52"/>
                  </a:cubicBezTo>
                  <a:cubicBezTo>
                    <a:pt x="373" y="52"/>
                    <a:pt x="375" y="54"/>
                    <a:pt x="376" y="52"/>
                  </a:cubicBezTo>
                  <a:cubicBezTo>
                    <a:pt x="378" y="50"/>
                    <a:pt x="375" y="47"/>
                    <a:pt x="374" y="48"/>
                  </a:cubicBezTo>
                  <a:cubicBezTo>
                    <a:pt x="372" y="48"/>
                    <a:pt x="370" y="49"/>
                    <a:pt x="370" y="47"/>
                  </a:cubicBezTo>
                  <a:cubicBezTo>
                    <a:pt x="370" y="46"/>
                    <a:pt x="372" y="47"/>
                    <a:pt x="374" y="46"/>
                  </a:cubicBezTo>
                  <a:cubicBezTo>
                    <a:pt x="375" y="46"/>
                    <a:pt x="373" y="44"/>
                    <a:pt x="371" y="45"/>
                  </a:cubicBezTo>
                  <a:cubicBezTo>
                    <a:pt x="368" y="45"/>
                    <a:pt x="367" y="45"/>
                    <a:pt x="365" y="43"/>
                  </a:cubicBezTo>
                  <a:cubicBezTo>
                    <a:pt x="363" y="41"/>
                    <a:pt x="360" y="40"/>
                    <a:pt x="359" y="45"/>
                  </a:cubicBezTo>
                  <a:cubicBezTo>
                    <a:pt x="358" y="49"/>
                    <a:pt x="355" y="47"/>
                    <a:pt x="354" y="48"/>
                  </a:cubicBezTo>
                  <a:cubicBezTo>
                    <a:pt x="353" y="50"/>
                    <a:pt x="355" y="51"/>
                    <a:pt x="358" y="51"/>
                  </a:cubicBezTo>
                  <a:cubicBezTo>
                    <a:pt x="362" y="51"/>
                    <a:pt x="364" y="54"/>
                    <a:pt x="362" y="54"/>
                  </a:cubicBezTo>
                  <a:cubicBezTo>
                    <a:pt x="361" y="54"/>
                    <a:pt x="362" y="56"/>
                    <a:pt x="360" y="55"/>
                  </a:cubicBezTo>
                  <a:cubicBezTo>
                    <a:pt x="358" y="54"/>
                    <a:pt x="357" y="55"/>
                    <a:pt x="358" y="57"/>
                  </a:cubicBezTo>
                  <a:cubicBezTo>
                    <a:pt x="359" y="58"/>
                    <a:pt x="357" y="58"/>
                    <a:pt x="358" y="60"/>
                  </a:cubicBezTo>
                  <a:cubicBezTo>
                    <a:pt x="358" y="61"/>
                    <a:pt x="355" y="60"/>
                    <a:pt x="353" y="60"/>
                  </a:cubicBezTo>
                  <a:cubicBezTo>
                    <a:pt x="350" y="60"/>
                    <a:pt x="346" y="60"/>
                    <a:pt x="343" y="61"/>
                  </a:cubicBezTo>
                  <a:cubicBezTo>
                    <a:pt x="340" y="62"/>
                    <a:pt x="336" y="61"/>
                    <a:pt x="335" y="59"/>
                  </a:cubicBezTo>
                  <a:cubicBezTo>
                    <a:pt x="333" y="58"/>
                    <a:pt x="332" y="58"/>
                    <a:pt x="329" y="58"/>
                  </a:cubicBezTo>
                  <a:cubicBezTo>
                    <a:pt x="327" y="58"/>
                    <a:pt x="328" y="56"/>
                    <a:pt x="325" y="56"/>
                  </a:cubicBezTo>
                  <a:cubicBezTo>
                    <a:pt x="322" y="55"/>
                    <a:pt x="322" y="53"/>
                    <a:pt x="322" y="51"/>
                  </a:cubicBezTo>
                  <a:cubicBezTo>
                    <a:pt x="322" y="50"/>
                    <a:pt x="316" y="50"/>
                    <a:pt x="314" y="52"/>
                  </a:cubicBezTo>
                  <a:cubicBezTo>
                    <a:pt x="312" y="53"/>
                    <a:pt x="307" y="53"/>
                    <a:pt x="306" y="55"/>
                  </a:cubicBezTo>
                  <a:cubicBezTo>
                    <a:pt x="305" y="58"/>
                    <a:pt x="307" y="57"/>
                    <a:pt x="309" y="57"/>
                  </a:cubicBezTo>
                  <a:cubicBezTo>
                    <a:pt x="310" y="57"/>
                    <a:pt x="310" y="55"/>
                    <a:pt x="313" y="56"/>
                  </a:cubicBezTo>
                  <a:cubicBezTo>
                    <a:pt x="316" y="56"/>
                    <a:pt x="319" y="52"/>
                    <a:pt x="320" y="54"/>
                  </a:cubicBezTo>
                  <a:cubicBezTo>
                    <a:pt x="321" y="55"/>
                    <a:pt x="315" y="58"/>
                    <a:pt x="312" y="58"/>
                  </a:cubicBezTo>
                  <a:cubicBezTo>
                    <a:pt x="309" y="59"/>
                    <a:pt x="309" y="61"/>
                    <a:pt x="312" y="65"/>
                  </a:cubicBezTo>
                  <a:cubicBezTo>
                    <a:pt x="315" y="69"/>
                    <a:pt x="311" y="67"/>
                    <a:pt x="311" y="69"/>
                  </a:cubicBezTo>
                  <a:cubicBezTo>
                    <a:pt x="311" y="71"/>
                    <a:pt x="306" y="68"/>
                    <a:pt x="308" y="68"/>
                  </a:cubicBezTo>
                  <a:cubicBezTo>
                    <a:pt x="310" y="67"/>
                    <a:pt x="309" y="65"/>
                    <a:pt x="307" y="63"/>
                  </a:cubicBezTo>
                  <a:cubicBezTo>
                    <a:pt x="306" y="62"/>
                    <a:pt x="304" y="63"/>
                    <a:pt x="305" y="62"/>
                  </a:cubicBezTo>
                  <a:cubicBezTo>
                    <a:pt x="305" y="61"/>
                    <a:pt x="303" y="62"/>
                    <a:pt x="301" y="61"/>
                  </a:cubicBezTo>
                  <a:cubicBezTo>
                    <a:pt x="300" y="60"/>
                    <a:pt x="299" y="59"/>
                    <a:pt x="297" y="60"/>
                  </a:cubicBezTo>
                  <a:cubicBezTo>
                    <a:pt x="295" y="61"/>
                    <a:pt x="292" y="61"/>
                    <a:pt x="287" y="61"/>
                  </a:cubicBezTo>
                  <a:cubicBezTo>
                    <a:pt x="283" y="62"/>
                    <a:pt x="274" y="62"/>
                    <a:pt x="272" y="60"/>
                  </a:cubicBezTo>
                  <a:cubicBezTo>
                    <a:pt x="271" y="59"/>
                    <a:pt x="276" y="56"/>
                    <a:pt x="278" y="56"/>
                  </a:cubicBezTo>
                  <a:cubicBezTo>
                    <a:pt x="280" y="57"/>
                    <a:pt x="279" y="55"/>
                    <a:pt x="276" y="52"/>
                  </a:cubicBezTo>
                  <a:cubicBezTo>
                    <a:pt x="273" y="50"/>
                    <a:pt x="268" y="49"/>
                    <a:pt x="268" y="50"/>
                  </a:cubicBezTo>
                  <a:cubicBezTo>
                    <a:pt x="268" y="52"/>
                    <a:pt x="265" y="51"/>
                    <a:pt x="260" y="50"/>
                  </a:cubicBezTo>
                  <a:cubicBezTo>
                    <a:pt x="256" y="49"/>
                    <a:pt x="256" y="47"/>
                    <a:pt x="253" y="47"/>
                  </a:cubicBezTo>
                  <a:cubicBezTo>
                    <a:pt x="250" y="47"/>
                    <a:pt x="246" y="46"/>
                    <a:pt x="243" y="44"/>
                  </a:cubicBezTo>
                  <a:cubicBezTo>
                    <a:pt x="240" y="41"/>
                    <a:pt x="232" y="42"/>
                    <a:pt x="231" y="44"/>
                  </a:cubicBezTo>
                  <a:cubicBezTo>
                    <a:pt x="230" y="47"/>
                    <a:pt x="228" y="47"/>
                    <a:pt x="225" y="47"/>
                  </a:cubicBezTo>
                  <a:cubicBezTo>
                    <a:pt x="223" y="47"/>
                    <a:pt x="227" y="44"/>
                    <a:pt x="226" y="43"/>
                  </a:cubicBezTo>
                  <a:cubicBezTo>
                    <a:pt x="224" y="43"/>
                    <a:pt x="226" y="40"/>
                    <a:pt x="224" y="39"/>
                  </a:cubicBezTo>
                  <a:cubicBezTo>
                    <a:pt x="222" y="39"/>
                    <a:pt x="220" y="47"/>
                    <a:pt x="217" y="47"/>
                  </a:cubicBezTo>
                  <a:cubicBezTo>
                    <a:pt x="214" y="46"/>
                    <a:pt x="212" y="38"/>
                    <a:pt x="209" y="36"/>
                  </a:cubicBezTo>
                  <a:cubicBezTo>
                    <a:pt x="206" y="34"/>
                    <a:pt x="204" y="34"/>
                    <a:pt x="206" y="37"/>
                  </a:cubicBezTo>
                  <a:cubicBezTo>
                    <a:pt x="209" y="40"/>
                    <a:pt x="204" y="38"/>
                    <a:pt x="204" y="40"/>
                  </a:cubicBezTo>
                  <a:cubicBezTo>
                    <a:pt x="205" y="42"/>
                    <a:pt x="201" y="45"/>
                    <a:pt x="201" y="44"/>
                  </a:cubicBezTo>
                  <a:cubicBezTo>
                    <a:pt x="201" y="42"/>
                    <a:pt x="198" y="41"/>
                    <a:pt x="196" y="44"/>
                  </a:cubicBezTo>
                  <a:cubicBezTo>
                    <a:pt x="193" y="47"/>
                    <a:pt x="191" y="47"/>
                    <a:pt x="191" y="46"/>
                  </a:cubicBezTo>
                  <a:cubicBezTo>
                    <a:pt x="191" y="45"/>
                    <a:pt x="182" y="49"/>
                    <a:pt x="183" y="50"/>
                  </a:cubicBezTo>
                  <a:cubicBezTo>
                    <a:pt x="183" y="52"/>
                    <a:pt x="182" y="53"/>
                    <a:pt x="179" y="52"/>
                  </a:cubicBezTo>
                  <a:cubicBezTo>
                    <a:pt x="177" y="52"/>
                    <a:pt x="179" y="51"/>
                    <a:pt x="181" y="50"/>
                  </a:cubicBezTo>
                  <a:cubicBezTo>
                    <a:pt x="183" y="49"/>
                    <a:pt x="188" y="44"/>
                    <a:pt x="191" y="44"/>
                  </a:cubicBezTo>
                  <a:cubicBezTo>
                    <a:pt x="193" y="44"/>
                    <a:pt x="198" y="41"/>
                    <a:pt x="199" y="40"/>
                  </a:cubicBezTo>
                  <a:cubicBezTo>
                    <a:pt x="199" y="39"/>
                    <a:pt x="196" y="40"/>
                    <a:pt x="194" y="40"/>
                  </a:cubicBezTo>
                  <a:cubicBezTo>
                    <a:pt x="192" y="39"/>
                    <a:pt x="189" y="41"/>
                    <a:pt x="186" y="43"/>
                  </a:cubicBezTo>
                  <a:cubicBezTo>
                    <a:pt x="183" y="44"/>
                    <a:pt x="180" y="44"/>
                    <a:pt x="180" y="45"/>
                  </a:cubicBezTo>
                  <a:cubicBezTo>
                    <a:pt x="181" y="47"/>
                    <a:pt x="178" y="45"/>
                    <a:pt x="177" y="46"/>
                  </a:cubicBezTo>
                  <a:cubicBezTo>
                    <a:pt x="176" y="48"/>
                    <a:pt x="175" y="46"/>
                    <a:pt x="176" y="46"/>
                  </a:cubicBezTo>
                  <a:cubicBezTo>
                    <a:pt x="177" y="45"/>
                    <a:pt x="173" y="44"/>
                    <a:pt x="173" y="44"/>
                  </a:cubicBezTo>
                  <a:cubicBezTo>
                    <a:pt x="173" y="45"/>
                    <a:pt x="172" y="46"/>
                    <a:pt x="170" y="46"/>
                  </a:cubicBezTo>
                  <a:cubicBezTo>
                    <a:pt x="167" y="46"/>
                    <a:pt x="164" y="48"/>
                    <a:pt x="166" y="50"/>
                  </a:cubicBezTo>
                  <a:cubicBezTo>
                    <a:pt x="168" y="51"/>
                    <a:pt x="169" y="52"/>
                    <a:pt x="168" y="52"/>
                  </a:cubicBezTo>
                  <a:cubicBezTo>
                    <a:pt x="167" y="53"/>
                    <a:pt x="164" y="50"/>
                    <a:pt x="160" y="50"/>
                  </a:cubicBezTo>
                  <a:cubicBezTo>
                    <a:pt x="156" y="51"/>
                    <a:pt x="148" y="46"/>
                    <a:pt x="148" y="45"/>
                  </a:cubicBezTo>
                  <a:cubicBezTo>
                    <a:pt x="148" y="44"/>
                    <a:pt x="143" y="45"/>
                    <a:pt x="139" y="44"/>
                  </a:cubicBezTo>
                  <a:cubicBezTo>
                    <a:pt x="138" y="44"/>
                    <a:pt x="137" y="44"/>
                    <a:pt x="137" y="44"/>
                  </a:cubicBezTo>
                  <a:cubicBezTo>
                    <a:pt x="133" y="42"/>
                    <a:pt x="128" y="40"/>
                    <a:pt x="126" y="41"/>
                  </a:cubicBezTo>
                  <a:cubicBezTo>
                    <a:pt x="123" y="41"/>
                    <a:pt x="118" y="42"/>
                    <a:pt x="116" y="41"/>
                  </a:cubicBezTo>
                  <a:cubicBezTo>
                    <a:pt x="114" y="40"/>
                    <a:pt x="112" y="39"/>
                    <a:pt x="108" y="40"/>
                  </a:cubicBezTo>
                  <a:cubicBezTo>
                    <a:pt x="104" y="40"/>
                    <a:pt x="102" y="38"/>
                    <a:pt x="97" y="37"/>
                  </a:cubicBezTo>
                  <a:cubicBezTo>
                    <a:pt x="92" y="36"/>
                    <a:pt x="86" y="37"/>
                    <a:pt x="84" y="38"/>
                  </a:cubicBezTo>
                  <a:cubicBezTo>
                    <a:pt x="83" y="38"/>
                    <a:pt x="83" y="36"/>
                    <a:pt x="81" y="36"/>
                  </a:cubicBezTo>
                  <a:cubicBezTo>
                    <a:pt x="79" y="36"/>
                    <a:pt x="80" y="35"/>
                    <a:pt x="79" y="34"/>
                  </a:cubicBezTo>
                  <a:cubicBezTo>
                    <a:pt x="78" y="32"/>
                    <a:pt x="72" y="33"/>
                    <a:pt x="70" y="34"/>
                  </a:cubicBezTo>
                  <a:cubicBezTo>
                    <a:pt x="68" y="34"/>
                    <a:pt x="68" y="33"/>
                    <a:pt x="68" y="32"/>
                  </a:cubicBezTo>
                  <a:cubicBezTo>
                    <a:pt x="68" y="31"/>
                    <a:pt x="66" y="31"/>
                    <a:pt x="65" y="32"/>
                  </a:cubicBezTo>
                  <a:cubicBezTo>
                    <a:pt x="65" y="34"/>
                    <a:pt x="62" y="34"/>
                    <a:pt x="61" y="33"/>
                  </a:cubicBezTo>
                  <a:cubicBezTo>
                    <a:pt x="60" y="32"/>
                    <a:pt x="63" y="32"/>
                    <a:pt x="63" y="31"/>
                  </a:cubicBezTo>
                  <a:cubicBezTo>
                    <a:pt x="63" y="30"/>
                    <a:pt x="60" y="29"/>
                    <a:pt x="59" y="29"/>
                  </a:cubicBezTo>
                  <a:cubicBezTo>
                    <a:pt x="58" y="28"/>
                    <a:pt x="56" y="30"/>
                    <a:pt x="54" y="32"/>
                  </a:cubicBezTo>
                  <a:cubicBezTo>
                    <a:pt x="52" y="34"/>
                    <a:pt x="48" y="34"/>
                    <a:pt x="46" y="34"/>
                  </a:cubicBezTo>
                  <a:cubicBezTo>
                    <a:pt x="44" y="34"/>
                    <a:pt x="41" y="34"/>
                    <a:pt x="41" y="35"/>
                  </a:cubicBezTo>
                  <a:cubicBezTo>
                    <a:pt x="41" y="36"/>
                    <a:pt x="44" y="36"/>
                    <a:pt x="42" y="38"/>
                  </a:cubicBezTo>
                  <a:cubicBezTo>
                    <a:pt x="41" y="40"/>
                    <a:pt x="40" y="36"/>
                    <a:pt x="39" y="37"/>
                  </a:cubicBezTo>
                  <a:cubicBezTo>
                    <a:pt x="37" y="39"/>
                    <a:pt x="32" y="39"/>
                    <a:pt x="31" y="39"/>
                  </a:cubicBezTo>
                  <a:cubicBezTo>
                    <a:pt x="30" y="39"/>
                    <a:pt x="26" y="43"/>
                    <a:pt x="25" y="44"/>
                  </a:cubicBezTo>
                  <a:cubicBezTo>
                    <a:pt x="24" y="45"/>
                    <a:pt x="26" y="46"/>
                    <a:pt x="23" y="49"/>
                  </a:cubicBezTo>
                  <a:cubicBezTo>
                    <a:pt x="20" y="53"/>
                    <a:pt x="12" y="52"/>
                    <a:pt x="10" y="52"/>
                  </a:cubicBezTo>
                  <a:cubicBezTo>
                    <a:pt x="8" y="52"/>
                    <a:pt x="9" y="54"/>
                    <a:pt x="9" y="55"/>
                  </a:cubicBezTo>
                  <a:cubicBezTo>
                    <a:pt x="8" y="56"/>
                    <a:pt x="10" y="57"/>
                    <a:pt x="14" y="59"/>
                  </a:cubicBezTo>
                  <a:cubicBezTo>
                    <a:pt x="19" y="60"/>
                    <a:pt x="22" y="66"/>
                    <a:pt x="23" y="68"/>
                  </a:cubicBezTo>
                  <a:cubicBezTo>
                    <a:pt x="23" y="69"/>
                    <a:pt x="29" y="67"/>
                    <a:pt x="31" y="68"/>
                  </a:cubicBezTo>
                  <a:cubicBezTo>
                    <a:pt x="34" y="68"/>
                    <a:pt x="31" y="71"/>
                    <a:pt x="33" y="72"/>
                  </a:cubicBezTo>
                  <a:cubicBezTo>
                    <a:pt x="35" y="73"/>
                    <a:pt x="38" y="72"/>
                    <a:pt x="38" y="73"/>
                  </a:cubicBezTo>
                  <a:cubicBezTo>
                    <a:pt x="39" y="75"/>
                    <a:pt x="35" y="73"/>
                    <a:pt x="32" y="75"/>
                  </a:cubicBezTo>
                  <a:cubicBezTo>
                    <a:pt x="30" y="77"/>
                    <a:pt x="29" y="78"/>
                    <a:pt x="28" y="76"/>
                  </a:cubicBezTo>
                  <a:cubicBezTo>
                    <a:pt x="27" y="75"/>
                    <a:pt x="23" y="76"/>
                    <a:pt x="21" y="76"/>
                  </a:cubicBezTo>
                  <a:cubicBezTo>
                    <a:pt x="19" y="76"/>
                    <a:pt x="21" y="74"/>
                    <a:pt x="21" y="73"/>
                  </a:cubicBezTo>
                  <a:cubicBezTo>
                    <a:pt x="22" y="71"/>
                    <a:pt x="19" y="71"/>
                    <a:pt x="15" y="73"/>
                  </a:cubicBezTo>
                  <a:cubicBezTo>
                    <a:pt x="11" y="75"/>
                    <a:pt x="13" y="74"/>
                    <a:pt x="12" y="76"/>
                  </a:cubicBezTo>
                  <a:cubicBezTo>
                    <a:pt x="12" y="78"/>
                    <a:pt x="10" y="75"/>
                    <a:pt x="8" y="76"/>
                  </a:cubicBezTo>
                  <a:cubicBezTo>
                    <a:pt x="5" y="78"/>
                    <a:pt x="2" y="79"/>
                    <a:pt x="1" y="80"/>
                  </a:cubicBezTo>
                  <a:cubicBezTo>
                    <a:pt x="0" y="82"/>
                    <a:pt x="6" y="83"/>
                    <a:pt x="8" y="83"/>
                  </a:cubicBezTo>
                  <a:cubicBezTo>
                    <a:pt x="11" y="84"/>
                    <a:pt x="6" y="85"/>
                    <a:pt x="7" y="86"/>
                  </a:cubicBezTo>
                  <a:cubicBezTo>
                    <a:pt x="9" y="86"/>
                    <a:pt x="8" y="88"/>
                    <a:pt x="11" y="89"/>
                  </a:cubicBezTo>
                  <a:cubicBezTo>
                    <a:pt x="14" y="91"/>
                    <a:pt x="20" y="89"/>
                    <a:pt x="22" y="89"/>
                  </a:cubicBezTo>
                  <a:cubicBezTo>
                    <a:pt x="24" y="89"/>
                    <a:pt x="25" y="91"/>
                    <a:pt x="27" y="90"/>
                  </a:cubicBezTo>
                  <a:cubicBezTo>
                    <a:pt x="28" y="89"/>
                    <a:pt x="33" y="84"/>
                    <a:pt x="36" y="87"/>
                  </a:cubicBezTo>
                  <a:cubicBezTo>
                    <a:pt x="38" y="89"/>
                    <a:pt x="33" y="89"/>
                    <a:pt x="34" y="90"/>
                  </a:cubicBezTo>
                  <a:cubicBezTo>
                    <a:pt x="36" y="92"/>
                    <a:pt x="37" y="95"/>
                    <a:pt x="35" y="97"/>
                  </a:cubicBezTo>
                  <a:cubicBezTo>
                    <a:pt x="32" y="99"/>
                    <a:pt x="30" y="98"/>
                    <a:pt x="29" y="98"/>
                  </a:cubicBezTo>
                  <a:cubicBezTo>
                    <a:pt x="27" y="98"/>
                    <a:pt x="28" y="100"/>
                    <a:pt x="26" y="102"/>
                  </a:cubicBezTo>
                  <a:cubicBezTo>
                    <a:pt x="24" y="104"/>
                    <a:pt x="22" y="100"/>
                    <a:pt x="19" y="100"/>
                  </a:cubicBezTo>
                  <a:cubicBezTo>
                    <a:pt x="17" y="100"/>
                    <a:pt x="17" y="104"/>
                    <a:pt x="17" y="105"/>
                  </a:cubicBezTo>
                  <a:cubicBezTo>
                    <a:pt x="18" y="107"/>
                    <a:pt x="13" y="105"/>
                    <a:pt x="12" y="109"/>
                  </a:cubicBezTo>
                  <a:cubicBezTo>
                    <a:pt x="11" y="113"/>
                    <a:pt x="7" y="110"/>
                    <a:pt x="10" y="114"/>
                  </a:cubicBezTo>
                  <a:cubicBezTo>
                    <a:pt x="13" y="117"/>
                    <a:pt x="12" y="115"/>
                    <a:pt x="14" y="117"/>
                  </a:cubicBezTo>
                  <a:cubicBezTo>
                    <a:pt x="17" y="118"/>
                    <a:pt x="12" y="121"/>
                    <a:pt x="14" y="121"/>
                  </a:cubicBezTo>
                  <a:cubicBezTo>
                    <a:pt x="17" y="122"/>
                    <a:pt x="19" y="126"/>
                    <a:pt x="21" y="127"/>
                  </a:cubicBezTo>
                  <a:cubicBezTo>
                    <a:pt x="22" y="129"/>
                    <a:pt x="24" y="127"/>
                    <a:pt x="27" y="127"/>
                  </a:cubicBezTo>
                  <a:cubicBezTo>
                    <a:pt x="29" y="126"/>
                    <a:pt x="28" y="123"/>
                    <a:pt x="29" y="124"/>
                  </a:cubicBezTo>
                  <a:cubicBezTo>
                    <a:pt x="31" y="126"/>
                    <a:pt x="33" y="129"/>
                    <a:pt x="31" y="130"/>
                  </a:cubicBezTo>
                  <a:cubicBezTo>
                    <a:pt x="30" y="131"/>
                    <a:pt x="31" y="134"/>
                    <a:pt x="31" y="135"/>
                  </a:cubicBezTo>
                  <a:cubicBezTo>
                    <a:pt x="31" y="137"/>
                    <a:pt x="36" y="136"/>
                    <a:pt x="36" y="135"/>
                  </a:cubicBezTo>
                  <a:cubicBezTo>
                    <a:pt x="37" y="133"/>
                    <a:pt x="41" y="133"/>
                    <a:pt x="43" y="135"/>
                  </a:cubicBezTo>
                  <a:cubicBezTo>
                    <a:pt x="46" y="138"/>
                    <a:pt x="47" y="138"/>
                    <a:pt x="47" y="136"/>
                  </a:cubicBezTo>
                  <a:cubicBezTo>
                    <a:pt x="47" y="134"/>
                    <a:pt x="49" y="132"/>
                    <a:pt x="49" y="134"/>
                  </a:cubicBezTo>
                  <a:cubicBezTo>
                    <a:pt x="49" y="135"/>
                    <a:pt x="51" y="136"/>
                    <a:pt x="54" y="134"/>
                  </a:cubicBezTo>
                  <a:cubicBezTo>
                    <a:pt x="58" y="133"/>
                    <a:pt x="56" y="134"/>
                    <a:pt x="54" y="137"/>
                  </a:cubicBezTo>
                  <a:cubicBezTo>
                    <a:pt x="52" y="140"/>
                    <a:pt x="54" y="144"/>
                    <a:pt x="53" y="145"/>
                  </a:cubicBezTo>
                  <a:cubicBezTo>
                    <a:pt x="51" y="145"/>
                    <a:pt x="49" y="150"/>
                    <a:pt x="46" y="150"/>
                  </a:cubicBezTo>
                  <a:cubicBezTo>
                    <a:pt x="43" y="150"/>
                    <a:pt x="38" y="156"/>
                    <a:pt x="38" y="157"/>
                  </a:cubicBezTo>
                  <a:cubicBezTo>
                    <a:pt x="37" y="158"/>
                    <a:pt x="31" y="155"/>
                    <a:pt x="30" y="158"/>
                  </a:cubicBezTo>
                  <a:cubicBezTo>
                    <a:pt x="29" y="160"/>
                    <a:pt x="25" y="162"/>
                    <a:pt x="26" y="163"/>
                  </a:cubicBezTo>
                  <a:cubicBezTo>
                    <a:pt x="27" y="164"/>
                    <a:pt x="32" y="161"/>
                    <a:pt x="32" y="160"/>
                  </a:cubicBezTo>
                  <a:cubicBezTo>
                    <a:pt x="32" y="159"/>
                    <a:pt x="33" y="159"/>
                    <a:pt x="34" y="160"/>
                  </a:cubicBezTo>
                  <a:cubicBezTo>
                    <a:pt x="35" y="161"/>
                    <a:pt x="37" y="159"/>
                    <a:pt x="38" y="159"/>
                  </a:cubicBezTo>
                  <a:cubicBezTo>
                    <a:pt x="39" y="158"/>
                    <a:pt x="41" y="158"/>
                    <a:pt x="42" y="158"/>
                  </a:cubicBezTo>
                  <a:cubicBezTo>
                    <a:pt x="43" y="158"/>
                    <a:pt x="43" y="157"/>
                    <a:pt x="46" y="156"/>
                  </a:cubicBezTo>
                  <a:cubicBezTo>
                    <a:pt x="50" y="156"/>
                    <a:pt x="49" y="155"/>
                    <a:pt x="50" y="153"/>
                  </a:cubicBezTo>
                  <a:cubicBezTo>
                    <a:pt x="50" y="152"/>
                    <a:pt x="57" y="148"/>
                    <a:pt x="59" y="148"/>
                  </a:cubicBezTo>
                  <a:cubicBezTo>
                    <a:pt x="60" y="148"/>
                    <a:pt x="59" y="145"/>
                    <a:pt x="61" y="145"/>
                  </a:cubicBezTo>
                  <a:cubicBezTo>
                    <a:pt x="62" y="145"/>
                    <a:pt x="65" y="143"/>
                    <a:pt x="67" y="142"/>
                  </a:cubicBezTo>
                  <a:cubicBezTo>
                    <a:pt x="68" y="140"/>
                    <a:pt x="69" y="141"/>
                    <a:pt x="70" y="140"/>
                  </a:cubicBezTo>
                  <a:cubicBezTo>
                    <a:pt x="72" y="140"/>
                    <a:pt x="71" y="137"/>
                    <a:pt x="72" y="136"/>
                  </a:cubicBezTo>
                  <a:cubicBezTo>
                    <a:pt x="74" y="136"/>
                    <a:pt x="75" y="135"/>
                    <a:pt x="75" y="134"/>
                  </a:cubicBezTo>
                  <a:cubicBezTo>
                    <a:pt x="75" y="133"/>
                    <a:pt x="71" y="133"/>
                    <a:pt x="71" y="132"/>
                  </a:cubicBezTo>
                  <a:cubicBezTo>
                    <a:pt x="70" y="131"/>
                    <a:pt x="74" y="128"/>
                    <a:pt x="75" y="128"/>
                  </a:cubicBezTo>
                  <a:cubicBezTo>
                    <a:pt x="76" y="128"/>
                    <a:pt x="78" y="127"/>
                    <a:pt x="78" y="125"/>
                  </a:cubicBezTo>
                  <a:cubicBezTo>
                    <a:pt x="78" y="123"/>
                    <a:pt x="80" y="123"/>
                    <a:pt x="82" y="121"/>
                  </a:cubicBezTo>
                  <a:cubicBezTo>
                    <a:pt x="83" y="120"/>
                    <a:pt x="83" y="118"/>
                    <a:pt x="84" y="118"/>
                  </a:cubicBezTo>
                  <a:cubicBezTo>
                    <a:pt x="86" y="118"/>
                    <a:pt x="87" y="116"/>
                    <a:pt x="89" y="115"/>
                  </a:cubicBezTo>
                  <a:cubicBezTo>
                    <a:pt x="90" y="114"/>
                    <a:pt x="89" y="116"/>
                    <a:pt x="92" y="116"/>
                  </a:cubicBezTo>
                  <a:cubicBezTo>
                    <a:pt x="95" y="117"/>
                    <a:pt x="94" y="119"/>
                    <a:pt x="92" y="118"/>
                  </a:cubicBezTo>
                  <a:cubicBezTo>
                    <a:pt x="90" y="117"/>
                    <a:pt x="89" y="117"/>
                    <a:pt x="87" y="119"/>
                  </a:cubicBezTo>
                  <a:cubicBezTo>
                    <a:pt x="85" y="121"/>
                    <a:pt x="86" y="122"/>
                    <a:pt x="85" y="124"/>
                  </a:cubicBezTo>
                  <a:cubicBezTo>
                    <a:pt x="83" y="126"/>
                    <a:pt x="83" y="128"/>
                    <a:pt x="85" y="128"/>
                  </a:cubicBezTo>
                  <a:cubicBezTo>
                    <a:pt x="87" y="128"/>
                    <a:pt x="85" y="130"/>
                    <a:pt x="83" y="130"/>
                  </a:cubicBezTo>
                  <a:cubicBezTo>
                    <a:pt x="81" y="131"/>
                    <a:pt x="83" y="132"/>
                    <a:pt x="85" y="132"/>
                  </a:cubicBezTo>
                  <a:cubicBezTo>
                    <a:pt x="88" y="132"/>
                    <a:pt x="92" y="128"/>
                    <a:pt x="95" y="126"/>
                  </a:cubicBezTo>
                  <a:cubicBezTo>
                    <a:pt x="99" y="124"/>
                    <a:pt x="102" y="126"/>
                    <a:pt x="103" y="126"/>
                  </a:cubicBezTo>
                  <a:cubicBezTo>
                    <a:pt x="104" y="126"/>
                    <a:pt x="101" y="124"/>
                    <a:pt x="103" y="123"/>
                  </a:cubicBezTo>
                  <a:cubicBezTo>
                    <a:pt x="104" y="123"/>
                    <a:pt x="101" y="122"/>
                    <a:pt x="100" y="120"/>
                  </a:cubicBezTo>
                  <a:cubicBezTo>
                    <a:pt x="100" y="118"/>
                    <a:pt x="102" y="119"/>
                    <a:pt x="102" y="118"/>
                  </a:cubicBezTo>
                  <a:cubicBezTo>
                    <a:pt x="103" y="116"/>
                    <a:pt x="104" y="117"/>
                    <a:pt x="105" y="117"/>
                  </a:cubicBezTo>
                  <a:cubicBezTo>
                    <a:pt x="106" y="118"/>
                    <a:pt x="108" y="117"/>
                    <a:pt x="109" y="119"/>
                  </a:cubicBezTo>
                  <a:cubicBezTo>
                    <a:pt x="110" y="121"/>
                    <a:pt x="111" y="118"/>
                    <a:pt x="113" y="120"/>
                  </a:cubicBezTo>
                  <a:cubicBezTo>
                    <a:pt x="115" y="121"/>
                    <a:pt x="112" y="121"/>
                    <a:pt x="110" y="121"/>
                  </a:cubicBezTo>
                  <a:cubicBezTo>
                    <a:pt x="109" y="122"/>
                    <a:pt x="110" y="125"/>
                    <a:pt x="111" y="123"/>
                  </a:cubicBezTo>
                  <a:cubicBezTo>
                    <a:pt x="112" y="122"/>
                    <a:pt x="114" y="121"/>
                    <a:pt x="115" y="122"/>
                  </a:cubicBezTo>
                  <a:cubicBezTo>
                    <a:pt x="116" y="124"/>
                    <a:pt x="117" y="123"/>
                    <a:pt x="118" y="122"/>
                  </a:cubicBezTo>
                  <a:cubicBezTo>
                    <a:pt x="119" y="121"/>
                    <a:pt x="119" y="122"/>
                    <a:pt x="119" y="123"/>
                  </a:cubicBezTo>
                  <a:cubicBezTo>
                    <a:pt x="119" y="124"/>
                    <a:pt x="122" y="124"/>
                    <a:pt x="125" y="125"/>
                  </a:cubicBezTo>
                  <a:cubicBezTo>
                    <a:pt x="128" y="125"/>
                    <a:pt x="135" y="125"/>
                    <a:pt x="136" y="125"/>
                  </a:cubicBezTo>
                  <a:cubicBezTo>
                    <a:pt x="138" y="124"/>
                    <a:pt x="137" y="127"/>
                    <a:pt x="141" y="128"/>
                  </a:cubicBezTo>
                  <a:cubicBezTo>
                    <a:pt x="144" y="128"/>
                    <a:pt x="145" y="124"/>
                    <a:pt x="147" y="126"/>
                  </a:cubicBezTo>
                  <a:cubicBezTo>
                    <a:pt x="149" y="127"/>
                    <a:pt x="147" y="128"/>
                    <a:pt x="146" y="129"/>
                  </a:cubicBezTo>
                  <a:cubicBezTo>
                    <a:pt x="145" y="130"/>
                    <a:pt x="147" y="130"/>
                    <a:pt x="148" y="131"/>
                  </a:cubicBezTo>
                  <a:cubicBezTo>
                    <a:pt x="150" y="131"/>
                    <a:pt x="153" y="132"/>
                    <a:pt x="154" y="133"/>
                  </a:cubicBezTo>
                  <a:cubicBezTo>
                    <a:pt x="156" y="135"/>
                    <a:pt x="157" y="137"/>
                    <a:pt x="160" y="138"/>
                  </a:cubicBezTo>
                  <a:cubicBezTo>
                    <a:pt x="164" y="140"/>
                    <a:pt x="161" y="134"/>
                    <a:pt x="163" y="136"/>
                  </a:cubicBezTo>
                  <a:cubicBezTo>
                    <a:pt x="166" y="138"/>
                    <a:pt x="165" y="136"/>
                    <a:pt x="168" y="138"/>
                  </a:cubicBezTo>
                  <a:cubicBezTo>
                    <a:pt x="170" y="140"/>
                    <a:pt x="169" y="137"/>
                    <a:pt x="168" y="134"/>
                  </a:cubicBezTo>
                  <a:cubicBezTo>
                    <a:pt x="167" y="130"/>
                    <a:pt x="169" y="133"/>
                    <a:pt x="170" y="134"/>
                  </a:cubicBezTo>
                  <a:cubicBezTo>
                    <a:pt x="171" y="136"/>
                    <a:pt x="171" y="139"/>
                    <a:pt x="170" y="141"/>
                  </a:cubicBezTo>
                  <a:cubicBezTo>
                    <a:pt x="170" y="143"/>
                    <a:pt x="166" y="141"/>
                    <a:pt x="167" y="140"/>
                  </a:cubicBezTo>
                  <a:cubicBezTo>
                    <a:pt x="167" y="139"/>
                    <a:pt x="163" y="139"/>
                    <a:pt x="163" y="141"/>
                  </a:cubicBezTo>
                  <a:cubicBezTo>
                    <a:pt x="163" y="143"/>
                    <a:pt x="165" y="146"/>
                    <a:pt x="167" y="146"/>
                  </a:cubicBezTo>
                  <a:cubicBezTo>
                    <a:pt x="169" y="146"/>
                    <a:pt x="168" y="149"/>
                    <a:pt x="169" y="149"/>
                  </a:cubicBezTo>
                  <a:cubicBezTo>
                    <a:pt x="170" y="150"/>
                    <a:pt x="170" y="153"/>
                    <a:pt x="171" y="152"/>
                  </a:cubicBezTo>
                  <a:cubicBezTo>
                    <a:pt x="172" y="152"/>
                    <a:pt x="172" y="148"/>
                    <a:pt x="171" y="147"/>
                  </a:cubicBezTo>
                  <a:cubicBezTo>
                    <a:pt x="170" y="145"/>
                    <a:pt x="170" y="143"/>
                    <a:pt x="172" y="143"/>
                  </a:cubicBezTo>
                  <a:cubicBezTo>
                    <a:pt x="173" y="144"/>
                    <a:pt x="172" y="146"/>
                    <a:pt x="172" y="147"/>
                  </a:cubicBezTo>
                  <a:cubicBezTo>
                    <a:pt x="173" y="148"/>
                    <a:pt x="174" y="146"/>
                    <a:pt x="175" y="145"/>
                  </a:cubicBezTo>
                  <a:cubicBezTo>
                    <a:pt x="177" y="144"/>
                    <a:pt x="175" y="142"/>
                    <a:pt x="175" y="141"/>
                  </a:cubicBezTo>
                  <a:cubicBezTo>
                    <a:pt x="176" y="139"/>
                    <a:pt x="178" y="142"/>
                    <a:pt x="178" y="144"/>
                  </a:cubicBezTo>
                  <a:cubicBezTo>
                    <a:pt x="179" y="146"/>
                    <a:pt x="177" y="146"/>
                    <a:pt x="177" y="148"/>
                  </a:cubicBezTo>
                  <a:cubicBezTo>
                    <a:pt x="177" y="149"/>
                    <a:pt x="174" y="148"/>
                    <a:pt x="174" y="149"/>
                  </a:cubicBezTo>
                  <a:cubicBezTo>
                    <a:pt x="173" y="150"/>
                    <a:pt x="173" y="154"/>
                    <a:pt x="174" y="154"/>
                  </a:cubicBezTo>
                  <a:cubicBezTo>
                    <a:pt x="175" y="154"/>
                    <a:pt x="176" y="150"/>
                    <a:pt x="176" y="152"/>
                  </a:cubicBezTo>
                  <a:cubicBezTo>
                    <a:pt x="177" y="154"/>
                    <a:pt x="179" y="150"/>
                    <a:pt x="180" y="152"/>
                  </a:cubicBezTo>
                  <a:cubicBezTo>
                    <a:pt x="180" y="154"/>
                    <a:pt x="183" y="156"/>
                    <a:pt x="184" y="155"/>
                  </a:cubicBezTo>
                  <a:cubicBezTo>
                    <a:pt x="185" y="155"/>
                    <a:pt x="184" y="153"/>
                    <a:pt x="182" y="153"/>
                  </a:cubicBezTo>
                  <a:cubicBezTo>
                    <a:pt x="180" y="153"/>
                    <a:pt x="181" y="150"/>
                    <a:pt x="182" y="150"/>
                  </a:cubicBezTo>
                  <a:cubicBezTo>
                    <a:pt x="184" y="150"/>
                    <a:pt x="186" y="154"/>
                    <a:pt x="186" y="155"/>
                  </a:cubicBezTo>
                  <a:cubicBezTo>
                    <a:pt x="186" y="156"/>
                    <a:pt x="185" y="156"/>
                    <a:pt x="183" y="158"/>
                  </a:cubicBezTo>
                  <a:cubicBezTo>
                    <a:pt x="182" y="159"/>
                    <a:pt x="180" y="155"/>
                    <a:pt x="179" y="155"/>
                  </a:cubicBezTo>
                  <a:cubicBezTo>
                    <a:pt x="178" y="155"/>
                    <a:pt x="179" y="158"/>
                    <a:pt x="180" y="159"/>
                  </a:cubicBezTo>
                  <a:cubicBezTo>
                    <a:pt x="180" y="161"/>
                    <a:pt x="178" y="163"/>
                    <a:pt x="180" y="164"/>
                  </a:cubicBezTo>
                  <a:cubicBezTo>
                    <a:pt x="182" y="166"/>
                    <a:pt x="181" y="164"/>
                    <a:pt x="181" y="163"/>
                  </a:cubicBezTo>
                  <a:cubicBezTo>
                    <a:pt x="182" y="162"/>
                    <a:pt x="183" y="163"/>
                    <a:pt x="184" y="164"/>
                  </a:cubicBezTo>
                  <a:cubicBezTo>
                    <a:pt x="185" y="164"/>
                    <a:pt x="185" y="162"/>
                    <a:pt x="185" y="161"/>
                  </a:cubicBezTo>
                  <a:cubicBezTo>
                    <a:pt x="185" y="160"/>
                    <a:pt x="187" y="160"/>
                    <a:pt x="188" y="162"/>
                  </a:cubicBezTo>
                  <a:cubicBezTo>
                    <a:pt x="189" y="163"/>
                    <a:pt x="189" y="160"/>
                    <a:pt x="190" y="160"/>
                  </a:cubicBezTo>
                  <a:cubicBezTo>
                    <a:pt x="192" y="161"/>
                    <a:pt x="191" y="163"/>
                    <a:pt x="191" y="164"/>
                  </a:cubicBezTo>
                  <a:cubicBezTo>
                    <a:pt x="191" y="165"/>
                    <a:pt x="193" y="163"/>
                    <a:pt x="193" y="164"/>
                  </a:cubicBezTo>
                  <a:cubicBezTo>
                    <a:pt x="193" y="165"/>
                    <a:pt x="193" y="165"/>
                    <a:pt x="193" y="165"/>
                  </a:cubicBezTo>
                  <a:cubicBezTo>
                    <a:pt x="193" y="166"/>
                    <a:pt x="194" y="167"/>
                    <a:pt x="195" y="168"/>
                  </a:cubicBezTo>
                  <a:cubicBezTo>
                    <a:pt x="197" y="169"/>
                    <a:pt x="193" y="169"/>
                    <a:pt x="194" y="170"/>
                  </a:cubicBezTo>
                  <a:cubicBezTo>
                    <a:pt x="195" y="171"/>
                    <a:pt x="194" y="172"/>
                    <a:pt x="195" y="174"/>
                  </a:cubicBezTo>
                  <a:cubicBezTo>
                    <a:pt x="196" y="175"/>
                    <a:pt x="198" y="174"/>
                    <a:pt x="199" y="173"/>
                  </a:cubicBezTo>
                  <a:cubicBezTo>
                    <a:pt x="200" y="172"/>
                    <a:pt x="201" y="175"/>
                    <a:pt x="200" y="176"/>
                  </a:cubicBezTo>
                  <a:cubicBezTo>
                    <a:pt x="199" y="178"/>
                    <a:pt x="201" y="179"/>
                    <a:pt x="202" y="178"/>
                  </a:cubicBezTo>
                  <a:cubicBezTo>
                    <a:pt x="203" y="177"/>
                    <a:pt x="206" y="180"/>
                    <a:pt x="207" y="181"/>
                  </a:cubicBezTo>
                  <a:cubicBezTo>
                    <a:pt x="208" y="181"/>
                    <a:pt x="209" y="183"/>
                    <a:pt x="207" y="183"/>
                  </a:cubicBezTo>
                  <a:cubicBezTo>
                    <a:pt x="205" y="183"/>
                    <a:pt x="206" y="186"/>
                    <a:pt x="207" y="186"/>
                  </a:cubicBezTo>
                  <a:cubicBezTo>
                    <a:pt x="208" y="186"/>
                    <a:pt x="208" y="188"/>
                    <a:pt x="208" y="189"/>
                  </a:cubicBezTo>
                  <a:cubicBezTo>
                    <a:pt x="208" y="190"/>
                    <a:pt x="212" y="191"/>
                    <a:pt x="213" y="191"/>
                  </a:cubicBezTo>
                  <a:cubicBezTo>
                    <a:pt x="215" y="190"/>
                    <a:pt x="216" y="192"/>
                    <a:pt x="217" y="193"/>
                  </a:cubicBezTo>
                  <a:cubicBezTo>
                    <a:pt x="218" y="194"/>
                    <a:pt x="220" y="195"/>
                    <a:pt x="221" y="194"/>
                  </a:cubicBezTo>
                  <a:cubicBezTo>
                    <a:pt x="222" y="193"/>
                    <a:pt x="223" y="196"/>
                    <a:pt x="223" y="197"/>
                  </a:cubicBezTo>
                  <a:cubicBezTo>
                    <a:pt x="223" y="199"/>
                    <a:pt x="226" y="198"/>
                    <a:pt x="227" y="198"/>
                  </a:cubicBezTo>
                  <a:cubicBezTo>
                    <a:pt x="228" y="198"/>
                    <a:pt x="229" y="200"/>
                    <a:pt x="230" y="199"/>
                  </a:cubicBezTo>
                  <a:cubicBezTo>
                    <a:pt x="232" y="199"/>
                    <a:pt x="233" y="202"/>
                    <a:pt x="234" y="204"/>
                  </a:cubicBezTo>
                  <a:cubicBezTo>
                    <a:pt x="234" y="204"/>
                    <a:pt x="234" y="205"/>
                    <a:pt x="235" y="205"/>
                  </a:cubicBezTo>
                  <a:cubicBezTo>
                    <a:pt x="236" y="207"/>
                    <a:pt x="235" y="208"/>
                    <a:pt x="235" y="210"/>
                  </a:cubicBezTo>
                  <a:cubicBezTo>
                    <a:pt x="236" y="212"/>
                    <a:pt x="236" y="215"/>
                    <a:pt x="234" y="215"/>
                  </a:cubicBezTo>
                  <a:cubicBezTo>
                    <a:pt x="232" y="215"/>
                    <a:pt x="232" y="213"/>
                    <a:pt x="233" y="213"/>
                  </a:cubicBezTo>
                  <a:cubicBezTo>
                    <a:pt x="234" y="212"/>
                    <a:pt x="234" y="210"/>
                    <a:pt x="233" y="210"/>
                  </a:cubicBezTo>
                  <a:cubicBezTo>
                    <a:pt x="232" y="210"/>
                    <a:pt x="232" y="209"/>
                    <a:pt x="232" y="208"/>
                  </a:cubicBezTo>
                  <a:cubicBezTo>
                    <a:pt x="232" y="207"/>
                    <a:pt x="232" y="206"/>
                    <a:pt x="232" y="206"/>
                  </a:cubicBezTo>
                  <a:cubicBezTo>
                    <a:pt x="233" y="204"/>
                    <a:pt x="230" y="205"/>
                    <a:pt x="229" y="204"/>
                  </a:cubicBezTo>
                  <a:cubicBezTo>
                    <a:pt x="227" y="202"/>
                    <a:pt x="224" y="202"/>
                    <a:pt x="223" y="201"/>
                  </a:cubicBezTo>
                  <a:cubicBezTo>
                    <a:pt x="222" y="199"/>
                    <a:pt x="219" y="194"/>
                    <a:pt x="217" y="194"/>
                  </a:cubicBezTo>
                  <a:cubicBezTo>
                    <a:pt x="215" y="194"/>
                    <a:pt x="213" y="194"/>
                    <a:pt x="210" y="193"/>
                  </a:cubicBezTo>
                  <a:cubicBezTo>
                    <a:pt x="208" y="191"/>
                    <a:pt x="207" y="191"/>
                    <a:pt x="205" y="192"/>
                  </a:cubicBezTo>
                  <a:cubicBezTo>
                    <a:pt x="203" y="193"/>
                    <a:pt x="207" y="193"/>
                    <a:pt x="207" y="194"/>
                  </a:cubicBezTo>
                  <a:cubicBezTo>
                    <a:pt x="206" y="195"/>
                    <a:pt x="208" y="196"/>
                    <a:pt x="209" y="196"/>
                  </a:cubicBezTo>
                  <a:cubicBezTo>
                    <a:pt x="210" y="196"/>
                    <a:pt x="211" y="198"/>
                    <a:pt x="212" y="199"/>
                  </a:cubicBezTo>
                  <a:cubicBezTo>
                    <a:pt x="214" y="199"/>
                    <a:pt x="214" y="201"/>
                    <a:pt x="216" y="201"/>
                  </a:cubicBezTo>
                  <a:cubicBezTo>
                    <a:pt x="217" y="201"/>
                    <a:pt x="218" y="203"/>
                    <a:pt x="219" y="204"/>
                  </a:cubicBezTo>
                  <a:cubicBezTo>
                    <a:pt x="219" y="205"/>
                    <a:pt x="221" y="204"/>
                    <a:pt x="221" y="205"/>
                  </a:cubicBezTo>
                  <a:cubicBezTo>
                    <a:pt x="221" y="206"/>
                    <a:pt x="223" y="207"/>
                    <a:pt x="223" y="208"/>
                  </a:cubicBezTo>
                  <a:cubicBezTo>
                    <a:pt x="224" y="208"/>
                    <a:pt x="224" y="208"/>
                    <a:pt x="224" y="208"/>
                  </a:cubicBezTo>
                  <a:cubicBezTo>
                    <a:pt x="224" y="209"/>
                    <a:pt x="224" y="213"/>
                    <a:pt x="226" y="215"/>
                  </a:cubicBezTo>
                  <a:cubicBezTo>
                    <a:pt x="228" y="217"/>
                    <a:pt x="227" y="219"/>
                    <a:pt x="228" y="220"/>
                  </a:cubicBezTo>
                  <a:cubicBezTo>
                    <a:pt x="230" y="221"/>
                    <a:pt x="230" y="222"/>
                    <a:pt x="228" y="221"/>
                  </a:cubicBezTo>
                  <a:cubicBezTo>
                    <a:pt x="227" y="221"/>
                    <a:pt x="228" y="223"/>
                    <a:pt x="227" y="226"/>
                  </a:cubicBezTo>
                  <a:cubicBezTo>
                    <a:pt x="227" y="229"/>
                    <a:pt x="227" y="236"/>
                    <a:pt x="227" y="239"/>
                  </a:cubicBezTo>
                  <a:cubicBezTo>
                    <a:pt x="226" y="241"/>
                    <a:pt x="224" y="244"/>
                    <a:pt x="225" y="247"/>
                  </a:cubicBezTo>
                  <a:cubicBezTo>
                    <a:pt x="227" y="249"/>
                    <a:pt x="228" y="252"/>
                    <a:pt x="227" y="255"/>
                  </a:cubicBezTo>
                  <a:cubicBezTo>
                    <a:pt x="226" y="258"/>
                    <a:pt x="226" y="259"/>
                    <a:pt x="228" y="262"/>
                  </a:cubicBezTo>
                  <a:cubicBezTo>
                    <a:pt x="229" y="264"/>
                    <a:pt x="228" y="267"/>
                    <a:pt x="229" y="268"/>
                  </a:cubicBezTo>
                  <a:cubicBezTo>
                    <a:pt x="230" y="269"/>
                    <a:pt x="232" y="271"/>
                    <a:pt x="233" y="273"/>
                  </a:cubicBezTo>
                  <a:cubicBezTo>
                    <a:pt x="234" y="275"/>
                    <a:pt x="235" y="273"/>
                    <a:pt x="236" y="276"/>
                  </a:cubicBezTo>
                  <a:cubicBezTo>
                    <a:pt x="236" y="278"/>
                    <a:pt x="236" y="278"/>
                    <a:pt x="238" y="279"/>
                  </a:cubicBezTo>
                  <a:cubicBezTo>
                    <a:pt x="239" y="279"/>
                    <a:pt x="238" y="282"/>
                    <a:pt x="238" y="283"/>
                  </a:cubicBezTo>
                  <a:cubicBezTo>
                    <a:pt x="238" y="284"/>
                    <a:pt x="241" y="286"/>
                    <a:pt x="244" y="288"/>
                  </a:cubicBezTo>
                  <a:cubicBezTo>
                    <a:pt x="247" y="291"/>
                    <a:pt x="244" y="293"/>
                    <a:pt x="246" y="293"/>
                  </a:cubicBezTo>
                  <a:cubicBezTo>
                    <a:pt x="248" y="293"/>
                    <a:pt x="250" y="294"/>
                    <a:pt x="253" y="296"/>
                  </a:cubicBezTo>
                  <a:cubicBezTo>
                    <a:pt x="255" y="297"/>
                    <a:pt x="255" y="296"/>
                    <a:pt x="257" y="297"/>
                  </a:cubicBezTo>
                  <a:cubicBezTo>
                    <a:pt x="258" y="297"/>
                    <a:pt x="261" y="300"/>
                    <a:pt x="262" y="302"/>
                  </a:cubicBezTo>
                  <a:cubicBezTo>
                    <a:pt x="262" y="303"/>
                    <a:pt x="262" y="304"/>
                    <a:pt x="263" y="306"/>
                  </a:cubicBezTo>
                  <a:cubicBezTo>
                    <a:pt x="263" y="307"/>
                    <a:pt x="264" y="308"/>
                    <a:pt x="266" y="310"/>
                  </a:cubicBezTo>
                  <a:cubicBezTo>
                    <a:pt x="268" y="313"/>
                    <a:pt x="270" y="318"/>
                    <a:pt x="270" y="320"/>
                  </a:cubicBezTo>
                  <a:cubicBezTo>
                    <a:pt x="270" y="322"/>
                    <a:pt x="273" y="323"/>
                    <a:pt x="276" y="325"/>
                  </a:cubicBezTo>
                  <a:cubicBezTo>
                    <a:pt x="279" y="327"/>
                    <a:pt x="279" y="331"/>
                    <a:pt x="279" y="332"/>
                  </a:cubicBezTo>
                  <a:cubicBezTo>
                    <a:pt x="278" y="333"/>
                    <a:pt x="275" y="331"/>
                    <a:pt x="275" y="332"/>
                  </a:cubicBezTo>
                  <a:cubicBezTo>
                    <a:pt x="274" y="333"/>
                    <a:pt x="279" y="337"/>
                    <a:pt x="281" y="337"/>
                  </a:cubicBezTo>
                  <a:cubicBezTo>
                    <a:pt x="283" y="337"/>
                    <a:pt x="284" y="338"/>
                    <a:pt x="287" y="340"/>
                  </a:cubicBezTo>
                  <a:cubicBezTo>
                    <a:pt x="289" y="343"/>
                    <a:pt x="289" y="346"/>
                    <a:pt x="288" y="347"/>
                  </a:cubicBezTo>
                  <a:cubicBezTo>
                    <a:pt x="287" y="348"/>
                    <a:pt x="290" y="349"/>
                    <a:pt x="294" y="352"/>
                  </a:cubicBezTo>
                  <a:cubicBezTo>
                    <a:pt x="298" y="354"/>
                    <a:pt x="299" y="357"/>
                    <a:pt x="299" y="358"/>
                  </a:cubicBezTo>
                  <a:cubicBezTo>
                    <a:pt x="300" y="360"/>
                    <a:pt x="301" y="359"/>
                    <a:pt x="302" y="357"/>
                  </a:cubicBezTo>
                  <a:cubicBezTo>
                    <a:pt x="302" y="355"/>
                    <a:pt x="301" y="355"/>
                    <a:pt x="301" y="353"/>
                  </a:cubicBezTo>
                  <a:cubicBezTo>
                    <a:pt x="301" y="351"/>
                    <a:pt x="298" y="351"/>
                    <a:pt x="296" y="351"/>
                  </a:cubicBezTo>
                  <a:cubicBezTo>
                    <a:pt x="295" y="351"/>
                    <a:pt x="297" y="348"/>
                    <a:pt x="295" y="346"/>
                  </a:cubicBezTo>
                  <a:cubicBezTo>
                    <a:pt x="294" y="345"/>
                    <a:pt x="293" y="342"/>
                    <a:pt x="292" y="339"/>
                  </a:cubicBezTo>
                  <a:cubicBezTo>
                    <a:pt x="291" y="337"/>
                    <a:pt x="288" y="334"/>
                    <a:pt x="286" y="331"/>
                  </a:cubicBezTo>
                  <a:cubicBezTo>
                    <a:pt x="285" y="329"/>
                    <a:pt x="283" y="327"/>
                    <a:pt x="282" y="326"/>
                  </a:cubicBezTo>
                  <a:cubicBezTo>
                    <a:pt x="281" y="325"/>
                    <a:pt x="284" y="324"/>
                    <a:pt x="283" y="323"/>
                  </a:cubicBezTo>
                  <a:cubicBezTo>
                    <a:pt x="282" y="322"/>
                    <a:pt x="280" y="322"/>
                    <a:pt x="279" y="321"/>
                  </a:cubicBezTo>
                  <a:cubicBezTo>
                    <a:pt x="277" y="321"/>
                    <a:pt x="276" y="319"/>
                    <a:pt x="276" y="317"/>
                  </a:cubicBezTo>
                  <a:cubicBezTo>
                    <a:pt x="276" y="316"/>
                    <a:pt x="275" y="311"/>
                    <a:pt x="274" y="310"/>
                  </a:cubicBezTo>
                  <a:cubicBezTo>
                    <a:pt x="274" y="308"/>
                    <a:pt x="275" y="309"/>
                    <a:pt x="276" y="309"/>
                  </a:cubicBezTo>
                  <a:cubicBezTo>
                    <a:pt x="277" y="310"/>
                    <a:pt x="277" y="311"/>
                    <a:pt x="278" y="310"/>
                  </a:cubicBezTo>
                  <a:cubicBezTo>
                    <a:pt x="279" y="310"/>
                    <a:pt x="280" y="310"/>
                    <a:pt x="281" y="311"/>
                  </a:cubicBezTo>
                  <a:cubicBezTo>
                    <a:pt x="281" y="313"/>
                    <a:pt x="283" y="311"/>
                    <a:pt x="284" y="312"/>
                  </a:cubicBezTo>
                  <a:cubicBezTo>
                    <a:pt x="285" y="313"/>
                    <a:pt x="282" y="313"/>
                    <a:pt x="285" y="319"/>
                  </a:cubicBezTo>
                  <a:cubicBezTo>
                    <a:pt x="288" y="324"/>
                    <a:pt x="286" y="321"/>
                    <a:pt x="286" y="324"/>
                  </a:cubicBezTo>
                  <a:cubicBezTo>
                    <a:pt x="286" y="328"/>
                    <a:pt x="288" y="326"/>
                    <a:pt x="288" y="326"/>
                  </a:cubicBezTo>
                  <a:cubicBezTo>
                    <a:pt x="289" y="325"/>
                    <a:pt x="290" y="327"/>
                    <a:pt x="292" y="329"/>
                  </a:cubicBezTo>
                  <a:cubicBezTo>
                    <a:pt x="293" y="330"/>
                    <a:pt x="296" y="331"/>
                    <a:pt x="296" y="332"/>
                  </a:cubicBezTo>
                  <a:cubicBezTo>
                    <a:pt x="296" y="333"/>
                    <a:pt x="297" y="335"/>
                    <a:pt x="299" y="335"/>
                  </a:cubicBezTo>
                  <a:cubicBezTo>
                    <a:pt x="300" y="335"/>
                    <a:pt x="301" y="337"/>
                    <a:pt x="302" y="338"/>
                  </a:cubicBezTo>
                  <a:cubicBezTo>
                    <a:pt x="303" y="338"/>
                    <a:pt x="304" y="339"/>
                    <a:pt x="303" y="341"/>
                  </a:cubicBezTo>
                  <a:cubicBezTo>
                    <a:pt x="302" y="342"/>
                    <a:pt x="303" y="343"/>
                    <a:pt x="306" y="345"/>
                  </a:cubicBezTo>
                  <a:cubicBezTo>
                    <a:pt x="309" y="346"/>
                    <a:pt x="308" y="346"/>
                    <a:pt x="310" y="349"/>
                  </a:cubicBezTo>
                  <a:cubicBezTo>
                    <a:pt x="313" y="351"/>
                    <a:pt x="320" y="359"/>
                    <a:pt x="321" y="361"/>
                  </a:cubicBezTo>
                  <a:cubicBezTo>
                    <a:pt x="323" y="363"/>
                    <a:pt x="323" y="365"/>
                    <a:pt x="324" y="366"/>
                  </a:cubicBezTo>
                  <a:cubicBezTo>
                    <a:pt x="324" y="368"/>
                    <a:pt x="323" y="369"/>
                    <a:pt x="324" y="370"/>
                  </a:cubicBezTo>
                  <a:cubicBezTo>
                    <a:pt x="324" y="371"/>
                    <a:pt x="322" y="371"/>
                    <a:pt x="322" y="372"/>
                  </a:cubicBezTo>
                  <a:cubicBezTo>
                    <a:pt x="322" y="373"/>
                    <a:pt x="324" y="378"/>
                    <a:pt x="326" y="378"/>
                  </a:cubicBezTo>
                  <a:cubicBezTo>
                    <a:pt x="328" y="379"/>
                    <a:pt x="331" y="382"/>
                    <a:pt x="333" y="383"/>
                  </a:cubicBezTo>
                  <a:cubicBezTo>
                    <a:pt x="335" y="385"/>
                    <a:pt x="338" y="385"/>
                    <a:pt x="342" y="386"/>
                  </a:cubicBezTo>
                  <a:cubicBezTo>
                    <a:pt x="345" y="387"/>
                    <a:pt x="347" y="390"/>
                    <a:pt x="352" y="391"/>
                  </a:cubicBezTo>
                  <a:cubicBezTo>
                    <a:pt x="356" y="392"/>
                    <a:pt x="360" y="394"/>
                    <a:pt x="363" y="396"/>
                  </a:cubicBezTo>
                  <a:cubicBezTo>
                    <a:pt x="366" y="398"/>
                    <a:pt x="370" y="397"/>
                    <a:pt x="374" y="395"/>
                  </a:cubicBezTo>
                  <a:cubicBezTo>
                    <a:pt x="378" y="394"/>
                    <a:pt x="381" y="396"/>
                    <a:pt x="383" y="397"/>
                  </a:cubicBezTo>
                  <a:cubicBezTo>
                    <a:pt x="384" y="397"/>
                    <a:pt x="386" y="399"/>
                    <a:pt x="388" y="401"/>
                  </a:cubicBezTo>
                  <a:cubicBezTo>
                    <a:pt x="388" y="401"/>
                    <a:pt x="388" y="401"/>
                    <a:pt x="388" y="401"/>
                  </a:cubicBezTo>
                  <a:cubicBezTo>
                    <a:pt x="407" y="400"/>
                    <a:pt x="407" y="400"/>
                    <a:pt x="407" y="400"/>
                  </a:cubicBezTo>
                  <a:cubicBezTo>
                    <a:pt x="436" y="401"/>
                    <a:pt x="436" y="401"/>
                    <a:pt x="436" y="401"/>
                  </a:cubicBezTo>
                  <a:cubicBezTo>
                    <a:pt x="436" y="398"/>
                    <a:pt x="433" y="399"/>
                    <a:pt x="431" y="397"/>
                  </a:cubicBezTo>
                  <a:cubicBezTo>
                    <a:pt x="428" y="394"/>
                    <a:pt x="423" y="395"/>
                    <a:pt x="420" y="397"/>
                  </a:cubicBezTo>
                  <a:cubicBezTo>
                    <a:pt x="417" y="398"/>
                    <a:pt x="413" y="395"/>
                    <a:pt x="410" y="397"/>
                  </a:cubicBezTo>
                  <a:cubicBezTo>
                    <a:pt x="410" y="397"/>
                    <a:pt x="410" y="397"/>
                    <a:pt x="410" y="397"/>
                  </a:cubicBezTo>
                  <a:cubicBezTo>
                    <a:pt x="408" y="398"/>
                    <a:pt x="408" y="397"/>
                    <a:pt x="408" y="396"/>
                  </a:cubicBezTo>
                  <a:cubicBezTo>
                    <a:pt x="408" y="395"/>
                    <a:pt x="409" y="394"/>
                    <a:pt x="410" y="393"/>
                  </a:cubicBezTo>
                  <a:cubicBezTo>
                    <a:pt x="412" y="392"/>
                    <a:pt x="409" y="385"/>
                    <a:pt x="411" y="385"/>
                  </a:cubicBezTo>
                  <a:cubicBezTo>
                    <a:pt x="412" y="385"/>
                    <a:pt x="412" y="385"/>
                    <a:pt x="412" y="384"/>
                  </a:cubicBezTo>
                  <a:cubicBezTo>
                    <a:pt x="414" y="383"/>
                    <a:pt x="414" y="380"/>
                    <a:pt x="414" y="377"/>
                  </a:cubicBezTo>
                  <a:cubicBezTo>
                    <a:pt x="415" y="374"/>
                    <a:pt x="414" y="373"/>
                    <a:pt x="415" y="371"/>
                  </a:cubicBezTo>
                  <a:cubicBezTo>
                    <a:pt x="417" y="370"/>
                    <a:pt x="419" y="370"/>
                    <a:pt x="418" y="367"/>
                  </a:cubicBezTo>
                  <a:cubicBezTo>
                    <a:pt x="418" y="365"/>
                    <a:pt x="416" y="367"/>
                    <a:pt x="414" y="366"/>
                  </a:cubicBezTo>
                  <a:cubicBezTo>
                    <a:pt x="412" y="365"/>
                    <a:pt x="410" y="366"/>
                    <a:pt x="406" y="366"/>
                  </a:cubicBezTo>
                  <a:cubicBezTo>
                    <a:pt x="401" y="367"/>
                    <a:pt x="399" y="369"/>
                    <a:pt x="399" y="372"/>
                  </a:cubicBezTo>
                  <a:cubicBezTo>
                    <a:pt x="399" y="376"/>
                    <a:pt x="398" y="374"/>
                    <a:pt x="398" y="377"/>
                  </a:cubicBezTo>
                  <a:cubicBezTo>
                    <a:pt x="398" y="380"/>
                    <a:pt x="394" y="380"/>
                    <a:pt x="394" y="382"/>
                  </a:cubicBezTo>
                  <a:cubicBezTo>
                    <a:pt x="395" y="383"/>
                    <a:pt x="391" y="382"/>
                    <a:pt x="390" y="381"/>
                  </a:cubicBezTo>
                  <a:cubicBezTo>
                    <a:pt x="390" y="381"/>
                    <a:pt x="380" y="384"/>
                    <a:pt x="378" y="384"/>
                  </a:cubicBezTo>
                  <a:cubicBezTo>
                    <a:pt x="377" y="384"/>
                    <a:pt x="375" y="381"/>
                    <a:pt x="373" y="381"/>
                  </a:cubicBezTo>
                  <a:cubicBezTo>
                    <a:pt x="371" y="381"/>
                    <a:pt x="370" y="378"/>
                    <a:pt x="370" y="376"/>
                  </a:cubicBezTo>
                  <a:cubicBezTo>
                    <a:pt x="369" y="373"/>
                    <a:pt x="366" y="371"/>
                    <a:pt x="364" y="369"/>
                  </a:cubicBezTo>
                  <a:cubicBezTo>
                    <a:pt x="363" y="367"/>
                    <a:pt x="362" y="362"/>
                    <a:pt x="362" y="359"/>
                  </a:cubicBezTo>
                  <a:cubicBezTo>
                    <a:pt x="362" y="356"/>
                    <a:pt x="362" y="351"/>
                    <a:pt x="364" y="345"/>
                  </a:cubicBezTo>
                  <a:cubicBezTo>
                    <a:pt x="364" y="344"/>
                    <a:pt x="364" y="343"/>
                    <a:pt x="364" y="343"/>
                  </a:cubicBezTo>
                  <a:cubicBezTo>
                    <a:pt x="364" y="342"/>
                    <a:pt x="364" y="342"/>
                    <a:pt x="363" y="342"/>
                  </a:cubicBezTo>
                  <a:cubicBezTo>
                    <a:pt x="364" y="342"/>
                    <a:pt x="364" y="342"/>
                    <a:pt x="364" y="343"/>
                  </a:cubicBezTo>
                  <a:cubicBezTo>
                    <a:pt x="365" y="339"/>
                    <a:pt x="361" y="338"/>
                    <a:pt x="363" y="336"/>
                  </a:cubicBezTo>
                  <a:cubicBezTo>
                    <a:pt x="366" y="334"/>
                    <a:pt x="363" y="332"/>
                    <a:pt x="364" y="331"/>
                  </a:cubicBezTo>
                  <a:cubicBezTo>
                    <a:pt x="366" y="330"/>
                    <a:pt x="368" y="329"/>
                    <a:pt x="368" y="328"/>
                  </a:cubicBezTo>
                  <a:cubicBezTo>
                    <a:pt x="368" y="327"/>
                    <a:pt x="369" y="327"/>
                    <a:pt x="371" y="327"/>
                  </a:cubicBezTo>
                  <a:cubicBezTo>
                    <a:pt x="373" y="327"/>
                    <a:pt x="376" y="324"/>
                    <a:pt x="376" y="323"/>
                  </a:cubicBezTo>
                  <a:cubicBezTo>
                    <a:pt x="376" y="321"/>
                    <a:pt x="376" y="321"/>
                    <a:pt x="379" y="322"/>
                  </a:cubicBezTo>
                  <a:cubicBezTo>
                    <a:pt x="381" y="322"/>
                    <a:pt x="380" y="319"/>
                    <a:pt x="382" y="320"/>
                  </a:cubicBezTo>
                  <a:cubicBezTo>
                    <a:pt x="383" y="320"/>
                    <a:pt x="384" y="321"/>
                    <a:pt x="384" y="320"/>
                  </a:cubicBezTo>
                  <a:cubicBezTo>
                    <a:pt x="384" y="319"/>
                    <a:pt x="386" y="319"/>
                    <a:pt x="387" y="320"/>
                  </a:cubicBezTo>
                  <a:cubicBezTo>
                    <a:pt x="388" y="322"/>
                    <a:pt x="391" y="322"/>
                    <a:pt x="391" y="321"/>
                  </a:cubicBezTo>
                  <a:cubicBezTo>
                    <a:pt x="391" y="319"/>
                    <a:pt x="393" y="321"/>
                    <a:pt x="394" y="322"/>
                  </a:cubicBezTo>
                  <a:cubicBezTo>
                    <a:pt x="396" y="324"/>
                    <a:pt x="397" y="323"/>
                    <a:pt x="399" y="323"/>
                  </a:cubicBezTo>
                  <a:cubicBezTo>
                    <a:pt x="401" y="323"/>
                    <a:pt x="401" y="323"/>
                    <a:pt x="401" y="322"/>
                  </a:cubicBezTo>
                  <a:cubicBezTo>
                    <a:pt x="401" y="320"/>
                    <a:pt x="403" y="325"/>
                    <a:pt x="406" y="325"/>
                  </a:cubicBezTo>
                  <a:cubicBezTo>
                    <a:pt x="408" y="325"/>
                    <a:pt x="406" y="323"/>
                    <a:pt x="404" y="322"/>
                  </a:cubicBezTo>
                  <a:cubicBezTo>
                    <a:pt x="403" y="321"/>
                    <a:pt x="405" y="320"/>
                    <a:pt x="403" y="319"/>
                  </a:cubicBezTo>
                  <a:cubicBezTo>
                    <a:pt x="402" y="318"/>
                    <a:pt x="405" y="317"/>
                    <a:pt x="408" y="317"/>
                  </a:cubicBezTo>
                  <a:cubicBezTo>
                    <a:pt x="411" y="317"/>
                    <a:pt x="410" y="318"/>
                    <a:pt x="411" y="316"/>
                  </a:cubicBezTo>
                  <a:cubicBezTo>
                    <a:pt x="412" y="315"/>
                    <a:pt x="413" y="316"/>
                    <a:pt x="413" y="318"/>
                  </a:cubicBezTo>
                  <a:cubicBezTo>
                    <a:pt x="413" y="319"/>
                    <a:pt x="418" y="317"/>
                    <a:pt x="420" y="317"/>
                  </a:cubicBezTo>
                  <a:cubicBezTo>
                    <a:pt x="423" y="317"/>
                    <a:pt x="425" y="319"/>
                    <a:pt x="425" y="320"/>
                  </a:cubicBezTo>
                  <a:cubicBezTo>
                    <a:pt x="425" y="322"/>
                    <a:pt x="427" y="322"/>
                    <a:pt x="429" y="321"/>
                  </a:cubicBezTo>
                  <a:cubicBezTo>
                    <a:pt x="430" y="319"/>
                    <a:pt x="432" y="318"/>
                    <a:pt x="433" y="319"/>
                  </a:cubicBezTo>
                  <a:cubicBezTo>
                    <a:pt x="435" y="321"/>
                    <a:pt x="436" y="323"/>
                    <a:pt x="438" y="325"/>
                  </a:cubicBezTo>
                  <a:cubicBezTo>
                    <a:pt x="440" y="327"/>
                    <a:pt x="438" y="329"/>
                    <a:pt x="439" y="331"/>
                  </a:cubicBezTo>
                  <a:cubicBezTo>
                    <a:pt x="440" y="332"/>
                    <a:pt x="438" y="334"/>
                    <a:pt x="441" y="336"/>
                  </a:cubicBezTo>
                  <a:cubicBezTo>
                    <a:pt x="443" y="337"/>
                    <a:pt x="441" y="341"/>
                    <a:pt x="443" y="341"/>
                  </a:cubicBezTo>
                  <a:cubicBezTo>
                    <a:pt x="445" y="342"/>
                    <a:pt x="446" y="344"/>
                    <a:pt x="446" y="346"/>
                  </a:cubicBezTo>
                  <a:cubicBezTo>
                    <a:pt x="446" y="347"/>
                    <a:pt x="450" y="348"/>
                    <a:pt x="450" y="346"/>
                  </a:cubicBezTo>
                  <a:cubicBezTo>
                    <a:pt x="450" y="344"/>
                    <a:pt x="452" y="342"/>
                    <a:pt x="452" y="340"/>
                  </a:cubicBezTo>
                  <a:cubicBezTo>
                    <a:pt x="453" y="338"/>
                    <a:pt x="451" y="332"/>
                    <a:pt x="450" y="330"/>
                  </a:cubicBezTo>
                  <a:cubicBezTo>
                    <a:pt x="448" y="328"/>
                    <a:pt x="450" y="327"/>
                    <a:pt x="448" y="325"/>
                  </a:cubicBezTo>
                  <a:cubicBezTo>
                    <a:pt x="446" y="323"/>
                    <a:pt x="445" y="318"/>
                    <a:pt x="445" y="315"/>
                  </a:cubicBezTo>
                  <a:cubicBezTo>
                    <a:pt x="445" y="312"/>
                    <a:pt x="449" y="306"/>
                    <a:pt x="451" y="304"/>
                  </a:cubicBezTo>
                  <a:cubicBezTo>
                    <a:pt x="453" y="303"/>
                    <a:pt x="455" y="304"/>
                    <a:pt x="456" y="302"/>
                  </a:cubicBezTo>
                  <a:cubicBezTo>
                    <a:pt x="456" y="300"/>
                    <a:pt x="459" y="298"/>
                    <a:pt x="460" y="298"/>
                  </a:cubicBezTo>
                  <a:cubicBezTo>
                    <a:pt x="461" y="298"/>
                    <a:pt x="463" y="298"/>
                    <a:pt x="463" y="296"/>
                  </a:cubicBezTo>
                  <a:cubicBezTo>
                    <a:pt x="463" y="295"/>
                    <a:pt x="466" y="293"/>
                    <a:pt x="468" y="293"/>
                  </a:cubicBezTo>
                  <a:cubicBezTo>
                    <a:pt x="471" y="292"/>
                    <a:pt x="470" y="291"/>
                    <a:pt x="469" y="289"/>
                  </a:cubicBezTo>
                  <a:cubicBezTo>
                    <a:pt x="468" y="288"/>
                    <a:pt x="470" y="287"/>
                    <a:pt x="470" y="288"/>
                  </a:cubicBezTo>
                  <a:cubicBezTo>
                    <a:pt x="471" y="288"/>
                    <a:pt x="473" y="289"/>
                    <a:pt x="474" y="288"/>
                  </a:cubicBezTo>
                  <a:cubicBezTo>
                    <a:pt x="475" y="287"/>
                    <a:pt x="477" y="285"/>
                    <a:pt x="475" y="285"/>
                  </a:cubicBezTo>
                  <a:cubicBezTo>
                    <a:pt x="472" y="285"/>
                    <a:pt x="472" y="284"/>
                    <a:pt x="473" y="283"/>
                  </a:cubicBezTo>
                  <a:cubicBezTo>
                    <a:pt x="475" y="282"/>
                    <a:pt x="474" y="280"/>
                    <a:pt x="472" y="279"/>
                  </a:cubicBezTo>
                  <a:cubicBezTo>
                    <a:pt x="470" y="279"/>
                    <a:pt x="470" y="278"/>
                    <a:pt x="471" y="277"/>
                  </a:cubicBezTo>
                  <a:cubicBezTo>
                    <a:pt x="473" y="276"/>
                    <a:pt x="470" y="274"/>
                    <a:pt x="468" y="273"/>
                  </a:cubicBezTo>
                  <a:cubicBezTo>
                    <a:pt x="467" y="272"/>
                    <a:pt x="469" y="271"/>
                    <a:pt x="470" y="271"/>
                  </a:cubicBezTo>
                  <a:cubicBezTo>
                    <a:pt x="471" y="271"/>
                    <a:pt x="470" y="265"/>
                    <a:pt x="471" y="264"/>
                  </a:cubicBezTo>
                  <a:cubicBezTo>
                    <a:pt x="472" y="263"/>
                    <a:pt x="473" y="263"/>
                    <a:pt x="473" y="264"/>
                  </a:cubicBezTo>
                  <a:cubicBezTo>
                    <a:pt x="472" y="265"/>
                    <a:pt x="471" y="267"/>
                    <a:pt x="472" y="269"/>
                  </a:cubicBezTo>
                  <a:cubicBezTo>
                    <a:pt x="474" y="271"/>
                    <a:pt x="474" y="273"/>
                    <a:pt x="474" y="275"/>
                  </a:cubicBezTo>
                  <a:cubicBezTo>
                    <a:pt x="473" y="278"/>
                    <a:pt x="474" y="277"/>
                    <a:pt x="476" y="274"/>
                  </a:cubicBezTo>
                  <a:cubicBezTo>
                    <a:pt x="478" y="270"/>
                    <a:pt x="478" y="267"/>
                    <a:pt x="477" y="267"/>
                  </a:cubicBezTo>
                  <a:cubicBezTo>
                    <a:pt x="476" y="267"/>
                    <a:pt x="476" y="263"/>
                    <a:pt x="477" y="265"/>
                  </a:cubicBezTo>
                  <a:cubicBezTo>
                    <a:pt x="478" y="267"/>
                    <a:pt x="479" y="267"/>
                    <a:pt x="481" y="265"/>
                  </a:cubicBezTo>
                  <a:cubicBezTo>
                    <a:pt x="482" y="263"/>
                    <a:pt x="484" y="259"/>
                    <a:pt x="483" y="258"/>
                  </a:cubicBezTo>
                  <a:cubicBezTo>
                    <a:pt x="482" y="258"/>
                    <a:pt x="484" y="257"/>
                    <a:pt x="486" y="257"/>
                  </a:cubicBezTo>
                  <a:cubicBezTo>
                    <a:pt x="488" y="257"/>
                    <a:pt x="493" y="256"/>
                    <a:pt x="494" y="255"/>
                  </a:cubicBezTo>
                  <a:cubicBezTo>
                    <a:pt x="495" y="253"/>
                    <a:pt x="486" y="256"/>
                    <a:pt x="486" y="255"/>
                  </a:cubicBezTo>
                  <a:cubicBezTo>
                    <a:pt x="486" y="253"/>
                    <a:pt x="491" y="252"/>
                    <a:pt x="494" y="252"/>
                  </a:cubicBezTo>
                  <a:cubicBezTo>
                    <a:pt x="497" y="252"/>
                    <a:pt x="495" y="248"/>
                    <a:pt x="497" y="250"/>
                  </a:cubicBezTo>
                  <a:cubicBezTo>
                    <a:pt x="498" y="251"/>
                    <a:pt x="499" y="251"/>
                    <a:pt x="501" y="250"/>
                  </a:cubicBezTo>
                  <a:cubicBezTo>
                    <a:pt x="502" y="249"/>
                    <a:pt x="501" y="247"/>
                    <a:pt x="499" y="246"/>
                  </a:cubicBezTo>
                  <a:cubicBezTo>
                    <a:pt x="498" y="246"/>
                    <a:pt x="501" y="245"/>
                    <a:pt x="500" y="244"/>
                  </a:cubicBezTo>
                  <a:cubicBezTo>
                    <a:pt x="500" y="243"/>
                    <a:pt x="501" y="239"/>
                    <a:pt x="503" y="238"/>
                  </a:cubicBezTo>
                  <a:cubicBezTo>
                    <a:pt x="506" y="238"/>
                    <a:pt x="505" y="236"/>
                    <a:pt x="506" y="236"/>
                  </a:cubicBezTo>
                  <a:cubicBezTo>
                    <a:pt x="508" y="236"/>
                    <a:pt x="509" y="234"/>
                    <a:pt x="510" y="233"/>
                  </a:cubicBezTo>
                  <a:cubicBezTo>
                    <a:pt x="512" y="231"/>
                    <a:pt x="514" y="235"/>
                    <a:pt x="516" y="233"/>
                  </a:cubicBezTo>
                  <a:cubicBezTo>
                    <a:pt x="517" y="232"/>
                    <a:pt x="519" y="231"/>
                    <a:pt x="520" y="230"/>
                  </a:cubicBezTo>
                  <a:cubicBezTo>
                    <a:pt x="522" y="229"/>
                    <a:pt x="524" y="228"/>
                    <a:pt x="526" y="228"/>
                  </a:cubicBezTo>
                  <a:cubicBezTo>
                    <a:pt x="528" y="228"/>
                    <a:pt x="531" y="225"/>
                    <a:pt x="532" y="223"/>
                  </a:cubicBezTo>
                  <a:cubicBezTo>
                    <a:pt x="533" y="222"/>
                    <a:pt x="534" y="225"/>
                    <a:pt x="532" y="225"/>
                  </a:cubicBezTo>
                  <a:cubicBezTo>
                    <a:pt x="530" y="226"/>
                    <a:pt x="533" y="227"/>
                    <a:pt x="537" y="227"/>
                  </a:cubicBezTo>
                  <a:cubicBezTo>
                    <a:pt x="540" y="227"/>
                    <a:pt x="535" y="228"/>
                    <a:pt x="533" y="228"/>
                  </a:cubicBezTo>
                  <a:cubicBezTo>
                    <a:pt x="530" y="228"/>
                    <a:pt x="529" y="229"/>
                    <a:pt x="526" y="232"/>
                  </a:cubicBezTo>
                  <a:cubicBezTo>
                    <a:pt x="523" y="235"/>
                    <a:pt x="524" y="236"/>
                    <a:pt x="526" y="237"/>
                  </a:cubicBezTo>
                  <a:cubicBezTo>
                    <a:pt x="527" y="239"/>
                    <a:pt x="530" y="238"/>
                    <a:pt x="532" y="236"/>
                  </a:cubicBezTo>
                  <a:cubicBezTo>
                    <a:pt x="535" y="234"/>
                    <a:pt x="535" y="232"/>
                    <a:pt x="537" y="232"/>
                  </a:cubicBezTo>
                  <a:cubicBezTo>
                    <a:pt x="540" y="232"/>
                    <a:pt x="546" y="230"/>
                    <a:pt x="549" y="229"/>
                  </a:cubicBezTo>
                  <a:cubicBezTo>
                    <a:pt x="548" y="218"/>
                    <a:pt x="548" y="218"/>
                    <a:pt x="548" y="218"/>
                  </a:cubicBezTo>
                  <a:cubicBezTo>
                    <a:pt x="554" y="195"/>
                    <a:pt x="554" y="195"/>
                    <a:pt x="554" y="195"/>
                  </a:cubicBezTo>
                  <a:cubicBezTo>
                    <a:pt x="553" y="195"/>
                    <a:pt x="551" y="195"/>
                    <a:pt x="547" y="195"/>
                  </a:cubicBezTo>
                  <a:moveTo>
                    <a:pt x="398" y="386"/>
                  </a:moveTo>
                  <a:cubicBezTo>
                    <a:pt x="398" y="386"/>
                    <a:pt x="398" y="386"/>
                    <a:pt x="398" y="386"/>
                  </a:cubicBezTo>
                  <a:cubicBezTo>
                    <a:pt x="398" y="386"/>
                    <a:pt x="398" y="386"/>
                    <a:pt x="398" y="386"/>
                  </a:cubicBezTo>
                  <a:moveTo>
                    <a:pt x="406" y="390"/>
                  </a:moveTo>
                  <a:cubicBezTo>
                    <a:pt x="406" y="390"/>
                    <a:pt x="406" y="390"/>
                    <a:pt x="406" y="390"/>
                  </a:cubicBezTo>
                  <a:close/>
                  <a:moveTo>
                    <a:pt x="398" y="386"/>
                  </a:moveTo>
                  <a:cubicBezTo>
                    <a:pt x="397" y="386"/>
                    <a:pt x="397" y="386"/>
                    <a:pt x="397" y="386"/>
                  </a:cubicBezTo>
                  <a:cubicBezTo>
                    <a:pt x="397" y="386"/>
                    <a:pt x="397" y="386"/>
                    <a:pt x="398" y="386"/>
                  </a:cubicBezTo>
                  <a:moveTo>
                    <a:pt x="363" y="342"/>
                  </a:moveTo>
                  <a:cubicBezTo>
                    <a:pt x="363" y="342"/>
                    <a:pt x="362" y="342"/>
                    <a:pt x="362" y="342"/>
                  </a:cubicBezTo>
                  <a:cubicBezTo>
                    <a:pt x="362" y="342"/>
                    <a:pt x="363" y="342"/>
                    <a:pt x="363" y="342"/>
                  </a:cubicBezTo>
                  <a:moveTo>
                    <a:pt x="363" y="342"/>
                  </a:moveTo>
                  <a:cubicBezTo>
                    <a:pt x="363" y="342"/>
                    <a:pt x="363" y="342"/>
                    <a:pt x="363" y="342"/>
                  </a:cubicBezTo>
                  <a:cubicBezTo>
                    <a:pt x="363" y="342"/>
                    <a:pt x="363" y="342"/>
                    <a:pt x="363" y="342"/>
                  </a:cubicBezTo>
                  <a:moveTo>
                    <a:pt x="411" y="217"/>
                  </a:moveTo>
                  <a:cubicBezTo>
                    <a:pt x="409" y="217"/>
                    <a:pt x="413" y="212"/>
                    <a:pt x="409" y="214"/>
                  </a:cubicBezTo>
                  <a:cubicBezTo>
                    <a:pt x="406" y="216"/>
                    <a:pt x="400" y="221"/>
                    <a:pt x="398" y="219"/>
                  </a:cubicBezTo>
                  <a:cubicBezTo>
                    <a:pt x="395" y="217"/>
                    <a:pt x="393" y="220"/>
                    <a:pt x="391" y="218"/>
                  </a:cubicBezTo>
                  <a:cubicBezTo>
                    <a:pt x="389" y="216"/>
                    <a:pt x="397" y="211"/>
                    <a:pt x="401" y="211"/>
                  </a:cubicBezTo>
                  <a:cubicBezTo>
                    <a:pt x="402" y="211"/>
                    <a:pt x="403" y="211"/>
                    <a:pt x="404" y="210"/>
                  </a:cubicBezTo>
                  <a:cubicBezTo>
                    <a:pt x="406" y="208"/>
                    <a:pt x="408" y="204"/>
                    <a:pt x="411" y="204"/>
                  </a:cubicBezTo>
                  <a:cubicBezTo>
                    <a:pt x="414" y="204"/>
                    <a:pt x="421" y="205"/>
                    <a:pt x="422" y="208"/>
                  </a:cubicBezTo>
                  <a:cubicBezTo>
                    <a:pt x="422" y="212"/>
                    <a:pt x="427" y="209"/>
                    <a:pt x="427" y="212"/>
                  </a:cubicBezTo>
                  <a:cubicBezTo>
                    <a:pt x="427" y="215"/>
                    <a:pt x="430" y="218"/>
                    <a:pt x="430" y="219"/>
                  </a:cubicBezTo>
                  <a:cubicBezTo>
                    <a:pt x="430" y="220"/>
                    <a:pt x="430" y="220"/>
                    <a:pt x="429" y="220"/>
                  </a:cubicBezTo>
                  <a:cubicBezTo>
                    <a:pt x="427" y="222"/>
                    <a:pt x="428" y="218"/>
                    <a:pt x="424" y="218"/>
                  </a:cubicBezTo>
                  <a:cubicBezTo>
                    <a:pt x="421" y="218"/>
                    <a:pt x="418" y="221"/>
                    <a:pt x="415" y="220"/>
                  </a:cubicBezTo>
                  <a:cubicBezTo>
                    <a:pt x="412" y="219"/>
                    <a:pt x="414" y="217"/>
                    <a:pt x="411" y="217"/>
                  </a:cubicBezTo>
                  <a:moveTo>
                    <a:pt x="433" y="237"/>
                  </a:moveTo>
                  <a:cubicBezTo>
                    <a:pt x="433" y="234"/>
                    <a:pt x="437" y="232"/>
                    <a:pt x="435" y="228"/>
                  </a:cubicBezTo>
                  <a:cubicBezTo>
                    <a:pt x="432" y="224"/>
                    <a:pt x="428" y="224"/>
                    <a:pt x="427" y="227"/>
                  </a:cubicBezTo>
                  <a:cubicBezTo>
                    <a:pt x="426" y="230"/>
                    <a:pt x="423" y="229"/>
                    <a:pt x="422" y="231"/>
                  </a:cubicBezTo>
                  <a:cubicBezTo>
                    <a:pt x="420" y="233"/>
                    <a:pt x="419" y="238"/>
                    <a:pt x="420" y="242"/>
                  </a:cubicBezTo>
                  <a:cubicBezTo>
                    <a:pt x="421" y="245"/>
                    <a:pt x="420" y="247"/>
                    <a:pt x="417" y="249"/>
                  </a:cubicBezTo>
                  <a:cubicBezTo>
                    <a:pt x="413" y="251"/>
                    <a:pt x="411" y="246"/>
                    <a:pt x="413" y="240"/>
                  </a:cubicBezTo>
                  <a:cubicBezTo>
                    <a:pt x="414" y="235"/>
                    <a:pt x="416" y="231"/>
                    <a:pt x="414" y="231"/>
                  </a:cubicBezTo>
                  <a:cubicBezTo>
                    <a:pt x="412" y="231"/>
                    <a:pt x="417" y="225"/>
                    <a:pt x="422" y="224"/>
                  </a:cubicBezTo>
                  <a:cubicBezTo>
                    <a:pt x="426" y="223"/>
                    <a:pt x="432" y="223"/>
                    <a:pt x="432" y="222"/>
                  </a:cubicBezTo>
                  <a:cubicBezTo>
                    <a:pt x="432" y="222"/>
                    <a:pt x="432" y="222"/>
                    <a:pt x="433" y="221"/>
                  </a:cubicBezTo>
                  <a:cubicBezTo>
                    <a:pt x="434" y="221"/>
                    <a:pt x="438" y="222"/>
                    <a:pt x="441" y="223"/>
                  </a:cubicBezTo>
                  <a:cubicBezTo>
                    <a:pt x="444" y="224"/>
                    <a:pt x="449" y="221"/>
                    <a:pt x="450" y="225"/>
                  </a:cubicBezTo>
                  <a:cubicBezTo>
                    <a:pt x="452" y="229"/>
                    <a:pt x="455" y="232"/>
                    <a:pt x="452" y="232"/>
                  </a:cubicBezTo>
                  <a:cubicBezTo>
                    <a:pt x="449" y="232"/>
                    <a:pt x="445" y="228"/>
                    <a:pt x="445" y="230"/>
                  </a:cubicBezTo>
                  <a:cubicBezTo>
                    <a:pt x="446" y="233"/>
                    <a:pt x="444" y="232"/>
                    <a:pt x="444" y="235"/>
                  </a:cubicBezTo>
                  <a:cubicBezTo>
                    <a:pt x="444" y="238"/>
                    <a:pt x="441" y="243"/>
                    <a:pt x="440" y="243"/>
                  </a:cubicBezTo>
                  <a:cubicBezTo>
                    <a:pt x="440" y="243"/>
                    <a:pt x="440" y="243"/>
                    <a:pt x="440" y="243"/>
                  </a:cubicBezTo>
                  <a:cubicBezTo>
                    <a:pt x="439" y="242"/>
                    <a:pt x="441" y="237"/>
                    <a:pt x="438" y="236"/>
                  </a:cubicBezTo>
                  <a:cubicBezTo>
                    <a:pt x="435" y="235"/>
                    <a:pt x="432" y="240"/>
                    <a:pt x="433" y="237"/>
                  </a:cubicBezTo>
                  <a:moveTo>
                    <a:pt x="445" y="251"/>
                  </a:moveTo>
                  <a:cubicBezTo>
                    <a:pt x="441" y="253"/>
                    <a:pt x="435" y="252"/>
                    <a:pt x="435" y="249"/>
                  </a:cubicBezTo>
                  <a:cubicBezTo>
                    <a:pt x="435" y="245"/>
                    <a:pt x="438" y="246"/>
                    <a:pt x="439" y="247"/>
                  </a:cubicBezTo>
                  <a:cubicBezTo>
                    <a:pt x="439" y="248"/>
                    <a:pt x="440" y="248"/>
                    <a:pt x="441" y="247"/>
                  </a:cubicBezTo>
                  <a:cubicBezTo>
                    <a:pt x="443" y="246"/>
                    <a:pt x="445" y="243"/>
                    <a:pt x="447" y="244"/>
                  </a:cubicBezTo>
                  <a:cubicBezTo>
                    <a:pt x="451" y="244"/>
                    <a:pt x="451" y="246"/>
                    <a:pt x="454" y="244"/>
                  </a:cubicBezTo>
                  <a:cubicBezTo>
                    <a:pt x="456" y="243"/>
                    <a:pt x="456" y="242"/>
                    <a:pt x="457" y="243"/>
                  </a:cubicBezTo>
                  <a:cubicBezTo>
                    <a:pt x="457" y="243"/>
                    <a:pt x="457" y="243"/>
                    <a:pt x="457" y="244"/>
                  </a:cubicBezTo>
                  <a:cubicBezTo>
                    <a:pt x="456" y="245"/>
                    <a:pt x="449" y="249"/>
                    <a:pt x="445" y="251"/>
                  </a:cubicBezTo>
                  <a:moveTo>
                    <a:pt x="462" y="240"/>
                  </a:moveTo>
                  <a:cubicBezTo>
                    <a:pt x="460" y="240"/>
                    <a:pt x="459" y="240"/>
                    <a:pt x="458" y="240"/>
                  </a:cubicBezTo>
                  <a:cubicBezTo>
                    <a:pt x="456" y="241"/>
                    <a:pt x="455" y="241"/>
                    <a:pt x="454" y="239"/>
                  </a:cubicBezTo>
                  <a:cubicBezTo>
                    <a:pt x="454" y="237"/>
                    <a:pt x="461" y="235"/>
                    <a:pt x="465" y="235"/>
                  </a:cubicBezTo>
                  <a:cubicBezTo>
                    <a:pt x="468" y="236"/>
                    <a:pt x="471" y="233"/>
                    <a:pt x="472" y="235"/>
                  </a:cubicBezTo>
                  <a:cubicBezTo>
                    <a:pt x="472" y="235"/>
                    <a:pt x="472" y="235"/>
                    <a:pt x="472" y="235"/>
                  </a:cubicBezTo>
                  <a:cubicBezTo>
                    <a:pt x="474" y="238"/>
                    <a:pt x="468" y="240"/>
                    <a:pt x="462" y="24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41"/>
            <p:cNvSpPr>
              <a:spLocks/>
            </p:cNvSpPr>
            <p:nvPr userDrawn="1"/>
          </p:nvSpPr>
          <p:spPr bwMode="auto">
            <a:xfrm>
              <a:off x="15338425" y="2598738"/>
              <a:ext cx="26988" cy="17463"/>
            </a:xfrm>
            <a:custGeom>
              <a:avLst/>
              <a:gdLst>
                <a:gd name="T0" fmla="*/ 6 w 10"/>
                <a:gd name="T1" fmla="*/ 2 h 6"/>
                <a:gd name="T2" fmla="*/ 1 w 10"/>
                <a:gd name="T3" fmla="*/ 3 h 6"/>
                <a:gd name="T4" fmla="*/ 8 w 10"/>
                <a:gd name="T5" fmla="*/ 5 h 6"/>
                <a:gd name="T6" fmla="*/ 9 w 10"/>
                <a:gd name="T7" fmla="*/ 2 h 6"/>
                <a:gd name="T8" fmla="*/ 6 w 10"/>
                <a:gd name="T9" fmla="*/ 2 h 6"/>
              </a:gdLst>
              <a:ahLst/>
              <a:cxnLst>
                <a:cxn ang="0">
                  <a:pos x="T0" y="T1"/>
                </a:cxn>
                <a:cxn ang="0">
                  <a:pos x="T2" y="T3"/>
                </a:cxn>
                <a:cxn ang="0">
                  <a:pos x="T4" y="T5"/>
                </a:cxn>
                <a:cxn ang="0">
                  <a:pos x="T6" y="T7"/>
                </a:cxn>
                <a:cxn ang="0">
                  <a:pos x="T8" y="T9"/>
                </a:cxn>
              </a:cxnLst>
              <a:rect l="0" t="0" r="r" b="b"/>
              <a:pathLst>
                <a:path w="10" h="6">
                  <a:moveTo>
                    <a:pt x="6" y="2"/>
                  </a:moveTo>
                  <a:cubicBezTo>
                    <a:pt x="5" y="0"/>
                    <a:pt x="0" y="2"/>
                    <a:pt x="1" y="3"/>
                  </a:cubicBezTo>
                  <a:cubicBezTo>
                    <a:pt x="2" y="5"/>
                    <a:pt x="6" y="6"/>
                    <a:pt x="8" y="5"/>
                  </a:cubicBezTo>
                  <a:cubicBezTo>
                    <a:pt x="10" y="5"/>
                    <a:pt x="10" y="3"/>
                    <a:pt x="9" y="2"/>
                  </a:cubicBezTo>
                  <a:cubicBezTo>
                    <a:pt x="8" y="1"/>
                    <a:pt x="6" y="4"/>
                    <a:pt x="6"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42"/>
            <p:cNvSpPr>
              <a:spLocks/>
            </p:cNvSpPr>
            <p:nvPr userDrawn="1"/>
          </p:nvSpPr>
          <p:spPr bwMode="auto">
            <a:xfrm>
              <a:off x="15465425" y="3276600"/>
              <a:ext cx="15875" cy="11113"/>
            </a:xfrm>
            <a:custGeom>
              <a:avLst/>
              <a:gdLst>
                <a:gd name="T0" fmla="*/ 1 w 6"/>
                <a:gd name="T1" fmla="*/ 2 h 4"/>
                <a:gd name="T2" fmla="*/ 5 w 6"/>
                <a:gd name="T3" fmla="*/ 2 h 4"/>
                <a:gd name="T4" fmla="*/ 1 w 6"/>
                <a:gd name="T5" fmla="*/ 2 h 4"/>
              </a:gdLst>
              <a:ahLst/>
              <a:cxnLst>
                <a:cxn ang="0">
                  <a:pos x="T0" y="T1"/>
                </a:cxn>
                <a:cxn ang="0">
                  <a:pos x="T2" y="T3"/>
                </a:cxn>
                <a:cxn ang="0">
                  <a:pos x="T4" y="T5"/>
                </a:cxn>
              </a:cxnLst>
              <a:rect l="0" t="0" r="r" b="b"/>
              <a:pathLst>
                <a:path w="6" h="4">
                  <a:moveTo>
                    <a:pt x="1" y="2"/>
                  </a:moveTo>
                  <a:cubicBezTo>
                    <a:pt x="3" y="3"/>
                    <a:pt x="4" y="4"/>
                    <a:pt x="5" y="2"/>
                  </a:cubicBezTo>
                  <a:cubicBezTo>
                    <a:pt x="6" y="1"/>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43"/>
            <p:cNvSpPr>
              <a:spLocks/>
            </p:cNvSpPr>
            <p:nvPr userDrawn="1"/>
          </p:nvSpPr>
          <p:spPr bwMode="auto">
            <a:xfrm>
              <a:off x="15490825" y="3287713"/>
              <a:ext cx="11113" cy="7938"/>
            </a:xfrm>
            <a:custGeom>
              <a:avLst/>
              <a:gdLst>
                <a:gd name="T0" fmla="*/ 2 w 4"/>
                <a:gd name="T1" fmla="*/ 0 h 3"/>
                <a:gd name="T2" fmla="*/ 3 w 4"/>
                <a:gd name="T3" fmla="*/ 2 h 3"/>
                <a:gd name="T4" fmla="*/ 2 w 4"/>
                <a:gd name="T5" fmla="*/ 0 h 3"/>
              </a:gdLst>
              <a:ahLst/>
              <a:cxnLst>
                <a:cxn ang="0">
                  <a:pos x="T0" y="T1"/>
                </a:cxn>
                <a:cxn ang="0">
                  <a:pos x="T2" y="T3"/>
                </a:cxn>
                <a:cxn ang="0">
                  <a:pos x="T4" y="T5"/>
                </a:cxn>
              </a:cxnLst>
              <a:rect l="0" t="0" r="r" b="b"/>
              <a:pathLst>
                <a:path w="4" h="3">
                  <a:moveTo>
                    <a:pt x="2" y="0"/>
                  </a:moveTo>
                  <a:cubicBezTo>
                    <a:pt x="0" y="0"/>
                    <a:pt x="2" y="3"/>
                    <a:pt x="3" y="2"/>
                  </a:cubicBezTo>
                  <a:cubicBezTo>
                    <a:pt x="4" y="1"/>
                    <a:pt x="4" y="0"/>
                    <a:pt x="2"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44"/>
            <p:cNvSpPr>
              <a:spLocks/>
            </p:cNvSpPr>
            <p:nvPr userDrawn="1"/>
          </p:nvSpPr>
          <p:spPr bwMode="auto">
            <a:xfrm>
              <a:off x="15368588" y="2713038"/>
              <a:ext cx="33338" cy="11113"/>
            </a:xfrm>
            <a:custGeom>
              <a:avLst/>
              <a:gdLst>
                <a:gd name="T0" fmla="*/ 9 w 12"/>
                <a:gd name="T1" fmla="*/ 1 h 4"/>
                <a:gd name="T2" fmla="*/ 3 w 12"/>
                <a:gd name="T3" fmla="*/ 4 h 4"/>
                <a:gd name="T4" fmla="*/ 7 w 12"/>
                <a:gd name="T5" fmla="*/ 3 h 4"/>
                <a:gd name="T6" fmla="*/ 9 w 12"/>
                <a:gd name="T7" fmla="*/ 1 h 4"/>
              </a:gdLst>
              <a:ahLst/>
              <a:cxnLst>
                <a:cxn ang="0">
                  <a:pos x="T0" y="T1"/>
                </a:cxn>
                <a:cxn ang="0">
                  <a:pos x="T2" y="T3"/>
                </a:cxn>
                <a:cxn ang="0">
                  <a:pos x="T4" y="T5"/>
                </a:cxn>
                <a:cxn ang="0">
                  <a:pos x="T6" y="T7"/>
                </a:cxn>
              </a:cxnLst>
              <a:rect l="0" t="0" r="r" b="b"/>
              <a:pathLst>
                <a:path w="12" h="4">
                  <a:moveTo>
                    <a:pt x="9" y="1"/>
                  </a:moveTo>
                  <a:cubicBezTo>
                    <a:pt x="7" y="0"/>
                    <a:pt x="0" y="4"/>
                    <a:pt x="3" y="4"/>
                  </a:cubicBezTo>
                  <a:cubicBezTo>
                    <a:pt x="4" y="4"/>
                    <a:pt x="5" y="3"/>
                    <a:pt x="7" y="3"/>
                  </a:cubicBezTo>
                  <a:cubicBezTo>
                    <a:pt x="8" y="3"/>
                    <a:pt x="12" y="2"/>
                    <a:pt x="9"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45"/>
            <p:cNvSpPr>
              <a:spLocks/>
            </p:cNvSpPr>
            <p:nvPr userDrawn="1"/>
          </p:nvSpPr>
          <p:spPr bwMode="auto">
            <a:xfrm>
              <a:off x="15443200" y="3265488"/>
              <a:ext cx="14288" cy="11113"/>
            </a:xfrm>
            <a:custGeom>
              <a:avLst/>
              <a:gdLst>
                <a:gd name="T0" fmla="*/ 1 w 5"/>
                <a:gd name="T1" fmla="*/ 2 h 4"/>
                <a:gd name="T2" fmla="*/ 4 w 5"/>
                <a:gd name="T3" fmla="*/ 2 h 4"/>
                <a:gd name="T4" fmla="*/ 1 w 5"/>
                <a:gd name="T5" fmla="*/ 2 h 4"/>
              </a:gdLst>
              <a:ahLst/>
              <a:cxnLst>
                <a:cxn ang="0">
                  <a:pos x="T0" y="T1"/>
                </a:cxn>
                <a:cxn ang="0">
                  <a:pos x="T2" y="T3"/>
                </a:cxn>
                <a:cxn ang="0">
                  <a:pos x="T4" y="T5"/>
                </a:cxn>
              </a:cxnLst>
              <a:rect l="0" t="0" r="r" b="b"/>
              <a:pathLst>
                <a:path w="5" h="4">
                  <a:moveTo>
                    <a:pt x="1" y="2"/>
                  </a:moveTo>
                  <a:cubicBezTo>
                    <a:pt x="3" y="4"/>
                    <a:pt x="4" y="3"/>
                    <a:pt x="4" y="2"/>
                  </a:cubicBezTo>
                  <a:cubicBezTo>
                    <a:pt x="5" y="0"/>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46"/>
            <p:cNvSpPr>
              <a:spLocks/>
            </p:cNvSpPr>
            <p:nvPr userDrawn="1"/>
          </p:nvSpPr>
          <p:spPr bwMode="auto">
            <a:xfrm>
              <a:off x="15517813" y="2638425"/>
              <a:ext cx="41275" cy="38100"/>
            </a:xfrm>
            <a:custGeom>
              <a:avLst/>
              <a:gdLst>
                <a:gd name="T0" fmla="*/ 13 w 15"/>
                <a:gd name="T1" fmla="*/ 1 h 14"/>
                <a:gd name="T2" fmla="*/ 9 w 15"/>
                <a:gd name="T3" fmla="*/ 3 h 14"/>
                <a:gd name="T4" fmla="*/ 4 w 15"/>
                <a:gd name="T5" fmla="*/ 8 h 14"/>
                <a:gd name="T6" fmla="*/ 1 w 15"/>
                <a:gd name="T7" fmla="*/ 9 h 14"/>
                <a:gd name="T8" fmla="*/ 3 w 15"/>
                <a:gd name="T9" fmla="*/ 13 h 14"/>
                <a:gd name="T10" fmla="*/ 5 w 15"/>
                <a:gd name="T11" fmla="*/ 13 h 14"/>
                <a:gd name="T12" fmla="*/ 12 w 15"/>
                <a:gd name="T13" fmla="*/ 8 h 14"/>
                <a:gd name="T14" fmla="*/ 10 w 15"/>
                <a:gd name="T15" fmla="*/ 5 h 14"/>
                <a:gd name="T16" fmla="*/ 14 w 15"/>
                <a:gd name="T17" fmla="*/ 4 h 14"/>
                <a:gd name="T18" fmla="*/ 13 w 15"/>
                <a:gd name="T19"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4">
                  <a:moveTo>
                    <a:pt x="13" y="1"/>
                  </a:moveTo>
                  <a:cubicBezTo>
                    <a:pt x="13" y="0"/>
                    <a:pt x="11" y="0"/>
                    <a:pt x="9" y="3"/>
                  </a:cubicBezTo>
                  <a:cubicBezTo>
                    <a:pt x="7" y="5"/>
                    <a:pt x="5" y="7"/>
                    <a:pt x="4" y="8"/>
                  </a:cubicBezTo>
                  <a:cubicBezTo>
                    <a:pt x="4" y="9"/>
                    <a:pt x="1" y="8"/>
                    <a:pt x="1" y="9"/>
                  </a:cubicBezTo>
                  <a:cubicBezTo>
                    <a:pt x="0" y="11"/>
                    <a:pt x="1" y="14"/>
                    <a:pt x="3" y="13"/>
                  </a:cubicBezTo>
                  <a:cubicBezTo>
                    <a:pt x="4" y="12"/>
                    <a:pt x="4" y="13"/>
                    <a:pt x="5" y="13"/>
                  </a:cubicBezTo>
                  <a:cubicBezTo>
                    <a:pt x="6" y="13"/>
                    <a:pt x="11" y="10"/>
                    <a:pt x="12" y="8"/>
                  </a:cubicBezTo>
                  <a:cubicBezTo>
                    <a:pt x="13" y="7"/>
                    <a:pt x="10" y="6"/>
                    <a:pt x="10" y="5"/>
                  </a:cubicBezTo>
                  <a:cubicBezTo>
                    <a:pt x="10" y="4"/>
                    <a:pt x="13" y="4"/>
                    <a:pt x="14" y="4"/>
                  </a:cubicBezTo>
                  <a:cubicBezTo>
                    <a:pt x="15" y="3"/>
                    <a:pt x="13" y="2"/>
                    <a:pt x="13"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47"/>
            <p:cNvSpPr>
              <a:spLocks/>
            </p:cNvSpPr>
            <p:nvPr userDrawn="1"/>
          </p:nvSpPr>
          <p:spPr bwMode="auto">
            <a:xfrm>
              <a:off x="15335250" y="2728913"/>
              <a:ext cx="15875" cy="17463"/>
            </a:xfrm>
            <a:custGeom>
              <a:avLst/>
              <a:gdLst>
                <a:gd name="T0" fmla="*/ 2 w 6"/>
                <a:gd name="T1" fmla="*/ 5 h 6"/>
                <a:gd name="T2" fmla="*/ 5 w 6"/>
                <a:gd name="T3" fmla="*/ 1 h 6"/>
                <a:gd name="T4" fmla="*/ 2 w 6"/>
                <a:gd name="T5" fmla="*/ 5 h 6"/>
              </a:gdLst>
              <a:ahLst/>
              <a:cxnLst>
                <a:cxn ang="0">
                  <a:pos x="T0" y="T1"/>
                </a:cxn>
                <a:cxn ang="0">
                  <a:pos x="T2" y="T3"/>
                </a:cxn>
                <a:cxn ang="0">
                  <a:pos x="T4" y="T5"/>
                </a:cxn>
              </a:cxnLst>
              <a:rect l="0" t="0" r="r" b="b"/>
              <a:pathLst>
                <a:path w="6" h="6">
                  <a:moveTo>
                    <a:pt x="2" y="5"/>
                  </a:moveTo>
                  <a:cubicBezTo>
                    <a:pt x="5" y="4"/>
                    <a:pt x="6" y="2"/>
                    <a:pt x="5" y="1"/>
                  </a:cubicBezTo>
                  <a:cubicBezTo>
                    <a:pt x="4" y="0"/>
                    <a:pt x="0" y="6"/>
                    <a:pt x="2"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48"/>
            <p:cNvSpPr>
              <a:spLocks/>
            </p:cNvSpPr>
            <p:nvPr userDrawn="1"/>
          </p:nvSpPr>
          <p:spPr bwMode="auto">
            <a:xfrm>
              <a:off x="15498763" y="3298825"/>
              <a:ext cx="22225" cy="22225"/>
            </a:xfrm>
            <a:custGeom>
              <a:avLst/>
              <a:gdLst>
                <a:gd name="T0" fmla="*/ 3 w 8"/>
                <a:gd name="T1" fmla="*/ 0 h 8"/>
                <a:gd name="T2" fmla="*/ 3 w 8"/>
                <a:gd name="T3" fmla="*/ 6 h 8"/>
                <a:gd name="T4" fmla="*/ 7 w 8"/>
                <a:gd name="T5" fmla="*/ 4 h 8"/>
                <a:gd name="T6" fmla="*/ 3 w 8"/>
                <a:gd name="T7" fmla="*/ 0 h 8"/>
              </a:gdLst>
              <a:ahLst/>
              <a:cxnLst>
                <a:cxn ang="0">
                  <a:pos x="T0" y="T1"/>
                </a:cxn>
                <a:cxn ang="0">
                  <a:pos x="T2" y="T3"/>
                </a:cxn>
                <a:cxn ang="0">
                  <a:pos x="T4" y="T5"/>
                </a:cxn>
                <a:cxn ang="0">
                  <a:pos x="T6" y="T7"/>
                </a:cxn>
              </a:cxnLst>
              <a:rect l="0" t="0" r="r" b="b"/>
              <a:pathLst>
                <a:path w="8" h="8">
                  <a:moveTo>
                    <a:pt x="3" y="0"/>
                  </a:moveTo>
                  <a:cubicBezTo>
                    <a:pt x="0" y="1"/>
                    <a:pt x="2" y="8"/>
                    <a:pt x="3" y="6"/>
                  </a:cubicBezTo>
                  <a:cubicBezTo>
                    <a:pt x="4" y="6"/>
                    <a:pt x="6" y="5"/>
                    <a:pt x="7" y="4"/>
                  </a:cubicBezTo>
                  <a:cubicBezTo>
                    <a:pt x="8" y="3"/>
                    <a:pt x="6" y="0"/>
                    <a:pt x="3"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49"/>
            <p:cNvSpPr>
              <a:spLocks/>
            </p:cNvSpPr>
            <p:nvPr userDrawn="1"/>
          </p:nvSpPr>
          <p:spPr bwMode="auto">
            <a:xfrm>
              <a:off x="17387888" y="2457450"/>
              <a:ext cx="152400" cy="77788"/>
            </a:xfrm>
            <a:custGeom>
              <a:avLst/>
              <a:gdLst>
                <a:gd name="T0" fmla="*/ 51 w 55"/>
                <a:gd name="T1" fmla="*/ 8 h 28"/>
                <a:gd name="T2" fmla="*/ 48 w 55"/>
                <a:gd name="T3" fmla="*/ 6 h 28"/>
                <a:gd name="T4" fmla="*/ 47 w 55"/>
                <a:gd name="T5" fmla="*/ 3 h 28"/>
                <a:gd name="T6" fmla="*/ 44 w 55"/>
                <a:gd name="T7" fmla="*/ 3 h 28"/>
                <a:gd name="T8" fmla="*/ 39 w 55"/>
                <a:gd name="T9" fmla="*/ 1 h 28"/>
                <a:gd name="T10" fmla="*/ 38 w 55"/>
                <a:gd name="T11" fmla="*/ 4 h 28"/>
                <a:gd name="T12" fmla="*/ 35 w 55"/>
                <a:gd name="T13" fmla="*/ 4 h 28"/>
                <a:gd name="T14" fmla="*/ 33 w 55"/>
                <a:gd name="T15" fmla="*/ 4 h 28"/>
                <a:gd name="T16" fmla="*/ 30 w 55"/>
                <a:gd name="T17" fmla="*/ 5 h 28"/>
                <a:gd name="T18" fmla="*/ 28 w 55"/>
                <a:gd name="T19" fmla="*/ 4 h 28"/>
                <a:gd name="T20" fmla="*/ 24 w 55"/>
                <a:gd name="T21" fmla="*/ 6 h 28"/>
                <a:gd name="T22" fmla="*/ 22 w 55"/>
                <a:gd name="T23" fmla="*/ 5 h 28"/>
                <a:gd name="T24" fmla="*/ 20 w 55"/>
                <a:gd name="T25" fmla="*/ 6 h 28"/>
                <a:gd name="T26" fmla="*/ 19 w 55"/>
                <a:gd name="T27" fmla="*/ 9 h 28"/>
                <a:gd name="T28" fmla="*/ 16 w 55"/>
                <a:gd name="T29" fmla="*/ 10 h 28"/>
                <a:gd name="T30" fmla="*/ 15 w 55"/>
                <a:gd name="T31" fmla="*/ 6 h 28"/>
                <a:gd name="T32" fmla="*/ 7 w 55"/>
                <a:gd name="T33" fmla="*/ 1 h 28"/>
                <a:gd name="T34" fmla="*/ 8 w 55"/>
                <a:gd name="T35" fmla="*/ 4 h 28"/>
                <a:gd name="T36" fmla="*/ 6 w 55"/>
                <a:gd name="T37" fmla="*/ 4 h 28"/>
                <a:gd name="T38" fmla="*/ 2 w 55"/>
                <a:gd name="T39" fmla="*/ 5 h 28"/>
                <a:gd name="T40" fmla="*/ 0 w 55"/>
                <a:gd name="T41" fmla="*/ 9 h 28"/>
                <a:gd name="T42" fmla="*/ 5 w 55"/>
                <a:gd name="T43" fmla="*/ 10 h 28"/>
                <a:gd name="T44" fmla="*/ 11 w 55"/>
                <a:gd name="T45" fmla="*/ 10 h 28"/>
                <a:gd name="T46" fmla="*/ 10 w 55"/>
                <a:gd name="T47" fmla="*/ 12 h 28"/>
                <a:gd name="T48" fmla="*/ 7 w 55"/>
                <a:gd name="T49" fmla="*/ 14 h 28"/>
                <a:gd name="T50" fmla="*/ 1 w 55"/>
                <a:gd name="T51" fmla="*/ 15 h 28"/>
                <a:gd name="T52" fmla="*/ 9 w 55"/>
                <a:gd name="T53" fmla="*/ 15 h 28"/>
                <a:gd name="T54" fmla="*/ 11 w 55"/>
                <a:gd name="T55" fmla="*/ 17 h 28"/>
                <a:gd name="T56" fmla="*/ 12 w 55"/>
                <a:gd name="T57" fmla="*/ 19 h 28"/>
                <a:gd name="T58" fmla="*/ 10 w 55"/>
                <a:gd name="T59" fmla="*/ 21 h 28"/>
                <a:gd name="T60" fmla="*/ 8 w 55"/>
                <a:gd name="T61" fmla="*/ 23 h 28"/>
                <a:gd name="T62" fmla="*/ 14 w 55"/>
                <a:gd name="T63" fmla="*/ 23 h 28"/>
                <a:gd name="T64" fmla="*/ 24 w 55"/>
                <a:gd name="T65" fmla="*/ 27 h 28"/>
                <a:gd name="T66" fmla="*/ 33 w 55"/>
                <a:gd name="T67" fmla="*/ 24 h 28"/>
                <a:gd name="T68" fmla="*/ 39 w 55"/>
                <a:gd name="T69" fmla="*/ 22 h 28"/>
                <a:gd name="T70" fmla="*/ 46 w 55"/>
                <a:gd name="T71" fmla="*/ 20 h 28"/>
                <a:gd name="T72" fmla="*/ 50 w 55"/>
                <a:gd name="T73" fmla="*/ 16 h 28"/>
                <a:gd name="T74" fmla="*/ 54 w 55"/>
                <a:gd name="T75" fmla="*/ 13 h 28"/>
                <a:gd name="T76" fmla="*/ 51 w 55"/>
                <a:gd name="T77"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 h="28">
                  <a:moveTo>
                    <a:pt x="51" y="8"/>
                  </a:moveTo>
                  <a:cubicBezTo>
                    <a:pt x="49" y="8"/>
                    <a:pt x="48" y="7"/>
                    <a:pt x="48" y="6"/>
                  </a:cubicBezTo>
                  <a:cubicBezTo>
                    <a:pt x="49" y="5"/>
                    <a:pt x="47" y="4"/>
                    <a:pt x="47" y="3"/>
                  </a:cubicBezTo>
                  <a:cubicBezTo>
                    <a:pt x="48" y="2"/>
                    <a:pt x="45" y="3"/>
                    <a:pt x="44" y="3"/>
                  </a:cubicBezTo>
                  <a:cubicBezTo>
                    <a:pt x="43" y="3"/>
                    <a:pt x="40" y="0"/>
                    <a:pt x="39" y="1"/>
                  </a:cubicBezTo>
                  <a:cubicBezTo>
                    <a:pt x="38" y="1"/>
                    <a:pt x="39" y="3"/>
                    <a:pt x="38" y="4"/>
                  </a:cubicBezTo>
                  <a:cubicBezTo>
                    <a:pt x="38" y="5"/>
                    <a:pt x="35" y="3"/>
                    <a:pt x="35" y="4"/>
                  </a:cubicBezTo>
                  <a:cubicBezTo>
                    <a:pt x="35" y="5"/>
                    <a:pt x="34" y="5"/>
                    <a:pt x="33" y="4"/>
                  </a:cubicBezTo>
                  <a:cubicBezTo>
                    <a:pt x="32" y="3"/>
                    <a:pt x="30" y="4"/>
                    <a:pt x="30" y="5"/>
                  </a:cubicBezTo>
                  <a:cubicBezTo>
                    <a:pt x="31" y="5"/>
                    <a:pt x="30" y="5"/>
                    <a:pt x="28" y="4"/>
                  </a:cubicBezTo>
                  <a:cubicBezTo>
                    <a:pt x="26" y="3"/>
                    <a:pt x="24" y="5"/>
                    <a:pt x="24" y="6"/>
                  </a:cubicBezTo>
                  <a:cubicBezTo>
                    <a:pt x="25" y="7"/>
                    <a:pt x="24" y="7"/>
                    <a:pt x="22" y="5"/>
                  </a:cubicBezTo>
                  <a:cubicBezTo>
                    <a:pt x="21" y="2"/>
                    <a:pt x="19" y="5"/>
                    <a:pt x="20" y="6"/>
                  </a:cubicBezTo>
                  <a:cubicBezTo>
                    <a:pt x="21" y="8"/>
                    <a:pt x="20" y="9"/>
                    <a:pt x="19" y="9"/>
                  </a:cubicBezTo>
                  <a:cubicBezTo>
                    <a:pt x="18" y="8"/>
                    <a:pt x="17" y="9"/>
                    <a:pt x="16" y="10"/>
                  </a:cubicBezTo>
                  <a:cubicBezTo>
                    <a:pt x="15" y="11"/>
                    <a:pt x="13" y="7"/>
                    <a:pt x="15" y="6"/>
                  </a:cubicBezTo>
                  <a:cubicBezTo>
                    <a:pt x="16" y="5"/>
                    <a:pt x="9" y="1"/>
                    <a:pt x="7" y="1"/>
                  </a:cubicBezTo>
                  <a:cubicBezTo>
                    <a:pt x="5" y="1"/>
                    <a:pt x="6" y="3"/>
                    <a:pt x="8" y="4"/>
                  </a:cubicBezTo>
                  <a:cubicBezTo>
                    <a:pt x="9" y="5"/>
                    <a:pt x="7" y="5"/>
                    <a:pt x="6" y="4"/>
                  </a:cubicBezTo>
                  <a:cubicBezTo>
                    <a:pt x="5" y="3"/>
                    <a:pt x="3" y="4"/>
                    <a:pt x="2" y="5"/>
                  </a:cubicBezTo>
                  <a:cubicBezTo>
                    <a:pt x="1" y="7"/>
                    <a:pt x="0" y="7"/>
                    <a:pt x="0" y="9"/>
                  </a:cubicBezTo>
                  <a:cubicBezTo>
                    <a:pt x="0" y="10"/>
                    <a:pt x="2" y="11"/>
                    <a:pt x="5" y="10"/>
                  </a:cubicBezTo>
                  <a:cubicBezTo>
                    <a:pt x="7" y="9"/>
                    <a:pt x="10" y="9"/>
                    <a:pt x="11" y="10"/>
                  </a:cubicBezTo>
                  <a:cubicBezTo>
                    <a:pt x="12" y="11"/>
                    <a:pt x="9" y="11"/>
                    <a:pt x="10" y="12"/>
                  </a:cubicBezTo>
                  <a:cubicBezTo>
                    <a:pt x="11" y="13"/>
                    <a:pt x="10" y="14"/>
                    <a:pt x="7" y="14"/>
                  </a:cubicBezTo>
                  <a:cubicBezTo>
                    <a:pt x="4" y="13"/>
                    <a:pt x="1" y="14"/>
                    <a:pt x="1" y="15"/>
                  </a:cubicBezTo>
                  <a:cubicBezTo>
                    <a:pt x="2" y="16"/>
                    <a:pt x="9" y="14"/>
                    <a:pt x="9" y="15"/>
                  </a:cubicBezTo>
                  <a:cubicBezTo>
                    <a:pt x="9" y="16"/>
                    <a:pt x="9" y="18"/>
                    <a:pt x="11" y="17"/>
                  </a:cubicBezTo>
                  <a:cubicBezTo>
                    <a:pt x="13" y="17"/>
                    <a:pt x="11" y="19"/>
                    <a:pt x="12" y="19"/>
                  </a:cubicBezTo>
                  <a:cubicBezTo>
                    <a:pt x="13" y="19"/>
                    <a:pt x="13" y="21"/>
                    <a:pt x="10" y="21"/>
                  </a:cubicBezTo>
                  <a:cubicBezTo>
                    <a:pt x="8" y="22"/>
                    <a:pt x="7" y="22"/>
                    <a:pt x="8" y="23"/>
                  </a:cubicBezTo>
                  <a:cubicBezTo>
                    <a:pt x="9" y="24"/>
                    <a:pt x="12" y="23"/>
                    <a:pt x="14" y="23"/>
                  </a:cubicBezTo>
                  <a:cubicBezTo>
                    <a:pt x="17" y="22"/>
                    <a:pt x="21" y="25"/>
                    <a:pt x="24" y="27"/>
                  </a:cubicBezTo>
                  <a:cubicBezTo>
                    <a:pt x="27" y="28"/>
                    <a:pt x="32" y="26"/>
                    <a:pt x="33" y="24"/>
                  </a:cubicBezTo>
                  <a:cubicBezTo>
                    <a:pt x="33" y="23"/>
                    <a:pt x="37" y="23"/>
                    <a:pt x="39" y="22"/>
                  </a:cubicBezTo>
                  <a:cubicBezTo>
                    <a:pt x="41" y="21"/>
                    <a:pt x="43" y="20"/>
                    <a:pt x="46" y="20"/>
                  </a:cubicBezTo>
                  <a:cubicBezTo>
                    <a:pt x="49" y="20"/>
                    <a:pt x="49" y="16"/>
                    <a:pt x="50" y="16"/>
                  </a:cubicBezTo>
                  <a:cubicBezTo>
                    <a:pt x="51" y="17"/>
                    <a:pt x="53" y="14"/>
                    <a:pt x="54" y="13"/>
                  </a:cubicBezTo>
                  <a:cubicBezTo>
                    <a:pt x="55" y="11"/>
                    <a:pt x="53" y="8"/>
                    <a:pt x="51"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50"/>
            <p:cNvSpPr>
              <a:spLocks/>
            </p:cNvSpPr>
            <p:nvPr userDrawn="1"/>
          </p:nvSpPr>
          <p:spPr bwMode="auto">
            <a:xfrm>
              <a:off x="16611600" y="3217863"/>
              <a:ext cx="11113" cy="25400"/>
            </a:xfrm>
            <a:custGeom>
              <a:avLst/>
              <a:gdLst>
                <a:gd name="T0" fmla="*/ 1 w 4"/>
                <a:gd name="T1" fmla="*/ 2 h 9"/>
                <a:gd name="T2" fmla="*/ 0 w 4"/>
                <a:gd name="T3" fmla="*/ 3 h 9"/>
                <a:gd name="T4" fmla="*/ 1 w 4"/>
                <a:gd name="T5" fmla="*/ 7 h 9"/>
                <a:gd name="T6" fmla="*/ 3 w 4"/>
                <a:gd name="T7" fmla="*/ 9 h 9"/>
                <a:gd name="T8" fmla="*/ 2 w 4"/>
                <a:gd name="T9" fmla="*/ 6 h 9"/>
                <a:gd name="T10" fmla="*/ 1 w 4"/>
                <a:gd name="T11" fmla="*/ 2 h 9"/>
              </a:gdLst>
              <a:ahLst/>
              <a:cxnLst>
                <a:cxn ang="0">
                  <a:pos x="T0" y="T1"/>
                </a:cxn>
                <a:cxn ang="0">
                  <a:pos x="T2" y="T3"/>
                </a:cxn>
                <a:cxn ang="0">
                  <a:pos x="T4" y="T5"/>
                </a:cxn>
                <a:cxn ang="0">
                  <a:pos x="T6" y="T7"/>
                </a:cxn>
                <a:cxn ang="0">
                  <a:pos x="T8" y="T9"/>
                </a:cxn>
                <a:cxn ang="0">
                  <a:pos x="T10" y="T11"/>
                </a:cxn>
              </a:cxnLst>
              <a:rect l="0" t="0" r="r" b="b"/>
              <a:pathLst>
                <a:path w="4" h="9">
                  <a:moveTo>
                    <a:pt x="1" y="2"/>
                  </a:moveTo>
                  <a:cubicBezTo>
                    <a:pt x="0" y="0"/>
                    <a:pt x="0" y="1"/>
                    <a:pt x="0" y="3"/>
                  </a:cubicBezTo>
                  <a:cubicBezTo>
                    <a:pt x="0" y="5"/>
                    <a:pt x="1" y="5"/>
                    <a:pt x="1" y="7"/>
                  </a:cubicBezTo>
                  <a:cubicBezTo>
                    <a:pt x="1" y="8"/>
                    <a:pt x="3" y="9"/>
                    <a:pt x="3" y="9"/>
                  </a:cubicBezTo>
                  <a:cubicBezTo>
                    <a:pt x="4" y="8"/>
                    <a:pt x="2" y="6"/>
                    <a:pt x="2" y="6"/>
                  </a:cubicBezTo>
                  <a:cubicBezTo>
                    <a:pt x="2" y="5"/>
                    <a:pt x="2" y="4"/>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67"/>
            <p:cNvSpPr>
              <a:spLocks noEditPoints="1"/>
            </p:cNvSpPr>
            <p:nvPr userDrawn="1"/>
          </p:nvSpPr>
          <p:spPr bwMode="auto">
            <a:xfrm>
              <a:off x="16408400" y="3005138"/>
              <a:ext cx="85725" cy="134938"/>
            </a:xfrm>
            <a:custGeom>
              <a:avLst/>
              <a:gdLst>
                <a:gd name="T0" fmla="*/ 16 w 31"/>
                <a:gd name="T1" fmla="*/ 0 h 49"/>
                <a:gd name="T2" fmla="*/ 0 w 31"/>
                <a:gd name="T3" fmla="*/ 16 h 49"/>
                <a:gd name="T4" fmla="*/ 16 w 31"/>
                <a:gd name="T5" fmla="*/ 49 h 49"/>
                <a:gd name="T6" fmla="*/ 31 w 31"/>
                <a:gd name="T7" fmla="*/ 16 h 49"/>
                <a:gd name="T8" fmla="*/ 16 w 31"/>
                <a:gd name="T9" fmla="*/ 0 h 49"/>
                <a:gd name="T10" fmla="*/ 16 w 31"/>
                <a:gd name="T11" fmla="*/ 23 h 49"/>
                <a:gd name="T12" fmla="*/ 9 w 31"/>
                <a:gd name="T13" fmla="*/ 16 h 49"/>
                <a:gd name="T14" fmla="*/ 16 w 31"/>
                <a:gd name="T15" fmla="*/ 9 h 49"/>
                <a:gd name="T16" fmla="*/ 22 w 31"/>
                <a:gd name="T17" fmla="*/ 16 h 49"/>
                <a:gd name="T18" fmla="*/ 16 w 31"/>
                <a:gd name="T19" fmla="*/ 2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49">
                  <a:moveTo>
                    <a:pt x="16" y="0"/>
                  </a:moveTo>
                  <a:cubicBezTo>
                    <a:pt x="7" y="0"/>
                    <a:pt x="0" y="7"/>
                    <a:pt x="0" y="16"/>
                  </a:cubicBezTo>
                  <a:cubicBezTo>
                    <a:pt x="0" y="25"/>
                    <a:pt x="16" y="49"/>
                    <a:pt x="16" y="49"/>
                  </a:cubicBezTo>
                  <a:cubicBezTo>
                    <a:pt x="16" y="49"/>
                    <a:pt x="31" y="25"/>
                    <a:pt x="31" y="16"/>
                  </a:cubicBezTo>
                  <a:cubicBezTo>
                    <a:pt x="31" y="7"/>
                    <a:pt x="24" y="0"/>
                    <a:pt x="16" y="0"/>
                  </a:cubicBezTo>
                  <a:moveTo>
                    <a:pt x="16" y="23"/>
                  </a:moveTo>
                  <a:cubicBezTo>
                    <a:pt x="12" y="23"/>
                    <a:pt x="9" y="20"/>
                    <a:pt x="9" y="16"/>
                  </a:cubicBezTo>
                  <a:cubicBezTo>
                    <a:pt x="9" y="12"/>
                    <a:pt x="12" y="9"/>
                    <a:pt x="16" y="9"/>
                  </a:cubicBezTo>
                  <a:cubicBezTo>
                    <a:pt x="19" y="9"/>
                    <a:pt x="22" y="12"/>
                    <a:pt x="22" y="16"/>
                  </a:cubicBezTo>
                  <a:cubicBezTo>
                    <a:pt x="22" y="20"/>
                    <a:pt x="19" y="23"/>
                    <a:pt x="16" y="23"/>
                  </a:cubicBezTo>
                </a:path>
              </a:pathLst>
            </a:custGeom>
            <a:solidFill>
              <a:srgbClr val="7FBB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8" name="Group 97"/>
          <p:cNvGrpSpPr/>
          <p:nvPr userDrawn="1"/>
        </p:nvGrpSpPr>
        <p:grpSpPr>
          <a:xfrm>
            <a:off x="18853150" y="1957388"/>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5995577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userDrawn="1">
          <p15:clr>
            <a:srgbClr val="C35EA4"/>
          </p15:clr>
        </p15:guide>
        <p15:guide id="2" pos="7546" userDrawn="1">
          <p15:clr>
            <a:srgbClr val="C35EA4"/>
          </p15:clr>
        </p15:guide>
        <p15:guide id="3" orient="horz" pos="302" userDrawn="1">
          <p15:clr>
            <a:srgbClr val="C35EA4"/>
          </p15:clr>
        </p15:guide>
        <p15:guide id="4" orient="horz" pos="4104" userDrawn="1">
          <p15:clr>
            <a:srgbClr val="C35EA4"/>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928305"/>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16152"/>
            <a:ext cx="11887199" cy="2131353"/>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62577389"/>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53099696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White">
    <p:spTree>
      <p:nvGrpSpPr>
        <p:cNvPr id="1" name=""/>
        <p:cNvGrpSpPr/>
        <p:nvPr/>
      </p:nvGrpSpPr>
      <p:grpSpPr>
        <a:xfrm>
          <a:off x="0" y="0"/>
          <a:ext cx="0" cy="0"/>
          <a:chOff x="0" y="0"/>
          <a:chExt cx="0" cy="0"/>
        </a:xfrm>
      </p:grpSpPr>
      <p:sp>
        <p:nvSpPr>
          <p:cNvPr id="2" name="Rectangle 1"/>
          <p:cNvSpPr/>
          <p:nvPr userDrawn="1"/>
        </p:nvSpPr>
        <p:spPr bwMode="auto">
          <a:xfrm>
            <a:off x="0" y="6288039"/>
            <a:ext cx="12436475" cy="706486"/>
          </a:xfrm>
          <a:prstGeom prst="rect">
            <a:avLst/>
          </a:prstGeom>
          <a:solidFill>
            <a:srgbClr val="FBFBF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algn="ctr" defTabSz="932290" fontAlgn="base">
              <a:spcBef>
                <a:spcPct val="0"/>
              </a:spcBef>
              <a:spcAft>
                <a:spcPct val="0"/>
              </a:spcAft>
            </a:pPr>
            <a:endParaRPr lang="ru-RU" sz="1836" spc="-51"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969574715"/>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Europe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8" name="Group 97"/>
          <p:cNvGrpSpPr/>
          <p:nvPr userDrawn="1"/>
        </p:nvGrpSpPr>
        <p:grpSpPr>
          <a:xfrm>
            <a:off x="7136678" y="4110831"/>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3065703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userDrawn="1">
          <p15:clr>
            <a:srgbClr val="C35EA4"/>
          </p15:clr>
        </p15:guide>
        <p15:guide id="2" pos="7546" userDrawn="1">
          <p15:clr>
            <a:srgbClr val="C35EA4"/>
          </p15:clr>
        </p15:guide>
        <p15:guide id="3" orient="horz" pos="302" userDrawn="1">
          <p15:clr>
            <a:srgbClr val="C35EA4"/>
          </p15:clr>
        </p15:guide>
        <p15:guide id="4" orient="horz" pos="4104" userDrawn="1">
          <p15:clr>
            <a:srgbClr val="C35EA4"/>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304" tIns="109728" rIns="146304" bIns="109728"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923861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5833">
                      <a:schemeClr val="tx1"/>
                    </a:gs>
                    <a:gs pos="18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17061196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1594122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8279268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075357253"/>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762536910"/>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0" y="296897"/>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90270825"/>
      </p:ext>
    </p:extLst>
  </p:cSld>
  <p:clrMap bg1="dk1" tx1="lt1" bg2="dk2" tx2="lt2" accent1="accent1" accent2="accent2" accent3="accent3" accent4="accent4" accent5="accent5" accent6="accent6" hlink="hlink" folHlink="folHlink"/>
  <p:sldLayoutIdLst>
    <p:sldLayoutId id="2147484183" r:id="rId1"/>
    <p:sldLayoutId id="2147484188" r:id="rId2"/>
    <p:sldLayoutId id="2147484189" r:id="rId3"/>
    <p:sldLayoutId id="2147484105" r:id="rId4"/>
    <p:sldLayoutId id="2147484185" r:id="rId5"/>
    <p:sldLayoutId id="2147484182" r:id="rId6"/>
    <p:sldLayoutId id="2147484186" r:id="rId7"/>
    <p:sldLayoutId id="2147484130" r:id="rId8"/>
    <p:sldLayoutId id="2147484101" r:id="rId9"/>
    <p:sldLayoutId id="2147484102" r:id="rId10"/>
    <p:sldLayoutId id="2147484098" r:id="rId11"/>
    <p:sldLayoutId id="2147484086" r:id="rId12"/>
    <p:sldLayoutId id="2147484100" r:id="rId13"/>
    <p:sldLayoutId id="2147484089" r:id="rId14"/>
    <p:sldLayoutId id="2147484106" r:id="rId15"/>
    <p:sldLayoutId id="2147484092" r:id="rId16"/>
    <p:sldLayoutId id="2147484093" r:id="rId17"/>
    <p:sldLayoutId id="2147484127" r:id="rId18"/>
    <p:sldLayoutId id="2147484128" r:id="rId19"/>
    <p:sldLayoutId id="2147484129" r:id="rId20"/>
    <p:sldLayoutId id="2147484094" r:id="rId21"/>
    <p:sldLayoutId id="2147484096" r:id="rId22"/>
    <p:sldLayoutId id="2147484190" r:id="rId23"/>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orient="horz" pos="763" userDrawn="1">
          <p15:clr>
            <a:srgbClr val="A4A3A4"/>
          </p15:clr>
        </p15:guide>
        <p15:guide id="4" orient="horz" pos="1339" userDrawn="1">
          <p15:clr>
            <a:srgbClr val="A4A3A4"/>
          </p15:clr>
        </p15:guide>
        <p15:guide id="5" orient="horz" pos="1915" userDrawn="1">
          <p15:clr>
            <a:srgbClr val="A4A3A4"/>
          </p15:clr>
        </p15:guide>
        <p15:guide id="6" orient="horz" pos="2491" userDrawn="1">
          <p15:clr>
            <a:srgbClr val="A4A3A4"/>
          </p15:clr>
        </p15:guide>
        <p15:guide id="7" orient="horz" pos="3067" userDrawn="1">
          <p15:clr>
            <a:srgbClr val="A4A3A4"/>
          </p15:clr>
        </p15:guide>
        <p15:guide id="8" orient="horz" pos="3643" userDrawn="1">
          <p15:clr>
            <a:srgbClr val="A4A3A4"/>
          </p15:clr>
        </p15:guide>
        <p15:guide id="9" orient="horz" pos="4219" userDrawn="1">
          <p15:clr>
            <a:srgbClr val="5ACBF0"/>
          </p15:clr>
        </p15:guide>
        <p15:guide id="10" pos="749" userDrawn="1">
          <p15:clr>
            <a:srgbClr val="A4A3A4"/>
          </p15:clr>
        </p15:guide>
        <p15:guide id="11" pos="1325" userDrawn="1">
          <p15:clr>
            <a:srgbClr val="A4A3A4"/>
          </p15:clr>
        </p15:guide>
        <p15:guide id="12" pos="1901" userDrawn="1">
          <p15:clr>
            <a:srgbClr val="A4A3A4"/>
          </p15:clr>
        </p15:guide>
        <p15:guide id="13" pos="2477" userDrawn="1">
          <p15:clr>
            <a:srgbClr val="A4A3A4"/>
          </p15:clr>
        </p15:guide>
        <p15:guide id="14" pos="3053" userDrawn="1">
          <p15:clr>
            <a:srgbClr val="A4A3A4"/>
          </p15:clr>
        </p15:guide>
        <p15:guide id="15" pos="3629" userDrawn="1">
          <p15:clr>
            <a:srgbClr val="A4A3A4"/>
          </p15:clr>
        </p15:guide>
        <p15:guide id="16" pos="4205" userDrawn="1">
          <p15:clr>
            <a:srgbClr val="A4A3A4"/>
          </p15:clr>
        </p15:guide>
        <p15:guide id="17" pos="4781" userDrawn="1">
          <p15:clr>
            <a:srgbClr val="A4A3A4"/>
          </p15:clr>
        </p15:guide>
        <p15:guide id="18" pos="5357" userDrawn="1">
          <p15:clr>
            <a:srgbClr val="A4A3A4"/>
          </p15:clr>
        </p15:guide>
        <p15:guide id="19" pos="5933" userDrawn="1">
          <p15:clr>
            <a:srgbClr val="A4A3A4"/>
          </p15:clr>
        </p15:guide>
        <p15:guide id="20" pos="6509" userDrawn="1">
          <p15:clr>
            <a:srgbClr val="A4A3A4"/>
          </p15:clr>
        </p15:guide>
        <p15:guide id="21" pos="7085" userDrawn="1">
          <p15:clr>
            <a:srgbClr val="A4A3A4"/>
          </p15:clr>
        </p15:guide>
        <p15:guide id="22" pos="7661" userDrawn="1">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1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managementproducts.comtrade.com/" TargetMode="External"/><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hyperlink" Target="http://www.veeam.com/vmware-microsoft-esx-monitoring.html" TargetMode="Externa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18" Type="http://schemas.openxmlformats.org/officeDocument/2006/relationships/image" Target="../media/image14.png"/><Relationship Id="rId3" Type="http://schemas.openxmlformats.org/officeDocument/2006/relationships/notesSlide" Target="../notesSlides/notesSlide14.xml"/><Relationship Id="rId21" Type="http://schemas.openxmlformats.org/officeDocument/2006/relationships/image" Target="../media/image17.png"/><Relationship Id="rId7" Type="http://schemas.openxmlformats.org/officeDocument/2006/relationships/image" Target="../media/image44.png"/><Relationship Id="rId12" Type="http://schemas.openxmlformats.org/officeDocument/2006/relationships/image" Target="../media/image49.png"/><Relationship Id="rId17" Type="http://schemas.openxmlformats.org/officeDocument/2006/relationships/image" Target="../media/image13.png"/><Relationship Id="rId2" Type="http://schemas.openxmlformats.org/officeDocument/2006/relationships/slideLayout" Target="../slideLayouts/slideLayout17.xml"/><Relationship Id="rId16" Type="http://schemas.openxmlformats.org/officeDocument/2006/relationships/image" Target="../media/image12.png"/><Relationship Id="rId20" Type="http://schemas.openxmlformats.org/officeDocument/2006/relationships/image" Target="../media/image16.png"/><Relationship Id="rId1" Type="http://schemas.openxmlformats.org/officeDocument/2006/relationships/tags" Target="../tags/tag1.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52.png"/><Relationship Id="rId10" Type="http://schemas.openxmlformats.org/officeDocument/2006/relationships/image" Target="../media/image47.png"/><Relationship Id="rId19" Type="http://schemas.openxmlformats.org/officeDocument/2006/relationships/image" Target="../media/image15.png"/><Relationship Id="rId4" Type="http://schemas.openxmlformats.org/officeDocument/2006/relationships/image" Target="../media/image41.jpg"/><Relationship Id="rId9" Type="http://schemas.openxmlformats.org/officeDocument/2006/relationships/image" Target="../media/image46.png"/><Relationship Id="rId14" Type="http://schemas.openxmlformats.org/officeDocument/2006/relationships/image" Target="../media/image5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11.xml"/><Relationship Id="rId5" Type="http://schemas.openxmlformats.org/officeDocument/2006/relationships/hyperlink" Target="http://aka.ms/SC2012R2" TargetMode="External"/><Relationship Id="rId4" Type="http://schemas.openxmlformats.org/officeDocument/2006/relationships/hyperlink" Target="http://aka.ms/WS2012R2"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microsoft.com/msdn" TargetMode="External"/><Relationship Id="rId7"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hyperlink" Target="http://microsoft.com/technet" TargetMode="External"/><Relationship Id="rId5" Type="http://schemas.openxmlformats.org/officeDocument/2006/relationships/hyperlink" Target="http://channel9.msdn.com/Events/TechEd" TargetMode="External"/><Relationship Id="rId4" Type="http://schemas.openxmlformats.org/officeDocument/2006/relationships/hyperlink" Target="http://www.microsoft.com/learning" TargetMode="External"/></Relationships>
</file>

<file path=ppt/slides/_rels/slide35.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png"/><Relationship Id="rId7" Type="http://schemas.openxmlformats.org/officeDocument/2006/relationships/image" Target="../media/image59.jpeg"/><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png"/><Relationship Id="rId9" Type="http://schemas.openxmlformats.org/officeDocument/2006/relationships/image" Target="../media/image61.jpeg"/></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16.xml"/><Relationship Id="rId5" Type="http://schemas.openxmlformats.org/officeDocument/2006/relationships/image" Target="../media/image64.png"/><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hyperlink" Target="http://www.flickr.com/photos/25228175@N08/6317811370/sizes/o/in/photostream/" TargetMode="External"/><Relationship Id="rId2" Type="http://schemas.openxmlformats.org/officeDocument/2006/relationships/hyperlink" Target="http://www.flickr.com/photos/ozchris/5291291144/sizes/l/in/photostream/" TargetMode="External"/><Relationship Id="rId1" Type="http://schemas.openxmlformats.org/officeDocument/2006/relationships/slideLayout" Target="../slideLayouts/slideLayout12.xml"/><Relationship Id="rId4" Type="http://schemas.openxmlformats.org/officeDocument/2006/relationships/hyperlink" Target="http://www.flickr.com/photos/22856604@N05/3093969560/sizes/o/in/photostream/"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20.png"/><Relationship Id="rId7" Type="http://schemas.openxmlformats.org/officeDocument/2006/relationships/image" Target="../media/image23.jp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22.JPG"/><Relationship Id="rId5" Type="http://schemas.openxmlformats.org/officeDocument/2006/relationships/image" Target="../media/image21.jpg"/><Relationship Id="rId4" Type="http://schemas.microsoft.com/office/2007/relationships/hdphoto" Target="../media/hdphoto2.wdp"/><Relationship Id="rId9" Type="http://schemas.openxmlformats.org/officeDocument/2006/relationships/image" Target="../media/image2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29.png"/><Relationship Id="rId11" Type="http://schemas.openxmlformats.org/officeDocument/2006/relationships/image" Target="../media/image7.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907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Features</a:t>
            </a:r>
            <a:endParaRPr lang="en-US" dirty="0"/>
          </a:p>
        </p:txBody>
      </p:sp>
      <p:sp>
        <p:nvSpPr>
          <p:cNvPr id="3" name="Content Placeholder 2"/>
          <p:cNvSpPr>
            <a:spLocks noGrp="1"/>
          </p:cNvSpPr>
          <p:nvPr>
            <p:ph sz="quarter" idx="10"/>
          </p:nvPr>
        </p:nvSpPr>
        <p:spPr>
          <a:xfrm>
            <a:off x="274638" y="1214438"/>
            <a:ext cx="11887200" cy="5539978"/>
          </a:xfrm>
        </p:spPr>
        <p:txBody>
          <a:bodyPr/>
          <a:lstStyle/>
          <a:p>
            <a:r>
              <a:rPr lang="nl-BE" sz="2000" dirty="0" smtClean="0"/>
              <a:t>VMM </a:t>
            </a:r>
            <a:r>
              <a:rPr lang="nl-BE" sz="2000" dirty="0" err="1" smtClean="0"/>
              <a:t>Command</a:t>
            </a:r>
            <a:r>
              <a:rPr lang="nl-BE" sz="2000" dirty="0" smtClean="0"/>
              <a:t> Shell</a:t>
            </a:r>
          </a:p>
          <a:p>
            <a:r>
              <a:rPr lang="en-US" sz="2000" dirty="0"/>
              <a:t>Adding </a:t>
            </a:r>
            <a:r>
              <a:rPr lang="en-US" sz="2000" dirty="0" err="1"/>
              <a:t>XenServer</a:t>
            </a:r>
            <a:r>
              <a:rPr lang="en-US" sz="2000" dirty="0"/>
              <a:t> hosts and </a:t>
            </a:r>
            <a:r>
              <a:rPr lang="en-US" sz="2000" dirty="0" smtClean="0"/>
              <a:t>pools</a:t>
            </a:r>
          </a:p>
          <a:p>
            <a:r>
              <a:rPr lang="en-US" sz="2000" dirty="0" smtClean="0"/>
              <a:t>Placement</a:t>
            </a:r>
          </a:p>
          <a:p>
            <a:r>
              <a:rPr lang="en-US" sz="2000" dirty="0" smtClean="0"/>
              <a:t>Services</a:t>
            </a:r>
          </a:p>
          <a:p>
            <a:r>
              <a:rPr lang="en-US" sz="2000" dirty="0"/>
              <a:t>Private </a:t>
            </a:r>
            <a:r>
              <a:rPr lang="en-US" sz="2000" dirty="0" smtClean="0"/>
              <a:t>clouds</a:t>
            </a:r>
          </a:p>
          <a:p>
            <a:r>
              <a:rPr lang="en-US" sz="2000" dirty="0"/>
              <a:t>Dynamic Optimization and Power </a:t>
            </a:r>
            <a:r>
              <a:rPr lang="en-US" sz="2000" dirty="0" smtClean="0"/>
              <a:t>Optimization</a:t>
            </a:r>
          </a:p>
          <a:p>
            <a:r>
              <a:rPr lang="en-US" sz="2000" dirty="0" smtClean="0"/>
              <a:t>Migration</a:t>
            </a:r>
          </a:p>
          <a:p>
            <a:r>
              <a:rPr lang="en-US" sz="2000" dirty="0"/>
              <a:t>Maintenance </a:t>
            </a:r>
            <a:r>
              <a:rPr lang="en-US" sz="2000" dirty="0" smtClean="0"/>
              <a:t>mode</a:t>
            </a:r>
          </a:p>
          <a:p>
            <a:r>
              <a:rPr lang="nl-BE" sz="2000" dirty="0" smtClean="0"/>
              <a:t>Library</a:t>
            </a:r>
          </a:p>
          <a:p>
            <a:r>
              <a:rPr lang="en-US" sz="2000" dirty="0" err="1"/>
              <a:t>XenServer</a:t>
            </a:r>
            <a:r>
              <a:rPr lang="en-US" sz="2000" dirty="0"/>
              <a:t> </a:t>
            </a:r>
            <a:r>
              <a:rPr lang="en-US" sz="2000" dirty="0" smtClean="0"/>
              <a:t>Templates</a:t>
            </a:r>
          </a:p>
          <a:p>
            <a:r>
              <a:rPr lang="en-US" sz="2000" dirty="0"/>
              <a:t>VMM </a:t>
            </a:r>
            <a:r>
              <a:rPr lang="en-US" sz="2000" dirty="0" smtClean="0"/>
              <a:t>Templates</a:t>
            </a:r>
          </a:p>
          <a:p>
            <a:r>
              <a:rPr lang="en-US" sz="2000" dirty="0" smtClean="0"/>
              <a:t>Networking</a:t>
            </a:r>
          </a:p>
          <a:p>
            <a:r>
              <a:rPr lang="en-US" sz="2000" dirty="0" smtClean="0"/>
              <a:t>Storage</a:t>
            </a:r>
          </a:p>
          <a:p>
            <a:r>
              <a:rPr lang="en-US" sz="2000" dirty="0"/>
              <a:t>Virtual machine </a:t>
            </a:r>
            <a:r>
              <a:rPr lang="en-US" sz="2000" dirty="0" smtClean="0"/>
              <a:t>management</a:t>
            </a:r>
          </a:p>
          <a:p>
            <a:r>
              <a:rPr lang="en-US" sz="2000" dirty="0"/>
              <a:t>Conversion</a:t>
            </a:r>
            <a:endParaRPr lang="en-US" sz="2000" dirty="0" smtClean="0"/>
          </a:p>
          <a:p>
            <a:r>
              <a:rPr lang="en-US" sz="2000" dirty="0"/>
              <a:t>Performance and Resource Optimization (PRO)</a:t>
            </a:r>
          </a:p>
        </p:txBody>
      </p:sp>
    </p:spTree>
    <p:extLst>
      <p:ext uri="{BB962C8B-B14F-4D97-AF65-F5344CB8AC3E}">
        <p14:creationId xmlns:p14="http://schemas.microsoft.com/office/powerpoint/2010/main" val="3690864778"/>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smtClean="0"/>
              <a:t>Not</a:t>
            </a:r>
            <a:r>
              <a:rPr lang="nl-BE" dirty="0" smtClean="0"/>
              <a:t> </a:t>
            </a:r>
            <a:r>
              <a:rPr lang="nl-BE" dirty="0" err="1" smtClean="0"/>
              <a:t>supported</a:t>
            </a:r>
            <a:endParaRPr lang="en-US" dirty="0"/>
          </a:p>
        </p:txBody>
      </p:sp>
      <p:sp>
        <p:nvSpPr>
          <p:cNvPr id="3" name="Content Placeholder 2"/>
          <p:cNvSpPr>
            <a:spLocks noGrp="1"/>
          </p:cNvSpPr>
          <p:nvPr>
            <p:ph sz="quarter" idx="10"/>
          </p:nvPr>
        </p:nvSpPr>
        <p:spPr>
          <a:xfrm>
            <a:off x="274638" y="1214438"/>
            <a:ext cx="11887200" cy="5072158"/>
          </a:xfrm>
        </p:spPr>
        <p:txBody>
          <a:bodyPr/>
          <a:lstStyle/>
          <a:p>
            <a:r>
              <a:rPr lang="en-US" sz="3600" dirty="0"/>
              <a:t>VMM does not support the host-to-host migration of stopped virtual machines (LAN migration) between </a:t>
            </a:r>
            <a:r>
              <a:rPr lang="en-US" sz="3600" dirty="0" err="1"/>
              <a:t>XenServer</a:t>
            </a:r>
            <a:r>
              <a:rPr lang="en-US" sz="3600" dirty="0"/>
              <a:t> and other </a:t>
            </a:r>
            <a:r>
              <a:rPr lang="en-US" sz="3600" dirty="0" smtClean="0"/>
              <a:t>hosts</a:t>
            </a:r>
          </a:p>
          <a:p>
            <a:r>
              <a:rPr lang="en-US" sz="3600" dirty="0" smtClean="0"/>
              <a:t>Update </a:t>
            </a:r>
            <a:r>
              <a:rPr lang="en-US" sz="3600" dirty="0"/>
              <a:t>management through VMM is not supported for </a:t>
            </a:r>
            <a:r>
              <a:rPr lang="en-US" sz="3600" dirty="0" err="1"/>
              <a:t>XenServer</a:t>
            </a:r>
            <a:r>
              <a:rPr lang="en-US" sz="3600" dirty="0"/>
              <a:t> hosts. You must use your existing solution to update </a:t>
            </a:r>
            <a:r>
              <a:rPr lang="en-US" sz="3600" dirty="0" err="1"/>
              <a:t>XenServer</a:t>
            </a:r>
            <a:r>
              <a:rPr lang="en-US" sz="3600" dirty="0"/>
              <a:t> </a:t>
            </a:r>
            <a:r>
              <a:rPr lang="en-US" sz="3600" dirty="0" smtClean="0"/>
              <a:t>hosts</a:t>
            </a:r>
          </a:p>
          <a:p>
            <a:r>
              <a:rPr lang="en-US" sz="3600" dirty="0"/>
              <a:t>The conversion of a bare-metal computer to a virtual machine host, and cluster creation through VMM is not supported with </a:t>
            </a:r>
            <a:r>
              <a:rPr lang="en-US" sz="3600" dirty="0" err="1"/>
              <a:t>XenServer</a:t>
            </a:r>
            <a:endParaRPr lang="en-US" sz="3600" dirty="0"/>
          </a:p>
        </p:txBody>
      </p:sp>
    </p:spTree>
    <p:extLst>
      <p:ext uri="{BB962C8B-B14F-4D97-AF65-F5344CB8AC3E}">
        <p14:creationId xmlns:p14="http://schemas.microsoft.com/office/powerpoint/2010/main" val="2599990462"/>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smtClean="0"/>
              <a:t>Adding</a:t>
            </a:r>
            <a:r>
              <a:rPr lang="nl-BE" dirty="0" smtClean="0"/>
              <a:t> Host / </a:t>
            </a:r>
            <a:r>
              <a:rPr lang="nl-BE" dirty="0" err="1" smtClean="0"/>
              <a:t>Troubleshooting</a:t>
            </a:r>
            <a:endParaRPr lang="en-US" dirty="0"/>
          </a:p>
        </p:txBody>
      </p:sp>
      <p:sp>
        <p:nvSpPr>
          <p:cNvPr id="3" name="Content Placeholder 2"/>
          <p:cNvSpPr>
            <a:spLocks noGrp="1"/>
          </p:cNvSpPr>
          <p:nvPr>
            <p:ph sz="quarter" idx="10"/>
          </p:nvPr>
        </p:nvSpPr>
        <p:spPr>
          <a:xfrm>
            <a:off x="274638" y="1214438"/>
            <a:ext cx="11887200" cy="3828740"/>
          </a:xfrm>
        </p:spPr>
        <p:txBody>
          <a:bodyPr/>
          <a:lstStyle/>
          <a:p>
            <a:r>
              <a:rPr lang="nl-BE" dirty="0" smtClean="0"/>
              <a:t>Ping / DNS </a:t>
            </a:r>
          </a:p>
          <a:p>
            <a:r>
              <a:rPr lang="nl-BE" dirty="0" err="1" smtClean="0"/>
              <a:t>Verify</a:t>
            </a:r>
            <a:r>
              <a:rPr lang="nl-BE" dirty="0" smtClean="0"/>
              <a:t> Supplement Pack</a:t>
            </a:r>
          </a:p>
          <a:p>
            <a:pPr lvl="1"/>
            <a:r>
              <a:rPr lang="en-US" b="1" dirty="0" err="1"/>
              <a:t>winrm</a:t>
            </a:r>
            <a:r>
              <a:rPr lang="en-US" b="1" dirty="0"/>
              <a:t> </a:t>
            </a:r>
            <a:r>
              <a:rPr lang="en-US" b="1" dirty="0" err="1"/>
              <a:t>enum</a:t>
            </a:r>
            <a:r>
              <a:rPr lang="en-US" b="1" dirty="0"/>
              <a:t> http://schemas.citrix.com/wbem/wscim/1/cim-schema/2/Xen_HostComputerSystem -</a:t>
            </a:r>
            <a:r>
              <a:rPr lang="en-US" b="1" dirty="0" err="1"/>
              <a:t>r:https</a:t>
            </a:r>
            <a:r>
              <a:rPr lang="en-US" b="1" dirty="0"/>
              <a:t>://&lt;HOSTNAME&gt;:5989 -encoding:utf-8 -</a:t>
            </a:r>
            <a:r>
              <a:rPr lang="en-US" b="1" dirty="0" err="1"/>
              <a:t>a:basic</a:t>
            </a:r>
            <a:r>
              <a:rPr lang="en-US" b="1" dirty="0"/>
              <a:t> -u:&lt;ROOT USER&gt; -p:&lt;PASSWORD&gt; -</a:t>
            </a:r>
            <a:r>
              <a:rPr lang="en-US" b="1" dirty="0" err="1"/>
              <a:t>skipcacheck</a:t>
            </a:r>
            <a:r>
              <a:rPr lang="en-US" b="1" dirty="0"/>
              <a:t> –</a:t>
            </a:r>
            <a:r>
              <a:rPr lang="en-US" b="1" dirty="0" err="1"/>
              <a:t>skipcncheck</a:t>
            </a:r>
            <a:r>
              <a:rPr lang="en-US" dirty="0"/>
              <a:t/>
            </a:r>
            <a:br>
              <a:rPr lang="en-US" dirty="0"/>
            </a:br>
            <a:endParaRPr lang="nl-BE" dirty="0" smtClean="0"/>
          </a:p>
          <a:p>
            <a:endParaRPr lang="en-US" dirty="0"/>
          </a:p>
        </p:txBody>
      </p:sp>
    </p:spTree>
    <p:extLst>
      <p:ext uri="{BB962C8B-B14F-4D97-AF65-F5344CB8AC3E}">
        <p14:creationId xmlns:p14="http://schemas.microsoft.com/office/powerpoint/2010/main" val="1996002747"/>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smtClean="0"/>
              <a:t>Adding</a:t>
            </a:r>
            <a:r>
              <a:rPr lang="nl-BE" dirty="0" smtClean="0"/>
              <a:t> </a:t>
            </a:r>
            <a:r>
              <a:rPr lang="nl-BE" dirty="0" err="1" smtClean="0"/>
              <a:t>VMware</a:t>
            </a:r>
            <a:r>
              <a:rPr lang="nl-BE" dirty="0" smtClean="0"/>
              <a:t> servers</a:t>
            </a:r>
            <a:endParaRPr lang="en-US" dirty="0"/>
          </a:p>
        </p:txBody>
      </p:sp>
      <p:sp>
        <p:nvSpPr>
          <p:cNvPr id="3" name="Content Placeholder 2"/>
          <p:cNvSpPr>
            <a:spLocks noGrp="1"/>
          </p:cNvSpPr>
          <p:nvPr>
            <p:ph sz="quarter" idx="10"/>
          </p:nvPr>
        </p:nvSpPr>
        <p:spPr>
          <a:xfrm>
            <a:off x="274638" y="1214438"/>
            <a:ext cx="11887200" cy="2092881"/>
          </a:xfrm>
        </p:spPr>
        <p:txBody>
          <a:bodyPr/>
          <a:lstStyle/>
          <a:p>
            <a:r>
              <a:rPr lang="nl-BE" dirty="0" err="1" smtClean="0"/>
              <a:t>vCenter</a:t>
            </a:r>
            <a:r>
              <a:rPr lang="nl-BE" dirty="0" smtClean="0"/>
              <a:t> 4.1, 5.0, 5.1 (VMM 2012 SP1)</a:t>
            </a:r>
          </a:p>
          <a:p>
            <a:r>
              <a:rPr lang="nl-BE" dirty="0" smtClean="0"/>
              <a:t>ESX 4.1</a:t>
            </a:r>
          </a:p>
          <a:p>
            <a:r>
              <a:rPr lang="nl-BE" dirty="0" err="1" smtClean="0"/>
              <a:t>ESXi</a:t>
            </a:r>
            <a:r>
              <a:rPr lang="nl-BE" dirty="0" smtClean="0"/>
              <a:t> 4.1, 5.0, 5.1</a:t>
            </a:r>
            <a:endParaRPr lang="en-US" dirty="0"/>
          </a:p>
        </p:txBody>
      </p:sp>
    </p:spTree>
    <p:extLst>
      <p:ext uri="{BB962C8B-B14F-4D97-AF65-F5344CB8AC3E}">
        <p14:creationId xmlns:p14="http://schemas.microsoft.com/office/powerpoint/2010/main" val="2060621425"/>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Features</a:t>
            </a:r>
            <a:endParaRPr lang="en-US" dirty="0"/>
          </a:p>
        </p:txBody>
      </p:sp>
      <p:sp>
        <p:nvSpPr>
          <p:cNvPr id="3" name="Content Placeholder 2"/>
          <p:cNvSpPr>
            <a:spLocks noGrp="1"/>
          </p:cNvSpPr>
          <p:nvPr>
            <p:ph sz="quarter" idx="10"/>
          </p:nvPr>
        </p:nvSpPr>
        <p:spPr>
          <a:xfrm>
            <a:off x="274638" y="1214438"/>
            <a:ext cx="11887200" cy="4524315"/>
          </a:xfrm>
        </p:spPr>
        <p:txBody>
          <a:bodyPr/>
          <a:lstStyle/>
          <a:p>
            <a:r>
              <a:rPr lang="en-US" sz="2000" dirty="0"/>
              <a:t>VMM command </a:t>
            </a:r>
            <a:r>
              <a:rPr lang="en-US" sz="2000" dirty="0" smtClean="0"/>
              <a:t>shell</a:t>
            </a:r>
          </a:p>
          <a:p>
            <a:r>
              <a:rPr lang="en-US" sz="2000" dirty="0" smtClean="0"/>
              <a:t>Placement</a:t>
            </a:r>
          </a:p>
          <a:p>
            <a:r>
              <a:rPr lang="en-US" sz="2000" dirty="0" smtClean="0"/>
              <a:t>Services</a:t>
            </a:r>
          </a:p>
          <a:p>
            <a:r>
              <a:rPr lang="en-US" sz="2000" dirty="0"/>
              <a:t>Private </a:t>
            </a:r>
            <a:r>
              <a:rPr lang="en-US" sz="2000" dirty="0" smtClean="0"/>
              <a:t>clouds</a:t>
            </a:r>
          </a:p>
          <a:p>
            <a:r>
              <a:rPr lang="en-US" sz="2000" dirty="0"/>
              <a:t>Dynamic Optimization and Power </a:t>
            </a:r>
            <a:r>
              <a:rPr lang="en-US" sz="2000" dirty="0" smtClean="0"/>
              <a:t>Optimization</a:t>
            </a:r>
          </a:p>
          <a:p>
            <a:r>
              <a:rPr lang="en-US" sz="2000" dirty="0" smtClean="0"/>
              <a:t>Migration</a:t>
            </a:r>
          </a:p>
          <a:p>
            <a:r>
              <a:rPr lang="en-US" sz="2000" dirty="0"/>
              <a:t>Maintenance </a:t>
            </a:r>
            <a:r>
              <a:rPr lang="en-US" sz="2000" dirty="0" smtClean="0"/>
              <a:t>mode</a:t>
            </a:r>
          </a:p>
          <a:p>
            <a:r>
              <a:rPr lang="en-US" sz="2000" dirty="0" smtClean="0"/>
              <a:t>Library</a:t>
            </a:r>
          </a:p>
          <a:p>
            <a:r>
              <a:rPr lang="en-US" sz="2000" dirty="0" smtClean="0"/>
              <a:t>Templates</a:t>
            </a:r>
          </a:p>
          <a:p>
            <a:r>
              <a:rPr lang="en-US" sz="2000" dirty="0" smtClean="0"/>
              <a:t>Networking</a:t>
            </a:r>
          </a:p>
          <a:p>
            <a:r>
              <a:rPr lang="en-US" sz="2000" dirty="0" smtClean="0"/>
              <a:t>Storage</a:t>
            </a:r>
          </a:p>
          <a:p>
            <a:r>
              <a:rPr lang="en-US" sz="2000" dirty="0" smtClean="0"/>
              <a:t>Conversion</a:t>
            </a:r>
          </a:p>
          <a:p>
            <a:r>
              <a:rPr lang="en-US" sz="2000" dirty="0"/>
              <a:t>Performance and Resource Optimization (PRO)</a:t>
            </a:r>
          </a:p>
        </p:txBody>
      </p:sp>
    </p:spTree>
    <p:extLst>
      <p:ext uri="{BB962C8B-B14F-4D97-AF65-F5344CB8AC3E}">
        <p14:creationId xmlns:p14="http://schemas.microsoft.com/office/powerpoint/2010/main" val="1458510514"/>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smtClean="0"/>
              <a:t>Not</a:t>
            </a:r>
            <a:r>
              <a:rPr lang="nl-BE" dirty="0" smtClean="0"/>
              <a:t> </a:t>
            </a:r>
            <a:r>
              <a:rPr lang="nl-BE" dirty="0" err="1" smtClean="0"/>
              <a:t>supported</a:t>
            </a:r>
            <a:endParaRPr lang="en-US" dirty="0"/>
          </a:p>
        </p:txBody>
      </p:sp>
      <p:sp>
        <p:nvSpPr>
          <p:cNvPr id="3" name="Content Placeholder 2"/>
          <p:cNvSpPr>
            <a:spLocks noGrp="1"/>
          </p:cNvSpPr>
          <p:nvPr>
            <p:ph sz="quarter" idx="10"/>
          </p:nvPr>
        </p:nvSpPr>
        <p:spPr>
          <a:xfrm>
            <a:off x="274638" y="1214438"/>
            <a:ext cx="11887200" cy="5392245"/>
          </a:xfrm>
        </p:spPr>
        <p:txBody>
          <a:bodyPr/>
          <a:lstStyle/>
          <a:p>
            <a:r>
              <a:rPr lang="en-US" sz="3600" dirty="0"/>
              <a:t>Update management through VMM is not supported for ESX hosts. You must use your existing solution to update VMware ESX </a:t>
            </a:r>
            <a:r>
              <a:rPr lang="en-US" sz="3600" dirty="0" smtClean="0"/>
              <a:t>hosts</a:t>
            </a:r>
          </a:p>
          <a:p>
            <a:r>
              <a:rPr lang="en-US" sz="3600" dirty="0"/>
              <a:t>The conversion of a bare-metal computer to a virtual machine host, and cluster creation through VMM is not supported for ESX </a:t>
            </a:r>
            <a:r>
              <a:rPr lang="en-US" sz="3600" dirty="0" smtClean="0"/>
              <a:t>hosts</a:t>
            </a:r>
          </a:p>
          <a:p>
            <a:r>
              <a:rPr lang="en-US" sz="3600" dirty="0"/>
              <a:t>The Dynamic Memory feature is not supported on ESX hosts. Dynamic Memory is only supported on Hyper-V hosts that are running an operating system that supports Dynamic Memory</a:t>
            </a:r>
          </a:p>
        </p:txBody>
      </p:sp>
    </p:spTree>
    <p:extLst>
      <p:ext uri="{BB962C8B-B14F-4D97-AF65-F5344CB8AC3E}">
        <p14:creationId xmlns:p14="http://schemas.microsoft.com/office/powerpoint/2010/main" val="3056103026"/>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BE" dirty="0" smtClean="0"/>
              <a:t>Demo: </a:t>
            </a:r>
            <a:r>
              <a:rPr lang="nl-BE" dirty="0" err="1" smtClean="0"/>
              <a:t>VMware</a:t>
            </a:r>
            <a:r>
              <a:rPr lang="nl-BE" dirty="0" smtClean="0"/>
              <a:t> in SCVMM</a:t>
            </a:r>
            <a:endParaRPr lang="en-US" dirty="0"/>
          </a:p>
        </p:txBody>
      </p:sp>
      <p:sp>
        <p:nvSpPr>
          <p:cNvPr id="5" name="Text Placeholder 4"/>
          <p:cNvSpPr>
            <a:spLocks noGrp="1"/>
          </p:cNvSpPr>
          <p:nvPr>
            <p:ph type="body" sz="quarter" idx="12"/>
          </p:nvPr>
        </p:nvSpPr>
        <p:spPr/>
        <p:txBody>
          <a:bodyPr/>
          <a:lstStyle/>
          <a:p>
            <a:r>
              <a:rPr lang="nl-BE" dirty="0" err="1" smtClean="0"/>
              <a:t>Roundtrip</a:t>
            </a:r>
            <a:endParaRPr lang="en-US" dirty="0"/>
          </a:p>
        </p:txBody>
      </p:sp>
    </p:spTree>
    <p:extLst>
      <p:ext uri="{BB962C8B-B14F-4D97-AF65-F5344CB8AC3E}">
        <p14:creationId xmlns:p14="http://schemas.microsoft.com/office/powerpoint/2010/main" val="8519428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Operations Manager</a:t>
            </a:r>
            <a:endParaRPr lang="en-US" dirty="0"/>
          </a:p>
        </p:txBody>
      </p:sp>
    </p:spTree>
    <p:extLst>
      <p:ext uri="{BB962C8B-B14F-4D97-AF65-F5344CB8AC3E}">
        <p14:creationId xmlns:p14="http://schemas.microsoft.com/office/powerpoint/2010/main" val="2524666488"/>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436475" cy="7788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2"/>
          <p:cNvGrpSpPr>
            <a:grpSpLocks/>
          </p:cNvGrpSpPr>
          <p:nvPr/>
        </p:nvGrpSpPr>
        <p:grpSpPr bwMode="auto">
          <a:xfrm>
            <a:off x="6916420" y="1942923"/>
            <a:ext cx="4863893" cy="932603"/>
            <a:chOff x="531813" y="2590800"/>
            <a:chExt cx="4768955" cy="914400"/>
          </a:xfrm>
          <a:solidFill>
            <a:schemeClr val="bg2"/>
          </a:solidFill>
        </p:grpSpPr>
        <p:sp>
          <p:nvSpPr>
            <p:cNvPr id="3" name="Rectangle 19"/>
            <p:cNvSpPr>
              <a:spLocks noChangeArrowheads="1"/>
            </p:cNvSpPr>
            <p:nvPr/>
          </p:nvSpPr>
          <p:spPr bwMode="auto">
            <a:xfrm>
              <a:off x="531813" y="2590800"/>
              <a:ext cx="4768955" cy="914400"/>
            </a:xfrm>
            <a:prstGeom prst="rect">
              <a:avLst/>
            </a:prstGeom>
            <a:grpFill/>
            <a:ln w="9525">
              <a:noFill/>
              <a:miter lim="800000"/>
              <a:headEnd/>
              <a:tailEnd/>
            </a:ln>
          </p:spPr>
          <p:txBody>
            <a:bodyPr lIns="186521" rIns="186521" anchor="ctr"/>
            <a:lstStyle/>
            <a:p>
              <a:pPr defTabSz="932597" fontAlgn="base">
                <a:spcBef>
                  <a:spcPct val="0"/>
                </a:spcBef>
                <a:spcAft>
                  <a:spcPct val="0"/>
                </a:spcAft>
              </a:pPr>
              <a:r>
                <a:rPr lang="en-US" sz="2448" dirty="0">
                  <a:solidFill>
                    <a:srgbClr val="FFFFFF"/>
                  </a:solidFill>
                  <a:latin typeface="Segoe UI" pitchFamily="34" charset="0"/>
                  <a:cs typeface="Segoe UI" pitchFamily="34" charset="0"/>
                </a:rPr>
                <a:t>                     Monitoring</a:t>
              </a:r>
            </a:p>
          </p:txBody>
        </p:sp>
        <p:pic>
          <p:nvPicPr>
            <p:cNvPr id="4" name="Picture 1"/>
            <p:cNvPicPr>
              <a:picLocks noChangeAspect="1"/>
            </p:cNvPicPr>
            <p:nvPr/>
          </p:nvPicPr>
          <p:blipFill>
            <a:blip r:embed="rId3" cstate="print"/>
            <a:srcRect/>
            <a:stretch>
              <a:fillRect/>
            </a:stretch>
          </p:blipFill>
          <p:spPr bwMode="auto">
            <a:xfrm>
              <a:off x="1011756" y="2764275"/>
              <a:ext cx="1040688" cy="567449"/>
            </a:xfrm>
            <a:prstGeom prst="rect">
              <a:avLst/>
            </a:prstGeom>
            <a:grpFill/>
            <a:ln w="9525">
              <a:noFill/>
              <a:miter lim="800000"/>
              <a:headEnd/>
              <a:tailEnd/>
            </a:ln>
          </p:spPr>
        </p:pic>
      </p:grpSp>
      <p:grpSp>
        <p:nvGrpSpPr>
          <p:cNvPr id="5" name="Group 1"/>
          <p:cNvGrpSpPr>
            <a:grpSpLocks/>
          </p:cNvGrpSpPr>
          <p:nvPr/>
        </p:nvGrpSpPr>
        <p:grpSpPr bwMode="auto">
          <a:xfrm>
            <a:off x="1165366" y="1942923"/>
            <a:ext cx="5131210" cy="932603"/>
            <a:chOff x="531813" y="1447800"/>
            <a:chExt cx="5031055" cy="914400"/>
          </a:xfrm>
          <a:solidFill>
            <a:schemeClr val="bg2">
              <a:alpha val="75000"/>
            </a:schemeClr>
          </a:solidFill>
        </p:grpSpPr>
        <p:sp>
          <p:nvSpPr>
            <p:cNvPr id="6" name="Rectangle 19"/>
            <p:cNvSpPr>
              <a:spLocks noChangeArrowheads="1"/>
            </p:cNvSpPr>
            <p:nvPr/>
          </p:nvSpPr>
          <p:spPr bwMode="auto">
            <a:xfrm>
              <a:off x="531813" y="1447800"/>
              <a:ext cx="5031055" cy="914400"/>
            </a:xfrm>
            <a:prstGeom prst="rect">
              <a:avLst/>
            </a:prstGeom>
            <a:solidFill>
              <a:schemeClr val="bg2"/>
            </a:solidFill>
            <a:ln w="9525">
              <a:noFill/>
              <a:miter lim="800000"/>
              <a:headEnd/>
              <a:tailEnd/>
            </a:ln>
          </p:spPr>
          <p:txBody>
            <a:bodyPr lIns="186521" rIns="186521" anchor="ctr"/>
            <a:lstStyle/>
            <a:p>
              <a:pPr defTabSz="932597" fontAlgn="base">
                <a:spcBef>
                  <a:spcPct val="0"/>
                </a:spcBef>
                <a:spcAft>
                  <a:spcPct val="0"/>
                </a:spcAft>
              </a:pPr>
              <a:r>
                <a:rPr lang="en-US" sz="2448" dirty="0">
                  <a:solidFill>
                    <a:srgbClr val="FFFFFF"/>
                  </a:solidFill>
                  <a:latin typeface="Segoe UI" pitchFamily="34" charset="0"/>
                  <a:cs typeface="Segoe UI" pitchFamily="34" charset="0"/>
                </a:rPr>
                <a:t>                     Discovery</a:t>
              </a:r>
            </a:p>
          </p:txBody>
        </p:sp>
        <p:pic>
          <p:nvPicPr>
            <p:cNvPr id="7" name="Picture 16"/>
            <p:cNvPicPr>
              <a:picLocks noChangeAspect="1"/>
            </p:cNvPicPr>
            <p:nvPr/>
          </p:nvPicPr>
          <p:blipFill>
            <a:blip r:embed="rId4" cstate="print"/>
            <a:srcRect/>
            <a:stretch>
              <a:fillRect/>
            </a:stretch>
          </p:blipFill>
          <p:spPr bwMode="auto">
            <a:xfrm>
              <a:off x="1108156" y="1541462"/>
              <a:ext cx="847888" cy="727075"/>
            </a:xfrm>
            <a:prstGeom prst="rect">
              <a:avLst/>
            </a:prstGeom>
            <a:grpFill/>
            <a:ln w="9525">
              <a:noFill/>
              <a:miter lim="800000"/>
              <a:headEnd/>
              <a:tailEnd/>
            </a:ln>
          </p:spPr>
        </p:pic>
      </p:grpSp>
      <p:grpSp>
        <p:nvGrpSpPr>
          <p:cNvPr id="8" name="Group 4"/>
          <p:cNvGrpSpPr>
            <a:grpSpLocks/>
          </p:cNvGrpSpPr>
          <p:nvPr/>
        </p:nvGrpSpPr>
        <p:grpSpPr bwMode="auto">
          <a:xfrm>
            <a:off x="6916420" y="3963564"/>
            <a:ext cx="4863893" cy="932603"/>
            <a:chOff x="531813" y="4876800"/>
            <a:chExt cx="4768955" cy="914400"/>
          </a:xfrm>
          <a:solidFill>
            <a:schemeClr val="bg2"/>
          </a:solidFill>
        </p:grpSpPr>
        <p:sp>
          <p:nvSpPr>
            <p:cNvPr id="9" name="Rectangle 19"/>
            <p:cNvSpPr>
              <a:spLocks noChangeArrowheads="1"/>
            </p:cNvSpPr>
            <p:nvPr/>
          </p:nvSpPr>
          <p:spPr bwMode="auto">
            <a:xfrm>
              <a:off x="531813" y="4876800"/>
              <a:ext cx="4768955" cy="914400"/>
            </a:xfrm>
            <a:prstGeom prst="rect">
              <a:avLst/>
            </a:prstGeom>
            <a:grpFill/>
            <a:ln w="9525">
              <a:noFill/>
              <a:miter lim="800000"/>
              <a:headEnd/>
              <a:tailEnd/>
            </a:ln>
          </p:spPr>
          <p:txBody>
            <a:bodyPr lIns="186521" rIns="186521" anchor="ctr"/>
            <a:lstStyle/>
            <a:p>
              <a:pPr defTabSz="932597" fontAlgn="base">
                <a:spcBef>
                  <a:spcPct val="0"/>
                </a:spcBef>
                <a:spcAft>
                  <a:spcPct val="0"/>
                </a:spcAft>
              </a:pPr>
              <a:r>
                <a:rPr lang="en-US" sz="2448" dirty="0">
                  <a:solidFill>
                    <a:srgbClr val="FFFFFF"/>
                  </a:solidFill>
                  <a:latin typeface="Segoe UI" pitchFamily="34" charset="0"/>
                  <a:cs typeface="Segoe UI" pitchFamily="34" charset="0"/>
                </a:rPr>
                <a:t>                     Reporting</a:t>
              </a:r>
            </a:p>
          </p:txBody>
        </p:sp>
        <p:grpSp>
          <p:nvGrpSpPr>
            <p:cNvPr id="10" name="Group 15"/>
            <p:cNvGrpSpPr>
              <a:grpSpLocks/>
            </p:cNvGrpSpPr>
            <p:nvPr/>
          </p:nvGrpSpPr>
          <p:grpSpPr bwMode="auto">
            <a:xfrm>
              <a:off x="1051881" y="4914900"/>
              <a:ext cx="960437" cy="838200"/>
              <a:chOff x="8791714" y="3810000"/>
              <a:chExt cx="960298" cy="990600"/>
            </a:xfrm>
            <a:grpFill/>
          </p:grpSpPr>
          <p:pic>
            <p:nvPicPr>
              <p:cNvPr id="11" name="Picture 13"/>
              <p:cNvPicPr>
                <a:picLocks noChangeAspect="1"/>
              </p:cNvPicPr>
              <p:nvPr/>
            </p:nvPicPr>
            <p:blipFill>
              <a:blip r:embed="rId5" cstate="print"/>
              <a:srcRect/>
              <a:stretch>
                <a:fillRect/>
              </a:stretch>
            </p:blipFill>
            <p:spPr bwMode="auto">
              <a:xfrm>
                <a:off x="8885237" y="3810000"/>
                <a:ext cx="866775" cy="990600"/>
              </a:xfrm>
              <a:prstGeom prst="rect">
                <a:avLst/>
              </a:prstGeom>
              <a:grpFill/>
              <a:ln w="9525">
                <a:noFill/>
                <a:miter lim="800000"/>
                <a:headEnd/>
                <a:tailEnd/>
              </a:ln>
            </p:spPr>
          </p:pic>
          <p:pic>
            <p:nvPicPr>
              <p:cNvPr id="12" name="Picture 14"/>
              <p:cNvPicPr>
                <a:picLocks noChangeAspect="1"/>
              </p:cNvPicPr>
              <p:nvPr/>
            </p:nvPicPr>
            <p:blipFill>
              <a:blip r:embed="rId6" cstate="print"/>
              <a:srcRect/>
              <a:stretch>
                <a:fillRect/>
              </a:stretch>
            </p:blipFill>
            <p:spPr bwMode="auto">
              <a:xfrm rot="-865089">
                <a:off x="8791714" y="4002670"/>
                <a:ext cx="110717" cy="742103"/>
              </a:xfrm>
              <a:prstGeom prst="rect">
                <a:avLst/>
              </a:prstGeom>
              <a:grpFill/>
              <a:ln w="9525">
                <a:noFill/>
                <a:miter lim="800000"/>
                <a:headEnd/>
                <a:tailEnd/>
              </a:ln>
            </p:spPr>
          </p:pic>
        </p:grpSp>
      </p:grpSp>
      <p:grpSp>
        <p:nvGrpSpPr>
          <p:cNvPr id="13" name="Group 3"/>
          <p:cNvGrpSpPr>
            <a:grpSpLocks/>
          </p:cNvGrpSpPr>
          <p:nvPr/>
        </p:nvGrpSpPr>
        <p:grpSpPr bwMode="auto">
          <a:xfrm>
            <a:off x="1165366" y="3957087"/>
            <a:ext cx="5131210" cy="932603"/>
            <a:chOff x="531813" y="3726951"/>
            <a:chExt cx="5031055" cy="914400"/>
          </a:xfrm>
          <a:solidFill>
            <a:schemeClr val="bg2"/>
          </a:solidFill>
        </p:grpSpPr>
        <p:sp>
          <p:nvSpPr>
            <p:cNvPr id="14" name="Rectangle 19"/>
            <p:cNvSpPr>
              <a:spLocks noChangeArrowheads="1"/>
            </p:cNvSpPr>
            <p:nvPr/>
          </p:nvSpPr>
          <p:spPr bwMode="auto">
            <a:xfrm>
              <a:off x="531813" y="3726951"/>
              <a:ext cx="5031055" cy="914400"/>
            </a:xfrm>
            <a:prstGeom prst="rect">
              <a:avLst/>
            </a:prstGeom>
            <a:grpFill/>
            <a:ln w="9525">
              <a:noFill/>
              <a:miter lim="800000"/>
              <a:headEnd/>
              <a:tailEnd/>
            </a:ln>
          </p:spPr>
          <p:txBody>
            <a:bodyPr lIns="186521" rIns="186521" anchor="ctr"/>
            <a:lstStyle/>
            <a:p>
              <a:pPr defTabSz="932597" fontAlgn="base">
                <a:spcBef>
                  <a:spcPct val="0"/>
                </a:spcBef>
                <a:spcAft>
                  <a:spcPct val="0"/>
                </a:spcAft>
              </a:pPr>
              <a:r>
                <a:rPr lang="en-US" sz="2448" dirty="0">
                  <a:solidFill>
                    <a:srgbClr val="FFFFFF"/>
                  </a:solidFill>
                  <a:latin typeface="Segoe UI" pitchFamily="34" charset="0"/>
                  <a:cs typeface="Segoe UI" pitchFamily="34" charset="0"/>
                </a:rPr>
                <a:t>                     Visualization</a:t>
              </a:r>
            </a:p>
          </p:txBody>
        </p:sp>
        <p:pic>
          <p:nvPicPr>
            <p:cNvPr id="15" name="Picture 17"/>
            <p:cNvPicPr>
              <a:picLocks noChangeAspect="1"/>
            </p:cNvPicPr>
            <p:nvPr/>
          </p:nvPicPr>
          <p:blipFill>
            <a:blip r:embed="rId7" cstate="print"/>
            <a:srcRect/>
            <a:stretch>
              <a:fillRect/>
            </a:stretch>
          </p:blipFill>
          <p:spPr bwMode="auto">
            <a:xfrm>
              <a:off x="1092444" y="3737327"/>
              <a:ext cx="879312" cy="893649"/>
            </a:xfrm>
            <a:prstGeom prst="rect">
              <a:avLst/>
            </a:prstGeom>
            <a:grpFill/>
            <a:ln w="9525">
              <a:noFill/>
              <a:miter lim="800000"/>
              <a:headEnd/>
              <a:tailEnd/>
            </a:ln>
          </p:spPr>
        </p:pic>
      </p:grpSp>
    </p:spTree>
    <p:extLst>
      <p:ext uri="{BB962C8B-B14F-4D97-AF65-F5344CB8AC3E}">
        <p14:creationId xmlns:p14="http://schemas.microsoft.com/office/powerpoint/2010/main" val="13568088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63184"/>
            <a:ext cx="12436475" cy="9415851"/>
          </a:xfrm>
          <a:prstGeom prst="rect">
            <a:avLst/>
          </a:prstGeom>
        </p:spPr>
      </p:pic>
      <p:sp>
        <p:nvSpPr>
          <p:cNvPr id="2" name="Title 1"/>
          <p:cNvSpPr>
            <a:spLocks noGrp="1"/>
          </p:cNvSpPr>
          <p:nvPr>
            <p:ph type="title"/>
          </p:nvPr>
        </p:nvSpPr>
        <p:spPr/>
        <p:txBody>
          <a:bodyPr/>
          <a:lstStyle/>
          <a:p>
            <a:r>
              <a:rPr lang="nl-BE" dirty="0" smtClean="0"/>
              <a:t>Operations Manager</a:t>
            </a:r>
            <a:endParaRPr lang="en-US" dirty="0"/>
          </a:p>
        </p:txBody>
      </p:sp>
      <p:sp>
        <p:nvSpPr>
          <p:cNvPr id="5" name="TextBox 4"/>
          <p:cNvSpPr txBox="1"/>
          <p:nvPr/>
        </p:nvSpPr>
        <p:spPr>
          <a:xfrm>
            <a:off x="-4270022" y="1466667"/>
            <a:ext cx="12956425" cy="707886"/>
          </a:xfrm>
          <a:prstGeom prst="rect">
            <a:avLst/>
          </a:prstGeom>
          <a:solidFill>
            <a:schemeClr val="bg2">
              <a:alpha val="62000"/>
            </a:schemeClr>
          </a:solidFill>
        </p:spPr>
        <p:txBody>
          <a:bodyPr wrap="square" rtlCol="0">
            <a:spAutoFit/>
          </a:bodyPr>
          <a:lstStyle/>
          <a:p>
            <a:pPr algn="r"/>
            <a:r>
              <a:rPr lang="en-US" sz="4000" dirty="0" smtClean="0">
                <a:latin typeface="Segoe" pitchFamily="34" charset="0"/>
              </a:rPr>
              <a:t>SCVMM Management Pack</a:t>
            </a:r>
            <a:endParaRPr lang="en-GB" sz="4000" dirty="0">
              <a:latin typeface="Segoe" pitchFamily="34" charset="0"/>
            </a:endParaRPr>
          </a:p>
        </p:txBody>
      </p:sp>
      <p:sp>
        <p:nvSpPr>
          <p:cNvPr id="6" name="TextBox 5"/>
          <p:cNvSpPr txBox="1"/>
          <p:nvPr/>
        </p:nvSpPr>
        <p:spPr>
          <a:xfrm>
            <a:off x="-4270022" y="2283244"/>
            <a:ext cx="12956425" cy="707886"/>
          </a:xfrm>
          <a:prstGeom prst="rect">
            <a:avLst/>
          </a:prstGeom>
          <a:solidFill>
            <a:schemeClr val="bg2">
              <a:alpha val="62000"/>
            </a:schemeClr>
          </a:solidFill>
        </p:spPr>
        <p:txBody>
          <a:bodyPr wrap="square" rtlCol="0">
            <a:spAutoFit/>
          </a:bodyPr>
          <a:lstStyle/>
          <a:p>
            <a:pPr algn="r"/>
            <a:r>
              <a:rPr lang="en-US" sz="4000" dirty="0" smtClean="0">
                <a:latin typeface="Segoe" pitchFamily="34" charset="0"/>
              </a:rPr>
              <a:t>Hyper-V Management Pack</a:t>
            </a:r>
            <a:endParaRPr lang="en-GB" sz="4000" dirty="0">
              <a:latin typeface="Segoe" pitchFamily="34" charset="0"/>
            </a:endParaRPr>
          </a:p>
        </p:txBody>
      </p:sp>
      <p:sp>
        <p:nvSpPr>
          <p:cNvPr id="7" name="TextBox 6"/>
          <p:cNvSpPr txBox="1"/>
          <p:nvPr/>
        </p:nvSpPr>
        <p:spPr>
          <a:xfrm>
            <a:off x="-4270022" y="3099821"/>
            <a:ext cx="12956425" cy="707886"/>
          </a:xfrm>
          <a:prstGeom prst="rect">
            <a:avLst/>
          </a:prstGeom>
          <a:solidFill>
            <a:schemeClr val="bg2">
              <a:alpha val="62000"/>
            </a:schemeClr>
          </a:solidFill>
        </p:spPr>
        <p:txBody>
          <a:bodyPr wrap="square" rtlCol="0">
            <a:spAutoFit/>
          </a:bodyPr>
          <a:lstStyle/>
          <a:p>
            <a:pPr algn="r"/>
            <a:r>
              <a:rPr lang="en-US" sz="4000" dirty="0" err="1" smtClean="0">
                <a:latin typeface="Segoe" pitchFamily="34" charset="0"/>
              </a:rPr>
              <a:t>Xen</a:t>
            </a:r>
            <a:r>
              <a:rPr lang="en-US" sz="4000" dirty="0" smtClean="0">
                <a:latin typeface="Segoe" pitchFamily="34" charset="0"/>
              </a:rPr>
              <a:t> Management Pack</a:t>
            </a:r>
            <a:endParaRPr lang="en-GB" sz="4000" dirty="0">
              <a:latin typeface="Segoe" pitchFamily="34" charset="0"/>
            </a:endParaRPr>
          </a:p>
        </p:txBody>
      </p:sp>
      <p:sp>
        <p:nvSpPr>
          <p:cNvPr id="9" name="TextBox 8"/>
          <p:cNvSpPr txBox="1"/>
          <p:nvPr/>
        </p:nvSpPr>
        <p:spPr>
          <a:xfrm>
            <a:off x="-4270022" y="3916398"/>
            <a:ext cx="12956425" cy="707886"/>
          </a:xfrm>
          <a:prstGeom prst="rect">
            <a:avLst/>
          </a:prstGeom>
          <a:solidFill>
            <a:schemeClr val="bg2">
              <a:alpha val="62000"/>
            </a:schemeClr>
          </a:solidFill>
        </p:spPr>
        <p:txBody>
          <a:bodyPr wrap="square" rtlCol="0">
            <a:spAutoFit/>
          </a:bodyPr>
          <a:lstStyle/>
          <a:p>
            <a:pPr algn="r"/>
            <a:r>
              <a:rPr lang="en-US" sz="4000" dirty="0" smtClean="0">
                <a:latin typeface="Segoe" pitchFamily="34" charset="0"/>
              </a:rPr>
              <a:t>VMware Management Pack</a:t>
            </a:r>
            <a:endParaRPr lang="en-GB" sz="4000" dirty="0">
              <a:latin typeface="Segoe" pitchFamily="34" charset="0"/>
            </a:endParaRPr>
          </a:p>
        </p:txBody>
      </p:sp>
    </p:spTree>
    <p:extLst>
      <p:ext uri="{BB962C8B-B14F-4D97-AF65-F5344CB8AC3E}">
        <p14:creationId xmlns:p14="http://schemas.microsoft.com/office/powerpoint/2010/main" val="14028736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400" dirty="0"/>
              <a:t>Managing Multi-Hypervisor Environments with System Center 2012 </a:t>
            </a:r>
          </a:p>
        </p:txBody>
      </p:sp>
      <p:sp>
        <p:nvSpPr>
          <p:cNvPr id="5" name="Text Placeholder 4"/>
          <p:cNvSpPr>
            <a:spLocks noGrp="1"/>
          </p:cNvSpPr>
          <p:nvPr>
            <p:ph type="body" sz="quarter" idx="12"/>
          </p:nvPr>
        </p:nvSpPr>
        <p:spPr/>
        <p:txBody>
          <a:bodyPr/>
          <a:lstStyle/>
          <a:p>
            <a:r>
              <a:rPr lang="nl-BE" dirty="0" smtClean="0"/>
              <a:t>Mike Resseler</a:t>
            </a:r>
          </a:p>
          <a:p>
            <a:r>
              <a:rPr lang="nl-BE" dirty="0" smtClean="0"/>
              <a:t>Microsoft Evangelist</a:t>
            </a:r>
          </a:p>
          <a:p>
            <a:r>
              <a:rPr lang="nl-BE" dirty="0" smtClean="0"/>
              <a:t>@</a:t>
            </a:r>
            <a:r>
              <a:rPr lang="nl-BE" dirty="0" err="1" smtClean="0"/>
              <a:t>MikeResseler</a:t>
            </a:r>
            <a:endParaRPr lang="en-US" dirty="0"/>
          </a:p>
        </p:txBody>
      </p:sp>
      <p:sp>
        <p:nvSpPr>
          <p:cNvPr id="14" name="Text Placeholder 13"/>
          <p:cNvSpPr>
            <a:spLocks noGrp="1"/>
          </p:cNvSpPr>
          <p:nvPr>
            <p:ph type="body" sz="quarter" idx="13"/>
          </p:nvPr>
        </p:nvSpPr>
        <p:spPr/>
        <p:txBody>
          <a:bodyPr/>
          <a:lstStyle/>
          <a:p>
            <a:r>
              <a:rPr lang="en-US" dirty="0"/>
              <a:t>MDC-B304</a:t>
            </a:r>
          </a:p>
        </p:txBody>
      </p:sp>
    </p:spTree>
    <p:extLst>
      <p:ext uri="{BB962C8B-B14F-4D97-AF65-F5344CB8AC3E}">
        <p14:creationId xmlns:p14="http://schemas.microsoft.com/office/powerpoint/2010/main" val="2485864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smtClean="0"/>
              <a:t>Xen</a:t>
            </a:r>
            <a:r>
              <a:rPr lang="nl-BE" dirty="0" smtClean="0"/>
              <a:t> Management Pack</a:t>
            </a:r>
            <a:endParaRPr lang="en-US" dirty="0"/>
          </a:p>
        </p:txBody>
      </p:sp>
      <p:sp>
        <p:nvSpPr>
          <p:cNvPr id="3" name="Content Placeholder 2"/>
          <p:cNvSpPr>
            <a:spLocks noGrp="1"/>
          </p:cNvSpPr>
          <p:nvPr>
            <p:ph sz="quarter" idx="10"/>
          </p:nvPr>
        </p:nvSpPr>
        <p:spPr>
          <a:xfrm>
            <a:off x="274638" y="1214438"/>
            <a:ext cx="11887200" cy="4678204"/>
          </a:xfrm>
        </p:spPr>
        <p:txBody>
          <a:bodyPr/>
          <a:lstStyle/>
          <a:p>
            <a:r>
              <a:rPr lang="nl-BE" dirty="0" err="1" smtClean="0"/>
              <a:t>Created</a:t>
            </a:r>
            <a:r>
              <a:rPr lang="nl-BE" dirty="0" smtClean="0"/>
              <a:t> </a:t>
            </a:r>
            <a:r>
              <a:rPr lang="nl-BE" dirty="0" err="1" smtClean="0"/>
              <a:t>by</a:t>
            </a:r>
            <a:r>
              <a:rPr lang="nl-BE" dirty="0" smtClean="0"/>
              <a:t> </a:t>
            </a:r>
            <a:r>
              <a:rPr lang="nl-BE" dirty="0" err="1" smtClean="0"/>
              <a:t>Comtrade</a:t>
            </a:r>
            <a:r>
              <a:rPr lang="nl-BE" dirty="0"/>
              <a:t> (</a:t>
            </a:r>
            <a:r>
              <a:rPr lang="nl-BE" dirty="0">
                <a:hlinkClick r:id="rId3"/>
              </a:rPr>
              <a:t>http://www.managementproducts.comtrade.com</a:t>
            </a:r>
            <a:r>
              <a:rPr lang="nl-BE" dirty="0" smtClean="0">
                <a:hlinkClick r:id="rId3"/>
              </a:rPr>
              <a:t>/</a:t>
            </a:r>
            <a:r>
              <a:rPr lang="nl-BE" dirty="0" smtClean="0"/>
              <a:t>)</a:t>
            </a:r>
          </a:p>
          <a:p>
            <a:r>
              <a:rPr lang="nl-BE" dirty="0" smtClean="0"/>
              <a:t>Monitoring pools &amp; shared storage</a:t>
            </a:r>
          </a:p>
          <a:p>
            <a:r>
              <a:rPr lang="nl-BE" dirty="0" err="1" smtClean="0"/>
              <a:t>Identifying</a:t>
            </a:r>
            <a:r>
              <a:rPr lang="nl-BE" dirty="0" smtClean="0"/>
              <a:t> &amp; </a:t>
            </a:r>
            <a:r>
              <a:rPr lang="nl-BE" dirty="0" err="1" smtClean="0"/>
              <a:t>Alerting</a:t>
            </a:r>
            <a:endParaRPr lang="nl-BE" dirty="0" smtClean="0"/>
          </a:p>
          <a:p>
            <a:r>
              <a:rPr lang="nl-BE" dirty="0" smtClean="0"/>
              <a:t>Performance Reporting</a:t>
            </a:r>
          </a:p>
          <a:p>
            <a:r>
              <a:rPr lang="nl-BE" dirty="0" err="1" smtClean="0"/>
              <a:t>Topology</a:t>
            </a:r>
            <a:r>
              <a:rPr lang="nl-BE" dirty="0" smtClean="0"/>
              <a:t> Map</a:t>
            </a:r>
          </a:p>
          <a:p>
            <a:r>
              <a:rPr lang="nl-BE" dirty="0" err="1" smtClean="0"/>
              <a:t>Agentless</a:t>
            </a:r>
            <a:endParaRPr lang="en-US" dirty="0"/>
          </a:p>
        </p:txBody>
      </p:sp>
    </p:spTree>
    <p:extLst>
      <p:ext uri="{BB962C8B-B14F-4D97-AF65-F5344CB8AC3E}">
        <p14:creationId xmlns:p14="http://schemas.microsoft.com/office/powerpoint/2010/main" val="2153761733"/>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smtClean="0"/>
              <a:t>VMware</a:t>
            </a:r>
            <a:r>
              <a:rPr lang="nl-BE" dirty="0" smtClean="0"/>
              <a:t> Management Pack</a:t>
            </a:r>
            <a:endParaRPr lang="en-US" dirty="0"/>
          </a:p>
        </p:txBody>
      </p:sp>
      <p:sp>
        <p:nvSpPr>
          <p:cNvPr id="3" name="Content Placeholder 2"/>
          <p:cNvSpPr>
            <a:spLocks noGrp="1"/>
          </p:cNvSpPr>
          <p:nvPr>
            <p:ph sz="quarter" idx="10"/>
          </p:nvPr>
        </p:nvSpPr>
        <p:spPr>
          <a:xfrm>
            <a:off x="274638" y="1214438"/>
            <a:ext cx="11887200" cy="4678204"/>
          </a:xfrm>
        </p:spPr>
        <p:txBody>
          <a:bodyPr/>
          <a:lstStyle/>
          <a:p>
            <a:r>
              <a:rPr lang="nl-BE" dirty="0" err="1" smtClean="0"/>
              <a:t>Created</a:t>
            </a:r>
            <a:r>
              <a:rPr lang="nl-BE" dirty="0" smtClean="0"/>
              <a:t> </a:t>
            </a:r>
            <a:r>
              <a:rPr lang="nl-BE" dirty="0" err="1" smtClean="0"/>
              <a:t>by</a:t>
            </a:r>
            <a:r>
              <a:rPr lang="nl-BE" dirty="0" smtClean="0"/>
              <a:t> </a:t>
            </a:r>
            <a:r>
              <a:rPr lang="nl-BE" dirty="0"/>
              <a:t>Veeam (</a:t>
            </a:r>
            <a:r>
              <a:rPr lang="nl-BE" dirty="0">
                <a:hlinkClick r:id="rId2"/>
              </a:rPr>
              <a:t>http://</a:t>
            </a:r>
            <a:r>
              <a:rPr lang="nl-BE" dirty="0" smtClean="0">
                <a:hlinkClick r:id="rId2"/>
              </a:rPr>
              <a:t>www.veeam.com/vmware-microsoft-esx-monitoring.html</a:t>
            </a:r>
            <a:r>
              <a:rPr lang="nl-BE" dirty="0" smtClean="0"/>
              <a:t>)</a:t>
            </a:r>
          </a:p>
          <a:p>
            <a:r>
              <a:rPr lang="nl-BE" dirty="0" smtClean="0"/>
              <a:t>Monitoring</a:t>
            </a:r>
          </a:p>
          <a:p>
            <a:r>
              <a:rPr lang="nl-BE" dirty="0" smtClean="0"/>
              <a:t>Reporting</a:t>
            </a:r>
          </a:p>
          <a:p>
            <a:r>
              <a:rPr lang="nl-BE" dirty="0" err="1" smtClean="0"/>
              <a:t>Topology</a:t>
            </a:r>
            <a:endParaRPr lang="nl-BE" dirty="0" smtClean="0"/>
          </a:p>
          <a:p>
            <a:r>
              <a:rPr lang="nl-BE" dirty="0" err="1" smtClean="0"/>
              <a:t>Agentless</a:t>
            </a:r>
            <a:endParaRPr lang="nl-BE" dirty="0" smtClean="0"/>
          </a:p>
          <a:p>
            <a:endParaRPr lang="nl-BE" dirty="0" smtClean="0"/>
          </a:p>
        </p:txBody>
      </p:sp>
    </p:spTree>
    <p:extLst>
      <p:ext uri="{BB962C8B-B14F-4D97-AF65-F5344CB8AC3E}">
        <p14:creationId xmlns:p14="http://schemas.microsoft.com/office/powerpoint/2010/main" val="1553965745"/>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SCVMM Management Pack</a:t>
            </a:r>
            <a:endParaRPr lang="en-US" dirty="0"/>
          </a:p>
        </p:txBody>
      </p:sp>
      <p:sp>
        <p:nvSpPr>
          <p:cNvPr id="3" name="Content Placeholder 2"/>
          <p:cNvSpPr>
            <a:spLocks noGrp="1"/>
          </p:cNvSpPr>
          <p:nvPr>
            <p:ph sz="quarter" idx="10"/>
          </p:nvPr>
        </p:nvSpPr>
        <p:spPr>
          <a:xfrm>
            <a:off x="274638" y="1214438"/>
            <a:ext cx="11887200" cy="2769989"/>
          </a:xfrm>
        </p:spPr>
        <p:txBody>
          <a:bodyPr/>
          <a:lstStyle/>
          <a:p>
            <a:r>
              <a:rPr lang="nl-BE" dirty="0" err="1" smtClean="0"/>
              <a:t>Configure</a:t>
            </a:r>
            <a:r>
              <a:rPr lang="nl-BE" dirty="0" smtClean="0"/>
              <a:t> </a:t>
            </a:r>
            <a:r>
              <a:rPr lang="nl-BE" dirty="0" err="1" smtClean="0"/>
              <a:t>OpsMgr</a:t>
            </a:r>
            <a:r>
              <a:rPr lang="nl-BE" dirty="0" smtClean="0"/>
              <a:t> Integration</a:t>
            </a:r>
          </a:p>
          <a:p>
            <a:r>
              <a:rPr lang="nl-BE" dirty="0" smtClean="0"/>
              <a:t>Have </a:t>
            </a:r>
            <a:r>
              <a:rPr lang="nl-BE" dirty="0" err="1" smtClean="0"/>
              <a:t>prerequisites</a:t>
            </a:r>
            <a:r>
              <a:rPr lang="nl-BE" dirty="0" smtClean="0"/>
              <a:t> </a:t>
            </a:r>
            <a:r>
              <a:rPr lang="nl-BE" dirty="0" err="1" smtClean="0"/>
              <a:t>MP’s</a:t>
            </a:r>
            <a:endParaRPr lang="nl-BE" dirty="0"/>
          </a:p>
          <a:p>
            <a:r>
              <a:rPr lang="nl-BE" dirty="0" err="1" smtClean="0"/>
              <a:t>PowerShell</a:t>
            </a:r>
            <a:r>
              <a:rPr lang="nl-BE" dirty="0" smtClean="0"/>
              <a:t> 2.0</a:t>
            </a:r>
          </a:p>
          <a:p>
            <a:r>
              <a:rPr lang="nl-BE" dirty="0" err="1" smtClean="0"/>
              <a:t>OpsMgr</a:t>
            </a:r>
            <a:r>
              <a:rPr lang="nl-BE" dirty="0" smtClean="0"/>
              <a:t> console </a:t>
            </a:r>
            <a:r>
              <a:rPr lang="nl-BE" dirty="0" err="1" smtClean="0"/>
              <a:t>installed</a:t>
            </a:r>
            <a:r>
              <a:rPr lang="nl-BE" dirty="0" smtClean="0"/>
              <a:t> on VMM server</a:t>
            </a:r>
            <a:endParaRPr lang="en-US" dirty="0"/>
          </a:p>
        </p:txBody>
      </p:sp>
    </p:spTree>
    <p:extLst>
      <p:ext uri="{BB962C8B-B14F-4D97-AF65-F5344CB8AC3E}">
        <p14:creationId xmlns:p14="http://schemas.microsoft.com/office/powerpoint/2010/main" val="3578355158"/>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smtClean="0"/>
              <a:t>Demo:Monitoring</a:t>
            </a:r>
            <a:r>
              <a:rPr lang="nl-BE" dirty="0" smtClean="0"/>
              <a:t> </a:t>
            </a:r>
            <a:r>
              <a:rPr lang="nl-BE" dirty="0" err="1" smtClean="0"/>
              <a:t>VMware</a:t>
            </a:r>
            <a:endParaRPr lang="en-US" dirty="0"/>
          </a:p>
        </p:txBody>
      </p:sp>
      <p:sp>
        <p:nvSpPr>
          <p:cNvPr id="3" name="Text Placeholder 2"/>
          <p:cNvSpPr>
            <a:spLocks noGrp="1"/>
          </p:cNvSpPr>
          <p:nvPr>
            <p:ph type="body" sz="quarter" idx="12"/>
          </p:nvPr>
        </p:nvSpPr>
        <p:spPr/>
        <p:txBody>
          <a:bodyPr/>
          <a:lstStyle/>
          <a:p>
            <a:r>
              <a:rPr lang="nl-BE" dirty="0" err="1" smtClean="0"/>
              <a:t>Seeing</a:t>
            </a:r>
            <a:r>
              <a:rPr lang="nl-BE" dirty="0" smtClean="0"/>
              <a:t> </a:t>
            </a:r>
            <a:r>
              <a:rPr lang="nl-BE" dirty="0" err="1" smtClean="0"/>
              <a:t>from</a:t>
            </a:r>
            <a:r>
              <a:rPr lang="nl-BE" dirty="0" smtClean="0"/>
              <a:t> the </a:t>
            </a:r>
            <a:r>
              <a:rPr lang="nl-BE" dirty="0" err="1" smtClean="0"/>
              <a:t>App</a:t>
            </a:r>
            <a:r>
              <a:rPr lang="nl-BE" dirty="0" smtClean="0"/>
              <a:t> </a:t>
            </a:r>
            <a:r>
              <a:rPr lang="nl-BE" dirty="0" err="1" smtClean="0"/>
              <a:t>to</a:t>
            </a:r>
            <a:r>
              <a:rPr lang="nl-BE" dirty="0" smtClean="0"/>
              <a:t> the Metal</a:t>
            </a:r>
            <a:endParaRPr lang="en-US" dirty="0"/>
          </a:p>
        </p:txBody>
      </p:sp>
    </p:spTree>
    <p:extLst>
      <p:ext uri="{BB962C8B-B14F-4D97-AF65-F5344CB8AC3E}">
        <p14:creationId xmlns:p14="http://schemas.microsoft.com/office/powerpoint/2010/main" val="35505711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smtClean="0"/>
              <a:t>Orchestrator</a:t>
            </a:r>
            <a:endParaRPr lang="en-US" dirty="0"/>
          </a:p>
        </p:txBody>
      </p:sp>
    </p:spTree>
    <p:extLst>
      <p:ext uri="{BB962C8B-B14F-4D97-AF65-F5344CB8AC3E}">
        <p14:creationId xmlns:p14="http://schemas.microsoft.com/office/powerpoint/2010/main" val="3853513131"/>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55245"/>
            <a:ext cx="12436475" cy="8270255"/>
          </a:xfrm>
          <a:prstGeom prst="rect">
            <a:avLst/>
          </a:prstGeom>
        </p:spPr>
      </p:pic>
      <p:sp>
        <p:nvSpPr>
          <p:cNvPr id="24" name="Circular Arrow - VMM"/>
          <p:cNvSpPr/>
          <p:nvPr/>
        </p:nvSpPr>
        <p:spPr bwMode="blackGray">
          <a:xfrm rot="21162785">
            <a:off x="3778878" y="1556382"/>
            <a:ext cx="5248111" cy="5102461"/>
          </a:xfrm>
          <a:prstGeom prst="circularArrow">
            <a:avLst>
              <a:gd name="adj1" fmla="val 12500"/>
              <a:gd name="adj2" fmla="val 1142319"/>
              <a:gd name="adj3" fmla="val 20457681"/>
              <a:gd name="adj4" fmla="val 15369640"/>
              <a:gd name="adj5" fmla="val 12500"/>
            </a:avLst>
          </a:prstGeom>
          <a:gradFill>
            <a:gsLst>
              <a:gs pos="0">
                <a:schemeClr val="bg2">
                  <a:lumMod val="20000"/>
                  <a:lumOff val="80000"/>
                  <a:alpha val="0"/>
                </a:schemeClr>
              </a:gs>
              <a:gs pos="100000">
                <a:schemeClr val="bg2">
                  <a:lumMod val="20000"/>
                  <a:lumOff val="80000"/>
                </a:schemeClr>
              </a:gs>
            </a:gsLst>
            <a:lin ang="0" scaled="0"/>
          </a:gradFill>
          <a:ln>
            <a:noFill/>
            <a:headEnd type="none" w="med" len="med"/>
            <a:tailEnd type="none" w="med" len="med"/>
          </a:ln>
          <a:effectLst>
            <a:outerShdw blurRad="215900" sx="102000" sy="102000" algn="ctr" rotWithShape="0">
              <a:prstClr val="black">
                <a:alpha val="59000"/>
              </a:prstClr>
            </a:outerShdw>
          </a:effectLst>
        </p:spPr>
        <p:style>
          <a:lnRef idx="1">
            <a:schemeClr val="accent2"/>
          </a:lnRef>
          <a:fillRef idx="2">
            <a:schemeClr val="accent2"/>
          </a:fillRef>
          <a:effectRef idx="1">
            <a:schemeClr val="accent2"/>
          </a:effectRef>
          <a:fontRef idx="minor">
            <a:schemeClr val="dk1"/>
          </a:fontRef>
        </p:style>
        <p:txBody>
          <a:bodyPr vert="horz" wrap="square" lIns="93260" tIns="46630" rIns="93260" bIns="46630" numCol="1" rtlCol="0" anchor="ctr" anchorCtr="0" compatLnSpc="1">
            <a:prstTxWarp prst="textNoShape">
              <a:avLst/>
            </a:prstTxWarp>
          </a:bodyPr>
          <a:lstStyle/>
          <a:p>
            <a:pPr defTabSz="932559">
              <a:defRPr/>
            </a:pPr>
            <a:endParaRPr lang="en-US" sz="1632" b="1" dirty="0">
              <a:solidFill>
                <a:prstClr val="white"/>
              </a:solidFill>
              <a:latin typeface="Arial" charset="0"/>
            </a:endParaRPr>
          </a:p>
        </p:txBody>
      </p:sp>
      <p:sp>
        <p:nvSpPr>
          <p:cNvPr id="25" name="Circular Arrow - SMS"/>
          <p:cNvSpPr/>
          <p:nvPr/>
        </p:nvSpPr>
        <p:spPr bwMode="blackGray">
          <a:xfrm rot="4488984">
            <a:off x="3798145" y="1543839"/>
            <a:ext cx="5223493" cy="5229355"/>
          </a:xfrm>
          <a:prstGeom prst="circularArrow">
            <a:avLst>
              <a:gd name="adj1" fmla="val 12500"/>
              <a:gd name="adj2" fmla="val 1142319"/>
              <a:gd name="adj3" fmla="val 20457681"/>
              <a:gd name="adj4" fmla="val 16604943"/>
              <a:gd name="adj5" fmla="val 12500"/>
            </a:avLst>
          </a:prstGeom>
          <a:gradFill>
            <a:gsLst>
              <a:gs pos="0">
                <a:schemeClr val="bg2">
                  <a:lumMod val="20000"/>
                  <a:lumOff val="80000"/>
                  <a:alpha val="0"/>
                </a:schemeClr>
              </a:gs>
              <a:gs pos="100000">
                <a:schemeClr val="bg2">
                  <a:lumMod val="20000"/>
                  <a:lumOff val="80000"/>
                </a:schemeClr>
              </a:gs>
            </a:gsLst>
            <a:lin ang="0" scaled="0"/>
          </a:gradFill>
          <a:ln>
            <a:noFill/>
            <a:headEnd type="none" w="med" len="med"/>
            <a:tailEnd type="none" w="med" len="med"/>
          </a:ln>
          <a:effectLst>
            <a:outerShdw blurRad="215900" sx="102000" sy="102000" algn="ctr" rotWithShape="0">
              <a:prstClr val="black">
                <a:alpha val="59000"/>
              </a:prstClr>
            </a:outerShdw>
          </a:effectLst>
        </p:spPr>
        <p:style>
          <a:lnRef idx="1">
            <a:schemeClr val="accent2"/>
          </a:lnRef>
          <a:fillRef idx="2">
            <a:schemeClr val="accent2"/>
          </a:fillRef>
          <a:effectRef idx="1">
            <a:schemeClr val="accent2"/>
          </a:effectRef>
          <a:fontRef idx="minor">
            <a:schemeClr val="dk1"/>
          </a:fontRef>
        </p:style>
        <p:txBody>
          <a:bodyPr vert="horz" wrap="square" lIns="93260" tIns="46630" rIns="93260" bIns="46630" numCol="1" rtlCol="0" anchor="ctr" anchorCtr="0" compatLnSpc="1">
            <a:prstTxWarp prst="textNoShape">
              <a:avLst/>
            </a:prstTxWarp>
          </a:bodyPr>
          <a:lstStyle/>
          <a:p>
            <a:pPr defTabSz="932559">
              <a:defRPr/>
            </a:pPr>
            <a:endParaRPr lang="en-US" sz="1632" b="1" dirty="0">
              <a:solidFill>
                <a:prstClr val="white"/>
              </a:solidFill>
              <a:latin typeface="Arial" charset="0"/>
            </a:endParaRPr>
          </a:p>
        </p:txBody>
      </p:sp>
      <p:sp>
        <p:nvSpPr>
          <p:cNvPr id="26" name="Circular Arrow - MOM"/>
          <p:cNvSpPr/>
          <p:nvPr/>
        </p:nvSpPr>
        <p:spPr bwMode="blackGray">
          <a:xfrm rot="10293507">
            <a:off x="3683003" y="1674513"/>
            <a:ext cx="5204788" cy="5140637"/>
          </a:xfrm>
          <a:prstGeom prst="circularArrow">
            <a:avLst>
              <a:gd name="adj1" fmla="val 12500"/>
              <a:gd name="adj2" fmla="val 1142319"/>
              <a:gd name="adj3" fmla="val 20457681"/>
              <a:gd name="adj4" fmla="val 15855872"/>
              <a:gd name="adj5" fmla="val 12500"/>
            </a:avLst>
          </a:prstGeom>
          <a:gradFill>
            <a:gsLst>
              <a:gs pos="0">
                <a:schemeClr val="bg2">
                  <a:lumMod val="20000"/>
                  <a:lumOff val="80000"/>
                  <a:alpha val="0"/>
                </a:schemeClr>
              </a:gs>
              <a:gs pos="100000">
                <a:schemeClr val="bg2">
                  <a:lumMod val="20000"/>
                  <a:lumOff val="80000"/>
                </a:schemeClr>
              </a:gs>
            </a:gsLst>
            <a:lin ang="0" scaled="0"/>
          </a:gradFill>
          <a:ln>
            <a:noFill/>
            <a:headEnd type="none" w="med" len="med"/>
            <a:tailEnd type="none" w="med" len="med"/>
          </a:ln>
          <a:effectLst>
            <a:outerShdw blurRad="215900" sx="102000" sy="102000" algn="ctr" rotWithShape="0">
              <a:prstClr val="black">
                <a:alpha val="59000"/>
              </a:prstClr>
            </a:outerShdw>
          </a:effectLst>
        </p:spPr>
        <p:style>
          <a:lnRef idx="1">
            <a:schemeClr val="accent2"/>
          </a:lnRef>
          <a:fillRef idx="2">
            <a:schemeClr val="accent2"/>
          </a:fillRef>
          <a:effectRef idx="1">
            <a:schemeClr val="accent2"/>
          </a:effectRef>
          <a:fontRef idx="minor">
            <a:schemeClr val="dk1"/>
          </a:fontRef>
        </p:style>
        <p:txBody>
          <a:bodyPr vert="horz" wrap="square" lIns="93260" tIns="46630" rIns="93260" bIns="46630" numCol="1" rtlCol="0" anchor="ctr" anchorCtr="0" compatLnSpc="1">
            <a:prstTxWarp prst="textNoShape">
              <a:avLst/>
            </a:prstTxWarp>
          </a:bodyPr>
          <a:lstStyle/>
          <a:p>
            <a:pPr defTabSz="932559">
              <a:defRPr/>
            </a:pPr>
            <a:endParaRPr lang="en-US" sz="1632" b="1" dirty="0">
              <a:solidFill>
                <a:prstClr val="white"/>
              </a:solidFill>
              <a:latin typeface="Arial" charset="0"/>
            </a:endParaRPr>
          </a:p>
        </p:txBody>
      </p:sp>
      <p:sp>
        <p:nvSpPr>
          <p:cNvPr id="27" name="Circular Arrow - DPM"/>
          <p:cNvSpPr/>
          <p:nvPr/>
        </p:nvSpPr>
        <p:spPr bwMode="blackGray">
          <a:xfrm rot="14968484">
            <a:off x="3647958" y="1472154"/>
            <a:ext cx="5161532" cy="5304415"/>
          </a:xfrm>
          <a:prstGeom prst="circularArrow">
            <a:avLst>
              <a:gd name="adj1" fmla="val 12500"/>
              <a:gd name="adj2" fmla="val 1142319"/>
              <a:gd name="adj3" fmla="val 20457681"/>
              <a:gd name="adj4" fmla="val 16884024"/>
              <a:gd name="adj5" fmla="val 12500"/>
            </a:avLst>
          </a:prstGeom>
          <a:gradFill>
            <a:gsLst>
              <a:gs pos="0">
                <a:schemeClr val="bg2">
                  <a:lumMod val="20000"/>
                  <a:lumOff val="80000"/>
                  <a:alpha val="0"/>
                </a:schemeClr>
              </a:gs>
              <a:gs pos="100000">
                <a:schemeClr val="bg2">
                  <a:lumMod val="20000"/>
                  <a:lumOff val="80000"/>
                </a:schemeClr>
              </a:gs>
            </a:gsLst>
            <a:lin ang="0" scaled="0"/>
          </a:gradFill>
          <a:ln>
            <a:noFill/>
            <a:headEnd type="none" w="med" len="med"/>
            <a:tailEnd type="none" w="med" len="med"/>
          </a:ln>
          <a:effectLst>
            <a:outerShdw blurRad="215900" sx="102000" sy="102000" algn="ctr" rotWithShape="0">
              <a:prstClr val="black">
                <a:alpha val="59000"/>
              </a:prstClr>
            </a:outerShdw>
          </a:effectLst>
        </p:spPr>
        <p:style>
          <a:lnRef idx="1">
            <a:schemeClr val="accent2"/>
          </a:lnRef>
          <a:fillRef idx="2">
            <a:schemeClr val="accent2"/>
          </a:fillRef>
          <a:effectRef idx="1">
            <a:schemeClr val="accent2"/>
          </a:effectRef>
          <a:fontRef idx="minor">
            <a:schemeClr val="dk1"/>
          </a:fontRef>
        </p:style>
        <p:txBody>
          <a:bodyPr vert="horz" wrap="square" lIns="93260" tIns="46630" rIns="93260" bIns="46630" numCol="1" rtlCol="0" anchor="ctr" anchorCtr="0" compatLnSpc="1">
            <a:prstTxWarp prst="textNoShape">
              <a:avLst/>
            </a:prstTxWarp>
          </a:bodyPr>
          <a:lstStyle/>
          <a:p>
            <a:pPr defTabSz="932559">
              <a:defRPr/>
            </a:pPr>
            <a:endParaRPr lang="en-US" sz="1632" b="1" dirty="0">
              <a:solidFill>
                <a:prstClr val="white"/>
              </a:solidFill>
              <a:latin typeface="Arial" charset="0"/>
            </a:endParaRPr>
          </a:p>
        </p:txBody>
      </p:sp>
      <p:sp>
        <p:nvSpPr>
          <p:cNvPr id="110" name="TextBox 109"/>
          <p:cNvSpPr txBox="1"/>
          <p:nvPr/>
        </p:nvSpPr>
        <p:spPr bwMode="auto">
          <a:xfrm>
            <a:off x="7393301" y="4738505"/>
            <a:ext cx="1253944" cy="632123"/>
          </a:xfrm>
          <a:prstGeom prst="rect">
            <a:avLst/>
          </a:prstGeom>
          <a:noFill/>
          <a:ln>
            <a:noFill/>
            <a:headEnd type="none" w="med" len="med"/>
            <a:tailEnd type="none" w="med" len="med"/>
          </a:ln>
          <a:effectLst/>
        </p:spPr>
        <p:txBody>
          <a:bodyPr wrap="square">
            <a:spAutoFit/>
          </a:bodyPr>
          <a:lstStyle/>
          <a:p>
            <a:pPr algn="ctr" defTabSz="932559">
              <a:lnSpc>
                <a:spcPct val="80000"/>
              </a:lnSpc>
              <a:defRPr/>
            </a:pPr>
            <a:r>
              <a:rPr lang="en-US" sz="1428" b="1" spc="-102" dirty="0">
                <a:solidFill>
                  <a:prstClr val="white"/>
                </a:solidFill>
                <a:effectLst>
                  <a:outerShdw blurRad="241300" dir="5400000" algn="t" rotWithShape="0">
                    <a:prstClr val="black"/>
                  </a:outerShdw>
                </a:effectLst>
                <a:latin typeface="Segoe UI"/>
              </a:rPr>
              <a:t>Virtual Workload Provisioning</a:t>
            </a:r>
          </a:p>
        </p:txBody>
      </p:sp>
      <p:sp>
        <p:nvSpPr>
          <p:cNvPr id="111" name="TextBox 110"/>
          <p:cNvSpPr txBox="1"/>
          <p:nvPr/>
        </p:nvSpPr>
        <p:spPr bwMode="auto">
          <a:xfrm>
            <a:off x="5280823" y="5774036"/>
            <a:ext cx="1597698" cy="632123"/>
          </a:xfrm>
          <a:prstGeom prst="rect">
            <a:avLst/>
          </a:prstGeom>
          <a:noFill/>
        </p:spPr>
        <p:txBody>
          <a:bodyPr wrap="square">
            <a:spAutoFit/>
          </a:bodyPr>
          <a:lstStyle/>
          <a:p>
            <a:pPr algn="ctr" defTabSz="932559">
              <a:lnSpc>
                <a:spcPct val="80000"/>
              </a:lnSpc>
              <a:defRPr/>
            </a:pPr>
            <a:r>
              <a:rPr lang="en-US" sz="1428" b="1" spc="-102" dirty="0">
                <a:solidFill>
                  <a:prstClr val="white"/>
                </a:solidFill>
                <a:effectLst>
                  <a:outerShdw blurRad="241300" dir="5400000" algn="t" rotWithShape="0">
                    <a:prstClr val="black"/>
                  </a:outerShdw>
                </a:effectLst>
                <a:latin typeface="Segoe UI"/>
              </a:rPr>
              <a:t>OS / Software Deploy, Patching and State Mgmt</a:t>
            </a:r>
          </a:p>
        </p:txBody>
      </p:sp>
      <p:sp>
        <p:nvSpPr>
          <p:cNvPr id="112" name="TextBox 111"/>
          <p:cNvSpPr txBox="1"/>
          <p:nvPr/>
        </p:nvSpPr>
        <p:spPr bwMode="auto">
          <a:xfrm>
            <a:off x="3897224" y="4604217"/>
            <a:ext cx="1408924" cy="632123"/>
          </a:xfrm>
          <a:prstGeom prst="rect">
            <a:avLst/>
          </a:prstGeom>
          <a:noFill/>
        </p:spPr>
        <p:txBody>
          <a:bodyPr wrap="square">
            <a:spAutoFit/>
          </a:bodyPr>
          <a:lstStyle/>
          <a:p>
            <a:pPr algn="ctr" defTabSz="932559">
              <a:lnSpc>
                <a:spcPct val="80000"/>
              </a:lnSpc>
              <a:defRPr/>
            </a:pPr>
            <a:r>
              <a:rPr lang="en-US" sz="1428" b="1" spc="-102" dirty="0">
                <a:solidFill>
                  <a:prstClr val="white"/>
                </a:solidFill>
                <a:effectLst>
                  <a:outerShdw blurRad="241300" dir="5400000" algn="t" rotWithShape="0">
                    <a:prstClr val="black"/>
                  </a:outerShdw>
                </a:effectLst>
                <a:latin typeface="Segoe UI"/>
              </a:rPr>
              <a:t>Performance and Health Monitoring</a:t>
            </a:r>
          </a:p>
        </p:txBody>
      </p:sp>
      <p:sp>
        <p:nvSpPr>
          <p:cNvPr id="113" name="TextBox 112"/>
          <p:cNvSpPr txBox="1"/>
          <p:nvPr/>
        </p:nvSpPr>
        <p:spPr bwMode="auto">
          <a:xfrm>
            <a:off x="3919056" y="3350381"/>
            <a:ext cx="1124204" cy="452806"/>
          </a:xfrm>
          <a:prstGeom prst="rect">
            <a:avLst/>
          </a:prstGeom>
          <a:noFill/>
          <a:ln>
            <a:noFill/>
            <a:headEnd type="none" w="med" len="med"/>
            <a:tailEnd type="none" w="med" len="med"/>
          </a:ln>
          <a:effectLst/>
        </p:spPr>
        <p:txBody>
          <a:bodyPr>
            <a:spAutoFit/>
          </a:bodyPr>
          <a:lstStyle/>
          <a:p>
            <a:pPr algn="ctr" defTabSz="932559">
              <a:lnSpc>
                <a:spcPct val="80000"/>
              </a:lnSpc>
              <a:defRPr/>
            </a:pPr>
            <a:r>
              <a:rPr lang="en-US" sz="1428" b="1" spc="-102" dirty="0">
                <a:solidFill>
                  <a:prstClr val="white"/>
                </a:solidFill>
                <a:effectLst>
                  <a:outerShdw blurRad="241300" dir="5400000" algn="t" rotWithShape="0">
                    <a:prstClr val="black"/>
                  </a:outerShdw>
                </a:effectLst>
                <a:latin typeface="Segoe UI"/>
              </a:rPr>
              <a:t>Disaster Recovery</a:t>
            </a:r>
          </a:p>
        </p:txBody>
      </p:sp>
      <p:sp>
        <p:nvSpPr>
          <p:cNvPr id="109" name="TextBox 108"/>
          <p:cNvSpPr txBox="1"/>
          <p:nvPr/>
        </p:nvSpPr>
        <p:spPr bwMode="auto">
          <a:xfrm>
            <a:off x="7234007" y="2774596"/>
            <a:ext cx="1408925" cy="452806"/>
          </a:xfrm>
          <a:prstGeom prst="rect">
            <a:avLst/>
          </a:prstGeom>
          <a:noFill/>
          <a:ln>
            <a:noFill/>
            <a:headEnd type="none" w="med" len="med"/>
            <a:tailEnd type="none" w="med" len="med"/>
          </a:ln>
          <a:effectLst/>
        </p:spPr>
        <p:txBody>
          <a:bodyPr>
            <a:spAutoFit/>
          </a:bodyPr>
          <a:lstStyle/>
          <a:p>
            <a:pPr algn="ctr" defTabSz="932559">
              <a:lnSpc>
                <a:spcPct val="80000"/>
              </a:lnSpc>
              <a:defRPr/>
            </a:pPr>
            <a:r>
              <a:rPr lang="en-US" sz="1428" b="1" spc="-102" dirty="0">
                <a:solidFill>
                  <a:prstClr val="white"/>
                </a:solidFill>
                <a:effectLst>
                  <a:outerShdw blurRad="241300" dir="5400000" algn="t" rotWithShape="0">
                    <a:prstClr val="black"/>
                  </a:outerShdw>
                </a:effectLst>
                <a:latin typeface="Segoe UI"/>
              </a:rPr>
              <a:t>Hardware Provisioning</a:t>
            </a:r>
          </a:p>
        </p:txBody>
      </p:sp>
      <p:sp>
        <p:nvSpPr>
          <p:cNvPr id="114" name="TextBox 113"/>
          <p:cNvSpPr txBox="1"/>
          <p:nvPr/>
        </p:nvSpPr>
        <p:spPr bwMode="auto">
          <a:xfrm>
            <a:off x="4529083" y="2500170"/>
            <a:ext cx="1124205" cy="274339"/>
          </a:xfrm>
          <a:prstGeom prst="rect">
            <a:avLst/>
          </a:prstGeom>
          <a:noFill/>
          <a:ln>
            <a:noFill/>
            <a:headEnd type="none" w="med" len="med"/>
            <a:tailEnd type="none" w="med" len="med"/>
          </a:ln>
          <a:effectLst/>
        </p:spPr>
        <p:txBody>
          <a:bodyPr>
            <a:spAutoFit/>
          </a:bodyPr>
          <a:lstStyle/>
          <a:p>
            <a:pPr algn="ctr" defTabSz="932559">
              <a:lnSpc>
                <a:spcPct val="80000"/>
              </a:lnSpc>
              <a:defRPr/>
            </a:pPr>
            <a:r>
              <a:rPr lang="en-US" sz="1428" b="1" spc="-102" dirty="0">
                <a:solidFill>
                  <a:prstClr val="white"/>
                </a:solidFill>
                <a:effectLst>
                  <a:outerShdw blurRad="241300" dir="5400000" algn="t" rotWithShape="0">
                    <a:prstClr val="black"/>
                  </a:outerShdw>
                </a:effectLst>
                <a:latin typeface="Segoe UI"/>
              </a:rPr>
              <a:t>Backup</a:t>
            </a:r>
          </a:p>
        </p:txBody>
      </p:sp>
      <p:grpSp>
        <p:nvGrpSpPr>
          <p:cNvPr id="8" name="Group 63"/>
          <p:cNvGrpSpPr/>
          <p:nvPr/>
        </p:nvGrpSpPr>
        <p:grpSpPr>
          <a:xfrm>
            <a:off x="8290329" y="5439820"/>
            <a:ext cx="1127140" cy="922286"/>
            <a:chOff x="6781800" y="4495800"/>
            <a:chExt cx="1219200" cy="997614"/>
          </a:xfrm>
          <a:effectLst/>
        </p:grpSpPr>
        <p:pic>
          <p:nvPicPr>
            <p:cNvPr id="172118" name="Picture 53" descr="double arrows"/>
            <p:cNvPicPr>
              <a:picLocks noChangeAspect="1" noChangeArrowheads="1"/>
            </p:cNvPicPr>
            <p:nvPr/>
          </p:nvPicPr>
          <p:blipFill>
            <a:blip r:embed="rId5" cstate="print">
              <a:duotone>
                <a:prstClr val="black"/>
                <a:schemeClr val="tx2">
                  <a:tint val="45000"/>
                  <a:satMod val="400000"/>
                </a:schemeClr>
              </a:duotone>
            </a:blip>
            <a:srcRect/>
            <a:stretch>
              <a:fillRect/>
            </a:stretch>
          </p:blipFill>
          <p:spPr bwMode="auto">
            <a:xfrm>
              <a:off x="6781800" y="4495800"/>
              <a:ext cx="1219200" cy="997614"/>
            </a:xfrm>
            <a:prstGeom prst="rect">
              <a:avLst/>
            </a:prstGeom>
            <a:noFill/>
            <a:ln w="9525">
              <a:noFill/>
              <a:miter lim="800000"/>
              <a:headEnd/>
              <a:tailEnd/>
            </a:ln>
          </p:spPr>
        </p:pic>
        <p:pic>
          <p:nvPicPr>
            <p:cNvPr id="172119" name="Picture 54" descr="developer Tools toolbox"/>
            <p:cNvPicPr>
              <a:picLocks noChangeAspect="1" noChangeArrowheads="1"/>
            </p:cNvPicPr>
            <p:nvPr/>
          </p:nvPicPr>
          <p:blipFill>
            <a:blip r:embed="rId6" cstate="print"/>
            <a:srcRect/>
            <a:stretch>
              <a:fillRect/>
            </a:stretch>
          </p:blipFill>
          <p:spPr bwMode="auto">
            <a:xfrm>
              <a:off x="7086600" y="4495800"/>
              <a:ext cx="653327" cy="982187"/>
            </a:xfrm>
            <a:prstGeom prst="rect">
              <a:avLst/>
            </a:prstGeom>
            <a:noFill/>
            <a:ln w="9525">
              <a:noFill/>
              <a:miter lim="800000"/>
              <a:headEnd/>
              <a:tailEnd/>
            </a:ln>
          </p:spPr>
        </p:pic>
      </p:grpSp>
      <p:grpSp>
        <p:nvGrpSpPr>
          <p:cNvPr id="9" name="Group 45"/>
          <p:cNvGrpSpPr>
            <a:grpSpLocks/>
          </p:cNvGrpSpPr>
          <p:nvPr/>
        </p:nvGrpSpPr>
        <p:grpSpPr bwMode="auto">
          <a:xfrm>
            <a:off x="8893429" y="3330177"/>
            <a:ext cx="1549818" cy="1229608"/>
            <a:chOff x="7858" y="738"/>
            <a:chExt cx="726" cy="576"/>
          </a:xfrm>
        </p:grpSpPr>
        <p:pic>
          <p:nvPicPr>
            <p:cNvPr id="16" name="Picture 46" descr="PC sm"/>
            <p:cNvPicPr>
              <a:picLocks noChangeAspect="1" noChangeArrowheads="1"/>
            </p:cNvPicPr>
            <p:nvPr/>
          </p:nvPicPr>
          <p:blipFill>
            <a:blip r:embed="rId7" cstate="print"/>
            <a:srcRect/>
            <a:stretch>
              <a:fillRect/>
            </a:stretch>
          </p:blipFill>
          <p:spPr bwMode="auto">
            <a:xfrm rot="21360000" flipH="1">
              <a:off x="8116" y="752"/>
              <a:ext cx="468" cy="461"/>
            </a:xfrm>
            <a:prstGeom prst="rect">
              <a:avLst/>
            </a:prstGeom>
            <a:noFill/>
            <a:ln w="9525">
              <a:noFill/>
              <a:miter lim="800000"/>
              <a:headEnd/>
              <a:tailEnd/>
            </a:ln>
            <a:effectLst>
              <a:outerShdw dist="12700" dir="5400000" algn="ctr" rotWithShape="0">
                <a:schemeClr val="bg2"/>
              </a:outerShdw>
            </a:effectLst>
          </p:spPr>
        </p:pic>
        <p:pic>
          <p:nvPicPr>
            <p:cNvPr id="17" name="Picture 47" descr="PC sm"/>
            <p:cNvPicPr>
              <a:picLocks noChangeAspect="1" noChangeArrowheads="1"/>
            </p:cNvPicPr>
            <p:nvPr/>
          </p:nvPicPr>
          <p:blipFill>
            <a:blip r:embed="rId8" cstate="print"/>
            <a:srcRect/>
            <a:stretch>
              <a:fillRect/>
            </a:stretch>
          </p:blipFill>
          <p:spPr bwMode="auto">
            <a:xfrm rot="21360000" flipH="1">
              <a:off x="7858" y="853"/>
              <a:ext cx="467" cy="461"/>
            </a:xfrm>
            <a:prstGeom prst="rect">
              <a:avLst/>
            </a:prstGeom>
            <a:noFill/>
            <a:ln w="9525" algn="ctr">
              <a:noFill/>
              <a:miter lim="800000"/>
              <a:headEnd/>
              <a:tailEnd/>
            </a:ln>
            <a:effectLst>
              <a:outerShdw dist="12700" dir="5400000" algn="ctr" rotWithShape="0">
                <a:schemeClr val="bg2"/>
              </a:outerShdw>
            </a:effectLst>
          </p:spPr>
        </p:pic>
        <p:pic>
          <p:nvPicPr>
            <p:cNvPr id="18" name="Picture 48" descr="PC sm"/>
            <p:cNvPicPr>
              <a:picLocks noChangeAspect="1" noChangeArrowheads="1"/>
            </p:cNvPicPr>
            <p:nvPr/>
          </p:nvPicPr>
          <p:blipFill>
            <a:blip r:embed="rId8" cstate="print"/>
            <a:srcRect/>
            <a:stretch>
              <a:fillRect/>
            </a:stretch>
          </p:blipFill>
          <p:spPr bwMode="auto">
            <a:xfrm rot="21360000" flipH="1">
              <a:off x="7972" y="738"/>
              <a:ext cx="467" cy="460"/>
            </a:xfrm>
            <a:prstGeom prst="rect">
              <a:avLst/>
            </a:prstGeom>
            <a:noFill/>
            <a:ln w="9525" algn="ctr">
              <a:noFill/>
              <a:miter lim="800000"/>
              <a:headEnd/>
              <a:tailEnd/>
            </a:ln>
            <a:effectLst>
              <a:outerShdw dist="12700" dir="5400000" algn="ctr" rotWithShape="0">
                <a:schemeClr val="bg2"/>
              </a:outerShdw>
            </a:effectLst>
          </p:spPr>
        </p:pic>
      </p:grpSp>
      <p:grpSp>
        <p:nvGrpSpPr>
          <p:cNvPr id="10" name="Group 57"/>
          <p:cNvGrpSpPr>
            <a:grpSpLocks/>
          </p:cNvGrpSpPr>
          <p:nvPr/>
        </p:nvGrpSpPr>
        <p:grpSpPr bwMode="auto">
          <a:xfrm>
            <a:off x="2237842" y="2323153"/>
            <a:ext cx="1666653" cy="1149155"/>
            <a:chOff x="3131" y="-3574"/>
            <a:chExt cx="1006" cy="694"/>
          </a:xfrm>
        </p:grpSpPr>
        <p:pic>
          <p:nvPicPr>
            <p:cNvPr id="172111" name="Picture 58" descr="User-State-Migration-Icon"/>
            <p:cNvPicPr>
              <a:picLocks noChangeAspect="1" noChangeArrowheads="1"/>
            </p:cNvPicPr>
            <p:nvPr/>
          </p:nvPicPr>
          <p:blipFill>
            <a:blip r:embed="rId9" cstate="print"/>
            <a:srcRect/>
            <a:stretch>
              <a:fillRect/>
            </a:stretch>
          </p:blipFill>
          <p:spPr bwMode="auto">
            <a:xfrm>
              <a:off x="3131" y="-3574"/>
              <a:ext cx="1006" cy="694"/>
            </a:xfrm>
            <a:prstGeom prst="rect">
              <a:avLst/>
            </a:prstGeom>
            <a:noFill/>
            <a:ln w="9525">
              <a:noFill/>
              <a:miter lim="800000"/>
              <a:headEnd/>
              <a:tailEnd/>
            </a:ln>
          </p:spPr>
        </p:pic>
        <p:pic>
          <p:nvPicPr>
            <p:cNvPr id="172112" name="Picture 59" descr="data page"/>
            <p:cNvPicPr>
              <a:picLocks noChangeAspect="1" noChangeArrowheads="1"/>
            </p:cNvPicPr>
            <p:nvPr/>
          </p:nvPicPr>
          <p:blipFill>
            <a:blip r:embed="rId10" cstate="print"/>
            <a:srcRect/>
            <a:stretch>
              <a:fillRect/>
            </a:stretch>
          </p:blipFill>
          <p:spPr bwMode="auto">
            <a:xfrm>
              <a:off x="3550" y="-3344"/>
              <a:ext cx="284" cy="341"/>
            </a:xfrm>
            <a:prstGeom prst="rect">
              <a:avLst/>
            </a:prstGeom>
            <a:noFill/>
            <a:ln w="9525">
              <a:noFill/>
              <a:miter lim="800000"/>
              <a:headEnd/>
              <a:tailEnd/>
            </a:ln>
          </p:spPr>
        </p:pic>
        <p:pic>
          <p:nvPicPr>
            <p:cNvPr id="172113" name="Picture 60" descr="page"/>
            <p:cNvPicPr>
              <a:picLocks noChangeAspect="1" noChangeArrowheads="1"/>
            </p:cNvPicPr>
            <p:nvPr/>
          </p:nvPicPr>
          <p:blipFill>
            <a:blip r:embed="rId11" cstate="print"/>
            <a:srcRect/>
            <a:stretch>
              <a:fillRect/>
            </a:stretch>
          </p:blipFill>
          <p:spPr bwMode="auto">
            <a:xfrm>
              <a:off x="3431" y="-3492"/>
              <a:ext cx="123" cy="148"/>
            </a:xfrm>
            <a:prstGeom prst="rect">
              <a:avLst/>
            </a:prstGeom>
            <a:noFill/>
            <a:ln w="9525">
              <a:noFill/>
              <a:miter lim="800000"/>
              <a:headEnd/>
              <a:tailEnd/>
            </a:ln>
          </p:spPr>
        </p:pic>
      </p:grpSp>
      <p:sp>
        <p:nvSpPr>
          <p:cNvPr id="172050" name="Freeform 24"/>
          <p:cNvSpPr>
            <a:spLocks/>
          </p:cNvSpPr>
          <p:nvPr/>
        </p:nvSpPr>
        <p:spPr bwMode="auto">
          <a:xfrm>
            <a:off x="4289053" y="1551657"/>
            <a:ext cx="7338" cy="2935"/>
          </a:xfrm>
          <a:custGeom>
            <a:avLst/>
            <a:gdLst>
              <a:gd name="T0" fmla="*/ 2147483647 w 5"/>
              <a:gd name="T1" fmla="*/ 2147483647 h 2"/>
              <a:gd name="T2" fmla="*/ 2147483647 w 5"/>
              <a:gd name="T3" fmla="*/ 0 h 2"/>
              <a:gd name="T4" fmla="*/ 0 w 5"/>
              <a:gd name="T5" fmla="*/ 2147483647 h 2"/>
              <a:gd name="T6" fmla="*/ 2147483647 w 5"/>
              <a:gd name="T7" fmla="*/ 2147483647 h 2"/>
              <a:gd name="T8" fmla="*/ 0 60000 65536"/>
              <a:gd name="T9" fmla="*/ 0 60000 65536"/>
              <a:gd name="T10" fmla="*/ 0 60000 65536"/>
              <a:gd name="T11" fmla="*/ 0 60000 65536"/>
              <a:gd name="T12" fmla="*/ 0 w 5"/>
              <a:gd name="T13" fmla="*/ 0 h 2"/>
              <a:gd name="T14" fmla="*/ 5 w 5"/>
              <a:gd name="T15" fmla="*/ 2 h 2"/>
            </a:gdLst>
            <a:ahLst/>
            <a:cxnLst>
              <a:cxn ang="T8">
                <a:pos x="T0" y="T1"/>
              </a:cxn>
              <a:cxn ang="T9">
                <a:pos x="T2" y="T3"/>
              </a:cxn>
              <a:cxn ang="T10">
                <a:pos x="T4" y="T5"/>
              </a:cxn>
              <a:cxn ang="T11">
                <a:pos x="T6" y="T7"/>
              </a:cxn>
            </a:cxnLst>
            <a:rect l="T12" t="T13" r="T14" b="T15"/>
            <a:pathLst>
              <a:path w="5" h="2">
                <a:moveTo>
                  <a:pt x="5" y="2"/>
                </a:moveTo>
                <a:lnTo>
                  <a:pt x="3" y="0"/>
                </a:lnTo>
                <a:lnTo>
                  <a:pt x="0" y="2"/>
                </a:lnTo>
                <a:lnTo>
                  <a:pt x="5" y="2"/>
                </a:lnTo>
                <a:close/>
              </a:path>
            </a:pathLst>
          </a:custGeom>
          <a:solidFill>
            <a:srgbClr val="000000"/>
          </a:solidFill>
          <a:ln w="9525">
            <a:noFill/>
            <a:round/>
            <a:headEnd/>
            <a:tailEnd/>
          </a:ln>
        </p:spPr>
        <p:txBody>
          <a:bodyPr/>
          <a:lstStyle/>
          <a:p>
            <a:pPr defTabSz="932559"/>
            <a:endParaRPr lang="en-US" sz="1632">
              <a:solidFill>
                <a:prstClr val="white"/>
              </a:solidFill>
              <a:latin typeface="Segoe UI"/>
            </a:endParaRPr>
          </a:p>
        </p:txBody>
      </p:sp>
      <p:sp>
        <p:nvSpPr>
          <p:cNvPr id="172051" name="Freeform 30"/>
          <p:cNvSpPr>
            <a:spLocks/>
          </p:cNvSpPr>
          <p:nvPr/>
        </p:nvSpPr>
        <p:spPr bwMode="auto">
          <a:xfrm>
            <a:off x="4275758" y="1551657"/>
            <a:ext cx="2935" cy="2935"/>
          </a:xfrm>
          <a:custGeom>
            <a:avLst/>
            <a:gdLst>
              <a:gd name="T0" fmla="*/ 0 w 2"/>
              <a:gd name="T1" fmla="*/ 0 h 2"/>
              <a:gd name="T2" fmla="*/ 0 w 2"/>
              <a:gd name="T3" fmla="*/ 2147483647 h 2"/>
              <a:gd name="T4" fmla="*/ 2147483647 w 2"/>
              <a:gd name="T5" fmla="*/ 2147483647 h 2"/>
              <a:gd name="T6" fmla="*/ 0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0" y="0"/>
                </a:moveTo>
                <a:lnTo>
                  <a:pt x="0" y="2"/>
                </a:lnTo>
                <a:lnTo>
                  <a:pt x="2" y="2"/>
                </a:lnTo>
                <a:lnTo>
                  <a:pt x="0" y="0"/>
                </a:lnTo>
                <a:close/>
              </a:path>
            </a:pathLst>
          </a:custGeom>
          <a:solidFill>
            <a:srgbClr val="000000"/>
          </a:solidFill>
          <a:ln w="9525">
            <a:noFill/>
            <a:round/>
            <a:headEnd/>
            <a:tailEnd/>
          </a:ln>
        </p:spPr>
        <p:txBody>
          <a:bodyPr/>
          <a:lstStyle/>
          <a:p>
            <a:pPr defTabSz="932559"/>
            <a:endParaRPr lang="en-US" sz="1632">
              <a:solidFill>
                <a:prstClr val="white"/>
              </a:solidFill>
              <a:latin typeface="Segoe UI"/>
            </a:endParaRPr>
          </a:p>
        </p:txBody>
      </p:sp>
      <p:pic>
        <p:nvPicPr>
          <p:cNvPr id="69" name="Picture 16" descr="enterprise sand"/>
          <p:cNvPicPr>
            <a:picLocks noChangeAspect="1" noChangeArrowheads="1"/>
          </p:cNvPicPr>
          <p:nvPr/>
        </p:nvPicPr>
        <p:blipFill>
          <a:blip r:embed="rId12" cstate="print"/>
          <a:srcRect/>
          <a:stretch>
            <a:fillRect/>
          </a:stretch>
        </p:blipFill>
        <p:spPr bwMode="auto">
          <a:xfrm>
            <a:off x="3431756" y="5071606"/>
            <a:ext cx="770017" cy="1155026"/>
          </a:xfrm>
          <a:prstGeom prst="rect">
            <a:avLst/>
          </a:prstGeom>
          <a:noFill/>
          <a:ln w="9525">
            <a:noFill/>
            <a:miter lim="800000"/>
            <a:headEnd/>
            <a:tailEnd/>
          </a:ln>
          <a:effectLst/>
        </p:spPr>
      </p:pic>
      <p:grpSp>
        <p:nvGrpSpPr>
          <p:cNvPr id="11" name="Group 102"/>
          <p:cNvGrpSpPr>
            <a:grpSpLocks/>
          </p:cNvGrpSpPr>
          <p:nvPr/>
        </p:nvGrpSpPr>
        <p:grpSpPr bwMode="auto">
          <a:xfrm>
            <a:off x="2234082" y="5142052"/>
            <a:ext cx="1522004" cy="1163348"/>
            <a:chOff x="3044" y="4308"/>
            <a:chExt cx="1023" cy="781"/>
          </a:xfrm>
          <a:effectLst/>
        </p:grpSpPr>
        <p:pic>
          <p:nvPicPr>
            <p:cNvPr id="172067" name="Picture 103" descr="cloud illustration icon"/>
            <p:cNvPicPr>
              <a:picLocks noChangeAspect="1" noChangeArrowheads="1"/>
            </p:cNvPicPr>
            <p:nvPr/>
          </p:nvPicPr>
          <p:blipFill>
            <a:blip r:embed="rId13" cstate="print">
              <a:lum contrast="18000"/>
            </a:blip>
            <a:srcRect/>
            <a:stretch>
              <a:fillRect/>
            </a:stretch>
          </p:blipFill>
          <p:spPr bwMode="auto">
            <a:xfrm>
              <a:off x="3044" y="4308"/>
              <a:ext cx="1023" cy="781"/>
            </a:xfrm>
            <a:prstGeom prst="rect">
              <a:avLst/>
            </a:prstGeom>
            <a:noFill/>
            <a:ln w="9525">
              <a:noFill/>
              <a:miter lim="800000"/>
              <a:headEnd/>
              <a:tailEnd/>
            </a:ln>
          </p:spPr>
        </p:pic>
        <p:pic>
          <p:nvPicPr>
            <p:cNvPr id="172068" name="Picture 104" descr="arrow 0 gold  arrow curved double headed 1"/>
            <p:cNvPicPr>
              <a:picLocks noChangeAspect="1" noChangeArrowheads="1"/>
            </p:cNvPicPr>
            <p:nvPr/>
          </p:nvPicPr>
          <p:blipFill>
            <a:blip r:embed="rId14" cstate="print">
              <a:lum bright="6000" contrast="24000"/>
            </a:blip>
            <a:srcRect/>
            <a:stretch>
              <a:fillRect/>
            </a:stretch>
          </p:blipFill>
          <p:spPr bwMode="auto">
            <a:xfrm>
              <a:off x="3281" y="4418"/>
              <a:ext cx="564" cy="404"/>
            </a:xfrm>
            <a:prstGeom prst="rect">
              <a:avLst/>
            </a:prstGeom>
            <a:noFill/>
            <a:ln w="9525">
              <a:noFill/>
              <a:miter lim="800000"/>
              <a:headEnd/>
              <a:tailEnd/>
            </a:ln>
          </p:spPr>
        </p:pic>
      </p:grpSp>
      <p:sp>
        <p:nvSpPr>
          <p:cNvPr id="72" name="TextBox 71"/>
          <p:cNvSpPr txBox="1"/>
          <p:nvPr/>
        </p:nvSpPr>
        <p:spPr bwMode="auto">
          <a:xfrm>
            <a:off x="5751694" y="4345731"/>
            <a:ext cx="1343479" cy="632123"/>
          </a:xfrm>
          <a:prstGeom prst="rect">
            <a:avLst/>
          </a:prstGeom>
          <a:noFill/>
          <a:ln>
            <a:noFill/>
            <a:headEnd type="none" w="med" len="med"/>
            <a:tailEnd type="none" w="med" len="med"/>
          </a:ln>
          <a:effectLst/>
        </p:spPr>
        <p:txBody>
          <a:bodyPr wrap="square">
            <a:spAutoFit/>
          </a:bodyPr>
          <a:lstStyle/>
          <a:p>
            <a:pPr defTabSz="932559">
              <a:lnSpc>
                <a:spcPct val="80000"/>
              </a:lnSpc>
              <a:defRPr/>
            </a:pPr>
            <a:r>
              <a:rPr lang="en-US" sz="1428" b="1" spc="-102" dirty="0">
                <a:solidFill>
                  <a:prstClr val="white"/>
                </a:solidFill>
                <a:effectLst>
                  <a:outerShdw blurRad="241300" dir="5400000" algn="t" rotWithShape="0">
                    <a:prstClr val="black"/>
                  </a:outerShdw>
                </a:effectLst>
                <a:latin typeface="Segoe UI"/>
              </a:rPr>
              <a:t>IT Automation</a:t>
            </a:r>
          </a:p>
          <a:p>
            <a:pPr defTabSz="932559">
              <a:lnSpc>
                <a:spcPct val="80000"/>
              </a:lnSpc>
              <a:defRPr/>
            </a:pPr>
            <a:r>
              <a:rPr lang="nl-BE" sz="1428" b="1" spc="-102" dirty="0">
                <a:solidFill>
                  <a:prstClr val="white"/>
                </a:solidFill>
                <a:effectLst>
                  <a:outerShdw blurRad="241300" dir="5400000" algn="t" rotWithShape="0">
                    <a:prstClr val="black"/>
                  </a:outerShdw>
                </a:effectLst>
                <a:latin typeface="Segoe UI"/>
              </a:rPr>
              <a:t>Multivendor Integration</a:t>
            </a:r>
            <a:endParaRPr lang="en-US" sz="1428" b="1" spc="-102" dirty="0">
              <a:solidFill>
                <a:prstClr val="white"/>
              </a:solidFill>
              <a:effectLst>
                <a:outerShdw blurRad="241300" dir="5400000" algn="t" rotWithShape="0">
                  <a:prstClr val="black"/>
                </a:outerShdw>
              </a:effectLst>
              <a:latin typeface="Segoe UI"/>
            </a:endParaRPr>
          </a:p>
        </p:txBody>
      </p:sp>
      <p:pic>
        <p:nvPicPr>
          <p:cNvPr id="74" name="Picture 3" descr="C:\Users\kghelani\AppData\Local\Microsoft\Windows\Temporary Internet Files\Content.IE5\UF3XSKIW\MCj04326220000[1].png"/>
          <p:cNvPicPr>
            <a:picLocks noChangeAspect="1" noChangeArrowheads="1"/>
          </p:cNvPicPr>
          <p:nvPr/>
        </p:nvPicPr>
        <p:blipFill>
          <a:blip r:embed="rId15" cstate="print"/>
          <a:srcRect/>
          <a:stretch>
            <a:fillRect/>
          </a:stretch>
        </p:blipFill>
        <p:spPr bwMode="auto">
          <a:xfrm>
            <a:off x="6749449" y="1193057"/>
            <a:ext cx="691448" cy="760982"/>
          </a:xfrm>
          <a:prstGeom prst="rect">
            <a:avLst/>
          </a:prstGeom>
          <a:noFill/>
        </p:spPr>
      </p:pic>
      <p:sp>
        <p:nvSpPr>
          <p:cNvPr id="77" name="TextBox 76"/>
          <p:cNvSpPr txBox="1"/>
          <p:nvPr/>
        </p:nvSpPr>
        <p:spPr bwMode="auto">
          <a:xfrm>
            <a:off x="5751693" y="1884513"/>
            <a:ext cx="1408925" cy="452806"/>
          </a:xfrm>
          <a:prstGeom prst="rect">
            <a:avLst/>
          </a:prstGeom>
          <a:noFill/>
          <a:ln>
            <a:noFill/>
            <a:headEnd type="none" w="med" len="med"/>
            <a:tailEnd type="none" w="med" len="med"/>
          </a:ln>
          <a:effectLst/>
        </p:spPr>
        <p:txBody>
          <a:bodyPr>
            <a:spAutoFit/>
          </a:bodyPr>
          <a:lstStyle/>
          <a:p>
            <a:pPr algn="ctr" defTabSz="932559">
              <a:lnSpc>
                <a:spcPct val="80000"/>
              </a:lnSpc>
              <a:defRPr/>
            </a:pPr>
            <a:r>
              <a:rPr lang="en-US" sz="1428" b="1" spc="-102" dirty="0">
                <a:solidFill>
                  <a:prstClr val="white"/>
                </a:solidFill>
                <a:effectLst>
                  <a:outerShdw blurRad="241300" dir="5400000" algn="t" rotWithShape="0">
                    <a:prstClr val="black"/>
                  </a:outerShdw>
                </a:effectLst>
                <a:latin typeface="Segoe UI"/>
              </a:rPr>
              <a:t>Service Management</a:t>
            </a:r>
          </a:p>
        </p:txBody>
      </p:sp>
      <p:sp>
        <p:nvSpPr>
          <p:cNvPr id="40" name="TextBox 39"/>
          <p:cNvSpPr txBox="1"/>
          <p:nvPr/>
        </p:nvSpPr>
        <p:spPr>
          <a:xfrm>
            <a:off x="-2810169" y="363699"/>
            <a:ext cx="13214354" cy="734534"/>
          </a:xfrm>
          <a:prstGeom prst="rect">
            <a:avLst/>
          </a:prstGeom>
          <a:solidFill>
            <a:srgbClr val="0070C0">
              <a:alpha val="62000"/>
            </a:srgbClr>
          </a:solidFill>
        </p:spPr>
        <p:txBody>
          <a:bodyPr wrap="square" rtlCol="0">
            <a:spAutoFit/>
          </a:bodyPr>
          <a:lstStyle/>
          <a:p>
            <a:pPr algn="r"/>
            <a:r>
              <a:rPr lang="en-US" sz="4080" dirty="0">
                <a:latin typeface="Segoe" pitchFamily="34" charset="0"/>
              </a:rPr>
              <a:t>Orchestrate</a:t>
            </a:r>
            <a:endParaRPr lang="en-GB" sz="4080" dirty="0">
              <a:latin typeface="Segoe" pitchFamily="34" charset="0"/>
            </a:endParaRPr>
          </a:p>
        </p:txBody>
      </p:sp>
      <p:pic>
        <p:nvPicPr>
          <p:cNvPr id="42" name="Picture 41"/>
          <p:cNvPicPr>
            <a:picLocks/>
          </p:cNvPicPr>
          <p:nvPr/>
        </p:nvPicPr>
        <p:blipFill>
          <a:blip r:embed="rId16" cstate="print"/>
          <a:srcRect/>
          <a:stretch>
            <a:fillRect/>
          </a:stretch>
        </p:blipFill>
        <p:spPr bwMode="auto">
          <a:xfrm>
            <a:off x="6098875" y="3937840"/>
            <a:ext cx="373041" cy="373041"/>
          </a:xfrm>
          <a:prstGeom prst="rect">
            <a:avLst/>
          </a:prstGeom>
          <a:noFill/>
          <a:ln w="9525">
            <a:noFill/>
            <a:miter lim="800000"/>
            <a:headEnd/>
            <a:tailEnd/>
          </a:ln>
        </p:spPr>
      </p:pic>
      <p:pic>
        <p:nvPicPr>
          <p:cNvPr id="43" name="Picture 42"/>
          <p:cNvPicPr>
            <a:picLocks/>
          </p:cNvPicPr>
          <p:nvPr/>
        </p:nvPicPr>
        <p:blipFill>
          <a:blip r:embed="rId17" cstate="print"/>
          <a:srcRect/>
          <a:stretch>
            <a:fillRect/>
          </a:stretch>
        </p:blipFill>
        <p:spPr bwMode="auto">
          <a:xfrm>
            <a:off x="4494777" y="5210242"/>
            <a:ext cx="373041" cy="373041"/>
          </a:xfrm>
          <a:prstGeom prst="rect">
            <a:avLst/>
          </a:prstGeom>
          <a:noFill/>
          <a:ln w="9525">
            <a:noFill/>
            <a:miter lim="800000"/>
            <a:headEnd/>
            <a:tailEnd/>
          </a:ln>
        </p:spPr>
      </p:pic>
      <p:pic>
        <p:nvPicPr>
          <p:cNvPr id="44" name="Picture 43"/>
          <p:cNvPicPr>
            <a:picLocks/>
          </p:cNvPicPr>
          <p:nvPr/>
        </p:nvPicPr>
        <p:blipFill>
          <a:blip r:embed="rId18" cstate="print"/>
          <a:srcRect/>
          <a:stretch>
            <a:fillRect/>
          </a:stretch>
        </p:blipFill>
        <p:spPr bwMode="auto">
          <a:xfrm>
            <a:off x="8730712" y="4942811"/>
            <a:ext cx="373041" cy="373041"/>
          </a:xfrm>
          <a:prstGeom prst="rect">
            <a:avLst/>
          </a:prstGeom>
          <a:noFill/>
          <a:ln w="9525">
            <a:noFill/>
            <a:miter lim="800000"/>
            <a:headEnd/>
            <a:tailEnd/>
          </a:ln>
        </p:spPr>
      </p:pic>
      <p:pic>
        <p:nvPicPr>
          <p:cNvPr id="45" name="Picture 44"/>
          <p:cNvPicPr>
            <a:picLocks/>
          </p:cNvPicPr>
          <p:nvPr/>
        </p:nvPicPr>
        <p:blipFill>
          <a:blip r:embed="rId19" cstate="print"/>
          <a:srcRect/>
          <a:stretch>
            <a:fillRect/>
          </a:stretch>
        </p:blipFill>
        <p:spPr bwMode="auto">
          <a:xfrm>
            <a:off x="9329389" y="2711209"/>
            <a:ext cx="373041" cy="373041"/>
          </a:xfrm>
          <a:prstGeom prst="rect">
            <a:avLst/>
          </a:prstGeom>
          <a:noFill/>
          <a:ln w="9525">
            <a:noFill/>
            <a:miter lim="800000"/>
            <a:headEnd/>
            <a:tailEnd/>
          </a:ln>
        </p:spPr>
      </p:pic>
      <p:pic>
        <p:nvPicPr>
          <p:cNvPr id="46" name="Picture 45"/>
          <p:cNvPicPr>
            <a:picLocks/>
          </p:cNvPicPr>
          <p:nvPr/>
        </p:nvPicPr>
        <p:blipFill>
          <a:blip r:embed="rId20" cstate="print"/>
          <a:srcRect/>
          <a:stretch>
            <a:fillRect/>
          </a:stretch>
        </p:blipFill>
        <p:spPr bwMode="auto">
          <a:xfrm>
            <a:off x="2794216" y="4715076"/>
            <a:ext cx="373041" cy="373041"/>
          </a:xfrm>
          <a:prstGeom prst="rect">
            <a:avLst/>
          </a:prstGeom>
          <a:noFill/>
          <a:ln w="9525">
            <a:noFill/>
            <a:miter lim="800000"/>
            <a:headEnd/>
            <a:tailEnd/>
          </a:ln>
        </p:spPr>
      </p:pic>
      <p:pic>
        <p:nvPicPr>
          <p:cNvPr id="47" name="Picture 4" descr="C:\MAX\Branding\SC Brand Guide Graphics\SCDPM_256.png"/>
          <p:cNvPicPr>
            <a:picLocks noChangeArrowheads="1"/>
          </p:cNvPicPr>
          <p:nvPr/>
        </p:nvPicPr>
        <p:blipFill rotWithShape="1">
          <a:blip r:embed="rId21" cstate="print"/>
          <a:srcRect l="1886" r="1857" b="3333"/>
          <a:stretch/>
        </p:blipFill>
        <p:spPr bwMode="auto">
          <a:xfrm>
            <a:off x="2960830" y="1760069"/>
            <a:ext cx="373041" cy="373041"/>
          </a:xfrm>
          <a:prstGeom prst="rect">
            <a:avLst/>
          </a:prstGeom>
          <a:solidFill>
            <a:schemeClr val="accent5">
              <a:lumMod val="75000"/>
            </a:schemeClr>
          </a:solidFill>
          <a:effectLst/>
          <a:extLst/>
        </p:spPr>
      </p:pic>
      <p:pic>
        <p:nvPicPr>
          <p:cNvPr id="48" name="Picture 47"/>
          <p:cNvPicPr>
            <a:picLocks/>
          </p:cNvPicPr>
          <p:nvPr/>
        </p:nvPicPr>
        <p:blipFill>
          <a:blip r:embed="rId17" cstate="print"/>
          <a:srcRect/>
          <a:stretch>
            <a:fillRect/>
          </a:stretch>
        </p:blipFill>
        <p:spPr bwMode="auto">
          <a:xfrm>
            <a:off x="6216413" y="1387028"/>
            <a:ext cx="373041" cy="373041"/>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0053700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childTnLst>
                                </p:cTn>
                              </p:par>
                              <p:par>
                                <p:cTn id="13" presetID="10" presetClass="entr" presetSubtype="0" fill="hold" nodeType="with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500"/>
                                        <p:tgtEl>
                                          <p:spTgt spid="44"/>
                                        </p:tgtEl>
                                      </p:cBhvr>
                                    </p:animEffect>
                                  </p:childTnLst>
                                </p:cTn>
                              </p:par>
                              <p:par>
                                <p:cTn id="16" presetID="10" presetClass="entr" presetSubtype="0" fill="hold" nodeType="with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500"/>
                                        <p:tgtEl>
                                          <p:spTgt spid="47"/>
                                        </p:tgtEl>
                                      </p:cBhvr>
                                    </p:animEffect>
                                  </p:childTnLst>
                                </p:cTn>
                              </p:par>
                              <p:par>
                                <p:cTn id="19" presetID="10" presetClass="entr" presetSubtype="0" fill="hold" nodeType="with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fade">
                                      <p:cBhvr>
                                        <p:cTn id="21" dur="500"/>
                                        <p:tgtEl>
                                          <p:spTgt spid="46"/>
                                        </p:tgtEl>
                                      </p:cBhvr>
                                    </p:animEffect>
                                  </p:childTnLst>
                                </p:cTn>
                              </p:par>
                              <p:par>
                                <p:cTn id="22" presetID="10" presetClass="entr" presetSubtype="0" fill="hold" nodeType="with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fade">
                                      <p:cBhvr>
                                        <p:cTn id="24" dur="500"/>
                                        <p:tgtEl>
                                          <p:spTgt spid="45"/>
                                        </p:tgtEl>
                                      </p:cBhvr>
                                    </p:animEffect>
                                  </p:childTnLst>
                                </p:cTn>
                              </p:par>
                              <p:par>
                                <p:cTn id="25" presetID="10" presetClass="entr" presetSubtype="0" fill="hold" nodeType="with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childTnLst>
                                </p:cTn>
                              </p:par>
                              <p:par>
                                <p:cTn id="28" presetID="10" presetClass="entr" presetSubtype="0" fill="hold" nodeType="with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fade">
                                      <p:cBhvr>
                                        <p:cTn id="30" dur="500"/>
                                        <p:tgtEl>
                                          <p:spTgt spid="4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10"/>
                                        </p:tgtEl>
                                        <p:attrNameLst>
                                          <p:attrName>style.visibility</p:attrName>
                                        </p:attrNameLst>
                                      </p:cBhvr>
                                      <p:to>
                                        <p:strVal val="visible"/>
                                      </p:to>
                                    </p:set>
                                    <p:animEffect transition="in" filter="fade">
                                      <p:cBhvr>
                                        <p:cTn id="39" dur="500"/>
                                        <p:tgtEl>
                                          <p:spTgt spid="11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1"/>
                                        </p:tgtEl>
                                        <p:attrNameLst>
                                          <p:attrName>style.visibility</p:attrName>
                                        </p:attrNameLst>
                                      </p:cBhvr>
                                      <p:to>
                                        <p:strVal val="visible"/>
                                      </p:to>
                                    </p:set>
                                    <p:animEffect transition="in" filter="fade">
                                      <p:cBhvr>
                                        <p:cTn id="42" dur="500"/>
                                        <p:tgtEl>
                                          <p:spTgt spid="11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2"/>
                                        </p:tgtEl>
                                        <p:attrNameLst>
                                          <p:attrName>style.visibility</p:attrName>
                                        </p:attrNameLst>
                                      </p:cBhvr>
                                      <p:to>
                                        <p:strVal val="visible"/>
                                      </p:to>
                                    </p:set>
                                    <p:animEffect transition="in" filter="fade">
                                      <p:cBhvr>
                                        <p:cTn id="45" dur="500"/>
                                        <p:tgtEl>
                                          <p:spTgt spid="112"/>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13"/>
                                        </p:tgtEl>
                                        <p:attrNameLst>
                                          <p:attrName>style.visibility</p:attrName>
                                        </p:attrNameLst>
                                      </p:cBhvr>
                                      <p:to>
                                        <p:strVal val="visible"/>
                                      </p:to>
                                    </p:set>
                                    <p:animEffect transition="in" filter="fade">
                                      <p:cBhvr>
                                        <p:cTn id="48" dur="500"/>
                                        <p:tgtEl>
                                          <p:spTgt spid="113"/>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09"/>
                                        </p:tgtEl>
                                        <p:attrNameLst>
                                          <p:attrName>style.visibility</p:attrName>
                                        </p:attrNameLst>
                                      </p:cBhvr>
                                      <p:to>
                                        <p:strVal val="visible"/>
                                      </p:to>
                                    </p:set>
                                    <p:animEffect transition="in" filter="fade">
                                      <p:cBhvr>
                                        <p:cTn id="51" dur="500"/>
                                        <p:tgtEl>
                                          <p:spTgt spid="10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14"/>
                                        </p:tgtEl>
                                        <p:attrNameLst>
                                          <p:attrName>style.visibility</p:attrName>
                                        </p:attrNameLst>
                                      </p:cBhvr>
                                      <p:to>
                                        <p:strVal val="visible"/>
                                      </p:to>
                                    </p:set>
                                    <p:animEffect transition="in" filter="fade">
                                      <p:cBhvr>
                                        <p:cTn id="54" dur="500"/>
                                        <p:tgtEl>
                                          <p:spTgt spid="114"/>
                                        </p:tgtEl>
                                      </p:cBhvr>
                                    </p:animEffect>
                                  </p:childTnLst>
                                </p:cTn>
                              </p:par>
                              <p:par>
                                <p:cTn id="55" presetID="10" presetClass="entr" presetSubtype="0" fill="hold" nodeType="with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500"/>
                                        <p:tgtEl>
                                          <p:spTgt spid="8"/>
                                        </p:tgtEl>
                                      </p:cBhvr>
                                    </p:animEffect>
                                  </p:childTnLst>
                                </p:cTn>
                              </p:par>
                              <p:par>
                                <p:cTn id="58" presetID="10" presetClass="entr" presetSubtype="0" fill="hold" nodeType="with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500"/>
                                        <p:tgtEl>
                                          <p:spTgt spid="9"/>
                                        </p:tgtEl>
                                      </p:cBhvr>
                                    </p:animEffect>
                                  </p:childTnLst>
                                </p:cTn>
                              </p:par>
                              <p:par>
                                <p:cTn id="61" presetID="10" presetClass="entr" presetSubtype="0" fill="hold" nodeType="with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72050"/>
                                        </p:tgtEl>
                                        <p:attrNameLst>
                                          <p:attrName>style.visibility</p:attrName>
                                        </p:attrNameLst>
                                      </p:cBhvr>
                                      <p:to>
                                        <p:strVal val="visible"/>
                                      </p:to>
                                    </p:set>
                                    <p:animEffect transition="in" filter="fade">
                                      <p:cBhvr>
                                        <p:cTn id="66" dur="500"/>
                                        <p:tgtEl>
                                          <p:spTgt spid="172050"/>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72051"/>
                                        </p:tgtEl>
                                        <p:attrNameLst>
                                          <p:attrName>style.visibility</p:attrName>
                                        </p:attrNameLst>
                                      </p:cBhvr>
                                      <p:to>
                                        <p:strVal val="visible"/>
                                      </p:to>
                                    </p:set>
                                    <p:animEffect transition="in" filter="fade">
                                      <p:cBhvr>
                                        <p:cTn id="69" dur="500"/>
                                        <p:tgtEl>
                                          <p:spTgt spid="172051"/>
                                        </p:tgtEl>
                                      </p:cBhvr>
                                    </p:animEffect>
                                  </p:childTnLst>
                                </p:cTn>
                              </p:par>
                              <p:par>
                                <p:cTn id="70" presetID="10" presetClass="entr" presetSubtype="0" fill="hold" nodeType="withEffect">
                                  <p:stCondLst>
                                    <p:cond delay="0"/>
                                  </p:stCondLst>
                                  <p:childTnLst>
                                    <p:set>
                                      <p:cBhvr>
                                        <p:cTn id="71" dur="1" fill="hold">
                                          <p:stCondLst>
                                            <p:cond delay="0"/>
                                          </p:stCondLst>
                                        </p:cTn>
                                        <p:tgtEl>
                                          <p:spTgt spid="69"/>
                                        </p:tgtEl>
                                        <p:attrNameLst>
                                          <p:attrName>style.visibility</p:attrName>
                                        </p:attrNameLst>
                                      </p:cBhvr>
                                      <p:to>
                                        <p:strVal val="visible"/>
                                      </p:to>
                                    </p:set>
                                    <p:animEffect transition="in" filter="fade">
                                      <p:cBhvr>
                                        <p:cTn id="72" dur="500"/>
                                        <p:tgtEl>
                                          <p:spTgt spid="69"/>
                                        </p:tgtEl>
                                      </p:cBhvr>
                                    </p:animEffect>
                                  </p:childTnLst>
                                </p:cTn>
                              </p:par>
                              <p:par>
                                <p:cTn id="73" presetID="10" presetClass="entr" presetSubtype="0" fill="hold" nodeType="withEffect">
                                  <p:stCondLst>
                                    <p:cond delay="0"/>
                                  </p:stCondLst>
                                  <p:childTnLst>
                                    <p:set>
                                      <p:cBhvr>
                                        <p:cTn id="74" dur="1" fill="hold">
                                          <p:stCondLst>
                                            <p:cond delay="0"/>
                                          </p:stCondLst>
                                        </p:cTn>
                                        <p:tgtEl>
                                          <p:spTgt spid="11"/>
                                        </p:tgtEl>
                                        <p:attrNameLst>
                                          <p:attrName>style.visibility</p:attrName>
                                        </p:attrNameLst>
                                      </p:cBhvr>
                                      <p:to>
                                        <p:strVal val="visible"/>
                                      </p:to>
                                    </p:set>
                                    <p:animEffect transition="in" filter="fade">
                                      <p:cBhvr>
                                        <p:cTn id="75" dur="500"/>
                                        <p:tgtEl>
                                          <p:spTgt spid="11"/>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72"/>
                                        </p:tgtEl>
                                        <p:attrNameLst>
                                          <p:attrName>style.visibility</p:attrName>
                                        </p:attrNameLst>
                                      </p:cBhvr>
                                      <p:to>
                                        <p:strVal val="visible"/>
                                      </p:to>
                                    </p:set>
                                    <p:animEffect transition="in" filter="fade">
                                      <p:cBhvr>
                                        <p:cTn id="78" dur="500"/>
                                        <p:tgtEl>
                                          <p:spTgt spid="72"/>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77"/>
                                        </p:tgtEl>
                                        <p:attrNameLst>
                                          <p:attrName>style.visibility</p:attrName>
                                        </p:attrNameLst>
                                      </p:cBhvr>
                                      <p:to>
                                        <p:strVal val="visible"/>
                                      </p:to>
                                    </p:set>
                                    <p:animEffect transition="in" filter="fade">
                                      <p:cBhvr>
                                        <p:cTn id="81" dur="500"/>
                                        <p:tgtEl>
                                          <p:spTgt spid="77"/>
                                        </p:tgtEl>
                                      </p:cBhvr>
                                    </p:animEffect>
                                  </p:childTnLst>
                                </p:cTn>
                              </p:par>
                              <p:par>
                                <p:cTn id="82" presetID="10" presetClass="entr" presetSubtype="0" fill="hold" nodeType="withEffect">
                                  <p:stCondLst>
                                    <p:cond delay="0"/>
                                  </p:stCondLst>
                                  <p:childTnLst>
                                    <p:set>
                                      <p:cBhvr>
                                        <p:cTn id="83" dur="1" fill="hold">
                                          <p:stCondLst>
                                            <p:cond delay="0"/>
                                          </p:stCondLst>
                                        </p:cTn>
                                        <p:tgtEl>
                                          <p:spTgt spid="74"/>
                                        </p:tgtEl>
                                        <p:attrNameLst>
                                          <p:attrName>style.visibility</p:attrName>
                                        </p:attrNameLst>
                                      </p:cBhvr>
                                      <p:to>
                                        <p:strVal val="visible"/>
                                      </p:to>
                                    </p:set>
                                    <p:animEffect transition="in" filter="fade">
                                      <p:cBhvr>
                                        <p:cTn id="84" dur="500"/>
                                        <p:tgtEl>
                                          <p:spTgt spid="74"/>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fade">
                                      <p:cBhvr>
                                        <p:cTn id="87" dur="500"/>
                                        <p:tgtEl>
                                          <p:spTgt spid="27"/>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25"/>
                                        </p:tgtEl>
                                        <p:attrNameLst>
                                          <p:attrName>style.visibility</p:attrName>
                                        </p:attrNameLst>
                                      </p:cBhvr>
                                      <p:to>
                                        <p:strVal val="visible"/>
                                      </p:to>
                                    </p:set>
                                    <p:animEffect transition="in" filter="fade">
                                      <p:cBhvr>
                                        <p:cTn id="9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110" grpId="0"/>
      <p:bldP spid="111" grpId="0"/>
      <p:bldP spid="112" grpId="0"/>
      <p:bldP spid="113" grpId="0"/>
      <p:bldP spid="109" grpId="0"/>
      <p:bldP spid="114" grpId="0"/>
      <p:bldP spid="172050" grpId="0" animBg="1"/>
      <p:bldP spid="172051" grpId="0" animBg="1"/>
      <p:bldP spid="72" grpId="0"/>
      <p:bldP spid="77" grpId="0"/>
      <p:bldP spid="4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Integration Packs</a:t>
            </a:r>
            <a:endParaRPr lang="en-US" dirty="0"/>
          </a:p>
        </p:txBody>
      </p:sp>
      <p:sp>
        <p:nvSpPr>
          <p:cNvPr id="3" name="Content Placeholder 2"/>
          <p:cNvSpPr>
            <a:spLocks noGrp="1"/>
          </p:cNvSpPr>
          <p:nvPr>
            <p:ph sz="quarter" idx="10"/>
          </p:nvPr>
        </p:nvSpPr>
        <p:spPr>
          <a:xfrm>
            <a:off x="274638" y="1214438"/>
            <a:ext cx="11887200" cy="2092881"/>
          </a:xfrm>
        </p:spPr>
        <p:txBody>
          <a:bodyPr/>
          <a:lstStyle/>
          <a:p>
            <a:r>
              <a:rPr lang="nl-BE" dirty="0" smtClean="0"/>
              <a:t>SCVMM Integration Pack</a:t>
            </a:r>
          </a:p>
          <a:p>
            <a:r>
              <a:rPr lang="nl-BE" dirty="0" err="1" smtClean="0"/>
              <a:t>VMware</a:t>
            </a:r>
            <a:r>
              <a:rPr lang="nl-BE" dirty="0" smtClean="0"/>
              <a:t> Integration Pack</a:t>
            </a:r>
          </a:p>
          <a:p>
            <a:endParaRPr lang="en-US" dirty="0"/>
          </a:p>
        </p:txBody>
      </p:sp>
    </p:spTree>
    <p:extLst>
      <p:ext uri="{BB962C8B-B14F-4D97-AF65-F5344CB8AC3E}">
        <p14:creationId xmlns:p14="http://schemas.microsoft.com/office/powerpoint/2010/main" val="650646842"/>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SCVMM Integration Pack</a:t>
            </a:r>
            <a:endParaRPr lang="en-US" dirty="0"/>
          </a:p>
        </p:txBody>
      </p:sp>
      <p:sp>
        <p:nvSpPr>
          <p:cNvPr id="4" name="Rectangle 3"/>
          <p:cNvSpPr/>
          <p:nvPr/>
        </p:nvSpPr>
        <p:spPr>
          <a:xfrm>
            <a:off x="274320" y="1223436"/>
            <a:ext cx="3690000" cy="5447645"/>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lvl="2" indent="-457200">
              <a:buFont typeface="Wingdings" pitchFamily="2" charset="2"/>
              <a:buChar char="§"/>
              <a:defRPr/>
            </a:pPr>
            <a:r>
              <a:rPr lang="en-US" sz="2200" dirty="0" smtClean="0">
                <a:solidFill>
                  <a:schemeClr val="lt1"/>
                </a:solidFill>
              </a:rPr>
              <a:t>Create </a:t>
            </a:r>
            <a:r>
              <a:rPr lang="en-US" sz="2200" dirty="0" err="1" smtClean="0">
                <a:solidFill>
                  <a:schemeClr val="lt1"/>
                </a:solidFill>
              </a:rPr>
              <a:t>CheckPoint</a:t>
            </a:r>
            <a:endParaRPr lang="en-US" sz="2200" dirty="0" smtClean="0">
              <a:solidFill>
                <a:schemeClr val="lt1"/>
              </a:solidFill>
            </a:endParaRPr>
          </a:p>
          <a:p>
            <a:pPr lvl="2" indent="-457200">
              <a:buFont typeface="Wingdings" pitchFamily="2" charset="2"/>
              <a:buChar char="§"/>
              <a:defRPr/>
            </a:pPr>
            <a:r>
              <a:rPr lang="en-US" sz="2200" dirty="0" smtClean="0"/>
              <a:t>Create New Disk from VHD</a:t>
            </a:r>
            <a:r>
              <a:rPr lang="en-US" sz="2200" dirty="0" smtClean="0">
                <a:solidFill>
                  <a:schemeClr val="lt1"/>
                </a:solidFill>
              </a:rPr>
              <a:t> </a:t>
            </a:r>
            <a:endParaRPr lang="en-US" sz="2200" dirty="0">
              <a:solidFill>
                <a:schemeClr val="lt1"/>
              </a:solidFill>
            </a:endParaRPr>
          </a:p>
          <a:p>
            <a:pPr lvl="2" indent="-457200">
              <a:buFont typeface="Wingdings" pitchFamily="2" charset="2"/>
              <a:buChar char="§"/>
              <a:defRPr/>
            </a:pPr>
            <a:r>
              <a:rPr lang="en-US" sz="2200" dirty="0" smtClean="0">
                <a:solidFill>
                  <a:schemeClr val="lt1"/>
                </a:solidFill>
              </a:rPr>
              <a:t>Create Network Adapter</a:t>
            </a:r>
          </a:p>
          <a:p>
            <a:pPr lvl="2" indent="-457200">
              <a:buFont typeface="Wingdings" pitchFamily="2" charset="2"/>
              <a:buChar char="§"/>
              <a:defRPr/>
            </a:pPr>
            <a:r>
              <a:rPr lang="nl-BE" sz="2200" dirty="0" err="1" smtClean="0"/>
              <a:t>Create</a:t>
            </a:r>
            <a:r>
              <a:rPr lang="nl-BE" sz="2200" dirty="0" smtClean="0"/>
              <a:t> New Disk</a:t>
            </a:r>
          </a:p>
          <a:p>
            <a:pPr lvl="2" indent="-457200">
              <a:buFont typeface="Wingdings" pitchFamily="2" charset="2"/>
              <a:buChar char="§"/>
              <a:defRPr/>
            </a:pPr>
            <a:r>
              <a:rPr lang="nl-BE" sz="2200" dirty="0" err="1" smtClean="0"/>
              <a:t>Create</a:t>
            </a:r>
            <a:r>
              <a:rPr lang="nl-BE" sz="2200" dirty="0" smtClean="0"/>
              <a:t> User </a:t>
            </a:r>
            <a:r>
              <a:rPr lang="nl-BE" sz="2200" dirty="0" err="1" smtClean="0"/>
              <a:t>Role</a:t>
            </a:r>
            <a:endParaRPr lang="nl-BE" sz="2200" dirty="0" smtClean="0"/>
          </a:p>
          <a:p>
            <a:pPr lvl="2" indent="-457200">
              <a:buFont typeface="Wingdings" pitchFamily="2" charset="2"/>
              <a:buChar char="§"/>
              <a:defRPr/>
            </a:pPr>
            <a:r>
              <a:rPr lang="nl-BE" sz="2200" dirty="0" err="1" smtClean="0">
                <a:solidFill>
                  <a:schemeClr val="lt1"/>
                </a:solidFill>
              </a:rPr>
              <a:t>Create</a:t>
            </a:r>
            <a:r>
              <a:rPr lang="nl-BE" sz="2200" dirty="0" smtClean="0">
                <a:solidFill>
                  <a:schemeClr val="lt1"/>
                </a:solidFill>
              </a:rPr>
              <a:t> VM </a:t>
            </a:r>
            <a:r>
              <a:rPr lang="nl-BE" sz="2200" dirty="0" err="1" smtClean="0">
                <a:solidFill>
                  <a:schemeClr val="lt1"/>
                </a:solidFill>
              </a:rPr>
              <a:t>from</a:t>
            </a:r>
            <a:r>
              <a:rPr lang="nl-BE" sz="2200" dirty="0" smtClean="0">
                <a:solidFill>
                  <a:schemeClr val="lt1"/>
                </a:solidFill>
              </a:rPr>
              <a:t> Template</a:t>
            </a:r>
          </a:p>
          <a:p>
            <a:pPr lvl="2" indent="-457200">
              <a:buFont typeface="Wingdings" pitchFamily="2" charset="2"/>
              <a:buChar char="§"/>
              <a:defRPr/>
            </a:pPr>
            <a:r>
              <a:rPr lang="nl-BE" sz="2200" dirty="0" err="1" smtClean="0"/>
              <a:t>Create</a:t>
            </a:r>
            <a:r>
              <a:rPr lang="nl-BE" sz="2200" dirty="0" smtClean="0"/>
              <a:t> VM </a:t>
            </a:r>
            <a:r>
              <a:rPr lang="nl-BE" sz="2200" dirty="0" err="1" smtClean="0"/>
              <a:t>from</a:t>
            </a:r>
            <a:r>
              <a:rPr lang="nl-BE" sz="2200" dirty="0" smtClean="0"/>
              <a:t> VHD</a:t>
            </a:r>
          </a:p>
          <a:p>
            <a:pPr lvl="2" indent="-457200">
              <a:buFont typeface="Wingdings" pitchFamily="2" charset="2"/>
              <a:buChar char="§"/>
              <a:defRPr/>
            </a:pPr>
            <a:r>
              <a:rPr lang="nl-BE" sz="2200" dirty="0" err="1" smtClean="0">
                <a:solidFill>
                  <a:schemeClr val="lt1"/>
                </a:solidFill>
              </a:rPr>
              <a:t>Create</a:t>
            </a:r>
            <a:r>
              <a:rPr lang="nl-BE" sz="2200" dirty="0" smtClean="0">
                <a:solidFill>
                  <a:schemeClr val="lt1"/>
                </a:solidFill>
              </a:rPr>
              <a:t> VM </a:t>
            </a:r>
            <a:r>
              <a:rPr lang="nl-BE" sz="2200" dirty="0" err="1" smtClean="0">
                <a:solidFill>
                  <a:schemeClr val="lt1"/>
                </a:solidFill>
              </a:rPr>
              <a:t>fro</a:t>
            </a:r>
            <a:r>
              <a:rPr lang="nl-BE" sz="2200" dirty="0" err="1" smtClean="0"/>
              <a:t>m</a:t>
            </a:r>
            <a:r>
              <a:rPr lang="nl-BE" sz="2200" dirty="0" smtClean="0"/>
              <a:t> VM</a:t>
            </a:r>
          </a:p>
          <a:p>
            <a:pPr lvl="2" indent="-457200">
              <a:buFont typeface="Wingdings" pitchFamily="2" charset="2"/>
              <a:buChar char="§"/>
              <a:defRPr/>
            </a:pPr>
            <a:r>
              <a:rPr lang="nl-BE" sz="2200" dirty="0" err="1" smtClean="0">
                <a:solidFill>
                  <a:schemeClr val="lt1"/>
                </a:solidFill>
              </a:rPr>
              <a:t>Remove</a:t>
            </a:r>
            <a:r>
              <a:rPr lang="nl-BE" sz="2200" dirty="0" smtClean="0">
                <a:solidFill>
                  <a:schemeClr val="lt1"/>
                </a:solidFill>
              </a:rPr>
              <a:t> User </a:t>
            </a:r>
            <a:r>
              <a:rPr lang="nl-BE" sz="2200" dirty="0" err="1" smtClean="0">
                <a:solidFill>
                  <a:schemeClr val="lt1"/>
                </a:solidFill>
              </a:rPr>
              <a:t>Role</a:t>
            </a:r>
            <a:endParaRPr lang="nl-BE" sz="2200" dirty="0" smtClean="0">
              <a:solidFill>
                <a:schemeClr val="lt1"/>
              </a:solidFill>
            </a:endParaRPr>
          </a:p>
          <a:p>
            <a:pPr lvl="2" indent="-457200">
              <a:buFont typeface="Wingdings" pitchFamily="2" charset="2"/>
              <a:buChar char="§"/>
              <a:defRPr/>
            </a:pPr>
            <a:r>
              <a:rPr lang="nl-BE" sz="2200" dirty="0" smtClean="0"/>
              <a:t>Get </a:t>
            </a:r>
            <a:r>
              <a:rPr lang="nl-BE" sz="2200" dirty="0" err="1" smtClean="0"/>
              <a:t>CheckPoint</a:t>
            </a:r>
            <a:endParaRPr lang="nl-BE" sz="2200" dirty="0" smtClean="0"/>
          </a:p>
          <a:p>
            <a:pPr lvl="2" indent="-457200">
              <a:buFont typeface="Wingdings" pitchFamily="2" charset="2"/>
              <a:buChar char="§"/>
              <a:defRPr/>
            </a:pPr>
            <a:r>
              <a:rPr lang="nl-BE" sz="2200" dirty="0" smtClean="0">
                <a:solidFill>
                  <a:schemeClr val="lt1"/>
                </a:solidFill>
              </a:rPr>
              <a:t>Get Disk</a:t>
            </a:r>
          </a:p>
          <a:p>
            <a:pPr lvl="1" indent="-457200">
              <a:buFont typeface="Wingdings" pitchFamily="2" charset="2"/>
              <a:buChar char="§"/>
              <a:defRPr/>
            </a:pPr>
            <a:endParaRPr lang="en-US" b="1" dirty="0">
              <a:solidFill>
                <a:schemeClr val="lt1"/>
              </a:solidFill>
            </a:endParaRPr>
          </a:p>
        </p:txBody>
      </p:sp>
      <p:sp>
        <p:nvSpPr>
          <p:cNvPr id="5" name="Rectangle 4"/>
          <p:cNvSpPr/>
          <p:nvPr/>
        </p:nvSpPr>
        <p:spPr>
          <a:xfrm>
            <a:off x="4335326" y="1223436"/>
            <a:ext cx="3690000" cy="5447645"/>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lvl="2" indent="-457200">
              <a:buFont typeface="Wingdings" pitchFamily="2" charset="2"/>
              <a:buChar char="§"/>
              <a:defRPr/>
            </a:pPr>
            <a:r>
              <a:rPr lang="nl-BE" sz="2200" dirty="0"/>
              <a:t>Get Network Adapter</a:t>
            </a:r>
          </a:p>
          <a:p>
            <a:pPr lvl="2" indent="-457200">
              <a:buFont typeface="Wingdings" pitchFamily="2" charset="2"/>
              <a:buChar char="§"/>
              <a:defRPr/>
            </a:pPr>
            <a:r>
              <a:rPr lang="nl-BE" sz="2200" dirty="0"/>
              <a:t>Get User </a:t>
            </a:r>
            <a:r>
              <a:rPr lang="nl-BE" sz="2200" dirty="0" err="1"/>
              <a:t>Role</a:t>
            </a:r>
            <a:endParaRPr lang="en-US" sz="2200" dirty="0"/>
          </a:p>
          <a:p>
            <a:pPr lvl="2" indent="-457200">
              <a:buFont typeface="Wingdings" pitchFamily="2" charset="2"/>
              <a:buChar char="§"/>
              <a:defRPr/>
            </a:pPr>
            <a:r>
              <a:rPr lang="nl-BE" sz="2200" dirty="0" smtClean="0">
                <a:solidFill>
                  <a:schemeClr val="lt1"/>
                </a:solidFill>
              </a:rPr>
              <a:t>Get VM</a:t>
            </a:r>
          </a:p>
          <a:p>
            <a:pPr lvl="2" indent="-457200">
              <a:buFont typeface="Wingdings" pitchFamily="2" charset="2"/>
              <a:buChar char="§"/>
              <a:defRPr/>
            </a:pPr>
            <a:r>
              <a:rPr lang="nl-BE" sz="2200" dirty="0" smtClean="0"/>
              <a:t>Manage </a:t>
            </a:r>
            <a:r>
              <a:rPr lang="nl-BE" sz="2200" dirty="0" err="1" smtClean="0"/>
              <a:t>CheckPoint</a:t>
            </a:r>
            <a:endParaRPr lang="nl-BE" sz="2200" dirty="0" smtClean="0"/>
          </a:p>
          <a:p>
            <a:pPr lvl="2" indent="-457200">
              <a:buFont typeface="Wingdings" pitchFamily="2" charset="2"/>
              <a:buChar char="§"/>
              <a:defRPr/>
            </a:pPr>
            <a:r>
              <a:rPr lang="nl-BE" sz="2200" dirty="0" smtClean="0">
                <a:solidFill>
                  <a:schemeClr val="lt1"/>
                </a:solidFill>
              </a:rPr>
              <a:t>Mov</a:t>
            </a:r>
            <a:r>
              <a:rPr lang="nl-BE" sz="2200" dirty="0" smtClean="0"/>
              <a:t>e VM</a:t>
            </a:r>
          </a:p>
          <a:p>
            <a:pPr lvl="2" indent="-457200">
              <a:buFont typeface="Wingdings" pitchFamily="2" charset="2"/>
              <a:buChar char="§"/>
              <a:defRPr/>
            </a:pPr>
            <a:r>
              <a:rPr lang="nl-BE" sz="2200" dirty="0" err="1" smtClean="0">
                <a:solidFill>
                  <a:schemeClr val="lt1"/>
                </a:solidFill>
              </a:rPr>
              <a:t>Remove</a:t>
            </a:r>
            <a:r>
              <a:rPr lang="nl-BE" sz="2200" dirty="0" smtClean="0">
                <a:solidFill>
                  <a:schemeClr val="lt1"/>
                </a:solidFill>
              </a:rPr>
              <a:t> VM</a:t>
            </a:r>
          </a:p>
          <a:p>
            <a:pPr lvl="2" indent="-457200">
              <a:buFont typeface="Wingdings" pitchFamily="2" charset="2"/>
              <a:buChar char="§"/>
              <a:defRPr/>
            </a:pPr>
            <a:r>
              <a:rPr lang="nl-BE" sz="2200" dirty="0" err="1" smtClean="0"/>
              <a:t>Repair</a:t>
            </a:r>
            <a:r>
              <a:rPr lang="nl-BE" sz="2200" dirty="0" smtClean="0"/>
              <a:t> VM</a:t>
            </a:r>
          </a:p>
          <a:p>
            <a:pPr lvl="2" indent="-457200">
              <a:buFont typeface="Wingdings" pitchFamily="2" charset="2"/>
              <a:buChar char="§"/>
              <a:defRPr/>
            </a:pPr>
            <a:r>
              <a:rPr lang="nl-BE" sz="2200" dirty="0" smtClean="0">
                <a:solidFill>
                  <a:schemeClr val="lt1"/>
                </a:solidFill>
              </a:rPr>
              <a:t>Resume VM</a:t>
            </a:r>
          </a:p>
          <a:p>
            <a:pPr lvl="2" indent="-457200">
              <a:buFont typeface="Wingdings" pitchFamily="2" charset="2"/>
              <a:buChar char="§"/>
              <a:defRPr/>
            </a:pPr>
            <a:r>
              <a:rPr lang="nl-BE" sz="2200" dirty="0" smtClean="0"/>
              <a:t>Run VMM </a:t>
            </a:r>
            <a:r>
              <a:rPr lang="nl-BE" sz="2200" dirty="0" err="1" smtClean="0"/>
              <a:t>PowerShell</a:t>
            </a:r>
            <a:r>
              <a:rPr lang="nl-BE" sz="2200" dirty="0" smtClean="0"/>
              <a:t> Script</a:t>
            </a:r>
          </a:p>
          <a:p>
            <a:pPr lvl="2" indent="-457200">
              <a:buFont typeface="Wingdings" pitchFamily="2" charset="2"/>
              <a:buChar char="§"/>
              <a:defRPr/>
            </a:pPr>
            <a:r>
              <a:rPr lang="nl-BE" sz="2200" dirty="0" err="1" smtClean="0">
                <a:solidFill>
                  <a:schemeClr val="lt1"/>
                </a:solidFill>
              </a:rPr>
              <a:t>Shut</a:t>
            </a:r>
            <a:r>
              <a:rPr lang="nl-BE" sz="2200" dirty="0" smtClean="0">
                <a:solidFill>
                  <a:schemeClr val="lt1"/>
                </a:solidFill>
              </a:rPr>
              <a:t> Down VM</a:t>
            </a:r>
          </a:p>
          <a:p>
            <a:pPr lvl="2" indent="-457200">
              <a:buFont typeface="Wingdings" pitchFamily="2" charset="2"/>
              <a:buChar char="§"/>
              <a:defRPr/>
            </a:pPr>
            <a:r>
              <a:rPr lang="nl-BE" sz="2200" dirty="0" smtClean="0"/>
              <a:t>Start VM</a:t>
            </a:r>
          </a:p>
          <a:p>
            <a:pPr lvl="2" indent="-457200">
              <a:buFont typeface="Wingdings" pitchFamily="2" charset="2"/>
              <a:buChar char="§"/>
              <a:defRPr/>
            </a:pPr>
            <a:r>
              <a:rPr lang="nl-BE" sz="2200" dirty="0" smtClean="0">
                <a:solidFill>
                  <a:schemeClr val="lt1"/>
                </a:solidFill>
              </a:rPr>
              <a:t>Stop VM</a:t>
            </a:r>
          </a:p>
          <a:p>
            <a:pPr lvl="2" indent="-457200">
              <a:buFont typeface="Wingdings" pitchFamily="2" charset="2"/>
              <a:buChar char="§"/>
              <a:defRPr/>
            </a:pPr>
            <a:r>
              <a:rPr lang="nl-BE" sz="2200" dirty="0" err="1" smtClean="0"/>
              <a:t>Suspend</a:t>
            </a:r>
            <a:r>
              <a:rPr lang="nl-BE" sz="2200" dirty="0" smtClean="0"/>
              <a:t> VM</a:t>
            </a:r>
          </a:p>
          <a:p>
            <a:pPr lvl="1" indent="-457200">
              <a:buFont typeface="Wingdings" pitchFamily="2" charset="2"/>
              <a:buChar char="§"/>
              <a:defRPr/>
            </a:pPr>
            <a:endParaRPr lang="en-US" b="1" dirty="0">
              <a:solidFill>
                <a:schemeClr val="lt1"/>
              </a:solidFill>
            </a:endParaRPr>
          </a:p>
        </p:txBody>
      </p:sp>
      <p:sp>
        <p:nvSpPr>
          <p:cNvPr id="6" name="Rectangle 5"/>
          <p:cNvSpPr/>
          <p:nvPr/>
        </p:nvSpPr>
        <p:spPr>
          <a:xfrm>
            <a:off x="8396332" y="1224000"/>
            <a:ext cx="3690000" cy="2800767"/>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lvl="2" indent="-457200">
              <a:buFont typeface="Wingdings" pitchFamily="2" charset="2"/>
              <a:buChar char="§"/>
              <a:defRPr/>
            </a:pPr>
            <a:r>
              <a:rPr lang="nl-BE" sz="2200" dirty="0"/>
              <a:t>Update Disk</a:t>
            </a:r>
          </a:p>
          <a:p>
            <a:pPr lvl="2" indent="-457200">
              <a:buFont typeface="Wingdings" pitchFamily="2" charset="2"/>
              <a:buChar char="§"/>
              <a:defRPr/>
            </a:pPr>
            <a:r>
              <a:rPr lang="nl-BE" sz="2200" dirty="0"/>
              <a:t>Update Network Adapter</a:t>
            </a:r>
            <a:endParaRPr lang="en-US" sz="2200" dirty="0"/>
          </a:p>
          <a:p>
            <a:pPr lvl="2" indent="-457200">
              <a:buFont typeface="Wingdings" pitchFamily="2" charset="2"/>
              <a:buChar char="§"/>
              <a:defRPr/>
            </a:pPr>
            <a:r>
              <a:rPr lang="nl-BE" sz="2200" dirty="0" smtClean="0"/>
              <a:t>Update VM</a:t>
            </a:r>
          </a:p>
          <a:p>
            <a:pPr lvl="2" indent="-457200">
              <a:buFont typeface="Wingdings" pitchFamily="2" charset="2"/>
              <a:buChar char="§"/>
              <a:defRPr/>
            </a:pPr>
            <a:r>
              <a:rPr lang="nl-BE" sz="2200" dirty="0" smtClean="0"/>
              <a:t>Update User </a:t>
            </a:r>
            <a:r>
              <a:rPr lang="nl-BE" sz="2200" dirty="0" err="1" smtClean="0"/>
              <a:t>Role</a:t>
            </a:r>
            <a:r>
              <a:rPr lang="nl-BE" sz="2200" dirty="0" smtClean="0"/>
              <a:t> Property</a:t>
            </a:r>
          </a:p>
          <a:p>
            <a:pPr lvl="2" indent="-457200">
              <a:buFont typeface="Wingdings" pitchFamily="2" charset="2"/>
              <a:buChar char="§"/>
              <a:defRPr/>
            </a:pPr>
            <a:r>
              <a:rPr lang="nl-BE" sz="2200" dirty="0" smtClean="0">
                <a:solidFill>
                  <a:schemeClr val="lt1"/>
                </a:solidFill>
              </a:rPr>
              <a:t>Update User </a:t>
            </a:r>
            <a:r>
              <a:rPr lang="nl-BE" sz="2200" dirty="0" err="1" smtClean="0">
                <a:solidFill>
                  <a:schemeClr val="lt1"/>
                </a:solidFill>
              </a:rPr>
              <a:t>Role</a:t>
            </a:r>
            <a:r>
              <a:rPr lang="nl-BE" sz="2200" dirty="0" smtClean="0">
                <a:solidFill>
                  <a:schemeClr val="lt1"/>
                </a:solidFill>
              </a:rPr>
              <a:t> Quota</a:t>
            </a:r>
            <a:endParaRPr lang="en-US" dirty="0">
              <a:solidFill>
                <a:schemeClr val="lt1"/>
              </a:solidFill>
            </a:endParaRPr>
          </a:p>
        </p:txBody>
      </p:sp>
    </p:spTree>
    <p:extLst>
      <p:ext uri="{BB962C8B-B14F-4D97-AF65-F5344CB8AC3E}">
        <p14:creationId xmlns:p14="http://schemas.microsoft.com/office/powerpoint/2010/main" val="4168660180"/>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smtClean="0"/>
              <a:t>VMware</a:t>
            </a:r>
            <a:r>
              <a:rPr lang="nl-BE" dirty="0" smtClean="0"/>
              <a:t> Integration Pack</a:t>
            </a:r>
            <a:endParaRPr lang="en-US" dirty="0"/>
          </a:p>
        </p:txBody>
      </p:sp>
      <p:sp>
        <p:nvSpPr>
          <p:cNvPr id="4" name="Rectangle 3"/>
          <p:cNvSpPr/>
          <p:nvPr/>
        </p:nvSpPr>
        <p:spPr>
          <a:xfrm>
            <a:off x="274321" y="1224000"/>
            <a:ext cx="3688080" cy="5447645"/>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lvl="2" indent="-457200">
              <a:buFont typeface="Wingdings" pitchFamily="2" charset="2"/>
              <a:buChar char="§"/>
              <a:defRPr/>
            </a:pPr>
            <a:r>
              <a:rPr lang="en-US" sz="2200" dirty="0" smtClean="0">
                <a:solidFill>
                  <a:schemeClr val="lt1"/>
                </a:solidFill>
              </a:rPr>
              <a:t>Add Network Adapter</a:t>
            </a:r>
            <a:endParaRPr lang="en-US" sz="2200" dirty="0">
              <a:solidFill>
                <a:schemeClr val="lt1"/>
              </a:solidFill>
            </a:endParaRPr>
          </a:p>
          <a:p>
            <a:pPr lvl="2" indent="-457200">
              <a:buFont typeface="Wingdings" pitchFamily="2" charset="2"/>
              <a:buChar char="§"/>
              <a:defRPr/>
            </a:pPr>
            <a:r>
              <a:rPr lang="en-US" sz="2200" dirty="0" smtClean="0">
                <a:solidFill>
                  <a:schemeClr val="lt1"/>
                </a:solidFill>
              </a:rPr>
              <a:t>Add VM Disk</a:t>
            </a:r>
          </a:p>
          <a:p>
            <a:pPr lvl="2" indent="-457200">
              <a:buFont typeface="Wingdings" pitchFamily="2" charset="2"/>
              <a:buChar char="§"/>
              <a:defRPr/>
            </a:pPr>
            <a:r>
              <a:rPr lang="nl-BE" sz="2200" dirty="0" err="1" smtClean="0"/>
              <a:t>Clone</a:t>
            </a:r>
            <a:r>
              <a:rPr lang="nl-BE" sz="2200" dirty="0" smtClean="0"/>
              <a:t> Linux VM</a:t>
            </a:r>
          </a:p>
          <a:p>
            <a:pPr lvl="2" indent="-457200">
              <a:buFont typeface="Wingdings" pitchFamily="2" charset="2"/>
              <a:buChar char="§"/>
              <a:defRPr/>
            </a:pPr>
            <a:r>
              <a:rPr lang="nl-BE" sz="2200" dirty="0" err="1" smtClean="0">
                <a:solidFill>
                  <a:schemeClr val="lt1"/>
                </a:solidFill>
              </a:rPr>
              <a:t>Clone</a:t>
            </a:r>
            <a:r>
              <a:rPr lang="nl-BE" sz="2200" dirty="0" smtClean="0">
                <a:solidFill>
                  <a:schemeClr val="lt1"/>
                </a:solidFill>
              </a:rPr>
              <a:t> Windows VM</a:t>
            </a:r>
          </a:p>
          <a:p>
            <a:pPr lvl="2" indent="-457200">
              <a:buFont typeface="Wingdings" pitchFamily="2" charset="2"/>
              <a:buChar char="§"/>
              <a:defRPr/>
            </a:pPr>
            <a:r>
              <a:rPr lang="nl-BE" sz="2200" dirty="0" err="1" smtClean="0"/>
              <a:t>Create</a:t>
            </a:r>
            <a:r>
              <a:rPr lang="nl-BE" sz="2200" dirty="0" smtClean="0"/>
              <a:t> VM</a:t>
            </a:r>
          </a:p>
          <a:p>
            <a:pPr lvl="2" indent="-457200">
              <a:buFont typeface="Wingdings" pitchFamily="2" charset="2"/>
              <a:buChar char="§"/>
              <a:defRPr/>
            </a:pPr>
            <a:r>
              <a:rPr lang="nl-BE" sz="2200" dirty="0" err="1" smtClean="0">
                <a:solidFill>
                  <a:schemeClr val="lt1"/>
                </a:solidFill>
              </a:rPr>
              <a:t>Customize</a:t>
            </a:r>
            <a:r>
              <a:rPr lang="nl-BE" sz="2200" dirty="0" smtClean="0">
                <a:solidFill>
                  <a:schemeClr val="lt1"/>
                </a:solidFill>
              </a:rPr>
              <a:t> VM</a:t>
            </a:r>
          </a:p>
          <a:p>
            <a:pPr lvl="2" indent="-457200">
              <a:buFont typeface="Wingdings" pitchFamily="2" charset="2"/>
              <a:buChar char="§"/>
              <a:defRPr/>
            </a:pPr>
            <a:r>
              <a:rPr lang="nl-BE" sz="2200" dirty="0" smtClean="0"/>
              <a:t>Delete Network Adapter</a:t>
            </a:r>
          </a:p>
          <a:p>
            <a:pPr lvl="2" indent="-457200">
              <a:buFont typeface="Wingdings" pitchFamily="2" charset="2"/>
              <a:buChar char="§"/>
              <a:defRPr/>
            </a:pPr>
            <a:r>
              <a:rPr lang="nl-BE" sz="2200" dirty="0" smtClean="0">
                <a:solidFill>
                  <a:schemeClr val="lt1"/>
                </a:solidFill>
              </a:rPr>
              <a:t>Delete VM</a:t>
            </a:r>
          </a:p>
          <a:p>
            <a:pPr lvl="2" indent="-457200">
              <a:buFont typeface="Wingdings" pitchFamily="2" charset="2"/>
              <a:buChar char="§"/>
              <a:defRPr/>
            </a:pPr>
            <a:r>
              <a:rPr lang="nl-BE" sz="2200" dirty="0" smtClean="0"/>
              <a:t>Delete VM Disk</a:t>
            </a:r>
          </a:p>
          <a:p>
            <a:pPr lvl="2" indent="-457200">
              <a:buFont typeface="Wingdings" pitchFamily="2" charset="2"/>
              <a:buChar char="§"/>
              <a:defRPr/>
            </a:pPr>
            <a:r>
              <a:rPr lang="nl-BE" sz="2200" dirty="0" smtClean="0">
                <a:solidFill>
                  <a:schemeClr val="lt1"/>
                </a:solidFill>
              </a:rPr>
              <a:t>Get Cluster </a:t>
            </a:r>
            <a:r>
              <a:rPr lang="nl-BE" sz="2200" dirty="0" err="1" smtClean="0">
                <a:solidFill>
                  <a:schemeClr val="lt1"/>
                </a:solidFill>
              </a:rPr>
              <a:t>Properties</a:t>
            </a:r>
            <a:endParaRPr lang="nl-BE" sz="2200" dirty="0" smtClean="0">
              <a:solidFill>
                <a:schemeClr val="lt1"/>
              </a:solidFill>
            </a:endParaRPr>
          </a:p>
          <a:p>
            <a:pPr lvl="2" indent="-457200">
              <a:buFont typeface="Wingdings" pitchFamily="2" charset="2"/>
              <a:buChar char="§"/>
              <a:defRPr/>
            </a:pPr>
            <a:r>
              <a:rPr lang="nl-BE" sz="2200" dirty="0" smtClean="0"/>
              <a:t>Get Datastore </a:t>
            </a:r>
            <a:r>
              <a:rPr lang="nl-BE" sz="2200" dirty="0" err="1" smtClean="0"/>
              <a:t>Capacity</a:t>
            </a:r>
            <a:endParaRPr lang="en-US" sz="2200" dirty="0">
              <a:solidFill>
                <a:schemeClr val="lt1"/>
              </a:solidFill>
            </a:endParaRPr>
          </a:p>
          <a:p>
            <a:pPr lvl="1" indent="-457200">
              <a:buFont typeface="Wingdings" pitchFamily="2" charset="2"/>
              <a:buChar char="§"/>
              <a:defRPr/>
            </a:pPr>
            <a:endParaRPr lang="en-US" b="1" dirty="0">
              <a:solidFill>
                <a:schemeClr val="lt1"/>
              </a:solidFill>
            </a:endParaRPr>
          </a:p>
        </p:txBody>
      </p:sp>
      <p:sp>
        <p:nvSpPr>
          <p:cNvPr id="5" name="Rectangle 4"/>
          <p:cNvSpPr/>
          <p:nvPr/>
        </p:nvSpPr>
        <p:spPr>
          <a:xfrm>
            <a:off x="4334400" y="1224000"/>
            <a:ext cx="3690000" cy="5447645"/>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lvl="2" indent="-457200">
              <a:buFont typeface="Wingdings" pitchFamily="2" charset="2"/>
              <a:buChar char="§"/>
              <a:defRPr/>
            </a:pPr>
            <a:r>
              <a:rPr lang="en-US" sz="2200" dirty="0" smtClean="0">
                <a:solidFill>
                  <a:schemeClr val="lt1"/>
                </a:solidFill>
              </a:rPr>
              <a:t>Get Host Datastores</a:t>
            </a:r>
          </a:p>
          <a:p>
            <a:pPr lvl="2" indent="-457200">
              <a:buFont typeface="Wingdings" pitchFamily="2" charset="2"/>
              <a:buChar char="§"/>
              <a:defRPr/>
            </a:pPr>
            <a:r>
              <a:rPr lang="nl-BE" sz="2200" dirty="0" smtClean="0"/>
              <a:t>Get Host </a:t>
            </a:r>
            <a:r>
              <a:rPr lang="nl-BE" sz="2200" dirty="0" err="1" smtClean="0"/>
              <a:t>Properties</a:t>
            </a:r>
            <a:endParaRPr lang="nl-BE" sz="2200" dirty="0" smtClean="0"/>
          </a:p>
          <a:p>
            <a:pPr lvl="2" indent="-457200">
              <a:buFont typeface="Wingdings" pitchFamily="2" charset="2"/>
              <a:buChar char="§"/>
              <a:defRPr/>
            </a:pPr>
            <a:r>
              <a:rPr lang="nl-BE" sz="2200" dirty="0" smtClean="0">
                <a:solidFill>
                  <a:schemeClr val="lt1"/>
                </a:solidFill>
              </a:rPr>
              <a:t>Get </a:t>
            </a:r>
            <a:r>
              <a:rPr lang="nl-BE" sz="2200" dirty="0" err="1" smtClean="0">
                <a:solidFill>
                  <a:schemeClr val="lt1"/>
                </a:solidFill>
              </a:rPr>
              <a:t>Hosts</a:t>
            </a:r>
            <a:endParaRPr lang="nl-BE" sz="2200" dirty="0" smtClean="0">
              <a:solidFill>
                <a:schemeClr val="lt1"/>
              </a:solidFill>
            </a:endParaRPr>
          </a:p>
          <a:p>
            <a:pPr lvl="2" indent="-457200">
              <a:buFont typeface="Wingdings" pitchFamily="2" charset="2"/>
              <a:buChar char="§"/>
              <a:defRPr/>
            </a:pPr>
            <a:r>
              <a:rPr lang="nl-BE" sz="2200" dirty="0" smtClean="0"/>
              <a:t>Get Resource Pool </a:t>
            </a:r>
            <a:r>
              <a:rPr lang="nl-BE" sz="2200" dirty="0" err="1" smtClean="0"/>
              <a:t>Properties</a:t>
            </a:r>
            <a:endParaRPr lang="nl-BE" sz="2200" dirty="0" smtClean="0"/>
          </a:p>
          <a:p>
            <a:pPr lvl="2" indent="-457200">
              <a:buFont typeface="Wingdings" pitchFamily="2" charset="2"/>
              <a:buChar char="§"/>
              <a:defRPr/>
            </a:pPr>
            <a:r>
              <a:rPr lang="nl-BE" sz="2200" dirty="0" smtClean="0">
                <a:solidFill>
                  <a:schemeClr val="lt1"/>
                </a:solidFill>
              </a:rPr>
              <a:t>Get Resource Pools</a:t>
            </a:r>
          </a:p>
          <a:p>
            <a:pPr lvl="2" indent="-457200">
              <a:buFont typeface="Wingdings" pitchFamily="2" charset="2"/>
              <a:buChar char="§"/>
              <a:defRPr/>
            </a:pPr>
            <a:r>
              <a:rPr lang="nl-BE" sz="2200" dirty="0" smtClean="0"/>
              <a:t>Get VM List</a:t>
            </a:r>
          </a:p>
          <a:p>
            <a:pPr lvl="2" indent="-457200">
              <a:buFont typeface="Wingdings" pitchFamily="2" charset="2"/>
              <a:buChar char="§"/>
              <a:defRPr/>
            </a:pPr>
            <a:r>
              <a:rPr lang="nl-BE" sz="2200" dirty="0" smtClean="0">
                <a:solidFill>
                  <a:schemeClr val="lt1"/>
                </a:solidFill>
              </a:rPr>
              <a:t>Get VM </a:t>
            </a:r>
            <a:r>
              <a:rPr lang="nl-BE" sz="2200" dirty="0" err="1" smtClean="0">
                <a:solidFill>
                  <a:schemeClr val="lt1"/>
                </a:solidFill>
              </a:rPr>
              <a:t>Properties</a:t>
            </a:r>
            <a:endParaRPr lang="nl-BE" sz="2200" dirty="0" smtClean="0">
              <a:solidFill>
                <a:schemeClr val="lt1"/>
              </a:solidFill>
            </a:endParaRPr>
          </a:p>
          <a:p>
            <a:pPr lvl="2" indent="-457200">
              <a:buFont typeface="Wingdings" pitchFamily="2" charset="2"/>
              <a:buChar char="§"/>
              <a:defRPr/>
            </a:pPr>
            <a:r>
              <a:rPr lang="nl-BE" sz="2200" dirty="0" smtClean="0"/>
              <a:t>Get VM Status</a:t>
            </a:r>
          </a:p>
          <a:p>
            <a:pPr lvl="2" indent="-457200">
              <a:buFont typeface="Wingdings" pitchFamily="2" charset="2"/>
              <a:buChar char="§"/>
              <a:defRPr/>
            </a:pPr>
            <a:r>
              <a:rPr lang="nl-BE" sz="2200" dirty="0" smtClean="0">
                <a:solidFill>
                  <a:schemeClr val="lt1"/>
                </a:solidFill>
              </a:rPr>
              <a:t>Maintenance Mode</a:t>
            </a:r>
          </a:p>
          <a:p>
            <a:pPr lvl="2" indent="-457200">
              <a:buFont typeface="Wingdings" pitchFamily="2" charset="2"/>
              <a:buChar char="§"/>
              <a:defRPr/>
            </a:pPr>
            <a:r>
              <a:rPr lang="nl-BE" sz="2200" dirty="0" err="1" smtClean="0"/>
              <a:t>Migrate</a:t>
            </a:r>
            <a:r>
              <a:rPr lang="nl-BE" sz="2200" dirty="0" smtClean="0"/>
              <a:t> VM</a:t>
            </a:r>
          </a:p>
          <a:p>
            <a:pPr lvl="2" indent="-457200">
              <a:buFont typeface="Wingdings" pitchFamily="2" charset="2"/>
              <a:buChar char="§"/>
              <a:defRPr/>
            </a:pPr>
            <a:r>
              <a:rPr lang="nl-BE" sz="2200" dirty="0" err="1" smtClean="0">
                <a:solidFill>
                  <a:schemeClr val="lt1"/>
                </a:solidFill>
              </a:rPr>
              <a:t>Modify</a:t>
            </a:r>
            <a:r>
              <a:rPr lang="nl-BE" sz="2200" dirty="0" smtClean="0">
                <a:solidFill>
                  <a:schemeClr val="lt1"/>
                </a:solidFill>
              </a:rPr>
              <a:t> VM Disk</a:t>
            </a:r>
          </a:p>
          <a:p>
            <a:pPr lvl="2" indent="-457200">
              <a:buFont typeface="Wingdings" pitchFamily="2" charset="2"/>
              <a:buChar char="§"/>
              <a:defRPr/>
            </a:pPr>
            <a:r>
              <a:rPr lang="nl-BE" sz="2200" dirty="0" smtClean="0"/>
              <a:t>Move VM</a:t>
            </a:r>
          </a:p>
          <a:p>
            <a:pPr lvl="2" indent="-457200">
              <a:buFont typeface="Wingdings" pitchFamily="2" charset="2"/>
              <a:buChar char="§"/>
              <a:defRPr/>
            </a:pPr>
            <a:r>
              <a:rPr lang="nl-BE" sz="2200" dirty="0" err="1" smtClean="0">
                <a:solidFill>
                  <a:schemeClr val="lt1"/>
                </a:solidFill>
              </a:rPr>
              <a:t>Reconfigure</a:t>
            </a:r>
            <a:r>
              <a:rPr lang="nl-BE" sz="2200" dirty="0" smtClean="0">
                <a:solidFill>
                  <a:schemeClr val="lt1"/>
                </a:solidFill>
              </a:rPr>
              <a:t> VM</a:t>
            </a:r>
          </a:p>
          <a:p>
            <a:pPr lvl="2" indent="-457200">
              <a:buFont typeface="Wingdings" pitchFamily="2" charset="2"/>
              <a:buChar char="§"/>
              <a:defRPr/>
            </a:pPr>
            <a:r>
              <a:rPr lang="nl-BE" sz="2200" dirty="0" smtClean="0"/>
              <a:t>Reset VM</a:t>
            </a:r>
            <a:endParaRPr lang="en-US" sz="2200" dirty="0">
              <a:solidFill>
                <a:schemeClr val="lt1"/>
              </a:solidFill>
            </a:endParaRPr>
          </a:p>
          <a:p>
            <a:pPr lvl="1" indent="-457200">
              <a:buFont typeface="Wingdings" pitchFamily="2" charset="2"/>
              <a:buChar char="§"/>
              <a:defRPr/>
            </a:pPr>
            <a:endParaRPr lang="en-US" b="1" dirty="0">
              <a:solidFill>
                <a:schemeClr val="lt1"/>
              </a:solidFill>
            </a:endParaRPr>
          </a:p>
        </p:txBody>
      </p:sp>
      <p:sp>
        <p:nvSpPr>
          <p:cNvPr id="6" name="Rectangle 5"/>
          <p:cNvSpPr/>
          <p:nvPr/>
        </p:nvSpPr>
        <p:spPr>
          <a:xfrm>
            <a:off x="8395200" y="1224000"/>
            <a:ext cx="3690000" cy="3077766"/>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lvl="2" indent="-457200">
              <a:buFont typeface="Wingdings" pitchFamily="2" charset="2"/>
              <a:buChar char="§"/>
              <a:defRPr/>
            </a:pPr>
            <a:r>
              <a:rPr lang="nl-BE" sz="2200" dirty="0" err="1" smtClean="0">
                <a:solidFill>
                  <a:schemeClr val="lt1"/>
                </a:solidFill>
              </a:rPr>
              <a:t>Revert</a:t>
            </a:r>
            <a:r>
              <a:rPr lang="nl-BE" sz="2200" dirty="0" smtClean="0">
                <a:solidFill>
                  <a:schemeClr val="lt1"/>
                </a:solidFill>
              </a:rPr>
              <a:t> VM Snapshot</a:t>
            </a:r>
          </a:p>
          <a:p>
            <a:pPr lvl="2" indent="-457200">
              <a:buFont typeface="Wingdings" pitchFamily="2" charset="2"/>
              <a:buChar char="§"/>
              <a:defRPr/>
            </a:pPr>
            <a:r>
              <a:rPr lang="nl-BE" sz="2200" dirty="0" smtClean="0"/>
              <a:t>Set VM CD/DVD </a:t>
            </a:r>
            <a:r>
              <a:rPr lang="nl-BE" sz="2200" dirty="0" err="1" smtClean="0"/>
              <a:t>to</a:t>
            </a:r>
            <a:r>
              <a:rPr lang="nl-BE" sz="2200" dirty="0" smtClean="0"/>
              <a:t> ISO Image</a:t>
            </a:r>
          </a:p>
          <a:p>
            <a:pPr lvl="2" indent="-457200">
              <a:buFont typeface="Wingdings" pitchFamily="2" charset="2"/>
              <a:buChar char="§"/>
              <a:defRPr/>
            </a:pPr>
            <a:r>
              <a:rPr lang="nl-BE" sz="2200" dirty="0" smtClean="0">
                <a:solidFill>
                  <a:schemeClr val="lt1"/>
                </a:solidFill>
              </a:rPr>
              <a:t>Set VM Networks</a:t>
            </a:r>
          </a:p>
          <a:p>
            <a:pPr lvl="2" indent="-457200">
              <a:buFont typeface="Wingdings" pitchFamily="2" charset="2"/>
              <a:buChar char="§"/>
              <a:defRPr/>
            </a:pPr>
            <a:r>
              <a:rPr lang="nl-BE" sz="2200" dirty="0" smtClean="0"/>
              <a:t>Start VM</a:t>
            </a:r>
          </a:p>
          <a:p>
            <a:pPr lvl="2" indent="-457200">
              <a:buFont typeface="Wingdings" pitchFamily="2" charset="2"/>
              <a:buChar char="§"/>
              <a:defRPr/>
            </a:pPr>
            <a:r>
              <a:rPr lang="nl-BE" sz="2200" dirty="0" smtClean="0">
                <a:solidFill>
                  <a:schemeClr val="lt1"/>
                </a:solidFill>
              </a:rPr>
              <a:t>Stop VM</a:t>
            </a:r>
          </a:p>
          <a:p>
            <a:pPr lvl="2" indent="-457200">
              <a:buFont typeface="Wingdings" pitchFamily="2" charset="2"/>
              <a:buChar char="§"/>
              <a:defRPr/>
            </a:pPr>
            <a:r>
              <a:rPr lang="nl-BE" sz="2200" dirty="0" err="1" smtClean="0"/>
              <a:t>Suspend</a:t>
            </a:r>
            <a:r>
              <a:rPr lang="nl-BE" sz="2200" dirty="0" smtClean="0"/>
              <a:t> VM</a:t>
            </a:r>
          </a:p>
          <a:p>
            <a:pPr lvl="2" indent="-457200">
              <a:buFont typeface="Wingdings" pitchFamily="2" charset="2"/>
              <a:buChar char="§"/>
              <a:defRPr/>
            </a:pPr>
            <a:r>
              <a:rPr lang="nl-BE" sz="2200" dirty="0" smtClean="0">
                <a:solidFill>
                  <a:schemeClr val="lt1"/>
                </a:solidFill>
              </a:rPr>
              <a:t>Take VM Snapshot</a:t>
            </a:r>
            <a:endParaRPr lang="en-US" sz="2200" dirty="0" smtClean="0">
              <a:solidFill>
                <a:schemeClr val="lt1"/>
              </a:solidFill>
            </a:endParaRPr>
          </a:p>
          <a:p>
            <a:pPr lvl="1" indent="-457200">
              <a:buFont typeface="Wingdings" pitchFamily="2" charset="2"/>
              <a:buChar char="§"/>
              <a:defRPr/>
            </a:pPr>
            <a:endParaRPr lang="en-US" b="1" dirty="0">
              <a:solidFill>
                <a:schemeClr val="lt1"/>
              </a:solidFill>
            </a:endParaRPr>
          </a:p>
        </p:txBody>
      </p:sp>
    </p:spTree>
    <p:extLst>
      <p:ext uri="{BB962C8B-B14F-4D97-AF65-F5344CB8AC3E}">
        <p14:creationId xmlns:p14="http://schemas.microsoft.com/office/powerpoint/2010/main" val="3780100724"/>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XEN</a:t>
            </a:r>
            <a:endParaRPr lang="en-US" dirty="0"/>
          </a:p>
        </p:txBody>
      </p:sp>
      <p:sp>
        <p:nvSpPr>
          <p:cNvPr id="3" name="Content Placeholder 2"/>
          <p:cNvSpPr>
            <a:spLocks noGrp="1"/>
          </p:cNvSpPr>
          <p:nvPr>
            <p:ph sz="quarter" idx="10"/>
          </p:nvPr>
        </p:nvSpPr>
        <p:spPr>
          <a:xfrm>
            <a:off x="274638" y="1214438"/>
            <a:ext cx="11887200" cy="2092881"/>
          </a:xfrm>
        </p:spPr>
        <p:txBody>
          <a:bodyPr/>
          <a:lstStyle/>
          <a:p>
            <a:r>
              <a:rPr lang="nl-BE" dirty="0" smtClean="0"/>
              <a:t>But </a:t>
            </a:r>
            <a:r>
              <a:rPr lang="nl-BE" dirty="0" err="1" smtClean="0"/>
              <a:t>wait</a:t>
            </a:r>
            <a:r>
              <a:rPr lang="nl-BE" dirty="0" smtClean="0"/>
              <a:t>? </a:t>
            </a:r>
            <a:r>
              <a:rPr lang="nl-BE" dirty="0" err="1" smtClean="0"/>
              <a:t>What</a:t>
            </a:r>
            <a:r>
              <a:rPr lang="nl-BE" dirty="0" smtClean="0"/>
              <a:t> </a:t>
            </a:r>
            <a:r>
              <a:rPr lang="nl-BE" dirty="0" err="1" smtClean="0"/>
              <a:t>about</a:t>
            </a:r>
            <a:r>
              <a:rPr lang="nl-BE" dirty="0" smtClean="0"/>
              <a:t> </a:t>
            </a:r>
            <a:r>
              <a:rPr lang="nl-BE" dirty="0" err="1" smtClean="0"/>
              <a:t>Xen</a:t>
            </a:r>
            <a:r>
              <a:rPr lang="nl-BE" dirty="0" smtClean="0"/>
              <a:t>?</a:t>
            </a:r>
          </a:p>
          <a:p>
            <a:r>
              <a:rPr lang="nl-BE" dirty="0" err="1" smtClean="0"/>
              <a:t>Use</a:t>
            </a:r>
            <a:r>
              <a:rPr lang="nl-BE" dirty="0" smtClean="0"/>
              <a:t> SCVMM IP</a:t>
            </a:r>
          </a:p>
          <a:p>
            <a:r>
              <a:rPr lang="nl-BE" dirty="0" err="1" smtClean="0"/>
              <a:t>Use</a:t>
            </a:r>
            <a:r>
              <a:rPr lang="nl-BE" dirty="0" smtClean="0"/>
              <a:t> </a:t>
            </a:r>
            <a:r>
              <a:rPr lang="nl-BE" dirty="0" err="1" smtClean="0"/>
              <a:t>PowerShell</a:t>
            </a:r>
            <a:endParaRPr lang="en-US" dirty="0"/>
          </a:p>
        </p:txBody>
      </p:sp>
    </p:spTree>
    <p:extLst>
      <p:ext uri="{BB962C8B-B14F-4D97-AF65-F5344CB8AC3E}">
        <p14:creationId xmlns:p14="http://schemas.microsoft.com/office/powerpoint/2010/main" val="1399331664"/>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3" cstate="print">
            <a:extLst>
              <a:ext uri="{BEBA8EAE-BF5A-486C-A8C5-ECC9F3942E4B}">
                <a14:imgProps xmlns:a14="http://schemas.microsoft.com/office/drawing/2010/main">
                  <a14:imgLayer r:embed="rId4">
                    <a14:imgEffect>
                      <a14:artisticPhotocopy trans="0" detail="5"/>
                    </a14:imgEffect>
                  </a14:imgLayer>
                </a14:imgProps>
              </a:ext>
              <a:ext uri="{28A0092B-C50C-407E-A947-70E740481C1C}">
                <a14:useLocalDpi xmlns:a14="http://schemas.microsoft.com/office/drawing/2010/main" val="0"/>
              </a:ext>
            </a:extLst>
          </a:blip>
          <a:stretch>
            <a:fillRect/>
          </a:stretch>
        </p:blipFill>
        <p:spPr>
          <a:xfrm>
            <a:off x="-3834237" y="-284558"/>
            <a:ext cx="16385465" cy="12095255"/>
          </a:xfrm>
          <a:prstGeom prst="rect">
            <a:avLst/>
          </a:prstGeom>
        </p:spPr>
      </p:pic>
      <p:sp>
        <p:nvSpPr>
          <p:cNvPr id="2" name="Title 1"/>
          <p:cNvSpPr>
            <a:spLocks noGrp="1"/>
          </p:cNvSpPr>
          <p:nvPr>
            <p:ph type="title"/>
          </p:nvPr>
        </p:nvSpPr>
        <p:spPr/>
        <p:txBody>
          <a:bodyPr/>
          <a:lstStyle/>
          <a:p>
            <a:r>
              <a:rPr lang="nl-BE" dirty="0" smtClean="0">
                <a:solidFill>
                  <a:schemeClr val="bg1"/>
                </a:solidFill>
              </a:rPr>
              <a:t>Agenda</a:t>
            </a:r>
            <a:endParaRPr lang="en-US" dirty="0">
              <a:solidFill>
                <a:schemeClr val="bg1"/>
              </a:solidFill>
            </a:endParaRPr>
          </a:p>
        </p:txBody>
      </p:sp>
      <p:sp>
        <p:nvSpPr>
          <p:cNvPr id="5" name="TextBox 4"/>
          <p:cNvSpPr txBox="1"/>
          <p:nvPr/>
        </p:nvSpPr>
        <p:spPr>
          <a:xfrm>
            <a:off x="-4452902" y="1627807"/>
            <a:ext cx="12956425" cy="707886"/>
          </a:xfrm>
          <a:prstGeom prst="rect">
            <a:avLst/>
          </a:prstGeom>
          <a:solidFill>
            <a:schemeClr val="bg2">
              <a:alpha val="62000"/>
            </a:schemeClr>
          </a:solidFill>
        </p:spPr>
        <p:txBody>
          <a:bodyPr wrap="square" rtlCol="0">
            <a:spAutoFit/>
          </a:bodyPr>
          <a:lstStyle/>
          <a:p>
            <a:pPr algn="r"/>
            <a:r>
              <a:rPr lang="en-US" sz="4000" dirty="0" smtClean="0">
                <a:latin typeface="Segoe" pitchFamily="34" charset="0"/>
              </a:rPr>
              <a:t>Overview of the Private Cloud</a:t>
            </a:r>
            <a:endParaRPr lang="en-GB" sz="4000" dirty="0">
              <a:latin typeface="Segoe" pitchFamily="34" charset="0"/>
            </a:endParaRPr>
          </a:p>
        </p:txBody>
      </p:sp>
      <p:sp>
        <p:nvSpPr>
          <p:cNvPr id="7" name="TextBox 6"/>
          <p:cNvSpPr txBox="1"/>
          <p:nvPr/>
        </p:nvSpPr>
        <p:spPr>
          <a:xfrm>
            <a:off x="-4452903" y="2418951"/>
            <a:ext cx="12956425" cy="707886"/>
          </a:xfrm>
          <a:prstGeom prst="rect">
            <a:avLst/>
          </a:prstGeom>
          <a:solidFill>
            <a:schemeClr val="bg2">
              <a:alpha val="62000"/>
            </a:schemeClr>
          </a:solidFill>
        </p:spPr>
        <p:txBody>
          <a:bodyPr wrap="square" rtlCol="0">
            <a:spAutoFit/>
          </a:bodyPr>
          <a:lstStyle/>
          <a:p>
            <a:pPr algn="r"/>
            <a:r>
              <a:rPr lang="en-US" sz="4000" dirty="0" smtClean="0">
                <a:latin typeface="Segoe" pitchFamily="34" charset="0"/>
              </a:rPr>
              <a:t>No Comparison</a:t>
            </a:r>
            <a:endParaRPr lang="en-GB" sz="4000" dirty="0">
              <a:latin typeface="Segoe" pitchFamily="34" charset="0"/>
            </a:endParaRPr>
          </a:p>
        </p:txBody>
      </p:sp>
      <p:sp>
        <p:nvSpPr>
          <p:cNvPr id="8" name="TextBox 7"/>
          <p:cNvSpPr txBox="1"/>
          <p:nvPr/>
        </p:nvSpPr>
        <p:spPr>
          <a:xfrm>
            <a:off x="-4452904" y="3210095"/>
            <a:ext cx="12956425" cy="707886"/>
          </a:xfrm>
          <a:prstGeom prst="rect">
            <a:avLst/>
          </a:prstGeom>
          <a:solidFill>
            <a:schemeClr val="bg2">
              <a:alpha val="62000"/>
            </a:schemeClr>
          </a:solidFill>
        </p:spPr>
        <p:txBody>
          <a:bodyPr wrap="square" rtlCol="0">
            <a:spAutoFit/>
          </a:bodyPr>
          <a:lstStyle/>
          <a:p>
            <a:pPr algn="r"/>
            <a:r>
              <a:rPr lang="en-US" sz="4000" dirty="0" smtClean="0">
                <a:latin typeface="Segoe" pitchFamily="34" charset="0"/>
              </a:rPr>
              <a:t>Virtual Machine Manager</a:t>
            </a:r>
            <a:endParaRPr lang="en-GB" sz="4000" dirty="0">
              <a:latin typeface="Segoe" pitchFamily="34" charset="0"/>
            </a:endParaRPr>
          </a:p>
        </p:txBody>
      </p:sp>
      <p:sp>
        <p:nvSpPr>
          <p:cNvPr id="9" name="TextBox 8"/>
          <p:cNvSpPr txBox="1"/>
          <p:nvPr/>
        </p:nvSpPr>
        <p:spPr>
          <a:xfrm>
            <a:off x="-4452905" y="4001239"/>
            <a:ext cx="12956425" cy="707886"/>
          </a:xfrm>
          <a:prstGeom prst="rect">
            <a:avLst/>
          </a:prstGeom>
          <a:solidFill>
            <a:schemeClr val="bg2">
              <a:alpha val="62000"/>
            </a:schemeClr>
          </a:solidFill>
        </p:spPr>
        <p:txBody>
          <a:bodyPr wrap="square" rtlCol="0">
            <a:spAutoFit/>
          </a:bodyPr>
          <a:lstStyle/>
          <a:p>
            <a:pPr algn="r"/>
            <a:r>
              <a:rPr lang="en-US" sz="4000" dirty="0" smtClean="0">
                <a:latin typeface="Segoe" pitchFamily="34" charset="0"/>
              </a:rPr>
              <a:t>Operations Manager</a:t>
            </a:r>
            <a:endParaRPr lang="en-GB" sz="4000" dirty="0">
              <a:latin typeface="Segoe" pitchFamily="34" charset="0"/>
            </a:endParaRPr>
          </a:p>
        </p:txBody>
      </p:sp>
      <p:sp>
        <p:nvSpPr>
          <p:cNvPr id="10" name="TextBox 9"/>
          <p:cNvSpPr txBox="1"/>
          <p:nvPr/>
        </p:nvSpPr>
        <p:spPr>
          <a:xfrm>
            <a:off x="-4452906" y="4792383"/>
            <a:ext cx="12956425" cy="707886"/>
          </a:xfrm>
          <a:prstGeom prst="rect">
            <a:avLst/>
          </a:prstGeom>
          <a:solidFill>
            <a:schemeClr val="bg2">
              <a:alpha val="62000"/>
            </a:schemeClr>
          </a:solidFill>
        </p:spPr>
        <p:txBody>
          <a:bodyPr wrap="square" rtlCol="0">
            <a:spAutoFit/>
          </a:bodyPr>
          <a:lstStyle/>
          <a:p>
            <a:pPr algn="r"/>
            <a:r>
              <a:rPr lang="en-US" sz="4000" dirty="0" smtClean="0">
                <a:latin typeface="Segoe" pitchFamily="34" charset="0"/>
              </a:rPr>
              <a:t>Orchestrator</a:t>
            </a:r>
            <a:endParaRPr lang="en-GB" sz="4000" dirty="0">
              <a:latin typeface="Segoe" pitchFamily="34" charset="0"/>
            </a:endParaRPr>
          </a:p>
        </p:txBody>
      </p:sp>
      <p:sp>
        <p:nvSpPr>
          <p:cNvPr id="11" name="TextBox 10"/>
          <p:cNvSpPr txBox="1"/>
          <p:nvPr/>
        </p:nvSpPr>
        <p:spPr>
          <a:xfrm>
            <a:off x="-4452907" y="5583527"/>
            <a:ext cx="12956425" cy="707886"/>
          </a:xfrm>
          <a:prstGeom prst="rect">
            <a:avLst/>
          </a:prstGeom>
          <a:solidFill>
            <a:schemeClr val="bg2">
              <a:alpha val="62000"/>
            </a:schemeClr>
          </a:solidFill>
        </p:spPr>
        <p:txBody>
          <a:bodyPr wrap="square" rtlCol="0">
            <a:spAutoFit/>
          </a:bodyPr>
          <a:lstStyle/>
          <a:p>
            <a:pPr algn="r"/>
            <a:r>
              <a:rPr lang="en-US" sz="4000" dirty="0" smtClean="0">
                <a:latin typeface="Segoe" pitchFamily="34" charset="0"/>
              </a:rPr>
              <a:t>Examples</a:t>
            </a:r>
            <a:endParaRPr lang="en-GB" sz="4000" dirty="0">
              <a:latin typeface="Segoe" pitchFamily="34" charset="0"/>
            </a:endParaRPr>
          </a:p>
        </p:txBody>
      </p:sp>
    </p:spTree>
    <p:extLst>
      <p:ext uri="{BB962C8B-B14F-4D97-AF65-F5344CB8AC3E}">
        <p14:creationId xmlns:p14="http://schemas.microsoft.com/office/powerpoint/2010/main" val="19083094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Demo: </a:t>
            </a:r>
            <a:r>
              <a:rPr lang="nl-BE" dirty="0" err="1" smtClean="0"/>
              <a:t>Orchestration</a:t>
            </a:r>
            <a:endParaRPr lang="en-US" dirty="0"/>
          </a:p>
        </p:txBody>
      </p:sp>
      <p:sp>
        <p:nvSpPr>
          <p:cNvPr id="3" name="Text Placeholder 2"/>
          <p:cNvSpPr>
            <a:spLocks noGrp="1"/>
          </p:cNvSpPr>
          <p:nvPr>
            <p:ph type="body" sz="quarter" idx="12"/>
          </p:nvPr>
        </p:nvSpPr>
        <p:spPr/>
        <p:txBody>
          <a:bodyPr/>
          <a:lstStyle/>
          <a:p>
            <a:r>
              <a:rPr lang="nl-BE" i="1" dirty="0" err="1" smtClean="0"/>
              <a:t>Every</a:t>
            </a:r>
            <a:r>
              <a:rPr lang="nl-BE" i="1" dirty="0" smtClean="0"/>
              <a:t> 1 minute </a:t>
            </a:r>
            <a:r>
              <a:rPr lang="nl-BE" i="1" dirty="0" err="1" smtClean="0"/>
              <a:t>spent</a:t>
            </a:r>
            <a:r>
              <a:rPr lang="nl-BE" i="1" dirty="0" smtClean="0"/>
              <a:t> on </a:t>
            </a:r>
            <a:r>
              <a:rPr lang="nl-BE" i="1" dirty="0" err="1" smtClean="0"/>
              <a:t>automation</a:t>
            </a:r>
            <a:r>
              <a:rPr lang="nl-BE" i="1" dirty="0" smtClean="0"/>
              <a:t> </a:t>
            </a:r>
            <a:r>
              <a:rPr lang="nl-BE" i="1" dirty="0" err="1" smtClean="0"/>
              <a:t>saves</a:t>
            </a:r>
            <a:r>
              <a:rPr lang="nl-BE" i="1" dirty="0" smtClean="0"/>
              <a:t> 10 minutes in the </a:t>
            </a:r>
            <a:r>
              <a:rPr lang="nl-BE" i="1" dirty="0" err="1" smtClean="0"/>
              <a:t>future</a:t>
            </a:r>
            <a:endParaRPr lang="en-US" i="1" dirty="0"/>
          </a:p>
        </p:txBody>
      </p:sp>
    </p:spTree>
    <p:extLst>
      <p:ext uri="{BB962C8B-B14F-4D97-AF65-F5344CB8AC3E}">
        <p14:creationId xmlns:p14="http://schemas.microsoft.com/office/powerpoint/2010/main" val="4790952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Building Private Cloud: </a:t>
            </a:r>
            <a:r>
              <a:rPr lang="nl-BE" dirty="0" err="1" smtClean="0"/>
              <a:t>Examples</a:t>
            </a:r>
            <a:endParaRPr lang="en-US" dirty="0"/>
          </a:p>
        </p:txBody>
      </p:sp>
    </p:spTree>
    <p:extLst>
      <p:ext uri="{BB962C8B-B14F-4D97-AF65-F5344CB8AC3E}">
        <p14:creationId xmlns:p14="http://schemas.microsoft.com/office/powerpoint/2010/main" val="1608937936"/>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Related content</a:t>
            </a:r>
            <a:endParaRPr lang="en-US" dirty="0"/>
          </a:p>
        </p:txBody>
      </p:sp>
      <p:sp>
        <p:nvSpPr>
          <p:cNvPr id="6" name="Rectangle 5"/>
          <p:cNvSpPr/>
          <p:nvPr/>
        </p:nvSpPr>
        <p:spPr bwMode="auto">
          <a:xfrm>
            <a:off x="274320" y="1214472"/>
            <a:ext cx="11887518" cy="5483191"/>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p:nvSpPr>
        <p:spPr bwMode="invGray">
          <a:xfrm>
            <a:off x="371669" y="1395987"/>
            <a:ext cx="11790169" cy="4099584"/>
          </a:xfrm>
          <a:prstGeom prst="rect">
            <a:avLst/>
          </a:prstGeom>
        </p:spPr>
        <p:txBody>
          <a:bodyPr wrap="square">
            <a:spAutoFit/>
          </a:bodyPr>
          <a:lstStyle/>
          <a:p>
            <a:pPr marL="571500" lvl="0" indent="-571500">
              <a:lnSpc>
                <a:spcPct val="90000"/>
              </a:lnSpc>
              <a:spcBef>
                <a:spcPct val="20000"/>
              </a:spcBef>
              <a:buSzPct val="105000"/>
              <a:buBlip>
                <a:blip r:embed="rId3"/>
              </a:buBlip>
            </a:pPr>
            <a:r>
              <a:rPr lang="en-US" sz="2800" dirty="0" smtClean="0">
                <a:gradFill>
                  <a:gsLst>
                    <a:gs pos="1250">
                      <a:schemeClr val="tx1"/>
                    </a:gs>
                    <a:gs pos="100000">
                      <a:schemeClr val="tx1"/>
                    </a:gs>
                  </a:gsLst>
                  <a:lin ang="5400000" scaled="0"/>
                </a:gradFill>
                <a:latin typeface="+mj-lt"/>
              </a:rPr>
              <a:t>MDC-B201 Orchestrator: Crash Course</a:t>
            </a:r>
          </a:p>
          <a:p>
            <a:pPr marL="571500" lvl="0" indent="-571500">
              <a:lnSpc>
                <a:spcPct val="90000"/>
              </a:lnSpc>
              <a:spcBef>
                <a:spcPct val="20000"/>
              </a:spcBef>
              <a:buSzPct val="105000"/>
              <a:buBlip>
                <a:blip r:embed="rId3"/>
              </a:buBlip>
            </a:pPr>
            <a:r>
              <a:rPr lang="nl-BE" sz="2800" dirty="0" smtClean="0">
                <a:gradFill>
                  <a:gsLst>
                    <a:gs pos="1250">
                      <a:schemeClr val="tx1"/>
                    </a:gs>
                    <a:gs pos="100000">
                      <a:schemeClr val="tx1"/>
                    </a:gs>
                  </a:gsLst>
                  <a:lin ang="5400000" scaled="0"/>
                </a:gradFill>
                <a:latin typeface="+mj-lt"/>
              </a:rPr>
              <a:t>MDC-B325 Mission: IT Operations </a:t>
            </a:r>
            <a:r>
              <a:rPr lang="nl-BE" sz="2800" dirty="0" err="1" smtClean="0">
                <a:gradFill>
                  <a:gsLst>
                    <a:gs pos="1250">
                      <a:schemeClr val="tx1"/>
                    </a:gs>
                    <a:gs pos="100000">
                      <a:schemeClr val="tx1"/>
                    </a:gs>
                  </a:gsLst>
                  <a:lin ang="5400000" scaled="0"/>
                </a:gradFill>
                <a:latin typeface="+mj-lt"/>
              </a:rPr>
              <a:t>for</a:t>
            </a:r>
            <a:r>
              <a:rPr lang="nl-BE" sz="2800" dirty="0" smtClean="0">
                <a:gradFill>
                  <a:gsLst>
                    <a:gs pos="1250">
                      <a:schemeClr val="tx1"/>
                    </a:gs>
                    <a:gs pos="100000">
                      <a:schemeClr val="tx1"/>
                    </a:gs>
                  </a:gsLst>
                  <a:lin ang="5400000" scaled="0"/>
                </a:gradFill>
                <a:latin typeface="+mj-lt"/>
              </a:rPr>
              <a:t> a </a:t>
            </a:r>
            <a:r>
              <a:rPr lang="nl-BE" sz="2800" dirty="0" err="1" smtClean="0">
                <a:gradFill>
                  <a:gsLst>
                    <a:gs pos="1250">
                      <a:schemeClr val="tx1"/>
                    </a:gs>
                    <a:gs pos="100000">
                      <a:schemeClr val="tx1"/>
                    </a:gs>
                  </a:gsLst>
                  <a:lin ang="5400000" scaled="0"/>
                </a:gradFill>
                <a:latin typeface="+mj-lt"/>
              </a:rPr>
              <a:t>Good</a:t>
            </a:r>
            <a:r>
              <a:rPr lang="nl-BE" sz="2800" dirty="0" smtClean="0">
                <a:gradFill>
                  <a:gsLst>
                    <a:gs pos="1250">
                      <a:schemeClr val="tx1"/>
                    </a:gs>
                    <a:gs pos="100000">
                      <a:schemeClr val="tx1"/>
                    </a:gs>
                  </a:gsLst>
                  <a:lin ang="5400000" scaled="0"/>
                </a:gradFill>
                <a:latin typeface="+mj-lt"/>
              </a:rPr>
              <a:t> </a:t>
            </a:r>
            <a:r>
              <a:rPr lang="nl-BE" sz="2800" dirty="0" err="1" smtClean="0">
                <a:gradFill>
                  <a:gsLst>
                    <a:gs pos="1250">
                      <a:schemeClr val="tx1"/>
                    </a:gs>
                    <a:gs pos="100000">
                      <a:schemeClr val="tx1"/>
                    </a:gs>
                  </a:gsLst>
                  <a:lin ang="5400000" scaled="0"/>
                </a:gradFill>
                <a:latin typeface="+mj-lt"/>
              </a:rPr>
              <a:t>Night’s</a:t>
            </a:r>
            <a:r>
              <a:rPr lang="nl-BE" sz="2800" dirty="0" smtClean="0">
                <a:gradFill>
                  <a:gsLst>
                    <a:gs pos="1250">
                      <a:schemeClr val="tx1"/>
                    </a:gs>
                    <a:gs pos="100000">
                      <a:schemeClr val="tx1"/>
                    </a:gs>
                  </a:gsLst>
                  <a:lin ang="5400000" scaled="0"/>
                </a:gradFill>
                <a:latin typeface="+mj-lt"/>
              </a:rPr>
              <a:t> Sleep</a:t>
            </a:r>
          </a:p>
          <a:p>
            <a:pPr marL="571500" lvl="0" indent="-571500">
              <a:lnSpc>
                <a:spcPct val="90000"/>
              </a:lnSpc>
              <a:spcBef>
                <a:spcPct val="20000"/>
              </a:spcBef>
              <a:buSzPct val="105000"/>
              <a:buBlip>
                <a:blip r:embed="rId3"/>
              </a:buBlip>
            </a:pPr>
            <a:r>
              <a:rPr lang="nl-BE" sz="2800" dirty="0" smtClean="0">
                <a:gradFill>
                  <a:gsLst>
                    <a:gs pos="1250">
                      <a:schemeClr val="tx1"/>
                    </a:gs>
                    <a:gs pos="100000">
                      <a:schemeClr val="tx1"/>
                    </a:gs>
                  </a:gsLst>
                  <a:lin ang="5400000" scaled="0"/>
                </a:gradFill>
                <a:latin typeface="+mj-lt"/>
              </a:rPr>
              <a:t>MDC-B292: SCDPM </a:t>
            </a:r>
            <a:r>
              <a:rPr lang="nl-BE" sz="2800" dirty="0" err="1" smtClean="0">
                <a:gradFill>
                  <a:gsLst>
                    <a:gs pos="1250">
                      <a:schemeClr val="tx1"/>
                    </a:gs>
                    <a:gs pos="100000">
                      <a:schemeClr val="tx1"/>
                    </a:gs>
                  </a:gsLst>
                  <a:lin ang="5400000" scaled="0"/>
                </a:gradFill>
                <a:latin typeface="+mj-lt"/>
              </a:rPr>
              <a:t>and</a:t>
            </a:r>
            <a:r>
              <a:rPr lang="nl-BE" sz="2800" dirty="0" smtClean="0">
                <a:gradFill>
                  <a:gsLst>
                    <a:gs pos="1250">
                      <a:schemeClr val="tx1"/>
                    </a:gs>
                    <a:gs pos="100000">
                      <a:schemeClr val="tx1"/>
                    </a:gs>
                  </a:gsLst>
                  <a:lin ang="5400000" scaled="0"/>
                </a:gradFill>
                <a:latin typeface="+mj-lt"/>
              </a:rPr>
              <a:t> Veeam: </a:t>
            </a:r>
            <a:r>
              <a:rPr lang="nl-BE" sz="2800" dirty="0" err="1" smtClean="0">
                <a:gradFill>
                  <a:gsLst>
                    <a:gs pos="1250">
                      <a:schemeClr val="tx1"/>
                    </a:gs>
                    <a:gs pos="100000">
                      <a:schemeClr val="tx1"/>
                    </a:gs>
                  </a:gsLst>
                  <a:lin ang="5400000" scaled="0"/>
                </a:gradFill>
                <a:latin typeface="+mj-lt"/>
              </a:rPr>
              <a:t>Better</a:t>
            </a:r>
            <a:r>
              <a:rPr lang="nl-BE" sz="2800" dirty="0" smtClean="0">
                <a:gradFill>
                  <a:gsLst>
                    <a:gs pos="1250">
                      <a:schemeClr val="tx1"/>
                    </a:gs>
                    <a:gs pos="100000">
                      <a:schemeClr val="tx1"/>
                    </a:gs>
                  </a:gsLst>
                  <a:lin ang="5400000" scaled="0"/>
                </a:gradFill>
                <a:latin typeface="+mj-lt"/>
              </a:rPr>
              <a:t> </a:t>
            </a:r>
            <a:r>
              <a:rPr lang="nl-BE" sz="2800" dirty="0" err="1" smtClean="0">
                <a:gradFill>
                  <a:gsLst>
                    <a:gs pos="1250">
                      <a:schemeClr val="tx1"/>
                    </a:gs>
                    <a:gs pos="100000">
                      <a:schemeClr val="tx1"/>
                    </a:gs>
                  </a:gsLst>
                  <a:lin ang="5400000" scaled="0"/>
                </a:gradFill>
                <a:latin typeface="+mj-lt"/>
              </a:rPr>
              <a:t>Together</a:t>
            </a:r>
            <a:endParaRPr lang="nl-BE" sz="2800" dirty="0" smtClean="0">
              <a:gradFill>
                <a:gsLst>
                  <a:gs pos="1250">
                    <a:schemeClr val="tx1"/>
                  </a:gs>
                  <a:gs pos="100000">
                    <a:schemeClr val="tx1"/>
                  </a:gs>
                </a:gsLst>
                <a:lin ang="5400000" scaled="0"/>
              </a:gradFill>
              <a:latin typeface="+mj-lt"/>
            </a:endParaRPr>
          </a:p>
          <a:p>
            <a:pPr marL="571500" lvl="0" indent="-571500">
              <a:lnSpc>
                <a:spcPct val="90000"/>
              </a:lnSpc>
              <a:spcBef>
                <a:spcPct val="20000"/>
              </a:spcBef>
              <a:buSzPct val="105000"/>
              <a:buBlip>
                <a:blip r:embed="rId3"/>
              </a:buBlip>
            </a:pPr>
            <a:r>
              <a:rPr lang="nl-BE" sz="2800" dirty="0" smtClean="0">
                <a:gradFill>
                  <a:gsLst>
                    <a:gs pos="1250">
                      <a:schemeClr val="tx1"/>
                    </a:gs>
                    <a:gs pos="100000">
                      <a:schemeClr val="tx1"/>
                    </a:gs>
                  </a:gsLst>
                  <a:lin ang="5400000" scaled="0"/>
                </a:gradFill>
                <a:latin typeface="+mj-lt"/>
              </a:rPr>
              <a:t>MDC-B354: </a:t>
            </a:r>
            <a:r>
              <a:rPr lang="nl-BE" sz="2800" dirty="0" err="1" smtClean="0">
                <a:gradFill>
                  <a:gsLst>
                    <a:gs pos="1250">
                      <a:schemeClr val="tx1"/>
                    </a:gs>
                    <a:gs pos="100000">
                      <a:schemeClr val="tx1"/>
                    </a:gs>
                  </a:gsLst>
                  <a:lin ang="5400000" scaled="0"/>
                </a:gradFill>
                <a:latin typeface="+mj-lt"/>
              </a:rPr>
              <a:t>What’s</a:t>
            </a:r>
            <a:r>
              <a:rPr lang="nl-BE" sz="2800" dirty="0" smtClean="0">
                <a:gradFill>
                  <a:gsLst>
                    <a:gs pos="1250">
                      <a:schemeClr val="tx1"/>
                    </a:gs>
                    <a:gs pos="100000">
                      <a:schemeClr val="tx1"/>
                    </a:gs>
                  </a:gsLst>
                  <a:lin ang="5400000" scaled="0"/>
                </a:gradFill>
                <a:latin typeface="+mj-lt"/>
              </a:rPr>
              <a:t> new in System Center 2012 SP1</a:t>
            </a:r>
          </a:p>
          <a:p>
            <a:pPr marL="571500" lvl="0" indent="-571500">
              <a:lnSpc>
                <a:spcPct val="90000"/>
              </a:lnSpc>
              <a:spcBef>
                <a:spcPct val="20000"/>
              </a:spcBef>
              <a:buSzPct val="105000"/>
              <a:buBlip>
                <a:blip r:embed="rId3"/>
              </a:buBlip>
            </a:pPr>
            <a:r>
              <a:rPr lang="nl-BE" sz="2800" dirty="0" smtClean="0">
                <a:gradFill>
                  <a:gsLst>
                    <a:gs pos="1250">
                      <a:schemeClr val="tx1"/>
                    </a:gs>
                    <a:gs pos="100000">
                      <a:schemeClr val="tx1"/>
                    </a:gs>
                  </a:gsLst>
                  <a:lin ang="5400000" scaled="0"/>
                </a:gradFill>
                <a:latin typeface="+mj-lt"/>
              </a:rPr>
              <a:t>MDC-B329: </a:t>
            </a:r>
            <a:r>
              <a:rPr lang="nl-BE" sz="2800" dirty="0" err="1" smtClean="0">
                <a:gradFill>
                  <a:gsLst>
                    <a:gs pos="1250">
                      <a:schemeClr val="tx1"/>
                    </a:gs>
                    <a:gs pos="100000">
                      <a:schemeClr val="tx1"/>
                    </a:gs>
                  </a:gsLst>
                  <a:lin ang="5400000" scaled="0"/>
                </a:gradFill>
                <a:latin typeface="+mj-lt"/>
              </a:rPr>
              <a:t>Effective</a:t>
            </a:r>
            <a:r>
              <a:rPr lang="nl-BE" sz="2800" dirty="0" smtClean="0">
                <a:gradFill>
                  <a:gsLst>
                    <a:gs pos="1250">
                      <a:schemeClr val="tx1"/>
                    </a:gs>
                    <a:gs pos="100000">
                      <a:schemeClr val="tx1"/>
                    </a:gs>
                  </a:gsLst>
                  <a:lin ang="5400000" scaled="0"/>
                </a:gradFill>
                <a:latin typeface="+mj-lt"/>
              </a:rPr>
              <a:t> </a:t>
            </a:r>
            <a:r>
              <a:rPr lang="nl-BE" sz="2800" dirty="0" err="1" smtClean="0">
                <a:gradFill>
                  <a:gsLst>
                    <a:gs pos="1250">
                      <a:schemeClr val="tx1"/>
                    </a:gs>
                    <a:gs pos="100000">
                      <a:schemeClr val="tx1"/>
                    </a:gs>
                  </a:gsLst>
                  <a:lin ang="5400000" scaled="0"/>
                </a:gradFill>
                <a:latin typeface="+mj-lt"/>
              </a:rPr>
              <a:t>Capacity</a:t>
            </a:r>
            <a:r>
              <a:rPr lang="nl-BE" sz="2800" dirty="0" smtClean="0">
                <a:gradFill>
                  <a:gsLst>
                    <a:gs pos="1250">
                      <a:schemeClr val="tx1"/>
                    </a:gs>
                    <a:gs pos="100000">
                      <a:schemeClr val="tx1"/>
                    </a:gs>
                  </a:gsLst>
                  <a:lin ang="5400000" scaled="0"/>
                </a:gradFill>
                <a:latin typeface="+mj-lt"/>
              </a:rPr>
              <a:t> Planning of </a:t>
            </a:r>
            <a:r>
              <a:rPr lang="nl-BE" sz="2800" dirty="0" err="1" smtClean="0">
                <a:gradFill>
                  <a:gsLst>
                    <a:gs pos="1250">
                      <a:schemeClr val="tx1"/>
                    </a:gs>
                    <a:gs pos="100000">
                      <a:schemeClr val="tx1"/>
                    </a:gs>
                  </a:gsLst>
                  <a:lin ang="5400000" scaled="0"/>
                </a:gradFill>
                <a:latin typeface="+mj-lt"/>
              </a:rPr>
              <a:t>your</a:t>
            </a:r>
            <a:r>
              <a:rPr lang="nl-BE" sz="2800" dirty="0" smtClean="0">
                <a:gradFill>
                  <a:gsLst>
                    <a:gs pos="1250">
                      <a:schemeClr val="tx1"/>
                    </a:gs>
                    <a:gs pos="100000">
                      <a:schemeClr val="tx1"/>
                    </a:gs>
                  </a:gsLst>
                  <a:lin ang="5400000" scaled="0"/>
                </a:gradFill>
                <a:latin typeface="+mj-lt"/>
              </a:rPr>
              <a:t> </a:t>
            </a:r>
            <a:r>
              <a:rPr lang="nl-BE" sz="2800" dirty="0" err="1" smtClean="0">
                <a:gradFill>
                  <a:gsLst>
                    <a:gs pos="1250">
                      <a:schemeClr val="tx1"/>
                    </a:gs>
                    <a:gs pos="100000">
                      <a:schemeClr val="tx1"/>
                    </a:gs>
                  </a:gsLst>
                  <a:lin ang="5400000" scaled="0"/>
                </a:gradFill>
                <a:latin typeface="+mj-lt"/>
              </a:rPr>
              <a:t>Infrastructure</a:t>
            </a:r>
            <a:r>
              <a:rPr lang="nl-BE" sz="2800" dirty="0" smtClean="0">
                <a:gradFill>
                  <a:gsLst>
                    <a:gs pos="1250">
                      <a:schemeClr val="tx1"/>
                    </a:gs>
                    <a:gs pos="100000">
                      <a:schemeClr val="tx1"/>
                    </a:gs>
                  </a:gsLst>
                  <a:lin ang="5400000" scaled="0"/>
                </a:gradFill>
                <a:latin typeface="+mj-lt"/>
              </a:rPr>
              <a:t> Resources </a:t>
            </a:r>
            <a:r>
              <a:rPr lang="nl-BE" sz="2800" dirty="0" err="1" smtClean="0">
                <a:gradFill>
                  <a:gsLst>
                    <a:gs pos="1250">
                      <a:schemeClr val="tx1"/>
                    </a:gs>
                    <a:gs pos="100000">
                      <a:schemeClr val="tx1"/>
                    </a:gs>
                  </a:gsLst>
                  <a:lin ang="5400000" scaled="0"/>
                </a:gradFill>
                <a:latin typeface="+mj-lt"/>
              </a:rPr>
              <a:t>with</a:t>
            </a:r>
            <a:r>
              <a:rPr lang="nl-BE" sz="2800" dirty="0" smtClean="0">
                <a:gradFill>
                  <a:gsLst>
                    <a:gs pos="1250">
                      <a:schemeClr val="tx1"/>
                    </a:gs>
                    <a:gs pos="100000">
                      <a:schemeClr val="tx1"/>
                    </a:gs>
                  </a:gsLst>
                  <a:lin ang="5400000" scaled="0"/>
                </a:gradFill>
                <a:latin typeface="+mj-lt"/>
              </a:rPr>
              <a:t> Microsoft System Center 2012 – Operations Manager Reporting</a:t>
            </a:r>
          </a:p>
          <a:p>
            <a:pPr marL="571500" lvl="0" indent="-571500">
              <a:lnSpc>
                <a:spcPct val="90000"/>
              </a:lnSpc>
              <a:spcBef>
                <a:spcPct val="20000"/>
              </a:spcBef>
              <a:buSzPct val="105000"/>
              <a:buBlip>
                <a:blip r:embed="rId3"/>
              </a:buBlip>
            </a:pPr>
            <a:r>
              <a:rPr lang="nl-BE" sz="2800" dirty="0" smtClean="0">
                <a:gradFill>
                  <a:gsLst>
                    <a:gs pos="1250">
                      <a:schemeClr val="tx1"/>
                    </a:gs>
                    <a:gs pos="100000">
                      <a:schemeClr val="tx1"/>
                    </a:gs>
                  </a:gsLst>
                  <a:lin ang="5400000" scaled="0"/>
                </a:gradFill>
                <a:latin typeface="+mj-lt"/>
              </a:rPr>
              <a:t>MDC-B324: </a:t>
            </a:r>
            <a:r>
              <a:rPr lang="nl-BE" sz="2800" dirty="0" err="1" smtClean="0">
                <a:gradFill>
                  <a:gsLst>
                    <a:gs pos="1250">
                      <a:schemeClr val="tx1"/>
                    </a:gs>
                    <a:gs pos="100000">
                      <a:schemeClr val="tx1"/>
                    </a:gs>
                  </a:gsLst>
                  <a:lin ang="5400000" scaled="0"/>
                </a:gradFill>
                <a:latin typeface="+mj-lt"/>
              </a:rPr>
              <a:t>Key</a:t>
            </a:r>
            <a:r>
              <a:rPr lang="nl-BE" sz="2800" dirty="0" smtClean="0">
                <a:gradFill>
                  <a:gsLst>
                    <a:gs pos="1250">
                      <a:schemeClr val="tx1"/>
                    </a:gs>
                    <a:gs pos="100000">
                      <a:schemeClr val="tx1"/>
                    </a:gs>
                  </a:gsLst>
                  <a:lin ang="5400000" scaled="0"/>
                </a:gradFill>
                <a:latin typeface="+mj-lt"/>
              </a:rPr>
              <a:t> </a:t>
            </a:r>
            <a:r>
              <a:rPr lang="nl-BE" sz="2800" dirty="0" err="1" smtClean="0">
                <a:gradFill>
                  <a:gsLst>
                    <a:gs pos="1250">
                      <a:schemeClr val="tx1"/>
                    </a:gs>
                    <a:gs pos="100000">
                      <a:schemeClr val="tx1"/>
                    </a:gs>
                  </a:gsLst>
                  <a:lin ang="5400000" scaled="0"/>
                </a:gradFill>
                <a:latin typeface="+mj-lt"/>
              </a:rPr>
              <a:t>Metrics</a:t>
            </a:r>
            <a:r>
              <a:rPr lang="nl-BE" sz="2800" dirty="0" smtClean="0">
                <a:gradFill>
                  <a:gsLst>
                    <a:gs pos="1250">
                      <a:schemeClr val="tx1"/>
                    </a:gs>
                    <a:gs pos="100000">
                      <a:schemeClr val="tx1"/>
                    </a:gs>
                  </a:gsLst>
                  <a:lin ang="5400000" scaled="0"/>
                </a:gradFill>
                <a:latin typeface="+mj-lt"/>
              </a:rPr>
              <a:t> </a:t>
            </a:r>
            <a:r>
              <a:rPr lang="nl-BE" sz="2800" dirty="0" err="1" smtClean="0">
                <a:gradFill>
                  <a:gsLst>
                    <a:gs pos="1250">
                      <a:schemeClr val="tx1"/>
                    </a:gs>
                    <a:gs pos="100000">
                      <a:schemeClr val="tx1"/>
                    </a:gs>
                  </a:gsLst>
                  <a:lin ang="5400000" scaled="0"/>
                </a:gradFill>
                <a:latin typeface="+mj-lt"/>
              </a:rPr>
              <a:t>and</a:t>
            </a:r>
            <a:r>
              <a:rPr lang="nl-BE" sz="2800" dirty="0" smtClean="0">
                <a:gradFill>
                  <a:gsLst>
                    <a:gs pos="1250">
                      <a:schemeClr val="tx1"/>
                    </a:gs>
                    <a:gs pos="100000">
                      <a:schemeClr val="tx1"/>
                    </a:gs>
                  </a:gsLst>
                  <a:lin ang="5400000" scaled="0"/>
                </a:gradFill>
                <a:latin typeface="+mj-lt"/>
              </a:rPr>
              <a:t> </a:t>
            </a:r>
            <a:r>
              <a:rPr lang="nl-BE" sz="2800" dirty="0" err="1" smtClean="0">
                <a:gradFill>
                  <a:gsLst>
                    <a:gs pos="1250">
                      <a:schemeClr val="tx1"/>
                    </a:gs>
                    <a:gs pos="100000">
                      <a:schemeClr val="tx1"/>
                    </a:gs>
                  </a:gsLst>
                  <a:lin ang="5400000" scaled="0"/>
                </a:gradFill>
                <a:latin typeface="+mj-lt"/>
              </a:rPr>
              <a:t>Pracctices</a:t>
            </a:r>
            <a:r>
              <a:rPr lang="nl-BE" sz="2800" dirty="0" smtClean="0">
                <a:gradFill>
                  <a:gsLst>
                    <a:gs pos="1250">
                      <a:schemeClr val="tx1"/>
                    </a:gs>
                    <a:gs pos="100000">
                      <a:schemeClr val="tx1"/>
                    </a:gs>
                  </a:gsLst>
                  <a:lin ang="5400000" scaled="0"/>
                </a:gradFill>
                <a:latin typeface="+mj-lt"/>
              </a:rPr>
              <a:t> </a:t>
            </a:r>
            <a:r>
              <a:rPr lang="nl-BE" sz="2800" dirty="0" err="1" smtClean="0">
                <a:gradFill>
                  <a:gsLst>
                    <a:gs pos="1250">
                      <a:schemeClr val="tx1"/>
                    </a:gs>
                    <a:gs pos="100000">
                      <a:schemeClr val="tx1"/>
                    </a:gs>
                  </a:gsLst>
                  <a:lin ang="5400000" scaled="0"/>
                </a:gradFill>
                <a:latin typeface="+mj-lt"/>
              </a:rPr>
              <a:t>for</a:t>
            </a:r>
            <a:r>
              <a:rPr lang="nl-BE" sz="2800" dirty="0" smtClean="0">
                <a:gradFill>
                  <a:gsLst>
                    <a:gs pos="1250">
                      <a:schemeClr val="tx1"/>
                    </a:gs>
                    <a:gs pos="100000">
                      <a:schemeClr val="tx1"/>
                    </a:gs>
                  </a:gsLst>
                  <a:lin ang="5400000" scaled="0"/>
                </a:gradFill>
                <a:latin typeface="+mj-lt"/>
              </a:rPr>
              <a:t> Monitoring </a:t>
            </a:r>
            <a:r>
              <a:rPr lang="nl-BE" sz="2800" dirty="0" err="1" smtClean="0">
                <a:gradFill>
                  <a:gsLst>
                    <a:gs pos="1250">
                      <a:schemeClr val="tx1"/>
                    </a:gs>
                    <a:gs pos="100000">
                      <a:schemeClr val="tx1"/>
                    </a:gs>
                  </a:gsLst>
                  <a:lin ang="5400000" scaled="0"/>
                </a:gradFill>
                <a:latin typeface="+mj-lt"/>
              </a:rPr>
              <a:t>Virtualization</a:t>
            </a:r>
            <a:r>
              <a:rPr lang="nl-BE" sz="2800" dirty="0" smtClean="0">
                <a:gradFill>
                  <a:gsLst>
                    <a:gs pos="1250">
                      <a:schemeClr val="tx1"/>
                    </a:gs>
                    <a:gs pos="100000">
                      <a:schemeClr val="tx1"/>
                    </a:gs>
                  </a:gsLst>
                  <a:lin ang="5400000" scaled="0"/>
                </a:gradFill>
                <a:latin typeface="+mj-lt"/>
              </a:rPr>
              <a:t> Platforms</a:t>
            </a:r>
          </a:p>
          <a:p>
            <a:pPr marL="571500" lvl="0" indent="-571500">
              <a:lnSpc>
                <a:spcPct val="90000"/>
              </a:lnSpc>
              <a:spcBef>
                <a:spcPct val="20000"/>
              </a:spcBef>
              <a:buSzPct val="105000"/>
              <a:buBlip>
                <a:blip r:embed="rId3"/>
              </a:buBlip>
            </a:pPr>
            <a:endParaRPr lang="en-US" sz="2800" dirty="0">
              <a:gradFill>
                <a:gsLst>
                  <a:gs pos="1250">
                    <a:schemeClr val="tx1"/>
                  </a:gs>
                  <a:gs pos="100000">
                    <a:schemeClr val="tx1"/>
                  </a:gs>
                </a:gsLst>
                <a:lin ang="5400000" scaled="0"/>
              </a:gradFill>
              <a:latin typeface="+mj-lt"/>
            </a:endParaRPr>
          </a:p>
        </p:txBody>
      </p:sp>
      <p:sp>
        <p:nvSpPr>
          <p:cNvPr id="12" name="Rectangle 11"/>
          <p:cNvSpPr/>
          <p:nvPr/>
        </p:nvSpPr>
        <p:spPr bwMode="invGray">
          <a:xfrm>
            <a:off x="371668" y="5042512"/>
            <a:ext cx="11790169" cy="590931"/>
          </a:xfrm>
          <a:prstGeom prst="rect">
            <a:avLst/>
          </a:prstGeom>
        </p:spPr>
        <p:txBody>
          <a:bodyPr wrap="square">
            <a:spAutoFit/>
          </a:bodyPr>
          <a:lstStyle/>
          <a:p>
            <a:pPr marL="571500" indent="-571500">
              <a:lnSpc>
                <a:spcPct val="90000"/>
              </a:lnSpc>
              <a:spcBef>
                <a:spcPct val="20000"/>
              </a:spcBef>
              <a:buSzPct val="105000"/>
              <a:buBlip>
                <a:blip r:embed="rId3"/>
              </a:buBlip>
            </a:pPr>
            <a:r>
              <a:rPr lang="en-US" sz="3600" dirty="0" smtClean="0">
                <a:gradFill>
                  <a:gsLst>
                    <a:gs pos="1250">
                      <a:schemeClr val="tx1"/>
                    </a:gs>
                    <a:gs pos="100000">
                      <a:schemeClr val="tx1"/>
                    </a:gs>
                  </a:gsLst>
                  <a:lin ang="5400000" scaled="0"/>
                </a:gradFill>
                <a:latin typeface="+mj-lt"/>
              </a:rPr>
              <a:t>Find Me Later At</a:t>
            </a:r>
            <a:r>
              <a:rPr lang="en-US" sz="3600" dirty="0">
                <a:gradFill>
                  <a:gsLst>
                    <a:gs pos="1250">
                      <a:schemeClr val="tx1"/>
                    </a:gs>
                    <a:gs pos="100000">
                      <a:schemeClr val="tx1"/>
                    </a:gs>
                  </a:gsLst>
                  <a:lin ang="5400000" scaled="0"/>
                </a:gradFill>
                <a:latin typeface="+mj-lt"/>
              </a:rPr>
              <a:t> </a:t>
            </a:r>
            <a:r>
              <a:rPr lang="en-US" sz="3600" dirty="0" smtClean="0">
                <a:gradFill>
                  <a:gsLst>
                    <a:gs pos="1250">
                      <a:schemeClr val="tx1"/>
                    </a:gs>
                    <a:gs pos="100000">
                      <a:schemeClr val="tx1"/>
                    </a:gs>
                  </a:gsLst>
                  <a:lin ang="5400000" scaled="0"/>
                </a:gradFill>
                <a:latin typeface="+mj-lt"/>
              </a:rPr>
              <a:t>booth #1001</a:t>
            </a:r>
            <a:endParaRPr lang="en-US" sz="3600" dirty="0">
              <a:gradFill>
                <a:gsLst>
                  <a:gs pos="1250">
                    <a:schemeClr val="tx1"/>
                  </a:gs>
                  <a:gs pos="100000">
                    <a:schemeClr val="tx1"/>
                  </a:gs>
                </a:gsLst>
                <a:lin ang="5400000" scaled="0"/>
              </a:gradFill>
              <a:latin typeface="+mj-lt"/>
            </a:endParaRPr>
          </a:p>
        </p:txBody>
      </p:sp>
      <p:sp useBgFill="1">
        <p:nvSpPr>
          <p:cNvPr id="11" name="Freeform 10"/>
          <p:cNvSpPr/>
          <p:nvPr/>
        </p:nvSpPr>
        <p:spPr bwMode="auto">
          <a:xfrm>
            <a:off x="0" y="0"/>
            <a:ext cx="12436475" cy="6994525"/>
          </a:xfrm>
          <a:custGeom>
            <a:avLst/>
            <a:gdLst>
              <a:gd name="connsiteX0" fmla="*/ 0 w 12436475"/>
              <a:gd name="connsiteY0" fmla="*/ 0 h 6994525"/>
              <a:gd name="connsiteX1" fmla="*/ 274638 w 12436475"/>
              <a:gd name="connsiteY1" fmla="*/ 0 h 6994525"/>
              <a:gd name="connsiteX2" fmla="*/ 274638 w 12436475"/>
              <a:gd name="connsiteY2" fmla="*/ 6697663 h 6994525"/>
              <a:gd name="connsiteX3" fmla="*/ 12436475 w 12436475"/>
              <a:gd name="connsiteY3" fmla="*/ 6697663 h 6994525"/>
              <a:gd name="connsiteX4" fmla="*/ 12436475 w 12436475"/>
              <a:gd name="connsiteY4" fmla="*/ 6994525 h 6994525"/>
              <a:gd name="connsiteX5" fmla="*/ 274638 w 12436475"/>
              <a:gd name="connsiteY5" fmla="*/ 6994525 h 6994525"/>
              <a:gd name="connsiteX6" fmla="*/ 1 w 12436475"/>
              <a:gd name="connsiteY6" fmla="*/ 6994525 h 6994525"/>
              <a:gd name="connsiteX7" fmla="*/ 0 w 12436475"/>
              <a:gd name="connsiteY7"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6475" h="6994525">
                <a:moveTo>
                  <a:pt x="0" y="0"/>
                </a:moveTo>
                <a:lnTo>
                  <a:pt x="274638" y="0"/>
                </a:lnTo>
                <a:lnTo>
                  <a:pt x="274638" y="6697663"/>
                </a:lnTo>
                <a:lnTo>
                  <a:pt x="12436475" y="6697663"/>
                </a:lnTo>
                <a:lnTo>
                  <a:pt x="12436475" y="6994525"/>
                </a:lnTo>
                <a:lnTo>
                  <a:pt x="274638" y="6994525"/>
                </a:lnTo>
                <a:lnTo>
                  <a:pt x="1" y="6994525"/>
                </a:lnTo>
                <a:lnTo>
                  <a:pt x="0" y="6994525"/>
                </a:lnTo>
                <a:close/>
              </a:path>
            </a:pathLst>
          </a:cu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454981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8" decel="100000" fill="hold" grpId="0" nodeType="withEffect">
                                  <p:stCondLst>
                                    <p:cond delay="75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175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0-#ppt_w/2"/>
                                          </p:val>
                                        </p:tav>
                                        <p:tav tm="100000">
                                          <p:val>
                                            <p:strVal val="#ppt_x"/>
                                          </p:val>
                                        </p:tav>
                                      </p:tavLst>
                                    </p:anim>
                                    <p:anim calcmode="lin" valueType="num">
                                      <p:cBhvr additive="base">
                                        <p:cTn id="16"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279213" y="1238650"/>
            <a:ext cx="11878048" cy="4558121"/>
          </a:xfrm>
          <a:prstGeom prst="rect">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p:txBody>
          <a:bodyPr/>
          <a:lstStyle/>
          <a:p>
            <a:r>
              <a:rPr lang="en-US" dirty="0"/>
              <a:t>Track </a:t>
            </a:r>
            <a:r>
              <a:rPr lang="en-US" dirty="0" smtClean="0"/>
              <a:t>resources</a:t>
            </a:r>
            <a:endParaRPr lang="en-US" dirty="0"/>
          </a:p>
        </p:txBody>
      </p:sp>
      <p:sp>
        <p:nvSpPr>
          <p:cNvPr id="3" name="Text Placeholder 2"/>
          <p:cNvSpPr>
            <a:spLocks noGrp="1"/>
          </p:cNvSpPr>
          <p:nvPr>
            <p:ph type="body" sz="quarter" idx="10"/>
          </p:nvPr>
        </p:nvSpPr>
        <p:spPr>
          <a:xfrm>
            <a:off x="277029" y="1212850"/>
            <a:ext cx="11882419" cy="4265848"/>
          </a:xfrm>
        </p:spPr>
        <p:txBody>
          <a:bodyPr/>
          <a:lstStyle/>
          <a:p>
            <a:pPr marL="571165" indent="-571165" defTabSz="932194">
              <a:buSzPct val="105000"/>
              <a:buBlip>
                <a:blip r:embed="rId3"/>
              </a:buBlip>
            </a:pPr>
            <a:r>
              <a:rPr lang="en-US" sz="4080" dirty="0">
                <a:gradFill>
                  <a:gsLst>
                    <a:gs pos="1250">
                      <a:srgbClr val="FFFFFF"/>
                    </a:gs>
                    <a:gs pos="100000">
                      <a:srgbClr val="FFFFFF"/>
                    </a:gs>
                  </a:gsLst>
                  <a:lin ang="5400000" scaled="0"/>
                </a:gradFill>
              </a:rPr>
              <a:t>Learn more about Windows Server 2012 R2 Preview, download the datasheet and </a:t>
            </a:r>
            <a:br>
              <a:rPr lang="en-US" sz="4080" dirty="0">
                <a:gradFill>
                  <a:gsLst>
                    <a:gs pos="1250">
                      <a:srgbClr val="FFFFFF"/>
                    </a:gs>
                    <a:gs pos="100000">
                      <a:srgbClr val="FFFFFF"/>
                    </a:gs>
                  </a:gsLst>
                  <a:lin ang="5400000" scaled="0"/>
                </a:gradFill>
              </a:rPr>
            </a:br>
            <a:r>
              <a:rPr lang="en-US" sz="4080" dirty="0">
                <a:gradFill>
                  <a:gsLst>
                    <a:gs pos="1250">
                      <a:srgbClr val="FFFFFF"/>
                    </a:gs>
                    <a:gs pos="100000">
                      <a:srgbClr val="FFFFFF"/>
                    </a:gs>
                  </a:gsLst>
                  <a:lin ang="5400000" scaled="0"/>
                </a:gradFill>
              </a:rPr>
              <a:t>evaluation bits on </a:t>
            </a:r>
            <a:br>
              <a:rPr lang="en-US" sz="4080" dirty="0">
                <a:gradFill>
                  <a:gsLst>
                    <a:gs pos="1250">
                      <a:srgbClr val="FFFFFF"/>
                    </a:gs>
                    <a:gs pos="100000">
                      <a:srgbClr val="FFFFFF"/>
                    </a:gs>
                  </a:gsLst>
                  <a:lin ang="5400000" scaled="0"/>
                </a:gradFill>
              </a:rPr>
            </a:br>
            <a:r>
              <a:rPr lang="en-US" sz="4080" dirty="0">
                <a:gradFill>
                  <a:gsLst>
                    <a:gs pos="1250">
                      <a:srgbClr val="FFFFFF"/>
                    </a:gs>
                    <a:gs pos="100000">
                      <a:srgbClr val="FFFFFF"/>
                    </a:gs>
                  </a:gsLst>
                  <a:lin ang="5400000" scaled="0"/>
                </a:gradFill>
                <a:hlinkClick r:id="rId4"/>
              </a:rPr>
              <a:t>http://aka.ms/WS2012R2</a:t>
            </a:r>
            <a:endParaRPr lang="en-US" sz="4080" dirty="0">
              <a:gradFill>
                <a:gsLst>
                  <a:gs pos="1250">
                    <a:srgbClr val="FFFFFF"/>
                  </a:gs>
                  <a:gs pos="100000">
                    <a:srgbClr val="FFFFFF"/>
                  </a:gs>
                </a:gsLst>
                <a:lin ang="5400000" scaled="0"/>
              </a:gradFill>
            </a:endParaRPr>
          </a:p>
          <a:p>
            <a:pPr marL="571165" indent="-571165" defTabSz="932194">
              <a:buSzPct val="105000"/>
              <a:buBlip>
                <a:blip r:embed="rId3"/>
              </a:buBlip>
            </a:pPr>
            <a:r>
              <a:rPr lang="en-US" sz="4080" dirty="0">
                <a:gradFill>
                  <a:gsLst>
                    <a:gs pos="1250">
                      <a:srgbClr val="FFFFFF"/>
                    </a:gs>
                    <a:gs pos="100000">
                      <a:srgbClr val="FFFFFF"/>
                    </a:gs>
                  </a:gsLst>
                  <a:lin ang="5400000" scaled="0"/>
                </a:gradFill>
              </a:rPr>
              <a:t>Learn more about System Center 2012 R2 Preview, download the datasheet and evaluation bits on </a:t>
            </a:r>
            <a:br>
              <a:rPr lang="en-US" sz="4080" dirty="0">
                <a:gradFill>
                  <a:gsLst>
                    <a:gs pos="1250">
                      <a:srgbClr val="FFFFFF"/>
                    </a:gs>
                    <a:gs pos="100000">
                      <a:srgbClr val="FFFFFF"/>
                    </a:gs>
                  </a:gsLst>
                  <a:lin ang="5400000" scaled="0"/>
                </a:gradFill>
              </a:rPr>
            </a:br>
            <a:r>
              <a:rPr lang="en-US" sz="4080" dirty="0">
                <a:gradFill>
                  <a:gsLst>
                    <a:gs pos="1250">
                      <a:srgbClr val="FFFFFF"/>
                    </a:gs>
                    <a:gs pos="100000">
                      <a:srgbClr val="FFFFFF"/>
                    </a:gs>
                  </a:gsLst>
                  <a:lin ang="5400000" scaled="0"/>
                </a:gradFill>
                <a:hlinkClick r:id="rId5"/>
              </a:rPr>
              <a:t>http://aka.ms/SC2012R2</a:t>
            </a:r>
            <a:endParaRPr lang="en-US" sz="4080" dirty="0">
              <a:gradFill>
                <a:gsLst>
                  <a:gs pos="1250">
                    <a:srgbClr val="FFFFFF"/>
                  </a:gs>
                  <a:gs pos="100000">
                    <a:srgbClr val="FFFFFF"/>
                  </a:gs>
                </a:gsLst>
                <a:lin ang="5400000" scaled="0"/>
              </a:gradFill>
            </a:endParaRPr>
          </a:p>
        </p:txBody>
      </p:sp>
    </p:spTree>
    <p:extLst>
      <p:ext uri="{BB962C8B-B14F-4D97-AF65-F5344CB8AC3E}">
        <p14:creationId xmlns:p14="http://schemas.microsoft.com/office/powerpoint/2010/main" val="1324378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Tile"/>
          <p:cNvSpPr/>
          <p:nvPr/>
        </p:nvSpPr>
        <p:spPr bwMode="gray">
          <a:xfrm>
            <a:off x="5997647" y="3946350"/>
            <a:ext cx="5481387" cy="1835295"/>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err="1" smtClean="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msdn</a:t>
            </a:r>
            <a:endPar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endParaRPr>
          </a:p>
        </p:txBody>
      </p:sp>
      <p:grpSp>
        <p:nvGrpSpPr>
          <p:cNvPr id="34" name="MSDN Link"/>
          <p:cNvGrpSpPr/>
          <p:nvPr/>
        </p:nvGrpSpPr>
        <p:grpSpPr>
          <a:xfrm>
            <a:off x="5980243" y="5766010"/>
            <a:ext cx="5498792" cy="914399"/>
            <a:chOff x="6158906" y="5021924"/>
            <a:chExt cx="4997786" cy="813384"/>
          </a:xfrm>
        </p:grpSpPr>
        <p:sp>
          <p:nvSpPr>
            <p:cNvPr id="35" name="Rectangle 34"/>
            <p:cNvSpPr/>
            <p:nvPr/>
          </p:nvSpPr>
          <p:spPr bwMode="auto">
            <a:xfrm>
              <a:off x="6165582" y="5021924"/>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6" name="Rectangle 35"/>
            <p:cNvSpPr/>
            <p:nvPr/>
          </p:nvSpPr>
          <p:spPr>
            <a:xfrm>
              <a:off x="6158906" y="5076615"/>
              <a:ext cx="2330654" cy="301153"/>
            </a:xfrm>
            <a:prstGeom prst="rect">
              <a:avLst/>
            </a:prstGeom>
          </p:spPr>
          <p:txBody>
            <a:bodyPr wrap="none" lIns="182880">
              <a:spAutoFit/>
            </a:bodyPr>
            <a:lstStyle/>
            <a:p>
              <a:pPr marL="0" lvl="1">
                <a:tabLst>
                  <a:tab pos="1828800" algn="l"/>
                </a:tabLst>
              </a:pPr>
              <a:r>
                <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rPr>
                <a:t>Resources for Developers</a:t>
              </a:r>
            </a:p>
          </p:txBody>
        </p:sp>
        <p:sp>
          <p:nvSpPr>
            <p:cNvPr id="37" name="Rectangle 36"/>
            <p:cNvSpPr/>
            <p:nvPr/>
          </p:nvSpPr>
          <p:spPr bwMode="white">
            <a:xfrm>
              <a:off x="6165582" y="5388275"/>
              <a:ext cx="4991109" cy="328531"/>
            </a:xfrm>
            <a:prstGeom prst="rect">
              <a:avLst/>
            </a:prstGeom>
          </p:spPr>
          <p:txBody>
            <a:bodyPr wrap="square" lIns="182880">
              <a:spAutoFit/>
            </a:bodyPr>
            <a:lstStyle/>
            <a:p>
              <a:r>
                <a:rPr lang="en-US" dirty="0">
                  <a:solidFill>
                    <a:srgbClr val="FFFFFF"/>
                  </a:solidFill>
                  <a:hlinkClick r:id="rId3"/>
                </a:rPr>
                <a:t>http://microsoft.com/msdn </a:t>
              </a:r>
              <a:endParaRPr lang="en-US" dirty="0">
                <a:solidFill>
                  <a:srgbClr val="FFFFFF"/>
                </a:solidFill>
              </a:endParaRPr>
            </a:p>
          </p:txBody>
        </p:sp>
      </p:grpSp>
      <p:sp>
        <p:nvSpPr>
          <p:cNvPr id="12" name="Arrow Bar"/>
          <p:cNvSpPr/>
          <p:nvPr/>
        </p:nvSpPr>
        <p:spPr bwMode="gray">
          <a:xfrm>
            <a:off x="5997647" y="1214472"/>
            <a:ext cx="5486400" cy="1841377"/>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Learning</a:t>
            </a:r>
          </a:p>
        </p:txBody>
      </p:sp>
      <p:grpSp>
        <p:nvGrpSpPr>
          <p:cNvPr id="17" name="MS Learning Link"/>
          <p:cNvGrpSpPr/>
          <p:nvPr/>
        </p:nvGrpSpPr>
        <p:grpSpPr>
          <a:xfrm>
            <a:off x="5982656" y="3040063"/>
            <a:ext cx="5501390" cy="916641"/>
            <a:chOff x="6161986" y="2595282"/>
            <a:chExt cx="5010840" cy="813384"/>
          </a:xfrm>
        </p:grpSpPr>
        <p:sp>
          <p:nvSpPr>
            <p:cNvPr id="18" name="Rectangle 17"/>
            <p:cNvSpPr/>
            <p:nvPr/>
          </p:nvSpPr>
          <p:spPr bwMode="auto">
            <a:xfrm>
              <a:off x="6175640" y="2595282"/>
              <a:ext cx="4992624"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19" name="Rectangle 18"/>
            <p:cNvSpPr/>
            <p:nvPr/>
          </p:nvSpPr>
          <p:spPr>
            <a:xfrm>
              <a:off x="6161986" y="2649973"/>
              <a:ext cx="3863978" cy="300417"/>
            </a:xfrm>
            <a:prstGeom prst="rect">
              <a:avLst/>
            </a:prstGeom>
          </p:spPr>
          <p:txBody>
            <a:bodyPr wrap="none" lIns="182880">
              <a:spAutoFit/>
            </a:bodyPr>
            <a:lstStyle/>
            <a:p>
              <a:pPr marL="0" lvl="1">
                <a:tabLst>
                  <a:tab pos="1828800" algn="l"/>
                </a:tabLst>
              </a:pPr>
              <a:r>
                <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rPr>
                <a:t>Microsoft Certification &amp; Training Resources</a:t>
              </a:r>
            </a:p>
          </p:txBody>
        </p:sp>
        <p:sp>
          <p:nvSpPr>
            <p:cNvPr id="20" name="Rectangle 19"/>
            <p:cNvSpPr/>
            <p:nvPr/>
          </p:nvSpPr>
          <p:spPr bwMode="white">
            <a:xfrm>
              <a:off x="6181717" y="2961633"/>
              <a:ext cx="4991109" cy="327728"/>
            </a:xfrm>
            <a:prstGeom prst="rect">
              <a:avLst/>
            </a:prstGeom>
          </p:spPr>
          <p:txBody>
            <a:bodyPr wrap="square" lIns="182880">
              <a:spAutoFit/>
            </a:bodyPr>
            <a:lstStyle/>
            <a:p>
              <a:r>
                <a:rPr lang="en-US" dirty="0">
                  <a:solidFill>
                    <a:srgbClr val="FFFFFF"/>
                  </a:solidFill>
                  <a:hlinkClick r:id="rId4"/>
                </a:rPr>
                <a:t>www.microsoft.com/learning </a:t>
              </a:r>
              <a:endParaRPr lang="en-US" sz="1600" dirty="0"/>
            </a:p>
          </p:txBody>
        </p:sp>
      </p:grpSp>
      <p:sp>
        <p:nvSpPr>
          <p:cNvPr id="5" name="TechEd Tile"/>
          <p:cNvSpPr/>
          <p:nvPr/>
        </p:nvSpPr>
        <p:spPr bwMode="ltGray">
          <a:xfrm>
            <a:off x="274638" y="1214472"/>
            <a:ext cx="5476342" cy="1841394"/>
          </a:xfrm>
          <a:prstGeom prst="rect">
            <a:avLst/>
          </a:prstGeom>
          <a:solidFill>
            <a:srgbClr val="0072C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2" name="TechEd Tile"/>
          <p:cNvSpPr/>
          <p:nvPr/>
        </p:nvSpPr>
        <p:spPr bwMode="gray">
          <a:xfrm>
            <a:off x="274639" y="3947146"/>
            <a:ext cx="5486399" cy="1834500"/>
          </a:xfrm>
          <a:prstGeom prst="rect">
            <a:avLst/>
          </a:prstGeom>
          <a:solidFill>
            <a:srgbClr val="DC3C00"/>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smtClean="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TechNet</a:t>
            </a:r>
            <a:endPar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endParaRPr>
          </a:p>
        </p:txBody>
      </p:sp>
      <p:sp>
        <p:nvSpPr>
          <p:cNvPr id="2" name="Title 1"/>
          <p:cNvSpPr>
            <a:spLocks noGrp="1"/>
          </p:cNvSpPr>
          <p:nvPr>
            <p:ph type="title"/>
          </p:nvPr>
        </p:nvSpPr>
        <p:spPr/>
        <p:txBody>
          <a:bodyPr/>
          <a:lstStyle/>
          <a:p>
            <a:r>
              <a:rPr lang="en-US" dirty="0" smtClean="0"/>
              <a:t>Resources</a:t>
            </a:r>
            <a:endParaRPr lang="en-US" dirty="0"/>
          </a:p>
        </p:txBody>
      </p:sp>
      <p:grpSp>
        <p:nvGrpSpPr>
          <p:cNvPr id="7" name="myTechEd Link"/>
          <p:cNvGrpSpPr/>
          <p:nvPr/>
        </p:nvGrpSpPr>
        <p:grpSpPr>
          <a:xfrm>
            <a:off x="272820" y="3040063"/>
            <a:ext cx="5478161" cy="916885"/>
            <a:chOff x="1020415" y="2595282"/>
            <a:chExt cx="4992768" cy="813384"/>
          </a:xfrm>
        </p:grpSpPr>
        <p:sp>
          <p:nvSpPr>
            <p:cNvPr id="8" name="Rectangle 7"/>
            <p:cNvSpPr/>
            <p:nvPr/>
          </p:nvSpPr>
          <p:spPr bwMode="auto">
            <a:xfrm>
              <a:off x="1022073" y="2595282"/>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9" name="Rectangle 8"/>
            <p:cNvSpPr/>
            <p:nvPr/>
          </p:nvSpPr>
          <p:spPr>
            <a:xfrm>
              <a:off x="1020415" y="2649973"/>
              <a:ext cx="1963250" cy="300337"/>
            </a:xfrm>
            <a:prstGeom prst="rect">
              <a:avLst/>
            </a:prstGeom>
          </p:spPr>
          <p:txBody>
            <a:bodyPr wrap="none" lIns="182880">
              <a:spAutoFit/>
            </a:bodyPr>
            <a:lstStyle/>
            <a:p>
              <a:pPr marL="0" lvl="1">
                <a:tabLst>
                  <a:tab pos="1828800" algn="l"/>
                </a:tabLst>
              </a:pPr>
              <a:r>
                <a:rPr lang="en-US" sz="1600" dirty="0" smtClean="0">
                  <a:gradFill>
                    <a:gsLst>
                      <a:gs pos="1250">
                        <a:schemeClr val="bg2"/>
                      </a:gs>
                      <a:gs pos="100000">
                        <a:schemeClr val="bg2"/>
                      </a:gs>
                    </a:gsLst>
                    <a:lin ang="5400000" scaled="0"/>
                  </a:gradFill>
                  <a:latin typeface="Segoe UI" pitchFamily="34" charset="0"/>
                  <a:ea typeface="Segoe UI" pitchFamily="34" charset="0"/>
                  <a:cs typeface="Segoe UI" pitchFamily="34" charset="0"/>
                </a:rPr>
                <a:t>Sessions on Demand</a:t>
              </a:r>
              <a:endPar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endParaRPr>
            </a:p>
          </p:txBody>
        </p:sp>
        <p:sp>
          <p:nvSpPr>
            <p:cNvPr id="10" name="Rectangle 9"/>
            <p:cNvSpPr/>
            <p:nvPr/>
          </p:nvSpPr>
          <p:spPr bwMode="white">
            <a:xfrm>
              <a:off x="1022073" y="2961633"/>
              <a:ext cx="4991109" cy="327641"/>
            </a:xfrm>
            <a:prstGeom prst="rect">
              <a:avLst/>
            </a:prstGeom>
          </p:spPr>
          <p:txBody>
            <a:bodyPr wrap="square" lIns="182880">
              <a:spAutoFit/>
            </a:bodyPr>
            <a:lstStyle/>
            <a:p>
              <a:r>
                <a:rPr lang="en-US" u="sng" dirty="0">
                  <a:hlinkClick r:id="rId5"/>
                </a:rPr>
                <a:t>http://channel9.msdn.com/Events/TechEd</a:t>
              </a:r>
              <a:endParaRPr lang="en-US" dirty="0"/>
            </a:p>
          </p:txBody>
        </p:sp>
      </p:grpSp>
      <p:grpSp>
        <p:nvGrpSpPr>
          <p:cNvPr id="27" name="MS TechNet Link"/>
          <p:cNvGrpSpPr/>
          <p:nvPr/>
        </p:nvGrpSpPr>
        <p:grpSpPr>
          <a:xfrm>
            <a:off x="274639" y="5766010"/>
            <a:ext cx="5476339" cy="914399"/>
            <a:chOff x="1022074" y="5021924"/>
            <a:chExt cx="4991110" cy="813384"/>
          </a:xfrm>
        </p:grpSpPr>
        <p:sp>
          <p:nvSpPr>
            <p:cNvPr id="28" name="Rectangle 27"/>
            <p:cNvSpPr/>
            <p:nvPr/>
          </p:nvSpPr>
          <p:spPr bwMode="auto">
            <a:xfrm>
              <a:off x="1022074" y="5021924"/>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9" name="Rectangle 28"/>
            <p:cNvSpPr/>
            <p:nvPr/>
          </p:nvSpPr>
          <p:spPr>
            <a:xfrm>
              <a:off x="1027759" y="5076615"/>
              <a:ext cx="2680236" cy="301153"/>
            </a:xfrm>
            <a:prstGeom prst="rect">
              <a:avLst/>
            </a:prstGeom>
          </p:spPr>
          <p:txBody>
            <a:bodyPr wrap="none" lIns="182880">
              <a:spAutoFit/>
            </a:bodyPr>
            <a:lstStyle/>
            <a:p>
              <a:pPr marL="0" lvl="1">
                <a:tabLst>
                  <a:tab pos="1828800" algn="l"/>
                </a:tabLst>
              </a:pPr>
              <a:r>
                <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rPr>
                <a:t>Resources for IT Professionals</a:t>
              </a:r>
            </a:p>
          </p:txBody>
        </p:sp>
        <p:sp>
          <p:nvSpPr>
            <p:cNvPr id="30" name="Rectangle 29"/>
            <p:cNvSpPr/>
            <p:nvPr/>
          </p:nvSpPr>
          <p:spPr bwMode="white">
            <a:xfrm>
              <a:off x="1022074" y="5388275"/>
              <a:ext cx="4991109" cy="328531"/>
            </a:xfrm>
            <a:prstGeom prst="rect">
              <a:avLst/>
            </a:prstGeom>
          </p:spPr>
          <p:txBody>
            <a:bodyPr wrap="square" lIns="182880">
              <a:spAutoFit/>
            </a:bodyPr>
            <a:lstStyle/>
            <a:p>
              <a:pPr lvl="0">
                <a:spcBef>
                  <a:spcPts val="600"/>
                </a:spcBef>
                <a:buSzPct val="120000"/>
                <a:tabLst>
                  <a:tab pos="1828800" algn="l"/>
                </a:tabLst>
                <a:defRPr/>
              </a:pPr>
              <a:r>
                <a:rPr lang="en-US" dirty="0">
                  <a:solidFill>
                    <a:srgbClr val="FFFFFF"/>
                  </a:solidFill>
                  <a:hlinkClick r:id="rId6"/>
                </a:rPr>
                <a:t>http://microsoft.com/technet  </a:t>
              </a:r>
              <a:endParaRPr lang="en-US" dirty="0">
                <a:solidFill>
                  <a:srgbClr val="FFFFFF"/>
                </a:solidFill>
              </a:endParaRPr>
            </a:p>
          </p:txBody>
        </p:sp>
      </p:grpSp>
      <p:sp>
        <p:nvSpPr>
          <p:cNvPr id="43" name="Rectangle 42"/>
          <p:cNvSpPr/>
          <p:nvPr/>
        </p:nvSpPr>
        <p:spPr bwMode="auto">
          <a:xfrm>
            <a:off x="5750977" y="-1"/>
            <a:ext cx="273890" cy="6994525"/>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3" name="Picture 2"/>
          <p:cNvPicPr>
            <a:picLocks noChangeAspect="1"/>
          </p:cNvPicPr>
          <p:nvPr/>
        </p:nvPicPr>
        <p:blipFill rotWithShape="1">
          <a:blip r:embed="rId7">
            <a:extLst>
              <a:ext uri="{28A0092B-C50C-407E-A947-70E740481C1C}">
                <a14:useLocalDpi xmlns:a14="http://schemas.microsoft.com/office/drawing/2010/main" val="0"/>
              </a:ext>
            </a:extLst>
          </a:blip>
          <a:srcRect b="50120"/>
          <a:stretch/>
        </p:blipFill>
        <p:spPr>
          <a:xfrm>
            <a:off x="526107" y="1485017"/>
            <a:ext cx="2695575" cy="1273289"/>
          </a:xfrm>
          <a:prstGeom prst="rect">
            <a:avLst/>
          </a:prstGeom>
        </p:spPr>
      </p:pic>
      <p:sp useBgFill="1">
        <p:nvSpPr>
          <p:cNvPr id="39" name="Freeform 38"/>
          <p:cNvSpPr/>
          <p:nvPr/>
        </p:nvSpPr>
        <p:spPr bwMode="auto">
          <a:xfrm>
            <a:off x="0" y="0"/>
            <a:ext cx="12436475" cy="6994525"/>
          </a:xfrm>
          <a:custGeom>
            <a:avLst/>
            <a:gdLst>
              <a:gd name="connsiteX0" fmla="*/ 0 w 12436475"/>
              <a:gd name="connsiteY0" fmla="*/ 0 h 6994525"/>
              <a:gd name="connsiteX1" fmla="*/ 274638 w 12436475"/>
              <a:gd name="connsiteY1" fmla="*/ 0 h 6994525"/>
              <a:gd name="connsiteX2" fmla="*/ 274638 w 12436475"/>
              <a:gd name="connsiteY2" fmla="*/ 6697663 h 6994525"/>
              <a:gd name="connsiteX3" fmla="*/ 12436475 w 12436475"/>
              <a:gd name="connsiteY3" fmla="*/ 6697663 h 6994525"/>
              <a:gd name="connsiteX4" fmla="*/ 12436475 w 12436475"/>
              <a:gd name="connsiteY4" fmla="*/ 6994525 h 6994525"/>
              <a:gd name="connsiteX5" fmla="*/ 274638 w 12436475"/>
              <a:gd name="connsiteY5" fmla="*/ 6994525 h 6994525"/>
              <a:gd name="connsiteX6" fmla="*/ 1 w 12436475"/>
              <a:gd name="connsiteY6" fmla="*/ 6994525 h 6994525"/>
              <a:gd name="connsiteX7" fmla="*/ 0 w 12436475"/>
              <a:gd name="connsiteY7"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6475" h="6994525">
                <a:moveTo>
                  <a:pt x="0" y="0"/>
                </a:moveTo>
                <a:lnTo>
                  <a:pt x="274638" y="0"/>
                </a:lnTo>
                <a:lnTo>
                  <a:pt x="274638" y="6697663"/>
                </a:lnTo>
                <a:lnTo>
                  <a:pt x="12436475" y="6697663"/>
                </a:lnTo>
                <a:lnTo>
                  <a:pt x="12436475" y="6994525"/>
                </a:lnTo>
                <a:lnTo>
                  <a:pt x="274638" y="6994525"/>
                </a:lnTo>
                <a:lnTo>
                  <a:pt x="1" y="6994525"/>
                </a:lnTo>
                <a:lnTo>
                  <a:pt x="0" y="6994525"/>
                </a:lnTo>
                <a:close/>
              </a:path>
            </a:pathLst>
          </a:cu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6521562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2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750" fill="hold"/>
                                        <p:tgtEl>
                                          <p:spTgt spid="3"/>
                                        </p:tgtEl>
                                        <p:attrNameLst>
                                          <p:attrName>ppt_x</p:attrName>
                                        </p:attrNameLst>
                                      </p:cBhvr>
                                      <p:tavLst>
                                        <p:tav tm="0">
                                          <p:val>
                                            <p:strVal val="0-#ppt_w/2"/>
                                          </p:val>
                                        </p:tav>
                                        <p:tav tm="100000">
                                          <p:val>
                                            <p:strVal val="#ppt_x"/>
                                          </p:val>
                                        </p:tav>
                                      </p:tavLst>
                                    </p:anim>
                                    <p:anim calcmode="lin" valueType="num">
                                      <p:cBhvr additive="base">
                                        <p:cTn id="12" dur="75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75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0-#ppt_w/2"/>
                                          </p:val>
                                        </p:tav>
                                        <p:tav tm="100000">
                                          <p:val>
                                            <p:strVal val="#ppt_x"/>
                                          </p:val>
                                        </p:tav>
                                      </p:tavLst>
                                    </p:anim>
                                    <p:anim calcmode="lin" valueType="num">
                                      <p:cBhvr additive="base">
                                        <p:cTn id="16" dur="10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125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000" fill="hold"/>
                                        <p:tgtEl>
                                          <p:spTgt spid="12"/>
                                        </p:tgtEl>
                                        <p:attrNameLst>
                                          <p:attrName>ppt_x</p:attrName>
                                        </p:attrNameLst>
                                      </p:cBhvr>
                                      <p:tavLst>
                                        <p:tav tm="0">
                                          <p:val>
                                            <p:strVal val="0-#ppt_w/2"/>
                                          </p:val>
                                        </p:tav>
                                        <p:tav tm="100000">
                                          <p:val>
                                            <p:strVal val="#ppt_x"/>
                                          </p:val>
                                        </p:tav>
                                      </p:tavLst>
                                    </p:anim>
                                    <p:anim calcmode="lin" valueType="num">
                                      <p:cBhvr additive="base">
                                        <p:cTn id="20" dur="100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8" decel="100000" fill="hold" nodeType="withEffect">
                                  <p:stCondLst>
                                    <p:cond delay="200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1000" fill="hold"/>
                                        <p:tgtEl>
                                          <p:spTgt spid="17"/>
                                        </p:tgtEl>
                                        <p:attrNameLst>
                                          <p:attrName>ppt_x</p:attrName>
                                        </p:attrNameLst>
                                      </p:cBhvr>
                                      <p:tavLst>
                                        <p:tav tm="0">
                                          <p:val>
                                            <p:strVal val="0-#ppt_w/2"/>
                                          </p:val>
                                        </p:tav>
                                        <p:tav tm="100000">
                                          <p:val>
                                            <p:strVal val="#ppt_x"/>
                                          </p:val>
                                        </p:tav>
                                      </p:tavLst>
                                    </p:anim>
                                    <p:anim calcmode="lin" valueType="num">
                                      <p:cBhvr additive="base">
                                        <p:cTn id="24" dur="1000" fill="hold"/>
                                        <p:tgtEl>
                                          <p:spTgt spid="17"/>
                                        </p:tgtEl>
                                        <p:attrNameLst>
                                          <p:attrName>ppt_y</p:attrName>
                                        </p:attrNameLst>
                                      </p:cBhvr>
                                      <p:tavLst>
                                        <p:tav tm="0">
                                          <p:val>
                                            <p:strVal val="#ppt_y"/>
                                          </p:val>
                                        </p:tav>
                                        <p:tav tm="100000">
                                          <p:val>
                                            <p:strVal val="#ppt_y"/>
                                          </p:val>
                                        </p:tav>
                                      </p:tavLst>
                                    </p:anim>
                                  </p:childTnLst>
                                </p:cTn>
                              </p:par>
                              <p:par>
                                <p:cTn id="25" presetID="2" presetClass="entr" presetSubtype="8" decel="10000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1000" fill="hold"/>
                                        <p:tgtEl>
                                          <p:spTgt spid="22"/>
                                        </p:tgtEl>
                                        <p:attrNameLst>
                                          <p:attrName>ppt_x</p:attrName>
                                        </p:attrNameLst>
                                      </p:cBhvr>
                                      <p:tavLst>
                                        <p:tav tm="0">
                                          <p:val>
                                            <p:strVal val="0-#ppt_w/2"/>
                                          </p:val>
                                        </p:tav>
                                        <p:tav tm="100000">
                                          <p:val>
                                            <p:strVal val="#ppt_x"/>
                                          </p:val>
                                        </p:tav>
                                      </p:tavLst>
                                    </p:anim>
                                    <p:anim calcmode="lin" valueType="num">
                                      <p:cBhvr additive="base">
                                        <p:cTn id="28" dur="1000" fill="hold"/>
                                        <p:tgtEl>
                                          <p:spTgt spid="22"/>
                                        </p:tgtEl>
                                        <p:attrNameLst>
                                          <p:attrName>ppt_y</p:attrName>
                                        </p:attrNameLst>
                                      </p:cBhvr>
                                      <p:tavLst>
                                        <p:tav tm="0">
                                          <p:val>
                                            <p:strVal val="#ppt_y"/>
                                          </p:val>
                                        </p:tav>
                                        <p:tav tm="100000">
                                          <p:val>
                                            <p:strVal val="#ppt_y"/>
                                          </p:val>
                                        </p:tav>
                                      </p:tavLst>
                                    </p:anim>
                                  </p:childTnLst>
                                </p:cTn>
                              </p:par>
                              <p:par>
                                <p:cTn id="29" presetID="2" presetClass="entr" presetSubtype="8" decel="100000" fill="hold" nodeType="withEffect">
                                  <p:stCondLst>
                                    <p:cond delay="75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1000" fill="hold"/>
                                        <p:tgtEl>
                                          <p:spTgt spid="27"/>
                                        </p:tgtEl>
                                        <p:attrNameLst>
                                          <p:attrName>ppt_x</p:attrName>
                                        </p:attrNameLst>
                                      </p:cBhvr>
                                      <p:tavLst>
                                        <p:tav tm="0">
                                          <p:val>
                                            <p:strVal val="0-#ppt_w/2"/>
                                          </p:val>
                                        </p:tav>
                                        <p:tav tm="100000">
                                          <p:val>
                                            <p:strVal val="#ppt_x"/>
                                          </p:val>
                                        </p:tav>
                                      </p:tavLst>
                                    </p:anim>
                                    <p:anim calcmode="lin" valueType="num">
                                      <p:cBhvr additive="base">
                                        <p:cTn id="32" dur="1000" fill="hold"/>
                                        <p:tgtEl>
                                          <p:spTgt spid="27"/>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1250"/>
                                  </p:stCondLst>
                                  <p:childTnLst>
                                    <p:set>
                                      <p:cBhvr>
                                        <p:cTn id="34" dur="1" fill="hold">
                                          <p:stCondLst>
                                            <p:cond delay="0"/>
                                          </p:stCondLst>
                                        </p:cTn>
                                        <p:tgtEl>
                                          <p:spTgt spid="32"/>
                                        </p:tgtEl>
                                        <p:attrNameLst>
                                          <p:attrName>style.visibility</p:attrName>
                                        </p:attrNameLst>
                                      </p:cBhvr>
                                      <p:to>
                                        <p:strVal val="visible"/>
                                      </p:to>
                                    </p:set>
                                    <p:anim calcmode="lin" valueType="num">
                                      <p:cBhvr additive="base">
                                        <p:cTn id="35" dur="1000" fill="hold"/>
                                        <p:tgtEl>
                                          <p:spTgt spid="32"/>
                                        </p:tgtEl>
                                        <p:attrNameLst>
                                          <p:attrName>ppt_x</p:attrName>
                                        </p:attrNameLst>
                                      </p:cBhvr>
                                      <p:tavLst>
                                        <p:tav tm="0">
                                          <p:val>
                                            <p:strVal val="0-#ppt_w/2"/>
                                          </p:val>
                                        </p:tav>
                                        <p:tav tm="100000">
                                          <p:val>
                                            <p:strVal val="#ppt_x"/>
                                          </p:val>
                                        </p:tav>
                                      </p:tavLst>
                                    </p:anim>
                                    <p:anim calcmode="lin" valueType="num">
                                      <p:cBhvr additive="base">
                                        <p:cTn id="36" dur="1000" fill="hold"/>
                                        <p:tgtEl>
                                          <p:spTgt spid="32"/>
                                        </p:tgtEl>
                                        <p:attrNameLst>
                                          <p:attrName>ppt_y</p:attrName>
                                        </p:attrNameLst>
                                      </p:cBhvr>
                                      <p:tavLst>
                                        <p:tav tm="0">
                                          <p:val>
                                            <p:strVal val="#ppt_y"/>
                                          </p:val>
                                        </p:tav>
                                        <p:tav tm="100000">
                                          <p:val>
                                            <p:strVal val="#ppt_y"/>
                                          </p:val>
                                        </p:tav>
                                      </p:tavLst>
                                    </p:anim>
                                  </p:childTnLst>
                                </p:cTn>
                              </p:par>
                              <p:par>
                                <p:cTn id="37" presetID="2" presetClass="entr" presetSubtype="8" decel="100000" fill="hold" nodeType="withEffect">
                                  <p:stCondLst>
                                    <p:cond delay="2000"/>
                                  </p:stCondLst>
                                  <p:childTnLst>
                                    <p:set>
                                      <p:cBhvr>
                                        <p:cTn id="38" dur="1" fill="hold">
                                          <p:stCondLst>
                                            <p:cond delay="0"/>
                                          </p:stCondLst>
                                        </p:cTn>
                                        <p:tgtEl>
                                          <p:spTgt spid="34"/>
                                        </p:tgtEl>
                                        <p:attrNameLst>
                                          <p:attrName>style.visibility</p:attrName>
                                        </p:attrNameLst>
                                      </p:cBhvr>
                                      <p:to>
                                        <p:strVal val="visible"/>
                                      </p:to>
                                    </p:set>
                                    <p:anim calcmode="lin" valueType="num">
                                      <p:cBhvr additive="base">
                                        <p:cTn id="39" dur="1000" fill="hold"/>
                                        <p:tgtEl>
                                          <p:spTgt spid="34"/>
                                        </p:tgtEl>
                                        <p:attrNameLst>
                                          <p:attrName>ppt_x</p:attrName>
                                        </p:attrNameLst>
                                      </p:cBhvr>
                                      <p:tavLst>
                                        <p:tav tm="0">
                                          <p:val>
                                            <p:strVal val="0-#ppt_w/2"/>
                                          </p:val>
                                        </p:tav>
                                        <p:tav tm="100000">
                                          <p:val>
                                            <p:strVal val="#ppt_x"/>
                                          </p:val>
                                        </p:tav>
                                      </p:tavLst>
                                    </p:anim>
                                    <p:anim calcmode="lin" valueType="num">
                                      <p:cBhvr additive="base">
                                        <p:cTn id="40" dur="10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2" grpId="0" animBg="1"/>
      <p:bldP spid="5" grpId="0" animBg="1"/>
      <p:bldP spid="2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Complete an evaluation on CommNet and enter to win!</a:t>
            </a:r>
            <a:endParaRPr lang="en-US" dirty="0"/>
          </a:p>
        </p:txBody>
      </p:sp>
      <p:sp>
        <p:nvSpPr>
          <p:cNvPr id="5" name="Rectangle 4"/>
          <p:cNvSpPr/>
          <p:nvPr/>
        </p:nvSpPr>
        <p:spPr bwMode="auto">
          <a:xfrm>
            <a:off x="4459854" y="2125662"/>
            <a:ext cx="7701983" cy="4585903"/>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pic>
        <p:nvPicPr>
          <p:cNvPr id="6" name="Best Buy gc" descr="\\192.168.1.51\Shared\ADI_Projects\Microsoft\MS_11-01457_TechEd_2012_Template\Working_Art\Eval-prizes\bestbuy-gc.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77148" y="2607703"/>
            <a:ext cx="1881043" cy="122476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bwMode="auto">
          <a:xfrm>
            <a:off x="274638" y="2125663"/>
            <a:ext cx="4032817" cy="4585903"/>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pic>
        <p:nvPicPr>
          <p:cNvPr id="8" name="Xbox kinect" descr="\\192.168.1.51\Shared\ADI_Projects\Microsoft\MS_11-01457_TechEd_2012_Template\Working_Art\Eval-prizes\Xbox360_Matte_Sensor_7-8View.png"/>
          <p:cNvPicPr>
            <a:picLocks noChangeAspect="1" noChangeArrowheads="1"/>
          </p:cNvPicPr>
          <p:nvPr/>
        </p:nvPicPr>
        <p:blipFill rotWithShape="1">
          <a:blip r:embed="rId4" cstate="email">
            <a:extLst>
              <a:ext uri="{28A0092B-C50C-407E-A947-70E740481C1C}">
                <a14:useLocalDpi xmlns:a14="http://schemas.microsoft.com/office/drawing/2010/main"/>
              </a:ext>
            </a:extLst>
          </a:blip>
          <a:stretch/>
        </p:blipFill>
        <p:spPr bwMode="auto">
          <a:xfrm>
            <a:off x="483655" y="2529186"/>
            <a:ext cx="3620005" cy="3896269"/>
          </a:xfrm>
          <a:prstGeom prst="rect">
            <a:avLst/>
          </a:prstGeom>
          <a:noFill/>
          <a:extLst>
            <a:ext uri="{909E8E84-426E-40DD-AFC4-6F175D3DCCD1}">
              <a14:hiddenFill xmlns:a14="http://schemas.microsoft.com/office/drawing/2010/main">
                <a:solidFill>
                  <a:srgbClr val="FFFFFF"/>
                </a:solidFill>
              </a14:hiddenFill>
            </a:ext>
          </a:extLst>
        </p:spPr>
      </p:pic>
      <p:pic>
        <p:nvPicPr>
          <p:cNvPr id="9" name="hat" descr="\\192.168.1.51\Shared\ADI_Projects\Microsoft\MS_11-01457_TechEd_2012_Template\Working_Art\Eval-prizes\Geek-military-hat.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12535" y="4750235"/>
            <a:ext cx="1355377" cy="1694221"/>
          </a:xfrm>
          <a:prstGeom prst="rect">
            <a:avLst/>
          </a:prstGeom>
          <a:noFill/>
          <a:extLst>
            <a:ext uri="{909E8E84-426E-40DD-AFC4-6F175D3DCCD1}">
              <a14:hiddenFill xmlns:a14="http://schemas.microsoft.com/office/drawing/2010/main">
                <a:solidFill>
                  <a:srgbClr val="FFFFFF"/>
                </a:solidFill>
              </a14:hiddenFill>
            </a:ext>
          </a:extLst>
        </p:spPr>
      </p:pic>
      <p:pic>
        <p:nvPicPr>
          <p:cNvPr id="10" name="usb hub" descr="\\192.168.1.51\Shared\ADI_Projects\Microsoft\MS_11-01457_TechEd_2012_Template\Working_Art\Eval-prizes\Geek-usb-hub.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892060" y="4750234"/>
            <a:ext cx="1355378" cy="1694222"/>
          </a:xfrm>
          <a:prstGeom prst="rect">
            <a:avLst/>
          </a:prstGeom>
          <a:noFill/>
          <a:extLst>
            <a:ext uri="{909E8E84-426E-40DD-AFC4-6F175D3DCCD1}">
              <a14:hiddenFill xmlns:a14="http://schemas.microsoft.com/office/drawing/2010/main">
                <a:solidFill>
                  <a:srgbClr val="FFFFFF"/>
                </a:solidFill>
              </a14:hiddenFill>
            </a:ext>
          </a:extLst>
        </p:spPr>
      </p:pic>
      <p:pic>
        <p:nvPicPr>
          <p:cNvPr id="11" name="flashlight" descr="\\192.168.1.51\Shared\ADI_Projects\Microsoft\MS_11-01457_TechEd_2012_Template\Working_Art\Eval-prizes\LED-flashlight.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683123" y="4766996"/>
            <a:ext cx="1341968" cy="1677460"/>
          </a:xfrm>
          <a:prstGeom prst="rect">
            <a:avLst/>
          </a:prstGeom>
          <a:noFill/>
          <a:extLst>
            <a:ext uri="{909E8E84-426E-40DD-AFC4-6F175D3DCCD1}">
              <a14:hiddenFill xmlns:a14="http://schemas.microsoft.com/office/drawing/2010/main">
                <a:solidFill>
                  <a:srgbClr val="FFFFFF"/>
                </a:solidFill>
              </a14:hiddenFill>
            </a:ext>
          </a:extLst>
        </p:spPr>
      </p:pic>
      <p:pic>
        <p:nvPicPr>
          <p:cNvPr id="12" name="Accessory bag" descr="\\192.168.1.51\Shared\ADI_Projects\Microsoft\MS_11-01457_TechEd_2012_Template\Working_Art\Eval-prizes\Neoprene-accessory-case.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683123" y="2372973"/>
            <a:ext cx="1355378" cy="1694222"/>
          </a:xfrm>
          <a:prstGeom prst="rect">
            <a:avLst/>
          </a:prstGeom>
          <a:noFill/>
          <a:extLst>
            <a:ext uri="{909E8E84-426E-40DD-AFC4-6F175D3DCCD1}">
              <a14:hiddenFill xmlns:a14="http://schemas.microsoft.com/office/drawing/2010/main">
                <a:solidFill>
                  <a:srgbClr val="FFFFFF"/>
                </a:solidFill>
              </a14:hiddenFill>
            </a:ext>
          </a:extLst>
        </p:spPr>
      </p:pic>
      <p:pic>
        <p:nvPicPr>
          <p:cNvPr id="13" name="shirt" descr="\\192.168.1.51\Shared\ADI_Projects\Microsoft\MS_11-01457_TechEd_2012_Template\Working_Art\Eval-prizes\Cloud-power-shirt.jp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9986190" y="2372974"/>
            <a:ext cx="1355377" cy="1694222"/>
          </a:xfrm>
          <a:prstGeom prst="rect">
            <a:avLst/>
          </a:prstGeom>
          <a:noFill/>
          <a:extLst>
            <a:ext uri="{909E8E84-426E-40DD-AFC4-6F175D3DCCD1}">
              <a14:hiddenFill xmlns:a14="http://schemas.microsoft.com/office/drawing/2010/main">
                <a:solidFill>
                  <a:srgbClr val="FFFFFF"/>
                </a:solidFill>
              </a14:hiddenFill>
            </a:ext>
          </a:extLst>
        </p:spPr>
      </p:pic>
      <p:sp>
        <p:nvSpPr>
          <p:cNvPr id="19" name="Freeform 18"/>
          <p:cNvSpPr/>
          <p:nvPr/>
        </p:nvSpPr>
        <p:spPr bwMode="auto">
          <a:xfrm>
            <a:off x="0" y="0"/>
            <a:ext cx="12436475" cy="6994525"/>
          </a:xfrm>
          <a:custGeom>
            <a:avLst/>
            <a:gdLst>
              <a:gd name="connsiteX0" fmla="*/ 4459854 w 12436475"/>
              <a:gd name="connsiteY0" fmla="*/ 4500064 h 6994525"/>
              <a:gd name="connsiteX1" fmla="*/ 4459854 w 12436475"/>
              <a:gd name="connsiteY1" fmla="*/ 6697663 h 6994525"/>
              <a:gd name="connsiteX2" fmla="*/ 12161837 w 12436475"/>
              <a:gd name="connsiteY2" fmla="*/ 6697663 h 6994525"/>
              <a:gd name="connsiteX3" fmla="*/ 12161837 w 12436475"/>
              <a:gd name="connsiteY3" fmla="*/ 4500064 h 6994525"/>
              <a:gd name="connsiteX4" fmla="*/ 0 w 12436475"/>
              <a:gd name="connsiteY4" fmla="*/ 0 h 6994525"/>
              <a:gd name="connsiteX5" fmla="*/ 274638 w 12436475"/>
              <a:gd name="connsiteY5" fmla="*/ 0 h 6994525"/>
              <a:gd name="connsiteX6" fmla="*/ 274638 w 12436475"/>
              <a:gd name="connsiteY6" fmla="*/ 6697663 h 6994525"/>
              <a:gd name="connsiteX7" fmla="*/ 4307455 w 12436475"/>
              <a:gd name="connsiteY7" fmla="*/ 6697663 h 6994525"/>
              <a:gd name="connsiteX8" fmla="*/ 4307455 w 12436475"/>
              <a:gd name="connsiteY8" fmla="*/ 4500064 h 6994525"/>
              <a:gd name="connsiteX9" fmla="*/ 4307455 w 12436475"/>
              <a:gd name="connsiteY9" fmla="*/ 4320223 h 6994525"/>
              <a:gd name="connsiteX10" fmla="*/ 4307455 w 12436475"/>
              <a:gd name="connsiteY10" fmla="*/ 2125663 h 6994525"/>
              <a:gd name="connsiteX11" fmla="*/ 4459854 w 12436475"/>
              <a:gd name="connsiteY11" fmla="*/ 2125663 h 6994525"/>
              <a:gd name="connsiteX12" fmla="*/ 4459854 w 12436475"/>
              <a:gd name="connsiteY12" fmla="*/ 4320223 h 6994525"/>
              <a:gd name="connsiteX13" fmla="*/ 12161837 w 12436475"/>
              <a:gd name="connsiteY13" fmla="*/ 4320223 h 6994525"/>
              <a:gd name="connsiteX14" fmla="*/ 12161837 w 12436475"/>
              <a:gd name="connsiteY14" fmla="*/ 0 h 6994525"/>
              <a:gd name="connsiteX15" fmla="*/ 12436475 w 12436475"/>
              <a:gd name="connsiteY15" fmla="*/ 0 h 6994525"/>
              <a:gd name="connsiteX16" fmla="*/ 12436475 w 12436475"/>
              <a:gd name="connsiteY16" fmla="*/ 4320223 h 6994525"/>
              <a:gd name="connsiteX17" fmla="*/ 12436475 w 12436475"/>
              <a:gd name="connsiteY17" fmla="*/ 4500064 h 6994525"/>
              <a:gd name="connsiteX18" fmla="*/ 12436475 w 12436475"/>
              <a:gd name="connsiteY18" fmla="*/ 6697663 h 6994525"/>
              <a:gd name="connsiteX19" fmla="*/ 12436475 w 12436475"/>
              <a:gd name="connsiteY19" fmla="*/ 6994525 h 6994525"/>
              <a:gd name="connsiteX20" fmla="*/ 12161837 w 12436475"/>
              <a:gd name="connsiteY20" fmla="*/ 6994525 h 6994525"/>
              <a:gd name="connsiteX21" fmla="*/ 4459854 w 12436475"/>
              <a:gd name="connsiteY21" fmla="*/ 6994525 h 6994525"/>
              <a:gd name="connsiteX22" fmla="*/ 4307455 w 12436475"/>
              <a:gd name="connsiteY22" fmla="*/ 6994525 h 6994525"/>
              <a:gd name="connsiteX23" fmla="*/ 274638 w 12436475"/>
              <a:gd name="connsiteY23" fmla="*/ 6994525 h 6994525"/>
              <a:gd name="connsiteX24" fmla="*/ 1 w 12436475"/>
              <a:gd name="connsiteY24" fmla="*/ 6994525 h 6994525"/>
              <a:gd name="connsiteX25" fmla="*/ 0 w 12436475"/>
              <a:gd name="connsiteY25"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436475" h="6994525">
                <a:moveTo>
                  <a:pt x="4459854" y="4500064"/>
                </a:moveTo>
                <a:lnTo>
                  <a:pt x="4459854" y="6697663"/>
                </a:lnTo>
                <a:lnTo>
                  <a:pt x="12161837" y="6697663"/>
                </a:lnTo>
                <a:lnTo>
                  <a:pt x="12161837" y="4500064"/>
                </a:lnTo>
                <a:close/>
                <a:moveTo>
                  <a:pt x="0" y="0"/>
                </a:moveTo>
                <a:lnTo>
                  <a:pt x="274638" y="0"/>
                </a:lnTo>
                <a:lnTo>
                  <a:pt x="274638" y="6697663"/>
                </a:lnTo>
                <a:lnTo>
                  <a:pt x="4307455" y="6697663"/>
                </a:lnTo>
                <a:lnTo>
                  <a:pt x="4307455" y="4500064"/>
                </a:lnTo>
                <a:lnTo>
                  <a:pt x="4307455" y="4320223"/>
                </a:lnTo>
                <a:lnTo>
                  <a:pt x="4307455" y="2125663"/>
                </a:lnTo>
                <a:lnTo>
                  <a:pt x="4459854" y="2125663"/>
                </a:lnTo>
                <a:lnTo>
                  <a:pt x="4459854" y="4320223"/>
                </a:lnTo>
                <a:lnTo>
                  <a:pt x="12161837" y="4320223"/>
                </a:lnTo>
                <a:lnTo>
                  <a:pt x="12161837" y="0"/>
                </a:lnTo>
                <a:lnTo>
                  <a:pt x="12436475" y="0"/>
                </a:lnTo>
                <a:lnTo>
                  <a:pt x="12436475" y="4320223"/>
                </a:lnTo>
                <a:lnTo>
                  <a:pt x="12436475" y="4500064"/>
                </a:lnTo>
                <a:lnTo>
                  <a:pt x="12436475" y="6697663"/>
                </a:lnTo>
                <a:lnTo>
                  <a:pt x="12436475" y="6994525"/>
                </a:lnTo>
                <a:lnTo>
                  <a:pt x="12161837" y="6994525"/>
                </a:lnTo>
                <a:lnTo>
                  <a:pt x="4459854" y="6994525"/>
                </a:lnTo>
                <a:lnTo>
                  <a:pt x="4307455" y="6994525"/>
                </a:lnTo>
                <a:lnTo>
                  <a:pt x="274638" y="6994525"/>
                </a:lnTo>
                <a:lnTo>
                  <a:pt x="1" y="6994525"/>
                </a:lnTo>
                <a:lnTo>
                  <a:pt x="0" y="6994525"/>
                </a:lnTo>
                <a:close/>
              </a:path>
            </a:pathLst>
          </a:cu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2835485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grpId="0" nodeType="withEffect">
                                  <p:stCondLst>
                                    <p:cond delay="7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10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6" decel="100000" fill="hold" grpId="0" nodeType="withEffect">
                                  <p:stCondLst>
                                    <p:cond delay="125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1+#ppt_w/2"/>
                                          </p:val>
                                        </p:tav>
                                        <p:tav tm="100000">
                                          <p:val>
                                            <p:strVal val="#ppt_x"/>
                                          </p:val>
                                        </p:tav>
                                      </p:tavLst>
                                    </p:anim>
                                    <p:anim calcmode="lin" valueType="num">
                                      <p:cBhvr additive="base">
                                        <p:cTn id="16" dur="10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2" decel="100000" fill="hold" nodeType="withEffect">
                                  <p:stCondLst>
                                    <p:cond delay="150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1+#ppt_w/2"/>
                                          </p:val>
                                        </p:tav>
                                        <p:tav tm="100000">
                                          <p:val>
                                            <p:strVal val="#ppt_x"/>
                                          </p:val>
                                        </p:tav>
                                      </p:tavLst>
                                    </p:anim>
                                    <p:anim calcmode="lin" valueType="num">
                                      <p:cBhvr additive="base">
                                        <p:cTn id="20" dur="1000" fill="hold"/>
                                        <p:tgtEl>
                                          <p:spTgt spid="6"/>
                                        </p:tgtEl>
                                        <p:attrNameLst>
                                          <p:attrName>ppt_y</p:attrName>
                                        </p:attrNameLst>
                                      </p:cBhvr>
                                      <p:tavLst>
                                        <p:tav tm="0">
                                          <p:val>
                                            <p:strVal val="#ppt_y"/>
                                          </p:val>
                                        </p:tav>
                                        <p:tav tm="100000">
                                          <p:val>
                                            <p:strVal val="#ppt_y"/>
                                          </p:val>
                                        </p:tav>
                                      </p:tavLst>
                                    </p:anim>
                                  </p:childTnLst>
                                </p:cTn>
                              </p:par>
                              <p:par>
                                <p:cTn id="21" presetID="2" presetClass="entr" presetSubtype="4" decel="100000" fill="hold" nodeType="withEffect">
                                  <p:stCondLst>
                                    <p:cond delay="1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1000" fill="hold"/>
                                        <p:tgtEl>
                                          <p:spTgt spid="9"/>
                                        </p:tgtEl>
                                        <p:attrNameLst>
                                          <p:attrName>ppt_x</p:attrName>
                                        </p:attrNameLst>
                                      </p:cBhvr>
                                      <p:tavLst>
                                        <p:tav tm="0">
                                          <p:val>
                                            <p:strVal val="#ppt_x"/>
                                          </p:val>
                                        </p:tav>
                                        <p:tav tm="100000">
                                          <p:val>
                                            <p:strVal val="#ppt_x"/>
                                          </p:val>
                                        </p:tav>
                                      </p:tavLst>
                                    </p:anim>
                                    <p:anim calcmode="lin" valueType="num">
                                      <p:cBhvr additive="base">
                                        <p:cTn id="24" dur="10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2" decel="100000" fill="hold" nodeType="withEffect">
                                  <p:stCondLst>
                                    <p:cond delay="175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1000" fill="hold"/>
                                        <p:tgtEl>
                                          <p:spTgt spid="12"/>
                                        </p:tgtEl>
                                        <p:attrNameLst>
                                          <p:attrName>ppt_x</p:attrName>
                                        </p:attrNameLst>
                                      </p:cBhvr>
                                      <p:tavLst>
                                        <p:tav tm="0">
                                          <p:val>
                                            <p:strVal val="1+#ppt_w/2"/>
                                          </p:val>
                                        </p:tav>
                                        <p:tav tm="100000">
                                          <p:val>
                                            <p:strVal val="#ppt_x"/>
                                          </p:val>
                                        </p:tav>
                                      </p:tavLst>
                                    </p:anim>
                                    <p:anim calcmode="lin" valueType="num">
                                      <p:cBhvr additive="base">
                                        <p:cTn id="28" dur="1000" fill="hold"/>
                                        <p:tgtEl>
                                          <p:spTgt spid="12"/>
                                        </p:tgtEl>
                                        <p:attrNameLst>
                                          <p:attrName>ppt_y</p:attrName>
                                        </p:attrNameLst>
                                      </p:cBhvr>
                                      <p:tavLst>
                                        <p:tav tm="0">
                                          <p:val>
                                            <p:strVal val="#ppt_y"/>
                                          </p:val>
                                        </p:tav>
                                        <p:tav tm="100000">
                                          <p:val>
                                            <p:strVal val="#ppt_y"/>
                                          </p:val>
                                        </p:tav>
                                      </p:tavLst>
                                    </p:anim>
                                  </p:childTnLst>
                                </p:cTn>
                              </p:par>
                              <p:par>
                                <p:cTn id="29" presetID="2" presetClass="entr" presetSubtype="4" decel="100000" fill="hold" nodeType="withEffect">
                                  <p:stCondLst>
                                    <p:cond delay="175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1000" fill="hold"/>
                                        <p:tgtEl>
                                          <p:spTgt spid="11"/>
                                        </p:tgtEl>
                                        <p:attrNameLst>
                                          <p:attrName>ppt_x</p:attrName>
                                        </p:attrNameLst>
                                      </p:cBhvr>
                                      <p:tavLst>
                                        <p:tav tm="0">
                                          <p:val>
                                            <p:strVal val="#ppt_x"/>
                                          </p:val>
                                        </p:tav>
                                        <p:tav tm="100000">
                                          <p:val>
                                            <p:strVal val="#ppt_x"/>
                                          </p:val>
                                        </p:tav>
                                      </p:tavLst>
                                    </p:anim>
                                    <p:anim calcmode="lin" valueType="num">
                                      <p:cBhvr additive="base">
                                        <p:cTn id="32" dur="10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2" decel="100000" fill="hold" nodeType="withEffect">
                                  <p:stCondLst>
                                    <p:cond delay="200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1000" fill="hold"/>
                                        <p:tgtEl>
                                          <p:spTgt spid="13"/>
                                        </p:tgtEl>
                                        <p:attrNameLst>
                                          <p:attrName>ppt_x</p:attrName>
                                        </p:attrNameLst>
                                      </p:cBhvr>
                                      <p:tavLst>
                                        <p:tav tm="0">
                                          <p:val>
                                            <p:strVal val="1+#ppt_w/2"/>
                                          </p:val>
                                        </p:tav>
                                        <p:tav tm="100000">
                                          <p:val>
                                            <p:strVal val="#ppt_x"/>
                                          </p:val>
                                        </p:tav>
                                      </p:tavLst>
                                    </p:anim>
                                    <p:anim calcmode="lin" valueType="num">
                                      <p:cBhvr additive="base">
                                        <p:cTn id="36" dur="1000" fill="hold"/>
                                        <p:tgtEl>
                                          <p:spTgt spid="13"/>
                                        </p:tgtEl>
                                        <p:attrNameLst>
                                          <p:attrName>ppt_y</p:attrName>
                                        </p:attrNameLst>
                                      </p:cBhvr>
                                      <p:tavLst>
                                        <p:tav tm="0">
                                          <p:val>
                                            <p:strVal val="#ppt_y"/>
                                          </p:val>
                                        </p:tav>
                                        <p:tav tm="100000">
                                          <p:val>
                                            <p:strVal val="#ppt_y"/>
                                          </p:val>
                                        </p:tav>
                                      </p:tavLst>
                                    </p:anim>
                                  </p:childTnLst>
                                </p:cTn>
                              </p:par>
                              <p:par>
                                <p:cTn id="37" presetID="2" presetClass="entr" presetSubtype="4" decel="100000" fill="hold" nodeType="withEffect">
                                  <p:stCondLst>
                                    <p:cond delay="200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1000" fill="hold"/>
                                        <p:tgtEl>
                                          <p:spTgt spid="10"/>
                                        </p:tgtEl>
                                        <p:attrNameLst>
                                          <p:attrName>ppt_x</p:attrName>
                                        </p:attrNameLst>
                                      </p:cBhvr>
                                      <p:tavLst>
                                        <p:tav tm="0">
                                          <p:val>
                                            <p:strVal val="#ppt_x"/>
                                          </p:val>
                                        </p:tav>
                                        <p:tav tm="100000">
                                          <p:val>
                                            <p:strVal val="#ppt_x"/>
                                          </p:val>
                                        </p:tav>
                                      </p:tavLst>
                                    </p:anim>
                                    <p:anim calcmode="lin" valueType="num">
                                      <p:cBhvr additive="base">
                                        <p:cTn id="40"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sosceles Triangle 11"/>
          <p:cNvSpPr/>
          <p:nvPr/>
        </p:nvSpPr>
        <p:spPr bwMode="auto">
          <a:xfrm rot="5400000">
            <a:off x="7586389" y="3040002"/>
            <a:ext cx="4554072" cy="903013"/>
          </a:xfrm>
          <a:prstGeom prst="triangle">
            <a:avLst/>
          </a:prstGeom>
          <a:gradFill flip="none" rotWithShape="1">
            <a:gsLst>
              <a:gs pos="0">
                <a:srgbClr val="FFFFFF"/>
              </a:gs>
              <a:gs pos="100000">
                <a:srgbClr val="FFFFFF">
                  <a:alpha val="0"/>
                </a:srgbClr>
              </a:gs>
            </a:gsLst>
            <a:lin ang="5400000" scaled="1"/>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err="1">
              <a:solidFill>
                <a:srgbClr val="FFFFFF">
                  <a:lumMod val="20000"/>
                  <a:lumOff val="80000"/>
                  <a:alpha val="99000"/>
                </a:srgbClr>
              </a:solidFill>
              <a:ea typeface="Segoe UI" pitchFamily="34" charset="0"/>
              <a:cs typeface="Segoe UI" pitchFamily="34" charset="0"/>
            </a:endParaRPr>
          </a:p>
        </p:txBody>
      </p:sp>
      <p:sp>
        <p:nvSpPr>
          <p:cNvPr id="2" name="Title 1"/>
          <p:cNvSpPr>
            <a:spLocks noGrp="1"/>
          </p:cNvSpPr>
          <p:nvPr>
            <p:ph type="title"/>
          </p:nvPr>
        </p:nvSpPr>
        <p:spPr/>
        <p:txBody>
          <a:bodyPr/>
          <a:lstStyle/>
          <a:p>
            <a:r>
              <a:rPr lang="en-US" dirty="0" smtClean="0"/>
              <a:t>Evaluate this session</a:t>
            </a:r>
            <a:endParaRPr lang="en-US" dirty="0"/>
          </a:p>
        </p:txBody>
      </p:sp>
      <p:sp>
        <p:nvSpPr>
          <p:cNvPr id="7" name="TextBox 6"/>
          <p:cNvSpPr txBox="1"/>
          <p:nvPr/>
        </p:nvSpPr>
        <p:spPr>
          <a:xfrm>
            <a:off x="292249" y="2143592"/>
            <a:ext cx="4572318" cy="4561249"/>
          </a:xfrm>
          <a:prstGeom prst="rect">
            <a:avLst/>
          </a:prstGeom>
          <a:noFill/>
        </p:spPr>
        <p:txBody>
          <a:bodyPr wrap="square" lIns="182880" tIns="146304" rIns="182880" bIns="146304" rtlCol="0">
            <a:spAutoFit/>
          </a:bodyPr>
          <a:lstStyle/>
          <a:p>
            <a:pPr>
              <a:lnSpc>
                <a:spcPct val="90000"/>
              </a:lnSpc>
              <a:spcAft>
                <a:spcPts val="600"/>
              </a:spcAft>
            </a:pPr>
            <a:r>
              <a:rPr lang="en-US" sz="4400" b="1" dirty="0" smtClean="0">
                <a:gradFill>
                  <a:gsLst>
                    <a:gs pos="1250">
                      <a:srgbClr val="FFFFFF"/>
                    </a:gs>
                    <a:gs pos="100000">
                      <a:srgbClr val="FFFFFF"/>
                    </a:gs>
                  </a:gsLst>
                  <a:lin ang="5400000" scaled="0"/>
                </a:gradFill>
              </a:rPr>
              <a:t>Scan this QR code </a:t>
            </a:r>
            <a:r>
              <a:rPr lang="en-US" sz="4400" dirty="0" smtClean="0">
                <a:gradFill>
                  <a:gsLst>
                    <a:gs pos="1250">
                      <a:srgbClr val="FFFFFF"/>
                    </a:gs>
                    <a:gs pos="100000">
                      <a:srgbClr val="FFFFFF"/>
                    </a:gs>
                  </a:gsLst>
                  <a:lin ang="5400000" scaled="0"/>
                </a:gradFill>
              </a:rPr>
              <a:t>to evaluate this session and be automatically entered in a drawing to </a:t>
            </a:r>
            <a:br>
              <a:rPr lang="en-US" sz="4400" dirty="0" smtClean="0">
                <a:gradFill>
                  <a:gsLst>
                    <a:gs pos="1250">
                      <a:srgbClr val="FFFFFF"/>
                    </a:gs>
                    <a:gs pos="100000">
                      <a:srgbClr val="FFFFFF"/>
                    </a:gs>
                  </a:gsLst>
                  <a:lin ang="5400000" scaled="0"/>
                </a:gradFill>
              </a:rPr>
            </a:br>
            <a:r>
              <a:rPr lang="en-US" sz="4400" dirty="0" smtClean="0">
                <a:gradFill>
                  <a:gsLst>
                    <a:gs pos="1250">
                      <a:srgbClr val="FFFFFF"/>
                    </a:gs>
                    <a:gs pos="100000">
                      <a:srgbClr val="FFFFFF"/>
                    </a:gs>
                  </a:gsLst>
                  <a:lin ang="5400000" scaled="0"/>
                </a:gradFill>
              </a:rPr>
              <a:t>win a prize</a:t>
            </a:r>
            <a:endParaRPr lang="en-US" sz="4400" b="1" dirty="0" smtClean="0">
              <a:gradFill>
                <a:gsLst>
                  <a:gs pos="1250">
                    <a:srgbClr val="FFFFFF"/>
                  </a:gs>
                  <a:gs pos="100000">
                    <a:srgbClr val="FFFFFF"/>
                  </a:gs>
                </a:gsLst>
                <a:lin ang="5400000" scaled="0"/>
              </a:gradFill>
            </a:endParaRPr>
          </a:p>
        </p:txBody>
      </p:sp>
      <p:grpSp>
        <p:nvGrpSpPr>
          <p:cNvPr id="10" name="Group 9"/>
          <p:cNvGrpSpPr/>
          <p:nvPr/>
        </p:nvGrpSpPr>
        <p:grpSpPr>
          <a:xfrm>
            <a:off x="9943129" y="1559114"/>
            <a:ext cx="1915773" cy="4209429"/>
            <a:chOff x="9835555" y="1393220"/>
            <a:chExt cx="2076450" cy="4562475"/>
          </a:xfrm>
        </p:grpSpPr>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67237" y="1892483"/>
              <a:ext cx="1807824" cy="3237981"/>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835555" y="1393220"/>
              <a:ext cx="2076450" cy="4562475"/>
            </a:xfrm>
            <a:prstGeom prst="rect">
              <a:avLst/>
            </a:prstGeom>
          </p:spPr>
        </p:pic>
      </p:grpSp>
      <p:sp>
        <p:nvSpPr>
          <p:cNvPr id="5" name="Rectangle 4" hidden="1"/>
          <p:cNvSpPr/>
          <p:nvPr/>
        </p:nvSpPr>
        <p:spPr bwMode="auto">
          <a:xfrm>
            <a:off x="9218612" y="115512"/>
            <a:ext cx="2854754" cy="2185214"/>
          </a:xfrm>
          <a:prstGeom prst="rect">
            <a:avLst/>
          </a:prstGeom>
          <a:solidFill>
            <a:srgbClr val="7FBA00"/>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defTabSz="914099" fontAlgn="base">
              <a:spcBef>
                <a:spcPct val="0"/>
              </a:spcBef>
              <a:spcAft>
                <a:spcPct val="0"/>
              </a:spcAft>
            </a:pPr>
            <a:r>
              <a:rPr lang="en-US" sz="2800" b="1" dirty="0">
                <a:solidFill>
                  <a:srgbClr val="FFFFFF">
                    <a:alpha val="99000"/>
                  </a:srgbClr>
                </a:solidFill>
              </a:rPr>
              <a:t>Required Slide </a:t>
            </a:r>
            <a:endParaRPr lang="en-US" sz="2800" b="1" dirty="0" smtClean="0">
              <a:solidFill>
                <a:srgbClr val="FFFFFF">
                  <a:alpha val="99000"/>
                </a:srgbClr>
              </a:solidFill>
            </a:endParaRPr>
          </a:p>
          <a:p>
            <a:pPr defTabSz="914099" fontAlgn="base">
              <a:spcBef>
                <a:spcPct val="0"/>
              </a:spcBef>
              <a:spcAft>
                <a:spcPct val="0"/>
              </a:spcAft>
            </a:pPr>
            <a:r>
              <a:rPr lang="en-US" sz="1200" dirty="0">
                <a:solidFill>
                  <a:srgbClr val="FFFFFF">
                    <a:alpha val="99000"/>
                  </a:srgbClr>
                </a:solidFill>
              </a:rPr>
              <a:t>*delete this box when your slide is finalized</a:t>
            </a:r>
          </a:p>
          <a:p>
            <a:pPr defTabSz="914099" fontAlgn="base">
              <a:spcBef>
                <a:spcPct val="0"/>
              </a:spcBef>
              <a:spcAft>
                <a:spcPct val="0"/>
              </a:spcAft>
            </a:pPr>
            <a:endParaRPr lang="en-US" dirty="0">
              <a:solidFill>
                <a:srgbClr val="FFFFFF">
                  <a:alpha val="99000"/>
                </a:srgbClr>
              </a:solidFill>
            </a:endParaRPr>
          </a:p>
          <a:p>
            <a:r>
              <a:rPr lang="en-US" dirty="0">
                <a:solidFill>
                  <a:srgbClr val="FFFFFF">
                    <a:alpha val="99000"/>
                  </a:srgbClr>
                </a:solidFill>
              </a:rPr>
              <a:t>Your MS Tag will be inserted here during the final scrub. </a:t>
            </a:r>
          </a:p>
        </p:txBody>
      </p:sp>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846638" y="1214472"/>
            <a:ext cx="4572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4099271"/>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blackWhite">
          <a:xfrm>
            <a:off x="273051" y="6079032"/>
            <a:ext cx="10974388" cy="618631"/>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2013 Microsoft Corporation. All rights reserved. Microsoft, Windows and other product names are or may be registered trademarks and/or trademarks in the U.S. and/or other countries.</a:t>
            </a:r>
          </a:p>
          <a:p>
            <a:pPr defTabSz="932290" eaLnBrk="0" hangingPunct="0"/>
            <a:r>
              <a:rPr lang="en-US" sz="700" dirty="0">
                <a:gradFill>
                  <a:gsLst>
                    <a:gs pos="0">
                      <a:schemeClr val="tx1"/>
                    </a:gs>
                    <a:gs pos="100000">
                      <a:schemeClr val="tx1"/>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invGray">
          <a:xfrm>
            <a:off x="459230" y="3145040"/>
            <a:ext cx="3288506" cy="704445"/>
          </a:xfrm>
          <a:prstGeom prst="rect">
            <a:avLst/>
          </a:prstGeom>
        </p:spPr>
      </p:pic>
    </p:spTree>
    <p:extLst>
      <p:ext uri="{BB962C8B-B14F-4D97-AF65-F5344CB8AC3E}">
        <p14:creationId xmlns:p14="http://schemas.microsoft.com/office/powerpoint/2010/main" val="2492700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Picture </a:t>
            </a:r>
            <a:r>
              <a:rPr lang="nl-BE" dirty="0" err="1" smtClean="0"/>
              <a:t>References</a:t>
            </a:r>
            <a:endParaRPr lang="en-US" dirty="0"/>
          </a:p>
        </p:txBody>
      </p:sp>
      <p:sp>
        <p:nvSpPr>
          <p:cNvPr id="3" name="Content Placeholder 2"/>
          <p:cNvSpPr>
            <a:spLocks noGrp="1"/>
          </p:cNvSpPr>
          <p:nvPr>
            <p:ph sz="quarter" idx="10"/>
          </p:nvPr>
        </p:nvSpPr>
        <p:spPr>
          <a:xfrm>
            <a:off x="274638" y="1214438"/>
            <a:ext cx="11887200" cy="1477328"/>
          </a:xfrm>
        </p:spPr>
        <p:txBody>
          <a:bodyPr/>
          <a:lstStyle/>
          <a:p>
            <a:r>
              <a:rPr lang="nl-BE" sz="2000" dirty="0" err="1" smtClean="0"/>
              <a:t>Comparison</a:t>
            </a:r>
            <a:r>
              <a:rPr lang="nl-BE" sz="2000" dirty="0"/>
              <a:t>: </a:t>
            </a:r>
            <a:r>
              <a:rPr lang="nl-BE" sz="2000" dirty="0">
                <a:hlinkClick r:id="rId2"/>
              </a:rPr>
              <a:t>http://www.flickr.com/photos/ozchris/5291291144/sizes/l/in/photostream</a:t>
            </a:r>
            <a:r>
              <a:rPr lang="nl-BE" sz="2000" dirty="0" smtClean="0">
                <a:hlinkClick r:id="rId2"/>
              </a:rPr>
              <a:t>/</a:t>
            </a:r>
            <a:endParaRPr lang="nl-BE" sz="2000" dirty="0" smtClean="0"/>
          </a:p>
          <a:p>
            <a:r>
              <a:rPr lang="nl-BE" sz="2000" dirty="0" smtClean="0"/>
              <a:t>Building: </a:t>
            </a:r>
            <a:r>
              <a:rPr lang="en-US" sz="2000" dirty="0">
                <a:hlinkClick r:id="rId3"/>
              </a:rPr>
              <a:t>http://www.flickr.com/photos/25228175@N08/6317811370/sizes/o/in/photostream</a:t>
            </a:r>
            <a:r>
              <a:rPr lang="en-US" sz="2000" dirty="0" smtClean="0">
                <a:hlinkClick r:id="rId3"/>
              </a:rPr>
              <a:t>/</a:t>
            </a:r>
            <a:endParaRPr lang="en-US" sz="2000" dirty="0" smtClean="0"/>
          </a:p>
          <a:p>
            <a:r>
              <a:rPr lang="nl-BE" sz="2000" dirty="0" smtClean="0"/>
              <a:t>Building </a:t>
            </a:r>
            <a:r>
              <a:rPr lang="nl-BE" sz="2000" dirty="0" err="1" smtClean="0"/>
              <a:t>blocks</a:t>
            </a:r>
            <a:r>
              <a:rPr lang="nl-BE" sz="2000" dirty="0" smtClean="0"/>
              <a:t>: </a:t>
            </a:r>
            <a:r>
              <a:rPr lang="en-US" sz="2000" dirty="0">
                <a:hlinkClick r:id="rId4"/>
              </a:rPr>
              <a:t>http://www.flickr.com/photos/22856604@N05/3093969560/sizes/o/in/photostream</a:t>
            </a:r>
            <a:r>
              <a:rPr lang="en-US" sz="2000" dirty="0" smtClean="0">
                <a:hlinkClick r:id="rId4"/>
              </a:rPr>
              <a:t>/</a:t>
            </a:r>
            <a:endParaRPr lang="en-US" sz="2000" dirty="0"/>
          </a:p>
          <a:p>
            <a:endParaRPr lang="en-US" sz="2000" dirty="0"/>
          </a:p>
        </p:txBody>
      </p:sp>
    </p:spTree>
    <p:extLst>
      <p:ext uri="{BB962C8B-B14F-4D97-AF65-F5344CB8AC3E}">
        <p14:creationId xmlns:p14="http://schemas.microsoft.com/office/powerpoint/2010/main" val="854366457"/>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itle 56"/>
          <p:cNvSpPr>
            <a:spLocks noGrp="1"/>
          </p:cNvSpPr>
          <p:nvPr>
            <p:ph type="title"/>
          </p:nvPr>
        </p:nvSpPr>
        <p:spPr/>
        <p:txBody>
          <a:bodyPr/>
          <a:lstStyle/>
          <a:p>
            <a:pPr lvl="0"/>
            <a:r>
              <a:rPr lang="en-US" sz="4800" kern="0" spc="0" dirty="0">
                <a:ln>
                  <a:noFill/>
                </a:ln>
                <a:solidFill>
                  <a:srgbClr val="FFFFFF"/>
                </a:solidFill>
                <a:latin typeface="Segoe UI" pitchFamily="34" charset="0"/>
                <a:ea typeface="Segoe UI" pitchFamily="34" charset="0"/>
              </a:rPr>
              <a:t>System Center Helps Deliver IT as a </a:t>
            </a:r>
            <a:r>
              <a:rPr lang="en-US" sz="4800" kern="0" spc="0" dirty="0" smtClean="0">
                <a:ln>
                  <a:noFill/>
                </a:ln>
                <a:solidFill>
                  <a:srgbClr val="FFFFFF"/>
                </a:solidFill>
                <a:latin typeface="Segoe UI" pitchFamily="34" charset="0"/>
                <a:ea typeface="Segoe UI" pitchFamily="34" charset="0"/>
              </a:rPr>
              <a:t>Service</a:t>
            </a:r>
            <a:endParaRPr lang="en-US" sz="4800" dirty="0"/>
          </a:p>
        </p:txBody>
      </p:sp>
      <p:sp>
        <p:nvSpPr>
          <p:cNvPr id="59" name="AutoShape 2"/>
          <p:cNvSpPr>
            <a:spLocks noChangeArrowheads="1"/>
          </p:cNvSpPr>
          <p:nvPr/>
        </p:nvSpPr>
        <p:spPr bwMode="auto">
          <a:xfrm rot="-5400000">
            <a:off x="-27780" y="2888457"/>
            <a:ext cx="5029200" cy="1690687"/>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2612 w 21600"/>
              <a:gd name="T13" fmla="*/ 2612 h 21600"/>
              <a:gd name="T14" fmla="*/ 18988 w 21600"/>
              <a:gd name="T15" fmla="*/ 18988 h 21600"/>
            </a:gdLst>
            <a:ahLst/>
            <a:cxnLst>
              <a:cxn ang="T8">
                <a:pos x="T0" y="T1"/>
              </a:cxn>
              <a:cxn ang="T9">
                <a:pos x="T2" y="T3"/>
              </a:cxn>
              <a:cxn ang="T10">
                <a:pos x="T4" y="T5"/>
              </a:cxn>
              <a:cxn ang="T11">
                <a:pos x="T6" y="T7"/>
              </a:cxn>
            </a:cxnLst>
            <a:rect l="T12" t="T13" r="T14" b="T15"/>
            <a:pathLst>
              <a:path w="21600" h="21600">
                <a:moveTo>
                  <a:pt x="0" y="0"/>
                </a:moveTo>
                <a:lnTo>
                  <a:pt x="1624" y="21600"/>
                </a:lnTo>
                <a:lnTo>
                  <a:pt x="19976" y="21600"/>
                </a:lnTo>
                <a:lnTo>
                  <a:pt x="21600" y="0"/>
                </a:lnTo>
                <a:close/>
              </a:path>
            </a:pathLst>
          </a:custGeom>
          <a:solidFill>
            <a:srgbClr val="FFFFFF">
              <a:alpha val="10196"/>
            </a:srgbClr>
          </a:solidFill>
          <a:ln w="9525">
            <a:noFill/>
            <a:miter lim="800000"/>
            <a:headEnd/>
            <a:tailEnd/>
          </a:ln>
        </p:spPr>
        <p:txBody>
          <a:bodyPr vert="eaVert" tIns="0" bIns="0" anchor="ctr"/>
          <a:lstStyle/>
          <a:p>
            <a:pPr marL="0" marR="0" lvl="0" indent="0" algn="ctr" defTabSz="912813"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srgbClr val="3DB5F1"/>
              </a:solidFill>
              <a:effectLst/>
              <a:uLnTx/>
              <a:uFillTx/>
              <a:cs typeface="Segoe UI"/>
            </a:endParaRPr>
          </a:p>
          <a:p>
            <a:pPr marL="0" marR="0" lvl="0" indent="0" algn="ctr" defTabSz="912813"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srgbClr val="3DB5F1"/>
              </a:solidFill>
              <a:effectLst/>
              <a:uLnTx/>
              <a:uFillTx/>
              <a:cs typeface="Segoe UI"/>
            </a:endParaRPr>
          </a:p>
          <a:p>
            <a:pPr marL="0" marR="0" lvl="0" indent="0" algn="ctr" defTabSz="912813"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smtClean="0">
                <a:ln>
                  <a:noFill/>
                </a:ln>
                <a:solidFill>
                  <a:srgbClr val="3DB5F1"/>
                </a:solidFill>
                <a:effectLst/>
                <a:uLnTx/>
                <a:uFillTx/>
                <a:cs typeface="Segoe UI"/>
              </a:rPr>
              <a:t>Self Service</a:t>
            </a:r>
          </a:p>
        </p:txBody>
      </p:sp>
      <p:sp>
        <p:nvSpPr>
          <p:cNvPr id="60" name="AutoShape 3"/>
          <p:cNvSpPr>
            <a:spLocks noChangeArrowheads="1"/>
          </p:cNvSpPr>
          <p:nvPr/>
        </p:nvSpPr>
        <p:spPr bwMode="auto">
          <a:xfrm rot="-5400000">
            <a:off x="3351214" y="2811463"/>
            <a:ext cx="5029200" cy="169227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2612 w 21600"/>
              <a:gd name="T13" fmla="*/ 2612 h 21600"/>
              <a:gd name="T14" fmla="*/ 18988 w 21600"/>
              <a:gd name="T15" fmla="*/ 18988 h 21600"/>
            </a:gdLst>
            <a:ahLst/>
            <a:cxnLst>
              <a:cxn ang="T8">
                <a:pos x="T0" y="T1"/>
              </a:cxn>
              <a:cxn ang="T9">
                <a:pos x="T2" y="T3"/>
              </a:cxn>
              <a:cxn ang="T10">
                <a:pos x="T4" y="T5"/>
              </a:cxn>
              <a:cxn ang="T11">
                <a:pos x="T6" y="T7"/>
              </a:cxn>
            </a:cxnLst>
            <a:rect l="T12" t="T13" r="T14" b="T15"/>
            <a:pathLst>
              <a:path w="21600" h="21600">
                <a:moveTo>
                  <a:pt x="0" y="0"/>
                </a:moveTo>
                <a:lnTo>
                  <a:pt x="1624" y="21600"/>
                </a:lnTo>
                <a:lnTo>
                  <a:pt x="19976" y="21600"/>
                </a:lnTo>
                <a:lnTo>
                  <a:pt x="21600" y="0"/>
                </a:lnTo>
                <a:close/>
              </a:path>
            </a:pathLst>
          </a:custGeom>
          <a:solidFill>
            <a:srgbClr val="FFFFFF">
              <a:alpha val="10196"/>
            </a:srgbClr>
          </a:solidFill>
          <a:ln w="9525">
            <a:noFill/>
            <a:miter lim="800000"/>
            <a:headEnd/>
            <a:tailEnd/>
          </a:ln>
        </p:spPr>
        <p:txBody>
          <a:bodyPr vert="eaVert" lIns="182880" tIns="0" bIns="0" anchor="ctr"/>
          <a:lstStyle/>
          <a:p>
            <a:pPr marL="0" marR="0" lvl="0" indent="0" algn="ctr" defTabSz="912813"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srgbClr val="3DB5F1"/>
              </a:solidFill>
              <a:effectLst/>
              <a:uLnTx/>
              <a:uFillTx/>
              <a:cs typeface="Segoe UI"/>
            </a:endParaRPr>
          </a:p>
          <a:p>
            <a:pPr marL="0" marR="0" lvl="0" indent="0" algn="ctr" defTabSz="912813"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smtClean="0">
                <a:ln>
                  <a:noFill/>
                </a:ln>
                <a:solidFill>
                  <a:srgbClr val="3DB5F1"/>
                </a:solidFill>
                <a:effectLst/>
                <a:uLnTx/>
                <a:uFillTx/>
                <a:cs typeface="Segoe UI"/>
              </a:rPr>
              <a:t>Service Delivery and Automation</a:t>
            </a:r>
          </a:p>
        </p:txBody>
      </p:sp>
      <p:sp>
        <p:nvSpPr>
          <p:cNvPr id="62" name="Freeform 132"/>
          <p:cNvSpPr>
            <a:spLocks/>
          </p:cNvSpPr>
          <p:nvPr/>
        </p:nvSpPr>
        <p:spPr bwMode="gray">
          <a:xfrm>
            <a:off x="5360989" y="3044825"/>
            <a:ext cx="1006475" cy="236538"/>
          </a:xfrm>
          <a:custGeom>
            <a:avLst/>
            <a:gdLst>
              <a:gd name="T0" fmla="*/ 2147483647 w 364"/>
              <a:gd name="T1" fmla="*/ 2147483647 h 86"/>
              <a:gd name="T2" fmla="*/ 2147483647 w 364"/>
              <a:gd name="T3" fmla="*/ 2147483647 h 86"/>
              <a:gd name="T4" fmla="*/ 2147483647 w 364"/>
              <a:gd name="T5" fmla="*/ 2147483647 h 86"/>
              <a:gd name="T6" fmla="*/ 2147483647 w 364"/>
              <a:gd name="T7" fmla="*/ 2147483647 h 86"/>
              <a:gd name="T8" fmla="*/ 2147483647 w 364"/>
              <a:gd name="T9" fmla="*/ 2147483647 h 86"/>
              <a:gd name="T10" fmla="*/ 2147483647 w 364"/>
              <a:gd name="T11" fmla="*/ 2147483647 h 86"/>
              <a:gd name="T12" fmla="*/ 2147483647 w 364"/>
              <a:gd name="T13" fmla="*/ 2147483647 h 86"/>
              <a:gd name="T14" fmla="*/ 2147483647 w 364"/>
              <a:gd name="T15" fmla="*/ 2147483647 h 86"/>
              <a:gd name="T16" fmla="*/ 2147483647 w 364"/>
              <a:gd name="T17" fmla="*/ 2147483647 h 86"/>
              <a:gd name="T18" fmla="*/ 2147483647 w 364"/>
              <a:gd name="T19" fmla="*/ 2147483647 h 86"/>
              <a:gd name="T20" fmla="*/ 2147483647 w 364"/>
              <a:gd name="T21" fmla="*/ 2147483647 h 86"/>
              <a:gd name="T22" fmla="*/ 2147483647 w 364"/>
              <a:gd name="T23" fmla="*/ 2147483647 h 86"/>
              <a:gd name="T24" fmla="*/ 2147483647 w 364"/>
              <a:gd name="T25" fmla="*/ 2147483647 h 86"/>
              <a:gd name="T26" fmla="*/ 2147483647 w 364"/>
              <a:gd name="T27" fmla="*/ 2147483647 h 86"/>
              <a:gd name="T28" fmla="*/ 0 w 364"/>
              <a:gd name="T29" fmla="*/ 2147483647 h 86"/>
              <a:gd name="T30" fmla="*/ 2147483647 w 364"/>
              <a:gd name="T31" fmla="*/ 2147483647 h 86"/>
              <a:gd name="T32" fmla="*/ 2147483647 w 364"/>
              <a:gd name="T33" fmla="*/ 2147483647 h 86"/>
              <a:gd name="T34" fmla="*/ 2147483647 w 364"/>
              <a:gd name="T35" fmla="*/ 0 h 86"/>
              <a:gd name="T36" fmla="*/ 2147483647 w 364"/>
              <a:gd name="T37" fmla="*/ 2147483647 h 86"/>
              <a:gd name="T38" fmla="*/ 2147483647 w 364"/>
              <a:gd name="T39" fmla="*/ 2147483647 h 86"/>
              <a:gd name="T40" fmla="*/ 2147483647 w 364"/>
              <a:gd name="T41" fmla="*/ 2147483647 h 86"/>
              <a:gd name="T42" fmla="*/ 2147483647 w 364"/>
              <a:gd name="T43" fmla="*/ 2147483647 h 86"/>
              <a:gd name="T44" fmla="*/ 2147483647 w 364"/>
              <a:gd name="T45" fmla="*/ 2147483647 h 86"/>
              <a:gd name="T46" fmla="*/ 2147483647 w 364"/>
              <a:gd name="T47" fmla="*/ 0 h 86"/>
              <a:gd name="T48" fmla="*/ 2147483647 w 364"/>
              <a:gd name="T49" fmla="*/ 2147483647 h 86"/>
              <a:gd name="T50" fmla="*/ 2147483647 w 364"/>
              <a:gd name="T51" fmla="*/ 2147483647 h 86"/>
              <a:gd name="T52" fmla="*/ 2147483647 w 364"/>
              <a:gd name="T53" fmla="*/ 2147483647 h 86"/>
              <a:gd name="T54" fmla="*/ 2147483647 w 364"/>
              <a:gd name="T55" fmla="*/ 2147483647 h 86"/>
              <a:gd name="T56" fmla="*/ 2147483647 w 364"/>
              <a:gd name="T57" fmla="*/ 2147483647 h 86"/>
              <a:gd name="T58" fmla="*/ 2147483647 w 364"/>
              <a:gd name="T59" fmla="*/ 2147483647 h 86"/>
              <a:gd name="T60" fmla="*/ 2147483647 w 364"/>
              <a:gd name="T61" fmla="*/ 2147483647 h 86"/>
              <a:gd name="T62" fmla="*/ 2147483647 w 364"/>
              <a:gd name="T63" fmla="*/ 2147483647 h 86"/>
              <a:gd name="T64" fmla="*/ 2147483647 w 364"/>
              <a:gd name="T65" fmla="*/ 2147483647 h 86"/>
              <a:gd name="T66" fmla="*/ 2147483647 w 364"/>
              <a:gd name="T67" fmla="*/ 2147483647 h 86"/>
              <a:gd name="T68" fmla="*/ 2147483647 w 364"/>
              <a:gd name="T69" fmla="*/ 2147483647 h 86"/>
              <a:gd name="T70" fmla="*/ 2147483647 w 364"/>
              <a:gd name="T71" fmla="*/ 2147483647 h 86"/>
              <a:gd name="T72" fmla="*/ 2147483647 w 364"/>
              <a:gd name="T73" fmla="*/ 2147483647 h 86"/>
              <a:gd name="T74" fmla="*/ 2147483647 w 364"/>
              <a:gd name="T75" fmla="*/ 2147483647 h 86"/>
              <a:gd name="T76" fmla="*/ 2147483647 w 364"/>
              <a:gd name="T77" fmla="*/ 2147483647 h 86"/>
              <a:gd name="T78" fmla="*/ 2147483647 w 364"/>
              <a:gd name="T79" fmla="*/ 2147483647 h 86"/>
              <a:gd name="T80" fmla="*/ 2147483647 w 364"/>
              <a:gd name="T81" fmla="*/ 2147483647 h 86"/>
              <a:gd name="T82" fmla="*/ 2147483647 w 364"/>
              <a:gd name="T83" fmla="*/ 2147483647 h 86"/>
              <a:gd name="T84" fmla="*/ 2147483647 w 364"/>
              <a:gd name="T85" fmla="*/ 2147483647 h 86"/>
              <a:gd name="T86" fmla="*/ 2147483647 w 364"/>
              <a:gd name="T87" fmla="*/ 2147483647 h 86"/>
              <a:gd name="T88" fmla="*/ 2147483647 w 364"/>
              <a:gd name="T89" fmla="*/ 2147483647 h 86"/>
              <a:gd name="T90" fmla="*/ 2147483647 w 364"/>
              <a:gd name="T91" fmla="*/ 2147483647 h 86"/>
              <a:gd name="T92" fmla="*/ 2147483647 w 364"/>
              <a:gd name="T93" fmla="*/ 2147483647 h 86"/>
              <a:gd name="T94" fmla="*/ 2147483647 w 364"/>
              <a:gd name="T95" fmla="*/ 2147483647 h 86"/>
              <a:gd name="T96" fmla="*/ 2147483647 w 364"/>
              <a:gd name="T97" fmla="*/ 2147483647 h 86"/>
              <a:gd name="T98" fmla="*/ 2147483647 w 364"/>
              <a:gd name="T99" fmla="*/ 2147483647 h 86"/>
              <a:gd name="T100" fmla="*/ 2147483647 w 364"/>
              <a:gd name="T101" fmla="*/ 2147483647 h 86"/>
              <a:gd name="T102" fmla="*/ 2147483647 w 364"/>
              <a:gd name="T103" fmla="*/ 2147483647 h 86"/>
              <a:gd name="T104" fmla="*/ 2147483647 w 364"/>
              <a:gd name="T105" fmla="*/ 2147483647 h 86"/>
              <a:gd name="T106" fmla="*/ 2147483647 w 364"/>
              <a:gd name="T107" fmla="*/ 2147483647 h 86"/>
              <a:gd name="T108" fmla="*/ 2147483647 w 364"/>
              <a:gd name="T109" fmla="*/ 2147483647 h 86"/>
              <a:gd name="T110" fmla="*/ 2147483647 w 364"/>
              <a:gd name="T111" fmla="*/ 2147483647 h 86"/>
              <a:gd name="T112" fmla="*/ 2147483647 w 364"/>
              <a:gd name="T113" fmla="*/ 2147483647 h 86"/>
              <a:gd name="T114" fmla="*/ 2147483647 w 364"/>
              <a:gd name="T115" fmla="*/ 2147483647 h 8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64"/>
              <a:gd name="T175" fmla="*/ 0 h 86"/>
              <a:gd name="T176" fmla="*/ 364 w 364"/>
              <a:gd name="T177" fmla="*/ 86 h 8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64" h="86">
                <a:moveTo>
                  <a:pt x="296" y="6"/>
                </a:moveTo>
                <a:lnTo>
                  <a:pt x="334" y="44"/>
                </a:lnTo>
                <a:lnTo>
                  <a:pt x="296" y="82"/>
                </a:lnTo>
                <a:lnTo>
                  <a:pt x="326" y="82"/>
                </a:lnTo>
                <a:lnTo>
                  <a:pt x="364" y="44"/>
                </a:lnTo>
                <a:lnTo>
                  <a:pt x="326" y="6"/>
                </a:lnTo>
                <a:lnTo>
                  <a:pt x="296" y="6"/>
                </a:lnTo>
                <a:lnTo>
                  <a:pt x="180" y="56"/>
                </a:lnTo>
                <a:lnTo>
                  <a:pt x="178" y="54"/>
                </a:lnTo>
                <a:lnTo>
                  <a:pt x="154" y="54"/>
                </a:lnTo>
                <a:lnTo>
                  <a:pt x="152" y="58"/>
                </a:lnTo>
                <a:lnTo>
                  <a:pt x="162" y="64"/>
                </a:lnTo>
                <a:lnTo>
                  <a:pt x="158" y="70"/>
                </a:lnTo>
                <a:lnTo>
                  <a:pt x="148" y="64"/>
                </a:lnTo>
                <a:lnTo>
                  <a:pt x="138" y="70"/>
                </a:lnTo>
                <a:lnTo>
                  <a:pt x="128" y="74"/>
                </a:lnTo>
                <a:lnTo>
                  <a:pt x="128" y="86"/>
                </a:lnTo>
                <a:lnTo>
                  <a:pt x="120" y="86"/>
                </a:lnTo>
                <a:lnTo>
                  <a:pt x="120" y="74"/>
                </a:lnTo>
                <a:lnTo>
                  <a:pt x="114" y="72"/>
                </a:lnTo>
                <a:lnTo>
                  <a:pt x="108" y="70"/>
                </a:lnTo>
                <a:lnTo>
                  <a:pt x="100" y="76"/>
                </a:lnTo>
                <a:lnTo>
                  <a:pt x="96" y="72"/>
                </a:lnTo>
                <a:lnTo>
                  <a:pt x="102" y="64"/>
                </a:lnTo>
                <a:lnTo>
                  <a:pt x="96" y="56"/>
                </a:lnTo>
                <a:lnTo>
                  <a:pt x="96" y="54"/>
                </a:lnTo>
                <a:lnTo>
                  <a:pt x="70" y="54"/>
                </a:lnTo>
                <a:lnTo>
                  <a:pt x="68" y="58"/>
                </a:lnTo>
                <a:lnTo>
                  <a:pt x="78" y="64"/>
                </a:lnTo>
                <a:lnTo>
                  <a:pt x="74" y="70"/>
                </a:lnTo>
                <a:lnTo>
                  <a:pt x="64" y="64"/>
                </a:lnTo>
                <a:lnTo>
                  <a:pt x="56" y="70"/>
                </a:lnTo>
                <a:lnTo>
                  <a:pt x="46" y="74"/>
                </a:lnTo>
                <a:lnTo>
                  <a:pt x="44" y="86"/>
                </a:lnTo>
                <a:lnTo>
                  <a:pt x="36" y="86"/>
                </a:lnTo>
                <a:lnTo>
                  <a:pt x="36" y="74"/>
                </a:lnTo>
                <a:lnTo>
                  <a:pt x="30" y="72"/>
                </a:lnTo>
                <a:lnTo>
                  <a:pt x="24" y="70"/>
                </a:lnTo>
                <a:lnTo>
                  <a:pt x="16" y="76"/>
                </a:lnTo>
                <a:lnTo>
                  <a:pt x="12" y="72"/>
                </a:lnTo>
                <a:lnTo>
                  <a:pt x="18" y="64"/>
                </a:lnTo>
                <a:lnTo>
                  <a:pt x="14" y="56"/>
                </a:lnTo>
                <a:lnTo>
                  <a:pt x="10" y="50"/>
                </a:lnTo>
                <a:lnTo>
                  <a:pt x="0" y="50"/>
                </a:lnTo>
                <a:lnTo>
                  <a:pt x="0" y="42"/>
                </a:lnTo>
                <a:lnTo>
                  <a:pt x="10" y="40"/>
                </a:lnTo>
                <a:lnTo>
                  <a:pt x="10" y="34"/>
                </a:lnTo>
                <a:lnTo>
                  <a:pt x="14" y="28"/>
                </a:lnTo>
                <a:lnTo>
                  <a:pt x="4" y="20"/>
                </a:lnTo>
                <a:lnTo>
                  <a:pt x="8" y="16"/>
                </a:lnTo>
                <a:lnTo>
                  <a:pt x="18" y="20"/>
                </a:lnTo>
                <a:lnTo>
                  <a:pt x="26" y="14"/>
                </a:lnTo>
                <a:lnTo>
                  <a:pt x="36" y="12"/>
                </a:lnTo>
                <a:lnTo>
                  <a:pt x="38" y="0"/>
                </a:lnTo>
                <a:lnTo>
                  <a:pt x="44" y="0"/>
                </a:lnTo>
                <a:lnTo>
                  <a:pt x="46" y="12"/>
                </a:lnTo>
                <a:lnTo>
                  <a:pt x="52" y="14"/>
                </a:lnTo>
                <a:lnTo>
                  <a:pt x="58" y="16"/>
                </a:lnTo>
                <a:lnTo>
                  <a:pt x="64" y="8"/>
                </a:lnTo>
                <a:lnTo>
                  <a:pt x="70" y="14"/>
                </a:lnTo>
                <a:lnTo>
                  <a:pt x="64" y="22"/>
                </a:lnTo>
                <a:lnTo>
                  <a:pt x="68" y="28"/>
                </a:lnTo>
                <a:lnTo>
                  <a:pt x="70" y="32"/>
                </a:lnTo>
                <a:lnTo>
                  <a:pt x="96" y="32"/>
                </a:lnTo>
                <a:lnTo>
                  <a:pt x="96" y="28"/>
                </a:lnTo>
                <a:lnTo>
                  <a:pt x="88" y="20"/>
                </a:lnTo>
                <a:lnTo>
                  <a:pt x="92" y="16"/>
                </a:lnTo>
                <a:lnTo>
                  <a:pt x="102" y="20"/>
                </a:lnTo>
                <a:lnTo>
                  <a:pt x="110" y="14"/>
                </a:lnTo>
                <a:lnTo>
                  <a:pt x="120" y="12"/>
                </a:lnTo>
                <a:lnTo>
                  <a:pt x="122" y="0"/>
                </a:lnTo>
                <a:lnTo>
                  <a:pt x="128" y="0"/>
                </a:lnTo>
                <a:lnTo>
                  <a:pt x="128" y="12"/>
                </a:lnTo>
                <a:lnTo>
                  <a:pt x="136" y="14"/>
                </a:lnTo>
                <a:lnTo>
                  <a:pt x="142" y="16"/>
                </a:lnTo>
                <a:lnTo>
                  <a:pt x="148" y="8"/>
                </a:lnTo>
                <a:lnTo>
                  <a:pt x="154" y="14"/>
                </a:lnTo>
                <a:lnTo>
                  <a:pt x="148" y="22"/>
                </a:lnTo>
                <a:lnTo>
                  <a:pt x="152" y="28"/>
                </a:lnTo>
                <a:lnTo>
                  <a:pt x="154" y="32"/>
                </a:lnTo>
                <a:lnTo>
                  <a:pt x="178" y="32"/>
                </a:lnTo>
                <a:lnTo>
                  <a:pt x="180" y="28"/>
                </a:lnTo>
                <a:lnTo>
                  <a:pt x="172" y="20"/>
                </a:lnTo>
                <a:lnTo>
                  <a:pt x="174" y="16"/>
                </a:lnTo>
                <a:lnTo>
                  <a:pt x="186" y="20"/>
                </a:lnTo>
                <a:lnTo>
                  <a:pt x="194" y="14"/>
                </a:lnTo>
                <a:lnTo>
                  <a:pt x="204" y="12"/>
                </a:lnTo>
                <a:lnTo>
                  <a:pt x="206" y="0"/>
                </a:lnTo>
                <a:lnTo>
                  <a:pt x="212" y="0"/>
                </a:lnTo>
                <a:lnTo>
                  <a:pt x="212" y="12"/>
                </a:lnTo>
                <a:lnTo>
                  <a:pt x="218" y="14"/>
                </a:lnTo>
                <a:lnTo>
                  <a:pt x="224" y="16"/>
                </a:lnTo>
                <a:lnTo>
                  <a:pt x="232" y="8"/>
                </a:lnTo>
                <a:lnTo>
                  <a:pt x="238" y="14"/>
                </a:lnTo>
                <a:lnTo>
                  <a:pt x="232" y="22"/>
                </a:lnTo>
                <a:lnTo>
                  <a:pt x="236" y="28"/>
                </a:lnTo>
                <a:lnTo>
                  <a:pt x="238" y="32"/>
                </a:lnTo>
                <a:lnTo>
                  <a:pt x="276" y="32"/>
                </a:lnTo>
                <a:lnTo>
                  <a:pt x="250" y="6"/>
                </a:lnTo>
                <a:lnTo>
                  <a:pt x="280" y="6"/>
                </a:lnTo>
                <a:lnTo>
                  <a:pt x="320" y="44"/>
                </a:lnTo>
                <a:lnTo>
                  <a:pt x="280" y="82"/>
                </a:lnTo>
                <a:lnTo>
                  <a:pt x="250" y="82"/>
                </a:lnTo>
                <a:lnTo>
                  <a:pt x="278" y="54"/>
                </a:lnTo>
                <a:lnTo>
                  <a:pt x="238" y="54"/>
                </a:lnTo>
                <a:lnTo>
                  <a:pt x="236" y="58"/>
                </a:lnTo>
                <a:lnTo>
                  <a:pt x="244" y="64"/>
                </a:lnTo>
                <a:lnTo>
                  <a:pt x="242" y="70"/>
                </a:lnTo>
                <a:lnTo>
                  <a:pt x="230" y="64"/>
                </a:lnTo>
                <a:lnTo>
                  <a:pt x="222" y="70"/>
                </a:lnTo>
                <a:lnTo>
                  <a:pt x="212" y="74"/>
                </a:lnTo>
                <a:lnTo>
                  <a:pt x="210" y="86"/>
                </a:lnTo>
                <a:lnTo>
                  <a:pt x="204" y="86"/>
                </a:lnTo>
                <a:lnTo>
                  <a:pt x="204" y="74"/>
                </a:lnTo>
                <a:lnTo>
                  <a:pt x="198" y="72"/>
                </a:lnTo>
                <a:lnTo>
                  <a:pt x="192" y="70"/>
                </a:lnTo>
                <a:lnTo>
                  <a:pt x="184" y="76"/>
                </a:lnTo>
                <a:lnTo>
                  <a:pt x="178" y="72"/>
                </a:lnTo>
                <a:lnTo>
                  <a:pt x="184" y="64"/>
                </a:lnTo>
                <a:lnTo>
                  <a:pt x="180" y="56"/>
                </a:lnTo>
                <a:lnTo>
                  <a:pt x="296" y="6"/>
                </a:lnTo>
                <a:lnTo>
                  <a:pt x="26" y="50"/>
                </a:lnTo>
                <a:lnTo>
                  <a:pt x="26" y="44"/>
                </a:lnTo>
                <a:lnTo>
                  <a:pt x="26" y="38"/>
                </a:lnTo>
                <a:lnTo>
                  <a:pt x="28" y="32"/>
                </a:lnTo>
                <a:lnTo>
                  <a:pt x="34" y="28"/>
                </a:lnTo>
                <a:lnTo>
                  <a:pt x="40" y="28"/>
                </a:lnTo>
                <a:lnTo>
                  <a:pt x="46" y="28"/>
                </a:lnTo>
                <a:lnTo>
                  <a:pt x="50" y="30"/>
                </a:lnTo>
                <a:lnTo>
                  <a:pt x="54" y="36"/>
                </a:lnTo>
                <a:lnTo>
                  <a:pt x="56" y="42"/>
                </a:lnTo>
                <a:lnTo>
                  <a:pt x="56" y="48"/>
                </a:lnTo>
                <a:lnTo>
                  <a:pt x="52" y="52"/>
                </a:lnTo>
                <a:lnTo>
                  <a:pt x="48" y="56"/>
                </a:lnTo>
                <a:lnTo>
                  <a:pt x="42" y="58"/>
                </a:lnTo>
                <a:lnTo>
                  <a:pt x="36" y="58"/>
                </a:lnTo>
                <a:lnTo>
                  <a:pt x="30" y="54"/>
                </a:lnTo>
                <a:lnTo>
                  <a:pt x="26" y="50"/>
                </a:lnTo>
                <a:lnTo>
                  <a:pt x="296" y="6"/>
                </a:lnTo>
                <a:lnTo>
                  <a:pt x="110" y="50"/>
                </a:lnTo>
                <a:lnTo>
                  <a:pt x="108" y="44"/>
                </a:lnTo>
                <a:lnTo>
                  <a:pt x="110" y="38"/>
                </a:lnTo>
                <a:lnTo>
                  <a:pt x="112" y="32"/>
                </a:lnTo>
                <a:lnTo>
                  <a:pt x="118" y="28"/>
                </a:lnTo>
                <a:lnTo>
                  <a:pt x="124" y="28"/>
                </a:lnTo>
                <a:lnTo>
                  <a:pt x="128" y="28"/>
                </a:lnTo>
                <a:lnTo>
                  <a:pt x="134" y="30"/>
                </a:lnTo>
                <a:lnTo>
                  <a:pt x="138" y="36"/>
                </a:lnTo>
                <a:lnTo>
                  <a:pt x="140" y="42"/>
                </a:lnTo>
                <a:lnTo>
                  <a:pt x="138" y="48"/>
                </a:lnTo>
                <a:lnTo>
                  <a:pt x="136" y="52"/>
                </a:lnTo>
                <a:lnTo>
                  <a:pt x="132" y="56"/>
                </a:lnTo>
                <a:lnTo>
                  <a:pt x="126" y="58"/>
                </a:lnTo>
                <a:lnTo>
                  <a:pt x="120" y="58"/>
                </a:lnTo>
                <a:lnTo>
                  <a:pt x="114" y="54"/>
                </a:lnTo>
                <a:lnTo>
                  <a:pt x="110" y="50"/>
                </a:lnTo>
                <a:lnTo>
                  <a:pt x="296" y="6"/>
                </a:lnTo>
                <a:lnTo>
                  <a:pt x="194" y="50"/>
                </a:lnTo>
                <a:lnTo>
                  <a:pt x="192" y="44"/>
                </a:lnTo>
                <a:lnTo>
                  <a:pt x="194" y="38"/>
                </a:lnTo>
                <a:lnTo>
                  <a:pt x="196" y="32"/>
                </a:lnTo>
                <a:lnTo>
                  <a:pt x="200" y="28"/>
                </a:lnTo>
                <a:lnTo>
                  <a:pt x="206" y="28"/>
                </a:lnTo>
                <a:lnTo>
                  <a:pt x="212" y="28"/>
                </a:lnTo>
                <a:lnTo>
                  <a:pt x="218" y="30"/>
                </a:lnTo>
                <a:lnTo>
                  <a:pt x="222" y="36"/>
                </a:lnTo>
                <a:lnTo>
                  <a:pt x="222" y="42"/>
                </a:lnTo>
                <a:lnTo>
                  <a:pt x="222" y="48"/>
                </a:lnTo>
                <a:lnTo>
                  <a:pt x="220" y="52"/>
                </a:lnTo>
                <a:lnTo>
                  <a:pt x="214" y="56"/>
                </a:lnTo>
                <a:lnTo>
                  <a:pt x="208" y="58"/>
                </a:lnTo>
                <a:lnTo>
                  <a:pt x="202" y="58"/>
                </a:lnTo>
                <a:lnTo>
                  <a:pt x="198" y="54"/>
                </a:lnTo>
                <a:lnTo>
                  <a:pt x="194" y="50"/>
                </a:lnTo>
                <a:lnTo>
                  <a:pt x="296" y="6"/>
                </a:lnTo>
                <a:close/>
              </a:path>
            </a:pathLst>
          </a:custGeom>
          <a:solidFill>
            <a:srgbClr val="FFFFFF"/>
          </a:solidFill>
          <a:ln w="9525">
            <a:noFill/>
            <a:round/>
            <a:headEnd/>
            <a:tailEnd/>
          </a:ln>
        </p:spPr>
        <p:txBody>
          <a:bodyPr lIns="121899" tIns="60949" rIns="121899" bIns="60949"/>
          <a:lstStyle/>
          <a:p>
            <a:pPr defTabSz="912813" fontAlgn="base">
              <a:spcBef>
                <a:spcPct val="0"/>
              </a:spcBef>
              <a:spcAft>
                <a:spcPct val="0"/>
              </a:spcAft>
            </a:pPr>
            <a:endParaRPr lang="en-US" sz="1900">
              <a:solidFill>
                <a:srgbClr val="FFFFFF"/>
              </a:solidFill>
              <a:cs typeface="Arial" pitchFamily="34" charset="0"/>
            </a:endParaRPr>
          </a:p>
        </p:txBody>
      </p:sp>
      <p:grpSp>
        <p:nvGrpSpPr>
          <p:cNvPr id="63" name="Group 167"/>
          <p:cNvGrpSpPr>
            <a:grpSpLocks/>
          </p:cNvGrpSpPr>
          <p:nvPr/>
        </p:nvGrpSpPr>
        <p:grpSpPr bwMode="auto">
          <a:xfrm>
            <a:off x="2160589" y="3190875"/>
            <a:ext cx="650875" cy="534988"/>
            <a:chOff x="2830513" y="1652588"/>
            <a:chExt cx="419100" cy="346075"/>
          </a:xfrm>
        </p:grpSpPr>
        <p:sp>
          <p:nvSpPr>
            <p:cNvPr id="64" name="AutoShape 3"/>
            <p:cNvSpPr>
              <a:spLocks noChangeAspect="1" noChangeArrowheads="1" noTextEdit="1"/>
            </p:cNvSpPr>
            <p:nvPr/>
          </p:nvSpPr>
          <p:spPr bwMode="auto">
            <a:xfrm>
              <a:off x="2830513" y="1652588"/>
              <a:ext cx="419100" cy="346075"/>
            </a:xfrm>
            <a:prstGeom prst="rect">
              <a:avLst/>
            </a:prstGeom>
            <a:noFill/>
            <a:ln w="9525">
              <a:noFill/>
              <a:miter lim="800000"/>
              <a:headEnd/>
              <a:tailEnd/>
            </a:ln>
          </p:spPr>
          <p:txBody>
            <a:bodyPr/>
            <a:lstStyle/>
            <a:p>
              <a:pPr defTabSz="912813">
                <a:defRPr/>
              </a:pPr>
              <a:endParaRPr lang="en-US" sz="1400" kern="0">
                <a:solidFill>
                  <a:srgbClr val="FFFFFF"/>
                </a:solidFill>
                <a:latin typeface="Segoe Light" charset="0"/>
                <a:cs typeface="Arial" charset="0"/>
              </a:endParaRPr>
            </a:p>
          </p:txBody>
        </p:sp>
        <p:sp>
          <p:nvSpPr>
            <p:cNvPr id="65" name="Freeform 5"/>
            <p:cNvSpPr>
              <a:spLocks/>
            </p:cNvSpPr>
            <p:nvPr/>
          </p:nvSpPr>
          <p:spPr bwMode="auto">
            <a:xfrm>
              <a:off x="2856068" y="1684423"/>
              <a:ext cx="161507" cy="224897"/>
            </a:xfrm>
            <a:custGeom>
              <a:avLst/>
              <a:gdLst>
                <a:gd name="T0" fmla="*/ 2147483647 w 102"/>
                <a:gd name="T1" fmla="*/ 2147483647 h 142"/>
                <a:gd name="T2" fmla="*/ 2147483647 w 102"/>
                <a:gd name="T3" fmla="*/ 2147483647 h 142"/>
                <a:gd name="T4" fmla="*/ 2147483647 w 102"/>
                <a:gd name="T5" fmla="*/ 2147483647 h 142"/>
                <a:gd name="T6" fmla="*/ 0 w 102"/>
                <a:gd name="T7" fmla="*/ 2147483647 h 142"/>
                <a:gd name="T8" fmla="*/ 0 w 102"/>
                <a:gd name="T9" fmla="*/ 2147483647 h 142"/>
                <a:gd name="T10" fmla="*/ 2147483647 w 102"/>
                <a:gd name="T11" fmla="*/ 2147483647 h 142"/>
                <a:gd name="T12" fmla="*/ 2147483647 w 102"/>
                <a:gd name="T13" fmla="*/ 0 h 142"/>
                <a:gd name="T14" fmla="*/ 2147483647 w 102"/>
                <a:gd name="T15" fmla="*/ 0 h 142"/>
                <a:gd name="T16" fmla="*/ 2147483647 w 102"/>
                <a:gd name="T17" fmla="*/ 2147483647 h 142"/>
                <a:gd name="T18" fmla="*/ 2147483647 w 102"/>
                <a:gd name="T19" fmla="*/ 2147483647 h 142"/>
                <a:gd name="T20" fmla="*/ 2147483647 w 102"/>
                <a:gd name="T21" fmla="*/ 2147483647 h 142"/>
                <a:gd name="T22" fmla="*/ 2147483647 w 102"/>
                <a:gd name="T23" fmla="*/ 2147483647 h 142"/>
                <a:gd name="T24" fmla="*/ 2147483647 w 102"/>
                <a:gd name="T25" fmla="*/ 2147483647 h 142"/>
                <a:gd name="T26" fmla="*/ 2147483647 w 102"/>
                <a:gd name="T27" fmla="*/ 2147483647 h 142"/>
                <a:gd name="T28" fmla="*/ 2147483647 w 102"/>
                <a:gd name="T29" fmla="*/ 2147483647 h 142"/>
                <a:gd name="T30" fmla="*/ 2147483647 w 102"/>
                <a:gd name="T31" fmla="*/ 2147483647 h 142"/>
                <a:gd name="T32" fmla="*/ 2147483647 w 102"/>
                <a:gd name="T33" fmla="*/ 2147483647 h 142"/>
                <a:gd name="T34" fmla="*/ 2147483647 w 102"/>
                <a:gd name="T35" fmla="*/ 2147483647 h 142"/>
                <a:gd name="T36" fmla="*/ 2147483647 w 102"/>
                <a:gd name="T37" fmla="*/ 2147483647 h 142"/>
                <a:gd name="T38" fmla="*/ 2147483647 w 102"/>
                <a:gd name="T39" fmla="*/ 2147483647 h 142"/>
                <a:gd name="T40" fmla="*/ 2147483647 w 102"/>
                <a:gd name="T41" fmla="*/ 2147483647 h 142"/>
                <a:gd name="T42" fmla="*/ 2147483647 w 102"/>
                <a:gd name="T43" fmla="*/ 2147483647 h 142"/>
                <a:gd name="T44" fmla="*/ 2147483647 w 102"/>
                <a:gd name="T45" fmla="*/ 2147483647 h 142"/>
                <a:gd name="T46" fmla="*/ 2147483647 w 102"/>
                <a:gd name="T47" fmla="*/ 2147483647 h 142"/>
                <a:gd name="T48" fmla="*/ 2147483647 w 102"/>
                <a:gd name="T49" fmla="*/ 2147483647 h 142"/>
                <a:gd name="T50" fmla="*/ 2147483647 w 102"/>
                <a:gd name="T51" fmla="*/ 2147483647 h 142"/>
                <a:gd name="T52" fmla="*/ 2147483647 w 102"/>
                <a:gd name="T53" fmla="*/ 2147483647 h 142"/>
                <a:gd name="T54" fmla="*/ 2147483647 w 102"/>
                <a:gd name="T55" fmla="*/ 2147483647 h 142"/>
                <a:gd name="T56" fmla="*/ 2147483647 w 102"/>
                <a:gd name="T57" fmla="*/ 2147483647 h 142"/>
                <a:gd name="T58" fmla="*/ 2147483647 w 102"/>
                <a:gd name="T59" fmla="*/ 2147483647 h 142"/>
                <a:gd name="T60" fmla="*/ 2147483647 w 102"/>
                <a:gd name="T61" fmla="*/ 2147483647 h 142"/>
                <a:gd name="T62" fmla="*/ 2147483647 w 102"/>
                <a:gd name="T63" fmla="*/ 2147483647 h 142"/>
                <a:gd name="T64" fmla="*/ 2147483647 w 102"/>
                <a:gd name="T65" fmla="*/ 2147483647 h 142"/>
                <a:gd name="T66" fmla="*/ 2147483647 w 102"/>
                <a:gd name="T67" fmla="*/ 2147483647 h 142"/>
                <a:gd name="T68" fmla="*/ 2147483647 w 102"/>
                <a:gd name="T69" fmla="*/ 2147483647 h 142"/>
                <a:gd name="T70" fmla="*/ 2147483647 w 102"/>
                <a:gd name="T71" fmla="*/ 2147483647 h 142"/>
                <a:gd name="T72" fmla="*/ 2147483647 w 102"/>
                <a:gd name="T73" fmla="*/ 2147483647 h 142"/>
                <a:gd name="T74" fmla="*/ 2147483647 w 102"/>
                <a:gd name="T75" fmla="*/ 2147483647 h 142"/>
                <a:gd name="T76" fmla="*/ 2147483647 w 102"/>
                <a:gd name="T77" fmla="*/ 2147483647 h 142"/>
                <a:gd name="T78" fmla="*/ 2147483647 w 102"/>
                <a:gd name="T79" fmla="*/ 2147483647 h 142"/>
                <a:gd name="T80" fmla="*/ 2147483647 w 102"/>
                <a:gd name="T81" fmla="*/ 2147483647 h 142"/>
                <a:gd name="T82" fmla="*/ 2147483647 w 102"/>
                <a:gd name="T83" fmla="*/ 2147483647 h 142"/>
                <a:gd name="T84" fmla="*/ 2147483647 w 102"/>
                <a:gd name="T85" fmla="*/ 2147483647 h 142"/>
                <a:gd name="T86" fmla="*/ 2147483647 w 102"/>
                <a:gd name="T87" fmla="*/ 2147483647 h 142"/>
                <a:gd name="T88" fmla="*/ 2147483647 w 102"/>
                <a:gd name="T89" fmla="*/ 2147483647 h 142"/>
                <a:gd name="T90" fmla="*/ 2147483647 w 102"/>
                <a:gd name="T91" fmla="*/ 2147483647 h 142"/>
                <a:gd name="T92" fmla="*/ 2147483647 w 102"/>
                <a:gd name="T93" fmla="*/ 2147483647 h 142"/>
                <a:gd name="T94" fmla="*/ 2147483647 w 102"/>
                <a:gd name="T95" fmla="*/ 2147483647 h 142"/>
                <a:gd name="T96" fmla="*/ 2147483647 w 102"/>
                <a:gd name="T97" fmla="*/ 2147483647 h 142"/>
                <a:gd name="T98" fmla="*/ 2147483647 w 102"/>
                <a:gd name="T99" fmla="*/ 2147483647 h 142"/>
                <a:gd name="T100" fmla="*/ 2147483647 w 102"/>
                <a:gd name="T101" fmla="*/ 2147483647 h 142"/>
                <a:gd name="T102" fmla="*/ 2147483647 w 102"/>
                <a:gd name="T103" fmla="*/ 2147483647 h 142"/>
                <a:gd name="T104" fmla="*/ 2147483647 w 102"/>
                <a:gd name="T105" fmla="*/ 2147483647 h 142"/>
                <a:gd name="T106" fmla="*/ 2147483647 w 102"/>
                <a:gd name="T107" fmla="*/ 2147483647 h 142"/>
                <a:gd name="T108" fmla="*/ 2147483647 w 102"/>
                <a:gd name="T109" fmla="*/ 2147483647 h 142"/>
                <a:gd name="T110" fmla="*/ 2147483647 w 102"/>
                <a:gd name="T111" fmla="*/ 2147483647 h 142"/>
                <a:gd name="T112" fmla="*/ 2147483647 w 102"/>
                <a:gd name="T113" fmla="*/ 2147483647 h 142"/>
                <a:gd name="T114" fmla="*/ 2147483647 w 102"/>
                <a:gd name="T115" fmla="*/ 2147483647 h 142"/>
                <a:gd name="T116" fmla="*/ 2147483647 w 102"/>
                <a:gd name="T117" fmla="*/ 2147483647 h 142"/>
                <a:gd name="T118" fmla="*/ 2147483647 w 102"/>
                <a:gd name="T119" fmla="*/ 2147483647 h 142"/>
                <a:gd name="T120" fmla="*/ 2147483647 w 102"/>
                <a:gd name="T121" fmla="*/ 2147483647 h 14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2"/>
                <a:gd name="T184" fmla="*/ 0 h 142"/>
                <a:gd name="T185" fmla="*/ 102 w 102"/>
                <a:gd name="T186" fmla="*/ 142 h 14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2" h="142">
                  <a:moveTo>
                    <a:pt x="94" y="142"/>
                  </a:moveTo>
                  <a:lnTo>
                    <a:pt x="6" y="142"/>
                  </a:lnTo>
                  <a:lnTo>
                    <a:pt x="2" y="140"/>
                  </a:lnTo>
                  <a:lnTo>
                    <a:pt x="0" y="134"/>
                  </a:lnTo>
                  <a:lnTo>
                    <a:pt x="0" y="8"/>
                  </a:lnTo>
                  <a:lnTo>
                    <a:pt x="2" y="2"/>
                  </a:lnTo>
                  <a:lnTo>
                    <a:pt x="6" y="0"/>
                  </a:lnTo>
                  <a:lnTo>
                    <a:pt x="94" y="0"/>
                  </a:lnTo>
                  <a:lnTo>
                    <a:pt x="100" y="2"/>
                  </a:lnTo>
                  <a:lnTo>
                    <a:pt x="102" y="8"/>
                  </a:lnTo>
                  <a:lnTo>
                    <a:pt x="102" y="134"/>
                  </a:lnTo>
                  <a:lnTo>
                    <a:pt x="100" y="140"/>
                  </a:lnTo>
                  <a:lnTo>
                    <a:pt x="94" y="142"/>
                  </a:lnTo>
                  <a:lnTo>
                    <a:pt x="86" y="74"/>
                  </a:lnTo>
                  <a:lnTo>
                    <a:pt x="88" y="72"/>
                  </a:lnTo>
                  <a:lnTo>
                    <a:pt x="90" y="70"/>
                  </a:lnTo>
                  <a:lnTo>
                    <a:pt x="88" y="66"/>
                  </a:lnTo>
                  <a:lnTo>
                    <a:pt x="86" y="66"/>
                  </a:lnTo>
                  <a:lnTo>
                    <a:pt x="18" y="66"/>
                  </a:lnTo>
                  <a:lnTo>
                    <a:pt x="14" y="66"/>
                  </a:lnTo>
                  <a:lnTo>
                    <a:pt x="14" y="70"/>
                  </a:lnTo>
                  <a:lnTo>
                    <a:pt x="14" y="72"/>
                  </a:lnTo>
                  <a:lnTo>
                    <a:pt x="18" y="74"/>
                  </a:lnTo>
                  <a:lnTo>
                    <a:pt x="86" y="74"/>
                  </a:lnTo>
                  <a:lnTo>
                    <a:pt x="94" y="142"/>
                  </a:lnTo>
                  <a:lnTo>
                    <a:pt x="86" y="48"/>
                  </a:lnTo>
                  <a:lnTo>
                    <a:pt x="88" y="46"/>
                  </a:lnTo>
                  <a:lnTo>
                    <a:pt x="90" y="44"/>
                  </a:lnTo>
                  <a:lnTo>
                    <a:pt x="88" y="40"/>
                  </a:lnTo>
                  <a:lnTo>
                    <a:pt x="86" y="40"/>
                  </a:lnTo>
                  <a:lnTo>
                    <a:pt x="18" y="40"/>
                  </a:lnTo>
                  <a:lnTo>
                    <a:pt x="14" y="40"/>
                  </a:lnTo>
                  <a:lnTo>
                    <a:pt x="14" y="44"/>
                  </a:lnTo>
                  <a:lnTo>
                    <a:pt x="14" y="46"/>
                  </a:lnTo>
                  <a:lnTo>
                    <a:pt x="18" y="48"/>
                  </a:lnTo>
                  <a:lnTo>
                    <a:pt x="86" y="48"/>
                  </a:lnTo>
                  <a:lnTo>
                    <a:pt x="94" y="142"/>
                  </a:lnTo>
                  <a:lnTo>
                    <a:pt x="86" y="100"/>
                  </a:lnTo>
                  <a:lnTo>
                    <a:pt x="18" y="100"/>
                  </a:lnTo>
                  <a:lnTo>
                    <a:pt x="14" y="100"/>
                  </a:lnTo>
                  <a:lnTo>
                    <a:pt x="14" y="96"/>
                  </a:lnTo>
                  <a:lnTo>
                    <a:pt x="14" y="94"/>
                  </a:lnTo>
                  <a:lnTo>
                    <a:pt x="18" y="92"/>
                  </a:lnTo>
                  <a:lnTo>
                    <a:pt x="86" y="92"/>
                  </a:lnTo>
                  <a:lnTo>
                    <a:pt x="88" y="94"/>
                  </a:lnTo>
                  <a:lnTo>
                    <a:pt x="90" y="96"/>
                  </a:lnTo>
                  <a:lnTo>
                    <a:pt x="88" y="100"/>
                  </a:lnTo>
                  <a:lnTo>
                    <a:pt x="86" y="100"/>
                  </a:lnTo>
                  <a:lnTo>
                    <a:pt x="94" y="142"/>
                  </a:lnTo>
                  <a:lnTo>
                    <a:pt x="86" y="128"/>
                  </a:lnTo>
                  <a:lnTo>
                    <a:pt x="18" y="128"/>
                  </a:lnTo>
                  <a:lnTo>
                    <a:pt x="14" y="126"/>
                  </a:lnTo>
                  <a:lnTo>
                    <a:pt x="14" y="124"/>
                  </a:lnTo>
                  <a:lnTo>
                    <a:pt x="14" y="120"/>
                  </a:lnTo>
                  <a:lnTo>
                    <a:pt x="18" y="120"/>
                  </a:lnTo>
                  <a:lnTo>
                    <a:pt x="86" y="120"/>
                  </a:lnTo>
                  <a:lnTo>
                    <a:pt x="88" y="120"/>
                  </a:lnTo>
                  <a:lnTo>
                    <a:pt x="90" y="124"/>
                  </a:lnTo>
                  <a:lnTo>
                    <a:pt x="88" y="126"/>
                  </a:lnTo>
                  <a:lnTo>
                    <a:pt x="86" y="128"/>
                  </a:lnTo>
                  <a:lnTo>
                    <a:pt x="94" y="142"/>
                  </a:lnTo>
                  <a:close/>
                </a:path>
              </a:pathLst>
            </a:custGeom>
            <a:solidFill>
              <a:srgbClr val="FFFFFF"/>
            </a:solidFill>
            <a:ln w="9525">
              <a:noFill/>
              <a:round/>
              <a:headEnd/>
              <a:tailEnd/>
            </a:ln>
          </p:spPr>
          <p:txBody>
            <a:bodyPr/>
            <a:lstStyle/>
            <a:p>
              <a:pPr defTabSz="912813" fontAlgn="base">
                <a:spcBef>
                  <a:spcPct val="0"/>
                </a:spcBef>
                <a:spcAft>
                  <a:spcPct val="0"/>
                </a:spcAft>
              </a:pPr>
              <a:endParaRPr lang="en-US" sz="1400">
                <a:solidFill>
                  <a:srgbClr val="FFFFFF"/>
                </a:solidFill>
                <a:cs typeface="Arial" pitchFamily="34" charset="0"/>
              </a:endParaRPr>
            </a:p>
          </p:txBody>
        </p:sp>
        <p:sp>
          <p:nvSpPr>
            <p:cNvPr id="66" name="Freeform 6"/>
            <p:cNvSpPr>
              <a:spLocks/>
            </p:cNvSpPr>
            <p:nvPr/>
          </p:nvSpPr>
          <p:spPr bwMode="auto">
            <a:xfrm>
              <a:off x="2830513" y="1652588"/>
              <a:ext cx="419100" cy="346075"/>
            </a:xfrm>
            <a:custGeom>
              <a:avLst/>
              <a:gdLst>
                <a:gd name="T0" fmla="*/ 2147483647 w 264"/>
                <a:gd name="T1" fmla="*/ 2147483647 h 218"/>
                <a:gd name="T2" fmla="*/ 2147483647 w 264"/>
                <a:gd name="T3" fmla="*/ 2147483647 h 218"/>
                <a:gd name="T4" fmla="*/ 2147483647 w 264"/>
                <a:gd name="T5" fmla="*/ 2147483647 h 218"/>
                <a:gd name="T6" fmla="*/ 2147483647 w 264"/>
                <a:gd name="T7" fmla="*/ 2147483647 h 218"/>
                <a:gd name="T8" fmla="*/ 2147483647 w 264"/>
                <a:gd name="T9" fmla="*/ 2147483647 h 218"/>
                <a:gd name="T10" fmla="*/ 2147483647 w 264"/>
                <a:gd name="T11" fmla="*/ 2147483647 h 218"/>
                <a:gd name="T12" fmla="*/ 2147483647 w 264"/>
                <a:gd name="T13" fmla="*/ 2147483647 h 218"/>
                <a:gd name="T14" fmla="*/ 2147483647 w 264"/>
                <a:gd name="T15" fmla="*/ 2147483647 h 218"/>
                <a:gd name="T16" fmla="*/ 2147483647 w 264"/>
                <a:gd name="T17" fmla="*/ 2147483647 h 218"/>
                <a:gd name="T18" fmla="*/ 2147483647 w 264"/>
                <a:gd name="T19" fmla="*/ 2147483647 h 218"/>
                <a:gd name="T20" fmla="*/ 2147483647 w 264"/>
                <a:gd name="T21" fmla="*/ 2147483647 h 218"/>
                <a:gd name="T22" fmla="*/ 2147483647 w 264"/>
                <a:gd name="T23" fmla="*/ 2147483647 h 218"/>
                <a:gd name="T24" fmla="*/ 2147483647 w 264"/>
                <a:gd name="T25" fmla="*/ 2147483647 h 218"/>
                <a:gd name="T26" fmla="*/ 2147483647 w 264"/>
                <a:gd name="T27" fmla="*/ 2147483647 h 218"/>
                <a:gd name="T28" fmla="*/ 2147483647 w 264"/>
                <a:gd name="T29" fmla="*/ 2147483647 h 218"/>
                <a:gd name="T30" fmla="*/ 2147483647 w 264"/>
                <a:gd name="T31" fmla="*/ 2147483647 h 218"/>
                <a:gd name="T32" fmla="*/ 2147483647 w 264"/>
                <a:gd name="T33" fmla="*/ 2147483647 h 218"/>
                <a:gd name="T34" fmla="*/ 2147483647 w 264"/>
                <a:gd name="T35" fmla="*/ 2147483647 h 218"/>
                <a:gd name="T36" fmla="*/ 2147483647 w 264"/>
                <a:gd name="T37" fmla="*/ 2147483647 h 218"/>
                <a:gd name="T38" fmla="*/ 2147483647 w 264"/>
                <a:gd name="T39" fmla="*/ 2147483647 h 218"/>
                <a:gd name="T40" fmla="*/ 2147483647 w 264"/>
                <a:gd name="T41" fmla="*/ 2147483647 h 218"/>
                <a:gd name="T42" fmla="*/ 2147483647 w 264"/>
                <a:gd name="T43" fmla="*/ 2147483647 h 218"/>
                <a:gd name="T44" fmla="*/ 2147483647 w 264"/>
                <a:gd name="T45" fmla="*/ 2147483647 h 218"/>
                <a:gd name="T46" fmla="*/ 2147483647 w 264"/>
                <a:gd name="T47" fmla="*/ 2147483647 h 218"/>
                <a:gd name="T48" fmla="*/ 2147483647 w 264"/>
                <a:gd name="T49" fmla="*/ 2147483647 h 218"/>
                <a:gd name="T50" fmla="*/ 2147483647 w 264"/>
                <a:gd name="T51" fmla="*/ 2147483647 h 218"/>
                <a:gd name="T52" fmla="*/ 2147483647 w 264"/>
                <a:gd name="T53" fmla="*/ 2147483647 h 218"/>
                <a:gd name="T54" fmla="*/ 2147483647 w 264"/>
                <a:gd name="T55" fmla="*/ 2147483647 h 218"/>
                <a:gd name="T56" fmla="*/ 2147483647 w 264"/>
                <a:gd name="T57" fmla="*/ 2147483647 h 218"/>
                <a:gd name="T58" fmla="*/ 2147483647 w 264"/>
                <a:gd name="T59" fmla="*/ 2147483647 h 218"/>
                <a:gd name="T60" fmla="*/ 2147483647 w 264"/>
                <a:gd name="T61" fmla="*/ 2147483647 h 218"/>
                <a:gd name="T62" fmla="*/ 2147483647 w 264"/>
                <a:gd name="T63" fmla="*/ 2147483647 h 218"/>
                <a:gd name="T64" fmla="*/ 2147483647 w 264"/>
                <a:gd name="T65" fmla="*/ 2147483647 h 218"/>
                <a:gd name="T66" fmla="*/ 2147483647 w 264"/>
                <a:gd name="T67" fmla="*/ 2147483647 h 218"/>
                <a:gd name="T68" fmla="*/ 0 w 264"/>
                <a:gd name="T69" fmla="*/ 2147483647 h 218"/>
                <a:gd name="T70" fmla="*/ 2147483647 w 264"/>
                <a:gd name="T71" fmla="*/ 2147483647 h 218"/>
                <a:gd name="T72" fmla="*/ 2147483647 w 264"/>
                <a:gd name="T73" fmla="*/ 0 h 218"/>
                <a:gd name="T74" fmla="*/ 2147483647 w 264"/>
                <a:gd name="T75" fmla="*/ 2147483647 h 218"/>
                <a:gd name="T76" fmla="*/ 2147483647 w 264"/>
                <a:gd name="T77" fmla="*/ 2147483647 h 218"/>
                <a:gd name="T78" fmla="*/ 2147483647 w 264"/>
                <a:gd name="T79" fmla="*/ 2147483647 h 218"/>
                <a:gd name="T80" fmla="*/ 2147483647 w 264"/>
                <a:gd name="T81" fmla="*/ 2147483647 h 21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64"/>
                <a:gd name="T124" fmla="*/ 0 h 218"/>
                <a:gd name="T125" fmla="*/ 264 w 264"/>
                <a:gd name="T126" fmla="*/ 218 h 21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64" h="218">
                  <a:moveTo>
                    <a:pt x="238" y="116"/>
                  </a:moveTo>
                  <a:lnTo>
                    <a:pt x="172" y="108"/>
                  </a:lnTo>
                  <a:lnTo>
                    <a:pt x="198" y="168"/>
                  </a:lnTo>
                  <a:lnTo>
                    <a:pt x="206" y="144"/>
                  </a:lnTo>
                  <a:lnTo>
                    <a:pt x="254" y="180"/>
                  </a:lnTo>
                  <a:lnTo>
                    <a:pt x="256" y="180"/>
                  </a:lnTo>
                  <a:lnTo>
                    <a:pt x="260" y="178"/>
                  </a:lnTo>
                  <a:lnTo>
                    <a:pt x="262" y="176"/>
                  </a:lnTo>
                  <a:lnTo>
                    <a:pt x="262" y="174"/>
                  </a:lnTo>
                  <a:lnTo>
                    <a:pt x="264" y="172"/>
                  </a:lnTo>
                  <a:lnTo>
                    <a:pt x="262" y="168"/>
                  </a:lnTo>
                  <a:lnTo>
                    <a:pt x="216" y="134"/>
                  </a:lnTo>
                  <a:lnTo>
                    <a:pt x="238" y="116"/>
                  </a:lnTo>
                  <a:lnTo>
                    <a:pt x="156" y="14"/>
                  </a:lnTo>
                  <a:lnTo>
                    <a:pt x="176" y="14"/>
                  </a:lnTo>
                  <a:lnTo>
                    <a:pt x="176" y="16"/>
                  </a:lnTo>
                  <a:lnTo>
                    <a:pt x="156" y="16"/>
                  </a:lnTo>
                  <a:lnTo>
                    <a:pt x="156" y="14"/>
                  </a:lnTo>
                  <a:lnTo>
                    <a:pt x="238" y="116"/>
                  </a:lnTo>
                  <a:lnTo>
                    <a:pt x="156" y="18"/>
                  </a:lnTo>
                  <a:lnTo>
                    <a:pt x="176" y="18"/>
                  </a:lnTo>
                  <a:lnTo>
                    <a:pt x="176" y="32"/>
                  </a:lnTo>
                  <a:lnTo>
                    <a:pt x="156" y="32"/>
                  </a:lnTo>
                  <a:lnTo>
                    <a:pt x="156" y="18"/>
                  </a:lnTo>
                  <a:lnTo>
                    <a:pt x="238" y="116"/>
                  </a:lnTo>
                  <a:lnTo>
                    <a:pt x="142" y="30"/>
                  </a:lnTo>
                  <a:lnTo>
                    <a:pt x="118" y="30"/>
                  </a:lnTo>
                  <a:lnTo>
                    <a:pt x="118" y="28"/>
                  </a:lnTo>
                  <a:lnTo>
                    <a:pt x="142" y="28"/>
                  </a:lnTo>
                  <a:lnTo>
                    <a:pt x="142" y="30"/>
                  </a:lnTo>
                  <a:lnTo>
                    <a:pt x="238" y="116"/>
                  </a:lnTo>
                  <a:lnTo>
                    <a:pt x="192" y="30"/>
                  </a:lnTo>
                  <a:lnTo>
                    <a:pt x="198" y="22"/>
                  </a:lnTo>
                  <a:lnTo>
                    <a:pt x="192" y="16"/>
                  </a:lnTo>
                  <a:lnTo>
                    <a:pt x="198" y="16"/>
                  </a:lnTo>
                  <a:lnTo>
                    <a:pt x="200" y="20"/>
                  </a:lnTo>
                  <a:lnTo>
                    <a:pt x="202" y="16"/>
                  </a:lnTo>
                  <a:lnTo>
                    <a:pt x="206" y="16"/>
                  </a:lnTo>
                  <a:lnTo>
                    <a:pt x="202" y="22"/>
                  </a:lnTo>
                  <a:lnTo>
                    <a:pt x="208" y="30"/>
                  </a:lnTo>
                  <a:lnTo>
                    <a:pt x="202" y="30"/>
                  </a:lnTo>
                  <a:lnTo>
                    <a:pt x="200" y="26"/>
                  </a:lnTo>
                  <a:lnTo>
                    <a:pt x="196" y="30"/>
                  </a:lnTo>
                  <a:lnTo>
                    <a:pt x="192" y="30"/>
                  </a:lnTo>
                  <a:lnTo>
                    <a:pt x="238" y="116"/>
                  </a:lnTo>
                  <a:lnTo>
                    <a:pt x="216" y="40"/>
                  </a:lnTo>
                  <a:lnTo>
                    <a:pt x="8" y="40"/>
                  </a:lnTo>
                  <a:lnTo>
                    <a:pt x="8" y="196"/>
                  </a:lnTo>
                  <a:lnTo>
                    <a:pt x="10" y="202"/>
                  </a:lnTo>
                  <a:lnTo>
                    <a:pt x="12" y="206"/>
                  </a:lnTo>
                  <a:lnTo>
                    <a:pt x="18" y="210"/>
                  </a:lnTo>
                  <a:lnTo>
                    <a:pt x="24" y="210"/>
                  </a:lnTo>
                  <a:lnTo>
                    <a:pt x="202" y="210"/>
                  </a:lnTo>
                  <a:lnTo>
                    <a:pt x="208" y="210"/>
                  </a:lnTo>
                  <a:lnTo>
                    <a:pt x="212" y="206"/>
                  </a:lnTo>
                  <a:lnTo>
                    <a:pt x="216" y="202"/>
                  </a:lnTo>
                  <a:lnTo>
                    <a:pt x="216" y="196"/>
                  </a:lnTo>
                  <a:lnTo>
                    <a:pt x="216" y="162"/>
                  </a:lnTo>
                  <a:lnTo>
                    <a:pt x="224" y="168"/>
                  </a:lnTo>
                  <a:lnTo>
                    <a:pt x="224" y="196"/>
                  </a:lnTo>
                  <a:lnTo>
                    <a:pt x="222" y="204"/>
                  </a:lnTo>
                  <a:lnTo>
                    <a:pt x="218" y="212"/>
                  </a:lnTo>
                  <a:lnTo>
                    <a:pt x="210" y="216"/>
                  </a:lnTo>
                  <a:lnTo>
                    <a:pt x="202" y="218"/>
                  </a:lnTo>
                  <a:lnTo>
                    <a:pt x="24" y="218"/>
                  </a:lnTo>
                  <a:lnTo>
                    <a:pt x="14" y="216"/>
                  </a:lnTo>
                  <a:lnTo>
                    <a:pt x="8" y="212"/>
                  </a:lnTo>
                  <a:lnTo>
                    <a:pt x="2" y="204"/>
                  </a:lnTo>
                  <a:lnTo>
                    <a:pt x="0" y="196"/>
                  </a:lnTo>
                  <a:lnTo>
                    <a:pt x="0" y="24"/>
                  </a:lnTo>
                  <a:lnTo>
                    <a:pt x="2" y="14"/>
                  </a:lnTo>
                  <a:lnTo>
                    <a:pt x="8" y="8"/>
                  </a:lnTo>
                  <a:lnTo>
                    <a:pt x="14" y="2"/>
                  </a:lnTo>
                  <a:lnTo>
                    <a:pt x="24" y="0"/>
                  </a:lnTo>
                  <a:lnTo>
                    <a:pt x="202" y="0"/>
                  </a:lnTo>
                  <a:lnTo>
                    <a:pt x="210" y="2"/>
                  </a:lnTo>
                  <a:lnTo>
                    <a:pt x="218" y="8"/>
                  </a:lnTo>
                  <a:lnTo>
                    <a:pt x="222" y="14"/>
                  </a:lnTo>
                  <a:lnTo>
                    <a:pt x="224" y="24"/>
                  </a:lnTo>
                  <a:lnTo>
                    <a:pt x="224" y="108"/>
                  </a:lnTo>
                  <a:lnTo>
                    <a:pt x="216" y="106"/>
                  </a:lnTo>
                  <a:lnTo>
                    <a:pt x="216" y="40"/>
                  </a:lnTo>
                  <a:lnTo>
                    <a:pt x="238" y="116"/>
                  </a:lnTo>
                  <a:close/>
                </a:path>
              </a:pathLst>
            </a:custGeom>
            <a:solidFill>
              <a:srgbClr val="FFFFFF"/>
            </a:solidFill>
            <a:ln w="9525">
              <a:noFill/>
              <a:round/>
              <a:headEnd/>
              <a:tailEnd/>
            </a:ln>
          </p:spPr>
          <p:txBody>
            <a:bodyPr/>
            <a:lstStyle/>
            <a:p>
              <a:pPr defTabSz="912813" fontAlgn="base">
                <a:spcBef>
                  <a:spcPct val="0"/>
                </a:spcBef>
                <a:spcAft>
                  <a:spcPct val="0"/>
                </a:spcAft>
              </a:pPr>
              <a:endParaRPr lang="en-US" sz="1400">
                <a:solidFill>
                  <a:srgbClr val="FFFFFF"/>
                </a:solidFill>
                <a:cs typeface="Arial" pitchFamily="34" charset="0"/>
              </a:endParaRPr>
            </a:p>
          </p:txBody>
        </p:sp>
      </p:grpSp>
      <p:grpSp>
        <p:nvGrpSpPr>
          <p:cNvPr id="67" name="Group 11"/>
          <p:cNvGrpSpPr>
            <a:grpSpLocks/>
          </p:cNvGrpSpPr>
          <p:nvPr/>
        </p:nvGrpSpPr>
        <p:grpSpPr bwMode="auto">
          <a:xfrm>
            <a:off x="7010401" y="1295401"/>
            <a:ext cx="2544762" cy="1643063"/>
            <a:chOff x="4294" y="1066"/>
            <a:chExt cx="1604" cy="1350"/>
          </a:xfrm>
        </p:grpSpPr>
        <p:sp>
          <p:nvSpPr>
            <p:cNvPr id="68" name="Right Arrow 67"/>
            <p:cNvSpPr>
              <a:spLocks noChangeArrowheads="1"/>
            </p:cNvSpPr>
            <p:nvPr/>
          </p:nvSpPr>
          <p:spPr bwMode="auto">
            <a:xfrm>
              <a:off x="4294" y="1066"/>
              <a:ext cx="1604" cy="1350"/>
            </a:xfrm>
            <a:prstGeom prst="rightArrow">
              <a:avLst>
                <a:gd name="adj1" fmla="val 50000"/>
                <a:gd name="adj2" fmla="val 49985"/>
              </a:avLst>
            </a:prstGeom>
            <a:gradFill rotWithShape="1">
              <a:gsLst>
                <a:gs pos="0">
                  <a:srgbClr val="FFFFFF">
                    <a:gamma/>
                    <a:tint val="0"/>
                    <a:invGamma/>
                    <a:alpha val="0"/>
                  </a:srgbClr>
                </a:gs>
                <a:gs pos="100000">
                  <a:srgbClr val="FFFFFF">
                    <a:alpha val="50000"/>
                  </a:srgbClr>
                </a:gs>
              </a:gsLst>
              <a:lin ang="0" scaled="1"/>
            </a:gradFill>
            <a:ln w="9525" algn="ctr">
              <a:noFill/>
              <a:miter lim="800000"/>
              <a:headEnd/>
              <a:tailEnd/>
            </a:ln>
          </p:spPr>
          <p:txBody>
            <a:bodyPr lIns="109833" tIns="0" rIns="0" bIns="54916" anchor="ctr"/>
            <a:lstStyle/>
            <a:p>
              <a:pPr marL="0" marR="0" lvl="0" indent="0" defTabSz="1096963"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a:ln>
                  <a:noFill/>
                </a:ln>
                <a:solidFill>
                  <a:prstClr val="black"/>
                </a:solidFill>
                <a:effectLst/>
                <a:uLnTx/>
                <a:uFillTx/>
                <a:cs typeface="Segoe UI"/>
              </a:endParaRPr>
            </a:p>
          </p:txBody>
        </p:sp>
        <p:sp>
          <p:nvSpPr>
            <p:cNvPr id="69" name="Text Box 13"/>
            <p:cNvSpPr txBox="1">
              <a:spLocks noChangeArrowheads="1"/>
            </p:cNvSpPr>
            <p:nvPr/>
          </p:nvSpPr>
          <p:spPr bwMode="auto">
            <a:xfrm>
              <a:off x="4584" y="1800"/>
              <a:ext cx="879" cy="149"/>
            </a:xfrm>
            <a:prstGeom prst="rect">
              <a:avLst/>
            </a:prstGeom>
            <a:noFill/>
            <a:ln w="9525">
              <a:noFill/>
              <a:miter lim="800000"/>
              <a:headEnd/>
              <a:tailEnd/>
            </a:ln>
          </p:spPr>
          <p:txBody>
            <a:bodyPr lIns="109833" tIns="0" rIns="109833" bIns="54916" anchor="ctr"/>
            <a:lstStyle/>
            <a:p>
              <a:pPr marL="0" marR="0" lvl="0" indent="0" algn="ctr" defTabSz="1096963"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smtClean="0">
                  <a:ln>
                    <a:noFill/>
                  </a:ln>
                  <a:solidFill>
                    <a:srgbClr val="FFFFFF"/>
                  </a:solidFill>
                  <a:effectLst/>
                  <a:uLnTx/>
                  <a:uFillTx/>
                  <a:cs typeface="Segoe UI"/>
                </a:rPr>
                <a:t>Deploy</a:t>
              </a:r>
            </a:p>
          </p:txBody>
        </p:sp>
        <p:sp>
          <p:nvSpPr>
            <p:cNvPr id="70" name="Text Box 14"/>
            <p:cNvSpPr txBox="1">
              <a:spLocks noChangeArrowheads="1"/>
            </p:cNvSpPr>
            <p:nvPr/>
          </p:nvSpPr>
          <p:spPr bwMode="auto">
            <a:xfrm>
              <a:off x="4584" y="1559"/>
              <a:ext cx="879" cy="149"/>
            </a:xfrm>
            <a:prstGeom prst="rect">
              <a:avLst/>
            </a:prstGeom>
            <a:noFill/>
            <a:ln w="9525">
              <a:noFill/>
              <a:miter lim="800000"/>
              <a:headEnd/>
              <a:tailEnd/>
            </a:ln>
          </p:spPr>
          <p:txBody>
            <a:bodyPr lIns="109833" tIns="0" rIns="109833" bIns="54916" anchor="ctr"/>
            <a:lstStyle/>
            <a:p>
              <a:pPr marL="0" marR="0" lvl="0" indent="0" algn="ctr" defTabSz="1096963"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smtClean="0">
                  <a:ln>
                    <a:noFill/>
                  </a:ln>
                  <a:solidFill>
                    <a:srgbClr val="FFFFFF"/>
                  </a:solidFill>
                  <a:effectLst/>
                  <a:uLnTx/>
                  <a:uFillTx/>
                  <a:cs typeface="Segoe UI"/>
                </a:rPr>
                <a:t>Configure</a:t>
              </a:r>
            </a:p>
          </p:txBody>
        </p:sp>
      </p:grpSp>
      <p:grpSp>
        <p:nvGrpSpPr>
          <p:cNvPr id="71" name="Group 43"/>
          <p:cNvGrpSpPr>
            <a:grpSpLocks/>
          </p:cNvGrpSpPr>
          <p:nvPr/>
        </p:nvGrpSpPr>
        <p:grpSpPr bwMode="auto">
          <a:xfrm>
            <a:off x="3116264" y="2805114"/>
            <a:ext cx="1871663" cy="1704975"/>
            <a:chOff x="1824" y="1824"/>
            <a:chExt cx="1275" cy="1074"/>
          </a:xfrm>
        </p:grpSpPr>
        <p:sp>
          <p:nvSpPr>
            <p:cNvPr id="72" name="Text Box 44"/>
            <p:cNvSpPr txBox="1">
              <a:spLocks noChangeArrowheads="1"/>
            </p:cNvSpPr>
            <p:nvPr/>
          </p:nvSpPr>
          <p:spPr bwMode="auto">
            <a:xfrm>
              <a:off x="2063" y="2208"/>
              <a:ext cx="684" cy="316"/>
            </a:xfrm>
            <a:prstGeom prst="rect">
              <a:avLst/>
            </a:prstGeom>
            <a:noFill/>
            <a:ln w="9525" algn="ctr">
              <a:noFill/>
              <a:miter lim="800000"/>
              <a:headEnd/>
              <a:tailEnd/>
            </a:ln>
          </p:spPr>
          <p:txBody>
            <a:bodyPr lIns="109833" tIns="0" rIns="0" bIns="54916" anchor="ctr"/>
            <a:lstStyle/>
            <a:p>
              <a:pPr marL="0" marR="0" lvl="0" indent="0" algn="ctr" defTabSz="1096963"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smtClean="0">
                  <a:ln>
                    <a:noFill/>
                  </a:ln>
                  <a:solidFill>
                    <a:srgbClr val="FFFFFF"/>
                  </a:solidFill>
                  <a:effectLst/>
                  <a:uLnTx/>
                  <a:uFillTx/>
                  <a:cs typeface="Segoe UI"/>
                </a:rPr>
                <a:t>Service Model</a:t>
              </a:r>
            </a:p>
          </p:txBody>
        </p:sp>
        <p:sp>
          <p:nvSpPr>
            <p:cNvPr id="73" name="Right Arrow 57"/>
            <p:cNvSpPr>
              <a:spLocks noChangeArrowheads="1"/>
            </p:cNvSpPr>
            <p:nvPr/>
          </p:nvSpPr>
          <p:spPr bwMode="auto">
            <a:xfrm rot="10800000" flipH="1">
              <a:off x="1824" y="1824"/>
              <a:ext cx="1275" cy="1074"/>
            </a:xfrm>
            <a:prstGeom prst="rightArrow">
              <a:avLst>
                <a:gd name="adj1" fmla="val 50000"/>
                <a:gd name="adj2" fmla="val 59358"/>
              </a:avLst>
            </a:prstGeom>
            <a:gradFill rotWithShape="1">
              <a:gsLst>
                <a:gs pos="0">
                  <a:srgbClr val="FFFFFF">
                    <a:gamma/>
                    <a:tint val="0"/>
                    <a:invGamma/>
                    <a:alpha val="0"/>
                  </a:srgbClr>
                </a:gs>
                <a:gs pos="100000">
                  <a:srgbClr val="FFFFFF">
                    <a:alpha val="50000"/>
                  </a:srgbClr>
                </a:gs>
              </a:gsLst>
              <a:lin ang="0" scaled="1"/>
            </a:gradFill>
            <a:ln w="9525" algn="ctr">
              <a:noFill/>
              <a:miter lim="800000"/>
              <a:headEnd/>
              <a:tailEnd/>
            </a:ln>
            <a:effectLst/>
          </p:spPr>
          <p:txBody>
            <a:bodyPr rot="10800000" lIns="109833" tIns="0" rIns="0" bIns="54916" anchor="ctr"/>
            <a:lstStyle/>
            <a:p>
              <a:pPr marL="0" marR="0" lvl="0" indent="0" defTabSz="1096963"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a:ln>
                  <a:noFill/>
                </a:ln>
                <a:solidFill>
                  <a:prstClr val="black"/>
                </a:solidFill>
                <a:effectLst/>
                <a:uLnTx/>
                <a:uFillTx/>
                <a:cs typeface="Segoe UI"/>
              </a:endParaRPr>
            </a:p>
          </p:txBody>
        </p:sp>
        <p:sp>
          <p:nvSpPr>
            <p:cNvPr id="74" name="Freeform 262"/>
            <p:cNvSpPr>
              <a:spLocks/>
            </p:cNvSpPr>
            <p:nvPr/>
          </p:nvSpPr>
          <p:spPr bwMode="gray">
            <a:xfrm>
              <a:off x="2683" y="2269"/>
              <a:ext cx="196" cy="184"/>
            </a:xfrm>
            <a:custGeom>
              <a:avLst/>
              <a:gdLst>
                <a:gd name="T0" fmla="*/ 176796 w 210"/>
                <a:gd name="T1" fmla="*/ 2130 h 206"/>
                <a:gd name="T2" fmla="*/ 5051 w 210"/>
                <a:gd name="T3" fmla="*/ 108633 h 206"/>
                <a:gd name="T4" fmla="*/ 0 w 210"/>
                <a:gd name="T5" fmla="*/ 110764 h 206"/>
                <a:gd name="T6" fmla="*/ 5051 w 210"/>
                <a:gd name="T7" fmla="*/ 112895 h 206"/>
                <a:gd name="T8" fmla="*/ 257617 w 210"/>
                <a:gd name="T9" fmla="*/ 178927 h 206"/>
                <a:gd name="T10" fmla="*/ 262669 w 210"/>
                <a:gd name="T11" fmla="*/ 181057 h 206"/>
                <a:gd name="T12" fmla="*/ 260142 w 210"/>
                <a:gd name="T13" fmla="*/ 176796 h 206"/>
                <a:gd name="T14" fmla="*/ 179321 w 210"/>
                <a:gd name="T15" fmla="*/ 6390 h 206"/>
                <a:gd name="T16" fmla="*/ 176796 w 210"/>
                <a:gd name="T17" fmla="*/ 0 h 206"/>
                <a:gd name="T18" fmla="*/ 176796 w 210"/>
                <a:gd name="T19" fmla="*/ 6390 h 206"/>
                <a:gd name="T20" fmla="*/ 143962 w 210"/>
                <a:gd name="T21" fmla="*/ 104374 h 206"/>
                <a:gd name="T22" fmla="*/ 146488 w 210"/>
                <a:gd name="T23" fmla="*/ 106504 h 206"/>
                <a:gd name="T24" fmla="*/ 257617 w 210"/>
                <a:gd name="T25" fmla="*/ 174666 h 206"/>
                <a:gd name="T26" fmla="*/ 260142 w 210"/>
                <a:gd name="T27" fmla="*/ 172537 h 206"/>
                <a:gd name="T28" fmla="*/ 73244 w 210"/>
                <a:gd name="T29" fmla="*/ 215138 h 206"/>
                <a:gd name="T30" fmla="*/ 78295 w 210"/>
                <a:gd name="T31" fmla="*/ 217268 h 206"/>
                <a:gd name="T32" fmla="*/ 7577 w 210"/>
                <a:gd name="T33" fmla="*/ 108633 h 206"/>
                <a:gd name="T34" fmla="*/ 5051 w 210"/>
                <a:gd name="T35" fmla="*/ 112895 h 206"/>
                <a:gd name="T36" fmla="*/ 146488 w 210"/>
                <a:gd name="T37" fmla="*/ 104374 h 206"/>
                <a:gd name="T38" fmla="*/ 143962 w 210"/>
                <a:gd name="T39" fmla="*/ 102244 h 206"/>
                <a:gd name="T40" fmla="*/ 75769 w 210"/>
                <a:gd name="T41" fmla="*/ 213009 h 206"/>
                <a:gd name="T42" fmla="*/ 80821 w 210"/>
                <a:gd name="T43" fmla="*/ 215138 h 206"/>
                <a:gd name="T44" fmla="*/ 149013 w 210"/>
                <a:gd name="T45" fmla="*/ 102244 h 206"/>
                <a:gd name="T46" fmla="*/ 151540 w 210"/>
                <a:gd name="T47" fmla="*/ 100114 h 206"/>
                <a:gd name="T48" fmla="*/ 146488 w 210"/>
                <a:gd name="T49" fmla="*/ 100114 h 206"/>
                <a:gd name="T50" fmla="*/ 5051 w 210"/>
                <a:gd name="T51" fmla="*/ 108633 h 206"/>
                <a:gd name="T52" fmla="*/ 2526 w 210"/>
                <a:gd name="T53" fmla="*/ 108633 h 206"/>
                <a:gd name="T54" fmla="*/ 2526 w 210"/>
                <a:gd name="T55" fmla="*/ 110764 h 206"/>
                <a:gd name="T56" fmla="*/ 73244 w 210"/>
                <a:gd name="T57" fmla="*/ 219399 h 206"/>
                <a:gd name="T58" fmla="*/ 75769 w 210"/>
                <a:gd name="T59" fmla="*/ 219399 h 206"/>
                <a:gd name="T60" fmla="*/ 260142 w 210"/>
                <a:gd name="T61" fmla="*/ 176796 h 206"/>
                <a:gd name="T62" fmla="*/ 265195 w 210"/>
                <a:gd name="T63" fmla="*/ 174666 h 206"/>
                <a:gd name="T64" fmla="*/ 260142 w 210"/>
                <a:gd name="T65" fmla="*/ 172537 h 206"/>
                <a:gd name="T66" fmla="*/ 149013 w 210"/>
                <a:gd name="T67" fmla="*/ 102244 h 206"/>
                <a:gd name="T68" fmla="*/ 149013 w 210"/>
                <a:gd name="T69" fmla="*/ 104374 h 206"/>
                <a:gd name="T70" fmla="*/ 181847 w 210"/>
                <a:gd name="T71" fmla="*/ 6390 h 206"/>
                <a:gd name="T72" fmla="*/ 176796 w 210"/>
                <a:gd name="T73" fmla="*/ 6390 h 206"/>
                <a:gd name="T74" fmla="*/ 255091 w 210"/>
                <a:gd name="T75" fmla="*/ 178927 h 206"/>
                <a:gd name="T76" fmla="*/ 257617 w 210"/>
                <a:gd name="T77" fmla="*/ 174666 h 206"/>
                <a:gd name="T78" fmla="*/ 5051 w 210"/>
                <a:gd name="T79" fmla="*/ 108633 h 206"/>
                <a:gd name="T80" fmla="*/ 7577 w 210"/>
                <a:gd name="T81" fmla="*/ 112895 h 206"/>
                <a:gd name="T82" fmla="*/ 179321 w 210"/>
                <a:gd name="T83" fmla="*/ 4261 h 206"/>
                <a:gd name="T84" fmla="*/ 176796 w 210"/>
                <a:gd name="T85" fmla="*/ 2130 h 20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10"/>
                <a:gd name="T130" fmla="*/ 0 h 206"/>
                <a:gd name="T131" fmla="*/ 210 w 210"/>
                <a:gd name="T132" fmla="*/ 206 h 20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10" h="206">
                  <a:moveTo>
                    <a:pt x="140" y="2"/>
                  </a:moveTo>
                  <a:lnTo>
                    <a:pt x="4" y="102"/>
                  </a:lnTo>
                  <a:lnTo>
                    <a:pt x="0" y="104"/>
                  </a:lnTo>
                  <a:lnTo>
                    <a:pt x="4" y="106"/>
                  </a:lnTo>
                  <a:lnTo>
                    <a:pt x="204" y="168"/>
                  </a:lnTo>
                  <a:lnTo>
                    <a:pt x="208" y="170"/>
                  </a:lnTo>
                  <a:lnTo>
                    <a:pt x="206" y="166"/>
                  </a:lnTo>
                  <a:lnTo>
                    <a:pt x="142" y="6"/>
                  </a:lnTo>
                  <a:lnTo>
                    <a:pt x="140" y="0"/>
                  </a:lnTo>
                  <a:lnTo>
                    <a:pt x="140" y="6"/>
                  </a:lnTo>
                  <a:lnTo>
                    <a:pt x="114" y="98"/>
                  </a:lnTo>
                  <a:lnTo>
                    <a:pt x="116" y="100"/>
                  </a:lnTo>
                  <a:lnTo>
                    <a:pt x="204" y="164"/>
                  </a:lnTo>
                  <a:lnTo>
                    <a:pt x="206" y="162"/>
                  </a:lnTo>
                  <a:lnTo>
                    <a:pt x="58" y="202"/>
                  </a:lnTo>
                  <a:lnTo>
                    <a:pt x="62" y="204"/>
                  </a:lnTo>
                  <a:lnTo>
                    <a:pt x="6" y="102"/>
                  </a:lnTo>
                  <a:lnTo>
                    <a:pt x="4" y="106"/>
                  </a:lnTo>
                  <a:lnTo>
                    <a:pt x="116" y="98"/>
                  </a:lnTo>
                  <a:lnTo>
                    <a:pt x="114" y="96"/>
                  </a:lnTo>
                  <a:lnTo>
                    <a:pt x="60" y="200"/>
                  </a:lnTo>
                  <a:lnTo>
                    <a:pt x="64" y="202"/>
                  </a:lnTo>
                  <a:lnTo>
                    <a:pt x="118" y="96"/>
                  </a:lnTo>
                  <a:lnTo>
                    <a:pt x="120" y="94"/>
                  </a:lnTo>
                  <a:lnTo>
                    <a:pt x="116" y="94"/>
                  </a:lnTo>
                  <a:lnTo>
                    <a:pt x="4" y="102"/>
                  </a:lnTo>
                  <a:lnTo>
                    <a:pt x="2" y="102"/>
                  </a:lnTo>
                  <a:lnTo>
                    <a:pt x="2" y="104"/>
                  </a:lnTo>
                  <a:lnTo>
                    <a:pt x="58" y="206"/>
                  </a:lnTo>
                  <a:lnTo>
                    <a:pt x="60" y="206"/>
                  </a:lnTo>
                  <a:lnTo>
                    <a:pt x="206" y="166"/>
                  </a:lnTo>
                  <a:lnTo>
                    <a:pt x="210" y="164"/>
                  </a:lnTo>
                  <a:lnTo>
                    <a:pt x="206" y="162"/>
                  </a:lnTo>
                  <a:lnTo>
                    <a:pt x="118" y="96"/>
                  </a:lnTo>
                  <a:lnTo>
                    <a:pt x="118" y="98"/>
                  </a:lnTo>
                  <a:lnTo>
                    <a:pt x="144" y="6"/>
                  </a:lnTo>
                  <a:lnTo>
                    <a:pt x="140" y="6"/>
                  </a:lnTo>
                  <a:lnTo>
                    <a:pt x="202" y="168"/>
                  </a:lnTo>
                  <a:lnTo>
                    <a:pt x="204" y="164"/>
                  </a:lnTo>
                  <a:lnTo>
                    <a:pt x="4" y="102"/>
                  </a:lnTo>
                  <a:lnTo>
                    <a:pt x="6" y="106"/>
                  </a:lnTo>
                  <a:lnTo>
                    <a:pt x="142" y="4"/>
                  </a:lnTo>
                  <a:lnTo>
                    <a:pt x="140" y="2"/>
                  </a:lnTo>
                  <a:close/>
                </a:path>
              </a:pathLst>
            </a:custGeom>
            <a:solidFill>
              <a:srgbClr val="FFFFFF"/>
            </a:solidFill>
            <a:ln w="9525">
              <a:noFill/>
              <a:miter lim="800000"/>
              <a:headEnd/>
              <a:tailEnd/>
            </a:ln>
          </p:spPr>
          <p:txBody>
            <a:bodyPr anchor="ct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1900" b="0" i="0" u="none" strike="noStrike" kern="0" cap="none" spc="0" normalizeH="0" baseline="0" noProof="0" smtClean="0">
                <a:ln>
                  <a:noFill/>
                </a:ln>
                <a:solidFill>
                  <a:srgbClr val="FFFFFF"/>
                </a:solidFill>
                <a:effectLst/>
                <a:uLnTx/>
                <a:uFillTx/>
                <a:cs typeface="Arial" pitchFamily="34" charset="0"/>
              </a:endParaRPr>
            </a:p>
          </p:txBody>
        </p:sp>
      </p:grpSp>
      <p:grpSp>
        <p:nvGrpSpPr>
          <p:cNvPr id="75" name="Group 6"/>
          <p:cNvGrpSpPr>
            <a:grpSpLocks/>
          </p:cNvGrpSpPr>
          <p:nvPr/>
        </p:nvGrpSpPr>
        <p:grpSpPr bwMode="auto">
          <a:xfrm>
            <a:off x="10936288" y="2971801"/>
            <a:ext cx="801688" cy="2028825"/>
            <a:chOff x="6518" y="1519"/>
            <a:chExt cx="976" cy="2465"/>
          </a:xfrm>
        </p:grpSpPr>
        <p:pic>
          <p:nvPicPr>
            <p:cNvPr id="76" name="Picture 5" descr="\\192.168.10.9\Shared\Design\Microsoft Events Presentation Resource DVD\DVD_ART36\Artwork_Imagery\Icons - Illustrations\People\White silhouettes\man person.png"/>
            <p:cNvPicPr>
              <a:picLocks noChangeAspect="1" noChangeArrowheads="1"/>
            </p:cNvPicPr>
            <p:nvPr/>
          </p:nvPicPr>
          <p:blipFill>
            <a:blip r:embed="rId2"/>
            <a:srcRect/>
            <a:stretch>
              <a:fillRect/>
            </a:stretch>
          </p:blipFill>
          <p:spPr bwMode="auto">
            <a:xfrm>
              <a:off x="6518" y="1519"/>
              <a:ext cx="976" cy="2279"/>
            </a:xfrm>
            <a:prstGeom prst="rect">
              <a:avLst/>
            </a:prstGeom>
            <a:noFill/>
            <a:ln w="9525">
              <a:noFill/>
              <a:miter lim="800000"/>
              <a:headEnd/>
              <a:tailEnd/>
            </a:ln>
          </p:spPr>
        </p:pic>
        <p:sp>
          <p:nvSpPr>
            <p:cNvPr id="77" name="Oval 8"/>
            <p:cNvSpPr>
              <a:spLocks noChangeArrowheads="1"/>
            </p:cNvSpPr>
            <p:nvPr/>
          </p:nvSpPr>
          <p:spPr bwMode="auto">
            <a:xfrm>
              <a:off x="6623" y="3168"/>
              <a:ext cx="816" cy="816"/>
            </a:xfrm>
            <a:prstGeom prst="ellipse">
              <a:avLst/>
            </a:prstGeom>
            <a:solidFill>
              <a:srgbClr val="3F7C37">
                <a:alpha val="89803"/>
              </a:srgbClr>
            </a:solidFill>
            <a:ln w="9525">
              <a:noFill/>
              <a:round/>
              <a:headEnd/>
              <a:tailEnd/>
            </a:ln>
          </p:spPr>
          <p:txBody>
            <a:bodyPr lIns="0" rIns="0" anchor="ctr"/>
            <a:lstStyle/>
            <a:p>
              <a:pPr algn="ctr" defTabSz="912813" fontAlgn="base">
                <a:spcBef>
                  <a:spcPct val="0"/>
                </a:spcBef>
                <a:spcAft>
                  <a:spcPct val="0"/>
                </a:spcAft>
              </a:pPr>
              <a:r>
                <a:rPr lang="en-US" sz="1100">
                  <a:solidFill>
                    <a:srgbClr val="FFFFFF"/>
                  </a:solidFill>
                  <a:cs typeface="Segoe UI"/>
                </a:rPr>
                <a:t>DC Admin</a:t>
              </a:r>
            </a:p>
          </p:txBody>
        </p:sp>
      </p:grpSp>
      <p:grpSp>
        <p:nvGrpSpPr>
          <p:cNvPr id="78" name="Group 53"/>
          <p:cNvGrpSpPr>
            <a:grpSpLocks/>
          </p:cNvGrpSpPr>
          <p:nvPr/>
        </p:nvGrpSpPr>
        <p:grpSpPr bwMode="auto">
          <a:xfrm>
            <a:off x="6781801" y="4600575"/>
            <a:ext cx="2544762" cy="1646238"/>
            <a:chOff x="4271" y="2496"/>
            <a:chExt cx="1603" cy="1349"/>
          </a:xfrm>
        </p:grpSpPr>
        <p:sp>
          <p:nvSpPr>
            <p:cNvPr id="79" name="Right Arrow 78"/>
            <p:cNvSpPr>
              <a:spLocks noChangeArrowheads="1"/>
            </p:cNvSpPr>
            <p:nvPr/>
          </p:nvSpPr>
          <p:spPr bwMode="auto">
            <a:xfrm flipH="1">
              <a:off x="4271" y="2496"/>
              <a:ext cx="1603" cy="1349"/>
            </a:xfrm>
            <a:prstGeom prst="rightArrow">
              <a:avLst>
                <a:gd name="adj1" fmla="val 50000"/>
                <a:gd name="adj2" fmla="val 59414"/>
              </a:avLst>
            </a:prstGeom>
            <a:gradFill rotWithShape="1">
              <a:gsLst>
                <a:gs pos="0">
                  <a:srgbClr val="FFFFFF">
                    <a:gamma/>
                    <a:tint val="0"/>
                    <a:invGamma/>
                    <a:alpha val="0"/>
                  </a:srgbClr>
                </a:gs>
                <a:gs pos="100000">
                  <a:srgbClr val="FFFFFF">
                    <a:alpha val="50000"/>
                  </a:srgbClr>
                </a:gs>
              </a:gsLst>
              <a:lin ang="0" scaled="1"/>
            </a:gradFill>
            <a:ln w="9525" algn="ctr">
              <a:noFill/>
              <a:miter lim="800000"/>
              <a:headEnd/>
              <a:tailEnd/>
            </a:ln>
            <a:effectLst/>
          </p:spPr>
          <p:txBody>
            <a:bodyPr lIns="109833" tIns="0" rIns="0" bIns="54916" anchor="ctr"/>
            <a:lstStyle/>
            <a:p>
              <a:pPr marL="0" marR="0" lvl="0" indent="0" defTabSz="1096963"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a:ln>
                  <a:noFill/>
                </a:ln>
                <a:solidFill>
                  <a:prstClr val="black"/>
                </a:solidFill>
                <a:effectLst/>
                <a:uLnTx/>
                <a:uFillTx/>
                <a:cs typeface="Segoe UI"/>
              </a:endParaRPr>
            </a:p>
          </p:txBody>
        </p:sp>
        <p:sp>
          <p:nvSpPr>
            <p:cNvPr id="80" name="Text Box 56"/>
            <p:cNvSpPr txBox="1">
              <a:spLocks noChangeArrowheads="1"/>
            </p:cNvSpPr>
            <p:nvPr/>
          </p:nvSpPr>
          <p:spPr bwMode="auto">
            <a:xfrm>
              <a:off x="4705" y="3240"/>
              <a:ext cx="878" cy="147"/>
            </a:xfrm>
            <a:prstGeom prst="rect">
              <a:avLst/>
            </a:prstGeom>
            <a:noFill/>
            <a:ln w="9525" algn="ctr">
              <a:noFill/>
              <a:miter lim="800000"/>
              <a:headEnd/>
              <a:tailEnd/>
            </a:ln>
          </p:spPr>
          <p:txBody>
            <a:bodyPr lIns="109833" tIns="0" rIns="0" bIns="54916" anchor="ctr"/>
            <a:lstStyle/>
            <a:p>
              <a:pPr marL="0" marR="0" lvl="0" indent="0" algn="ctr" defTabSz="1096963"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smtClean="0">
                  <a:ln>
                    <a:noFill/>
                  </a:ln>
                  <a:solidFill>
                    <a:srgbClr val="FFFFFF"/>
                  </a:solidFill>
                  <a:effectLst/>
                  <a:uLnTx/>
                  <a:uFillTx/>
                  <a:cs typeface="Segoe UI"/>
                </a:rPr>
                <a:t>Operate</a:t>
              </a:r>
            </a:p>
          </p:txBody>
        </p:sp>
        <p:sp>
          <p:nvSpPr>
            <p:cNvPr id="81" name="Text Box 57"/>
            <p:cNvSpPr txBox="1">
              <a:spLocks noChangeArrowheads="1"/>
            </p:cNvSpPr>
            <p:nvPr/>
          </p:nvSpPr>
          <p:spPr bwMode="auto">
            <a:xfrm>
              <a:off x="4705" y="2978"/>
              <a:ext cx="878" cy="148"/>
            </a:xfrm>
            <a:prstGeom prst="rect">
              <a:avLst/>
            </a:prstGeom>
            <a:noFill/>
            <a:ln w="9525" algn="ctr">
              <a:noFill/>
              <a:miter lim="800000"/>
              <a:headEnd/>
              <a:tailEnd/>
            </a:ln>
          </p:spPr>
          <p:txBody>
            <a:bodyPr lIns="109833" tIns="0" rIns="0" bIns="54916" anchor="ctr"/>
            <a:lstStyle/>
            <a:p>
              <a:pPr marL="0" marR="0" lvl="0" indent="0" algn="ctr" defTabSz="1096963"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smtClean="0">
                  <a:ln>
                    <a:noFill/>
                  </a:ln>
                  <a:solidFill>
                    <a:srgbClr val="FFFFFF"/>
                  </a:solidFill>
                  <a:effectLst/>
                  <a:uLnTx/>
                  <a:uFillTx/>
                  <a:cs typeface="Segoe UI"/>
                </a:rPr>
                <a:t>Monitor</a:t>
              </a:r>
            </a:p>
          </p:txBody>
        </p:sp>
      </p:grpSp>
      <p:grpSp>
        <p:nvGrpSpPr>
          <p:cNvPr id="82" name="Group 84"/>
          <p:cNvGrpSpPr>
            <a:grpSpLocks/>
          </p:cNvGrpSpPr>
          <p:nvPr/>
        </p:nvGrpSpPr>
        <p:grpSpPr bwMode="auto">
          <a:xfrm>
            <a:off x="9447213" y="1600201"/>
            <a:ext cx="1384300" cy="4506913"/>
            <a:chOff x="6114" y="624"/>
            <a:chExt cx="989" cy="3223"/>
          </a:xfrm>
        </p:grpSpPr>
        <p:sp>
          <p:nvSpPr>
            <p:cNvPr id="83" name="Rectangle 82"/>
            <p:cNvSpPr/>
            <p:nvPr/>
          </p:nvSpPr>
          <p:spPr>
            <a:xfrm>
              <a:off x="6280" y="2899"/>
              <a:ext cx="659" cy="188"/>
            </a:xfrm>
            <a:prstGeom prst="rect">
              <a:avLst/>
            </a:prstGeom>
            <a:noFill/>
            <a:ln w="3175" cap="flat" cmpd="sng" algn="ctr">
              <a:noFill/>
              <a:prstDash val="solid"/>
            </a:ln>
            <a:effectLst/>
          </p:spPr>
          <p:txBody>
            <a:bodyPr lIns="121899" tIns="60949" rIns="121899" bIns="60949" anchor="b"/>
            <a:lstStyle/>
            <a:p>
              <a:pPr algn="ctr" defTabSz="914363">
                <a:defRPr/>
              </a:pPr>
              <a:r>
                <a:rPr lang="en-US" sz="1200" kern="0" dirty="0">
                  <a:solidFill>
                    <a:srgbClr val="FFFFFF">
                      <a:alpha val="99000"/>
                    </a:srgbClr>
                  </a:solidFill>
                  <a:cs typeface="Arial" charset="0"/>
                </a:rPr>
                <a:t>Virtual</a:t>
              </a:r>
            </a:p>
          </p:txBody>
        </p:sp>
        <p:sp>
          <p:nvSpPr>
            <p:cNvPr id="84" name="Rectangle 83"/>
            <p:cNvSpPr/>
            <p:nvPr/>
          </p:nvSpPr>
          <p:spPr>
            <a:xfrm>
              <a:off x="6278" y="3676"/>
              <a:ext cx="660" cy="171"/>
            </a:xfrm>
            <a:prstGeom prst="rect">
              <a:avLst/>
            </a:prstGeom>
            <a:noFill/>
            <a:ln w="3175" cap="flat" cmpd="sng" algn="ctr">
              <a:noFill/>
              <a:prstDash val="solid"/>
            </a:ln>
            <a:effectLst/>
          </p:spPr>
          <p:txBody>
            <a:bodyPr lIns="121899" tIns="60949" rIns="121899" bIns="60949" anchor="b"/>
            <a:lstStyle/>
            <a:p>
              <a:pPr algn="ctr" defTabSz="914363">
                <a:defRPr/>
              </a:pPr>
              <a:r>
                <a:rPr lang="en-US" sz="1200" kern="0" dirty="0">
                  <a:solidFill>
                    <a:srgbClr val="FFFFFF">
                      <a:alpha val="99000"/>
                    </a:srgbClr>
                  </a:solidFill>
                  <a:cs typeface="Arial" charset="0"/>
                </a:rPr>
                <a:t>Physical</a:t>
              </a:r>
            </a:p>
          </p:txBody>
        </p:sp>
        <p:pic>
          <p:nvPicPr>
            <p:cNvPr id="85" name="Picture 140"/>
            <p:cNvPicPr>
              <a:picLocks noChangeAspect="1"/>
            </p:cNvPicPr>
            <p:nvPr/>
          </p:nvPicPr>
          <p:blipFill>
            <a:blip r:embed="rId3"/>
            <a:srcRect/>
            <a:stretch>
              <a:fillRect/>
            </a:stretch>
          </p:blipFill>
          <p:spPr bwMode="auto">
            <a:xfrm>
              <a:off x="6291" y="2369"/>
              <a:ext cx="635" cy="675"/>
            </a:xfrm>
            <a:prstGeom prst="rect">
              <a:avLst/>
            </a:prstGeom>
            <a:noFill/>
            <a:ln w="9525">
              <a:noFill/>
              <a:miter lim="800000"/>
              <a:headEnd/>
              <a:tailEnd/>
            </a:ln>
          </p:spPr>
        </p:pic>
        <p:pic>
          <p:nvPicPr>
            <p:cNvPr id="86" name="Picture 2"/>
            <p:cNvPicPr>
              <a:picLocks noChangeAspect="1" noChangeArrowheads="1"/>
            </p:cNvPicPr>
            <p:nvPr/>
          </p:nvPicPr>
          <p:blipFill>
            <a:blip r:embed="rId4"/>
            <a:srcRect/>
            <a:stretch>
              <a:fillRect/>
            </a:stretch>
          </p:blipFill>
          <p:spPr bwMode="auto">
            <a:xfrm>
              <a:off x="6411" y="3199"/>
              <a:ext cx="395" cy="545"/>
            </a:xfrm>
            <a:prstGeom prst="rect">
              <a:avLst/>
            </a:prstGeom>
            <a:noFill/>
            <a:ln w="9525">
              <a:noFill/>
              <a:miter lim="800000"/>
              <a:headEnd/>
              <a:tailEnd/>
            </a:ln>
          </p:spPr>
        </p:pic>
        <p:sp>
          <p:nvSpPr>
            <p:cNvPr id="87" name="Rectangle 86"/>
            <p:cNvSpPr/>
            <p:nvPr/>
          </p:nvSpPr>
          <p:spPr>
            <a:xfrm>
              <a:off x="6114" y="1257"/>
              <a:ext cx="989" cy="173"/>
            </a:xfrm>
            <a:prstGeom prst="rect">
              <a:avLst/>
            </a:prstGeom>
            <a:noFill/>
            <a:ln w="3175" cap="flat" cmpd="sng" algn="ctr">
              <a:noFill/>
              <a:prstDash val="solid"/>
            </a:ln>
            <a:effectLst/>
          </p:spPr>
          <p:txBody>
            <a:bodyPr lIns="0" tIns="60949" rIns="0" bIns="60949" anchor="b"/>
            <a:lstStyle>
              <a:defPPr>
                <a:defRPr lang="en-US"/>
              </a:defPPr>
              <a:lvl1pPr algn="l" rtl="0" fontAlgn="base">
                <a:spcBef>
                  <a:spcPct val="0"/>
                </a:spcBef>
                <a:spcAft>
                  <a:spcPct val="0"/>
                </a:spcAft>
                <a:defRPr kern="1200">
                  <a:solidFill>
                    <a:schemeClr val="tx1"/>
                  </a:solidFill>
                  <a:latin typeface="Segoe UI" pitchFamily="34" charset="0"/>
                  <a:ea typeface="+mn-ea"/>
                  <a:cs typeface="Segoe UI" pitchFamily="34" charset="0"/>
                </a:defRPr>
              </a:lvl1pPr>
              <a:lvl2pPr marL="457200" algn="l" rtl="0" fontAlgn="base">
                <a:spcBef>
                  <a:spcPct val="0"/>
                </a:spcBef>
                <a:spcAft>
                  <a:spcPct val="0"/>
                </a:spcAft>
                <a:defRPr kern="1200">
                  <a:solidFill>
                    <a:schemeClr val="tx1"/>
                  </a:solidFill>
                  <a:latin typeface="Segoe UI" pitchFamily="34" charset="0"/>
                  <a:ea typeface="+mn-ea"/>
                  <a:cs typeface="Segoe UI" pitchFamily="34" charset="0"/>
                </a:defRPr>
              </a:lvl2pPr>
              <a:lvl3pPr marL="914400" algn="l" rtl="0" fontAlgn="base">
                <a:spcBef>
                  <a:spcPct val="0"/>
                </a:spcBef>
                <a:spcAft>
                  <a:spcPct val="0"/>
                </a:spcAft>
                <a:defRPr kern="1200">
                  <a:solidFill>
                    <a:schemeClr val="tx1"/>
                  </a:solidFill>
                  <a:latin typeface="Segoe UI" pitchFamily="34" charset="0"/>
                  <a:ea typeface="+mn-ea"/>
                  <a:cs typeface="Segoe UI" pitchFamily="34" charset="0"/>
                </a:defRPr>
              </a:lvl3pPr>
              <a:lvl4pPr marL="1371600" algn="l" rtl="0" fontAlgn="base">
                <a:spcBef>
                  <a:spcPct val="0"/>
                </a:spcBef>
                <a:spcAft>
                  <a:spcPct val="0"/>
                </a:spcAft>
                <a:defRPr kern="1200">
                  <a:solidFill>
                    <a:schemeClr val="tx1"/>
                  </a:solidFill>
                  <a:latin typeface="Segoe UI" pitchFamily="34" charset="0"/>
                  <a:ea typeface="+mn-ea"/>
                  <a:cs typeface="Segoe UI" pitchFamily="34" charset="0"/>
                </a:defRPr>
              </a:lvl4pPr>
              <a:lvl5pPr marL="1828800" algn="l" rtl="0" fontAlgn="base">
                <a:spcBef>
                  <a:spcPct val="0"/>
                </a:spcBef>
                <a:spcAft>
                  <a:spcPct val="0"/>
                </a:spcAft>
                <a:defRPr kern="1200">
                  <a:solidFill>
                    <a:schemeClr val="tx1"/>
                  </a:solidFill>
                  <a:latin typeface="Segoe UI" pitchFamily="34" charset="0"/>
                  <a:ea typeface="+mn-ea"/>
                  <a:cs typeface="Segoe UI" pitchFamily="34" charset="0"/>
                </a:defRPr>
              </a:lvl5pPr>
              <a:lvl6pPr marL="2286000" algn="l" defTabSz="914400" rtl="0" eaLnBrk="1" latinLnBrk="0" hangingPunct="1">
                <a:defRPr kern="1200">
                  <a:solidFill>
                    <a:schemeClr val="tx1"/>
                  </a:solidFill>
                  <a:latin typeface="Segoe UI" pitchFamily="34" charset="0"/>
                  <a:ea typeface="+mn-ea"/>
                  <a:cs typeface="Segoe UI" pitchFamily="34" charset="0"/>
                </a:defRPr>
              </a:lvl6pPr>
              <a:lvl7pPr marL="2743200" algn="l" defTabSz="914400" rtl="0" eaLnBrk="1" latinLnBrk="0" hangingPunct="1">
                <a:defRPr kern="1200">
                  <a:solidFill>
                    <a:schemeClr val="tx1"/>
                  </a:solidFill>
                  <a:latin typeface="Segoe UI" pitchFamily="34" charset="0"/>
                  <a:ea typeface="+mn-ea"/>
                  <a:cs typeface="Segoe UI" pitchFamily="34" charset="0"/>
                </a:defRPr>
              </a:lvl7pPr>
              <a:lvl8pPr marL="3200400" algn="l" defTabSz="914400" rtl="0" eaLnBrk="1" latinLnBrk="0" hangingPunct="1">
                <a:defRPr kern="1200">
                  <a:solidFill>
                    <a:schemeClr val="tx1"/>
                  </a:solidFill>
                  <a:latin typeface="Segoe UI" pitchFamily="34" charset="0"/>
                  <a:ea typeface="+mn-ea"/>
                  <a:cs typeface="Segoe UI" pitchFamily="34" charset="0"/>
                </a:defRPr>
              </a:lvl8pPr>
              <a:lvl9pPr marL="3657600" algn="l" defTabSz="914400" rtl="0" eaLnBrk="1" latinLnBrk="0" hangingPunct="1">
                <a:defRPr kern="1200">
                  <a:solidFill>
                    <a:schemeClr val="tx1"/>
                  </a:solidFill>
                  <a:latin typeface="Segoe UI" pitchFamily="34" charset="0"/>
                  <a:ea typeface="+mn-ea"/>
                  <a:cs typeface="Segoe UI" pitchFamily="34" charset="0"/>
                </a:defRPr>
              </a:lvl9pPr>
            </a:lstStyle>
            <a:p>
              <a:pPr algn="ctr" defTabSz="914363">
                <a:defRPr/>
              </a:pPr>
              <a:r>
                <a:rPr lang="en-US" sz="1200" kern="0" dirty="0">
                  <a:solidFill>
                    <a:srgbClr val="FFFFFF">
                      <a:alpha val="99000"/>
                    </a:srgbClr>
                  </a:solidFill>
                  <a:latin typeface="Segoe UI"/>
                  <a:cs typeface="Arial" charset="0"/>
                </a:rPr>
                <a:t>Public</a:t>
              </a:r>
              <a:r>
                <a:rPr lang="en-US" sz="1400" kern="0" dirty="0">
                  <a:solidFill>
                    <a:srgbClr val="FFFFFF">
                      <a:alpha val="99000"/>
                    </a:srgbClr>
                  </a:solidFill>
                  <a:latin typeface="Segoe UI"/>
                  <a:cs typeface="Arial" charset="0"/>
                </a:rPr>
                <a:t> </a:t>
              </a:r>
              <a:r>
                <a:rPr lang="en-US" sz="1200" kern="0" dirty="0">
                  <a:solidFill>
                    <a:srgbClr val="FFFFFF">
                      <a:alpha val="99000"/>
                    </a:srgbClr>
                  </a:solidFill>
                  <a:latin typeface="Segoe UI"/>
                  <a:cs typeface="Arial" charset="0"/>
                </a:rPr>
                <a:t>Cloud</a:t>
              </a:r>
            </a:p>
          </p:txBody>
        </p:sp>
        <p:sp>
          <p:nvSpPr>
            <p:cNvPr id="88" name="Rectangle 87"/>
            <p:cNvSpPr/>
            <p:nvPr/>
          </p:nvSpPr>
          <p:spPr>
            <a:xfrm>
              <a:off x="6223" y="2227"/>
              <a:ext cx="868" cy="141"/>
            </a:xfrm>
            <a:prstGeom prst="rect">
              <a:avLst/>
            </a:prstGeom>
            <a:noFill/>
            <a:ln w="3175" cap="flat" cmpd="sng" algn="ctr">
              <a:noFill/>
              <a:prstDash val="solid"/>
            </a:ln>
            <a:effectLst/>
          </p:spPr>
          <p:txBody>
            <a:bodyPr lIns="121899" tIns="60949" rIns="121899" bIns="60949" anchor="b"/>
            <a:lstStyle>
              <a:defPPr>
                <a:defRPr lang="en-US"/>
              </a:defPPr>
              <a:lvl1pPr algn="l" rtl="0" fontAlgn="base">
                <a:spcBef>
                  <a:spcPct val="0"/>
                </a:spcBef>
                <a:spcAft>
                  <a:spcPct val="0"/>
                </a:spcAft>
                <a:defRPr kern="1200">
                  <a:solidFill>
                    <a:schemeClr val="tx1"/>
                  </a:solidFill>
                  <a:latin typeface="Segoe UI" pitchFamily="34" charset="0"/>
                  <a:ea typeface="+mn-ea"/>
                  <a:cs typeface="Segoe UI" pitchFamily="34" charset="0"/>
                </a:defRPr>
              </a:lvl1pPr>
              <a:lvl2pPr marL="457200" algn="l" rtl="0" fontAlgn="base">
                <a:spcBef>
                  <a:spcPct val="0"/>
                </a:spcBef>
                <a:spcAft>
                  <a:spcPct val="0"/>
                </a:spcAft>
                <a:defRPr kern="1200">
                  <a:solidFill>
                    <a:schemeClr val="tx1"/>
                  </a:solidFill>
                  <a:latin typeface="Segoe UI" pitchFamily="34" charset="0"/>
                  <a:ea typeface="+mn-ea"/>
                  <a:cs typeface="Segoe UI" pitchFamily="34" charset="0"/>
                </a:defRPr>
              </a:lvl2pPr>
              <a:lvl3pPr marL="914400" algn="l" rtl="0" fontAlgn="base">
                <a:spcBef>
                  <a:spcPct val="0"/>
                </a:spcBef>
                <a:spcAft>
                  <a:spcPct val="0"/>
                </a:spcAft>
                <a:defRPr kern="1200">
                  <a:solidFill>
                    <a:schemeClr val="tx1"/>
                  </a:solidFill>
                  <a:latin typeface="Segoe UI" pitchFamily="34" charset="0"/>
                  <a:ea typeface="+mn-ea"/>
                  <a:cs typeface="Segoe UI" pitchFamily="34" charset="0"/>
                </a:defRPr>
              </a:lvl3pPr>
              <a:lvl4pPr marL="1371600" algn="l" rtl="0" fontAlgn="base">
                <a:spcBef>
                  <a:spcPct val="0"/>
                </a:spcBef>
                <a:spcAft>
                  <a:spcPct val="0"/>
                </a:spcAft>
                <a:defRPr kern="1200">
                  <a:solidFill>
                    <a:schemeClr val="tx1"/>
                  </a:solidFill>
                  <a:latin typeface="Segoe UI" pitchFamily="34" charset="0"/>
                  <a:ea typeface="+mn-ea"/>
                  <a:cs typeface="Segoe UI" pitchFamily="34" charset="0"/>
                </a:defRPr>
              </a:lvl4pPr>
              <a:lvl5pPr marL="1828800" algn="l" rtl="0" fontAlgn="base">
                <a:spcBef>
                  <a:spcPct val="0"/>
                </a:spcBef>
                <a:spcAft>
                  <a:spcPct val="0"/>
                </a:spcAft>
                <a:defRPr kern="1200">
                  <a:solidFill>
                    <a:schemeClr val="tx1"/>
                  </a:solidFill>
                  <a:latin typeface="Segoe UI" pitchFamily="34" charset="0"/>
                  <a:ea typeface="+mn-ea"/>
                  <a:cs typeface="Segoe UI" pitchFamily="34" charset="0"/>
                </a:defRPr>
              </a:lvl5pPr>
              <a:lvl6pPr marL="2286000" algn="l" defTabSz="914400" rtl="0" eaLnBrk="1" latinLnBrk="0" hangingPunct="1">
                <a:defRPr kern="1200">
                  <a:solidFill>
                    <a:schemeClr val="tx1"/>
                  </a:solidFill>
                  <a:latin typeface="Segoe UI" pitchFamily="34" charset="0"/>
                  <a:ea typeface="+mn-ea"/>
                  <a:cs typeface="Segoe UI" pitchFamily="34" charset="0"/>
                </a:defRPr>
              </a:lvl6pPr>
              <a:lvl7pPr marL="2743200" algn="l" defTabSz="914400" rtl="0" eaLnBrk="1" latinLnBrk="0" hangingPunct="1">
                <a:defRPr kern="1200">
                  <a:solidFill>
                    <a:schemeClr val="tx1"/>
                  </a:solidFill>
                  <a:latin typeface="Segoe UI" pitchFamily="34" charset="0"/>
                  <a:ea typeface="+mn-ea"/>
                  <a:cs typeface="Segoe UI" pitchFamily="34" charset="0"/>
                </a:defRPr>
              </a:lvl7pPr>
              <a:lvl8pPr marL="3200400" algn="l" defTabSz="914400" rtl="0" eaLnBrk="1" latinLnBrk="0" hangingPunct="1">
                <a:defRPr kern="1200">
                  <a:solidFill>
                    <a:schemeClr val="tx1"/>
                  </a:solidFill>
                  <a:latin typeface="Segoe UI" pitchFamily="34" charset="0"/>
                  <a:ea typeface="+mn-ea"/>
                  <a:cs typeface="Segoe UI" pitchFamily="34" charset="0"/>
                </a:defRPr>
              </a:lvl8pPr>
              <a:lvl9pPr marL="3657600" algn="l" defTabSz="914400" rtl="0" eaLnBrk="1" latinLnBrk="0" hangingPunct="1">
                <a:defRPr kern="1200">
                  <a:solidFill>
                    <a:schemeClr val="tx1"/>
                  </a:solidFill>
                  <a:latin typeface="Segoe UI" pitchFamily="34" charset="0"/>
                  <a:ea typeface="+mn-ea"/>
                  <a:cs typeface="Segoe UI" pitchFamily="34" charset="0"/>
                </a:defRPr>
              </a:lvl9pPr>
            </a:lstStyle>
            <a:p>
              <a:pPr algn="ctr" defTabSz="914363">
                <a:defRPr/>
              </a:pPr>
              <a:r>
                <a:rPr lang="en-US" sz="1200" kern="0" dirty="0">
                  <a:solidFill>
                    <a:srgbClr val="FFFFFF">
                      <a:alpha val="99000"/>
                    </a:srgbClr>
                  </a:solidFill>
                  <a:latin typeface="Segoe UI"/>
                  <a:cs typeface="Arial" charset="0"/>
                </a:rPr>
                <a:t>Private Cloud</a:t>
              </a:r>
            </a:p>
          </p:txBody>
        </p:sp>
        <p:pic>
          <p:nvPicPr>
            <p:cNvPr id="89" name="Picture 90"/>
            <p:cNvPicPr>
              <a:picLocks noChangeAspect="1"/>
            </p:cNvPicPr>
            <p:nvPr/>
          </p:nvPicPr>
          <p:blipFill>
            <a:blip r:embed="rId5"/>
            <a:srcRect/>
            <a:stretch>
              <a:fillRect/>
            </a:stretch>
          </p:blipFill>
          <p:spPr bwMode="auto">
            <a:xfrm>
              <a:off x="6255" y="1540"/>
              <a:ext cx="708" cy="720"/>
            </a:xfrm>
            <a:prstGeom prst="rect">
              <a:avLst/>
            </a:prstGeom>
            <a:noFill/>
            <a:ln w="9525">
              <a:noFill/>
              <a:miter lim="800000"/>
              <a:headEnd/>
              <a:tailEnd/>
            </a:ln>
          </p:spPr>
        </p:pic>
        <p:pic>
          <p:nvPicPr>
            <p:cNvPr id="90" name="Picture 91"/>
            <p:cNvPicPr>
              <a:picLocks noChangeAspect="1"/>
            </p:cNvPicPr>
            <p:nvPr/>
          </p:nvPicPr>
          <p:blipFill>
            <a:blip r:embed="rId6"/>
            <a:srcRect/>
            <a:stretch>
              <a:fillRect/>
            </a:stretch>
          </p:blipFill>
          <p:spPr bwMode="auto">
            <a:xfrm>
              <a:off x="6272" y="624"/>
              <a:ext cx="672" cy="682"/>
            </a:xfrm>
            <a:prstGeom prst="rect">
              <a:avLst/>
            </a:prstGeom>
            <a:noFill/>
            <a:ln w="9525">
              <a:noFill/>
              <a:miter lim="800000"/>
              <a:headEnd/>
              <a:tailEnd/>
            </a:ln>
          </p:spPr>
        </p:pic>
      </p:grpSp>
      <p:sp>
        <p:nvSpPr>
          <p:cNvPr id="91" name="TextBox 90"/>
          <p:cNvSpPr txBox="1">
            <a:spLocks noChangeArrowheads="1"/>
          </p:cNvSpPr>
          <p:nvPr/>
        </p:nvSpPr>
        <p:spPr bwMode="auto">
          <a:xfrm>
            <a:off x="7410451" y="2861082"/>
            <a:ext cx="1896288" cy="276999"/>
          </a:xfrm>
          <a:prstGeom prst="rect">
            <a:avLst/>
          </a:prstGeom>
          <a:noFill/>
          <a:ln w="9525">
            <a:noFill/>
            <a:miter lim="800000"/>
            <a:headEnd/>
            <a:tailEnd/>
          </a:ln>
        </p:spPr>
        <p:txBody>
          <a:bodyPr wrap="none">
            <a:spAutoFit/>
          </a:bodyPr>
          <a:lstStyle/>
          <a:p>
            <a:pPr defTabSz="912813" fontAlgn="base">
              <a:spcBef>
                <a:spcPct val="0"/>
              </a:spcBef>
              <a:spcAft>
                <a:spcPct val="0"/>
              </a:spcAft>
              <a:defRPr/>
            </a:pPr>
            <a:r>
              <a:rPr lang="en-US" sz="1200" dirty="0">
                <a:solidFill>
                  <a:srgbClr val="EEECE1"/>
                </a:solidFill>
                <a:cs typeface="Segoe UI"/>
              </a:rPr>
              <a:t>Virtual Machine Manager</a:t>
            </a:r>
          </a:p>
        </p:txBody>
      </p:sp>
      <p:sp>
        <p:nvSpPr>
          <p:cNvPr id="92" name="TextBox 91"/>
          <p:cNvSpPr txBox="1">
            <a:spLocks noChangeArrowheads="1"/>
          </p:cNvSpPr>
          <p:nvPr/>
        </p:nvSpPr>
        <p:spPr bwMode="auto">
          <a:xfrm>
            <a:off x="7410451" y="3319870"/>
            <a:ext cx="1580882" cy="276999"/>
          </a:xfrm>
          <a:prstGeom prst="rect">
            <a:avLst/>
          </a:prstGeom>
          <a:noFill/>
          <a:ln w="9525">
            <a:noFill/>
            <a:miter lim="800000"/>
            <a:headEnd/>
            <a:tailEnd/>
          </a:ln>
        </p:spPr>
        <p:txBody>
          <a:bodyPr wrap="none">
            <a:spAutoFit/>
          </a:bodyPr>
          <a:lstStyle/>
          <a:p>
            <a:pPr defTabSz="912813" fontAlgn="base">
              <a:spcBef>
                <a:spcPct val="0"/>
              </a:spcBef>
              <a:spcAft>
                <a:spcPct val="0"/>
              </a:spcAft>
              <a:defRPr/>
            </a:pPr>
            <a:r>
              <a:rPr lang="en-US" sz="1200" dirty="0">
                <a:solidFill>
                  <a:srgbClr val="D9D9D9"/>
                </a:solidFill>
                <a:cs typeface="Segoe UI"/>
              </a:rPr>
              <a:t>Operations Manager</a:t>
            </a:r>
          </a:p>
        </p:txBody>
      </p:sp>
      <p:sp>
        <p:nvSpPr>
          <p:cNvPr id="93" name="TextBox 92"/>
          <p:cNvSpPr txBox="1">
            <a:spLocks noChangeArrowheads="1"/>
          </p:cNvSpPr>
          <p:nvPr/>
        </p:nvSpPr>
        <p:spPr bwMode="auto">
          <a:xfrm>
            <a:off x="2039938" y="2211794"/>
            <a:ext cx="1176476" cy="276999"/>
          </a:xfrm>
          <a:prstGeom prst="rect">
            <a:avLst/>
          </a:prstGeom>
          <a:noFill/>
          <a:ln w="9525">
            <a:noFill/>
            <a:miter lim="800000"/>
            <a:headEnd/>
            <a:tailEnd/>
          </a:ln>
        </p:spPr>
        <p:txBody>
          <a:bodyPr wrap="none">
            <a:spAutoFit/>
          </a:bodyPr>
          <a:lstStyle/>
          <a:p>
            <a:pPr defTabSz="912813" fontAlgn="base">
              <a:spcBef>
                <a:spcPct val="0"/>
              </a:spcBef>
              <a:spcAft>
                <a:spcPct val="0"/>
              </a:spcAft>
            </a:pPr>
            <a:r>
              <a:rPr lang="en-US" sz="1200" dirty="0">
                <a:solidFill>
                  <a:srgbClr val="D9D9D9"/>
                </a:solidFill>
                <a:cs typeface="Segoe UI"/>
              </a:rPr>
              <a:t>App Controller</a:t>
            </a:r>
          </a:p>
        </p:txBody>
      </p:sp>
      <p:sp>
        <p:nvSpPr>
          <p:cNvPr id="94" name="TextBox 93"/>
          <p:cNvSpPr txBox="1">
            <a:spLocks noChangeArrowheads="1"/>
          </p:cNvSpPr>
          <p:nvPr/>
        </p:nvSpPr>
        <p:spPr bwMode="auto">
          <a:xfrm>
            <a:off x="2039939" y="4787513"/>
            <a:ext cx="1314527" cy="276999"/>
          </a:xfrm>
          <a:prstGeom prst="rect">
            <a:avLst/>
          </a:prstGeom>
          <a:noFill/>
          <a:ln w="9525">
            <a:noFill/>
            <a:miter lim="800000"/>
            <a:headEnd/>
            <a:tailEnd/>
          </a:ln>
        </p:spPr>
        <p:txBody>
          <a:bodyPr wrap="none">
            <a:spAutoFit/>
          </a:bodyPr>
          <a:lstStyle/>
          <a:p>
            <a:pPr defTabSz="912813" fontAlgn="base">
              <a:spcBef>
                <a:spcPct val="0"/>
              </a:spcBef>
              <a:spcAft>
                <a:spcPct val="0"/>
              </a:spcAft>
            </a:pPr>
            <a:r>
              <a:rPr lang="en-US" sz="1200" dirty="0">
                <a:solidFill>
                  <a:srgbClr val="D9D9D9"/>
                </a:solidFill>
                <a:cs typeface="Segoe UI"/>
              </a:rPr>
              <a:t>Service Manager</a:t>
            </a:r>
          </a:p>
        </p:txBody>
      </p:sp>
      <p:sp>
        <p:nvSpPr>
          <p:cNvPr id="95" name="TextBox 94"/>
          <p:cNvSpPr txBox="1">
            <a:spLocks noChangeArrowheads="1"/>
          </p:cNvSpPr>
          <p:nvPr/>
        </p:nvSpPr>
        <p:spPr bwMode="auto">
          <a:xfrm>
            <a:off x="5437189" y="4816088"/>
            <a:ext cx="1314527" cy="276999"/>
          </a:xfrm>
          <a:prstGeom prst="rect">
            <a:avLst/>
          </a:prstGeom>
          <a:noFill/>
          <a:ln w="9525">
            <a:noFill/>
            <a:miter lim="800000"/>
            <a:headEnd/>
            <a:tailEnd/>
          </a:ln>
        </p:spPr>
        <p:txBody>
          <a:bodyPr wrap="none">
            <a:spAutoFit/>
          </a:bodyPr>
          <a:lstStyle/>
          <a:p>
            <a:pPr defTabSz="912813" fontAlgn="base">
              <a:spcBef>
                <a:spcPct val="0"/>
              </a:spcBef>
              <a:spcAft>
                <a:spcPct val="0"/>
              </a:spcAft>
            </a:pPr>
            <a:r>
              <a:rPr lang="en-US" sz="1200" dirty="0">
                <a:solidFill>
                  <a:srgbClr val="D9D9D9"/>
                </a:solidFill>
                <a:cs typeface="Segoe UI"/>
              </a:rPr>
              <a:t>Service Manager</a:t>
            </a:r>
          </a:p>
        </p:txBody>
      </p:sp>
      <p:sp>
        <p:nvSpPr>
          <p:cNvPr id="96" name="TextBox 95"/>
          <p:cNvSpPr txBox="1">
            <a:spLocks noChangeArrowheads="1"/>
          </p:cNvSpPr>
          <p:nvPr/>
        </p:nvSpPr>
        <p:spPr bwMode="auto">
          <a:xfrm>
            <a:off x="5437188" y="2211795"/>
            <a:ext cx="1032590" cy="276999"/>
          </a:xfrm>
          <a:prstGeom prst="rect">
            <a:avLst/>
          </a:prstGeom>
          <a:noFill/>
          <a:ln w="9525">
            <a:noFill/>
            <a:miter lim="800000"/>
            <a:headEnd/>
            <a:tailEnd/>
          </a:ln>
        </p:spPr>
        <p:txBody>
          <a:bodyPr wrap="none">
            <a:spAutoFit/>
          </a:bodyPr>
          <a:lstStyle/>
          <a:p>
            <a:pPr defTabSz="912813" fontAlgn="base">
              <a:spcBef>
                <a:spcPct val="0"/>
              </a:spcBef>
              <a:spcAft>
                <a:spcPct val="0"/>
              </a:spcAft>
            </a:pPr>
            <a:r>
              <a:rPr lang="en-US" sz="1200" dirty="0">
                <a:solidFill>
                  <a:srgbClr val="EEECE1"/>
                </a:solidFill>
                <a:cs typeface="Segoe UI"/>
              </a:rPr>
              <a:t>Orchestrator</a:t>
            </a:r>
          </a:p>
        </p:txBody>
      </p:sp>
      <p:sp>
        <p:nvSpPr>
          <p:cNvPr id="97" name="TextBox 96"/>
          <p:cNvSpPr txBox="1">
            <a:spLocks noChangeArrowheads="1"/>
          </p:cNvSpPr>
          <p:nvPr/>
        </p:nvSpPr>
        <p:spPr bwMode="auto">
          <a:xfrm>
            <a:off x="7410452" y="3771169"/>
            <a:ext cx="1965325" cy="276999"/>
          </a:xfrm>
          <a:prstGeom prst="rect">
            <a:avLst/>
          </a:prstGeom>
          <a:noFill/>
          <a:ln w="9525">
            <a:noFill/>
            <a:miter lim="800000"/>
            <a:headEnd/>
            <a:tailEnd/>
          </a:ln>
        </p:spPr>
        <p:txBody>
          <a:bodyPr>
            <a:spAutoFit/>
          </a:bodyPr>
          <a:lstStyle/>
          <a:p>
            <a:pPr defTabSz="912813" fontAlgn="base">
              <a:spcBef>
                <a:spcPct val="0"/>
              </a:spcBef>
              <a:spcAft>
                <a:spcPct val="0"/>
              </a:spcAft>
              <a:defRPr/>
            </a:pPr>
            <a:r>
              <a:rPr lang="en-US" sz="1200" dirty="0">
                <a:solidFill>
                  <a:srgbClr val="EEECE1"/>
                </a:solidFill>
                <a:cs typeface="Segoe UI"/>
              </a:rPr>
              <a:t>Configuration Manager</a:t>
            </a:r>
          </a:p>
        </p:txBody>
      </p:sp>
      <p:pic>
        <p:nvPicPr>
          <p:cNvPr id="98" name="Picture 97"/>
          <p:cNvPicPr>
            <a:picLocks/>
          </p:cNvPicPr>
          <p:nvPr/>
        </p:nvPicPr>
        <p:blipFill>
          <a:blip r:embed="rId7"/>
          <a:srcRect/>
          <a:stretch>
            <a:fillRect/>
          </a:stretch>
        </p:blipFill>
        <p:spPr bwMode="auto">
          <a:xfrm>
            <a:off x="1719264" y="2160588"/>
            <a:ext cx="365125" cy="366712"/>
          </a:xfrm>
          <a:prstGeom prst="rect">
            <a:avLst/>
          </a:prstGeom>
          <a:noFill/>
          <a:ln w="9525">
            <a:noFill/>
            <a:miter lim="800000"/>
            <a:headEnd/>
            <a:tailEnd/>
          </a:ln>
        </p:spPr>
      </p:pic>
      <p:pic>
        <p:nvPicPr>
          <p:cNvPr id="99" name="Picture 98"/>
          <p:cNvPicPr>
            <a:picLocks/>
          </p:cNvPicPr>
          <p:nvPr/>
        </p:nvPicPr>
        <p:blipFill>
          <a:blip r:embed="rId8"/>
          <a:srcRect/>
          <a:stretch>
            <a:fillRect/>
          </a:stretch>
        </p:blipFill>
        <p:spPr bwMode="auto">
          <a:xfrm>
            <a:off x="5113339" y="2159001"/>
            <a:ext cx="366713" cy="365125"/>
          </a:xfrm>
          <a:prstGeom prst="rect">
            <a:avLst/>
          </a:prstGeom>
          <a:noFill/>
          <a:ln w="9525">
            <a:noFill/>
            <a:miter lim="800000"/>
            <a:headEnd/>
            <a:tailEnd/>
          </a:ln>
        </p:spPr>
      </p:pic>
      <p:pic>
        <p:nvPicPr>
          <p:cNvPr id="100" name="Picture 99"/>
          <p:cNvPicPr>
            <a:picLocks/>
          </p:cNvPicPr>
          <p:nvPr/>
        </p:nvPicPr>
        <p:blipFill>
          <a:blip r:embed="rId9"/>
          <a:srcRect/>
          <a:stretch>
            <a:fillRect/>
          </a:stretch>
        </p:blipFill>
        <p:spPr bwMode="auto">
          <a:xfrm>
            <a:off x="5106989" y="4772026"/>
            <a:ext cx="366713" cy="365125"/>
          </a:xfrm>
          <a:prstGeom prst="rect">
            <a:avLst/>
          </a:prstGeom>
          <a:noFill/>
          <a:ln w="9525">
            <a:noFill/>
            <a:miter lim="800000"/>
            <a:headEnd/>
            <a:tailEnd/>
          </a:ln>
        </p:spPr>
      </p:pic>
      <p:pic>
        <p:nvPicPr>
          <p:cNvPr id="101" name="Picture 100"/>
          <p:cNvPicPr>
            <a:picLocks/>
          </p:cNvPicPr>
          <p:nvPr/>
        </p:nvPicPr>
        <p:blipFill>
          <a:blip r:embed="rId9"/>
          <a:srcRect/>
          <a:stretch>
            <a:fillRect/>
          </a:stretch>
        </p:blipFill>
        <p:spPr bwMode="auto">
          <a:xfrm>
            <a:off x="1724026" y="4743451"/>
            <a:ext cx="366712" cy="365125"/>
          </a:xfrm>
          <a:prstGeom prst="rect">
            <a:avLst/>
          </a:prstGeom>
          <a:noFill/>
          <a:ln w="9525">
            <a:noFill/>
            <a:miter lim="800000"/>
            <a:headEnd/>
            <a:tailEnd/>
          </a:ln>
        </p:spPr>
      </p:pic>
      <p:pic>
        <p:nvPicPr>
          <p:cNvPr id="102" name="Picture 101"/>
          <p:cNvPicPr>
            <a:picLocks/>
          </p:cNvPicPr>
          <p:nvPr/>
        </p:nvPicPr>
        <p:blipFill>
          <a:blip r:embed="rId10"/>
          <a:srcRect/>
          <a:stretch>
            <a:fillRect/>
          </a:stretch>
        </p:blipFill>
        <p:spPr bwMode="auto">
          <a:xfrm>
            <a:off x="7046913" y="2816226"/>
            <a:ext cx="363538" cy="366713"/>
          </a:xfrm>
          <a:prstGeom prst="rect">
            <a:avLst/>
          </a:prstGeom>
          <a:noFill/>
          <a:ln w="9525">
            <a:noFill/>
            <a:miter lim="800000"/>
            <a:headEnd/>
            <a:tailEnd/>
          </a:ln>
        </p:spPr>
      </p:pic>
      <p:pic>
        <p:nvPicPr>
          <p:cNvPr id="103" name="Picture 102"/>
          <p:cNvPicPr>
            <a:picLocks/>
          </p:cNvPicPr>
          <p:nvPr/>
        </p:nvPicPr>
        <p:blipFill>
          <a:blip r:embed="rId11"/>
          <a:srcRect/>
          <a:stretch>
            <a:fillRect/>
          </a:stretch>
        </p:blipFill>
        <p:spPr bwMode="auto">
          <a:xfrm>
            <a:off x="7046913" y="3730626"/>
            <a:ext cx="363538" cy="365125"/>
          </a:xfrm>
          <a:prstGeom prst="rect">
            <a:avLst/>
          </a:prstGeom>
          <a:noFill/>
          <a:ln w="9525">
            <a:noFill/>
            <a:miter lim="800000"/>
            <a:headEnd/>
            <a:tailEnd/>
          </a:ln>
        </p:spPr>
      </p:pic>
      <p:pic>
        <p:nvPicPr>
          <p:cNvPr id="104" name="Picture 103"/>
          <p:cNvPicPr>
            <a:picLocks/>
          </p:cNvPicPr>
          <p:nvPr/>
        </p:nvPicPr>
        <p:blipFill>
          <a:blip r:embed="rId12"/>
          <a:srcRect/>
          <a:stretch>
            <a:fillRect/>
          </a:stretch>
        </p:blipFill>
        <p:spPr bwMode="auto">
          <a:xfrm>
            <a:off x="7046913" y="3273426"/>
            <a:ext cx="363538" cy="365125"/>
          </a:xfrm>
          <a:prstGeom prst="rect">
            <a:avLst/>
          </a:prstGeom>
          <a:noFill/>
          <a:ln w="9525">
            <a:noFill/>
            <a:miter lim="800000"/>
            <a:headEnd/>
            <a:tailEnd/>
          </a:ln>
        </p:spPr>
      </p:pic>
      <p:grpSp>
        <p:nvGrpSpPr>
          <p:cNvPr id="105" name="Group 9"/>
          <p:cNvGrpSpPr>
            <a:grpSpLocks/>
          </p:cNvGrpSpPr>
          <p:nvPr/>
        </p:nvGrpSpPr>
        <p:grpSpPr bwMode="auto">
          <a:xfrm>
            <a:off x="1141414" y="6400800"/>
            <a:ext cx="9553575" cy="228600"/>
            <a:chOff x="1141412" y="6400800"/>
            <a:chExt cx="9550400" cy="228600"/>
          </a:xfrm>
        </p:grpSpPr>
        <p:sp>
          <p:nvSpPr>
            <p:cNvPr id="106" name="Rectangle 105"/>
            <p:cNvSpPr/>
            <p:nvPr/>
          </p:nvSpPr>
          <p:spPr>
            <a:xfrm>
              <a:off x="1141412" y="6400800"/>
              <a:ext cx="3150141" cy="228600"/>
            </a:xfrm>
            <a:prstGeom prst="rect">
              <a:avLst/>
            </a:prstGeom>
            <a:solidFill>
              <a:srgbClr val="4F81BD">
                <a:lumMod val="75000"/>
              </a:srgbClr>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287"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Segoe UI"/>
                  <a:ea typeface="Segoe UI" pitchFamily="34" charset="0"/>
                  <a:cs typeface="Segoe UI"/>
                </a:rPr>
                <a:t>Application Management</a:t>
              </a:r>
            </a:p>
          </p:txBody>
        </p:sp>
        <p:sp>
          <p:nvSpPr>
            <p:cNvPr id="107" name="Rectangle 106"/>
            <p:cNvSpPr/>
            <p:nvPr/>
          </p:nvSpPr>
          <p:spPr>
            <a:xfrm>
              <a:off x="4342336" y="6400800"/>
              <a:ext cx="3148553" cy="228600"/>
            </a:xfrm>
            <a:prstGeom prst="rect">
              <a:avLst/>
            </a:prstGeom>
            <a:solidFill>
              <a:srgbClr val="4F81BD">
                <a:lumMod val="75000"/>
              </a:srgbClr>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287"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Segoe UI"/>
                  <a:ea typeface="Segoe UI" pitchFamily="34" charset="0"/>
                  <a:cs typeface="Segoe UI"/>
                </a:rPr>
                <a:t>Service Delivery and Automation</a:t>
              </a:r>
            </a:p>
          </p:txBody>
        </p:sp>
        <p:sp>
          <p:nvSpPr>
            <p:cNvPr id="108" name="Rectangle 107"/>
            <p:cNvSpPr/>
            <p:nvPr/>
          </p:nvSpPr>
          <p:spPr>
            <a:xfrm>
              <a:off x="7541672" y="6400800"/>
              <a:ext cx="3150140" cy="228600"/>
            </a:xfrm>
            <a:prstGeom prst="rect">
              <a:avLst/>
            </a:prstGeom>
            <a:solidFill>
              <a:srgbClr val="4F81BD">
                <a:lumMod val="75000"/>
              </a:srgbClr>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287"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Segoe UI"/>
                  <a:ea typeface="Segoe UI" pitchFamily="34" charset="0"/>
                  <a:cs typeface="Segoe UI"/>
                </a:rPr>
                <a:t>Infrastructure Management</a:t>
              </a:r>
            </a:p>
          </p:txBody>
        </p:sp>
      </p:grpSp>
      <p:pic>
        <p:nvPicPr>
          <p:cNvPr id="109" name="Picture 4" descr="C:\MAX\Branding\SC Brand Guide Graphics\SCDPM_256.png"/>
          <p:cNvPicPr>
            <a:picLocks noChangeArrowheads="1"/>
          </p:cNvPicPr>
          <p:nvPr/>
        </p:nvPicPr>
        <p:blipFill rotWithShape="1">
          <a:blip r:embed="rId13"/>
          <a:srcRect l="1886" r="1857" b="3333"/>
          <a:stretch/>
        </p:blipFill>
        <p:spPr bwMode="auto">
          <a:xfrm>
            <a:off x="7046913" y="4206876"/>
            <a:ext cx="363538" cy="366713"/>
          </a:xfrm>
          <a:prstGeom prst="rect">
            <a:avLst/>
          </a:prstGeom>
          <a:solidFill>
            <a:srgbClr val="B2C1DB">
              <a:lumMod val="75000"/>
            </a:srgbClr>
          </a:solidFill>
          <a:effectLst/>
          <a:extLst/>
        </p:spPr>
      </p:pic>
      <p:sp>
        <p:nvSpPr>
          <p:cNvPr id="110" name="TextBox 109"/>
          <p:cNvSpPr txBox="1">
            <a:spLocks noChangeArrowheads="1"/>
          </p:cNvSpPr>
          <p:nvPr/>
        </p:nvSpPr>
        <p:spPr bwMode="auto">
          <a:xfrm>
            <a:off x="7410452" y="4251732"/>
            <a:ext cx="1965325" cy="276999"/>
          </a:xfrm>
          <a:prstGeom prst="rect">
            <a:avLst/>
          </a:prstGeom>
          <a:noFill/>
          <a:ln w="9525">
            <a:noFill/>
            <a:miter lim="800000"/>
            <a:headEnd/>
            <a:tailEnd/>
          </a:ln>
        </p:spPr>
        <p:txBody>
          <a:bodyPr>
            <a:spAutoFit/>
          </a:bodyPr>
          <a:lstStyle/>
          <a:p>
            <a:pPr defTabSz="912813" fontAlgn="base">
              <a:spcBef>
                <a:spcPct val="0"/>
              </a:spcBef>
              <a:spcAft>
                <a:spcPct val="0"/>
              </a:spcAft>
              <a:defRPr/>
            </a:pPr>
            <a:r>
              <a:rPr lang="en-US" sz="1200" dirty="0">
                <a:solidFill>
                  <a:srgbClr val="EEECE1"/>
                </a:solidFill>
                <a:cs typeface="Segoe UI"/>
              </a:rPr>
              <a:t>Data Protection Manager</a:t>
            </a:r>
          </a:p>
        </p:txBody>
      </p:sp>
      <p:grpSp>
        <p:nvGrpSpPr>
          <p:cNvPr id="111" name="Group 58"/>
          <p:cNvGrpSpPr>
            <a:grpSpLocks/>
          </p:cNvGrpSpPr>
          <p:nvPr/>
        </p:nvGrpSpPr>
        <p:grpSpPr bwMode="auto">
          <a:xfrm>
            <a:off x="388939" y="2847975"/>
            <a:ext cx="879475" cy="2185988"/>
            <a:chOff x="5525641" y="2209800"/>
            <a:chExt cx="1485900" cy="3629025"/>
          </a:xfrm>
        </p:grpSpPr>
        <p:pic>
          <p:nvPicPr>
            <p:cNvPr id="112" name="Picture 6" descr="\\192.168.10.9\Shared\Design\Microsoft Events Presentation Resource DVD\DVD_ART36\Artwork_Imagery\Icons - Illustrations\People\White silhouettes\woman person 3.png"/>
            <p:cNvPicPr>
              <a:picLocks noChangeAspect="1" noChangeArrowheads="1"/>
            </p:cNvPicPr>
            <p:nvPr/>
          </p:nvPicPr>
          <p:blipFill>
            <a:blip r:embed="rId14"/>
            <a:srcRect/>
            <a:stretch>
              <a:fillRect/>
            </a:stretch>
          </p:blipFill>
          <p:spPr bwMode="auto">
            <a:xfrm>
              <a:off x="5525641" y="2209800"/>
              <a:ext cx="1485900" cy="3459811"/>
            </a:xfrm>
            <a:prstGeom prst="rect">
              <a:avLst/>
            </a:prstGeom>
            <a:noFill/>
            <a:ln w="9525">
              <a:noFill/>
              <a:miter lim="800000"/>
              <a:headEnd/>
              <a:tailEnd/>
            </a:ln>
          </p:spPr>
        </p:pic>
        <p:sp>
          <p:nvSpPr>
            <p:cNvPr id="113" name="Oval 8"/>
            <p:cNvSpPr>
              <a:spLocks noChangeArrowheads="1"/>
            </p:cNvSpPr>
            <p:nvPr/>
          </p:nvSpPr>
          <p:spPr bwMode="auto">
            <a:xfrm>
              <a:off x="5705836" y="4713167"/>
              <a:ext cx="1125511" cy="1125658"/>
            </a:xfrm>
            <a:prstGeom prst="ellipse">
              <a:avLst/>
            </a:prstGeom>
            <a:solidFill>
              <a:srgbClr val="21639F">
                <a:alpha val="89803"/>
              </a:srgbClr>
            </a:solidFill>
            <a:ln w="9525">
              <a:noFill/>
              <a:round/>
              <a:headEnd/>
              <a:tailEnd/>
            </a:ln>
          </p:spPr>
          <p:txBody>
            <a:bodyPr wrap="none" anchor="ctr"/>
            <a:lstStyle/>
            <a:p>
              <a:pPr algn="ctr" defTabSz="912813" fontAlgn="base">
                <a:spcBef>
                  <a:spcPct val="0"/>
                </a:spcBef>
                <a:spcAft>
                  <a:spcPct val="0"/>
                </a:spcAft>
              </a:pPr>
              <a:r>
                <a:rPr lang="en-US" sz="1100">
                  <a:solidFill>
                    <a:srgbClr val="FFFFFF"/>
                  </a:solidFill>
                  <a:cs typeface="Segoe UI"/>
                </a:rPr>
                <a:t>App</a:t>
              </a:r>
            </a:p>
            <a:p>
              <a:pPr algn="ctr" defTabSz="912813" fontAlgn="base">
                <a:spcBef>
                  <a:spcPct val="0"/>
                </a:spcBef>
                <a:spcAft>
                  <a:spcPct val="0"/>
                </a:spcAft>
              </a:pPr>
              <a:r>
                <a:rPr lang="en-US" sz="1100">
                  <a:solidFill>
                    <a:srgbClr val="FFFFFF"/>
                  </a:solidFill>
                  <a:cs typeface="Segoe UI"/>
                </a:rPr>
                <a:t>Owner</a:t>
              </a:r>
            </a:p>
          </p:txBody>
        </p:sp>
      </p:grpSp>
    </p:spTree>
    <p:extLst>
      <p:ext uri="{BB962C8B-B14F-4D97-AF65-F5344CB8AC3E}">
        <p14:creationId xmlns:p14="http://schemas.microsoft.com/office/powerpoint/2010/main" val="41976432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cTn>
                              </p:par>
                              <p:par>
                                <p:cTn id="8" presetID="10" presetClass="entr" presetSubtype="0" fill="hold" nodeType="with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fade">
                                      <p:cBhvr>
                                        <p:cTn id="10" dur="500"/>
                                        <p:tgtEl>
                                          <p:spTgt spid="6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1"/>
                                        </p:tgtEl>
                                        <p:attrNameLst>
                                          <p:attrName>style.visibility</p:attrName>
                                        </p:attrNameLst>
                                      </p:cBhvr>
                                      <p:to>
                                        <p:strVal val="visible"/>
                                      </p:to>
                                    </p:set>
                                    <p:animEffect transition="in" filter="wipe(left)">
                                      <p:cBhvr>
                                        <p:cTn id="15" dur="500"/>
                                        <p:tgtEl>
                                          <p:spTgt spid="7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0"/>
                                        </p:tgtEl>
                                        <p:attrNameLst>
                                          <p:attrName>style.visibility</p:attrName>
                                        </p:attrNameLst>
                                      </p:cBhvr>
                                      <p:to>
                                        <p:strVal val="visible"/>
                                      </p:to>
                                    </p:set>
                                    <p:animEffect transition="in" filter="fade">
                                      <p:cBhvr>
                                        <p:cTn id="20" dur="500"/>
                                        <p:tgtEl>
                                          <p:spTgt spid="6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2"/>
                                        </p:tgtEl>
                                        <p:attrNameLst>
                                          <p:attrName>style.visibility</p:attrName>
                                        </p:attrNameLst>
                                      </p:cBhvr>
                                      <p:to>
                                        <p:strVal val="visible"/>
                                      </p:to>
                                    </p:set>
                                    <p:animEffect transition="in" filter="fade">
                                      <p:cBhvr>
                                        <p:cTn id="23" dur="500"/>
                                        <p:tgtEl>
                                          <p:spTgt spid="6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67"/>
                                        </p:tgtEl>
                                        <p:attrNameLst>
                                          <p:attrName>style.visibility</p:attrName>
                                        </p:attrNameLst>
                                      </p:cBhvr>
                                      <p:to>
                                        <p:strVal val="visible"/>
                                      </p:to>
                                    </p:set>
                                    <p:animEffect transition="in" filter="wipe(left)">
                                      <p:cBhvr>
                                        <p:cTn id="28" dur="500"/>
                                        <p:tgtEl>
                                          <p:spTgt spid="67"/>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82"/>
                                        </p:tgtEl>
                                        <p:attrNameLst>
                                          <p:attrName>style.visibility</p:attrName>
                                        </p:attrNameLst>
                                      </p:cBhvr>
                                      <p:to>
                                        <p:strVal val="visible"/>
                                      </p:to>
                                    </p:set>
                                    <p:animEffect transition="in" filter="fade">
                                      <p:cBhvr>
                                        <p:cTn id="32" dur="500"/>
                                        <p:tgtEl>
                                          <p:spTgt spid="8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78"/>
                                        </p:tgtEl>
                                        <p:attrNameLst>
                                          <p:attrName>style.visibility</p:attrName>
                                        </p:attrNameLst>
                                      </p:cBhvr>
                                      <p:to>
                                        <p:strVal val="visible"/>
                                      </p:to>
                                    </p:set>
                                    <p:animEffect transition="in" filter="wipe(right)">
                                      <p:cBhvr>
                                        <p:cTn id="37" dur="500"/>
                                        <p:tgtEl>
                                          <p:spTgt spid="7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3"/>
                                        </p:tgtEl>
                                        <p:attrNameLst>
                                          <p:attrName>style.visibility</p:attrName>
                                        </p:attrNameLst>
                                      </p:cBhvr>
                                      <p:to>
                                        <p:strVal val="visible"/>
                                      </p:to>
                                    </p:set>
                                    <p:animEffect transition="in" filter="fade">
                                      <p:cBhvr>
                                        <p:cTn id="42" dur="500"/>
                                        <p:tgtEl>
                                          <p:spTgt spid="9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94"/>
                                        </p:tgtEl>
                                        <p:attrNameLst>
                                          <p:attrName>style.visibility</p:attrName>
                                        </p:attrNameLst>
                                      </p:cBhvr>
                                      <p:to>
                                        <p:strVal val="visible"/>
                                      </p:to>
                                    </p:set>
                                    <p:animEffect transition="in" filter="fade">
                                      <p:cBhvr>
                                        <p:cTn id="45" dur="500"/>
                                        <p:tgtEl>
                                          <p:spTgt spid="94"/>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95"/>
                                        </p:tgtEl>
                                        <p:attrNameLst>
                                          <p:attrName>style.visibility</p:attrName>
                                        </p:attrNameLst>
                                      </p:cBhvr>
                                      <p:to>
                                        <p:strVal val="visible"/>
                                      </p:to>
                                    </p:set>
                                    <p:animEffect transition="in" filter="fade">
                                      <p:cBhvr>
                                        <p:cTn id="48" dur="500"/>
                                        <p:tgtEl>
                                          <p:spTgt spid="95"/>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96"/>
                                        </p:tgtEl>
                                        <p:attrNameLst>
                                          <p:attrName>style.visibility</p:attrName>
                                        </p:attrNameLst>
                                      </p:cBhvr>
                                      <p:to>
                                        <p:strVal val="visible"/>
                                      </p:to>
                                    </p:set>
                                    <p:animEffect transition="in" filter="fade">
                                      <p:cBhvr>
                                        <p:cTn id="51" dur="500"/>
                                        <p:tgtEl>
                                          <p:spTgt spid="9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91"/>
                                        </p:tgtEl>
                                        <p:attrNameLst>
                                          <p:attrName>style.visibility</p:attrName>
                                        </p:attrNameLst>
                                      </p:cBhvr>
                                      <p:to>
                                        <p:strVal val="visible"/>
                                      </p:to>
                                    </p:set>
                                    <p:animEffect transition="in" filter="fade">
                                      <p:cBhvr>
                                        <p:cTn id="54" dur="500"/>
                                        <p:tgtEl>
                                          <p:spTgt spid="91"/>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92"/>
                                        </p:tgtEl>
                                        <p:attrNameLst>
                                          <p:attrName>style.visibility</p:attrName>
                                        </p:attrNameLst>
                                      </p:cBhvr>
                                      <p:to>
                                        <p:strVal val="visible"/>
                                      </p:to>
                                    </p:set>
                                    <p:animEffect transition="in" filter="fade">
                                      <p:cBhvr>
                                        <p:cTn id="57" dur="500"/>
                                        <p:tgtEl>
                                          <p:spTgt spid="92"/>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97"/>
                                        </p:tgtEl>
                                        <p:attrNameLst>
                                          <p:attrName>style.visibility</p:attrName>
                                        </p:attrNameLst>
                                      </p:cBhvr>
                                      <p:to>
                                        <p:strVal val="visible"/>
                                      </p:to>
                                    </p:set>
                                    <p:animEffect transition="in" filter="fade">
                                      <p:cBhvr>
                                        <p:cTn id="60" dur="500"/>
                                        <p:tgtEl>
                                          <p:spTgt spid="97"/>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10"/>
                                        </p:tgtEl>
                                        <p:attrNameLst>
                                          <p:attrName>style.visibility</p:attrName>
                                        </p:attrNameLst>
                                      </p:cBhvr>
                                      <p:to>
                                        <p:strVal val="visible"/>
                                      </p:to>
                                    </p:set>
                                    <p:animEffect transition="in" filter="fade">
                                      <p:cBhvr>
                                        <p:cTn id="63" dur="500"/>
                                        <p:tgtEl>
                                          <p:spTgt spid="110"/>
                                        </p:tgtEl>
                                      </p:cBhvr>
                                    </p:animEffect>
                                  </p:childTnLst>
                                </p:cTn>
                              </p:par>
                              <p:par>
                                <p:cTn id="64" presetID="10" presetClass="entr" presetSubtype="0" fill="hold" nodeType="withEffect">
                                  <p:stCondLst>
                                    <p:cond delay="0"/>
                                  </p:stCondLst>
                                  <p:childTnLst>
                                    <p:set>
                                      <p:cBhvr>
                                        <p:cTn id="65" dur="1" fill="hold">
                                          <p:stCondLst>
                                            <p:cond delay="0"/>
                                          </p:stCondLst>
                                        </p:cTn>
                                        <p:tgtEl>
                                          <p:spTgt spid="98"/>
                                        </p:tgtEl>
                                        <p:attrNameLst>
                                          <p:attrName>style.visibility</p:attrName>
                                        </p:attrNameLst>
                                      </p:cBhvr>
                                      <p:to>
                                        <p:strVal val="visible"/>
                                      </p:to>
                                    </p:set>
                                    <p:animEffect transition="in" filter="fade">
                                      <p:cBhvr>
                                        <p:cTn id="66" dur="500"/>
                                        <p:tgtEl>
                                          <p:spTgt spid="98"/>
                                        </p:tgtEl>
                                      </p:cBhvr>
                                    </p:animEffect>
                                  </p:childTnLst>
                                </p:cTn>
                              </p:par>
                              <p:par>
                                <p:cTn id="67" presetID="10" presetClass="entr" presetSubtype="0" fill="hold" nodeType="withEffect">
                                  <p:stCondLst>
                                    <p:cond delay="0"/>
                                  </p:stCondLst>
                                  <p:childTnLst>
                                    <p:set>
                                      <p:cBhvr>
                                        <p:cTn id="68" dur="1" fill="hold">
                                          <p:stCondLst>
                                            <p:cond delay="0"/>
                                          </p:stCondLst>
                                        </p:cTn>
                                        <p:tgtEl>
                                          <p:spTgt spid="99"/>
                                        </p:tgtEl>
                                        <p:attrNameLst>
                                          <p:attrName>style.visibility</p:attrName>
                                        </p:attrNameLst>
                                      </p:cBhvr>
                                      <p:to>
                                        <p:strVal val="visible"/>
                                      </p:to>
                                    </p:set>
                                    <p:animEffect transition="in" filter="fade">
                                      <p:cBhvr>
                                        <p:cTn id="69" dur="500"/>
                                        <p:tgtEl>
                                          <p:spTgt spid="99"/>
                                        </p:tgtEl>
                                      </p:cBhvr>
                                    </p:animEffect>
                                  </p:childTnLst>
                                </p:cTn>
                              </p:par>
                              <p:par>
                                <p:cTn id="70" presetID="10" presetClass="entr" presetSubtype="0" fill="hold" nodeType="withEffect">
                                  <p:stCondLst>
                                    <p:cond delay="0"/>
                                  </p:stCondLst>
                                  <p:childTnLst>
                                    <p:set>
                                      <p:cBhvr>
                                        <p:cTn id="71" dur="1" fill="hold">
                                          <p:stCondLst>
                                            <p:cond delay="0"/>
                                          </p:stCondLst>
                                        </p:cTn>
                                        <p:tgtEl>
                                          <p:spTgt spid="102"/>
                                        </p:tgtEl>
                                        <p:attrNameLst>
                                          <p:attrName>style.visibility</p:attrName>
                                        </p:attrNameLst>
                                      </p:cBhvr>
                                      <p:to>
                                        <p:strVal val="visible"/>
                                      </p:to>
                                    </p:set>
                                    <p:animEffect transition="in" filter="fade">
                                      <p:cBhvr>
                                        <p:cTn id="72" dur="500"/>
                                        <p:tgtEl>
                                          <p:spTgt spid="102"/>
                                        </p:tgtEl>
                                      </p:cBhvr>
                                    </p:animEffect>
                                  </p:childTnLst>
                                </p:cTn>
                              </p:par>
                              <p:par>
                                <p:cTn id="73" presetID="10" presetClass="entr" presetSubtype="0" fill="hold" nodeType="withEffect">
                                  <p:stCondLst>
                                    <p:cond delay="0"/>
                                  </p:stCondLst>
                                  <p:childTnLst>
                                    <p:set>
                                      <p:cBhvr>
                                        <p:cTn id="74" dur="1" fill="hold">
                                          <p:stCondLst>
                                            <p:cond delay="0"/>
                                          </p:stCondLst>
                                        </p:cTn>
                                        <p:tgtEl>
                                          <p:spTgt spid="109"/>
                                        </p:tgtEl>
                                        <p:attrNameLst>
                                          <p:attrName>style.visibility</p:attrName>
                                        </p:attrNameLst>
                                      </p:cBhvr>
                                      <p:to>
                                        <p:strVal val="visible"/>
                                      </p:to>
                                    </p:set>
                                    <p:animEffect transition="in" filter="fade">
                                      <p:cBhvr>
                                        <p:cTn id="75" dur="500"/>
                                        <p:tgtEl>
                                          <p:spTgt spid="109"/>
                                        </p:tgtEl>
                                      </p:cBhvr>
                                    </p:animEffect>
                                  </p:childTnLst>
                                </p:cTn>
                              </p:par>
                              <p:par>
                                <p:cTn id="76" presetID="10" presetClass="entr" presetSubtype="0" fill="hold" nodeType="withEffect">
                                  <p:stCondLst>
                                    <p:cond delay="0"/>
                                  </p:stCondLst>
                                  <p:childTnLst>
                                    <p:set>
                                      <p:cBhvr>
                                        <p:cTn id="77" dur="1" fill="hold">
                                          <p:stCondLst>
                                            <p:cond delay="0"/>
                                          </p:stCondLst>
                                        </p:cTn>
                                        <p:tgtEl>
                                          <p:spTgt spid="104"/>
                                        </p:tgtEl>
                                        <p:attrNameLst>
                                          <p:attrName>style.visibility</p:attrName>
                                        </p:attrNameLst>
                                      </p:cBhvr>
                                      <p:to>
                                        <p:strVal val="visible"/>
                                      </p:to>
                                    </p:set>
                                    <p:animEffect transition="in" filter="fade">
                                      <p:cBhvr>
                                        <p:cTn id="78" dur="500"/>
                                        <p:tgtEl>
                                          <p:spTgt spid="104"/>
                                        </p:tgtEl>
                                      </p:cBhvr>
                                    </p:animEffect>
                                  </p:childTnLst>
                                </p:cTn>
                              </p:par>
                              <p:par>
                                <p:cTn id="79" presetID="10" presetClass="entr" presetSubtype="0" fill="hold" nodeType="withEffect">
                                  <p:stCondLst>
                                    <p:cond delay="0"/>
                                  </p:stCondLst>
                                  <p:childTnLst>
                                    <p:set>
                                      <p:cBhvr>
                                        <p:cTn id="80" dur="1" fill="hold">
                                          <p:stCondLst>
                                            <p:cond delay="0"/>
                                          </p:stCondLst>
                                        </p:cTn>
                                        <p:tgtEl>
                                          <p:spTgt spid="103"/>
                                        </p:tgtEl>
                                        <p:attrNameLst>
                                          <p:attrName>style.visibility</p:attrName>
                                        </p:attrNameLst>
                                      </p:cBhvr>
                                      <p:to>
                                        <p:strVal val="visible"/>
                                      </p:to>
                                    </p:set>
                                    <p:animEffect transition="in" filter="fade">
                                      <p:cBhvr>
                                        <p:cTn id="81" dur="500"/>
                                        <p:tgtEl>
                                          <p:spTgt spid="103"/>
                                        </p:tgtEl>
                                      </p:cBhvr>
                                    </p:animEffect>
                                  </p:childTnLst>
                                </p:cTn>
                              </p:par>
                              <p:par>
                                <p:cTn id="82" presetID="10" presetClass="entr" presetSubtype="0" fill="hold" nodeType="withEffect">
                                  <p:stCondLst>
                                    <p:cond delay="0"/>
                                  </p:stCondLst>
                                  <p:childTnLst>
                                    <p:set>
                                      <p:cBhvr>
                                        <p:cTn id="83" dur="1" fill="hold">
                                          <p:stCondLst>
                                            <p:cond delay="0"/>
                                          </p:stCondLst>
                                        </p:cTn>
                                        <p:tgtEl>
                                          <p:spTgt spid="101"/>
                                        </p:tgtEl>
                                        <p:attrNameLst>
                                          <p:attrName>style.visibility</p:attrName>
                                        </p:attrNameLst>
                                      </p:cBhvr>
                                      <p:to>
                                        <p:strVal val="visible"/>
                                      </p:to>
                                    </p:set>
                                    <p:animEffect transition="in" filter="fade">
                                      <p:cBhvr>
                                        <p:cTn id="84" dur="500"/>
                                        <p:tgtEl>
                                          <p:spTgt spid="101"/>
                                        </p:tgtEl>
                                      </p:cBhvr>
                                    </p:animEffect>
                                  </p:childTnLst>
                                </p:cTn>
                              </p:par>
                              <p:par>
                                <p:cTn id="85" presetID="10" presetClass="entr" presetSubtype="0" fill="hold" nodeType="withEffect">
                                  <p:stCondLst>
                                    <p:cond delay="0"/>
                                  </p:stCondLst>
                                  <p:childTnLst>
                                    <p:set>
                                      <p:cBhvr>
                                        <p:cTn id="86" dur="1" fill="hold">
                                          <p:stCondLst>
                                            <p:cond delay="0"/>
                                          </p:stCondLst>
                                        </p:cTn>
                                        <p:tgtEl>
                                          <p:spTgt spid="100"/>
                                        </p:tgtEl>
                                        <p:attrNameLst>
                                          <p:attrName>style.visibility</p:attrName>
                                        </p:attrNameLst>
                                      </p:cBhvr>
                                      <p:to>
                                        <p:strVal val="visible"/>
                                      </p:to>
                                    </p:set>
                                    <p:animEffect transition="in" filter="fade">
                                      <p:cBhvr>
                                        <p:cTn id="87" dur="500"/>
                                        <p:tgtEl>
                                          <p:spTgt spid="100"/>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105"/>
                                        </p:tgtEl>
                                        <p:attrNameLst>
                                          <p:attrName>style.visibility</p:attrName>
                                        </p:attrNameLst>
                                      </p:cBhvr>
                                      <p:to>
                                        <p:strVal val="visible"/>
                                      </p:to>
                                    </p:set>
                                    <p:animEffect transition="in" filter="fade">
                                      <p:cBhvr>
                                        <p:cTn id="92"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animBg="1"/>
      <p:bldP spid="62" grpId="0" animBg="1"/>
      <p:bldP spid="91" grpId="0"/>
      <p:bldP spid="92" grpId="0"/>
      <p:bldP spid="93" grpId="0"/>
      <p:bldP spid="94" grpId="0"/>
      <p:bldP spid="95" grpId="0"/>
      <p:bldP spid="96" grpId="0"/>
      <p:bldP spid="97" grpId="0"/>
      <p:bldP spid="1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2436475" cy="8295031"/>
          </a:xfrm>
          <a:prstGeom prst="rect">
            <a:avLst/>
          </a:prstGeom>
        </p:spPr>
      </p:pic>
      <p:sp>
        <p:nvSpPr>
          <p:cNvPr id="3" name="TextBox 2"/>
          <p:cNvSpPr txBox="1"/>
          <p:nvPr/>
        </p:nvSpPr>
        <p:spPr>
          <a:xfrm>
            <a:off x="-4280182" y="356600"/>
            <a:ext cx="12956425" cy="707886"/>
          </a:xfrm>
          <a:prstGeom prst="rect">
            <a:avLst/>
          </a:prstGeom>
          <a:solidFill>
            <a:schemeClr val="bg2">
              <a:alpha val="62000"/>
            </a:schemeClr>
          </a:solidFill>
        </p:spPr>
        <p:txBody>
          <a:bodyPr wrap="square" rtlCol="0">
            <a:spAutoFit/>
          </a:bodyPr>
          <a:lstStyle/>
          <a:p>
            <a:pPr algn="r"/>
            <a:r>
              <a:rPr lang="en-US" sz="4000" dirty="0" smtClean="0">
                <a:latin typeface="Segoe" pitchFamily="34" charset="0"/>
              </a:rPr>
              <a:t>This is not a comparison!</a:t>
            </a:r>
            <a:endParaRPr lang="en-GB" sz="4000" dirty="0">
              <a:latin typeface="Segoe" pitchFamily="34" charset="0"/>
            </a:endParaRPr>
          </a:p>
        </p:txBody>
      </p:sp>
    </p:spTree>
    <p:extLst>
      <p:ext uri="{BB962C8B-B14F-4D97-AF65-F5344CB8AC3E}">
        <p14:creationId xmlns:p14="http://schemas.microsoft.com/office/powerpoint/2010/main" val="42392903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3">
            <a:extLst>
              <a:ext uri="{BEBA8EAE-BF5A-486C-A8C5-ECC9F3942E4B}">
                <a14:imgProps xmlns:a14="http://schemas.microsoft.com/office/drawing/2010/main">
                  <a14:imgLayer r:embed="rId4">
                    <a14:imgEffect>
                      <a14:artisticCrisscrossEtching trans="44000" pressure="0"/>
                    </a14:imgEffect>
                  </a14:imgLayer>
                </a14:imgProps>
              </a:ext>
              <a:ext uri="{28A0092B-C50C-407E-A947-70E740481C1C}">
                <a14:useLocalDpi xmlns:a14="http://schemas.microsoft.com/office/drawing/2010/main" val="0"/>
              </a:ext>
            </a:extLst>
          </a:blip>
          <a:stretch>
            <a:fillRect/>
          </a:stretch>
        </p:blipFill>
        <p:spPr>
          <a:xfrm>
            <a:off x="-1" y="-1"/>
            <a:ext cx="12436475" cy="7255983"/>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50088" y="4281833"/>
            <a:ext cx="954737" cy="143210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1909" y="4375705"/>
            <a:ext cx="1440000" cy="10800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56257" y="4207647"/>
            <a:ext cx="1646239" cy="143595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55109" y="4203599"/>
            <a:ext cx="1035991" cy="143210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12" name="Straight Arrow Connector 11"/>
          <p:cNvCxnSpPr/>
          <p:nvPr/>
        </p:nvCxnSpPr>
        <p:spPr>
          <a:xfrm flipH="1">
            <a:off x="1364751" y="1721729"/>
            <a:ext cx="5554895" cy="2473976"/>
          </a:xfrm>
          <a:prstGeom prst="straightConnector1">
            <a:avLst/>
          </a:prstGeom>
          <a:ln w="25400">
            <a:headEnd type="none"/>
            <a:tailEnd type="triangle"/>
          </a:ln>
        </p:spPr>
        <p:style>
          <a:lnRef idx="1">
            <a:schemeClr val="accent6"/>
          </a:lnRef>
          <a:fillRef idx="0">
            <a:schemeClr val="accent6"/>
          </a:fillRef>
          <a:effectRef idx="0">
            <a:schemeClr val="accent6"/>
          </a:effectRef>
          <a:fontRef idx="minor">
            <a:schemeClr val="tx1"/>
          </a:fontRef>
        </p:style>
      </p:cxnSp>
      <p:cxnSp>
        <p:nvCxnSpPr>
          <p:cNvPr id="31" name="Straight Arrow Connector 30"/>
          <p:cNvCxnSpPr/>
          <p:nvPr/>
        </p:nvCxnSpPr>
        <p:spPr>
          <a:xfrm flipH="1">
            <a:off x="4496121" y="1721729"/>
            <a:ext cx="2423525" cy="2388047"/>
          </a:xfrm>
          <a:prstGeom prst="straightConnector1">
            <a:avLst/>
          </a:prstGeom>
          <a:ln w="25400">
            <a:headEnd type="none"/>
            <a:tailEnd type="triangle"/>
          </a:ln>
        </p:spPr>
        <p:style>
          <a:lnRef idx="1">
            <a:schemeClr val="accent6"/>
          </a:lnRef>
          <a:fillRef idx="0">
            <a:schemeClr val="accent6"/>
          </a:fillRef>
          <a:effectRef idx="0">
            <a:schemeClr val="accent6"/>
          </a:effectRef>
          <a:fontRef idx="minor">
            <a:schemeClr val="tx1"/>
          </a:fontRef>
        </p:style>
      </p:cxnSp>
      <p:cxnSp>
        <p:nvCxnSpPr>
          <p:cNvPr id="34" name="Straight Arrow Connector 33"/>
          <p:cNvCxnSpPr/>
          <p:nvPr/>
        </p:nvCxnSpPr>
        <p:spPr>
          <a:xfrm>
            <a:off x="6900614" y="1721729"/>
            <a:ext cx="408880" cy="2388047"/>
          </a:xfrm>
          <a:prstGeom prst="straightConnector1">
            <a:avLst/>
          </a:prstGeom>
          <a:ln w="25400">
            <a:headEnd type="none"/>
            <a:tailEnd type="triangle"/>
          </a:ln>
        </p:spPr>
        <p:style>
          <a:lnRef idx="1">
            <a:schemeClr val="accent6"/>
          </a:lnRef>
          <a:fillRef idx="0">
            <a:schemeClr val="accent6"/>
          </a:fillRef>
          <a:effectRef idx="0">
            <a:schemeClr val="accent6"/>
          </a:effectRef>
          <a:fontRef idx="minor">
            <a:schemeClr val="tx1"/>
          </a:fontRef>
        </p:style>
      </p:cxnSp>
      <p:cxnSp>
        <p:nvCxnSpPr>
          <p:cNvPr id="37" name="Straight Arrow Connector 36"/>
          <p:cNvCxnSpPr/>
          <p:nvPr/>
        </p:nvCxnSpPr>
        <p:spPr>
          <a:xfrm>
            <a:off x="6919646" y="1721729"/>
            <a:ext cx="3651220" cy="2560104"/>
          </a:xfrm>
          <a:prstGeom prst="straightConnector1">
            <a:avLst/>
          </a:prstGeom>
          <a:ln w="25400">
            <a:headEnd type="none"/>
            <a:tailEnd type="triangle"/>
          </a:ln>
        </p:spPr>
        <p:style>
          <a:lnRef idx="1">
            <a:schemeClr val="accent6"/>
          </a:lnRef>
          <a:fillRef idx="0">
            <a:schemeClr val="accent6"/>
          </a:fillRef>
          <a:effectRef idx="0">
            <a:schemeClr val="accent6"/>
          </a:effectRef>
          <a:fontRef idx="minor">
            <a:schemeClr val="tx1"/>
          </a:fontRef>
        </p:style>
      </p:cxnSp>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98439" y="860137"/>
            <a:ext cx="1267535" cy="172318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0" name="TextBox 39"/>
          <p:cNvSpPr txBox="1"/>
          <p:nvPr/>
        </p:nvSpPr>
        <p:spPr>
          <a:xfrm>
            <a:off x="3566160" y="1135428"/>
            <a:ext cx="2519527" cy="707886"/>
          </a:xfrm>
          <a:prstGeom prst="rect">
            <a:avLst/>
          </a:prstGeom>
          <a:solidFill>
            <a:schemeClr val="bg2">
              <a:alpha val="62000"/>
            </a:schemeClr>
          </a:solidFill>
        </p:spPr>
        <p:txBody>
          <a:bodyPr wrap="square" rtlCol="0">
            <a:spAutoFit/>
          </a:bodyPr>
          <a:lstStyle/>
          <a:p>
            <a:pPr algn="r"/>
            <a:r>
              <a:rPr lang="en-US" sz="4000" dirty="0" smtClean="0">
                <a:latin typeface="Segoe" pitchFamily="34" charset="0"/>
              </a:rPr>
              <a:t>The Boss!</a:t>
            </a:r>
            <a:endParaRPr lang="en-GB" sz="4000" dirty="0">
              <a:latin typeface="Segoe" pitchFamily="34" charset="0"/>
            </a:endParaRPr>
          </a:p>
        </p:txBody>
      </p:sp>
      <p:sp>
        <p:nvSpPr>
          <p:cNvPr id="41" name="TextBox 40"/>
          <p:cNvSpPr txBox="1"/>
          <p:nvPr/>
        </p:nvSpPr>
        <p:spPr>
          <a:xfrm>
            <a:off x="6170655" y="5833652"/>
            <a:ext cx="2519527" cy="400110"/>
          </a:xfrm>
          <a:prstGeom prst="rect">
            <a:avLst/>
          </a:prstGeom>
          <a:solidFill>
            <a:schemeClr val="bg2">
              <a:alpha val="62000"/>
            </a:schemeClr>
          </a:solidFill>
        </p:spPr>
        <p:txBody>
          <a:bodyPr wrap="square" rtlCol="0">
            <a:spAutoFit/>
          </a:bodyPr>
          <a:lstStyle/>
          <a:p>
            <a:pPr algn="r"/>
            <a:r>
              <a:rPr lang="en-US" sz="2000" dirty="0" smtClean="0">
                <a:latin typeface="Segoe" pitchFamily="34" charset="0"/>
              </a:rPr>
              <a:t>The Storage Guy!</a:t>
            </a:r>
            <a:endParaRPr lang="en-GB" sz="2000" dirty="0">
              <a:latin typeface="Segoe" pitchFamily="34" charset="0"/>
            </a:endParaRPr>
          </a:p>
        </p:txBody>
      </p:sp>
      <p:sp>
        <p:nvSpPr>
          <p:cNvPr id="42" name="TextBox 41"/>
          <p:cNvSpPr txBox="1"/>
          <p:nvPr/>
        </p:nvSpPr>
        <p:spPr>
          <a:xfrm>
            <a:off x="9521402" y="5835600"/>
            <a:ext cx="2812107" cy="400110"/>
          </a:xfrm>
          <a:prstGeom prst="rect">
            <a:avLst/>
          </a:prstGeom>
          <a:solidFill>
            <a:schemeClr val="bg2">
              <a:alpha val="62000"/>
            </a:schemeClr>
          </a:solidFill>
        </p:spPr>
        <p:txBody>
          <a:bodyPr wrap="square" rtlCol="0">
            <a:spAutoFit/>
          </a:bodyPr>
          <a:lstStyle/>
          <a:p>
            <a:pPr algn="r"/>
            <a:r>
              <a:rPr lang="en-US" sz="2000" dirty="0" smtClean="0">
                <a:latin typeface="Segoe" pitchFamily="34" charset="0"/>
              </a:rPr>
              <a:t>The Service Desk Guy!</a:t>
            </a:r>
            <a:endParaRPr lang="en-GB" sz="2000" dirty="0">
              <a:latin typeface="Segoe" pitchFamily="34" charset="0"/>
            </a:endParaRPr>
          </a:p>
        </p:txBody>
      </p:sp>
      <p:sp>
        <p:nvSpPr>
          <p:cNvPr id="43" name="TextBox 42"/>
          <p:cNvSpPr txBox="1"/>
          <p:nvPr/>
        </p:nvSpPr>
        <p:spPr>
          <a:xfrm>
            <a:off x="3027612" y="5835600"/>
            <a:ext cx="2229172" cy="400110"/>
          </a:xfrm>
          <a:prstGeom prst="rect">
            <a:avLst/>
          </a:prstGeom>
          <a:solidFill>
            <a:schemeClr val="bg2">
              <a:alpha val="62000"/>
            </a:schemeClr>
          </a:solidFill>
        </p:spPr>
        <p:txBody>
          <a:bodyPr wrap="square" rtlCol="0">
            <a:spAutoFit/>
          </a:bodyPr>
          <a:lstStyle/>
          <a:p>
            <a:pPr algn="r"/>
            <a:r>
              <a:rPr lang="en-US" sz="2000" dirty="0" smtClean="0">
                <a:latin typeface="Segoe" pitchFamily="34" charset="0"/>
              </a:rPr>
              <a:t>The Virtual Guy!</a:t>
            </a:r>
            <a:endParaRPr lang="en-GB" sz="2000" dirty="0">
              <a:latin typeface="Segoe" pitchFamily="34" charset="0"/>
            </a:endParaRPr>
          </a:p>
        </p:txBody>
      </p:sp>
      <p:sp>
        <p:nvSpPr>
          <p:cNvPr id="44" name="TextBox 43"/>
          <p:cNvSpPr txBox="1"/>
          <p:nvPr/>
        </p:nvSpPr>
        <p:spPr>
          <a:xfrm>
            <a:off x="92704" y="5835600"/>
            <a:ext cx="2508255" cy="400110"/>
          </a:xfrm>
          <a:prstGeom prst="rect">
            <a:avLst/>
          </a:prstGeom>
          <a:solidFill>
            <a:schemeClr val="bg2">
              <a:alpha val="62000"/>
            </a:schemeClr>
          </a:solidFill>
        </p:spPr>
        <p:txBody>
          <a:bodyPr wrap="square" rtlCol="0">
            <a:spAutoFit/>
          </a:bodyPr>
          <a:lstStyle/>
          <a:p>
            <a:pPr algn="r"/>
            <a:r>
              <a:rPr lang="en-US" sz="2000" dirty="0" smtClean="0">
                <a:latin typeface="Segoe" pitchFamily="34" charset="0"/>
              </a:rPr>
              <a:t>The Monitoring Guy!</a:t>
            </a:r>
            <a:endParaRPr lang="en-GB" sz="2000" dirty="0">
              <a:latin typeface="Segoe" pitchFamily="34" charset="0"/>
            </a:endParaRPr>
          </a:p>
        </p:txBody>
      </p:sp>
    </p:spTree>
    <p:extLst>
      <p:ext uri="{BB962C8B-B14F-4D97-AF65-F5344CB8AC3E}">
        <p14:creationId xmlns:p14="http://schemas.microsoft.com/office/powerpoint/2010/main" val="42679424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500"/>
                                        <p:tgtEl>
                                          <p:spTgt spid="4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fade">
                                      <p:cBhvr>
                                        <p:cTn id="16" dur="500"/>
                                        <p:tgtEl>
                                          <p:spTgt spid="4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P spid="43" grpId="0" animBg="1"/>
      <p:bldP spid="4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Virtual Machine Manager</a:t>
            </a:r>
            <a:endParaRPr lang="en-US" dirty="0"/>
          </a:p>
        </p:txBody>
      </p:sp>
    </p:spTree>
    <p:extLst>
      <p:ext uri="{BB962C8B-B14F-4D97-AF65-F5344CB8AC3E}">
        <p14:creationId xmlns:p14="http://schemas.microsoft.com/office/powerpoint/2010/main" val="3666761316"/>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69" y="-818577"/>
            <a:ext cx="12468544" cy="8290255"/>
          </a:xfrm>
          <a:prstGeom prst="rect">
            <a:avLst/>
          </a:prstGeom>
        </p:spPr>
      </p:pic>
      <p:pic>
        <p:nvPicPr>
          <p:cNvPr id="35" name="Picture 39"/>
          <p:cNvPicPr>
            <a:picLocks noChangeAspect="1" noChangeArrowheads="1"/>
          </p:cNvPicPr>
          <p:nvPr/>
        </p:nvPicPr>
        <p:blipFill>
          <a:blip r:embed="rId4" cstate="print"/>
          <a:srcRect/>
          <a:stretch>
            <a:fillRect/>
          </a:stretch>
        </p:blipFill>
        <p:spPr bwMode="auto">
          <a:xfrm>
            <a:off x="1782597" y="4306049"/>
            <a:ext cx="2281316" cy="1541386"/>
          </a:xfrm>
          <a:prstGeom prst="rect">
            <a:avLst/>
          </a:prstGeom>
          <a:noFill/>
          <a:ln w="9525">
            <a:noFill/>
            <a:miter lim="800000"/>
            <a:headEnd/>
            <a:tailEnd/>
          </a:ln>
        </p:spPr>
      </p:pic>
      <p:pic>
        <p:nvPicPr>
          <p:cNvPr id="36" name="Picture 40"/>
          <p:cNvPicPr>
            <a:picLocks noChangeAspect="1" noChangeArrowheads="1"/>
          </p:cNvPicPr>
          <p:nvPr/>
        </p:nvPicPr>
        <p:blipFill>
          <a:blip r:embed="rId5" cstate="print"/>
          <a:srcRect/>
          <a:stretch>
            <a:fillRect/>
          </a:stretch>
        </p:blipFill>
        <p:spPr bwMode="auto">
          <a:xfrm>
            <a:off x="4132896" y="4334882"/>
            <a:ext cx="1889493" cy="1473384"/>
          </a:xfrm>
          <a:prstGeom prst="rect">
            <a:avLst/>
          </a:prstGeom>
          <a:noFill/>
          <a:ln w="9525">
            <a:noFill/>
            <a:miter lim="800000"/>
            <a:headEnd/>
            <a:tailEnd/>
          </a:ln>
        </p:spPr>
      </p:pic>
      <p:pic>
        <p:nvPicPr>
          <p:cNvPr id="37" name="Picture 41"/>
          <p:cNvPicPr>
            <a:picLocks noChangeAspect="1" noChangeArrowheads="1"/>
          </p:cNvPicPr>
          <p:nvPr/>
        </p:nvPicPr>
        <p:blipFill>
          <a:blip r:embed="rId6" cstate="print"/>
          <a:srcRect/>
          <a:stretch>
            <a:fillRect/>
          </a:stretch>
        </p:blipFill>
        <p:spPr bwMode="auto">
          <a:xfrm>
            <a:off x="6269849" y="4404256"/>
            <a:ext cx="1554339" cy="1168992"/>
          </a:xfrm>
          <a:prstGeom prst="rect">
            <a:avLst/>
          </a:prstGeom>
          <a:noFill/>
          <a:ln w="9525">
            <a:noFill/>
            <a:miter lim="800000"/>
            <a:headEnd/>
            <a:tailEnd/>
          </a:ln>
        </p:spPr>
      </p:pic>
      <p:pic>
        <p:nvPicPr>
          <p:cNvPr id="39" name="Picture 42"/>
          <p:cNvPicPr>
            <a:picLocks noChangeAspect="1" noChangeArrowheads="1"/>
          </p:cNvPicPr>
          <p:nvPr/>
        </p:nvPicPr>
        <p:blipFill>
          <a:blip r:embed="rId7" cstate="print"/>
          <a:srcRect/>
          <a:stretch>
            <a:fillRect/>
          </a:stretch>
        </p:blipFill>
        <p:spPr bwMode="auto">
          <a:xfrm>
            <a:off x="7877476" y="3967296"/>
            <a:ext cx="2375224" cy="2350938"/>
          </a:xfrm>
          <a:prstGeom prst="rect">
            <a:avLst/>
          </a:prstGeom>
          <a:noFill/>
          <a:ln w="9525">
            <a:noFill/>
            <a:miter lim="800000"/>
            <a:headEnd/>
            <a:tailEnd/>
          </a:ln>
        </p:spPr>
      </p:pic>
      <p:sp>
        <p:nvSpPr>
          <p:cNvPr id="43" name="TextBox 42"/>
          <p:cNvSpPr txBox="1"/>
          <p:nvPr/>
        </p:nvSpPr>
        <p:spPr>
          <a:xfrm>
            <a:off x="1782597" y="3801245"/>
            <a:ext cx="2036816" cy="542399"/>
          </a:xfrm>
          <a:prstGeom prst="rect">
            <a:avLst/>
          </a:prstGeom>
          <a:solidFill>
            <a:srgbClr val="54B948"/>
          </a:solidFill>
        </p:spPr>
        <p:txBody>
          <a:bodyPr wrap="square" rtlCol="0">
            <a:spAutoFit/>
          </a:bodyPr>
          <a:lstStyle/>
          <a:p>
            <a:pPr algn="ctr"/>
            <a:r>
              <a:rPr lang="en-US" sz="2856" dirty="0">
                <a:solidFill>
                  <a:srgbClr val="FFFFFF"/>
                </a:solidFill>
                <a:latin typeface="Segoe" pitchFamily="34" charset="0"/>
              </a:rPr>
              <a:t>Compute</a:t>
            </a:r>
          </a:p>
        </p:txBody>
      </p:sp>
      <p:sp>
        <p:nvSpPr>
          <p:cNvPr id="10" name="TextBox 9"/>
          <p:cNvSpPr txBox="1"/>
          <p:nvPr/>
        </p:nvSpPr>
        <p:spPr>
          <a:xfrm>
            <a:off x="3985573" y="3801498"/>
            <a:ext cx="2036816" cy="542399"/>
          </a:xfrm>
          <a:prstGeom prst="rect">
            <a:avLst/>
          </a:prstGeom>
          <a:solidFill>
            <a:srgbClr val="54B948"/>
          </a:solidFill>
        </p:spPr>
        <p:txBody>
          <a:bodyPr wrap="square" rtlCol="0">
            <a:spAutoFit/>
          </a:bodyPr>
          <a:lstStyle/>
          <a:p>
            <a:pPr algn="ctr"/>
            <a:r>
              <a:rPr lang="en-US" sz="2856" dirty="0">
                <a:solidFill>
                  <a:srgbClr val="FFFFFF"/>
                </a:solidFill>
                <a:latin typeface="Segoe" pitchFamily="34" charset="0"/>
              </a:rPr>
              <a:t>Storage</a:t>
            </a:r>
          </a:p>
        </p:txBody>
      </p:sp>
      <p:sp>
        <p:nvSpPr>
          <p:cNvPr id="11" name="TextBox 10"/>
          <p:cNvSpPr txBox="1"/>
          <p:nvPr/>
        </p:nvSpPr>
        <p:spPr>
          <a:xfrm>
            <a:off x="6210736" y="3804801"/>
            <a:ext cx="2036816" cy="542399"/>
          </a:xfrm>
          <a:prstGeom prst="rect">
            <a:avLst/>
          </a:prstGeom>
          <a:solidFill>
            <a:srgbClr val="54B948"/>
          </a:solidFill>
        </p:spPr>
        <p:txBody>
          <a:bodyPr wrap="square" rtlCol="0">
            <a:spAutoFit/>
          </a:bodyPr>
          <a:lstStyle/>
          <a:p>
            <a:pPr algn="ctr"/>
            <a:r>
              <a:rPr lang="en-US" sz="2856" dirty="0">
                <a:solidFill>
                  <a:srgbClr val="FFFFFF"/>
                </a:solidFill>
                <a:latin typeface="Segoe" pitchFamily="34" charset="0"/>
              </a:rPr>
              <a:t>Network</a:t>
            </a:r>
          </a:p>
        </p:txBody>
      </p:sp>
      <p:sp>
        <p:nvSpPr>
          <p:cNvPr id="12" name="TextBox 11"/>
          <p:cNvSpPr txBox="1"/>
          <p:nvPr/>
        </p:nvSpPr>
        <p:spPr>
          <a:xfrm>
            <a:off x="8402048" y="3804801"/>
            <a:ext cx="2036816" cy="542399"/>
          </a:xfrm>
          <a:prstGeom prst="rect">
            <a:avLst/>
          </a:prstGeom>
          <a:solidFill>
            <a:srgbClr val="54B948"/>
          </a:solidFill>
        </p:spPr>
        <p:txBody>
          <a:bodyPr wrap="square" rtlCol="0">
            <a:spAutoFit/>
          </a:bodyPr>
          <a:lstStyle/>
          <a:p>
            <a:pPr algn="ctr"/>
            <a:r>
              <a:rPr lang="en-US" sz="2856" dirty="0">
                <a:solidFill>
                  <a:srgbClr val="FFFFFF"/>
                </a:solidFill>
                <a:latin typeface="Segoe" pitchFamily="34" charset="0"/>
              </a:rPr>
              <a:t>Cluster</a:t>
            </a:r>
          </a:p>
        </p:txBody>
      </p:sp>
      <p:sp>
        <p:nvSpPr>
          <p:cNvPr id="24" name="TextBox 23"/>
          <p:cNvSpPr txBox="1"/>
          <p:nvPr/>
        </p:nvSpPr>
        <p:spPr>
          <a:xfrm>
            <a:off x="7929268" y="2997288"/>
            <a:ext cx="2036816" cy="542399"/>
          </a:xfrm>
          <a:prstGeom prst="rect">
            <a:avLst/>
          </a:prstGeom>
          <a:solidFill>
            <a:srgbClr val="54B948">
              <a:alpha val="62000"/>
            </a:srgbClr>
          </a:solidFill>
        </p:spPr>
        <p:txBody>
          <a:bodyPr wrap="square" rtlCol="0">
            <a:spAutoFit/>
          </a:bodyPr>
          <a:lstStyle/>
          <a:p>
            <a:pPr algn="ctr"/>
            <a:endParaRPr lang="en-US" sz="2856" dirty="0">
              <a:solidFill>
                <a:schemeClr val="bg1"/>
              </a:solidFill>
              <a:latin typeface="Segoe" pitchFamily="34" charset="0"/>
            </a:endParaRPr>
          </a:p>
        </p:txBody>
      </p:sp>
      <p:pic>
        <p:nvPicPr>
          <p:cNvPr id="16" name="Picture 2"/>
          <p:cNvPicPr>
            <a:picLocks noChangeAspect="1" noChangeArrowheads="1"/>
          </p:cNvPicPr>
          <p:nvPr/>
        </p:nvPicPr>
        <p:blipFill>
          <a:blip r:embed="rId8" cstate="print"/>
          <a:srcRect/>
          <a:stretch>
            <a:fillRect/>
          </a:stretch>
        </p:blipFill>
        <p:spPr bwMode="auto">
          <a:xfrm>
            <a:off x="8059205" y="2940953"/>
            <a:ext cx="1776942" cy="614251"/>
          </a:xfrm>
          <a:prstGeom prst="rect">
            <a:avLst/>
          </a:prstGeom>
          <a:solidFill>
            <a:srgbClr val="54B948"/>
          </a:solidFill>
          <a:ln w="9525">
            <a:noFill/>
            <a:miter lim="800000"/>
            <a:headEnd/>
            <a:tailEnd/>
          </a:ln>
        </p:spPr>
      </p:pic>
      <p:sp>
        <p:nvSpPr>
          <p:cNvPr id="22" name="TextBox 21"/>
          <p:cNvSpPr txBox="1"/>
          <p:nvPr/>
        </p:nvSpPr>
        <p:spPr>
          <a:xfrm>
            <a:off x="2475344" y="2969558"/>
            <a:ext cx="2036816" cy="542399"/>
          </a:xfrm>
          <a:prstGeom prst="rect">
            <a:avLst/>
          </a:prstGeom>
          <a:solidFill>
            <a:srgbClr val="0070C0">
              <a:alpha val="62000"/>
            </a:srgbClr>
          </a:solidFill>
        </p:spPr>
        <p:txBody>
          <a:bodyPr wrap="square" rtlCol="0">
            <a:spAutoFit/>
          </a:bodyPr>
          <a:lstStyle/>
          <a:p>
            <a:pPr algn="ctr"/>
            <a:endParaRPr lang="en-US" sz="2856" dirty="0">
              <a:solidFill>
                <a:schemeClr val="bg1"/>
              </a:solidFill>
              <a:latin typeface="Segoe" pitchFamily="34" charset="0"/>
            </a:endParaRPr>
          </a:p>
        </p:txBody>
      </p:sp>
      <p:pic>
        <p:nvPicPr>
          <p:cNvPr id="17" name="Citrix Logo"/>
          <p:cNvPicPr>
            <a:picLocks noChangeAspect="1"/>
          </p:cNvPicPr>
          <p:nvPr/>
        </p:nvPicPr>
        <p:blipFill>
          <a:blip r:embed="rId9" cstate="print"/>
          <a:srcRect/>
          <a:stretch>
            <a:fillRect/>
          </a:stretch>
        </p:blipFill>
        <p:spPr bwMode="auto">
          <a:xfrm>
            <a:off x="2379622" y="2817090"/>
            <a:ext cx="2228261" cy="861977"/>
          </a:xfrm>
          <a:prstGeom prst="rect">
            <a:avLst/>
          </a:prstGeom>
          <a:solidFill>
            <a:srgbClr val="54B948"/>
          </a:solidFill>
          <a:ln w="9525">
            <a:noFill/>
            <a:miter lim="800000"/>
            <a:headEnd/>
            <a:tailEnd/>
          </a:ln>
        </p:spPr>
      </p:pic>
      <p:sp>
        <p:nvSpPr>
          <p:cNvPr id="25" name="TextBox 24"/>
          <p:cNvSpPr txBox="1"/>
          <p:nvPr/>
        </p:nvSpPr>
        <p:spPr>
          <a:xfrm>
            <a:off x="4688584" y="2753041"/>
            <a:ext cx="3135604" cy="990628"/>
          </a:xfrm>
          <a:prstGeom prst="rect">
            <a:avLst/>
          </a:prstGeom>
          <a:solidFill>
            <a:srgbClr val="54B948"/>
          </a:solidFill>
        </p:spPr>
        <p:txBody>
          <a:bodyPr wrap="square" rtlCol="0">
            <a:spAutoFit/>
          </a:bodyPr>
          <a:lstStyle/>
          <a:p>
            <a:pPr algn="ctr"/>
            <a:endParaRPr lang="en-US" sz="2856" dirty="0">
              <a:solidFill>
                <a:schemeClr val="bg1"/>
              </a:solidFill>
              <a:latin typeface="Segoe" pitchFamily="34" charset="0"/>
            </a:endParaRPr>
          </a:p>
          <a:p>
            <a:pPr algn="ctr"/>
            <a:endParaRPr lang="en-US" sz="2856" dirty="0">
              <a:solidFill>
                <a:schemeClr val="bg1"/>
              </a:solidFill>
              <a:latin typeface="Segoe" pitchFamily="34" charset="0"/>
            </a:endParaRPr>
          </a:p>
        </p:txBody>
      </p:sp>
      <p:pic>
        <p:nvPicPr>
          <p:cNvPr id="18" name="vmware logo"/>
          <p:cNvPicPr>
            <a:picLocks noChangeAspect="1"/>
          </p:cNvPicPr>
          <p:nvPr/>
        </p:nvPicPr>
        <p:blipFill>
          <a:blip r:embed="rId10" cstate="print"/>
          <a:srcRect/>
          <a:stretch>
            <a:fillRect/>
          </a:stretch>
        </p:blipFill>
        <p:spPr bwMode="auto">
          <a:xfrm>
            <a:off x="5085177" y="2959718"/>
            <a:ext cx="2522724" cy="699641"/>
          </a:xfrm>
          <a:prstGeom prst="rect">
            <a:avLst/>
          </a:prstGeom>
          <a:noFill/>
          <a:ln w="9525">
            <a:noFill/>
            <a:miter lim="800000"/>
            <a:headEnd/>
            <a:tailEnd/>
          </a:ln>
        </p:spPr>
      </p:pic>
      <p:sp>
        <p:nvSpPr>
          <p:cNvPr id="26" name="TextBox 25"/>
          <p:cNvSpPr txBox="1"/>
          <p:nvPr/>
        </p:nvSpPr>
        <p:spPr>
          <a:xfrm>
            <a:off x="5370226" y="1061382"/>
            <a:ext cx="2036816" cy="1438856"/>
          </a:xfrm>
          <a:prstGeom prst="rect">
            <a:avLst/>
          </a:prstGeom>
          <a:solidFill>
            <a:srgbClr val="54B948">
              <a:alpha val="62000"/>
            </a:srgbClr>
          </a:solidFill>
        </p:spPr>
        <p:txBody>
          <a:bodyPr wrap="square" rtlCol="0">
            <a:spAutoFit/>
          </a:bodyPr>
          <a:lstStyle/>
          <a:p>
            <a:pPr algn="ctr"/>
            <a:endParaRPr lang="en-US" sz="2856" dirty="0">
              <a:solidFill>
                <a:schemeClr val="bg1"/>
              </a:solidFill>
              <a:latin typeface="Segoe" pitchFamily="34" charset="0"/>
            </a:endParaRPr>
          </a:p>
          <a:p>
            <a:pPr algn="ctr"/>
            <a:endParaRPr lang="en-US" sz="2856" dirty="0">
              <a:solidFill>
                <a:schemeClr val="bg1"/>
              </a:solidFill>
              <a:latin typeface="Segoe" pitchFamily="34" charset="0"/>
            </a:endParaRPr>
          </a:p>
          <a:p>
            <a:pPr algn="ctr"/>
            <a:endParaRPr lang="en-US" sz="2856" dirty="0">
              <a:solidFill>
                <a:schemeClr val="bg1"/>
              </a:solidFill>
              <a:latin typeface="Segoe" pitchFamily="34" charset="0"/>
            </a:endParaRPr>
          </a:p>
        </p:txBody>
      </p:sp>
      <p:sp>
        <p:nvSpPr>
          <p:cNvPr id="20" name="TextBox 19"/>
          <p:cNvSpPr txBox="1">
            <a:spLocks noChangeArrowheads="1"/>
          </p:cNvSpPr>
          <p:nvPr/>
        </p:nvSpPr>
        <p:spPr bwMode="auto">
          <a:xfrm>
            <a:off x="5706992" y="2091619"/>
            <a:ext cx="1385034" cy="318286"/>
          </a:xfrm>
          <a:prstGeom prst="rect">
            <a:avLst/>
          </a:prstGeom>
          <a:noFill/>
          <a:ln w="9525">
            <a:noFill/>
            <a:miter lim="800000"/>
            <a:headEnd/>
            <a:tailEnd/>
          </a:ln>
        </p:spPr>
        <p:txBody>
          <a:bodyPr wrap="none">
            <a:spAutoFit/>
          </a:bodyPr>
          <a:lstStyle/>
          <a:p>
            <a:pPr defTabSz="932597" fontAlgn="base">
              <a:spcBef>
                <a:spcPct val="0"/>
              </a:spcBef>
              <a:spcAft>
                <a:spcPct val="0"/>
              </a:spcAft>
            </a:pPr>
            <a:r>
              <a:rPr lang="en-US" sz="1428">
                <a:solidFill>
                  <a:srgbClr val="FFFFFF"/>
                </a:solidFill>
              </a:rPr>
              <a:t>Virtual Servers</a:t>
            </a:r>
          </a:p>
        </p:txBody>
      </p:sp>
      <p:pic>
        <p:nvPicPr>
          <p:cNvPr id="21" name="Picture 20"/>
          <p:cNvPicPr>
            <a:picLocks noChangeAspect="1"/>
          </p:cNvPicPr>
          <p:nvPr/>
        </p:nvPicPr>
        <p:blipFill>
          <a:blip r:embed="rId11" cstate="print"/>
          <a:srcRect/>
          <a:stretch>
            <a:fillRect/>
          </a:stretch>
        </p:blipFill>
        <p:spPr bwMode="auto">
          <a:xfrm>
            <a:off x="5640609" y="916150"/>
            <a:ext cx="1411858" cy="1572150"/>
          </a:xfrm>
          <a:prstGeom prst="rect">
            <a:avLst/>
          </a:prstGeom>
          <a:noFill/>
          <a:ln w="9525">
            <a:noFill/>
            <a:miter lim="800000"/>
            <a:headEnd/>
            <a:tailEnd/>
          </a:ln>
        </p:spPr>
      </p:pic>
    </p:spTree>
    <p:extLst>
      <p:ext uri="{BB962C8B-B14F-4D97-AF65-F5344CB8AC3E}">
        <p14:creationId xmlns:p14="http://schemas.microsoft.com/office/powerpoint/2010/main" val="16671705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2" grpId="0" animBg="1"/>
      <p:bldP spid="25" grpId="0" animBg="1"/>
      <p:bldP spid="26" grpId="0" animBg="1"/>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smtClean="0"/>
              <a:t>Adding</a:t>
            </a:r>
            <a:r>
              <a:rPr lang="nl-BE" dirty="0" smtClean="0"/>
              <a:t> </a:t>
            </a:r>
            <a:r>
              <a:rPr lang="nl-BE" dirty="0" err="1" smtClean="0"/>
              <a:t>Xenservers</a:t>
            </a:r>
            <a:endParaRPr lang="en-US" dirty="0"/>
          </a:p>
        </p:txBody>
      </p:sp>
      <p:sp>
        <p:nvSpPr>
          <p:cNvPr id="3" name="Content Placeholder 2"/>
          <p:cNvSpPr>
            <a:spLocks noGrp="1"/>
          </p:cNvSpPr>
          <p:nvPr>
            <p:ph sz="quarter" idx="10"/>
          </p:nvPr>
        </p:nvSpPr>
        <p:spPr>
          <a:xfrm>
            <a:off x="274638" y="1214438"/>
            <a:ext cx="11887200" cy="5072158"/>
          </a:xfrm>
        </p:spPr>
        <p:txBody>
          <a:bodyPr/>
          <a:lstStyle/>
          <a:p>
            <a:r>
              <a:rPr lang="nl-BE" dirty="0" err="1" smtClean="0"/>
              <a:t>Prerequisites</a:t>
            </a:r>
            <a:endParaRPr lang="nl-BE" dirty="0" smtClean="0"/>
          </a:p>
          <a:p>
            <a:pPr lvl="1"/>
            <a:r>
              <a:rPr lang="nl-BE" dirty="0" err="1" smtClean="0"/>
              <a:t>XenServer</a:t>
            </a:r>
            <a:r>
              <a:rPr lang="nl-BE" dirty="0" smtClean="0"/>
              <a:t> 6.0</a:t>
            </a:r>
          </a:p>
          <a:p>
            <a:pPr lvl="1"/>
            <a:r>
              <a:rPr lang="nl-BE" dirty="0" smtClean="0"/>
              <a:t>Microsoft System Center Integration Pack</a:t>
            </a:r>
          </a:p>
          <a:p>
            <a:r>
              <a:rPr lang="nl-BE" dirty="0" err="1" smtClean="0"/>
              <a:t>Additional</a:t>
            </a:r>
            <a:r>
              <a:rPr lang="nl-BE" dirty="0" smtClean="0"/>
              <a:t> </a:t>
            </a:r>
            <a:r>
              <a:rPr lang="nl-BE" dirty="0" err="1" smtClean="0"/>
              <a:t>requirements</a:t>
            </a:r>
            <a:endParaRPr lang="nl-BE" dirty="0" smtClean="0"/>
          </a:p>
          <a:p>
            <a:pPr lvl="1"/>
            <a:r>
              <a:rPr lang="nl-BE" dirty="0" smtClean="0"/>
              <a:t>DHCP server</a:t>
            </a:r>
          </a:p>
          <a:p>
            <a:pPr lvl="1"/>
            <a:r>
              <a:rPr lang="nl-BE" dirty="0" smtClean="0"/>
              <a:t>SCVMM </a:t>
            </a:r>
            <a:r>
              <a:rPr lang="nl-BE" dirty="0" err="1" smtClean="0"/>
              <a:t>library</a:t>
            </a:r>
            <a:r>
              <a:rPr lang="nl-BE" dirty="0" smtClean="0"/>
              <a:t> is Windows Server 2008: BITS</a:t>
            </a:r>
          </a:p>
          <a:p>
            <a:r>
              <a:rPr lang="nl-BE" dirty="0" err="1" smtClean="0"/>
              <a:t>Directly</a:t>
            </a:r>
            <a:r>
              <a:rPr lang="nl-BE" dirty="0" smtClean="0"/>
              <a:t> </a:t>
            </a:r>
            <a:r>
              <a:rPr lang="nl-BE" dirty="0" err="1" smtClean="0"/>
              <a:t>Managed</a:t>
            </a:r>
            <a:endParaRPr lang="nl-BE" dirty="0" smtClean="0"/>
          </a:p>
          <a:p>
            <a:endParaRPr lang="nl-BE" dirty="0" smtClean="0"/>
          </a:p>
          <a:p>
            <a:endParaRPr lang="en-US" dirty="0"/>
          </a:p>
        </p:txBody>
      </p:sp>
    </p:spTree>
    <p:extLst>
      <p:ext uri="{BB962C8B-B14F-4D97-AF65-F5344CB8AC3E}">
        <p14:creationId xmlns:p14="http://schemas.microsoft.com/office/powerpoint/2010/main" val="569464534"/>
      </p:ext>
    </p:extLst>
  </p:cSld>
  <p:clrMapOvr>
    <a:masterClrMapping/>
  </p:clrMapOvr>
  <p:transition>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7.9|1.5"/>
</p:tagLst>
</file>

<file path=ppt/theme/theme1.xml><?xml version="1.0" encoding="utf-8"?>
<a:theme xmlns:a="http://schemas.openxmlformats.org/drawingml/2006/main" name="TechEd_2013_Template_16x9">
  <a:themeElements>
    <a:clrScheme name="TechEd 2013 Template">
      <a:dk1>
        <a:srgbClr val="000000"/>
      </a:dk1>
      <a:lt1>
        <a:srgbClr val="FFFFFF"/>
      </a:lt1>
      <a:dk2>
        <a:srgbClr val="002050"/>
      </a:dk2>
      <a:lt2>
        <a:srgbClr val="FFFFFF"/>
      </a:lt2>
      <a:accent1>
        <a:srgbClr val="0072C6"/>
      </a:accent1>
      <a:accent2>
        <a:srgbClr val="DC3C00"/>
      </a:accent2>
      <a:accent3>
        <a:srgbClr val="505050"/>
      </a:accent3>
      <a:accent4>
        <a:srgbClr val="D2D2D2"/>
      </a:accent4>
      <a:accent5>
        <a:srgbClr val="7FBA00"/>
      </a:accent5>
      <a:accent6>
        <a:srgbClr val="007233"/>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2013_Template_r05" id="{52CF7746-2BCC-4712-8D0A-4EFD2BD35E94}" vid="{95027F19-C175-4D31-A201-08949528A90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2B0BB5962AB3C45A9A1CE1EC4C4F647" ma:contentTypeVersion="0" ma:contentTypeDescription="Create a new document." ma:contentTypeScope="" ma:versionID="16b75628e77f02951c453071cf8a016e">
  <xsd:schema xmlns:xsd="http://www.w3.org/2001/XMLSchema" xmlns:xs="http://www.w3.org/2001/XMLSchema" xmlns:p="http://schemas.microsoft.com/office/2006/metadata/properties" targetNamespace="http://schemas.microsoft.com/office/2006/metadata/properties" ma:root="true" ma:fieldsID="3bf1d1d65b83a35312c7df0375d09d6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2.xml><?xml version="1.0" encoding="utf-8"?>
<ds:datastoreItem xmlns:ds="http://schemas.openxmlformats.org/officeDocument/2006/customXml" ds:itemID="{F990F116-B58F-4255-B05B-DA3808E0E5C6}">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23A54C81-9AB5-446A-878C-797D859B38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TechEd_2013_Speaker_PPT_Template</Template>
  <TotalTime>489</TotalTime>
  <Words>3168</Words>
  <Application>Microsoft Office PowerPoint</Application>
  <PresentationFormat>Custom</PresentationFormat>
  <Paragraphs>329</Paragraphs>
  <Slides>38</Slides>
  <Notes>20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38</vt:i4>
      </vt:variant>
    </vt:vector>
  </HeadingPairs>
  <TitlesOfParts>
    <vt:vector size="47" baseType="lpstr">
      <vt:lpstr>Arial</vt:lpstr>
      <vt:lpstr>Calibri</vt:lpstr>
      <vt:lpstr>Consolas</vt:lpstr>
      <vt:lpstr>Segoe</vt:lpstr>
      <vt:lpstr>Segoe Light</vt:lpstr>
      <vt:lpstr>Segoe UI</vt:lpstr>
      <vt:lpstr>Segoe UI Light</vt:lpstr>
      <vt:lpstr>Wingdings</vt:lpstr>
      <vt:lpstr>TechEd_2013_Template_16x9</vt:lpstr>
      <vt:lpstr>PowerPoint Presentation</vt:lpstr>
      <vt:lpstr>Managing Multi-Hypervisor Environments with System Center 2012 </vt:lpstr>
      <vt:lpstr>Agenda</vt:lpstr>
      <vt:lpstr>System Center Helps Deliver IT as a Service</vt:lpstr>
      <vt:lpstr>PowerPoint Presentation</vt:lpstr>
      <vt:lpstr>PowerPoint Presentation</vt:lpstr>
      <vt:lpstr>Virtual Machine Manager</vt:lpstr>
      <vt:lpstr>PowerPoint Presentation</vt:lpstr>
      <vt:lpstr>Adding Xenservers</vt:lpstr>
      <vt:lpstr>Features</vt:lpstr>
      <vt:lpstr>Not supported</vt:lpstr>
      <vt:lpstr>Adding Host / Troubleshooting</vt:lpstr>
      <vt:lpstr>Adding VMware servers</vt:lpstr>
      <vt:lpstr>Features</vt:lpstr>
      <vt:lpstr>Not supported</vt:lpstr>
      <vt:lpstr>Demo: VMware in SCVMM</vt:lpstr>
      <vt:lpstr>Operations Manager</vt:lpstr>
      <vt:lpstr>PowerPoint Presentation</vt:lpstr>
      <vt:lpstr>Operations Manager</vt:lpstr>
      <vt:lpstr>Xen Management Pack</vt:lpstr>
      <vt:lpstr>VMware Management Pack</vt:lpstr>
      <vt:lpstr>SCVMM Management Pack</vt:lpstr>
      <vt:lpstr>Demo:Monitoring VMware</vt:lpstr>
      <vt:lpstr>Orchestrator</vt:lpstr>
      <vt:lpstr>PowerPoint Presentation</vt:lpstr>
      <vt:lpstr>Integration Packs</vt:lpstr>
      <vt:lpstr>SCVMM Integration Pack</vt:lpstr>
      <vt:lpstr>VMware Integration Pack</vt:lpstr>
      <vt:lpstr>XEN</vt:lpstr>
      <vt:lpstr>Demo: Orchestration</vt:lpstr>
      <vt:lpstr>Building Private Cloud: Examples</vt:lpstr>
      <vt:lpstr>Related content</vt:lpstr>
      <vt:lpstr>Track resources</vt:lpstr>
      <vt:lpstr>Resources</vt:lpstr>
      <vt:lpstr>Complete an evaluation on CommNet and enter to win!</vt:lpstr>
      <vt:lpstr>Evaluate this session</vt:lpstr>
      <vt:lpstr>PowerPoint Presentation</vt:lpstr>
      <vt:lpstr>Picture References</vt:lpstr>
    </vt:vector>
  </TitlesOfParts>
  <Manager>&lt;Comms manager/speech writer&gt;</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MDC_B304: Managing Multi-Hypervisor Environments with System Center 2012</dc:title>
  <dc:subject>TechEd 2013</dc:subject>
  <dc:creator>Mike Resseler</dc:creator>
  <cp:keywords>TechEd 2013</cp:keywords>
  <dc:description>Template by: Jordan Cayabyab, Artitudes Design, Inc.
MDC_B304: Managing Multi-Hypervisor Environments with System Center 2012
Author: Mike Resseler
Formatting by: Kate Kuzel, Silver Fox Productions, Inc.
Audience Type: Internal/External</dc:description>
  <cp:lastModifiedBy>Shows</cp:lastModifiedBy>
  <cp:revision>35</cp:revision>
  <dcterms:created xsi:type="dcterms:W3CDTF">2013-05-08T05:20:18Z</dcterms:created>
  <dcterms:modified xsi:type="dcterms:W3CDTF">2013-06-05T20:09:09Z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0x010100A2B0BB5962AB3C45A9A1CE1EC4C4F647</vt:lpwstr>
  </property>
  <property fmtid="{D5CDD505-2E9C-101B-9397-08002B2CF9AE}" pid="3" name="Product">
    <vt:lpwstr/>
  </property>
  <property fmtid="{D5CDD505-2E9C-101B-9397-08002B2CF9AE}" pid="4" name="Event1">
    <vt:lpwstr>217;#Unassigned|e51362f4-782c-41a8-bb7b-e0cfc8669933</vt:lpwstr>
  </property>
  <property fmtid="{D5CDD505-2E9C-101B-9397-08002B2CF9AE}" pid="5" name="Audience">
    <vt:lpwstr/>
  </property>
</Properties>
</file>