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Lst>
  <p:notesMasterIdLst>
    <p:notesMasterId r:id="rId31"/>
  </p:notesMasterIdLst>
  <p:handoutMasterIdLst>
    <p:handoutMasterId r:id="rId32"/>
  </p:handoutMasterIdLst>
  <p:sldIdLst>
    <p:sldId id="1135" r:id="rId5"/>
    <p:sldId id="1054" r:id="rId6"/>
    <p:sldId id="1062" r:id="rId7"/>
    <p:sldId id="1169" r:id="rId8"/>
    <p:sldId id="1157" r:id="rId9"/>
    <p:sldId id="1170" r:id="rId10"/>
    <p:sldId id="1172" r:id="rId11"/>
    <p:sldId id="1166" r:id="rId12"/>
    <p:sldId id="1159" r:id="rId13"/>
    <p:sldId id="1168" r:id="rId14"/>
    <p:sldId id="1167" r:id="rId15"/>
    <p:sldId id="1173" r:id="rId16"/>
    <p:sldId id="1162" r:id="rId17"/>
    <p:sldId id="1174" r:id="rId18"/>
    <p:sldId id="1176" r:id="rId19"/>
    <p:sldId id="1177" r:id="rId20"/>
    <p:sldId id="1161" r:id="rId21"/>
    <p:sldId id="1164" r:id="rId22"/>
    <p:sldId id="1163" r:id="rId23"/>
    <p:sldId id="1165" r:id="rId24"/>
    <p:sldId id="1158" r:id="rId25"/>
    <p:sldId id="1179" r:id="rId26"/>
    <p:sldId id="1150" r:id="rId27"/>
    <p:sldId id="1147" r:id="rId28"/>
    <p:sldId id="1178" r:id="rId29"/>
    <p:sldId id="1076" r:id="rId30"/>
  </p:sldIdLst>
  <p:sldSz cx="12436475" cy="6994525"/>
  <p:notesSz cx="6858000" cy="9144000"/>
  <p:embeddedFontLst>
    <p:embeddedFont>
      <p:font typeface="Segoe UI Light" panose="020B0502040204020203" pitchFamily="34" charset="0"/>
      <p:regular r:id="rId33"/>
      <p:italic r:id="rId34"/>
    </p:embeddedFont>
    <p:embeddedFont>
      <p:font typeface="Segoe UI" panose="020B0502040204020203" pitchFamily="34" charset="0"/>
      <p:regular r:id="rId35"/>
      <p:bold r:id="rId36"/>
      <p:italic r:id="rId37"/>
      <p:boldItalic r:id="rId38"/>
    </p:embeddedFont>
    <p:embeddedFont>
      <p:font typeface="Consolas" panose="020B0609020204030204" pitchFamily="49" charset="0"/>
      <p:regular r:id="rId39"/>
      <p:bold r:id="rId40"/>
      <p:italic r:id="rId41"/>
      <p:boldItalic r:id="rId42"/>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062"/>
            <p14:sldId id="1169"/>
            <p14:sldId id="1157"/>
            <p14:sldId id="1170"/>
            <p14:sldId id="1172"/>
            <p14:sldId id="1166"/>
            <p14:sldId id="1159"/>
            <p14:sldId id="1168"/>
            <p14:sldId id="1167"/>
            <p14:sldId id="1173"/>
            <p14:sldId id="1162"/>
            <p14:sldId id="1174"/>
            <p14:sldId id="1176"/>
            <p14:sldId id="1177"/>
            <p14:sldId id="1161"/>
            <p14:sldId id="1164"/>
            <p14:sldId id="1163"/>
            <p14:sldId id="1165"/>
            <p14:sldId id="1158"/>
          </p14:sldIdLst>
        </p14:section>
        <p14:section name="Special content" id="{6925D2A1-AD53-4951-AB34-79DFA02CD676}">
          <p14:sldIdLst>
            <p14:sldId id="1179"/>
            <p14:sldId id="1150"/>
            <p14:sldId id="1147"/>
            <p14:sldId id="1178"/>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981" autoAdjust="0"/>
  </p:normalViewPr>
  <p:slideViewPr>
    <p:cSldViewPr snapToGrid="0">
      <p:cViewPr varScale="1">
        <p:scale>
          <a:sx n="96" d="100"/>
          <a:sy n="96" d="100"/>
        </p:scale>
        <p:origin x="72" y="78"/>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41" d="100"/>
          <a:sy n="41" d="100"/>
        </p:scale>
        <p:origin x="-2952" y="-5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r>
              <a:rPr lang="en-US" sz="2000" dirty="0" smtClean="0"/>
              <a:t>Exchange Workload Scalability</a:t>
            </a:r>
            <a:r>
              <a:rPr lang="en-US" sz="2000" baseline="0" dirty="0" smtClean="0"/>
              <a:t> on Windows Server 2012 with Hyper-V</a:t>
            </a:r>
            <a:endParaRPr lang="en-US" sz="2000" dirty="0"/>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Exchange 2013 Mailboxes</c:v>
                </c:pt>
              </c:strCache>
            </c:strRef>
          </c:tx>
          <c:spPr>
            <a:solidFill>
              <a:schemeClr val="accent1">
                <a:lumMod val="20000"/>
                <a:lumOff val="80000"/>
              </a:schemeClr>
            </a:solidFill>
            <a:ln>
              <a:noFill/>
            </a:ln>
            <a:effectLst/>
          </c:spPr>
          <c:invertIfNegative val="0"/>
          <c:cat>
            <c:numRef>
              <c:f>Sheet1!$A$2:$A$7</c:f>
              <c:numCache>
                <c:formatCode>General</c:formatCode>
                <c:ptCount val="6"/>
                <c:pt idx="0">
                  <c:v>2</c:v>
                </c:pt>
                <c:pt idx="1">
                  <c:v>4</c:v>
                </c:pt>
                <c:pt idx="2">
                  <c:v>6</c:v>
                </c:pt>
                <c:pt idx="3">
                  <c:v>8</c:v>
                </c:pt>
                <c:pt idx="4">
                  <c:v>10</c:v>
                </c:pt>
                <c:pt idx="5">
                  <c:v>12</c:v>
                </c:pt>
              </c:numCache>
            </c:numRef>
          </c:cat>
          <c:val>
            <c:numRef>
              <c:f>Sheet1!$B$2:$B$7</c:f>
              <c:numCache>
                <c:formatCode>General</c:formatCode>
                <c:ptCount val="6"/>
                <c:pt idx="0">
                  <c:v>8000</c:v>
                </c:pt>
                <c:pt idx="1">
                  <c:v>16000</c:v>
                </c:pt>
                <c:pt idx="2">
                  <c:v>24000</c:v>
                </c:pt>
                <c:pt idx="3">
                  <c:v>32000</c:v>
                </c:pt>
                <c:pt idx="4">
                  <c:v>40000</c:v>
                </c:pt>
                <c:pt idx="5">
                  <c:v>48000</c:v>
                </c:pt>
              </c:numCache>
            </c:numRef>
          </c:val>
        </c:ser>
        <c:dLbls>
          <c:showLegendKey val="0"/>
          <c:showVal val="0"/>
          <c:showCatName val="0"/>
          <c:showSerName val="0"/>
          <c:showPercent val="0"/>
          <c:showBubbleSize val="0"/>
        </c:dLbls>
        <c:gapWidth val="219"/>
        <c:overlap val="-27"/>
        <c:axId val="271141608"/>
        <c:axId val="271142000"/>
      </c:barChart>
      <c:lineChart>
        <c:grouping val="standard"/>
        <c:varyColors val="0"/>
        <c:ser>
          <c:idx val="1"/>
          <c:order val="1"/>
          <c:tx>
            <c:strRef>
              <c:f>Sheet1!$C$1</c:f>
              <c:strCache>
                <c:ptCount val="1"/>
                <c:pt idx="0">
                  <c:v>Exchange DB Read Response Time (ms)</c:v>
                </c:pt>
              </c:strCache>
            </c:strRef>
          </c:tx>
          <c:spPr>
            <a:ln w="31750" cap="rnd">
              <a:solidFill>
                <a:srgbClr val="FFC000"/>
              </a:solidFill>
              <a:round/>
            </a:ln>
            <a:effectLst/>
          </c:spPr>
          <c:marker>
            <c:symbol val="none"/>
          </c:marker>
          <c:cat>
            <c:numRef>
              <c:f>Sheet1!$A$2:$A$7</c:f>
              <c:numCache>
                <c:formatCode>General</c:formatCode>
                <c:ptCount val="6"/>
                <c:pt idx="0">
                  <c:v>2</c:v>
                </c:pt>
                <c:pt idx="1">
                  <c:v>4</c:v>
                </c:pt>
                <c:pt idx="2">
                  <c:v>6</c:v>
                </c:pt>
                <c:pt idx="3">
                  <c:v>8</c:v>
                </c:pt>
                <c:pt idx="4">
                  <c:v>10</c:v>
                </c:pt>
                <c:pt idx="5">
                  <c:v>12</c:v>
                </c:pt>
              </c:numCache>
            </c:numRef>
          </c:cat>
          <c:val>
            <c:numRef>
              <c:f>Sheet1!$C$2:$C$7</c:f>
              <c:numCache>
                <c:formatCode>General</c:formatCode>
                <c:ptCount val="6"/>
                <c:pt idx="0">
                  <c:v>5.0199999999999996</c:v>
                </c:pt>
                <c:pt idx="1">
                  <c:v>6.27</c:v>
                </c:pt>
                <c:pt idx="2">
                  <c:v>7.97</c:v>
                </c:pt>
                <c:pt idx="3">
                  <c:v>9.8800000000000008</c:v>
                </c:pt>
                <c:pt idx="4">
                  <c:v>12.44</c:v>
                </c:pt>
                <c:pt idx="5">
                  <c:v>15.31</c:v>
                </c:pt>
              </c:numCache>
            </c:numRef>
          </c:val>
          <c:smooth val="0"/>
        </c:ser>
        <c:dLbls>
          <c:showLegendKey val="0"/>
          <c:showVal val="0"/>
          <c:showCatName val="0"/>
          <c:showSerName val="0"/>
          <c:showPercent val="0"/>
          <c:showBubbleSize val="0"/>
        </c:dLbls>
        <c:marker val="1"/>
        <c:smooth val="0"/>
        <c:axId val="271142784"/>
        <c:axId val="271138864"/>
      </c:lineChart>
      <c:catAx>
        <c:axId val="271141608"/>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dirty="0" smtClean="0"/>
                  <a:t>Virtual Machines</a:t>
                </a:r>
                <a:endParaRPr lang="en-US" dirty="0"/>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71142000"/>
        <c:crosses val="autoZero"/>
        <c:auto val="1"/>
        <c:lblAlgn val="ctr"/>
        <c:lblOffset val="100"/>
        <c:noMultiLvlLbl val="0"/>
      </c:catAx>
      <c:valAx>
        <c:axId val="271142000"/>
        <c:scaling>
          <c:orientation val="minMax"/>
          <c:max val="5000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dirty="0" smtClean="0"/>
                  <a:t>Exchange 2013 Mailboxes</a:t>
                </a:r>
                <a:endParaRPr lang="en-US" dirty="0"/>
              </a:p>
            </c:rich>
          </c:tx>
          <c:layout>
            <c:manualLayout>
              <c:xMode val="edge"/>
              <c:yMode val="edge"/>
              <c:x val="1.1718989700053842E-2"/>
              <c:y val="0.33135846858428408"/>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71141608"/>
        <c:crosses val="autoZero"/>
        <c:crossBetween val="between"/>
      </c:valAx>
      <c:valAx>
        <c:axId val="271138864"/>
        <c:scaling>
          <c:orientation val="minMax"/>
          <c:max val="50"/>
        </c:scaling>
        <c:delete val="0"/>
        <c:axPos val="r"/>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dirty="0" smtClean="0"/>
                  <a:t>Exchange DB Read Response Time (</a:t>
                </a:r>
                <a:r>
                  <a:rPr lang="en-US" dirty="0" err="1" smtClean="0"/>
                  <a:t>ms</a:t>
                </a:r>
                <a:r>
                  <a:rPr lang="en-US" dirty="0" smtClean="0"/>
                  <a:t>)</a:t>
                </a:r>
              </a:p>
            </c:rich>
          </c:tx>
          <c:layout>
            <c:manualLayout>
              <c:xMode val="edge"/>
              <c:yMode val="edge"/>
              <c:x val="0.95523345934579429"/>
              <c:y val="0.23516571589265628"/>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71142784"/>
        <c:crosses val="max"/>
        <c:crossBetween val="between"/>
      </c:valAx>
      <c:catAx>
        <c:axId val="271142784"/>
        <c:scaling>
          <c:orientation val="minMax"/>
        </c:scaling>
        <c:delete val="1"/>
        <c:axPos val="b"/>
        <c:numFmt formatCode="General" sourceLinked="1"/>
        <c:majorTickMark val="none"/>
        <c:minorTickMark val="none"/>
        <c:tickLblPos val="nextTo"/>
        <c:crossAx val="27113886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581BC7-8D69-426C-B18E-1F094FF4012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E340485-E768-49A1-9675-7B5F53E8587F}">
      <dgm:prSet phldrT="[Text]"/>
      <dgm:spPr/>
      <dgm:t>
        <a:bodyPr/>
        <a:lstStyle/>
        <a:p>
          <a:r>
            <a:rPr lang="en-US" dirty="0" smtClean="0">
              <a:solidFill>
                <a:schemeClr val="bg1"/>
              </a:solidFill>
            </a:rPr>
            <a:t>Enabling Users</a:t>
          </a:r>
          <a:endParaRPr lang="en-US" dirty="0">
            <a:solidFill>
              <a:schemeClr val="bg1"/>
            </a:solidFill>
          </a:endParaRPr>
        </a:p>
      </dgm:t>
    </dgm:pt>
    <dgm:pt modelId="{6B952A92-B8FE-4291-9AA5-1AAC4E61EFE6}" type="parTrans" cxnId="{554396F8-6531-4B99-88B8-2D65E84794DA}">
      <dgm:prSet/>
      <dgm:spPr/>
      <dgm:t>
        <a:bodyPr/>
        <a:lstStyle/>
        <a:p>
          <a:endParaRPr lang="en-US">
            <a:solidFill>
              <a:schemeClr val="tx1"/>
            </a:solidFill>
          </a:endParaRPr>
        </a:p>
      </dgm:t>
    </dgm:pt>
    <dgm:pt modelId="{BC63A6BF-936F-4D74-9815-049460C50D49}" type="sibTrans" cxnId="{554396F8-6531-4B99-88B8-2D65E84794DA}">
      <dgm:prSet/>
      <dgm:spPr/>
      <dgm:t>
        <a:bodyPr/>
        <a:lstStyle/>
        <a:p>
          <a:endParaRPr lang="en-US">
            <a:solidFill>
              <a:schemeClr val="tx1"/>
            </a:solidFill>
          </a:endParaRPr>
        </a:p>
      </dgm:t>
    </dgm:pt>
    <dgm:pt modelId="{864CF0DE-C021-4D06-BAAC-1CA1BE3B2B3E}">
      <dgm:prSet/>
      <dgm:spPr/>
      <dgm:t>
        <a:bodyPr/>
        <a:lstStyle/>
        <a:p>
          <a:r>
            <a:rPr lang="en-US" dirty="0" smtClean="0">
              <a:solidFill>
                <a:schemeClr val="bg1"/>
              </a:solidFill>
            </a:rPr>
            <a:t>Disabling Users</a:t>
          </a:r>
        </a:p>
      </dgm:t>
    </dgm:pt>
    <dgm:pt modelId="{BB968CA4-B97E-4E2C-BE05-8E7FA546353B}" type="parTrans" cxnId="{561087FC-4B50-4C79-91B0-456B4E248187}">
      <dgm:prSet/>
      <dgm:spPr/>
      <dgm:t>
        <a:bodyPr/>
        <a:lstStyle/>
        <a:p>
          <a:endParaRPr lang="en-US">
            <a:solidFill>
              <a:schemeClr val="tx1"/>
            </a:solidFill>
          </a:endParaRPr>
        </a:p>
      </dgm:t>
    </dgm:pt>
    <dgm:pt modelId="{E4B477BE-452E-40D2-98E4-1972171637F8}" type="sibTrans" cxnId="{561087FC-4B50-4C79-91B0-456B4E248187}">
      <dgm:prSet/>
      <dgm:spPr/>
      <dgm:t>
        <a:bodyPr/>
        <a:lstStyle/>
        <a:p>
          <a:endParaRPr lang="en-US">
            <a:solidFill>
              <a:schemeClr val="tx1"/>
            </a:solidFill>
          </a:endParaRPr>
        </a:p>
      </dgm:t>
    </dgm:pt>
    <dgm:pt modelId="{0879F7B3-DA5F-4E98-8DBB-4BAD9FDC99DA}">
      <dgm:prSet/>
      <dgm:spPr/>
      <dgm:t>
        <a:bodyPr/>
        <a:lstStyle/>
        <a:p>
          <a:r>
            <a:rPr lang="en-US" dirty="0" smtClean="0">
              <a:solidFill>
                <a:schemeClr val="bg1"/>
              </a:solidFill>
            </a:rPr>
            <a:t>Synthetic Transactions</a:t>
          </a:r>
          <a:endParaRPr lang="en-US" dirty="0">
            <a:solidFill>
              <a:schemeClr val="bg1"/>
            </a:solidFill>
          </a:endParaRPr>
        </a:p>
      </dgm:t>
    </dgm:pt>
    <dgm:pt modelId="{54946F9E-3B10-4CBB-8295-D5CB25F1B0F9}" type="parTrans" cxnId="{0E0FC861-E83D-4A68-ACFA-F35A80625E13}">
      <dgm:prSet/>
      <dgm:spPr/>
      <dgm:t>
        <a:bodyPr/>
        <a:lstStyle/>
        <a:p>
          <a:endParaRPr lang="en-US">
            <a:solidFill>
              <a:schemeClr val="tx1"/>
            </a:solidFill>
          </a:endParaRPr>
        </a:p>
      </dgm:t>
    </dgm:pt>
    <dgm:pt modelId="{F937920E-36F6-43DF-B842-E1D2EF77D0C8}" type="sibTrans" cxnId="{0E0FC861-E83D-4A68-ACFA-F35A80625E13}">
      <dgm:prSet/>
      <dgm:spPr/>
      <dgm:t>
        <a:bodyPr/>
        <a:lstStyle/>
        <a:p>
          <a:endParaRPr lang="en-US">
            <a:solidFill>
              <a:schemeClr val="tx1"/>
            </a:solidFill>
          </a:endParaRPr>
        </a:p>
      </dgm:t>
    </dgm:pt>
    <dgm:pt modelId="{679B7A77-7B4F-4150-BE9D-B8EE5E10307E}">
      <dgm:prSet/>
      <dgm:spPr/>
      <dgm:t>
        <a:bodyPr/>
        <a:lstStyle/>
        <a:p>
          <a:r>
            <a:rPr lang="en-US" dirty="0" smtClean="0">
              <a:solidFill>
                <a:schemeClr val="bg1"/>
              </a:solidFill>
            </a:rPr>
            <a:t>Federation Allowance</a:t>
          </a:r>
        </a:p>
      </dgm:t>
    </dgm:pt>
    <dgm:pt modelId="{D7D2A7B3-32C2-46BC-A8F1-2684FD950B87}" type="parTrans" cxnId="{8A6CAA70-A295-4818-8E62-92832529B083}">
      <dgm:prSet/>
      <dgm:spPr/>
      <dgm:t>
        <a:bodyPr/>
        <a:lstStyle/>
        <a:p>
          <a:endParaRPr lang="en-US">
            <a:solidFill>
              <a:schemeClr val="tx1"/>
            </a:solidFill>
          </a:endParaRPr>
        </a:p>
      </dgm:t>
    </dgm:pt>
    <dgm:pt modelId="{DB222FA4-2070-4B6B-A163-AFC98056FC0B}" type="sibTrans" cxnId="{8A6CAA70-A295-4818-8E62-92832529B083}">
      <dgm:prSet/>
      <dgm:spPr/>
      <dgm:t>
        <a:bodyPr/>
        <a:lstStyle/>
        <a:p>
          <a:endParaRPr lang="en-US">
            <a:solidFill>
              <a:schemeClr val="tx1"/>
            </a:solidFill>
          </a:endParaRPr>
        </a:p>
      </dgm:t>
    </dgm:pt>
    <dgm:pt modelId="{E2F5A7C2-7FC5-4208-AE13-7030A4EF84A7}">
      <dgm:prSet/>
      <dgm:spPr/>
      <dgm:t>
        <a:bodyPr/>
        <a:lstStyle/>
        <a:p>
          <a:r>
            <a:rPr lang="en-US" dirty="0" smtClean="0">
              <a:solidFill>
                <a:schemeClr val="bg1"/>
              </a:solidFill>
            </a:rPr>
            <a:t>Enabling Enterprise Voice</a:t>
          </a:r>
        </a:p>
      </dgm:t>
    </dgm:pt>
    <dgm:pt modelId="{00547245-5A36-44FC-A96A-1F568DAD33ED}" type="parTrans" cxnId="{9D8ACC3F-52D8-43D5-8FC8-02DFF65FFBB7}">
      <dgm:prSet/>
      <dgm:spPr/>
      <dgm:t>
        <a:bodyPr/>
        <a:lstStyle/>
        <a:p>
          <a:endParaRPr lang="en-US">
            <a:solidFill>
              <a:schemeClr val="tx1"/>
            </a:solidFill>
          </a:endParaRPr>
        </a:p>
      </dgm:t>
    </dgm:pt>
    <dgm:pt modelId="{47031E44-8C09-4F62-B43F-B325D61AF386}" type="sibTrans" cxnId="{9D8ACC3F-52D8-43D5-8FC8-02DFF65FFBB7}">
      <dgm:prSet/>
      <dgm:spPr/>
      <dgm:t>
        <a:bodyPr/>
        <a:lstStyle/>
        <a:p>
          <a:endParaRPr lang="en-US">
            <a:solidFill>
              <a:schemeClr val="tx1"/>
            </a:solidFill>
          </a:endParaRPr>
        </a:p>
      </dgm:t>
    </dgm:pt>
    <dgm:pt modelId="{58E3EF65-66DD-460F-8C4D-D7317420B65F}">
      <dgm:prSet/>
      <dgm:spPr/>
      <dgm:t>
        <a:bodyPr/>
        <a:lstStyle/>
        <a:p>
          <a:r>
            <a:rPr lang="en-US" dirty="0" smtClean="0">
              <a:solidFill>
                <a:schemeClr val="bg1"/>
              </a:solidFill>
            </a:rPr>
            <a:t>Usage Reports</a:t>
          </a:r>
          <a:endParaRPr lang="en-US" dirty="0">
            <a:solidFill>
              <a:schemeClr val="bg1"/>
            </a:solidFill>
          </a:endParaRPr>
        </a:p>
      </dgm:t>
    </dgm:pt>
    <dgm:pt modelId="{6BDA5E11-F88D-4433-9F85-783F005AEEC9}" type="parTrans" cxnId="{6F6443DC-6B32-441A-90CA-A0E990FA4432}">
      <dgm:prSet/>
      <dgm:spPr/>
      <dgm:t>
        <a:bodyPr/>
        <a:lstStyle/>
        <a:p>
          <a:endParaRPr lang="en-US">
            <a:solidFill>
              <a:schemeClr val="tx1"/>
            </a:solidFill>
          </a:endParaRPr>
        </a:p>
      </dgm:t>
    </dgm:pt>
    <dgm:pt modelId="{CD39A234-7F8F-4396-866B-CD122BB2F53C}" type="sibTrans" cxnId="{6F6443DC-6B32-441A-90CA-A0E990FA4432}">
      <dgm:prSet/>
      <dgm:spPr/>
      <dgm:t>
        <a:bodyPr/>
        <a:lstStyle/>
        <a:p>
          <a:endParaRPr lang="en-US">
            <a:solidFill>
              <a:schemeClr val="tx1"/>
            </a:solidFill>
          </a:endParaRPr>
        </a:p>
      </dgm:t>
    </dgm:pt>
    <dgm:pt modelId="{8AB40173-AB74-49AD-9F11-E68065D707C0}">
      <dgm:prSet/>
      <dgm:spPr/>
      <dgm:t>
        <a:bodyPr/>
        <a:lstStyle/>
        <a:p>
          <a:r>
            <a:rPr lang="en-US" dirty="0" smtClean="0">
              <a:solidFill>
                <a:schemeClr val="bg1"/>
              </a:solidFill>
            </a:rPr>
            <a:t>Lync Management Shell</a:t>
          </a:r>
        </a:p>
      </dgm:t>
    </dgm:pt>
    <dgm:pt modelId="{C9CD822A-F07C-4AB0-84F8-1007B37934D6}" type="parTrans" cxnId="{BD34CAFE-F795-49D3-9399-0F7DB6DEBACA}">
      <dgm:prSet/>
      <dgm:spPr/>
      <dgm:t>
        <a:bodyPr/>
        <a:lstStyle/>
        <a:p>
          <a:endParaRPr lang="en-US">
            <a:solidFill>
              <a:schemeClr val="tx1"/>
            </a:solidFill>
          </a:endParaRPr>
        </a:p>
      </dgm:t>
    </dgm:pt>
    <dgm:pt modelId="{8E730DCA-2413-4359-ADDB-B43C0434D5C8}" type="sibTrans" cxnId="{BD34CAFE-F795-49D3-9399-0F7DB6DEBACA}">
      <dgm:prSet/>
      <dgm:spPr/>
      <dgm:t>
        <a:bodyPr/>
        <a:lstStyle/>
        <a:p>
          <a:endParaRPr lang="en-US">
            <a:solidFill>
              <a:schemeClr val="tx1"/>
            </a:solidFill>
          </a:endParaRPr>
        </a:p>
      </dgm:t>
    </dgm:pt>
    <dgm:pt modelId="{5C42350A-EB11-4B2F-87EE-BBF546A747C7}">
      <dgm:prSet/>
      <dgm:spPr/>
      <dgm:t>
        <a:bodyPr/>
        <a:lstStyle/>
        <a:p>
          <a:r>
            <a:rPr lang="en-US" dirty="0" smtClean="0">
              <a:solidFill>
                <a:schemeClr val="bg1"/>
              </a:solidFill>
            </a:rPr>
            <a:t>Performance</a:t>
          </a:r>
        </a:p>
        <a:p>
          <a:r>
            <a:rPr lang="en-US" dirty="0" smtClean="0">
              <a:solidFill>
                <a:schemeClr val="bg1"/>
              </a:solidFill>
            </a:rPr>
            <a:t>Metrics</a:t>
          </a:r>
          <a:endParaRPr lang="en-US" dirty="0">
            <a:solidFill>
              <a:schemeClr val="bg1"/>
            </a:solidFill>
          </a:endParaRPr>
        </a:p>
      </dgm:t>
    </dgm:pt>
    <dgm:pt modelId="{F4A877E8-D013-4B58-8C9D-4C5C35E80917}" type="parTrans" cxnId="{4FDF66AB-A510-4F58-A55C-82C4CE0400D1}">
      <dgm:prSet/>
      <dgm:spPr/>
      <dgm:t>
        <a:bodyPr/>
        <a:lstStyle/>
        <a:p>
          <a:endParaRPr lang="en-US">
            <a:solidFill>
              <a:schemeClr val="tx1"/>
            </a:solidFill>
          </a:endParaRPr>
        </a:p>
      </dgm:t>
    </dgm:pt>
    <dgm:pt modelId="{ECB83941-4A41-4B1B-98A7-3E3B26BC5178}" type="sibTrans" cxnId="{4FDF66AB-A510-4F58-A55C-82C4CE0400D1}">
      <dgm:prSet/>
      <dgm:spPr/>
      <dgm:t>
        <a:bodyPr/>
        <a:lstStyle/>
        <a:p>
          <a:endParaRPr lang="en-US">
            <a:solidFill>
              <a:schemeClr val="tx1"/>
            </a:solidFill>
          </a:endParaRPr>
        </a:p>
      </dgm:t>
    </dgm:pt>
    <dgm:pt modelId="{862BFBF1-D2B6-47F2-8AC7-98808B537CA5}">
      <dgm:prSet/>
      <dgm:spPr/>
      <dgm:t>
        <a:bodyPr/>
        <a:lstStyle/>
        <a:p>
          <a:r>
            <a:rPr lang="en-US" dirty="0" smtClean="0">
              <a:solidFill>
                <a:schemeClr val="bg1"/>
              </a:solidFill>
            </a:rPr>
            <a:t>Client Updates</a:t>
          </a:r>
          <a:endParaRPr lang="en-US" dirty="0">
            <a:solidFill>
              <a:schemeClr val="bg1"/>
            </a:solidFill>
          </a:endParaRPr>
        </a:p>
      </dgm:t>
    </dgm:pt>
    <dgm:pt modelId="{765C2429-0E88-4A17-9F5C-085569BC1E7F}" type="parTrans" cxnId="{48F10011-2A84-4899-BD1F-DA5DE2E679D4}">
      <dgm:prSet/>
      <dgm:spPr/>
      <dgm:t>
        <a:bodyPr/>
        <a:lstStyle/>
        <a:p>
          <a:endParaRPr lang="en-US">
            <a:solidFill>
              <a:schemeClr val="tx1"/>
            </a:solidFill>
          </a:endParaRPr>
        </a:p>
      </dgm:t>
    </dgm:pt>
    <dgm:pt modelId="{38690FB9-DE67-40F1-9AA5-0AD22BD552BD}" type="sibTrans" cxnId="{48F10011-2A84-4899-BD1F-DA5DE2E679D4}">
      <dgm:prSet/>
      <dgm:spPr/>
      <dgm:t>
        <a:bodyPr/>
        <a:lstStyle/>
        <a:p>
          <a:endParaRPr lang="en-US">
            <a:solidFill>
              <a:schemeClr val="tx1"/>
            </a:solidFill>
          </a:endParaRPr>
        </a:p>
      </dgm:t>
    </dgm:pt>
    <dgm:pt modelId="{6EC6E3D1-FE57-45D1-80DB-E187D3536915}" type="pres">
      <dgm:prSet presAssocID="{C6581BC7-8D69-426C-B18E-1F094FF4012D}" presName="diagram" presStyleCnt="0">
        <dgm:presLayoutVars>
          <dgm:dir/>
          <dgm:resizeHandles val="exact"/>
        </dgm:presLayoutVars>
      </dgm:prSet>
      <dgm:spPr/>
      <dgm:t>
        <a:bodyPr/>
        <a:lstStyle/>
        <a:p>
          <a:endParaRPr lang="en-US"/>
        </a:p>
      </dgm:t>
    </dgm:pt>
    <dgm:pt modelId="{E218678F-3127-46B0-BAF8-46A1AC56B0DB}" type="pres">
      <dgm:prSet presAssocID="{DE340485-E768-49A1-9675-7B5F53E8587F}" presName="node" presStyleLbl="node1" presStyleIdx="0" presStyleCnt="9">
        <dgm:presLayoutVars>
          <dgm:bulletEnabled val="1"/>
        </dgm:presLayoutVars>
      </dgm:prSet>
      <dgm:spPr/>
      <dgm:t>
        <a:bodyPr/>
        <a:lstStyle/>
        <a:p>
          <a:endParaRPr lang="en-US"/>
        </a:p>
      </dgm:t>
    </dgm:pt>
    <dgm:pt modelId="{0A7D47F0-5614-45D7-A421-DCD3E8E94D27}" type="pres">
      <dgm:prSet presAssocID="{BC63A6BF-936F-4D74-9815-049460C50D49}" presName="sibTrans" presStyleCnt="0"/>
      <dgm:spPr/>
      <dgm:t>
        <a:bodyPr/>
        <a:lstStyle/>
        <a:p>
          <a:endParaRPr lang="en-US"/>
        </a:p>
      </dgm:t>
    </dgm:pt>
    <dgm:pt modelId="{941F268E-26AF-47C3-8B33-3A5EA2D9E4CF}" type="pres">
      <dgm:prSet presAssocID="{864CF0DE-C021-4D06-BAAC-1CA1BE3B2B3E}" presName="node" presStyleLbl="node1" presStyleIdx="1" presStyleCnt="9" custLinFactNeighborX="1412" custLinFactNeighborY="-1176">
        <dgm:presLayoutVars>
          <dgm:bulletEnabled val="1"/>
        </dgm:presLayoutVars>
      </dgm:prSet>
      <dgm:spPr/>
      <dgm:t>
        <a:bodyPr/>
        <a:lstStyle/>
        <a:p>
          <a:endParaRPr lang="en-US"/>
        </a:p>
      </dgm:t>
    </dgm:pt>
    <dgm:pt modelId="{3B72F884-AF5C-4DFE-99BF-70B79B07461B}" type="pres">
      <dgm:prSet presAssocID="{E4B477BE-452E-40D2-98E4-1972171637F8}" presName="sibTrans" presStyleCnt="0"/>
      <dgm:spPr/>
      <dgm:t>
        <a:bodyPr/>
        <a:lstStyle/>
        <a:p>
          <a:endParaRPr lang="en-US"/>
        </a:p>
      </dgm:t>
    </dgm:pt>
    <dgm:pt modelId="{248C33F7-6F63-4162-9BD3-3611913DF0B2}" type="pres">
      <dgm:prSet presAssocID="{0879F7B3-DA5F-4E98-8DBB-4BAD9FDC99DA}" presName="node" presStyleLbl="node1" presStyleIdx="2" presStyleCnt="9">
        <dgm:presLayoutVars>
          <dgm:bulletEnabled val="1"/>
        </dgm:presLayoutVars>
      </dgm:prSet>
      <dgm:spPr/>
      <dgm:t>
        <a:bodyPr/>
        <a:lstStyle/>
        <a:p>
          <a:endParaRPr lang="en-US"/>
        </a:p>
      </dgm:t>
    </dgm:pt>
    <dgm:pt modelId="{EAE7F807-4BA8-40A2-879E-3D965E2DE4E6}" type="pres">
      <dgm:prSet presAssocID="{F937920E-36F6-43DF-B842-E1D2EF77D0C8}" presName="sibTrans" presStyleCnt="0"/>
      <dgm:spPr/>
      <dgm:t>
        <a:bodyPr/>
        <a:lstStyle/>
        <a:p>
          <a:endParaRPr lang="en-US"/>
        </a:p>
      </dgm:t>
    </dgm:pt>
    <dgm:pt modelId="{E813E5AA-07F8-4D16-BDD6-4BF4B9CF5E00}" type="pres">
      <dgm:prSet presAssocID="{862BFBF1-D2B6-47F2-8AC7-98808B537CA5}" presName="node" presStyleLbl="node1" presStyleIdx="3" presStyleCnt="9">
        <dgm:presLayoutVars>
          <dgm:bulletEnabled val="1"/>
        </dgm:presLayoutVars>
      </dgm:prSet>
      <dgm:spPr/>
      <dgm:t>
        <a:bodyPr/>
        <a:lstStyle/>
        <a:p>
          <a:endParaRPr lang="en-US"/>
        </a:p>
      </dgm:t>
    </dgm:pt>
    <dgm:pt modelId="{6B02AF08-06A7-4151-BA59-B21003C506EF}" type="pres">
      <dgm:prSet presAssocID="{38690FB9-DE67-40F1-9AA5-0AD22BD552BD}" presName="sibTrans" presStyleCnt="0"/>
      <dgm:spPr/>
      <dgm:t>
        <a:bodyPr/>
        <a:lstStyle/>
        <a:p>
          <a:endParaRPr lang="en-US"/>
        </a:p>
      </dgm:t>
    </dgm:pt>
    <dgm:pt modelId="{3CC1F6F3-FAA9-421A-ABB7-C34190144261}" type="pres">
      <dgm:prSet presAssocID="{679B7A77-7B4F-4150-BE9D-B8EE5E10307E}" presName="node" presStyleLbl="node1" presStyleIdx="4" presStyleCnt="9" custLinFactNeighborX="-1412" custLinFactNeighborY="1176">
        <dgm:presLayoutVars>
          <dgm:bulletEnabled val="1"/>
        </dgm:presLayoutVars>
      </dgm:prSet>
      <dgm:spPr/>
      <dgm:t>
        <a:bodyPr/>
        <a:lstStyle/>
        <a:p>
          <a:endParaRPr lang="en-US"/>
        </a:p>
      </dgm:t>
    </dgm:pt>
    <dgm:pt modelId="{861A9C98-8F2A-4B4F-9C27-03A5C306740A}" type="pres">
      <dgm:prSet presAssocID="{DB222FA4-2070-4B6B-A163-AFC98056FC0B}" presName="sibTrans" presStyleCnt="0"/>
      <dgm:spPr/>
      <dgm:t>
        <a:bodyPr/>
        <a:lstStyle/>
        <a:p>
          <a:endParaRPr lang="en-US"/>
        </a:p>
      </dgm:t>
    </dgm:pt>
    <dgm:pt modelId="{F8B9A1F5-F3A5-40AA-A0FF-6C213E6A993B}" type="pres">
      <dgm:prSet presAssocID="{E2F5A7C2-7FC5-4208-AE13-7030A4EF84A7}" presName="node" presStyleLbl="node1" presStyleIdx="5" presStyleCnt="9">
        <dgm:presLayoutVars>
          <dgm:bulletEnabled val="1"/>
        </dgm:presLayoutVars>
      </dgm:prSet>
      <dgm:spPr/>
      <dgm:t>
        <a:bodyPr/>
        <a:lstStyle/>
        <a:p>
          <a:endParaRPr lang="en-US"/>
        </a:p>
      </dgm:t>
    </dgm:pt>
    <dgm:pt modelId="{B0948E2E-49BB-45DC-97A2-BBD8CE101B1F}" type="pres">
      <dgm:prSet presAssocID="{47031E44-8C09-4F62-B43F-B325D61AF386}" presName="sibTrans" presStyleCnt="0"/>
      <dgm:spPr/>
      <dgm:t>
        <a:bodyPr/>
        <a:lstStyle/>
        <a:p>
          <a:endParaRPr lang="en-US"/>
        </a:p>
      </dgm:t>
    </dgm:pt>
    <dgm:pt modelId="{2720959D-C82A-414E-A896-40358ADDDADE}" type="pres">
      <dgm:prSet presAssocID="{58E3EF65-66DD-460F-8C4D-D7317420B65F}" presName="node" presStyleLbl="node1" presStyleIdx="6" presStyleCnt="9">
        <dgm:presLayoutVars>
          <dgm:bulletEnabled val="1"/>
        </dgm:presLayoutVars>
      </dgm:prSet>
      <dgm:spPr/>
      <dgm:t>
        <a:bodyPr/>
        <a:lstStyle/>
        <a:p>
          <a:endParaRPr lang="en-US"/>
        </a:p>
      </dgm:t>
    </dgm:pt>
    <dgm:pt modelId="{3FB2B61C-1908-4E94-8B7F-3D37A6D17A54}" type="pres">
      <dgm:prSet presAssocID="{CD39A234-7F8F-4396-866B-CD122BB2F53C}" presName="sibTrans" presStyleCnt="0"/>
      <dgm:spPr/>
      <dgm:t>
        <a:bodyPr/>
        <a:lstStyle/>
        <a:p>
          <a:endParaRPr lang="en-US"/>
        </a:p>
      </dgm:t>
    </dgm:pt>
    <dgm:pt modelId="{0B52CC1A-B999-49B1-870C-5B2A7C7D4727}" type="pres">
      <dgm:prSet presAssocID="{8AB40173-AB74-49AD-9F11-E68065D707C0}" presName="node" presStyleLbl="node1" presStyleIdx="7" presStyleCnt="9">
        <dgm:presLayoutVars>
          <dgm:bulletEnabled val="1"/>
        </dgm:presLayoutVars>
      </dgm:prSet>
      <dgm:spPr/>
      <dgm:t>
        <a:bodyPr/>
        <a:lstStyle/>
        <a:p>
          <a:endParaRPr lang="en-US"/>
        </a:p>
      </dgm:t>
    </dgm:pt>
    <dgm:pt modelId="{978A0964-6134-42F2-8437-531EF6344E5D}" type="pres">
      <dgm:prSet presAssocID="{8E730DCA-2413-4359-ADDB-B43C0434D5C8}" presName="sibTrans" presStyleCnt="0"/>
      <dgm:spPr/>
      <dgm:t>
        <a:bodyPr/>
        <a:lstStyle/>
        <a:p>
          <a:endParaRPr lang="en-US"/>
        </a:p>
      </dgm:t>
    </dgm:pt>
    <dgm:pt modelId="{1F6AF8CF-6260-40BB-986D-9F02E4E5C369}" type="pres">
      <dgm:prSet presAssocID="{5C42350A-EB11-4B2F-87EE-BBF546A747C7}" presName="node" presStyleLbl="node1" presStyleIdx="8" presStyleCnt="9">
        <dgm:presLayoutVars>
          <dgm:bulletEnabled val="1"/>
        </dgm:presLayoutVars>
      </dgm:prSet>
      <dgm:spPr/>
      <dgm:t>
        <a:bodyPr/>
        <a:lstStyle/>
        <a:p>
          <a:endParaRPr lang="en-US"/>
        </a:p>
      </dgm:t>
    </dgm:pt>
  </dgm:ptLst>
  <dgm:cxnLst>
    <dgm:cxn modelId="{283C53CD-979C-4997-BA5D-43377FDFC28D}" type="presOf" srcId="{C6581BC7-8D69-426C-B18E-1F094FF4012D}" destId="{6EC6E3D1-FE57-45D1-80DB-E187D3536915}" srcOrd="0" destOrd="0" presId="urn:microsoft.com/office/officeart/2005/8/layout/default"/>
    <dgm:cxn modelId="{561087FC-4B50-4C79-91B0-456B4E248187}" srcId="{C6581BC7-8D69-426C-B18E-1F094FF4012D}" destId="{864CF0DE-C021-4D06-BAAC-1CA1BE3B2B3E}" srcOrd="1" destOrd="0" parTransId="{BB968CA4-B97E-4E2C-BE05-8E7FA546353B}" sibTransId="{E4B477BE-452E-40D2-98E4-1972171637F8}"/>
    <dgm:cxn modelId="{8A6CAA70-A295-4818-8E62-92832529B083}" srcId="{C6581BC7-8D69-426C-B18E-1F094FF4012D}" destId="{679B7A77-7B4F-4150-BE9D-B8EE5E10307E}" srcOrd="4" destOrd="0" parTransId="{D7D2A7B3-32C2-46BC-A8F1-2684FD950B87}" sibTransId="{DB222FA4-2070-4B6B-A163-AFC98056FC0B}"/>
    <dgm:cxn modelId="{21177DA9-18AC-41FB-901B-23445A2F23FC}" type="presOf" srcId="{864CF0DE-C021-4D06-BAAC-1CA1BE3B2B3E}" destId="{941F268E-26AF-47C3-8B33-3A5EA2D9E4CF}" srcOrd="0" destOrd="0" presId="urn:microsoft.com/office/officeart/2005/8/layout/default"/>
    <dgm:cxn modelId="{4D04EF34-65FE-43D0-8118-1908F6B6ABE2}" type="presOf" srcId="{5C42350A-EB11-4B2F-87EE-BBF546A747C7}" destId="{1F6AF8CF-6260-40BB-986D-9F02E4E5C369}" srcOrd="0" destOrd="0" presId="urn:microsoft.com/office/officeart/2005/8/layout/default"/>
    <dgm:cxn modelId="{BD34CAFE-F795-49D3-9399-0F7DB6DEBACA}" srcId="{C6581BC7-8D69-426C-B18E-1F094FF4012D}" destId="{8AB40173-AB74-49AD-9F11-E68065D707C0}" srcOrd="7" destOrd="0" parTransId="{C9CD822A-F07C-4AB0-84F8-1007B37934D6}" sibTransId="{8E730DCA-2413-4359-ADDB-B43C0434D5C8}"/>
    <dgm:cxn modelId="{554396F8-6531-4B99-88B8-2D65E84794DA}" srcId="{C6581BC7-8D69-426C-B18E-1F094FF4012D}" destId="{DE340485-E768-49A1-9675-7B5F53E8587F}" srcOrd="0" destOrd="0" parTransId="{6B952A92-B8FE-4291-9AA5-1AAC4E61EFE6}" sibTransId="{BC63A6BF-936F-4D74-9815-049460C50D49}"/>
    <dgm:cxn modelId="{C1A58D0F-27A4-4095-B4F2-5FDD5A914688}" type="presOf" srcId="{8AB40173-AB74-49AD-9F11-E68065D707C0}" destId="{0B52CC1A-B999-49B1-870C-5B2A7C7D4727}" srcOrd="0" destOrd="0" presId="urn:microsoft.com/office/officeart/2005/8/layout/default"/>
    <dgm:cxn modelId="{4FDF66AB-A510-4F58-A55C-82C4CE0400D1}" srcId="{C6581BC7-8D69-426C-B18E-1F094FF4012D}" destId="{5C42350A-EB11-4B2F-87EE-BBF546A747C7}" srcOrd="8" destOrd="0" parTransId="{F4A877E8-D013-4B58-8C9D-4C5C35E80917}" sibTransId="{ECB83941-4A41-4B1B-98A7-3E3B26BC5178}"/>
    <dgm:cxn modelId="{0BA22178-27DE-432E-B32B-9F36DF5C259D}" type="presOf" srcId="{E2F5A7C2-7FC5-4208-AE13-7030A4EF84A7}" destId="{F8B9A1F5-F3A5-40AA-A0FF-6C213E6A993B}" srcOrd="0" destOrd="0" presId="urn:microsoft.com/office/officeart/2005/8/layout/default"/>
    <dgm:cxn modelId="{48F10011-2A84-4899-BD1F-DA5DE2E679D4}" srcId="{C6581BC7-8D69-426C-B18E-1F094FF4012D}" destId="{862BFBF1-D2B6-47F2-8AC7-98808B537CA5}" srcOrd="3" destOrd="0" parTransId="{765C2429-0E88-4A17-9F5C-085569BC1E7F}" sibTransId="{38690FB9-DE67-40F1-9AA5-0AD22BD552BD}"/>
    <dgm:cxn modelId="{35F4DEA9-7832-4EA7-9146-96CA37C3BA02}" type="presOf" srcId="{58E3EF65-66DD-460F-8C4D-D7317420B65F}" destId="{2720959D-C82A-414E-A896-40358ADDDADE}" srcOrd="0" destOrd="0" presId="urn:microsoft.com/office/officeart/2005/8/layout/default"/>
    <dgm:cxn modelId="{10B8F4F5-DFBD-460F-92E2-584F7DC98FE3}" type="presOf" srcId="{862BFBF1-D2B6-47F2-8AC7-98808B537CA5}" destId="{E813E5AA-07F8-4D16-BDD6-4BF4B9CF5E00}" srcOrd="0" destOrd="0" presId="urn:microsoft.com/office/officeart/2005/8/layout/default"/>
    <dgm:cxn modelId="{9D8ACC3F-52D8-43D5-8FC8-02DFF65FFBB7}" srcId="{C6581BC7-8D69-426C-B18E-1F094FF4012D}" destId="{E2F5A7C2-7FC5-4208-AE13-7030A4EF84A7}" srcOrd="5" destOrd="0" parTransId="{00547245-5A36-44FC-A96A-1F568DAD33ED}" sibTransId="{47031E44-8C09-4F62-B43F-B325D61AF386}"/>
    <dgm:cxn modelId="{6F6443DC-6B32-441A-90CA-A0E990FA4432}" srcId="{C6581BC7-8D69-426C-B18E-1F094FF4012D}" destId="{58E3EF65-66DD-460F-8C4D-D7317420B65F}" srcOrd="6" destOrd="0" parTransId="{6BDA5E11-F88D-4433-9F85-783F005AEEC9}" sibTransId="{CD39A234-7F8F-4396-866B-CD122BB2F53C}"/>
    <dgm:cxn modelId="{0E0FC861-E83D-4A68-ACFA-F35A80625E13}" srcId="{C6581BC7-8D69-426C-B18E-1F094FF4012D}" destId="{0879F7B3-DA5F-4E98-8DBB-4BAD9FDC99DA}" srcOrd="2" destOrd="0" parTransId="{54946F9E-3B10-4CBB-8295-D5CB25F1B0F9}" sibTransId="{F937920E-36F6-43DF-B842-E1D2EF77D0C8}"/>
    <dgm:cxn modelId="{DB0A5444-54E2-47D4-8923-0470B97D7A16}" type="presOf" srcId="{679B7A77-7B4F-4150-BE9D-B8EE5E10307E}" destId="{3CC1F6F3-FAA9-421A-ABB7-C34190144261}" srcOrd="0" destOrd="0" presId="urn:microsoft.com/office/officeart/2005/8/layout/default"/>
    <dgm:cxn modelId="{B5715481-D36B-4183-9F5C-CEA476B9133C}" type="presOf" srcId="{DE340485-E768-49A1-9675-7B5F53E8587F}" destId="{E218678F-3127-46B0-BAF8-46A1AC56B0DB}" srcOrd="0" destOrd="0" presId="urn:microsoft.com/office/officeart/2005/8/layout/default"/>
    <dgm:cxn modelId="{B6BA1392-5779-4B8B-B079-BAA3ECE041E3}" type="presOf" srcId="{0879F7B3-DA5F-4E98-8DBB-4BAD9FDC99DA}" destId="{248C33F7-6F63-4162-9BD3-3611913DF0B2}" srcOrd="0" destOrd="0" presId="urn:microsoft.com/office/officeart/2005/8/layout/default"/>
    <dgm:cxn modelId="{461C12B9-F0A1-465F-86C1-741ADC3F89FC}" type="presParOf" srcId="{6EC6E3D1-FE57-45D1-80DB-E187D3536915}" destId="{E218678F-3127-46B0-BAF8-46A1AC56B0DB}" srcOrd="0" destOrd="0" presId="urn:microsoft.com/office/officeart/2005/8/layout/default"/>
    <dgm:cxn modelId="{A4E6EF86-6B16-4DF1-A259-F4BCA9508F0B}" type="presParOf" srcId="{6EC6E3D1-FE57-45D1-80DB-E187D3536915}" destId="{0A7D47F0-5614-45D7-A421-DCD3E8E94D27}" srcOrd="1" destOrd="0" presId="urn:microsoft.com/office/officeart/2005/8/layout/default"/>
    <dgm:cxn modelId="{E9577EA4-BA3B-44F2-A015-43067EE9D492}" type="presParOf" srcId="{6EC6E3D1-FE57-45D1-80DB-E187D3536915}" destId="{941F268E-26AF-47C3-8B33-3A5EA2D9E4CF}" srcOrd="2" destOrd="0" presId="urn:microsoft.com/office/officeart/2005/8/layout/default"/>
    <dgm:cxn modelId="{2305941B-B51D-4DAA-940E-4FAE0D859175}" type="presParOf" srcId="{6EC6E3D1-FE57-45D1-80DB-E187D3536915}" destId="{3B72F884-AF5C-4DFE-99BF-70B79B07461B}" srcOrd="3" destOrd="0" presId="urn:microsoft.com/office/officeart/2005/8/layout/default"/>
    <dgm:cxn modelId="{BEE6105D-0683-424F-9AAA-6BB14CB5A04B}" type="presParOf" srcId="{6EC6E3D1-FE57-45D1-80DB-E187D3536915}" destId="{248C33F7-6F63-4162-9BD3-3611913DF0B2}" srcOrd="4" destOrd="0" presId="urn:microsoft.com/office/officeart/2005/8/layout/default"/>
    <dgm:cxn modelId="{0E56C76D-7F9E-46A2-8C8B-3C334512DAD4}" type="presParOf" srcId="{6EC6E3D1-FE57-45D1-80DB-E187D3536915}" destId="{EAE7F807-4BA8-40A2-879E-3D965E2DE4E6}" srcOrd="5" destOrd="0" presId="urn:microsoft.com/office/officeart/2005/8/layout/default"/>
    <dgm:cxn modelId="{040F85A6-BD6F-4B78-B5A7-9473129926F7}" type="presParOf" srcId="{6EC6E3D1-FE57-45D1-80DB-E187D3536915}" destId="{E813E5AA-07F8-4D16-BDD6-4BF4B9CF5E00}" srcOrd="6" destOrd="0" presId="urn:microsoft.com/office/officeart/2005/8/layout/default"/>
    <dgm:cxn modelId="{0A36EDCB-9C39-43B9-A05E-98A0628B661E}" type="presParOf" srcId="{6EC6E3D1-FE57-45D1-80DB-E187D3536915}" destId="{6B02AF08-06A7-4151-BA59-B21003C506EF}" srcOrd="7" destOrd="0" presId="urn:microsoft.com/office/officeart/2005/8/layout/default"/>
    <dgm:cxn modelId="{AA88D86A-5CF6-4E3E-A0EF-BC5FA05439ED}" type="presParOf" srcId="{6EC6E3D1-FE57-45D1-80DB-E187D3536915}" destId="{3CC1F6F3-FAA9-421A-ABB7-C34190144261}" srcOrd="8" destOrd="0" presId="urn:microsoft.com/office/officeart/2005/8/layout/default"/>
    <dgm:cxn modelId="{5DED5BA3-D025-4C51-B32C-7E9899B70796}" type="presParOf" srcId="{6EC6E3D1-FE57-45D1-80DB-E187D3536915}" destId="{861A9C98-8F2A-4B4F-9C27-03A5C306740A}" srcOrd="9" destOrd="0" presId="urn:microsoft.com/office/officeart/2005/8/layout/default"/>
    <dgm:cxn modelId="{78439307-08C2-4C8E-8D83-2C522B7027E6}" type="presParOf" srcId="{6EC6E3D1-FE57-45D1-80DB-E187D3536915}" destId="{F8B9A1F5-F3A5-40AA-A0FF-6C213E6A993B}" srcOrd="10" destOrd="0" presId="urn:microsoft.com/office/officeart/2005/8/layout/default"/>
    <dgm:cxn modelId="{CE4C30A3-C55E-4685-A5B4-E4D8D7EAD71A}" type="presParOf" srcId="{6EC6E3D1-FE57-45D1-80DB-E187D3536915}" destId="{B0948E2E-49BB-45DC-97A2-BBD8CE101B1F}" srcOrd="11" destOrd="0" presId="urn:microsoft.com/office/officeart/2005/8/layout/default"/>
    <dgm:cxn modelId="{9D20641C-58D1-4319-B679-82A65C1EA4D6}" type="presParOf" srcId="{6EC6E3D1-FE57-45D1-80DB-E187D3536915}" destId="{2720959D-C82A-414E-A896-40358ADDDADE}" srcOrd="12" destOrd="0" presId="urn:microsoft.com/office/officeart/2005/8/layout/default"/>
    <dgm:cxn modelId="{7CE8DB16-C5CA-4A59-A5D1-0A3A80062C80}" type="presParOf" srcId="{6EC6E3D1-FE57-45D1-80DB-E187D3536915}" destId="{3FB2B61C-1908-4E94-8B7F-3D37A6D17A54}" srcOrd="13" destOrd="0" presId="urn:microsoft.com/office/officeart/2005/8/layout/default"/>
    <dgm:cxn modelId="{8F77F55A-4AFC-4EA2-8D7E-7B9A35057DD8}" type="presParOf" srcId="{6EC6E3D1-FE57-45D1-80DB-E187D3536915}" destId="{0B52CC1A-B999-49B1-870C-5B2A7C7D4727}" srcOrd="14" destOrd="0" presId="urn:microsoft.com/office/officeart/2005/8/layout/default"/>
    <dgm:cxn modelId="{6341C166-4DA5-4E91-B332-D9E3C18425AE}" type="presParOf" srcId="{6EC6E3D1-FE57-45D1-80DB-E187D3536915}" destId="{978A0964-6134-42F2-8437-531EF6344E5D}" srcOrd="15" destOrd="0" presId="urn:microsoft.com/office/officeart/2005/8/layout/default"/>
    <dgm:cxn modelId="{2E20DA98-7A12-44F1-8632-BA3FF9351E78}" type="presParOf" srcId="{6EC6E3D1-FE57-45D1-80DB-E187D3536915}" destId="{1F6AF8CF-6260-40BB-986D-9F02E4E5C369}"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6/4/2013 4:15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6/4/2013 4:15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6/4/2013 4:15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13</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4:24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274901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t>Lync Conference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375409F-5246-4DC9-9AD6-1CA681EA3E5C}"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2138996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4:24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15409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4:24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2250931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6/4/2013 4:24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711975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18</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4:24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950703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6/4/2013 4:24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910938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6/4/2013 4:24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6590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21</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4:24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461015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22</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6/4/2013 4:24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2146835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6/4/2013 4:15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4:24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4:24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6/4/2013 4:24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999361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26</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6/4/2013 4:24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4:15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685513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171450" indent="-171450">
              <a:buFont typeface="Arial" panose="020B0604020202020204" pitchFamily="34" charset="0"/>
              <a:buChar char="•"/>
            </a:pPr>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5</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4:15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966921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171450" indent="-171450">
              <a:buFont typeface="Arial" panose="020B0604020202020204" pitchFamily="34" charset="0"/>
              <a:buChar char="•"/>
            </a:pPr>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8</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4:15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329383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9</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4:24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400764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4:24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2815387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4:24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155363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t>Lync Conference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9F10797-B241-46DD-A13E-4DF1D2F7850F}"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1301616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55246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4935938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0" r:id="rId23"/>
    <p:sldLayoutId id="2147484191" r:id="rId2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hyperlink" Target="http://aka.ms/SC2012R2" TargetMode="External"/><Relationship Id="rId4" Type="http://schemas.openxmlformats.org/officeDocument/2006/relationships/hyperlink" Target="http://aka.ms/WS2012R2"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hyperlink" Target="http://support.microsoft.com/kb/956893" TargetMode="Externa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Lync 2013 Virtualization Restrictions	</a:t>
            </a:r>
            <a:endParaRPr lang="en-US" dirty="0"/>
          </a:p>
        </p:txBody>
      </p:sp>
      <p:sp>
        <p:nvSpPr>
          <p:cNvPr id="3" name="Text Placeholder 2"/>
          <p:cNvSpPr>
            <a:spLocks noGrp="1"/>
          </p:cNvSpPr>
          <p:nvPr>
            <p:ph type="body" sz="quarter" idx="10"/>
          </p:nvPr>
        </p:nvSpPr>
        <p:spPr>
          <a:xfrm>
            <a:off x="274638" y="1212850"/>
            <a:ext cx="11887200" cy="2899255"/>
          </a:xfrm>
        </p:spPr>
        <p:txBody>
          <a:bodyPr/>
          <a:lstStyle/>
          <a:p>
            <a:pPr marL="571500" indent="-571500">
              <a:buFont typeface="Arial" panose="020B0604020202020204" pitchFamily="34" charset="0"/>
              <a:buChar char="•"/>
            </a:pPr>
            <a:r>
              <a:rPr lang="en-US" sz="3600" dirty="0" smtClean="0"/>
              <a:t>Cannot have mixed in the same front end pools (Must either all be physical or virtual)</a:t>
            </a:r>
          </a:p>
          <a:p>
            <a:pPr marL="571500" indent="-571500">
              <a:buFont typeface="Arial" panose="020B0604020202020204" pitchFamily="34" charset="0"/>
              <a:buChar char="•"/>
            </a:pPr>
            <a:r>
              <a:rPr lang="en-US" sz="3600" smtClean="0"/>
              <a:t>Migration </a:t>
            </a:r>
            <a:r>
              <a:rPr lang="en-US" sz="3600" dirty="0" smtClean="0"/>
              <a:t>strategies such as live migration are not supported</a:t>
            </a:r>
          </a:p>
          <a:p>
            <a:pPr marL="571500" indent="-571500">
              <a:buFont typeface="Arial" panose="020B0604020202020204" pitchFamily="34" charset="0"/>
              <a:buChar char="•"/>
            </a:pPr>
            <a:r>
              <a:rPr lang="en-US" sz="3600" dirty="0" smtClean="0"/>
              <a:t>Dedicate Network to Lync don’t Share</a:t>
            </a:r>
          </a:p>
        </p:txBody>
      </p:sp>
    </p:spTree>
    <p:extLst>
      <p:ext uri="{BB962C8B-B14F-4D97-AF65-F5344CB8AC3E}">
        <p14:creationId xmlns:p14="http://schemas.microsoft.com/office/powerpoint/2010/main" val="169236886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 of Lync</a:t>
            </a:r>
            <a:endParaRPr lang="en-US" dirty="0"/>
          </a:p>
        </p:txBody>
      </p:sp>
      <p:sp>
        <p:nvSpPr>
          <p:cNvPr id="3" name="Text Placeholder 2"/>
          <p:cNvSpPr>
            <a:spLocks noGrp="1"/>
          </p:cNvSpPr>
          <p:nvPr>
            <p:ph type="body" sz="quarter" idx="10"/>
          </p:nvPr>
        </p:nvSpPr>
        <p:spPr>
          <a:xfrm>
            <a:off x="274638" y="1212849"/>
            <a:ext cx="11887200" cy="5355312"/>
          </a:xfrm>
        </p:spPr>
        <p:txBody>
          <a:bodyPr/>
          <a:lstStyle/>
          <a:p>
            <a:r>
              <a:rPr lang="en-US" dirty="0" smtClean="0"/>
              <a:t>Lync 2013 supports the following hypervisors for virtualization:</a:t>
            </a:r>
          </a:p>
          <a:p>
            <a:r>
              <a:rPr lang="en-US" dirty="0" smtClean="0"/>
              <a:t>Hyper- V 2/3.0</a:t>
            </a:r>
          </a:p>
          <a:p>
            <a:r>
              <a:rPr lang="en-US" dirty="0" smtClean="0"/>
              <a:t>VMWare</a:t>
            </a:r>
          </a:p>
          <a:p>
            <a:endParaRPr lang="en-US" dirty="0"/>
          </a:p>
          <a:p>
            <a:r>
              <a:rPr lang="en-US" dirty="0" smtClean="0"/>
              <a:t>Host Considerations</a:t>
            </a:r>
          </a:p>
          <a:p>
            <a:r>
              <a:rPr lang="en-US" dirty="0" smtClean="0"/>
              <a:t>Get away from RAID5/6!		More than 24 Cores</a:t>
            </a:r>
          </a:p>
          <a:p>
            <a:r>
              <a:rPr lang="en-US" dirty="0" smtClean="0"/>
              <a:t>SSD can be your friend!		Remember Host RAM!</a:t>
            </a:r>
            <a:endParaRPr lang="en-US" dirty="0"/>
          </a:p>
        </p:txBody>
      </p:sp>
    </p:spTree>
    <p:extLst>
      <p:ext uri="{BB962C8B-B14F-4D97-AF65-F5344CB8AC3E}">
        <p14:creationId xmlns:p14="http://schemas.microsoft.com/office/powerpoint/2010/main" val="79387754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889564" cy="1554480"/>
          </a:xfrm>
        </p:spPr>
        <p:txBody>
          <a:bodyPr/>
          <a:lstStyle/>
          <a:p>
            <a:r>
              <a:rPr lang="en-US" dirty="0" smtClean="0"/>
              <a:t>What Elements of Lync Management to be Concerned About</a:t>
            </a:r>
            <a:endParaRPr lang="en-US" dirty="0"/>
          </a:p>
        </p:txBody>
      </p:sp>
      <p:graphicFrame>
        <p:nvGraphicFramePr>
          <p:cNvPr id="4" name="Diagram 3"/>
          <p:cNvGraphicFramePr/>
          <p:nvPr>
            <p:extLst>
              <p:ext uri="{D42A27DB-BD31-4B8C-83A1-F6EECF244321}">
                <p14:modId xmlns:p14="http://schemas.microsoft.com/office/powerpoint/2010/main" val="3015099746"/>
              </p:ext>
            </p:extLst>
          </p:nvPr>
        </p:nvGraphicFramePr>
        <p:xfrm>
          <a:off x="3054413" y="1430628"/>
          <a:ext cx="8290983" cy="5527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5541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Lync 2013 with </a:t>
            </a:r>
            <a:r>
              <a:rPr lang="en-US" dirty="0" err="1" smtClean="0"/>
              <a:t>OpsMgr</a:t>
            </a:r>
            <a:endParaRPr lang="en-US" dirty="0"/>
          </a:p>
        </p:txBody>
      </p:sp>
      <p:sp>
        <p:nvSpPr>
          <p:cNvPr id="3" name="Text Placeholder 2"/>
          <p:cNvSpPr>
            <a:spLocks noGrp="1"/>
          </p:cNvSpPr>
          <p:nvPr>
            <p:ph type="body" sz="quarter" idx="10"/>
          </p:nvPr>
        </p:nvSpPr>
        <p:spPr>
          <a:xfrm>
            <a:off x="274638" y="1212850"/>
            <a:ext cx="11887200" cy="4398127"/>
          </a:xfrm>
        </p:spPr>
        <p:txBody>
          <a:bodyPr/>
          <a:lstStyle/>
          <a:p>
            <a:pPr marL="571500" indent="-571500">
              <a:buFont typeface="Arial" panose="020B0604020202020204" pitchFamily="34" charset="0"/>
              <a:buChar char="•"/>
            </a:pPr>
            <a:r>
              <a:rPr lang="en-US" sz="3600" dirty="0" smtClean="0"/>
              <a:t>What Elements of Lync Management to be Concerned About</a:t>
            </a:r>
          </a:p>
          <a:p>
            <a:pPr marL="1028700" lvl="3" indent="-571500">
              <a:buFont typeface="Arial" panose="020B0604020202020204" pitchFamily="34" charset="0"/>
              <a:buChar char="•"/>
            </a:pPr>
            <a:r>
              <a:rPr lang="en-US" dirty="0" smtClean="0"/>
              <a:t>Call Quality</a:t>
            </a:r>
          </a:p>
          <a:p>
            <a:pPr marL="1028700" lvl="3" indent="-571500">
              <a:buFont typeface="Arial" panose="020B0604020202020204" pitchFamily="34" charset="0"/>
              <a:buChar char="•"/>
            </a:pPr>
            <a:r>
              <a:rPr lang="en-US" dirty="0" smtClean="0"/>
              <a:t>Component Health</a:t>
            </a:r>
          </a:p>
          <a:p>
            <a:pPr marL="1028700" lvl="3" indent="-571500">
              <a:buFont typeface="Arial" panose="020B0604020202020204" pitchFamily="34" charset="0"/>
              <a:buChar char="•"/>
            </a:pPr>
            <a:r>
              <a:rPr lang="en-US" dirty="0" smtClean="0"/>
              <a:t>Underlying Dependencies/Components</a:t>
            </a:r>
          </a:p>
          <a:p>
            <a:pPr marL="1028700" lvl="3" indent="-571500">
              <a:buFont typeface="Arial" panose="020B0604020202020204" pitchFamily="34" charset="0"/>
              <a:buChar char="•"/>
            </a:pPr>
            <a:endParaRPr lang="en-US" dirty="0" smtClean="0"/>
          </a:p>
          <a:p>
            <a:pPr marL="571500" indent="-571500">
              <a:buFont typeface="Arial" panose="020B0604020202020204" pitchFamily="34" charset="0"/>
              <a:buChar char="•"/>
            </a:pPr>
            <a:r>
              <a:rPr lang="en-US" sz="3600" dirty="0" smtClean="0"/>
              <a:t>Lync and SCOM Integration</a:t>
            </a:r>
          </a:p>
          <a:p>
            <a:pPr marL="1028700" lvl="3" indent="-571500">
              <a:buFont typeface="Arial" panose="020B0604020202020204" pitchFamily="34" charset="0"/>
              <a:buChar char="•"/>
            </a:pPr>
            <a:r>
              <a:rPr lang="en-US" dirty="0" smtClean="0"/>
              <a:t>Microsoft MP for Lync 2013</a:t>
            </a:r>
          </a:p>
          <a:p>
            <a:pPr marL="1028700" lvl="3" indent="-571500">
              <a:buFont typeface="Arial" panose="020B0604020202020204" pitchFamily="34" charset="0"/>
              <a:buChar char="•"/>
            </a:pPr>
            <a:r>
              <a:rPr lang="en-US" dirty="0" smtClean="0"/>
              <a:t>Microsoft Remote Watcher Node integration with SCOM</a:t>
            </a:r>
          </a:p>
          <a:p>
            <a:pPr marL="1257300" lvl="4" indent="-571500">
              <a:buFont typeface="Arial" panose="020B0604020202020204" pitchFamily="34" charset="0"/>
              <a:buChar char="•"/>
            </a:pPr>
            <a:r>
              <a:rPr lang="en-US" dirty="0" smtClean="0"/>
              <a:t>Synthetic Transactions are your Friend!!!</a:t>
            </a:r>
          </a:p>
          <a:p>
            <a:pPr marL="571500" indent="-57150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264970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9371796"/>
          </a:xfrm>
        </p:spPr>
        <p:txBody>
          <a:bodyPr/>
          <a:lstStyle/>
          <a:p>
            <a:r>
              <a:rPr lang="en-US" dirty="0" smtClean="0"/>
              <a:t>What’s New with Lync 2013 Management Packs</a:t>
            </a:r>
          </a:p>
          <a:p>
            <a:pPr lvl="1"/>
            <a:r>
              <a:rPr lang="en-US" dirty="0" smtClean="0"/>
              <a:t>Scenario availability from any location</a:t>
            </a:r>
          </a:p>
          <a:p>
            <a:pPr lvl="1"/>
            <a:r>
              <a:rPr lang="en-US" dirty="0" smtClean="0"/>
              <a:t>Synthetic transaction logs</a:t>
            </a:r>
          </a:p>
          <a:p>
            <a:pPr lvl="1"/>
            <a:r>
              <a:rPr lang="en-US" dirty="0" smtClean="0"/>
              <a:t>Increased call reliability coverage (IM and Conferencing)</a:t>
            </a:r>
          </a:p>
          <a:p>
            <a:pPr lvl="1"/>
            <a:r>
              <a:rPr lang="en-US" dirty="0" smtClean="0"/>
              <a:t>Dependency Monitoring </a:t>
            </a:r>
          </a:p>
          <a:p>
            <a:r>
              <a:rPr lang="en-US" dirty="0" smtClean="0"/>
              <a:t>Software \ Hardware Requirements</a:t>
            </a:r>
          </a:p>
          <a:p>
            <a:pPr lvl="1"/>
            <a:r>
              <a:rPr lang="en-US" dirty="0" smtClean="0"/>
              <a:t>SCOM 2007 R2 or SCOM 2012</a:t>
            </a:r>
          </a:p>
          <a:p>
            <a:pPr lvl="1"/>
            <a:r>
              <a:rPr lang="en-US" dirty="0" smtClean="0"/>
              <a:t>Watcher Node</a:t>
            </a:r>
          </a:p>
          <a:p>
            <a:pPr lvl="2"/>
            <a:r>
              <a:rPr lang="en-US" dirty="0" smtClean="0"/>
              <a:t>Machine that execute the synthetic transactions (Not a Lync Server)</a:t>
            </a:r>
          </a:p>
          <a:p>
            <a:pPr lvl="2"/>
            <a:r>
              <a:rPr lang="en-US" dirty="0" smtClean="0"/>
              <a:t>8GB Memory</a:t>
            </a:r>
          </a:p>
          <a:p>
            <a:pPr lvl="2"/>
            <a:r>
              <a:rPr lang="en-US" dirty="0" smtClean="0"/>
              <a:t>CPU 64 bit quad core, 2.33 GHz; 64 Bit 2 way Processor dual core, 2.33 GHz </a:t>
            </a:r>
          </a:p>
          <a:p>
            <a:pPr lvl="2"/>
            <a:r>
              <a:rPr lang="en-US" dirty="0" smtClean="0"/>
              <a:t>Windows Server 2008 R2 or Windows Server 2012</a:t>
            </a:r>
          </a:p>
          <a:p>
            <a:pPr lvl="2"/>
            <a:endParaRPr lang="en-US" dirty="0" smtClean="0"/>
          </a:p>
          <a:p>
            <a:pPr lvl="1"/>
            <a:endParaRPr lang="en-US" dirty="0" smtClean="0"/>
          </a:p>
          <a:p>
            <a:pPr lvl="3"/>
            <a:endParaRPr lang="en-US" dirty="0"/>
          </a:p>
          <a:p>
            <a:pPr marL="342900" lvl="1" indent="0">
              <a:buNone/>
            </a:pPr>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dirty="0" smtClean="0"/>
              <a:t>Lync and SCOM Integration</a:t>
            </a:r>
            <a:endParaRPr lang="en-US" dirty="0"/>
          </a:p>
        </p:txBody>
      </p:sp>
    </p:spTree>
    <p:extLst>
      <p:ext uri="{BB962C8B-B14F-4D97-AF65-F5344CB8AC3E}">
        <p14:creationId xmlns:p14="http://schemas.microsoft.com/office/powerpoint/2010/main" val="196674664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SCOM Views</a:t>
            </a:r>
            <a:endParaRPr lang="en-US" dirty="0"/>
          </a:p>
        </p:txBody>
      </p:sp>
      <p:sp>
        <p:nvSpPr>
          <p:cNvPr id="3" name="Text Placeholder 2"/>
          <p:cNvSpPr>
            <a:spLocks noGrp="1"/>
          </p:cNvSpPr>
          <p:nvPr>
            <p:ph type="body" sz="quarter" idx="10"/>
          </p:nvPr>
        </p:nvSpPr>
        <p:spPr>
          <a:xfrm>
            <a:off x="274638" y="1212850"/>
            <a:ext cx="11887200" cy="4801314"/>
          </a:xfrm>
        </p:spPr>
        <p:txBody>
          <a:bodyPr/>
          <a:lstStyle/>
          <a:p>
            <a:r>
              <a:rPr lang="en-US" dirty="0" smtClean="0"/>
              <a:t>Monitoring View				Component View</a:t>
            </a:r>
          </a:p>
          <a:p>
            <a:endParaRPr lang="en-US" dirty="0"/>
          </a:p>
          <a:p>
            <a:endParaRPr lang="en-US" dirty="0" smtClean="0"/>
          </a:p>
          <a:p>
            <a:endParaRPr lang="en-US" dirty="0"/>
          </a:p>
          <a:p>
            <a:endParaRPr lang="en-US" dirty="0" smtClean="0"/>
          </a:p>
          <a:p>
            <a:r>
              <a:rPr lang="en-US" dirty="0" smtClean="0"/>
              <a:t>   Server View</a:t>
            </a:r>
          </a:p>
          <a:p>
            <a:r>
              <a:rPr lang="en-US" dirty="0" smtClean="0"/>
              <a:t>							</a:t>
            </a:r>
            <a:endParaRPr lang="en-US" dirty="0"/>
          </a:p>
        </p:txBody>
      </p:sp>
      <p:pic>
        <p:nvPicPr>
          <p:cNvPr id="4" name="Picture 3"/>
          <p:cNvPicPr>
            <a:picLocks noChangeAspect="1"/>
          </p:cNvPicPr>
          <p:nvPr/>
        </p:nvPicPr>
        <p:blipFill>
          <a:blip r:embed="rId3"/>
          <a:stretch>
            <a:fillRect/>
          </a:stretch>
        </p:blipFill>
        <p:spPr>
          <a:xfrm>
            <a:off x="451758" y="1868663"/>
            <a:ext cx="3112634" cy="2384023"/>
          </a:xfrm>
          <a:prstGeom prst="rect">
            <a:avLst/>
          </a:prstGeom>
        </p:spPr>
      </p:pic>
      <p:pic>
        <p:nvPicPr>
          <p:cNvPr id="5" name="Picture 4"/>
          <p:cNvPicPr>
            <a:picLocks noChangeAspect="1"/>
          </p:cNvPicPr>
          <p:nvPr/>
        </p:nvPicPr>
        <p:blipFill>
          <a:blip r:embed="rId4"/>
          <a:stretch>
            <a:fillRect/>
          </a:stretch>
        </p:blipFill>
        <p:spPr>
          <a:xfrm>
            <a:off x="6926941" y="1842809"/>
            <a:ext cx="3581402" cy="5026811"/>
          </a:xfrm>
          <a:prstGeom prst="rect">
            <a:avLst/>
          </a:prstGeom>
        </p:spPr>
      </p:pic>
      <p:pic>
        <p:nvPicPr>
          <p:cNvPr id="6" name="Picture 5"/>
          <p:cNvPicPr>
            <a:picLocks noChangeAspect="1"/>
          </p:cNvPicPr>
          <p:nvPr/>
        </p:nvPicPr>
        <p:blipFill>
          <a:blip r:embed="rId5"/>
          <a:stretch>
            <a:fillRect/>
          </a:stretch>
        </p:blipFill>
        <p:spPr>
          <a:xfrm>
            <a:off x="3754957" y="3756739"/>
            <a:ext cx="2892586" cy="3088031"/>
          </a:xfrm>
          <a:prstGeom prst="rect">
            <a:avLst/>
          </a:prstGeom>
        </p:spPr>
      </p:pic>
    </p:spTree>
    <p:extLst>
      <p:ext uri="{BB962C8B-B14F-4D97-AF65-F5344CB8AC3E}">
        <p14:creationId xmlns:p14="http://schemas.microsoft.com/office/powerpoint/2010/main" val="745942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Watcher Topology Considerations </a:t>
            </a:r>
            <a:endParaRPr lang="en-US" dirty="0"/>
          </a:p>
        </p:txBody>
      </p:sp>
      <p:pic>
        <p:nvPicPr>
          <p:cNvPr id="4" name="Picture 3"/>
          <p:cNvPicPr>
            <a:picLocks noChangeAspect="1"/>
          </p:cNvPicPr>
          <p:nvPr/>
        </p:nvPicPr>
        <p:blipFill>
          <a:blip r:embed="rId3"/>
          <a:stretch>
            <a:fillRect/>
          </a:stretch>
        </p:blipFill>
        <p:spPr>
          <a:xfrm>
            <a:off x="272591" y="1212849"/>
            <a:ext cx="8435980" cy="5520119"/>
          </a:xfrm>
          <a:prstGeom prst="rect">
            <a:avLst/>
          </a:prstGeom>
        </p:spPr>
      </p:pic>
    </p:spTree>
    <p:extLst>
      <p:ext uri="{BB962C8B-B14F-4D97-AF65-F5344CB8AC3E}">
        <p14:creationId xmlns:p14="http://schemas.microsoft.com/office/powerpoint/2010/main" val="345932085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Managing </a:t>
            </a:r>
            <a:r>
              <a:rPr lang="en-US" dirty="0"/>
              <a:t>Lync 2013 with </a:t>
            </a:r>
            <a:r>
              <a:rPr lang="en-US" dirty="0" err="1"/>
              <a:t>OpsMgr</a:t>
            </a:r>
            <a:endParaRPr lang="en-US" dirty="0"/>
          </a:p>
        </p:txBody>
      </p:sp>
    </p:spTree>
    <p:extLst>
      <p:ext uri="{BB962C8B-B14F-4D97-AF65-F5344CB8AC3E}">
        <p14:creationId xmlns:p14="http://schemas.microsoft.com/office/powerpoint/2010/main" val="166174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with Scorch and </a:t>
            </a:r>
            <a:r>
              <a:rPr lang="en-US" dirty="0" err="1" smtClean="0"/>
              <a:t>ServiceMgr</a:t>
            </a:r>
            <a:endParaRPr lang="en-US" dirty="0"/>
          </a:p>
        </p:txBody>
      </p:sp>
      <p:sp>
        <p:nvSpPr>
          <p:cNvPr id="3" name="Text Placeholder 2"/>
          <p:cNvSpPr>
            <a:spLocks noGrp="1"/>
          </p:cNvSpPr>
          <p:nvPr>
            <p:ph type="body" sz="quarter" idx="10"/>
          </p:nvPr>
        </p:nvSpPr>
        <p:spPr>
          <a:xfrm>
            <a:off x="274638" y="1212850"/>
            <a:ext cx="11887200" cy="1908215"/>
          </a:xfrm>
        </p:spPr>
        <p:txBody>
          <a:bodyPr/>
          <a:lstStyle/>
          <a:p>
            <a:pPr marL="571500" indent="-571500">
              <a:buFont typeface="Arial" panose="020B0604020202020204" pitchFamily="34" charset="0"/>
              <a:buChar char="•"/>
            </a:pPr>
            <a:r>
              <a:rPr lang="en-US" sz="2800" dirty="0" smtClean="0"/>
              <a:t>Demonstrate how information from </a:t>
            </a:r>
            <a:r>
              <a:rPr lang="en-US" sz="2800" dirty="0" err="1" smtClean="0"/>
              <a:t>OpsMgr</a:t>
            </a:r>
            <a:r>
              <a:rPr lang="en-US" sz="2800" dirty="0" smtClean="0"/>
              <a:t> could potentially be transferred to </a:t>
            </a:r>
            <a:r>
              <a:rPr lang="en-US" sz="2800" dirty="0" err="1" smtClean="0"/>
              <a:t>ServiceMgr</a:t>
            </a:r>
            <a:r>
              <a:rPr lang="en-US" sz="2800" dirty="0" smtClean="0"/>
              <a:t> using connectors</a:t>
            </a:r>
          </a:p>
          <a:p>
            <a:pPr marL="571500" indent="-571500">
              <a:buFont typeface="Arial" panose="020B0604020202020204" pitchFamily="34" charset="0"/>
              <a:buChar char="•"/>
            </a:pPr>
            <a:r>
              <a:rPr lang="en-US" sz="2800" dirty="0" smtClean="0"/>
              <a:t>Demonstrate a workflow with activities</a:t>
            </a:r>
          </a:p>
          <a:p>
            <a:pPr marL="571500" indent="-571500">
              <a:buFont typeface="Arial" panose="020B0604020202020204" pitchFamily="34" charset="0"/>
              <a:buChar char="•"/>
            </a:pPr>
            <a:r>
              <a:rPr lang="en-US" sz="2800" dirty="0" smtClean="0"/>
              <a:t>Demonstrate a </a:t>
            </a:r>
            <a:r>
              <a:rPr lang="en-US" sz="2800" dirty="0" err="1" smtClean="0"/>
              <a:t>runbook</a:t>
            </a:r>
            <a:r>
              <a:rPr lang="en-US" sz="2800" dirty="0" smtClean="0"/>
              <a:t> operation</a:t>
            </a:r>
          </a:p>
        </p:txBody>
      </p:sp>
    </p:spTree>
    <p:extLst>
      <p:ext uri="{BB962C8B-B14F-4D97-AF65-F5344CB8AC3E}">
        <p14:creationId xmlns:p14="http://schemas.microsoft.com/office/powerpoint/2010/main" val="269152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pPr marL="571500" indent="-571500">
              <a:buFont typeface="Arial" panose="020B0604020202020204" pitchFamily="34" charset="0"/>
              <a:buChar char="•"/>
            </a:pPr>
            <a:r>
              <a:rPr lang="en-US" dirty="0"/>
              <a:t>Integration with </a:t>
            </a:r>
            <a:r>
              <a:rPr lang="en-US" dirty="0" err="1"/>
              <a:t>ServiceMgr</a:t>
            </a:r>
            <a:endParaRPr lang="en-US" dirty="0"/>
          </a:p>
        </p:txBody>
      </p:sp>
    </p:spTree>
    <p:extLst>
      <p:ext uri="{BB962C8B-B14F-4D97-AF65-F5344CB8AC3E}">
        <p14:creationId xmlns:p14="http://schemas.microsoft.com/office/powerpoint/2010/main" val="82883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1" dirty="0"/>
              <a:t>Microsoft System Center 2012: Managing a Microsoft Exchange Infrastructure and Lync Server 2013 - Better Together</a:t>
            </a:r>
            <a:endParaRPr lang="en-US" sz="3600" dirty="0"/>
          </a:p>
        </p:txBody>
      </p:sp>
      <p:sp>
        <p:nvSpPr>
          <p:cNvPr id="5" name="Text Placeholder 4"/>
          <p:cNvSpPr>
            <a:spLocks noGrp="1"/>
          </p:cNvSpPr>
          <p:nvPr>
            <p:ph type="body" sz="quarter" idx="12"/>
          </p:nvPr>
        </p:nvSpPr>
        <p:spPr/>
        <p:txBody>
          <a:bodyPr/>
          <a:lstStyle/>
          <a:p>
            <a:r>
              <a:rPr lang="en-US" sz="2200" dirty="0" smtClean="0"/>
              <a:t>Brad Bird – Senor System Center &amp; VM Architect </a:t>
            </a:r>
          </a:p>
          <a:p>
            <a:r>
              <a:rPr lang="en-US" sz="2200" dirty="0" err="1" smtClean="0"/>
              <a:t>Cistel</a:t>
            </a:r>
            <a:r>
              <a:rPr lang="en-US" sz="2200" dirty="0" smtClean="0"/>
              <a:t> Technology Inc.</a:t>
            </a:r>
          </a:p>
          <a:p>
            <a:r>
              <a:rPr lang="en-US" sz="2200" dirty="0" smtClean="0"/>
              <a:t>Derek Kerr – Senior Solutions Architect</a:t>
            </a:r>
          </a:p>
          <a:p>
            <a:r>
              <a:rPr lang="en-US" sz="2200" dirty="0" err="1" smtClean="0"/>
              <a:t>Cistel</a:t>
            </a:r>
            <a:r>
              <a:rPr lang="en-US" sz="2200" dirty="0" smtClean="0"/>
              <a:t> Technology Inc.</a:t>
            </a:r>
            <a:endParaRPr lang="en-US" sz="2200" dirty="0"/>
          </a:p>
          <a:p>
            <a:endParaRPr lang="en-US" sz="2000" dirty="0"/>
          </a:p>
        </p:txBody>
      </p:sp>
      <p:sp>
        <p:nvSpPr>
          <p:cNvPr id="14" name="Text Placeholder 13"/>
          <p:cNvSpPr>
            <a:spLocks noGrp="1"/>
          </p:cNvSpPr>
          <p:nvPr>
            <p:ph type="body" sz="quarter" idx="13"/>
          </p:nvPr>
        </p:nvSpPr>
        <p:spPr/>
        <p:txBody>
          <a:bodyPr/>
          <a:lstStyle/>
          <a:p>
            <a:pPr algn="ctr"/>
            <a:r>
              <a:rPr lang="en-US" dirty="0" smtClean="0"/>
              <a:t>MDC-B310</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Managing Lync with Scorch</a:t>
            </a:r>
            <a:endParaRPr lang="en-US" dirty="0"/>
          </a:p>
        </p:txBody>
      </p:sp>
    </p:spTree>
    <p:extLst>
      <p:ext uri="{BB962C8B-B14F-4D97-AF65-F5344CB8AC3E}">
        <p14:creationId xmlns:p14="http://schemas.microsoft.com/office/powerpoint/2010/main" val="407286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sz="quarter" idx="10"/>
          </p:nvPr>
        </p:nvSpPr>
        <p:spPr>
          <a:xfrm>
            <a:off x="274638" y="1212850"/>
            <a:ext cx="11887200" cy="5004447"/>
          </a:xfrm>
        </p:spPr>
        <p:txBody>
          <a:bodyPr/>
          <a:lstStyle/>
          <a:p>
            <a:pPr marL="571500" indent="-571500">
              <a:buFont typeface="Arial" panose="020B0604020202020204" pitchFamily="34" charset="0"/>
              <a:buChar char="•"/>
            </a:pPr>
            <a:r>
              <a:rPr lang="en-US" dirty="0"/>
              <a:t>Virtualizing MS Exchange 2013</a:t>
            </a:r>
          </a:p>
          <a:p>
            <a:pPr marL="571500" indent="-571500">
              <a:buFont typeface="Arial" panose="020B0604020202020204" pitchFamily="34" charset="0"/>
              <a:buChar char="•"/>
            </a:pPr>
            <a:r>
              <a:rPr lang="en-US" dirty="0"/>
              <a:t>Virtualizing Lync 2013</a:t>
            </a:r>
          </a:p>
          <a:p>
            <a:pPr marL="571500" indent="-571500">
              <a:buFont typeface="Arial" panose="020B0604020202020204" pitchFamily="34" charset="0"/>
              <a:buChar char="•"/>
            </a:pPr>
            <a:r>
              <a:rPr lang="en-US" dirty="0"/>
              <a:t>Managing Lync 2013 with </a:t>
            </a:r>
            <a:r>
              <a:rPr lang="en-US" dirty="0" err="1"/>
              <a:t>OpsMgr</a:t>
            </a:r>
            <a:endParaRPr lang="en-US" dirty="0"/>
          </a:p>
          <a:p>
            <a:pPr marL="571500" lvl="1" indent="-571500">
              <a:buFont typeface="Arial" panose="020B0604020202020204" pitchFamily="34" charset="0"/>
              <a:buChar char="•"/>
            </a:pPr>
            <a:r>
              <a:rPr lang="en-US" sz="2800" dirty="0"/>
              <a:t>Demo</a:t>
            </a:r>
          </a:p>
          <a:p>
            <a:pPr marL="571500" indent="-571500">
              <a:buFont typeface="Arial" panose="020B0604020202020204" pitchFamily="34" charset="0"/>
              <a:buChar char="•"/>
            </a:pPr>
            <a:r>
              <a:rPr lang="en-US" sz="4800" dirty="0"/>
              <a:t>Integration with </a:t>
            </a:r>
            <a:r>
              <a:rPr lang="en-US" sz="4800" dirty="0" err="1"/>
              <a:t>ServiceMgr</a:t>
            </a:r>
            <a:endParaRPr lang="en-US" sz="4800" dirty="0"/>
          </a:p>
          <a:p>
            <a:pPr marL="571500" lvl="1" indent="-571500">
              <a:buFont typeface="Arial" panose="020B0604020202020204" pitchFamily="34" charset="0"/>
              <a:buChar char="•"/>
            </a:pPr>
            <a:r>
              <a:rPr lang="en-US" sz="2800" dirty="0"/>
              <a:t>Demo</a:t>
            </a:r>
          </a:p>
          <a:p>
            <a:pPr marL="571500" indent="-571500">
              <a:buFont typeface="Arial" panose="020B0604020202020204" pitchFamily="34" charset="0"/>
              <a:buChar char="•"/>
            </a:pPr>
            <a:r>
              <a:rPr lang="en-US" dirty="0"/>
              <a:t>Managing Lync with Scorch</a:t>
            </a:r>
          </a:p>
          <a:p>
            <a:pPr marL="571500" lvl="1" indent="-571500">
              <a:buFont typeface="Arial" panose="020B0604020202020204" pitchFamily="34" charset="0"/>
              <a:buChar char="•"/>
            </a:pPr>
            <a:r>
              <a:rPr lang="en-US" sz="2800" dirty="0"/>
              <a:t>Demo</a:t>
            </a:r>
          </a:p>
        </p:txBody>
      </p:sp>
    </p:spTree>
    <p:extLst>
      <p:ext uri="{BB962C8B-B14F-4D97-AF65-F5344CB8AC3E}">
        <p14:creationId xmlns:p14="http://schemas.microsoft.com/office/powerpoint/2010/main" val="311543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79213" y="1238650"/>
            <a:ext cx="11878048" cy="4558121"/>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Track </a:t>
            </a:r>
            <a:r>
              <a:rPr lang="en-US" dirty="0" smtClean="0"/>
              <a:t>resources</a:t>
            </a:r>
            <a:endParaRPr lang="en-US" dirty="0"/>
          </a:p>
        </p:txBody>
      </p:sp>
      <p:sp>
        <p:nvSpPr>
          <p:cNvPr id="3" name="Text Placeholder 2"/>
          <p:cNvSpPr>
            <a:spLocks noGrp="1"/>
          </p:cNvSpPr>
          <p:nvPr>
            <p:ph type="body" sz="quarter" idx="10"/>
          </p:nvPr>
        </p:nvSpPr>
        <p:spPr>
          <a:xfrm>
            <a:off x="277029" y="1212850"/>
            <a:ext cx="11882419" cy="4265848"/>
          </a:xfrm>
        </p:spPr>
        <p:txBody>
          <a:bodyPr/>
          <a:lstStyle/>
          <a:p>
            <a:pPr marL="571165" indent="-571165" defTabSz="932194">
              <a:buSzPct val="105000"/>
              <a:buBlip>
                <a:blip r:embed="rId3"/>
              </a:buBlip>
            </a:pPr>
            <a:r>
              <a:rPr lang="en-US" sz="4080" dirty="0">
                <a:gradFill>
                  <a:gsLst>
                    <a:gs pos="1250">
                      <a:srgbClr val="FFFFFF"/>
                    </a:gs>
                    <a:gs pos="100000">
                      <a:srgbClr val="FFFFFF"/>
                    </a:gs>
                  </a:gsLst>
                  <a:lin ang="5400000" scaled="0"/>
                </a:gradFill>
              </a:rPr>
              <a:t>Learn more about Windows Server 2012 R2 Preview, download the datasheet and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rPr>
              <a:t>evaluation bits on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hlinkClick r:id="rId4"/>
              </a:rPr>
              <a:t>http://aka.ms/WS2012R2</a:t>
            </a:r>
            <a:endParaRPr lang="en-US" sz="4080" dirty="0">
              <a:gradFill>
                <a:gsLst>
                  <a:gs pos="1250">
                    <a:srgbClr val="FFFFFF"/>
                  </a:gs>
                  <a:gs pos="100000">
                    <a:srgbClr val="FFFFFF"/>
                  </a:gs>
                </a:gsLst>
                <a:lin ang="5400000" scaled="0"/>
              </a:gradFill>
            </a:endParaRPr>
          </a:p>
          <a:p>
            <a:pPr marL="571165" indent="-571165" defTabSz="932194">
              <a:buSzPct val="105000"/>
              <a:buBlip>
                <a:blip r:embed="rId3"/>
              </a:buBlip>
            </a:pPr>
            <a:r>
              <a:rPr lang="en-US" sz="4080" dirty="0">
                <a:gradFill>
                  <a:gsLst>
                    <a:gs pos="1250">
                      <a:srgbClr val="FFFFFF"/>
                    </a:gs>
                    <a:gs pos="100000">
                      <a:srgbClr val="FFFFFF"/>
                    </a:gs>
                  </a:gsLst>
                  <a:lin ang="5400000" scaled="0"/>
                </a:gradFill>
              </a:rPr>
              <a:t>Learn more about System Center 2012 R2 Preview, download the datasheet and evaluation bits on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hlinkClick r:id="rId5"/>
              </a:rPr>
              <a:t>http://aka.ms/SC2012R2</a:t>
            </a:r>
            <a:endParaRPr lang="en-US" sz="408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198808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164696374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274638" y="1212850"/>
            <a:ext cx="11887200" cy="5004447"/>
          </a:xfrm>
        </p:spPr>
        <p:txBody>
          <a:bodyPr/>
          <a:lstStyle/>
          <a:p>
            <a:pPr marL="571500" indent="-571500">
              <a:buFont typeface="Arial" panose="020B0604020202020204" pitchFamily="34" charset="0"/>
              <a:buChar char="•"/>
            </a:pPr>
            <a:r>
              <a:rPr lang="en-US" dirty="0" smtClean="0"/>
              <a:t>Virtualizing MS Exchange 2013</a:t>
            </a:r>
          </a:p>
          <a:p>
            <a:pPr marL="571500" indent="-571500">
              <a:buFont typeface="Arial" panose="020B0604020202020204" pitchFamily="34" charset="0"/>
              <a:buChar char="•"/>
            </a:pPr>
            <a:r>
              <a:rPr lang="en-US" dirty="0" smtClean="0"/>
              <a:t>Virtualizing Lync 2013</a:t>
            </a:r>
          </a:p>
          <a:p>
            <a:pPr marL="571500" indent="-571500">
              <a:buFont typeface="Arial" panose="020B0604020202020204" pitchFamily="34" charset="0"/>
              <a:buChar char="•"/>
            </a:pPr>
            <a:r>
              <a:rPr lang="en-US" dirty="0" smtClean="0"/>
              <a:t>Managing Lync 2013 with </a:t>
            </a:r>
            <a:r>
              <a:rPr lang="en-US" dirty="0" err="1" smtClean="0"/>
              <a:t>OpsMgr</a:t>
            </a:r>
            <a:endParaRPr lang="en-US" dirty="0" smtClean="0"/>
          </a:p>
          <a:p>
            <a:pPr marL="571500" lvl="1" indent="-571500">
              <a:buFont typeface="Arial" panose="020B0604020202020204" pitchFamily="34" charset="0"/>
              <a:buChar char="•"/>
            </a:pPr>
            <a:r>
              <a:rPr lang="en-US" sz="2800" dirty="0" smtClean="0"/>
              <a:t>Demo</a:t>
            </a:r>
          </a:p>
          <a:p>
            <a:pPr marL="571500" indent="-571500">
              <a:buFont typeface="Arial" panose="020B0604020202020204" pitchFamily="34" charset="0"/>
              <a:buChar char="•"/>
            </a:pPr>
            <a:r>
              <a:rPr lang="en-US" sz="4800" dirty="0" smtClean="0"/>
              <a:t>Integration with </a:t>
            </a:r>
            <a:r>
              <a:rPr lang="en-US" sz="4800" dirty="0" err="1" smtClean="0"/>
              <a:t>ServiceMgr</a:t>
            </a:r>
            <a:endParaRPr lang="en-US" sz="4800" dirty="0"/>
          </a:p>
          <a:p>
            <a:pPr marL="571500" lvl="1" indent="-571500">
              <a:buFont typeface="Arial" panose="020B0604020202020204" pitchFamily="34" charset="0"/>
              <a:buChar char="•"/>
            </a:pPr>
            <a:r>
              <a:rPr lang="en-US" sz="2800" dirty="0" smtClean="0"/>
              <a:t>Demo</a:t>
            </a:r>
          </a:p>
          <a:p>
            <a:pPr marL="571500" indent="-571500">
              <a:buFont typeface="Arial" panose="020B0604020202020204" pitchFamily="34" charset="0"/>
              <a:buChar char="•"/>
            </a:pPr>
            <a:r>
              <a:rPr lang="en-US" dirty="0" smtClean="0"/>
              <a:t>Managing Lync with Scorch</a:t>
            </a:r>
          </a:p>
          <a:p>
            <a:pPr marL="571500" lvl="1" indent="-571500">
              <a:buFont typeface="Arial" panose="020B0604020202020204" pitchFamily="34" charset="0"/>
              <a:buChar char="•"/>
            </a:pPr>
            <a:r>
              <a:rPr lang="en-US" sz="2800" dirty="0" smtClean="0"/>
              <a:t>Demo</a:t>
            </a:r>
          </a:p>
        </p:txBody>
      </p:sp>
    </p:spTree>
    <p:extLst>
      <p:ext uri="{BB962C8B-B14F-4D97-AF65-F5344CB8AC3E}">
        <p14:creationId xmlns:p14="http://schemas.microsoft.com/office/powerpoint/2010/main" val="318201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274" y="254617"/>
            <a:ext cx="11372311" cy="772094"/>
          </a:xfrm>
        </p:spPr>
        <p:txBody>
          <a:bodyPr/>
          <a:lstStyle/>
          <a:p>
            <a:r>
              <a:rPr lang="en-US" dirty="0" smtClean="0"/>
              <a:t>Hyper-V for Microsoft Workloads</a:t>
            </a:r>
          </a:p>
        </p:txBody>
      </p:sp>
      <p:grpSp>
        <p:nvGrpSpPr>
          <p:cNvPr id="3" name="Group 2"/>
          <p:cNvGrpSpPr/>
          <p:nvPr/>
        </p:nvGrpSpPr>
        <p:grpSpPr>
          <a:xfrm>
            <a:off x="504049" y="1612381"/>
            <a:ext cx="11399536" cy="1182988"/>
            <a:chOff x="492550" y="1323901"/>
            <a:chExt cx="11178617" cy="1160061"/>
          </a:xfrm>
        </p:grpSpPr>
        <p:sp>
          <p:nvSpPr>
            <p:cNvPr id="14" name="TextBox 13"/>
            <p:cNvSpPr txBox="1"/>
            <p:nvPr/>
          </p:nvSpPr>
          <p:spPr>
            <a:xfrm>
              <a:off x="1841647" y="1323901"/>
              <a:ext cx="9829520" cy="1160061"/>
            </a:xfrm>
            <a:prstGeom prst="rect">
              <a:avLst/>
            </a:prstGeom>
            <a:noFill/>
          </p:spPr>
          <p:txBody>
            <a:bodyPr wrap="square" lIns="0" tIns="0" rIns="0" bIns="0" rtlCol="0">
              <a:spAutoFit/>
            </a:bodyPr>
            <a:lstStyle/>
            <a:p>
              <a:pPr>
                <a:lnSpc>
                  <a:spcPct val="90000"/>
                </a:lnSpc>
              </a:pPr>
              <a:r>
                <a:rPr lang="en-US" sz="3229" spc="-52" dirty="0">
                  <a:gradFill>
                    <a:gsLst>
                      <a:gs pos="2917">
                        <a:schemeClr val="tx2"/>
                      </a:gs>
                      <a:gs pos="30000">
                        <a:schemeClr val="tx2"/>
                      </a:gs>
                    </a:gsLst>
                    <a:lin ang="5400000" scaled="0"/>
                  </a:gradFill>
                  <a:latin typeface="+mj-lt"/>
                </a:rPr>
                <a:t>Greatest Host &amp; Virtual Machine Scalability</a:t>
              </a:r>
            </a:p>
            <a:p>
              <a:pPr algn="just">
                <a:lnSpc>
                  <a:spcPct val="90000"/>
                </a:lnSpc>
                <a:spcBef>
                  <a:spcPts val="612"/>
                </a:spcBef>
              </a:pPr>
              <a:r>
                <a:rPr lang="en-US" sz="1530" spc="-52" dirty="0">
                  <a:gradFill>
                    <a:gsLst>
                      <a:gs pos="2917">
                        <a:schemeClr val="tx1"/>
                      </a:gs>
                      <a:gs pos="30000">
                        <a:schemeClr val="tx1"/>
                      </a:gs>
                    </a:gsLst>
                    <a:lin ang="5400000" scaled="0"/>
                  </a:gradFill>
                </a:rPr>
                <a:t>Through support for hosts with up to </a:t>
              </a:r>
              <a:r>
                <a:rPr lang="en-US" sz="1530" b="1" spc="-52" dirty="0">
                  <a:gradFill>
                    <a:gsLst>
                      <a:gs pos="2917">
                        <a:schemeClr val="tx1"/>
                      </a:gs>
                      <a:gs pos="30000">
                        <a:schemeClr val="tx1"/>
                      </a:gs>
                    </a:gsLst>
                    <a:lin ang="5400000" scaled="0"/>
                  </a:gradFill>
                </a:rPr>
                <a:t>320 logical processors</a:t>
              </a:r>
              <a:r>
                <a:rPr lang="en-US" sz="1530" spc="-52" dirty="0">
                  <a:gradFill>
                    <a:gsLst>
                      <a:gs pos="2917">
                        <a:schemeClr val="tx1"/>
                      </a:gs>
                      <a:gs pos="30000">
                        <a:schemeClr val="tx1"/>
                      </a:gs>
                    </a:gsLst>
                    <a:lin ang="5400000" scaled="0"/>
                  </a:gradFill>
                </a:rPr>
                <a:t>, and </a:t>
              </a:r>
              <a:r>
                <a:rPr lang="en-US" sz="1530" b="1" spc="-52" dirty="0">
                  <a:gradFill>
                    <a:gsLst>
                      <a:gs pos="2917">
                        <a:schemeClr val="tx1"/>
                      </a:gs>
                      <a:gs pos="30000">
                        <a:schemeClr val="tx1"/>
                      </a:gs>
                    </a:gsLst>
                    <a:lin ang="5400000" scaled="0"/>
                  </a:gradFill>
                </a:rPr>
                <a:t>4TB of memory</a:t>
              </a:r>
              <a:r>
                <a:rPr lang="en-US" sz="1530" spc="-52" dirty="0">
                  <a:gradFill>
                    <a:gsLst>
                      <a:gs pos="2917">
                        <a:schemeClr val="tx1"/>
                      </a:gs>
                      <a:gs pos="30000">
                        <a:schemeClr val="tx1"/>
                      </a:gs>
                    </a:gsLst>
                    <a:lin ang="5400000" scaled="0"/>
                  </a:gradFill>
                </a:rPr>
                <a:t>, along with support for virtual machines with up to </a:t>
              </a:r>
              <a:r>
                <a:rPr lang="en-US" sz="1530" b="1" spc="-52" dirty="0">
                  <a:gradFill>
                    <a:gsLst>
                      <a:gs pos="2917">
                        <a:schemeClr val="tx1"/>
                      </a:gs>
                      <a:gs pos="30000">
                        <a:schemeClr val="tx1"/>
                      </a:gs>
                    </a:gsLst>
                    <a:lin ang="5400000" scaled="0"/>
                  </a:gradFill>
                </a:rPr>
                <a:t>64 virtual processors</a:t>
              </a:r>
              <a:r>
                <a:rPr lang="en-US" sz="1530" spc="-52" dirty="0">
                  <a:gradFill>
                    <a:gsLst>
                      <a:gs pos="2917">
                        <a:schemeClr val="tx1"/>
                      </a:gs>
                      <a:gs pos="30000">
                        <a:schemeClr val="tx1"/>
                      </a:gs>
                    </a:gsLst>
                    <a:lin ang="5400000" scaled="0"/>
                  </a:gradFill>
                </a:rPr>
                <a:t> and </a:t>
              </a:r>
              <a:r>
                <a:rPr lang="en-US" sz="1530" b="1" spc="-52" dirty="0">
                  <a:gradFill>
                    <a:gsLst>
                      <a:gs pos="2917">
                        <a:schemeClr val="tx1"/>
                      </a:gs>
                      <a:gs pos="30000">
                        <a:schemeClr val="tx1"/>
                      </a:gs>
                    </a:gsLst>
                    <a:lin ang="5400000" scaled="0"/>
                  </a:gradFill>
                </a:rPr>
                <a:t>1TB memory</a:t>
              </a:r>
              <a:r>
                <a:rPr lang="en-US" sz="1530" spc="-52" dirty="0">
                  <a:gradFill>
                    <a:gsLst>
                      <a:gs pos="2917">
                        <a:schemeClr val="tx1"/>
                      </a:gs>
                      <a:gs pos="30000">
                        <a:schemeClr val="tx1"/>
                      </a:gs>
                    </a:gsLst>
                    <a:lin ang="5400000" scaled="0"/>
                  </a:gradFill>
                </a:rPr>
                <a:t>, Hyper-V provides the greatest scalability for mission-critical Microsoft workloads such as SQL Server, SharePoint and </a:t>
              </a:r>
              <a:r>
                <a:rPr lang="en-US" sz="1530" spc="-52" dirty="0" smtClean="0">
                  <a:gradFill>
                    <a:gsLst>
                      <a:gs pos="2917">
                        <a:schemeClr val="tx1"/>
                      </a:gs>
                      <a:gs pos="30000">
                        <a:schemeClr val="tx1"/>
                      </a:gs>
                    </a:gsLst>
                    <a:lin ang="5400000" scaled="0"/>
                  </a:gradFill>
                </a:rPr>
                <a:t>Exchange</a:t>
              </a:r>
              <a:r>
                <a:rPr lang="en-US" sz="1530" spc="-52" dirty="0">
                  <a:gradFill>
                    <a:gsLst>
                      <a:gs pos="2917">
                        <a:schemeClr val="tx1"/>
                      </a:gs>
                      <a:gs pos="30000">
                        <a:schemeClr val="tx1"/>
                      </a:gs>
                    </a:gsLst>
                    <a:lin ang="5400000" scaled="0"/>
                  </a:gradFill>
                </a:rPr>
                <a:t>.</a:t>
              </a:r>
              <a:endParaRPr lang="en-US" sz="1530" b="1" spc="-52" dirty="0">
                <a:gradFill>
                  <a:gsLst>
                    <a:gs pos="2917">
                      <a:schemeClr val="tx1"/>
                    </a:gs>
                    <a:gs pos="30000">
                      <a:schemeClr val="tx1"/>
                    </a:gs>
                  </a:gsLst>
                  <a:lin ang="5400000" scaled="0"/>
                </a:gradFill>
              </a:endParaRPr>
            </a:p>
          </p:txBody>
        </p:sp>
        <p:pic>
          <p:nvPicPr>
            <p:cNvPr id="18" name="Picture 12"/>
            <p:cNvPicPr>
              <a:picLocks noChangeAspect="1" noChangeArrowheads="1"/>
            </p:cNvPicPr>
            <p:nvPr/>
          </p:nvPicPr>
          <p:blipFill>
            <a:blip r:embed="rId2" cstate="email">
              <a:biLevel thresh="25000"/>
              <a:extLst>
                <a:ext uri="{28A0092B-C50C-407E-A947-70E740481C1C}">
                  <a14:useLocalDpi xmlns:a14="http://schemas.microsoft.com/office/drawing/2010/main"/>
                </a:ext>
              </a:extLst>
            </a:blip>
            <a:srcRect/>
            <a:stretch>
              <a:fillRect/>
            </a:stretch>
          </p:blipFill>
          <p:spPr bwMode="auto">
            <a:xfrm>
              <a:off x="492550" y="1368850"/>
              <a:ext cx="1003160" cy="1066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526081" y="3097410"/>
            <a:ext cx="11377504" cy="1399094"/>
            <a:chOff x="514156" y="2711446"/>
            <a:chExt cx="11157011" cy="1371979"/>
          </a:xfrm>
        </p:grpSpPr>
        <p:sp>
          <p:nvSpPr>
            <p:cNvPr id="22" name="TextBox 21"/>
            <p:cNvSpPr txBox="1"/>
            <p:nvPr/>
          </p:nvSpPr>
          <p:spPr>
            <a:xfrm>
              <a:off x="1841647" y="2711446"/>
              <a:ext cx="9829520" cy="1371979"/>
            </a:xfrm>
            <a:prstGeom prst="rect">
              <a:avLst/>
            </a:prstGeom>
            <a:noFill/>
          </p:spPr>
          <p:txBody>
            <a:bodyPr wrap="square" lIns="0" tIns="0" rIns="0" bIns="0" rtlCol="0">
              <a:spAutoFit/>
            </a:bodyPr>
            <a:lstStyle/>
            <a:p>
              <a:pPr>
                <a:lnSpc>
                  <a:spcPct val="90000"/>
                </a:lnSpc>
              </a:pPr>
              <a:r>
                <a:rPr lang="en-US" sz="3229" spc="-52" dirty="0">
                  <a:gradFill>
                    <a:gsLst>
                      <a:gs pos="2917">
                        <a:schemeClr val="tx2"/>
                      </a:gs>
                      <a:gs pos="30000">
                        <a:schemeClr val="tx2"/>
                      </a:gs>
                    </a:gsLst>
                    <a:lin ang="5400000" scaled="0"/>
                  </a:gradFill>
                  <a:latin typeface="+mj-lt"/>
                </a:rPr>
                <a:t>Powerful Storage Capabilities</a:t>
              </a:r>
            </a:p>
            <a:p>
              <a:pPr algn="just">
                <a:lnSpc>
                  <a:spcPct val="90000"/>
                </a:lnSpc>
                <a:spcBef>
                  <a:spcPts val="612"/>
                </a:spcBef>
              </a:pPr>
              <a:r>
                <a:rPr lang="en-US" sz="1530" spc="-52" dirty="0">
                  <a:gradFill>
                    <a:gsLst>
                      <a:gs pos="2917">
                        <a:schemeClr val="tx1"/>
                      </a:gs>
                      <a:gs pos="30000">
                        <a:schemeClr val="tx1"/>
                      </a:gs>
                    </a:gsLst>
                    <a:lin ang="5400000" scaled="0"/>
                  </a:gradFill>
                </a:rPr>
                <a:t>Hyper-V provides virtual machine storage capacity of up to </a:t>
              </a:r>
              <a:r>
                <a:rPr lang="en-US" sz="1530" b="1" spc="-52" dirty="0">
                  <a:gradFill>
                    <a:gsLst>
                      <a:gs pos="2917">
                        <a:schemeClr val="tx1"/>
                      </a:gs>
                      <a:gs pos="30000">
                        <a:schemeClr val="tx1"/>
                      </a:gs>
                    </a:gsLst>
                    <a:lin ang="5400000" scaled="0"/>
                  </a:gradFill>
                </a:rPr>
                <a:t>64TB per virtual disk</a:t>
              </a:r>
              <a:r>
                <a:rPr lang="en-US" sz="1530" spc="-52" dirty="0" smtClean="0">
                  <a:gradFill>
                    <a:gsLst>
                      <a:gs pos="2917">
                        <a:schemeClr val="tx1"/>
                      </a:gs>
                      <a:gs pos="30000">
                        <a:schemeClr val="tx1"/>
                      </a:gs>
                    </a:gsLst>
                    <a:lin ang="5400000" scaled="0"/>
                  </a:gradFill>
                </a:rPr>
                <a:t>, </a:t>
              </a:r>
              <a:r>
                <a:rPr lang="en-US" sz="1530" spc="-52" dirty="0">
                  <a:gradFill>
                    <a:gsLst>
                      <a:gs pos="2917">
                        <a:schemeClr val="tx1"/>
                      </a:gs>
                      <a:gs pos="30000">
                        <a:schemeClr val="tx1"/>
                      </a:gs>
                    </a:gsLst>
                    <a:lin ang="5400000" scaled="0"/>
                  </a:gradFill>
                </a:rPr>
                <a:t>and provides deep integration with storage arrays, through features such as </a:t>
              </a:r>
              <a:r>
                <a:rPr lang="en-US" sz="1530" b="1" spc="-52" dirty="0">
                  <a:gradFill>
                    <a:gsLst>
                      <a:gs pos="2917">
                        <a:schemeClr val="tx1"/>
                      </a:gs>
                      <a:gs pos="30000">
                        <a:schemeClr val="tx1"/>
                      </a:gs>
                    </a:gsLst>
                    <a:lin ang="5400000" scaled="0"/>
                  </a:gradFill>
                </a:rPr>
                <a:t>Offloaded Data Transfer</a:t>
              </a:r>
              <a:r>
                <a:rPr lang="en-US" sz="1530" spc="-52" dirty="0">
                  <a:gradFill>
                    <a:gsLst>
                      <a:gs pos="2917">
                        <a:schemeClr val="tx1"/>
                      </a:gs>
                      <a:gs pos="30000">
                        <a:schemeClr val="tx1"/>
                      </a:gs>
                    </a:gsLst>
                    <a:lin ang="5400000" scaled="0"/>
                  </a:gradFill>
                </a:rPr>
                <a:t>, to drive the highest levels of performance for key workloads such as SQL Server, SharePoint &amp; Exchange.  In addition, customers now have complete flexibility for virtual machine storage, through </a:t>
              </a:r>
              <a:r>
                <a:rPr lang="en-US" sz="1530" b="1" spc="-52" dirty="0">
                  <a:gradFill>
                    <a:gsLst>
                      <a:gs pos="2917">
                        <a:schemeClr val="tx1"/>
                      </a:gs>
                      <a:gs pos="30000">
                        <a:schemeClr val="tx1"/>
                      </a:gs>
                    </a:gsLst>
                    <a:lin ang="5400000" scaled="0"/>
                  </a:gradFill>
                </a:rPr>
                <a:t>integrated support for iSCSI, Fibre Channel and SMB 3.0</a:t>
              </a:r>
            </a:p>
          </p:txBody>
        </p:sp>
        <p:sp>
          <p:nvSpPr>
            <p:cNvPr id="19" name="Freeform 79"/>
            <p:cNvSpPr>
              <a:spLocks noEditPoints="1"/>
            </p:cNvSpPr>
            <p:nvPr/>
          </p:nvSpPr>
          <p:spPr bwMode="black">
            <a:xfrm>
              <a:off x="514156" y="2742830"/>
              <a:ext cx="949659" cy="1283818"/>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3901" tIns="41951" rIns="83901" bIns="41951" numCol="1" anchor="t" anchorCtr="0" compatLnSpc="1">
              <a:prstTxWarp prst="textNoShape">
                <a:avLst/>
              </a:prstTxWarp>
            </a:bodyPr>
            <a:lstStyle/>
            <a:p>
              <a:pPr defTabSz="931850"/>
              <a:endParaRPr lang="en-US" sz="1632" dirty="0">
                <a:solidFill>
                  <a:srgbClr val="505050"/>
                </a:solidFill>
              </a:endParaRPr>
            </a:p>
          </p:txBody>
        </p:sp>
      </p:grpSp>
      <p:grpSp>
        <p:nvGrpSpPr>
          <p:cNvPr id="5" name="Group 4"/>
          <p:cNvGrpSpPr/>
          <p:nvPr/>
        </p:nvGrpSpPr>
        <p:grpSpPr>
          <a:xfrm>
            <a:off x="427859" y="4794292"/>
            <a:ext cx="11475726" cy="1399094"/>
            <a:chOff x="417837" y="4361724"/>
            <a:chExt cx="11253330" cy="1371979"/>
          </a:xfrm>
        </p:grpSpPr>
        <p:sp>
          <p:nvSpPr>
            <p:cNvPr id="20" name="TextBox 19"/>
            <p:cNvSpPr txBox="1"/>
            <p:nvPr/>
          </p:nvSpPr>
          <p:spPr>
            <a:xfrm>
              <a:off x="1841647" y="4361724"/>
              <a:ext cx="9829520" cy="1371979"/>
            </a:xfrm>
            <a:prstGeom prst="rect">
              <a:avLst/>
            </a:prstGeom>
            <a:noFill/>
          </p:spPr>
          <p:txBody>
            <a:bodyPr wrap="square" lIns="0" tIns="0" rIns="0" bIns="0" rtlCol="0">
              <a:spAutoFit/>
            </a:bodyPr>
            <a:lstStyle/>
            <a:p>
              <a:pPr>
                <a:lnSpc>
                  <a:spcPct val="90000"/>
                </a:lnSpc>
              </a:pPr>
              <a:r>
                <a:rPr lang="en-US" sz="3229" spc="-52" dirty="0">
                  <a:gradFill>
                    <a:gsLst>
                      <a:gs pos="2917">
                        <a:schemeClr val="tx2"/>
                      </a:gs>
                      <a:gs pos="30000">
                        <a:schemeClr val="tx2"/>
                      </a:gs>
                    </a:gsLst>
                    <a:lin ang="5400000" scaled="0"/>
                  </a:gradFill>
                  <a:latin typeface="+mj-lt"/>
                </a:rPr>
                <a:t>Comprehensive Networking Capabilities</a:t>
              </a:r>
            </a:p>
            <a:p>
              <a:pPr algn="just">
                <a:lnSpc>
                  <a:spcPct val="90000"/>
                </a:lnSpc>
                <a:spcBef>
                  <a:spcPts val="612"/>
                </a:spcBef>
              </a:pPr>
              <a:r>
                <a:rPr lang="en-US" sz="1530" spc="-52" dirty="0">
                  <a:gradFill>
                    <a:gsLst>
                      <a:gs pos="2917">
                        <a:schemeClr val="tx1"/>
                      </a:gs>
                      <a:gs pos="30000">
                        <a:schemeClr val="tx1"/>
                      </a:gs>
                    </a:gsLst>
                    <a:lin ang="5400000" scaled="0"/>
                  </a:gradFill>
                </a:rPr>
                <a:t>Hyper-V provides a </a:t>
              </a:r>
              <a:r>
                <a:rPr lang="en-US" sz="1530" b="1" spc="-52" dirty="0">
                  <a:gradFill>
                    <a:gsLst>
                      <a:gs pos="2917">
                        <a:schemeClr val="tx1"/>
                      </a:gs>
                      <a:gs pos="30000">
                        <a:schemeClr val="tx1"/>
                      </a:gs>
                    </a:gsLst>
                    <a:lin ang="5400000" scaled="0"/>
                  </a:gradFill>
                </a:rPr>
                <a:t>completely extensible networking switch</a:t>
              </a:r>
              <a:r>
                <a:rPr lang="en-US" sz="1530" spc="-52" dirty="0">
                  <a:gradFill>
                    <a:gsLst>
                      <a:gs pos="2917">
                        <a:schemeClr val="tx1"/>
                      </a:gs>
                      <a:gs pos="30000">
                        <a:schemeClr val="tx1"/>
                      </a:gs>
                    </a:gsLst>
                    <a:lin ang="5400000" scaled="0"/>
                  </a:gradFill>
                </a:rPr>
                <a:t>, to enable </a:t>
              </a:r>
              <a:r>
                <a:rPr lang="en-US" sz="1530" b="1" spc="-52" dirty="0">
                  <a:gradFill>
                    <a:gsLst>
                      <a:gs pos="2917">
                        <a:schemeClr val="tx1"/>
                      </a:gs>
                      <a:gs pos="30000">
                        <a:schemeClr val="tx1"/>
                      </a:gs>
                    </a:gsLst>
                    <a:lin ang="5400000" scaled="0"/>
                  </a:gradFill>
                </a:rPr>
                <a:t>granular security and performance controls</a:t>
              </a:r>
              <a:r>
                <a:rPr lang="en-US" sz="1530" spc="-52" dirty="0">
                  <a:gradFill>
                    <a:gsLst>
                      <a:gs pos="2917">
                        <a:schemeClr val="tx1"/>
                      </a:gs>
                      <a:gs pos="30000">
                        <a:schemeClr val="tx1"/>
                      </a:gs>
                    </a:gsLst>
                    <a:lin ang="5400000" scaled="0"/>
                  </a:gradFill>
                </a:rPr>
                <a:t> to protect, and enhance the performance of key Microsoft workloads, such as SQL Server, SharePoint and Exchange.  With inbox offload capabilities, such as </a:t>
              </a:r>
              <a:r>
                <a:rPr lang="en-US" sz="1530" b="1" spc="-52" dirty="0">
                  <a:gradFill>
                    <a:gsLst>
                      <a:gs pos="2917">
                        <a:schemeClr val="tx1"/>
                      </a:gs>
                      <a:gs pos="30000">
                        <a:schemeClr val="tx1"/>
                      </a:gs>
                    </a:gsLst>
                    <a:lin ang="5400000" scaled="0"/>
                  </a:gradFill>
                </a:rPr>
                <a:t>Dynamic VMq</a:t>
              </a:r>
              <a:r>
                <a:rPr lang="en-US" sz="1530" spc="-52" dirty="0">
                  <a:gradFill>
                    <a:gsLst>
                      <a:gs pos="2917">
                        <a:schemeClr val="tx1"/>
                      </a:gs>
                      <a:gs pos="30000">
                        <a:schemeClr val="tx1"/>
                      </a:gs>
                    </a:gsLst>
                    <a:lin ang="5400000" scaled="0"/>
                  </a:gradFill>
                </a:rPr>
                <a:t>, </a:t>
              </a:r>
              <a:r>
                <a:rPr lang="en-US" sz="1530" b="1" spc="-52" dirty="0">
                  <a:gradFill>
                    <a:gsLst>
                      <a:gs pos="2917">
                        <a:schemeClr val="tx1"/>
                      </a:gs>
                      <a:gs pos="30000">
                        <a:schemeClr val="tx1"/>
                      </a:gs>
                    </a:gsLst>
                    <a:lin ang="5400000" scaled="0"/>
                  </a:gradFill>
                </a:rPr>
                <a:t>IPsec Task Offload</a:t>
              </a:r>
              <a:r>
                <a:rPr lang="en-US" sz="1530" spc="-52" dirty="0">
                  <a:gradFill>
                    <a:gsLst>
                      <a:gs pos="2917">
                        <a:schemeClr val="tx1"/>
                      </a:gs>
                      <a:gs pos="30000">
                        <a:schemeClr val="tx1"/>
                      </a:gs>
                    </a:gsLst>
                    <a:lin ang="5400000" scaled="0"/>
                  </a:gradFill>
                </a:rPr>
                <a:t>, and </a:t>
              </a:r>
              <a:r>
                <a:rPr lang="en-US" sz="1530" b="1" spc="-52" dirty="0">
                  <a:gradFill>
                    <a:gsLst>
                      <a:gs pos="2917">
                        <a:schemeClr val="tx1"/>
                      </a:gs>
                      <a:gs pos="30000">
                        <a:schemeClr val="tx1"/>
                      </a:gs>
                    </a:gsLst>
                    <a:lin ang="5400000" scaled="0"/>
                  </a:gradFill>
                </a:rPr>
                <a:t>SR-IOV</a:t>
              </a:r>
              <a:r>
                <a:rPr lang="en-US" sz="1530" spc="-52" dirty="0">
                  <a:gradFill>
                    <a:gsLst>
                      <a:gs pos="2917">
                        <a:schemeClr val="tx1"/>
                      </a:gs>
                      <a:gs pos="30000">
                        <a:schemeClr val="tx1"/>
                      </a:gs>
                    </a:gsLst>
                    <a:lin ang="5400000" scaled="0"/>
                  </a:gradFill>
                </a:rPr>
                <a:t>, customers can drive the highest levels of networking performance, with the lowest latencies, all with </a:t>
              </a:r>
              <a:r>
                <a:rPr lang="en-US" sz="1530" b="1" spc="-52" dirty="0">
                  <a:gradFill>
                    <a:gsLst>
                      <a:gs pos="2917">
                        <a:schemeClr val="tx1"/>
                      </a:gs>
                      <a:gs pos="30000">
                        <a:schemeClr val="tx1"/>
                      </a:gs>
                    </a:gsLst>
                    <a:lin ang="5400000" scaled="0"/>
                  </a:gradFill>
                </a:rPr>
                <a:t>no SKU-specific licensing restrictions</a:t>
              </a:r>
            </a:p>
          </p:txBody>
        </p:sp>
        <p:pic>
          <p:nvPicPr>
            <p:cNvPr id="31" name="Picture 30" descr="Untitled-4.png"/>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417837" y="4549456"/>
              <a:ext cx="1196193" cy="971122"/>
            </a:xfrm>
            <a:prstGeom prst="rect">
              <a:avLst/>
            </a:prstGeom>
            <a:noFill/>
            <a:ln>
              <a:noFill/>
            </a:ln>
          </p:spPr>
        </p:pic>
      </p:grpSp>
    </p:spTree>
    <p:extLst>
      <p:ext uri="{BB962C8B-B14F-4D97-AF65-F5344CB8AC3E}">
        <p14:creationId xmlns:p14="http://schemas.microsoft.com/office/powerpoint/2010/main" val="154181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10000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decel="10000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Virtualize MS Exchange 2013?</a:t>
            </a:r>
            <a:endParaRPr lang="en-US" dirty="0"/>
          </a:p>
        </p:txBody>
      </p:sp>
      <p:sp>
        <p:nvSpPr>
          <p:cNvPr id="3" name="Text Placeholder 2"/>
          <p:cNvSpPr>
            <a:spLocks noGrp="1"/>
          </p:cNvSpPr>
          <p:nvPr>
            <p:ph type="body" sz="quarter" idx="10"/>
          </p:nvPr>
        </p:nvSpPr>
        <p:spPr>
          <a:xfrm>
            <a:off x="274638" y="1212850"/>
            <a:ext cx="11887200" cy="2542234"/>
          </a:xfrm>
        </p:spPr>
        <p:txBody>
          <a:bodyPr/>
          <a:lstStyle/>
          <a:p>
            <a:pPr marL="571500" indent="-571500">
              <a:buFont typeface="Arial" panose="020B0604020202020204" pitchFamily="34" charset="0"/>
              <a:buChar char="•"/>
            </a:pPr>
            <a:r>
              <a:rPr lang="en-US" sz="2800" dirty="0" smtClean="0"/>
              <a:t>Virtualizing Exchange is not only possible but an attractive option</a:t>
            </a:r>
          </a:p>
          <a:p>
            <a:pPr marL="800100" lvl="2" indent="-571500">
              <a:buFont typeface="Arial" panose="020B0604020202020204" pitchFamily="34" charset="0"/>
              <a:buChar char="•"/>
            </a:pPr>
            <a:r>
              <a:rPr lang="en-US" dirty="0" smtClean="0"/>
              <a:t>Exchange is fully supported virtualized for ALL role servers</a:t>
            </a:r>
          </a:p>
          <a:p>
            <a:pPr marL="800100" lvl="2" indent="-571500">
              <a:buFont typeface="Arial" panose="020B0604020202020204" pitchFamily="34" charset="0"/>
              <a:buChar char="•"/>
            </a:pPr>
            <a:r>
              <a:rPr lang="en-US" dirty="0" smtClean="0"/>
              <a:t>Deploying Exchange is much quicker in a virtual environment</a:t>
            </a:r>
          </a:p>
          <a:p>
            <a:pPr marL="800100" lvl="2" indent="-571500">
              <a:buFont typeface="Arial" panose="020B0604020202020204" pitchFamily="34" charset="0"/>
              <a:buChar char="•"/>
            </a:pPr>
            <a:r>
              <a:rPr lang="en-US" dirty="0" smtClean="0"/>
              <a:t>More controlled resource allocation granularity</a:t>
            </a:r>
          </a:p>
          <a:p>
            <a:pPr marL="800100" lvl="2" indent="-571500">
              <a:buFont typeface="Arial" panose="020B0604020202020204" pitchFamily="34" charset="0"/>
              <a:buChar char="•"/>
            </a:pPr>
            <a:r>
              <a:rPr lang="en-US" dirty="0" smtClean="0"/>
              <a:t>Innate HA capabilities with virtualization using VM clustering for roles servers outside of MB and DAGs</a:t>
            </a:r>
            <a:endParaRPr lang="en-US" sz="2800" dirty="0" smtClean="0"/>
          </a:p>
          <a:p>
            <a:pPr marL="800100" lvl="2" indent="-571500">
              <a:buFont typeface="Arial" panose="020B0604020202020204" pitchFamily="34" charset="0"/>
              <a:buChar char="•"/>
            </a:pPr>
            <a:endParaRPr lang="en-US" dirty="0"/>
          </a:p>
        </p:txBody>
      </p:sp>
    </p:spTree>
    <p:extLst>
      <p:ext uri="{BB962C8B-B14F-4D97-AF65-F5344CB8AC3E}">
        <p14:creationId xmlns:p14="http://schemas.microsoft.com/office/powerpoint/2010/main" val="335145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Virtualizing Exchange | Performance</a:t>
            </a:r>
            <a:endParaRPr lang="en-US" dirty="0"/>
          </a:p>
        </p:txBody>
      </p:sp>
      <p:sp>
        <p:nvSpPr>
          <p:cNvPr id="11" name="TextBox 10"/>
          <p:cNvSpPr txBox="1"/>
          <p:nvPr/>
        </p:nvSpPr>
        <p:spPr>
          <a:xfrm>
            <a:off x="531274" y="1312139"/>
            <a:ext cx="4728591" cy="2593236"/>
          </a:xfrm>
          <a:prstGeom prst="rect">
            <a:avLst/>
          </a:prstGeom>
          <a:noFill/>
        </p:spPr>
        <p:txBody>
          <a:bodyPr wrap="square" lIns="0" tIns="0" rIns="0" bIns="0" rtlCol="0">
            <a:spAutoFit/>
          </a:bodyPr>
          <a:lstStyle/>
          <a:p>
            <a:pPr>
              <a:lnSpc>
                <a:spcPct val="90000"/>
              </a:lnSpc>
              <a:spcBef>
                <a:spcPts val="734"/>
              </a:spcBef>
            </a:pPr>
            <a:r>
              <a:rPr lang="en-US" sz="2040" spc="-62" dirty="0">
                <a:gradFill>
                  <a:gsLst>
                    <a:gs pos="2917">
                      <a:schemeClr val="tx1"/>
                    </a:gs>
                    <a:gs pos="30000">
                      <a:schemeClr val="tx1"/>
                    </a:gs>
                  </a:gsLst>
                  <a:lin ang="5400000" scaled="0"/>
                </a:gradFill>
              </a:rPr>
              <a:t>With Windows Server 2012 Hyper-V, ESG Lab performed hands-on testing of a virtualized tier-1 Exchange 2013 application workload. The workload used was designed to </a:t>
            </a:r>
            <a:r>
              <a:rPr lang="en-US" sz="2040" b="1" spc="-62" dirty="0">
                <a:gradFill>
                  <a:gsLst>
                    <a:gs pos="2917">
                      <a:schemeClr val="tx1"/>
                    </a:gs>
                    <a:gs pos="30000">
                      <a:schemeClr val="tx1"/>
                    </a:gs>
                  </a:gsLst>
                  <a:lin ang="5400000" scaled="0"/>
                </a:gradFill>
              </a:rPr>
              <a:t>simulate thousands of Exchange users performing typical activities</a:t>
            </a:r>
            <a:r>
              <a:rPr lang="en-US" sz="2040" spc="-62" dirty="0">
                <a:gradFill>
                  <a:gsLst>
                    <a:gs pos="2917">
                      <a:schemeClr val="tx1"/>
                    </a:gs>
                    <a:gs pos="30000">
                      <a:schemeClr val="tx1"/>
                    </a:gs>
                  </a:gsLst>
                  <a:lin ang="5400000" scaled="0"/>
                </a:gradFill>
              </a:rPr>
              <a:t> including sending and receiving e-mails, making calendar entries, updating contacts, and managing to-do lists.</a:t>
            </a:r>
          </a:p>
        </p:txBody>
      </p:sp>
      <p:grpSp>
        <p:nvGrpSpPr>
          <p:cNvPr id="18" name="Group 17"/>
          <p:cNvGrpSpPr/>
          <p:nvPr/>
        </p:nvGrpSpPr>
        <p:grpSpPr>
          <a:xfrm>
            <a:off x="5544786" y="1166085"/>
            <a:ext cx="6630769" cy="5278819"/>
            <a:chOff x="5397499" y="1168400"/>
            <a:chExt cx="6502267" cy="5176516"/>
          </a:xfrm>
        </p:grpSpPr>
        <p:graphicFrame>
          <p:nvGraphicFramePr>
            <p:cNvPr id="7" name="Chart 6"/>
            <p:cNvGraphicFramePr/>
            <p:nvPr>
              <p:extLst/>
            </p:nvPr>
          </p:nvGraphicFramePr>
          <p:xfrm>
            <a:off x="5397499" y="1168400"/>
            <a:ext cx="6502267" cy="4978400"/>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6181073" y="6137106"/>
              <a:ext cx="5096527" cy="207810"/>
            </a:xfrm>
            <a:prstGeom prst="rect">
              <a:avLst/>
            </a:prstGeom>
            <a:noFill/>
          </p:spPr>
          <p:txBody>
            <a:bodyPr wrap="square" lIns="0" tIns="0" rIns="0" bIns="0" rtlCol="0">
              <a:spAutoFit/>
            </a:bodyPr>
            <a:lstStyle/>
            <a:p>
              <a:pPr algn="ctr">
                <a:lnSpc>
                  <a:spcPct val="90000"/>
                </a:lnSpc>
                <a:spcBef>
                  <a:spcPts val="734"/>
                </a:spcBef>
              </a:pPr>
              <a:r>
                <a:rPr lang="en-US" sz="1530" spc="-62" dirty="0">
                  <a:gradFill>
                    <a:gsLst>
                      <a:gs pos="2917">
                        <a:schemeClr val="tx1"/>
                      </a:gs>
                      <a:gs pos="30000">
                        <a:schemeClr val="tx1"/>
                      </a:gs>
                    </a:gsLst>
                    <a:lin ang="5400000" scaled="0"/>
                  </a:gradFill>
                </a:rPr>
                <a:t>3 vCPU, 16GB RAM per VM, </a:t>
              </a:r>
              <a:r>
                <a:rPr lang="en-US" sz="1530" spc="-62" dirty="0" err="1">
                  <a:gradFill>
                    <a:gsLst>
                      <a:gs pos="2917">
                        <a:schemeClr val="tx1"/>
                      </a:gs>
                      <a:gs pos="30000">
                        <a:schemeClr val="tx1"/>
                      </a:gs>
                    </a:gsLst>
                    <a:lin ang="5400000" scaled="0"/>
                  </a:gradFill>
                </a:rPr>
                <a:t>JetStress</a:t>
              </a:r>
              <a:r>
                <a:rPr lang="en-US" sz="1530" spc="-62" dirty="0">
                  <a:gradFill>
                    <a:gsLst>
                      <a:gs pos="2917">
                        <a:schemeClr val="tx1"/>
                      </a:gs>
                      <a:gs pos="30000">
                        <a:schemeClr val="tx1"/>
                      </a:gs>
                    </a:gsLst>
                    <a:lin ang="5400000" scaled="0"/>
                  </a:gradFill>
                </a:rPr>
                <a:t> </a:t>
              </a:r>
              <a:r>
                <a:rPr lang="en-US" sz="1530" spc="-62" dirty="0" smtClean="0">
                  <a:gradFill>
                    <a:gsLst>
                      <a:gs pos="2917">
                        <a:schemeClr val="tx1"/>
                      </a:gs>
                      <a:gs pos="30000">
                        <a:schemeClr val="tx1"/>
                      </a:gs>
                    </a:gsLst>
                    <a:lin ang="5400000" scaled="0"/>
                  </a:gradFill>
                </a:rPr>
                <a:t>2010</a:t>
              </a:r>
              <a:endParaRPr lang="en-US" sz="1530" spc="-62" dirty="0">
                <a:gradFill>
                  <a:gsLst>
                    <a:gs pos="2917">
                      <a:schemeClr val="tx1"/>
                    </a:gs>
                    <a:gs pos="30000">
                      <a:schemeClr val="tx1"/>
                    </a:gs>
                  </a:gsLst>
                  <a:lin ang="5400000" scaled="0"/>
                </a:gradFill>
              </a:endParaRPr>
            </a:p>
          </p:txBody>
        </p:sp>
      </p:grpSp>
      <p:sp>
        <p:nvSpPr>
          <p:cNvPr id="9" name="TextBox 8"/>
          <p:cNvSpPr txBox="1"/>
          <p:nvPr/>
        </p:nvSpPr>
        <p:spPr>
          <a:xfrm>
            <a:off x="531274" y="4083122"/>
            <a:ext cx="4728591" cy="2305099"/>
          </a:xfrm>
          <a:prstGeom prst="rect">
            <a:avLst/>
          </a:prstGeom>
          <a:noFill/>
        </p:spPr>
        <p:txBody>
          <a:bodyPr wrap="square" lIns="0" tIns="0" rIns="0" bIns="0" rtlCol="0">
            <a:spAutoFit/>
          </a:bodyPr>
          <a:lstStyle/>
          <a:p>
            <a:pPr>
              <a:lnSpc>
                <a:spcPct val="90000"/>
              </a:lnSpc>
              <a:spcBef>
                <a:spcPts val="734"/>
              </a:spcBef>
            </a:pPr>
            <a:r>
              <a:rPr lang="en-US" sz="2040" spc="-62" dirty="0">
                <a:gradFill>
                  <a:gsLst>
                    <a:gs pos="2917">
                      <a:schemeClr val="tx1"/>
                    </a:gs>
                    <a:gs pos="30000">
                      <a:schemeClr val="tx1"/>
                    </a:gs>
                  </a:gsLst>
                  <a:lin ang="5400000" scaled="0"/>
                </a:gradFill>
              </a:rPr>
              <a:t>An Exchange 2013 infrastructure deployed within </a:t>
            </a:r>
            <a:r>
              <a:rPr lang="en-US" sz="2040" b="1" spc="-62" dirty="0">
                <a:gradFill>
                  <a:gsLst>
                    <a:gs pos="2917">
                      <a:schemeClr val="tx1"/>
                    </a:gs>
                    <a:gs pos="30000">
                      <a:schemeClr val="tx1"/>
                    </a:gs>
                  </a:gsLst>
                  <a:lin ang="5400000" scaled="0"/>
                </a:gradFill>
              </a:rPr>
              <a:t>12 Hyper-V VMs</a:t>
            </a:r>
            <a:r>
              <a:rPr lang="en-US" sz="2040" spc="-62" dirty="0">
                <a:gradFill>
                  <a:gsLst>
                    <a:gs pos="2917">
                      <a:schemeClr val="tx1"/>
                    </a:gs>
                    <a:gs pos="30000">
                      <a:schemeClr val="tx1"/>
                    </a:gs>
                  </a:gsLst>
                  <a:lin ang="5400000" scaled="0"/>
                </a:gradFill>
              </a:rPr>
              <a:t>, running on a </a:t>
            </a:r>
            <a:r>
              <a:rPr lang="en-US" sz="2040" b="1" spc="-62" dirty="0">
                <a:gradFill>
                  <a:gsLst>
                    <a:gs pos="2917">
                      <a:schemeClr val="tx1"/>
                    </a:gs>
                    <a:gs pos="30000">
                      <a:schemeClr val="tx1"/>
                    </a:gs>
                  </a:gsLst>
                  <a:lin ang="5400000" scaled="0"/>
                </a:gradFill>
              </a:rPr>
              <a:t>single physical server</a:t>
            </a:r>
            <a:r>
              <a:rPr lang="en-US" sz="2040" spc="-62" dirty="0">
                <a:gradFill>
                  <a:gsLst>
                    <a:gs pos="2917">
                      <a:schemeClr val="tx1"/>
                    </a:gs>
                    <a:gs pos="30000">
                      <a:schemeClr val="tx1"/>
                    </a:gs>
                  </a:gsLst>
                  <a:lin ang="5400000" scaled="0"/>
                </a:gradFill>
              </a:rPr>
              <a:t>, supported the I/O requirements of </a:t>
            </a:r>
            <a:r>
              <a:rPr lang="en-US" sz="2040" b="1" spc="-62" dirty="0">
                <a:gradFill>
                  <a:gsLst>
                    <a:gs pos="2917">
                      <a:schemeClr val="tx1"/>
                    </a:gs>
                    <a:gs pos="30000">
                      <a:schemeClr val="tx1"/>
                    </a:gs>
                  </a:gsLst>
                  <a:lin ang="5400000" scaled="0"/>
                </a:gradFill>
              </a:rPr>
              <a:t>up to 48,000 simulated users</a:t>
            </a:r>
            <a:r>
              <a:rPr lang="en-US" sz="2040" spc="-62" dirty="0">
                <a:gradFill>
                  <a:gsLst>
                    <a:gs pos="2917">
                      <a:schemeClr val="tx1"/>
                    </a:gs>
                    <a:gs pos="30000">
                      <a:schemeClr val="tx1"/>
                    </a:gs>
                  </a:gsLst>
                  <a:lin ang="5400000" scaled="0"/>
                </a:gradFill>
              </a:rPr>
              <a:t>, while average database read response times ranged </a:t>
            </a:r>
            <a:r>
              <a:rPr lang="en-US" sz="2040" b="1" spc="-62" dirty="0">
                <a:gradFill>
                  <a:gsLst>
                    <a:gs pos="2917">
                      <a:schemeClr val="tx1"/>
                    </a:gs>
                    <a:gs pos="30000">
                      <a:schemeClr val="tx1"/>
                    </a:gs>
                  </a:gsLst>
                  <a:lin ang="5400000" scaled="0"/>
                </a:gradFill>
              </a:rPr>
              <a:t>between 5.02 and 15.31ms</a:t>
            </a:r>
            <a:r>
              <a:rPr lang="en-US" sz="2040" spc="-62" dirty="0">
                <a:gradFill>
                  <a:gsLst>
                    <a:gs pos="2917">
                      <a:schemeClr val="tx1"/>
                    </a:gs>
                    <a:gs pos="30000">
                      <a:schemeClr val="tx1"/>
                    </a:gs>
                  </a:gsLst>
                  <a:lin ang="5400000" scaled="0"/>
                </a:gradFill>
              </a:rPr>
              <a:t>, well below the Microsoft recommended limit of 20 milliseconds</a:t>
            </a:r>
          </a:p>
        </p:txBody>
      </p:sp>
    </p:spTree>
    <p:extLst>
      <p:ext uri="{BB962C8B-B14F-4D97-AF65-F5344CB8AC3E}">
        <p14:creationId xmlns:p14="http://schemas.microsoft.com/office/powerpoint/2010/main" val="273942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Up Arrow 44"/>
          <p:cNvSpPr/>
          <p:nvPr/>
        </p:nvSpPr>
        <p:spPr bwMode="auto">
          <a:xfrm rot="12904947">
            <a:off x="4754659" y="4169864"/>
            <a:ext cx="609514" cy="1493275"/>
          </a:xfrm>
          <a:prstGeom prst="upArrow">
            <a:avLst/>
          </a:prstGeom>
          <a:solidFill>
            <a:schemeClr val="tx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1" name="Up Arrow 40"/>
          <p:cNvSpPr/>
          <p:nvPr/>
        </p:nvSpPr>
        <p:spPr bwMode="auto">
          <a:xfrm rot="10030736">
            <a:off x="6411504" y="4232339"/>
            <a:ext cx="609514" cy="1386199"/>
          </a:xfrm>
          <a:prstGeom prst="upArrow">
            <a:avLst/>
          </a:prstGeom>
          <a:solidFill>
            <a:schemeClr val="tx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7" name="Up Arrow 36"/>
          <p:cNvSpPr/>
          <p:nvPr/>
        </p:nvSpPr>
        <p:spPr bwMode="auto">
          <a:xfrm rot="6101421">
            <a:off x="7209978" y="3446458"/>
            <a:ext cx="609514" cy="1425585"/>
          </a:xfrm>
          <a:prstGeom prst="upArrow">
            <a:avLst/>
          </a:prstGeom>
          <a:solidFill>
            <a:schemeClr val="tx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 name="Title 2"/>
          <p:cNvSpPr>
            <a:spLocks noGrp="1"/>
          </p:cNvSpPr>
          <p:nvPr>
            <p:ph type="title"/>
          </p:nvPr>
        </p:nvSpPr>
        <p:spPr/>
        <p:txBody>
          <a:bodyPr/>
          <a:lstStyle/>
          <a:p>
            <a:r>
              <a:rPr lang="en-US" dirty="0" smtClean="0"/>
              <a:t>Key Virtual Hardware Considerations</a:t>
            </a:r>
            <a:endParaRPr lang="en-US" dirty="0"/>
          </a:p>
        </p:txBody>
      </p:sp>
      <p:sp>
        <p:nvSpPr>
          <p:cNvPr id="16" name="Up Arrow 15"/>
          <p:cNvSpPr/>
          <p:nvPr/>
        </p:nvSpPr>
        <p:spPr bwMode="auto">
          <a:xfrm rot="18688553">
            <a:off x="4851907" y="2066876"/>
            <a:ext cx="609514" cy="1659366"/>
          </a:xfrm>
          <a:prstGeom prst="upArrow">
            <a:avLst/>
          </a:prstGeom>
          <a:solidFill>
            <a:schemeClr val="tx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8" name="Up Arrow 17"/>
          <p:cNvSpPr/>
          <p:nvPr/>
        </p:nvSpPr>
        <p:spPr bwMode="auto">
          <a:xfrm rot="15285766">
            <a:off x="4203437" y="3510567"/>
            <a:ext cx="609514" cy="973079"/>
          </a:xfrm>
          <a:prstGeom prst="upArrow">
            <a:avLst/>
          </a:prstGeom>
          <a:solidFill>
            <a:schemeClr val="tx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19" name="Group 18"/>
          <p:cNvGrpSpPr/>
          <p:nvPr/>
        </p:nvGrpSpPr>
        <p:grpSpPr>
          <a:xfrm>
            <a:off x="463832" y="1565535"/>
            <a:ext cx="4331243" cy="1722252"/>
            <a:chOff x="524281" y="1466064"/>
            <a:chExt cx="4331857" cy="1722497"/>
          </a:xfrm>
        </p:grpSpPr>
        <p:grpSp>
          <p:nvGrpSpPr>
            <p:cNvPr id="20" name="Group 19"/>
            <p:cNvGrpSpPr/>
            <p:nvPr/>
          </p:nvGrpSpPr>
          <p:grpSpPr>
            <a:xfrm>
              <a:off x="524281" y="1466064"/>
              <a:ext cx="762000" cy="762000"/>
              <a:chOff x="160338" y="1530507"/>
              <a:chExt cx="762000" cy="762000"/>
            </a:xfrm>
          </p:grpSpPr>
          <p:sp>
            <p:nvSpPr>
              <p:cNvPr id="22" name="Rectangle 21"/>
              <p:cNvSpPr/>
              <p:nvPr/>
            </p:nvSpPr>
            <p:spPr bwMode="auto">
              <a:xfrm>
                <a:off x="274639" y="1644808"/>
                <a:ext cx="533398" cy="533398"/>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cxnSp>
            <p:nvCxnSpPr>
              <p:cNvPr id="23" name="Straight Connector 22"/>
              <p:cNvCxnSpPr/>
              <p:nvPr/>
            </p:nvCxnSpPr>
            <p:spPr>
              <a:xfrm>
                <a:off x="541338" y="1530507"/>
                <a:ext cx="0" cy="762000"/>
              </a:xfrm>
              <a:prstGeom prst="line">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5637" y="1530507"/>
                <a:ext cx="0" cy="762000"/>
              </a:xfrm>
              <a:prstGeom prst="line">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27037" y="1530507"/>
                <a:ext cx="0" cy="762000"/>
              </a:xfrm>
              <a:prstGeom prst="line">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541338" y="1416207"/>
                <a:ext cx="0" cy="762000"/>
              </a:xfrm>
              <a:prstGeom prst="line">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41338" y="1530507"/>
                <a:ext cx="0" cy="762000"/>
              </a:xfrm>
              <a:prstGeom prst="line">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541338" y="1644807"/>
                <a:ext cx="0" cy="762000"/>
              </a:xfrm>
              <a:prstGeom prst="line">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1194957" y="1563312"/>
              <a:ext cx="3661181" cy="1625249"/>
            </a:xfrm>
            <a:prstGeom prst="rect">
              <a:avLst/>
            </a:prstGeom>
            <a:noFill/>
          </p:spPr>
          <p:txBody>
            <a:bodyPr wrap="square" lIns="182854" tIns="146283" rIns="182854" bIns="146283" rtlCol="0">
              <a:spAutoFit/>
            </a:bodyPr>
            <a:lstStyle/>
            <a:p>
              <a:pPr>
                <a:lnSpc>
                  <a:spcPct val="90000"/>
                </a:lnSpc>
                <a:spcAft>
                  <a:spcPts val="600"/>
                </a:spcAft>
              </a:pPr>
              <a:r>
                <a:rPr lang="en-US" sz="2400" dirty="0"/>
                <a:t>Weights &amp; Reserves</a:t>
              </a:r>
              <a:br>
                <a:rPr lang="en-US" sz="2400" dirty="0"/>
              </a:br>
              <a:r>
                <a:rPr lang="en-US" sz="2400" dirty="0"/>
                <a:t>vNUMA (SQL &amp; IIS 8)</a:t>
              </a:r>
              <a:br>
                <a:rPr lang="en-US" sz="2400" dirty="0"/>
              </a:br>
              <a:r>
                <a:rPr lang="en-US" sz="2400" dirty="0"/>
                <a:t>LP:VP Ratios:</a:t>
              </a:r>
              <a:br>
                <a:rPr lang="en-US" sz="2400" dirty="0"/>
              </a:br>
              <a:r>
                <a:rPr lang="en-US" sz="2400" dirty="0" err="1" smtClean="0"/>
                <a:t>Exch</a:t>
              </a:r>
              <a:r>
                <a:rPr lang="en-US" sz="2400" dirty="0" smtClean="0"/>
                <a:t>/SP </a:t>
              </a:r>
              <a:r>
                <a:rPr lang="en-US" sz="2400" dirty="0"/>
                <a:t>– </a:t>
              </a:r>
              <a:r>
                <a:rPr lang="en-US" sz="2400" b="1" dirty="0"/>
                <a:t>1:1 (Max 2:1)</a:t>
              </a:r>
            </a:p>
          </p:txBody>
        </p:sp>
      </p:grpSp>
      <p:grpSp>
        <p:nvGrpSpPr>
          <p:cNvPr id="32" name="Group 31"/>
          <p:cNvGrpSpPr/>
          <p:nvPr/>
        </p:nvGrpSpPr>
        <p:grpSpPr>
          <a:xfrm>
            <a:off x="471284" y="3582583"/>
            <a:ext cx="3705796" cy="1292619"/>
            <a:chOff x="651102" y="3162003"/>
            <a:chExt cx="3706322" cy="1292802"/>
          </a:xfrm>
        </p:grpSpPr>
        <p:sp>
          <p:nvSpPr>
            <p:cNvPr id="15" name="TextBox 14"/>
            <p:cNvSpPr txBox="1"/>
            <p:nvPr/>
          </p:nvSpPr>
          <p:spPr>
            <a:xfrm>
              <a:off x="1418199" y="3162003"/>
              <a:ext cx="2939225" cy="1292802"/>
            </a:xfrm>
            <a:prstGeom prst="rect">
              <a:avLst/>
            </a:prstGeom>
            <a:noFill/>
          </p:spPr>
          <p:txBody>
            <a:bodyPr wrap="square" lIns="182854" tIns="146283" rIns="182854" bIns="146283" rtlCol="0">
              <a:spAutoFit/>
            </a:bodyPr>
            <a:lstStyle/>
            <a:p>
              <a:pPr>
                <a:lnSpc>
                  <a:spcPct val="90000"/>
                </a:lnSpc>
                <a:spcAft>
                  <a:spcPts val="600"/>
                </a:spcAft>
              </a:pPr>
              <a:r>
                <a:rPr lang="en-US" sz="2400" b="1" dirty="0"/>
                <a:t>Dynamic Memory</a:t>
              </a:r>
              <a:r>
                <a:rPr lang="en-US" sz="2400" dirty="0"/>
                <a:t/>
              </a:r>
              <a:br>
                <a:rPr lang="en-US" sz="2400" dirty="0"/>
              </a:br>
              <a:r>
                <a:rPr lang="en-US" sz="2400" dirty="0"/>
                <a:t>Exch/SP – </a:t>
              </a:r>
              <a:r>
                <a:rPr lang="en-US" sz="2400" b="1" dirty="0"/>
                <a:t>No</a:t>
              </a:r>
              <a:br>
                <a:rPr lang="en-US" sz="2400" b="1" dirty="0"/>
              </a:br>
              <a:r>
                <a:rPr lang="en-US" sz="2400" dirty="0"/>
                <a:t>SQL - </a:t>
              </a:r>
              <a:r>
                <a:rPr lang="en-US" sz="2400" b="1" dirty="0"/>
                <a:t>Yes</a:t>
              </a:r>
            </a:p>
          </p:txBody>
        </p:sp>
        <p:pic>
          <p:nvPicPr>
            <p:cNvPr id="29" name="Picture 12"/>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651102" y="3419287"/>
              <a:ext cx="731918" cy="7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Up Arrow 32"/>
          <p:cNvSpPr/>
          <p:nvPr/>
        </p:nvSpPr>
        <p:spPr bwMode="auto">
          <a:xfrm rot="2881470">
            <a:off x="7018580" y="2094911"/>
            <a:ext cx="609514" cy="1659366"/>
          </a:xfrm>
          <a:prstGeom prst="upArrow">
            <a:avLst/>
          </a:prstGeom>
          <a:solidFill>
            <a:schemeClr val="tx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6" name="Group 5"/>
          <p:cNvGrpSpPr/>
          <p:nvPr/>
        </p:nvGrpSpPr>
        <p:grpSpPr>
          <a:xfrm>
            <a:off x="4923021" y="2887749"/>
            <a:ext cx="2400317" cy="1841084"/>
            <a:chOff x="4922837" y="2887662"/>
            <a:chExt cx="2400658" cy="1841345"/>
          </a:xfrm>
        </p:grpSpPr>
        <p:sp>
          <p:nvSpPr>
            <p:cNvPr id="4" name="Freeform 207"/>
            <p:cNvSpPr>
              <a:spLocks noEditPoints="1"/>
            </p:cNvSpPr>
            <p:nvPr/>
          </p:nvSpPr>
          <p:spPr bwMode="gray">
            <a:xfrm>
              <a:off x="4922837" y="2887662"/>
              <a:ext cx="2400658" cy="184134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accent1">
                <a:lumMod val="20000"/>
                <a:lumOff val="80000"/>
              </a:schemeClr>
            </a:solidFill>
            <a:ln>
              <a:noFill/>
            </a:ln>
            <a:extLst/>
          </p:spPr>
          <p:txBody>
            <a:bodyPr vert="horz" wrap="square" lIns="914270" tIns="0" rIns="0" bIns="210282" numCol="1" anchor="b" anchorCtr="0" compatLnSpc="1">
              <a:prstTxWarp prst="textNoShape">
                <a:avLst/>
              </a:prstTxWarp>
            </a:bodyPr>
            <a:lstStyle/>
            <a:p>
              <a:endParaRPr lang="en-US" sz="1399" dirty="0">
                <a:solidFill>
                  <a:srgbClr val="EFEFEF"/>
                </a:solidFill>
              </a:endParaRPr>
            </a:p>
          </p:txBody>
        </p:sp>
        <p:sp>
          <p:nvSpPr>
            <p:cNvPr id="5" name="TextBox 4"/>
            <p:cNvSpPr txBox="1"/>
            <p:nvPr/>
          </p:nvSpPr>
          <p:spPr>
            <a:xfrm>
              <a:off x="5800321" y="3268662"/>
              <a:ext cx="1103716" cy="634530"/>
            </a:xfrm>
            <a:prstGeom prst="rect">
              <a:avLst/>
            </a:prstGeom>
            <a:noFill/>
          </p:spPr>
          <p:txBody>
            <a:bodyPr wrap="square" lIns="182854" tIns="146283" rIns="182854" bIns="146283" rtlCol="0">
              <a:spAutoFit/>
            </a:bodyPr>
            <a:lstStyle/>
            <a:p>
              <a:pPr>
                <a:lnSpc>
                  <a:spcPct val="90000"/>
                </a:lnSpc>
                <a:spcAft>
                  <a:spcPts val="600"/>
                </a:spcAft>
              </a:pPr>
              <a:r>
                <a:rPr lang="en-US" sz="2400" b="1" dirty="0">
                  <a:solidFill>
                    <a:srgbClr val="00518E"/>
                  </a:solidFill>
                </a:rPr>
                <a:t>VM</a:t>
              </a:r>
            </a:p>
          </p:txBody>
        </p:sp>
      </p:grpSp>
      <p:grpSp>
        <p:nvGrpSpPr>
          <p:cNvPr id="36" name="Group 35"/>
          <p:cNvGrpSpPr/>
          <p:nvPr/>
        </p:nvGrpSpPr>
        <p:grpSpPr>
          <a:xfrm>
            <a:off x="8319326" y="1330709"/>
            <a:ext cx="4060208" cy="1651487"/>
            <a:chOff x="8222095" y="1306110"/>
            <a:chExt cx="4060783" cy="1651721"/>
          </a:xfrm>
        </p:grpSpPr>
        <p:pic>
          <p:nvPicPr>
            <p:cNvPr id="34" name="Picture 33" descr="Untitled-4.png"/>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8222095" y="1731528"/>
              <a:ext cx="953373" cy="773991"/>
            </a:xfrm>
            <a:prstGeom prst="rect">
              <a:avLst/>
            </a:prstGeom>
            <a:noFill/>
            <a:ln>
              <a:noFill/>
            </a:ln>
          </p:spPr>
        </p:pic>
        <p:sp>
          <p:nvSpPr>
            <p:cNvPr id="35" name="TextBox 34"/>
            <p:cNvSpPr txBox="1"/>
            <p:nvPr/>
          </p:nvSpPr>
          <p:spPr>
            <a:xfrm>
              <a:off x="9195379" y="1306110"/>
              <a:ext cx="3087499" cy="1651721"/>
            </a:xfrm>
            <a:prstGeom prst="rect">
              <a:avLst/>
            </a:prstGeom>
            <a:noFill/>
          </p:spPr>
          <p:txBody>
            <a:bodyPr wrap="square" lIns="182854" tIns="146283" rIns="182854" bIns="146283" rtlCol="0">
              <a:spAutoFit/>
            </a:bodyPr>
            <a:lstStyle/>
            <a:p>
              <a:pPr>
                <a:lnSpc>
                  <a:spcPct val="90000"/>
                </a:lnSpc>
                <a:spcAft>
                  <a:spcPts val="600"/>
                </a:spcAft>
              </a:pPr>
              <a:r>
                <a:rPr lang="en-US" sz="2400" dirty="0"/>
                <a:t>Synthetic vNIC</a:t>
              </a:r>
              <a:br>
                <a:rPr lang="en-US" sz="2400" dirty="0"/>
              </a:br>
              <a:r>
                <a:rPr lang="en-US" sz="2400" dirty="0"/>
                <a:t>DVMQ or SR-IOV</a:t>
              </a:r>
              <a:br>
                <a:rPr lang="en-US" sz="2400" dirty="0"/>
              </a:br>
              <a:r>
                <a:rPr lang="en-US" sz="2400" dirty="0"/>
                <a:t>In-Guest Teaming</a:t>
              </a:r>
              <a:br>
                <a:rPr lang="en-US" sz="2400" dirty="0"/>
              </a:br>
              <a:r>
                <a:rPr lang="en-US" sz="2400" dirty="0"/>
                <a:t>Network QoS</a:t>
              </a:r>
            </a:p>
          </p:txBody>
        </p:sp>
      </p:grpSp>
      <p:grpSp>
        <p:nvGrpSpPr>
          <p:cNvPr id="44" name="Group 43"/>
          <p:cNvGrpSpPr/>
          <p:nvPr/>
        </p:nvGrpSpPr>
        <p:grpSpPr>
          <a:xfrm>
            <a:off x="8340377" y="3497264"/>
            <a:ext cx="3838244" cy="1990503"/>
            <a:chOff x="8431498" y="3735955"/>
            <a:chExt cx="3838789" cy="1990786"/>
          </a:xfrm>
        </p:grpSpPr>
        <p:sp>
          <p:nvSpPr>
            <p:cNvPr id="38" name="Freeform 79"/>
            <p:cNvSpPr>
              <a:spLocks noEditPoints="1"/>
            </p:cNvSpPr>
            <p:nvPr/>
          </p:nvSpPr>
          <p:spPr bwMode="black">
            <a:xfrm>
              <a:off x="8431498" y="4108299"/>
              <a:ext cx="697988" cy="943591"/>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3901" tIns="41951" rIns="83901" bIns="41951" numCol="1" anchor="t" anchorCtr="0" compatLnSpc="1">
              <a:prstTxWarp prst="textNoShape">
                <a:avLst/>
              </a:prstTxWarp>
            </a:bodyPr>
            <a:lstStyle/>
            <a:p>
              <a:pPr defTabSz="931850"/>
              <a:endParaRPr lang="en-US" sz="1632" dirty="0">
                <a:solidFill>
                  <a:srgbClr val="505050"/>
                </a:solidFill>
              </a:endParaRPr>
            </a:p>
          </p:txBody>
        </p:sp>
        <p:sp>
          <p:nvSpPr>
            <p:cNvPr id="39" name="TextBox 38"/>
            <p:cNvSpPr txBox="1"/>
            <p:nvPr/>
          </p:nvSpPr>
          <p:spPr>
            <a:xfrm>
              <a:off x="9195379" y="3735955"/>
              <a:ext cx="3074908" cy="1990786"/>
            </a:xfrm>
            <a:prstGeom prst="rect">
              <a:avLst/>
            </a:prstGeom>
            <a:noFill/>
          </p:spPr>
          <p:txBody>
            <a:bodyPr wrap="square" lIns="182854" tIns="146283" rIns="182854" bIns="146283" rtlCol="0">
              <a:spAutoFit/>
            </a:bodyPr>
            <a:lstStyle/>
            <a:p>
              <a:pPr>
                <a:lnSpc>
                  <a:spcPct val="90000"/>
                </a:lnSpc>
                <a:spcAft>
                  <a:spcPts val="600"/>
                </a:spcAft>
              </a:pPr>
              <a:r>
                <a:rPr lang="en-US" sz="2400" dirty="0"/>
                <a:t>Fixed VHDX (64TB)</a:t>
              </a:r>
              <a:br>
                <a:rPr lang="en-US" sz="2400" dirty="0"/>
              </a:br>
              <a:r>
                <a:rPr lang="en-US" sz="2400" dirty="0"/>
                <a:t>Separate VHDXs</a:t>
              </a:r>
              <a:br>
                <a:rPr lang="en-US" sz="2400" dirty="0"/>
              </a:br>
              <a:r>
                <a:rPr lang="en-US" sz="2400" dirty="0"/>
                <a:t>No Snapshots</a:t>
              </a:r>
              <a:br>
                <a:rPr lang="en-US" sz="2400" dirty="0"/>
              </a:br>
              <a:r>
                <a:rPr lang="en-US" sz="2400" dirty="0"/>
                <a:t>Virtual FC</a:t>
              </a:r>
              <a:br>
                <a:rPr lang="en-US" sz="2400" dirty="0"/>
              </a:br>
              <a:r>
                <a:rPr lang="en-US" sz="2400" dirty="0"/>
                <a:t>In Guest iSCSI</a:t>
              </a:r>
            </a:p>
          </p:txBody>
        </p:sp>
      </p:grpSp>
      <p:grpSp>
        <p:nvGrpSpPr>
          <p:cNvPr id="43" name="Group 42"/>
          <p:cNvGrpSpPr/>
          <p:nvPr/>
        </p:nvGrpSpPr>
        <p:grpSpPr>
          <a:xfrm>
            <a:off x="6983851" y="5518591"/>
            <a:ext cx="3805693" cy="1312471"/>
            <a:chOff x="6686041" y="5518878"/>
            <a:chExt cx="3806233" cy="1312657"/>
          </a:xfrm>
        </p:grpSpPr>
        <p:sp>
          <p:nvSpPr>
            <p:cNvPr id="40" name="Freeform 79"/>
            <p:cNvSpPr>
              <a:spLocks noEditPoints="1"/>
            </p:cNvSpPr>
            <p:nvPr/>
          </p:nvSpPr>
          <p:spPr bwMode="black">
            <a:xfrm>
              <a:off x="6686041" y="5693414"/>
              <a:ext cx="697988" cy="943591"/>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3901" tIns="41951" rIns="83901" bIns="41951" numCol="1" anchor="t" anchorCtr="0" compatLnSpc="1">
              <a:prstTxWarp prst="textNoShape">
                <a:avLst/>
              </a:prstTxWarp>
            </a:bodyPr>
            <a:lstStyle/>
            <a:p>
              <a:pPr defTabSz="931850"/>
              <a:endParaRPr lang="en-US" sz="1632" dirty="0">
                <a:solidFill>
                  <a:srgbClr val="505050"/>
                </a:solidFill>
              </a:endParaRPr>
            </a:p>
          </p:txBody>
        </p:sp>
        <p:sp>
          <p:nvSpPr>
            <p:cNvPr id="42" name="TextBox 41"/>
            <p:cNvSpPr txBox="1"/>
            <p:nvPr/>
          </p:nvSpPr>
          <p:spPr>
            <a:xfrm>
              <a:off x="7417366" y="5518878"/>
              <a:ext cx="3074908" cy="1312657"/>
            </a:xfrm>
            <a:prstGeom prst="rect">
              <a:avLst/>
            </a:prstGeom>
            <a:noFill/>
          </p:spPr>
          <p:txBody>
            <a:bodyPr wrap="square" lIns="182854" tIns="146283" rIns="182854" bIns="146283" rtlCol="0">
              <a:spAutoFit/>
            </a:bodyPr>
            <a:lstStyle/>
            <a:p>
              <a:pPr>
                <a:lnSpc>
                  <a:spcPct val="90000"/>
                </a:lnSpc>
                <a:spcAft>
                  <a:spcPts val="600"/>
                </a:spcAft>
              </a:pPr>
              <a:r>
                <a:rPr lang="en-US" sz="2400" b="1" dirty="0"/>
                <a:t>Host Storage:</a:t>
              </a:r>
              <a:br>
                <a:rPr lang="en-US" sz="2400" b="1" dirty="0"/>
              </a:br>
              <a:r>
                <a:rPr lang="en-US" sz="2400" dirty="0"/>
                <a:t>DAS, SMB, FC, iSCSI</a:t>
              </a:r>
              <a:br>
                <a:rPr lang="en-US" sz="2400" dirty="0"/>
              </a:br>
              <a:r>
                <a:rPr lang="en-US" sz="2400" dirty="0"/>
                <a:t>SAS, SSD </a:t>
              </a:r>
              <a:r>
                <a:rPr lang="en-US" sz="2400" dirty="0" err="1"/>
                <a:t>etc</a:t>
              </a:r>
              <a:endParaRPr lang="en-US" sz="2400" dirty="0"/>
            </a:p>
          </p:txBody>
        </p:sp>
      </p:grpSp>
      <p:grpSp>
        <p:nvGrpSpPr>
          <p:cNvPr id="2" name="Group 1"/>
          <p:cNvGrpSpPr/>
          <p:nvPr/>
        </p:nvGrpSpPr>
        <p:grpSpPr>
          <a:xfrm>
            <a:off x="1209255" y="5274584"/>
            <a:ext cx="4899927" cy="1510099"/>
            <a:chOff x="1208545" y="5274836"/>
            <a:chExt cx="4900622" cy="1510314"/>
          </a:xfrm>
        </p:grpSpPr>
        <p:sp>
          <p:nvSpPr>
            <p:cNvPr id="47" name="TextBox 46"/>
            <p:cNvSpPr txBox="1"/>
            <p:nvPr/>
          </p:nvSpPr>
          <p:spPr>
            <a:xfrm>
              <a:off x="2041793" y="5274836"/>
              <a:ext cx="4067374" cy="1510314"/>
            </a:xfrm>
            <a:prstGeom prst="rect">
              <a:avLst/>
            </a:prstGeom>
            <a:noFill/>
          </p:spPr>
          <p:txBody>
            <a:bodyPr wrap="square" lIns="182854" tIns="146283" rIns="182854" bIns="146283" rtlCol="0">
              <a:spAutoFit/>
            </a:bodyPr>
            <a:lstStyle/>
            <a:p>
              <a:pPr>
                <a:lnSpc>
                  <a:spcPct val="90000"/>
                </a:lnSpc>
                <a:spcAft>
                  <a:spcPts val="600"/>
                </a:spcAft>
              </a:pPr>
              <a:r>
                <a:rPr lang="en-US" sz="2400" b="1" dirty="0"/>
                <a:t>Hyper-V Replica</a:t>
              </a:r>
              <a:r>
                <a:rPr lang="en-US" sz="2400" dirty="0"/>
                <a:t/>
              </a:r>
              <a:br>
                <a:rPr lang="en-US" sz="2400" dirty="0"/>
              </a:br>
              <a:r>
                <a:rPr lang="en-US" sz="2400" dirty="0"/>
                <a:t>Exch/SP – </a:t>
              </a:r>
              <a:r>
                <a:rPr lang="en-US" sz="2400" b="1" dirty="0"/>
                <a:t>No</a:t>
              </a:r>
              <a:br>
                <a:rPr lang="en-US" sz="2400" b="1" dirty="0"/>
              </a:br>
              <a:r>
                <a:rPr lang="en-US" sz="2400" dirty="0"/>
                <a:t>SQL – </a:t>
              </a:r>
              <a:r>
                <a:rPr lang="en-US" sz="2400" b="1" dirty="0"/>
                <a:t>Yes </a:t>
              </a:r>
              <a:r>
                <a:rPr lang="en-US" sz="2400" dirty="0"/>
                <a:t>(Not AlwaysOn)</a:t>
              </a:r>
              <a:br>
                <a:rPr lang="en-US" sz="2400" dirty="0"/>
              </a:br>
              <a:r>
                <a:rPr lang="en-US" sz="1399" dirty="0">
                  <a:hlinkClick r:id="rId5"/>
                </a:rPr>
                <a:t>http://support.microsoft.com/kb/956893</a:t>
              </a:r>
              <a:r>
                <a:rPr lang="en-US" sz="1399" dirty="0"/>
                <a:t> </a:t>
              </a:r>
            </a:p>
          </p:txBody>
        </p:sp>
        <p:pic>
          <p:nvPicPr>
            <p:cNvPr id="49" name="Picture 13"/>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1208545" y="5421907"/>
              <a:ext cx="800301" cy="98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4404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right)">
                                      <p:cBhvr>
                                        <p:cTn id="7" dur="500"/>
                                        <p:tgtEl>
                                          <p:spTgt spid="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Virtualizing MS Exchange 2013 - Takeaways</a:t>
            </a:r>
            <a:endParaRPr lang="en-US" dirty="0"/>
          </a:p>
        </p:txBody>
      </p:sp>
      <p:sp>
        <p:nvSpPr>
          <p:cNvPr id="3" name="Text Placeholder 2"/>
          <p:cNvSpPr>
            <a:spLocks noGrp="1"/>
          </p:cNvSpPr>
          <p:nvPr>
            <p:ph type="body" sz="quarter" idx="10"/>
          </p:nvPr>
        </p:nvSpPr>
        <p:spPr>
          <a:xfrm>
            <a:off x="274320" y="2291842"/>
            <a:ext cx="11887200" cy="2265236"/>
          </a:xfrm>
        </p:spPr>
        <p:txBody>
          <a:bodyPr/>
          <a:lstStyle/>
          <a:p>
            <a:pPr marL="571500" indent="-571500">
              <a:buFont typeface="Arial" panose="020B0604020202020204" pitchFamily="34" charset="0"/>
              <a:buChar char="•"/>
            </a:pPr>
            <a:r>
              <a:rPr lang="en-US" sz="2800" dirty="0" smtClean="0"/>
              <a:t>Considerations when virtualizing Exchange Servers</a:t>
            </a:r>
          </a:p>
          <a:p>
            <a:pPr marL="800100" lvl="2" indent="-571500">
              <a:buFont typeface="Arial" panose="020B0604020202020204" pitchFamily="34" charset="0"/>
              <a:buChar char="•"/>
            </a:pPr>
            <a:r>
              <a:rPr lang="en-US" dirty="0" smtClean="0"/>
              <a:t>Processor cores can’t be ignored</a:t>
            </a:r>
          </a:p>
          <a:p>
            <a:pPr marL="800100" lvl="2" indent="-571500">
              <a:buFont typeface="Arial" panose="020B0604020202020204" pitchFamily="34" charset="0"/>
              <a:buChar char="•"/>
            </a:pPr>
            <a:r>
              <a:rPr lang="en-US" dirty="0" smtClean="0"/>
              <a:t>Dynamic memory is NOT suggested.  Application does not respond well to changes</a:t>
            </a:r>
          </a:p>
          <a:p>
            <a:pPr marL="800100" lvl="2" indent="-571500">
              <a:buFont typeface="Arial" panose="020B0604020202020204" pitchFamily="34" charset="0"/>
              <a:buChar char="•"/>
            </a:pPr>
            <a:r>
              <a:rPr lang="en-US" dirty="0" smtClean="0"/>
              <a:t>Disk IO is critical so don’t under allocate disks.</a:t>
            </a:r>
          </a:p>
          <a:p>
            <a:pPr marL="800100" lvl="2" indent="-571500">
              <a:buFont typeface="Arial" panose="020B0604020202020204" pitchFamily="34" charset="0"/>
              <a:buChar char="•"/>
            </a:pPr>
            <a:r>
              <a:rPr lang="en-US" dirty="0" smtClean="0"/>
              <a:t>Design for the Mailbox server role first.</a:t>
            </a:r>
            <a:endParaRPr lang="en-US" sz="2800" dirty="0" smtClean="0"/>
          </a:p>
          <a:p>
            <a:pPr marL="800100" lvl="2" indent="-571500">
              <a:buFont typeface="Arial" panose="020B0604020202020204" pitchFamily="34" charset="0"/>
              <a:buChar char="•"/>
            </a:pPr>
            <a:endParaRPr lang="en-US" dirty="0"/>
          </a:p>
        </p:txBody>
      </p:sp>
    </p:spTree>
    <p:extLst>
      <p:ext uri="{BB962C8B-B14F-4D97-AF65-F5344CB8AC3E}">
        <p14:creationId xmlns:p14="http://schemas.microsoft.com/office/powerpoint/2010/main" val="133704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Virtualizing Lync 2013</a:t>
            </a:r>
            <a:endParaRPr lang="en-US" dirty="0"/>
          </a:p>
        </p:txBody>
      </p:sp>
      <p:sp>
        <p:nvSpPr>
          <p:cNvPr id="3" name="Text Placeholder 2"/>
          <p:cNvSpPr>
            <a:spLocks noGrp="1"/>
          </p:cNvSpPr>
          <p:nvPr>
            <p:ph type="body" sz="quarter" idx="10"/>
          </p:nvPr>
        </p:nvSpPr>
        <p:spPr>
          <a:xfrm>
            <a:off x="274638" y="1212850"/>
            <a:ext cx="11887200" cy="2739211"/>
          </a:xfrm>
        </p:spPr>
        <p:txBody>
          <a:bodyPr/>
          <a:lstStyle/>
          <a:p>
            <a:pPr marL="571500" indent="-571500">
              <a:buFont typeface="Arial" panose="020B0604020202020204" pitchFamily="34" charset="0"/>
              <a:buChar char="•"/>
            </a:pPr>
            <a:r>
              <a:rPr lang="en-US" sz="2800" dirty="0" smtClean="0"/>
              <a:t>Virtualization in Lync 2013 supports the following workloads</a:t>
            </a:r>
          </a:p>
          <a:p>
            <a:pPr marL="1028700" lvl="3" indent="-571500">
              <a:buFont typeface="Arial" panose="020B0604020202020204" pitchFamily="34" charset="0"/>
              <a:buChar char="•"/>
            </a:pPr>
            <a:r>
              <a:rPr lang="en-US" sz="2000" dirty="0" smtClean="0"/>
              <a:t>Front end servers in a pool (Enterprise deployment)</a:t>
            </a:r>
          </a:p>
          <a:p>
            <a:pPr marL="1028700" lvl="3" indent="-571500">
              <a:buFont typeface="Arial" panose="020B0604020202020204" pitchFamily="34" charset="0"/>
              <a:buChar char="•"/>
            </a:pPr>
            <a:r>
              <a:rPr lang="en-US" sz="2000" dirty="0" smtClean="0"/>
              <a:t>Standard edition servers</a:t>
            </a:r>
          </a:p>
          <a:p>
            <a:pPr marL="1028700" lvl="3" indent="-571500">
              <a:buFont typeface="Arial" panose="020B0604020202020204" pitchFamily="34" charset="0"/>
              <a:buChar char="•"/>
            </a:pPr>
            <a:r>
              <a:rPr lang="en-US" sz="2000" dirty="0" smtClean="0"/>
              <a:t>Edge servers for standard and Enterprise pool deployments</a:t>
            </a:r>
          </a:p>
          <a:p>
            <a:pPr marL="1028700" lvl="3" indent="-571500">
              <a:buFont typeface="Arial" panose="020B0604020202020204" pitchFamily="34" charset="0"/>
              <a:buChar char="•"/>
            </a:pPr>
            <a:r>
              <a:rPr lang="en-US" sz="2000" dirty="0" smtClean="0"/>
              <a:t>Director’s</a:t>
            </a:r>
          </a:p>
          <a:p>
            <a:pPr marL="1028700" lvl="3" indent="-571500">
              <a:buFont typeface="Arial" panose="020B0604020202020204" pitchFamily="34" charset="0"/>
              <a:buChar char="•"/>
            </a:pPr>
            <a:r>
              <a:rPr lang="en-US" sz="2000" dirty="0" smtClean="0"/>
              <a:t>R-Proxy Components</a:t>
            </a:r>
            <a:endParaRPr lang="en-US" sz="2800" dirty="0"/>
          </a:p>
          <a:p>
            <a:pPr marL="571500" indent="-57150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173432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550</TotalTime>
  <Words>3823</Words>
  <Application>Microsoft Office PowerPoint</Application>
  <PresentationFormat>Custom</PresentationFormat>
  <Paragraphs>239</Paragraphs>
  <Slides>26</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Wingdings</vt:lpstr>
      <vt:lpstr>Arial</vt:lpstr>
      <vt:lpstr>Segoe UI Light</vt:lpstr>
      <vt:lpstr>Segoe UI</vt:lpstr>
      <vt:lpstr>Consolas</vt:lpstr>
      <vt:lpstr>TechEd_2013_Template_r09</vt:lpstr>
      <vt:lpstr>PowerPoint Presentation</vt:lpstr>
      <vt:lpstr>Microsoft System Center 2012: Managing a Microsoft Exchange Infrastructure and Lync Server 2013 - Better Together</vt:lpstr>
      <vt:lpstr>Agenda</vt:lpstr>
      <vt:lpstr>Hyper-V for Microsoft Workloads</vt:lpstr>
      <vt:lpstr>Why Virtualize MS Exchange 2013?</vt:lpstr>
      <vt:lpstr>Virtualizing Exchange | Performance</vt:lpstr>
      <vt:lpstr>Key Virtual Hardware Considerations</vt:lpstr>
      <vt:lpstr>Virtualizing MS Exchange 2013 - Takeaways</vt:lpstr>
      <vt:lpstr>Virtualizing Lync 2013</vt:lpstr>
      <vt:lpstr>Lync 2013 Virtualization Restrictions </vt:lpstr>
      <vt:lpstr>Virtualization of Lync</vt:lpstr>
      <vt:lpstr>What Elements of Lync Management to be Concerned About</vt:lpstr>
      <vt:lpstr>Managing Lync 2013 with OpsMgr</vt:lpstr>
      <vt:lpstr>Lync and SCOM Integration</vt:lpstr>
      <vt:lpstr>SCOM Views</vt:lpstr>
      <vt:lpstr>Watcher Topology Considerations </vt:lpstr>
      <vt:lpstr>Demo</vt:lpstr>
      <vt:lpstr>Integration with Scorch and ServiceMgr</vt:lpstr>
      <vt:lpstr>Demo</vt:lpstr>
      <vt:lpstr>Demo</vt:lpstr>
      <vt:lpstr>Summary</vt:lpstr>
      <vt:lpstr>Track resources</vt:lpstr>
      <vt:lpstr>Resources</vt:lpstr>
      <vt:lpstr>Complete an evaluation on CommNet and enter to win!</vt:lpstr>
      <vt:lpstr>Evaluate this session</vt:lpstr>
      <vt:lpstr>PowerPoint Presentation</vt:lpstr>
    </vt:vector>
  </TitlesOfParts>
  <Manager>&lt;Comms manager/speech writer&gt;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MDC-B310: Microsoft System Center 2012: Managing a Microsoft Exchange Infrastructure and Lync Server 2013 - Better Together</dc:title>
  <dc:subject>TechEd 2013</dc:subject>
  <dc:creator>Brad Bird; Derek Kerr</dc:creator>
  <cp:keywords>TechEd 2013</cp:keywords>
  <dc:description>Template by: Jordan Cayabyab, Artitudes Design, Inc.
Formatting by: Kate Kuzel, Silver Fox Productions, Inc.
Audience Type: Internal/External</dc:description>
  <cp:lastModifiedBy>Shows</cp:lastModifiedBy>
  <cp:revision>40</cp:revision>
  <dcterms:created xsi:type="dcterms:W3CDTF">2013-05-17T02:00:12Z</dcterms:created>
  <dcterms:modified xsi:type="dcterms:W3CDTF">2013-06-04T21:25:10Z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