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33"/>
  </p:notesMasterIdLst>
  <p:handoutMasterIdLst>
    <p:handoutMasterId r:id="rId34"/>
  </p:handoutMasterIdLst>
  <p:sldIdLst>
    <p:sldId id="1135" r:id="rId5"/>
    <p:sldId id="1054" r:id="rId6"/>
    <p:sldId id="1157" r:id="rId7"/>
    <p:sldId id="1158" r:id="rId8"/>
    <p:sldId id="1159" r:id="rId9"/>
    <p:sldId id="1160" r:id="rId10"/>
    <p:sldId id="1161" r:id="rId11"/>
    <p:sldId id="1162" r:id="rId12"/>
    <p:sldId id="1163" r:id="rId13"/>
    <p:sldId id="1178" r:id="rId14"/>
    <p:sldId id="1164" r:id="rId15"/>
    <p:sldId id="1181" r:id="rId16"/>
    <p:sldId id="1180" r:id="rId17"/>
    <p:sldId id="1168" r:id="rId18"/>
    <p:sldId id="1169" r:id="rId19"/>
    <p:sldId id="1179" r:id="rId20"/>
    <p:sldId id="1172" r:id="rId21"/>
    <p:sldId id="1170" r:id="rId22"/>
    <p:sldId id="1171" r:id="rId23"/>
    <p:sldId id="1173" r:id="rId24"/>
    <p:sldId id="1174" r:id="rId25"/>
    <p:sldId id="1175" r:id="rId26"/>
    <p:sldId id="1074" r:id="rId27"/>
    <p:sldId id="1182" r:id="rId28"/>
    <p:sldId id="1150" r:id="rId29"/>
    <p:sldId id="1183" r:id="rId30"/>
    <p:sldId id="1184" r:id="rId31"/>
    <p:sldId id="1076" r:id="rId32"/>
  </p:sldIdLst>
  <p:sldSz cx="12436475" cy="6994525"/>
  <p:notesSz cx="7023100" cy="9309100"/>
  <p:embeddedFontLst>
    <p:embeddedFont>
      <p:font typeface="Calibri" panose="020F0502020204030204" pitchFamily="34" charset="0"/>
      <p:regular r:id="rId35"/>
      <p:bold r:id="rId36"/>
      <p:italic r:id="rId37"/>
      <p:boldItalic r:id="rId38"/>
    </p:embeddedFont>
    <p:embeddedFont>
      <p:font typeface="Segoe UI Light" panose="020B0502040204020203" pitchFamily="34" charset="0"/>
      <p:regular r:id="rId39"/>
      <p:italic r:id="rId40"/>
    </p:embeddedFont>
    <p:embeddedFont>
      <p:font typeface="Segoe UI" panose="020B0502040204020203" pitchFamily="34" charset="0"/>
      <p:regular r:id="rId41"/>
      <p:bold r:id="rId42"/>
      <p:italic r:id="rId43"/>
      <p:boldItalic r:id="rId44"/>
    </p:embeddedFont>
    <p:embeddedFont>
      <p:font typeface="Consolas" panose="020B0609020204030204" pitchFamily="49" charset="0"/>
      <p:regular r:id="rId45"/>
      <p:bold r:id="rId46"/>
      <p:italic r:id="rId47"/>
      <p:boldItalic r:id="rId48"/>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7"/>
            <p14:sldId id="1158"/>
            <p14:sldId id="1159"/>
            <p14:sldId id="1160"/>
            <p14:sldId id="1161"/>
            <p14:sldId id="1162"/>
            <p14:sldId id="1163"/>
            <p14:sldId id="1178"/>
            <p14:sldId id="1164"/>
            <p14:sldId id="1181"/>
            <p14:sldId id="1180"/>
            <p14:sldId id="1168"/>
            <p14:sldId id="1169"/>
            <p14:sldId id="1179"/>
            <p14:sldId id="1172"/>
            <p14:sldId id="1170"/>
            <p14:sldId id="1171"/>
            <p14:sldId id="1173"/>
            <p14:sldId id="1174"/>
            <p14:sldId id="1175"/>
            <p14:sldId id="1074"/>
          </p14:sldIdLst>
        </p14:section>
        <p14:section name="Special content" id="{6925D2A1-AD53-4951-AB34-79DFA02CD676}">
          <p14:sldIdLst>
            <p14:sldId id="1182"/>
            <p14:sldId id="1150"/>
            <p14:sldId id="1183"/>
            <p14:sldId id="1184"/>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4009E"/>
    <a:srgbClr val="7FBA00"/>
    <a:srgbClr val="007233"/>
    <a:srgbClr val="0072C6"/>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93033" autoAdjust="0"/>
  </p:normalViewPr>
  <p:slideViewPr>
    <p:cSldViewPr snapToGrid="0">
      <p:cViewPr varScale="1">
        <p:scale>
          <a:sx n="95" d="100"/>
          <a:sy n="95" d="100"/>
        </p:scale>
        <p:origin x="66"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41" d="100"/>
          <a:sy n="41" d="100"/>
        </p:scale>
        <p:origin x="-2952" y="-53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4.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hite\Desktop\TECHREADY16\FY12_IN_REVIEW.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dhite\Desktop\TECHREADY16\FY12_IN_REVIEW.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2721457658021116E-2"/>
          <c:y val="4.0756869677004662E-2"/>
          <c:w val="0.93505884958546648"/>
          <c:h val="0.88103487064116981"/>
        </c:manualLayout>
      </c:layout>
      <c:lineChart>
        <c:grouping val="standard"/>
        <c:varyColors val="0"/>
        <c:ser>
          <c:idx val="0"/>
          <c:order val="0"/>
          <c:tx>
            <c:strRef>
              <c:f>'T1 - IR REVEW'!$A$2</c:f>
              <c:strCache>
                <c:ptCount val="1"/>
                <c:pt idx="0">
                  <c:v>IR</c:v>
                </c:pt>
              </c:strCache>
            </c:strRef>
          </c:tx>
          <c:spPr>
            <a:ln w="50800">
              <a:solidFill>
                <a:srgbClr val="FF0000"/>
              </a:solidFill>
            </a:ln>
          </c:spPr>
          <c:marker>
            <c:symbol val="circle"/>
            <c:size val="7"/>
            <c:spPr>
              <a:solidFill>
                <a:schemeClr val="tx1"/>
              </a:solidFill>
              <a:ln>
                <a:solidFill>
                  <a:schemeClr val="tx1"/>
                </a:solidFill>
              </a:ln>
            </c:spPr>
          </c:marker>
          <c:dLbls>
            <c:dLbl>
              <c:idx val="2"/>
              <c:layout>
                <c:manualLayout>
                  <c:x val="-2.5876052007483087E-2"/>
                  <c:y val="-4.188762119020839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2.254616072712241E-2"/>
                  <c:y val="-5.549306336707911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2.8095979527723546E-2"/>
                  <c:y val="-5.889442391129689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8"/>
              <c:layout>
                <c:manualLayout>
                  <c:x val="-2.8119227587581175E-2"/>
                  <c:y val="-6.410627243023202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2.7008302441526993E-2"/>
                  <c:y val="-5.050083025336119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layout>
                <c:manualLayout>
                  <c:x val="-3.2561791988421504E-2"/>
                  <c:y val="-5.437704215544486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1.4776414406280821E-2"/>
                  <c:y val="-5.209170282286144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2"/>
              <c:layout>
                <c:manualLayout>
                  <c:x val="-1.5886378166400969E-2"/>
                  <c:y val="-3.168353955755531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3"/>
              <c:layout>
                <c:manualLayout>
                  <c:x val="-2.8095979527723702E-2"/>
                  <c:y val="-3.8486260645990686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100" b="1">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'T1 - IR REVEW'!$B$1:$S$1</c:f>
              <c:strCache>
                <c:ptCount val="18"/>
                <c:pt idx="0">
                  <c:v>JULY</c:v>
                </c:pt>
                <c:pt idx="1">
                  <c:v>AUG</c:v>
                </c:pt>
                <c:pt idx="2">
                  <c:v>SEPT</c:v>
                </c:pt>
                <c:pt idx="3">
                  <c:v>OCT</c:v>
                </c:pt>
                <c:pt idx="4">
                  <c:v>NOV</c:v>
                </c:pt>
                <c:pt idx="5">
                  <c:v>DEC</c:v>
                </c:pt>
                <c:pt idx="6">
                  <c:v>JAN</c:v>
                </c:pt>
                <c:pt idx="7">
                  <c:v>FEB</c:v>
                </c:pt>
                <c:pt idx="8">
                  <c:v>MAR</c:v>
                </c:pt>
                <c:pt idx="9">
                  <c:v>APR</c:v>
                </c:pt>
                <c:pt idx="10">
                  <c:v>MAY</c:v>
                </c:pt>
                <c:pt idx="11">
                  <c:v>JUN</c:v>
                </c:pt>
                <c:pt idx="12">
                  <c:v>JULY</c:v>
                </c:pt>
                <c:pt idx="13">
                  <c:v>AUG</c:v>
                </c:pt>
                <c:pt idx="14">
                  <c:v>SEPT</c:v>
                </c:pt>
                <c:pt idx="15">
                  <c:v>OCT</c:v>
                </c:pt>
                <c:pt idx="16">
                  <c:v>NOV</c:v>
                </c:pt>
                <c:pt idx="17">
                  <c:v>DEC</c:v>
                </c:pt>
              </c:strCache>
            </c:strRef>
          </c:cat>
          <c:val>
            <c:numRef>
              <c:f>'T1 - IR REVEW'!$B$2:$S$2</c:f>
              <c:numCache>
                <c:formatCode>General</c:formatCode>
                <c:ptCount val="18"/>
                <c:pt idx="0">
                  <c:v>48215</c:v>
                </c:pt>
                <c:pt idx="1">
                  <c:v>52124</c:v>
                </c:pt>
                <c:pt idx="2">
                  <c:v>46024</c:v>
                </c:pt>
                <c:pt idx="3">
                  <c:v>47774</c:v>
                </c:pt>
                <c:pt idx="4">
                  <c:v>41087</c:v>
                </c:pt>
                <c:pt idx="5">
                  <c:v>38042</c:v>
                </c:pt>
                <c:pt idx="6">
                  <c:v>42004</c:v>
                </c:pt>
                <c:pt idx="7">
                  <c:v>34024</c:v>
                </c:pt>
                <c:pt idx="8">
                  <c:v>29870</c:v>
                </c:pt>
                <c:pt idx="9">
                  <c:v>28705</c:v>
                </c:pt>
                <c:pt idx="10">
                  <c:v>30316</c:v>
                </c:pt>
                <c:pt idx="11">
                  <c:v>21957</c:v>
                </c:pt>
                <c:pt idx="12">
                  <c:v>15425</c:v>
                </c:pt>
                <c:pt idx="13">
                  <c:v>14862</c:v>
                </c:pt>
                <c:pt idx="14">
                  <c:v>13492</c:v>
                </c:pt>
                <c:pt idx="15">
                  <c:v>14087</c:v>
                </c:pt>
                <c:pt idx="16">
                  <c:v>14798</c:v>
                </c:pt>
                <c:pt idx="17">
                  <c:v>12123</c:v>
                </c:pt>
              </c:numCache>
            </c:numRef>
          </c:val>
          <c:smooth val="0"/>
        </c:ser>
        <c:ser>
          <c:idx val="1"/>
          <c:order val="1"/>
          <c:tx>
            <c:strRef>
              <c:f>'T1 - IR REVEW'!$A$3</c:f>
              <c:strCache>
                <c:ptCount val="1"/>
                <c:pt idx="0">
                  <c:v>Worked/IR</c:v>
                </c:pt>
              </c:strCache>
            </c:strRef>
          </c:tx>
          <c:spPr>
            <a:ln w="60325">
              <a:solidFill>
                <a:schemeClr val="bg2">
                  <a:lumMod val="10000"/>
                </a:schemeClr>
              </a:solidFill>
            </a:ln>
          </c:spPr>
          <c:marker>
            <c:symbol val="circle"/>
            <c:size val="7"/>
            <c:spPr>
              <a:solidFill>
                <a:schemeClr val="tx1"/>
              </a:solidFill>
              <a:ln>
                <a:solidFill>
                  <a:schemeClr val="bg2">
                    <a:lumMod val="10000"/>
                  </a:schemeClr>
                </a:solidFill>
              </a:ln>
            </c:spPr>
          </c:marker>
          <c:dLbls>
            <c:dLbl>
              <c:idx val="0"/>
              <c:layout>
                <c:manualLayout>
                  <c:x val="-2.6194577745324119E-2"/>
                  <c:y val="-3.39541485885693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2.3972815425958225E-2"/>
                  <c:y val="-4.07568696770047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2.5083696585641163E-2"/>
                  <c:y val="-4.07568696770047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2.2861934266275249E-2"/>
                  <c:y val="-2.715142750013404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7"/>
              <c:layout>
                <c:manualLayout>
                  <c:x val="-2.3972815425958208E-2"/>
                  <c:y val="-3.395414858856941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layout>
                <c:manualLayout>
                  <c:x val="-2.2861934266275332E-2"/>
                  <c:y val="-3.395414858856941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2.1751053106592283E-2"/>
                  <c:y val="-2.7151427500133916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2"/>
              <c:layout>
                <c:manualLayout>
                  <c:x val="-2.5083696585641163E-2"/>
                  <c:y val="-3.3954148588569301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3"/>
              <c:layout>
                <c:manualLayout>
                  <c:x val="-2.8416340064689946E-2"/>
                  <c:y val="2.38689806631312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4"/>
              <c:layout>
                <c:manualLayout>
                  <c:x val="-2.5083696585641163E-2"/>
                  <c:y val="3.067170175156665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5"/>
              <c:layout>
                <c:manualLayout>
                  <c:x val="-2.3972815425958208E-2"/>
                  <c:y val="3.06717017515667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6"/>
              <c:layout>
                <c:manualLayout>
                  <c:x val="-2.3972815425958208E-2"/>
                  <c:y val="3.06717017515667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7"/>
              <c:layout>
                <c:manualLayout>
                  <c:x val="-2.717759376462564E-2"/>
                  <c:y val="3.0671701751566652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050" b="1">
                    <a:solidFill>
                      <a:schemeClr val="accent1">
                        <a:lumMod val="50000"/>
                      </a:schemeClr>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'T1 - IR REVEW'!$B$1:$S$1</c:f>
              <c:strCache>
                <c:ptCount val="18"/>
                <c:pt idx="0">
                  <c:v>JULY</c:v>
                </c:pt>
                <c:pt idx="1">
                  <c:v>AUG</c:v>
                </c:pt>
                <c:pt idx="2">
                  <c:v>SEPT</c:v>
                </c:pt>
                <c:pt idx="3">
                  <c:v>OCT</c:v>
                </c:pt>
                <c:pt idx="4">
                  <c:v>NOV</c:v>
                </c:pt>
                <c:pt idx="5">
                  <c:v>DEC</c:v>
                </c:pt>
                <c:pt idx="6">
                  <c:v>JAN</c:v>
                </c:pt>
                <c:pt idx="7">
                  <c:v>FEB</c:v>
                </c:pt>
                <c:pt idx="8">
                  <c:v>MAR</c:v>
                </c:pt>
                <c:pt idx="9">
                  <c:v>APR</c:v>
                </c:pt>
                <c:pt idx="10">
                  <c:v>MAY</c:v>
                </c:pt>
                <c:pt idx="11">
                  <c:v>JUN</c:v>
                </c:pt>
                <c:pt idx="12">
                  <c:v>JULY</c:v>
                </c:pt>
                <c:pt idx="13">
                  <c:v>AUG</c:v>
                </c:pt>
                <c:pt idx="14">
                  <c:v>SEPT</c:v>
                </c:pt>
                <c:pt idx="15">
                  <c:v>OCT</c:v>
                </c:pt>
                <c:pt idx="16">
                  <c:v>NOV</c:v>
                </c:pt>
                <c:pt idx="17">
                  <c:v>DEC</c:v>
                </c:pt>
              </c:strCache>
            </c:strRef>
          </c:cat>
          <c:val>
            <c:numRef>
              <c:f>'T1 - IR REVEW'!$B$3:$S$3</c:f>
              <c:numCache>
                <c:formatCode>General</c:formatCode>
                <c:ptCount val="18"/>
                <c:pt idx="0">
                  <c:v>6307</c:v>
                </c:pt>
                <c:pt idx="1">
                  <c:v>5740</c:v>
                </c:pt>
                <c:pt idx="2">
                  <c:v>5194</c:v>
                </c:pt>
                <c:pt idx="3">
                  <c:v>5786</c:v>
                </c:pt>
                <c:pt idx="4">
                  <c:v>6771</c:v>
                </c:pt>
                <c:pt idx="5">
                  <c:v>4567</c:v>
                </c:pt>
                <c:pt idx="6">
                  <c:v>5479</c:v>
                </c:pt>
                <c:pt idx="7">
                  <c:v>6393</c:v>
                </c:pt>
                <c:pt idx="8">
                  <c:v>5192</c:v>
                </c:pt>
                <c:pt idx="9">
                  <c:v>5601</c:v>
                </c:pt>
                <c:pt idx="10">
                  <c:v>6601</c:v>
                </c:pt>
                <c:pt idx="11">
                  <c:v>7042</c:v>
                </c:pt>
                <c:pt idx="12">
                  <c:v>6300</c:v>
                </c:pt>
                <c:pt idx="13">
                  <c:v>7406</c:v>
                </c:pt>
                <c:pt idx="14">
                  <c:v>7950</c:v>
                </c:pt>
                <c:pt idx="15">
                  <c:v>7875</c:v>
                </c:pt>
                <c:pt idx="16">
                  <c:v>7783</c:v>
                </c:pt>
                <c:pt idx="17">
                  <c:v>6972</c:v>
                </c:pt>
              </c:numCache>
            </c:numRef>
          </c:val>
          <c:smooth val="0"/>
        </c:ser>
        <c:dLbls>
          <c:showLegendKey val="0"/>
          <c:showVal val="0"/>
          <c:showCatName val="0"/>
          <c:showSerName val="0"/>
          <c:showPercent val="0"/>
          <c:showBubbleSize val="0"/>
        </c:dLbls>
        <c:marker val="1"/>
        <c:smooth val="0"/>
        <c:axId val="234897824"/>
        <c:axId val="234899000"/>
      </c:lineChart>
      <c:catAx>
        <c:axId val="234897824"/>
        <c:scaling>
          <c:orientation val="minMax"/>
        </c:scaling>
        <c:delete val="0"/>
        <c:axPos val="b"/>
        <c:numFmt formatCode="General" sourceLinked="0"/>
        <c:majorTickMark val="out"/>
        <c:minorTickMark val="none"/>
        <c:tickLblPos val="nextTo"/>
        <c:txPr>
          <a:bodyPr anchor="ctr"/>
          <a:lstStyle/>
          <a:p>
            <a:pPr>
              <a:defRPr sz="1200" b="1">
                <a:solidFill>
                  <a:srgbClr val="000000"/>
                </a:solidFill>
              </a:defRPr>
            </a:pPr>
            <a:endParaRPr lang="en-US"/>
          </a:p>
        </c:txPr>
        <c:crossAx val="234899000"/>
        <c:crosses val="autoZero"/>
        <c:auto val="1"/>
        <c:lblAlgn val="ctr"/>
        <c:lblOffset val="100"/>
        <c:noMultiLvlLbl val="0"/>
      </c:catAx>
      <c:valAx>
        <c:axId val="234899000"/>
        <c:scaling>
          <c:orientation val="minMax"/>
        </c:scaling>
        <c:delete val="0"/>
        <c:axPos val="l"/>
        <c:majorGridlines>
          <c:spPr>
            <a:ln w="25400">
              <a:solidFill>
                <a:schemeClr val="tx1"/>
              </a:solidFill>
            </a:ln>
          </c:spPr>
        </c:majorGridlines>
        <c:numFmt formatCode="General" sourceLinked="1"/>
        <c:majorTickMark val="out"/>
        <c:minorTickMark val="none"/>
        <c:tickLblPos val="nextTo"/>
        <c:txPr>
          <a:bodyPr/>
          <a:lstStyle/>
          <a:p>
            <a:pPr>
              <a:defRPr sz="1100" b="1">
                <a:solidFill>
                  <a:srgbClr val="000000"/>
                </a:solidFill>
              </a:defRPr>
            </a:pPr>
            <a:endParaRPr lang="en-US"/>
          </a:p>
        </c:txPr>
        <c:crossAx val="234897824"/>
        <c:crosses val="autoZero"/>
        <c:crossBetween val="between"/>
      </c:valAx>
      <c:spPr>
        <a:solidFill>
          <a:schemeClr val="bg1">
            <a:lumMod val="60000"/>
            <a:lumOff val="40000"/>
          </a:schemeClr>
        </a:solidFill>
      </c:spPr>
    </c:plotArea>
    <c:plotVisOnly val="1"/>
    <c:dispBlanksAs val="gap"/>
    <c:showDLblsOverMax val="0"/>
  </c:chart>
  <c:spPr>
    <a:solidFill>
      <a:schemeClr val="tx1">
        <a:lumMod val="65000"/>
      </a:schemeClr>
    </a:solidFill>
    <a:ln w="25400">
      <a:solidFill>
        <a:schemeClr val="tx1"/>
      </a:solidFill>
    </a:ln>
  </c:spPr>
  <c:txPr>
    <a:bodyPr/>
    <a:lstStyle/>
    <a:p>
      <a:pPr>
        <a:defRPr>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890063186074571E-2"/>
          <c:y val="9.4494850000727323E-3"/>
          <c:w val="0.98910996470268786"/>
          <c:h val="0.9799498866540689"/>
        </c:manualLayout>
      </c:layout>
      <c:lineChart>
        <c:grouping val="standard"/>
        <c:varyColors val="0"/>
        <c:ser>
          <c:idx val="0"/>
          <c:order val="0"/>
          <c:tx>
            <c:strRef>
              <c:f>'T1 - IR REVEW'!$A$9</c:f>
              <c:strCache>
                <c:ptCount val="1"/>
                <c:pt idx="0">
                  <c:v>IN-SLA</c:v>
                </c:pt>
              </c:strCache>
            </c:strRef>
          </c:tx>
          <c:spPr>
            <a:ln w="50800">
              <a:solidFill>
                <a:schemeClr val="accent1">
                  <a:lumMod val="40000"/>
                  <a:lumOff val="60000"/>
                </a:schemeClr>
              </a:solidFill>
            </a:ln>
          </c:spPr>
          <c:marker>
            <c:symbol val="circle"/>
            <c:size val="7"/>
            <c:spPr>
              <a:solidFill>
                <a:schemeClr val="tx1"/>
              </a:solidFill>
              <a:ln>
                <a:solidFill>
                  <a:schemeClr val="accent1">
                    <a:lumMod val="40000"/>
                    <a:lumOff val="60000"/>
                  </a:schemeClr>
                </a:solidFill>
              </a:ln>
            </c:spPr>
          </c:marker>
          <c:dLbls>
            <c:dLbl>
              <c:idx val="0"/>
              <c:layout>
                <c:manualLayout>
                  <c:x val="-2.6125972826191373E-2"/>
                  <c:y val="4.460803789491326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1.1103108263954843E-2"/>
                  <c:y val="5.063892619670130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2.2495648281149673E-2"/>
                  <c:y val="5.0211387697558299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0"/>
              <c:layout>
                <c:manualLayout>
                  <c:x val="-2.482188433342384E-2"/>
                  <c:y val="-6.543121815655403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1"/>
              <c:layout>
                <c:manualLayout>
                  <c:x val="-3.0569010770205535E-2"/>
                  <c:y val="-9.6803767176161723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b="1">
                    <a:solidFill>
                      <a:schemeClr val="bg2">
                        <a:lumMod val="25000"/>
                        <a:lumOff val="75000"/>
                      </a:schemeClr>
                    </a:solidFill>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'T1 - IR REVEW'!$B$8:$S$8</c:f>
              <c:strCache>
                <c:ptCount val="18"/>
                <c:pt idx="0">
                  <c:v>JULY</c:v>
                </c:pt>
                <c:pt idx="1">
                  <c:v>AUG</c:v>
                </c:pt>
                <c:pt idx="2">
                  <c:v>SEPT</c:v>
                </c:pt>
                <c:pt idx="3">
                  <c:v>OCT</c:v>
                </c:pt>
                <c:pt idx="4">
                  <c:v>NOV</c:v>
                </c:pt>
                <c:pt idx="5">
                  <c:v>DEC</c:v>
                </c:pt>
                <c:pt idx="6">
                  <c:v>JAN</c:v>
                </c:pt>
                <c:pt idx="7">
                  <c:v>FEB</c:v>
                </c:pt>
                <c:pt idx="8">
                  <c:v>MAR</c:v>
                </c:pt>
                <c:pt idx="9">
                  <c:v>APR</c:v>
                </c:pt>
                <c:pt idx="10">
                  <c:v>MAY</c:v>
                </c:pt>
                <c:pt idx="11">
                  <c:v>JUN</c:v>
                </c:pt>
                <c:pt idx="12">
                  <c:v>JULY</c:v>
                </c:pt>
                <c:pt idx="13">
                  <c:v>AUG</c:v>
                </c:pt>
                <c:pt idx="14">
                  <c:v>SEPT</c:v>
                </c:pt>
                <c:pt idx="15">
                  <c:v>OCT</c:v>
                </c:pt>
                <c:pt idx="16">
                  <c:v>NOV</c:v>
                </c:pt>
                <c:pt idx="17">
                  <c:v>DEC</c:v>
                </c:pt>
              </c:strCache>
            </c:strRef>
          </c:cat>
          <c:val>
            <c:numRef>
              <c:f>'T1 - IR REVEW'!$B$9:$S$9</c:f>
              <c:numCache>
                <c:formatCode>0%</c:formatCode>
                <c:ptCount val="18"/>
                <c:pt idx="0">
                  <c:v>0.33000000000000007</c:v>
                </c:pt>
                <c:pt idx="1">
                  <c:v>0.46</c:v>
                </c:pt>
                <c:pt idx="2">
                  <c:v>0.45</c:v>
                </c:pt>
                <c:pt idx="3">
                  <c:v>0.66000000000000014</c:v>
                </c:pt>
                <c:pt idx="4">
                  <c:v>0.58000000000000007</c:v>
                </c:pt>
                <c:pt idx="5">
                  <c:v>0.45</c:v>
                </c:pt>
                <c:pt idx="6">
                  <c:v>0.46</c:v>
                </c:pt>
                <c:pt idx="7">
                  <c:v>0.49000000000000005</c:v>
                </c:pt>
                <c:pt idx="8">
                  <c:v>0.54</c:v>
                </c:pt>
                <c:pt idx="9">
                  <c:v>0.54</c:v>
                </c:pt>
                <c:pt idx="10">
                  <c:v>0.68</c:v>
                </c:pt>
                <c:pt idx="11">
                  <c:v>0.60000000000000009</c:v>
                </c:pt>
                <c:pt idx="12">
                  <c:v>0.78</c:v>
                </c:pt>
                <c:pt idx="13">
                  <c:v>0.76000000000000012</c:v>
                </c:pt>
                <c:pt idx="14">
                  <c:v>0.84000000000000008</c:v>
                </c:pt>
                <c:pt idx="15">
                  <c:v>0.8600000000000001</c:v>
                </c:pt>
                <c:pt idx="16">
                  <c:v>0.81</c:v>
                </c:pt>
                <c:pt idx="17">
                  <c:v>0.87000000000000011</c:v>
                </c:pt>
              </c:numCache>
            </c:numRef>
          </c:val>
          <c:smooth val="0"/>
        </c:ser>
        <c:dLbls>
          <c:showLegendKey val="0"/>
          <c:showVal val="0"/>
          <c:showCatName val="0"/>
          <c:showSerName val="0"/>
          <c:showPercent val="0"/>
          <c:showBubbleSize val="0"/>
        </c:dLbls>
        <c:marker val="1"/>
        <c:smooth val="0"/>
        <c:axId val="234898608"/>
        <c:axId val="447921744"/>
      </c:lineChart>
      <c:catAx>
        <c:axId val="234898608"/>
        <c:scaling>
          <c:orientation val="minMax"/>
        </c:scaling>
        <c:delete val="1"/>
        <c:axPos val="b"/>
        <c:numFmt formatCode="General" sourceLinked="0"/>
        <c:majorTickMark val="out"/>
        <c:minorTickMark val="none"/>
        <c:tickLblPos val="none"/>
        <c:crossAx val="447921744"/>
        <c:crosses val="autoZero"/>
        <c:auto val="1"/>
        <c:lblAlgn val="ctr"/>
        <c:lblOffset val="100"/>
        <c:noMultiLvlLbl val="0"/>
      </c:catAx>
      <c:valAx>
        <c:axId val="447921744"/>
        <c:scaling>
          <c:orientation val="minMax"/>
        </c:scaling>
        <c:delete val="1"/>
        <c:axPos val="l"/>
        <c:majorGridlines>
          <c:spPr>
            <a:ln>
              <a:noFill/>
            </a:ln>
          </c:spPr>
        </c:majorGridlines>
        <c:numFmt formatCode="0%" sourceLinked="1"/>
        <c:majorTickMark val="out"/>
        <c:minorTickMark val="none"/>
        <c:tickLblPos val="none"/>
        <c:crossAx val="234898608"/>
        <c:crosses val="autoZero"/>
        <c:crossBetween val="between"/>
      </c:valAx>
      <c:spPr>
        <a:noFill/>
        <a:ln w="25400">
          <a:noFill/>
        </a:ln>
      </c:spPr>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5B6A60E7-2D53-4E43-BBED-95418411E14A}" type="datetime8">
              <a:rPr lang="en-US" smtClean="0">
                <a:latin typeface="Segoe UI" pitchFamily="34" charset="0"/>
              </a:rPr>
              <a:pPr/>
              <a:t>6/5/2013 12:31 PM</a:t>
            </a:fld>
            <a:endParaRPr lang="en-US" dirty="0">
              <a:latin typeface="Segoe UI" pitchFamily="34" charset="0"/>
            </a:endParaRPr>
          </a:p>
        </p:txBody>
      </p:sp>
      <p:sp>
        <p:nvSpPr>
          <p:cNvPr id="8" name="Footer Placeholder 7"/>
          <p:cNvSpPr>
            <a:spLocks noGrp="1"/>
          </p:cNvSpPr>
          <p:nvPr>
            <p:ph type="ftr" sz="quarter" idx="2"/>
          </p:nvPr>
        </p:nvSpPr>
        <p:spPr>
          <a:xfrm>
            <a:off x="0" y="8842029"/>
            <a:ext cx="5934520" cy="338436"/>
          </a:xfrm>
          <a:prstGeom prst="rect">
            <a:avLst/>
          </a:prstGeom>
        </p:spPr>
        <p:txBody>
          <a:bodyPr vert="horz" lIns="93324" tIns="46662" rIns="93324" bIns="46662" rtlCol="0" anchor="b"/>
          <a:lstStyle>
            <a:lvl1pPr algn="l">
              <a:defRPr sz="1200"/>
            </a:lvl1pPr>
          </a:lstStyle>
          <a:p>
            <a:pPr marL="406671" defTabSz="93292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22814" y="8842029"/>
            <a:ext cx="1098660" cy="465455"/>
          </a:xfrm>
          <a:prstGeom prst="rect">
            <a:avLst/>
          </a:prstGeom>
        </p:spPr>
        <p:txBody>
          <a:bodyPr vert="horz" lIns="93324" tIns="46662" rIns="93324" bIns="46662"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10" name="Footer Placeholder 9"/>
          <p:cNvSpPr>
            <a:spLocks noGrp="1"/>
          </p:cNvSpPr>
          <p:nvPr>
            <p:ph type="ftr" sz="quarter" idx="4"/>
          </p:nvPr>
        </p:nvSpPr>
        <p:spPr>
          <a:xfrm>
            <a:off x="0" y="8843645"/>
            <a:ext cx="6063276" cy="362391"/>
          </a:xfrm>
          <a:prstGeom prst="rect">
            <a:avLst/>
          </a:prstGeom>
        </p:spPr>
        <p:txBody>
          <a:bodyPr vert="horz" lIns="93324" tIns="46662" rIns="93324" bIns="46662" rtlCol="0" anchor="b"/>
          <a:lstStyle>
            <a:lvl1pPr marL="583273" indent="0" algn="l">
              <a:defRPr sz="1200"/>
            </a:lvl1p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atin typeface="Segoe UI" pitchFamily="34" charset="0"/>
              </a:defRPr>
            </a:lvl1pPr>
          </a:lstStyle>
          <a:p>
            <a:fld id="{2DFDA5C7-BBAE-481E-8BF7-731156A2E2C1}" type="datetime8">
              <a:rPr lang="en-US" smtClean="0"/>
              <a:pPr/>
              <a:t>6/5/2013 12:31 PM</a:t>
            </a:fld>
            <a:endParaRPr lang="en-US" dirty="0"/>
          </a:p>
        </p:txBody>
      </p:sp>
      <p:sp>
        <p:nvSpPr>
          <p:cNvPr id="12" name="Notes Placeholder 11"/>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51570" y="8842029"/>
            <a:ext cx="969904" cy="465455"/>
          </a:xfrm>
          <a:prstGeom prst="rect">
            <a:avLst/>
          </a:prstGeom>
        </p:spPr>
        <p:txBody>
          <a:bodyPr vert="horz" lIns="93324" tIns="46662" rIns="93324" bIns="46662"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pPr/>
              <a:t>6/5/2013 12:31 PM</a:t>
            </a:fld>
            <a:endParaRPr lang="en-US" dirty="0"/>
          </a:p>
        </p:txBody>
      </p:sp>
      <p:sp>
        <p:nvSpPr>
          <p:cNvPr id="11" name="Footer Placeholder 10"/>
          <p:cNvSpPr>
            <a:spLocks noGrp="1"/>
          </p:cNvSpPr>
          <p:nvPr>
            <p:ph type="ftr" sz="quarter" idx="14"/>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178174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202747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768086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5249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14</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31557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15</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190873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567069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pPr/>
              <a:t>6/5/2013 12:36 PM</a:t>
            </a:fld>
            <a:endParaRPr lang="en-US" dirty="0"/>
          </a:p>
        </p:txBody>
      </p:sp>
      <p:sp>
        <p:nvSpPr>
          <p:cNvPr id="11" name="Footer Placeholder 10"/>
          <p:cNvSpPr>
            <a:spLocks noGrp="1"/>
          </p:cNvSpPr>
          <p:nvPr>
            <p:ph type="ftr" sz="quarter" idx="14"/>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36474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34096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19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011577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pPr/>
              <a:t>6/5/2013 12:31 PM</a:t>
            </a:fld>
            <a:endParaRPr lang="en-US" dirty="0"/>
          </a:p>
        </p:txBody>
      </p:sp>
      <p:sp>
        <p:nvSpPr>
          <p:cNvPr id="11" name="Footer Placeholder 10"/>
          <p:cNvSpPr>
            <a:spLocks noGrp="1"/>
          </p:cNvSpPr>
          <p:nvPr>
            <p:ph type="ftr" sz="quarter" idx="14"/>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20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164453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21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0467766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22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998930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pPr/>
              <a:t>6/5/2013 12:36 PM</a:t>
            </a:fld>
            <a:endParaRPr lang="en-US" dirty="0"/>
          </a:p>
        </p:txBody>
      </p:sp>
      <p:sp>
        <p:nvSpPr>
          <p:cNvPr id="11" name="Footer Placeholder 10"/>
          <p:cNvSpPr>
            <a:spLocks noGrp="1"/>
          </p:cNvSpPr>
          <p:nvPr>
            <p:ph type="ftr" sz="quarter" idx="14"/>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12:36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285097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pPr/>
              <a:t>6/5/2013 12:36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198042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12:36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46889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pPr/>
              <a:t>6/5/2013 12:36 PM</a:t>
            </a:fld>
            <a:endParaRPr lang="en-US" dirty="0"/>
          </a:p>
        </p:txBody>
      </p:sp>
      <p:sp>
        <p:nvSpPr>
          <p:cNvPr id="12" name="Footer Placeholder 11"/>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03741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4</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009752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5</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47867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50416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12:31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623738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693433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a:prstGeom prst="rect">
            <a:avLst/>
          </a:prstGeom>
        </p:spPr>
      </p:sp>
      <p:sp>
        <p:nvSpPr>
          <p:cNvPr id="3" name="Notes Placeholder 2"/>
          <p:cNvSpPr>
            <a:spLocks noGrp="1"/>
          </p:cNvSpPr>
          <p:nvPr>
            <p:ph type="body" idx="1"/>
          </p:nvPr>
        </p:nvSpPr>
        <p:spPr>
          <a:xfrm>
            <a:off x="702310" y="4421823"/>
            <a:ext cx="5618480" cy="4189095"/>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320789" y="8842029"/>
            <a:ext cx="700685" cy="465455"/>
          </a:xfrm>
          <a:prstGeom prst="rect">
            <a:avLst/>
          </a:prstGeom>
        </p:spPr>
        <p:txBody>
          <a:bodyPr/>
          <a:lstStyle/>
          <a:p>
            <a:fld id="{EC87E0CF-87F6-4B58-B8B8-DCAB2DAAF3CA}" type="slidenum">
              <a:rPr lang="en-US" smtClean="0"/>
              <a:pPr/>
              <a:t>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pPr/>
              <a:t>6/5/2013 12:36 PM</a:t>
            </a:fld>
            <a:endParaRPr lang="en-US" dirty="0"/>
          </a:p>
        </p:txBody>
      </p:sp>
      <p:sp>
        <p:nvSpPr>
          <p:cNvPr id="13" name="Footer Placeholder 12"/>
          <p:cNvSpPr>
            <a:spLocks noGrp="1"/>
          </p:cNvSpPr>
          <p:nvPr>
            <p:ph type="ftr" sz="quarter" idx="15"/>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374744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&amp; Designing your own CUBE</a:t>
            </a:r>
            <a:endParaRPr lang="en-US" dirty="0"/>
          </a:p>
        </p:txBody>
      </p:sp>
      <p:sp>
        <p:nvSpPr>
          <p:cNvPr id="6" name="Rectangle 5"/>
          <p:cNvSpPr/>
          <p:nvPr/>
        </p:nvSpPr>
        <p:spPr bwMode="auto">
          <a:xfrm>
            <a:off x="276366"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223458" y="2344526"/>
            <a:ext cx="8834942" cy="279461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b="1" dirty="0"/>
              <a:t>Challenges</a:t>
            </a:r>
          </a:p>
          <a:p>
            <a:pPr marL="457200" indent="-457200">
              <a:buFont typeface="Wingdings" panose="05000000000000000000" pitchFamily="2" charset="2"/>
              <a:buChar char="q"/>
            </a:pPr>
            <a:r>
              <a:rPr lang="en-US" b="1" dirty="0" smtClean="0"/>
              <a:t>Design and customizations</a:t>
            </a:r>
          </a:p>
          <a:p>
            <a:pPr marL="457200" indent="-457200">
              <a:buFont typeface="Wingdings" panose="05000000000000000000" pitchFamily="2" charset="2"/>
              <a:buChar char="q"/>
            </a:pPr>
            <a:r>
              <a:rPr lang="en-US" b="1" dirty="0" smtClean="0"/>
              <a:t>Building out</a:t>
            </a:r>
          </a:p>
          <a:p>
            <a:pPr marL="457200" indent="-457200">
              <a:buFont typeface="Wingdings" panose="05000000000000000000" pitchFamily="2" charset="2"/>
              <a:buChar char="q"/>
            </a:pPr>
            <a:r>
              <a:rPr lang="en-US" b="1" dirty="0" smtClean="0"/>
              <a:t>Lessons learned</a:t>
            </a:r>
          </a:p>
          <a:p>
            <a:pPr marL="457200" indent="-457200">
              <a:buFont typeface="Wingdings" panose="05000000000000000000" pitchFamily="2" charset="2"/>
              <a:buChar char="q"/>
            </a:pPr>
            <a:endParaRPr lang="en-US" b="1" dirty="0" smtClean="0"/>
          </a:p>
          <a:p>
            <a:pPr marL="457200" indent="-457200">
              <a:buFont typeface="Wingdings" panose="05000000000000000000" pitchFamily="2" charset="2"/>
              <a:buChar char="q"/>
            </a:pPr>
            <a:endParaRPr lang="en-US" b="1" dirty="0" smtClean="0"/>
          </a:p>
          <a:p>
            <a:pPr marL="457200" indent="-457200">
              <a:buFont typeface="Wingdings" panose="05000000000000000000" pitchFamily="2" charset="2"/>
              <a:buChar char="q"/>
            </a:pPr>
            <a:endParaRPr lang="en-US" b="1" dirty="0" smtClean="0"/>
          </a:p>
          <a:p>
            <a:endParaRPr lang="en-US" b="1" dirty="0"/>
          </a:p>
        </p:txBody>
      </p:sp>
    </p:spTree>
    <p:extLst>
      <p:ext uri="{BB962C8B-B14F-4D97-AF65-F5344CB8AC3E}">
        <p14:creationId xmlns:p14="http://schemas.microsoft.com/office/powerpoint/2010/main" val="172380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Technical Challenges</a:t>
            </a:r>
            <a:endParaRPr lang="en-US" dirty="0"/>
          </a:p>
        </p:txBody>
      </p:sp>
      <p:sp>
        <p:nvSpPr>
          <p:cNvPr id="6" name="Rectangle 5"/>
          <p:cNvSpPr/>
          <p:nvPr/>
        </p:nvSpPr>
        <p:spPr bwMode="auto">
          <a:xfrm>
            <a:off x="274320" y="1362903"/>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259080" y="2387960"/>
            <a:ext cx="11250706" cy="279461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b="1" dirty="0" smtClean="0"/>
              <a:t>Usability</a:t>
            </a:r>
          </a:p>
          <a:p>
            <a:pPr marL="457200" indent="-457200">
              <a:buFont typeface="Wingdings" panose="05000000000000000000" pitchFamily="2" charset="2"/>
              <a:buChar char="q"/>
            </a:pPr>
            <a:r>
              <a:rPr lang="en-US" b="1" dirty="0" smtClean="0"/>
              <a:t>Granular historical data</a:t>
            </a:r>
          </a:p>
          <a:p>
            <a:pPr marL="457200" indent="-457200">
              <a:buFont typeface="Wingdings" panose="05000000000000000000" pitchFamily="2" charset="2"/>
              <a:buChar char="q"/>
            </a:pPr>
            <a:r>
              <a:rPr lang="en-US" b="1" dirty="0" smtClean="0"/>
              <a:t>Custom calculations</a:t>
            </a:r>
          </a:p>
          <a:p>
            <a:pPr marL="457200" indent="-457200">
              <a:buFont typeface="Wingdings" panose="05000000000000000000" pitchFamily="2" charset="2"/>
              <a:buChar char="q"/>
            </a:pPr>
            <a:r>
              <a:rPr lang="en-US" b="1" dirty="0" smtClean="0"/>
              <a:t>Incident to monitor mapping</a:t>
            </a:r>
          </a:p>
        </p:txBody>
      </p:sp>
    </p:spTree>
    <p:extLst>
      <p:ext uri="{BB962C8B-B14F-4D97-AF65-F5344CB8AC3E}">
        <p14:creationId xmlns:p14="http://schemas.microsoft.com/office/powerpoint/2010/main" val="19197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we built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221769" y="2056714"/>
            <a:ext cx="11077387" cy="493781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b="1" dirty="0" smtClean="0"/>
              <a:t>Custom database</a:t>
            </a:r>
            <a:endParaRPr lang="en-US" b="1" dirty="0" smtClean="0">
              <a:latin typeface="+mj-lt"/>
            </a:endParaRPr>
          </a:p>
          <a:p>
            <a:pPr marL="457200" indent="-457200">
              <a:buFont typeface="Wingdings" panose="05000000000000000000" pitchFamily="2" charset="2"/>
              <a:buChar char="q"/>
            </a:pPr>
            <a:r>
              <a:rPr lang="en-US" b="1" dirty="0" smtClean="0"/>
              <a:t>Custom cube</a:t>
            </a:r>
          </a:p>
          <a:p>
            <a:pPr marL="698500" lvl="1" indent="-457200">
              <a:buFont typeface="Wingdings" panose="05000000000000000000" pitchFamily="2" charset="2"/>
              <a:buChar char="q"/>
            </a:pPr>
            <a:r>
              <a:rPr lang="en-US" dirty="0" smtClean="0">
                <a:latin typeface="+mj-lt"/>
              </a:rPr>
              <a:t>Business specific views</a:t>
            </a:r>
          </a:p>
          <a:p>
            <a:pPr marL="698500" lvl="1" indent="-457200">
              <a:buFont typeface="Wingdings" panose="05000000000000000000" pitchFamily="2" charset="2"/>
              <a:buChar char="q"/>
            </a:pPr>
            <a:r>
              <a:rPr lang="en-US" dirty="0">
                <a:latin typeface="+mj-lt"/>
              </a:rPr>
              <a:t>Custom calculations</a:t>
            </a:r>
            <a:endParaRPr lang="en-US" dirty="0" smtClean="0">
              <a:latin typeface="+mj-lt"/>
            </a:endParaRPr>
          </a:p>
          <a:p>
            <a:pPr marL="457200" indent="-457200">
              <a:buFont typeface="Wingdings" panose="05000000000000000000" pitchFamily="2" charset="2"/>
              <a:buChar char="q"/>
            </a:pPr>
            <a:r>
              <a:rPr lang="en-US" b="1" dirty="0" smtClean="0"/>
              <a:t>Reuse of </a:t>
            </a:r>
            <a:r>
              <a:rPr lang="en-US" b="1" dirty="0" err="1" smtClean="0"/>
              <a:t>DWDataMart</a:t>
            </a:r>
            <a:endParaRPr lang="en-US" b="1" dirty="0" smtClean="0"/>
          </a:p>
          <a:p>
            <a:pPr marL="698500" lvl="1" indent="-457200">
              <a:buFont typeface="Wingdings" panose="05000000000000000000" pitchFamily="2" charset="2"/>
              <a:buChar char="q"/>
            </a:pPr>
            <a:r>
              <a:rPr lang="en-US" b="1" dirty="0" smtClean="0">
                <a:latin typeface="+mj-lt"/>
              </a:rPr>
              <a:t>Eliminates the need to move data</a:t>
            </a:r>
          </a:p>
          <a:p>
            <a:pPr marL="698500" lvl="1" indent="-457200">
              <a:buFont typeface="Wingdings" panose="05000000000000000000" pitchFamily="2" charset="2"/>
              <a:buChar char="q"/>
            </a:pPr>
            <a:r>
              <a:rPr lang="en-US" b="1" dirty="0" smtClean="0">
                <a:latin typeface="+mj-lt"/>
              </a:rPr>
              <a:t>Allows for table changes without impacting cube processing</a:t>
            </a:r>
            <a:endParaRPr lang="en-US" dirty="0" smtClean="0">
              <a:solidFill>
                <a:schemeClr val="tx1"/>
              </a:solidFill>
            </a:endParaRPr>
          </a:p>
          <a:p>
            <a:pPr marL="457200" indent="-457200">
              <a:buFont typeface="Wingdings" panose="05000000000000000000" pitchFamily="2" charset="2"/>
              <a:buChar char="q"/>
            </a:pPr>
            <a:endParaRPr lang="en-US" b="1" dirty="0" smtClean="0"/>
          </a:p>
        </p:txBody>
      </p:sp>
    </p:spTree>
    <p:extLst>
      <p:ext uri="{BB962C8B-B14F-4D97-AF65-F5344CB8AC3E}">
        <p14:creationId xmlns:p14="http://schemas.microsoft.com/office/powerpoint/2010/main" val="13476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Design</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smtClean="0">
              <a:solidFill>
                <a:schemeClr val="tx1"/>
              </a:soli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Flowchart: Magnetic Disk 4"/>
          <p:cNvSpPr/>
          <p:nvPr/>
        </p:nvSpPr>
        <p:spPr bwMode="auto">
          <a:xfrm>
            <a:off x="6673931" y="1214472"/>
            <a:ext cx="3768291" cy="5398783"/>
          </a:xfrm>
          <a:prstGeom prst="flowChartMagneticDisk">
            <a:avLst/>
          </a:prstGeom>
          <a:solidFill>
            <a:schemeClr val="bg1">
              <a:lumMod val="50000"/>
              <a:lumOff val="50000"/>
            </a:schemeClr>
          </a:solidFill>
          <a:ln w="38100">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chemeClr val="tx1"/>
              </a:solidFill>
            </a:endParaRPr>
          </a:p>
        </p:txBody>
      </p:sp>
      <p:grpSp>
        <p:nvGrpSpPr>
          <p:cNvPr id="7" name="Group 6"/>
          <p:cNvGrpSpPr/>
          <p:nvPr/>
        </p:nvGrpSpPr>
        <p:grpSpPr>
          <a:xfrm>
            <a:off x="9192851" y="2954132"/>
            <a:ext cx="1140109" cy="3174844"/>
            <a:chOff x="10652045" y="2699349"/>
            <a:chExt cx="1140109" cy="3174844"/>
          </a:xfrm>
        </p:grpSpPr>
        <p:sp>
          <p:nvSpPr>
            <p:cNvPr id="8" name="Rectangle 7"/>
            <p:cNvSpPr/>
            <p:nvPr/>
          </p:nvSpPr>
          <p:spPr>
            <a:xfrm>
              <a:off x="10652045" y="2699349"/>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9" name="Rectangle 8"/>
            <p:cNvSpPr/>
            <p:nvPr/>
          </p:nvSpPr>
          <p:spPr>
            <a:xfrm>
              <a:off x="10807761" y="2839178"/>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10" name="Rectangle 9"/>
            <p:cNvSpPr/>
            <p:nvPr/>
          </p:nvSpPr>
          <p:spPr>
            <a:xfrm>
              <a:off x="10963476" y="2993306"/>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Tables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sp>
          <p:nvSpPr>
            <p:cNvPr id="12" name="Rectangle 11"/>
            <p:cNvSpPr/>
            <p:nvPr/>
          </p:nvSpPr>
          <p:spPr>
            <a:xfrm>
              <a:off x="10652045" y="4015611"/>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13" name="Rectangle 12"/>
            <p:cNvSpPr/>
            <p:nvPr/>
          </p:nvSpPr>
          <p:spPr>
            <a:xfrm>
              <a:off x="10807761" y="4155439"/>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14" name="Rectangle 13"/>
            <p:cNvSpPr/>
            <p:nvPr/>
          </p:nvSpPr>
          <p:spPr>
            <a:xfrm>
              <a:off x="10963476" y="4309569"/>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Udf’s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sp>
          <p:nvSpPr>
            <p:cNvPr id="15" name="Rectangle 14"/>
            <p:cNvSpPr/>
            <p:nvPr/>
          </p:nvSpPr>
          <p:spPr>
            <a:xfrm>
              <a:off x="10687692" y="5297089"/>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16" name="Rectangle 15"/>
            <p:cNvSpPr/>
            <p:nvPr/>
          </p:nvSpPr>
          <p:spPr>
            <a:xfrm>
              <a:off x="10843408" y="5436918"/>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17" name="Rectangle 16"/>
            <p:cNvSpPr/>
            <p:nvPr/>
          </p:nvSpPr>
          <p:spPr>
            <a:xfrm>
              <a:off x="10999124" y="5591048"/>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Jobs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grpSp>
      <p:grpSp>
        <p:nvGrpSpPr>
          <p:cNvPr id="18" name="Group 17"/>
          <p:cNvGrpSpPr/>
          <p:nvPr/>
        </p:nvGrpSpPr>
        <p:grpSpPr>
          <a:xfrm>
            <a:off x="2019139" y="4905829"/>
            <a:ext cx="2668975" cy="1715633"/>
            <a:chOff x="716013" y="3823786"/>
            <a:chExt cx="2558187" cy="1870057"/>
          </a:xfrm>
          <a:solidFill>
            <a:schemeClr val="bg1">
              <a:lumMod val="50000"/>
              <a:lumOff val="50000"/>
            </a:schemeClr>
          </a:solidFill>
        </p:grpSpPr>
        <p:sp>
          <p:nvSpPr>
            <p:cNvPr id="19" name="Flowchart: Magnetic Disk 18"/>
            <p:cNvSpPr/>
            <p:nvPr/>
          </p:nvSpPr>
          <p:spPr bwMode="auto">
            <a:xfrm>
              <a:off x="716013" y="3823786"/>
              <a:ext cx="2558187" cy="1870057"/>
            </a:xfrm>
            <a:prstGeom prst="flowChartMagneticDisk">
              <a:avLst/>
            </a:prstGeom>
            <a:grp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lvl="0" algn="ctr" defTabSz="914400">
                <a:defRPr/>
              </a:pPr>
              <a:r>
                <a:rPr lang="en-US" b="1" dirty="0">
                  <a:solidFill>
                    <a:schemeClr val="tx1"/>
                  </a:solidFill>
                  <a:latin typeface="+mj-lt"/>
                  <a:ea typeface="Times New Roman"/>
                  <a:cs typeface="Times New Roman"/>
                </a:rPr>
                <a:t>Operations </a:t>
              </a:r>
              <a:r>
                <a:rPr lang="en-US" b="1" dirty="0" smtClean="0">
                  <a:solidFill>
                    <a:schemeClr val="tx1"/>
                  </a:solidFill>
                  <a:latin typeface="+mj-lt"/>
                  <a:ea typeface="Times New Roman"/>
                  <a:cs typeface="Times New Roman"/>
                </a:rPr>
                <a:t>Manager DB</a:t>
              </a:r>
              <a:endParaRPr lang="en-US" sz="2000" b="1" kern="0" dirty="0">
                <a:solidFill>
                  <a:schemeClr val="tx1"/>
                </a:solidFill>
                <a:latin typeface="+mj-lt"/>
                <a:ea typeface="Times New Roman"/>
              </a:endParaRPr>
            </a:p>
          </p:txBody>
        </p:sp>
        <p:sp>
          <p:nvSpPr>
            <p:cNvPr id="20" name="Rectangle 19"/>
            <p:cNvSpPr/>
            <p:nvPr/>
          </p:nvSpPr>
          <p:spPr>
            <a:xfrm>
              <a:off x="1417637" y="4910807"/>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21" name="Rectangle 20"/>
            <p:cNvSpPr/>
            <p:nvPr/>
          </p:nvSpPr>
          <p:spPr>
            <a:xfrm>
              <a:off x="1578071" y="5066809"/>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22" name="Rectangle 21"/>
            <p:cNvSpPr/>
            <p:nvPr/>
          </p:nvSpPr>
          <p:spPr>
            <a:xfrm>
              <a:off x="1738505" y="5238766"/>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Calibri"/>
                  <a:ea typeface="Times New Roman"/>
                  <a:cs typeface="Times New Roman"/>
                </a:rPr>
                <a:t>Tables</a:t>
              </a:r>
              <a:endParaRPr kumimoji="0" lang="en-US" b="1" i="0" u="none" strike="noStrike" kern="0" cap="none" spc="0" normalizeH="0" baseline="0" noProof="0" dirty="0">
                <a:ln>
                  <a:noFill/>
                </a:ln>
                <a:solidFill>
                  <a:schemeClr val="bg1"/>
                </a:solidFill>
                <a:effectLst/>
                <a:uLnTx/>
                <a:uFillTx/>
                <a:latin typeface="Times New Roman"/>
                <a:ea typeface="Times New Roman"/>
              </a:endParaRPr>
            </a:p>
          </p:txBody>
        </p:sp>
      </p:grpSp>
      <p:grpSp>
        <p:nvGrpSpPr>
          <p:cNvPr id="23" name="Group 22"/>
          <p:cNvGrpSpPr/>
          <p:nvPr/>
        </p:nvGrpSpPr>
        <p:grpSpPr>
          <a:xfrm>
            <a:off x="2008766" y="1262744"/>
            <a:ext cx="2679348" cy="1682044"/>
            <a:chOff x="-784450" y="1060952"/>
            <a:chExt cx="2558187" cy="1870057"/>
          </a:xfrm>
          <a:solidFill>
            <a:schemeClr val="bg1">
              <a:lumMod val="50000"/>
              <a:lumOff val="50000"/>
            </a:schemeClr>
          </a:solidFill>
        </p:grpSpPr>
        <p:sp>
          <p:nvSpPr>
            <p:cNvPr id="24" name="Flowchart: Magnetic Disk 23"/>
            <p:cNvSpPr/>
            <p:nvPr/>
          </p:nvSpPr>
          <p:spPr bwMode="auto">
            <a:xfrm>
              <a:off x="-784450" y="1060952"/>
              <a:ext cx="2558187" cy="1870057"/>
            </a:xfrm>
            <a:prstGeom prst="flowChartMagneticDisk">
              <a:avLst/>
            </a:prstGeom>
            <a:grp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lvl="0" algn="ctr" defTabSz="914400">
                <a:defRPr/>
              </a:pPr>
              <a:r>
                <a:rPr lang="en-US" sz="2000" b="1" dirty="0">
                  <a:solidFill>
                    <a:schemeClr val="tx1"/>
                  </a:solidFill>
                  <a:latin typeface="+mj-lt"/>
                  <a:ea typeface="Times New Roman"/>
                  <a:cs typeface="Times New Roman"/>
                </a:rPr>
                <a:t>DWDataMart Database</a:t>
              </a:r>
              <a:endParaRPr lang="en-US" sz="2400" b="1" kern="0" dirty="0">
                <a:solidFill>
                  <a:schemeClr val="tx1"/>
                </a:solidFill>
                <a:latin typeface="+mj-lt"/>
                <a:ea typeface="Times New Roman"/>
              </a:endParaRPr>
            </a:p>
          </p:txBody>
        </p:sp>
        <p:sp>
          <p:nvSpPr>
            <p:cNvPr id="25" name="Rectangle 24"/>
            <p:cNvSpPr/>
            <p:nvPr/>
          </p:nvSpPr>
          <p:spPr>
            <a:xfrm>
              <a:off x="-55262" y="2149918"/>
              <a:ext cx="817060" cy="315896"/>
            </a:xfrm>
            <a:prstGeom prst="rect">
              <a:avLst/>
            </a:prstGeom>
            <a:solidFill>
              <a:schemeClr val="tx1"/>
            </a:solidFill>
            <a:ln w="254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26" name="Rectangle 25"/>
            <p:cNvSpPr/>
            <p:nvPr/>
          </p:nvSpPr>
          <p:spPr>
            <a:xfrm>
              <a:off x="105173" y="2319336"/>
              <a:ext cx="817060" cy="315896"/>
            </a:xfrm>
            <a:prstGeom prst="rect">
              <a:avLst/>
            </a:prstGeom>
            <a:solidFill>
              <a:schemeClr val="tx1"/>
            </a:solidFill>
            <a:ln w="254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27" name="Rectangle 26"/>
            <p:cNvSpPr/>
            <p:nvPr/>
          </p:nvSpPr>
          <p:spPr>
            <a:xfrm>
              <a:off x="265606" y="2477877"/>
              <a:ext cx="817060" cy="315896"/>
            </a:xfrm>
            <a:prstGeom prst="rect">
              <a:avLst/>
            </a:prstGeom>
            <a:solidFill>
              <a:schemeClr val="tx1"/>
            </a:solidFill>
            <a:ln w="25400" cap="flat" cmpd="sng" algn="ctr">
              <a:solidFill>
                <a:schemeClr val="bg1"/>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bg1"/>
                  </a:solidFill>
                  <a:effectLst/>
                  <a:uLnTx/>
                  <a:uFillTx/>
                  <a:latin typeface="Calibri"/>
                  <a:ea typeface="Times New Roman"/>
                  <a:cs typeface="Times New Roman"/>
                </a:rPr>
                <a:t>Views</a:t>
              </a:r>
              <a:endParaRPr kumimoji="0" lang="en-US" b="1" i="0" u="none" strike="noStrike" kern="0" cap="none" spc="0" normalizeH="0" baseline="0" noProof="0" dirty="0">
                <a:ln>
                  <a:noFill/>
                </a:ln>
                <a:solidFill>
                  <a:schemeClr val="bg1"/>
                </a:solidFill>
                <a:effectLst/>
                <a:uLnTx/>
                <a:uFillTx/>
                <a:latin typeface="Times New Roman"/>
                <a:ea typeface="Times New Roman"/>
              </a:endParaRPr>
            </a:p>
          </p:txBody>
        </p:sp>
      </p:grpSp>
      <p:grpSp>
        <p:nvGrpSpPr>
          <p:cNvPr id="28" name="Group 27"/>
          <p:cNvGrpSpPr/>
          <p:nvPr/>
        </p:nvGrpSpPr>
        <p:grpSpPr>
          <a:xfrm>
            <a:off x="2000422" y="3091544"/>
            <a:ext cx="2716721" cy="1716357"/>
            <a:chOff x="674617" y="1238104"/>
            <a:chExt cx="2558187" cy="1870057"/>
          </a:xfrm>
          <a:solidFill>
            <a:schemeClr val="bg1">
              <a:lumMod val="50000"/>
              <a:lumOff val="50000"/>
            </a:schemeClr>
          </a:solidFill>
        </p:grpSpPr>
        <p:sp>
          <p:nvSpPr>
            <p:cNvPr id="29" name="Flowchart: Magnetic Disk 28"/>
            <p:cNvSpPr/>
            <p:nvPr/>
          </p:nvSpPr>
          <p:spPr bwMode="auto">
            <a:xfrm>
              <a:off x="674617" y="1238104"/>
              <a:ext cx="2558187" cy="1870057"/>
            </a:xfrm>
            <a:prstGeom prst="flowChartMagneticDisk">
              <a:avLst/>
            </a:prstGeom>
            <a:grp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lvl="0" algn="ctr" defTabSz="914400">
                <a:defRPr/>
              </a:pPr>
              <a:r>
                <a:rPr lang="en-US" sz="2000" b="1" dirty="0">
                  <a:solidFill>
                    <a:schemeClr val="tx1"/>
                  </a:solidFill>
                  <a:latin typeface="+mj-lt"/>
                  <a:ea typeface="Times New Roman"/>
                  <a:cs typeface="Times New Roman"/>
                </a:rPr>
                <a:t>Service </a:t>
              </a:r>
              <a:r>
                <a:rPr lang="en-US" sz="2000" b="1" dirty="0" smtClean="0">
                  <a:solidFill>
                    <a:schemeClr val="tx1"/>
                  </a:solidFill>
                  <a:latin typeface="+mj-lt"/>
                  <a:ea typeface="Times New Roman"/>
                  <a:cs typeface="Times New Roman"/>
                </a:rPr>
                <a:t>Manager DB</a:t>
              </a:r>
              <a:endParaRPr lang="en-US" sz="2400" b="1" kern="0" dirty="0">
                <a:solidFill>
                  <a:schemeClr val="tx1"/>
                </a:solidFill>
                <a:latin typeface="+mj-lt"/>
                <a:ea typeface="Times New Roman"/>
              </a:endParaRPr>
            </a:p>
          </p:txBody>
        </p:sp>
        <p:sp>
          <p:nvSpPr>
            <p:cNvPr id="30" name="Rectangle 29"/>
            <p:cNvSpPr/>
            <p:nvPr/>
          </p:nvSpPr>
          <p:spPr>
            <a:xfrm>
              <a:off x="1388517" y="2325125"/>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31" name="Rectangle 30"/>
            <p:cNvSpPr/>
            <p:nvPr/>
          </p:nvSpPr>
          <p:spPr>
            <a:xfrm>
              <a:off x="1548951" y="2481127"/>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chemeClr val="bg1"/>
                </a:solidFill>
                <a:effectLst/>
                <a:uLnTx/>
                <a:uFillTx/>
                <a:latin typeface="Calibri"/>
                <a:ea typeface="+mn-ea"/>
                <a:cs typeface="+mn-cs"/>
              </a:endParaRPr>
            </a:p>
          </p:txBody>
        </p:sp>
        <p:sp>
          <p:nvSpPr>
            <p:cNvPr id="32" name="Rectangle 31"/>
            <p:cNvSpPr/>
            <p:nvPr/>
          </p:nvSpPr>
          <p:spPr>
            <a:xfrm>
              <a:off x="1709385" y="2653084"/>
              <a:ext cx="817060" cy="315896"/>
            </a:xfrm>
            <a:prstGeom prst="rect">
              <a:avLst/>
            </a:prstGeom>
            <a:solidFill>
              <a:schemeClr val="tx1"/>
            </a:solidFill>
            <a:ln w="25400" cap="flat" cmpd="sng" algn="ctr">
              <a:solidFill>
                <a:schemeClr val="bg2">
                  <a:lumMod val="10000"/>
                </a:scheme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bg1"/>
                  </a:solidFill>
                  <a:effectLst/>
                  <a:uLnTx/>
                  <a:uFillTx/>
                  <a:latin typeface="Calibri"/>
                  <a:ea typeface="Times New Roman"/>
                  <a:cs typeface="Times New Roman"/>
                </a:rPr>
                <a:t>Tables</a:t>
              </a:r>
              <a:endParaRPr kumimoji="0" lang="en-US" b="1" i="0" u="none" strike="noStrike" kern="0" cap="none" spc="0" normalizeH="0" baseline="0" noProof="0" dirty="0">
                <a:ln>
                  <a:noFill/>
                </a:ln>
                <a:solidFill>
                  <a:schemeClr val="bg1"/>
                </a:solidFill>
                <a:effectLst/>
                <a:uLnTx/>
                <a:uFillTx/>
                <a:latin typeface="Times New Roman"/>
                <a:ea typeface="Times New Roman"/>
              </a:endParaRPr>
            </a:p>
          </p:txBody>
        </p:sp>
      </p:grpSp>
      <p:sp>
        <p:nvSpPr>
          <p:cNvPr id="33" name="Right Arrow 32"/>
          <p:cNvSpPr/>
          <p:nvPr/>
        </p:nvSpPr>
        <p:spPr bwMode="auto">
          <a:xfrm rot="20869677">
            <a:off x="4809324" y="5654366"/>
            <a:ext cx="2218861" cy="540889"/>
          </a:xfrm>
          <a:prstGeom prst="rightArrow">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b="1" dirty="0">
                <a:solidFill>
                  <a:schemeClr val="tx1"/>
                </a:solidFill>
              </a:rPr>
              <a:t>ETL</a:t>
            </a:r>
          </a:p>
        </p:txBody>
      </p:sp>
      <p:sp>
        <p:nvSpPr>
          <p:cNvPr id="34" name="Rectangle 33"/>
          <p:cNvSpPr/>
          <p:nvPr/>
        </p:nvSpPr>
        <p:spPr>
          <a:xfrm>
            <a:off x="6718988" y="1608815"/>
            <a:ext cx="3876807" cy="699612"/>
          </a:xfrm>
          <a:prstGeom prst="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smtClean="0">
                <a:ln>
                  <a:noFill/>
                </a:ln>
                <a:effectLst/>
                <a:uLnTx/>
                <a:uFillTx/>
                <a:latin typeface="+mj-lt"/>
                <a:ea typeface="Times New Roman"/>
                <a:cs typeface="Times New Roman"/>
              </a:rPr>
              <a:t>Contoso</a:t>
            </a:r>
            <a:r>
              <a:rPr kumimoji="0" lang="en-US" sz="2400" b="1" i="0" u="none" strike="noStrike" kern="1200" cap="none" spc="0" normalizeH="0" baseline="0" noProof="0" dirty="0" smtClean="0">
                <a:ln>
                  <a:noFill/>
                </a:ln>
                <a:effectLst/>
                <a:uLnTx/>
                <a:uFillTx/>
                <a:latin typeface="+mj-lt"/>
                <a:ea typeface="Times New Roman"/>
                <a:cs typeface="Times New Roman"/>
              </a:rPr>
              <a:t> Database</a:t>
            </a:r>
            <a:endParaRPr lang="en-US" sz="2800" b="1" kern="0" noProof="0" dirty="0">
              <a:latin typeface="+mj-lt"/>
              <a:ea typeface="Times New Roman"/>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dirty="0" smtClean="0">
                <a:ln>
                  <a:noFill/>
                </a:ln>
                <a:effectLst/>
                <a:uLnTx/>
                <a:uFillTx/>
                <a:latin typeface="+mj-lt"/>
                <a:ea typeface="Times New Roman"/>
                <a:cs typeface="Times New Roman"/>
              </a:rPr>
              <a:t>dbo</a:t>
            </a:r>
            <a:r>
              <a:rPr kumimoji="0" lang="en-US" sz="2000" b="1" i="0" u="none" strike="noStrike" kern="0" cap="none" spc="0" normalizeH="0" dirty="0" smtClean="0">
                <a:ln>
                  <a:noFill/>
                </a:ln>
                <a:effectLst/>
                <a:uLnTx/>
                <a:uFillTx/>
                <a:latin typeface="+mj-lt"/>
                <a:ea typeface="Times New Roman"/>
                <a:cs typeface="Times New Roman"/>
              </a:rPr>
              <a:t> Schema</a:t>
            </a:r>
            <a:endParaRPr kumimoji="0" lang="en-US" b="1" i="0" u="none" strike="noStrike" kern="1200" cap="none" spc="0" normalizeH="0" baseline="0" noProof="0" dirty="0" smtClean="0">
              <a:ln>
                <a:noFill/>
              </a:ln>
              <a:effectLst/>
              <a:uLnTx/>
              <a:uFillTx/>
              <a:latin typeface="+mj-lt"/>
              <a:ea typeface="Times New Roman"/>
              <a:cs typeface="Times New Roman"/>
            </a:endParaRPr>
          </a:p>
        </p:txBody>
      </p:sp>
      <p:sp>
        <p:nvSpPr>
          <p:cNvPr id="35" name="Right Arrow 34"/>
          <p:cNvSpPr/>
          <p:nvPr/>
        </p:nvSpPr>
        <p:spPr bwMode="auto">
          <a:xfrm rot="1673091">
            <a:off x="4709085" y="4462027"/>
            <a:ext cx="2498320" cy="535566"/>
          </a:xfrm>
          <a:prstGeom prst="rightArrow">
            <a:avLst>
              <a:gd name="adj1" fmla="val 50000"/>
              <a:gd name="adj2" fmla="val 61318"/>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b="1" dirty="0" smtClean="0">
                <a:solidFill>
                  <a:schemeClr val="tx1"/>
                </a:solidFill>
              </a:rPr>
              <a:t>ETL</a:t>
            </a:r>
            <a:endParaRPr lang="en-US" sz="1600" b="1" dirty="0">
              <a:solidFill>
                <a:schemeClr val="tx1"/>
              </a:solidFill>
            </a:endParaRPr>
          </a:p>
        </p:txBody>
      </p:sp>
      <p:sp>
        <p:nvSpPr>
          <p:cNvPr id="36" name="Right Arrow 35"/>
          <p:cNvSpPr/>
          <p:nvPr/>
        </p:nvSpPr>
        <p:spPr bwMode="auto">
          <a:xfrm rot="628924">
            <a:off x="4756736" y="2701436"/>
            <a:ext cx="2497364" cy="500143"/>
          </a:xfrm>
          <a:prstGeom prst="rightArrow">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b="1" dirty="0" smtClean="0">
                <a:solidFill>
                  <a:schemeClr val="tx1"/>
                </a:solidFill>
              </a:rPr>
              <a:t>Select From</a:t>
            </a:r>
            <a:endParaRPr lang="en-US" sz="1600" b="1" dirty="0">
              <a:solidFill>
                <a:schemeClr val="tx1"/>
              </a:solidFill>
            </a:endParaRPr>
          </a:p>
        </p:txBody>
      </p:sp>
      <p:grpSp>
        <p:nvGrpSpPr>
          <p:cNvPr id="37" name="Group 36"/>
          <p:cNvGrpSpPr/>
          <p:nvPr/>
        </p:nvGrpSpPr>
        <p:grpSpPr>
          <a:xfrm>
            <a:off x="7088910" y="2932573"/>
            <a:ext cx="2078635" cy="3170636"/>
            <a:chOff x="8489708" y="2676193"/>
            <a:chExt cx="2078635" cy="3170636"/>
          </a:xfrm>
        </p:grpSpPr>
        <p:sp>
          <p:nvSpPr>
            <p:cNvPr id="38" name="Rectangle 37"/>
            <p:cNvSpPr/>
            <p:nvPr/>
          </p:nvSpPr>
          <p:spPr>
            <a:xfrm>
              <a:off x="8727798" y="5269725"/>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39" name="Rectangle 38"/>
            <p:cNvSpPr/>
            <p:nvPr/>
          </p:nvSpPr>
          <p:spPr>
            <a:xfrm>
              <a:off x="8883513" y="5409554"/>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40" name="Rectangle 39"/>
            <p:cNvSpPr/>
            <p:nvPr/>
          </p:nvSpPr>
          <p:spPr>
            <a:xfrm>
              <a:off x="9039230" y="5563684"/>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Tables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sp>
          <p:nvSpPr>
            <p:cNvPr id="41" name="Rectangle 40"/>
            <p:cNvSpPr/>
            <p:nvPr/>
          </p:nvSpPr>
          <p:spPr>
            <a:xfrm>
              <a:off x="8489708" y="4876405"/>
              <a:ext cx="1349865" cy="283145"/>
            </a:xfrm>
            <a:prstGeom prst="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effectLst/>
                  <a:uLnTx/>
                  <a:uFillTx/>
                  <a:latin typeface="Calibri"/>
                  <a:ea typeface="Times New Roman"/>
                  <a:cs typeface="Times New Roman"/>
                </a:rPr>
                <a:t>Stage Schema</a:t>
              </a:r>
              <a:endParaRPr kumimoji="0" lang="en-US" b="1" i="0" u="none" strike="noStrike" kern="0" cap="none" spc="0" normalizeH="0" baseline="0" noProof="0" dirty="0">
                <a:ln>
                  <a:noFill/>
                </a:ln>
                <a:effectLst/>
                <a:uLnTx/>
                <a:uFillTx/>
                <a:latin typeface="Times New Roman"/>
                <a:ea typeface="Times New Roman"/>
              </a:endParaRPr>
            </a:p>
          </p:txBody>
        </p:sp>
        <p:sp>
          <p:nvSpPr>
            <p:cNvPr id="42" name="Rectangle 41"/>
            <p:cNvSpPr/>
            <p:nvPr/>
          </p:nvSpPr>
          <p:spPr>
            <a:xfrm>
              <a:off x="8726830" y="2676193"/>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43" name="Rectangle 42"/>
            <p:cNvSpPr/>
            <p:nvPr/>
          </p:nvSpPr>
          <p:spPr>
            <a:xfrm>
              <a:off x="8882545" y="2816022"/>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44" name="Rectangle 43"/>
            <p:cNvSpPr/>
            <p:nvPr/>
          </p:nvSpPr>
          <p:spPr>
            <a:xfrm>
              <a:off x="9038261" y="2970152"/>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Views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sp>
          <p:nvSpPr>
            <p:cNvPr id="45" name="Rectangle 44"/>
            <p:cNvSpPr/>
            <p:nvPr/>
          </p:nvSpPr>
          <p:spPr>
            <a:xfrm>
              <a:off x="8726830" y="3978094"/>
              <a:ext cx="793030" cy="283145"/>
            </a:xfrm>
            <a:prstGeom prst="rect">
              <a:avLst/>
            </a:prstGeom>
            <a:solidFill>
              <a:schemeClr val="tx1"/>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46" name="Rectangle 45"/>
            <p:cNvSpPr/>
            <p:nvPr/>
          </p:nvSpPr>
          <p:spPr>
            <a:xfrm>
              <a:off x="8882545" y="4117923"/>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effectLst/>
                <a:uLnTx/>
                <a:uFillTx/>
                <a:latin typeface="Calibri"/>
                <a:ea typeface="+mn-ea"/>
                <a:cs typeface="+mn-cs"/>
              </a:endParaRPr>
            </a:p>
          </p:txBody>
        </p:sp>
        <p:sp>
          <p:nvSpPr>
            <p:cNvPr id="47" name="Rectangle 46"/>
            <p:cNvSpPr/>
            <p:nvPr/>
          </p:nvSpPr>
          <p:spPr>
            <a:xfrm>
              <a:off x="9038261" y="4272052"/>
              <a:ext cx="793030" cy="283145"/>
            </a:xfrm>
            <a:prstGeom prst="rect">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Calibri"/>
                  <a:ea typeface="Times New Roman"/>
                  <a:cs typeface="Times New Roman"/>
                </a:rPr>
                <a:t>Tables</a:t>
              </a:r>
              <a:endParaRPr kumimoji="0" lang="en-US" sz="1600" b="1" i="0" u="none" strike="noStrike" kern="0" cap="none" spc="0" normalizeH="0" baseline="0" noProof="0" dirty="0">
                <a:ln>
                  <a:noFill/>
                </a:ln>
                <a:solidFill>
                  <a:schemeClr val="bg1"/>
                </a:solidFill>
                <a:effectLst/>
                <a:uLnTx/>
                <a:uFillTx/>
                <a:latin typeface="Times New Roman"/>
                <a:ea typeface="Times New Roman"/>
              </a:endParaRPr>
            </a:p>
          </p:txBody>
        </p:sp>
        <p:sp>
          <p:nvSpPr>
            <p:cNvPr id="48" name="Rectangle 47"/>
            <p:cNvSpPr/>
            <p:nvPr/>
          </p:nvSpPr>
          <p:spPr>
            <a:xfrm>
              <a:off x="8489708" y="3605177"/>
              <a:ext cx="1349865" cy="283145"/>
            </a:xfrm>
            <a:prstGeom prst="rect">
              <a:avLst/>
            </a:prstGeom>
            <a:no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effectLst/>
                  <a:uLnTx/>
                  <a:uFillTx/>
                  <a:latin typeface="Calibri"/>
                  <a:ea typeface="Times New Roman"/>
                  <a:cs typeface="Times New Roman"/>
                </a:rPr>
                <a:t>Audit Schema</a:t>
              </a:r>
              <a:endParaRPr kumimoji="0" lang="en-US" b="1" i="0" u="none" strike="noStrike" kern="0" cap="none" spc="0" normalizeH="0" baseline="0" noProof="0" dirty="0">
                <a:ln>
                  <a:noFill/>
                </a:ln>
                <a:effectLst/>
                <a:uLnTx/>
                <a:uFillTx/>
                <a:latin typeface="Times New Roman"/>
                <a:ea typeface="Times New Roman"/>
              </a:endParaRPr>
            </a:p>
          </p:txBody>
        </p:sp>
        <p:cxnSp>
          <p:nvCxnSpPr>
            <p:cNvPr id="49" name="Elbow Connector 48"/>
            <p:cNvCxnSpPr/>
            <p:nvPr/>
          </p:nvCxnSpPr>
          <p:spPr>
            <a:xfrm flipH="1" flipV="1">
              <a:off x="9831291" y="3111725"/>
              <a:ext cx="969" cy="2593532"/>
            </a:xfrm>
            <a:prstGeom prst="bentConnector3">
              <a:avLst>
                <a:gd name="adj1" fmla="val -48368337"/>
              </a:avLst>
            </a:prstGeom>
            <a:ln w="57150">
              <a:solidFill>
                <a:schemeClr val="bg1"/>
              </a:solidFill>
              <a:tailEnd type="triangle"/>
            </a:ln>
          </p:spPr>
          <p:style>
            <a:lnRef idx="1">
              <a:schemeClr val="accent4"/>
            </a:lnRef>
            <a:fillRef idx="0">
              <a:schemeClr val="accent4"/>
            </a:fillRef>
            <a:effectRef idx="0">
              <a:schemeClr val="accent4"/>
            </a:effectRef>
            <a:fontRef idx="minor">
              <a:schemeClr val="tx1"/>
            </a:fontRef>
          </p:style>
        </p:cxnSp>
        <p:sp>
          <p:nvSpPr>
            <p:cNvPr id="50" name="Right Arrow 49"/>
            <p:cNvSpPr/>
            <p:nvPr/>
          </p:nvSpPr>
          <p:spPr bwMode="auto">
            <a:xfrm rot="10800000">
              <a:off x="9828440" y="2725370"/>
              <a:ext cx="739903" cy="267934"/>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chemeClr val="tx1"/>
                </a:solidFill>
              </a:endParaRPr>
            </a:p>
          </p:txBody>
        </p:sp>
      </p:grpSp>
    </p:spTree>
    <p:extLst>
      <p:ext uri="{BB962C8B-B14F-4D97-AF65-F5344CB8AC3E}">
        <p14:creationId xmlns:p14="http://schemas.microsoft.com/office/powerpoint/2010/main" val="136471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animBg="1"/>
      <p:bldP spid="35"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Getting OpsMgr Alert data</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ight Arrow 4"/>
          <p:cNvSpPr/>
          <p:nvPr/>
        </p:nvSpPr>
        <p:spPr>
          <a:xfrm>
            <a:off x="1239140" y="1064229"/>
            <a:ext cx="10220516" cy="5527321"/>
          </a:xfrm>
          <a:prstGeom prst="rightArrow">
            <a:avLst/>
          </a:prstGeom>
          <a:solidFill>
            <a:srgbClr val="CC33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eeform 6"/>
          <p:cNvSpPr/>
          <p:nvPr/>
        </p:nvSpPr>
        <p:spPr>
          <a:xfrm>
            <a:off x="1634026" y="2248148"/>
            <a:ext cx="1599513" cy="3140115"/>
          </a:xfrm>
          <a:custGeom>
            <a:avLst/>
            <a:gdLst>
              <a:gd name="connsiteX0" fmla="*/ 0 w 1599513"/>
              <a:gd name="connsiteY0" fmla="*/ 266591 h 3140115"/>
              <a:gd name="connsiteX1" fmla="*/ 266591 w 1599513"/>
              <a:gd name="connsiteY1" fmla="*/ 0 h 3140115"/>
              <a:gd name="connsiteX2" fmla="*/ 1332922 w 1599513"/>
              <a:gd name="connsiteY2" fmla="*/ 0 h 3140115"/>
              <a:gd name="connsiteX3" fmla="*/ 1599513 w 1599513"/>
              <a:gd name="connsiteY3" fmla="*/ 266591 h 3140115"/>
              <a:gd name="connsiteX4" fmla="*/ 1599513 w 1599513"/>
              <a:gd name="connsiteY4" fmla="*/ 2873524 h 3140115"/>
              <a:gd name="connsiteX5" fmla="*/ 1332922 w 1599513"/>
              <a:gd name="connsiteY5" fmla="*/ 3140115 h 3140115"/>
              <a:gd name="connsiteX6" fmla="*/ 266591 w 1599513"/>
              <a:gd name="connsiteY6" fmla="*/ 3140115 h 3140115"/>
              <a:gd name="connsiteX7" fmla="*/ 0 w 1599513"/>
              <a:gd name="connsiteY7" fmla="*/ 2873524 h 3140115"/>
              <a:gd name="connsiteX8" fmla="*/ 0 w 1599513"/>
              <a:gd name="connsiteY8" fmla="*/ 266591 h 31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9513" h="3140115">
                <a:moveTo>
                  <a:pt x="0" y="266591"/>
                </a:moveTo>
                <a:cubicBezTo>
                  <a:pt x="0" y="119357"/>
                  <a:pt x="119357" y="0"/>
                  <a:pt x="266591" y="0"/>
                </a:cubicBezTo>
                <a:lnTo>
                  <a:pt x="1332922" y="0"/>
                </a:lnTo>
                <a:cubicBezTo>
                  <a:pt x="1480156" y="0"/>
                  <a:pt x="1599513" y="119357"/>
                  <a:pt x="1599513" y="266591"/>
                </a:cubicBezTo>
                <a:lnTo>
                  <a:pt x="1599513" y="2873524"/>
                </a:lnTo>
                <a:cubicBezTo>
                  <a:pt x="1599513" y="3020758"/>
                  <a:pt x="1480156" y="3140115"/>
                  <a:pt x="1332922" y="3140115"/>
                </a:cubicBezTo>
                <a:lnTo>
                  <a:pt x="266591" y="3140115"/>
                </a:lnTo>
                <a:cubicBezTo>
                  <a:pt x="119357" y="3140115"/>
                  <a:pt x="0" y="3020758"/>
                  <a:pt x="0" y="2873524"/>
                </a:cubicBezTo>
                <a:lnTo>
                  <a:pt x="0" y="266591"/>
                </a:lnTo>
                <a:close/>
              </a:path>
            </a:pathLst>
          </a:custGeom>
          <a:solidFill>
            <a:schemeClr val="bg2">
              <a:lumMod val="90000"/>
              <a:lumOff val="10000"/>
            </a:schemeClr>
          </a:solidFill>
          <a:ln w="38100"/>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9522" tIns="169522" rIns="169522" bIns="169522" numCol="1" spcCol="1270" anchor="ctr" anchorCtr="0">
            <a:noAutofit/>
          </a:bodyPr>
          <a:lstStyle/>
          <a:p>
            <a:pPr lvl="0" algn="ctr" defTabSz="1066800">
              <a:lnSpc>
                <a:spcPct val="90000"/>
              </a:lnSpc>
              <a:spcBef>
                <a:spcPct val="0"/>
              </a:spcBef>
              <a:spcAft>
                <a:spcPct val="35000"/>
              </a:spcAft>
            </a:pPr>
            <a:r>
              <a:rPr lang="en-US" sz="2400" kern="1200" dirty="0" smtClean="0"/>
              <a:t>Setup Auditing</a:t>
            </a:r>
            <a:endParaRPr lang="en-US" sz="2400" kern="1200" dirty="0"/>
          </a:p>
        </p:txBody>
      </p:sp>
      <p:sp>
        <p:nvSpPr>
          <p:cNvPr id="8" name="Freeform 7"/>
          <p:cNvSpPr/>
          <p:nvPr/>
        </p:nvSpPr>
        <p:spPr>
          <a:xfrm>
            <a:off x="3592704" y="2248148"/>
            <a:ext cx="1610612" cy="3140115"/>
          </a:xfrm>
          <a:custGeom>
            <a:avLst/>
            <a:gdLst>
              <a:gd name="connsiteX0" fmla="*/ 0 w 1610612"/>
              <a:gd name="connsiteY0" fmla="*/ 268441 h 3140115"/>
              <a:gd name="connsiteX1" fmla="*/ 268441 w 1610612"/>
              <a:gd name="connsiteY1" fmla="*/ 0 h 3140115"/>
              <a:gd name="connsiteX2" fmla="*/ 1342171 w 1610612"/>
              <a:gd name="connsiteY2" fmla="*/ 0 h 3140115"/>
              <a:gd name="connsiteX3" fmla="*/ 1610612 w 1610612"/>
              <a:gd name="connsiteY3" fmla="*/ 268441 h 3140115"/>
              <a:gd name="connsiteX4" fmla="*/ 1610612 w 1610612"/>
              <a:gd name="connsiteY4" fmla="*/ 2871674 h 3140115"/>
              <a:gd name="connsiteX5" fmla="*/ 1342171 w 1610612"/>
              <a:gd name="connsiteY5" fmla="*/ 3140115 h 3140115"/>
              <a:gd name="connsiteX6" fmla="*/ 268441 w 1610612"/>
              <a:gd name="connsiteY6" fmla="*/ 3140115 h 3140115"/>
              <a:gd name="connsiteX7" fmla="*/ 0 w 1610612"/>
              <a:gd name="connsiteY7" fmla="*/ 2871674 h 3140115"/>
              <a:gd name="connsiteX8" fmla="*/ 0 w 1610612"/>
              <a:gd name="connsiteY8" fmla="*/ 268441 h 31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612" h="3140115">
                <a:moveTo>
                  <a:pt x="0" y="268441"/>
                </a:moveTo>
                <a:cubicBezTo>
                  <a:pt x="0" y="120185"/>
                  <a:pt x="120185" y="0"/>
                  <a:pt x="268441" y="0"/>
                </a:cubicBezTo>
                <a:lnTo>
                  <a:pt x="1342171" y="0"/>
                </a:lnTo>
                <a:cubicBezTo>
                  <a:pt x="1490427" y="0"/>
                  <a:pt x="1610612" y="120185"/>
                  <a:pt x="1610612" y="268441"/>
                </a:cubicBezTo>
                <a:lnTo>
                  <a:pt x="1610612" y="2871674"/>
                </a:lnTo>
                <a:cubicBezTo>
                  <a:pt x="1610612" y="3019930"/>
                  <a:pt x="1490427" y="3140115"/>
                  <a:pt x="1342171" y="3140115"/>
                </a:cubicBezTo>
                <a:lnTo>
                  <a:pt x="268441" y="3140115"/>
                </a:lnTo>
                <a:cubicBezTo>
                  <a:pt x="120185" y="3140115"/>
                  <a:pt x="0" y="3019930"/>
                  <a:pt x="0" y="2871674"/>
                </a:cubicBezTo>
                <a:lnTo>
                  <a:pt x="0" y="268441"/>
                </a:lnTo>
                <a:close/>
              </a:path>
            </a:pathLst>
          </a:custGeom>
          <a:solidFill>
            <a:schemeClr val="accent6">
              <a:lumMod val="75000"/>
            </a:schemeClr>
          </a:solidFill>
          <a:ln w="38100"/>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0064" tIns="170064" rIns="170064" bIns="170064" numCol="1" spcCol="1270" anchor="ctr" anchorCtr="0">
            <a:noAutofit/>
          </a:bodyPr>
          <a:lstStyle/>
          <a:p>
            <a:pPr lvl="0" algn="ctr" defTabSz="1066800">
              <a:lnSpc>
                <a:spcPct val="90000"/>
              </a:lnSpc>
              <a:spcBef>
                <a:spcPct val="0"/>
              </a:spcBef>
              <a:spcAft>
                <a:spcPct val="35000"/>
              </a:spcAft>
            </a:pPr>
            <a:r>
              <a:rPr lang="en-US" sz="2400" kern="1200" dirty="0" smtClean="0"/>
              <a:t>Retrieve Server List </a:t>
            </a:r>
            <a:endParaRPr lang="en-US" sz="2400" kern="1200" dirty="0"/>
          </a:p>
        </p:txBody>
      </p:sp>
      <p:sp>
        <p:nvSpPr>
          <p:cNvPr id="9" name="Freeform 8"/>
          <p:cNvSpPr/>
          <p:nvPr/>
        </p:nvSpPr>
        <p:spPr>
          <a:xfrm>
            <a:off x="5562481" y="2238464"/>
            <a:ext cx="3735344" cy="3159483"/>
          </a:xfrm>
          <a:custGeom>
            <a:avLst/>
            <a:gdLst>
              <a:gd name="connsiteX0" fmla="*/ 0 w 3915279"/>
              <a:gd name="connsiteY0" fmla="*/ 526591 h 3159483"/>
              <a:gd name="connsiteX1" fmla="*/ 526591 w 3915279"/>
              <a:gd name="connsiteY1" fmla="*/ 0 h 3159483"/>
              <a:gd name="connsiteX2" fmla="*/ 3388688 w 3915279"/>
              <a:gd name="connsiteY2" fmla="*/ 0 h 3159483"/>
              <a:gd name="connsiteX3" fmla="*/ 3915279 w 3915279"/>
              <a:gd name="connsiteY3" fmla="*/ 526591 h 3159483"/>
              <a:gd name="connsiteX4" fmla="*/ 3915279 w 3915279"/>
              <a:gd name="connsiteY4" fmla="*/ 2632892 h 3159483"/>
              <a:gd name="connsiteX5" fmla="*/ 3388688 w 3915279"/>
              <a:gd name="connsiteY5" fmla="*/ 3159483 h 3159483"/>
              <a:gd name="connsiteX6" fmla="*/ 526591 w 3915279"/>
              <a:gd name="connsiteY6" fmla="*/ 3159483 h 3159483"/>
              <a:gd name="connsiteX7" fmla="*/ 0 w 3915279"/>
              <a:gd name="connsiteY7" fmla="*/ 2632892 h 3159483"/>
              <a:gd name="connsiteX8" fmla="*/ 0 w 3915279"/>
              <a:gd name="connsiteY8" fmla="*/ 526591 h 315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5279" h="3159483">
                <a:moveTo>
                  <a:pt x="0" y="526591"/>
                </a:moveTo>
                <a:cubicBezTo>
                  <a:pt x="0" y="235763"/>
                  <a:pt x="235763" y="0"/>
                  <a:pt x="526591" y="0"/>
                </a:cubicBezTo>
                <a:lnTo>
                  <a:pt x="3388688" y="0"/>
                </a:lnTo>
                <a:cubicBezTo>
                  <a:pt x="3679516" y="0"/>
                  <a:pt x="3915279" y="235763"/>
                  <a:pt x="3915279" y="526591"/>
                </a:cubicBezTo>
                <a:lnTo>
                  <a:pt x="3915279" y="2632892"/>
                </a:lnTo>
                <a:cubicBezTo>
                  <a:pt x="3915279" y="2923720"/>
                  <a:pt x="3679516" y="3159483"/>
                  <a:pt x="3388688" y="3159483"/>
                </a:cubicBezTo>
                <a:lnTo>
                  <a:pt x="526591" y="3159483"/>
                </a:lnTo>
                <a:cubicBezTo>
                  <a:pt x="235763" y="3159483"/>
                  <a:pt x="0" y="2923720"/>
                  <a:pt x="0" y="2632892"/>
                </a:cubicBezTo>
                <a:lnTo>
                  <a:pt x="0" y="526591"/>
                </a:lnTo>
                <a:close/>
              </a:path>
            </a:pathLst>
          </a:custGeom>
          <a:solidFill>
            <a:schemeClr val="bg1">
              <a:lumMod val="75000"/>
              <a:lumOff val="25000"/>
            </a:schemeClr>
          </a:solidFill>
          <a:ln w="38100"/>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07573" tIns="207573" rIns="207573" bIns="207573" numCol="1" spcCol="1270" anchor="t" anchorCtr="0">
            <a:noAutofit/>
          </a:bodyPr>
          <a:lstStyle/>
          <a:p>
            <a:pPr lvl="0" algn="l" defTabSz="622300">
              <a:lnSpc>
                <a:spcPct val="90000"/>
              </a:lnSpc>
              <a:spcBef>
                <a:spcPct val="0"/>
              </a:spcBef>
              <a:spcAft>
                <a:spcPct val="35000"/>
              </a:spcAft>
            </a:pPr>
            <a:endParaRPr lang="en-US" sz="1400" kern="1200" dirty="0"/>
          </a:p>
          <a:p>
            <a:pPr marL="228600" lvl="1" indent="-228600" algn="l" defTabSz="889000">
              <a:lnSpc>
                <a:spcPct val="90000"/>
              </a:lnSpc>
              <a:spcBef>
                <a:spcPct val="0"/>
              </a:spcBef>
              <a:spcAft>
                <a:spcPct val="15000"/>
              </a:spcAft>
              <a:buChar char="••"/>
            </a:pPr>
            <a:r>
              <a:rPr lang="en-US" sz="2000" kern="1200" dirty="0" smtClean="0"/>
              <a:t>Stage_Alert</a:t>
            </a:r>
            <a:endParaRPr lang="en-US" sz="2000" kern="1200" dirty="0"/>
          </a:p>
          <a:p>
            <a:pPr marL="228600" lvl="1" indent="-228600" algn="l" defTabSz="889000">
              <a:lnSpc>
                <a:spcPct val="90000"/>
              </a:lnSpc>
              <a:spcBef>
                <a:spcPct val="0"/>
              </a:spcBef>
              <a:spcAft>
                <a:spcPct val="15000"/>
              </a:spcAft>
              <a:buChar char="••"/>
            </a:pPr>
            <a:r>
              <a:rPr lang="en-US" sz="2000" kern="1200" dirty="0" smtClean="0"/>
              <a:t>Stage_BaseManagedEntiity</a:t>
            </a:r>
            <a:endParaRPr lang="en-US" sz="2000" kern="1200" dirty="0"/>
          </a:p>
          <a:p>
            <a:pPr marL="228600" lvl="1" indent="-228600" algn="l" defTabSz="889000">
              <a:lnSpc>
                <a:spcPct val="90000"/>
              </a:lnSpc>
              <a:spcBef>
                <a:spcPct val="0"/>
              </a:spcBef>
              <a:spcAft>
                <a:spcPct val="15000"/>
              </a:spcAft>
              <a:buChar char="••"/>
            </a:pPr>
            <a:r>
              <a:rPr lang="en-US" sz="2000" kern="1200" dirty="0" smtClean="0"/>
              <a:t>Stage_ManagedType</a:t>
            </a:r>
            <a:endParaRPr lang="en-US" sz="2000" kern="1200" dirty="0"/>
          </a:p>
          <a:p>
            <a:pPr marL="228600" lvl="1" indent="-228600" algn="l" defTabSz="889000">
              <a:lnSpc>
                <a:spcPct val="90000"/>
              </a:lnSpc>
              <a:spcBef>
                <a:spcPct val="0"/>
              </a:spcBef>
              <a:spcAft>
                <a:spcPct val="15000"/>
              </a:spcAft>
              <a:buChar char="••"/>
            </a:pPr>
            <a:r>
              <a:rPr lang="en-US" sz="2000" kern="1200" dirty="0" smtClean="0"/>
              <a:t>Stage_ManagementPack</a:t>
            </a:r>
            <a:endParaRPr lang="en-US" sz="2000" kern="1200" dirty="0"/>
          </a:p>
          <a:p>
            <a:pPr marL="228600" lvl="1" indent="-228600" algn="l" defTabSz="889000">
              <a:lnSpc>
                <a:spcPct val="90000"/>
              </a:lnSpc>
              <a:spcBef>
                <a:spcPct val="0"/>
              </a:spcBef>
              <a:spcAft>
                <a:spcPct val="15000"/>
              </a:spcAft>
              <a:buChar char="••"/>
            </a:pPr>
            <a:r>
              <a:rPr lang="en-US" sz="2000" kern="1200" dirty="0" smtClean="0"/>
              <a:t>Stage_Monitor</a:t>
            </a:r>
            <a:endParaRPr lang="en-US" sz="2000" kern="1200" dirty="0"/>
          </a:p>
          <a:p>
            <a:pPr marL="228600" lvl="1" indent="-228600" algn="l" defTabSz="889000">
              <a:lnSpc>
                <a:spcPct val="90000"/>
              </a:lnSpc>
              <a:spcBef>
                <a:spcPct val="0"/>
              </a:spcBef>
              <a:spcAft>
                <a:spcPct val="15000"/>
              </a:spcAft>
              <a:buChar char="••"/>
            </a:pPr>
            <a:r>
              <a:rPr lang="en-US" sz="2000" kern="1200" dirty="0" smtClean="0"/>
              <a:t>Stage_Rules</a:t>
            </a:r>
            <a:endParaRPr lang="en-US" sz="2000" kern="1200" dirty="0"/>
          </a:p>
        </p:txBody>
      </p:sp>
      <p:sp>
        <p:nvSpPr>
          <p:cNvPr id="10" name="Curved Down Arrow 9"/>
          <p:cNvSpPr/>
          <p:nvPr/>
        </p:nvSpPr>
        <p:spPr bwMode="auto">
          <a:xfrm>
            <a:off x="4601163" y="1240030"/>
            <a:ext cx="3038904" cy="982559"/>
          </a:xfrm>
          <a:prstGeom prst="curvedDownArrow">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Curved Down Arrow 11"/>
          <p:cNvSpPr/>
          <p:nvPr/>
        </p:nvSpPr>
        <p:spPr bwMode="auto">
          <a:xfrm flipH="1" flipV="1">
            <a:off x="4398010" y="5462446"/>
            <a:ext cx="3209693" cy="1074289"/>
          </a:xfrm>
          <a:prstGeom prst="curvedDown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8056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Correlating Alert to incident</a:t>
            </a:r>
            <a:endParaRPr lang="en-US" dirty="0"/>
          </a:p>
        </p:txBody>
      </p:sp>
      <p:sp>
        <p:nvSpPr>
          <p:cNvPr id="6" name="Rectangle 5"/>
          <p:cNvSpPr/>
          <p:nvPr/>
        </p:nvSpPr>
        <p:spPr bwMode="auto">
          <a:xfrm>
            <a:off x="276366"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950554" y="4293579"/>
            <a:ext cx="8535365" cy="1791260"/>
          </a:xfrm>
          <a:prstGeom prst="rect">
            <a:avLst/>
          </a:prstGeom>
          <a:noFill/>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err="1" smtClean="0"/>
              <a:t>Factless</a:t>
            </a:r>
            <a:r>
              <a:rPr lang="en-US" b="1" dirty="0" smtClean="0"/>
              <a:t>* </a:t>
            </a:r>
            <a:r>
              <a:rPr lang="en-US" sz="3600" dirty="0" smtClean="0"/>
              <a:t>fact table with Service Manager </a:t>
            </a:r>
            <a:r>
              <a:rPr lang="en-US" b="1" dirty="0" err="1" smtClean="0">
                <a:solidFill>
                  <a:srgbClr val="000000"/>
                </a:solidFill>
              </a:rPr>
              <a:t>incidentdim</a:t>
            </a:r>
            <a:r>
              <a:rPr lang="en-US" sz="3600" dirty="0" smtClean="0">
                <a:solidFill>
                  <a:srgbClr val="000000"/>
                </a:solidFill>
              </a:rPr>
              <a:t> </a:t>
            </a:r>
            <a:r>
              <a:rPr lang="en-US" sz="3600" dirty="0" smtClean="0"/>
              <a:t>view to get Incident key</a:t>
            </a:r>
          </a:p>
        </p:txBody>
      </p:sp>
      <p:sp>
        <p:nvSpPr>
          <p:cNvPr id="7" name="Rounded Rectangle 6"/>
          <p:cNvSpPr/>
          <p:nvPr/>
        </p:nvSpPr>
        <p:spPr bwMode="auto">
          <a:xfrm>
            <a:off x="644790" y="2215318"/>
            <a:ext cx="1741568" cy="1052058"/>
          </a:xfrm>
          <a:prstGeom prst="roundRect">
            <a:avLst/>
          </a:prstGeom>
          <a:solidFill>
            <a:schemeClr val="accent4">
              <a:lumMod val="25000"/>
            </a:schemeClr>
          </a:solid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a:gradFill>
                  <a:gsLst>
                    <a:gs pos="0">
                      <a:srgbClr val="FFFFFF"/>
                    </a:gs>
                    <a:gs pos="100000">
                      <a:srgbClr val="FFFFFF"/>
                    </a:gs>
                  </a:gsLst>
                  <a:lin ang="5400000" scaled="0"/>
                </a:gradFill>
              </a:rPr>
              <a:t>Managed Entity</a:t>
            </a:r>
          </a:p>
        </p:txBody>
      </p:sp>
      <p:sp>
        <p:nvSpPr>
          <p:cNvPr id="8" name="Rounded Rectangle 7"/>
          <p:cNvSpPr/>
          <p:nvPr/>
        </p:nvSpPr>
        <p:spPr bwMode="auto">
          <a:xfrm>
            <a:off x="9937638" y="2246567"/>
            <a:ext cx="1891505" cy="1058156"/>
          </a:xfrm>
          <a:prstGeom prst="roundRect">
            <a:avLst/>
          </a:prstGeom>
          <a:solidFill>
            <a:schemeClr val="accent2">
              <a:lumMod val="75000"/>
            </a:schemeClr>
          </a:solid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b="1" dirty="0">
                <a:gradFill>
                  <a:gsLst>
                    <a:gs pos="0">
                      <a:srgbClr val="FFFFFF"/>
                    </a:gs>
                    <a:gs pos="100000">
                      <a:srgbClr val="FFFFFF"/>
                    </a:gs>
                  </a:gsLst>
                  <a:lin ang="5400000" scaled="0"/>
                </a:gradFill>
              </a:rPr>
              <a:t>Incident</a:t>
            </a:r>
          </a:p>
        </p:txBody>
      </p:sp>
      <p:sp>
        <p:nvSpPr>
          <p:cNvPr id="9" name="Rounded Rectangle 8"/>
          <p:cNvSpPr/>
          <p:nvPr/>
        </p:nvSpPr>
        <p:spPr bwMode="auto">
          <a:xfrm>
            <a:off x="5334268" y="2229833"/>
            <a:ext cx="1741568" cy="1052058"/>
          </a:xfrm>
          <a:prstGeom prst="roundRect">
            <a:avLst/>
          </a:prstGeom>
          <a:solidFill>
            <a:schemeClr val="accent4">
              <a:lumMod val="25000"/>
            </a:schemeClr>
          </a:solid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Mgmt</a:t>
            </a:r>
          </a:p>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Pack</a:t>
            </a:r>
            <a:endParaRPr lang="en-US" sz="2400" b="1" dirty="0">
              <a:gradFill>
                <a:gsLst>
                  <a:gs pos="0">
                    <a:srgbClr val="FFFFFF"/>
                  </a:gs>
                  <a:gs pos="100000">
                    <a:srgbClr val="FFFFFF"/>
                  </a:gs>
                </a:gsLst>
                <a:lin ang="5400000" scaled="0"/>
              </a:gradFill>
            </a:endParaRPr>
          </a:p>
        </p:txBody>
      </p:sp>
      <p:sp>
        <p:nvSpPr>
          <p:cNvPr id="10" name="Rounded Rectangle 9"/>
          <p:cNvSpPr/>
          <p:nvPr/>
        </p:nvSpPr>
        <p:spPr bwMode="auto">
          <a:xfrm>
            <a:off x="2995993" y="2223528"/>
            <a:ext cx="1741568" cy="1052058"/>
          </a:xfrm>
          <a:prstGeom prst="roundRect">
            <a:avLst/>
          </a:prstGeom>
          <a:solidFill>
            <a:schemeClr val="accent4">
              <a:lumMod val="25000"/>
            </a:schemeClr>
          </a:solid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Monitor /</a:t>
            </a:r>
          </a:p>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Rule</a:t>
            </a:r>
            <a:endParaRPr lang="en-US" sz="2400" b="1" dirty="0">
              <a:gradFill>
                <a:gsLst>
                  <a:gs pos="0">
                    <a:srgbClr val="FFFFFF"/>
                  </a:gs>
                  <a:gs pos="100000">
                    <a:srgbClr val="FFFFFF"/>
                  </a:gs>
                </a:gsLst>
                <a:lin ang="5400000" scaled="0"/>
              </a:gradFill>
            </a:endParaRPr>
          </a:p>
        </p:txBody>
      </p:sp>
      <p:sp>
        <p:nvSpPr>
          <p:cNvPr id="29" name="Right Arrow 28"/>
          <p:cNvSpPr/>
          <p:nvPr/>
        </p:nvSpPr>
        <p:spPr bwMode="auto">
          <a:xfrm rot="10800000" flipH="1">
            <a:off x="9360902" y="2530250"/>
            <a:ext cx="677278" cy="451221"/>
          </a:xfrm>
          <a:prstGeom prst="rightArrow">
            <a:avLst/>
          </a:prstGeom>
          <a:solidFill>
            <a:schemeClr val="accent2">
              <a:lumMod val="60000"/>
              <a:lumOff val="4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30" name="Right Arrow 29"/>
          <p:cNvSpPr/>
          <p:nvPr/>
        </p:nvSpPr>
        <p:spPr bwMode="auto">
          <a:xfrm rot="10800000" flipH="1">
            <a:off x="4756144" y="2530742"/>
            <a:ext cx="677278" cy="451221"/>
          </a:xfrm>
          <a:prstGeom prst="rightArrow">
            <a:avLst/>
          </a:prstGeom>
          <a:solidFill>
            <a:schemeClr val="accent2">
              <a:lumMod val="60000"/>
              <a:lumOff val="4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17" name="Rounded Rectangle 16"/>
          <p:cNvSpPr/>
          <p:nvPr/>
        </p:nvSpPr>
        <p:spPr bwMode="auto">
          <a:xfrm>
            <a:off x="7644109" y="2231054"/>
            <a:ext cx="1732120" cy="1052058"/>
          </a:xfrm>
          <a:prstGeom prst="roundRect">
            <a:avLst/>
          </a:prstGeom>
          <a:solidFill>
            <a:schemeClr val="accent4">
              <a:lumMod val="25000"/>
            </a:schemeClr>
          </a:solid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Alert</a:t>
            </a:r>
            <a:endParaRPr lang="en-US" sz="2400" b="1" dirty="0">
              <a:gradFill>
                <a:gsLst>
                  <a:gs pos="0">
                    <a:srgbClr val="FFFFFF"/>
                  </a:gs>
                  <a:gs pos="100000">
                    <a:srgbClr val="FFFFFF"/>
                  </a:gs>
                </a:gsLst>
                <a:lin ang="5400000" scaled="0"/>
              </a:gradFill>
            </a:endParaRPr>
          </a:p>
        </p:txBody>
      </p:sp>
      <p:sp>
        <p:nvSpPr>
          <p:cNvPr id="31" name="Right Arrow 30"/>
          <p:cNvSpPr/>
          <p:nvPr/>
        </p:nvSpPr>
        <p:spPr bwMode="auto">
          <a:xfrm rot="10800000" flipH="1">
            <a:off x="2395600" y="2531472"/>
            <a:ext cx="677278" cy="451221"/>
          </a:xfrm>
          <a:prstGeom prst="rightArrow">
            <a:avLst/>
          </a:prstGeom>
          <a:solidFill>
            <a:schemeClr val="accent2">
              <a:lumMod val="60000"/>
              <a:lumOff val="4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0000"/>
              </a:solidFill>
            </a:endParaRPr>
          </a:p>
        </p:txBody>
      </p:sp>
      <p:sp>
        <p:nvSpPr>
          <p:cNvPr id="15" name="Right Arrow 14"/>
          <p:cNvSpPr/>
          <p:nvPr/>
        </p:nvSpPr>
        <p:spPr bwMode="auto">
          <a:xfrm rot="10800000" flipH="1">
            <a:off x="7083154" y="2538160"/>
            <a:ext cx="677278" cy="451221"/>
          </a:xfrm>
          <a:prstGeom prst="rightArrow">
            <a:avLst/>
          </a:prstGeom>
          <a:solidFill>
            <a:schemeClr val="accent2">
              <a:lumMod val="60000"/>
              <a:lumOff val="4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51633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 the CUBE</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464771" y="1721159"/>
            <a:ext cx="8422180" cy="44698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en-US" dirty="0" smtClean="0"/>
              <a:t> Components</a:t>
            </a:r>
          </a:p>
          <a:p>
            <a:pPr lvl="1">
              <a:buFont typeface="Wingdings" pitchFamily="2" charset="2"/>
              <a:buChar char="q"/>
            </a:pPr>
            <a:r>
              <a:rPr lang="en-US" dirty="0" smtClean="0"/>
              <a:t> </a:t>
            </a:r>
            <a:r>
              <a:rPr lang="en-US" dirty="0" smtClean="0">
                <a:latin typeface="+mj-lt"/>
              </a:rPr>
              <a:t>Database</a:t>
            </a:r>
          </a:p>
          <a:p>
            <a:pPr lvl="1">
              <a:buFont typeface="Wingdings" pitchFamily="2" charset="2"/>
              <a:buChar char="q"/>
            </a:pPr>
            <a:r>
              <a:rPr lang="en-US" dirty="0" smtClean="0">
                <a:latin typeface="+mj-lt"/>
              </a:rPr>
              <a:t> ETL jobs</a:t>
            </a:r>
          </a:p>
          <a:p>
            <a:pPr lvl="1">
              <a:buFont typeface="Wingdings" pitchFamily="2" charset="2"/>
              <a:buChar char="q"/>
            </a:pPr>
            <a:r>
              <a:rPr lang="en-US" dirty="0" smtClean="0">
                <a:latin typeface="+mj-lt"/>
              </a:rPr>
              <a:t> CUBE</a:t>
            </a:r>
          </a:p>
          <a:p>
            <a:pPr>
              <a:buFont typeface="Wingdings" pitchFamily="2" charset="2"/>
              <a:buChar char="q"/>
            </a:pPr>
            <a:r>
              <a:rPr lang="en-US" dirty="0" smtClean="0"/>
              <a:t> Deployment</a:t>
            </a:r>
          </a:p>
          <a:p>
            <a:pPr>
              <a:buFont typeface="Wingdings" pitchFamily="2" charset="2"/>
              <a:buChar char="q"/>
            </a:pPr>
            <a:r>
              <a:rPr lang="en-US" dirty="0" smtClean="0"/>
              <a:t> CUBE customization</a:t>
            </a:r>
          </a:p>
          <a:p>
            <a:pPr lvl="1">
              <a:buFont typeface="Wingdings" pitchFamily="2" charset="2"/>
              <a:buChar char="q"/>
            </a:pPr>
            <a:r>
              <a:rPr lang="en-US" dirty="0" smtClean="0"/>
              <a:t> </a:t>
            </a:r>
            <a:r>
              <a:rPr lang="en-US" dirty="0" smtClean="0">
                <a:latin typeface="+mj-lt"/>
              </a:rPr>
              <a:t>Custom calculations</a:t>
            </a:r>
          </a:p>
          <a:p>
            <a:pPr lvl="1">
              <a:buFont typeface="Wingdings" pitchFamily="2" charset="2"/>
              <a:buChar char="q"/>
            </a:pPr>
            <a:r>
              <a:rPr lang="en-US" dirty="0" smtClean="0">
                <a:latin typeface="+mj-lt"/>
              </a:rPr>
              <a:t> Adding dimensions</a:t>
            </a:r>
            <a:endParaRPr lang="en-US" dirty="0" smtClean="0"/>
          </a:p>
        </p:txBody>
      </p:sp>
    </p:spTree>
    <p:extLst>
      <p:ext uri="{BB962C8B-B14F-4D97-AF65-F5344CB8AC3E}">
        <p14:creationId xmlns:p14="http://schemas.microsoft.com/office/powerpoint/2010/main" val="334817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1600518" y="4240207"/>
            <a:ext cx="10058401" cy="1829593"/>
          </a:xfrm>
        </p:spPr>
        <p:txBody>
          <a:bodyPr/>
          <a:lstStyle/>
          <a:p>
            <a:pPr marL="355600" lvl="1" indent="-342900">
              <a:buFont typeface="Wingdings" panose="05000000000000000000" pitchFamily="2" charset="2"/>
              <a:buChar char="q"/>
            </a:pPr>
            <a:r>
              <a:rPr lang="en-US" sz="3600" dirty="0">
                <a:solidFill>
                  <a:schemeClr val="tx1"/>
                </a:solidFill>
                <a:latin typeface="+mj-lt"/>
              </a:rPr>
              <a:t> </a:t>
            </a:r>
            <a:r>
              <a:rPr lang="en-US" sz="3600" dirty="0" smtClean="0">
                <a:solidFill>
                  <a:schemeClr val="tx1"/>
                </a:solidFill>
                <a:latin typeface="+mj-lt"/>
              </a:rPr>
              <a:t>Sample CUBE building/deployment</a:t>
            </a:r>
          </a:p>
          <a:p>
            <a:pPr marL="355600" lvl="1" indent="-342900">
              <a:buFont typeface="Wingdings" panose="05000000000000000000" pitchFamily="2" charset="2"/>
              <a:buChar char="q"/>
            </a:pPr>
            <a:r>
              <a:rPr lang="en-US" sz="3600" dirty="0" smtClean="0">
                <a:solidFill>
                  <a:schemeClr val="tx1"/>
                </a:solidFill>
                <a:latin typeface="+mj-lt"/>
              </a:rPr>
              <a:t> End results</a:t>
            </a:r>
          </a:p>
          <a:p>
            <a:pPr marL="355600" lvl="1" indent="-342900">
              <a:buFont typeface="Wingdings" panose="05000000000000000000" pitchFamily="2" charset="2"/>
              <a:buChar char="q"/>
            </a:pPr>
            <a:r>
              <a:rPr lang="en-US" sz="3600" dirty="0" smtClean="0">
                <a:solidFill>
                  <a:schemeClr val="tx1"/>
                </a:solidFill>
                <a:latin typeface="+mj-lt"/>
              </a:rPr>
              <a:t> Cube comparison</a:t>
            </a:r>
            <a:endParaRPr lang="en-US" sz="3600" dirty="0">
              <a:solidFill>
                <a:schemeClr val="tx1"/>
              </a:solidFill>
              <a:latin typeface="+mj-lt"/>
            </a:endParaRPr>
          </a:p>
          <a:p>
            <a:endParaRPr lang="en-US" dirty="0"/>
          </a:p>
        </p:txBody>
      </p:sp>
    </p:spTree>
    <p:extLst>
      <p:ext uri="{BB962C8B-B14F-4D97-AF65-F5344CB8AC3E}">
        <p14:creationId xmlns:p14="http://schemas.microsoft.com/office/powerpoint/2010/main" val="15498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Results</a:t>
            </a:r>
            <a:endParaRPr lang="en-US" dirty="0"/>
          </a:p>
        </p:txBody>
      </p:sp>
      <p:sp>
        <p:nvSpPr>
          <p:cNvPr id="6" name="Rectangle 5"/>
          <p:cNvSpPr/>
          <p:nvPr/>
        </p:nvSpPr>
        <p:spPr bwMode="auto">
          <a:xfrm>
            <a:off x="291782" y="1177737"/>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154387" y="2050315"/>
            <a:ext cx="5268869" cy="3437864"/>
          </a:xfrm>
          <a:prstGeom prst="rect">
            <a:avLst/>
          </a:prstGeom>
          <a:noFill/>
        </p:spPr>
        <p:txBody>
          <a:bodyPr wrap="square" lIns="182880" tIns="146304" rIns="182880" bIns="146304" rtlCol="0">
            <a:spAutoFit/>
          </a:bodyPr>
          <a:lstStyle/>
          <a:p>
            <a:pPr>
              <a:lnSpc>
                <a:spcPct val="90000"/>
              </a:lnSpc>
              <a:spcAft>
                <a:spcPts val="600"/>
              </a:spcAft>
            </a:pPr>
            <a:r>
              <a:rPr lang="en-US" sz="3200" b="1" dirty="0">
                <a:latin typeface="+mj-lt"/>
              </a:rPr>
              <a:t>Control the </a:t>
            </a:r>
            <a:r>
              <a:rPr lang="en-US" sz="3200" b="1" dirty="0" smtClean="0">
                <a:latin typeface="+mj-lt"/>
              </a:rPr>
              <a:t>calculations</a:t>
            </a:r>
          </a:p>
          <a:p>
            <a:pPr marL="285750" indent="-285750">
              <a:lnSpc>
                <a:spcPct val="90000"/>
              </a:lnSpc>
              <a:spcAft>
                <a:spcPts val="600"/>
              </a:spcAft>
              <a:buFont typeface="Wingdings" panose="05000000000000000000" pitchFamily="2" charset="2"/>
              <a:buChar char="q"/>
            </a:pPr>
            <a:r>
              <a:rPr lang="en-US" dirty="0" smtClean="0"/>
              <a:t>Split </a:t>
            </a:r>
            <a:r>
              <a:rPr lang="en-US" dirty="0"/>
              <a:t>out by Support Tier</a:t>
            </a:r>
          </a:p>
          <a:p>
            <a:pPr marL="285750" indent="-285750">
              <a:lnSpc>
                <a:spcPct val="90000"/>
              </a:lnSpc>
              <a:spcAft>
                <a:spcPts val="600"/>
              </a:spcAft>
              <a:buFont typeface="Wingdings" panose="05000000000000000000" pitchFamily="2" charset="2"/>
              <a:buChar char="q"/>
            </a:pPr>
            <a:r>
              <a:rPr lang="en-US" dirty="0"/>
              <a:t>Assist in troubleshooting and maintenance</a:t>
            </a:r>
          </a:p>
          <a:p>
            <a:pPr>
              <a:lnSpc>
                <a:spcPct val="90000"/>
              </a:lnSpc>
              <a:spcAft>
                <a:spcPts val="600"/>
              </a:spcAft>
            </a:pPr>
            <a:endParaRPr lang="en-US" sz="1600" dirty="0"/>
          </a:p>
          <a:p>
            <a:pPr>
              <a:lnSpc>
                <a:spcPct val="90000"/>
              </a:lnSpc>
              <a:spcAft>
                <a:spcPts val="600"/>
              </a:spcAft>
            </a:pPr>
            <a:r>
              <a:rPr lang="en-US" sz="3200" b="1" dirty="0">
                <a:latin typeface="+mj-lt"/>
              </a:rPr>
              <a:t>Control the grain</a:t>
            </a:r>
          </a:p>
          <a:p>
            <a:pPr marL="285750" indent="-285750">
              <a:lnSpc>
                <a:spcPct val="90000"/>
              </a:lnSpc>
              <a:spcAft>
                <a:spcPts val="600"/>
              </a:spcAft>
              <a:buFont typeface="Wingdings" panose="05000000000000000000" pitchFamily="2" charset="2"/>
              <a:buChar char="q"/>
            </a:pPr>
            <a:r>
              <a:rPr lang="en-US" dirty="0"/>
              <a:t>Cube </a:t>
            </a:r>
            <a:r>
              <a:rPr lang="en-US" dirty="0" smtClean="0"/>
              <a:t>grain is either </a:t>
            </a:r>
            <a:r>
              <a:rPr lang="en-US" dirty="0"/>
              <a:t>Incident or Service request</a:t>
            </a:r>
          </a:p>
          <a:p>
            <a:pPr marL="285750" indent="-285750">
              <a:lnSpc>
                <a:spcPct val="90000"/>
              </a:lnSpc>
              <a:spcAft>
                <a:spcPts val="600"/>
              </a:spcAft>
              <a:buFont typeface="Wingdings" panose="05000000000000000000" pitchFamily="2" charset="2"/>
              <a:buChar char="q"/>
            </a:pPr>
            <a:r>
              <a:rPr lang="en-US" dirty="0"/>
              <a:t>Provide drill through into incident details</a:t>
            </a:r>
          </a:p>
          <a:p>
            <a:pPr>
              <a:lnSpc>
                <a:spcPct val="90000"/>
              </a:lnSpc>
              <a:spcAft>
                <a:spcPts val="600"/>
              </a:spcAft>
            </a:pPr>
            <a:endParaRPr lang="en-US" dirty="0"/>
          </a:p>
        </p:txBody>
      </p:sp>
      <p:grpSp>
        <p:nvGrpSpPr>
          <p:cNvPr id="8" name="Group 2"/>
          <p:cNvGrpSpPr/>
          <p:nvPr/>
        </p:nvGrpSpPr>
        <p:grpSpPr>
          <a:xfrm>
            <a:off x="4990745" y="4210595"/>
            <a:ext cx="6997674" cy="2460746"/>
            <a:chOff x="1360674" y="2748040"/>
            <a:chExt cx="9805426" cy="3244158"/>
          </a:xfrm>
        </p:grpSpPr>
        <p:sp>
          <p:nvSpPr>
            <p:cNvPr id="9" name="Rectangle 3"/>
            <p:cNvSpPr/>
            <p:nvPr/>
          </p:nvSpPr>
          <p:spPr bwMode="auto">
            <a:xfrm>
              <a:off x="1360674" y="2748040"/>
              <a:ext cx="9805426" cy="3244158"/>
            </a:xfrm>
            <a:prstGeom prst="rect">
              <a:avLst/>
            </a:prstGeom>
            <a:solidFill>
              <a:schemeClr val="bg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100" dirty="0">
                <a:solidFill>
                  <a:schemeClr val="tx1"/>
                </a:solidFill>
              </a:endParaRPr>
            </a:p>
          </p:txBody>
        </p:sp>
        <p:sp>
          <p:nvSpPr>
            <p:cNvPr id="10" name="Rectangle 4"/>
            <p:cNvSpPr/>
            <p:nvPr/>
          </p:nvSpPr>
          <p:spPr bwMode="auto">
            <a:xfrm>
              <a:off x="1541518" y="2863259"/>
              <a:ext cx="9363153" cy="429768"/>
            </a:xfrm>
            <a:prstGeom prst="rect">
              <a:avLst/>
            </a:prstGeom>
            <a:solidFill>
              <a:schemeClr val="bg1">
                <a:lumMod val="95000"/>
                <a:lumOff val="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b="1" dirty="0" smtClean="0">
                  <a:solidFill>
                    <a:schemeClr val="tx1"/>
                  </a:solidFill>
                </a:rPr>
                <a:t>TOTAL  IR/SR</a:t>
              </a:r>
              <a:endParaRPr lang="en-US" b="1" dirty="0">
                <a:solidFill>
                  <a:schemeClr val="tx1"/>
                </a:solidFill>
              </a:endParaRPr>
            </a:p>
          </p:txBody>
        </p:sp>
        <p:sp>
          <p:nvSpPr>
            <p:cNvPr id="12" name="Rectangle 5"/>
            <p:cNvSpPr/>
            <p:nvPr/>
          </p:nvSpPr>
          <p:spPr bwMode="auto">
            <a:xfrm>
              <a:off x="1550815" y="3385525"/>
              <a:ext cx="4457002" cy="3168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a:solidFill>
                    <a:schemeClr val="bg1"/>
                  </a:solidFill>
                </a:rPr>
                <a:t>ESCALATED IN SLA </a:t>
              </a:r>
              <a:r>
                <a:rPr lang="en-US" sz="1100" b="1" dirty="0">
                  <a:solidFill>
                    <a:schemeClr val="bg1"/>
                  </a:solidFill>
                </a:rPr>
                <a:t>(TTE IN/SLA)</a:t>
              </a:r>
            </a:p>
          </p:txBody>
        </p:sp>
        <p:sp>
          <p:nvSpPr>
            <p:cNvPr id="13" name="Rectangle 6"/>
            <p:cNvSpPr/>
            <p:nvPr/>
          </p:nvSpPr>
          <p:spPr bwMode="auto">
            <a:xfrm>
              <a:off x="6459725" y="3374924"/>
              <a:ext cx="4457002" cy="316871"/>
            </a:xfrm>
            <a:prstGeom prst="rect">
              <a:avLst/>
            </a:prstGeom>
            <a:solidFill>
              <a:srgbClr val="FF6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ESCALATED OUT </a:t>
              </a:r>
              <a:r>
                <a:rPr lang="en-US" sz="1100" dirty="0">
                  <a:solidFill>
                    <a:schemeClr val="bg1"/>
                  </a:solidFill>
                </a:rPr>
                <a:t>of </a:t>
              </a:r>
              <a:r>
                <a:rPr lang="en-US" sz="1100" dirty="0" smtClean="0">
                  <a:solidFill>
                    <a:schemeClr val="bg1"/>
                  </a:solidFill>
                </a:rPr>
                <a:t>SLA </a:t>
              </a:r>
              <a:r>
                <a:rPr lang="en-US" sz="1050" b="1" dirty="0" smtClean="0">
                  <a:solidFill>
                    <a:schemeClr val="bg1"/>
                  </a:solidFill>
                </a:rPr>
                <a:t>(ESC OUT/SLA)</a:t>
              </a:r>
              <a:endParaRPr lang="en-US" sz="1100" b="1" dirty="0">
                <a:solidFill>
                  <a:schemeClr val="bg1"/>
                </a:solidFill>
              </a:endParaRPr>
            </a:p>
          </p:txBody>
        </p:sp>
        <p:sp>
          <p:nvSpPr>
            <p:cNvPr id="14" name="Rectangle 7"/>
            <p:cNvSpPr/>
            <p:nvPr/>
          </p:nvSpPr>
          <p:spPr bwMode="auto">
            <a:xfrm>
              <a:off x="1550149" y="4978814"/>
              <a:ext cx="9366578" cy="425375"/>
            </a:xfrm>
            <a:prstGeom prst="rect">
              <a:avLst/>
            </a:prstGeom>
            <a:solidFill>
              <a:schemeClr val="bg1">
                <a:lumMod val="95000"/>
                <a:lumOff val="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chemeClr val="tx1"/>
                  </a:solidFill>
                </a:rPr>
                <a:t>FIRST TOUCH RESOLUTION (FTR)</a:t>
              </a:r>
              <a:endParaRPr lang="en-US" sz="1400" b="1" dirty="0">
                <a:solidFill>
                  <a:schemeClr val="tx1"/>
                </a:solidFill>
              </a:endParaRPr>
            </a:p>
          </p:txBody>
        </p:sp>
        <p:sp>
          <p:nvSpPr>
            <p:cNvPr id="15" name="Rectangle 8"/>
            <p:cNvSpPr/>
            <p:nvPr/>
          </p:nvSpPr>
          <p:spPr bwMode="auto">
            <a:xfrm>
              <a:off x="1550815" y="5506183"/>
              <a:ext cx="4457002" cy="3168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Closed In SLA </a:t>
              </a:r>
              <a:r>
                <a:rPr lang="en-US" sz="1050" b="1" dirty="0" smtClean="0">
                  <a:solidFill>
                    <a:schemeClr val="bg1"/>
                  </a:solidFill>
                </a:rPr>
                <a:t>(% FTR In SLA)</a:t>
              </a:r>
              <a:endParaRPr lang="en-US" sz="1100" b="1" dirty="0">
                <a:solidFill>
                  <a:schemeClr val="bg1"/>
                </a:solidFill>
              </a:endParaRPr>
            </a:p>
          </p:txBody>
        </p:sp>
        <p:sp>
          <p:nvSpPr>
            <p:cNvPr id="16" name="Rectangle 9"/>
            <p:cNvSpPr/>
            <p:nvPr/>
          </p:nvSpPr>
          <p:spPr bwMode="auto">
            <a:xfrm>
              <a:off x="6447669" y="5506183"/>
              <a:ext cx="4457002" cy="316871"/>
            </a:xfrm>
            <a:prstGeom prst="rect">
              <a:avLst/>
            </a:prstGeom>
            <a:solidFill>
              <a:srgbClr val="FF6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Closed Out SLA </a:t>
              </a:r>
              <a:r>
                <a:rPr lang="en-US" sz="1050" b="1" dirty="0" smtClean="0">
                  <a:solidFill>
                    <a:schemeClr val="bg1"/>
                  </a:solidFill>
                </a:rPr>
                <a:t>(% FTR Out/SLA)</a:t>
              </a:r>
              <a:endParaRPr lang="en-US" sz="1100" b="1" dirty="0">
                <a:solidFill>
                  <a:schemeClr val="bg1"/>
                </a:solidFill>
              </a:endParaRPr>
            </a:p>
          </p:txBody>
        </p:sp>
        <p:sp>
          <p:nvSpPr>
            <p:cNvPr id="17" name="Rectangle 10"/>
            <p:cNvSpPr/>
            <p:nvPr/>
          </p:nvSpPr>
          <p:spPr bwMode="auto">
            <a:xfrm>
              <a:off x="1541518" y="4500715"/>
              <a:ext cx="4457002" cy="316871"/>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a:solidFill>
                    <a:schemeClr val="bg1"/>
                  </a:solidFill>
                </a:rPr>
                <a:t>ACTIONABLE </a:t>
              </a:r>
              <a:r>
                <a:rPr lang="en-US" sz="1100" b="1" dirty="0">
                  <a:solidFill>
                    <a:schemeClr val="bg1"/>
                  </a:solidFill>
                </a:rPr>
                <a:t>(Worked/Billed)</a:t>
              </a:r>
            </a:p>
          </p:txBody>
        </p:sp>
        <p:sp>
          <p:nvSpPr>
            <p:cNvPr id="18" name="Rectangle 11"/>
            <p:cNvSpPr/>
            <p:nvPr/>
          </p:nvSpPr>
          <p:spPr bwMode="auto">
            <a:xfrm>
              <a:off x="6459725" y="4496702"/>
              <a:ext cx="4457002" cy="316871"/>
            </a:xfrm>
            <a:prstGeom prst="rect">
              <a:avLst/>
            </a:prstGeom>
            <a:solidFill>
              <a:srgbClr val="FF6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NON-ACTIONABLE </a:t>
              </a:r>
              <a:r>
                <a:rPr lang="en-US" sz="1050" b="1" dirty="0" smtClean="0">
                  <a:solidFill>
                    <a:schemeClr val="bg1"/>
                  </a:solidFill>
                </a:rPr>
                <a:t>(Not Worked or Billed)</a:t>
              </a:r>
              <a:r>
                <a:rPr lang="en-US" sz="1100" dirty="0" smtClean="0">
                  <a:solidFill>
                    <a:schemeClr val="bg1"/>
                  </a:solidFill>
                </a:rPr>
                <a:t> </a:t>
              </a:r>
              <a:endParaRPr lang="en-US" sz="1100" dirty="0">
                <a:solidFill>
                  <a:schemeClr val="bg1"/>
                </a:solidFill>
              </a:endParaRPr>
            </a:p>
          </p:txBody>
        </p:sp>
        <p:sp>
          <p:nvSpPr>
            <p:cNvPr id="19" name="Rectangle 12"/>
            <p:cNvSpPr/>
            <p:nvPr/>
          </p:nvSpPr>
          <p:spPr bwMode="auto">
            <a:xfrm>
              <a:off x="1542545" y="3759829"/>
              <a:ext cx="4457002" cy="3168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a:solidFill>
                    <a:schemeClr val="bg1"/>
                  </a:solidFill>
                </a:rPr>
                <a:t>AVG Time To ESC IN SLA </a:t>
              </a:r>
              <a:r>
                <a:rPr lang="en-US" sz="1100" b="1" dirty="0">
                  <a:solidFill>
                    <a:schemeClr val="bg1"/>
                  </a:solidFill>
                </a:rPr>
                <a:t>(AVG TTE IN/SLA)</a:t>
              </a:r>
            </a:p>
          </p:txBody>
        </p:sp>
        <p:sp>
          <p:nvSpPr>
            <p:cNvPr id="20" name="Rectangle 13"/>
            <p:cNvSpPr/>
            <p:nvPr/>
          </p:nvSpPr>
          <p:spPr bwMode="auto">
            <a:xfrm>
              <a:off x="6452821" y="3750921"/>
              <a:ext cx="4457002" cy="316871"/>
            </a:xfrm>
            <a:prstGeom prst="rect">
              <a:avLst/>
            </a:prstGeom>
            <a:solidFill>
              <a:srgbClr val="FF6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AVG Time ESC Out of SLA </a:t>
              </a:r>
              <a:r>
                <a:rPr lang="en-US" sz="1050" b="1" dirty="0" smtClean="0">
                  <a:solidFill>
                    <a:schemeClr val="bg1"/>
                  </a:solidFill>
                </a:rPr>
                <a:t>(AVG TTE OUT/SLA)</a:t>
              </a:r>
              <a:endParaRPr lang="en-US" sz="1100" b="1" dirty="0">
                <a:solidFill>
                  <a:schemeClr val="bg1"/>
                </a:solidFill>
              </a:endParaRPr>
            </a:p>
          </p:txBody>
        </p:sp>
        <p:sp>
          <p:nvSpPr>
            <p:cNvPr id="21" name="Rectangle 14"/>
            <p:cNvSpPr/>
            <p:nvPr/>
          </p:nvSpPr>
          <p:spPr bwMode="auto">
            <a:xfrm>
              <a:off x="1550149" y="4130181"/>
              <a:ext cx="4457002" cy="3168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a:solidFill>
                    <a:schemeClr val="bg1"/>
                  </a:solidFill>
                </a:rPr>
                <a:t>AVG Time To Closed IN SLA </a:t>
              </a:r>
              <a:r>
                <a:rPr lang="en-US" sz="1100" b="1" dirty="0">
                  <a:solidFill>
                    <a:schemeClr val="bg1"/>
                  </a:solidFill>
                </a:rPr>
                <a:t>(AVG TTC IN/SLA</a:t>
              </a:r>
              <a:r>
                <a:rPr lang="en-US" sz="1100" dirty="0">
                  <a:solidFill>
                    <a:schemeClr val="bg1"/>
                  </a:solidFill>
                </a:rPr>
                <a:t>)</a:t>
              </a:r>
            </a:p>
          </p:txBody>
        </p:sp>
        <p:sp>
          <p:nvSpPr>
            <p:cNvPr id="22" name="Rectangle 15"/>
            <p:cNvSpPr/>
            <p:nvPr/>
          </p:nvSpPr>
          <p:spPr bwMode="auto">
            <a:xfrm>
              <a:off x="6447669" y="4120691"/>
              <a:ext cx="4457002" cy="316871"/>
            </a:xfrm>
            <a:prstGeom prst="rect">
              <a:avLst/>
            </a:prstGeom>
            <a:solidFill>
              <a:srgbClr val="FF6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100" dirty="0" smtClean="0">
                  <a:solidFill>
                    <a:schemeClr val="bg1"/>
                  </a:solidFill>
                </a:rPr>
                <a:t>AVG Time Closed Out SLA </a:t>
              </a:r>
              <a:r>
                <a:rPr lang="en-US" sz="1050" b="1" dirty="0" smtClean="0">
                  <a:solidFill>
                    <a:schemeClr val="bg1"/>
                  </a:solidFill>
                </a:rPr>
                <a:t>(AVG TTC OUT/SLA)</a:t>
              </a:r>
              <a:endParaRPr lang="en-US" sz="1100" dirty="0">
                <a:solidFill>
                  <a:schemeClr val="bg1"/>
                </a:solidFill>
              </a:endParaRPr>
            </a:p>
          </p:txBody>
        </p:sp>
      </p:grpSp>
      <p:grpSp>
        <p:nvGrpSpPr>
          <p:cNvPr id="23" name="Group 22"/>
          <p:cNvGrpSpPr/>
          <p:nvPr/>
        </p:nvGrpSpPr>
        <p:grpSpPr>
          <a:xfrm>
            <a:off x="9740170" y="334675"/>
            <a:ext cx="2236519" cy="3878908"/>
            <a:chOff x="9854663" y="295273"/>
            <a:chExt cx="2236519" cy="3878908"/>
          </a:xfrm>
        </p:grpSpPr>
        <p:sp>
          <p:nvSpPr>
            <p:cNvPr id="24" name="Rectangle 23"/>
            <p:cNvSpPr/>
            <p:nvPr/>
          </p:nvSpPr>
          <p:spPr bwMode="auto">
            <a:xfrm>
              <a:off x="9854663" y="295273"/>
              <a:ext cx="2236519" cy="3878908"/>
            </a:xfrm>
            <a:prstGeom prst="rect">
              <a:avLst/>
            </a:prstGeom>
            <a:solidFill>
              <a:schemeClr val="tx2">
                <a:lumMod val="50000"/>
              </a:scheme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DIMENSIONS</a:t>
              </a:r>
              <a:endParaRPr lang="en-US" sz="2000" b="1" dirty="0">
                <a:solidFill>
                  <a:srgbClr val="000000"/>
                </a:solidFill>
              </a:endParaRPr>
            </a:p>
          </p:txBody>
        </p:sp>
        <p:sp>
          <p:nvSpPr>
            <p:cNvPr id="25" name="Rectangle 24"/>
            <p:cNvSpPr/>
            <p:nvPr/>
          </p:nvSpPr>
          <p:spPr bwMode="auto">
            <a:xfrm>
              <a:off x="9971563" y="848011"/>
              <a:ext cx="2030226"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Incidents</a:t>
              </a:r>
              <a:endParaRPr lang="en-US" sz="1400" b="1" dirty="0">
                <a:solidFill>
                  <a:srgbClr val="000000"/>
                </a:solidFill>
              </a:endParaRPr>
            </a:p>
          </p:txBody>
        </p:sp>
        <p:sp>
          <p:nvSpPr>
            <p:cNvPr id="26" name="Rectangle 25"/>
            <p:cNvSpPr/>
            <p:nvPr/>
          </p:nvSpPr>
          <p:spPr bwMode="auto">
            <a:xfrm>
              <a:off x="9971563" y="1167921"/>
              <a:ext cx="2030226"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Current Tier Queue</a:t>
              </a:r>
              <a:endParaRPr lang="en-US" sz="1400" b="1" dirty="0">
                <a:solidFill>
                  <a:srgbClr val="000000"/>
                </a:solidFill>
              </a:endParaRPr>
            </a:p>
          </p:txBody>
        </p:sp>
        <p:sp>
          <p:nvSpPr>
            <p:cNvPr id="27" name="Rectangle 26"/>
            <p:cNvSpPr/>
            <p:nvPr/>
          </p:nvSpPr>
          <p:spPr bwMode="auto">
            <a:xfrm>
              <a:off x="9961412" y="1481649"/>
              <a:ext cx="2050528"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Current Classification</a:t>
              </a:r>
              <a:endParaRPr lang="en-US" sz="1400" b="1" dirty="0">
                <a:solidFill>
                  <a:srgbClr val="000000"/>
                </a:solidFill>
              </a:endParaRPr>
            </a:p>
          </p:txBody>
        </p:sp>
        <p:sp>
          <p:nvSpPr>
            <p:cNvPr id="28" name="Rectangle 27"/>
            <p:cNvSpPr/>
            <p:nvPr/>
          </p:nvSpPr>
          <p:spPr bwMode="auto">
            <a:xfrm>
              <a:off x="9971563" y="1792256"/>
              <a:ext cx="2030226"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Incident Alert</a:t>
              </a:r>
              <a:endParaRPr lang="en-US" sz="1400" b="1" dirty="0">
                <a:solidFill>
                  <a:srgbClr val="000000"/>
                </a:solidFill>
              </a:endParaRPr>
            </a:p>
          </p:txBody>
        </p:sp>
        <p:sp>
          <p:nvSpPr>
            <p:cNvPr id="29" name="Rectangle 28"/>
            <p:cNvSpPr/>
            <p:nvPr/>
          </p:nvSpPr>
          <p:spPr bwMode="auto">
            <a:xfrm>
              <a:off x="9971563" y="2112166"/>
              <a:ext cx="2030226"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Source</a:t>
              </a:r>
              <a:endParaRPr lang="en-US" sz="1400" b="1" dirty="0">
                <a:solidFill>
                  <a:srgbClr val="000000"/>
                </a:solidFill>
              </a:endParaRPr>
            </a:p>
          </p:txBody>
        </p:sp>
        <p:sp>
          <p:nvSpPr>
            <p:cNvPr id="30" name="Rectangle 29"/>
            <p:cNvSpPr/>
            <p:nvPr/>
          </p:nvSpPr>
          <p:spPr bwMode="auto">
            <a:xfrm>
              <a:off x="9961412" y="2696346"/>
              <a:ext cx="2050528"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Status</a:t>
              </a:r>
              <a:endParaRPr lang="en-US" sz="1400" b="1" dirty="0">
                <a:solidFill>
                  <a:srgbClr val="000000"/>
                </a:solidFill>
              </a:endParaRPr>
            </a:p>
          </p:txBody>
        </p:sp>
        <p:sp>
          <p:nvSpPr>
            <p:cNvPr id="31" name="Rectangle 30"/>
            <p:cNvSpPr/>
            <p:nvPr/>
          </p:nvSpPr>
          <p:spPr bwMode="auto">
            <a:xfrm>
              <a:off x="9961412" y="3071414"/>
              <a:ext cx="2050528"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Product</a:t>
              </a:r>
              <a:endParaRPr lang="en-US" sz="1400" b="1" dirty="0">
                <a:solidFill>
                  <a:srgbClr val="000000"/>
                </a:solidFill>
              </a:endParaRPr>
            </a:p>
          </p:txBody>
        </p:sp>
        <p:sp>
          <p:nvSpPr>
            <p:cNvPr id="32" name="Rectangle 31"/>
            <p:cNvSpPr/>
            <p:nvPr/>
          </p:nvSpPr>
          <p:spPr bwMode="auto">
            <a:xfrm>
              <a:off x="9961412" y="3437365"/>
              <a:ext cx="2050528"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Tier 1 Analyst</a:t>
              </a:r>
              <a:endParaRPr lang="en-US" sz="1400" b="1" dirty="0">
                <a:solidFill>
                  <a:srgbClr val="000000"/>
                </a:solidFill>
              </a:endParaRPr>
            </a:p>
          </p:txBody>
        </p:sp>
        <p:sp>
          <p:nvSpPr>
            <p:cNvPr id="33" name="Rectangle 32"/>
            <p:cNvSpPr/>
            <p:nvPr/>
          </p:nvSpPr>
          <p:spPr bwMode="auto">
            <a:xfrm>
              <a:off x="9961412" y="3775988"/>
              <a:ext cx="2050528" cy="254674"/>
            </a:xfrm>
            <a:prstGeom prst="rect">
              <a:avLst/>
            </a:prstGeom>
            <a:solidFill>
              <a:schemeClr val="tx1"/>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Escalation State</a:t>
              </a:r>
              <a:endParaRPr lang="en-US" sz="1400" b="1" dirty="0">
                <a:solidFill>
                  <a:srgbClr val="000000"/>
                </a:solidFill>
              </a:endParaRPr>
            </a:p>
          </p:txBody>
        </p:sp>
      </p:grpSp>
      <p:grpSp>
        <p:nvGrpSpPr>
          <p:cNvPr id="34" name="Group 33"/>
          <p:cNvGrpSpPr/>
          <p:nvPr/>
        </p:nvGrpSpPr>
        <p:grpSpPr>
          <a:xfrm>
            <a:off x="5034715" y="1688540"/>
            <a:ext cx="2543562" cy="2151638"/>
            <a:chOff x="6988043" y="1348022"/>
            <a:chExt cx="2543562" cy="2151638"/>
          </a:xfrm>
          <a:solidFill>
            <a:schemeClr val="tx1">
              <a:lumMod val="65000"/>
            </a:schemeClr>
          </a:solidFill>
        </p:grpSpPr>
        <p:sp>
          <p:nvSpPr>
            <p:cNvPr id="35" name="Rectangle 34"/>
            <p:cNvSpPr/>
            <p:nvPr/>
          </p:nvSpPr>
          <p:spPr bwMode="auto">
            <a:xfrm>
              <a:off x="6988043" y="1348022"/>
              <a:ext cx="2543562" cy="2151638"/>
            </a:xfrm>
            <a:prstGeom prst="rect">
              <a:avLst/>
            </a:prstGeom>
            <a:grp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solidFill>
                    <a:srgbClr val="000000"/>
                  </a:solidFill>
                </a:rPr>
                <a:t>MEASURES</a:t>
              </a:r>
              <a:endParaRPr lang="en-US" sz="2000" b="1" dirty="0">
                <a:solidFill>
                  <a:srgbClr val="000000"/>
                </a:solidFill>
              </a:endParaRPr>
            </a:p>
          </p:txBody>
        </p:sp>
        <p:sp>
          <p:nvSpPr>
            <p:cNvPr id="36" name="Rectangle 35"/>
            <p:cNvSpPr/>
            <p:nvPr/>
          </p:nvSpPr>
          <p:spPr bwMode="auto">
            <a:xfrm>
              <a:off x="7132637" y="1859250"/>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Total Time in Minutes</a:t>
              </a:r>
              <a:endParaRPr lang="en-US" sz="1400" b="1" dirty="0">
                <a:solidFill>
                  <a:srgbClr val="000000"/>
                </a:solidFill>
              </a:endParaRPr>
            </a:p>
          </p:txBody>
        </p:sp>
        <p:sp>
          <p:nvSpPr>
            <p:cNvPr id="37" name="Rectangle 36"/>
            <p:cNvSpPr/>
            <p:nvPr/>
          </p:nvSpPr>
          <p:spPr bwMode="auto">
            <a:xfrm>
              <a:off x="8316337" y="1859250"/>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AVE TTE</a:t>
              </a:r>
              <a:endParaRPr lang="en-US" sz="1400" b="1" dirty="0">
                <a:solidFill>
                  <a:srgbClr val="000000"/>
                </a:solidFill>
              </a:endParaRPr>
            </a:p>
          </p:txBody>
        </p:sp>
        <p:sp>
          <p:nvSpPr>
            <p:cNvPr id="38" name="Rectangle 37"/>
            <p:cNvSpPr/>
            <p:nvPr/>
          </p:nvSpPr>
          <p:spPr bwMode="auto">
            <a:xfrm>
              <a:off x="7138976" y="2398554"/>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Incident Count</a:t>
              </a:r>
              <a:endParaRPr lang="en-US" sz="1400" b="1" dirty="0">
                <a:solidFill>
                  <a:srgbClr val="000000"/>
                </a:solidFill>
              </a:endParaRPr>
            </a:p>
          </p:txBody>
        </p:sp>
        <p:sp>
          <p:nvSpPr>
            <p:cNvPr id="39" name="Rectangle 38"/>
            <p:cNvSpPr/>
            <p:nvPr/>
          </p:nvSpPr>
          <p:spPr bwMode="auto">
            <a:xfrm>
              <a:off x="8322676" y="2398554"/>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TTC</a:t>
              </a:r>
              <a:endParaRPr lang="en-US" sz="1400" b="1" dirty="0">
                <a:solidFill>
                  <a:srgbClr val="000000"/>
                </a:solidFill>
              </a:endParaRPr>
            </a:p>
          </p:txBody>
        </p:sp>
        <p:sp>
          <p:nvSpPr>
            <p:cNvPr id="40" name="Rectangle 39"/>
            <p:cNvSpPr/>
            <p:nvPr/>
          </p:nvSpPr>
          <p:spPr bwMode="auto">
            <a:xfrm>
              <a:off x="7138976" y="2931954"/>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TTE</a:t>
              </a:r>
              <a:endParaRPr lang="en-US" sz="1400" b="1" dirty="0">
                <a:solidFill>
                  <a:srgbClr val="000000"/>
                </a:solidFill>
              </a:endParaRPr>
            </a:p>
          </p:txBody>
        </p:sp>
        <p:sp>
          <p:nvSpPr>
            <p:cNvPr id="41" name="Rectangle 40"/>
            <p:cNvSpPr/>
            <p:nvPr/>
          </p:nvSpPr>
          <p:spPr bwMode="auto">
            <a:xfrm>
              <a:off x="8322676" y="2931954"/>
              <a:ext cx="1066800" cy="452236"/>
            </a:xfrm>
            <a:prstGeom prst="rect">
              <a:avLst/>
            </a:prstGeom>
            <a:solidFill>
              <a:srgbClr val="FFFFFF"/>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b="1" dirty="0" smtClean="0">
                  <a:solidFill>
                    <a:srgbClr val="000000"/>
                  </a:solidFill>
                </a:rPr>
                <a:t>Alert Count</a:t>
              </a:r>
              <a:endParaRPr lang="en-US" sz="1400" b="1" dirty="0">
                <a:solidFill>
                  <a:srgbClr val="000000"/>
                </a:solidFill>
              </a:endParaRPr>
            </a:p>
          </p:txBody>
        </p:sp>
      </p:grpSp>
      <p:sp>
        <p:nvSpPr>
          <p:cNvPr id="42" name="7-Point Star 41"/>
          <p:cNvSpPr/>
          <p:nvPr/>
        </p:nvSpPr>
        <p:spPr bwMode="auto">
          <a:xfrm>
            <a:off x="8160098" y="2217937"/>
            <a:ext cx="1395808" cy="1279496"/>
          </a:xfrm>
          <a:prstGeom prst="star7">
            <a:avLst/>
          </a:prstGeom>
          <a:solidFill>
            <a:schemeClr val="accent6">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400" b="1" dirty="0" smtClean="0">
                <a:solidFill>
                  <a:schemeClr val="bg1"/>
                </a:solidFill>
              </a:rPr>
              <a:t>Incident Request</a:t>
            </a:r>
            <a:endParaRPr lang="en-US" sz="1400" b="1" dirty="0">
              <a:solidFill>
                <a:schemeClr val="bg1"/>
              </a:solidFill>
            </a:endParaRPr>
          </a:p>
        </p:txBody>
      </p:sp>
      <p:cxnSp>
        <p:nvCxnSpPr>
          <p:cNvPr id="43" name="Straight Arrow Connector 42"/>
          <p:cNvCxnSpPr/>
          <p:nvPr/>
        </p:nvCxnSpPr>
        <p:spPr>
          <a:xfrm flipV="1">
            <a:off x="8858002" y="3434221"/>
            <a:ext cx="0" cy="722200"/>
          </a:xfrm>
          <a:prstGeom prst="straightConnector1">
            <a:avLst/>
          </a:prstGeom>
          <a:ln w="666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7586447" y="3007408"/>
            <a:ext cx="593019" cy="11885"/>
          </a:xfrm>
          <a:prstGeom prst="straightConnector1">
            <a:avLst/>
          </a:prstGeom>
          <a:ln w="666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9039174" y="1539796"/>
            <a:ext cx="645637" cy="845375"/>
          </a:xfrm>
          <a:prstGeom prst="straightConnector1">
            <a:avLst/>
          </a:prstGeom>
          <a:ln w="666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TextBox 30"/>
          <p:cNvSpPr txBox="1"/>
          <p:nvPr/>
        </p:nvSpPr>
        <p:spPr>
          <a:xfrm>
            <a:off x="10555943" y="1808810"/>
            <a:ext cx="632480" cy="1126462"/>
          </a:xfrm>
          <a:prstGeom prst="rect">
            <a:avLst/>
          </a:prstGeom>
          <a:noFill/>
        </p:spPr>
        <p:txBody>
          <a:bodyPr wrap="square" lIns="182880" tIns="146304" rIns="182880" bIns="146304" rtlCol="0" anchor="ctr">
            <a:spAutoFit/>
          </a:bodyPr>
          <a:lstStyle/>
          <a:p>
            <a:pPr algn="ctr">
              <a:lnSpc>
                <a:spcPct val="90000"/>
              </a:lnSpc>
              <a:spcAft>
                <a:spcPts val="600"/>
              </a:spcAft>
            </a:pPr>
            <a:r>
              <a:rPr lang="en-US" sz="6000" dirty="0" smtClean="0">
                <a:gradFill>
                  <a:gsLst>
                    <a:gs pos="2917">
                      <a:schemeClr val="tx1"/>
                    </a:gs>
                    <a:gs pos="30000">
                      <a:schemeClr val="tx1"/>
                    </a:gs>
                  </a:gsLst>
                  <a:lin ang="5400000" scaled="0"/>
                </a:gradFill>
              </a:rPr>
              <a:t>…</a:t>
            </a:r>
          </a:p>
        </p:txBody>
      </p:sp>
    </p:spTree>
    <p:extLst>
      <p:ext uri="{BB962C8B-B14F-4D97-AF65-F5344CB8AC3E}">
        <p14:creationId xmlns:p14="http://schemas.microsoft.com/office/powerpoint/2010/main" val="340511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Lessons </a:t>
            </a:r>
            <a:r>
              <a:rPr lang="en-US" dirty="0" smtClean="0"/>
              <a:t>learned</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395505" y="1757513"/>
            <a:ext cx="11414577" cy="468682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en-US" dirty="0" smtClean="0"/>
              <a:t> Separate cubes for Incidents and Service Requests </a:t>
            </a:r>
          </a:p>
          <a:p>
            <a:pPr marL="800100" lvl="3" indent="-342900">
              <a:buFont typeface="Wingdings" panose="05000000000000000000" pitchFamily="2" charset="2"/>
              <a:buChar char="q"/>
            </a:pPr>
            <a:r>
              <a:rPr lang="en-US" sz="2800" dirty="0" smtClean="0">
                <a:solidFill>
                  <a:schemeClr val="tx1"/>
                </a:solidFill>
                <a:latin typeface="+mj-lt"/>
              </a:rPr>
              <a:t>No dependencies between work item types</a:t>
            </a:r>
          </a:p>
          <a:p>
            <a:pPr marL="800100" lvl="3" indent="-342900">
              <a:buFont typeface="Wingdings" panose="05000000000000000000" pitchFamily="2" charset="2"/>
              <a:buChar char="q"/>
            </a:pPr>
            <a:r>
              <a:rPr lang="en-US" sz="2800" dirty="0" smtClean="0">
                <a:solidFill>
                  <a:schemeClr val="tx1"/>
                </a:solidFill>
                <a:latin typeface="+mj-lt"/>
              </a:rPr>
              <a:t>Better allocation of resources</a:t>
            </a:r>
          </a:p>
          <a:p>
            <a:endParaRPr lang="en-US" sz="2000" dirty="0" smtClean="0">
              <a:solidFill>
                <a:schemeClr val="tx1"/>
              </a:solidFill>
              <a:latin typeface="+mn-lt"/>
            </a:endParaRPr>
          </a:p>
          <a:p>
            <a:pPr>
              <a:buFont typeface="Wingdings" pitchFamily="2" charset="2"/>
              <a:buChar char="q"/>
            </a:pPr>
            <a:r>
              <a:rPr lang="en-US" dirty="0" smtClean="0"/>
              <a:t> Separate ETL jobs</a:t>
            </a:r>
          </a:p>
          <a:p>
            <a:pPr marL="800100" lvl="3" indent="-342900">
              <a:buFont typeface="Wingdings" panose="05000000000000000000" pitchFamily="2" charset="2"/>
              <a:buChar char="q"/>
            </a:pPr>
            <a:r>
              <a:rPr lang="en-US" sz="2800" dirty="0" smtClean="0">
                <a:solidFill>
                  <a:schemeClr val="tx1"/>
                </a:solidFill>
                <a:latin typeface="+mj-lt"/>
              </a:rPr>
              <a:t>Hourly SR job finishes under a minute</a:t>
            </a:r>
          </a:p>
          <a:p>
            <a:pPr marL="800100" lvl="3" indent="-342900">
              <a:buFont typeface="Wingdings" panose="05000000000000000000" pitchFamily="2" charset="2"/>
              <a:buChar char="q"/>
            </a:pPr>
            <a:r>
              <a:rPr lang="en-US" sz="2800" dirty="0" smtClean="0">
                <a:solidFill>
                  <a:schemeClr val="tx1"/>
                </a:solidFill>
                <a:latin typeface="+mj-lt"/>
              </a:rPr>
              <a:t>Provides near real time data from CUB</a:t>
            </a:r>
            <a:r>
              <a:rPr lang="en-US" sz="2200" dirty="0" smtClean="0">
                <a:solidFill>
                  <a:schemeClr val="tx1"/>
                </a:solidFill>
                <a:latin typeface="+mj-lt"/>
              </a:rPr>
              <a:t>E</a:t>
            </a:r>
            <a:endParaRPr lang="en-US" sz="600" dirty="0" smtClean="0">
              <a:solidFill>
                <a:schemeClr val="tx1"/>
              </a:solidFill>
              <a:latin typeface="+mj-lt"/>
            </a:endParaRPr>
          </a:p>
          <a:p>
            <a:endParaRPr lang="en-US" sz="2000" dirty="0" smtClean="0">
              <a:solidFill>
                <a:schemeClr val="tx1"/>
              </a:solidFill>
              <a:latin typeface="+mn-lt"/>
            </a:endParaRPr>
          </a:p>
          <a:p>
            <a:pPr>
              <a:buFont typeface="Wingdings" pitchFamily="2" charset="2"/>
              <a:buChar char="q"/>
            </a:pPr>
            <a:r>
              <a:rPr lang="en-US" dirty="0" smtClean="0"/>
              <a:t> Views referencing built-in </a:t>
            </a:r>
            <a:r>
              <a:rPr lang="en-US" dirty="0" err="1" smtClean="0"/>
              <a:t>DWDataMart</a:t>
            </a:r>
            <a:endParaRPr lang="en-US" dirty="0" smtClean="0"/>
          </a:p>
        </p:txBody>
      </p:sp>
    </p:spTree>
    <p:extLst>
      <p:ext uri="{BB962C8B-B14F-4D97-AF65-F5344CB8AC3E}">
        <p14:creationId xmlns:p14="http://schemas.microsoft.com/office/powerpoint/2010/main" val="354852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2" y="2125678"/>
            <a:ext cx="9383020" cy="1828786"/>
          </a:xfrm>
        </p:spPr>
        <p:txBody>
          <a:bodyPr/>
          <a:lstStyle/>
          <a:p>
            <a:r>
              <a:rPr lang="en-US" sz="3600" b="1" dirty="0"/>
              <a:t>Advanced Real World </a:t>
            </a:r>
            <a:r>
              <a:rPr lang="en-US" sz="3600" b="1" dirty="0" smtClean="0"/>
              <a:t>Microsoft System Center Data Warehouse and Reporting</a:t>
            </a:r>
            <a:endParaRPr lang="en-US" sz="3600" dirty="0"/>
          </a:p>
        </p:txBody>
      </p:sp>
      <p:sp>
        <p:nvSpPr>
          <p:cNvPr id="5" name="Text Placeholder 4"/>
          <p:cNvSpPr>
            <a:spLocks noGrp="1"/>
          </p:cNvSpPr>
          <p:nvPr>
            <p:ph type="body" sz="quarter" idx="12"/>
          </p:nvPr>
        </p:nvSpPr>
        <p:spPr>
          <a:xfrm>
            <a:off x="274702" y="3954464"/>
            <a:ext cx="2824098" cy="1816416"/>
          </a:xfrm>
        </p:spPr>
        <p:txBody>
          <a:bodyPr anchor="ctr"/>
          <a:lstStyle/>
          <a:p>
            <a:pPr algn="ctr"/>
            <a:r>
              <a:rPr lang="en-US" dirty="0" smtClean="0"/>
              <a:t>Doug Hite</a:t>
            </a:r>
            <a:endParaRPr lang="en-US" sz="2000" dirty="0" smtClean="0"/>
          </a:p>
          <a:p>
            <a:pPr algn="ctr"/>
            <a:r>
              <a:rPr lang="en-US" sz="2000" dirty="0" smtClean="0"/>
              <a:t>Operations Engineer</a:t>
            </a:r>
          </a:p>
        </p:txBody>
      </p:sp>
      <p:sp>
        <p:nvSpPr>
          <p:cNvPr id="14" name="Text Placeholder 13"/>
          <p:cNvSpPr>
            <a:spLocks noGrp="1"/>
          </p:cNvSpPr>
          <p:nvPr>
            <p:ph type="body" sz="quarter" idx="13"/>
          </p:nvPr>
        </p:nvSpPr>
        <p:spPr>
          <a:xfrm>
            <a:off x="6407450" y="563649"/>
            <a:ext cx="5629851" cy="927838"/>
          </a:xfrm>
        </p:spPr>
        <p:txBody>
          <a:bodyPr/>
          <a:lstStyle/>
          <a:p>
            <a:r>
              <a:rPr lang="en-US" dirty="0" smtClean="0"/>
              <a:t>MDC-B316</a:t>
            </a:r>
            <a:endParaRPr lang="en-US" dirty="0"/>
          </a:p>
        </p:txBody>
      </p:sp>
      <p:sp>
        <p:nvSpPr>
          <p:cNvPr id="2" name="TextBox 1"/>
          <p:cNvSpPr txBox="1"/>
          <p:nvPr/>
        </p:nvSpPr>
        <p:spPr>
          <a:xfrm>
            <a:off x="2956560" y="3954464"/>
            <a:ext cx="3450890" cy="1816416"/>
          </a:xfrm>
          <a:prstGeom prst="rect">
            <a:avLst/>
          </a:prstGeom>
          <a:noFill/>
        </p:spPr>
        <p:txBody>
          <a:bodyPr vert="horz" wrap="square" lIns="182880" tIns="146304" rIns="182880" bIns="146304" rtlCol="0" anchor="ctr">
            <a:noAutofit/>
          </a:bodyPr>
          <a:lstStyle>
            <a:lvl1pPr marR="0" indent="0" fontAlgn="auto">
              <a:lnSpc>
                <a:spcPct val="90000"/>
              </a:lnSpc>
              <a:spcBef>
                <a:spcPts val="0"/>
              </a:spcBef>
              <a:spcAft>
                <a:spcPts val="0"/>
              </a:spcAft>
              <a:buClrTx/>
              <a:buSzPct val="90000"/>
              <a:buFont typeface="Arial" pitchFamily="34" charset="0"/>
              <a:buNone/>
              <a:tabLst/>
              <a:defRPr sz="3600" spc="0" baseline="0">
                <a:gradFill>
                  <a:gsLst>
                    <a:gs pos="0">
                      <a:schemeClr val="bg2"/>
                    </a:gs>
                    <a:gs pos="100000">
                      <a:schemeClr val="bg2"/>
                    </a:gs>
                  </a:gsLst>
                  <a:lin ang="5400000" scaled="0"/>
                </a:gradFill>
                <a:latin typeface="+mj-lt"/>
              </a:defRPr>
            </a:lvl1pPr>
            <a:lvl2pPr marL="584200" marR="0" indent="-241300" fontAlgn="auto">
              <a:lnSpc>
                <a:spcPct val="90000"/>
              </a:lnSpc>
              <a:spcBef>
                <a:spcPct val="20000"/>
              </a:spcBef>
              <a:spcAft>
                <a:spcPts val="0"/>
              </a:spcAft>
              <a:buClrTx/>
              <a:buSzPct val="90000"/>
              <a:buFont typeface="Arial" pitchFamily="34" charset="0"/>
              <a:buChar char="•"/>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Tx/>
              <a:buSzPct val="90000"/>
              <a:buFont typeface="Arial" pitchFamily="34" charset="0"/>
              <a:buChar char="•"/>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Tx/>
              <a:buSzPct val="90000"/>
              <a:buFont typeface="Arial" pitchFamily="34" charset="0"/>
              <a:buChar char="•"/>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Tx/>
              <a:buSzPct val="90000"/>
              <a:buFont typeface="Arial" pitchFamily="34" charset="0"/>
              <a:buChar char="•"/>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lgn="ctr"/>
            <a:r>
              <a:rPr lang="en-US" dirty="0" smtClean="0"/>
              <a:t>Andrew Barton</a:t>
            </a:r>
          </a:p>
          <a:p>
            <a:pPr algn="ctr"/>
            <a:r>
              <a:rPr lang="en-US" sz="2000" dirty="0" smtClean="0"/>
              <a:t>IT Service Engineer</a:t>
            </a:r>
            <a:endParaRPr lang="en-US" sz="2000"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Operational Improvements – </a:t>
            </a:r>
            <a:r>
              <a:rPr lang="en-US" sz="4000" b="1" dirty="0" smtClean="0"/>
              <a:t>Tier 1</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5" name="Chart 4"/>
          <p:cNvGraphicFramePr>
            <a:graphicFrameLocks/>
          </p:cNvGraphicFramePr>
          <p:nvPr>
            <p:extLst>
              <p:ext uri="{D42A27DB-BD31-4B8C-83A1-F6EECF244321}">
                <p14:modId xmlns:p14="http://schemas.microsoft.com/office/powerpoint/2010/main" val="2776810533"/>
              </p:ext>
            </p:extLst>
          </p:nvPr>
        </p:nvGraphicFramePr>
        <p:xfrm>
          <a:off x="367747" y="2104209"/>
          <a:ext cx="11441815" cy="38936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1409795962"/>
              </p:ext>
            </p:extLst>
          </p:nvPr>
        </p:nvGraphicFramePr>
        <p:xfrm>
          <a:off x="776642" y="2379172"/>
          <a:ext cx="10983591" cy="3506117"/>
        </p:xfrm>
        <a:graphic>
          <a:graphicData uri="http://schemas.openxmlformats.org/drawingml/2006/chart">
            <c:chart xmlns:c="http://schemas.openxmlformats.org/drawingml/2006/chart" xmlns:r="http://schemas.openxmlformats.org/officeDocument/2006/relationships" r:id="rId4"/>
          </a:graphicData>
        </a:graphic>
      </p:graphicFrame>
      <p:sp>
        <p:nvSpPr>
          <p:cNvPr id="8" name="Rounded Rectangle 7"/>
          <p:cNvSpPr/>
          <p:nvPr/>
        </p:nvSpPr>
        <p:spPr bwMode="auto">
          <a:xfrm>
            <a:off x="10387908" y="2562746"/>
            <a:ext cx="835058" cy="228600"/>
          </a:xfrm>
          <a:prstGeom prst="round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b="1" dirty="0" smtClean="0">
                <a:solidFill>
                  <a:schemeClr val="bg2">
                    <a:lumMod val="75000"/>
                    <a:lumOff val="25000"/>
                  </a:schemeClr>
                </a:solidFill>
              </a:rPr>
              <a:t>Goal 80%</a:t>
            </a:r>
            <a:endParaRPr lang="en-US" sz="1200" b="1" dirty="0">
              <a:solidFill>
                <a:schemeClr val="bg2">
                  <a:lumMod val="75000"/>
                  <a:lumOff val="25000"/>
                </a:schemeClr>
              </a:solidFill>
            </a:endParaRPr>
          </a:p>
        </p:txBody>
      </p:sp>
      <p:sp>
        <p:nvSpPr>
          <p:cNvPr id="9" name="Rectangle 8"/>
          <p:cNvSpPr/>
          <p:nvPr/>
        </p:nvSpPr>
        <p:spPr bwMode="auto">
          <a:xfrm>
            <a:off x="3429684" y="5696618"/>
            <a:ext cx="4008344" cy="793507"/>
          </a:xfrm>
          <a:prstGeom prst="rect">
            <a:avLst/>
          </a:prstGeom>
          <a:solidFill>
            <a:schemeClr val="accent6">
              <a:lumMod val="90000"/>
              <a:lumOff val="10000"/>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400" dirty="0">
                <a:solidFill>
                  <a:srgbClr val="000000"/>
                </a:solidFill>
              </a:rPr>
              <a:t>CUBE </a:t>
            </a:r>
            <a:r>
              <a:rPr lang="en-US" sz="2400" b="1" dirty="0" smtClean="0">
                <a:solidFill>
                  <a:srgbClr val="000000"/>
                </a:solidFill>
              </a:rPr>
              <a:t>Out of Box</a:t>
            </a:r>
            <a:endParaRPr lang="en-US" sz="2400" dirty="0">
              <a:solidFill>
                <a:srgbClr val="000000"/>
              </a:solidFill>
            </a:endParaRPr>
          </a:p>
        </p:txBody>
      </p:sp>
      <p:cxnSp>
        <p:nvCxnSpPr>
          <p:cNvPr id="10" name="Straight Arrow Connector 9"/>
          <p:cNvCxnSpPr/>
          <p:nvPr/>
        </p:nvCxnSpPr>
        <p:spPr>
          <a:xfrm>
            <a:off x="1222744" y="2455613"/>
            <a:ext cx="10271051" cy="2733075"/>
          </a:xfrm>
          <a:prstGeom prst="straightConnector1">
            <a:avLst/>
          </a:prstGeom>
          <a:ln w="76200">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7547212" y="5691920"/>
            <a:ext cx="4115701" cy="785650"/>
          </a:xfrm>
          <a:prstGeom prst="rect">
            <a:avLst/>
          </a:prstGeom>
          <a:solidFill>
            <a:srgbClr val="FFFF00">
              <a:alpha val="5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400" dirty="0">
                <a:solidFill>
                  <a:srgbClr val="000000"/>
                </a:solidFill>
              </a:rPr>
              <a:t>CUBE </a:t>
            </a:r>
            <a:r>
              <a:rPr lang="en-US" sz="2400" b="1" dirty="0" smtClean="0">
                <a:solidFill>
                  <a:srgbClr val="000000"/>
                </a:solidFill>
              </a:rPr>
              <a:t>Version 2</a:t>
            </a:r>
            <a:endParaRPr lang="en-US" sz="2400" dirty="0">
              <a:solidFill>
                <a:srgbClr val="000000"/>
              </a:solidFill>
            </a:endParaRPr>
          </a:p>
        </p:txBody>
      </p:sp>
      <p:sp>
        <p:nvSpPr>
          <p:cNvPr id="13" name="Rectangle 12"/>
          <p:cNvSpPr/>
          <p:nvPr/>
        </p:nvSpPr>
        <p:spPr bwMode="auto">
          <a:xfrm>
            <a:off x="3954366" y="1433990"/>
            <a:ext cx="1814513" cy="482847"/>
          </a:xfrm>
          <a:prstGeom prst="rect">
            <a:avLst/>
          </a:prstGeom>
          <a:solidFill>
            <a:schemeClr val="tx1"/>
          </a:solidFill>
          <a:ln w="571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rgbClr val="000000"/>
                </a:solidFill>
              </a:rPr>
              <a:t>WORKED IR’S</a:t>
            </a:r>
          </a:p>
        </p:txBody>
      </p:sp>
      <p:sp>
        <p:nvSpPr>
          <p:cNvPr id="14" name="Rectangle 13"/>
          <p:cNvSpPr/>
          <p:nvPr/>
        </p:nvSpPr>
        <p:spPr bwMode="auto">
          <a:xfrm>
            <a:off x="1222744" y="1433991"/>
            <a:ext cx="1814513" cy="482847"/>
          </a:xfrm>
          <a:prstGeom prst="rect">
            <a:avLst/>
          </a:prstGeom>
          <a:solidFill>
            <a:schemeClr val="tx1"/>
          </a:solidFill>
          <a:ln w="571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rgbClr val="FF0000"/>
                </a:solidFill>
              </a:rPr>
              <a:t>TOTAL IR’S</a:t>
            </a:r>
          </a:p>
        </p:txBody>
      </p:sp>
      <p:sp>
        <p:nvSpPr>
          <p:cNvPr id="15" name="Rectangle 14"/>
          <p:cNvSpPr/>
          <p:nvPr/>
        </p:nvSpPr>
        <p:spPr bwMode="auto">
          <a:xfrm>
            <a:off x="6689725" y="1433989"/>
            <a:ext cx="1814513" cy="482847"/>
          </a:xfrm>
          <a:prstGeom prst="rect">
            <a:avLst/>
          </a:prstGeom>
          <a:solidFill>
            <a:schemeClr val="tx1"/>
          </a:solidFill>
          <a:ln w="571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a:solidFill>
                  <a:schemeClr val="bg2">
                    <a:lumMod val="75000"/>
                    <a:lumOff val="25000"/>
                  </a:schemeClr>
                </a:solidFill>
              </a:rPr>
              <a:t>IN - SLA</a:t>
            </a:r>
          </a:p>
        </p:txBody>
      </p:sp>
      <p:sp>
        <p:nvSpPr>
          <p:cNvPr id="16" name="Rectangle 15"/>
          <p:cNvSpPr/>
          <p:nvPr/>
        </p:nvSpPr>
        <p:spPr bwMode="auto">
          <a:xfrm>
            <a:off x="9408453" y="1433988"/>
            <a:ext cx="1814513" cy="482847"/>
          </a:xfrm>
          <a:prstGeom prst="rect">
            <a:avLst/>
          </a:prstGeom>
          <a:solidFill>
            <a:schemeClr val="tx1"/>
          </a:solidFill>
          <a:ln w="571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a:solidFill>
                  <a:srgbClr val="00B050"/>
                </a:solidFill>
              </a:rPr>
              <a:t>COST</a:t>
            </a:r>
            <a:endParaRPr lang="en-US" sz="2000" b="1" dirty="0">
              <a:solidFill>
                <a:srgbClr val="00B050"/>
              </a:solidFill>
            </a:endParaRPr>
          </a:p>
        </p:txBody>
      </p:sp>
      <p:sp>
        <p:nvSpPr>
          <p:cNvPr id="17" name="Rounded Rectangle 16"/>
          <p:cNvSpPr/>
          <p:nvPr/>
        </p:nvSpPr>
        <p:spPr bwMode="auto">
          <a:xfrm>
            <a:off x="1222744" y="2427600"/>
            <a:ext cx="1143000" cy="381000"/>
          </a:xfrm>
          <a:prstGeom prst="round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$135K</a:t>
            </a:r>
            <a:endParaRPr lang="en-US" sz="2400" b="1" dirty="0">
              <a:gradFill>
                <a:gsLst>
                  <a:gs pos="0">
                    <a:srgbClr val="FFFFFF"/>
                  </a:gs>
                  <a:gs pos="100000">
                    <a:srgbClr val="FFFFFF"/>
                  </a:gs>
                </a:gsLst>
                <a:lin ang="5400000" scaled="0"/>
              </a:gradFill>
            </a:endParaRPr>
          </a:p>
        </p:txBody>
      </p:sp>
      <p:sp>
        <p:nvSpPr>
          <p:cNvPr id="18" name="Rounded Rectangle 17"/>
          <p:cNvSpPr/>
          <p:nvPr/>
        </p:nvSpPr>
        <p:spPr bwMode="auto">
          <a:xfrm>
            <a:off x="5696938" y="3637792"/>
            <a:ext cx="1143000" cy="368715"/>
          </a:xfrm>
          <a:prstGeom prst="round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$122K</a:t>
            </a:r>
          </a:p>
        </p:txBody>
      </p:sp>
      <p:sp>
        <p:nvSpPr>
          <p:cNvPr id="19" name="Rounded Rectangle 18"/>
          <p:cNvSpPr/>
          <p:nvPr/>
        </p:nvSpPr>
        <p:spPr bwMode="auto">
          <a:xfrm>
            <a:off x="9976556" y="4733239"/>
            <a:ext cx="1143000" cy="368715"/>
          </a:xfrm>
          <a:prstGeom prst="round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$110K</a:t>
            </a:r>
          </a:p>
        </p:txBody>
      </p:sp>
    </p:spTree>
    <p:extLst>
      <p:ext uri="{BB962C8B-B14F-4D97-AF65-F5344CB8AC3E}">
        <p14:creationId xmlns:p14="http://schemas.microsoft.com/office/powerpoint/2010/main" val="158792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250"/>
                                        <p:tgtEl>
                                          <p:spTgt spid="8"/>
                                        </p:tgtEl>
                                      </p:cBhvr>
                                    </p:animEffect>
                                  </p:childTnLst>
                                </p:cTn>
                              </p:par>
                            </p:childTnLst>
                          </p:cTn>
                        </p:par>
                        <p:par>
                          <p:cTn id="42" fill="hold">
                            <p:stCondLst>
                              <p:cond delay="750"/>
                            </p:stCondLst>
                            <p:childTnLst>
                              <p:par>
                                <p:cTn id="43" presetID="6" presetClass="entr" presetSubtype="1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ircle(in)">
                                      <p:cBhvr>
                                        <p:cTn id="45" dur="125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par>
                          <p:cTn id="50" fill="hold">
                            <p:stCondLst>
                              <p:cond delay="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5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par>
                          <p:cTn id="61" fill="hold">
                            <p:stCondLst>
                              <p:cond delay="1000"/>
                            </p:stCondLst>
                            <p:childTnLst>
                              <p:par>
                                <p:cTn id="62" presetID="10" presetClass="entr" presetSubtype="0" fill="hold" grpId="0" nodeType="afterEffect">
                                  <p:stCondLst>
                                    <p:cond delay="75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2250"/>
                            </p:stCondLst>
                            <p:childTnLst>
                              <p:par>
                                <p:cTn id="66" presetID="10" presetClass="entr" presetSubtype="0" fill="hold" grpId="0" nodeType="afterEffect">
                                  <p:stCondLst>
                                    <p:cond delay="75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5" grpId="0">
        <p:bldAsOne/>
      </p:bldGraphic>
      <p:bldGraphic spid="7" grpId="0">
        <p:bldAsOne/>
      </p:bldGraphic>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Forecast &amp; Capacity Planning</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630875" y="1867962"/>
            <a:ext cx="11134459" cy="3370153"/>
          </a:xfrm>
          <a:prstGeom prst="rect">
            <a:avLst/>
          </a:prstGeom>
        </p:spPr>
        <p:txBody>
          <a:bodyPr wrap="square">
            <a:spAutoFit/>
          </a:bodyPr>
          <a:lstStyle/>
          <a:p>
            <a:r>
              <a:rPr lang="en-US" b="1" dirty="0" smtClean="0"/>
              <a:t>Building on our OM &amp; SM CUBE, we will add Configuration Manager data:</a:t>
            </a:r>
          </a:p>
          <a:p>
            <a:endParaRPr lang="en-US" b="1" dirty="0"/>
          </a:p>
          <a:p>
            <a:endParaRPr lang="en-US" sz="600" b="1" dirty="0"/>
          </a:p>
          <a:p>
            <a:pPr marL="809271" lvl="1" indent="-342900">
              <a:buFont typeface="Wingdings" panose="05000000000000000000" pitchFamily="2" charset="2"/>
              <a:buChar char="q"/>
            </a:pPr>
            <a:r>
              <a:rPr lang="en-US" dirty="0" smtClean="0"/>
              <a:t>What </a:t>
            </a:r>
            <a:r>
              <a:rPr lang="en-US" dirty="0"/>
              <a:t>is the cost of an ‘old’ physical server vs. a new Azure VM?  </a:t>
            </a:r>
          </a:p>
          <a:p>
            <a:pPr marL="809271" lvl="1" indent="-342900">
              <a:buFont typeface="Wingdings" panose="05000000000000000000" pitchFamily="2" charset="2"/>
              <a:buChar char="q"/>
            </a:pPr>
            <a:r>
              <a:rPr lang="en-US" dirty="0"/>
              <a:t>What does the Monitoring footprint look like, where do we need new management servers?</a:t>
            </a:r>
            <a:endParaRPr lang="en-US" dirty="0">
              <a:solidFill>
                <a:srgbClr val="FFFFFF"/>
              </a:solidFill>
            </a:endParaRPr>
          </a:p>
          <a:p>
            <a:endParaRPr lang="en-US" dirty="0" smtClean="0"/>
          </a:p>
          <a:p>
            <a:endParaRPr lang="en-US" dirty="0"/>
          </a:p>
          <a:p>
            <a:r>
              <a:rPr lang="en-US" b="1" dirty="0" smtClean="0"/>
              <a:t>What we look at in the CUBE for Planning:</a:t>
            </a:r>
          </a:p>
          <a:p>
            <a:endParaRPr lang="en-US" b="1" dirty="0" smtClean="0"/>
          </a:p>
          <a:p>
            <a:endParaRPr lang="en-US" sz="900" b="1" dirty="0"/>
          </a:p>
          <a:p>
            <a:pPr marL="809271" lvl="1" indent="-342900">
              <a:buFont typeface="Wingdings" panose="05000000000000000000" pitchFamily="2" charset="2"/>
              <a:buChar char="q"/>
            </a:pPr>
            <a:r>
              <a:rPr lang="en-US" dirty="0"/>
              <a:t>What hardware (property) is creating the most work in T1? And measure those alerts across all Tiers.</a:t>
            </a:r>
          </a:p>
          <a:p>
            <a:pPr marL="809271" lvl="1" indent="-342900">
              <a:buFont typeface="Wingdings" panose="05000000000000000000" pitchFamily="2" charset="2"/>
              <a:buChar char="q"/>
            </a:pPr>
            <a:r>
              <a:rPr lang="en-US" dirty="0"/>
              <a:t>What does the growing data volumes tell us and what is the cost to manage these </a:t>
            </a:r>
            <a:r>
              <a:rPr lang="en-US" dirty="0" smtClean="0"/>
              <a:t>volumes?</a:t>
            </a:r>
          </a:p>
          <a:p>
            <a:pPr marL="809271" lvl="1" indent="-342900">
              <a:buFont typeface="Wingdings" panose="05000000000000000000" pitchFamily="2" charset="2"/>
              <a:buChar char="q"/>
            </a:pPr>
            <a:r>
              <a:rPr lang="en-US" dirty="0" smtClean="0"/>
              <a:t>Adding CM </a:t>
            </a:r>
            <a:r>
              <a:rPr lang="en-US" dirty="0"/>
              <a:t>data will give us a complete picture of our Hosting &amp; Engineering </a:t>
            </a:r>
            <a:r>
              <a:rPr lang="en-US" dirty="0" smtClean="0"/>
              <a:t>Cost </a:t>
            </a:r>
            <a:r>
              <a:rPr lang="en-US" dirty="0"/>
              <a:t>&amp; </a:t>
            </a:r>
            <a:r>
              <a:rPr lang="en-US" dirty="0" smtClean="0"/>
              <a:t>Performance</a:t>
            </a:r>
            <a:r>
              <a:rPr lang="en-US" dirty="0"/>
              <a:t>.</a:t>
            </a:r>
          </a:p>
        </p:txBody>
      </p:sp>
    </p:spTree>
    <p:extLst>
      <p:ext uri="{BB962C8B-B14F-4D97-AF65-F5344CB8AC3E}">
        <p14:creationId xmlns:p14="http://schemas.microsoft.com/office/powerpoint/2010/main" val="1696171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on the Cube - VNext</a:t>
            </a:r>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387351" y="1419261"/>
            <a:ext cx="11658600" cy="1418850"/>
          </a:xfrm>
          <a:prstGeom prst="rect">
            <a:avLst/>
          </a:prstGeom>
          <a:noFill/>
        </p:spPr>
        <p:txBody>
          <a:bodyPr wrap="square" lIns="182880" tIns="146304" rIns="182880" bIns="146304" rtlCol="0">
            <a:spAutoFit/>
          </a:bodyPr>
          <a:lstStyle/>
          <a:p>
            <a:pPr algn="ctr">
              <a:lnSpc>
                <a:spcPct val="90000"/>
              </a:lnSpc>
              <a:spcAft>
                <a:spcPts val="600"/>
              </a:spcAft>
            </a:pPr>
            <a:r>
              <a:rPr lang="en-US" sz="3200" b="1" dirty="0">
                <a:gradFill>
                  <a:gsLst>
                    <a:gs pos="2917">
                      <a:schemeClr val="tx1"/>
                    </a:gs>
                    <a:gs pos="30000">
                      <a:schemeClr val="tx1"/>
                    </a:gs>
                  </a:gsLst>
                  <a:lin ang="5400000" scaled="0"/>
                </a:gradFill>
              </a:rPr>
              <a:t>Core requirements </a:t>
            </a:r>
            <a:r>
              <a:rPr lang="en-US" sz="3200" b="1" dirty="0" smtClean="0">
                <a:gradFill>
                  <a:gsLst>
                    <a:gs pos="2917">
                      <a:schemeClr val="tx1"/>
                    </a:gs>
                    <a:gs pos="30000">
                      <a:schemeClr val="tx1"/>
                    </a:gs>
                  </a:gsLst>
                  <a:lin ang="5400000" scaled="0"/>
                </a:gradFill>
              </a:rPr>
              <a:t>met!  </a:t>
            </a:r>
          </a:p>
          <a:p>
            <a:pPr algn="ctr">
              <a:lnSpc>
                <a:spcPct val="90000"/>
              </a:lnSpc>
              <a:spcAft>
                <a:spcPts val="600"/>
              </a:spcAft>
            </a:pPr>
            <a:endParaRPr lang="en-US" sz="400" b="1" dirty="0" smtClean="0">
              <a:gradFill>
                <a:gsLst>
                  <a:gs pos="2917">
                    <a:schemeClr val="tx1"/>
                  </a:gs>
                  <a:gs pos="30000">
                    <a:schemeClr val="tx1"/>
                  </a:gs>
                </a:gsLst>
                <a:lin ang="5400000" scaled="0"/>
              </a:gradFill>
            </a:endParaRPr>
          </a:p>
          <a:p>
            <a:pPr algn="ctr">
              <a:lnSpc>
                <a:spcPct val="90000"/>
              </a:lnSpc>
              <a:spcAft>
                <a:spcPts val="600"/>
              </a:spcAft>
            </a:pPr>
            <a:r>
              <a:rPr lang="en-US" sz="3200" b="1" dirty="0" smtClean="0">
                <a:gradFill>
                  <a:gsLst>
                    <a:gs pos="2917">
                      <a:schemeClr val="tx1"/>
                    </a:gs>
                    <a:gs pos="30000">
                      <a:schemeClr val="tx1"/>
                    </a:gs>
                  </a:gsLst>
                  <a:lin ang="5400000" scaled="0"/>
                </a:gradFill>
              </a:rPr>
              <a:t>Expand the reports by adding in other systems.</a:t>
            </a:r>
          </a:p>
        </p:txBody>
      </p:sp>
      <p:sp>
        <p:nvSpPr>
          <p:cNvPr id="7" name="Rounded Rectangle 6"/>
          <p:cNvSpPr/>
          <p:nvPr/>
        </p:nvSpPr>
        <p:spPr bwMode="auto">
          <a:xfrm>
            <a:off x="627062" y="3170619"/>
            <a:ext cx="3581400" cy="762000"/>
          </a:xfrm>
          <a:prstGeom prst="roundRect">
            <a:avLst/>
          </a:prstGeom>
          <a:solidFill>
            <a:schemeClr val="bg2">
              <a:lumMod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SERVICE </a:t>
            </a: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MANAGER</a:t>
            </a:r>
            <a:endParaRPr lang="en-US" sz="2400" dirty="0">
              <a:gradFill>
                <a:gsLst>
                  <a:gs pos="0">
                    <a:srgbClr val="FFFFFF"/>
                  </a:gs>
                  <a:gs pos="100000">
                    <a:srgbClr val="FFFFFF"/>
                  </a:gs>
                </a:gsLst>
                <a:lin ang="5400000" scaled="0"/>
              </a:gradFill>
            </a:endParaRPr>
          </a:p>
        </p:txBody>
      </p:sp>
      <p:sp>
        <p:nvSpPr>
          <p:cNvPr id="8" name="Rounded Rectangle 7"/>
          <p:cNvSpPr/>
          <p:nvPr/>
        </p:nvSpPr>
        <p:spPr bwMode="auto">
          <a:xfrm>
            <a:off x="4360862" y="3170619"/>
            <a:ext cx="3581400" cy="762000"/>
          </a:xfrm>
          <a:prstGeom prst="roundRect">
            <a:avLst/>
          </a:prstGeom>
          <a:solidFill>
            <a:schemeClr val="bg2">
              <a:lumMod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OPERATIONS </a:t>
            </a: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MANAGER</a:t>
            </a:r>
            <a:endParaRPr lang="en-US" sz="2400" dirty="0">
              <a:gradFill>
                <a:gsLst>
                  <a:gs pos="0">
                    <a:srgbClr val="FFFFFF"/>
                  </a:gs>
                  <a:gs pos="100000">
                    <a:srgbClr val="FFFFFF"/>
                  </a:gs>
                </a:gsLst>
                <a:lin ang="5400000" scaled="0"/>
              </a:gradFill>
            </a:endParaRPr>
          </a:p>
        </p:txBody>
      </p:sp>
      <p:sp>
        <p:nvSpPr>
          <p:cNvPr id="9" name="Rounded Rectangle 8"/>
          <p:cNvSpPr/>
          <p:nvPr/>
        </p:nvSpPr>
        <p:spPr bwMode="auto">
          <a:xfrm>
            <a:off x="8094662" y="3170619"/>
            <a:ext cx="3581400" cy="7620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CONFIGURATION MANGER</a:t>
            </a:r>
            <a:endParaRPr lang="en-US" sz="2400" dirty="0">
              <a:gradFill>
                <a:gsLst>
                  <a:gs pos="0">
                    <a:srgbClr val="FFFFFF"/>
                  </a:gs>
                  <a:gs pos="100000">
                    <a:srgbClr val="FFFFFF"/>
                  </a:gs>
                </a:gsLst>
                <a:lin ang="5400000" scaled="0"/>
              </a:gradFill>
            </a:endParaRPr>
          </a:p>
        </p:txBody>
      </p:sp>
      <p:sp>
        <p:nvSpPr>
          <p:cNvPr id="10" name="TextBox 9"/>
          <p:cNvSpPr txBox="1"/>
          <p:nvPr/>
        </p:nvSpPr>
        <p:spPr>
          <a:xfrm>
            <a:off x="511176" y="4061208"/>
            <a:ext cx="3697286" cy="1988237"/>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q"/>
            </a:pPr>
            <a:r>
              <a:rPr lang="en-US" sz="2000" dirty="0" smtClean="0"/>
              <a:t>Service Level Agreements </a:t>
            </a:r>
          </a:p>
          <a:p>
            <a:pPr marL="342900" indent="-342900">
              <a:lnSpc>
                <a:spcPct val="90000"/>
              </a:lnSpc>
              <a:spcAft>
                <a:spcPts val="600"/>
              </a:spcAft>
              <a:buFont typeface="Wingdings" panose="05000000000000000000" pitchFamily="2" charset="2"/>
              <a:buChar char="q"/>
            </a:pPr>
            <a:r>
              <a:rPr lang="en-US" sz="2000" dirty="0" smtClean="0"/>
              <a:t>Employee Performance</a:t>
            </a:r>
          </a:p>
          <a:p>
            <a:pPr marL="342900" indent="-342900">
              <a:lnSpc>
                <a:spcPct val="90000"/>
              </a:lnSpc>
              <a:spcAft>
                <a:spcPts val="600"/>
              </a:spcAft>
              <a:buFont typeface="Wingdings" panose="05000000000000000000" pitchFamily="2" charset="2"/>
              <a:buChar char="q"/>
            </a:pPr>
            <a:r>
              <a:rPr lang="en-US" sz="2000" dirty="0" smtClean="0"/>
              <a:t>Cost Analysis by Employee</a:t>
            </a:r>
          </a:p>
          <a:p>
            <a:pPr marL="342900" indent="-342900">
              <a:lnSpc>
                <a:spcPct val="90000"/>
              </a:lnSpc>
              <a:spcAft>
                <a:spcPts val="600"/>
              </a:spcAft>
              <a:buFont typeface="Wingdings" panose="05000000000000000000" pitchFamily="2" charset="2"/>
              <a:buChar char="q"/>
            </a:pPr>
            <a:r>
              <a:rPr lang="en-US" sz="2000" dirty="0" smtClean="0"/>
              <a:t>Problem Management</a:t>
            </a:r>
          </a:p>
          <a:p>
            <a:pPr marL="342900" indent="-342900">
              <a:lnSpc>
                <a:spcPct val="90000"/>
              </a:lnSpc>
              <a:spcAft>
                <a:spcPts val="600"/>
              </a:spcAft>
              <a:buFont typeface="Arial" panose="020B0604020202020204" pitchFamily="34" charset="0"/>
              <a:buChar char="•"/>
            </a:pPr>
            <a:endParaRPr lang="en-US" sz="2000" dirty="0" smtClean="0"/>
          </a:p>
        </p:txBody>
      </p:sp>
      <p:sp>
        <p:nvSpPr>
          <p:cNvPr id="12" name="TextBox 11"/>
          <p:cNvSpPr txBox="1"/>
          <p:nvPr/>
        </p:nvSpPr>
        <p:spPr>
          <a:xfrm>
            <a:off x="4349749" y="4137408"/>
            <a:ext cx="3581400" cy="1988237"/>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q"/>
            </a:pPr>
            <a:r>
              <a:rPr lang="en-US" sz="2000" dirty="0" smtClean="0"/>
              <a:t>Top MP IR Generators</a:t>
            </a:r>
          </a:p>
          <a:p>
            <a:pPr marL="342900" indent="-342900">
              <a:lnSpc>
                <a:spcPct val="90000"/>
              </a:lnSpc>
              <a:spcAft>
                <a:spcPts val="600"/>
              </a:spcAft>
              <a:buFont typeface="Wingdings" panose="05000000000000000000" pitchFamily="2" charset="2"/>
              <a:buChar char="q"/>
            </a:pPr>
            <a:r>
              <a:rPr lang="en-US" sz="2000" dirty="0" smtClean="0"/>
              <a:t>Cost of the OM System</a:t>
            </a:r>
          </a:p>
          <a:p>
            <a:pPr marL="342900" indent="-342900">
              <a:lnSpc>
                <a:spcPct val="90000"/>
              </a:lnSpc>
              <a:spcAft>
                <a:spcPts val="600"/>
              </a:spcAft>
              <a:buFont typeface="Wingdings" panose="05000000000000000000" pitchFamily="2" charset="2"/>
              <a:buChar char="q"/>
            </a:pPr>
            <a:r>
              <a:rPr lang="en-US" sz="2000" dirty="0" smtClean="0"/>
              <a:t>Alerts by OM System</a:t>
            </a:r>
          </a:p>
          <a:p>
            <a:pPr marL="342900" indent="-342900">
              <a:lnSpc>
                <a:spcPct val="90000"/>
              </a:lnSpc>
              <a:spcAft>
                <a:spcPts val="600"/>
              </a:spcAft>
              <a:buFont typeface="Wingdings" panose="05000000000000000000" pitchFamily="2" charset="2"/>
              <a:buChar char="q"/>
            </a:pPr>
            <a:r>
              <a:rPr lang="en-US" sz="2000" dirty="0" smtClean="0"/>
              <a:t>Forecast &amp; Planning</a:t>
            </a:r>
          </a:p>
          <a:p>
            <a:pPr marL="342900" indent="-342900">
              <a:lnSpc>
                <a:spcPct val="90000"/>
              </a:lnSpc>
              <a:spcAft>
                <a:spcPts val="600"/>
              </a:spcAft>
              <a:buFont typeface="Wingdings" panose="05000000000000000000" pitchFamily="2" charset="2"/>
              <a:buChar char="q"/>
            </a:pPr>
            <a:endParaRPr lang="en-US" sz="2000" dirty="0" smtClean="0"/>
          </a:p>
        </p:txBody>
      </p:sp>
      <p:sp>
        <p:nvSpPr>
          <p:cNvPr id="13" name="TextBox 12"/>
          <p:cNvSpPr txBox="1"/>
          <p:nvPr/>
        </p:nvSpPr>
        <p:spPr>
          <a:xfrm>
            <a:off x="8070848" y="4129470"/>
            <a:ext cx="3581400" cy="1988237"/>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q"/>
            </a:pPr>
            <a:r>
              <a:rPr lang="en-US" sz="2000" dirty="0" smtClean="0"/>
              <a:t>HW Specific Reports</a:t>
            </a:r>
          </a:p>
          <a:p>
            <a:pPr marL="342900" indent="-342900">
              <a:lnSpc>
                <a:spcPct val="90000"/>
              </a:lnSpc>
              <a:spcAft>
                <a:spcPts val="600"/>
              </a:spcAft>
              <a:buFont typeface="Wingdings" panose="05000000000000000000" pitchFamily="2" charset="2"/>
              <a:buChar char="q"/>
            </a:pPr>
            <a:r>
              <a:rPr lang="en-US" sz="2000" dirty="0" smtClean="0"/>
              <a:t>Cost of Physicals vs. VM’s</a:t>
            </a:r>
          </a:p>
          <a:p>
            <a:pPr marL="342900" indent="-342900">
              <a:lnSpc>
                <a:spcPct val="90000"/>
              </a:lnSpc>
              <a:spcAft>
                <a:spcPts val="600"/>
              </a:spcAft>
              <a:buFont typeface="Wingdings" panose="05000000000000000000" pitchFamily="2" charset="2"/>
              <a:buChar char="q"/>
            </a:pPr>
            <a:r>
              <a:rPr lang="en-US" sz="2000" dirty="0" smtClean="0"/>
              <a:t>What HW costs to run</a:t>
            </a:r>
          </a:p>
          <a:p>
            <a:pPr marL="342900" indent="-342900">
              <a:lnSpc>
                <a:spcPct val="90000"/>
              </a:lnSpc>
              <a:spcAft>
                <a:spcPts val="600"/>
              </a:spcAft>
              <a:buFont typeface="Wingdings" panose="05000000000000000000" pitchFamily="2" charset="2"/>
              <a:buChar char="q"/>
            </a:pPr>
            <a:r>
              <a:rPr lang="en-US" sz="2000" dirty="0" smtClean="0"/>
              <a:t>Forecast &amp; Planning</a:t>
            </a:r>
          </a:p>
          <a:p>
            <a:pPr marL="342900" indent="-342900">
              <a:lnSpc>
                <a:spcPct val="90000"/>
              </a:lnSpc>
              <a:spcAft>
                <a:spcPts val="600"/>
              </a:spcAft>
              <a:buFont typeface="Wingdings" panose="05000000000000000000" pitchFamily="2" charset="2"/>
              <a:buChar char="q"/>
            </a:pPr>
            <a:endParaRPr lang="en-US" sz="2000" dirty="0" smtClean="0"/>
          </a:p>
        </p:txBody>
      </p:sp>
      <p:sp>
        <p:nvSpPr>
          <p:cNvPr id="3" name="TextBox 2"/>
          <p:cNvSpPr txBox="1"/>
          <p:nvPr/>
        </p:nvSpPr>
        <p:spPr>
          <a:xfrm>
            <a:off x="11121261" y="2972356"/>
            <a:ext cx="461413" cy="960263"/>
          </a:xfrm>
          <a:prstGeom prst="rect">
            <a:avLst/>
          </a:prstGeom>
          <a:noFill/>
        </p:spPr>
        <p:txBody>
          <a:bodyPr wrap="square" lIns="182880" tIns="146304" rIns="182880" bIns="146304" rtlCol="0">
            <a:spAutoFit/>
          </a:bodyPr>
          <a:lstStyle/>
          <a:p>
            <a:pPr>
              <a:lnSpc>
                <a:spcPct val="90000"/>
              </a:lnSpc>
              <a:spcAft>
                <a:spcPts val="600"/>
              </a:spcAft>
            </a:pPr>
            <a:r>
              <a:rPr lang="en-US" sz="4800" dirty="0" smtClean="0">
                <a:gradFill>
                  <a:gsLst>
                    <a:gs pos="2917">
                      <a:schemeClr val="tx1"/>
                    </a:gs>
                    <a:gs pos="30000">
                      <a:schemeClr val="tx1"/>
                    </a:gs>
                  </a:gsLst>
                  <a:lin ang="5400000" scaled="0"/>
                </a:gradFill>
              </a:rPr>
              <a:t>*</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48327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4648" y="2651442"/>
            <a:ext cx="11887200" cy="1831975"/>
          </a:xfrm>
        </p:spPr>
        <p:txBody>
          <a:bodyPr/>
          <a:lstStyle/>
          <a:p>
            <a:r>
              <a:rPr lang="en-US" dirty="0" smtClean="0"/>
              <a:t>QUESTIONS?</a:t>
            </a:r>
            <a:endParaRPr lang="en-US" dirty="0"/>
          </a:p>
        </p:txBody>
      </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7593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78132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70285288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Who are we?  </a:t>
            </a:r>
            <a:r>
              <a:rPr lang="en-US" sz="3200" dirty="0"/>
              <a:t>Cloud &amp; Datacenter Management</a:t>
            </a:r>
          </a:p>
        </p:txBody>
      </p:sp>
      <p:sp>
        <p:nvSpPr>
          <p:cNvPr id="6" name="Rectangle 5"/>
          <p:cNvSpPr/>
          <p:nvPr/>
        </p:nvSpPr>
        <p:spPr bwMode="auto">
          <a:xfrm>
            <a:off x="274320" y="1090524"/>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a:xfrm>
            <a:off x="204059" y="1859470"/>
            <a:ext cx="6216650" cy="4047262"/>
          </a:xfrm>
          <a:prstGeom prst="rect">
            <a:avLst/>
          </a:prstGeom>
        </p:spPr>
        <p:txBody>
          <a:bodyPr>
            <a:spAutoFit/>
          </a:bodyPr>
          <a:lstStyle/>
          <a:p>
            <a:pPr algn="ctr"/>
            <a:r>
              <a:rPr lang="en-US" sz="2400" b="1" dirty="0"/>
              <a:t>(STB) Server &amp; Tools Business </a:t>
            </a:r>
          </a:p>
          <a:p>
            <a:pPr algn="ctr"/>
            <a:r>
              <a:rPr lang="en-US" sz="2400" b="1" dirty="0"/>
              <a:t> (CDM) Cloud &amp; Datacenter Management</a:t>
            </a:r>
            <a:endParaRPr lang="en-US" sz="1400" b="1" dirty="0">
              <a:solidFill>
                <a:schemeClr val="bg2">
                  <a:lumMod val="60000"/>
                  <a:lumOff val="40000"/>
                </a:schemeClr>
              </a:solidFill>
            </a:endParaRPr>
          </a:p>
          <a:p>
            <a:endParaRPr lang="en-US" dirty="0" smtClean="0"/>
          </a:p>
          <a:p>
            <a:endParaRPr lang="en-US" dirty="0"/>
          </a:p>
          <a:p>
            <a:pPr algn="ctr"/>
            <a:r>
              <a:rPr lang="en-US" b="1" dirty="0"/>
              <a:t>Tier 1 </a:t>
            </a:r>
            <a:r>
              <a:rPr lang="en-US" b="1" dirty="0" smtClean="0"/>
              <a:t>&amp; Monitoring Team supporting </a:t>
            </a:r>
            <a:r>
              <a:rPr lang="en-US" b="1" dirty="0"/>
              <a:t>over 10,000 Servers </a:t>
            </a:r>
          </a:p>
          <a:p>
            <a:pPr algn="ctr"/>
            <a:endParaRPr lang="en-US" b="1" dirty="0"/>
          </a:p>
          <a:p>
            <a:pPr algn="ctr"/>
            <a:r>
              <a:rPr lang="en-US" b="1" dirty="0"/>
              <a:t>Call Centers in Redmond &amp; Hyderabad</a:t>
            </a:r>
          </a:p>
          <a:p>
            <a:pPr algn="ctr"/>
            <a:endParaRPr lang="en-US" b="1" dirty="0" smtClean="0"/>
          </a:p>
          <a:p>
            <a:pPr algn="ctr"/>
            <a:endParaRPr lang="en-US" b="1" dirty="0"/>
          </a:p>
          <a:p>
            <a:pPr algn="ctr"/>
            <a:r>
              <a:rPr lang="en-US" sz="2000" b="1" dirty="0"/>
              <a:t>Two Help Desks: </a:t>
            </a:r>
          </a:p>
          <a:p>
            <a:pPr algn="ctr"/>
            <a:endParaRPr lang="en-US" sz="300" b="1" dirty="0"/>
          </a:p>
          <a:p>
            <a:pPr algn="ctr"/>
            <a:r>
              <a:rPr lang="en-US" b="1" dirty="0" smtClean="0"/>
              <a:t>Infrastructure </a:t>
            </a:r>
            <a:r>
              <a:rPr lang="en-US" b="1" dirty="0"/>
              <a:t>Requests/Team (IR) </a:t>
            </a:r>
          </a:p>
          <a:p>
            <a:pPr algn="ctr"/>
            <a:endParaRPr lang="en-US" sz="200" b="1" dirty="0"/>
          </a:p>
          <a:p>
            <a:pPr algn="ctr"/>
            <a:r>
              <a:rPr lang="en-US" b="1" dirty="0" smtClean="0"/>
              <a:t>Service </a:t>
            </a:r>
            <a:r>
              <a:rPr lang="en-US" b="1" dirty="0"/>
              <a:t>Requests/Applications Team </a:t>
            </a:r>
            <a:r>
              <a:rPr lang="en-US" b="1" dirty="0" smtClean="0"/>
              <a:t>(</a:t>
            </a:r>
            <a:r>
              <a:rPr lang="en-US" b="1" dirty="0"/>
              <a:t>SR) </a:t>
            </a:r>
          </a:p>
        </p:txBody>
      </p:sp>
      <p:sp>
        <p:nvSpPr>
          <p:cNvPr id="13" name="Rounded Rectangle 10"/>
          <p:cNvSpPr/>
          <p:nvPr/>
        </p:nvSpPr>
        <p:spPr bwMode="auto">
          <a:xfrm>
            <a:off x="6900077" y="1541545"/>
            <a:ext cx="4787832" cy="1231276"/>
          </a:xfrm>
          <a:prstGeom prst="roundRect">
            <a:avLst/>
          </a:prstGeom>
          <a:ln w="38100">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b="1" dirty="0" smtClean="0">
                <a:solidFill>
                  <a:srgbClr val="008272"/>
                </a:solidFill>
              </a:rPr>
              <a:t>microsoft.com</a:t>
            </a:r>
            <a:r>
              <a:rPr lang="en-US" sz="2000" b="1" dirty="0">
                <a:solidFill>
                  <a:schemeClr val="tx1"/>
                </a:solidFill>
              </a:rPr>
              <a:t> </a:t>
            </a:r>
            <a:r>
              <a:rPr lang="en-US" sz="2000" b="1" dirty="0" smtClean="0">
                <a:solidFill>
                  <a:schemeClr val="tx1"/>
                </a:solidFill>
              </a:rPr>
              <a:t>– </a:t>
            </a:r>
            <a:r>
              <a:rPr lang="en-US" sz="2000" b="1" dirty="0" smtClean="0">
                <a:solidFill>
                  <a:schemeClr val="accent6">
                    <a:lumMod val="90000"/>
                    <a:lumOff val="10000"/>
                  </a:schemeClr>
                </a:solidFill>
              </a:rPr>
              <a:t>MSDN</a:t>
            </a:r>
            <a:r>
              <a:rPr lang="en-US" sz="2000" b="1" dirty="0">
                <a:solidFill>
                  <a:schemeClr val="tx1"/>
                </a:solidFill>
              </a:rPr>
              <a:t> </a:t>
            </a:r>
            <a:r>
              <a:rPr lang="en-US" sz="2000" b="1" dirty="0" smtClean="0">
                <a:solidFill>
                  <a:schemeClr val="tx1"/>
                </a:solidFill>
              </a:rPr>
              <a:t>- </a:t>
            </a:r>
            <a:r>
              <a:rPr lang="en-US" sz="2000" b="1" dirty="0" smtClean="0">
                <a:solidFill>
                  <a:srgbClr val="C00000"/>
                </a:solidFill>
              </a:rPr>
              <a:t>TechNet</a:t>
            </a:r>
            <a:r>
              <a:rPr lang="en-US" sz="2000" b="1" dirty="0" smtClean="0">
                <a:solidFill>
                  <a:schemeClr val="tx1"/>
                </a:solidFill>
              </a:rPr>
              <a:t> </a:t>
            </a:r>
            <a:r>
              <a:rPr lang="en-US" sz="2000" b="1" dirty="0" smtClean="0">
                <a:solidFill>
                  <a:srgbClr val="C00000"/>
                </a:solidFill>
              </a:rPr>
              <a:t> </a:t>
            </a:r>
            <a:r>
              <a:rPr lang="en-US" sz="2000" b="1" dirty="0" smtClean="0">
                <a:solidFill>
                  <a:srgbClr val="0070C0"/>
                </a:solidFill>
              </a:rPr>
              <a:t>WindowsUpdate - </a:t>
            </a:r>
            <a:r>
              <a:rPr lang="en-US" sz="2000" b="1" dirty="0" smtClean="0">
                <a:solidFill>
                  <a:srgbClr val="FF6600"/>
                </a:solidFill>
              </a:rPr>
              <a:t>Windows Intune</a:t>
            </a:r>
            <a:endParaRPr lang="en-US" sz="2000" b="1" dirty="0">
              <a:solidFill>
                <a:srgbClr val="FF6600"/>
              </a:solidFill>
            </a:endParaRPr>
          </a:p>
        </p:txBody>
      </p:sp>
      <p:sp>
        <p:nvSpPr>
          <p:cNvPr id="14" name="Rounded Rectangle 11"/>
          <p:cNvSpPr/>
          <p:nvPr/>
        </p:nvSpPr>
        <p:spPr bwMode="auto">
          <a:xfrm>
            <a:off x="6900078" y="4920669"/>
            <a:ext cx="4787832" cy="550032"/>
          </a:xfrm>
          <a:prstGeom prst="roundRect">
            <a:avLst/>
          </a:prstGeom>
          <a:solidFill>
            <a:schemeClr val="bg1">
              <a:lumMod val="85000"/>
              <a:lumOff val="1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chemeClr val="tx1"/>
                </a:solidFill>
              </a:rPr>
              <a:t>TIER 1  24x7 Helpdesk</a:t>
            </a:r>
            <a:endParaRPr lang="en-US" sz="2000" b="1" dirty="0">
              <a:solidFill>
                <a:schemeClr val="tx1"/>
              </a:solidFill>
            </a:endParaRPr>
          </a:p>
        </p:txBody>
      </p:sp>
      <p:sp>
        <p:nvSpPr>
          <p:cNvPr id="15" name="Rounded Rectangle 12"/>
          <p:cNvSpPr/>
          <p:nvPr/>
        </p:nvSpPr>
        <p:spPr bwMode="auto">
          <a:xfrm>
            <a:off x="6900078" y="5692360"/>
            <a:ext cx="4787831" cy="569742"/>
          </a:xfrm>
          <a:prstGeom prst="roundRect">
            <a:avLst/>
          </a:prstGeom>
          <a:solidFill>
            <a:schemeClr val="bg1">
              <a:lumMod val="85000"/>
              <a:lumOff val="1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chemeClr val="tx1"/>
                </a:solidFill>
              </a:rPr>
              <a:t>TIER 2 &amp; 3 Engineering Team</a:t>
            </a:r>
            <a:endParaRPr lang="en-US" sz="2000" b="1" dirty="0">
              <a:solidFill>
                <a:schemeClr val="tx1"/>
              </a:solidFill>
            </a:endParaRPr>
          </a:p>
        </p:txBody>
      </p:sp>
      <p:sp>
        <p:nvSpPr>
          <p:cNvPr id="16" name="Round Same Side Corner Rectangle 16"/>
          <p:cNvSpPr/>
          <p:nvPr/>
        </p:nvSpPr>
        <p:spPr>
          <a:xfrm rot="5400000">
            <a:off x="9016527" y="1969436"/>
            <a:ext cx="1612155" cy="3730612"/>
          </a:xfrm>
          <a:prstGeom prst="round2SameRect">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Rounded Rectangle 17"/>
          <p:cNvSpPr/>
          <p:nvPr/>
        </p:nvSpPr>
        <p:spPr bwMode="auto">
          <a:xfrm>
            <a:off x="8125780" y="3128703"/>
            <a:ext cx="3349896" cy="432578"/>
          </a:xfrm>
          <a:prstGeom prst="roundRect">
            <a:avLst/>
          </a:prstGeom>
          <a:solidFill>
            <a:schemeClr val="bg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Operations Manager</a:t>
            </a:r>
            <a:endParaRPr lang="en-US" sz="2000" b="1" dirty="0">
              <a:gradFill>
                <a:gsLst>
                  <a:gs pos="0">
                    <a:srgbClr val="FFFFFF"/>
                  </a:gs>
                  <a:gs pos="100000">
                    <a:srgbClr val="FFFFFF"/>
                  </a:gs>
                </a:gsLst>
                <a:lin ang="5400000" scaled="0"/>
              </a:gradFill>
            </a:endParaRPr>
          </a:p>
        </p:txBody>
      </p:sp>
      <p:sp>
        <p:nvSpPr>
          <p:cNvPr id="18" name="Rounded Rectangle 24"/>
          <p:cNvSpPr/>
          <p:nvPr/>
        </p:nvSpPr>
        <p:spPr bwMode="auto">
          <a:xfrm>
            <a:off x="8125780" y="3615831"/>
            <a:ext cx="3349897" cy="432578"/>
          </a:xfrm>
          <a:prstGeom prst="roundRect">
            <a:avLst/>
          </a:prstGeom>
          <a:solidFill>
            <a:schemeClr val="bg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Service Manager</a:t>
            </a:r>
            <a:endParaRPr lang="en-US" sz="2000" b="1" dirty="0">
              <a:gradFill>
                <a:gsLst>
                  <a:gs pos="0">
                    <a:srgbClr val="FFFFFF"/>
                  </a:gs>
                  <a:gs pos="100000">
                    <a:srgbClr val="FFFFFF"/>
                  </a:gs>
                </a:gsLst>
                <a:lin ang="5400000" scaled="0"/>
              </a:gradFill>
            </a:endParaRPr>
          </a:p>
        </p:txBody>
      </p:sp>
      <p:sp>
        <p:nvSpPr>
          <p:cNvPr id="19" name="Rounded Rectangle 26"/>
          <p:cNvSpPr/>
          <p:nvPr/>
        </p:nvSpPr>
        <p:spPr bwMode="auto">
          <a:xfrm>
            <a:off x="8125781" y="4107751"/>
            <a:ext cx="3349897" cy="432578"/>
          </a:xfrm>
          <a:prstGeom prst="roundRect">
            <a:avLst/>
          </a:prstGeom>
          <a:solidFill>
            <a:schemeClr val="bg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Config Manager</a:t>
            </a:r>
            <a:endParaRPr lang="en-US" sz="2000" b="1" dirty="0">
              <a:gradFill>
                <a:gsLst>
                  <a:gs pos="0">
                    <a:srgbClr val="FFFFFF"/>
                  </a:gs>
                  <a:gs pos="100000">
                    <a:srgbClr val="FFFFFF"/>
                  </a:gs>
                </a:gsLst>
                <a:lin ang="5400000" scaled="0"/>
              </a:gradFill>
            </a:endParaRPr>
          </a:p>
        </p:txBody>
      </p:sp>
      <p:sp>
        <p:nvSpPr>
          <p:cNvPr id="20" name="Striped Right Arrow 14"/>
          <p:cNvSpPr/>
          <p:nvPr/>
        </p:nvSpPr>
        <p:spPr bwMode="auto">
          <a:xfrm rot="5400000">
            <a:off x="6577919" y="3350824"/>
            <a:ext cx="1612156" cy="967839"/>
          </a:xfrm>
          <a:prstGeom prst="stripedRightArrow">
            <a:avLst>
              <a:gd name="adj1" fmla="val 50000"/>
              <a:gd name="adj2" fmla="val 51206"/>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2000" b="1" dirty="0" smtClean="0">
                <a:solidFill>
                  <a:srgbClr val="000000"/>
                </a:solidFill>
              </a:rPr>
              <a:t>  CUBE</a:t>
            </a:r>
            <a:endParaRPr lang="en-US" sz="2000" b="1" dirty="0">
              <a:solidFill>
                <a:srgbClr val="000000"/>
              </a:solidFill>
            </a:endParaRPr>
          </a:p>
        </p:txBody>
      </p:sp>
      <p:sp>
        <p:nvSpPr>
          <p:cNvPr id="21" name="TextBox 15"/>
          <p:cNvSpPr txBox="1"/>
          <p:nvPr/>
        </p:nvSpPr>
        <p:spPr>
          <a:xfrm>
            <a:off x="6814856" y="1461101"/>
            <a:ext cx="4787832"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b="1" dirty="0" smtClean="0">
                <a:solidFill>
                  <a:schemeClr val="bg1"/>
                </a:solidFill>
              </a:rPr>
              <a:t>SITES MONITORED BY CDM</a:t>
            </a:r>
          </a:p>
        </p:txBody>
      </p:sp>
      <p:sp>
        <p:nvSpPr>
          <p:cNvPr id="22" name="Rectangle 21"/>
          <p:cNvSpPr/>
          <p:nvPr/>
        </p:nvSpPr>
        <p:spPr bwMode="auto">
          <a:xfrm>
            <a:off x="6695346" y="1354614"/>
            <a:ext cx="5197293" cy="5143247"/>
          </a:xfrm>
          <a:prstGeom prst="rect">
            <a:avLst/>
          </a:prstGeom>
          <a:noFill/>
          <a:ln w="1428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2027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Session Objectives And Takeaways</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xt Placeholder 5"/>
          <p:cNvSpPr txBox="1">
            <a:spLocks/>
          </p:cNvSpPr>
          <p:nvPr/>
        </p:nvSpPr>
        <p:spPr>
          <a:xfrm>
            <a:off x="304975" y="1392016"/>
            <a:ext cx="11401883" cy="1369188"/>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0" algn="ctr">
              <a:buNone/>
            </a:pPr>
            <a:r>
              <a:rPr lang="en-US" sz="2800" dirty="0" smtClean="0"/>
              <a:t>Discuss challenges facing IT Operations that use</a:t>
            </a:r>
          </a:p>
          <a:p>
            <a:pPr marL="342900" lvl="1" indent="0" algn="ctr">
              <a:buNone/>
            </a:pPr>
            <a:endParaRPr lang="en-US" sz="1100" b="1" dirty="0" smtClean="0"/>
          </a:p>
          <a:p>
            <a:pPr marL="342900" lvl="1" indent="0" algn="ctr">
              <a:buNone/>
            </a:pPr>
            <a:r>
              <a:rPr lang="en-US" sz="2800" b="1" dirty="0" smtClean="0"/>
              <a:t>Operations Manager </a:t>
            </a:r>
            <a:r>
              <a:rPr lang="en-US" sz="2800" dirty="0" smtClean="0"/>
              <a:t>&amp; </a:t>
            </a:r>
            <a:r>
              <a:rPr lang="en-US" sz="2800" b="1" dirty="0" smtClean="0"/>
              <a:t>Service Manager</a:t>
            </a:r>
            <a:endParaRPr lang="en-US" sz="2800" dirty="0" smtClean="0"/>
          </a:p>
          <a:p>
            <a:pPr lvl="1"/>
            <a:endParaRPr lang="en-US" sz="1800" b="1" dirty="0"/>
          </a:p>
        </p:txBody>
      </p:sp>
      <p:sp>
        <p:nvSpPr>
          <p:cNvPr id="22" name="Rectangle 21"/>
          <p:cNvSpPr/>
          <p:nvPr/>
        </p:nvSpPr>
        <p:spPr>
          <a:xfrm>
            <a:off x="525142" y="5068214"/>
            <a:ext cx="11564267" cy="1315745"/>
          </a:xfrm>
          <a:prstGeom prst="rect">
            <a:avLst/>
          </a:prstGeom>
        </p:spPr>
        <p:txBody>
          <a:bodyPr wrap="square">
            <a:spAutoFit/>
          </a:bodyPr>
          <a:lstStyle/>
          <a:p>
            <a:r>
              <a:rPr lang="en-US" b="1" dirty="0" smtClean="0"/>
              <a:t>TAKEAWAYS:</a:t>
            </a:r>
            <a:endParaRPr lang="en-US" b="1" dirty="0"/>
          </a:p>
          <a:p>
            <a:endParaRPr lang="en-US" sz="1050" dirty="0" smtClean="0"/>
          </a:p>
          <a:p>
            <a:pPr marL="342900" indent="-342900">
              <a:buFont typeface="Wingdings" panose="05000000000000000000" pitchFamily="2" charset="2"/>
              <a:buChar char="q"/>
            </a:pPr>
            <a:r>
              <a:rPr lang="en-US" dirty="0" smtClean="0">
                <a:gradFill>
                  <a:gsLst>
                    <a:gs pos="1250">
                      <a:schemeClr val="tx1"/>
                    </a:gs>
                    <a:gs pos="100000">
                      <a:schemeClr val="tx1"/>
                    </a:gs>
                  </a:gsLst>
                  <a:lin ang="5400000" scaled="0"/>
                </a:gradFill>
              </a:rPr>
              <a:t>Leverage </a:t>
            </a:r>
            <a:r>
              <a:rPr lang="en-US" dirty="0">
                <a:gradFill>
                  <a:gsLst>
                    <a:gs pos="1250">
                      <a:schemeClr val="tx1"/>
                    </a:gs>
                    <a:gs pos="100000">
                      <a:schemeClr val="tx1"/>
                    </a:gs>
                  </a:gsLst>
                  <a:lin ang="5400000" scaled="0"/>
                </a:gradFill>
              </a:rPr>
              <a:t>out of the box </a:t>
            </a:r>
            <a:r>
              <a:rPr lang="en-US" dirty="0" smtClean="0">
                <a:gradFill>
                  <a:gsLst>
                    <a:gs pos="1250">
                      <a:schemeClr val="tx1"/>
                    </a:gs>
                    <a:gs pos="100000">
                      <a:schemeClr val="tx1"/>
                    </a:gs>
                  </a:gsLst>
                  <a:lin ang="5400000" scaled="0"/>
                </a:gradFill>
              </a:rPr>
              <a:t>Service Manager Reporting to manage Management Packs</a:t>
            </a:r>
          </a:p>
          <a:p>
            <a:pPr marL="342900" indent="-342900">
              <a:buFont typeface="Wingdings" panose="05000000000000000000" pitchFamily="2" charset="2"/>
              <a:buChar char="q"/>
            </a:pPr>
            <a:endParaRPr lang="en-US" sz="400" dirty="0">
              <a:gradFill>
                <a:gsLst>
                  <a:gs pos="1250">
                    <a:schemeClr val="tx1"/>
                  </a:gs>
                  <a:gs pos="100000">
                    <a:schemeClr val="tx1"/>
                  </a:gs>
                </a:gsLst>
                <a:lin ang="5400000" scaled="0"/>
              </a:gradFill>
            </a:endParaRPr>
          </a:p>
          <a:p>
            <a:pPr marL="342900" indent="-342900">
              <a:buFont typeface="Wingdings" panose="05000000000000000000" pitchFamily="2" charset="2"/>
              <a:buChar char="q"/>
            </a:pPr>
            <a:r>
              <a:rPr lang="en-US" dirty="0">
                <a:gradFill>
                  <a:gsLst>
                    <a:gs pos="1250">
                      <a:schemeClr val="tx1"/>
                    </a:gs>
                    <a:gs pos="100000">
                      <a:schemeClr val="tx1"/>
                    </a:gs>
                  </a:gsLst>
                  <a:lin ang="5400000" scaled="0"/>
                </a:gradFill>
              </a:rPr>
              <a:t>Using Service Manager 2012, Operations Manager &amp; Configuration Manager data to improved your business</a:t>
            </a:r>
          </a:p>
          <a:p>
            <a:endParaRPr lang="en-US" sz="1100" dirty="0"/>
          </a:p>
        </p:txBody>
      </p:sp>
      <p:grpSp>
        <p:nvGrpSpPr>
          <p:cNvPr id="23" name="Group 22"/>
          <p:cNvGrpSpPr/>
          <p:nvPr/>
        </p:nvGrpSpPr>
        <p:grpSpPr>
          <a:xfrm>
            <a:off x="980984" y="2959510"/>
            <a:ext cx="10589345" cy="1811666"/>
            <a:chOff x="2973843" y="2902377"/>
            <a:chExt cx="5792820" cy="1729823"/>
          </a:xfrm>
          <a:solidFill>
            <a:schemeClr val="bg1">
              <a:lumMod val="85000"/>
              <a:lumOff val="15000"/>
            </a:schemeClr>
          </a:solidFill>
        </p:grpSpPr>
        <p:sp>
          <p:nvSpPr>
            <p:cNvPr id="24" name="Rectangle 23"/>
            <p:cNvSpPr/>
            <p:nvPr/>
          </p:nvSpPr>
          <p:spPr bwMode="auto">
            <a:xfrm>
              <a:off x="2979494" y="3502953"/>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STAFFING LEVELS</a:t>
              </a:r>
              <a:endParaRPr lang="en-US" sz="2400" b="1" dirty="0">
                <a:gradFill>
                  <a:gsLst>
                    <a:gs pos="0">
                      <a:srgbClr val="FFFFFF"/>
                    </a:gs>
                    <a:gs pos="100000">
                      <a:srgbClr val="FFFFFF"/>
                    </a:gs>
                  </a:gsLst>
                  <a:lin ang="5400000" scaled="0"/>
                </a:gradFill>
              </a:endParaRPr>
            </a:p>
          </p:txBody>
        </p:sp>
        <p:sp>
          <p:nvSpPr>
            <p:cNvPr id="25" name="Rectangle 24"/>
            <p:cNvSpPr/>
            <p:nvPr/>
          </p:nvSpPr>
          <p:spPr bwMode="auto">
            <a:xfrm>
              <a:off x="6023462" y="2903287"/>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FINE-TUNED Operations Manager</a:t>
              </a:r>
              <a:endParaRPr lang="en-US" sz="2400" b="1" dirty="0">
                <a:gradFill>
                  <a:gsLst>
                    <a:gs pos="0">
                      <a:srgbClr val="FFFFFF"/>
                    </a:gs>
                    <a:gs pos="100000">
                      <a:srgbClr val="FFFFFF"/>
                    </a:gs>
                  </a:gsLst>
                  <a:lin ang="5400000" scaled="0"/>
                </a:gradFill>
              </a:endParaRPr>
            </a:p>
          </p:txBody>
        </p:sp>
        <p:sp>
          <p:nvSpPr>
            <p:cNvPr id="26" name="Rectangle 25"/>
            <p:cNvSpPr/>
            <p:nvPr/>
          </p:nvSpPr>
          <p:spPr bwMode="auto">
            <a:xfrm>
              <a:off x="2973843" y="2902377"/>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MANAGEMENT PACK CLEANUP</a:t>
              </a:r>
              <a:endParaRPr lang="en-US" sz="2400" b="1" dirty="0">
                <a:gradFill>
                  <a:gsLst>
                    <a:gs pos="0">
                      <a:srgbClr val="FFFFFF"/>
                    </a:gs>
                    <a:gs pos="100000">
                      <a:srgbClr val="FFFFFF"/>
                    </a:gs>
                  </a:gsLst>
                  <a:lin ang="5400000" scaled="0"/>
                </a:gradFill>
              </a:endParaRPr>
            </a:p>
          </p:txBody>
        </p:sp>
        <p:sp>
          <p:nvSpPr>
            <p:cNvPr id="27" name="Rectangle 26"/>
            <p:cNvSpPr/>
            <p:nvPr/>
          </p:nvSpPr>
          <p:spPr bwMode="auto">
            <a:xfrm>
              <a:off x="6023462" y="3524739"/>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MEASURE SLA</a:t>
              </a:r>
              <a:endParaRPr lang="en-US" sz="2400" b="1" dirty="0">
                <a:gradFill>
                  <a:gsLst>
                    <a:gs pos="0">
                      <a:srgbClr val="FFFFFF"/>
                    </a:gs>
                    <a:gs pos="100000">
                      <a:srgbClr val="FFFFFF"/>
                    </a:gs>
                  </a:gsLst>
                  <a:lin ang="5400000" scaled="0"/>
                </a:gradFill>
              </a:endParaRPr>
            </a:p>
          </p:txBody>
        </p:sp>
        <p:sp>
          <p:nvSpPr>
            <p:cNvPr id="28" name="Rectangle 27"/>
            <p:cNvSpPr/>
            <p:nvPr/>
          </p:nvSpPr>
          <p:spPr bwMode="auto">
            <a:xfrm>
              <a:off x="2979494" y="4175000"/>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PLANNING &amp; FORECAST</a:t>
              </a:r>
              <a:endParaRPr lang="en-US" sz="2400" b="1" dirty="0">
                <a:gradFill>
                  <a:gsLst>
                    <a:gs pos="0">
                      <a:srgbClr val="FFFFFF"/>
                    </a:gs>
                    <a:gs pos="100000">
                      <a:srgbClr val="FFFFFF"/>
                    </a:gs>
                  </a:gsLst>
                  <a:lin ang="5400000" scaled="0"/>
                </a:gradFill>
              </a:endParaRPr>
            </a:p>
          </p:txBody>
        </p:sp>
        <p:sp>
          <p:nvSpPr>
            <p:cNvPr id="29" name="Rectangle 28"/>
            <p:cNvSpPr/>
            <p:nvPr/>
          </p:nvSpPr>
          <p:spPr bwMode="auto">
            <a:xfrm>
              <a:off x="6023463" y="4157936"/>
              <a:ext cx="2743200" cy="457200"/>
            </a:xfrm>
            <a:prstGeom prst="rect">
              <a:avLst/>
            </a:prstGeom>
            <a:grpFill/>
            <a:ln cap="rnd">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gradFill>
                    <a:gsLst>
                      <a:gs pos="0">
                        <a:srgbClr val="FFFFFF"/>
                      </a:gs>
                      <a:gs pos="100000">
                        <a:srgbClr val="FFFFFF"/>
                      </a:gs>
                    </a:gsLst>
                    <a:lin ang="5400000" scaled="0"/>
                  </a:gradFill>
                </a:rPr>
                <a:t>MONITORING COSTS</a:t>
              </a:r>
              <a:endParaRPr lang="en-US" sz="2400" b="1"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52923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25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Problems </a:t>
            </a:r>
            <a:r>
              <a:rPr lang="en-US" b="1" dirty="0" smtClean="0"/>
              <a:t>we solved</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6101005" y="1592942"/>
            <a:ext cx="6084993" cy="2332212"/>
            <a:chOff x="6065837" y="1241250"/>
            <a:chExt cx="6084993" cy="2332212"/>
          </a:xfrm>
          <a:solidFill>
            <a:schemeClr val="accent6">
              <a:lumMod val="50000"/>
              <a:lumOff val="50000"/>
            </a:schemeClr>
          </a:solidFill>
        </p:grpSpPr>
        <p:sp>
          <p:nvSpPr>
            <p:cNvPr id="7" name="TextBox 6"/>
            <p:cNvSpPr txBox="1"/>
            <p:nvPr/>
          </p:nvSpPr>
          <p:spPr>
            <a:xfrm>
              <a:off x="8351837" y="1241250"/>
              <a:ext cx="3798993" cy="1523494"/>
            </a:xfrm>
            <a:prstGeom prst="rect">
              <a:avLst/>
            </a:prstGeom>
            <a:noFill/>
          </p:spPr>
          <p:txBody>
            <a:bodyPr wrap="square" lIns="182880" tIns="146304" rIns="182880" bIns="146304" rtlCol="0">
              <a:spAutoFit/>
            </a:bodyPr>
            <a:lstStyle>
              <a:defPPr>
                <a:defRPr lang="en-US"/>
              </a:defPPr>
              <a:lvl1pPr marL="285750" indent="-285750">
                <a:lnSpc>
                  <a:spcPct val="90000"/>
                </a:lnSpc>
                <a:spcAft>
                  <a:spcPts val="600"/>
                </a:spcAft>
                <a:buFont typeface="Arial" panose="020B0604020202020204" pitchFamily="34" charset="0"/>
                <a:buChar char="•"/>
                <a:defRPr>
                  <a:solidFill>
                    <a:srgbClr val="FFFFFF"/>
                  </a:solidFill>
                </a:defRPr>
              </a:lvl1pPr>
            </a:lstStyle>
            <a:p>
              <a:r>
                <a:rPr lang="en-US" b="1" dirty="0" smtClean="0">
                  <a:solidFill>
                    <a:schemeClr val="tx1"/>
                  </a:solidFill>
                </a:rPr>
                <a:t>How to “Clean-</a:t>
              </a:r>
              <a:r>
                <a:rPr lang="en-US" b="1" dirty="0">
                  <a:solidFill>
                    <a:schemeClr val="tx1"/>
                  </a:solidFill>
                </a:rPr>
                <a:t>U</a:t>
              </a:r>
              <a:r>
                <a:rPr lang="en-US" b="1" dirty="0" smtClean="0">
                  <a:solidFill>
                    <a:schemeClr val="tx1"/>
                  </a:solidFill>
                </a:rPr>
                <a:t>p” our MP’s</a:t>
              </a:r>
            </a:p>
            <a:p>
              <a:r>
                <a:rPr lang="en-US" b="1" dirty="0" smtClean="0">
                  <a:solidFill>
                    <a:schemeClr val="tx1"/>
                  </a:solidFill>
                </a:rPr>
                <a:t>What systems are nosiest</a:t>
              </a:r>
            </a:p>
            <a:p>
              <a:r>
                <a:rPr lang="en-US" b="1" dirty="0" smtClean="0">
                  <a:solidFill>
                    <a:schemeClr val="tx1"/>
                  </a:solidFill>
                </a:rPr>
                <a:t>What data do the SE’s need?</a:t>
              </a:r>
            </a:p>
            <a:p>
              <a:r>
                <a:rPr lang="en-US" b="1" dirty="0" smtClean="0">
                  <a:solidFill>
                    <a:schemeClr val="tx1"/>
                  </a:solidFill>
                </a:rPr>
                <a:t>Only actionable alerts!</a:t>
              </a:r>
              <a:endParaRPr lang="en-US" b="1" dirty="0">
                <a:solidFill>
                  <a:schemeClr val="tx1"/>
                </a:solidFill>
              </a:endParaRPr>
            </a:p>
          </p:txBody>
        </p:sp>
        <p:sp>
          <p:nvSpPr>
            <p:cNvPr id="8" name="Rectangle 7"/>
            <p:cNvSpPr/>
            <p:nvPr/>
          </p:nvSpPr>
          <p:spPr bwMode="auto">
            <a:xfrm>
              <a:off x="6065837" y="1897062"/>
              <a:ext cx="2286000" cy="1676400"/>
            </a:xfrm>
            <a:prstGeom prst="rect">
              <a:avLst/>
            </a:prstGeom>
            <a:solidFill>
              <a:schemeClr val="accent6"/>
            </a:solidFill>
            <a:ln w="762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300" b="1" dirty="0" smtClean="0">
                  <a:solidFill>
                    <a:schemeClr val="bg1"/>
                  </a:solidFill>
                </a:rPr>
                <a:t>MANAGEMENT</a:t>
              </a:r>
            </a:p>
            <a:p>
              <a:pPr algn="ctr" defTabSz="932472" fontAlgn="base">
                <a:spcBef>
                  <a:spcPct val="0"/>
                </a:spcBef>
                <a:spcAft>
                  <a:spcPct val="0"/>
                </a:spcAft>
              </a:pPr>
              <a:r>
                <a:rPr lang="en-US" sz="2300" b="1" dirty="0" smtClean="0">
                  <a:solidFill>
                    <a:schemeClr val="bg1"/>
                  </a:solidFill>
                </a:rPr>
                <a:t>PACK</a:t>
              </a:r>
            </a:p>
            <a:p>
              <a:pPr algn="ctr" defTabSz="932472" fontAlgn="base">
                <a:spcBef>
                  <a:spcPct val="0"/>
                </a:spcBef>
                <a:spcAft>
                  <a:spcPct val="0"/>
                </a:spcAft>
              </a:pPr>
              <a:r>
                <a:rPr lang="en-US" sz="2300" b="1" dirty="0" smtClean="0">
                  <a:solidFill>
                    <a:schemeClr val="bg1"/>
                  </a:solidFill>
                </a:rPr>
                <a:t>CLEANUP</a:t>
              </a:r>
              <a:endParaRPr lang="en-US" sz="2300" b="1" dirty="0">
                <a:solidFill>
                  <a:schemeClr val="bg1"/>
                </a:solidFill>
              </a:endParaRPr>
            </a:p>
          </p:txBody>
        </p:sp>
      </p:grpSp>
      <p:grpSp>
        <p:nvGrpSpPr>
          <p:cNvPr id="9" name="Group 8"/>
          <p:cNvGrpSpPr/>
          <p:nvPr/>
        </p:nvGrpSpPr>
        <p:grpSpPr>
          <a:xfrm>
            <a:off x="6101005" y="3925154"/>
            <a:ext cx="6211255" cy="2197665"/>
            <a:chOff x="6065837" y="3573462"/>
            <a:chExt cx="6211255" cy="2197665"/>
          </a:xfrm>
        </p:grpSpPr>
        <p:sp>
          <p:nvSpPr>
            <p:cNvPr id="10" name="TextBox 9"/>
            <p:cNvSpPr txBox="1"/>
            <p:nvPr/>
          </p:nvSpPr>
          <p:spPr>
            <a:xfrm>
              <a:off x="8351837" y="4324577"/>
              <a:ext cx="3925255" cy="1446550"/>
            </a:xfrm>
            <a:prstGeom prst="rect">
              <a:avLst/>
            </a:prstGeom>
            <a:noFill/>
          </p:spPr>
          <p:txBody>
            <a:bodyPr wrap="square" lIns="182880" tIns="146304" rIns="182880" bIns="146304" rtlCol="0">
              <a:spAutoFit/>
            </a:bodyPr>
            <a:lstStyle>
              <a:defPPr>
                <a:defRPr lang="en-US"/>
              </a:defPPr>
              <a:lvl1pPr marL="285750" indent="-285750">
                <a:lnSpc>
                  <a:spcPct val="90000"/>
                </a:lnSpc>
                <a:spcAft>
                  <a:spcPts val="600"/>
                </a:spcAft>
                <a:buFont typeface="Arial" panose="020B0604020202020204" pitchFamily="34" charset="0"/>
                <a:buChar char="•"/>
                <a:defRPr>
                  <a:solidFill>
                    <a:srgbClr val="FFFFFF"/>
                  </a:solidFill>
                </a:defRPr>
              </a:lvl1pPr>
            </a:lstStyle>
            <a:p>
              <a:r>
                <a:rPr lang="en-US" b="1" dirty="0">
                  <a:solidFill>
                    <a:schemeClr val="tx1"/>
                  </a:solidFill>
                </a:rPr>
                <a:t>What is the cost of each System or Server?</a:t>
              </a:r>
            </a:p>
            <a:p>
              <a:r>
                <a:rPr lang="en-US" b="1" dirty="0">
                  <a:solidFill>
                    <a:schemeClr val="tx1"/>
                  </a:solidFill>
                </a:rPr>
                <a:t>What is the growth rate?</a:t>
              </a:r>
            </a:p>
            <a:p>
              <a:r>
                <a:rPr lang="en-US" b="1" dirty="0">
                  <a:solidFill>
                    <a:schemeClr val="tx1"/>
                  </a:solidFill>
                </a:rPr>
                <a:t>Cost by </a:t>
              </a:r>
              <a:r>
                <a:rPr lang="en-US" b="1" dirty="0" smtClean="0">
                  <a:solidFill>
                    <a:schemeClr val="tx1"/>
                  </a:solidFill>
                </a:rPr>
                <a:t>Business Group?</a:t>
              </a:r>
            </a:p>
          </p:txBody>
        </p:sp>
        <p:sp>
          <p:nvSpPr>
            <p:cNvPr id="12" name="Rectangle 11"/>
            <p:cNvSpPr/>
            <p:nvPr/>
          </p:nvSpPr>
          <p:spPr bwMode="auto">
            <a:xfrm>
              <a:off x="6065837" y="3573462"/>
              <a:ext cx="2286000" cy="1676400"/>
            </a:xfrm>
            <a:prstGeom prst="rect">
              <a:avLst/>
            </a:prstGeom>
            <a:solidFill>
              <a:schemeClr val="accent1">
                <a:lumMod val="60000"/>
                <a:lumOff val="40000"/>
              </a:schemeClr>
            </a:solidFill>
            <a:ln w="762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solidFill>
                    <a:schemeClr val="bg1"/>
                  </a:solidFill>
                </a:rPr>
                <a:t>FORECAST &amp;</a:t>
              </a:r>
            </a:p>
            <a:p>
              <a:pPr algn="ctr" defTabSz="932472" fontAlgn="base">
                <a:spcBef>
                  <a:spcPct val="0"/>
                </a:spcBef>
                <a:spcAft>
                  <a:spcPct val="0"/>
                </a:spcAft>
              </a:pPr>
              <a:r>
                <a:rPr lang="en-US" sz="2400" b="1" dirty="0" smtClean="0">
                  <a:solidFill>
                    <a:schemeClr val="bg1"/>
                  </a:solidFill>
                </a:rPr>
                <a:t>CAPACITY PLANNING</a:t>
              </a:r>
              <a:endParaRPr lang="en-US" sz="2400" b="1" dirty="0">
                <a:solidFill>
                  <a:schemeClr val="bg1"/>
                </a:solidFill>
              </a:endParaRPr>
            </a:p>
          </p:txBody>
        </p:sp>
      </p:grpSp>
      <p:grpSp>
        <p:nvGrpSpPr>
          <p:cNvPr id="13" name="Group 12"/>
          <p:cNvGrpSpPr/>
          <p:nvPr/>
        </p:nvGrpSpPr>
        <p:grpSpPr>
          <a:xfrm>
            <a:off x="274320" y="1813795"/>
            <a:ext cx="5826685" cy="2111359"/>
            <a:chOff x="239152" y="1462103"/>
            <a:chExt cx="5826685" cy="2111359"/>
          </a:xfrm>
        </p:grpSpPr>
        <p:sp>
          <p:nvSpPr>
            <p:cNvPr id="14" name="TextBox 13"/>
            <p:cNvSpPr txBox="1"/>
            <p:nvPr/>
          </p:nvSpPr>
          <p:spPr>
            <a:xfrm>
              <a:off x="239152" y="1462103"/>
              <a:ext cx="3442661" cy="1446550"/>
            </a:xfrm>
            <a:prstGeom prst="rect">
              <a:avLst/>
            </a:prstGeom>
            <a:noFill/>
          </p:spPr>
          <p:txBody>
            <a:bodyPr wrap="square" lIns="182880" tIns="146304" rIns="182880" bIns="146304" rtlCol="0">
              <a:spAutoFit/>
            </a:bodyPr>
            <a:lstStyle/>
            <a:p>
              <a:pPr marL="285750" indent="-285750">
                <a:lnSpc>
                  <a:spcPct val="90000"/>
                </a:lnSpc>
                <a:spcAft>
                  <a:spcPts val="600"/>
                </a:spcAft>
                <a:buFont typeface="Arial" panose="020B0604020202020204" pitchFamily="34" charset="0"/>
                <a:buChar char="•"/>
              </a:pPr>
              <a:r>
                <a:rPr lang="en-US" b="1" dirty="0" smtClean="0"/>
                <a:t>Service Level Agreement commitments being met?</a:t>
              </a:r>
            </a:p>
            <a:p>
              <a:pPr marL="285750" indent="-285750">
                <a:lnSpc>
                  <a:spcPct val="90000"/>
                </a:lnSpc>
                <a:spcAft>
                  <a:spcPts val="600"/>
                </a:spcAft>
                <a:buFont typeface="Arial" panose="020B0604020202020204" pitchFamily="34" charset="0"/>
                <a:buChar char="•"/>
              </a:pPr>
              <a:r>
                <a:rPr lang="en-US" b="1" dirty="0" smtClean="0"/>
                <a:t>Area’s for improvement?</a:t>
              </a:r>
            </a:p>
            <a:p>
              <a:pPr marL="285750" indent="-285750">
                <a:lnSpc>
                  <a:spcPct val="90000"/>
                </a:lnSpc>
                <a:spcAft>
                  <a:spcPts val="600"/>
                </a:spcAft>
                <a:buFont typeface="Arial" panose="020B0604020202020204" pitchFamily="34" charset="0"/>
                <a:buChar char="•"/>
              </a:pPr>
              <a:r>
                <a:rPr lang="en-US" b="1" dirty="0" smtClean="0"/>
                <a:t>Problem Management</a:t>
              </a:r>
            </a:p>
          </p:txBody>
        </p:sp>
        <p:sp>
          <p:nvSpPr>
            <p:cNvPr id="15" name="Rectangle 14"/>
            <p:cNvSpPr/>
            <p:nvPr/>
          </p:nvSpPr>
          <p:spPr bwMode="auto">
            <a:xfrm>
              <a:off x="3779837" y="1897062"/>
              <a:ext cx="2286000" cy="1676400"/>
            </a:xfrm>
            <a:prstGeom prst="rect">
              <a:avLst/>
            </a:prstGeom>
            <a:solidFill>
              <a:schemeClr val="accent1">
                <a:lumMod val="60000"/>
                <a:lumOff val="40000"/>
              </a:schemeClr>
            </a:solidFill>
            <a:ln w="762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b="1" dirty="0" smtClean="0">
                  <a:solidFill>
                    <a:schemeClr val="bg1"/>
                  </a:solidFill>
                </a:rPr>
                <a:t>SLA</a:t>
              </a:r>
            </a:p>
            <a:p>
              <a:pPr algn="ctr" defTabSz="932472" fontAlgn="base">
                <a:spcBef>
                  <a:spcPct val="0"/>
                </a:spcBef>
                <a:spcAft>
                  <a:spcPct val="0"/>
                </a:spcAft>
              </a:pPr>
              <a:r>
                <a:rPr lang="en-US" sz="2400" b="1" dirty="0" smtClean="0">
                  <a:solidFill>
                    <a:schemeClr val="bg1"/>
                  </a:solidFill>
                </a:rPr>
                <a:t>COMPLIANCE</a:t>
              </a:r>
              <a:endParaRPr lang="en-US" sz="2400" b="1" dirty="0">
                <a:solidFill>
                  <a:schemeClr val="bg1"/>
                </a:solidFill>
              </a:endParaRPr>
            </a:p>
          </p:txBody>
        </p:sp>
      </p:grpSp>
      <p:grpSp>
        <p:nvGrpSpPr>
          <p:cNvPr id="16" name="Group 15"/>
          <p:cNvGrpSpPr/>
          <p:nvPr/>
        </p:nvGrpSpPr>
        <p:grpSpPr>
          <a:xfrm>
            <a:off x="123897" y="3925154"/>
            <a:ext cx="5977108" cy="1948366"/>
            <a:chOff x="88729" y="3573462"/>
            <a:chExt cx="5977108" cy="1948366"/>
          </a:xfrm>
        </p:grpSpPr>
        <p:sp>
          <p:nvSpPr>
            <p:cNvPr id="17" name="TextBox 16"/>
            <p:cNvSpPr txBox="1"/>
            <p:nvPr/>
          </p:nvSpPr>
          <p:spPr>
            <a:xfrm>
              <a:off x="88729" y="4324577"/>
              <a:ext cx="3714964" cy="1197251"/>
            </a:xfrm>
            <a:prstGeom prst="rect">
              <a:avLst/>
            </a:prstGeom>
            <a:noFill/>
          </p:spPr>
          <p:txBody>
            <a:bodyPr wrap="square" lIns="182880" tIns="146304" rIns="182880" bIns="146304" rtlCol="0">
              <a:spAutoFit/>
            </a:bodyPr>
            <a:lstStyle>
              <a:defPPr>
                <a:defRPr lang="en-US"/>
              </a:defPPr>
              <a:lvl1pPr marL="285750" indent="-285750">
                <a:lnSpc>
                  <a:spcPct val="90000"/>
                </a:lnSpc>
                <a:spcAft>
                  <a:spcPts val="600"/>
                </a:spcAft>
                <a:buFont typeface="Arial" panose="020B0604020202020204" pitchFamily="34" charset="0"/>
                <a:buChar char="•"/>
                <a:defRPr>
                  <a:solidFill>
                    <a:srgbClr val="FFFFFF"/>
                  </a:solidFill>
                </a:defRPr>
              </a:lvl1pPr>
            </a:lstStyle>
            <a:p>
              <a:r>
                <a:rPr lang="en-US" b="1" dirty="0">
                  <a:solidFill>
                    <a:schemeClr val="tx1"/>
                  </a:solidFill>
                </a:rPr>
                <a:t>Engineering Staffing Level’s</a:t>
              </a:r>
            </a:p>
            <a:p>
              <a:r>
                <a:rPr lang="en-US" b="1" dirty="0" smtClean="0">
                  <a:solidFill>
                    <a:schemeClr val="tx1"/>
                  </a:solidFill>
                </a:rPr>
                <a:t>Fewer </a:t>
              </a:r>
              <a:r>
                <a:rPr lang="en-US" b="1" dirty="0">
                  <a:solidFill>
                    <a:schemeClr val="tx1"/>
                  </a:solidFill>
                </a:rPr>
                <a:t>Alerts/Small </a:t>
              </a:r>
              <a:r>
                <a:rPr lang="en-US" b="1" dirty="0" smtClean="0">
                  <a:solidFill>
                    <a:schemeClr val="tx1"/>
                  </a:solidFill>
                </a:rPr>
                <a:t>DB’s</a:t>
              </a:r>
            </a:p>
            <a:p>
              <a:r>
                <a:rPr lang="en-US" b="1" dirty="0" smtClean="0">
                  <a:solidFill>
                    <a:schemeClr val="tx1"/>
                  </a:solidFill>
                </a:rPr>
                <a:t>Escalations cost time/money</a:t>
              </a:r>
              <a:endParaRPr lang="en-US" b="1" dirty="0">
                <a:solidFill>
                  <a:schemeClr val="tx1"/>
                </a:solidFill>
              </a:endParaRPr>
            </a:p>
          </p:txBody>
        </p:sp>
        <p:sp>
          <p:nvSpPr>
            <p:cNvPr id="18" name="Rectangle 17"/>
            <p:cNvSpPr/>
            <p:nvPr/>
          </p:nvSpPr>
          <p:spPr bwMode="auto">
            <a:xfrm>
              <a:off x="3779837" y="3573462"/>
              <a:ext cx="2286000" cy="1676400"/>
            </a:xfrm>
            <a:prstGeom prst="rect">
              <a:avLst/>
            </a:prstGeom>
            <a:solidFill>
              <a:schemeClr val="accent6"/>
            </a:solidFill>
            <a:ln w="7620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600" b="1" dirty="0" smtClean="0">
                  <a:solidFill>
                    <a:schemeClr val="bg1"/>
                  </a:solidFill>
                </a:rPr>
                <a:t>COST</a:t>
              </a:r>
            </a:p>
            <a:p>
              <a:pPr algn="ctr" defTabSz="932472" fontAlgn="base">
                <a:spcBef>
                  <a:spcPct val="0"/>
                </a:spcBef>
                <a:spcAft>
                  <a:spcPct val="0"/>
                </a:spcAft>
              </a:pPr>
              <a:r>
                <a:rPr lang="en-US" sz="2600" b="1" dirty="0" smtClean="0">
                  <a:solidFill>
                    <a:schemeClr val="bg1"/>
                  </a:solidFill>
                </a:rPr>
                <a:t>SAVINGS</a:t>
              </a:r>
              <a:endParaRPr lang="en-US" sz="2600" b="1" dirty="0">
                <a:solidFill>
                  <a:schemeClr val="bg1"/>
                </a:solidFill>
              </a:endParaRPr>
            </a:p>
          </p:txBody>
        </p:sp>
      </p:grpSp>
    </p:spTree>
    <p:extLst>
      <p:ext uri="{BB962C8B-B14F-4D97-AF65-F5344CB8AC3E}">
        <p14:creationId xmlns:p14="http://schemas.microsoft.com/office/powerpoint/2010/main" val="3162634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CUBE – Metrics Defined </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1151265" y="1404924"/>
            <a:ext cx="4897842" cy="1425005"/>
          </a:xfrm>
          <a:prstGeom prst="rect">
            <a:avLst/>
          </a:prstGeom>
          <a:solidFill>
            <a:schemeClr val="bg1">
              <a:lumMod val="85000"/>
              <a:lumOff val="15000"/>
            </a:schemeClr>
          </a:solidFill>
          <a:ln w="76200">
            <a:solidFill>
              <a:schemeClr val="tx1"/>
            </a:solidFill>
          </a:ln>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US" sz="400" dirty="0" smtClean="0">
              <a:solidFill>
                <a:schemeClr val="tx1"/>
              </a:solidFill>
              <a:latin typeface="+mn-lt"/>
            </a:endParaRPr>
          </a:p>
          <a:p>
            <a:pPr marL="0" indent="0" algn="ctr">
              <a:buNone/>
            </a:pPr>
            <a:r>
              <a:rPr lang="en-US" sz="2400" dirty="0" smtClean="0">
                <a:solidFill>
                  <a:schemeClr val="tx1"/>
                </a:solidFill>
                <a:latin typeface="+mn-lt"/>
              </a:rPr>
              <a:t>INFRASTRUCTURE HELPDESK (IR)</a:t>
            </a:r>
          </a:p>
          <a:p>
            <a:pPr marL="0" indent="0" algn="ctr">
              <a:buNone/>
            </a:pPr>
            <a:endParaRPr lang="en-US" sz="1000" dirty="0" smtClean="0">
              <a:solidFill>
                <a:schemeClr val="tx1"/>
              </a:solidFill>
              <a:latin typeface="+mn-lt"/>
            </a:endParaRPr>
          </a:p>
          <a:p>
            <a:pPr marL="0" indent="0" algn="ctr">
              <a:buNone/>
            </a:pPr>
            <a:r>
              <a:rPr lang="en-US" sz="1600" b="1" dirty="0" smtClean="0">
                <a:solidFill>
                  <a:schemeClr val="tx1"/>
                </a:solidFill>
                <a:latin typeface="+mn-lt"/>
              </a:rPr>
              <a:t>(IR) Infrastructure Request:</a:t>
            </a:r>
          </a:p>
          <a:p>
            <a:pPr marL="0" indent="0" algn="ctr">
              <a:buNone/>
            </a:pPr>
            <a:r>
              <a:rPr lang="en-US" sz="1600" b="1" dirty="0" smtClean="0">
                <a:solidFill>
                  <a:schemeClr val="tx1"/>
                </a:solidFill>
                <a:latin typeface="+mn-lt"/>
              </a:rPr>
              <a:t> IR Driver:  </a:t>
            </a:r>
            <a:r>
              <a:rPr lang="en-US" sz="1600" dirty="0" smtClean="0">
                <a:solidFill>
                  <a:schemeClr val="tx1"/>
                </a:solidFill>
                <a:latin typeface="+mn-lt"/>
              </a:rPr>
              <a:t>Operations Manager Alerts</a:t>
            </a:r>
            <a:endParaRPr lang="en-US" sz="1800" dirty="0">
              <a:solidFill>
                <a:schemeClr val="tx1"/>
              </a:solidFill>
              <a:latin typeface="+mn-lt"/>
            </a:endParaRPr>
          </a:p>
        </p:txBody>
      </p:sp>
      <p:sp>
        <p:nvSpPr>
          <p:cNvPr id="7" name="Text Placeholder 2"/>
          <p:cNvSpPr txBox="1">
            <a:spLocks/>
          </p:cNvSpPr>
          <p:nvPr/>
        </p:nvSpPr>
        <p:spPr>
          <a:xfrm>
            <a:off x="6376165" y="1410103"/>
            <a:ext cx="4887256" cy="1407142"/>
          </a:xfrm>
          <a:prstGeom prst="rect">
            <a:avLst/>
          </a:prstGeom>
          <a:solidFill>
            <a:schemeClr val="bg1">
              <a:lumMod val="85000"/>
              <a:lumOff val="15000"/>
            </a:schemeClr>
          </a:solidFill>
          <a:ln w="76200">
            <a:solidFill>
              <a:schemeClr val="tx1"/>
            </a:solidFill>
          </a:ln>
        </p:spPr>
        <p:txBody>
          <a:bodyPr vert="horz" wrap="square" lIns="146304" tIns="91440" rIns="146304" bIns="91440" rtlCol="0" anchor="t">
            <a:spAutoFit/>
          </a:bodyPr>
          <a:lstStyle>
            <a:lvl1pPr marR="0" indent="0" algn="ctr" fontAlgn="auto">
              <a:lnSpc>
                <a:spcPct val="90000"/>
              </a:lnSpc>
              <a:spcBef>
                <a:spcPct val="20000"/>
              </a:spcBef>
              <a:spcAft>
                <a:spcPts val="0"/>
              </a:spcAft>
              <a:buClrTx/>
              <a:buSzPct val="90000"/>
              <a:buFont typeface="Arial" pitchFamily="34" charset="0"/>
              <a:buNone/>
              <a:tabLst/>
              <a:defRPr sz="400" spc="0" baseline="0"/>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endParaRPr lang="en-US" dirty="0" smtClean="0"/>
          </a:p>
          <a:p>
            <a:r>
              <a:rPr lang="en-US" sz="2400" dirty="0" smtClean="0"/>
              <a:t>APPLICATION </a:t>
            </a:r>
            <a:r>
              <a:rPr lang="en-US" sz="2400" dirty="0"/>
              <a:t>HELPDESK (SR</a:t>
            </a:r>
            <a:r>
              <a:rPr lang="en-US" sz="2400" dirty="0" smtClean="0"/>
              <a:t>)</a:t>
            </a:r>
          </a:p>
          <a:p>
            <a:endParaRPr lang="en-US" sz="1050" b="1" dirty="0"/>
          </a:p>
          <a:p>
            <a:r>
              <a:rPr lang="en-US" sz="1600" b="1" dirty="0" smtClean="0"/>
              <a:t>(</a:t>
            </a:r>
            <a:r>
              <a:rPr lang="en-US" sz="1600" b="1" dirty="0"/>
              <a:t>SR) Service Requests:</a:t>
            </a:r>
          </a:p>
          <a:p>
            <a:r>
              <a:rPr lang="en-US" sz="1600" b="1" dirty="0"/>
              <a:t>SR Driver: </a:t>
            </a:r>
            <a:r>
              <a:rPr lang="en-US" sz="1600" dirty="0"/>
              <a:t>Email &amp; Phone </a:t>
            </a:r>
            <a:r>
              <a:rPr lang="en-US" sz="1600" dirty="0" smtClean="0"/>
              <a:t>Calls</a:t>
            </a:r>
            <a:endParaRPr lang="en-US" sz="1600" dirty="0"/>
          </a:p>
        </p:txBody>
      </p:sp>
      <p:sp>
        <p:nvSpPr>
          <p:cNvPr id="8" name="Rectangle 7"/>
          <p:cNvSpPr/>
          <p:nvPr/>
        </p:nvSpPr>
        <p:spPr bwMode="auto">
          <a:xfrm>
            <a:off x="1110795" y="3018333"/>
            <a:ext cx="10156263" cy="3511772"/>
          </a:xfrm>
          <a:prstGeom prst="rect">
            <a:avLst/>
          </a:prstGeom>
          <a:solidFill>
            <a:schemeClr val="tx1">
              <a:lumMod val="75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9" name="Rectangle 8"/>
          <p:cNvSpPr/>
          <p:nvPr/>
        </p:nvSpPr>
        <p:spPr bwMode="auto">
          <a:xfrm>
            <a:off x="1312057" y="3143057"/>
            <a:ext cx="9698166" cy="465220"/>
          </a:xfrm>
          <a:prstGeom prst="rect">
            <a:avLst/>
          </a:prstGeom>
          <a:solidFill>
            <a:schemeClr val="bg1">
              <a:lumMod val="85000"/>
              <a:lumOff val="15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dirty="0" smtClean="0">
                <a:solidFill>
                  <a:schemeClr val="tx1"/>
                </a:solidFill>
              </a:rPr>
              <a:t>TOTAL  IR/SR</a:t>
            </a:r>
            <a:endParaRPr lang="en-US" sz="2800" dirty="0">
              <a:solidFill>
                <a:schemeClr val="tx1"/>
              </a:solidFill>
            </a:endParaRPr>
          </a:p>
        </p:txBody>
      </p:sp>
      <p:sp>
        <p:nvSpPr>
          <p:cNvPr id="10" name="Rectangle 9"/>
          <p:cNvSpPr/>
          <p:nvPr/>
        </p:nvSpPr>
        <p:spPr bwMode="auto">
          <a:xfrm>
            <a:off x="1327210" y="3708405"/>
            <a:ext cx="4776345" cy="343010"/>
          </a:xfrm>
          <a:prstGeom prst="rect">
            <a:avLst/>
          </a:prstGeom>
          <a:solidFill>
            <a:srgbClr val="0070C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ESCALATED IN SLA </a:t>
            </a:r>
            <a:r>
              <a:rPr lang="en-US" sz="1600" b="1" dirty="0" smtClean="0">
                <a:solidFill>
                  <a:schemeClr val="tx1"/>
                </a:solidFill>
              </a:rPr>
              <a:t>(TTE IN/SLA)</a:t>
            </a:r>
            <a:endParaRPr lang="en-US" sz="1600" b="1" dirty="0">
              <a:solidFill>
                <a:schemeClr val="tx1"/>
              </a:solidFill>
            </a:endParaRPr>
          </a:p>
        </p:txBody>
      </p:sp>
      <p:sp>
        <p:nvSpPr>
          <p:cNvPr id="12" name="Rectangle 11"/>
          <p:cNvSpPr/>
          <p:nvPr/>
        </p:nvSpPr>
        <p:spPr bwMode="auto">
          <a:xfrm>
            <a:off x="6201414" y="3696929"/>
            <a:ext cx="4803921" cy="343010"/>
          </a:xfrm>
          <a:prstGeom prst="rect">
            <a:avLst/>
          </a:prstGeom>
          <a:solidFill>
            <a:srgbClr val="FF660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ESCALATED OUT </a:t>
            </a:r>
            <a:r>
              <a:rPr lang="en-US" sz="1600" dirty="0">
                <a:solidFill>
                  <a:schemeClr val="tx1"/>
                </a:solidFill>
              </a:rPr>
              <a:t>of </a:t>
            </a:r>
            <a:r>
              <a:rPr lang="en-US" sz="1600" dirty="0" smtClean="0">
                <a:solidFill>
                  <a:schemeClr val="tx1"/>
                </a:solidFill>
              </a:rPr>
              <a:t>SLA </a:t>
            </a:r>
            <a:r>
              <a:rPr lang="en-US" sz="1600" b="1" dirty="0" smtClean="0">
                <a:solidFill>
                  <a:schemeClr val="tx1"/>
                </a:solidFill>
              </a:rPr>
              <a:t>(ESC OUT/SLA)</a:t>
            </a:r>
            <a:endParaRPr lang="en-US" sz="1600" b="1" dirty="0">
              <a:solidFill>
                <a:schemeClr val="tx1"/>
              </a:solidFill>
            </a:endParaRPr>
          </a:p>
        </p:txBody>
      </p:sp>
      <p:sp>
        <p:nvSpPr>
          <p:cNvPr id="13" name="Rectangle 12"/>
          <p:cNvSpPr/>
          <p:nvPr/>
        </p:nvSpPr>
        <p:spPr bwMode="auto">
          <a:xfrm>
            <a:off x="1320996" y="5503082"/>
            <a:ext cx="9701713" cy="475969"/>
          </a:xfrm>
          <a:prstGeom prst="rect">
            <a:avLst/>
          </a:prstGeom>
          <a:solidFill>
            <a:schemeClr val="bg1">
              <a:lumMod val="85000"/>
              <a:lumOff val="15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solidFill>
                  <a:schemeClr val="tx1"/>
                </a:solidFill>
              </a:rPr>
              <a:t>FIRST TOUCH RESOLUTION (FTR)</a:t>
            </a:r>
            <a:endParaRPr lang="en-US" sz="2400" dirty="0">
              <a:solidFill>
                <a:schemeClr val="tx1"/>
              </a:solidFill>
            </a:endParaRPr>
          </a:p>
        </p:txBody>
      </p:sp>
      <p:sp>
        <p:nvSpPr>
          <p:cNvPr id="14" name="Rectangle 13"/>
          <p:cNvSpPr/>
          <p:nvPr/>
        </p:nvSpPr>
        <p:spPr bwMode="auto">
          <a:xfrm>
            <a:off x="1324504" y="6038182"/>
            <a:ext cx="4756357" cy="343010"/>
          </a:xfrm>
          <a:prstGeom prst="rect">
            <a:avLst/>
          </a:prstGeom>
          <a:solidFill>
            <a:srgbClr val="0070C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Closed In SLA </a:t>
            </a:r>
            <a:r>
              <a:rPr lang="en-US" sz="1600" b="1" dirty="0" smtClean="0">
                <a:solidFill>
                  <a:schemeClr val="tx1"/>
                </a:solidFill>
              </a:rPr>
              <a:t>(% FTR In SLA)</a:t>
            </a:r>
            <a:endParaRPr lang="en-US" sz="1600" b="1" dirty="0">
              <a:solidFill>
                <a:schemeClr val="tx1"/>
              </a:solidFill>
            </a:endParaRPr>
          </a:p>
        </p:txBody>
      </p:sp>
      <p:sp>
        <p:nvSpPr>
          <p:cNvPr id="15" name="Rectangle 14"/>
          <p:cNvSpPr/>
          <p:nvPr/>
        </p:nvSpPr>
        <p:spPr bwMode="auto">
          <a:xfrm>
            <a:off x="6201413" y="6045156"/>
            <a:ext cx="4803921" cy="343010"/>
          </a:xfrm>
          <a:prstGeom prst="rect">
            <a:avLst/>
          </a:prstGeom>
          <a:solidFill>
            <a:srgbClr val="FF660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Closed Out SLA </a:t>
            </a:r>
            <a:r>
              <a:rPr lang="en-US" sz="1600" b="1" dirty="0" smtClean="0">
                <a:solidFill>
                  <a:schemeClr val="tx1"/>
                </a:solidFill>
              </a:rPr>
              <a:t>(% FTR Out/SLA)</a:t>
            </a:r>
            <a:endParaRPr lang="en-US" sz="1600" b="1" dirty="0">
              <a:solidFill>
                <a:schemeClr val="tx1"/>
              </a:solidFill>
            </a:endParaRPr>
          </a:p>
        </p:txBody>
      </p:sp>
      <p:sp>
        <p:nvSpPr>
          <p:cNvPr id="17" name="Rectangle 16"/>
          <p:cNvSpPr/>
          <p:nvPr/>
        </p:nvSpPr>
        <p:spPr bwMode="auto">
          <a:xfrm>
            <a:off x="6201414" y="4911244"/>
            <a:ext cx="4803921" cy="343010"/>
          </a:xfrm>
          <a:prstGeom prst="rect">
            <a:avLst/>
          </a:prstGeom>
          <a:solidFill>
            <a:srgbClr val="FF660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NON-ACTIONABLE </a:t>
            </a:r>
            <a:r>
              <a:rPr lang="en-US" sz="1600" b="1" dirty="0" smtClean="0">
                <a:solidFill>
                  <a:schemeClr val="tx1"/>
                </a:solidFill>
              </a:rPr>
              <a:t>(Not Worked or Billed)</a:t>
            </a:r>
            <a:r>
              <a:rPr lang="en-US" sz="1600" dirty="0" smtClean="0">
                <a:solidFill>
                  <a:schemeClr val="tx1"/>
                </a:solidFill>
              </a:rPr>
              <a:t> </a:t>
            </a:r>
            <a:endParaRPr lang="en-US" sz="1600" dirty="0">
              <a:solidFill>
                <a:schemeClr val="tx1"/>
              </a:solidFill>
            </a:endParaRPr>
          </a:p>
        </p:txBody>
      </p:sp>
      <p:sp>
        <p:nvSpPr>
          <p:cNvPr id="18" name="Rectangle 17"/>
          <p:cNvSpPr/>
          <p:nvPr/>
        </p:nvSpPr>
        <p:spPr bwMode="auto">
          <a:xfrm>
            <a:off x="1327190" y="4113586"/>
            <a:ext cx="4776345" cy="343010"/>
          </a:xfrm>
          <a:prstGeom prst="rect">
            <a:avLst/>
          </a:prstGeom>
          <a:solidFill>
            <a:srgbClr val="0070C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AVG Time To ESC IN SLA </a:t>
            </a:r>
            <a:r>
              <a:rPr lang="en-US" sz="1600" b="1" dirty="0" smtClean="0">
                <a:solidFill>
                  <a:schemeClr val="tx1"/>
                </a:solidFill>
              </a:rPr>
              <a:t>(AVG TTE IN/SLA)</a:t>
            </a:r>
            <a:endParaRPr lang="en-US" sz="1600" b="1" dirty="0">
              <a:solidFill>
                <a:schemeClr val="tx1"/>
              </a:solidFill>
            </a:endParaRPr>
          </a:p>
        </p:txBody>
      </p:sp>
      <p:sp>
        <p:nvSpPr>
          <p:cNvPr id="19" name="Rectangle 18"/>
          <p:cNvSpPr/>
          <p:nvPr/>
        </p:nvSpPr>
        <p:spPr bwMode="auto">
          <a:xfrm>
            <a:off x="6194263" y="4103943"/>
            <a:ext cx="4803921" cy="343010"/>
          </a:xfrm>
          <a:prstGeom prst="rect">
            <a:avLst/>
          </a:prstGeom>
          <a:solidFill>
            <a:srgbClr val="FF660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AVG Time ESC Out of SLA </a:t>
            </a:r>
            <a:r>
              <a:rPr lang="en-US" sz="1600" b="1" dirty="0" smtClean="0">
                <a:solidFill>
                  <a:schemeClr val="tx1"/>
                </a:solidFill>
              </a:rPr>
              <a:t>(AVG TTE OUT/SLA)</a:t>
            </a:r>
            <a:endParaRPr lang="en-US" sz="1600" b="1" dirty="0">
              <a:solidFill>
                <a:schemeClr val="tx1"/>
              </a:solidFill>
            </a:endParaRPr>
          </a:p>
        </p:txBody>
      </p:sp>
      <p:sp>
        <p:nvSpPr>
          <p:cNvPr id="20" name="Rectangle 19"/>
          <p:cNvSpPr/>
          <p:nvPr/>
        </p:nvSpPr>
        <p:spPr bwMode="auto">
          <a:xfrm>
            <a:off x="1326520" y="4514488"/>
            <a:ext cx="4776345" cy="343010"/>
          </a:xfrm>
          <a:prstGeom prst="rect">
            <a:avLst/>
          </a:prstGeom>
          <a:solidFill>
            <a:srgbClr val="0072C6"/>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AVG Time To Closed IN SLA </a:t>
            </a:r>
            <a:r>
              <a:rPr lang="en-US" sz="1600" b="1" dirty="0" smtClean="0">
                <a:solidFill>
                  <a:schemeClr val="tx1"/>
                </a:solidFill>
              </a:rPr>
              <a:t>(AVG TTC IN/SLA)</a:t>
            </a:r>
            <a:endParaRPr lang="en-US" sz="1600" b="1" dirty="0">
              <a:solidFill>
                <a:schemeClr val="tx1"/>
              </a:solidFill>
            </a:endParaRPr>
          </a:p>
        </p:txBody>
      </p:sp>
      <p:sp>
        <p:nvSpPr>
          <p:cNvPr id="21" name="Rectangle 20"/>
          <p:cNvSpPr/>
          <p:nvPr/>
        </p:nvSpPr>
        <p:spPr bwMode="auto">
          <a:xfrm>
            <a:off x="6188927" y="4504215"/>
            <a:ext cx="4803921" cy="343010"/>
          </a:xfrm>
          <a:prstGeom prst="rect">
            <a:avLst/>
          </a:prstGeom>
          <a:solidFill>
            <a:srgbClr val="FF6600"/>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AVG Time Closed Out SLA </a:t>
            </a:r>
            <a:r>
              <a:rPr lang="en-US" sz="1600" b="1" dirty="0" smtClean="0">
                <a:solidFill>
                  <a:schemeClr val="tx1"/>
                </a:solidFill>
              </a:rPr>
              <a:t>(AVG TTC OUT/SLA)</a:t>
            </a:r>
            <a:endParaRPr lang="en-US" sz="1600" dirty="0">
              <a:solidFill>
                <a:schemeClr val="tx1"/>
              </a:solidFill>
            </a:endParaRPr>
          </a:p>
        </p:txBody>
      </p:sp>
      <p:sp>
        <p:nvSpPr>
          <p:cNvPr id="16" name="Rectangle 15"/>
          <p:cNvSpPr/>
          <p:nvPr/>
        </p:nvSpPr>
        <p:spPr bwMode="auto">
          <a:xfrm>
            <a:off x="1323931" y="4915588"/>
            <a:ext cx="4776345" cy="343010"/>
          </a:xfrm>
          <a:prstGeom prst="rect">
            <a:avLst/>
          </a:prstGeom>
          <a:solidFill>
            <a:schemeClr val="accent6"/>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ACTIONABLE </a:t>
            </a:r>
            <a:r>
              <a:rPr lang="en-US" sz="1600" b="1" dirty="0" smtClean="0">
                <a:solidFill>
                  <a:schemeClr val="tx1"/>
                </a:solidFill>
              </a:rPr>
              <a:t>(Worked/Billed)</a:t>
            </a:r>
            <a:endParaRPr lang="en-US" sz="1600" dirty="0">
              <a:solidFill>
                <a:schemeClr val="tx1"/>
              </a:solidFill>
            </a:endParaRPr>
          </a:p>
        </p:txBody>
      </p:sp>
    </p:spTree>
    <p:extLst>
      <p:ext uri="{BB962C8B-B14F-4D97-AF65-F5344CB8AC3E}">
        <p14:creationId xmlns:p14="http://schemas.microsoft.com/office/powerpoint/2010/main" val="7517552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0" nodeType="clickEffect">
                                  <p:stCondLst>
                                    <p:cond delay="0"/>
                                  </p:stCondLst>
                                  <p:childTnLst>
                                    <p:animScale>
                                      <p:cBhvr>
                                        <p:cTn id="12"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Operations Team – </a:t>
            </a:r>
            <a:r>
              <a:rPr lang="en-US" sz="3200" b="1" dirty="0" smtClean="0"/>
              <a:t>Measuring Impact</a:t>
            </a:r>
            <a:endParaRPr lang="en-US" sz="3600"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3"/>
          <a:stretch>
            <a:fillRect/>
          </a:stretch>
        </p:blipFill>
        <p:spPr>
          <a:xfrm>
            <a:off x="1514448" y="4175823"/>
            <a:ext cx="9029607" cy="2279704"/>
          </a:xfrm>
          <a:prstGeom prst="rect">
            <a:avLst/>
          </a:prstGeom>
        </p:spPr>
      </p:pic>
      <p:sp>
        <p:nvSpPr>
          <p:cNvPr id="7" name="Text Placeholder 2"/>
          <p:cNvSpPr txBox="1">
            <a:spLocks/>
          </p:cNvSpPr>
          <p:nvPr/>
        </p:nvSpPr>
        <p:spPr>
          <a:xfrm>
            <a:off x="592830" y="1639674"/>
            <a:ext cx="5567506" cy="243451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b="1" u="sng" dirty="0" smtClean="0"/>
              <a:t>Measuring Team Performance</a:t>
            </a:r>
            <a:endParaRPr lang="en-US" b="1" u="sng" dirty="0" smtClean="0"/>
          </a:p>
          <a:p>
            <a:endParaRPr lang="en-US" sz="600" b="1" dirty="0" smtClean="0">
              <a:solidFill>
                <a:schemeClr val="tx1"/>
              </a:solidFill>
              <a:latin typeface="+mn-lt"/>
            </a:endParaRPr>
          </a:p>
          <a:p>
            <a:pPr>
              <a:buFont typeface="Wingdings" panose="05000000000000000000" pitchFamily="2" charset="2"/>
              <a:buChar char="q"/>
            </a:pPr>
            <a:r>
              <a:rPr lang="en-US" sz="2000" dirty="0" smtClean="0">
                <a:solidFill>
                  <a:schemeClr val="tx1"/>
                </a:solidFill>
                <a:latin typeface="+mn-lt"/>
              </a:rPr>
              <a:t>Adding “</a:t>
            </a:r>
            <a:r>
              <a:rPr lang="en-US" sz="2000" b="1" dirty="0" smtClean="0">
                <a:solidFill>
                  <a:schemeClr val="tx1"/>
                </a:solidFill>
                <a:latin typeface="+mn-lt"/>
              </a:rPr>
              <a:t>Assigned To</a:t>
            </a:r>
            <a:r>
              <a:rPr lang="en-US" sz="2000" dirty="0" smtClean="0">
                <a:solidFill>
                  <a:schemeClr val="tx1"/>
                </a:solidFill>
                <a:latin typeface="+mn-lt"/>
              </a:rPr>
              <a:t>” shows individual metrics</a:t>
            </a:r>
          </a:p>
          <a:p>
            <a:pPr marL="285750" indent="-285750">
              <a:buFont typeface="Wingdings" panose="05000000000000000000" pitchFamily="2" charset="2"/>
              <a:buChar char="q"/>
            </a:pPr>
            <a:endParaRPr lang="en-US" sz="1400" dirty="0" smtClean="0">
              <a:solidFill>
                <a:schemeClr val="tx1"/>
              </a:solidFill>
              <a:latin typeface="+mn-lt"/>
            </a:endParaRPr>
          </a:p>
          <a:p>
            <a:pPr>
              <a:buFont typeface="Wingdings" panose="05000000000000000000" pitchFamily="2" charset="2"/>
              <a:buChar char="q"/>
            </a:pPr>
            <a:r>
              <a:rPr lang="en-US" sz="2000" dirty="0" smtClean="0">
                <a:solidFill>
                  <a:schemeClr val="tx1"/>
                </a:solidFill>
                <a:latin typeface="+mn-lt"/>
              </a:rPr>
              <a:t>Volumes worked, In/Out of </a:t>
            </a:r>
            <a:r>
              <a:rPr lang="en-US" sz="2000" b="1" dirty="0" smtClean="0">
                <a:solidFill>
                  <a:schemeClr val="tx1"/>
                </a:solidFill>
                <a:latin typeface="+mn-lt"/>
              </a:rPr>
              <a:t>SLA FTR</a:t>
            </a:r>
            <a:r>
              <a:rPr lang="en-US" sz="2000" dirty="0" smtClean="0">
                <a:solidFill>
                  <a:schemeClr val="tx1"/>
                </a:solidFill>
                <a:latin typeface="+mn-lt"/>
              </a:rPr>
              <a:t> (First Touch Resolution) &amp; </a:t>
            </a:r>
            <a:r>
              <a:rPr lang="en-US" sz="2000" b="1" dirty="0" smtClean="0">
                <a:solidFill>
                  <a:schemeClr val="tx1"/>
                </a:solidFill>
                <a:latin typeface="+mn-lt"/>
              </a:rPr>
              <a:t>TTE</a:t>
            </a:r>
            <a:r>
              <a:rPr lang="en-US" sz="2000" dirty="0" smtClean="0">
                <a:solidFill>
                  <a:schemeClr val="tx1"/>
                </a:solidFill>
                <a:latin typeface="+mn-lt"/>
              </a:rPr>
              <a:t> (Time to Escalate)</a:t>
            </a:r>
          </a:p>
          <a:p>
            <a:pPr>
              <a:buFont typeface="Wingdings" panose="05000000000000000000" pitchFamily="2" charset="2"/>
              <a:buChar char="q"/>
            </a:pPr>
            <a:endParaRPr lang="en-US" sz="1400" b="1" dirty="0" smtClean="0">
              <a:solidFill>
                <a:schemeClr val="tx1"/>
              </a:solidFill>
              <a:latin typeface="+mn-lt"/>
            </a:endParaRPr>
          </a:p>
        </p:txBody>
      </p:sp>
      <p:sp>
        <p:nvSpPr>
          <p:cNvPr id="8" name="Rectangle 7"/>
          <p:cNvSpPr/>
          <p:nvPr/>
        </p:nvSpPr>
        <p:spPr>
          <a:xfrm>
            <a:off x="6478846" y="1589265"/>
            <a:ext cx="5383861" cy="2366802"/>
          </a:xfrm>
          <a:prstGeom prst="rect">
            <a:avLst/>
          </a:prstGeom>
        </p:spPr>
        <p:txBody>
          <a:bodyPr wrap="square">
            <a:spAutoFit/>
          </a:bodyPr>
          <a:lstStyle/>
          <a:p>
            <a:pPr>
              <a:lnSpc>
                <a:spcPct val="90000"/>
              </a:lnSpc>
              <a:spcBef>
                <a:spcPct val="20000"/>
              </a:spcBef>
              <a:buSzPct val="90000"/>
            </a:pPr>
            <a:r>
              <a:rPr lang="en-US" sz="3200" b="1" u="sng" dirty="0">
                <a:latin typeface="+mj-lt"/>
              </a:rPr>
              <a:t>Building on the Core Metrics</a:t>
            </a:r>
          </a:p>
          <a:p>
            <a:pPr marL="752121" lvl="1" indent="-285750">
              <a:buFont typeface="Wingdings" panose="05000000000000000000" pitchFamily="2" charset="2"/>
              <a:buChar char="q"/>
            </a:pPr>
            <a:endParaRPr lang="en-US" sz="1100" dirty="0" smtClean="0"/>
          </a:p>
          <a:p>
            <a:pPr marL="285750" indent="-285750">
              <a:buFont typeface="Wingdings" panose="05000000000000000000" pitchFamily="2" charset="2"/>
              <a:buChar char="q"/>
            </a:pPr>
            <a:r>
              <a:rPr lang="en-US" dirty="0" smtClean="0"/>
              <a:t>Add additional </a:t>
            </a:r>
            <a:r>
              <a:rPr lang="en-US" b="1" dirty="0" smtClean="0"/>
              <a:t>SM Queue’s</a:t>
            </a:r>
            <a:r>
              <a:rPr lang="en-US" dirty="0" smtClean="0"/>
              <a:t> </a:t>
            </a:r>
            <a:r>
              <a:rPr lang="en-US" dirty="0"/>
              <a:t>to measure </a:t>
            </a:r>
            <a:r>
              <a:rPr lang="en-US" dirty="0" smtClean="0"/>
              <a:t>Tier 1</a:t>
            </a:r>
            <a:r>
              <a:rPr lang="en-US" dirty="0" smtClean="0">
                <a:sym typeface="Wingdings" panose="05000000000000000000" pitchFamily="2" charset="2"/>
              </a:rPr>
              <a:t></a:t>
            </a:r>
            <a:r>
              <a:rPr lang="en-US" dirty="0" smtClean="0"/>
              <a:t>Tier 3 SLA impact?</a:t>
            </a:r>
          </a:p>
          <a:p>
            <a:pPr marL="285750" indent="-285750">
              <a:buFont typeface="Wingdings" panose="05000000000000000000" pitchFamily="2" charset="2"/>
              <a:buChar char="q"/>
            </a:pPr>
            <a:endParaRPr lang="en-US" dirty="0" smtClean="0"/>
          </a:p>
          <a:p>
            <a:pPr marL="285750" indent="-285750">
              <a:buFont typeface="Wingdings" panose="05000000000000000000" pitchFamily="2" charset="2"/>
              <a:buChar char="q"/>
            </a:pPr>
            <a:r>
              <a:rPr lang="en-US" dirty="0" smtClean="0"/>
              <a:t>Add </a:t>
            </a:r>
            <a:r>
              <a:rPr lang="en-US" b="1" dirty="0" smtClean="0"/>
              <a:t>Cost</a:t>
            </a:r>
            <a:r>
              <a:rPr lang="en-US" dirty="0" smtClean="0"/>
              <a:t> </a:t>
            </a:r>
            <a:r>
              <a:rPr lang="en-US" dirty="0"/>
              <a:t>to Tier </a:t>
            </a:r>
            <a:r>
              <a:rPr lang="en-US" dirty="0" smtClean="0"/>
              <a:t>2 &amp; 3 shows the </a:t>
            </a:r>
            <a:r>
              <a:rPr lang="en-US" dirty="0"/>
              <a:t>financial impact for </a:t>
            </a:r>
            <a:r>
              <a:rPr lang="en-US" dirty="0" smtClean="0"/>
              <a:t>staffing.</a:t>
            </a:r>
          </a:p>
          <a:p>
            <a:pPr marL="285750" indent="-285750">
              <a:buFont typeface="Wingdings" panose="05000000000000000000" pitchFamily="2" charset="2"/>
              <a:buChar char="q"/>
            </a:pPr>
            <a:endParaRPr lang="en-US" dirty="0" smtClean="0"/>
          </a:p>
        </p:txBody>
      </p:sp>
      <p:sp>
        <p:nvSpPr>
          <p:cNvPr id="9" name="Rectangle 8"/>
          <p:cNvSpPr/>
          <p:nvPr/>
        </p:nvSpPr>
        <p:spPr bwMode="auto">
          <a:xfrm>
            <a:off x="6051571" y="4416889"/>
            <a:ext cx="4419716" cy="341930"/>
          </a:xfrm>
          <a:prstGeom prst="rect">
            <a:avLst/>
          </a:prstGeom>
          <a:noFill/>
          <a:ln w="76200">
            <a:solidFill>
              <a:srgbClr val="FF66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18379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anim calcmode="lin" valueType="num">
                                      <p:cBhvr>
                                        <p:cTn id="14" dur="2000" fill="hold"/>
                                        <p:tgtEl>
                                          <p:spTgt spid="9"/>
                                        </p:tgtEl>
                                        <p:attrNameLst>
                                          <p:attrName>ppt_w</p:attrName>
                                        </p:attrNameLst>
                                      </p:cBhvr>
                                      <p:tavLst>
                                        <p:tav tm="0" fmla="#ppt_w*sin(2.5*pi*$)">
                                          <p:val>
                                            <p:fltVal val="0"/>
                                          </p:val>
                                        </p:tav>
                                        <p:tav tm="100000">
                                          <p:val>
                                            <p:fltVal val="1"/>
                                          </p:val>
                                        </p:tav>
                                      </p:tavLst>
                                    </p:anim>
                                    <p:anim calcmode="lin" valueType="num">
                                      <p:cBhvr>
                                        <p:cTn id="15"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solidFill>
              </a:rPr>
              <a:t>Supported Business Units</a:t>
            </a:r>
            <a:endParaRPr lang="en-US" dirty="0">
              <a:solidFill>
                <a:schemeClr val="tx1"/>
              </a:solidFill>
            </a:endParaRPr>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707396" y="1718783"/>
            <a:ext cx="11136672" cy="400109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2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ctr"/>
            <a:r>
              <a:rPr lang="en-US" sz="3600" b="1" dirty="0" smtClean="0">
                <a:solidFill>
                  <a:schemeClr val="tx1"/>
                </a:solidFill>
              </a:rPr>
              <a:t>How </a:t>
            </a:r>
            <a:r>
              <a:rPr lang="en-US" sz="3600" b="1" dirty="0">
                <a:solidFill>
                  <a:schemeClr val="tx1"/>
                </a:solidFill>
              </a:rPr>
              <a:t>SM</a:t>
            </a:r>
            <a:r>
              <a:rPr lang="en-US" sz="3600" dirty="0">
                <a:solidFill>
                  <a:schemeClr val="tx1"/>
                </a:solidFill>
              </a:rPr>
              <a:t> </a:t>
            </a:r>
            <a:r>
              <a:rPr lang="en-US" sz="3600" b="1" dirty="0" smtClean="0">
                <a:solidFill>
                  <a:schemeClr val="tx1"/>
                </a:solidFill>
              </a:rPr>
              <a:t>data shows the cost of their team: </a:t>
            </a:r>
          </a:p>
          <a:p>
            <a:pPr fontAlgn="ctr"/>
            <a:endParaRPr lang="en-US" sz="1000" b="1" dirty="0" smtClean="0">
              <a:solidFill>
                <a:schemeClr val="tx1"/>
              </a:solidFill>
            </a:endParaRPr>
          </a:p>
          <a:p>
            <a:pPr marL="571500" lvl="2" indent="-342900" fontAlgn="ctr">
              <a:buFont typeface="Wingdings" panose="05000000000000000000" pitchFamily="2" charset="2"/>
              <a:buChar char="q"/>
            </a:pPr>
            <a:r>
              <a:rPr lang="en-US" dirty="0" smtClean="0"/>
              <a:t>By </a:t>
            </a:r>
            <a:r>
              <a:rPr lang="en-US" b="1" dirty="0" smtClean="0"/>
              <a:t>Org, Property, SE or Server</a:t>
            </a:r>
            <a:r>
              <a:rPr lang="en-US" dirty="0" smtClean="0"/>
              <a:t>, the top Alert Generators </a:t>
            </a:r>
          </a:p>
          <a:p>
            <a:pPr marL="571500" lvl="2" indent="-342900" fontAlgn="ctr">
              <a:buFont typeface="Wingdings" panose="05000000000000000000" pitchFamily="2" charset="2"/>
              <a:buChar char="q"/>
            </a:pPr>
            <a:r>
              <a:rPr lang="en-US" b="1" dirty="0" smtClean="0"/>
              <a:t>Cost</a:t>
            </a:r>
            <a:r>
              <a:rPr lang="en-US" dirty="0" smtClean="0"/>
              <a:t> of the services by Organization, Property, Server &amp; Engineer</a:t>
            </a:r>
          </a:p>
          <a:p>
            <a:pPr marL="571500" lvl="2" indent="-342900" fontAlgn="ctr">
              <a:buFont typeface="Wingdings" panose="05000000000000000000" pitchFamily="2" charset="2"/>
              <a:buChar char="q"/>
            </a:pPr>
            <a:r>
              <a:rPr lang="en-US" b="1" dirty="0" smtClean="0"/>
              <a:t>Growth Projections</a:t>
            </a:r>
            <a:r>
              <a:rPr lang="en-US" dirty="0" smtClean="0"/>
              <a:t>, what are the past volumes telling us about our current business?</a:t>
            </a:r>
          </a:p>
          <a:p>
            <a:pPr marL="342900" lvl="1" indent="-342900" fontAlgn="ctr">
              <a:buFont typeface="Arial" panose="020B0604020202020204" pitchFamily="34" charset="0"/>
              <a:buChar char="•"/>
            </a:pPr>
            <a:endParaRPr lang="en-US" dirty="0" smtClean="0"/>
          </a:p>
          <a:p>
            <a:pPr lvl="1" fontAlgn="ctr"/>
            <a:r>
              <a:rPr lang="en-US" sz="3600" b="1" dirty="0" smtClean="0">
                <a:solidFill>
                  <a:schemeClr val="tx1"/>
                </a:solidFill>
                <a:latin typeface="+mj-lt"/>
              </a:rPr>
              <a:t>Problem Management</a:t>
            </a:r>
          </a:p>
          <a:p>
            <a:pPr lvl="1" fontAlgn="ctr"/>
            <a:endParaRPr lang="en-US" sz="1000" b="1" dirty="0" smtClean="0">
              <a:solidFill>
                <a:schemeClr val="tx1"/>
              </a:solidFill>
              <a:latin typeface="+mj-lt"/>
            </a:endParaRPr>
          </a:p>
          <a:p>
            <a:pPr marL="571500" lvl="2" indent="-342900" fontAlgn="ctr">
              <a:buFont typeface="Wingdings" panose="05000000000000000000" pitchFamily="2" charset="2"/>
              <a:buChar char="q"/>
            </a:pPr>
            <a:r>
              <a:rPr lang="en-US" dirty="0" smtClean="0">
                <a:solidFill>
                  <a:schemeClr val="tx1"/>
                </a:solidFill>
              </a:rPr>
              <a:t>Reports to T2/T3 have significantly reduced total Alert Volumes from SCOM</a:t>
            </a:r>
          </a:p>
          <a:p>
            <a:pPr marL="571500" lvl="2" indent="-342900" fontAlgn="ctr">
              <a:buFont typeface="Wingdings" panose="05000000000000000000" pitchFamily="2" charset="2"/>
              <a:buChar char="q"/>
            </a:pPr>
            <a:r>
              <a:rPr lang="en-US" dirty="0" smtClean="0">
                <a:solidFill>
                  <a:schemeClr val="tx1"/>
                </a:solidFill>
              </a:rPr>
              <a:t>SCOM Management Pack clean underway, Engineers have a better sense of their systems</a:t>
            </a:r>
          </a:p>
          <a:p>
            <a:pPr lvl="1" fontAlgn="ctr"/>
            <a:endParaRPr lang="en-US" dirty="0" smtClean="0"/>
          </a:p>
        </p:txBody>
      </p:sp>
    </p:spTree>
    <p:extLst>
      <p:ext uri="{BB962C8B-B14F-4D97-AF65-F5344CB8AC3E}">
        <p14:creationId xmlns:p14="http://schemas.microsoft.com/office/powerpoint/2010/main" val="186489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10521"/>
            <a:ext cx="11889564" cy="917575"/>
          </a:xfrm>
        </p:spPr>
        <p:txBody>
          <a:bodyPr/>
          <a:lstStyle/>
          <a:p>
            <a:r>
              <a:rPr lang="en-US" sz="6000" b="1" dirty="0"/>
              <a:t>Operations Manager: </a:t>
            </a:r>
            <a:r>
              <a:rPr lang="en-US" sz="3200" b="1" dirty="0"/>
              <a:t>Fine-Tuning (MP-IR Report)</a:t>
            </a:r>
            <a:endParaRPr lang="en-US" sz="3200"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2"/>
          <p:cNvSpPr txBox="1">
            <a:spLocks/>
          </p:cNvSpPr>
          <p:nvPr/>
        </p:nvSpPr>
        <p:spPr>
          <a:xfrm>
            <a:off x="607841" y="1387223"/>
            <a:ext cx="7133102" cy="293201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How </a:t>
            </a:r>
            <a:r>
              <a:rPr lang="en-US" b="1" dirty="0" smtClean="0"/>
              <a:t>SM</a:t>
            </a:r>
            <a:r>
              <a:rPr lang="en-US" dirty="0" smtClean="0"/>
              <a:t> </a:t>
            </a:r>
            <a:r>
              <a:rPr lang="en-US" b="1" dirty="0" smtClean="0"/>
              <a:t>Cube</a:t>
            </a:r>
            <a:r>
              <a:rPr lang="en-US" dirty="0" smtClean="0"/>
              <a:t> improves </a:t>
            </a:r>
            <a:r>
              <a:rPr lang="en-US" b="1" dirty="0" smtClean="0"/>
              <a:t>OM</a:t>
            </a:r>
          </a:p>
          <a:p>
            <a:endParaRPr lang="en-US" sz="900" dirty="0" smtClean="0"/>
          </a:p>
          <a:p>
            <a:pPr marL="0" indent="0">
              <a:buNone/>
            </a:pPr>
            <a:r>
              <a:rPr lang="en-US" sz="2000" b="1" dirty="0" smtClean="0">
                <a:solidFill>
                  <a:schemeClr val="tx1"/>
                </a:solidFill>
                <a:latin typeface="+mn-lt"/>
              </a:rPr>
              <a:t>Adding OM MP data makes for easy fine-tuning; </a:t>
            </a:r>
          </a:p>
          <a:p>
            <a:endParaRPr lang="en-US" sz="500" dirty="0" smtClean="0">
              <a:solidFill>
                <a:schemeClr val="tx1"/>
              </a:solidFill>
            </a:endParaRPr>
          </a:p>
          <a:p>
            <a:pPr>
              <a:buFont typeface="Wingdings" panose="05000000000000000000" pitchFamily="2" charset="2"/>
              <a:buChar char="q"/>
            </a:pPr>
            <a:r>
              <a:rPr lang="en-US" sz="2000" dirty="0" smtClean="0">
                <a:solidFill>
                  <a:schemeClr val="tx1"/>
                </a:solidFill>
              </a:rPr>
              <a:t>What MP’s (Management Pack) are noisy, which one’s to address first</a:t>
            </a:r>
          </a:p>
          <a:p>
            <a:endParaRPr lang="en-US" sz="500" dirty="0" smtClean="0">
              <a:solidFill>
                <a:schemeClr val="tx1"/>
              </a:solidFill>
            </a:endParaRPr>
          </a:p>
          <a:p>
            <a:pPr marL="0" indent="0">
              <a:buNone/>
            </a:pPr>
            <a:r>
              <a:rPr lang="en-US" sz="2000" b="1" dirty="0" smtClean="0">
                <a:solidFill>
                  <a:schemeClr val="tx1"/>
                </a:solidFill>
                <a:latin typeface="+mn-lt"/>
              </a:rPr>
              <a:t>Pulling in the OM data aligned with SM IR’s;  </a:t>
            </a:r>
          </a:p>
          <a:p>
            <a:pPr>
              <a:buFont typeface="Wingdings" panose="05000000000000000000" pitchFamily="2" charset="2"/>
              <a:buChar char="q"/>
            </a:pPr>
            <a:r>
              <a:rPr lang="en-US" sz="2000" dirty="0" smtClean="0">
                <a:solidFill>
                  <a:schemeClr val="tx1"/>
                </a:solidFill>
              </a:rPr>
              <a:t>No more hunting for an MP monitor to adjust.</a:t>
            </a:r>
            <a:endParaRPr lang="en-US" sz="2000" dirty="0" smtClean="0"/>
          </a:p>
        </p:txBody>
      </p:sp>
      <p:pic>
        <p:nvPicPr>
          <p:cNvPr id="7" name="Picture 6"/>
          <p:cNvPicPr>
            <a:picLocks noChangeAspect="1"/>
          </p:cNvPicPr>
          <p:nvPr/>
        </p:nvPicPr>
        <p:blipFill>
          <a:blip r:embed="rId3"/>
          <a:stretch>
            <a:fillRect/>
          </a:stretch>
        </p:blipFill>
        <p:spPr>
          <a:xfrm>
            <a:off x="7742989" y="1431943"/>
            <a:ext cx="4191000" cy="2447492"/>
          </a:xfrm>
          <a:prstGeom prst="rect">
            <a:avLst/>
          </a:prstGeom>
          <a:ln w="38100" cap="sq">
            <a:solidFill>
              <a:schemeClr val="accent1">
                <a:lumMod val="50000"/>
              </a:schemeClr>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stretch>
            <a:fillRect/>
          </a:stretch>
        </p:blipFill>
        <p:spPr>
          <a:xfrm>
            <a:off x="665607" y="4319239"/>
            <a:ext cx="11059223" cy="2086130"/>
          </a:xfrm>
          <a:prstGeom prst="rect">
            <a:avLst/>
          </a:prstGeom>
          <a:ln w="57150" cap="sq">
            <a:solidFill>
              <a:schemeClr val="accent1">
                <a:lumMod val="50000"/>
              </a:schemeClr>
            </a:solidFill>
            <a:miter lim="800000"/>
          </a:ln>
          <a:effectLst>
            <a:outerShdw blurRad="57150" dist="50800" dir="2700000" algn="tl" rotWithShape="0">
              <a:srgbClr val="000000">
                <a:alpha val="40000"/>
              </a:srgbClr>
            </a:outerShdw>
          </a:effectLst>
        </p:spPr>
      </p:pic>
      <p:grpSp>
        <p:nvGrpSpPr>
          <p:cNvPr id="9" name="Group 8"/>
          <p:cNvGrpSpPr/>
          <p:nvPr/>
        </p:nvGrpSpPr>
        <p:grpSpPr>
          <a:xfrm>
            <a:off x="8199438" y="3676475"/>
            <a:ext cx="3734551" cy="1065627"/>
            <a:chOff x="8199438" y="3650835"/>
            <a:chExt cx="3734551" cy="1065627"/>
          </a:xfrm>
        </p:grpSpPr>
        <p:sp>
          <p:nvSpPr>
            <p:cNvPr id="10" name="Rounded Rectangle 9"/>
            <p:cNvSpPr/>
            <p:nvPr/>
          </p:nvSpPr>
          <p:spPr bwMode="auto">
            <a:xfrm>
              <a:off x="10813030" y="3650835"/>
              <a:ext cx="1120959" cy="228600"/>
            </a:xfrm>
            <a:prstGeom prst="roundRect">
              <a:avLst/>
            </a:prstGeom>
            <a:noFill/>
            <a:ln w="79375">
              <a:solidFill>
                <a:schemeClr val="accent6">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2" name="Straight Arrow Connector 11"/>
            <p:cNvCxnSpPr/>
            <p:nvPr/>
          </p:nvCxnSpPr>
          <p:spPr>
            <a:xfrm flipH="1">
              <a:off x="8199438" y="3765135"/>
              <a:ext cx="2613592" cy="951327"/>
            </a:xfrm>
            <a:prstGeom prst="straightConnector1">
              <a:avLst/>
            </a:prstGeom>
            <a:ln w="107950">
              <a:solidFill>
                <a:schemeClr val="accent6">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2939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CCD70322-F8C0-459D-8ECF-009B532F2977}" vid="{83CE3791-4D7A-49EA-BECF-35DBB3C409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5110</TotalTime>
  <Words>4706</Words>
  <Application>Microsoft Office PowerPoint</Application>
  <PresentationFormat>Custom</PresentationFormat>
  <Paragraphs>399</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Wingdings</vt:lpstr>
      <vt:lpstr>Calibri</vt:lpstr>
      <vt:lpstr>Arial</vt:lpstr>
      <vt:lpstr>Times New Roman</vt:lpstr>
      <vt:lpstr>Segoe UI Light</vt:lpstr>
      <vt:lpstr>Segoe UI</vt:lpstr>
      <vt:lpstr>Consolas</vt:lpstr>
      <vt:lpstr>TechEd_2013_Template_r09</vt:lpstr>
      <vt:lpstr>PowerPoint Presentation</vt:lpstr>
      <vt:lpstr>Advanced Real World Microsoft System Center Data Warehouse and Reporting</vt:lpstr>
      <vt:lpstr>Who are we?  Cloud &amp; Datacenter Management</vt:lpstr>
      <vt:lpstr>Session Objectives And Takeaways</vt:lpstr>
      <vt:lpstr>Problems we solved</vt:lpstr>
      <vt:lpstr>CUBE – Metrics Defined </vt:lpstr>
      <vt:lpstr>Operations Team – Measuring Impact</vt:lpstr>
      <vt:lpstr>Supported Business Units</vt:lpstr>
      <vt:lpstr>Operations Manager: Fine-Tuning (MP-IR Report)</vt:lpstr>
      <vt:lpstr>Building &amp; Designing your own CUBE</vt:lpstr>
      <vt:lpstr>Technical Challenges</vt:lpstr>
      <vt:lpstr>What we built</vt:lpstr>
      <vt:lpstr>Design</vt:lpstr>
      <vt:lpstr>Getting OpsMgr Alert data</vt:lpstr>
      <vt:lpstr>Correlating Alert to incident</vt:lpstr>
      <vt:lpstr>Deploying the CUBE</vt:lpstr>
      <vt:lpstr>Demo</vt:lpstr>
      <vt:lpstr>End Results</vt:lpstr>
      <vt:lpstr>Lessons learned</vt:lpstr>
      <vt:lpstr>Operational Improvements – Tier 1</vt:lpstr>
      <vt:lpstr>Forecast &amp; Capacity Planning</vt:lpstr>
      <vt:lpstr>Building on the Cube - VNext</vt:lpstr>
      <vt:lpstr>QUESTIONS?</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MDC-B316: Advanced Real World Help Desk with System Center 2012 SP1 Service </dc:title>
  <dc:subject>TechEd 2013</dc:subject>
  <dc:creator>Andrew Barton; Doug Hite</dc:creator>
  <cp:keywords>TechEd 2013</cp:keywords>
  <dc:description>Template by: Jordan Cayabyab, Artitudes Design, Inc.
Formatting by: Kate Kuzel, Silver Fox Productions, Inc. 
Audience Type: Internal/External</dc:description>
  <cp:lastModifiedBy>Shows</cp:lastModifiedBy>
  <cp:revision>95</cp:revision>
  <cp:lastPrinted>2013-05-22T22:35:53Z</cp:lastPrinted>
  <dcterms:created xsi:type="dcterms:W3CDTF">2013-04-23T17:53:56Z</dcterms:created>
  <dcterms:modified xsi:type="dcterms:W3CDTF">2013-06-05T17:36:41Z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