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5"/>
  </p:sldMasterIdLst>
  <p:notesMasterIdLst>
    <p:notesMasterId r:id="rId59"/>
  </p:notesMasterIdLst>
  <p:handoutMasterIdLst>
    <p:handoutMasterId r:id="rId60"/>
  </p:handoutMasterIdLst>
  <p:sldIdLst>
    <p:sldId id="1135" r:id="rId6"/>
    <p:sldId id="1054" r:id="rId7"/>
    <p:sldId id="1151" r:id="rId8"/>
    <p:sldId id="1192" r:id="rId9"/>
    <p:sldId id="1193" r:id="rId10"/>
    <p:sldId id="1194" r:id="rId11"/>
    <p:sldId id="1264" r:id="rId12"/>
    <p:sldId id="1265" r:id="rId13"/>
    <p:sldId id="1195" r:id="rId14"/>
    <p:sldId id="1196" r:id="rId15"/>
    <p:sldId id="1197" r:id="rId16"/>
    <p:sldId id="1256" r:id="rId17"/>
    <p:sldId id="1199" r:id="rId18"/>
    <p:sldId id="1200" r:id="rId19"/>
    <p:sldId id="1255" r:id="rId20"/>
    <p:sldId id="1244" r:id="rId21"/>
    <p:sldId id="1250" r:id="rId22"/>
    <p:sldId id="1249" r:id="rId23"/>
    <p:sldId id="1257" r:id="rId24"/>
    <p:sldId id="1258" r:id="rId25"/>
    <p:sldId id="1247" r:id="rId26"/>
    <p:sldId id="1248" r:id="rId27"/>
    <p:sldId id="1204" r:id="rId28"/>
    <p:sldId id="1205" r:id="rId29"/>
    <p:sldId id="1259" r:id="rId30"/>
    <p:sldId id="1260" r:id="rId31"/>
    <p:sldId id="1254" r:id="rId32"/>
    <p:sldId id="1208" r:id="rId33"/>
    <p:sldId id="1209" r:id="rId34"/>
    <p:sldId id="1210" r:id="rId35"/>
    <p:sldId id="1245" r:id="rId36"/>
    <p:sldId id="1212" r:id="rId37"/>
    <p:sldId id="1246" r:id="rId38"/>
    <p:sldId id="1213" r:id="rId39"/>
    <p:sldId id="1266" r:id="rId40"/>
    <p:sldId id="1267" r:id="rId41"/>
    <p:sldId id="1214" r:id="rId42"/>
    <p:sldId id="1215" r:id="rId43"/>
    <p:sldId id="1216" r:id="rId44"/>
    <p:sldId id="1217" r:id="rId45"/>
    <p:sldId id="1218" r:id="rId46"/>
    <p:sldId id="1219" r:id="rId47"/>
    <p:sldId id="1223" r:id="rId48"/>
    <p:sldId id="1236" r:id="rId49"/>
    <p:sldId id="1237" r:id="rId50"/>
    <p:sldId id="1238" r:id="rId51"/>
    <p:sldId id="1268" r:id="rId52"/>
    <p:sldId id="1263" r:id="rId53"/>
    <p:sldId id="1262" r:id="rId54"/>
    <p:sldId id="1187" r:id="rId55"/>
    <p:sldId id="1188" r:id="rId56"/>
    <p:sldId id="1189" r:id="rId57"/>
    <p:sldId id="1190" r:id="rId58"/>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054"/>
            <p14:sldId id="1151"/>
            <p14:sldId id="1192"/>
            <p14:sldId id="1193"/>
            <p14:sldId id="1194"/>
            <p14:sldId id="1264"/>
            <p14:sldId id="1265"/>
            <p14:sldId id="1195"/>
            <p14:sldId id="1196"/>
            <p14:sldId id="1197"/>
            <p14:sldId id="1256"/>
            <p14:sldId id="1199"/>
            <p14:sldId id="1200"/>
            <p14:sldId id="1255"/>
            <p14:sldId id="1244"/>
            <p14:sldId id="1250"/>
            <p14:sldId id="1249"/>
            <p14:sldId id="1257"/>
            <p14:sldId id="1258"/>
            <p14:sldId id="1247"/>
            <p14:sldId id="1248"/>
            <p14:sldId id="1204"/>
            <p14:sldId id="1205"/>
            <p14:sldId id="1259"/>
            <p14:sldId id="1260"/>
            <p14:sldId id="1254"/>
            <p14:sldId id="1208"/>
            <p14:sldId id="1209"/>
            <p14:sldId id="1210"/>
            <p14:sldId id="1245"/>
            <p14:sldId id="1212"/>
            <p14:sldId id="1246"/>
            <p14:sldId id="1213"/>
            <p14:sldId id="1266"/>
            <p14:sldId id="1267"/>
            <p14:sldId id="1214"/>
            <p14:sldId id="1215"/>
            <p14:sldId id="1216"/>
            <p14:sldId id="1217"/>
            <p14:sldId id="1218"/>
            <p14:sldId id="1219"/>
            <p14:sldId id="1223"/>
            <p14:sldId id="1236"/>
            <p14:sldId id="1237"/>
            <p14:sldId id="1238"/>
            <p14:sldId id="1268"/>
            <p14:sldId id="1263"/>
            <p14:sldId id="1262"/>
            <p14:sldId id="1187"/>
            <p14:sldId id="1188"/>
            <p14:sldId id="1189"/>
            <p14:sldId id="1190"/>
          </p14:sldIdLst>
        </p14:section>
        <p14:section name="Special content" id="{6925D2A1-AD53-4951-AB34-79DFA02CD6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FFFFFF"/>
    <a:srgbClr val="7FBA00"/>
    <a:srgbClr val="007233"/>
    <a:srgbClr val="0072C6"/>
    <a:srgbClr val="B4009E"/>
    <a:srgbClr val="B0B186"/>
    <a:srgbClr val="FF66FF"/>
    <a:srgbClr val="000000"/>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6305" autoAdjust="0"/>
  </p:normalViewPr>
  <p:slideViewPr>
    <p:cSldViewPr snapToGrid="0">
      <p:cViewPr varScale="1">
        <p:scale>
          <a:sx n="96" d="100"/>
          <a:sy n="96" d="100"/>
        </p:scale>
        <p:origin x="72" y="72"/>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Live</a:t>
            </a:r>
            <a:r>
              <a:rPr lang="en-US" baseline="0" dirty="0"/>
              <a:t> Migration Times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Time</c:v>
                </c:pt>
              </c:strCache>
            </c:strRef>
          </c:tx>
          <c:spPr>
            <a:solidFill>
              <a:srgbClr val="FFFFFF"/>
            </a:solidFill>
            <a:ln>
              <a:noFill/>
            </a:ln>
            <a:effectLst/>
          </c:spPr>
          <c:invertIfNegative val="0"/>
          <c:cat>
            <c:strRef>
              <c:f>Sheet1!$A$2:$A$4</c:f>
              <c:strCache>
                <c:ptCount val="3"/>
                <c:pt idx="0">
                  <c:v>Traditional</c:v>
                </c:pt>
                <c:pt idx="1">
                  <c:v>Compression</c:v>
                </c:pt>
                <c:pt idx="2">
                  <c:v>SMB w/RDMA</c:v>
                </c:pt>
              </c:strCache>
            </c:strRef>
          </c:cat>
          <c:val>
            <c:numRef>
              <c:f>Sheet1!$B$2:$B$4</c:f>
              <c:numCache>
                <c:formatCode>General</c:formatCode>
                <c:ptCount val="3"/>
                <c:pt idx="0">
                  <c:v>64</c:v>
                </c:pt>
                <c:pt idx="1">
                  <c:v>14</c:v>
                </c:pt>
                <c:pt idx="2">
                  <c:v>7</c:v>
                </c:pt>
              </c:numCache>
            </c:numRef>
          </c:val>
        </c:ser>
        <c:dLbls>
          <c:showLegendKey val="0"/>
          <c:showVal val="0"/>
          <c:showCatName val="0"/>
          <c:showSerName val="0"/>
          <c:showPercent val="0"/>
          <c:showBubbleSize val="0"/>
        </c:dLbls>
        <c:gapWidth val="219"/>
        <c:overlap val="-27"/>
        <c:axId val="625308488"/>
        <c:axId val="625309272"/>
      </c:barChart>
      <c:catAx>
        <c:axId val="625308488"/>
        <c:scaling>
          <c:orientation val="minMax"/>
        </c:scaling>
        <c:delete val="1"/>
        <c:axPos val="b"/>
        <c:numFmt formatCode="General" sourceLinked="1"/>
        <c:majorTickMark val="none"/>
        <c:minorTickMark val="none"/>
        <c:tickLblPos val="nextTo"/>
        <c:crossAx val="625309272"/>
        <c:crosses val="autoZero"/>
        <c:auto val="1"/>
        <c:lblAlgn val="ctr"/>
        <c:lblOffset val="100"/>
        <c:noMultiLvlLbl val="0"/>
      </c:catAx>
      <c:valAx>
        <c:axId val="625309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Seconds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5308488"/>
        <c:crosses val="autoZero"/>
        <c:crossBetween val="between"/>
      </c:valAx>
      <c:spPr>
        <a:noFill/>
        <a:ln>
          <a:noFill/>
        </a:ln>
        <a:effectLst/>
      </c:spPr>
    </c:plotArea>
    <c:plotVisOnly val="1"/>
    <c:dispBlanksAs val="gap"/>
    <c:showDLblsOverMax val="0"/>
  </c:chart>
  <c:spPr>
    <a:solidFill>
      <a:schemeClr val="accent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6/3/2013 5:34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6/3/2013 5:34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6/3/2013 5:34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21</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6/3/2013 5:36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124642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pPr/>
              <a:t>29</a:t>
            </a:fld>
            <a:endParaRPr lang="en-US"/>
          </a:p>
        </p:txBody>
      </p:sp>
    </p:spTree>
    <p:extLst>
      <p:ext uri="{BB962C8B-B14F-4D97-AF65-F5344CB8AC3E}">
        <p14:creationId xmlns:p14="http://schemas.microsoft.com/office/powerpoint/2010/main" val="2632597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pPr/>
              <a:t>30</a:t>
            </a:fld>
            <a:endParaRPr lang="en-US"/>
          </a:p>
        </p:txBody>
      </p:sp>
    </p:spTree>
    <p:extLst>
      <p:ext uri="{BB962C8B-B14F-4D97-AF65-F5344CB8AC3E}">
        <p14:creationId xmlns:p14="http://schemas.microsoft.com/office/powerpoint/2010/main" val="4089928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31</a:t>
            </a:fld>
            <a:endParaRPr lang="en-US" dirty="0"/>
          </a:p>
        </p:txBody>
      </p:sp>
      <p:sp>
        <p:nvSpPr>
          <p:cNvPr id="10" name="Date Placeholder 9"/>
          <p:cNvSpPr>
            <a:spLocks noGrp="1"/>
          </p:cNvSpPr>
          <p:nvPr>
            <p:ph type="dt" idx="13"/>
          </p:nvPr>
        </p:nvSpPr>
        <p:spPr/>
        <p:txBody>
          <a:bodyPr/>
          <a:lstStyle/>
          <a:p>
            <a:fld id="{97E007A5-8701-47C6-A278-5E6EC0281B46}" type="datetime8">
              <a:rPr lang="en-US" smtClean="0"/>
              <a:t>6/3/2013 5:36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219624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33</a:t>
            </a:fld>
            <a:endParaRPr lang="en-US" dirty="0"/>
          </a:p>
        </p:txBody>
      </p:sp>
      <p:sp>
        <p:nvSpPr>
          <p:cNvPr id="10" name="Date Placeholder 9"/>
          <p:cNvSpPr>
            <a:spLocks noGrp="1"/>
          </p:cNvSpPr>
          <p:nvPr>
            <p:ph type="dt" idx="13"/>
          </p:nvPr>
        </p:nvSpPr>
        <p:spPr/>
        <p:txBody>
          <a:bodyPr/>
          <a:lstStyle/>
          <a:p>
            <a:fld id="{97E007A5-8701-47C6-A278-5E6EC0281B46}" type="datetime8">
              <a:rPr lang="en-US" smtClean="0"/>
              <a:t>6/3/2013 5:36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567796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579366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881856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613223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5" name="Date Placeholder 4"/>
          <p:cNvSpPr>
            <a:spLocks noGrp="1"/>
          </p:cNvSpPr>
          <p:nvPr>
            <p:ph type="dt" idx="10"/>
          </p:nvPr>
        </p:nvSpPr>
        <p:spPr/>
        <p:txBody>
          <a:bodyPr/>
          <a:lstStyle/>
          <a:p>
            <a:fld id="{F22B3E36-5CE0-4CB7-82DE-38A88C71BFA8}" type="datetime1">
              <a:rPr lang="en-US" smtClean="0"/>
              <a:pPr/>
              <a:t>6/3/2013</a:t>
            </a:fld>
            <a:endParaRPr lang="en-US" dirty="0"/>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47</a:t>
            </a:fld>
            <a:endParaRPr lang="en-US" dirty="0"/>
          </a:p>
        </p:txBody>
      </p:sp>
      <p:sp>
        <p:nvSpPr>
          <p:cNvPr id="8" name="Header Placeholder 7"/>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1160854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48</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6/3/2013 5:36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4133600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6/3/2013 5:34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49</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6/3/2013 5:36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616848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6/3/2013 5:36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50</a:t>
            </a:fld>
            <a:endParaRPr lang="en-US" dirty="0"/>
          </a:p>
        </p:txBody>
      </p:sp>
    </p:spTree>
    <p:extLst>
      <p:ext uri="{BB962C8B-B14F-4D97-AF65-F5344CB8AC3E}">
        <p14:creationId xmlns:p14="http://schemas.microsoft.com/office/powerpoint/2010/main" val="2536981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6/3/2013 5:36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51</a:t>
            </a:fld>
            <a:endParaRPr lang="en-US" dirty="0"/>
          </a:p>
        </p:txBody>
      </p:sp>
    </p:spTree>
    <p:extLst>
      <p:ext uri="{BB962C8B-B14F-4D97-AF65-F5344CB8AC3E}">
        <p14:creationId xmlns:p14="http://schemas.microsoft.com/office/powerpoint/2010/main" val="3598503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6/3/2013 5:36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52</a:t>
            </a:fld>
            <a:endParaRPr lang="en-US" dirty="0"/>
          </a:p>
        </p:txBody>
      </p:sp>
    </p:spTree>
    <p:extLst>
      <p:ext uri="{BB962C8B-B14F-4D97-AF65-F5344CB8AC3E}">
        <p14:creationId xmlns:p14="http://schemas.microsoft.com/office/powerpoint/2010/main" val="19365697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53</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6/3/2013 5:36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245034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3</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6/3/2013 5:34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507881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5" name="Date Placeholder 4"/>
          <p:cNvSpPr>
            <a:spLocks noGrp="1"/>
          </p:cNvSpPr>
          <p:nvPr>
            <p:ph type="dt" idx="10"/>
          </p:nvPr>
        </p:nvSpPr>
        <p:spPr/>
        <p:txBody>
          <a:bodyPr/>
          <a:lstStyle/>
          <a:p>
            <a:fld id="{F22B3E36-5CE0-4CB7-82DE-38A88C71BFA8}" type="datetime1">
              <a:rPr lang="en-US" smtClean="0"/>
              <a:pPr/>
              <a:t>6/3/2013</a:t>
            </a:fld>
            <a:endParaRPr lang="en-US" dirty="0"/>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4</a:t>
            </a:fld>
            <a:endParaRPr lang="en-US" dirty="0"/>
          </a:p>
        </p:txBody>
      </p:sp>
      <p:sp>
        <p:nvSpPr>
          <p:cNvPr id="8" name="Header Placeholder 7"/>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1181979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pPr/>
              <a:t>9</a:t>
            </a:fld>
            <a:endParaRPr lang="en-US"/>
          </a:p>
        </p:txBody>
      </p:sp>
    </p:spTree>
    <p:extLst>
      <p:ext uri="{BB962C8B-B14F-4D97-AF65-F5344CB8AC3E}">
        <p14:creationId xmlns:p14="http://schemas.microsoft.com/office/powerpoint/2010/main" val="4274749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563931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4201064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16</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6/3/2013 5:36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940619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19105492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1st level color text">
    <p:spTree>
      <p:nvGrpSpPr>
        <p:cNvPr id="1" name=""/>
        <p:cNvGrpSpPr/>
        <p:nvPr/>
      </p:nvGrpSpPr>
      <p:grpSpPr>
        <a:xfrm>
          <a:off x="0" y="0"/>
          <a:ext cx="0" cy="0"/>
          <a:chOff x="0" y="0"/>
          <a:chExt cx="0" cy="0"/>
        </a:xfrm>
      </p:grpSpPr>
      <p:grpSp>
        <p:nvGrpSpPr>
          <p:cNvPr id="5" name="Group 4"/>
          <p:cNvGrpSpPr/>
          <p:nvPr userDrawn="1"/>
        </p:nvGrpSpPr>
        <p:grpSpPr>
          <a:xfrm>
            <a:off x="0" y="0"/>
            <a:ext cx="12436475" cy="6994525"/>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3"/>
          <p:cNvSpPr>
            <a:spLocks noGrp="1"/>
          </p:cNvSpPr>
          <p:nvPr>
            <p:ph type="body" sz="quarter" idx="10"/>
          </p:nvPr>
        </p:nvSpPr>
        <p:spPr>
          <a:xfrm>
            <a:off x="274638" y="1898668"/>
            <a:ext cx="11770606" cy="1778949"/>
          </a:xfrm>
        </p:spPr>
        <p:txBody>
          <a:bodyPr wrap="square">
            <a:spAutoFit/>
          </a:bodyPr>
          <a:lstStyle>
            <a:lvl1pPr>
              <a:buClr>
                <a:schemeClr val="tx2"/>
              </a:buCl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59189"/>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wo Column 2-color Non-bulleted">
    <p:spTree>
      <p:nvGrpSpPr>
        <p:cNvPr id="1" name=""/>
        <p:cNvGrpSpPr/>
        <p:nvPr/>
      </p:nvGrpSpPr>
      <p:grpSpPr>
        <a:xfrm>
          <a:off x="0" y="0"/>
          <a:ext cx="0" cy="0"/>
          <a:chOff x="0" y="0"/>
          <a:chExt cx="0" cy="0"/>
        </a:xfrm>
      </p:grpSpPr>
      <p:grpSp>
        <p:nvGrpSpPr>
          <p:cNvPr id="6" name="Group 5"/>
          <p:cNvGrpSpPr/>
          <p:nvPr userDrawn="1"/>
        </p:nvGrpSpPr>
        <p:grpSpPr>
          <a:xfrm>
            <a:off x="0" y="0"/>
            <a:ext cx="12436475" cy="6994525"/>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438370"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9113830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621530"/>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0" y="1476622"/>
            <a:ext cx="11375536" cy="22283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95950616"/>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cSld name="Title Slide_Option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1279" y="3168585"/>
            <a:ext cx="11378777" cy="1017048"/>
          </a:xfrm>
        </p:spPr>
        <p:txBody>
          <a:bodyPr anchor="b" anchorCtr="0"/>
          <a:lstStyle>
            <a:lvl1pPr>
              <a:defRPr sz="7343" spc="-15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531279" y="4749130"/>
            <a:ext cx="11378777" cy="508524"/>
          </a:xfrm>
        </p:spPr>
        <p:txBody>
          <a:bodyPr>
            <a:noAutofit/>
          </a:bodyPr>
          <a:lstStyle>
            <a:lvl1pPr marL="0" indent="0">
              <a:spcBef>
                <a:spcPts val="0"/>
              </a:spcBef>
              <a:buNone/>
              <a:defRPr spc="-71"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27067426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1" r:id="rId23"/>
    <p:sldLayoutId id="2147484192" r:id="rId24"/>
    <p:sldLayoutId id="2147484193" r:id="rId25"/>
    <p:sldLayoutId id="2147484194" r:id="rId2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emf"/><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6.emf"/><Relationship Id="rId1" Type="http://schemas.openxmlformats.org/officeDocument/2006/relationships/slideLayout" Target="../slideLayouts/slideLayout16.xml"/><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1.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hyperlink" Target="http://smb3.info/"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emf"/><Relationship Id="rId1" Type="http://schemas.openxmlformats.org/officeDocument/2006/relationships/slideLayout" Target="../slideLayouts/slideLayout16.xml"/><Relationship Id="rId5" Type="http://schemas.openxmlformats.org/officeDocument/2006/relationships/image" Target="../media/image7.emf"/><Relationship Id="rId4" Type="http://schemas.openxmlformats.org/officeDocument/2006/relationships/image" Target="../media/image12.emf"/></Relationships>
</file>

<file path=ppt/slides/_rels/slide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http://smb3.info/"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8" Type="http://schemas.openxmlformats.org/officeDocument/2006/relationships/hyperlink" Target="http://blogs.technet.com/b/josebda/archive/2012/11/14/windows-server-2012-file-server-tip-avoid-loopback-configurations-for-hyper-v-over-smb.aspx" TargetMode="External"/><Relationship Id="rId13" Type="http://schemas.openxmlformats.org/officeDocument/2006/relationships/hyperlink" Target="http://blogs.technet.com/b/josebda/archive/2013/01/18/how-much-traffic-needs-to-pass-between-the-smb-client-and-server-before-multichannel-actually-starts.aspx" TargetMode="External"/><Relationship Id="rId3" Type="http://schemas.openxmlformats.org/officeDocument/2006/relationships/hyperlink" Target="http://blogs.technet.com/b/josebda/archive/2012/11/10/windows-server-2012-file-server-tip-make-sure-your-network-interfaces-are-rss-capable.aspx" TargetMode="External"/><Relationship Id="rId7" Type="http://schemas.openxmlformats.org/officeDocument/2006/relationships/hyperlink" Target="http://blogs.technet.com/b/josebda/archive/2012/11/14/windows-server-2012-file-server-tip-enable-csv-caching-on-scale-out-file-server-clusters.aspx" TargetMode="External"/><Relationship Id="rId12" Type="http://schemas.openxmlformats.org/officeDocument/2006/relationships/hyperlink" Target="http://blogs.technet.com/b/josebda/archive/2013/01/18/minimum-version-of-mellanox-firmware-required-for-running-smb-direct-in-windows-server-2012.aspx" TargetMode="External"/><Relationship Id="rId17" Type="http://schemas.openxmlformats.org/officeDocument/2006/relationships/hyperlink" Target="http://blogs.technet.com/b/josebda/archive/2013/04/03/file-server-tip-how-to-rebalance-a-scale-out-file-server-using-a-little-powershell.aspx" TargetMode="External"/><Relationship Id="rId2" Type="http://schemas.openxmlformats.org/officeDocument/2006/relationships/hyperlink" Target="http://blogs.technet.com/b/josebda/archive/2012/11/10/windows-server-2012-file-server-tip-switch-to-the-high-performance-power-profile.aspx" TargetMode="External"/><Relationship Id="rId16" Type="http://schemas.openxmlformats.org/officeDocument/2006/relationships/hyperlink" Target="http://blogs.technet.com/b/josebda/archive/2013/03/30/q-amp-a-i-only-have-two-nics-on-my-hyper-v-host-should-i-team-them-or-not.aspx" TargetMode="External"/><Relationship Id="rId1" Type="http://schemas.openxmlformats.org/officeDocument/2006/relationships/slideLayout" Target="../slideLayouts/slideLayout12.xml"/><Relationship Id="rId6" Type="http://schemas.openxmlformats.org/officeDocument/2006/relationships/hyperlink" Target="http://blogs.technet.com/b/josebda/archive/2012/11/13/windows-server-2012-file-server-tip-continuous-availability-does-not-work-with-volumes-using-8-3-naming-or-ntfs-compression.aspx" TargetMode="External"/><Relationship Id="rId11" Type="http://schemas.openxmlformats.org/officeDocument/2006/relationships/hyperlink" Target="http://blogs.technet.com/b/josebda/archive/2012/11/19/windows-server-2012-file-server-tip-new-per-share-smb-client-performance-counters-provide-great-insight.aspx" TargetMode="External"/><Relationship Id="rId5" Type="http://schemas.openxmlformats.org/officeDocument/2006/relationships/hyperlink" Target="http://blogs.technet.com/b/josebda/archive/2012/11/13/windows-server-2012-file-server-tip-disable-8-3-naming-and-strip-those-short-names-too.aspx" TargetMode="External"/><Relationship Id="rId15" Type="http://schemas.openxmlformats.org/officeDocument/2006/relationships/hyperlink" Target="http://blogs.technet.com/b/josebda/archive/2013/03/30/q-and-a-can-i-use-smb3-storage-without-rdma.aspx" TargetMode="External"/><Relationship Id="rId10" Type="http://schemas.openxmlformats.org/officeDocument/2006/relationships/hyperlink" Target="http://blogs.technet.com/b/josebda/archive/2012/11/19/windows-server-2012-file-server-tip-use-powershell-to-find-the-free-space-on-the-volume-behind-an-smb-file-share.aspx" TargetMode="External"/><Relationship Id="rId4" Type="http://schemas.openxmlformats.org/officeDocument/2006/relationships/hyperlink" Target="http://blogs.technet.com/b/josebda/archive/2012/11/12/windows-server-2012-file-server-tip-use-multiple-subnets-when-deploying-smb-multichannel-in-a-cluster.aspx" TargetMode="External"/><Relationship Id="rId9" Type="http://schemas.openxmlformats.org/officeDocument/2006/relationships/hyperlink" Target="http://blogs.technet.com/b/josebda/archive/2012/11/15/windows-server-2012-file-server-tip-run-the-file-services-best-practices-analyzer-bpa.aspx" TargetMode="External"/><Relationship Id="rId14" Type="http://schemas.openxmlformats.org/officeDocument/2006/relationships/hyperlink" Target="http://blogs.technet.com/b/josebda/archive/2013/03/30/q-and-a-is-it-possible-to-run-smb-direct-from-within-a-vm.aspx"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upport.microsoft.com/kb/2801054" TargetMode="External"/><Relationship Id="rId3" Type="http://schemas.openxmlformats.org/officeDocument/2006/relationships/hyperlink" Target="http://support.microsoft.com/kb/2695839" TargetMode="External"/><Relationship Id="rId7" Type="http://schemas.openxmlformats.org/officeDocument/2006/relationships/hyperlink" Target="http://support.microsoft.com/kb/2772113" TargetMode="External"/><Relationship Id="rId2" Type="http://schemas.openxmlformats.org/officeDocument/2006/relationships/hyperlink" Target="http://support.microsoft.com/kb/2709568" TargetMode="External"/><Relationship Id="rId1" Type="http://schemas.openxmlformats.org/officeDocument/2006/relationships/slideLayout" Target="../slideLayouts/slideLayout12.xml"/><Relationship Id="rId6" Type="http://schemas.openxmlformats.org/officeDocument/2006/relationships/hyperlink" Target="http://support.microsoft.com/kb/2777646" TargetMode="External"/><Relationship Id="rId5" Type="http://schemas.openxmlformats.org/officeDocument/2006/relationships/hyperlink" Target="http://support.microsoft.com/kb/2686098" TargetMode="External"/><Relationship Id="rId10" Type="http://schemas.openxmlformats.org/officeDocument/2006/relationships/hyperlink" Target="http://support.microsoft.com/kb/2838669" TargetMode="External"/><Relationship Id="rId4" Type="http://schemas.openxmlformats.org/officeDocument/2006/relationships/hyperlink" Target="http://support.microsoft.com/kb/2694998" TargetMode="External"/><Relationship Id="rId9" Type="http://schemas.openxmlformats.org/officeDocument/2006/relationships/hyperlink" Target="http://support.microsoft.com/kb/2813630"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hyperlink" Target="http://technet.microsoft.com/en-us/windowsserver/hh968267.aspx" TargetMode="Externa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6.xml"/><Relationship Id="rId5" Type="http://schemas.openxmlformats.org/officeDocument/2006/relationships/hyperlink" Target="http://smb3.info/" TargetMode="External"/><Relationship Id="rId4" Type="http://schemas.openxmlformats.org/officeDocument/2006/relationships/hyperlink" Target="http://blogs.technet.com/b/josebda/archive/2013/05/05/updated-links-on-windows-server-2012-file-server-and-smb-3-0.asp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1.xml"/><Relationship Id="rId4" Type="http://schemas.openxmlformats.org/officeDocument/2006/relationships/image" Target="../media/image7.emf"/></Relationships>
</file>

<file path=ppt/slides/_rels/slide50.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5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 Id="rId9" Type="http://schemas.openxmlformats.org/officeDocument/2006/relationships/image" Target="../media/image33.jpeg"/></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6.xml"/><Relationship Id="rId5" Type="http://schemas.openxmlformats.org/officeDocument/2006/relationships/image" Target="../media/image36.png"/><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6612268" y="4956380"/>
            <a:ext cx="4634649" cy="1340618"/>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1600" dirty="0">
                <a:gradFill>
                  <a:gsLst>
                    <a:gs pos="0">
                      <a:srgbClr val="FFFFFF"/>
                    </a:gs>
                    <a:gs pos="100000">
                      <a:srgbClr val="FFFFFF"/>
                    </a:gs>
                  </a:gsLst>
                  <a:lin ang="5400000" scaled="0"/>
                </a:gradFill>
              </a:rPr>
              <a:t>File Server Cluster</a:t>
            </a:r>
          </a:p>
        </p:txBody>
      </p:sp>
      <p:sp>
        <p:nvSpPr>
          <p:cNvPr id="5" name="Title 4"/>
          <p:cNvSpPr>
            <a:spLocks noGrp="1"/>
          </p:cNvSpPr>
          <p:nvPr>
            <p:ph type="title"/>
          </p:nvPr>
        </p:nvSpPr>
        <p:spPr/>
        <p:txBody>
          <a:bodyPr>
            <a:normAutofit fontScale="90000"/>
          </a:bodyPr>
          <a:lstStyle/>
          <a:p>
            <a:r>
              <a:rPr lang="en-US" dirty="0" smtClean="0"/>
              <a:t>SMB Transparent Failover</a:t>
            </a:r>
            <a:endParaRPr lang="en-US" dirty="0"/>
          </a:p>
        </p:txBody>
      </p:sp>
      <p:sp>
        <p:nvSpPr>
          <p:cNvPr id="3" name="Content Placeholder 2"/>
          <p:cNvSpPr>
            <a:spLocks noGrp="1"/>
          </p:cNvSpPr>
          <p:nvPr>
            <p:ph type="body" sz="quarter" idx="10"/>
          </p:nvPr>
        </p:nvSpPr>
        <p:spPr>
          <a:xfrm>
            <a:off x="274639" y="1212849"/>
            <a:ext cx="5486399" cy="4946803"/>
          </a:xfrm>
        </p:spPr>
        <p:txBody>
          <a:bodyPr/>
          <a:lstStyle/>
          <a:p>
            <a:r>
              <a:rPr lang="en-US" sz="2040" dirty="0">
                <a:solidFill>
                  <a:schemeClr val="tx1"/>
                </a:solidFill>
              </a:rPr>
              <a:t>Failover transparent to server application</a:t>
            </a:r>
          </a:p>
          <a:p>
            <a:pPr marL="285750" lvl="1" indent="-285750">
              <a:buFont typeface="Arial" panose="020B0604020202020204" pitchFamily="34" charset="0"/>
              <a:buChar char="•"/>
            </a:pPr>
            <a:r>
              <a:rPr lang="en-US" sz="1632" dirty="0">
                <a:solidFill>
                  <a:schemeClr val="tx1"/>
                </a:solidFill>
              </a:rPr>
              <a:t>Zero downtime – small IO delay during </a:t>
            </a:r>
            <a:r>
              <a:rPr lang="en-US" sz="1632" dirty="0" smtClean="0">
                <a:solidFill>
                  <a:schemeClr val="tx1"/>
                </a:solidFill>
              </a:rPr>
              <a:t>failover</a:t>
            </a:r>
            <a:endParaRPr lang="en-US" sz="1632" dirty="0">
              <a:solidFill>
                <a:schemeClr val="tx1"/>
              </a:solidFill>
            </a:endParaRPr>
          </a:p>
          <a:p>
            <a:r>
              <a:rPr lang="en-US" sz="2040" dirty="0">
                <a:solidFill>
                  <a:schemeClr val="tx1"/>
                </a:solidFill>
              </a:rPr>
              <a:t>Supports planned and unplanned failovers</a:t>
            </a:r>
          </a:p>
          <a:p>
            <a:pPr marL="285750" lvl="1" indent="-285750">
              <a:buFont typeface="Arial" panose="020B0604020202020204" pitchFamily="34" charset="0"/>
              <a:buChar char="•"/>
            </a:pPr>
            <a:r>
              <a:rPr lang="en-US" sz="1632" dirty="0" smtClean="0">
                <a:solidFill>
                  <a:schemeClr val="tx1"/>
                </a:solidFill>
              </a:rPr>
              <a:t>Hardware/Software </a:t>
            </a:r>
            <a:r>
              <a:rPr lang="en-US" sz="1632" dirty="0">
                <a:solidFill>
                  <a:schemeClr val="tx1"/>
                </a:solidFill>
              </a:rPr>
              <a:t>Maintenance</a:t>
            </a:r>
          </a:p>
          <a:p>
            <a:pPr marL="285750" lvl="1" indent="-285750">
              <a:buFont typeface="Arial" panose="020B0604020202020204" pitchFamily="34" charset="0"/>
              <a:buChar char="•"/>
            </a:pPr>
            <a:r>
              <a:rPr lang="en-US" sz="1632" dirty="0">
                <a:solidFill>
                  <a:schemeClr val="tx1"/>
                </a:solidFill>
              </a:rPr>
              <a:t>Hardware/Software</a:t>
            </a:r>
            <a:r>
              <a:rPr lang="en-US" sz="1632" dirty="0" smtClean="0">
                <a:solidFill>
                  <a:schemeClr val="tx1"/>
                </a:solidFill>
              </a:rPr>
              <a:t> </a:t>
            </a:r>
            <a:r>
              <a:rPr lang="en-US" sz="1632" dirty="0">
                <a:solidFill>
                  <a:schemeClr val="tx1"/>
                </a:solidFill>
              </a:rPr>
              <a:t>Failures</a:t>
            </a:r>
          </a:p>
          <a:p>
            <a:pPr marL="285750" lvl="1" indent="-285750">
              <a:buFont typeface="Arial" panose="020B0604020202020204" pitchFamily="34" charset="0"/>
              <a:buChar char="•"/>
            </a:pPr>
            <a:r>
              <a:rPr lang="en-US" sz="1632" dirty="0">
                <a:solidFill>
                  <a:schemeClr val="tx1"/>
                </a:solidFill>
              </a:rPr>
              <a:t>Load </a:t>
            </a:r>
            <a:r>
              <a:rPr lang="en-US" sz="1632" dirty="0" smtClean="0">
                <a:solidFill>
                  <a:schemeClr val="tx1"/>
                </a:solidFill>
              </a:rPr>
              <a:t>Rebalancing</a:t>
            </a:r>
            <a:endParaRPr lang="en-US" sz="2040" dirty="0">
              <a:solidFill>
                <a:schemeClr val="tx1"/>
              </a:solidFill>
            </a:endParaRPr>
          </a:p>
          <a:p>
            <a:r>
              <a:rPr lang="en-US" sz="2040" dirty="0">
                <a:solidFill>
                  <a:schemeClr val="tx1"/>
                </a:solidFill>
              </a:rPr>
              <a:t>Resilient for both file and directory </a:t>
            </a:r>
            <a:r>
              <a:rPr lang="en-US" sz="2040" dirty="0" smtClean="0">
                <a:solidFill>
                  <a:schemeClr val="tx1"/>
                </a:solidFill>
              </a:rPr>
              <a:t>operations</a:t>
            </a:r>
            <a:endParaRPr lang="en-US" sz="2040" dirty="0">
              <a:solidFill>
                <a:schemeClr val="tx1"/>
              </a:solidFill>
            </a:endParaRPr>
          </a:p>
          <a:p>
            <a:r>
              <a:rPr lang="en-US" sz="2040" dirty="0">
                <a:solidFill>
                  <a:schemeClr val="tx1"/>
                </a:solidFill>
              </a:rPr>
              <a:t>Requires:</a:t>
            </a:r>
          </a:p>
          <a:p>
            <a:pPr marL="285750" lvl="1" indent="-285750">
              <a:buFont typeface="Arial" panose="020B0604020202020204" pitchFamily="34" charset="0"/>
              <a:buChar char="•"/>
            </a:pPr>
            <a:r>
              <a:rPr lang="en-US" sz="1632" dirty="0" smtClean="0">
                <a:solidFill>
                  <a:schemeClr val="tx1"/>
                </a:solidFill>
              </a:rPr>
              <a:t>File Servers configured as Windows </a:t>
            </a:r>
            <a:r>
              <a:rPr lang="en-US" sz="1632" dirty="0">
                <a:solidFill>
                  <a:schemeClr val="tx1"/>
                </a:solidFill>
              </a:rPr>
              <a:t>Failover </a:t>
            </a:r>
            <a:r>
              <a:rPr lang="en-US" sz="1632" dirty="0" smtClean="0">
                <a:solidFill>
                  <a:schemeClr val="tx1"/>
                </a:solidFill>
              </a:rPr>
              <a:t>Cluster</a:t>
            </a:r>
            <a:endParaRPr lang="en-US" sz="1632" dirty="0">
              <a:solidFill>
                <a:schemeClr val="tx1"/>
              </a:solidFill>
            </a:endParaRPr>
          </a:p>
          <a:p>
            <a:pPr marL="285750" lvl="1" indent="-285750">
              <a:buFont typeface="Arial" panose="020B0604020202020204" pitchFamily="34" charset="0"/>
              <a:buChar char="•"/>
            </a:pPr>
            <a:r>
              <a:rPr lang="en-US" sz="1632" dirty="0">
                <a:solidFill>
                  <a:schemeClr val="tx1"/>
                </a:solidFill>
              </a:rPr>
              <a:t>Windows Server 2012 </a:t>
            </a:r>
            <a:r>
              <a:rPr lang="en-US" sz="1632" dirty="0" smtClean="0">
                <a:solidFill>
                  <a:schemeClr val="tx1"/>
                </a:solidFill>
              </a:rPr>
              <a:t>on both the servers </a:t>
            </a:r>
            <a:r>
              <a:rPr lang="en-US" sz="1632" dirty="0">
                <a:solidFill>
                  <a:schemeClr val="tx1"/>
                </a:solidFill>
              </a:rPr>
              <a:t>running </a:t>
            </a:r>
            <a:r>
              <a:rPr lang="en-US" sz="1632" dirty="0" smtClean="0">
                <a:solidFill>
                  <a:schemeClr val="tx1"/>
                </a:solidFill>
              </a:rPr>
              <a:t>the application </a:t>
            </a:r>
            <a:r>
              <a:rPr lang="en-US" sz="1632" dirty="0">
                <a:solidFill>
                  <a:schemeClr val="tx1"/>
                </a:solidFill>
              </a:rPr>
              <a:t>and file server </a:t>
            </a:r>
            <a:r>
              <a:rPr lang="en-US" sz="1632" dirty="0" smtClean="0">
                <a:solidFill>
                  <a:schemeClr val="tx1"/>
                </a:solidFill>
              </a:rPr>
              <a:t>cluster nodes</a:t>
            </a:r>
            <a:endParaRPr lang="en-US" sz="1632" dirty="0">
              <a:solidFill>
                <a:schemeClr val="tx1"/>
              </a:solidFill>
            </a:endParaRPr>
          </a:p>
          <a:p>
            <a:pPr marL="285750" lvl="1" indent="-285750">
              <a:buFont typeface="Arial" panose="020B0604020202020204" pitchFamily="34" charset="0"/>
              <a:buChar char="•"/>
            </a:pPr>
            <a:r>
              <a:rPr lang="en-US" sz="1632" dirty="0">
                <a:solidFill>
                  <a:schemeClr val="tx1"/>
                </a:solidFill>
              </a:rPr>
              <a:t>Shares enabled for </a:t>
            </a:r>
            <a:r>
              <a:rPr lang="en-US" sz="1632" dirty="0" smtClean="0">
                <a:solidFill>
                  <a:schemeClr val="tx1"/>
                </a:solidFill>
              </a:rPr>
              <a:t>“continuous availability” </a:t>
            </a:r>
            <a:br>
              <a:rPr lang="en-US" sz="1632" dirty="0" smtClean="0">
                <a:solidFill>
                  <a:schemeClr val="tx1"/>
                </a:solidFill>
              </a:rPr>
            </a:br>
            <a:r>
              <a:rPr lang="en-US" sz="1632" dirty="0" smtClean="0">
                <a:solidFill>
                  <a:schemeClr val="tx1"/>
                </a:solidFill>
              </a:rPr>
              <a:t>(default configuration for clustered file shares)</a:t>
            </a:r>
          </a:p>
          <a:p>
            <a:pPr marL="285750" lvl="1" indent="-285750">
              <a:buFont typeface="Arial" panose="020B0604020202020204" pitchFamily="34" charset="0"/>
              <a:buChar char="•"/>
            </a:pPr>
            <a:r>
              <a:rPr lang="en-US" sz="1632" dirty="0" smtClean="0">
                <a:solidFill>
                  <a:schemeClr val="tx1"/>
                </a:solidFill>
              </a:rPr>
              <a:t>Works for both classic file server clusters (cluster disks) and scale-out file server clusters (CSV)</a:t>
            </a:r>
            <a:endParaRPr lang="en-US" sz="1632" dirty="0">
              <a:solidFill>
                <a:schemeClr val="tx1"/>
              </a:solidFill>
            </a:endParaRPr>
          </a:p>
        </p:txBody>
      </p:sp>
      <p:sp>
        <p:nvSpPr>
          <p:cNvPr id="7" name="Curved Down Arrow 6"/>
          <p:cNvSpPr/>
          <p:nvPr/>
        </p:nvSpPr>
        <p:spPr bwMode="auto">
          <a:xfrm flipV="1">
            <a:off x="7571540" y="4576975"/>
            <a:ext cx="2648607" cy="307707"/>
          </a:xfrm>
          <a:prstGeom prst="curvedDownArrow">
            <a:avLst/>
          </a:prstGeom>
          <a:solidFill>
            <a:srgbClr val="FFFF00"/>
          </a:solidFill>
          <a:ln>
            <a:gradFill>
              <a:gsLst>
                <a:gs pos="0">
                  <a:schemeClr val="tx1">
                    <a:alpha val="30000"/>
                  </a:schemeClr>
                </a:gs>
                <a:gs pos="100000">
                  <a:schemeClr val="tx1">
                    <a:alpha val="90000"/>
                  </a:schemeClr>
                </a:gs>
              </a:gsLst>
              <a:lin ang="5400000" scaled="0"/>
            </a:gradFill>
            <a:headEnd type="none" w="med" len="med"/>
            <a:tailEnd type="none" w="med" len="med"/>
          </a:ln>
          <a:effectLst>
            <a:outerShdw blurRad="127000" sx="102000" sy="102000" algn="ctr" rotWithShape="0">
              <a:schemeClr val="tx1">
                <a:alpha val="25000"/>
              </a:schemeClr>
            </a:outerShdw>
          </a:effectLst>
        </p:spPr>
        <p:style>
          <a:lnRef idx="1">
            <a:schemeClr val="accent2"/>
          </a:lnRef>
          <a:fillRef idx="3">
            <a:schemeClr val="accent2"/>
          </a:fillRef>
          <a:effectRef idx="2">
            <a:schemeClr val="accent2"/>
          </a:effectRef>
          <a:fontRef idx="minor">
            <a:schemeClr val="lt1"/>
          </a:fontRef>
        </p:style>
        <p:txBody>
          <a:bodyPr vert="horz" wrap="square" lIns="93378" tIns="46688" rIns="93378" bIns="46688" numCol="1" rtlCol="0" anchor="ctr" anchorCtr="0" compatLnSpc="1">
            <a:prstTxWarp prst="textNoShape">
              <a:avLst/>
            </a:prstTxWarp>
          </a:bodyPr>
          <a:lstStyle/>
          <a:p>
            <a:pPr algn="ctr" defTabSz="933494"/>
            <a:endParaRPr lang="en-US" sz="1836" b="1" dirty="0">
              <a:solidFill>
                <a:schemeClr val="tx1"/>
              </a:solidFill>
            </a:endParaRPr>
          </a:p>
        </p:txBody>
      </p:sp>
      <p:sp>
        <p:nvSpPr>
          <p:cNvPr id="10" name="Rectangle 9"/>
          <p:cNvSpPr/>
          <p:nvPr/>
        </p:nvSpPr>
        <p:spPr>
          <a:xfrm>
            <a:off x="8073849" y="3056386"/>
            <a:ext cx="1698172" cy="477736"/>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a:solidFill>
                  <a:schemeClr val="bg1"/>
                </a:solidFill>
              </a:rPr>
              <a:t>Hyper-V</a:t>
            </a:r>
          </a:p>
        </p:txBody>
      </p:sp>
      <p:sp>
        <p:nvSpPr>
          <p:cNvPr id="15" name="TextBox 14"/>
          <p:cNvSpPr txBox="1"/>
          <p:nvPr/>
        </p:nvSpPr>
        <p:spPr>
          <a:xfrm>
            <a:off x="7121721" y="1834486"/>
            <a:ext cx="4124348" cy="448228"/>
          </a:xfrm>
          <a:prstGeom prst="rect">
            <a:avLst/>
          </a:prstGeom>
          <a:noFill/>
        </p:spPr>
        <p:txBody>
          <a:bodyPr wrap="square" lIns="0" tIns="0" rIns="0" bIns="0" rtlCol="0">
            <a:spAutoFit/>
          </a:bodyPr>
          <a:lstStyle/>
          <a:p>
            <a:r>
              <a:rPr lang="en-US" sz="1428" b="1" dirty="0"/>
              <a:t>Failover share - connections and handles lost,</a:t>
            </a:r>
          </a:p>
          <a:p>
            <a:r>
              <a:rPr lang="en-US" sz="1428" b="1" dirty="0"/>
              <a:t>temporary stall of IO</a:t>
            </a:r>
          </a:p>
        </p:txBody>
      </p:sp>
      <p:sp>
        <p:nvSpPr>
          <p:cNvPr id="17" name="Oval 16"/>
          <p:cNvSpPr/>
          <p:nvPr/>
        </p:nvSpPr>
        <p:spPr bwMode="auto">
          <a:xfrm>
            <a:off x="8694696" y="4579160"/>
            <a:ext cx="414382" cy="305522"/>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3378" tIns="46688" rIns="93378" bIns="46688" numCol="1" rtlCol="0" anchor="ctr" anchorCtr="0" compatLnSpc="1">
            <a:prstTxWarp prst="textNoShape">
              <a:avLst/>
            </a:prstTxWarp>
          </a:bodyPr>
          <a:lstStyle/>
          <a:p>
            <a:pPr algn="ctr" defTabSz="933494"/>
            <a:r>
              <a:rPr lang="en-US" sz="1836" b="1" dirty="0">
                <a:solidFill>
                  <a:schemeClr val="tx1"/>
                </a:solidFill>
              </a:rPr>
              <a:t>2</a:t>
            </a:r>
          </a:p>
        </p:txBody>
      </p:sp>
      <p:sp>
        <p:nvSpPr>
          <p:cNvPr id="21" name="Oval 20"/>
          <p:cNvSpPr/>
          <p:nvPr/>
        </p:nvSpPr>
        <p:spPr bwMode="auto">
          <a:xfrm>
            <a:off x="6586148" y="1901457"/>
            <a:ext cx="414382" cy="305522"/>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3378" tIns="46688" rIns="93378" bIns="46688" numCol="1" rtlCol="0" anchor="ctr" anchorCtr="0" compatLnSpc="1">
            <a:prstTxWarp prst="textNoShape">
              <a:avLst/>
            </a:prstTxWarp>
          </a:bodyPr>
          <a:lstStyle/>
          <a:p>
            <a:pPr algn="ctr" defTabSz="933494"/>
            <a:r>
              <a:rPr lang="en-US" sz="1836" b="1" dirty="0">
                <a:solidFill>
                  <a:schemeClr val="tx1"/>
                </a:solidFill>
              </a:rPr>
              <a:t>2</a:t>
            </a:r>
          </a:p>
        </p:txBody>
      </p:sp>
      <p:sp>
        <p:nvSpPr>
          <p:cNvPr id="22" name="TextBox 21"/>
          <p:cNvSpPr txBox="1"/>
          <p:nvPr/>
        </p:nvSpPr>
        <p:spPr>
          <a:xfrm>
            <a:off x="7121720" y="1456492"/>
            <a:ext cx="4124350" cy="224114"/>
          </a:xfrm>
          <a:prstGeom prst="rect">
            <a:avLst/>
          </a:prstGeom>
          <a:noFill/>
        </p:spPr>
        <p:txBody>
          <a:bodyPr wrap="square" lIns="0" tIns="0" rIns="0" bIns="0" rtlCol="0">
            <a:spAutoFit/>
          </a:bodyPr>
          <a:lstStyle/>
          <a:p>
            <a:r>
              <a:rPr lang="en-US" sz="1428" b="1" dirty="0"/>
              <a:t>Normal operation</a:t>
            </a:r>
          </a:p>
        </p:txBody>
      </p:sp>
      <p:sp>
        <p:nvSpPr>
          <p:cNvPr id="23" name="Oval 22"/>
          <p:cNvSpPr/>
          <p:nvPr/>
        </p:nvSpPr>
        <p:spPr bwMode="auto">
          <a:xfrm>
            <a:off x="6588252" y="1413603"/>
            <a:ext cx="414382" cy="305522"/>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3378" tIns="46688" rIns="93378" bIns="46688" numCol="1" rtlCol="0" anchor="ctr" anchorCtr="0" compatLnSpc="1">
            <a:prstTxWarp prst="textNoShape">
              <a:avLst/>
            </a:prstTxWarp>
          </a:bodyPr>
          <a:lstStyle/>
          <a:p>
            <a:pPr algn="ctr" defTabSz="933494"/>
            <a:r>
              <a:rPr lang="en-US" sz="1836" b="1" dirty="0">
                <a:solidFill>
                  <a:schemeClr val="tx1"/>
                </a:solidFill>
              </a:rPr>
              <a:t>1</a:t>
            </a:r>
          </a:p>
        </p:txBody>
      </p:sp>
      <p:sp>
        <p:nvSpPr>
          <p:cNvPr id="24" name="TextBox 23"/>
          <p:cNvSpPr txBox="1"/>
          <p:nvPr/>
        </p:nvSpPr>
        <p:spPr>
          <a:xfrm>
            <a:off x="7121721" y="2348664"/>
            <a:ext cx="4124348" cy="448228"/>
          </a:xfrm>
          <a:prstGeom prst="rect">
            <a:avLst/>
          </a:prstGeom>
          <a:noFill/>
        </p:spPr>
        <p:txBody>
          <a:bodyPr wrap="square" lIns="0" tIns="0" rIns="0" bIns="0" rtlCol="0">
            <a:spAutoFit/>
          </a:bodyPr>
          <a:lstStyle/>
          <a:p>
            <a:r>
              <a:rPr lang="en-US" sz="1428" b="1" dirty="0"/>
              <a:t>Connections and handles auto-recovered</a:t>
            </a:r>
          </a:p>
          <a:p>
            <a:r>
              <a:rPr lang="en-US" sz="1428" b="1" dirty="0"/>
              <a:t>Application IO continues with no errors</a:t>
            </a:r>
          </a:p>
        </p:txBody>
      </p:sp>
      <p:sp>
        <p:nvSpPr>
          <p:cNvPr id="25" name="Oval 24"/>
          <p:cNvSpPr/>
          <p:nvPr/>
        </p:nvSpPr>
        <p:spPr bwMode="auto">
          <a:xfrm>
            <a:off x="6586148" y="2426100"/>
            <a:ext cx="414382" cy="305522"/>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3378" tIns="46688" rIns="93378" bIns="46688" numCol="1" rtlCol="0" anchor="ctr" anchorCtr="0" compatLnSpc="1">
            <a:prstTxWarp prst="textNoShape">
              <a:avLst/>
            </a:prstTxWarp>
          </a:bodyPr>
          <a:lstStyle/>
          <a:p>
            <a:pPr algn="ctr" defTabSz="933494"/>
            <a:r>
              <a:rPr lang="en-US" sz="1836" b="1" dirty="0">
                <a:solidFill>
                  <a:schemeClr val="tx1"/>
                </a:solidFill>
              </a:rPr>
              <a:t>3</a:t>
            </a:r>
          </a:p>
        </p:txBody>
      </p:sp>
      <p:cxnSp>
        <p:nvCxnSpPr>
          <p:cNvPr id="33" name="Straight Arrow Connector 32"/>
          <p:cNvCxnSpPr/>
          <p:nvPr/>
        </p:nvCxnSpPr>
        <p:spPr>
          <a:xfrm>
            <a:off x="8922936" y="3534119"/>
            <a:ext cx="1238325" cy="736622"/>
          </a:xfrm>
          <a:prstGeom prst="straightConnector1">
            <a:avLst/>
          </a:prstGeom>
          <a:ln w="28575">
            <a:solidFill>
              <a:srgbClr val="65BC46"/>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7614082" y="3534119"/>
            <a:ext cx="1308854" cy="73662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5" name="Oval 34"/>
          <p:cNvSpPr/>
          <p:nvPr/>
        </p:nvSpPr>
        <p:spPr bwMode="auto">
          <a:xfrm>
            <a:off x="8074746" y="3742911"/>
            <a:ext cx="414382" cy="305522"/>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3378" tIns="46688" rIns="93378" bIns="46688" numCol="1" rtlCol="0" anchor="ctr" anchorCtr="0" compatLnSpc="1">
            <a:prstTxWarp prst="textNoShape">
              <a:avLst/>
            </a:prstTxWarp>
          </a:bodyPr>
          <a:lstStyle/>
          <a:p>
            <a:pPr algn="ctr" defTabSz="933494"/>
            <a:r>
              <a:rPr lang="en-US" sz="1836" b="1" dirty="0">
                <a:solidFill>
                  <a:schemeClr val="tx1"/>
                </a:solidFill>
              </a:rPr>
              <a:t>1</a:t>
            </a:r>
          </a:p>
        </p:txBody>
      </p:sp>
      <p:sp>
        <p:nvSpPr>
          <p:cNvPr id="36" name="Oval 35"/>
          <p:cNvSpPr/>
          <p:nvPr/>
        </p:nvSpPr>
        <p:spPr bwMode="auto">
          <a:xfrm>
            <a:off x="9321389" y="3742911"/>
            <a:ext cx="414382" cy="305522"/>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3378" tIns="46688" rIns="93378" bIns="46688" numCol="1" rtlCol="0" anchor="ctr" anchorCtr="0" compatLnSpc="1">
            <a:prstTxWarp prst="textNoShape">
              <a:avLst/>
            </a:prstTxWarp>
          </a:bodyPr>
          <a:lstStyle/>
          <a:p>
            <a:pPr algn="ctr" defTabSz="933494"/>
            <a:r>
              <a:rPr lang="en-US" sz="1836" b="1" dirty="0">
                <a:solidFill>
                  <a:schemeClr val="tx1"/>
                </a:solidFill>
              </a:rPr>
              <a:t>3</a:t>
            </a:r>
          </a:p>
        </p:txBody>
      </p:sp>
      <p:sp>
        <p:nvSpPr>
          <p:cNvPr id="37" name="Rectangle 36"/>
          <p:cNvSpPr/>
          <p:nvPr/>
        </p:nvSpPr>
        <p:spPr>
          <a:xfrm>
            <a:off x="6936646" y="5399324"/>
            <a:ext cx="1864721" cy="714766"/>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a:gradFill>
                  <a:gsLst>
                    <a:gs pos="0">
                      <a:srgbClr val="FFFFFF"/>
                    </a:gs>
                    <a:gs pos="100000">
                      <a:srgbClr val="FFFFFF"/>
                    </a:gs>
                  </a:gsLst>
                  <a:lin ang="5400000" scaled="0"/>
                </a:gradFill>
              </a:rPr>
              <a:t>File Server </a:t>
            </a:r>
            <a:br>
              <a:rPr lang="en-US" sz="1600" dirty="0">
                <a:gradFill>
                  <a:gsLst>
                    <a:gs pos="0">
                      <a:srgbClr val="FFFFFF"/>
                    </a:gs>
                    <a:gs pos="100000">
                      <a:srgbClr val="FFFFFF"/>
                    </a:gs>
                  </a:gsLst>
                  <a:lin ang="5400000" scaled="0"/>
                </a:gradFill>
              </a:rPr>
            </a:br>
            <a:r>
              <a:rPr lang="en-US" sz="1600" dirty="0">
                <a:gradFill>
                  <a:gsLst>
                    <a:gs pos="0">
                      <a:srgbClr val="FFFFFF"/>
                    </a:gs>
                    <a:gs pos="100000">
                      <a:srgbClr val="FFFFFF"/>
                    </a:gs>
                  </a:gsLst>
                  <a:lin ang="5400000" scaled="0"/>
                </a:gradFill>
              </a:rPr>
              <a:t>Node A</a:t>
            </a:r>
          </a:p>
        </p:txBody>
      </p:sp>
      <p:sp>
        <p:nvSpPr>
          <p:cNvPr id="38" name="Rectangle 37"/>
          <p:cNvSpPr/>
          <p:nvPr/>
        </p:nvSpPr>
        <p:spPr>
          <a:xfrm>
            <a:off x="9048133" y="5414633"/>
            <a:ext cx="1879009" cy="699453"/>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a:gradFill>
                  <a:gsLst>
                    <a:gs pos="0">
                      <a:srgbClr val="FFFFFF"/>
                    </a:gs>
                    <a:gs pos="100000">
                      <a:srgbClr val="FFFFFF"/>
                    </a:gs>
                  </a:gsLst>
                  <a:lin ang="5400000" scaled="0"/>
                </a:gradFill>
              </a:rPr>
              <a:t>File Server </a:t>
            </a:r>
            <a:br>
              <a:rPr lang="en-US" sz="1600" dirty="0">
                <a:gradFill>
                  <a:gsLst>
                    <a:gs pos="0">
                      <a:srgbClr val="FFFFFF"/>
                    </a:gs>
                    <a:gs pos="100000">
                      <a:srgbClr val="FFFFFF"/>
                    </a:gs>
                  </a:gsLst>
                  <a:lin ang="5400000" scaled="0"/>
                </a:gradFill>
              </a:rPr>
            </a:br>
            <a:r>
              <a:rPr lang="en-US" sz="1600" dirty="0">
                <a:gradFill>
                  <a:gsLst>
                    <a:gs pos="0">
                      <a:srgbClr val="FFFFFF"/>
                    </a:gs>
                    <a:gs pos="100000">
                      <a:srgbClr val="FFFFFF"/>
                    </a:gs>
                  </a:gsLst>
                  <a:lin ang="5400000" scaled="0"/>
                </a:gradFill>
              </a:rPr>
              <a:t>Node B</a:t>
            </a:r>
          </a:p>
        </p:txBody>
      </p:sp>
      <p:sp>
        <p:nvSpPr>
          <p:cNvPr id="39" name="TextBox 38"/>
          <p:cNvSpPr txBox="1"/>
          <p:nvPr/>
        </p:nvSpPr>
        <p:spPr>
          <a:xfrm>
            <a:off x="6758454" y="4270742"/>
            <a:ext cx="1711254" cy="318407"/>
          </a:xfrm>
          <a:prstGeom prst="rect">
            <a:avLst/>
          </a:prstGeom>
          <a:noFill/>
        </p:spPr>
        <p:txBody>
          <a:bodyPr wrap="square" lIns="93382" tIns="46690" rIns="93382" bIns="46690" rtlCol="0">
            <a:spAutoFit/>
          </a:bodyPr>
          <a:lstStyle/>
          <a:p>
            <a:pPr algn="ctr"/>
            <a:r>
              <a:rPr lang="en-US" sz="1428" b="1" dirty="0"/>
              <a:t>\\</a:t>
            </a:r>
            <a:r>
              <a:rPr lang="en-US" sz="1428" b="1" dirty="0" smtClean="0"/>
              <a:t>fs\share</a:t>
            </a:r>
            <a:endParaRPr lang="en-US" sz="1428" b="1" dirty="0"/>
          </a:p>
        </p:txBody>
      </p:sp>
      <p:sp>
        <p:nvSpPr>
          <p:cNvPr id="40" name="TextBox 39"/>
          <p:cNvSpPr txBox="1"/>
          <p:nvPr/>
        </p:nvSpPr>
        <p:spPr>
          <a:xfrm>
            <a:off x="9305634" y="4270742"/>
            <a:ext cx="1711254" cy="318407"/>
          </a:xfrm>
          <a:prstGeom prst="rect">
            <a:avLst/>
          </a:prstGeom>
          <a:noFill/>
        </p:spPr>
        <p:txBody>
          <a:bodyPr wrap="square" lIns="93382" tIns="46690" rIns="93382" bIns="46690" rtlCol="0">
            <a:spAutoFit/>
          </a:bodyPr>
          <a:lstStyle/>
          <a:p>
            <a:pPr algn="ctr"/>
            <a:r>
              <a:rPr lang="en-US" sz="1428" b="1" dirty="0"/>
              <a:t>\\</a:t>
            </a:r>
            <a:r>
              <a:rPr lang="en-US" sz="1428" b="1" dirty="0" smtClean="0"/>
              <a:t>fs\share</a:t>
            </a:r>
            <a:endParaRPr lang="en-US" sz="1428" b="1" dirty="0"/>
          </a:p>
        </p:txBody>
      </p:sp>
    </p:spTree>
    <p:extLst>
      <p:ext uri="{BB962C8B-B14F-4D97-AF65-F5344CB8AC3E}">
        <p14:creationId xmlns:p14="http://schemas.microsoft.com/office/powerpoint/2010/main" val="2902011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ounded Rectangle 70"/>
          <p:cNvSpPr/>
          <p:nvPr/>
        </p:nvSpPr>
        <p:spPr bwMode="auto">
          <a:xfrm>
            <a:off x="6588482" y="3869499"/>
            <a:ext cx="4206145" cy="2182922"/>
          </a:xfrm>
          <a:prstGeom prst="roundRect">
            <a:avLst>
              <a:gd name="adj" fmla="val 0"/>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0">
                    <a:srgbClr val="FFFFFF"/>
                  </a:gs>
                  <a:gs pos="100000">
                    <a:srgbClr val="FFFFFF"/>
                  </a:gs>
                </a:gsLst>
                <a:lin ang="5400000" scaled="0"/>
              </a:gradFill>
            </a:endParaRPr>
          </a:p>
        </p:txBody>
      </p:sp>
      <p:sp>
        <p:nvSpPr>
          <p:cNvPr id="5" name="Title 4"/>
          <p:cNvSpPr>
            <a:spLocks noGrp="1"/>
          </p:cNvSpPr>
          <p:nvPr>
            <p:ph type="title"/>
          </p:nvPr>
        </p:nvSpPr>
        <p:spPr/>
        <p:txBody>
          <a:bodyPr>
            <a:normAutofit fontScale="90000"/>
          </a:bodyPr>
          <a:lstStyle/>
          <a:p>
            <a:r>
              <a:rPr lang="en-US" dirty="0" smtClean="0"/>
              <a:t>SMB Scale-Out</a:t>
            </a:r>
            <a:endParaRPr lang="en-US" dirty="0"/>
          </a:p>
        </p:txBody>
      </p:sp>
      <p:sp>
        <p:nvSpPr>
          <p:cNvPr id="3" name="Content Placeholder 2"/>
          <p:cNvSpPr>
            <a:spLocks noGrp="1"/>
          </p:cNvSpPr>
          <p:nvPr>
            <p:ph type="body" sz="quarter" idx="10"/>
          </p:nvPr>
        </p:nvSpPr>
        <p:spPr/>
        <p:txBody>
          <a:bodyPr/>
          <a:lstStyle/>
          <a:p>
            <a:r>
              <a:rPr lang="en-US" sz="2000" dirty="0">
                <a:solidFill>
                  <a:schemeClr val="tx1"/>
                </a:solidFill>
              </a:rPr>
              <a:t>Targeted for server app storage</a:t>
            </a:r>
          </a:p>
          <a:p>
            <a:pPr marL="342900" lvl="1" indent="-342900">
              <a:buFont typeface="Arial" panose="020B0604020202020204" pitchFamily="34" charset="0"/>
              <a:buChar char="•"/>
            </a:pPr>
            <a:r>
              <a:rPr lang="en-US" sz="1800" dirty="0">
                <a:solidFill>
                  <a:schemeClr val="tx1"/>
                </a:solidFill>
              </a:rPr>
              <a:t>Example: Hyper-V and SQL Server</a:t>
            </a:r>
          </a:p>
          <a:p>
            <a:pPr marL="342900" lvl="1" indent="-342900">
              <a:buFont typeface="Arial" panose="020B0604020202020204" pitchFamily="34" charset="0"/>
              <a:buChar char="•"/>
            </a:pPr>
            <a:r>
              <a:rPr lang="en-US" sz="1800" dirty="0">
                <a:solidFill>
                  <a:schemeClr val="tx1"/>
                </a:solidFill>
              </a:rPr>
              <a:t>Increase available bandwidth by adding </a:t>
            </a:r>
            <a:r>
              <a:rPr lang="en-US" sz="1800" dirty="0" smtClean="0">
                <a:solidFill>
                  <a:schemeClr val="tx1"/>
                </a:solidFill>
              </a:rPr>
              <a:t>nodes</a:t>
            </a:r>
          </a:p>
          <a:p>
            <a:pPr marL="342900" lvl="1" indent="-342900">
              <a:buFont typeface="Arial" panose="020B0604020202020204" pitchFamily="34" charset="0"/>
              <a:buChar char="•"/>
            </a:pPr>
            <a:r>
              <a:rPr lang="en-US" sz="1800" dirty="0" smtClean="0">
                <a:solidFill>
                  <a:schemeClr val="tx1"/>
                </a:solidFill>
              </a:rPr>
              <a:t>Leverages Cluster Shared Volumes (CSV)</a:t>
            </a:r>
            <a:endParaRPr lang="en-US" sz="1800" dirty="0">
              <a:solidFill>
                <a:schemeClr val="tx1"/>
              </a:solidFill>
            </a:endParaRPr>
          </a:p>
          <a:p>
            <a:pPr lvl="1"/>
            <a:endParaRPr lang="en-US" sz="1800" dirty="0">
              <a:solidFill>
                <a:schemeClr val="tx1"/>
              </a:solidFill>
            </a:endParaRPr>
          </a:p>
          <a:p>
            <a:r>
              <a:rPr lang="en-US" sz="2000" dirty="0">
                <a:solidFill>
                  <a:schemeClr val="tx1"/>
                </a:solidFill>
              </a:rPr>
              <a:t>Key capabilities:</a:t>
            </a:r>
          </a:p>
          <a:p>
            <a:pPr marL="342900" lvl="1" indent="-342900">
              <a:buFont typeface="Arial" panose="020B0604020202020204" pitchFamily="34" charset="0"/>
              <a:buChar char="•"/>
            </a:pPr>
            <a:r>
              <a:rPr lang="en-US" sz="1800" dirty="0">
                <a:solidFill>
                  <a:schemeClr val="tx1"/>
                </a:solidFill>
              </a:rPr>
              <a:t>Active/Active file shares</a:t>
            </a:r>
          </a:p>
          <a:p>
            <a:pPr marL="342900" lvl="1" indent="-342900">
              <a:buFont typeface="Arial" panose="020B0604020202020204" pitchFamily="34" charset="0"/>
              <a:buChar char="•"/>
            </a:pPr>
            <a:r>
              <a:rPr lang="en-US" sz="1800" dirty="0">
                <a:solidFill>
                  <a:schemeClr val="tx1"/>
                </a:solidFill>
              </a:rPr>
              <a:t>Fault tolerance with zero downtime</a:t>
            </a:r>
          </a:p>
          <a:p>
            <a:pPr marL="342900" lvl="1" indent="-342900">
              <a:buFont typeface="Arial" panose="020B0604020202020204" pitchFamily="34" charset="0"/>
              <a:buChar char="•"/>
            </a:pPr>
            <a:r>
              <a:rPr lang="en-US" sz="1800" dirty="0">
                <a:solidFill>
                  <a:schemeClr val="tx1"/>
                </a:solidFill>
              </a:rPr>
              <a:t>Fast failure recovery</a:t>
            </a:r>
          </a:p>
          <a:p>
            <a:pPr marL="342900" lvl="1" indent="-342900">
              <a:buFont typeface="Arial" panose="020B0604020202020204" pitchFamily="34" charset="0"/>
              <a:buChar char="•"/>
            </a:pPr>
            <a:r>
              <a:rPr lang="en-US" sz="1800" dirty="0">
                <a:solidFill>
                  <a:schemeClr val="tx1"/>
                </a:solidFill>
              </a:rPr>
              <a:t>CHKDSK with zero downtime</a:t>
            </a:r>
          </a:p>
          <a:p>
            <a:pPr marL="342900" lvl="1" indent="-342900">
              <a:buFont typeface="Arial" panose="020B0604020202020204" pitchFamily="34" charset="0"/>
              <a:buChar char="•"/>
            </a:pPr>
            <a:r>
              <a:rPr lang="en-US" sz="1800" dirty="0">
                <a:solidFill>
                  <a:schemeClr val="tx1"/>
                </a:solidFill>
              </a:rPr>
              <a:t>Support for app consistent snapshots</a:t>
            </a:r>
          </a:p>
          <a:p>
            <a:pPr marL="342900" lvl="1" indent="-342900">
              <a:buFont typeface="Arial" panose="020B0604020202020204" pitchFamily="34" charset="0"/>
              <a:buChar char="•"/>
            </a:pPr>
            <a:r>
              <a:rPr lang="en-US" sz="1800" dirty="0">
                <a:solidFill>
                  <a:schemeClr val="tx1"/>
                </a:solidFill>
              </a:rPr>
              <a:t>Support for RDMA enabled networks</a:t>
            </a:r>
          </a:p>
          <a:p>
            <a:pPr marL="342900" lvl="1" indent="-342900">
              <a:buFont typeface="Arial" panose="020B0604020202020204" pitchFamily="34" charset="0"/>
              <a:buChar char="•"/>
            </a:pPr>
            <a:r>
              <a:rPr lang="en-US" sz="1800" dirty="0">
                <a:solidFill>
                  <a:schemeClr val="tx1"/>
                </a:solidFill>
              </a:rPr>
              <a:t>Optimization for server apps</a:t>
            </a:r>
          </a:p>
          <a:p>
            <a:pPr marL="342900" lvl="1" indent="-342900">
              <a:buFont typeface="Arial" panose="020B0604020202020204" pitchFamily="34" charset="0"/>
              <a:buChar char="•"/>
            </a:pPr>
            <a:r>
              <a:rPr lang="en-US" sz="1800" dirty="0">
                <a:solidFill>
                  <a:schemeClr val="tx1"/>
                </a:solidFill>
              </a:rPr>
              <a:t>Simple management</a:t>
            </a:r>
          </a:p>
        </p:txBody>
      </p:sp>
      <p:sp>
        <p:nvSpPr>
          <p:cNvPr id="20" name="Rounded Rectangle 19"/>
          <p:cNvSpPr/>
          <p:nvPr/>
        </p:nvSpPr>
        <p:spPr bwMode="auto">
          <a:xfrm>
            <a:off x="6588482" y="1569174"/>
            <a:ext cx="4206145" cy="1202878"/>
          </a:xfrm>
          <a:prstGeom prst="roundRect">
            <a:avLst>
              <a:gd name="adj" fmla="val 0"/>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0">
                    <a:srgbClr val="FFFFFF"/>
                  </a:gs>
                  <a:gs pos="100000">
                    <a:srgbClr val="FFFFFF"/>
                  </a:gs>
                </a:gsLst>
                <a:lin ang="5400000" scaled="0"/>
              </a:gradFill>
            </a:endParaRPr>
          </a:p>
        </p:txBody>
      </p:sp>
      <p:sp>
        <p:nvSpPr>
          <p:cNvPr id="21" name="Isosceles Triangle 20"/>
          <p:cNvSpPr/>
          <p:nvPr/>
        </p:nvSpPr>
        <p:spPr>
          <a:xfrm rot="10800000">
            <a:off x="6694662" y="5205061"/>
            <a:ext cx="4031880" cy="380450"/>
          </a:xfrm>
          <a:prstGeom prst="triangle">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solidFill>
                <a:schemeClr val="tx1"/>
              </a:solidFill>
            </a:endParaRPr>
          </a:p>
        </p:txBody>
      </p:sp>
      <p:pic>
        <p:nvPicPr>
          <p:cNvPr id="22"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6871362" y="4451899"/>
            <a:ext cx="583807" cy="796919"/>
          </a:xfrm>
          <a:prstGeom prst="rect">
            <a:avLst/>
          </a:prstGeom>
          <a:noFill/>
        </p:spPr>
      </p:pic>
      <p:pic>
        <p:nvPicPr>
          <p:cNvPr id="23"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7936971" y="4451899"/>
            <a:ext cx="583807" cy="796919"/>
          </a:xfrm>
          <a:prstGeom prst="rect">
            <a:avLst/>
          </a:prstGeom>
          <a:noFill/>
        </p:spPr>
      </p:pic>
      <p:pic>
        <p:nvPicPr>
          <p:cNvPr id="28"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9002578" y="4451899"/>
            <a:ext cx="583807" cy="796919"/>
          </a:xfrm>
          <a:prstGeom prst="rect">
            <a:avLst/>
          </a:prstGeom>
          <a:noFill/>
        </p:spPr>
      </p:pic>
      <p:pic>
        <p:nvPicPr>
          <p:cNvPr id="29"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10068186" y="4451899"/>
            <a:ext cx="583807" cy="796919"/>
          </a:xfrm>
          <a:prstGeom prst="rect">
            <a:avLst/>
          </a:prstGeom>
          <a:noFill/>
        </p:spPr>
      </p:pic>
      <p:sp>
        <p:nvSpPr>
          <p:cNvPr id="30" name="Rounded Rectangle 29"/>
          <p:cNvSpPr/>
          <p:nvPr/>
        </p:nvSpPr>
        <p:spPr>
          <a:xfrm>
            <a:off x="6752133" y="4570578"/>
            <a:ext cx="3916934" cy="279781"/>
          </a:xfrm>
          <a:prstGeom prst="round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a:gradFill>
                  <a:gsLst>
                    <a:gs pos="0">
                      <a:srgbClr val="FFFFFF"/>
                    </a:gs>
                    <a:gs pos="100000">
                      <a:srgbClr val="FFFFFF"/>
                    </a:gs>
                  </a:gsLst>
                  <a:lin ang="5400000" scaled="0"/>
                </a:gradFill>
              </a:rPr>
              <a:t>Single File System Namespace</a:t>
            </a:r>
          </a:p>
        </p:txBody>
      </p:sp>
      <p:pic>
        <p:nvPicPr>
          <p:cNvPr id="31" name="Picture 18" descr="Database blue"/>
          <p:cNvPicPr>
            <a:picLocks noChangeAspect="1" noChangeArrowheads="1"/>
          </p:cNvPicPr>
          <p:nvPr/>
        </p:nvPicPr>
        <p:blipFill>
          <a:blip r:embed="rId4" cstate="print"/>
          <a:srcRect/>
          <a:stretch>
            <a:fillRect/>
          </a:stretch>
        </p:blipFill>
        <p:spPr bwMode="auto">
          <a:xfrm>
            <a:off x="8559446" y="5488516"/>
            <a:ext cx="330865" cy="422836"/>
          </a:xfrm>
          <a:prstGeom prst="rect">
            <a:avLst/>
          </a:prstGeom>
          <a:noFill/>
        </p:spPr>
      </p:pic>
      <p:sp>
        <p:nvSpPr>
          <p:cNvPr id="32" name="TextBox 31"/>
          <p:cNvSpPr txBox="1"/>
          <p:nvPr/>
        </p:nvSpPr>
        <p:spPr>
          <a:xfrm>
            <a:off x="7570402" y="5174360"/>
            <a:ext cx="2275446" cy="316953"/>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defPPr>
              <a:defRPr lang="en-US"/>
            </a:defPPr>
            <a:lvl1pPr algn="ctr" defTabSz="932472" fontAlgn="base">
              <a:spcBef>
                <a:spcPct val="0"/>
              </a:spcBef>
              <a:spcAft>
                <a:spcPct val="0"/>
              </a:spcAft>
              <a:defRPr sz="1600">
                <a:gradFill>
                  <a:gsLst>
                    <a:gs pos="0">
                      <a:srgbClr val="FFFFFF"/>
                    </a:gs>
                    <a:gs pos="100000">
                      <a:srgbClr val="FFFFFF"/>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Cluster Shared Volumes</a:t>
            </a:r>
          </a:p>
        </p:txBody>
      </p:sp>
      <p:sp>
        <p:nvSpPr>
          <p:cNvPr id="36" name="Rounded Rectangle 35"/>
          <p:cNvSpPr/>
          <p:nvPr/>
        </p:nvSpPr>
        <p:spPr>
          <a:xfrm>
            <a:off x="6766347" y="3978975"/>
            <a:ext cx="3916934" cy="279781"/>
          </a:xfrm>
          <a:prstGeom prst="round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a:gradFill>
                  <a:gsLst>
                    <a:gs pos="0">
                      <a:srgbClr val="FFFFFF"/>
                    </a:gs>
                    <a:gs pos="100000">
                      <a:srgbClr val="FFFFFF"/>
                    </a:gs>
                  </a:gsLst>
                  <a:lin ang="5400000" scaled="0"/>
                </a:gradFill>
              </a:rPr>
              <a:t>Single Logical File Server  (\\FS\Share)</a:t>
            </a:r>
          </a:p>
        </p:txBody>
      </p:sp>
      <p:grpSp>
        <p:nvGrpSpPr>
          <p:cNvPr id="8" name="Group 7"/>
          <p:cNvGrpSpPr/>
          <p:nvPr/>
        </p:nvGrpSpPr>
        <p:grpSpPr>
          <a:xfrm>
            <a:off x="6688764" y="1997391"/>
            <a:ext cx="394041" cy="537881"/>
            <a:chOff x="6541627" y="3161460"/>
            <a:chExt cx="386350" cy="527382"/>
          </a:xfrm>
        </p:grpSpPr>
        <p:pic>
          <p:nvPicPr>
            <p:cNvPr id="67"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6541627" y="3161460"/>
              <a:ext cx="386350" cy="527382"/>
            </a:xfrm>
            <a:prstGeom prst="rect">
              <a:avLst/>
            </a:prstGeom>
            <a:noFill/>
          </p:spPr>
        </p:pic>
        <p:pic>
          <p:nvPicPr>
            <p:cNvPr id="68" name="Picture 3" descr="C:\Users\shonsh\Desktop\images\VM.png"/>
            <p:cNvPicPr>
              <a:picLocks noChangeAspect="1" noChangeArrowheads="1"/>
            </p:cNvPicPr>
            <p:nvPr/>
          </p:nvPicPr>
          <p:blipFill>
            <a:blip r:embed="rId5" cstate="print"/>
            <a:srcRect/>
            <a:stretch>
              <a:fillRect/>
            </a:stretch>
          </p:blipFill>
          <p:spPr bwMode="auto">
            <a:xfrm>
              <a:off x="6703841" y="3286316"/>
              <a:ext cx="148562" cy="240099"/>
            </a:xfrm>
            <a:prstGeom prst="rect">
              <a:avLst/>
            </a:prstGeom>
            <a:noFill/>
          </p:spPr>
        </p:pic>
      </p:grpSp>
      <p:sp>
        <p:nvSpPr>
          <p:cNvPr id="7" name="Rectangle 6"/>
          <p:cNvSpPr/>
          <p:nvPr/>
        </p:nvSpPr>
        <p:spPr bwMode="auto">
          <a:xfrm>
            <a:off x="9698092" y="1311060"/>
            <a:ext cx="1773871" cy="559562"/>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a:gradFill>
                  <a:gsLst>
                    <a:gs pos="0">
                      <a:srgbClr val="FFFFFF"/>
                    </a:gs>
                    <a:gs pos="100000">
                      <a:srgbClr val="FFFFFF"/>
                    </a:gs>
                  </a:gsLst>
                  <a:lin ang="5400000" scaled="0"/>
                </a:gradFill>
              </a:rPr>
              <a:t>Hyper-V Cluster</a:t>
            </a:r>
          </a:p>
          <a:p>
            <a:pPr algn="ctr" defTabSz="932472" fontAlgn="base">
              <a:spcBef>
                <a:spcPct val="0"/>
              </a:spcBef>
              <a:spcAft>
                <a:spcPct val="0"/>
              </a:spcAft>
            </a:pPr>
            <a:r>
              <a:rPr lang="en-US" sz="1600" dirty="0">
                <a:gradFill>
                  <a:gsLst>
                    <a:gs pos="0">
                      <a:srgbClr val="FFFFFF"/>
                    </a:gs>
                    <a:gs pos="100000">
                      <a:srgbClr val="FFFFFF"/>
                    </a:gs>
                  </a:gsLst>
                  <a:lin ang="5400000" scaled="0"/>
                </a:gradFill>
              </a:rPr>
              <a:t>(Up to 64 nodes)</a:t>
            </a:r>
          </a:p>
        </p:txBody>
      </p:sp>
      <p:grpSp>
        <p:nvGrpSpPr>
          <p:cNvPr id="72" name="Group 71"/>
          <p:cNvGrpSpPr/>
          <p:nvPr/>
        </p:nvGrpSpPr>
        <p:grpSpPr>
          <a:xfrm>
            <a:off x="9829858" y="1997391"/>
            <a:ext cx="394041" cy="537881"/>
            <a:chOff x="6541627" y="3161460"/>
            <a:chExt cx="386350" cy="527382"/>
          </a:xfrm>
        </p:grpSpPr>
        <p:pic>
          <p:nvPicPr>
            <p:cNvPr id="73"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6541627" y="3161460"/>
              <a:ext cx="386350" cy="527382"/>
            </a:xfrm>
            <a:prstGeom prst="rect">
              <a:avLst/>
            </a:prstGeom>
            <a:noFill/>
          </p:spPr>
        </p:pic>
        <p:pic>
          <p:nvPicPr>
            <p:cNvPr id="74" name="Picture 3" descr="C:\Users\shonsh\Desktop\images\VM.png"/>
            <p:cNvPicPr>
              <a:picLocks noChangeAspect="1" noChangeArrowheads="1"/>
            </p:cNvPicPr>
            <p:nvPr/>
          </p:nvPicPr>
          <p:blipFill>
            <a:blip r:embed="rId5" cstate="print"/>
            <a:srcRect/>
            <a:stretch>
              <a:fillRect/>
            </a:stretch>
          </p:blipFill>
          <p:spPr bwMode="auto">
            <a:xfrm>
              <a:off x="6703841" y="3286316"/>
              <a:ext cx="148562" cy="240099"/>
            </a:xfrm>
            <a:prstGeom prst="rect">
              <a:avLst/>
            </a:prstGeom>
            <a:noFill/>
          </p:spPr>
        </p:pic>
      </p:grpSp>
      <p:grpSp>
        <p:nvGrpSpPr>
          <p:cNvPr id="75" name="Group 74"/>
          <p:cNvGrpSpPr/>
          <p:nvPr/>
        </p:nvGrpSpPr>
        <p:grpSpPr>
          <a:xfrm>
            <a:off x="7137492" y="1997391"/>
            <a:ext cx="394041" cy="537881"/>
            <a:chOff x="6541627" y="3161460"/>
            <a:chExt cx="386350" cy="527382"/>
          </a:xfrm>
        </p:grpSpPr>
        <p:pic>
          <p:nvPicPr>
            <p:cNvPr id="76"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6541627" y="3161460"/>
              <a:ext cx="386350" cy="527382"/>
            </a:xfrm>
            <a:prstGeom prst="rect">
              <a:avLst/>
            </a:prstGeom>
            <a:noFill/>
          </p:spPr>
        </p:pic>
        <p:pic>
          <p:nvPicPr>
            <p:cNvPr id="77" name="Picture 3" descr="C:\Users\shonsh\Desktop\images\VM.png"/>
            <p:cNvPicPr>
              <a:picLocks noChangeAspect="1" noChangeArrowheads="1"/>
            </p:cNvPicPr>
            <p:nvPr/>
          </p:nvPicPr>
          <p:blipFill>
            <a:blip r:embed="rId5" cstate="print"/>
            <a:srcRect/>
            <a:stretch>
              <a:fillRect/>
            </a:stretch>
          </p:blipFill>
          <p:spPr bwMode="auto">
            <a:xfrm>
              <a:off x="6703841" y="3286316"/>
              <a:ext cx="148562" cy="240099"/>
            </a:xfrm>
            <a:prstGeom prst="rect">
              <a:avLst/>
            </a:prstGeom>
            <a:noFill/>
          </p:spPr>
        </p:pic>
      </p:grpSp>
      <p:grpSp>
        <p:nvGrpSpPr>
          <p:cNvPr id="78" name="Group 77"/>
          <p:cNvGrpSpPr/>
          <p:nvPr/>
        </p:nvGrpSpPr>
        <p:grpSpPr>
          <a:xfrm>
            <a:off x="7586219" y="1997391"/>
            <a:ext cx="394041" cy="537881"/>
            <a:chOff x="6541627" y="3161460"/>
            <a:chExt cx="386350" cy="527382"/>
          </a:xfrm>
        </p:grpSpPr>
        <p:pic>
          <p:nvPicPr>
            <p:cNvPr id="79"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6541627" y="3161460"/>
              <a:ext cx="386350" cy="527382"/>
            </a:xfrm>
            <a:prstGeom prst="rect">
              <a:avLst/>
            </a:prstGeom>
            <a:noFill/>
          </p:spPr>
        </p:pic>
        <p:pic>
          <p:nvPicPr>
            <p:cNvPr id="80" name="Picture 3" descr="C:\Users\shonsh\Desktop\images\VM.png"/>
            <p:cNvPicPr>
              <a:picLocks noChangeAspect="1" noChangeArrowheads="1"/>
            </p:cNvPicPr>
            <p:nvPr/>
          </p:nvPicPr>
          <p:blipFill>
            <a:blip r:embed="rId5" cstate="print"/>
            <a:srcRect/>
            <a:stretch>
              <a:fillRect/>
            </a:stretch>
          </p:blipFill>
          <p:spPr bwMode="auto">
            <a:xfrm>
              <a:off x="6703841" y="3286316"/>
              <a:ext cx="148562" cy="240099"/>
            </a:xfrm>
            <a:prstGeom prst="rect">
              <a:avLst/>
            </a:prstGeom>
            <a:noFill/>
          </p:spPr>
        </p:pic>
      </p:grpSp>
      <p:grpSp>
        <p:nvGrpSpPr>
          <p:cNvPr id="81" name="Group 80"/>
          <p:cNvGrpSpPr/>
          <p:nvPr/>
        </p:nvGrpSpPr>
        <p:grpSpPr>
          <a:xfrm>
            <a:off x="8034947" y="1997391"/>
            <a:ext cx="394041" cy="537881"/>
            <a:chOff x="6541627" y="3161460"/>
            <a:chExt cx="386350" cy="527382"/>
          </a:xfrm>
        </p:grpSpPr>
        <p:pic>
          <p:nvPicPr>
            <p:cNvPr id="82"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6541627" y="3161460"/>
              <a:ext cx="386350" cy="527382"/>
            </a:xfrm>
            <a:prstGeom prst="rect">
              <a:avLst/>
            </a:prstGeom>
            <a:noFill/>
          </p:spPr>
        </p:pic>
        <p:pic>
          <p:nvPicPr>
            <p:cNvPr id="83" name="Picture 3" descr="C:\Users\shonsh\Desktop\images\VM.png"/>
            <p:cNvPicPr>
              <a:picLocks noChangeAspect="1" noChangeArrowheads="1"/>
            </p:cNvPicPr>
            <p:nvPr/>
          </p:nvPicPr>
          <p:blipFill>
            <a:blip r:embed="rId5" cstate="print"/>
            <a:srcRect/>
            <a:stretch>
              <a:fillRect/>
            </a:stretch>
          </p:blipFill>
          <p:spPr bwMode="auto">
            <a:xfrm>
              <a:off x="6703841" y="3286316"/>
              <a:ext cx="148562" cy="240099"/>
            </a:xfrm>
            <a:prstGeom prst="rect">
              <a:avLst/>
            </a:prstGeom>
            <a:noFill/>
          </p:spPr>
        </p:pic>
      </p:grpSp>
      <p:grpSp>
        <p:nvGrpSpPr>
          <p:cNvPr id="84" name="Group 83"/>
          <p:cNvGrpSpPr/>
          <p:nvPr/>
        </p:nvGrpSpPr>
        <p:grpSpPr>
          <a:xfrm>
            <a:off x="8483675" y="1997391"/>
            <a:ext cx="394041" cy="537881"/>
            <a:chOff x="6541627" y="3161460"/>
            <a:chExt cx="386350" cy="527382"/>
          </a:xfrm>
        </p:grpSpPr>
        <p:pic>
          <p:nvPicPr>
            <p:cNvPr id="85"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6541627" y="3161460"/>
              <a:ext cx="386350" cy="527382"/>
            </a:xfrm>
            <a:prstGeom prst="rect">
              <a:avLst/>
            </a:prstGeom>
            <a:noFill/>
          </p:spPr>
        </p:pic>
        <p:pic>
          <p:nvPicPr>
            <p:cNvPr id="86" name="Picture 3" descr="C:\Users\shonsh\Desktop\images\VM.png"/>
            <p:cNvPicPr>
              <a:picLocks noChangeAspect="1" noChangeArrowheads="1"/>
            </p:cNvPicPr>
            <p:nvPr/>
          </p:nvPicPr>
          <p:blipFill>
            <a:blip r:embed="rId5" cstate="print"/>
            <a:srcRect/>
            <a:stretch>
              <a:fillRect/>
            </a:stretch>
          </p:blipFill>
          <p:spPr bwMode="auto">
            <a:xfrm>
              <a:off x="6703841" y="3286316"/>
              <a:ext cx="148562" cy="240099"/>
            </a:xfrm>
            <a:prstGeom prst="rect">
              <a:avLst/>
            </a:prstGeom>
            <a:noFill/>
          </p:spPr>
        </p:pic>
      </p:grpSp>
      <p:grpSp>
        <p:nvGrpSpPr>
          <p:cNvPr id="87" name="Group 86"/>
          <p:cNvGrpSpPr/>
          <p:nvPr/>
        </p:nvGrpSpPr>
        <p:grpSpPr>
          <a:xfrm>
            <a:off x="8932403" y="1997391"/>
            <a:ext cx="394041" cy="537881"/>
            <a:chOff x="6541627" y="3161460"/>
            <a:chExt cx="386350" cy="527382"/>
          </a:xfrm>
        </p:grpSpPr>
        <p:pic>
          <p:nvPicPr>
            <p:cNvPr id="88"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6541627" y="3161460"/>
              <a:ext cx="386350" cy="527382"/>
            </a:xfrm>
            <a:prstGeom prst="rect">
              <a:avLst/>
            </a:prstGeom>
            <a:noFill/>
          </p:spPr>
        </p:pic>
        <p:pic>
          <p:nvPicPr>
            <p:cNvPr id="89" name="Picture 3" descr="C:\Users\shonsh\Desktop\images\VM.png"/>
            <p:cNvPicPr>
              <a:picLocks noChangeAspect="1" noChangeArrowheads="1"/>
            </p:cNvPicPr>
            <p:nvPr/>
          </p:nvPicPr>
          <p:blipFill>
            <a:blip r:embed="rId5" cstate="print"/>
            <a:srcRect/>
            <a:stretch>
              <a:fillRect/>
            </a:stretch>
          </p:blipFill>
          <p:spPr bwMode="auto">
            <a:xfrm>
              <a:off x="6703841" y="3286316"/>
              <a:ext cx="148562" cy="240099"/>
            </a:xfrm>
            <a:prstGeom prst="rect">
              <a:avLst/>
            </a:prstGeom>
            <a:noFill/>
          </p:spPr>
        </p:pic>
      </p:grpSp>
      <p:grpSp>
        <p:nvGrpSpPr>
          <p:cNvPr id="90" name="Group 89"/>
          <p:cNvGrpSpPr/>
          <p:nvPr/>
        </p:nvGrpSpPr>
        <p:grpSpPr>
          <a:xfrm>
            <a:off x="9381130" y="1997391"/>
            <a:ext cx="394041" cy="537881"/>
            <a:chOff x="6541627" y="3161460"/>
            <a:chExt cx="386350" cy="527382"/>
          </a:xfrm>
        </p:grpSpPr>
        <p:pic>
          <p:nvPicPr>
            <p:cNvPr id="91"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6541627" y="3161460"/>
              <a:ext cx="386350" cy="527382"/>
            </a:xfrm>
            <a:prstGeom prst="rect">
              <a:avLst/>
            </a:prstGeom>
            <a:noFill/>
          </p:spPr>
        </p:pic>
        <p:pic>
          <p:nvPicPr>
            <p:cNvPr id="92" name="Picture 3" descr="C:\Users\shonsh\Desktop\images\VM.png"/>
            <p:cNvPicPr>
              <a:picLocks noChangeAspect="1" noChangeArrowheads="1"/>
            </p:cNvPicPr>
            <p:nvPr/>
          </p:nvPicPr>
          <p:blipFill>
            <a:blip r:embed="rId5" cstate="print"/>
            <a:srcRect/>
            <a:stretch>
              <a:fillRect/>
            </a:stretch>
          </p:blipFill>
          <p:spPr bwMode="auto">
            <a:xfrm>
              <a:off x="6703841" y="3286316"/>
              <a:ext cx="148562" cy="240099"/>
            </a:xfrm>
            <a:prstGeom prst="rect">
              <a:avLst/>
            </a:prstGeom>
            <a:noFill/>
          </p:spPr>
        </p:pic>
      </p:grpSp>
      <p:grpSp>
        <p:nvGrpSpPr>
          <p:cNvPr id="93" name="Group 92"/>
          <p:cNvGrpSpPr/>
          <p:nvPr/>
        </p:nvGrpSpPr>
        <p:grpSpPr>
          <a:xfrm>
            <a:off x="10278588" y="1997391"/>
            <a:ext cx="394041" cy="537881"/>
            <a:chOff x="6541627" y="3161460"/>
            <a:chExt cx="386350" cy="527382"/>
          </a:xfrm>
        </p:grpSpPr>
        <p:pic>
          <p:nvPicPr>
            <p:cNvPr id="94"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6541627" y="3161460"/>
              <a:ext cx="386350" cy="527382"/>
            </a:xfrm>
            <a:prstGeom prst="rect">
              <a:avLst/>
            </a:prstGeom>
            <a:noFill/>
          </p:spPr>
        </p:pic>
        <p:pic>
          <p:nvPicPr>
            <p:cNvPr id="95" name="Picture 3" descr="C:\Users\shonsh\Desktop\images\VM.png"/>
            <p:cNvPicPr>
              <a:picLocks noChangeAspect="1" noChangeArrowheads="1"/>
            </p:cNvPicPr>
            <p:nvPr/>
          </p:nvPicPr>
          <p:blipFill>
            <a:blip r:embed="rId5" cstate="print"/>
            <a:srcRect/>
            <a:stretch>
              <a:fillRect/>
            </a:stretch>
          </p:blipFill>
          <p:spPr bwMode="auto">
            <a:xfrm>
              <a:off x="6703841" y="3286316"/>
              <a:ext cx="148562" cy="240099"/>
            </a:xfrm>
            <a:prstGeom prst="rect">
              <a:avLst/>
            </a:prstGeom>
            <a:noFill/>
          </p:spPr>
        </p:pic>
      </p:grpSp>
      <p:sp>
        <p:nvSpPr>
          <p:cNvPr id="96" name="Rectangle 95"/>
          <p:cNvSpPr/>
          <p:nvPr/>
        </p:nvSpPr>
        <p:spPr bwMode="auto">
          <a:xfrm>
            <a:off x="6021355" y="5602335"/>
            <a:ext cx="1773871" cy="559562"/>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a:gradFill>
                  <a:gsLst>
                    <a:gs pos="0">
                      <a:srgbClr val="FFFFFF"/>
                    </a:gs>
                    <a:gs pos="100000">
                      <a:srgbClr val="FFFFFF"/>
                    </a:gs>
                  </a:gsLst>
                  <a:lin ang="5400000" scaled="0"/>
                </a:gradFill>
              </a:rPr>
              <a:t>File Server Cluster</a:t>
            </a:r>
          </a:p>
          <a:p>
            <a:pPr algn="ctr" defTabSz="932472" fontAlgn="base">
              <a:spcBef>
                <a:spcPct val="0"/>
              </a:spcBef>
              <a:spcAft>
                <a:spcPct val="0"/>
              </a:spcAft>
            </a:pPr>
            <a:r>
              <a:rPr lang="en-US" sz="1600" dirty="0">
                <a:gradFill>
                  <a:gsLst>
                    <a:gs pos="0">
                      <a:srgbClr val="FFFFFF"/>
                    </a:gs>
                    <a:gs pos="100000">
                      <a:srgbClr val="FFFFFF"/>
                    </a:gs>
                  </a:gsLst>
                  <a:lin ang="5400000" scaled="0"/>
                </a:gradFill>
              </a:rPr>
              <a:t>(Up to 8 nodes)</a:t>
            </a:r>
          </a:p>
        </p:txBody>
      </p:sp>
      <p:pic>
        <p:nvPicPr>
          <p:cNvPr id="54" name="Picture 18" descr="Database blue"/>
          <p:cNvPicPr>
            <a:picLocks noChangeAspect="1" noChangeArrowheads="1"/>
          </p:cNvPicPr>
          <p:nvPr/>
        </p:nvPicPr>
        <p:blipFill>
          <a:blip r:embed="rId4" cstate="print"/>
          <a:srcRect/>
          <a:stretch>
            <a:fillRect/>
          </a:stretch>
        </p:blipFill>
        <p:spPr bwMode="auto">
          <a:xfrm>
            <a:off x="9008174" y="5488516"/>
            <a:ext cx="330865" cy="422836"/>
          </a:xfrm>
          <a:prstGeom prst="rect">
            <a:avLst/>
          </a:prstGeom>
          <a:noFill/>
        </p:spPr>
      </p:pic>
      <p:pic>
        <p:nvPicPr>
          <p:cNvPr id="55" name="Picture 18" descr="Database blue"/>
          <p:cNvPicPr>
            <a:picLocks noChangeAspect="1" noChangeArrowheads="1"/>
          </p:cNvPicPr>
          <p:nvPr/>
        </p:nvPicPr>
        <p:blipFill>
          <a:blip r:embed="rId4" cstate="print"/>
          <a:srcRect/>
          <a:stretch>
            <a:fillRect/>
          </a:stretch>
        </p:blipFill>
        <p:spPr bwMode="auto">
          <a:xfrm>
            <a:off x="8110718" y="5488516"/>
            <a:ext cx="330865" cy="422836"/>
          </a:xfrm>
          <a:prstGeom prst="rect">
            <a:avLst/>
          </a:prstGeom>
          <a:noFill/>
        </p:spPr>
      </p:pic>
      <p:sp>
        <p:nvSpPr>
          <p:cNvPr id="56" name="Rectangle 55"/>
          <p:cNvSpPr/>
          <p:nvPr/>
        </p:nvSpPr>
        <p:spPr>
          <a:xfrm>
            <a:off x="7411408" y="3030366"/>
            <a:ext cx="2560292" cy="559562"/>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Datacenter Network</a:t>
            </a:r>
          </a:p>
          <a:p>
            <a:pPr algn="ctr" defTabSz="932472" fontAlgn="base">
              <a:spcBef>
                <a:spcPct val="0"/>
              </a:spcBef>
              <a:spcAft>
                <a:spcPct val="0"/>
              </a:spcAft>
            </a:pPr>
            <a:r>
              <a:rPr lang="en-US" sz="1100" dirty="0" smtClean="0">
                <a:gradFill>
                  <a:gsLst>
                    <a:gs pos="0">
                      <a:srgbClr val="FFFFFF"/>
                    </a:gs>
                    <a:gs pos="100000">
                      <a:srgbClr val="FFFFFF"/>
                    </a:gs>
                  </a:gsLst>
                  <a:lin ang="5400000" scaled="0"/>
                </a:gradFill>
              </a:rPr>
              <a:t>(Ethernet, InfiniBand or combination)</a:t>
            </a:r>
            <a:endParaRPr lang="en-US" sz="1100" dirty="0">
              <a:gradFill>
                <a:gsLst>
                  <a:gs pos="0">
                    <a:srgbClr val="FFFFFF"/>
                  </a:gs>
                  <a:gs pos="100000">
                    <a:srgbClr val="FFFFFF"/>
                  </a:gs>
                </a:gsLst>
                <a:lin ang="5400000" scaled="0"/>
              </a:gradFill>
            </a:endParaRPr>
          </a:p>
        </p:txBody>
      </p:sp>
      <p:cxnSp>
        <p:nvCxnSpPr>
          <p:cNvPr id="57" name="Straight Connector 56"/>
          <p:cNvCxnSpPr>
            <a:stCxn id="20" idx="2"/>
            <a:endCxn id="56" idx="0"/>
          </p:cNvCxnSpPr>
          <p:nvPr/>
        </p:nvCxnSpPr>
        <p:spPr>
          <a:xfrm flipH="1">
            <a:off x="8691554" y="2772052"/>
            <a:ext cx="1" cy="258314"/>
          </a:xfrm>
          <a:prstGeom prst="line">
            <a:avLst/>
          </a:prstGeom>
          <a:ln>
            <a:solidFill>
              <a:schemeClr val="tx1">
                <a:alpha val="50000"/>
              </a:schemeClr>
            </a:solidFill>
          </a:ln>
        </p:spPr>
        <p:style>
          <a:lnRef idx="3">
            <a:schemeClr val="accent1"/>
          </a:lnRef>
          <a:fillRef idx="0">
            <a:schemeClr val="accent1"/>
          </a:fillRef>
          <a:effectRef idx="2">
            <a:schemeClr val="accent1"/>
          </a:effectRef>
          <a:fontRef idx="minor">
            <a:schemeClr val="tx1"/>
          </a:fontRef>
        </p:style>
      </p:cxnSp>
      <p:cxnSp>
        <p:nvCxnSpPr>
          <p:cNvPr id="58" name="Straight Connector 57"/>
          <p:cNvCxnSpPr>
            <a:stCxn id="56" idx="2"/>
            <a:endCxn id="71" idx="0"/>
          </p:cNvCxnSpPr>
          <p:nvPr/>
        </p:nvCxnSpPr>
        <p:spPr>
          <a:xfrm>
            <a:off x="8691554" y="3589928"/>
            <a:ext cx="1" cy="279571"/>
          </a:xfrm>
          <a:prstGeom prst="line">
            <a:avLst/>
          </a:prstGeom>
          <a:ln>
            <a:solidFill>
              <a:schemeClr val="tx1">
                <a:alpha val="50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74956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p:cNvSpPr/>
          <p:nvPr/>
        </p:nvSpPr>
        <p:spPr bwMode="auto">
          <a:xfrm>
            <a:off x="7756390" y="3102889"/>
            <a:ext cx="4377240" cy="241923"/>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3232" tIns="46616" rIns="93232" bIns="46616" numCol="1" rtlCol="0" anchor="ctr" anchorCtr="0" compatLnSpc="1">
            <a:prstTxWarp prst="textNoShape">
              <a:avLst/>
            </a:prstTxWarp>
          </a:bodyPr>
          <a:lstStyle/>
          <a:p>
            <a:pPr defTabSz="932010" fontAlgn="base">
              <a:lnSpc>
                <a:spcPct val="90000"/>
              </a:lnSpc>
              <a:spcBef>
                <a:spcPct val="0"/>
              </a:spcBef>
              <a:spcAft>
                <a:spcPct val="0"/>
              </a:spcAft>
            </a:pPr>
            <a:r>
              <a:rPr lang="en-US" sz="1428" spc="-51" dirty="0">
                <a:solidFill>
                  <a:schemeClr val="tx1"/>
                </a:solidFill>
              </a:rPr>
              <a:t>SMB</a:t>
            </a:r>
            <a:endParaRPr lang="en-US" sz="1122" spc="-51" dirty="0">
              <a:solidFill>
                <a:schemeClr val="tx1"/>
              </a:solidFill>
            </a:endParaRPr>
          </a:p>
        </p:txBody>
      </p:sp>
      <p:sp>
        <p:nvSpPr>
          <p:cNvPr id="5" name="Rectangle 4"/>
          <p:cNvSpPr/>
          <p:nvPr/>
        </p:nvSpPr>
        <p:spPr bwMode="auto">
          <a:xfrm>
            <a:off x="7758816" y="3403037"/>
            <a:ext cx="4377241" cy="350219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fontAlgn="base">
              <a:spcBef>
                <a:spcPct val="0"/>
              </a:spcBef>
              <a:spcAft>
                <a:spcPct val="0"/>
              </a:spcAft>
            </a:pPr>
            <a:r>
              <a:rPr lang="en-US" sz="1428"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Scale-out File Server</a:t>
            </a:r>
          </a:p>
        </p:txBody>
      </p:sp>
      <p:sp>
        <p:nvSpPr>
          <p:cNvPr id="6" name="Rectangle 5"/>
          <p:cNvSpPr/>
          <p:nvPr/>
        </p:nvSpPr>
        <p:spPr bwMode="auto">
          <a:xfrm>
            <a:off x="8083210" y="5811945"/>
            <a:ext cx="3807112" cy="668294"/>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 name="Rectangle 3"/>
          <p:cNvSpPr/>
          <p:nvPr/>
        </p:nvSpPr>
        <p:spPr bwMode="auto">
          <a:xfrm>
            <a:off x="7756389" y="1947649"/>
            <a:ext cx="4377241" cy="108683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t" anchorCtr="0" forceAA="0" compatLnSpc="1">
            <a:prstTxWarp prst="textNoShape">
              <a:avLst/>
            </a:prstTxWarp>
            <a:noAutofit/>
          </a:bodyPr>
          <a:lstStyle/>
          <a:p>
            <a:pPr defTabSz="932290" fontAlgn="base">
              <a:spcBef>
                <a:spcPct val="0"/>
              </a:spcBef>
              <a:spcAft>
                <a:spcPct val="0"/>
              </a:spcAft>
            </a:pPr>
            <a:r>
              <a:rPr lang="en-US" sz="1428"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Hyper-V host</a:t>
            </a:r>
          </a:p>
        </p:txBody>
      </p:sp>
      <p:sp>
        <p:nvSpPr>
          <p:cNvPr id="2" name="Title 1"/>
          <p:cNvSpPr>
            <a:spLocks noGrp="1"/>
          </p:cNvSpPr>
          <p:nvPr>
            <p:ph type="title"/>
          </p:nvPr>
        </p:nvSpPr>
        <p:spPr/>
        <p:txBody>
          <a:bodyPr/>
          <a:lstStyle/>
          <a:p>
            <a:r>
              <a:rPr lang="en-US" sz="4488" dirty="0" smtClean="0"/>
              <a:t>Automatic Scale-Out Rebalancing </a:t>
            </a:r>
            <a:endParaRPr lang="en-US" sz="4488" dirty="0"/>
          </a:p>
        </p:txBody>
      </p:sp>
      <p:sp>
        <p:nvSpPr>
          <p:cNvPr id="3" name="Text Placeholder 2"/>
          <p:cNvSpPr>
            <a:spLocks noGrp="1"/>
          </p:cNvSpPr>
          <p:nvPr>
            <p:ph type="body" sz="quarter" idx="10"/>
          </p:nvPr>
        </p:nvSpPr>
        <p:spPr>
          <a:xfrm>
            <a:off x="531948" y="1476620"/>
            <a:ext cx="7083988" cy="3349250"/>
          </a:xfrm>
        </p:spPr>
        <p:txBody>
          <a:bodyPr/>
          <a:lstStyle/>
          <a:p>
            <a:r>
              <a:rPr lang="en-US" sz="2448" dirty="0"/>
              <a:t>Scale-Out File Server clients are now redirected to the “best” node for </a:t>
            </a:r>
            <a:r>
              <a:rPr lang="en-US" sz="2448" dirty="0" smtClean="0"/>
              <a:t>access to a specific share</a:t>
            </a:r>
            <a:endParaRPr lang="en-US" sz="2448" dirty="0"/>
          </a:p>
          <a:p>
            <a:r>
              <a:rPr lang="en-US" sz="2448" dirty="0"/>
              <a:t>Avoids unnecessary redirection traffic</a:t>
            </a:r>
          </a:p>
          <a:p>
            <a:r>
              <a:rPr lang="en-US" sz="2448" dirty="0"/>
              <a:t>Driven by ownership of Cluster Shared Volumes </a:t>
            </a:r>
          </a:p>
          <a:p>
            <a:r>
              <a:rPr lang="en-US" sz="2448" dirty="0"/>
              <a:t>SMB connections managed per </a:t>
            </a:r>
            <a:r>
              <a:rPr lang="en-US" sz="2448" dirty="0" smtClean="0"/>
              <a:t>share, not server</a:t>
            </a:r>
            <a:endParaRPr lang="en-US" sz="2448" dirty="0"/>
          </a:p>
          <a:p>
            <a:r>
              <a:rPr lang="en-US" sz="2448" dirty="0" smtClean="0"/>
              <a:t>Clients move </a:t>
            </a:r>
            <a:r>
              <a:rPr lang="en-US" sz="2448" dirty="0"/>
              <a:t>as CSV volume ownership changes</a:t>
            </a:r>
          </a:p>
          <a:p>
            <a:r>
              <a:rPr lang="en-US" sz="2448" dirty="0"/>
              <a:t>Clustering </a:t>
            </a:r>
            <a:r>
              <a:rPr lang="en-US" sz="2448" dirty="0" smtClean="0"/>
              <a:t>now balances </a:t>
            </a:r>
            <a:r>
              <a:rPr lang="en-US" sz="2448" dirty="0"/>
              <a:t>CSV </a:t>
            </a:r>
            <a:r>
              <a:rPr lang="en-US" sz="2448" dirty="0" smtClean="0"/>
              <a:t>automatically</a:t>
            </a:r>
            <a:endParaRPr lang="en-US" sz="2448" dirty="0"/>
          </a:p>
          <a:p>
            <a:r>
              <a:rPr lang="en-US" sz="2448" dirty="0"/>
              <a:t>Automatic behavior, no administrator action</a:t>
            </a:r>
          </a:p>
        </p:txBody>
      </p:sp>
      <p:sp>
        <p:nvSpPr>
          <p:cNvPr id="37" name="Rectangle 36"/>
          <p:cNvSpPr/>
          <p:nvPr/>
        </p:nvSpPr>
        <p:spPr>
          <a:xfrm>
            <a:off x="10173206" y="3599225"/>
            <a:ext cx="1704606" cy="21214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428" dirty="0">
                <a:solidFill>
                  <a:srgbClr val="FFFFFF"/>
                </a:solidFill>
                <a:latin typeface="+mj-lt"/>
              </a:rPr>
              <a:t>File Server 2</a:t>
            </a:r>
          </a:p>
        </p:txBody>
      </p:sp>
      <p:sp>
        <p:nvSpPr>
          <p:cNvPr id="38" name="Rectangle 37"/>
          <p:cNvSpPr/>
          <p:nvPr/>
        </p:nvSpPr>
        <p:spPr>
          <a:xfrm>
            <a:off x="8096104" y="3580587"/>
            <a:ext cx="1687455" cy="21214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1428" dirty="0">
                <a:solidFill>
                  <a:srgbClr val="FFFFFF"/>
                </a:solidFill>
                <a:latin typeface="+mj-lt"/>
              </a:rPr>
              <a:t>File Server 1</a:t>
            </a:r>
          </a:p>
        </p:txBody>
      </p:sp>
      <p:sp>
        <p:nvSpPr>
          <p:cNvPr id="40" name="Rectangle 39"/>
          <p:cNvSpPr/>
          <p:nvPr/>
        </p:nvSpPr>
        <p:spPr>
          <a:xfrm>
            <a:off x="8155671" y="5014375"/>
            <a:ext cx="3615407" cy="345437"/>
          </a:xfrm>
          <a:prstGeom prst="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24" dirty="0">
                <a:solidFill>
                  <a:srgbClr val="FFFFFF"/>
                </a:solidFill>
                <a:latin typeface="+mj-lt"/>
              </a:rPr>
              <a:t>Storage Spaces</a:t>
            </a:r>
          </a:p>
        </p:txBody>
      </p:sp>
      <p:cxnSp>
        <p:nvCxnSpPr>
          <p:cNvPr id="42" name="Straight Connector 41"/>
          <p:cNvCxnSpPr/>
          <p:nvPr/>
        </p:nvCxnSpPr>
        <p:spPr>
          <a:xfrm>
            <a:off x="11086066" y="5323206"/>
            <a:ext cx="267734" cy="630637"/>
          </a:xfrm>
          <a:prstGeom prst="line">
            <a:avLst/>
          </a:prstGeom>
        </p:spPr>
        <p:style>
          <a:lnRef idx="1">
            <a:schemeClr val="dk1"/>
          </a:lnRef>
          <a:fillRef idx="2">
            <a:schemeClr val="dk1"/>
          </a:fillRef>
          <a:effectRef idx="1">
            <a:schemeClr val="dk1"/>
          </a:effectRef>
          <a:fontRef idx="minor">
            <a:schemeClr val="dk1"/>
          </a:fontRef>
        </p:style>
      </p:cxnSp>
      <p:cxnSp>
        <p:nvCxnSpPr>
          <p:cNvPr id="43" name="Straight Connector 42"/>
          <p:cNvCxnSpPr/>
          <p:nvPr/>
        </p:nvCxnSpPr>
        <p:spPr>
          <a:xfrm flipH="1">
            <a:off x="10886921" y="5323206"/>
            <a:ext cx="199146" cy="630637"/>
          </a:xfrm>
          <a:prstGeom prst="line">
            <a:avLst/>
          </a:prstGeom>
        </p:spPr>
        <p:style>
          <a:lnRef idx="1">
            <a:schemeClr val="dk1"/>
          </a:lnRef>
          <a:fillRef idx="2">
            <a:schemeClr val="dk1"/>
          </a:fillRef>
          <a:effectRef idx="1">
            <a:schemeClr val="dk1"/>
          </a:effectRef>
          <a:fontRef idx="minor">
            <a:schemeClr val="dk1"/>
          </a:fontRef>
        </p:style>
      </p:cxnSp>
      <p:sp>
        <p:nvSpPr>
          <p:cNvPr id="45" name="Snip and Round Single Corner Rectangle 44"/>
          <p:cNvSpPr/>
          <p:nvPr/>
        </p:nvSpPr>
        <p:spPr>
          <a:xfrm>
            <a:off x="9455475" y="2321188"/>
            <a:ext cx="1057730" cy="611361"/>
          </a:xfrm>
          <a:prstGeom prst="snipRoundRect">
            <a:avLst>
              <a:gd name="adj1" fmla="val 1961"/>
              <a:gd name="adj2" fmla="val 16667"/>
            </a:avLst>
          </a:prstGeom>
          <a:solidFill>
            <a:schemeClr val="accent4"/>
          </a:solidFill>
          <a:ln>
            <a:noFill/>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1071" dirty="0">
                <a:solidFill>
                  <a:schemeClr val="bg1"/>
                </a:solidFill>
              </a:rPr>
              <a:t>\\SOFS\Share2</a:t>
            </a:r>
          </a:p>
        </p:txBody>
      </p:sp>
      <p:cxnSp>
        <p:nvCxnSpPr>
          <p:cNvPr id="48" name="Straight Connector 47"/>
          <p:cNvCxnSpPr>
            <a:stCxn id="66" idx="2"/>
          </p:cNvCxnSpPr>
          <p:nvPr/>
        </p:nvCxnSpPr>
        <p:spPr>
          <a:xfrm flipH="1">
            <a:off x="11086067" y="4507582"/>
            <a:ext cx="308538" cy="550347"/>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5" idx="1"/>
            <a:endCxn id="66" idx="0"/>
          </p:cNvCxnSpPr>
          <p:nvPr/>
        </p:nvCxnSpPr>
        <p:spPr>
          <a:xfrm>
            <a:off x="9984340" y="2932549"/>
            <a:ext cx="1410265" cy="1053604"/>
          </a:xfrm>
          <a:prstGeom prst="line">
            <a:avLst/>
          </a:prstGeom>
          <a:ln w="44450">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5" idx="1"/>
            <a:endCxn id="59" idx="0"/>
          </p:cNvCxnSpPr>
          <p:nvPr/>
        </p:nvCxnSpPr>
        <p:spPr>
          <a:xfrm flipH="1">
            <a:off x="9351169" y="2932549"/>
            <a:ext cx="633171" cy="1053603"/>
          </a:xfrm>
          <a:prstGeom prst="line">
            <a:avLst/>
          </a:prstGeom>
          <a:ln w="44450">
            <a:solidFill>
              <a:schemeClr val="accent4"/>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51" name="Arc 50"/>
          <p:cNvSpPr/>
          <p:nvPr/>
        </p:nvSpPr>
        <p:spPr>
          <a:xfrm rot="16399941">
            <a:off x="9923463" y="3164204"/>
            <a:ext cx="1315803" cy="2619800"/>
          </a:xfrm>
          <a:prstGeom prst="arc">
            <a:avLst>
              <a:gd name="adj1" fmla="val 17004812"/>
              <a:gd name="adj2" fmla="val 2820267"/>
            </a:avLst>
          </a:prstGeom>
          <a:ln w="44450">
            <a:solidFill>
              <a:schemeClr val="accent4"/>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36"/>
          </a:p>
        </p:txBody>
      </p:sp>
      <p:pic>
        <p:nvPicPr>
          <p:cNvPr id="53" name="Picture 4"/>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8155672" y="3986153"/>
            <a:ext cx="752946" cy="521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4"/>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8974696" y="3986152"/>
            <a:ext cx="752946" cy="521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TextBox 59"/>
          <p:cNvSpPr txBox="1"/>
          <p:nvPr/>
        </p:nvSpPr>
        <p:spPr>
          <a:xfrm>
            <a:off x="8316564" y="4265505"/>
            <a:ext cx="440185" cy="172909"/>
          </a:xfrm>
          <a:prstGeom prst="rect">
            <a:avLst/>
          </a:prstGeom>
          <a:noFill/>
        </p:spPr>
        <p:txBody>
          <a:bodyPr wrap="none" lIns="0" tIns="0" rIns="0" bIns="0" rtlCol="0">
            <a:spAutoFit/>
          </a:bodyPr>
          <a:lstStyle/>
          <a:p>
            <a:pPr>
              <a:lnSpc>
                <a:spcPct val="90000"/>
              </a:lnSpc>
            </a:pPr>
            <a:r>
              <a:rPr lang="en-US" sz="1224" spc="-51" dirty="0">
                <a:solidFill>
                  <a:srgbClr val="080808"/>
                </a:solidFill>
              </a:rPr>
              <a:t>Share1</a:t>
            </a:r>
            <a:endParaRPr lang="en-US" sz="2448" spc="-51" dirty="0">
              <a:solidFill>
                <a:srgbClr val="080808"/>
              </a:solidFill>
            </a:endParaRPr>
          </a:p>
        </p:txBody>
      </p:sp>
      <p:sp>
        <p:nvSpPr>
          <p:cNvPr id="61" name="TextBox 60"/>
          <p:cNvSpPr txBox="1"/>
          <p:nvPr/>
        </p:nvSpPr>
        <p:spPr>
          <a:xfrm>
            <a:off x="9135589" y="4265505"/>
            <a:ext cx="440185" cy="172909"/>
          </a:xfrm>
          <a:prstGeom prst="rect">
            <a:avLst/>
          </a:prstGeom>
          <a:noFill/>
        </p:spPr>
        <p:txBody>
          <a:bodyPr wrap="none" lIns="0" tIns="0" rIns="0" bIns="0" rtlCol="0">
            <a:spAutoFit/>
          </a:bodyPr>
          <a:lstStyle/>
          <a:p>
            <a:pPr>
              <a:lnSpc>
                <a:spcPct val="90000"/>
              </a:lnSpc>
            </a:pPr>
            <a:r>
              <a:rPr lang="en-US" sz="1224" spc="-51" dirty="0">
                <a:solidFill>
                  <a:srgbClr val="080808"/>
                </a:solidFill>
              </a:rPr>
              <a:t>Share2</a:t>
            </a:r>
            <a:endParaRPr lang="en-US" sz="2448" spc="-51" dirty="0">
              <a:solidFill>
                <a:srgbClr val="080808"/>
              </a:solidFill>
            </a:endParaRPr>
          </a:p>
        </p:txBody>
      </p:sp>
      <p:pic>
        <p:nvPicPr>
          <p:cNvPr id="63" name="Picture 4"/>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10199107" y="3986154"/>
            <a:ext cx="752946" cy="521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4"/>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11018132" y="3986153"/>
            <a:ext cx="752946" cy="521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TextBox 68"/>
          <p:cNvSpPr txBox="1"/>
          <p:nvPr/>
        </p:nvSpPr>
        <p:spPr>
          <a:xfrm>
            <a:off x="10360000" y="4265506"/>
            <a:ext cx="440185" cy="172909"/>
          </a:xfrm>
          <a:prstGeom prst="rect">
            <a:avLst/>
          </a:prstGeom>
          <a:noFill/>
        </p:spPr>
        <p:txBody>
          <a:bodyPr wrap="none" lIns="0" tIns="0" rIns="0" bIns="0" rtlCol="0">
            <a:spAutoFit/>
          </a:bodyPr>
          <a:lstStyle/>
          <a:p>
            <a:pPr>
              <a:lnSpc>
                <a:spcPct val="90000"/>
              </a:lnSpc>
            </a:pPr>
            <a:r>
              <a:rPr lang="en-US" sz="1224" spc="-51" dirty="0">
                <a:solidFill>
                  <a:srgbClr val="080808"/>
                </a:solidFill>
              </a:rPr>
              <a:t>Share1</a:t>
            </a:r>
            <a:endParaRPr lang="en-US" sz="2448" spc="-51" dirty="0">
              <a:solidFill>
                <a:srgbClr val="080808"/>
              </a:solidFill>
            </a:endParaRPr>
          </a:p>
        </p:txBody>
      </p:sp>
      <p:sp>
        <p:nvSpPr>
          <p:cNvPr id="70" name="TextBox 69"/>
          <p:cNvSpPr txBox="1"/>
          <p:nvPr/>
        </p:nvSpPr>
        <p:spPr>
          <a:xfrm>
            <a:off x="11179024" y="4265506"/>
            <a:ext cx="440185" cy="172909"/>
          </a:xfrm>
          <a:prstGeom prst="rect">
            <a:avLst/>
          </a:prstGeom>
          <a:noFill/>
        </p:spPr>
        <p:txBody>
          <a:bodyPr wrap="none" lIns="0" tIns="0" rIns="0" bIns="0" rtlCol="0">
            <a:spAutoFit/>
          </a:bodyPr>
          <a:lstStyle/>
          <a:p>
            <a:pPr>
              <a:lnSpc>
                <a:spcPct val="90000"/>
              </a:lnSpc>
            </a:pPr>
            <a:r>
              <a:rPr lang="en-US" sz="1224" spc="-51" dirty="0">
                <a:solidFill>
                  <a:srgbClr val="080808"/>
                </a:solidFill>
              </a:rPr>
              <a:t>Share2</a:t>
            </a:r>
            <a:endParaRPr lang="en-US" sz="2448" spc="-51" dirty="0">
              <a:solidFill>
                <a:srgbClr val="080808"/>
              </a:solidFill>
            </a:endParaRPr>
          </a:p>
        </p:txBody>
      </p:sp>
      <p:sp>
        <p:nvSpPr>
          <p:cNvPr id="72" name="Freeform 79"/>
          <p:cNvSpPr>
            <a:spLocks noEditPoints="1"/>
          </p:cNvSpPr>
          <p:nvPr/>
        </p:nvSpPr>
        <p:spPr bwMode="black">
          <a:xfrm>
            <a:off x="8380346" y="5953844"/>
            <a:ext cx="303595" cy="40883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326">
              <a:solidFill>
                <a:srgbClr val="000000"/>
              </a:solidFill>
            </a:endParaRPr>
          </a:p>
        </p:txBody>
      </p:sp>
      <p:sp>
        <p:nvSpPr>
          <p:cNvPr id="73" name="Freeform 79"/>
          <p:cNvSpPr>
            <a:spLocks noEditPoints="1"/>
          </p:cNvSpPr>
          <p:nvPr/>
        </p:nvSpPr>
        <p:spPr bwMode="black">
          <a:xfrm>
            <a:off x="9793213" y="5953844"/>
            <a:ext cx="303595" cy="40883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326">
              <a:solidFill>
                <a:srgbClr val="000000"/>
              </a:solidFill>
            </a:endParaRPr>
          </a:p>
        </p:txBody>
      </p:sp>
      <p:sp>
        <p:nvSpPr>
          <p:cNvPr id="75" name="Freeform 79"/>
          <p:cNvSpPr>
            <a:spLocks noEditPoints="1"/>
          </p:cNvSpPr>
          <p:nvPr/>
        </p:nvSpPr>
        <p:spPr bwMode="black">
          <a:xfrm>
            <a:off x="10264168" y="5953844"/>
            <a:ext cx="303595" cy="40883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326">
              <a:solidFill>
                <a:srgbClr val="000000"/>
              </a:solidFill>
            </a:endParaRPr>
          </a:p>
        </p:txBody>
      </p:sp>
      <p:sp>
        <p:nvSpPr>
          <p:cNvPr id="76" name="Freeform 79"/>
          <p:cNvSpPr>
            <a:spLocks noEditPoints="1"/>
          </p:cNvSpPr>
          <p:nvPr/>
        </p:nvSpPr>
        <p:spPr bwMode="black">
          <a:xfrm>
            <a:off x="10735124" y="5953844"/>
            <a:ext cx="303595" cy="40883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326">
              <a:solidFill>
                <a:srgbClr val="000000"/>
              </a:solidFill>
            </a:endParaRPr>
          </a:p>
        </p:txBody>
      </p:sp>
      <p:sp>
        <p:nvSpPr>
          <p:cNvPr id="77" name="Freeform 79"/>
          <p:cNvSpPr>
            <a:spLocks noEditPoints="1"/>
          </p:cNvSpPr>
          <p:nvPr/>
        </p:nvSpPr>
        <p:spPr bwMode="black">
          <a:xfrm>
            <a:off x="11206081" y="5953844"/>
            <a:ext cx="303595" cy="40883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326">
              <a:solidFill>
                <a:srgbClr val="000000"/>
              </a:solidFill>
            </a:endParaRPr>
          </a:p>
        </p:txBody>
      </p:sp>
      <p:sp>
        <p:nvSpPr>
          <p:cNvPr id="78" name="Freeform 79"/>
          <p:cNvSpPr>
            <a:spLocks noEditPoints="1"/>
          </p:cNvSpPr>
          <p:nvPr/>
        </p:nvSpPr>
        <p:spPr bwMode="black">
          <a:xfrm>
            <a:off x="8851302" y="5953844"/>
            <a:ext cx="303595" cy="40883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326">
              <a:solidFill>
                <a:srgbClr val="000000"/>
              </a:solidFill>
            </a:endParaRPr>
          </a:p>
        </p:txBody>
      </p:sp>
      <p:sp>
        <p:nvSpPr>
          <p:cNvPr id="79" name="Freeform 79"/>
          <p:cNvSpPr>
            <a:spLocks noEditPoints="1"/>
          </p:cNvSpPr>
          <p:nvPr/>
        </p:nvSpPr>
        <p:spPr bwMode="black">
          <a:xfrm>
            <a:off x="9322257" y="5953844"/>
            <a:ext cx="303595" cy="40883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326">
              <a:solidFill>
                <a:srgbClr val="000000"/>
              </a:solidFill>
            </a:endParaRPr>
          </a:p>
        </p:txBody>
      </p:sp>
      <p:pic>
        <p:nvPicPr>
          <p:cNvPr id="80" name="Picture 7"/>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11176598" y="2052448"/>
            <a:ext cx="681753" cy="71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2" name="Group 81"/>
          <p:cNvGrpSpPr/>
          <p:nvPr/>
        </p:nvGrpSpPr>
        <p:grpSpPr>
          <a:xfrm>
            <a:off x="10800967" y="5057929"/>
            <a:ext cx="610544" cy="279341"/>
            <a:chOff x="4429125" y="2127251"/>
            <a:chExt cx="1423988" cy="639762"/>
          </a:xfrm>
          <a:solidFill>
            <a:srgbClr val="FFFFFF"/>
          </a:solidFill>
        </p:grpSpPr>
        <p:sp>
          <p:nvSpPr>
            <p:cNvPr id="83" name="Freeform 511"/>
            <p:cNvSpPr>
              <a:spLocks/>
            </p:cNvSpPr>
            <p:nvPr/>
          </p:nvSpPr>
          <p:spPr bwMode="auto">
            <a:xfrm>
              <a:off x="5238750" y="2741613"/>
              <a:ext cx="1588" cy="1587"/>
            </a:xfrm>
            <a:custGeom>
              <a:avLst/>
              <a:gdLst>
                <a:gd name="T0" fmla="*/ 1 w 2"/>
                <a:gd name="T1" fmla="*/ 1 h 1"/>
                <a:gd name="T2" fmla="*/ 2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1" y="1"/>
                    <a:pt x="1" y="1"/>
                    <a:pt x="2" y="0"/>
                  </a:cubicBezTo>
                  <a:cubicBezTo>
                    <a:pt x="1" y="0"/>
                    <a:pt x="0" y="0"/>
                    <a:pt x="0" y="0"/>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5" name="Freeform 512"/>
            <p:cNvSpPr>
              <a:spLocks noEditPoints="1"/>
            </p:cNvSpPr>
            <p:nvPr/>
          </p:nvSpPr>
          <p:spPr bwMode="auto">
            <a:xfrm>
              <a:off x="4429125" y="2127251"/>
              <a:ext cx="1423988" cy="639762"/>
            </a:xfrm>
            <a:custGeom>
              <a:avLst/>
              <a:gdLst>
                <a:gd name="T0" fmla="*/ 1155 w 1179"/>
                <a:gd name="T1" fmla="*/ 87 h 530"/>
                <a:gd name="T2" fmla="*/ 578 w 1179"/>
                <a:gd name="T3" fmla="*/ 0 h 530"/>
                <a:gd name="T4" fmla="*/ 44 w 1179"/>
                <a:gd name="T5" fmla="*/ 178 h 530"/>
                <a:gd name="T6" fmla="*/ 53 w 1179"/>
                <a:gd name="T7" fmla="*/ 378 h 530"/>
                <a:gd name="T8" fmla="*/ 337 w 1179"/>
                <a:gd name="T9" fmla="*/ 462 h 530"/>
                <a:gd name="T10" fmla="*/ 683 w 1179"/>
                <a:gd name="T11" fmla="*/ 530 h 530"/>
                <a:gd name="T12" fmla="*/ 1155 w 1179"/>
                <a:gd name="T13" fmla="*/ 224 h 530"/>
                <a:gd name="T14" fmla="*/ 1155 w 1179"/>
                <a:gd name="T15" fmla="*/ 87 h 530"/>
                <a:gd name="T16" fmla="*/ 672 w 1179"/>
                <a:gd name="T17" fmla="*/ 509 h 530"/>
                <a:gd name="T18" fmla="*/ 670 w 1179"/>
                <a:gd name="T19" fmla="*/ 509 h 530"/>
                <a:gd name="T20" fmla="*/ 342 w 1179"/>
                <a:gd name="T21" fmla="*/ 444 h 530"/>
                <a:gd name="T22" fmla="*/ 66 w 1179"/>
                <a:gd name="T23" fmla="*/ 362 h 530"/>
                <a:gd name="T24" fmla="*/ 59 w 1179"/>
                <a:gd name="T25" fmla="*/ 194 h 530"/>
                <a:gd name="T26" fmla="*/ 671 w 1179"/>
                <a:gd name="T27" fmla="*/ 291 h 530"/>
                <a:gd name="T28" fmla="*/ 672 w 1179"/>
                <a:gd name="T29" fmla="*/ 509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9" h="530">
                  <a:moveTo>
                    <a:pt x="1155" y="87"/>
                  </a:moveTo>
                  <a:cubicBezTo>
                    <a:pt x="890" y="5"/>
                    <a:pt x="578" y="0"/>
                    <a:pt x="578" y="0"/>
                  </a:cubicBezTo>
                  <a:cubicBezTo>
                    <a:pt x="44" y="178"/>
                    <a:pt x="44" y="178"/>
                    <a:pt x="44" y="178"/>
                  </a:cubicBezTo>
                  <a:cubicBezTo>
                    <a:pt x="0" y="301"/>
                    <a:pt x="53" y="378"/>
                    <a:pt x="53" y="378"/>
                  </a:cubicBezTo>
                  <a:cubicBezTo>
                    <a:pt x="53" y="378"/>
                    <a:pt x="118" y="402"/>
                    <a:pt x="337" y="462"/>
                  </a:cubicBezTo>
                  <a:cubicBezTo>
                    <a:pt x="556" y="522"/>
                    <a:pt x="683" y="530"/>
                    <a:pt x="683" y="530"/>
                  </a:cubicBezTo>
                  <a:cubicBezTo>
                    <a:pt x="1155" y="224"/>
                    <a:pt x="1155" y="224"/>
                    <a:pt x="1155" y="224"/>
                  </a:cubicBezTo>
                  <a:cubicBezTo>
                    <a:pt x="1179" y="159"/>
                    <a:pt x="1155" y="87"/>
                    <a:pt x="1155" y="87"/>
                  </a:cubicBezTo>
                  <a:close/>
                  <a:moveTo>
                    <a:pt x="672" y="509"/>
                  </a:moveTo>
                  <a:cubicBezTo>
                    <a:pt x="671" y="509"/>
                    <a:pt x="670" y="509"/>
                    <a:pt x="670" y="509"/>
                  </a:cubicBezTo>
                  <a:cubicBezTo>
                    <a:pt x="631" y="505"/>
                    <a:pt x="515" y="491"/>
                    <a:pt x="342" y="444"/>
                  </a:cubicBezTo>
                  <a:cubicBezTo>
                    <a:pt x="163" y="395"/>
                    <a:pt x="87" y="369"/>
                    <a:pt x="66" y="362"/>
                  </a:cubicBezTo>
                  <a:cubicBezTo>
                    <a:pt x="57" y="345"/>
                    <a:pt x="30" y="284"/>
                    <a:pt x="59" y="194"/>
                  </a:cubicBezTo>
                  <a:cubicBezTo>
                    <a:pt x="671" y="291"/>
                    <a:pt x="671" y="291"/>
                    <a:pt x="671" y="291"/>
                  </a:cubicBezTo>
                  <a:cubicBezTo>
                    <a:pt x="671" y="291"/>
                    <a:pt x="712" y="379"/>
                    <a:pt x="672" y="5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6" name="Freeform 513"/>
            <p:cNvSpPr>
              <a:spLocks/>
            </p:cNvSpPr>
            <p:nvPr/>
          </p:nvSpPr>
          <p:spPr bwMode="auto">
            <a:xfrm>
              <a:off x="4530725" y="2452688"/>
              <a:ext cx="638175" cy="180975"/>
            </a:xfrm>
            <a:custGeom>
              <a:avLst/>
              <a:gdLst>
                <a:gd name="T0" fmla="*/ 402 w 402"/>
                <a:gd name="T1" fmla="*/ 114 h 114"/>
                <a:gd name="T2" fmla="*/ 0 w 402"/>
                <a:gd name="T3" fmla="*/ 31 h 114"/>
                <a:gd name="T4" fmla="*/ 0 w 402"/>
                <a:gd name="T5" fmla="*/ 0 h 114"/>
                <a:gd name="T6" fmla="*/ 402 w 402"/>
                <a:gd name="T7" fmla="*/ 75 h 114"/>
                <a:gd name="T8" fmla="*/ 402 w 402"/>
                <a:gd name="T9" fmla="*/ 114 h 114"/>
              </a:gdLst>
              <a:ahLst/>
              <a:cxnLst>
                <a:cxn ang="0">
                  <a:pos x="T0" y="T1"/>
                </a:cxn>
                <a:cxn ang="0">
                  <a:pos x="T2" y="T3"/>
                </a:cxn>
                <a:cxn ang="0">
                  <a:pos x="T4" y="T5"/>
                </a:cxn>
                <a:cxn ang="0">
                  <a:pos x="T6" y="T7"/>
                </a:cxn>
                <a:cxn ang="0">
                  <a:pos x="T8" y="T9"/>
                </a:cxn>
              </a:cxnLst>
              <a:rect l="0" t="0" r="r" b="b"/>
              <a:pathLst>
                <a:path w="402" h="114">
                  <a:moveTo>
                    <a:pt x="402" y="114"/>
                  </a:moveTo>
                  <a:lnTo>
                    <a:pt x="0" y="31"/>
                  </a:lnTo>
                  <a:lnTo>
                    <a:pt x="0" y="0"/>
                  </a:lnTo>
                  <a:lnTo>
                    <a:pt x="402" y="75"/>
                  </a:lnTo>
                  <a:lnTo>
                    <a:pt x="40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sp>
        <p:nvSpPr>
          <p:cNvPr id="39" name="Rectangle 38"/>
          <p:cNvSpPr/>
          <p:nvPr/>
        </p:nvSpPr>
        <p:spPr bwMode="auto">
          <a:xfrm>
            <a:off x="601981" y="5937299"/>
            <a:ext cx="2626421" cy="72534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i="1" spc="-51" dirty="0">
              <a:solidFill>
                <a:srgbClr val="000000"/>
              </a:solidFill>
              <a:latin typeface="Segoe UI" pitchFamily="34" charset="0"/>
              <a:ea typeface="Segoe UI" pitchFamily="34" charset="0"/>
              <a:cs typeface="Segoe UI" pitchFamily="34" charset="0"/>
            </a:endParaRPr>
          </a:p>
          <a:p>
            <a:pPr algn="ctr" defTabSz="932290" fontAlgn="base">
              <a:spcBef>
                <a:spcPct val="0"/>
              </a:spcBef>
              <a:spcAft>
                <a:spcPct val="0"/>
              </a:spcAft>
            </a:pPr>
            <a:endParaRPr lang="en-US" sz="1836" i="1" spc="-51" dirty="0">
              <a:solidFill>
                <a:srgbClr val="000000"/>
              </a:solidFill>
              <a:latin typeface="Segoe UI" pitchFamily="34" charset="0"/>
              <a:ea typeface="Segoe UI" pitchFamily="34" charset="0"/>
              <a:cs typeface="Segoe UI" pitchFamily="34" charset="0"/>
            </a:endParaRPr>
          </a:p>
          <a:p>
            <a:pPr algn="ctr" defTabSz="932290" fontAlgn="base">
              <a:spcBef>
                <a:spcPct val="0"/>
              </a:spcBef>
              <a:spcAft>
                <a:spcPct val="0"/>
              </a:spcAft>
            </a:pPr>
            <a:r>
              <a:rPr lang="en-US" sz="1836" i="1" spc="-51" dirty="0">
                <a:solidFill>
                  <a:srgbClr val="000000"/>
                </a:solidFill>
                <a:latin typeface="Segoe UI" pitchFamily="34" charset="0"/>
                <a:ea typeface="Segoe UI" pitchFamily="34" charset="0"/>
                <a:cs typeface="Segoe UI" pitchFamily="34" charset="0"/>
              </a:rPr>
              <a:t>CSV and SMB shares automatically rebalanced</a:t>
            </a:r>
          </a:p>
        </p:txBody>
      </p:sp>
      <p:sp>
        <p:nvSpPr>
          <p:cNvPr id="41" name="Rectangle 40"/>
          <p:cNvSpPr/>
          <p:nvPr/>
        </p:nvSpPr>
        <p:spPr bwMode="auto">
          <a:xfrm>
            <a:off x="3858936" y="5799358"/>
            <a:ext cx="3256675" cy="100123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i="1" spc="-51" dirty="0">
                <a:solidFill>
                  <a:srgbClr val="000000"/>
                </a:solidFill>
                <a:latin typeface="Segoe UI" pitchFamily="34" charset="0"/>
                <a:ea typeface="Segoe UI" pitchFamily="34" charset="0"/>
                <a:cs typeface="Segoe UI" pitchFamily="34" charset="0"/>
              </a:rPr>
              <a:t>Improved network efficiency through drastically reducing redirection traffic</a:t>
            </a:r>
          </a:p>
        </p:txBody>
      </p:sp>
      <p:sp>
        <p:nvSpPr>
          <p:cNvPr id="44" name="12-Point Star 43"/>
          <p:cNvSpPr/>
          <p:nvPr/>
        </p:nvSpPr>
        <p:spPr bwMode="auto">
          <a:xfrm>
            <a:off x="10386295" y="17764"/>
            <a:ext cx="2050180" cy="1752335"/>
          </a:xfrm>
          <a:prstGeom prst="star12">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2000" dirty="0" smtClean="0">
                <a:solidFill>
                  <a:schemeClr val="tx1"/>
                </a:solidFill>
              </a:rPr>
              <a:t>New in</a:t>
            </a:r>
            <a:br>
              <a:rPr lang="en-US" sz="2000" dirty="0" smtClean="0">
                <a:solidFill>
                  <a:schemeClr val="tx1"/>
                </a:solidFill>
              </a:rPr>
            </a:br>
            <a:r>
              <a:rPr lang="en-US" sz="2000" dirty="0" smtClean="0">
                <a:solidFill>
                  <a:schemeClr val="tx1"/>
                </a:solidFill>
              </a:rPr>
              <a:t>Windows Server </a:t>
            </a:r>
            <a:br>
              <a:rPr lang="en-US" sz="2000" dirty="0" smtClean="0">
                <a:solidFill>
                  <a:schemeClr val="tx1"/>
                </a:solidFill>
              </a:rPr>
            </a:br>
            <a:r>
              <a:rPr lang="en-US" sz="2000" dirty="0" smtClean="0">
                <a:solidFill>
                  <a:schemeClr val="tx1"/>
                </a:solidFill>
              </a:rPr>
              <a:t>2012 R2</a:t>
            </a:r>
            <a:endParaRPr lang="en-US" sz="2000" dirty="0">
              <a:solidFill>
                <a:schemeClr val="tx1"/>
              </a:solidFill>
            </a:endParaRPr>
          </a:p>
        </p:txBody>
      </p:sp>
      <p:sp>
        <p:nvSpPr>
          <p:cNvPr id="46" name="Snip and Round Single Corner Rectangle 45"/>
          <p:cNvSpPr/>
          <p:nvPr/>
        </p:nvSpPr>
        <p:spPr>
          <a:xfrm>
            <a:off x="8291013" y="2321188"/>
            <a:ext cx="1057730" cy="611361"/>
          </a:xfrm>
          <a:prstGeom prst="snipRoundRect">
            <a:avLst>
              <a:gd name="adj1" fmla="val 1961"/>
              <a:gd name="adj2" fmla="val 16667"/>
            </a:avLst>
          </a:prstGeom>
          <a:solidFill>
            <a:schemeClr val="accent4"/>
          </a:solidFill>
          <a:ln>
            <a:noFill/>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1071" dirty="0">
                <a:solidFill>
                  <a:schemeClr val="bg1"/>
                </a:solidFill>
              </a:rPr>
              <a:t>\\</a:t>
            </a:r>
            <a:r>
              <a:rPr lang="en-US" sz="1071" dirty="0" smtClean="0">
                <a:solidFill>
                  <a:schemeClr val="bg1"/>
                </a:solidFill>
              </a:rPr>
              <a:t>SOFS\Share1</a:t>
            </a:r>
            <a:endParaRPr lang="en-US" sz="1071" dirty="0">
              <a:solidFill>
                <a:schemeClr val="bg1"/>
              </a:solidFill>
            </a:endParaRPr>
          </a:p>
        </p:txBody>
      </p:sp>
      <p:cxnSp>
        <p:nvCxnSpPr>
          <p:cNvPr id="47" name="Straight Connector 46"/>
          <p:cNvCxnSpPr>
            <a:stCxn id="46" idx="1"/>
            <a:endCxn id="53" idx="0"/>
          </p:cNvCxnSpPr>
          <p:nvPr/>
        </p:nvCxnSpPr>
        <p:spPr>
          <a:xfrm flipH="1">
            <a:off x="8532145" y="2932549"/>
            <a:ext cx="287733" cy="1053604"/>
          </a:xfrm>
          <a:prstGeom prst="line">
            <a:avLst/>
          </a:prstGeom>
          <a:ln w="44450">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55" name="Group 54"/>
          <p:cNvGrpSpPr/>
          <p:nvPr/>
        </p:nvGrpSpPr>
        <p:grpSpPr>
          <a:xfrm>
            <a:off x="8590926" y="5043324"/>
            <a:ext cx="610544" cy="279341"/>
            <a:chOff x="4429125" y="2127251"/>
            <a:chExt cx="1423988" cy="639762"/>
          </a:xfrm>
          <a:solidFill>
            <a:srgbClr val="FFFFFF"/>
          </a:solidFill>
        </p:grpSpPr>
        <p:sp>
          <p:nvSpPr>
            <p:cNvPr id="56" name="Freeform 511"/>
            <p:cNvSpPr>
              <a:spLocks/>
            </p:cNvSpPr>
            <p:nvPr/>
          </p:nvSpPr>
          <p:spPr bwMode="auto">
            <a:xfrm>
              <a:off x="5238750" y="2741613"/>
              <a:ext cx="1588" cy="1587"/>
            </a:xfrm>
            <a:custGeom>
              <a:avLst/>
              <a:gdLst>
                <a:gd name="T0" fmla="*/ 1 w 2"/>
                <a:gd name="T1" fmla="*/ 1 h 1"/>
                <a:gd name="T2" fmla="*/ 2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1" y="1"/>
                    <a:pt x="1" y="1"/>
                    <a:pt x="2" y="0"/>
                  </a:cubicBezTo>
                  <a:cubicBezTo>
                    <a:pt x="1" y="0"/>
                    <a:pt x="0" y="0"/>
                    <a:pt x="0" y="0"/>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7" name="Freeform 512"/>
            <p:cNvSpPr>
              <a:spLocks noEditPoints="1"/>
            </p:cNvSpPr>
            <p:nvPr/>
          </p:nvSpPr>
          <p:spPr bwMode="auto">
            <a:xfrm>
              <a:off x="4429125" y="2127251"/>
              <a:ext cx="1423988" cy="639762"/>
            </a:xfrm>
            <a:custGeom>
              <a:avLst/>
              <a:gdLst>
                <a:gd name="T0" fmla="*/ 1155 w 1179"/>
                <a:gd name="T1" fmla="*/ 87 h 530"/>
                <a:gd name="T2" fmla="*/ 578 w 1179"/>
                <a:gd name="T3" fmla="*/ 0 h 530"/>
                <a:gd name="T4" fmla="*/ 44 w 1179"/>
                <a:gd name="T5" fmla="*/ 178 h 530"/>
                <a:gd name="T6" fmla="*/ 53 w 1179"/>
                <a:gd name="T7" fmla="*/ 378 h 530"/>
                <a:gd name="T8" fmla="*/ 337 w 1179"/>
                <a:gd name="T9" fmla="*/ 462 h 530"/>
                <a:gd name="T10" fmla="*/ 683 w 1179"/>
                <a:gd name="T11" fmla="*/ 530 h 530"/>
                <a:gd name="T12" fmla="*/ 1155 w 1179"/>
                <a:gd name="T13" fmla="*/ 224 h 530"/>
                <a:gd name="T14" fmla="*/ 1155 w 1179"/>
                <a:gd name="T15" fmla="*/ 87 h 530"/>
                <a:gd name="T16" fmla="*/ 672 w 1179"/>
                <a:gd name="T17" fmla="*/ 509 h 530"/>
                <a:gd name="T18" fmla="*/ 670 w 1179"/>
                <a:gd name="T19" fmla="*/ 509 h 530"/>
                <a:gd name="T20" fmla="*/ 342 w 1179"/>
                <a:gd name="T21" fmla="*/ 444 h 530"/>
                <a:gd name="T22" fmla="*/ 66 w 1179"/>
                <a:gd name="T23" fmla="*/ 362 h 530"/>
                <a:gd name="T24" fmla="*/ 59 w 1179"/>
                <a:gd name="T25" fmla="*/ 194 h 530"/>
                <a:gd name="T26" fmla="*/ 671 w 1179"/>
                <a:gd name="T27" fmla="*/ 291 h 530"/>
                <a:gd name="T28" fmla="*/ 672 w 1179"/>
                <a:gd name="T29" fmla="*/ 509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9" h="530">
                  <a:moveTo>
                    <a:pt x="1155" y="87"/>
                  </a:moveTo>
                  <a:cubicBezTo>
                    <a:pt x="890" y="5"/>
                    <a:pt x="578" y="0"/>
                    <a:pt x="578" y="0"/>
                  </a:cubicBezTo>
                  <a:cubicBezTo>
                    <a:pt x="44" y="178"/>
                    <a:pt x="44" y="178"/>
                    <a:pt x="44" y="178"/>
                  </a:cubicBezTo>
                  <a:cubicBezTo>
                    <a:pt x="0" y="301"/>
                    <a:pt x="53" y="378"/>
                    <a:pt x="53" y="378"/>
                  </a:cubicBezTo>
                  <a:cubicBezTo>
                    <a:pt x="53" y="378"/>
                    <a:pt x="118" y="402"/>
                    <a:pt x="337" y="462"/>
                  </a:cubicBezTo>
                  <a:cubicBezTo>
                    <a:pt x="556" y="522"/>
                    <a:pt x="683" y="530"/>
                    <a:pt x="683" y="530"/>
                  </a:cubicBezTo>
                  <a:cubicBezTo>
                    <a:pt x="1155" y="224"/>
                    <a:pt x="1155" y="224"/>
                    <a:pt x="1155" y="224"/>
                  </a:cubicBezTo>
                  <a:cubicBezTo>
                    <a:pt x="1179" y="159"/>
                    <a:pt x="1155" y="87"/>
                    <a:pt x="1155" y="87"/>
                  </a:cubicBezTo>
                  <a:close/>
                  <a:moveTo>
                    <a:pt x="672" y="509"/>
                  </a:moveTo>
                  <a:cubicBezTo>
                    <a:pt x="671" y="509"/>
                    <a:pt x="670" y="509"/>
                    <a:pt x="670" y="509"/>
                  </a:cubicBezTo>
                  <a:cubicBezTo>
                    <a:pt x="631" y="505"/>
                    <a:pt x="515" y="491"/>
                    <a:pt x="342" y="444"/>
                  </a:cubicBezTo>
                  <a:cubicBezTo>
                    <a:pt x="163" y="395"/>
                    <a:pt x="87" y="369"/>
                    <a:pt x="66" y="362"/>
                  </a:cubicBezTo>
                  <a:cubicBezTo>
                    <a:pt x="57" y="345"/>
                    <a:pt x="30" y="284"/>
                    <a:pt x="59" y="194"/>
                  </a:cubicBezTo>
                  <a:cubicBezTo>
                    <a:pt x="671" y="291"/>
                    <a:pt x="671" y="291"/>
                    <a:pt x="671" y="291"/>
                  </a:cubicBezTo>
                  <a:cubicBezTo>
                    <a:pt x="671" y="291"/>
                    <a:pt x="712" y="379"/>
                    <a:pt x="672" y="5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8" name="Freeform 513"/>
            <p:cNvSpPr>
              <a:spLocks/>
            </p:cNvSpPr>
            <p:nvPr/>
          </p:nvSpPr>
          <p:spPr bwMode="auto">
            <a:xfrm>
              <a:off x="4530725" y="2452688"/>
              <a:ext cx="638175" cy="180975"/>
            </a:xfrm>
            <a:custGeom>
              <a:avLst/>
              <a:gdLst>
                <a:gd name="T0" fmla="*/ 402 w 402"/>
                <a:gd name="T1" fmla="*/ 114 h 114"/>
                <a:gd name="T2" fmla="*/ 0 w 402"/>
                <a:gd name="T3" fmla="*/ 31 h 114"/>
                <a:gd name="T4" fmla="*/ 0 w 402"/>
                <a:gd name="T5" fmla="*/ 0 h 114"/>
                <a:gd name="T6" fmla="*/ 402 w 402"/>
                <a:gd name="T7" fmla="*/ 75 h 114"/>
                <a:gd name="T8" fmla="*/ 402 w 402"/>
                <a:gd name="T9" fmla="*/ 114 h 114"/>
              </a:gdLst>
              <a:ahLst/>
              <a:cxnLst>
                <a:cxn ang="0">
                  <a:pos x="T0" y="T1"/>
                </a:cxn>
                <a:cxn ang="0">
                  <a:pos x="T2" y="T3"/>
                </a:cxn>
                <a:cxn ang="0">
                  <a:pos x="T4" y="T5"/>
                </a:cxn>
                <a:cxn ang="0">
                  <a:pos x="T6" y="T7"/>
                </a:cxn>
                <a:cxn ang="0">
                  <a:pos x="T8" y="T9"/>
                </a:cxn>
              </a:cxnLst>
              <a:rect l="0" t="0" r="r" b="b"/>
              <a:pathLst>
                <a:path w="402" h="114">
                  <a:moveTo>
                    <a:pt x="402" y="114"/>
                  </a:moveTo>
                  <a:lnTo>
                    <a:pt x="0" y="31"/>
                  </a:lnTo>
                  <a:lnTo>
                    <a:pt x="0" y="0"/>
                  </a:lnTo>
                  <a:lnTo>
                    <a:pt x="402" y="75"/>
                  </a:lnTo>
                  <a:lnTo>
                    <a:pt x="40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cxnSp>
        <p:nvCxnSpPr>
          <p:cNvPr id="62" name="Straight Connector 61"/>
          <p:cNvCxnSpPr>
            <a:stCxn id="53" idx="2"/>
            <a:endCxn id="57" idx="13"/>
          </p:cNvCxnSpPr>
          <p:nvPr/>
        </p:nvCxnSpPr>
        <p:spPr>
          <a:xfrm>
            <a:off x="8532145" y="4507582"/>
            <a:ext cx="406258" cy="689116"/>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650652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9861108" y="2013553"/>
            <a:ext cx="1938297" cy="3810026"/>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Multiple RDMA NICs</a:t>
            </a:r>
          </a:p>
        </p:txBody>
      </p:sp>
      <p:sp>
        <p:nvSpPr>
          <p:cNvPr id="56" name="Rectangle 55"/>
          <p:cNvSpPr/>
          <p:nvPr/>
        </p:nvSpPr>
        <p:spPr>
          <a:xfrm>
            <a:off x="6552695" y="2013553"/>
            <a:ext cx="1592932" cy="3810026"/>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Multiple 1GbE NICs</a:t>
            </a:r>
          </a:p>
        </p:txBody>
      </p:sp>
      <p:sp>
        <p:nvSpPr>
          <p:cNvPr id="53" name="Rectangle 52"/>
          <p:cNvSpPr/>
          <p:nvPr/>
        </p:nvSpPr>
        <p:spPr>
          <a:xfrm>
            <a:off x="5114286" y="2001450"/>
            <a:ext cx="1348381" cy="3810026"/>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Single 10GbE </a:t>
            </a:r>
            <a:br>
              <a:rPr lang="en-US" sz="1200" dirty="0">
                <a:gradFill>
                  <a:gsLst>
                    <a:gs pos="0">
                      <a:srgbClr val="FFFFFF"/>
                    </a:gs>
                    <a:gs pos="100000">
                      <a:srgbClr val="FFFFFF"/>
                    </a:gs>
                  </a:gsLst>
                  <a:lin ang="5400000" scaled="0"/>
                </a:gradFill>
              </a:rPr>
            </a:br>
            <a:r>
              <a:rPr lang="en-US" sz="1200" dirty="0">
                <a:gradFill>
                  <a:gsLst>
                    <a:gs pos="0">
                      <a:srgbClr val="FFFFFF"/>
                    </a:gs>
                    <a:gs pos="100000">
                      <a:srgbClr val="FFFFFF"/>
                    </a:gs>
                  </a:gsLst>
                  <a:lin ang="5400000" scaled="0"/>
                </a:gradFill>
              </a:rPr>
              <a:t>RSS-capable NIC</a:t>
            </a:r>
          </a:p>
        </p:txBody>
      </p:sp>
      <p:sp>
        <p:nvSpPr>
          <p:cNvPr id="40" name="Rectangle 39"/>
          <p:cNvSpPr/>
          <p:nvPr/>
        </p:nvSpPr>
        <p:spPr>
          <a:xfrm rot="10800000" flipH="1" flipV="1">
            <a:off x="9960704" y="4631102"/>
            <a:ext cx="1744823" cy="867538"/>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SMB Server</a:t>
            </a:r>
          </a:p>
        </p:txBody>
      </p:sp>
      <p:sp>
        <p:nvSpPr>
          <p:cNvPr id="41" name="Rectangle 40"/>
          <p:cNvSpPr/>
          <p:nvPr/>
        </p:nvSpPr>
        <p:spPr>
          <a:xfrm rot="10800000" flipH="1" flipV="1">
            <a:off x="9968324" y="2986394"/>
            <a:ext cx="1744823" cy="867538"/>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SMB Client</a:t>
            </a:r>
          </a:p>
        </p:txBody>
      </p:sp>
      <p:sp>
        <p:nvSpPr>
          <p:cNvPr id="2" name="Title 1"/>
          <p:cNvSpPr>
            <a:spLocks noGrp="1"/>
          </p:cNvSpPr>
          <p:nvPr>
            <p:ph type="title"/>
          </p:nvPr>
        </p:nvSpPr>
        <p:spPr/>
        <p:txBody>
          <a:bodyPr>
            <a:noAutofit/>
          </a:bodyPr>
          <a:lstStyle/>
          <a:p>
            <a:r>
              <a:rPr lang="en-US" dirty="0" smtClean="0"/>
              <a:t>SMB Multichannel</a:t>
            </a:r>
            <a:endParaRPr lang="en-US" dirty="0">
              <a:solidFill>
                <a:schemeClr val="tx2"/>
              </a:solidFill>
              <a:latin typeface="+mn-lt"/>
            </a:endParaRPr>
          </a:p>
        </p:txBody>
      </p:sp>
      <p:sp>
        <p:nvSpPr>
          <p:cNvPr id="6" name="Content Placeholder 5"/>
          <p:cNvSpPr>
            <a:spLocks noGrp="1"/>
          </p:cNvSpPr>
          <p:nvPr>
            <p:ph type="body" sz="quarter" idx="10"/>
          </p:nvPr>
        </p:nvSpPr>
        <p:spPr>
          <a:xfrm>
            <a:off x="274639" y="1212849"/>
            <a:ext cx="4247995" cy="4616648"/>
          </a:xfrm>
        </p:spPr>
        <p:txBody>
          <a:bodyPr/>
          <a:lstStyle/>
          <a:p>
            <a:pPr marL="0" indent="0">
              <a:buNone/>
            </a:pPr>
            <a:r>
              <a:rPr lang="en-US" sz="2000" dirty="0">
                <a:solidFill>
                  <a:schemeClr val="tx1"/>
                </a:solidFill>
              </a:rPr>
              <a:t>Full Throughput</a:t>
            </a:r>
          </a:p>
          <a:p>
            <a:pPr marL="342900" indent="-342900">
              <a:buFont typeface="Arial" panose="020B0604020202020204" pitchFamily="34" charset="0"/>
              <a:buChar char="•"/>
            </a:pPr>
            <a:r>
              <a:rPr lang="en-US" sz="1600" dirty="0">
                <a:solidFill>
                  <a:schemeClr val="tx1"/>
                </a:solidFill>
              </a:rPr>
              <a:t>Bandwidth aggregation with multiple NICs</a:t>
            </a:r>
          </a:p>
          <a:p>
            <a:pPr marL="342900" indent="-342900">
              <a:buFont typeface="Arial" panose="020B0604020202020204" pitchFamily="34" charset="0"/>
              <a:buChar char="•"/>
            </a:pPr>
            <a:r>
              <a:rPr lang="en-US" sz="1600" dirty="0">
                <a:solidFill>
                  <a:schemeClr val="tx1"/>
                </a:solidFill>
              </a:rPr>
              <a:t>Multiple CPUs cores engaged when NIC offers Receive Side Scaling (RSS)</a:t>
            </a:r>
          </a:p>
          <a:p>
            <a:endParaRPr lang="en-US" sz="1600" dirty="0">
              <a:solidFill>
                <a:schemeClr val="tx1"/>
              </a:solidFill>
            </a:endParaRPr>
          </a:p>
          <a:p>
            <a:pPr marL="0" indent="0">
              <a:buNone/>
            </a:pPr>
            <a:r>
              <a:rPr lang="en-US" sz="2000" dirty="0">
                <a:solidFill>
                  <a:schemeClr val="tx1"/>
                </a:solidFill>
              </a:rPr>
              <a:t>Automatic Failover</a:t>
            </a:r>
          </a:p>
          <a:p>
            <a:pPr marL="342900" indent="-342900">
              <a:buFont typeface="Arial" panose="020B0604020202020204" pitchFamily="34" charset="0"/>
              <a:buChar char="•"/>
            </a:pPr>
            <a:r>
              <a:rPr lang="en-US" sz="1600" dirty="0">
                <a:solidFill>
                  <a:schemeClr val="tx1"/>
                </a:solidFill>
              </a:rPr>
              <a:t>SMB Multichannel implements end-to-end failure detection</a:t>
            </a:r>
          </a:p>
          <a:p>
            <a:pPr marL="342900" indent="-342900">
              <a:buFont typeface="Arial" panose="020B0604020202020204" pitchFamily="34" charset="0"/>
              <a:buChar char="•"/>
            </a:pPr>
            <a:r>
              <a:rPr lang="en-US" sz="1600" dirty="0">
                <a:solidFill>
                  <a:schemeClr val="tx1"/>
                </a:solidFill>
              </a:rPr>
              <a:t>Leverages NIC teaming (LBFO) if present, but does not require it</a:t>
            </a:r>
          </a:p>
          <a:p>
            <a:endParaRPr lang="en-US" sz="1600" dirty="0">
              <a:solidFill>
                <a:schemeClr val="tx1"/>
              </a:solidFill>
            </a:endParaRPr>
          </a:p>
          <a:p>
            <a:pPr marL="0" indent="0">
              <a:spcBef>
                <a:spcPts val="1224"/>
              </a:spcBef>
              <a:buNone/>
            </a:pPr>
            <a:r>
              <a:rPr lang="en-US" sz="2000" dirty="0">
                <a:solidFill>
                  <a:schemeClr val="tx1"/>
                </a:solidFill>
              </a:rPr>
              <a:t>Automatic Configuration</a:t>
            </a:r>
          </a:p>
          <a:p>
            <a:pPr marL="342900" indent="-342900">
              <a:buFont typeface="Arial" panose="020B0604020202020204" pitchFamily="34" charset="0"/>
              <a:buChar char="•"/>
            </a:pPr>
            <a:r>
              <a:rPr lang="en-US" sz="1600" dirty="0">
                <a:solidFill>
                  <a:schemeClr val="tx1"/>
                </a:solidFill>
              </a:rPr>
              <a:t>SMB detects and uses multiple paths</a:t>
            </a:r>
          </a:p>
        </p:txBody>
      </p:sp>
      <p:sp>
        <p:nvSpPr>
          <p:cNvPr id="4" name="Rectangle 3"/>
          <p:cNvSpPr/>
          <p:nvPr/>
        </p:nvSpPr>
        <p:spPr>
          <a:xfrm rot="10800000" flipH="1" flipV="1">
            <a:off x="5374769" y="4640328"/>
            <a:ext cx="927053" cy="867538"/>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SMB Server</a:t>
            </a:r>
          </a:p>
        </p:txBody>
      </p:sp>
      <p:sp>
        <p:nvSpPr>
          <p:cNvPr id="5" name="Rectangle 4"/>
          <p:cNvSpPr/>
          <p:nvPr/>
        </p:nvSpPr>
        <p:spPr>
          <a:xfrm rot="10800000" flipH="1" flipV="1">
            <a:off x="5382389" y="2995619"/>
            <a:ext cx="927053" cy="867538"/>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SMB Client</a:t>
            </a:r>
          </a:p>
        </p:txBody>
      </p:sp>
      <p:sp>
        <p:nvSpPr>
          <p:cNvPr id="15" name="Rectangle 14"/>
          <p:cNvSpPr/>
          <p:nvPr/>
        </p:nvSpPr>
        <p:spPr>
          <a:xfrm rot="10800000" flipH="1" flipV="1">
            <a:off x="6652331" y="4652430"/>
            <a:ext cx="1405844" cy="867538"/>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SMB Server</a:t>
            </a:r>
          </a:p>
        </p:txBody>
      </p:sp>
      <p:sp>
        <p:nvSpPr>
          <p:cNvPr id="16" name="Rectangle 15"/>
          <p:cNvSpPr/>
          <p:nvPr/>
        </p:nvSpPr>
        <p:spPr>
          <a:xfrm rot="10800000" flipH="1" flipV="1">
            <a:off x="6659951" y="3007722"/>
            <a:ext cx="1405844" cy="867538"/>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SMB Client</a:t>
            </a:r>
          </a:p>
        </p:txBody>
      </p:sp>
      <p:sp>
        <p:nvSpPr>
          <p:cNvPr id="58" name="Rectangle 57"/>
          <p:cNvSpPr/>
          <p:nvPr/>
        </p:nvSpPr>
        <p:spPr>
          <a:xfrm>
            <a:off x="7020207" y="1246121"/>
            <a:ext cx="3279079" cy="59899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32" dirty="0">
                <a:solidFill>
                  <a:srgbClr val="FFFFFF"/>
                </a:solidFill>
              </a:rPr>
              <a:t>Sample Configurations</a:t>
            </a:r>
          </a:p>
        </p:txBody>
      </p:sp>
      <p:sp>
        <p:nvSpPr>
          <p:cNvPr id="51" name="Rectangle 50"/>
          <p:cNvSpPr/>
          <p:nvPr/>
        </p:nvSpPr>
        <p:spPr>
          <a:xfrm>
            <a:off x="8226852" y="2013553"/>
            <a:ext cx="1568533" cy="3810026"/>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Multiple 10GbE </a:t>
            </a:r>
            <a:br>
              <a:rPr lang="en-US" sz="1200" dirty="0">
                <a:gradFill>
                  <a:gsLst>
                    <a:gs pos="0">
                      <a:srgbClr val="FFFFFF"/>
                    </a:gs>
                    <a:gs pos="100000">
                      <a:srgbClr val="FFFFFF"/>
                    </a:gs>
                  </a:gsLst>
                  <a:lin ang="5400000" scaled="0"/>
                </a:gradFill>
              </a:rPr>
            </a:br>
            <a:r>
              <a:rPr lang="en-US" sz="1200" dirty="0">
                <a:gradFill>
                  <a:gsLst>
                    <a:gs pos="0">
                      <a:srgbClr val="FFFFFF"/>
                    </a:gs>
                    <a:gs pos="100000">
                      <a:srgbClr val="FFFFFF"/>
                    </a:gs>
                  </a:gsLst>
                  <a:lin ang="5400000" scaled="0"/>
                </a:gradFill>
              </a:rPr>
              <a:t>in LBFO team</a:t>
            </a:r>
          </a:p>
        </p:txBody>
      </p:sp>
      <p:sp>
        <p:nvSpPr>
          <p:cNvPr id="54" name="Rectangle 53"/>
          <p:cNvSpPr/>
          <p:nvPr/>
        </p:nvSpPr>
        <p:spPr>
          <a:xfrm rot="10800000" flipH="1" flipV="1">
            <a:off x="8338764" y="4652430"/>
            <a:ext cx="1361601" cy="867538"/>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SMB Server</a:t>
            </a:r>
          </a:p>
        </p:txBody>
      </p:sp>
      <p:sp>
        <p:nvSpPr>
          <p:cNvPr id="55" name="Rectangle 54"/>
          <p:cNvSpPr/>
          <p:nvPr/>
        </p:nvSpPr>
        <p:spPr>
          <a:xfrm rot="10800000" flipH="1" flipV="1">
            <a:off x="8338764" y="3007722"/>
            <a:ext cx="1370926" cy="867538"/>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SMB Client</a:t>
            </a:r>
          </a:p>
        </p:txBody>
      </p:sp>
      <p:sp>
        <p:nvSpPr>
          <p:cNvPr id="65" name="Rectangle 64"/>
          <p:cNvSpPr/>
          <p:nvPr/>
        </p:nvSpPr>
        <p:spPr>
          <a:xfrm>
            <a:off x="8442111" y="3250172"/>
            <a:ext cx="1150557" cy="191314"/>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LBFO</a:t>
            </a:r>
          </a:p>
        </p:txBody>
      </p:sp>
      <p:sp>
        <p:nvSpPr>
          <p:cNvPr id="68" name="Rectangle 67"/>
          <p:cNvSpPr/>
          <p:nvPr/>
        </p:nvSpPr>
        <p:spPr>
          <a:xfrm>
            <a:off x="8435832" y="5062762"/>
            <a:ext cx="1150557" cy="176648"/>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LBFO</a:t>
            </a:r>
          </a:p>
        </p:txBody>
      </p:sp>
      <p:grpSp>
        <p:nvGrpSpPr>
          <p:cNvPr id="63" name="Group 62"/>
          <p:cNvGrpSpPr/>
          <p:nvPr/>
        </p:nvGrpSpPr>
        <p:grpSpPr>
          <a:xfrm>
            <a:off x="5690137" y="3738159"/>
            <a:ext cx="311557" cy="1248721"/>
            <a:chOff x="1158804" y="3001033"/>
            <a:chExt cx="304800" cy="1224347"/>
          </a:xfrm>
        </p:grpSpPr>
        <p:cxnSp>
          <p:nvCxnSpPr>
            <p:cNvPr id="69" name="Straight Connector 68"/>
            <p:cNvCxnSpPr/>
            <p:nvPr/>
          </p:nvCxnSpPr>
          <p:spPr>
            <a:xfrm flipV="1">
              <a:off x="1158804" y="3001033"/>
              <a:ext cx="0" cy="122434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1260404" y="3001033"/>
              <a:ext cx="0" cy="122434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1362004" y="3001033"/>
              <a:ext cx="0" cy="122434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1463604" y="3001033"/>
              <a:ext cx="0" cy="122434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5493550" y="4072622"/>
            <a:ext cx="689669" cy="373041"/>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Switch</a:t>
            </a:r>
          </a:p>
          <a:p>
            <a:pPr algn="ctr" defTabSz="932472" fontAlgn="base">
              <a:spcBef>
                <a:spcPct val="0"/>
              </a:spcBef>
              <a:spcAft>
                <a:spcPct val="0"/>
              </a:spcAft>
            </a:pPr>
            <a:r>
              <a:rPr lang="en-US" sz="1200" dirty="0">
                <a:gradFill>
                  <a:gsLst>
                    <a:gs pos="0">
                      <a:srgbClr val="FFFFFF"/>
                    </a:gs>
                    <a:gs pos="100000">
                      <a:srgbClr val="FFFFFF"/>
                    </a:gs>
                  </a:gsLst>
                  <a:lin ang="5400000" scaled="0"/>
                </a:gradFill>
              </a:rPr>
              <a:t>10GbE</a:t>
            </a:r>
          </a:p>
        </p:txBody>
      </p:sp>
      <p:sp>
        <p:nvSpPr>
          <p:cNvPr id="12" name="Rectangle 11"/>
          <p:cNvSpPr/>
          <p:nvPr/>
        </p:nvSpPr>
        <p:spPr>
          <a:xfrm>
            <a:off x="5493550" y="3444857"/>
            <a:ext cx="689669" cy="373041"/>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NIC</a:t>
            </a:r>
          </a:p>
          <a:p>
            <a:pPr algn="ctr" defTabSz="932472" fontAlgn="base">
              <a:spcBef>
                <a:spcPct val="0"/>
              </a:spcBef>
              <a:spcAft>
                <a:spcPct val="0"/>
              </a:spcAft>
            </a:pPr>
            <a:r>
              <a:rPr lang="en-US" sz="1200" dirty="0">
                <a:gradFill>
                  <a:gsLst>
                    <a:gs pos="0">
                      <a:srgbClr val="FFFFFF"/>
                    </a:gs>
                    <a:gs pos="100000">
                      <a:srgbClr val="FFFFFF"/>
                    </a:gs>
                  </a:gsLst>
                  <a:lin ang="5400000" scaled="0"/>
                </a:gradFill>
              </a:rPr>
              <a:t>10GbE</a:t>
            </a:r>
          </a:p>
        </p:txBody>
      </p:sp>
      <p:sp>
        <p:nvSpPr>
          <p:cNvPr id="13" name="Rectangle 12"/>
          <p:cNvSpPr/>
          <p:nvPr/>
        </p:nvSpPr>
        <p:spPr>
          <a:xfrm>
            <a:off x="5493550" y="4677619"/>
            <a:ext cx="689669" cy="373041"/>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NIC</a:t>
            </a:r>
          </a:p>
          <a:p>
            <a:pPr algn="ctr" defTabSz="932472" fontAlgn="base">
              <a:spcBef>
                <a:spcPct val="0"/>
              </a:spcBef>
              <a:spcAft>
                <a:spcPct val="0"/>
              </a:spcAft>
            </a:pPr>
            <a:r>
              <a:rPr lang="en-US" sz="1200" dirty="0">
                <a:gradFill>
                  <a:gsLst>
                    <a:gs pos="0">
                      <a:srgbClr val="FFFFFF"/>
                    </a:gs>
                    <a:gs pos="100000">
                      <a:srgbClr val="FFFFFF"/>
                    </a:gs>
                  </a:gsLst>
                  <a:lin ang="5400000" scaled="0"/>
                </a:gradFill>
              </a:rPr>
              <a:t>10GbE</a:t>
            </a:r>
          </a:p>
        </p:txBody>
      </p:sp>
      <p:cxnSp>
        <p:nvCxnSpPr>
          <p:cNvPr id="79" name="Straight Connector 78"/>
          <p:cNvCxnSpPr/>
          <p:nvPr/>
        </p:nvCxnSpPr>
        <p:spPr>
          <a:xfrm flipV="1">
            <a:off x="8680391" y="3643483"/>
            <a:ext cx="0" cy="124872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8784242" y="3643483"/>
            <a:ext cx="0" cy="124872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9250836" y="3643483"/>
            <a:ext cx="0" cy="124872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9354687" y="3643483"/>
            <a:ext cx="0" cy="124872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8251949" y="4081931"/>
            <a:ext cx="749676" cy="373041"/>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Switch</a:t>
            </a:r>
          </a:p>
          <a:p>
            <a:pPr algn="ctr" defTabSz="932472" fontAlgn="base">
              <a:spcBef>
                <a:spcPct val="0"/>
              </a:spcBef>
              <a:spcAft>
                <a:spcPct val="0"/>
              </a:spcAft>
            </a:pPr>
            <a:r>
              <a:rPr lang="en-US" sz="1200" dirty="0">
                <a:gradFill>
                  <a:gsLst>
                    <a:gs pos="0">
                      <a:srgbClr val="FFFFFF"/>
                    </a:gs>
                    <a:gs pos="100000">
                      <a:srgbClr val="FFFFFF"/>
                    </a:gs>
                  </a:gsLst>
                  <a:lin ang="5400000" scaled="0"/>
                </a:gradFill>
              </a:rPr>
              <a:t>10GbE</a:t>
            </a:r>
          </a:p>
        </p:txBody>
      </p:sp>
      <p:sp>
        <p:nvSpPr>
          <p:cNvPr id="62" name="Rectangle 61"/>
          <p:cNvSpPr/>
          <p:nvPr/>
        </p:nvSpPr>
        <p:spPr>
          <a:xfrm>
            <a:off x="8442110" y="3456959"/>
            <a:ext cx="573936" cy="373041"/>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NIC</a:t>
            </a:r>
          </a:p>
          <a:p>
            <a:pPr algn="ctr" defTabSz="932472" fontAlgn="base">
              <a:spcBef>
                <a:spcPct val="0"/>
              </a:spcBef>
              <a:spcAft>
                <a:spcPct val="0"/>
              </a:spcAft>
            </a:pPr>
            <a:r>
              <a:rPr lang="en-US" sz="1200" dirty="0">
                <a:gradFill>
                  <a:gsLst>
                    <a:gs pos="0">
                      <a:srgbClr val="FFFFFF"/>
                    </a:gs>
                    <a:gs pos="100000">
                      <a:srgbClr val="FFFFFF"/>
                    </a:gs>
                  </a:gsLst>
                  <a:lin ang="5400000" scaled="0"/>
                </a:gradFill>
              </a:rPr>
              <a:t>10GbE</a:t>
            </a:r>
          </a:p>
        </p:txBody>
      </p:sp>
      <p:sp>
        <p:nvSpPr>
          <p:cNvPr id="64" name="Rectangle 63"/>
          <p:cNvSpPr/>
          <p:nvPr/>
        </p:nvSpPr>
        <p:spPr>
          <a:xfrm>
            <a:off x="9038987" y="3459715"/>
            <a:ext cx="553679" cy="373041"/>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NIC</a:t>
            </a:r>
          </a:p>
          <a:p>
            <a:pPr algn="ctr" defTabSz="932472" fontAlgn="base">
              <a:spcBef>
                <a:spcPct val="0"/>
              </a:spcBef>
              <a:spcAft>
                <a:spcPct val="0"/>
              </a:spcAft>
            </a:pPr>
            <a:r>
              <a:rPr lang="en-US" sz="1200" dirty="0">
                <a:gradFill>
                  <a:gsLst>
                    <a:gs pos="0">
                      <a:srgbClr val="FFFFFF"/>
                    </a:gs>
                    <a:gs pos="100000">
                      <a:srgbClr val="FFFFFF"/>
                    </a:gs>
                  </a:gsLst>
                  <a:lin ang="5400000" scaled="0"/>
                </a:gradFill>
              </a:rPr>
              <a:t>10GbE</a:t>
            </a:r>
          </a:p>
        </p:txBody>
      </p:sp>
      <p:sp>
        <p:nvSpPr>
          <p:cNvPr id="66" name="Rectangle 65"/>
          <p:cNvSpPr/>
          <p:nvPr/>
        </p:nvSpPr>
        <p:spPr>
          <a:xfrm>
            <a:off x="8435834" y="4672299"/>
            <a:ext cx="586840" cy="360057"/>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NIC</a:t>
            </a:r>
          </a:p>
          <a:p>
            <a:pPr algn="ctr" defTabSz="932472" fontAlgn="base">
              <a:spcBef>
                <a:spcPct val="0"/>
              </a:spcBef>
              <a:spcAft>
                <a:spcPct val="0"/>
              </a:spcAft>
            </a:pPr>
            <a:r>
              <a:rPr lang="en-US" sz="1200" dirty="0">
                <a:gradFill>
                  <a:gsLst>
                    <a:gs pos="0">
                      <a:srgbClr val="FFFFFF"/>
                    </a:gs>
                    <a:gs pos="100000">
                      <a:srgbClr val="FFFFFF"/>
                    </a:gs>
                  </a:gsLst>
                  <a:lin ang="5400000" scaled="0"/>
                </a:gradFill>
              </a:rPr>
              <a:t>10GbE</a:t>
            </a:r>
          </a:p>
        </p:txBody>
      </p:sp>
      <p:sp>
        <p:nvSpPr>
          <p:cNvPr id="67" name="Rectangle 66"/>
          <p:cNvSpPr/>
          <p:nvPr/>
        </p:nvSpPr>
        <p:spPr>
          <a:xfrm>
            <a:off x="9049867" y="4675055"/>
            <a:ext cx="536522" cy="360057"/>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NIC</a:t>
            </a:r>
          </a:p>
          <a:p>
            <a:pPr algn="ctr" defTabSz="932472" fontAlgn="base">
              <a:spcBef>
                <a:spcPct val="0"/>
              </a:spcBef>
              <a:spcAft>
                <a:spcPct val="0"/>
              </a:spcAft>
            </a:pPr>
            <a:r>
              <a:rPr lang="en-US" sz="1200" dirty="0">
                <a:gradFill>
                  <a:gsLst>
                    <a:gs pos="0">
                      <a:srgbClr val="FFFFFF"/>
                    </a:gs>
                    <a:gs pos="100000">
                      <a:srgbClr val="FFFFFF"/>
                    </a:gs>
                  </a:gsLst>
                  <a:lin ang="5400000" scaled="0"/>
                </a:gradFill>
              </a:rPr>
              <a:t>10GbE</a:t>
            </a:r>
          </a:p>
        </p:txBody>
      </p:sp>
      <p:grpSp>
        <p:nvGrpSpPr>
          <p:cNvPr id="10" name="Group 9"/>
          <p:cNvGrpSpPr/>
          <p:nvPr/>
        </p:nvGrpSpPr>
        <p:grpSpPr>
          <a:xfrm>
            <a:off x="7067403" y="3658412"/>
            <a:ext cx="590940" cy="1248721"/>
            <a:chOff x="5814715" y="479280"/>
            <a:chExt cx="578123" cy="1224347"/>
          </a:xfrm>
        </p:grpSpPr>
        <p:cxnSp>
          <p:nvCxnSpPr>
            <p:cNvPr id="85" name="Straight Connector 84"/>
            <p:cNvCxnSpPr/>
            <p:nvPr/>
          </p:nvCxnSpPr>
          <p:spPr>
            <a:xfrm flipV="1">
              <a:off x="5814715" y="479280"/>
              <a:ext cx="0" cy="122434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6392838" y="479280"/>
              <a:ext cx="0" cy="122434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7395794" y="4081930"/>
            <a:ext cx="670002" cy="373041"/>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Switch</a:t>
            </a:r>
          </a:p>
          <a:p>
            <a:pPr algn="ctr" defTabSz="932472" fontAlgn="base">
              <a:spcBef>
                <a:spcPct val="0"/>
              </a:spcBef>
              <a:spcAft>
                <a:spcPct val="0"/>
              </a:spcAft>
            </a:pPr>
            <a:r>
              <a:rPr lang="en-US" sz="1200" dirty="0">
                <a:gradFill>
                  <a:gsLst>
                    <a:gs pos="0">
                      <a:srgbClr val="FFFFFF"/>
                    </a:gs>
                    <a:gs pos="100000">
                      <a:srgbClr val="FFFFFF"/>
                    </a:gs>
                  </a:gsLst>
                  <a:lin ang="5400000" scaled="0"/>
                </a:gradFill>
              </a:rPr>
              <a:t>1GbE</a:t>
            </a:r>
          </a:p>
        </p:txBody>
      </p:sp>
      <p:sp>
        <p:nvSpPr>
          <p:cNvPr id="19" name="Rectangle 18"/>
          <p:cNvSpPr/>
          <p:nvPr/>
        </p:nvSpPr>
        <p:spPr>
          <a:xfrm>
            <a:off x="7395794" y="3471888"/>
            <a:ext cx="586101" cy="373041"/>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NIC</a:t>
            </a:r>
          </a:p>
          <a:p>
            <a:pPr algn="ctr" defTabSz="932472" fontAlgn="base">
              <a:spcBef>
                <a:spcPct val="0"/>
              </a:spcBef>
              <a:spcAft>
                <a:spcPct val="0"/>
              </a:spcAft>
            </a:pPr>
            <a:r>
              <a:rPr lang="en-US" sz="1200" dirty="0">
                <a:gradFill>
                  <a:gsLst>
                    <a:gs pos="0">
                      <a:srgbClr val="FFFFFF"/>
                    </a:gs>
                    <a:gs pos="100000">
                      <a:srgbClr val="FFFFFF"/>
                    </a:gs>
                  </a:gsLst>
                  <a:lin ang="5400000" scaled="0"/>
                </a:gradFill>
              </a:rPr>
              <a:t>1GbE</a:t>
            </a:r>
          </a:p>
        </p:txBody>
      </p:sp>
      <p:sp>
        <p:nvSpPr>
          <p:cNvPr id="20" name="Rectangle 19"/>
          <p:cNvSpPr/>
          <p:nvPr/>
        </p:nvSpPr>
        <p:spPr>
          <a:xfrm>
            <a:off x="7395794" y="4689721"/>
            <a:ext cx="586101" cy="373041"/>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NIC</a:t>
            </a:r>
          </a:p>
          <a:p>
            <a:pPr algn="ctr" defTabSz="932472" fontAlgn="base">
              <a:spcBef>
                <a:spcPct val="0"/>
              </a:spcBef>
              <a:spcAft>
                <a:spcPct val="0"/>
              </a:spcAft>
            </a:pPr>
            <a:r>
              <a:rPr lang="en-US" sz="1200" dirty="0">
                <a:gradFill>
                  <a:gsLst>
                    <a:gs pos="0">
                      <a:srgbClr val="FFFFFF"/>
                    </a:gs>
                    <a:gs pos="100000">
                      <a:srgbClr val="FFFFFF"/>
                    </a:gs>
                  </a:gsLst>
                  <a:lin ang="5400000" scaled="0"/>
                </a:gradFill>
              </a:rPr>
              <a:t>1GbE</a:t>
            </a:r>
          </a:p>
        </p:txBody>
      </p:sp>
      <p:sp>
        <p:nvSpPr>
          <p:cNvPr id="21" name="Rectangle 20"/>
          <p:cNvSpPr/>
          <p:nvPr/>
        </p:nvSpPr>
        <p:spPr>
          <a:xfrm>
            <a:off x="6659950" y="4081931"/>
            <a:ext cx="679883" cy="373041"/>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Switch</a:t>
            </a:r>
          </a:p>
          <a:p>
            <a:pPr algn="ctr" defTabSz="932472" fontAlgn="base">
              <a:spcBef>
                <a:spcPct val="0"/>
              </a:spcBef>
              <a:spcAft>
                <a:spcPct val="0"/>
              </a:spcAft>
            </a:pPr>
            <a:r>
              <a:rPr lang="en-US" sz="1200" dirty="0">
                <a:gradFill>
                  <a:gsLst>
                    <a:gs pos="0">
                      <a:srgbClr val="FFFFFF"/>
                    </a:gs>
                    <a:gs pos="100000">
                      <a:srgbClr val="FFFFFF"/>
                    </a:gs>
                  </a:gsLst>
                  <a:lin ang="5400000" scaled="0"/>
                </a:gradFill>
              </a:rPr>
              <a:t>1GbE</a:t>
            </a:r>
          </a:p>
        </p:txBody>
      </p:sp>
      <p:sp>
        <p:nvSpPr>
          <p:cNvPr id="24" name="Rectangle 23"/>
          <p:cNvSpPr/>
          <p:nvPr/>
        </p:nvSpPr>
        <p:spPr>
          <a:xfrm>
            <a:off x="6753731" y="3463336"/>
            <a:ext cx="586101" cy="373041"/>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NIC</a:t>
            </a:r>
          </a:p>
          <a:p>
            <a:pPr algn="ctr" defTabSz="932472" fontAlgn="base">
              <a:spcBef>
                <a:spcPct val="0"/>
              </a:spcBef>
              <a:spcAft>
                <a:spcPct val="0"/>
              </a:spcAft>
            </a:pPr>
            <a:r>
              <a:rPr lang="en-US" sz="1200" dirty="0">
                <a:gradFill>
                  <a:gsLst>
                    <a:gs pos="0">
                      <a:srgbClr val="FFFFFF"/>
                    </a:gs>
                    <a:gs pos="100000">
                      <a:srgbClr val="FFFFFF"/>
                    </a:gs>
                  </a:gsLst>
                  <a:lin ang="5400000" scaled="0"/>
                </a:gradFill>
              </a:rPr>
              <a:t>1GbE</a:t>
            </a:r>
          </a:p>
        </p:txBody>
      </p:sp>
      <p:sp>
        <p:nvSpPr>
          <p:cNvPr id="25" name="Rectangle 24"/>
          <p:cNvSpPr/>
          <p:nvPr/>
        </p:nvSpPr>
        <p:spPr>
          <a:xfrm>
            <a:off x="6753731" y="4689722"/>
            <a:ext cx="586101" cy="373041"/>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NIC</a:t>
            </a:r>
          </a:p>
          <a:p>
            <a:pPr algn="ctr" defTabSz="932472" fontAlgn="base">
              <a:spcBef>
                <a:spcPct val="0"/>
              </a:spcBef>
              <a:spcAft>
                <a:spcPct val="0"/>
              </a:spcAft>
            </a:pPr>
            <a:r>
              <a:rPr lang="en-US" sz="1200" dirty="0">
                <a:gradFill>
                  <a:gsLst>
                    <a:gs pos="0">
                      <a:srgbClr val="FFFFFF"/>
                    </a:gs>
                    <a:gs pos="100000">
                      <a:srgbClr val="FFFFFF"/>
                    </a:gs>
                  </a:gsLst>
                  <a:lin ang="5400000" scaled="0"/>
                </a:gradFill>
              </a:rPr>
              <a:t>1GbE</a:t>
            </a:r>
          </a:p>
        </p:txBody>
      </p:sp>
      <p:sp>
        <p:nvSpPr>
          <p:cNvPr id="3" name="TextBox 2"/>
          <p:cNvSpPr txBox="1"/>
          <p:nvPr/>
        </p:nvSpPr>
        <p:spPr>
          <a:xfrm>
            <a:off x="5284423" y="5977117"/>
            <a:ext cx="6280736" cy="256159"/>
          </a:xfrm>
          <a:prstGeom prst="rect">
            <a:avLst/>
          </a:prstGeom>
          <a:noFill/>
        </p:spPr>
        <p:txBody>
          <a:bodyPr wrap="square" lIns="0" tIns="0" rIns="0" bIns="0" rtlCol="0">
            <a:spAutoFit/>
          </a:bodyPr>
          <a:lstStyle/>
          <a:p>
            <a:pPr algn="ctr"/>
            <a:r>
              <a:rPr lang="en-US" sz="1632" dirty="0">
                <a:gradFill>
                  <a:gsLst>
                    <a:gs pos="0">
                      <a:srgbClr val="FFFFFF"/>
                    </a:gs>
                    <a:gs pos="86000">
                      <a:srgbClr val="FFFFFF"/>
                    </a:gs>
                  </a:gsLst>
                  <a:lin ang="5400000" scaled="0"/>
                </a:gradFill>
              </a:rPr>
              <a:t>Vertical lines are logical channels, not cables</a:t>
            </a:r>
          </a:p>
        </p:txBody>
      </p:sp>
      <p:cxnSp>
        <p:nvCxnSpPr>
          <p:cNvPr id="59" name="Straight Connector 58"/>
          <p:cNvCxnSpPr/>
          <p:nvPr/>
        </p:nvCxnSpPr>
        <p:spPr>
          <a:xfrm flipV="1">
            <a:off x="10443510" y="3657059"/>
            <a:ext cx="0" cy="1248721"/>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10217696" y="3657060"/>
            <a:ext cx="0" cy="1248721"/>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10676660" y="3632780"/>
            <a:ext cx="0" cy="1248721"/>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11231579" y="3583938"/>
            <a:ext cx="0" cy="1248721"/>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11005765" y="3583939"/>
            <a:ext cx="0" cy="1248721"/>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11464730" y="3559659"/>
            <a:ext cx="0" cy="1248721"/>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0888024" y="4066922"/>
            <a:ext cx="894581" cy="373041"/>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Switch</a:t>
            </a:r>
          </a:p>
          <a:p>
            <a:pPr algn="ctr" defTabSz="932472" fontAlgn="base">
              <a:spcBef>
                <a:spcPct val="0"/>
              </a:spcBef>
              <a:spcAft>
                <a:spcPct val="0"/>
              </a:spcAft>
            </a:pPr>
            <a:r>
              <a:rPr lang="en-US" sz="1200" dirty="0">
                <a:gradFill>
                  <a:gsLst>
                    <a:gs pos="0">
                      <a:srgbClr val="FFFFFF"/>
                    </a:gs>
                    <a:gs pos="100000">
                      <a:srgbClr val="FFFFFF"/>
                    </a:gs>
                  </a:gsLst>
                  <a:lin ang="5400000" scaled="0"/>
                </a:gradFill>
              </a:rPr>
              <a:t>10GbE/IB</a:t>
            </a:r>
          </a:p>
        </p:txBody>
      </p:sp>
      <p:sp>
        <p:nvSpPr>
          <p:cNvPr id="38" name="Rectangle 37"/>
          <p:cNvSpPr/>
          <p:nvPr/>
        </p:nvSpPr>
        <p:spPr>
          <a:xfrm>
            <a:off x="10904824" y="3426553"/>
            <a:ext cx="689669" cy="373041"/>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NIC</a:t>
            </a:r>
          </a:p>
          <a:p>
            <a:pPr algn="ctr" defTabSz="932472" fontAlgn="base">
              <a:spcBef>
                <a:spcPct val="0"/>
              </a:spcBef>
              <a:spcAft>
                <a:spcPct val="0"/>
              </a:spcAft>
            </a:pPr>
            <a:r>
              <a:rPr lang="en-US" sz="1200" dirty="0">
                <a:gradFill>
                  <a:gsLst>
                    <a:gs pos="0">
                      <a:srgbClr val="FFFFFF"/>
                    </a:gs>
                    <a:gs pos="100000">
                      <a:srgbClr val="FFFFFF"/>
                    </a:gs>
                  </a:gsLst>
                  <a:lin ang="5400000" scaled="0"/>
                </a:gradFill>
              </a:rPr>
              <a:t>10GbE/IB</a:t>
            </a:r>
          </a:p>
        </p:txBody>
      </p:sp>
      <p:sp>
        <p:nvSpPr>
          <p:cNvPr id="39" name="Rectangle 38"/>
          <p:cNvSpPr/>
          <p:nvPr/>
        </p:nvSpPr>
        <p:spPr>
          <a:xfrm>
            <a:off x="10904824" y="4659315"/>
            <a:ext cx="689669" cy="373041"/>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NIC</a:t>
            </a:r>
          </a:p>
          <a:p>
            <a:pPr algn="ctr" defTabSz="932472" fontAlgn="base">
              <a:spcBef>
                <a:spcPct val="0"/>
              </a:spcBef>
              <a:spcAft>
                <a:spcPct val="0"/>
              </a:spcAft>
            </a:pPr>
            <a:r>
              <a:rPr lang="en-US" sz="1200" dirty="0">
                <a:gradFill>
                  <a:gsLst>
                    <a:gs pos="0">
                      <a:srgbClr val="FFFFFF"/>
                    </a:gs>
                    <a:gs pos="100000">
                      <a:srgbClr val="FFFFFF"/>
                    </a:gs>
                  </a:gsLst>
                  <a:lin ang="5400000" scaled="0"/>
                </a:gradFill>
              </a:rPr>
              <a:t>10GbE/IB</a:t>
            </a:r>
          </a:p>
        </p:txBody>
      </p:sp>
      <p:sp>
        <p:nvSpPr>
          <p:cNvPr id="47" name="Rectangle 46"/>
          <p:cNvSpPr/>
          <p:nvPr/>
        </p:nvSpPr>
        <p:spPr>
          <a:xfrm>
            <a:off x="9900152" y="4069253"/>
            <a:ext cx="959597" cy="373041"/>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Switch</a:t>
            </a:r>
          </a:p>
          <a:p>
            <a:pPr algn="ctr" defTabSz="932472" fontAlgn="base">
              <a:spcBef>
                <a:spcPct val="0"/>
              </a:spcBef>
              <a:spcAft>
                <a:spcPct val="0"/>
              </a:spcAft>
            </a:pPr>
            <a:r>
              <a:rPr lang="en-US" sz="1200" dirty="0">
                <a:gradFill>
                  <a:gsLst>
                    <a:gs pos="0">
                      <a:srgbClr val="FFFFFF"/>
                    </a:gs>
                    <a:gs pos="100000">
                      <a:srgbClr val="FFFFFF"/>
                    </a:gs>
                  </a:gsLst>
                  <a:lin ang="5400000" scaled="0"/>
                </a:gradFill>
              </a:rPr>
              <a:t>10GbE/IB</a:t>
            </a:r>
          </a:p>
        </p:txBody>
      </p:sp>
      <p:sp>
        <p:nvSpPr>
          <p:cNvPr id="48" name="Rectangle 47"/>
          <p:cNvSpPr/>
          <p:nvPr/>
        </p:nvSpPr>
        <p:spPr>
          <a:xfrm>
            <a:off x="10119680" y="3441488"/>
            <a:ext cx="689669" cy="373041"/>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NIC</a:t>
            </a:r>
          </a:p>
          <a:p>
            <a:pPr algn="ctr" defTabSz="932472" fontAlgn="base">
              <a:spcBef>
                <a:spcPct val="0"/>
              </a:spcBef>
              <a:spcAft>
                <a:spcPct val="0"/>
              </a:spcAft>
            </a:pPr>
            <a:r>
              <a:rPr lang="en-US" sz="1200" dirty="0">
                <a:gradFill>
                  <a:gsLst>
                    <a:gs pos="0">
                      <a:srgbClr val="FFFFFF"/>
                    </a:gs>
                    <a:gs pos="100000">
                      <a:srgbClr val="FFFFFF"/>
                    </a:gs>
                  </a:gsLst>
                  <a:lin ang="5400000" scaled="0"/>
                </a:gradFill>
              </a:rPr>
              <a:t>10GbE/IB</a:t>
            </a:r>
          </a:p>
        </p:txBody>
      </p:sp>
      <p:sp>
        <p:nvSpPr>
          <p:cNvPr id="49" name="Rectangle 48"/>
          <p:cNvSpPr/>
          <p:nvPr/>
        </p:nvSpPr>
        <p:spPr>
          <a:xfrm>
            <a:off x="10119680" y="4674250"/>
            <a:ext cx="689669" cy="373041"/>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NIC</a:t>
            </a:r>
          </a:p>
          <a:p>
            <a:pPr algn="ctr" defTabSz="932472" fontAlgn="base">
              <a:spcBef>
                <a:spcPct val="0"/>
              </a:spcBef>
              <a:spcAft>
                <a:spcPct val="0"/>
              </a:spcAft>
            </a:pPr>
            <a:r>
              <a:rPr lang="en-US" sz="1200" dirty="0">
                <a:gradFill>
                  <a:gsLst>
                    <a:gs pos="0">
                      <a:srgbClr val="FFFFFF"/>
                    </a:gs>
                    <a:gs pos="100000">
                      <a:srgbClr val="FFFFFF"/>
                    </a:gs>
                  </a:gsLst>
                  <a:lin ang="5400000" scaled="0"/>
                </a:gradFill>
              </a:rPr>
              <a:t>10GbE/IB</a:t>
            </a:r>
          </a:p>
        </p:txBody>
      </p:sp>
      <p:sp>
        <p:nvSpPr>
          <p:cNvPr id="88" name="Rectangle 87"/>
          <p:cNvSpPr/>
          <p:nvPr/>
        </p:nvSpPr>
        <p:spPr>
          <a:xfrm>
            <a:off x="9053274" y="4077288"/>
            <a:ext cx="725309" cy="373041"/>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Switch</a:t>
            </a:r>
          </a:p>
          <a:p>
            <a:pPr algn="ctr" defTabSz="932472" fontAlgn="base">
              <a:spcBef>
                <a:spcPct val="0"/>
              </a:spcBef>
              <a:spcAft>
                <a:spcPct val="0"/>
              </a:spcAft>
            </a:pPr>
            <a:r>
              <a:rPr lang="en-US" sz="1200" dirty="0">
                <a:gradFill>
                  <a:gsLst>
                    <a:gs pos="0">
                      <a:srgbClr val="FFFFFF"/>
                    </a:gs>
                    <a:gs pos="100000">
                      <a:srgbClr val="FFFFFF"/>
                    </a:gs>
                  </a:gsLst>
                  <a:lin ang="5400000" scaled="0"/>
                </a:gradFill>
              </a:rPr>
              <a:t>10GbE</a:t>
            </a:r>
          </a:p>
        </p:txBody>
      </p:sp>
    </p:spTree>
    <p:extLst>
      <p:ext uri="{BB962C8B-B14F-4D97-AF65-F5344CB8AC3E}">
        <p14:creationId xmlns:p14="http://schemas.microsoft.com/office/powerpoint/2010/main" val="1242053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900580" y="1774383"/>
            <a:ext cx="1791456" cy="4272557"/>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1600" dirty="0">
                <a:gradFill>
                  <a:gsLst>
                    <a:gs pos="0">
                      <a:srgbClr val="FFFFFF"/>
                    </a:gs>
                    <a:gs pos="100000">
                      <a:srgbClr val="FFFFFF"/>
                    </a:gs>
                  </a:gsLst>
                  <a:lin ang="5400000" scaled="0"/>
                </a:gradFill>
              </a:rPr>
              <a:t>SMB Client</a:t>
            </a:r>
          </a:p>
        </p:txBody>
      </p:sp>
      <p:sp>
        <p:nvSpPr>
          <p:cNvPr id="7" name="Rectangle 6"/>
          <p:cNvSpPr/>
          <p:nvPr/>
        </p:nvSpPr>
        <p:spPr>
          <a:xfrm>
            <a:off x="9257322" y="1779937"/>
            <a:ext cx="2409328" cy="4272557"/>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1600" dirty="0">
                <a:gradFill>
                  <a:gsLst>
                    <a:gs pos="0">
                      <a:srgbClr val="FFFFFF"/>
                    </a:gs>
                    <a:gs pos="100000">
                      <a:srgbClr val="FFFFFF"/>
                    </a:gs>
                  </a:gsLst>
                  <a:lin ang="5400000" scaled="0"/>
                </a:gradFill>
              </a:rPr>
              <a:t>SMB Server</a:t>
            </a:r>
          </a:p>
        </p:txBody>
      </p:sp>
      <p:sp>
        <p:nvSpPr>
          <p:cNvPr id="8" name="Rectangle 7"/>
          <p:cNvSpPr/>
          <p:nvPr/>
        </p:nvSpPr>
        <p:spPr>
          <a:xfrm>
            <a:off x="9981345" y="3392812"/>
            <a:ext cx="1402011" cy="559562"/>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a:gradFill>
                  <a:gsLst>
                    <a:gs pos="0">
                      <a:srgbClr val="FFFFFF"/>
                    </a:gs>
                    <a:gs pos="100000">
                      <a:srgbClr val="FFFFFF"/>
                    </a:gs>
                  </a:gsLst>
                  <a:lin ang="5400000" scaled="0"/>
                </a:gradFill>
              </a:rPr>
              <a:t>SMB Server</a:t>
            </a:r>
          </a:p>
        </p:txBody>
      </p:sp>
      <p:sp>
        <p:nvSpPr>
          <p:cNvPr id="9" name="Rectangle 8"/>
          <p:cNvSpPr/>
          <p:nvPr/>
        </p:nvSpPr>
        <p:spPr>
          <a:xfrm>
            <a:off x="7095302" y="3391218"/>
            <a:ext cx="1402011" cy="559562"/>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a:gradFill>
                  <a:gsLst>
                    <a:gs pos="0">
                      <a:srgbClr val="FFFFFF"/>
                    </a:gs>
                    <a:gs pos="100000">
                      <a:srgbClr val="FFFFFF"/>
                    </a:gs>
                  </a:gsLst>
                  <a:lin ang="5400000" scaled="0"/>
                </a:gradFill>
              </a:rPr>
              <a:t>SMB Client</a:t>
            </a:r>
          </a:p>
        </p:txBody>
      </p:sp>
      <p:cxnSp>
        <p:nvCxnSpPr>
          <p:cNvPr id="10" name="Straight Connector 9"/>
          <p:cNvCxnSpPr/>
          <p:nvPr/>
        </p:nvCxnSpPr>
        <p:spPr>
          <a:xfrm>
            <a:off x="6759837" y="3178768"/>
            <a:ext cx="5076109" cy="38857"/>
          </a:xfrm>
          <a:prstGeom prst="line">
            <a:avLst/>
          </a:prstGeom>
          <a:ln w="28575">
            <a:solidFill>
              <a:schemeClr val="tx1"/>
            </a:solidFill>
            <a:prstDash val="dash"/>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8660500" y="2888027"/>
            <a:ext cx="630595" cy="670563"/>
          </a:xfrm>
          <a:prstGeom prst="rect">
            <a:avLst/>
          </a:prstGeom>
          <a:noFill/>
        </p:spPr>
        <p:txBody>
          <a:bodyPr wrap="none" lIns="93248" tIns="46623" rIns="93248" bIns="46623" rtlCol="0">
            <a:spAutoFit/>
          </a:bodyPr>
          <a:lstStyle/>
          <a:p>
            <a:pPr algn="ctr"/>
            <a:r>
              <a:rPr lang="en-US" sz="1224" dirty="0"/>
              <a:t>User</a:t>
            </a:r>
            <a:br>
              <a:rPr lang="en-US" sz="1224" dirty="0"/>
            </a:br>
            <a:endParaRPr lang="en-US" sz="1224" dirty="0"/>
          </a:p>
          <a:p>
            <a:pPr algn="ctr"/>
            <a:r>
              <a:rPr lang="en-US" sz="1224" dirty="0"/>
              <a:t>Kernel</a:t>
            </a:r>
          </a:p>
        </p:txBody>
      </p:sp>
      <p:sp>
        <p:nvSpPr>
          <p:cNvPr id="12" name="Rectangle 11"/>
          <p:cNvSpPr/>
          <p:nvPr/>
        </p:nvSpPr>
        <p:spPr>
          <a:xfrm>
            <a:off x="7089955" y="2332959"/>
            <a:ext cx="1402011" cy="559562"/>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a:gradFill>
                  <a:gsLst>
                    <a:gs pos="0">
                      <a:srgbClr val="FFFFFF"/>
                    </a:gs>
                    <a:gs pos="100000">
                      <a:srgbClr val="FFFFFF"/>
                    </a:gs>
                  </a:gsLst>
                  <a:lin ang="5400000" scaled="0"/>
                </a:gradFill>
              </a:rPr>
              <a:t>Application </a:t>
            </a:r>
          </a:p>
        </p:txBody>
      </p:sp>
      <p:cxnSp>
        <p:nvCxnSpPr>
          <p:cNvPr id="13" name="Straight Connector 12"/>
          <p:cNvCxnSpPr>
            <a:stCxn id="12" idx="2"/>
            <a:endCxn id="9" idx="0"/>
          </p:cNvCxnSpPr>
          <p:nvPr/>
        </p:nvCxnSpPr>
        <p:spPr>
          <a:xfrm>
            <a:off x="7790961" y="2892523"/>
            <a:ext cx="5347" cy="498697"/>
          </a:xfrm>
          <a:prstGeom prst="line">
            <a:avLst/>
          </a:prstGeom>
          <a:ln>
            <a:solidFill>
              <a:schemeClr val="bg1">
                <a:alpha val="50000"/>
              </a:schemeClr>
            </a:solidFill>
          </a:ln>
        </p:spPr>
        <p:style>
          <a:lnRef idx="3">
            <a:schemeClr val="accent1"/>
          </a:lnRef>
          <a:fillRef idx="0">
            <a:schemeClr val="accent1"/>
          </a:fillRef>
          <a:effectRef idx="2">
            <a:schemeClr val="accent1"/>
          </a:effectRef>
          <a:fontRef idx="minor">
            <a:schemeClr val="tx1"/>
          </a:fontRef>
        </p:style>
      </p:cxnSp>
      <p:cxnSp>
        <p:nvCxnSpPr>
          <p:cNvPr id="14" name="Straight Connector 13"/>
          <p:cNvCxnSpPr>
            <a:stCxn id="9" idx="2"/>
            <a:endCxn id="33" idx="0"/>
          </p:cNvCxnSpPr>
          <p:nvPr/>
        </p:nvCxnSpPr>
        <p:spPr>
          <a:xfrm>
            <a:off x="7796308" y="3950781"/>
            <a:ext cx="1" cy="331155"/>
          </a:xfrm>
          <a:prstGeom prst="line">
            <a:avLst/>
          </a:prstGeom>
          <a:ln>
            <a:solidFill>
              <a:schemeClr val="bg1">
                <a:alpha val="50000"/>
              </a:schemeClr>
            </a:solidFill>
          </a:ln>
        </p:spPr>
        <p:style>
          <a:lnRef idx="3">
            <a:schemeClr val="accent1"/>
          </a:lnRef>
          <a:fillRef idx="0">
            <a:schemeClr val="accent1"/>
          </a:fillRef>
          <a:effectRef idx="2">
            <a:schemeClr val="accent1"/>
          </a:effectRef>
          <a:fontRef idx="minor">
            <a:schemeClr val="tx1"/>
          </a:fontRef>
        </p:style>
      </p:cxnSp>
      <p:cxnSp>
        <p:nvCxnSpPr>
          <p:cNvPr id="15" name="Straight Connector 14"/>
          <p:cNvCxnSpPr>
            <a:stCxn id="26" idx="3"/>
            <a:endCxn id="36" idx="3"/>
          </p:cNvCxnSpPr>
          <p:nvPr/>
        </p:nvCxnSpPr>
        <p:spPr>
          <a:xfrm>
            <a:off x="8724830" y="5503764"/>
            <a:ext cx="493769" cy="26124"/>
          </a:xfrm>
          <a:prstGeom prst="line">
            <a:avLst/>
          </a:prstGeom>
          <a:ln>
            <a:solidFill>
              <a:schemeClr val="tx1">
                <a:alpha val="50000"/>
              </a:schemeClr>
            </a:solidFill>
          </a:ln>
        </p:spPr>
        <p:style>
          <a:lnRef idx="3">
            <a:schemeClr val="accent1"/>
          </a:lnRef>
          <a:fillRef idx="0">
            <a:schemeClr val="accent1"/>
          </a:fillRef>
          <a:effectRef idx="2">
            <a:schemeClr val="accent1"/>
          </a:effectRef>
          <a:fontRef idx="minor">
            <a:schemeClr val="tx1"/>
          </a:fontRef>
        </p:style>
      </p:cxnSp>
      <p:cxnSp>
        <p:nvCxnSpPr>
          <p:cNvPr id="16" name="Straight Connector 15"/>
          <p:cNvCxnSpPr>
            <a:stCxn id="31" idx="0"/>
            <a:endCxn id="8" idx="2"/>
          </p:cNvCxnSpPr>
          <p:nvPr/>
        </p:nvCxnSpPr>
        <p:spPr>
          <a:xfrm flipV="1">
            <a:off x="10013987" y="3952376"/>
            <a:ext cx="668365" cy="335118"/>
          </a:xfrm>
          <a:prstGeom prst="line">
            <a:avLst/>
          </a:prstGeom>
          <a:ln>
            <a:solidFill>
              <a:schemeClr val="bg1">
                <a:alpha val="50000"/>
              </a:schemeClr>
            </a:solidFill>
          </a:ln>
        </p:spPr>
        <p:style>
          <a:lnRef idx="3">
            <a:schemeClr val="accent1"/>
          </a:lnRef>
          <a:fillRef idx="0">
            <a:schemeClr val="accent1"/>
          </a:fillRef>
          <a:effectRef idx="2">
            <a:schemeClr val="accent1"/>
          </a:effectRef>
          <a:fontRef idx="minor">
            <a:schemeClr val="tx1"/>
          </a:fontRef>
        </p:style>
      </p:cxnSp>
      <p:cxnSp>
        <p:nvCxnSpPr>
          <p:cNvPr id="17" name="Straight Connector 16"/>
          <p:cNvCxnSpPr>
            <a:stCxn id="32" idx="0"/>
            <a:endCxn id="8" idx="2"/>
          </p:cNvCxnSpPr>
          <p:nvPr/>
        </p:nvCxnSpPr>
        <p:spPr>
          <a:xfrm flipH="1" flipV="1">
            <a:off x="10682350" y="3952373"/>
            <a:ext cx="463532" cy="318232"/>
          </a:xfrm>
          <a:prstGeom prst="line">
            <a:avLst/>
          </a:prstGeom>
          <a:ln>
            <a:solidFill>
              <a:schemeClr val="bg1">
                <a:alpha val="50000"/>
              </a:schemeClr>
            </a:solidFill>
          </a:ln>
        </p:spPr>
        <p:style>
          <a:lnRef idx="3">
            <a:schemeClr val="accent1"/>
          </a:lnRef>
          <a:fillRef idx="0">
            <a:schemeClr val="accent1"/>
          </a:fillRef>
          <a:effectRef idx="2">
            <a:schemeClr val="accent1"/>
          </a:effectRef>
          <a:fontRef idx="minor">
            <a:schemeClr val="tx1"/>
          </a:fontRef>
        </p:style>
      </p:cxnSp>
      <p:cxnSp>
        <p:nvCxnSpPr>
          <p:cNvPr id="18" name="Straight Connector 17"/>
          <p:cNvCxnSpPr>
            <a:stCxn id="21" idx="1"/>
            <a:endCxn id="32" idx="2"/>
          </p:cNvCxnSpPr>
          <p:nvPr/>
        </p:nvCxnSpPr>
        <p:spPr>
          <a:xfrm flipV="1">
            <a:off x="11145550" y="4830167"/>
            <a:ext cx="334" cy="398625"/>
          </a:xfrm>
          <a:prstGeom prst="line">
            <a:avLst/>
          </a:prstGeom>
          <a:ln>
            <a:solidFill>
              <a:schemeClr val="bg1">
                <a:alpha val="50000"/>
              </a:schemeClr>
            </a:solidFill>
          </a:ln>
        </p:spPr>
        <p:style>
          <a:lnRef idx="3">
            <a:schemeClr val="accent1"/>
          </a:lnRef>
          <a:fillRef idx="0">
            <a:schemeClr val="accent1"/>
          </a:fillRef>
          <a:effectRef idx="2">
            <a:schemeClr val="accent1"/>
          </a:effectRef>
          <a:fontRef idx="minor">
            <a:schemeClr val="tx1"/>
          </a:fontRef>
        </p:style>
      </p:cxnSp>
      <p:cxnSp>
        <p:nvCxnSpPr>
          <p:cNvPr id="19" name="Straight Connector 18"/>
          <p:cNvCxnSpPr>
            <a:stCxn id="31" idx="2"/>
            <a:endCxn id="38" idx="1"/>
          </p:cNvCxnSpPr>
          <p:nvPr/>
        </p:nvCxnSpPr>
        <p:spPr>
          <a:xfrm flipH="1">
            <a:off x="9628327" y="4847054"/>
            <a:ext cx="385660" cy="466765"/>
          </a:xfrm>
          <a:prstGeom prst="line">
            <a:avLst/>
          </a:prstGeom>
          <a:ln>
            <a:solidFill>
              <a:schemeClr val="bg1">
                <a:alpha val="50000"/>
              </a:schemeClr>
            </a:solidFill>
          </a:ln>
        </p:spPr>
        <p:style>
          <a:lnRef idx="3">
            <a:schemeClr val="accent1"/>
          </a:lnRef>
          <a:fillRef idx="0">
            <a:schemeClr val="accent1"/>
          </a:fillRef>
          <a:effectRef idx="2">
            <a:schemeClr val="accent1"/>
          </a:effectRef>
          <a:fontRef idx="minor">
            <a:schemeClr val="tx1"/>
          </a:fontRef>
        </p:style>
      </p:cxnSp>
      <p:grpSp>
        <p:nvGrpSpPr>
          <p:cNvPr id="20" name="Group 19"/>
          <p:cNvGrpSpPr/>
          <p:nvPr/>
        </p:nvGrpSpPr>
        <p:grpSpPr>
          <a:xfrm>
            <a:off x="10803932" y="5228796"/>
            <a:ext cx="683234" cy="755606"/>
            <a:chOff x="10436826" y="4983493"/>
            <a:chExt cx="668414" cy="740857"/>
          </a:xfrm>
        </p:grpSpPr>
        <p:sp>
          <p:nvSpPr>
            <p:cNvPr id="21" name="Flowchart: Magnetic Disk 20"/>
            <p:cNvSpPr/>
            <p:nvPr/>
          </p:nvSpPr>
          <p:spPr>
            <a:xfrm>
              <a:off x="10436826" y="4983493"/>
              <a:ext cx="668414" cy="740857"/>
            </a:xfrm>
            <a:prstGeom prst="flowChartMagneticDisk">
              <a:avLst/>
            </a:prstGeom>
            <a:ln>
              <a:solidFill>
                <a:schemeClr val="tx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0">
                      <a:srgbClr val="FFFFFF"/>
                    </a:gs>
                    <a:gs pos="100000">
                      <a:srgbClr val="FFFFFF"/>
                    </a:gs>
                  </a:gsLst>
                  <a:lin ang="5400000" scaled="0"/>
                </a:gradFill>
              </a:endParaRPr>
            </a:p>
          </p:txBody>
        </p:sp>
        <p:sp>
          <p:nvSpPr>
            <p:cNvPr id="22" name="TextBox 21"/>
            <p:cNvSpPr txBox="1"/>
            <p:nvPr/>
          </p:nvSpPr>
          <p:spPr>
            <a:xfrm>
              <a:off x="10491536" y="5324268"/>
              <a:ext cx="581631" cy="265009"/>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defPPr>
                <a:defRPr lang="en-US"/>
              </a:defPPr>
              <a:lvl1pPr algn="ctr" defTabSz="932472" fontAlgn="base">
                <a:spcBef>
                  <a:spcPct val="0"/>
                </a:spcBef>
                <a:spcAft>
                  <a:spcPct val="0"/>
                </a:spcAft>
                <a:defRPr sz="1600">
                  <a:gradFill>
                    <a:gsLst>
                      <a:gs pos="0">
                        <a:srgbClr val="FFFFFF"/>
                      </a:gs>
                      <a:gs pos="100000">
                        <a:srgbClr val="FFFFFF"/>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Disk</a:t>
              </a:r>
            </a:p>
          </p:txBody>
        </p:sp>
      </p:grpSp>
      <p:cxnSp>
        <p:nvCxnSpPr>
          <p:cNvPr id="23" name="Straight Connector 22"/>
          <p:cNvCxnSpPr>
            <a:stCxn id="33" idx="2"/>
            <a:endCxn id="28" idx="1"/>
          </p:cNvCxnSpPr>
          <p:nvPr/>
        </p:nvCxnSpPr>
        <p:spPr>
          <a:xfrm>
            <a:off x="7796309" y="4841496"/>
            <a:ext cx="518794" cy="472323"/>
          </a:xfrm>
          <a:prstGeom prst="line">
            <a:avLst/>
          </a:prstGeom>
          <a:ln>
            <a:solidFill>
              <a:schemeClr val="bg1">
                <a:alpha val="50000"/>
              </a:schemeClr>
            </a:solidFill>
          </a:ln>
        </p:spPr>
        <p:style>
          <a:lnRef idx="3">
            <a:schemeClr val="accent1"/>
          </a:lnRef>
          <a:fillRef idx="0">
            <a:schemeClr val="accent1"/>
          </a:fillRef>
          <a:effectRef idx="2">
            <a:schemeClr val="accent1"/>
          </a:effectRef>
          <a:fontRef idx="minor">
            <a:schemeClr val="tx1"/>
          </a:fontRef>
        </p:style>
      </p:cxnSp>
      <p:grpSp>
        <p:nvGrpSpPr>
          <p:cNvPr id="24" name="Group 23"/>
          <p:cNvGrpSpPr/>
          <p:nvPr/>
        </p:nvGrpSpPr>
        <p:grpSpPr>
          <a:xfrm>
            <a:off x="7843735" y="5215534"/>
            <a:ext cx="1023021" cy="718879"/>
            <a:chOff x="3802308" y="5410202"/>
            <a:chExt cx="1000833" cy="704847"/>
          </a:xfrm>
          <a:solidFill>
            <a:srgbClr val="457EC1"/>
          </a:solidFill>
        </p:grpSpPr>
        <p:grpSp>
          <p:nvGrpSpPr>
            <p:cNvPr id="25" name="Group 24"/>
            <p:cNvGrpSpPr/>
            <p:nvPr/>
          </p:nvGrpSpPr>
          <p:grpSpPr>
            <a:xfrm rot="16200000" flipH="1" flipV="1">
              <a:off x="3998885" y="5310793"/>
              <a:ext cx="704847" cy="903665"/>
              <a:chOff x="9890919" y="3810000"/>
              <a:chExt cx="1393373" cy="1959428"/>
            </a:xfrm>
            <a:grpFill/>
          </p:grpSpPr>
          <p:sp>
            <p:nvSpPr>
              <p:cNvPr id="27" name="L-Shape 26"/>
              <p:cNvSpPr/>
              <p:nvPr/>
            </p:nvSpPr>
            <p:spPr>
              <a:xfrm>
                <a:off x="9890919" y="3810000"/>
                <a:ext cx="1393373" cy="381000"/>
              </a:xfrm>
              <a:prstGeom prst="corner">
                <a:avLst>
                  <a:gd name="adj1" fmla="val 39091"/>
                  <a:gd name="adj2" fmla="val 34415"/>
                </a:avLst>
              </a:prstGeom>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0">
                        <a:srgbClr val="FFFFFF"/>
                      </a:gs>
                      <a:gs pos="100000">
                        <a:srgbClr val="FFFFFF"/>
                      </a:gs>
                    </a:gsLst>
                    <a:lin ang="5400000" scaled="0"/>
                  </a:gradFill>
                </a:endParaRPr>
              </a:p>
            </p:txBody>
          </p:sp>
          <p:sp>
            <p:nvSpPr>
              <p:cNvPr id="28" name="Rectangle 27"/>
              <p:cNvSpPr/>
              <p:nvPr/>
            </p:nvSpPr>
            <p:spPr>
              <a:xfrm>
                <a:off x="10081419" y="4190998"/>
                <a:ext cx="838200" cy="1578429"/>
              </a:xfrm>
              <a:prstGeom prst="rect">
                <a:avLst/>
              </a:prstGeom>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0">
                        <a:srgbClr val="FFFFFF"/>
                      </a:gs>
                      <a:gs pos="100000">
                        <a:srgbClr val="FFFFFF"/>
                      </a:gs>
                    </a:gsLst>
                    <a:lin ang="5400000" scaled="0"/>
                  </a:gradFill>
                </a:endParaRPr>
              </a:p>
            </p:txBody>
          </p:sp>
          <p:sp>
            <p:nvSpPr>
              <p:cNvPr id="29" name="Rectangle 28"/>
              <p:cNvSpPr/>
              <p:nvPr/>
            </p:nvSpPr>
            <p:spPr>
              <a:xfrm>
                <a:off x="10919619" y="5170713"/>
                <a:ext cx="190500" cy="598715"/>
              </a:xfrm>
              <a:prstGeom prst="rect">
                <a:avLst/>
              </a:prstGeom>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0">
                        <a:srgbClr val="FFFFFF"/>
                      </a:gs>
                      <a:gs pos="100000">
                        <a:srgbClr val="FFFFFF"/>
                      </a:gs>
                    </a:gsLst>
                    <a:lin ang="5400000" scaled="0"/>
                  </a:gradFill>
                </a:endParaRPr>
              </a:p>
            </p:txBody>
          </p:sp>
          <p:sp>
            <p:nvSpPr>
              <p:cNvPr id="30" name="Rectangle 29"/>
              <p:cNvSpPr/>
              <p:nvPr/>
            </p:nvSpPr>
            <p:spPr>
              <a:xfrm>
                <a:off x="10919619" y="4392385"/>
                <a:ext cx="190500" cy="598715"/>
              </a:xfrm>
              <a:prstGeom prst="rect">
                <a:avLst/>
              </a:prstGeom>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0">
                        <a:srgbClr val="FFFFFF"/>
                      </a:gs>
                      <a:gs pos="100000">
                        <a:srgbClr val="FFFFFF"/>
                      </a:gs>
                    </a:gsLst>
                    <a:lin ang="5400000" scaled="0"/>
                  </a:gradFill>
                </a:endParaRPr>
              </a:p>
            </p:txBody>
          </p:sp>
        </p:grpSp>
        <p:sp>
          <p:nvSpPr>
            <p:cNvPr id="26" name="TextBox 25"/>
            <p:cNvSpPr txBox="1"/>
            <p:nvPr/>
          </p:nvSpPr>
          <p:spPr>
            <a:xfrm>
              <a:off x="3802308" y="5552447"/>
              <a:ext cx="861985" cy="280718"/>
            </a:xfrm>
            <a:prstGeom prst="rect">
              <a:avLst/>
            </a:prstGeom>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46637" rIns="0" bIns="46637" numCol="1" rtlCol="0" anchor="ctr" anchorCtr="0" compatLnSpc="1">
              <a:prstTxWarp prst="textNoShape">
                <a:avLst/>
              </a:prstTxWarp>
            </a:bodyPr>
            <a:lstStyle>
              <a:defPPr>
                <a:defRPr lang="en-US"/>
              </a:defPPr>
              <a:lvl1pPr algn="ctr" defTabSz="932472" fontAlgn="base">
                <a:spcBef>
                  <a:spcPct val="0"/>
                </a:spcBef>
                <a:spcAft>
                  <a:spcPct val="0"/>
                </a:spcAft>
                <a:defRPr sz="1600">
                  <a:gradFill>
                    <a:gsLst>
                      <a:gs pos="0">
                        <a:srgbClr val="FFFFFF"/>
                      </a:gs>
                      <a:gs pos="100000">
                        <a:srgbClr val="FFFFFF"/>
                      </a:gs>
                    </a:gsLst>
                    <a:lin ang="5400000" scaled="0"/>
                  </a:gradFill>
                </a:defRPr>
              </a:lvl1pPr>
            </a:lstStyle>
            <a:p>
              <a:r>
                <a:rPr lang="en-US" dirty="0"/>
                <a:t>R-NIC</a:t>
              </a:r>
            </a:p>
          </p:txBody>
        </p:sp>
      </p:grpSp>
      <p:sp>
        <p:nvSpPr>
          <p:cNvPr id="31" name="Rectangle 30"/>
          <p:cNvSpPr/>
          <p:nvPr/>
        </p:nvSpPr>
        <p:spPr>
          <a:xfrm>
            <a:off x="9373882" y="4287492"/>
            <a:ext cx="1280209" cy="559562"/>
          </a:xfrm>
          <a:prstGeom prst="rect">
            <a:avLst/>
          </a:prstGeom>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400" dirty="0">
                <a:solidFill>
                  <a:schemeClr val="bg1"/>
                </a:solidFill>
              </a:rPr>
              <a:t>Network w/</a:t>
            </a:r>
            <a:br>
              <a:rPr lang="en-US" sz="1400" dirty="0">
                <a:solidFill>
                  <a:schemeClr val="bg1"/>
                </a:solidFill>
              </a:rPr>
            </a:br>
            <a:r>
              <a:rPr lang="en-US" sz="1400" dirty="0">
                <a:solidFill>
                  <a:schemeClr val="bg1"/>
                </a:solidFill>
              </a:rPr>
              <a:t>RDMA support</a:t>
            </a:r>
          </a:p>
        </p:txBody>
      </p:sp>
      <p:sp>
        <p:nvSpPr>
          <p:cNvPr id="32" name="Rectangle 31"/>
          <p:cNvSpPr/>
          <p:nvPr/>
        </p:nvSpPr>
        <p:spPr>
          <a:xfrm>
            <a:off x="10722478" y="4270605"/>
            <a:ext cx="846807" cy="559562"/>
          </a:xfrm>
          <a:prstGeom prst="rect">
            <a:avLst/>
          </a:prstGeom>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a:solidFill>
                  <a:schemeClr val="bg1"/>
                </a:solidFill>
              </a:rPr>
              <a:t>NTFS</a:t>
            </a:r>
            <a:br>
              <a:rPr lang="en-US" sz="1600" dirty="0">
                <a:solidFill>
                  <a:schemeClr val="bg1"/>
                </a:solidFill>
              </a:rPr>
            </a:br>
            <a:r>
              <a:rPr lang="en-US" sz="1600" dirty="0">
                <a:solidFill>
                  <a:schemeClr val="bg1"/>
                </a:solidFill>
              </a:rPr>
              <a:t>SCSI</a:t>
            </a:r>
          </a:p>
        </p:txBody>
      </p:sp>
      <p:sp>
        <p:nvSpPr>
          <p:cNvPr id="33" name="Rectangle 32"/>
          <p:cNvSpPr/>
          <p:nvPr/>
        </p:nvSpPr>
        <p:spPr>
          <a:xfrm>
            <a:off x="7156204" y="4281934"/>
            <a:ext cx="1280209" cy="559562"/>
          </a:xfrm>
          <a:prstGeom prst="rect">
            <a:avLst/>
          </a:prstGeom>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400" dirty="0">
                <a:solidFill>
                  <a:schemeClr val="bg1"/>
                </a:solidFill>
              </a:rPr>
              <a:t>Network w/</a:t>
            </a:r>
            <a:br>
              <a:rPr lang="en-US" sz="1400" dirty="0">
                <a:solidFill>
                  <a:schemeClr val="bg1"/>
                </a:solidFill>
              </a:rPr>
            </a:br>
            <a:r>
              <a:rPr lang="en-US" sz="1400" dirty="0">
                <a:solidFill>
                  <a:schemeClr val="bg1"/>
                </a:solidFill>
              </a:rPr>
              <a:t>RDMA support</a:t>
            </a:r>
          </a:p>
        </p:txBody>
      </p:sp>
      <p:grpSp>
        <p:nvGrpSpPr>
          <p:cNvPr id="34" name="Group 33"/>
          <p:cNvGrpSpPr/>
          <p:nvPr/>
        </p:nvGrpSpPr>
        <p:grpSpPr>
          <a:xfrm flipH="1">
            <a:off x="9076673" y="5215534"/>
            <a:ext cx="1023021" cy="718879"/>
            <a:chOff x="3802308" y="5410202"/>
            <a:chExt cx="1000833" cy="704847"/>
          </a:xfrm>
          <a:solidFill>
            <a:srgbClr val="457EC1"/>
          </a:solidFill>
        </p:grpSpPr>
        <p:grpSp>
          <p:nvGrpSpPr>
            <p:cNvPr id="35" name="Group 34"/>
            <p:cNvGrpSpPr/>
            <p:nvPr/>
          </p:nvGrpSpPr>
          <p:grpSpPr>
            <a:xfrm rot="16200000" flipH="1" flipV="1">
              <a:off x="3998885" y="5310793"/>
              <a:ext cx="704847" cy="903665"/>
              <a:chOff x="9890919" y="3810000"/>
              <a:chExt cx="1393373" cy="1959428"/>
            </a:xfrm>
            <a:grpFill/>
          </p:grpSpPr>
          <p:sp>
            <p:nvSpPr>
              <p:cNvPr id="37" name="L-Shape 36"/>
              <p:cNvSpPr/>
              <p:nvPr/>
            </p:nvSpPr>
            <p:spPr>
              <a:xfrm>
                <a:off x="9890919" y="3810000"/>
                <a:ext cx="1393373" cy="381000"/>
              </a:xfrm>
              <a:prstGeom prst="corner">
                <a:avLst>
                  <a:gd name="adj1" fmla="val 39091"/>
                  <a:gd name="adj2" fmla="val 34415"/>
                </a:avLst>
              </a:prstGeom>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0">
                        <a:srgbClr val="FFFFFF"/>
                      </a:gs>
                      <a:gs pos="100000">
                        <a:srgbClr val="FFFFFF"/>
                      </a:gs>
                    </a:gsLst>
                    <a:lin ang="5400000" scaled="0"/>
                  </a:gradFill>
                </a:endParaRPr>
              </a:p>
            </p:txBody>
          </p:sp>
          <p:sp>
            <p:nvSpPr>
              <p:cNvPr id="38" name="Rectangle 37"/>
              <p:cNvSpPr/>
              <p:nvPr/>
            </p:nvSpPr>
            <p:spPr>
              <a:xfrm>
                <a:off x="10081419" y="4190998"/>
                <a:ext cx="838200" cy="1578429"/>
              </a:xfrm>
              <a:prstGeom prst="rect">
                <a:avLst/>
              </a:prstGeom>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0">
                        <a:srgbClr val="FFFFFF"/>
                      </a:gs>
                      <a:gs pos="100000">
                        <a:srgbClr val="FFFFFF"/>
                      </a:gs>
                    </a:gsLst>
                    <a:lin ang="5400000" scaled="0"/>
                  </a:gradFill>
                </a:endParaRPr>
              </a:p>
            </p:txBody>
          </p:sp>
          <p:sp>
            <p:nvSpPr>
              <p:cNvPr id="39" name="Rectangle 38"/>
              <p:cNvSpPr/>
              <p:nvPr/>
            </p:nvSpPr>
            <p:spPr>
              <a:xfrm>
                <a:off x="10919619" y="5170713"/>
                <a:ext cx="190500" cy="598715"/>
              </a:xfrm>
              <a:prstGeom prst="rect">
                <a:avLst/>
              </a:prstGeom>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0">
                        <a:srgbClr val="FFFFFF"/>
                      </a:gs>
                      <a:gs pos="100000">
                        <a:srgbClr val="FFFFFF"/>
                      </a:gs>
                    </a:gsLst>
                    <a:lin ang="5400000" scaled="0"/>
                  </a:gradFill>
                </a:endParaRPr>
              </a:p>
            </p:txBody>
          </p:sp>
          <p:sp>
            <p:nvSpPr>
              <p:cNvPr id="40" name="Rectangle 39"/>
              <p:cNvSpPr/>
              <p:nvPr/>
            </p:nvSpPr>
            <p:spPr>
              <a:xfrm>
                <a:off x="10919619" y="4392385"/>
                <a:ext cx="190500" cy="598715"/>
              </a:xfrm>
              <a:prstGeom prst="rect">
                <a:avLst/>
              </a:prstGeom>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0">
                        <a:srgbClr val="FFFFFF"/>
                      </a:gs>
                      <a:gs pos="100000">
                        <a:srgbClr val="FFFFFF"/>
                      </a:gs>
                    </a:gsLst>
                    <a:lin ang="5400000" scaled="0"/>
                  </a:gradFill>
                </a:endParaRPr>
              </a:p>
            </p:txBody>
          </p:sp>
        </p:grpSp>
        <p:sp>
          <p:nvSpPr>
            <p:cNvPr id="36" name="TextBox 35"/>
            <p:cNvSpPr txBox="1"/>
            <p:nvPr/>
          </p:nvSpPr>
          <p:spPr>
            <a:xfrm>
              <a:off x="3802308" y="5552447"/>
              <a:ext cx="861985" cy="331946"/>
            </a:xfrm>
            <a:prstGeom prst="rect">
              <a:avLst/>
            </a:prstGeom>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46637" rIns="0" bIns="46637" numCol="1" rtlCol="0" anchor="ctr" anchorCtr="0" compatLnSpc="1">
              <a:prstTxWarp prst="textNoShape">
                <a:avLst/>
              </a:prstTxWarp>
            </a:bodyPr>
            <a:lstStyle>
              <a:defPPr>
                <a:defRPr lang="en-US"/>
              </a:defPPr>
              <a:lvl1pPr algn="ctr" defTabSz="932472" fontAlgn="base">
                <a:spcBef>
                  <a:spcPct val="0"/>
                </a:spcBef>
                <a:spcAft>
                  <a:spcPct val="0"/>
                </a:spcAft>
                <a:defRPr sz="1600">
                  <a:gradFill>
                    <a:gsLst>
                      <a:gs pos="0">
                        <a:srgbClr val="FFFFFF"/>
                      </a:gs>
                      <a:gs pos="100000">
                        <a:srgbClr val="FFFFFF"/>
                      </a:gs>
                    </a:gsLst>
                    <a:lin ang="5400000" scaled="0"/>
                  </a:gradFill>
                </a:defRPr>
              </a:lvl1pPr>
            </a:lstStyle>
            <a:p>
              <a:r>
                <a:rPr lang="en-US" dirty="0"/>
                <a:t>R-NIC</a:t>
              </a:r>
            </a:p>
          </p:txBody>
        </p:sp>
      </p:grpSp>
      <p:sp>
        <p:nvSpPr>
          <p:cNvPr id="4" name="Title 3"/>
          <p:cNvSpPr>
            <a:spLocks noGrp="1"/>
          </p:cNvSpPr>
          <p:nvPr>
            <p:ph type="title"/>
          </p:nvPr>
        </p:nvSpPr>
        <p:spPr/>
        <p:txBody>
          <a:bodyPr>
            <a:normAutofit fontScale="90000"/>
          </a:bodyPr>
          <a:lstStyle/>
          <a:p>
            <a:pPr lvl="0">
              <a:defRPr/>
            </a:pPr>
            <a:r>
              <a:rPr lang="en-US" dirty="0" smtClean="0"/>
              <a:t>SMB </a:t>
            </a:r>
            <a:r>
              <a:rPr lang="en-US" dirty="0"/>
              <a:t>Direct </a:t>
            </a:r>
            <a:r>
              <a:rPr lang="en-US" dirty="0" smtClean="0"/>
              <a:t>(SMB over RDMA)</a:t>
            </a:r>
            <a:endParaRPr lang="en-US" dirty="0">
              <a:latin typeface="+mn-lt"/>
            </a:endParaRPr>
          </a:p>
        </p:txBody>
      </p:sp>
      <p:sp>
        <p:nvSpPr>
          <p:cNvPr id="2" name="Content Placeholder 1"/>
          <p:cNvSpPr>
            <a:spLocks noGrp="1"/>
          </p:cNvSpPr>
          <p:nvPr>
            <p:ph type="body" sz="quarter" idx="10"/>
          </p:nvPr>
        </p:nvSpPr>
        <p:spPr>
          <a:xfrm>
            <a:off x="274639" y="1212849"/>
            <a:ext cx="6157261" cy="5093702"/>
          </a:xfrm>
        </p:spPr>
        <p:txBody>
          <a:bodyPr/>
          <a:lstStyle/>
          <a:p>
            <a:pPr marL="0" indent="0">
              <a:buNone/>
            </a:pPr>
            <a:r>
              <a:rPr lang="en-US" sz="2000" dirty="0">
                <a:solidFill>
                  <a:schemeClr val="tx1"/>
                </a:solidFill>
              </a:rPr>
              <a:t>Advantages</a:t>
            </a:r>
          </a:p>
          <a:p>
            <a:pPr marL="511319" lvl="2" indent="-342900"/>
            <a:r>
              <a:rPr lang="en-US" sz="1600" dirty="0">
                <a:solidFill>
                  <a:schemeClr val="tx1"/>
                </a:solidFill>
              </a:rPr>
              <a:t>Scalable, fast and efficient storage access</a:t>
            </a:r>
          </a:p>
          <a:p>
            <a:pPr marL="511319" lvl="2" indent="-342900"/>
            <a:r>
              <a:rPr lang="en-US" sz="1600" dirty="0">
                <a:solidFill>
                  <a:schemeClr val="tx1"/>
                </a:solidFill>
              </a:rPr>
              <a:t>High throughput with low latency</a:t>
            </a:r>
          </a:p>
          <a:p>
            <a:pPr marL="511319" lvl="2" indent="-342900"/>
            <a:r>
              <a:rPr lang="en-US" sz="1600" dirty="0">
                <a:solidFill>
                  <a:schemeClr val="tx1"/>
                </a:solidFill>
              </a:rPr>
              <a:t>Minimal CPU utilization for I/O processing</a:t>
            </a:r>
          </a:p>
          <a:p>
            <a:pPr marL="511319" lvl="2" indent="-342900"/>
            <a:r>
              <a:rPr lang="en-US" sz="1600" dirty="0">
                <a:solidFill>
                  <a:schemeClr val="tx1"/>
                </a:solidFill>
              </a:rPr>
              <a:t>Load balancing, automatic failover and bandwidth aggregation via SMB Multichannel</a:t>
            </a:r>
          </a:p>
          <a:p>
            <a:pPr lvl="1"/>
            <a:endParaRPr lang="en-US" sz="1400" dirty="0">
              <a:solidFill>
                <a:schemeClr val="tx1"/>
              </a:solidFill>
            </a:endParaRPr>
          </a:p>
          <a:p>
            <a:pPr marL="0" indent="0">
              <a:buNone/>
            </a:pPr>
            <a:r>
              <a:rPr lang="en-US" sz="2000" dirty="0">
                <a:solidFill>
                  <a:schemeClr val="tx1"/>
                </a:solidFill>
              </a:rPr>
              <a:t>Scenarios</a:t>
            </a:r>
          </a:p>
          <a:p>
            <a:pPr marL="511319" lvl="2" indent="-342900"/>
            <a:r>
              <a:rPr lang="en-US" sz="1600" dirty="0">
                <a:solidFill>
                  <a:schemeClr val="tx1"/>
                </a:solidFill>
              </a:rPr>
              <a:t>High performance remote file access for application servers like Hyper-V, SQL Server, IIS and HPC</a:t>
            </a:r>
          </a:p>
          <a:p>
            <a:pPr marL="511319" lvl="2" indent="-342900"/>
            <a:r>
              <a:rPr lang="en-US" sz="1600" dirty="0">
                <a:solidFill>
                  <a:schemeClr val="tx1"/>
                </a:solidFill>
              </a:rPr>
              <a:t>Used by File Server and Clustered Shared Volumes (CSV) for storage communications within a cluster</a:t>
            </a:r>
          </a:p>
          <a:p>
            <a:pPr lvl="1"/>
            <a:endParaRPr lang="en-US" sz="1400" dirty="0">
              <a:solidFill>
                <a:schemeClr val="tx1"/>
              </a:solidFill>
            </a:endParaRPr>
          </a:p>
          <a:p>
            <a:pPr marL="0" indent="0">
              <a:buNone/>
            </a:pPr>
            <a:r>
              <a:rPr lang="en-US" sz="2000" dirty="0">
                <a:solidFill>
                  <a:schemeClr val="tx1"/>
                </a:solidFill>
              </a:rPr>
              <a:t>Required hardware</a:t>
            </a:r>
          </a:p>
          <a:p>
            <a:pPr marL="511319" lvl="2" indent="-342900"/>
            <a:r>
              <a:rPr lang="en-US" sz="1600" dirty="0"/>
              <a:t>RDMA-capable network interface (R-NIC)</a:t>
            </a:r>
          </a:p>
          <a:p>
            <a:pPr marL="511319" lvl="2" indent="-342900"/>
            <a:r>
              <a:rPr lang="en-US" sz="1600" dirty="0"/>
              <a:t>Three types: </a:t>
            </a:r>
            <a:r>
              <a:rPr lang="en-US" sz="1600" dirty="0" err="1"/>
              <a:t>iWARP</a:t>
            </a:r>
            <a:r>
              <a:rPr lang="en-US" sz="1600" dirty="0"/>
              <a:t>, </a:t>
            </a:r>
            <a:r>
              <a:rPr lang="en-US" sz="1600" dirty="0" err="1"/>
              <a:t>RoCE</a:t>
            </a:r>
            <a:r>
              <a:rPr lang="en-US" sz="1600" dirty="0"/>
              <a:t> and </a:t>
            </a:r>
            <a:r>
              <a:rPr lang="en-US" sz="1600" dirty="0" err="1" smtClean="0"/>
              <a:t>InfiniBand</a:t>
            </a:r>
            <a:endParaRPr lang="en-US" sz="1600" dirty="0" smtClean="0"/>
          </a:p>
          <a:p>
            <a:pPr marL="511319" lvl="2" indent="-342900"/>
            <a:r>
              <a:rPr lang="en-US" sz="1600" dirty="0" smtClean="0"/>
              <a:t>RDMA NICs should not be teamed (use SMB Multichannel)</a:t>
            </a:r>
            <a:endParaRPr lang="en-US" sz="1600" dirty="0"/>
          </a:p>
        </p:txBody>
      </p:sp>
    </p:spTree>
    <p:extLst>
      <p:ext uri="{BB962C8B-B14F-4D97-AF65-F5344CB8AC3E}">
        <p14:creationId xmlns:p14="http://schemas.microsoft.com/office/powerpoint/2010/main" val="32856790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SMB Direct v2 Performance</a:t>
            </a:r>
            <a:endParaRPr lang="en-US" dirty="0"/>
          </a:p>
        </p:txBody>
      </p:sp>
      <p:sp>
        <p:nvSpPr>
          <p:cNvPr id="6" name="Rectangle 3"/>
          <p:cNvSpPr/>
          <p:nvPr/>
        </p:nvSpPr>
        <p:spPr bwMode="auto">
          <a:xfrm>
            <a:off x="9320484" y="4041300"/>
            <a:ext cx="2618400" cy="2425575"/>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t" anchorCtr="0" compatLnSpc="1">
            <a:prstTxWarp prst="textNoShape">
              <a:avLst/>
            </a:prstTxWarp>
          </a:bodyPr>
          <a:lstStyle/>
          <a:p>
            <a:pPr defTabSz="932290" fontAlgn="base">
              <a:lnSpc>
                <a:spcPct val="90000"/>
              </a:lnSpc>
              <a:spcBef>
                <a:spcPct val="0"/>
              </a:spcBef>
              <a:spcAft>
                <a:spcPct val="0"/>
              </a:spcAft>
            </a:pPr>
            <a:r>
              <a:rPr lang="en-US" sz="2040" spc="-51" dirty="0">
                <a:solidFill>
                  <a:srgbClr val="FBFBFB"/>
                </a:solidFill>
              </a:rPr>
              <a:t>Scale-out File Server</a:t>
            </a:r>
          </a:p>
        </p:txBody>
      </p:sp>
      <p:sp>
        <p:nvSpPr>
          <p:cNvPr id="10" name="Rectangle 25"/>
          <p:cNvSpPr/>
          <p:nvPr/>
        </p:nvSpPr>
        <p:spPr bwMode="auto">
          <a:xfrm>
            <a:off x="9320484" y="3669066"/>
            <a:ext cx="2618400" cy="310868"/>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r>
              <a:rPr lang="en-US" sz="2448" spc="-51" dirty="0">
                <a:solidFill>
                  <a:schemeClr val="tx1"/>
                </a:solidFill>
              </a:rPr>
              <a:t>SMB </a:t>
            </a:r>
            <a:r>
              <a:rPr lang="en-US" sz="2448" spc="-51" dirty="0" smtClean="0">
                <a:solidFill>
                  <a:schemeClr val="tx1"/>
                </a:solidFill>
              </a:rPr>
              <a:t>Direct v2</a:t>
            </a:r>
            <a:endParaRPr lang="en-US" sz="2040" spc="-51" dirty="0">
              <a:solidFill>
                <a:schemeClr val="tx1"/>
              </a:solidFill>
            </a:endParaRPr>
          </a:p>
        </p:txBody>
      </p:sp>
      <p:sp>
        <p:nvSpPr>
          <p:cNvPr id="11" name="Rectangle 26"/>
          <p:cNvSpPr/>
          <p:nvPr/>
        </p:nvSpPr>
        <p:spPr bwMode="auto">
          <a:xfrm>
            <a:off x="9320484" y="2144611"/>
            <a:ext cx="2618399" cy="1458316"/>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t" anchorCtr="0" compatLnSpc="1">
            <a:prstTxWarp prst="textNoShape">
              <a:avLst/>
            </a:prstTxWarp>
          </a:bodyPr>
          <a:lstStyle/>
          <a:p>
            <a:pPr defTabSz="932290" fontAlgn="base">
              <a:lnSpc>
                <a:spcPct val="90000"/>
              </a:lnSpc>
              <a:spcBef>
                <a:spcPct val="0"/>
              </a:spcBef>
              <a:spcAft>
                <a:spcPct val="0"/>
              </a:spcAft>
            </a:pPr>
            <a:r>
              <a:rPr lang="en-US" sz="2040" spc="-51" dirty="0">
                <a:solidFill>
                  <a:srgbClr val="FBFBFB"/>
                </a:solidFill>
              </a:rPr>
              <a:t>Hyper-V</a:t>
            </a:r>
          </a:p>
        </p:txBody>
      </p:sp>
      <p:pic>
        <p:nvPicPr>
          <p:cNvPr id="12"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9498747" y="2546185"/>
            <a:ext cx="550845" cy="944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10115212" y="2546185"/>
            <a:ext cx="550845" cy="944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10731678" y="2546185"/>
            <a:ext cx="550845" cy="944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11348144" y="2546185"/>
            <a:ext cx="550845" cy="944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2"/>
          <p:cNvPicPr>
            <a:picLocks noChangeAspect="1" noChangeArrowheads="1"/>
          </p:cNvPicPr>
          <p:nvPr/>
        </p:nvPicPr>
        <p:blipFill>
          <a:blip r:embed="rId3" cstate="email">
            <a:biLevel thresh="25000"/>
            <a:extLst>
              <a:ext uri="{28A0092B-C50C-407E-A947-70E740481C1C}">
                <a14:useLocalDpi xmlns:a14="http://schemas.microsoft.com/office/drawing/2010/main"/>
              </a:ext>
            </a:extLst>
          </a:blip>
          <a:srcRect/>
          <a:stretch>
            <a:fillRect/>
          </a:stretch>
        </p:blipFill>
        <p:spPr bwMode="auto">
          <a:xfrm>
            <a:off x="10427115" y="5600250"/>
            <a:ext cx="529752" cy="779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Straight Connector 33"/>
          <p:cNvCxnSpPr>
            <a:endCxn id="17" idx="0"/>
          </p:cNvCxnSpPr>
          <p:nvPr/>
        </p:nvCxnSpPr>
        <p:spPr>
          <a:xfrm>
            <a:off x="10232333" y="5293922"/>
            <a:ext cx="459658" cy="30632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34"/>
          <p:cNvCxnSpPr>
            <a:endCxn id="17" idx="0"/>
          </p:cNvCxnSpPr>
          <p:nvPr/>
        </p:nvCxnSpPr>
        <p:spPr>
          <a:xfrm flipH="1">
            <a:off x="10691991" y="5296160"/>
            <a:ext cx="482867" cy="30408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ounded Rectangle 35"/>
          <p:cNvSpPr/>
          <p:nvPr/>
        </p:nvSpPr>
        <p:spPr bwMode="auto">
          <a:xfrm>
            <a:off x="10491109" y="5787694"/>
            <a:ext cx="399438" cy="450723"/>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026" tIns="46513" rIns="93026" bIns="46513" numCol="1" rtlCol="0" anchor="ctr" anchorCtr="0" compatLnSpc="1">
            <a:prstTxWarp prst="textNoShape">
              <a:avLst/>
            </a:prstTxWarp>
          </a:bodyPr>
          <a:lstStyle/>
          <a:p>
            <a:pPr algn="ctr" defTabSz="929959" fontAlgn="base">
              <a:lnSpc>
                <a:spcPct val="90000"/>
              </a:lnSpc>
              <a:spcBef>
                <a:spcPct val="0"/>
              </a:spcBef>
              <a:spcAft>
                <a:spcPct val="0"/>
              </a:spcAft>
            </a:pPr>
            <a:endParaRPr lang="en-US" sz="2035" spc="-51" dirty="0">
              <a:gradFill>
                <a:gsLst>
                  <a:gs pos="0">
                    <a:schemeClr val="bg1"/>
                  </a:gs>
                  <a:gs pos="100000">
                    <a:schemeClr val="bg1"/>
                  </a:gs>
                </a:gsLst>
                <a:lin ang="5400000" scaled="0"/>
              </a:gradFill>
            </a:endParaRPr>
          </a:p>
        </p:txBody>
      </p:sp>
      <p:sp>
        <p:nvSpPr>
          <p:cNvPr id="21" name="TextBox 36"/>
          <p:cNvSpPr txBox="1"/>
          <p:nvPr/>
        </p:nvSpPr>
        <p:spPr>
          <a:xfrm>
            <a:off x="10533801" y="6071567"/>
            <a:ext cx="303702" cy="172451"/>
          </a:xfrm>
          <a:prstGeom prst="rect">
            <a:avLst/>
          </a:prstGeom>
          <a:noFill/>
        </p:spPr>
        <p:txBody>
          <a:bodyPr wrap="none" lIns="0" tIns="0" rIns="0" bIns="0" rtlCol="0">
            <a:spAutoFit/>
          </a:bodyPr>
          <a:lstStyle/>
          <a:p>
            <a:pPr>
              <a:lnSpc>
                <a:spcPct val="90000"/>
              </a:lnSpc>
            </a:pPr>
            <a:r>
              <a:rPr lang="en-US" sz="1221" spc="-51" dirty="0">
                <a:solidFill>
                  <a:srgbClr val="FFFFFF"/>
                </a:solidFill>
              </a:rPr>
              <a:t>VHD</a:t>
            </a:r>
            <a:endParaRPr lang="en-US" sz="2442" spc="-51" dirty="0">
              <a:solidFill>
                <a:srgbClr val="FFFFFF"/>
              </a:solidFill>
            </a:endParaRPr>
          </a:p>
        </p:txBody>
      </p:sp>
      <p:grpSp>
        <p:nvGrpSpPr>
          <p:cNvPr id="22" name="Group 37"/>
          <p:cNvGrpSpPr/>
          <p:nvPr/>
        </p:nvGrpSpPr>
        <p:grpSpPr>
          <a:xfrm>
            <a:off x="10517010" y="5839380"/>
            <a:ext cx="344167" cy="192305"/>
            <a:chOff x="4429125" y="2127251"/>
            <a:chExt cx="1423988" cy="639762"/>
          </a:xfrm>
          <a:solidFill>
            <a:srgbClr val="FFFFFF"/>
          </a:solidFill>
        </p:grpSpPr>
        <p:sp>
          <p:nvSpPr>
            <p:cNvPr id="23" name="Freeform 511"/>
            <p:cNvSpPr>
              <a:spLocks/>
            </p:cNvSpPr>
            <p:nvPr/>
          </p:nvSpPr>
          <p:spPr bwMode="auto">
            <a:xfrm>
              <a:off x="5238750" y="2741613"/>
              <a:ext cx="1588" cy="1587"/>
            </a:xfrm>
            <a:custGeom>
              <a:avLst/>
              <a:gdLst>
                <a:gd name="T0" fmla="*/ 1 w 2"/>
                <a:gd name="T1" fmla="*/ 1 h 1"/>
                <a:gd name="T2" fmla="*/ 2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1" y="1"/>
                    <a:pt x="1" y="1"/>
                    <a:pt x="2" y="0"/>
                  </a:cubicBezTo>
                  <a:cubicBezTo>
                    <a:pt x="1" y="0"/>
                    <a:pt x="0" y="0"/>
                    <a:pt x="0" y="0"/>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030" tIns="46515" rIns="93030" bIns="46515" numCol="1" anchor="t" anchorCtr="0" compatLnSpc="1">
              <a:prstTxWarp prst="textNoShape">
                <a:avLst/>
              </a:prstTxWarp>
            </a:bodyPr>
            <a:lstStyle/>
            <a:p>
              <a:endParaRPr lang="en-US" sz="1831"/>
            </a:p>
          </p:txBody>
        </p:sp>
        <p:sp>
          <p:nvSpPr>
            <p:cNvPr id="24" name="Freeform 512"/>
            <p:cNvSpPr>
              <a:spLocks noEditPoints="1"/>
            </p:cNvSpPr>
            <p:nvPr/>
          </p:nvSpPr>
          <p:spPr bwMode="auto">
            <a:xfrm>
              <a:off x="4429125" y="2127251"/>
              <a:ext cx="1423988" cy="639762"/>
            </a:xfrm>
            <a:custGeom>
              <a:avLst/>
              <a:gdLst>
                <a:gd name="T0" fmla="*/ 1155 w 1179"/>
                <a:gd name="T1" fmla="*/ 87 h 530"/>
                <a:gd name="T2" fmla="*/ 578 w 1179"/>
                <a:gd name="T3" fmla="*/ 0 h 530"/>
                <a:gd name="T4" fmla="*/ 44 w 1179"/>
                <a:gd name="T5" fmla="*/ 178 h 530"/>
                <a:gd name="T6" fmla="*/ 53 w 1179"/>
                <a:gd name="T7" fmla="*/ 378 h 530"/>
                <a:gd name="T8" fmla="*/ 337 w 1179"/>
                <a:gd name="T9" fmla="*/ 462 h 530"/>
                <a:gd name="T10" fmla="*/ 683 w 1179"/>
                <a:gd name="T11" fmla="*/ 530 h 530"/>
                <a:gd name="T12" fmla="*/ 1155 w 1179"/>
                <a:gd name="T13" fmla="*/ 224 h 530"/>
                <a:gd name="T14" fmla="*/ 1155 w 1179"/>
                <a:gd name="T15" fmla="*/ 87 h 530"/>
                <a:gd name="T16" fmla="*/ 672 w 1179"/>
                <a:gd name="T17" fmla="*/ 509 h 530"/>
                <a:gd name="T18" fmla="*/ 670 w 1179"/>
                <a:gd name="T19" fmla="*/ 509 h 530"/>
                <a:gd name="T20" fmla="*/ 342 w 1179"/>
                <a:gd name="T21" fmla="*/ 444 h 530"/>
                <a:gd name="T22" fmla="*/ 66 w 1179"/>
                <a:gd name="T23" fmla="*/ 362 h 530"/>
                <a:gd name="T24" fmla="*/ 59 w 1179"/>
                <a:gd name="T25" fmla="*/ 194 h 530"/>
                <a:gd name="T26" fmla="*/ 671 w 1179"/>
                <a:gd name="T27" fmla="*/ 291 h 530"/>
                <a:gd name="T28" fmla="*/ 672 w 1179"/>
                <a:gd name="T29" fmla="*/ 509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9" h="530">
                  <a:moveTo>
                    <a:pt x="1155" y="87"/>
                  </a:moveTo>
                  <a:cubicBezTo>
                    <a:pt x="890" y="5"/>
                    <a:pt x="578" y="0"/>
                    <a:pt x="578" y="0"/>
                  </a:cubicBezTo>
                  <a:cubicBezTo>
                    <a:pt x="44" y="178"/>
                    <a:pt x="44" y="178"/>
                    <a:pt x="44" y="178"/>
                  </a:cubicBezTo>
                  <a:cubicBezTo>
                    <a:pt x="0" y="301"/>
                    <a:pt x="53" y="378"/>
                    <a:pt x="53" y="378"/>
                  </a:cubicBezTo>
                  <a:cubicBezTo>
                    <a:pt x="53" y="378"/>
                    <a:pt x="118" y="402"/>
                    <a:pt x="337" y="462"/>
                  </a:cubicBezTo>
                  <a:cubicBezTo>
                    <a:pt x="556" y="522"/>
                    <a:pt x="683" y="530"/>
                    <a:pt x="683" y="530"/>
                  </a:cubicBezTo>
                  <a:cubicBezTo>
                    <a:pt x="1155" y="224"/>
                    <a:pt x="1155" y="224"/>
                    <a:pt x="1155" y="224"/>
                  </a:cubicBezTo>
                  <a:cubicBezTo>
                    <a:pt x="1179" y="159"/>
                    <a:pt x="1155" y="87"/>
                    <a:pt x="1155" y="87"/>
                  </a:cubicBezTo>
                  <a:close/>
                  <a:moveTo>
                    <a:pt x="672" y="509"/>
                  </a:moveTo>
                  <a:cubicBezTo>
                    <a:pt x="671" y="509"/>
                    <a:pt x="670" y="509"/>
                    <a:pt x="670" y="509"/>
                  </a:cubicBezTo>
                  <a:cubicBezTo>
                    <a:pt x="631" y="505"/>
                    <a:pt x="515" y="491"/>
                    <a:pt x="342" y="444"/>
                  </a:cubicBezTo>
                  <a:cubicBezTo>
                    <a:pt x="163" y="395"/>
                    <a:pt x="87" y="369"/>
                    <a:pt x="66" y="362"/>
                  </a:cubicBezTo>
                  <a:cubicBezTo>
                    <a:pt x="57" y="345"/>
                    <a:pt x="30" y="284"/>
                    <a:pt x="59" y="194"/>
                  </a:cubicBezTo>
                  <a:cubicBezTo>
                    <a:pt x="671" y="291"/>
                    <a:pt x="671" y="291"/>
                    <a:pt x="671" y="291"/>
                  </a:cubicBezTo>
                  <a:cubicBezTo>
                    <a:pt x="671" y="291"/>
                    <a:pt x="712" y="379"/>
                    <a:pt x="672" y="5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030" tIns="46515" rIns="93030" bIns="46515" numCol="1" anchor="t" anchorCtr="0" compatLnSpc="1">
              <a:prstTxWarp prst="textNoShape">
                <a:avLst/>
              </a:prstTxWarp>
            </a:bodyPr>
            <a:lstStyle/>
            <a:p>
              <a:endParaRPr lang="en-US" sz="1831"/>
            </a:p>
          </p:txBody>
        </p:sp>
        <p:sp>
          <p:nvSpPr>
            <p:cNvPr id="25" name="Freeform 513"/>
            <p:cNvSpPr>
              <a:spLocks/>
            </p:cNvSpPr>
            <p:nvPr/>
          </p:nvSpPr>
          <p:spPr bwMode="auto">
            <a:xfrm>
              <a:off x="4530725" y="2452688"/>
              <a:ext cx="638175" cy="180975"/>
            </a:xfrm>
            <a:custGeom>
              <a:avLst/>
              <a:gdLst>
                <a:gd name="T0" fmla="*/ 402 w 402"/>
                <a:gd name="T1" fmla="*/ 114 h 114"/>
                <a:gd name="T2" fmla="*/ 0 w 402"/>
                <a:gd name="T3" fmla="*/ 31 h 114"/>
                <a:gd name="T4" fmla="*/ 0 w 402"/>
                <a:gd name="T5" fmla="*/ 0 h 114"/>
                <a:gd name="T6" fmla="*/ 402 w 402"/>
                <a:gd name="T7" fmla="*/ 75 h 114"/>
                <a:gd name="T8" fmla="*/ 402 w 402"/>
                <a:gd name="T9" fmla="*/ 114 h 114"/>
              </a:gdLst>
              <a:ahLst/>
              <a:cxnLst>
                <a:cxn ang="0">
                  <a:pos x="T0" y="T1"/>
                </a:cxn>
                <a:cxn ang="0">
                  <a:pos x="T2" y="T3"/>
                </a:cxn>
                <a:cxn ang="0">
                  <a:pos x="T4" y="T5"/>
                </a:cxn>
                <a:cxn ang="0">
                  <a:pos x="T6" y="T7"/>
                </a:cxn>
                <a:cxn ang="0">
                  <a:pos x="T8" y="T9"/>
                </a:cxn>
              </a:cxnLst>
              <a:rect l="0" t="0" r="r" b="b"/>
              <a:pathLst>
                <a:path w="402" h="114">
                  <a:moveTo>
                    <a:pt x="402" y="114"/>
                  </a:moveTo>
                  <a:lnTo>
                    <a:pt x="0" y="31"/>
                  </a:lnTo>
                  <a:lnTo>
                    <a:pt x="0" y="0"/>
                  </a:lnTo>
                  <a:lnTo>
                    <a:pt x="402" y="75"/>
                  </a:lnTo>
                  <a:lnTo>
                    <a:pt x="40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030" tIns="46515" rIns="93030" bIns="46515" numCol="1" anchor="t" anchorCtr="0" compatLnSpc="1">
              <a:prstTxWarp prst="textNoShape">
                <a:avLst/>
              </a:prstTxWarp>
            </a:bodyPr>
            <a:lstStyle/>
            <a:p>
              <a:endParaRPr lang="en-US" sz="1831"/>
            </a:p>
          </p:txBody>
        </p:sp>
      </p:grpSp>
      <p:sp>
        <p:nvSpPr>
          <p:cNvPr id="27" name="Right Arrow 36"/>
          <p:cNvSpPr/>
          <p:nvPr/>
        </p:nvSpPr>
        <p:spPr bwMode="auto">
          <a:xfrm>
            <a:off x="8440413" y="3490591"/>
            <a:ext cx="790939" cy="609779"/>
          </a:xfrm>
          <a:prstGeom prs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28"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9793350" y="4446190"/>
            <a:ext cx="550845" cy="944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11072721" y="4421332"/>
            <a:ext cx="550845" cy="944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p:nvSpPr>
        <p:spPr bwMode="auto">
          <a:xfrm>
            <a:off x="4968617" y="5698932"/>
            <a:ext cx="2376017" cy="7259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i="1" spc="-51" dirty="0">
                <a:solidFill>
                  <a:srgbClr val="000000"/>
                </a:solidFill>
                <a:latin typeface="Segoe UI" pitchFamily="34" charset="0"/>
                <a:ea typeface="Segoe UI" pitchFamily="34" charset="0"/>
                <a:cs typeface="Segoe UI" pitchFamily="34" charset="0"/>
              </a:rPr>
              <a:t>50% improvement for small IO workloads</a:t>
            </a:r>
          </a:p>
        </p:txBody>
      </p:sp>
      <p:sp>
        <p:nvSpPr>
          <p:cNvPr id="30" name="Rectangle 29"/>
          <p:cNvSpPr/>
          <p:nvPr/>
        </p:nvSpPr>
        <p:spPr bwMode="auto">
          <a:xfrm>
            <a:off x="607349" y="3695867"/>
            <a:ext cx="1585426" cy="1585426"/>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b" anchorCtr="0" compatLnSpc="1">
            <a:prstTxWarp prst="textNoShape">
              <a:avLst/>
            </a:prstTxWarp>
          </a:bodyPr>
          <a:lstStyle/>
          <a:p>
            <a:pPr algn="r" defTabSz="932290" fontAlgn="base">
              <a:lnSpc>
                <a:spcPct val="90000"/>
              </a:lnSpc>
              <a:spcBef>
                <a:spcPct val="0"/>
              </a:spcBef>
              <a:spcAft>
                <a:spcPct val="0"/>
              </a:spcAft>
            </a:pPr>
            <a:r>
              <a:rPr lang="en-US" sz="1632" spc="-51" dirty="0">
                <a:solidFill>
                  <a:schemeClr val="tx1"/>
                </a:solidFill>
              </a:rPr>
              <a:t>Efficiency</a:t>
            </a:r>
          </a:p>
        </p:txBody>
      </p:sp>
      <p:sp>
        <p:nvSpPr>
          <p:cNvPr id="31" name="Rectangle 30"/>
          <p:cNvSpPr/>
          <p:nvPr/>
        </p:nvSpPr>
        <p:spPr bwMode="auto">
          <a:xfrm>
            <a:off x="2262132" y="3695867"/>
            <a:ext cx="5696462" cy="1585426"/>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r>
              <a:rPr lang="en-US" sz="1836" dirty="0">
                <a:solidFill>
                  <a:schemeClr val="bg1"/>
                </a:solidFill>
              </a:rPr>
              <a:t>Increased efficiency and density of hosting workloads with small I/O’s such as OLTP database in a VM </a:t>
            </a:r>
          </a:p>
          <a:p>
            <a:endParaRPr lang="en-US" sz="1224" dirty="0">
              <a:solidFill>
                <a:schemeClr val="bg1"/>
              </a:solidFill>
            </a:endParaRPr>
          </a:p>
          <a:p>
            <a:r>
              <a:rPr lang="en-US" sz="1836" dirty="0">
                <a:solidFill>
                  <a:schemeClr val="bg1"/>
                </a:solidFill>
              </a:rPr>
              <a:t>Optimizes 40Gbps Ethernet and 56Gbps </a:t>
            </a:r>
            <a:r>
              <a:rPr lang="en-US" sz="1836" dirty="0" err="1">
                <a:solidFill>
                  <a:schemeClr val="bg1"/>
                </a:solidFill>
              </a:rPr>
              <a:t>InfiniBand</a:t>
            </a:r>
            <a:endParaRPr lang="en-US" sz="1836" dirty="0">
              <a:solidFill>
                <a:schemeClr val="bg1"/>
              </a:solidFill>
            </a:endParaRPr>
          </a:p>
        </p:txBody>
      </p:sp>
      <p:sp>
        <p:nvSpPr>
          <p:cNvPr id="32" name="Rectangle 31"/>
          <p:cNvSpPr/>
          <p:nvPr/>
        </p:nvSpPr>
        <p:spPr bwMode="auto">
          <a:xfrm>
            <a:off x="607349" y="2032631"/>
            <a:ext cx="1585426" cy="1585426"/>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b" anchorCtr="0" compatLnSpc="1">
            <a:prstTxWarp prst="textNoShape">
              <a:avLst/>
            </a:prstTxWarp>
          </a:bodyPr>
          <a:lstStyle/>
          <a:p>
            <a:pPr algn="r" defTabSz="932290" fontAlgn="base">
              <a:lnSpc>
                <a:spcPct val="90000"/>
              </a:lnSpc>
              <a:spcBef>
                <a:spcPct val="0"/>
              </a:spcBef>
              <a:spcAft>
                <a:spcPct val="0"/>
              </a:spcAft>
            </a:pPr>
            <a:r>
              <a:rPr lang="en-US" sz="1836" spc="-51" dirty="0">
                <a:solidFill>
                  <a:schemeClr val="tx1"/>
                </a:solidFill>
              </a:rPr>
              <a:t>Performance</a:t>
            </a:r>
          </a:p>
        </p:txBody>
      </p:sp>
      <p:sp>
        <p:nvSpPr>
          <p:cNvPr id="33" name="Rectangle 32"/>
          <p:cNvSpPr/>
          <p:nvPr/>
        </p:nvSpPr>
        <p:spPr bwMode="auto">
          <a:xfrm>
            <a:off x="2258396" y="2032631"/>
            <a:ext cx="5700998" cy="1585426"/>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r>
              <a:rPr lang="en-US" sz="1836" dirty="0">
                <a:solidFill>
                  <a:schemeClr val="bg1"/>
                </a:solidFill>
              </a:rPr>
              <a:t>50% improvement for small IO workloads with SMB over RDMA</a:t>
            </a:r>
          </a:p>
          <a:p>
            <a:endParaRPr lang="en-US" sz="1224" dirty="0">
              <a:solidFill>
                <a:schemeClr val="bg1"/>
              </a:solidFill>
            </a:endParaRPr>
          </a:p>
          <a:p>
            <a:r>
              <a:rPr lang="en-US" sz="1836" dirty="0">
                <a:solidFill>
                  <a:schemeClr val="bg1"/>
                </a:solidFill>
              </a:rPr>
              <a:t>Increased 8KB IOPs from ~300K IOPS to ~450K IOPS per interface</a:t>
            </a:r>
          </a:p>
        </p:txBody>
      </p:sp>
      <p:pic>
        <p:nvPicPr>
          <p:cNvPr id="34"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1100805" y="2320973"/>
            <a:ext cx="598513" cy="787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Freeform 20"/>
          <p:cNvSpPr>
            <a:spLocks noEditPoints="1"/>
          </p:cNvSpPr>
          <p:nvPr/>
        </p:nvSpPr>
        <p:spPr bwMode="black">
          <a:xfrm>
            <a:off x="1030630" y="4016378"/>
            <a:ext cx="883705" cy="754533"/>
          </a:xfrm>
          <a:custGeom>
            <a:avLst/>
            <a:gdLst>
              <a:gd name="T0" fmla="*/ 243 w 708"/>
              <a:gd name="T1" fmla="*/ 484 h 614"/>
              <a:gd name="T2" fmla="*/ 243 w 708"/>
              <a:gd name="T3" fmla="*/ 614 h 614"/>
              <a:gd name="T4" fmla="*/ 0 w 708"/>
              <a:gd name="T5" fmla="*/ 614 h 614"/>
              <a:gd name="T6" fmla="*/ 104 w 708"/>
              <a:gd name="T7" fmla="*/ 437 h 614"/>
              <a:gd name="T8" fmla="*/ 174 w 708"/>
              <a:gd name="T9" fmla="*/ 437 h 614"/>
              <a:gd name="T10" fmla="*/ 134 w 708"/>
              <a:gd name="T11" fmla="*/ 484 h 614"/>
              <a:gd name="T12" fmla="*/ 243 w 708"/>
              <a:gd name="T13" fmla="*/ 484 h 614"/>
              <a:gd name="T14" fmla="*/ 574 w 708"/>
              <a:gd name="T15" fmla="*/ 484 h 614"/>
              <a:gd name="T16" fmla="*/ 465 w 708"/>
              <a:gd name="T17" fmla="*/ 484 h 614"/>
              <a:gd name="T18" fmla="*/ 465 w 708"/>
              <a:gd name="T19" fmla="*/ 614 h 614"/>
              <a:gd name="T20" fmla="*/ 465 w 708"/>
              <a:gd name="T21" fmla="*/ 614 h 614"/>
              <a:gd name="T22" fmla="*/ 708 w 708"/>
              <a:gd name="T23" fmla="*/ 614 h 614"/>
              <a:gd name="T24" fmla="*/ 604 w 708"/>
              <a:gd name="T25" fmla="*/ 437 h 614"/>
              <a:gd name="T26" fmla="*/ 533 w 708"/>
              <a:gd name="T27" fmla="*/ 437 h 614"/>
              <a:gd name="T28" fmla="*/ 574 w 708"/>
              <a:gd name="T29" fmla="*/ 484 h 614"/>
              <a:gd name="T30" fmla="*/ 354 w 708"/>
              <a:gd name="T31" fmla="*/ 229 h 614"/>
              <a:gd name="T32" fmla="*/ 507 w 708"/>
              <a:gd name="T33" fmla="*/ 408 h 614"/>
              <a:gd name="T34" fmla="*/ 590 w 708"/>
              <a:gd name="T35" fmla="*/ 408 h 614"/>
              <a:gd name="T36" fmla="*/ 486 w 708"/>
              <a:gd name="T37" fmla="*/ 229 h 614"/>
              <a:gd name="T38" fmla="*/ 222 w 708"/>
              <a:gd name="T39" fmla="*/ 229 h 614"/>
              <a:gd name="T40" fmla="*/ 118 w 708"/>
              <a:gd name="T41" fmla="*/ 408 h 614"/>
              <a:gd name="T42" fmla="*/ 200 w 708"/>
              <a:gd name="T43" fmla="*/ 408 h 614"/>
              <a:gd name="T44" fmla="*/ 354 w 708"/>
              <a:gd name="T45" fmla="*/ 229 h 614"/>
              <a:gd name="T46" fmla="*/ 354 w 708"/>
              <a:gd name="T47" fmla="*/ 0 h 614"/>
              <a:gd name="T48" fmla="*/ 238 w 708"/>
              <a:gd name="T49" fmla="*/ 200 h 614"/>
              <a:gd name="T50" fmla="*/ 470 w 708"/>
              <a:gd name="T51" fmla="*/ 200 h 614"/>
              <a:gd name="T52" fmla="*/ 354 w 708"/>
              <a:gd name="T53" fmla="*/ 0 h 614"/>
              <a:gd name="T54" fmla="*/ 354 w 708"/>
              <a:gd name="T55" fmla="*/ 274 h 614"/>
              <a:gd name="T56" fmla="*/ 196 w 708"/>
              <a:gd name="T57" fmla="*/ 463 h 614"/>
              <a:gd name="T58" fmla="*/ 278 w 708"/>
              <a:gd name="T59" fmla="*/ 463 h 614"/>
              <a:gd name="T60" fmla="*/ 278 w 708"/>
              <a:gd name="T61" fmla="*/ 614 h 614"/>
              <a:gd name="T62" fmla="*/ 430 w 708"/>
              <a:gd name="T63" fmla="*/ 614 h 614"/>
              <a:gd name="T64" fmla="*/ 430 w 708"/>
              <a:gd name="T65" fmla="*/ 463 h 614"/>
              <a:gd name="T66" fmla="*/ 515 w 708"/>
              <a:gd name="T67" fmla="*/ 463 h 614"/>
              <a:gd name="T68" fmla="*/ 354 w 708"/>
              <a:gd name="T69" fmla="*/ 274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8" h="614">
                <a:moveTo>
                  <a:pt x="243" y="484"/>
                </a:moveTo>
                <a:lnTo>
                  <a:pt x="243" y="614"/>
                </a:lnTo>
                <a:lnTo>
                  <a:pt x="0" y="614"/>
                </a:lnTo>
                <a:lnTo>
                  <a:pt x="104" y="437"/>
                </a:lnTo>
                <a:lnTo>
                  <a:pt x="174" y="437"/>
                </a:lnTo>
                <a:lnTo>
                  <a:pt x="134" y="484"/>
                </a:lnTo>
                <a:lnTo>
                  <a:pt x="243" y="484"/>
                </a:lnTo>
                <a:close/>
                <a:moveTo>
                  <a:pt x="574" y="484"/>
                </a:moveTo>
                <a:lnTo>
                  <a:pt x="465" y="484"/>
                </a:lnTo>
                <a:lnTo>
                  <a:pt x="465" y="614"/>
                </a:lnTo>
                <a:lnTo>
                  <a:pt x="465" y="614"/>
                </a:lnTo>
                <a:lnTo>
                  <a:pt x="708" y="614"/>
                </a:lnTo>
                <a:lnTo>
                  <a:pt x="604" y="437"/>
                </a:lnTo>
                <a:lnTo>
                  <a:pt x="533" y="437"/>
                </a:lnTo>
                <a:lnTo>
                  <a:pt x="574" y="484"/>
                </a:lnTo>
                <a:close/>
                <a:moveTo>
                  <a:pt x="354" y="229"/>
                </a:moveTo>
                <a:lnTo>
                  <a:pt x="507" y="408"/>
                </a:lnTo>
                <a:lnTo>
                  <a:pt x="590" y="408"/>
                </a:lnTo>
                <a:lnTo>
                  <a:pt x="486" y="229"/>
                </a:lnTo>
                <a:lnTo>
                  <a:pt x="222" y="229"/>
                </a:lnTo>
                <a:lnTo>
                  <a:pt x="118" y="408"/>
                </a:lnTo>
                <a:lnTo>
                  <a:pt x="200" y="408"/>
                </a:lnTo>
                <a:lnTo>
                  <a:pt x="354" y="229"/>
                </a:lnTo>
                <a:close/>
                <a:moveTo>
                  <a:pt x="354" y="0"/>
                </a:moveTo>
                <a:lnTo>
                  <a:pt x="238" y="200"/>
                </a:lnTo>
                <a:lnTo>
                  <a:pt x="470" y="200"/>
                </a:lnTo>
                <a:lnTo>
                  <a:pt x="354" y="0"/>
                </a:lnTo>
                <a:close/>
                <a:moveTo>
                  <a:pt x="354" y="274"/>
                </a:moveTo>
                <a:lnTo>
                  <a:pt x="196" y="463"/>
                </a:lnTo>
                <a:lnTo>
                  <a:pt x="278" y="463"/>
                </a:lnTo>
                <a:lnTo>
                  <a:pt x="278" y="614"/>
                </a:lnTo>
                <a:lnTo>
                  <a:pt x="430" y="614"/>
                </a:lnTo>
                <a:lnTo>
                  <a:pt x="430" y="463"/>
                </a:lnTo>
                <a:lnTo>
                  <a:pt x="515" y="463"/>
                </a:lnTo>
                <a:lnTo>
                  <a:pt x="354" y="2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43" tIns="41972" rIns="83943" bIns="41972" numCol="1" anchor="t" anchorCtr="0" compatLnSpc="1">
            <a:prstTxWarp prst="textNoShape">
              <a:avLst/>
            </a:prstTxWarp>
          </a:bodyPr>
          <a:lstStyle/>
          <a:p>
            <a:endParaRPr lang="en-US" sz="1071"/>
          </a:p>
        </p:txBody>
      </p:sp>
      <p:sp>
        <p:nvSpPr>
          <p:cNvPr id="35" name="12-Point Star 34"/>
          <p:cNvSpPr/>
          <p:nvPr/>
        </p:nvSpPr>
        <p:spPr bwMode="auto">
          <a:xfrm>
            <a:off x="10386295" y="17764"/>
            <a:ext cx="2050180" cy="1752335"/>
          </a:xfrm>
          <a:prstGeom prst="star12">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2000" dirty="0" smtClean="0">
                <a:solidFill>
                  <a:schemeClr val="tx1"/>
                </a:solidFill>
              </a:rPr>
              <a:t>New in</a:t>
            </a:r>
            <a:br>
              <a:rPr lang="en-US" sz="2000" dirty="0" smtClean="0">
                <a:solidFill>
                  <a:schemeClr val="tx1"/>
                </a:solidFill>
              </a:rPr>
            </a:br>
            <a:r>
              <a:rPr lang="en-US" sz="2000" dirty="0" smtClean="0">
                <a:solidFill>
                  <a:schemeClr val="tx1"/>
                </a:solidFill>
              </a:rPr>
              <a:t>Windows Server </a:t>
            </a:r>
            <a:br>
              <a:rPr lang="en-US" sz="2000" dirty="0" smtClean="0">
                <a:solidFill>
                  <a:schemeClr val="tx1"/>
                </a:solidFill>
              </a:rPr>
            </a:br>
            <a:r>
              <a:rPr lang="en-US" sz="2000" dirty="0" smtClean="0">
                <a:solidFill>
                  <a:schemeClr val="tx1"/>
                </a:solidFill>
              </a:rPr>
              <a:t>2012 R2</a:t>
            </a:r>
            <a:endParaRPr lang="en-US" sz="2000" dirty="0">
              <a:solidFill>
                <a:schemeClr val="tx1"/>
              </a:solidFill>
            </a:endParaRPr>
          </a:p>
        </p:txBody>
      </p:sp>
    </p:spTree>
    <p:extLst>
      <p:ext uri="{BB962C8B-B14F-4D97-AF65-F5344CB8AC3E}">
        <p14:creationId xmlns:p14="http://schemas.microsoft.com/office/powerpoint/2010/main" val="176702657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 SMB Scale-Out</a:t>
            </a:r>
            <a:br>
              <a:rPr lang="en-US" dirty="0" smtClean="0"/>
            </a:br>
            <a:r>
              <a:rPr lang="en-US" dirty="0" smtClean="0"/>
              <a:t>and SMB Performance</a:t>
            </a:r>
            <a:endParaRPr lang="en-US" dirty="0"/>
          </a:p>
        </p:txBody>
      </p:sp>
      <p:sp>
        <p:nvSpPr>
          <p:cNvPr id="5" name="Text Placeholder 4"/>
          <p:cNvSpPr>
            <a:spLocks noGrp="1"/>
          </p:cNvSpPr>
          <p:nvPr>
            <p:ph type="body" sz="quarter" idx="12"/>
          </p:nvPr>
        </p:nvSpPr>
        <p:spPr/>
        <p:txBody>
          <a:bodyPr/>
          <a:lstStyle/>
          <a:p>
            <a:r>
              <a:rPr lang="en-US" dirty="0" smtClean="0"/>
              <a:t>Jose Barreto</a:t>
            </a:r>
          </a:p>
          <a:p>
            <a:r>
              <a:rPr lang="en-US" dirty="0" smtClean="0"/>
              <a:t>Principal Program Manager</a:t>
            </a:r>
            <a:endParaRPr lang="en-US" dirty="0"/>
          </a:p>
        </p:txBody>
      </p:sp>
    </p:spTree>
    <p:extLst>
      <p:ext uri="{BB962C8B-B14F-4D97-AF65-F5344CB8AC3E}">
        <p14:creationId xmlns:p14="http://schemas.microsoft.com/office/powerpoint/2010/main" val="98291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Demo Summary – Automatic Scale-Out Balancing</a:t>
            </a:r>
            <a:endParaRPr lang="en-US" sz="40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0166" b="6424"/>
          <a:stretch/>
        </p:blipFill>
        <p:spPr>
          <a:xfrm>
            <a:off x="919214" y="1530416"/>
            <a:ext cx="4355695" cy="5014327"/>
          </a:xfrm>
          <a:prstGeom prst="rect">
            <a:avLst/>
          </a:prstGeom>
        </p:spPr>
      </p:pic>
      <p:sp>
        <p:nvSpPr>
          <p:cNvPr id="3" name="Right Arrow 2"/>
          <p:cNvSpPr/>
          <p:nvPr/>
        </p:nvSpPr>
        <p:spPr bwMode="auto">
          <a:xfrm>
            <a:off x="5582653" y="3590222"/>
            <a:ext cx="972151" cy="808523"/>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9913" b="6424"/>
          <a:stretch/>
        </p:blipFill>
        <p:spPr>
          <a:xfrm>
            <a:off x="7016818" y="1530416"/>
            <a:ext cx="4373037" cy="5018784"/>
          </a:xfrm>
          <a:prstGeom prst="rect">
            <a:avLst/>
          </a:prstGeom>
        </p:spPr>
      </p:pic>
    </p:spTree>
    <p:extLst>
      <p:ext uri="{BB962C8B-B14F-4D97-AF65-F5344CB8AC3E}">
        <p14:creationId xmlns:p14="http://schemas.microsoft.com/office/powerpoint/2010/main" val="129959397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Demo Summary - Performance</a:t>
            </a:r>
            <a:endParaRPr lang="en-US" sz="4000" dirty="0"/>
          </a:p>
        </p:txBody>
      </p:sp>
      <p:sp>
        <p:nvSpPr>
          <p:cNvPr id="109" name="Rectangle 108"/>
          <p:cNvSpPr/>
          <p:nvPr/>
        </p:nvSpPr>
        <p:spPr>
          <a:xfrm>
            <a:off x="134024" y="3672729"/>
            <a:ext cx="4547765" cy="1140617"/>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6637" rIns="45720" bIns="46637" numCol="1" rtlCol="0" anchor="t" anchorCtr="0" compatLnSpc="1">
            <a:prstTxWarp prst="textNoShape">
              <a:avLst/>
            </a:prstTxWarp>
          </a:bodyPr>
          <a:lstStyle/>
          <a:p>
            <a:pPr defTabSz="932472" fontAlgn="base">
              <a:spcBef>
                <a:spcPct val="0"/>
              </a:spcBef>
              <a:spcAft>
                <a:spcPct val="0"/>
              </a:spcAft>
            </a:pPr>
            <a:r>
              <a:rPr lang="en-US" sz="1200" dirty="0">
                <a:gradFill>
                  <a:gsLst>
                    <a:gs pos="0">
                      <a:srgbClr val="FFFFFF"/>
                    </a:gs>
                    <a:gs pos="100000">
                      <a:srgbClr val="FFFFFF"/>
                    </a:gs>
                  </a:gsLst>
                  <a:lin ang="5400000" scaled="0"/>
                </a:gradFill>
              </a:rPr>
              <a:t>File Server</a:t>
            </a:r>
          </a:p>
          <a:p>
            <a:pPr defTabSz="932472" fontAlgn="base">
              <a:spcBef>
                <a:spcPct val="0"/>
              </a:spcBef>
              <a:spcAft>
                <a:spcPct val="0"/>
              </a:spcAft>
            </a:pPr>
            <a:r>
              <a:rPr lang="en-US" sz="1200" dirty="0">
                <a:gradFill>
                  <a:gsLst>
                    <a:gs pos="0">
                      <a:srgbClr val="FFFFFF"/>
                    </a:gs>
                    <a:gs pos="100000">
                      <a:srgbClr val="FFFFFF"/>
                    </a:gs>
                  </a:gsLst>
                  <a:lin ang="5400000" scaled="0"/>
                </a:gradFill>
              </a:rPr>
              <a:t>(SMB 3.0)</a:t>
            </a:r>
          </a:p>
        </p:txBody>
      </p:sp>
      <p:sp>
        <p:nvSpPr>
          <p:cNvPr id="110" name="Right Arrow 109"/>
          <p:cNvSpPr/>
          <p:nvPr/>
        </p:nvSpPr>
        <p:spPr bwMode="auto">
          <a:xfrm rot="5400000">
            <a:off x="1785216" y="3202115"/>
            <a:ext cx="483007" cy="430764"/>
          </a:xfrm>
          <a:prstGeom prst="rightArrow">
            <a:avLst>
              <a:gd name="adj1" fmla="val 50000"/>
              <a:gd name="adj2" fmla="val 40979"/>
            </a:avLst>
          </a:prstGeom>
          <a:ln>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45720" tIns="46637" rIns="45720" bIns="46637" numCol="1" rtlCol="0" anchor="ctr" anchorCtr="0" compatLnSpc="1">
            <a:prstTxWarp prst="textNoShape">
              <a:avLst/>
            </a:prstTxWarp>
          </a:bodyPr>
          <a:lstStyle/>
          <a:p>
            <a:pPr algn="ctr" defTabSz="932472" fontAlgn="base">
              <a:spcBef>
                <a:spcPct val="0"/>
              </a:spcBef>
              <a:spcAft>
                <a:spcPct val="0"/>
              </a:spcAft>
            </a:pPr>
            <a:endParaRPr lang="en-US" sz="1200" dirty="0">
              <a:gradFill>
                <a:gsLst>
                  <a:gs pos="0">
                    <a:srgbClr val="FFFFFF"/>
                  </a:gs>
                  <a:gs pos="100000">
                    <a:srgbClr val="FFFFFF"/>
                  </a:gs>
                </a:gsLst>
                <a:lin ang="5400000" scaled="0"/>
              </a:gradFill>
            </a:endParaRPr>
          </a:p>
        </p:txBody>
      </p:sp>
      <p:sp>
        <p:nvSpPr>
          <p:cNvPr id="111" name="Right Arrow 110"/>
          <p:cNvSpPr/>
          <p:nvPr/>
        </p:nvSpPr>
        <p:spPr bwMode="auto">
          <a:xfrm rot="5400000">
            <a:off x="2710113" y="3202116"/>
            <a:ext cx="483008" cy="430764"/>
          </a:xfrm>
          <a:prstGeom prst="rightArrow">
            <a:avLst>
              <a:gd name="adj1" fmla="val 50000"/>
              <a:gd name="adj2" fmla="val 40979"/>
            </a:avLst>
          </a:prstGeom>
          <a:ln>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45720" tIns="46637" rIns="45720" bIns="46637" numCol="1" rtlCol="0" anchor="ctr" anchorCtr="0" compatLnSpc="1">
            <a:prstTxWarp prst="textNoShape">
              <a:avLst/>
            </a:prstTxWarp>
          </a:bodyPr>
          <a:lstStyle/>
          <a:p>
            <a:pPr algn="ctr" defTabSz="932472" fontAlgn="base">
              <a:spcBef>
                <a:spcPct val="0"/>
              </a:spcBef>
              <a:spcAft>
                <a:spcPct val="0"/>
              </a:spcAft>
            </a:pPr>
            <a:endParaRPr lang="en-US" sz="1200" dirty="0">
              <a:gradFill>
                <a:gsLst>
                  <a:gs pos="0">
                    <a:srgbClr val="FFFFFF"/>
                  </a:gs>
                  <a:gs pos="100000">
                    <a:srgbClr val="FFFFFF"/>
                  </a:gs>
                </a:gsLst>
                <a:lin ang="5400000" scaled="0"/>
              </a:gradFill>
            </a:endParaRPr>
          </a:p>
        </p:txBody>
      </p:sp>
      <p:sp>
        <p:nvSpPr>
          <p:cNvPr id="112" name="Rectangle 111"/>
          <p:cNvSpPr/>
          <p:nvPr/>
        </p:nvSpPr>
        <p:spPr>
          <a:xfrm>
            <a:off x="173377" y="2328355"/>
            <a:ext cx="4547765" cy="95289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6637" rIns="45720" bIns="46637" numCol="1" rtlCol="0" anchor="t" anchorCtr="0" compatLnSpc="1">
            <a:prstTxWarp prst="textNoShape">
              <a:avLst/>
            </a:prstTxWarp>
          </a:bodyPr>
          <a:lstStyle/>
          <a:p>
            <a:pPr defTabSz="932472" fontAlgn="base">
              <a:spcBef>
                <a:spcPct val="0"/>
              </a:spcBef>
              <a:spcAft>
                <a:spcPct val="0"/>
              </a:spcAft>
            </a:pPr>
            <a:r>
              <a:rPr lang="en-US" sz="1200" dirty="0">
                <a:gradFill>
                  <a:gsLst>
                    <a:gs pos="0">
                      <a:srgbClr val="FFFFFF"/>
                    </a:gs>
                    <a:gs pos="100000">
                      <a:srgbClr val="FFFFFF"/>
                    </a:gs>
                  </a:gsLst>
                  <a:lin ang="5400000" scaled="0"/>
                </a:gradFill>
              </a:rPr>
              <a:t>File Client</a:t>
            </a:r>
            <a:br>
              <a:rPr lang="en-US" sz="1200" dirty="0">
                <a:gradFill>
                  <a:gsLst>
                    <a:gs pos="0">
                      <a:srgbClr val="FFFFFF"/>
                    </a:gs>
                    <a:gs pos="100000">
                      <a:srgbClr val="FFFFFF"/>
                    </a:gs>
                  </a:gsLst>
                  <a:lin ang="5400000" scaled="0"/>
                </a:gradFill>
              </a:rPr>
            </a:br>
            <a:r>
              <a:rPr lang="en-US" sz="1200" dirty="0">
                <a:gradFill>
                  <a:gsLst>
                    <a:gs pos="0">
                      <a:srgbClr val="FFFFFF"/>
                    </a:gs>
                    <a:gs pos="100000">
                      <a:srgbClr val="FFFFFF"/>
                    </a:gs>
                  </a:gsLst>
                  <a:lin ang="5400000" scaled="0"/>
                </a:gradFill>
              </a:rPr>
              <a:t>(SMB 3.0)</a:t>
            </a:r>
          </a:p>
        </p:txBody>
      </p:sp>
      <p:sp>
        <p:nvSpPr>
          <p:cNvPr id="116" name="Rectangle 115"/>
          <p:cNvSpPr/>
          <p:nvPr/>
        </p:nvSpPr>
        <p:spPr>
          <a:xfrm>
            <a:off x="2165896" y="2424799"/>
            <a:ext cx="1685905" cy="282660"/>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SQLIO</a:t>
            </a:r>
          </a:p>
        </p:txBody>
      </p:sp>
      <p:sp>
        <p:nvSpPr>
          <p:cNvPr id="117" name="Rectangle 116"/>
          <p:cNvSpPr/>
          <p:nvPr/>
        </p:nvSpPr>
        <p:spPr bwMode="auto">
          <a:xfrm>
            <a:off x="1633341" y="2911154"/>
            <a:ext cx="735261" cy="425229"/>
          </a:xfrm>
          <a:prstGeom prst="rect">
            <a:avLst/>
          </a:prstGeom>
          <a:ln>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45720" tIns="46637" rIns="4572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RDMA NIC</a:t>
            </a:r>
          </a:p>
        </p:txBody>
      </p:sp>
      <p:sp>
        <p:nvSpPr>
          <p:cNvPr id="120" name="Rectangle 119"/>
          <p:cNvSpPr/>
          <p:nvPr/>
        </p:nvSpPr>
        <p:spPr bwMode="auto">
          <a:xfrm>
            <a:off x="2583986" y="2911154"/>
            <a:ext cx="735261" cy="425229"/>
          </a:xfrm>
          <a:prstGeom prst="rect">
            <a:avLst/>
          </a:prstGeom>
          <a:ln>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45720" tIns="46637" rIns="4572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RDMA NIC</a:t>
            </a:r>
          </a:p>
        </p:txBody>
      </p:sp>
      <p:sp>
        <p:nvSpPr>
          <p:cNvPr id="121" name="Rectangle 120"/>
          <p:cNvSpPr/>
          <p:nvPr/>
        </p:nvSpPr>
        <p:spPr bwMode="auto">
          <a:xfrm>
            <a:off x="1633342" y="3626560"/>
            <a:ext cx="735261" cy="425229"/>
          </a:xfrm>
          <a:prstGeom prst="rect">
            <a:avLst/>
          </a:prstGeom>
          <a:ln>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45720" tIns="46637" rIns="4572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RDMA NIC</a:t>
            </a:r>
          </a:p>
        </p:txBody>
      </p:sp>
      <p:sp>
        <p:nvSpPr>
          <p:cNvPr id="123" name="Rectangle 122"/>
          <p:cNvSpPr/>
          <p:nvPr/>
        </p:nvSpPr>
        <p:spPr bwMode="auto">
          <a:xfrm>
            <a:off x="2583987" y="3626560"/>
            <a:ext cx="735261" cy="425229"/>
          </a:xfrm>
          <a:prstGeom prst="rect">
            <a:avLst/>
          </a:prstGeom>
          <a:ln>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45720" tIns="46637" rIns="4572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RDMA NIC</a:t>
            </a:r>
          </a:p>
        </p:txBody>
      </p:sp>
      <p:sp>
        <p:nvSpPr>
          <p:cNvPr id="124" name="Right Arrow 123"/>
          <p:cNvSpPr/>
          <p:nvPr/>
        </p:nvSpPr>
        <p:spPr bwMode="auto">
          <a:xfrm rot="5400000">
            <a:off x="3660758" y="3202116"/>
            <a:ext cx="483008" cy="430764"/>
          </a:xfrm>
          <a:prstGeom prst="rightArrow">
            <a:avLst>
              <a:gd name="adj1" fmla="val 50000"/>
              <a:gd name="adj2" fmla="val 40979"/>
            </a:avLst>
          </a:prstGeom>
          <a:ln>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45720" tIns="46637" rIns="45720" bIns="46637" numCol="1" rtlCol="0" anchor="ctr" anchorCtr="0" compatLnSpc="1">
            <a:prstTxWarp prst="textNoShape">
              <a:avLst/>
            </a:prstTxWarp>
          </a:bodyPr>
          <a:lstStyle/>
          <a:p>
            <a:pPr algn="ctr" defTabSz="932472" fontAlgn="base">
              <a:spcBef>
                <a:spcPct val="0"/>
              </a:spcBef>
              <a:spcAft>
                <a:spcPct val="0"/>
              </a:spcAft>
            </a:pPr>
            <a:endParaRPr lang="en-US" sz="1200" dirty="0">
              <a:gradFill>
                <a:gsLst>
                  <a:gs pos="0">
                    <a:srgbClr val="FFFFFF"/>
                  </a:gs>
                  <a:gs pos="100000">
                    <a:srgbClr val="FFFFFF"/>
                  </a:gs>
                </a:gsLst>
                <a:lin ang="5400000" scaled="0"/>
              </a:gradFill>
            </a:endParaRPr>
          </a:p>
        </p:txBody>
      </p:sp>
      <p:sp>
        <p:nvSpPr>
          <p:cNvPr id="125" name="Rectangle 124"/>
          <p:cNvSpPr/>
          <p:nvPr/>
        </p:nvSpPr>
        <p:spPr bwMode="auto">
          <a:xfrm>
            <a:off x="3534630" y="2911154"/>
            <a:ext cx="735261" cy="425229"/>
          </a:xfrm>
          <a:prstGeom prst="rect">
            <a:avLst/>
          </a:prstGeom>
          <a:ln>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45720" tIns="46637" rIns="4572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RDMA NIC</a:t>
            </a:r>
          </a:p>
        </p:txBody>
      </p:sp>
      <p:sp>
        <p:nvSpPr>
          <p:cNvPr id="126" name="Rectangle 125"/>
          <p:cNvSpPr/>
          <p:nvPr/>
        </p:nvSpPr>
        <p:spPr bwMode="auto">
          <a:xfrm>
            <a:off x="3534631" y="3626560"/>
            <a:ext cx="735261" cy="425229"/>
          </a:xfrm>
          <a:prstGeom prst="rect">
            <a:avLst/>
          </a:prstGeom>
          <a:ln>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45720" tIns="46637" rIns="4572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RDMA NIC</a:t>
            </a:r>
          </a:p>
        </p:txBody>
      </p:sp>
      <p:grpSp>
        <p:nvGrpSpPr>
          <p:cNvPr id="127" name="Group 126"/>
          <p:cNvGrpSpPr/>
          <p:nvPr/>
        </p:nvGrpSpPr>
        <p:grpSpPr>
          <a:xfrm>
            <a:off x="1019636" y="4552474"/>
            <a:ext cx="613705" cy="2161585"/>
            <a:chOff x="789217" y="4040247"/>
            <a:chExt cx="601726" cy="2119393"/>
          </a:xfrm>
          <a:solidFill>
            <a:schemeClr val="accent6"/>
          </a:solidFill>
        </p:grpSpPr>
        <p:sp>
          <p:nvSpPr>
            <p:cNvPr id="128" name="Right Arrow 127"/>
            <p:cNvSpPr/>
            <p:nvPr/>
          </p:nvSpPr>
          <p:spPr bwMode="auto">
            <a:xfrm rot="5400000">
              <a:off x="806747" y="4454496"/>
              <a:ext cx="566667" cy="422356"/>
            </a:xfrm>
            <a:prstGeom prst="rightArrow">
              <a:avLst>
                <a:gd name="adj1" fmla="val 50000"/>
                <a:gd name="adj2" fmla="val 40979"/>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20" dirty="0">
                  <a:solidFill>
                    <a:schemeClr val="bg1"/>
                  </a:solidFill>
                  <a:latin typeface="+mj-lt"/>
                </a:rPr>
                <a:t>SAS</a:t>
              </a:r>
            </a:p>
          </p:txBody>
        </p:sp>
        <p:sp>
          <p:nvSpPr>
            <p:cNvPr id="129" name="Rectangle 128"/>
            <p:cNvSpPr/>
            <p:nvPr/>
          </p:nvSpPr>
          <p:spPr bwMode="auto">
            <a:xfrm>
              <a:off x="789217" y="4040247"/>
              <a:ext cx="601726" cy="416929"/>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24" dirty="0">
                  <a:solidFill>
                    <a:schemeClr val="bg1"/>
                  </a:solidFill>
                  <a:latin typeface="+mj-lt"/>
                </a:rPr>
                <a:t>SAS</a:t>
              </a:r>
              <a:br>
                <a:rPr lang="en-US" sz="1224" dirty="0">
                  <a:solidFill>
                    <a:schemeClr val="bg1"/>
                  </a:solidFill>
                  <a:latin typeface="+mj-lt"/>
                </a:rPr>
              </a:br>
              <a:r>
                <a:rPr lang="en-US" sz="1224" dirty="0">
                  <a:solidFill>
                    <a:schemeClr val="bg1"/>
                  </a:solidFill>
                  <a:latin typeface="+mj-lt"/>
                </a:rPr>
                <a:t>HBA</a:t>
              </a:r>
            </a:p>
          </p:txBody>
        </p:sp>
        <p:grpSp>
          <p:nvGrpSpPr>
            <p:cNvPr id="130" name="Group 129"/>
            <p:cNvGrpSpPr/>
            <p:nvPr/>
          </p:nvGrpSpPr>
          <p:grpSpPr>
            <a:xfrm>
              <a:off x="789217" y="4903792"/>
              <a:ext cx="601726" cy="1255848"/>
              <a:chOff x="800711" y="4903792"/>
              <a:chExt cx="601726" cy="1255848"/>
            </a:xfrm>
            <a:grpFill/>
          </p:grpSpPr>
          <p:sp>
            <p:nvSpPr>
              <p:cNvPr id="131" name="Rectangle 130"/>
              <p:cNvSpPr/>
              <p:nvPr/>
            </p:nvSpPr>
            <p:spPr bwMode="auto">
              <a:xfrm>
                <a:off x="800711" y="4903792"/>
                <a:ext cx="601726" cy="1255848"/>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t"/>
              <a:lstStyle/>
              <a:p>
                <a:pPr algn="ctr"/>
                <a:r>
                  <a:rPr lang="en-US" sz="1224" dirty="0">
                    <a:solidFill>
                      <a:schemeClr val="bg1"/>
                    </a:solidFill>
                    <a:latin typeface="+mj-lt"/>
                  </a:rPr>
                  <a:t>JBOD</a:t>
                </a:r>
              </a:p>
            </p:txBody>
          </p:sp>
          <p:sp>
            <p:nvSpPr>
              <p:cNvPr id="132" name="Rectangle 131"/>
              <p:cNvSpPr/>
              <p:nvPr/>
            </p:nvSpPr>
            <p:spPr bwMode="auto">
              <a:xfrm>
                <a:off x="869163" y="5142547"/>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solidFill>
                    <a:latin typeface="+mj-lt"/>
                  </a:rPr>
                  <a:t>SSD</a:t>
                </a:r>
              </a:p>
            </p:txBody>
          </p:sp>
          <p:sp>
            <p:nvSpPr>
              <p:cNvPr id="133" name="Rectangle 132"/>
              <p:cNvSpPr/>
              <p:nvPr/>
            </p:nvSpPr>
            <p:spPr bwMode="auto">
              <a:xfrm>
                <a:off x="869163" y="5261300"/>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solidFill>
                    <a:latin typeface="+mj-lt"/>
                  </a:rPr>
                  <a:t>SSD</a:t>
                </a:r>
              </a:p>
            </p:txBody>
          </p:sp>
          <p:sp>
            <p:nvSpPr>
              <p:cNvPr id="134" name="Rectangle 133"/>
              <p:cNvSpPr/>
              <p:nvPr/>
            </p:nvSpPr>
            <p:spPr bwMode="auto">
              <a:xfrm>
                <a:off x="869163" y="5380053"/>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solidFill>
                    <a:latin typeface="+mj-lt"/>
                  </a:rPr>
                  <a:t>SSD</a:t>
                </a:r>
              </a:p>
            </p:txBody>
          </p:sp>
          <p:sp>
            <p:nvSpPr>
              <p:cNvPr id="135" name="Rectangle 134"/>
              <p:cNvSpPr/>
              <p:nvPr/>
            </p:nvSpPr>
            <p:spPr bwMode="auto">
              <a:xfrm>
                <a:off x="869163" y="5498806"/>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solidFill>
                    <a:latin typeface="+mj-lt"/>
                  </a:rPr>
                  <a:t>SSD</a:t>
                </a:r>
              </a:p>
            </p:txBody>
          </p:sp>
          <p:sp>
            <p:nvSpPr>
              <p:cNvPr id="136" name="Rectangle 135"/>
              <p:cNvSpPr/>
              <p:nvPr/>
            </p:nvSpPr>
            <p:spPr bwMode="auto">
              <a:xfrm>
                <a:off x="869163" y="5617559"/>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solidFill>
                    <a:latin typeface="+mj-lt"/>
                  </a:rPr>
                  <a:t>SSD</a:t>
                </a:r>
              </a:p>
            </p:txBody>
          </p:sp>
          <p:sp>
            <p:nvSpPr>
              <p:cNvPr id="137" name="Rectangle 136"/>
              <p:cNvSpPr/>
              <p:nvPr/>
            </p:nvSpPr>
            <p:spPr bwMode="auto">
              <a:xfrm>
                <a:off x="869163" y="5736312"/>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solidFill>
                    <a:latin typeface="+mj-lt"/>
                  </a:rPr>
                  <a:t>SSD</a:t>
                </a:r>
              </a:p>
            </p:txBody>
          </p:sp>
          <p:sp>
            <p:nvSpPr>
              <p:cNvPr id="138" name="Rectangle 137"/>
              <p:cNvSpPr/>
              <p:nvPr/>
            </p:nvSpPr>
            <p:spPr bwMode="auto">
              <a:xfrm>
                <a:off x="869163" y="5855065"/>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solidFill>
                    <a:latin typeface="+mj-lt"/>
                  </a:rPr>
                  <a:t>SSD</a:t>
                </a:r>
              </a:p>
            </p:txBody>
          </p:sp>
          <p:sp>
            <p:nvSpPr>
              <p:cNvPr id="139" name="Rectangle 138"/>
              <p:cNvSpPr/>
              <p:nvPr/>
            </p:nvSpPr>
            <p:spPr bwMode="auto">
              <a:xfrm>
                <a:off x="869163" y="5973815"/>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solidFill>
                    <a:latin typeface="+mj-lt"/>
                  </a:rPr>
                  <a:t>SSD</a:t>
                </a:r>
              </a:p>
            </p:txBody>
          </p:sp>
        </p:grpSp>
      </p:grpSp>
      <p:grpSp>
        <p:nvGrpSpPr>
          <p:cNvPr id="140" name="Group 139"/>
          <p:cNvGrpSpPr/>
          <p:nvPr/>
        </p:nvGrpSpPr>
        <p:grpSpPr>
          <a:xfrm>
            <a:off x="1733448" y="4552474"/>
            <a:ext cx="613705" cy="2161585"/>
            <a:chOff x="789217" y="4040247"/>
            <a:chExt cx="601726" cy="2119393"/>
          </a:xfrm>
          <a:solidFill>
            <a:schemeClr val="accent6"/>
          </a:solidFill>
        </p:grpSpPr>
        <p:sp>
          <p:nvSpPr>
            <p:cNvPr id="141" name="Right Arrow 140"/>
            <p:cNvSpPr/>
            <p:nvPr/>
          </p:nvSpPr>
          <p:spPr bwMode="auto">
            <a:xfrm rot="5400000">
              <a:off x="806747" y="4454496"/>
              <a:ext cx="566667" cy="422356"/>
            </a:xfrm>
            <a:prstGeom prst="rightArrow">
              <a:avLst>
                <a:gd name="adj1" fmla="val 50000"/>
                <a:gd name="adj2" fmla="val 40979"/>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20" dirty="0">
                  <a:solidFill>
                    <a:schemeClr val="bg1"/>
                  </a:solidFill>
                  <a:latin typeface="+mj-lt"/>
                </a:rPr>
                <a:t>SAS</a:t>
              </a:r>
            </a:p>
          </p:txBody>
        </p:sp>
        <p:sp>
          <p:nvSpPr>
            <p:cNvPr id="142" name="Rectangle 141"/>
            <p:cNvSpPr/>
            <p:nvPr/>
          </p:nvSpPr>
          <p:spPr bwMode="auto">
            <a:xfrm>
              <a:off x="789217" y="4040247"/>
              <a:ext cx="601726" cy="416929"/>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24" dirty="0">
                  <a:solidFill>
                    <a:schemeClr val="bg1"/>
                  </a:solidFill>
                  <a:latin typeface="+mj-lt"/>
                </a:rPr>
                <a:t>SAS</a:t>
              </a:r>
              <a:br>
                <a:rPr lang="en-US" sz="1224" dirty="0">
                  <a:solidFill>
                    <a:schemeClr val="bg1"/>
                  </a:solidFill>
                  <a:latin typeface="+mj-lt"/>
                </a:rPr>
              </a:br>
              <a:r>
                <a:rPr lang="en-US" sz="1224" dirty="0">
                  <a:solidFill>
                    <a:schemeClr val="bg1"/>
                  </a:solidFill>
                  <a:latin typeface="+mj-lt"/>
                </a:rPr>
                <a:t>HBA</a:t>
              </a:r>
            </a:p>
          </p:txBody>
        </p:sp>
        <p:grpSp>
          <p:nvGrpSpPr>
            <p:cNvPr id="143" name="Group 142"/>
            <p:cNvGrpSpPr/>
            <p:nvPr/>
          </p:nvGrpSpPr>
          <p:grpSpPr>
            <a:xfrm>
              <a:off x="789217" y="4903792"/>
              <a:ext cx="601726" cy="1255848"/>
              <a:chOff x="800711" y="4903792"/>
              <a:chExt cx="601726" cy="1255848"/>
            </a:xfrm>
            <a:grpFill/>
          </p:grpSpPr>
          <p:sp>
            <p:nvSpPr>
              <p:cNvPr id="144" name="Rectangle 143"/>
              <p:cNvSpPr/>
              <p:nvPr/>
            </p:nvSpPr>
            <p:spPr bwMode="auto">
              <a:xfrm>
                <a:off x="800711" y="4903792"/>
                <a:ext cx="601726" cy="1255848"/>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t"/>
              <a:lstStyle/>
              <a:p>
                <a:pPr algn="ctr"/>
                <a:r>
                  <a:rPr lang="en-US" sz="1224" dirty="0">
                    <a:solidFill>
                      <a:schemeClr val="bg1"/>
                    </a:solidFill>
                    <a:latin typeface="+mj-lt"/>
                  </a:rPr>
                  <a:t>JBOD</a:t>
                </a:r>
              </a:p>
            </p:txBody>
          </p:sp>
          <p:sp>
            <p:nvSpPr>
              <p:cNvPr id="145" name="Rectangle 144"/>
              <p:cNvSpPr/>
              <p:nvPr/>
            </p:nvSpPr>
            <p:spPr bwMode="auto">
              <a:xfrm>
                <a:off x="869163" y="5142547"/>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solidFill>
                    <a:latin typeface="+mj-lt"/>
                  </a:rPr>
                  <a:t>SSD</a:t>
                </a:r>
              </a:p>
            </p:txBody>
          </p:sp>
          <p:sp>
            <p:nvSpPr>
              <p:cNvPr id="146" name="Rectangle 145"/>
              <p:cNvSpPr/>
              <p:nvPr/>
            </p:nvSpPr>
            <p:spPr bwMode="auto">
              <a:xfrm>
                <a:off x="869163" y="5261300"/>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solidFill>
                    <a:latin typeface="+mj-lt"/>
                  </a:rPr>
                  <a:t>SSD</a:t>
                </a:r>
              </a:p>
            </p:txBody>
          </p:sp>
          <p:sp>
            <p:nvSpPr>
              <p:cNvPr id="147" name="Rectangle 146"/>
              <p:cNvSpPr/>
              <p:nvPr/>
            </p:nvSpPr>
            <p:spPr bwMode="auto">
              <a:xfrm>
                <a:off x="869163" y="5380053"/>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solidFill>
                    <a:latin typeface="+mj-lt"/>
                  </a:rPr>
                  <a:t>SSD</a:t>
                </a:r>
              </a:p>
            </p:txBody>
          </p:sp>
          <p:sp>
            <p:nvSpPr>
              <p:cNvPr id="148" name="Rectangle 147"/>
              <p:cNvSpPr/>
              <p:nvPr/>
            </p:nvSpPr>
            <p:spPr bwMode="auto">
              <a:xfrm>
                <a:off x="869163" y="5498806"/>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solidFill>
                    <a:latin typeface="+mj-lt"/>
                  </a:rPr>
                  <a:t>SSD</a:t>
                </a:r>
              </a:p>
            </p:txBody>
          </p:sp>
          <p:sp>
            <p:nvSpPr>
              <p:cNvPr id="149" name="Rectangle 148"/>
              <p:cNvSpPr/>
              <p:nvPr/>
            </p:nvSpPr>
            <p:spPr bwMode="auto">
              <a:xfrm>
                <a:off x="869163" y="5617559"/>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solidFill>
                    <a:latin typeface="+mj-lt"/>
                  </a:rPr>
                  <a:t>SSD</a:t>
                </a:r>
              </a:p>
            </p:txBody>
          </p:sp>
          <p:sp>
            <p:nvSpPr>
              <p:cNvPr id="150" name="Rectangle 149"/>
              <p:cNvSpPr/>
              <p:nvPr/>
            </p:nvSpPr>
            <p:spPr bwMode="auto">
              <a:xfrm>
                <a:off x="869163" y="5736312"/>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solidFill>
                    <a:latin typeface="+mj-lt"/>
                  </a:rPr>
                  <a:t>SSD</a:t>
                </a:r>
              </a:p>
            </p:txBody>
          </p:sp>
          <p:sp>
            <p:nvSpPr>
              <p:cNvPr id="151" name="Rectangle 150"/>
              <p:cNvSpPr/>
              <p:nvPr/>
            </p:nvSpPr>
            <p:spPr bwMode="auto">
              <a:xfrm>
                <a:off x="869163" y="5855065"/>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solidFill>
                    <a:latin typeface="+mj-lt"/>
                  </a:rPr>
                  <a:t>SSD</a:t>
                </a:r>
              </a:p>
            </p:txBody>
          </p:sp>
          <p:sp>
            <p:nvSpPr>
              <p:cNvPr id="152" name="Rectangle 151"/>
              <p:cNvSpPr/>
              <p:nvPr/>
            </p:nvSpPr>
            <p:spPr bwMode="auto">
              <a:xfrm>
                <a:off x="869163" y="5973815"/>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solidFill>
                    <a:latin typeface="+mj-lt"/>
                  </a:rPr>
                  <a:t>SSD</a:t>
                </a:r>
              </a:p>
            </p:txBody>
          </p:sp>
        </p:grpSp>
      </p:grpSp>
      <p:grpSp>
        <p:nvGrpSpPr>
          <p:cNvPr id="153" name="Group 152"/>
          <p:cNvGrpSpPr/>
          <p:nvPr/>
        </p:nvGrpSpPr>
        <p:grpSpPr>
          <a:xfrm>
            <a:off x="2447260" y="4558424"/>
            <a:ext cx="613705" cy="2161585"/>
            <a:chOff x="789217" y="4040247"/>
            <a:chExt cx="601726" cy="2119393"/>
          </a:xfrm>
          <a:solidFill>
            <a:schemeClr val="accent6"/>
          </a:solidFill>
        </p:grpSpPr>
        <p:sp>
          <p:nvSpPr>
            <p:cNvPr id="154" name="Right Arrow 153"/>
            <p:cNvSpPr/>
            <p:nvPr/>
          </p:nvSpPr>
          <p:spPr bwMode="auto">
            <a:xfrm rot="5400000">
              <a:off x="806747" y="4454496"/>
              <a:ext cx="566667" cy="422356"/>
            </a:xfrm>
            <a:prstGeom prst="rightArrow">
              <a:avLst>
                <a:gd name="adj1" fmla="val 50000"/>
                <a:gd name="adj2" fmla="val 40979"/>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20" dirty="0">
                  <a:solidFill>
                    <a:schemeClr val="bg1"/>
                  </a:solidFill>
                  <a:latin typeface="+mj-lt"/>
                </a:rPr>
                <a:t>SAS</a:t>
              </a:r>
            </a:p>
          </p:txBody>
        </p:sp>
        <p:sp>
          <p:nvSpPr>
            <p:cNvPr id="155" name="Rectangle 154"/>
            <p:cNvSpPr/>
            <p:nvPr/>
          </p:nvSpPr>
          <p:spPr bwMode="auto">
            <a:xfrm>
              <a:off x="789217" y="4040247"/>
              <a:ext cx="601726" cy="416929"/>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24" dirty="0">
                  <a:solidFill>
                    <a:schemeClr val="bg1"/>
                  </a:solidFill>
                  <a:latin typeface="+mj-lt"/>
                </a:rPr>
                <a:t>SAS</a:t>
              </a:r>
              <a:br>
                <a:rPr lang="en-US" sz="1224" dirty="0">
                  <a:solidFill>
                    <a:schemeClr val="bg1"/>
                  </a:solidFill>
                  <a:latin typeface="+mj-lt"/>
                </a:rPr>
              </a:br>
              <a:r>
                <a:rPr lang="en-US" sz="1224" dirty="0">
                  <a:solidFill>
                    <a:schemeClr val="bg1"/>
                  </a:solidFill>
                  <a:latin typeface="+mj-lt"/>
                </a:rPr>
                <a:t>HBA</a:t>
              </a:r>
            </a:p>
          </p:txBody>
        </p:sp>
        <p:grpSp>
          <p:nvGrpSpPr>
            <p:cNvPr id="156" name="Group 155"/>
            <p:cNvGrpSpPr/>
            <p:nvPr/>
          </p:nvGrpSpPr>
          <p:grpSpPr>
            <a:xfrm>
              <a:off x="789217" y="4903792"/>
              <a:ext cx="601726" cy="1255848"/>
              <a:chOff x="800711" y="4903792"/>
              <a:chExt cx="601726" cy="1255848"/>
            </a:xfrm>
            <a:grpFill/>
          </p:grpSpPr>
          <p:sp>
            <p:nvSpPr>
              <p:cNvPr id="157" name="Rectangle 156"/>
              <p:cNvSpPr/>
              <p:nvPr/>
            </p:nvSpPr>
            <p:spPr bwMode="auto">
              <a:xfrm>
                <a:off x="800711" y="4903792"/>
                <a:ext cx="601726" cy="1255848"/>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t"/>
              <a:lstStyle/>
              <a:p>
                <a:pPr algn="ctr"/>
                <a:r>
                  <a:rPr lang="en-US" sz="1224" dirty="0">
                    <a:solidFill>
                      <a:schemeClr val="bg1"/>
                    </a:solidFill>
                    <a:latin typeface="+mj-lt"/>
                  </a:rPr>
                  <a:t>JBOD</a:t>
                </a:r>
              </a:p>
            </p:txBody>
          </p:sp>
          <p:sp>
            <p:nvSpPr>
              <p:cNvPr id="158" name="Rectangle 157"/>
              <p:cNvSpPr/>
              <p:nvPr/>
            </p:nvSpPr>
            <p:spPr bwMode="auto">
              <a:xfrm>
                <a:off x="869163" y="5142547"/>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solidFill>
                    <a:latin typeface="+mj-lt"/>
                  </a:rPr>
                  <a:t>SSD</a:t>
                </a:r>
              </a:p>
            </p:txBody>
          </p:sp>
          <p:sp>
            <p:nvSpPr>
              <p:cNvPr id="159" name="Rectangle 158"/>
              <p:cNvSpPr/>
              <p:nvPr/>
            </p:nvSpPr>
            <p:spPr bwMode="auto">
              <a:xfrm>
                <a:off x="869163" y="5261300"/>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solidFill>
                    <a:latin typeface="+mj-lt"/>
                  </a:rPr>
                  <a:t>SSD</a:t>
                </a:r>
              </a:p>
            </p:txBody>
          </p:sp>
          <p:sp>
            <p:nvSpPr>
              <p:cNvPr id="160" name="Rectangle 159"/>
              <p:cNvSpPr/>
              <p:nvPr/>
            </p:nvSpPr>
            <p:spPr bwMode="auto">
              <a:xfrm>
                <a:off x="869163" y="5380053"/>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solidFill>
                    <a:latin typeface="+mj-lt"/>
                  </a:rPr>
                  <a:t>SSD</a:t>
                </a:r>
              </a:p>
            </p:txBody>
          </p:sp>
          <p:sp>
            <p:nvSpPr>
              <p:cNvPr id="161" name="Rectangle 160"/>
              <p:cNvSpPr/>
              <p:nvPr/>
            </p:nvSpPr>
            <p:spPr bwMode="auto">
              <a:xfrm>
                <a:off x="869163" y="5498806"/>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solidFill>
                    <a:latin typeface="+mj-lt"/>
                  </a:rPr>
                  <a:t>SSD</a:t>
                </a:r>
              </a:p>
            </p:txBody>
          </p:sp>
          <p:sp>
            <p:nvSpPr>
              <p:cNvPr id="162" name="Rectangle 161"/>
              <p:cNvSpPr/>
              <p:nvPr/>
            </p:nvSpPr>
            <p:spPr bwMode="auto">
              <a:xfrm>
                <a:off x="869163" y="5617559"/>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solidFill>
                    <a:latin typeface="+mj-lt"/>
                  </a:rPr>
                  <a:t>SSD</a:t>
                </a:r>
              </a:p>
            </p:txBody>
          </p:sp>
          <p:sp>
            <p:nvSpPr>
              <p:cNvPr id="163" name="Rectangle 162"/>
              <p:cNvSpPr/>
              <p:nvPr/>
            </p:nvSpPr>
            <p:spPr bwMode="auto">
              <a:xfrm>
                <a:off x="869163" y="5736312"/>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solidFill>
                    <a:latin typeface="+mj-lt"/>
                  </a:rPr>
                  <a:t>SSD</a:t>
                </a:r>
              </a:p>
            </p:txBody>
          </p:sp>
          <p:sp>
            <p:nvSpPr>
              <p:cNvPr id="164" name="Rectangle 163"/>
              <p:cNvSpPr/>
              <p:nvPr/>
            </p:nvSpPr>
            <p:spPr bwMode="auto">
              <a:xfrm>
                <a:off x="869163" y="5855065"/>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solidFill>
                    <a:latin typeface="+mj-lt"/>
                  </a:rPr>
                  <a:t>SSD</a:t>
                </a:r>
              </a:p>
            </p:txBody>
          </p:sp>
          <p:sp>
            <p:nvSpPr>
              <p:cNvPr id="165" name="Rectangle 164"/>
              <p:cNvSpPr/>
              <p:nvPr/>
            </p:nvSpPr>
            <p:spPr bwMode="auto">
              <a:xfrm>
                <a:off x="869163" y="5973815"/>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solidFill>
                    <a:latin typeface="+mj-lt"/>
                  </a:rPr>
                  <a:t>SSD</a:t>
                </a:r>
              </a:p>
            </p:txBody>
          </p:sp>
        </p:grpSp>
      </p:grpSp>
      <p:grpSp>
        <p:nvGrpSpPr>
          <p:cNvPr id="166" name="Group 165"/>
          <p:cNvGrpSpPr/>
          <p:nvPr/>
        </p:nvGrpSpPr>
        <p:grpSpPr>
          <a:xfrm>
            <a:off x="3161072" y="4561382"/>
            <a:ext cx="613705" cy="2161585"/>
            <a:chOff x="789217" y="4040247"/>
            <a:chExt cx="601726" cy="2119393"/>
          </a:xfrm>
          <a:solidFill>
            <a:schemeClr val="accent6"/>
          </a:solidFill>
        </p:grpSpPr>
        <p:sp>
          <p:nvSpPr>
            <p:cNvPr id="167" name="Right Arrow 166"/>
            <p:cNvSpPr/>
            <p:nvPr/>
          </p:nvSpPr>
          <p:spPr bwMode="auto">
            <a:xfrm rot="5400000">
              <a:off x="806747" y="4454496"/>
              <a:ext cx="566667" cy="422356"/>
            </a:xfrm>
            <a:prstGeom prst="rightArrow">
              <a:avLst>
                <a:gd name="adj1" fmla="val 50000"/>
                <a:gd name="adj2" fmla="val 40979"/>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20" dirty="0">
                  <a:solidFill>
                    <a:schemeClr val="bg1"/>
                  </a:solidFill>
                  <a:latin typeface="+mj-lt"/>
                </a:rPr>
                <a:t>SAS</a:t>
              </a:r>
            </a:p>
          </p:txBody>
        </p:sp>
        <p:sp>
          <p:nvSpPr>
            <p:cNvPr id="168" name="Rectangle 167"/>
            <p:cNvSpPr/>
            <p:nvPr/>
          </p:nvSpPr>
          <p:spPr bwMode="auto">
            <a:xfrm>
              <a:off x="789217" y="4040247"/>
              <a:ext cx="601726" cy="416929"/>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24" dirty="0">
                  <a:solidFill>
                    <a:schemeClr val="bg1"/>
                  </a:solidFill>
                  <a:latin typeface="+mj-lt"/>
                </a:rPr>
                <a:t>SAS</a:t>
              </a:r>
              <a:br>
                <a:rPr lang="en-US" sz="1224" dirty="0">
                  <a:solidFill>
                    <a:schemeClr val="bg1"/>
                  </a:solidFill>
                  <a:latin typeface="+mj-lt"/>
                </a:rPr>
              </a:br>
              <a:r>
                <a:rPr lang="en-US" sz="1224" dirty="0">
                  <a:solidFill>
                    <a:schemeClr val="bg1"/>
                  </a:solidFill>
                  <a:latin typeface="+mj-lt"/>
                </a:rPr>
                <a:t>HBA</a:t>
              </a:r>
            </a:p>
          </p:txBody>
        </p:sp>
        <p:grpSp>
          <p:nvGrpSpPr>
            <p:cNvPr id="169" name="Group 168"/>
            <p:cNvGrpSpPr/>
            <p:nvPr/>
          </p:nvGrpSpPr>
          <p:grpSpPr>
            <a:xfrm>
              <a:off x="789217" y="4903792"/>
              <a:ext cx="601726" cy="1255848"/>
              <a:chOff x="800711" y="4903792"/>
              <a:chExt cx="601726" cy="1255848"/>
            </a:xfrm>
            <a:grpFill/>
          </p:grpSpPr>
          <p:sp>
            <p:nvSpPr>
              <p:cNvPr id="170" name="Rectangle 169"/>
              <p:cNvSpPr/>
              <p:nvPr/>
            </p:nvSpPr>
            <p:spPr bwMode="auto">
              <a:xfrm>
                <a:off x="800711" y="4903792"/>
                <a:ext cx="601726" cy="1255848"/>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t"/>
              <a:lstStyle/>
              <a:p>
                <a:pPr algn="ctr"/>
                <a:r>
                  <a:rPr lang="en-US" sz="1224" dirty="0">
                    <a:solidFill>
                      <a:schemeClr val="bg1"/>
                    </a:solidFill>
                    <a:latin typeface="+mj-lt"/>
                  </a:rPr>
                  <a:t>JBOD</a:t>
                </a:r>
              </a:p>
            </p:txBody>
          </p:sp>
          <p:sp>
            <p:nvSpPr>
              <p:cNvPr id="171" name="Rectangle 170"/>
              <p:cNvSpPr/>
              <p:nvPr/>
            </p:nvSpPr>
            <p:spPr bwMode="auto">
              <a:xfrm>
                <a:off x="869163" y="5142547"/>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solidFill>
                    <a:latin typeface="+mj-lt"/>
                  </a:rPr>
                  <a:t>SSD</a:t>
                </a:r>
              </a:p>
            </p:txBody>
          </p:sp>
          <p:sp>
            <p:nvSpPr>
              <p:cNvPr id="172" name="Rectangle 171"/>
              <p:cNvSpPr/>
              <p:nvPr/>
            </p:nvSpPr>
            <p:spPr bwMode="auto">
              <a:xfrm>
                <a:off x="869163" y="5261300"/>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solidFill>
                    <a:latin typeface="+mj-lt"/>
                  </a:rPr>
                  <a:t>SSD</a:t>
                </a:r>
              </a:p>
            </p:txBody>
          </p:sp>
          <p:sp>
            <p:nvSpPr>
              <p:cNvPr id="173" name="Rectangle 172"/>
              <p:cNvSpPr/>
              <p:nvPr/>
            </p:nvSpPr>
            <p:spPr bwMode="auto">
              <a:xfrm>
                <a:off x="869163" y="5380053"/>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solidFill>
                    <a:latin typeface="+mj-lt"/>
                  </a:rPr>
                  <a:t>SSD</a:t>
                </a:r>
              </a:p>
            </p:txBody>
          </p:sp>
          <p:sp>
            <p:nvSpPr>
              <p:cNvPr id="174" name="Rectangle 173"/>
              <p:cNvSpPr/>
              <p:nvPr/>
            </p:nvSpPr>
            <p:spPr bwMode="auto">
              <a:xfrm>
                <a:off x="869163" y="5498806"/>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solidFill>
                    <a:latin typeface="+mj-lt"/>
                  </a:rPr>
                  <a:t>SSD</a:t>
                </a:r>
              </a:p>
            </p:txBody>
          </p:sp>
          <p:sp>
            <p:nvSpPr>
              <p:cNvPr id="175" name="Rectangle 174"/>
              <p:cNvSpPr/>
              <p:nvPr/>
            </p:nvSpPr>
            <p:spPr bwMode="auto">
              <a:xfrm>
                <a:off x="869163" y="5617559"/>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solidFill>
                    <a:latin typeface="+mj-lt"/>
                  </a:rPr>
                  <a:t>SSD</a:t>
                </a:r>
              </a:p>
            </p:txBody>
          </p:sp>
          <p:sp>
            <p:nvSpPr>
              <p:cNvPr id="176" name="Rectangle 175"/>
              <p:cNvSpPr/>
              <p:nvPr/>
            </p:nvSpPr>
            <p:spPr bwMode="auto">
              <a:xfrm>
                <a:off x="869163" y="5736312"/>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solidFill>
                    <a:latin typeface="+mj-lt"/>
                  </a:rPr>
                  <a:t>SSD</a:t>
                </a:r>
              </a:p>
            </p:txBody>
          </p:sp>
          <p:sp>
            <p:nvSpPr>
              <p:cNvPr id="177" name="Rectangle 176"/>
              <p:cNvSpPr/>
              <p:nvPr/>
            </p:nvSpPr>
            <p:spPr bwMode="auto">
              <a:xfrm>
                <a:off x="869163" y="5855065"/>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solidFill>
                    <a:latin typeface="+mj-lt"/>
                  </a:rPr>
                  <a:t>SSD</a:t>
                </a:r>
              </a:p>
            </p:txBody>
          </p:sp>
          <p:sp>
            <p:nvSpPr>
              <p:cNvPr id="178" name="Rectangle 177"/>
              <p:cNvSpPr/>
              <p:nvPr/>
            </p:nvSpPr>
            <p:spPr bwMode="auto">
              <a:xfrm>
                <a:off x="869163" y="5973815"/>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solidFill>
                    <a:latin typeface="+mj-lt"/>
                  </a:rPr>
                  <a:t>SSD</a:t>
                </a:r>
              </a:p>
            </p:txBody>
          </p:sp>
        </p:grpSp>
      </p:grpSp>
      <p:grpSp>
        <p:nvGrpSpPr>
          <p:cNvPr id="179" name="Group 178"/>
          <p:cNvGrpSpPr/>
          <p:nvPr/>
        </p:nvGrpSpPr>
        <p:grpSpPr>
          <a:xfrm>
            <a:off x="3874882" y="4567332"/>
            <a:ext cx="613705" cy="2161585"/>
            <a:chOff x="789217" y="4040247"/>
            <a:chExt cx="601726" cy="2119393"/>
          </a:xfrm>
          <a:solidFill>
            <a:schemeClr val="accent6"/>
          </a:solidFill>
        </p:grpSpPr>
        <p:sp>
          <p:nvSpPr>
            <p:cNvPr id="180" name="Right Arrow 179"/>
            <p:cNvSpPr/>
            <p:nvPr/>
          </p:nvSpPr>
          <p:spPr bwMode="auto">
            <a:xfrm rot="5400000">
              <a:off x="806747" y="4454496"/>
              <a:ext cx="566667" cy="422356"/>
            </a:xfrm>
            <a:prstGeom prst="rightArrow">
              <a:avLst>
                <a:gd name="adj1" fmla="val 50000"/>
                <a:gd name="adj2" fmla="val 40979"/>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20" dirty="0">
                  <a:solidFill>
                    <a:schemeClr val="bg1"/>
                  </a:solidFill>
                  <a:latin typeface="+mj-lt"/>
                </a:rPr>
                <a:t>SAS</a:t>
              </a:r>
            </a:p>
          </p:txBody>
        </p:sp>
        <p:sp>
          <p:nvSpPr>
            <p:cNvPr id="181" name="Rectangle 180"/>
            <p:cNvSpPr/>
            <p:nvPr/>
          </p:nvSpPr>
          <p:spPr bwMode="auto">
            <a:xfrm>
              <a:off x="789217" y="4040247"/>
              <a:ext cx="601726" cy="416929"/>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24" dirty="0">
                  <a:solidFill>
                    <a:schemeClr val="bg1"/>
                  </a:solidFill>
                  <a:latin typeface="+mj-lt"/>
                </a:rPr>
                <a:t>SAS</a:t>
              </a:r>
              <a:br>
                <a:rPr lang="en-US" sz="1224" dirty="0">
                  <a:solidFill>
                    <a:schemeClr val="bg1"/>
                  </a:solidFill>
                  <a:latin typeface="+mj-lt"/>
                </a:rPr>
              </a:br>
              <a:r>
                <a:rPr lang="en-US" sz="1224" dirty="0">
                  <a:solidFill>
                    <a:schemeClr val="bg1"/>
                  </a:solidFill>
                  <a:latin typeface="+mj-lt"/>
                </a:rPr>
                <a:t>HBA</a:t>
              </a:r>
            </a:p>
          </p:txBody>
        </p:sp>
        <p:grpSp>
          <p:nvGrpSpPr>
            <p:cNvPr id="182" name="Group 181"/>
            <p:cNvGrpSpPr/>
            <p:nvPr/>
          </p:nvGrpSpPr>
          <p:grpSpPr>
            <a:xfrm>
              <a:off x="789217" y="4903792"/>
              <a:ext cx="601726" cy="1255848"/>
              <a:chOff x="800711" y="4903792"/>
              <a:chExt cx="601726" cy="1255848"/>
            </a:xfrm>
            <a:grpFill/>
          </p:grpSpPr>
          <p:sp>
            <p:nvSpPr>
              <p:cNvPr id="183" name="Rectangle 182"/>
              <p:cNvSpPr/>
              <p:nvPr/>
            </p:nvSpPr>
            <p:spPr bwMode="auto">
              <a:xfrm>
                <a:off x="800711" y="4903792"/>
                <a:ext cx="601726" cy="1255848"/>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t"/>
              <a:lstStyle/>
              <a:p>
                <a:pPr algn="ctr"/>
                <a:r>
                  <a:rPr lang="en-US" sz="1224" dirty="0">
                    <a:solidFill>
                      <a:schemeClr val="bg1"/>
                    </a:solidFill>
                    <a:latin typeface="+mj-lt"/>
                  </a:rPr>
                  <a:t>JBOD</a:t>
                </a:r>
              </a:p>
            </p:txBody>
          </p:sp>
          <p:sp>
            <p:nvSpPr>
              <p:cNvPr id="184" name="Rectangle 183"/>
              <p:cNvSpPr/>
              <p:nvPr/>
            </p:nvSpPr>
            <p:spPr bwMode="auto">
              <a:xfrm>
                <a:off x="869163" y="5142547"/>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solidFill>
                    <a:latin typeface="+mj-lt"/>
                  </a:rPr>
                  <a:t>SSD</a:t>
                </a:r>
              </a:p>
            </p:txBody>
          </p:sp>
          <p:sp>
            <p:nvSpPr>
              <p:cNvPr id="185" name="Rectangle 184"/>
              <p:cNvSpPr/>
              <p:nvPr/>
            </p:nvSpPr>
            <p:spPr bwMode="auto">
              <a:xfrm>
                <a:off x="869163" y="5261300"/>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solidFill>
                    <a:latin typeface="+mj-lt"/>
                  </a:rPr>
                  <a:t>SSD</a:t>
                </a:r>
              </a:p>
            </p:txBody>
          </p:sp>
          <p:sp>
            <p:nvSpPr>
              <p:cNvPr id="186" name="Rectangle 185"/>
              <p:cNvSpPr/>
              <p:nvPr/>
            </p:nvSpPr>
            <p:spPr bwMode="auto">
              <a:xfrm>
                <a:off x="869163" y="5380053"/>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solidFill>
                    <a:latin typeface="+mj-lt"/>
                  </a:rPr>
                  <a:t>SSD</a:t>
                </a:r>
              </a:p>
            </p:txBody>
          </p:sp>
          <p:sp>
            <p:nvSpPr>
              <p:cNvPr id="187" name="Rectangle 186"/>
              <p:cNvSpPr/>
              <p:nvPr/>
            </p:nvSpPr>
            <p:spPr bwMode="auto">
              <a:xfrm>
                <a:off x="869163" y="5498806"/>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solidFill>
                    <a:latin typeface="+mj-lt"/>
                  </a:rPr>
                  <a:t>SSD</a:t>
                </a:r>
              </a:p>
            </p:txBody>
          </p:sp>
          <p:sp>
            <p:nvSpPr>
              <p:cNvPr id="188" name="Rectangle 187"/>
              <p:cNvSpPr/>
              <p:nvPr/>
            </p:nvSpPr>
            <p:spPr bwMode="auto">
              <a:xfrm>
                <a:off x="869163" y="5617559"/>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solidFill>
                    <a:latin typeface="+mj-lt"/>
                  </a:rPr>
                  <a:t>SSD</a:t>
                </a:r>
              </a:p>
            </p:txBody>
          </p:sp>
          <p:sp>
            <p:nvSpPr>
              <p:cNvPr id="189" name="Rectangle 188"/>
              <p:cNvSpPr/>
              <p:nvPr/>
            </p:nvSpPr>
            <p:spPr bwMode="auto">
              <a:xfrm>
                <a:off x="869163" y="5736312"/>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solidFill>
                    <a:latin typeface="+mj-lt"/>
                  </a:rPr>
                  <a:t>SSD</a:t>
                </a:r>
              </a:p>
            </p:txBody>
          </p:sp>
          <p:sp>
            <p:nvSpPr>
              <p:cNvPr id="190" name="Rectangle 189"/>
              <p:cNvSpPr/>
              <p:nvPr/>
            </p:nvSpPr>
            <p:spPr bwMode="auto">
              <a:xfrm>
                <a:off x="869163" y="5855065"/>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solidFill>
                    <a:latin typeface="+mj-lt"/>
                  </a:rPr>
                  <a:t>SSD</a:t>
                </a:r>
              </a:p>
            </p:txBody>
          </p:sp>
          <p:sp>
            <p:nvSpPr>
              <p:cNvPr id="191" name="Rectangle 190"/>
              <p:cNvSpPr/>
              <p:nvPr/>
            </p:nvSpPr>
            <p:spPr bwMode="auto">
              <a:xfrm>
                <a:off x="869163" y="5973815"/>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solidFill>
                    <a:latin typeface="+mj-lt"/>
                  </a:rPr>
                  <a:t>SSD</a:t>
                </a:r>
              </a:p>
            </p:txBody>
          </p:sp>
        </p:grpSp>
      </p:grpSp>
      <p:sp>
        <p:nvSpPr>
          <p:cNvPr id="192" name="Rectangle 191"/>
          <p:cNvSpPr/>
          <p:nvPr/>
        </p:nvSpPr>
        <p:spPr>
          <a:xfrm>
            <a:off x="305825" y="4202323"/>
            <a:ext cx="4162298" cy="220076"/>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Storage Spaces</a:t>
            </a:r>
          </a:p>
        </p:txBody>
      </p:sp>
      <p:grpSp>
        <p:nvGrpSpPr>
          <p:cNvPr id="194" name="Group 193"/>
          <p:cNvGrpSpPr/>
          <p:nvPr/>
        </p:nvGrpSpPr>
        <p:grpSpPr>
          <a:xfrm>
            <a:off x="305824" y="4552474"/>
            <a:ext cx="613705" cy="2161585"/>
            <a:chOff x="789217" y="4040247"/>
            <a:chExt cx="601726" cy="2119393"/>
          </a:xfrm>
          <a:solidFill>
            <a:schemeClr val="accent6"/>
          </a:solidFill>
        </p:grpSpPr>
        <p:sp>
          <p:nvSpPr>
            <p:cNvPr id="195" name="Right Arrow 194"/>
            <p:cNvSpPr/>
            <p:nvPr/>
          </p:nvSpPr>
          <p:spPr bwMode="auto">
            <a:xfrm rot="5400000">
              <a:off x="806747" y="4454496"/>
              <a:ext cx="566667" cy="422356"/>
            </a:xfrm>
            <a:prstGeom prst="rightArrow">
              <a:avLst>
                <a:gd name="adj1" fmla="val 50000"/>
                <a:gd name="adj2" fmla="val 40979"/>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20" dirty="0">
                  <a:solidFill>
                    <a:schemeClr val="bg1"/>
                  </a:solidFill>
                  <a:latin typeface="+mj-lt"/>
                </a:rPr>
                <a:t>SAS</a:t>
              </a:r>
            </a:p>
          </p:txBody>
        </p:sp>
        <p:sp>
          <p:nvSpPr>
            <p:cNvPr id="196" name="Rectangle 195"/>
            <p:cNvSpPr/>
            <p:nvPr/>
          </p:nvSpPr>
          <p:spPr bwMode="auto">
            <a:xfrm>
              <a:off x="789217" y="4040247"/>
              <a:ext cx="601726" cy="416929"/>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24" dirty="0">
                  <a:solidFill>
                    <a:schemeClr val="bg1"/>
                  </a:solidFill>
                  <a:latin typeface="+mj-lt"/>
                </a:rPr>
                <a:t>SAS</a:t>
              </a:r>
              <a:br>
                <a:rPr lang="en-US" sz="1224" dirty="0">
                  <a:solidFill>
                    <a:schemeClr val="bg1"/>
                  </a:solidFill>
                  <a:latin typeface="+mj-lt"/>
                </a:rPr>
              </a:br>
              <a:r>
                <a:rPr lang="en-US" sz="1224" dirty="0">
                  <a:solidFill>
                    <a:schemeClr val="bg1"/>
                  </a:solidFill>
                  <a:latin typeface="+mj-lt"/>
                </a:rPr>
                <a:t>HBA</a:t>
              </a:r>
            </a:p>
          </p:txBody>
        </p:sp>
        <p:grpSp>
          <p:nvGrpSpPr>
            <p:cNvPr id="197" name="Group 196"/>
            <p:cNvGrpSpPr/>
            <p:nvPr/>
          </p:nvGrpSpPr>
          <p:grpSpPr>
            <a:xfrm>
              <a:off x="789217" y="4903792"/>
              <a:ext cx="601726" cy="1255848"/>
              <a:chOff x="800711" y="4903792"/>
              <a:chExt cx="601726" cy="1255848"/>
            </a:xfrm>
            <a:grpFill/>
          </p:grpSpPr>
          <p:sp>
            <p:nvSpPr>
              <p:cNvPr id="198" name="Rectangle 197"/>
              <p:cNvSpPr/>
              <p:nvPr/>
            </p:nvSpPr>
            <p:spPr bwMode="auto">
              <a:xfrm>
                <a:off x="800711" y="4903792"/>
                <a:ext cx="601726" cy="1255848"/>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t"/>
              <a:lstStyle/>
              <a:p>
                <a:pPr algn="ctr"/>
                <a:r>
                  <a:rPr lang="en-US" sz="1224" dirty="0">
                    <a:solidFill>
                      <a:schemeClr val="bg1"/>
                    </a:solidFill>
                    <a:latin typeface="+mj-lt"/>
                  </a:rPr>
                  <a:t>JBOD</a:t>
                </a:r>
              </a:p>
            </p:txBody>
          </p:sp>
          <p:sp>
            <p:nvSpPr>
              <p:cNvPr id="199" name="Rectangle 198"/>
              <p:cNvSpPr/>
              <p:nvPr/>
            </p:nvSpPr>
            <p:spPr bwMode="auto">
              <a:xfrm>
                <a:off x="869163" y="5142547"/>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solidFill>
                    <a:latin typeface="+mj-lt"/>
                  </a:rPr>
                  <a:t>SSD</a:t>
                </a:r>
              </a:p>
            </p:txBody>
          </p:sp>
          <p:sp>
            <p:nvSpPr>
              <p:cNvPr id="200" name="Rectangle 199"/>
              <p:cNvSpPr/>
              <p:nvPr/>
            </p:nvSpPr>
            <p:spPr bwMode="auto">
              <a:xfrm>
                <a:off x="869163" y="5261300"/>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solidFill>
                    <a:latin typeface="+mj-lt"/>
                  </a:rPr>
                  <a:t>SSD</a:t>
                </a:r>
              </a:p>
            </p:txBody>
          </p:sp>
          <p:sp>
            <p:nvSpPr>
              <p:cNvPr id="201" name="Rectangle 200"/>
              <p:cNvSpPr/>
              <p:nvPr/>
            </p:nvSpPr>
            <p:spPr bwMode="auto">
              <a:xfrm>
                <a:off x="869163" y="5380053"/>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solidFill>
                    <a:latin typeface="+mj-lt"/>
                  </a:rPr>
                  <a:t>SSD</a:t>
                </a:r>
              </a:p>
            </p:txBody>
          </p:sp>
          <p:sp>
            <p:nvSpPr>
              <p:cNvPr id="202" name="Rectangle 201"/>
              <p:cNvSpPr/>
              <p:nvPr/>
            </p:nvSpPr>
            <p:spPr bwMode="auto">
              <a:xfrm>
                <a:off x="869163" y="5498806"/>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solidFill>
                    <a:latin typeface="+mj-lt"/>
                  </a:rPr>
                  <a:t>SSD</a:t>
                </a:r>
              </a:p>
            </p:txBody>
          </p:sp>
          <p:sp>
            <p:nvSpPr>
              <p:cNvPr id="203" name="Rectangle 202"/>
              <p:cNvSpPr/>
              <p:nvPr/>
            </p:nvSpPr>
            <p:spPr bwMode="auto">
              <a:xfrm>
                <a:off x="869163" y="5617559"/>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solidFill>
                    <a:latin typeface="+mj-lt"/>
                  </a:rPr>
                  <a:t>SSD</a:t>
                </a:r>
              </a:p>
            </p:txBody>
          </p:sp>
          <p:sp>
            <p:nvSpPr>
              <p:cNvPr id="204" name="Rectangle 203"/>
              <p:cNvSpPr/>
              <p:nvPr/>
            </p:nvSpPr>
            <p:spPr bwMode="auto">
              <a:xfrm>
                <a:off x="869163" y="5736312"/>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solidFill>
                    <a:latin typeface="+mj-lt"/>
                  </a:rPr>
                  <a:t>SSD</a:t>
                </a:r>
              </a:p>
            </p:txBody>
          </p:sp>
          <p:sp>
            <p:nvSpPr>
              <p:cNvPr id="205" name="Rectangle 204"/>
              <p:cNvSpPr/>
              <p:nvPr/>
            </p:nvSpPr>
            <p:spPr bwMode="auto">
              <a:xfrm>
                <a:off x="869163" y="5855065"/>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solidFill>
                    <a:latin typeface="+mj-lt"/>
                  </a:rPr>
                  <a:t>SSD</a:t>
                </a:r>
              </a:p>
            </p:txBody>
          </p:sp>
          <p:sp>
            <p:nvSpPr>
              <p:cNvPr id="206" name="Rectangle 205"/>
              <p:cNvSpPr/>
              <p:nvPr/>
            </p:nvSpPr>
            <p:spPr bwMode="auto">
              <a:xfrm>
                <a:off x="869163" y="5973815"/>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solidFill>
                    <a:latin typeface="+mj-lt"/>
                  </a:rPr>
                  <a:t>SSD</a:t>
                </a:r>
              </a:p>
            </p:txBody>
          </p:sp>
        </p:grpSp>
      </p:grpSp>
      <p:pic>
        <p:nvPicPr>
          <p:cNvPr id="3" name="Picture 2"/>
          <p:cNvPicPr>
            <a:picLocks noChangeAspect="1"/>
          </p:cNvPicPr>
          <p:nvPr/>
        </p:nvPicPr>
        <p:blipFill rotWithShape="1">
          <a:blip r:embed="rId2"/>
          <a:srcRect t="12748"/>
          <a:stretch/>
        </p:blipFill>
        <p:spPr>
          <a:xfrm>
            <a:off x="8450593" y="5010914"/>
            <a:ext cx="3677603" cy="1650105"/>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3"/>
          <a:srcRect t="8561"/>
          <a:stretch/>
        </p:blipFill>
        <p:spPr>
          <a:xfrm>
            <a:off x="8450593" y="1308168"/>
            <a:ext cx="3579019" cy="1587327"/>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4"/>
          <a:srcRect t="10314"/>
          <a:stretch/>
        </p:blipFill>
        <p:spPr>
          <a:xfrm>
            <a:off x="5241023" y="3176892"/>
            <a:ext cx="3579019" cy="1601734"/>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5132718" y="1446760"/>
            <a:ext cx="3317876" cy="1197251"/>
          </a:xfrm>
          <a:prstGeom prst="rect">
            <a:avLst/>
          </a:prstGeom>
          <a:noFill/>
        </p:spPr>
        <p:txBody>
          <a:bodyPr wrap="square" lIns="182880" tIns="146304" rIns="182880" bIns="146304" rtlCol="0">
            <a:spAutoFit/>
          </a:bodyPr>
          <a:lstStyle/>
          <a:p>
            <a:pPr algn="r">
              <a:lnSpc>
                <a:spcPct val="90000"/>
              </a:lnSpc>
              <a:spcAft>
                <a:spcPts val="600"/>
              </a:spcAft>
            </a:pPr>
            <a:r>
              <a:rPr lang="en-US" dirty="0" smtClean="0">
                <a:solidFill>
                  <a:schemeClr val="bg1"/>
                </a:solidFill>
              </a:rPr>
              <a:t>8KB random reads</a:t>
            </a:r>
          </a:p>
          <a:p>
            <a:pPr algn="r">
              <a:lnSpc>
                <a:spcPct val="90000"/>
              </a:lnSpc>
              <a:spcAft>
                <a:spcPts val="600"/>
              </a:spcAft>
            </a:pPr>
            <a:r>
              <a:rPr lang="en-US" dirty="0" smtClean="0">
                <a:solidFill>
                  <a:schemeClr val="bg1"/>
                </a:solidFill>
              </a:rPr>
              <a:t>from a mirrored space (disk)</a:t>
            </a:r>
          </a:p>
          <a:p>
            <a:pPr algn="r">
              <a:lnSpc>
                <a:spcPct val="90000"/>
              </a:lnSpc>
              <a:spcAft>
                <a:spcPts val="600"/>
              </a:spcAft>
            </a:pPr>
            <a:r>
              <a:rPr lang="en-US" dirty="0" smtClean="0">
                <a:solidFill>
                  <a:schemeClr val="bg1"/>
                </a:solidFill>
              </a:rPr>
              <a:t>~600,000 IOPS</a:t>
            </a:r>
          </a:p>
        </p:txBody>
      </p:sp>
      <p:sp>
        <p:nvSpPr>
          <p:cNvPr id="100" name="TextBox 99"/>
          <p:cNvSpPr txBox="1"/>
          <p:nvPr/>
        </p:nvSpPr>
        <p:spPr>
          <a:xfrm>
            <a:off x="8820042" y="3379133"/>
            <a:ext cx="2694039" cy="1197251"/>
          </a:xfrm>
          <a:prstGeom prst="rect">
            <a:avLst/>
          </a:prstGeom>
          <a:noFill/>
        </p:spPr>
        <p:txBody>
          <a:bodyPr wrap="square" lIns="182880" tIns="146304" rIns="182880" bIns="146304" rtlCol="0">
            <a:spAutoFit/>
          </a:bodyPr>
          <a:lstStyle/>
          <a:p>
            <a:pPr>
              <a:lnSpc>
                <a:spcPct val="90000"/>
              </a:lnSpc>
              <a:spcAft>
                <a:spcPts val="600"/>
              </a:spcAft>
            </a:pPr>
            <a:r>
              <a:rPr lang="en-US" dirty="0" smtClean="0">
                <a:solidFill>
                  <a:schemeClr val="bg1"/>
                </a:solidFill>
              </a:rPr>
              <a:t>8KB random reads</a:t>
            </a:r>
          </a:p>
          <a:p>
            <a:pPr>
              <a:lnSpc>
                <a:spcPct val="90000"/>
              </a:lnSpc>
              <a:spcAft>
                <a:spcPts val="600"/>
              </a:spcAft>
            </a:pPr>
            <a:r>
              <a:rPr lang="en-US" dirty="0" smtClean="0">
                <a:solidFill>
                  <a:schemeClr val="bg1"/>
                </a:solidFill>
              </a:rPr>
              <a:t>from cache (RAM)</a:t>
            </a:r>
          </a:p>
          <a:p>
            <a:pPr>
              <a:lnSpc>
                <a:spcPct val="90000"/>
              </a:lnSpc>
              <a:spcAft>
                <a:spcPts val="600"/>
              </a:spcAft>
            </a:pPr>
            <a:r>
              <a:rPr lang="en-US" dirty="0" smtClean="0">
                <a:solidFill>
                  <a:schemeClr val="bg1"/>
                </a:solidFill>
              </a:rPr>
              <a:t>~1,000,000 IOPS</a:t>
            </a:r>
          </a:p>
        </p:txBody>
      </p:sp>
      <p:sp>
        <p:nvSpPr>
          <p:cNvPr id="101" name="TextBox 100"/>
          <p:cNvSpPr txBox="1"/>
          <p:nvPr/>
        </p:nvSpPr>
        <p:spPr>
          <a:xfrm>
            <a:off x="5063707" y="5087664"/>
            <a:ext cx="3386886" cy="1523494"/>
          </a:xfrm>
          <a:prstGeom prst="rect">
            <a:avLst/>
          </a:prstGeom>
          <a:noFill/>
        </p:spPr>
        <p:txBody>
          <a:bodyPr wrap="square" lIns="182880" tIns="146304" rIns="182880" bIns="146304" rtlCol="0">
            <a:spAutoFit/>
          </a:bodyPr>
          <a:lstStyle/>
          <a:p>
            <a:pPr algn="r">
              <a:lnSpc>
                <a:spcPct val="90000"/>
              </a:lnSpc>
              <a:spcAft>
                <a:spcPts val="600"/>
              </a:spcAft>
            </a:pPr>
            <a:r>
              <a:rPr lang="en-US" dirty="0" smtClean="0">
                <a:solidFill>
                  <a:schemeClr val="bg1"/>
                </a:solidFill>
              </a:rPr>
              <a:t>32KB random reads</a:t>
            </a:r>
          </a:p>
          <a:p>
            <a:pPr algn="r">
              <a:lnSpc>
                <a:spcPct val="90000"/>
              </a:lnSpc>
              <a:spcAft>
                <a:spcPts val="600"/>
              </a:spcAft>
            </a:pPr>
            <a:r>
              <a:rPr lang="en-US" dirty="0" smtClean="0">
                <a:solidFill>
                  <a:schemeClr val="bg1"/>
                </a:solidFill>
              </a:rPr>
              <a:t>from a mirrored space (disk)</a:t>
            </a:r>
          </a:p>
          <a:p>
            <a:pPr algn="r">
              <a:lnSpc>
                <a:spcPct val="90000"/>
              </a:lnSpc>
              <a:spcAft>
                <a:spcPts val="600"/>
              </a:spcAft>
            </a:pPr>
            <a:r>
              <a:rPr lang="en-US" dirty="0" smtClean="0">
                <a:solidFill>
                  <a:schemeClr val="bg1"/>
                </a:solidFill>
              </a:rPr>
              <a:t>~500,000 IOPS</a:t>
            </a:r>
          </a:p>
          <a:p>
            <a:pPr algn="r">
              <a:lnSpc>
                <a:spcPct val="90000"/>
              </a:lnSpc>
              <a:spcAft>
                <a:spcPts val="600"/>
              </a:spcAft>
            </a:pPr>
            <a:r>
              <a:rPr lang="en-US" dirty="0" smtClean="0">
                <a:solidFill>
                  <a:schemeClr val="bg1"/>
                </a:solidFill>
              </a:rPr>
              <a:t>~16.5 </a:t>
            </a:r>
            <a:r>
              <a:rPr lang="en-US" dirty="0" err="1" smtClean="0">
                <a:solidFill>
                  <a:schemeClr val="bg1"/>
                </a:solidFill>
              </a:rPr>
              <a:t>GBytes</a:t>
            </a:r>
            <a:r>
              <a:rPr lang="en-US" dirty="0" smtClean="0">
                <a:solidFill>
                  <a:schemeClr val="bg1"/>
                </a:solidFill>
              </a:rPr>
              <a:t>/sec</a:t>
            </a:r>
          </a:p>
        </p:txBody>
      </p:sp>
    </p:spTree>
    <p:extLst>
      <p:ext uri="{BB962C8B-B14F-4D97-AF65-F5344CB8AC3E}">
        <p14:creationId xmlns:p14="http://schemas.microsoft.com/office/powerpoint/2010/main" val="221208788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Hyper-V Live Migration over SMB</a:t>
            </a:r>
            <a:endParaRPr lang="en-US" dirty="0"/>
          </a:p>
        </p:txBody>
      </p:sp>
      <p:sp>
        <p:nvSpPr>
          <p:cNvPr id="3" name="Text Placeholder 2"/>
          <p:cNvSpPr>
            <a:spLocks noGrp="1"/>
          </p:cNvSpPr>
          <p:nvPr>
            <p:ph type="body" sz="quarter" idx="10"/>
          </p:nvPr>
        </p:nvSpPr>
        <p:spPr>
          <a:xfrm>
            <a:off x="531948" y="1476621"/>
            <a:ext cx="6791641" cy="1942933"/>
          </a:xfrm>
        </p:spPr>
        <p:txBody>
          <a:bodyPr/>
          <a:lstStyle/>
          <a:p>
            <a:r>
              <a:rPr lang="en-US" sz="2448" dirty="0"/>
              <a:t>SMB as a transport for Live Migration of VMs</a:t>
            </a:r>
          </a:p>
          <a:p>
            <a:r>
              <a:rPr lang="en-US" sz="2448" dirty="0"/>
              <a:t>Delivers the power of SMB to provide:</a:t>
            </a:r>
          </a:p>
          <a:p>
            <a:pPr lvl="1"/>
            <a:r>
              <a:rPr lang="en-US" sz="1632" dirty="0"/>
              <a:t>RDMA (SMB Direct)</a:t>
            </a:r>
          </a:p>
          <a:p>
            <a:pPr lvl="1"/>
            <a:r>
              <a:rPr lang="en-US" sz="1632" dirty="0"/>
              <a:t>Streaming over multiple NICs (SMB Multichannel)</a:t>
            </a:r>
          </a:p>
          <a:p>
            <a:r>
              <a:rPr lang="en-US" sz="2448" dirty="0"/>
              <a:t>Provides highest bandwidth and lowest latency</a:t>
            </a:r>
          </a:p>
        </p:txBody>
      </p:sp>
      <p:pic>
        <p:nvPicPr>
          <p:cNvPr id="4" name="Picture 3"/>
          <p:cNvPicPr>
            <a:picLocks noChangeAspect="1"/>
          </p:cNvPicPr>
          <p:nvPr/>
        </p:nvPicPr>
        <p:blipFill>
          <a:blip r:embed="rId2"/>
          <a:stretch>
            <a:fillRect/>
          </a:stretch>
        </p:blipFill>
        <p:spPr>
          <a:xfrm>
            <a:off x="1222822" y="3405027"/>
            <a:ext cx="4940814" cy="3387987"/>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bwMode="auto">
          <a:xfrm>
            <a:off x="6570410" y="5791782"/>
            <a:ext cx="2730381" cy="100123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i="1" spc="-51" dirty="0">
                <a:solidFill>
                  <a:srgbClr val="000000"/>
                </a:solidFill>
                <a:latin typeface="Segoe UI" pitchFamily="34" charset="0"/>
                <a:ea typeface="Segoe UI" pitchFamily="34" charset="0"/>
                <a:cs typeface="Segoe UI" pitchFamily="34" charset="0"/>
              </a:rPr>
              <a:t>Live migration can stream over multiple networks for improved bandwidth</a:t>
            </a:r>
          </a:p>
        </p:txBody>
      </p:sp>
      <p:sp>
        <p:nvSpPr>
          <p:cNvPr id="6" name="Rectangle 5"/>
          <p:cNvSpPr/>
          <p:nvPr/>
        </p:nvSpPr>
        <p:spPr bwMode="auto">
          <a:xfrm>
            <a:off x="8635845" y="4667667"/>
            <a:ext cx="2450799" cy="100123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i="1" spc="-51" dirty="0">
                <a:solidFill>
                  <a:srgbClr val="000000"/>
                </a:solidFill>
                <a:latin typeface="Segoe UI" pitchFamily="34" charset="0"/>
                <a:ea typeface="Segoe UI" pitchFamily="34" charset="0"/>
                <a:cs typeface="Segoe UI" pitchFamily="34" charset="0"/>
              </a:rPr>
              <a:t>Live Migration can take advantage of high speed networking</a:t>
            </a:r>
          </a:p>
        </p:txBody>
      </p:sp>
      <p:sp>
        <p:nvSpPr>
          <p:cNvPr id="7" name="Rectangle 6"/>
          <p:cNvSpPr/>
          <p:nvPr/>
        </p:nvSpPr>
        <p:spPr bwMode="auto">
          <a:xfrm>
            <a:off x="9549509" y="5926233"/>
            <a:ext cx="2767320" cy="100123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i="1" spc="-51" dirty="0">
                <a:solidFill>
                  <a:srgbClr val="000000"/>
                </a:solidFill>
                <a:latin typeface="Segoe UI" pitchFamily="34" charset="0"/>
                <a:ea typeface="Segoe UI" pitchFamily="34" charset="0"/>
                <a:cs typeface="Segoe UI" pitchFamily="34" charset="0"/>
              </a:rPr>
              <a:t>RDMA enables offloading CPU resources to NIC during live migration</a:t>
            </a:r>
          </a:p>
        </p:txBody>
      </p:sp>
      <p:graphicFrame>
        <p:nvGraphicFramePr>
          <p:cNvPr id="8" name="Chart 7"/>
          <p:cNvGraphicFramePr>
            <a:graphicFrameLocks/>
          </p:cNvGraphicFramePr>
          <p:nvPr>
            <p:extLst>
              <p:ext uri="{D42A27DB-BD31-4B8C-83A1-F6EECF244321}">
                <p14:modId xmlns:p14="http://schemas.microsoft.com/office/powerpoint/2010/main" val="693438910"/>
              </p:ext>
            </p:extLst>
          </p:nvPr>
        </p:nvGraphicFramePr>
        <p:xfrm>
          <a:off x="7904165" y="1921079"/>
          <a:ext cx="3050768" cy="218374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8665858" y="4117720"/>
            <a:ext cx="481415" cy="192135"/>
          </a:xfrm>
          <a:prstGeom prst="rect">
            <a:avLst/>
          </a:prstGeom>
          <a:noFill/>
        </p:spPr>
        <p:txBody>
          <a:bodyPr wrap="square" lIns="0" tIns="0" rIns="0" bIns="0" rtlCol="0">
            <a:spAutoFit/>
          </a:bodyPr>
          <a:lstStyle/>
          <a:p>
            <a:r>
              <a:rPr lang="en-US" sz="1224" dirty="0">
                <a:gradFill>
                  <a:gsLst>
                    <a:gs pos="0">
                      <a:schemeClr val="tx1"/>
                    </a:gs>
                    <a:gs pos="86000">
                      <a:schemeClr val="tx1"/>
                    </a:gs>
                  </a:gsLst>
                  <a:lin ang="5400000" scaled="0"/>
                </a:gradFill>
                <a:latin typeface="Segoe UI Light" pitchFamily="34" charset="0"/>
              </a:rPr>
              <a:t>TCP/IP</a:t>
            </a:r>
          </a:p>
        </p:txBody>
      </p:sp>
      <p:sp>
        <p:nvSpPr>
          <p:cNvPr id="10" name="TextBox 9"/>
          <p:cNvSpPr txBox="1"/>
          <p:nvPr/>
        </p:nvSpPr>
        <p:spPr>
          <a:xfrm>
            <a:off x="9229351" y="4117720"/>
            <a:ext cx="936511" cy="192135"/>
          </a:xfrm>
          <a:prstGeom prst="rect">
            <a:avLst/>
          </a:prstGeom>
          <a:noFill/>
        </p:spPr>
        <p:txBody>
          <a:bodyPr wrap="square" lIns="0" tIns="0" rIns="0" bIns="0" rtlCol="0">
            <a:spAutoFit/>
          </a:bodyPr>
          <a:lstStyle/>
          <a:p>
            <a:r>
              <a:rPr lang="en-US" sz="1224" dirty="0">
                <a:gradFill>
                  <a:gsLst>
                    <a:gs pos="0">
                      <a:schemeClr val="tx1"/>
                    </a:gs>
                    <a:gs pos="86000">
                      <a:schemeClr val="tx1"/>
                    </a:gs>
                  </a:gsLst>
                  <a:lin ang="5400000" scaled="0"/>
                </a:gradFill>
                <a:latin typeface="Segoe UI Light" pitchFamily="34" charset="0"/>
              </a:rPr>
              <a:t>Compression</a:t>
            </a:r>
          </a:p>
        </p:txBody>
      </p:sp>
      <p:sp>
        <p:nvSpPr>
          <p:cNvPr id="11" name="TextBox 10"/>
          <p:cNvSpPr txBox="1"/>
          <p:nvPr/>
        </p:nvSpPr>
        <p:spPr>
          <a:xfrm>
            <a:off x="10247938" y="4117720"/>
            <a:ext cx="1250687" cy="384271"/>
          </a:xfrm>
          <a:prstGeom prst="rect">
            <a:avLst/>
          </a:prstGeom>
          <a:noFill/>
        </p:spPr>
        <p:txBody>
          <a:bodyPr wrap="square" lIns="0" tIns="0" rIns="0" bIns="0" rtlCol="0">
            <a:spAutoFit/>
          </a:bodyPr>
          <a:lstStyle/>
          <a:p>
            <a:r>
              <a:rPr lang="en-US" sz="1224" dirty="0">
                <a:gradFill>
                  <a:gsLst>
                    <a:gs pos="0">
                      <a:schemeClr val="tx1"/>
                    </a:gs>
                    <a:gs pos="86000">
                      <a:schemeClr val="tx1"/>
                    </a:gs>
                  </a:gsLst>
                  <a:lin ang="5400000" scaled="0"/>
                </a:gradFill>
                <a:latin typeface="Segoe UI Light" pitchFamily="34" charset="0"/>
              </a:rPr>
              <a:t>SMB w/RDMA</a:t>
            </a:r>
            <a:br>
              <a:rPr lang="en-US" sz="1224" dirty="0">
                <a:gradFill>
                  <a:gsLst>
                    <a:gs pos="0">
                      <a:schemeClr val="tx1"/>
                    </a:gs>
                    <a:gs pos="86000">
                      <a:schemeClr val="tx1"/>
                    </a:gs>
                  </a:gsLst>
                  <a:lin ang="5400000" scaled="0"/>
                </a:gradFill>
                <a:latin typeface="Segoe UI Light" pitchFamily="34" charset="0"/>
              </a:rPr>
            </a:br>
            <a:r>
              <a:rPr lang="en-US" sz="1224" dirty="0">
                <a:gradFill>
                  <a:gsLst>
                    <a:gs pos="0">
                      <a:schemeClr val="tx1"/>
                    </a:gs>
                    <a:gs pos="86000">
                      <a:schemeClr val="tx1"/>
                    </a:gs>
                  </a:gsLst>
                  <a:lin ang="5400000" scaled="0"/>
                </a:gradFill>
                <a:latin typeface="Segoe UI Light" pitchFamily="34" charset="0"/>
              </a:rPr>
              <a:t>(no compression)</a:t>
            </a:r>
          </a:p>
        </p:txBody>
      </p:sp>
      <p:sp>
        <p:nvSpPr>
          <p:cNvPr id="12" name="12-Point Star 11"/>
          <p:cNvSpPr/>
          <p:nvPr/>
        </p:nvSpPr>
        <p:spPr bwMode="auto">
          <a:xfrm>
            <a:off x="10386295" y="17764"/>
            <a:ext cx="2050180" cy="1752335"/>
          </a:xfrm>
          <a:prstGeom prst="star12">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2000" dirty="0" smtClean="0">
                <a:solidFill>
                  <a:schemeClr val="tx1"/>
                </a:solidFill>
              </a:rPr>
              <a:t>New in</a:t>
            </a:r>
            <a:br>
              <a:rPr lang="en-US" sz="2000" dirty="0" smtClean="0">
                <a:solidFill>
                  <a:schemeClr val="tx1"/>
                </a:solidFill>
              </a:rPr>
            </a:br>
            <a:r>
              <a:rPr lang="en-US" sz="2000" dirty="0" smtClean="0">
                <a:solidFill>
                  <a:schemeClr val="tx1"/>
                </a:solidFill>
              </a:rPr>
              <a:t>Windows Server </a:t>
            </a:r>
            <a:br>
              <a:rPr lang="en-US" sz="2000" dirty="0" smtClean="0">
                <a:solidFill>
                  <a:schemeClr val="tx1"/>
                </a:solidFill>
              </a:rPr>
            </a:br>
            <a:r>
              <a:rPr lang="en-US" sz="2000" dirty="0" smtClean="0">
                <a:solidFill>
                  <a:schemeClr val="tx1"/>
                </a:solidFill>
              </a:rPr>
              <a:t>2012 R2</a:t>
            </a:r>
            <a:endParaRPr lang="en-US" sz="2000" dirty="0">
              <a:solidFill>
                <a:schemeClr val="tx1"/>
              </a:solidFill>
            </a:endParaRPr>
          </a:p>
        </p:txBody>
      </p:sp>
    </p:spTree>
    <p:extLst>
      <p:ext uri="{BB962C8B-B14F-4D97-AF65-F5344CB8AC3E}">
        <p14:creationId xmlns:p14="http://schemas.microsoft.com/office/powerpoint/2010/main" val="218104418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smtClean="0"/>
              <a:t>Hyper-V </a:t>
            </a:r>
            <a:r>
              <a:rPr lang="en-US" sz="5400" dirty="0"/>
              <a:t>over SMB </a:t>
            </a:r>
            <a:r>
              <a:rPr lang="en-US" sz="5400" dirty="0" smtClean="0"/>
              <a:t>Scenario</a:t>
            </a:r>
            <a:br>
              <a:rPr lang="en-US" sz="5400" dirty="0" smtClean="0"/>
            </a:br>
            <a:r>
              <a:rPr lang="en-US" sz="4000" dirty="0" smtClean="0"/>
              <a:t>(Overview, Configuration, </a:t>
            </a:r>
            <a:r>
              <a:rPr lang="en-US" sz="4000" dirty="0"/>
              <a:t>and </a:t>
            </a:r>
            <a:r>
              <a:rPr lang="en-US" sz="4000" dirty="0" smtClean="0"/>
              <a:t>Performance)</a:t>
            </a:r>
            <a:endParaRPr lang="en-US" sz="5400" dirty="0"/>
          </a:p>
        </p:txBody>
      </p:sp>
      <p:sp>
        <p:nvSpPr>
          <p:cNvPr id="5" name="Text Placeholder 4"/>
          <p:cNvSpPr>
            <a:spLocks noGrp="1"/>
          </p:cNvSpPr>
          <p:nvPr>
            <p:ph type="body" sz="quarter" idx="12"/>
          </p:nvPr>
        </p:nvSpPr>
        <p:spPr/>
        <p:txBody>
          <a:bodyPr/>
          <a:lstStyle/>
          <a:p>
            <a:r>
              <a:rPr lang="en-US" dirty="0" smtClean="0"/>
              <a:t>Jose Barreto</a:t>
            </a:r>
            <a:br>
              <a:rPr lang="en-US" dirty="0" smtClean="0"/>
            </a:br>
            <a:r>
              <a:rPr lang="en-US" dirty="0" smtClean="0"/>
              <a:t>Principal Program Manager</a:t>
            </a:r>
            <a:endParaRPr lang="en-US" dirty="0"/>
          </a:p>
        </p:txBody>
      </p:sp>
      <p:sp>
        <p:nvSpPr>
          <p:cNvPr id="14" name="Text Placeholder 13"/>
          <p:cNvSpPr>
            <a:spLocks noGrp="1"/>
          </p:cNvSpPr>
          <p:nvPr>
            <p:ph type="body" sz="quarter" idx="13"/>
          </p:nvPr>
        </p:nvSpPr>
        <p:spPr/>
        <p:txBody>
          <a:bodyPr/>
          <a:lstStyle/>
          <a:p>
            <a:r>
              <a:rPr lang="en-US" dirty="0"/>
              <a:t>MDC-B335 </a:t>
            </a:r>
          </a:p>
        </p:txBody>
      </p:sp>
      <p:sp>
        <p:nvSpPr>
          <p:cNvPr id="6" name="TextBox 5"/>
          <p:cNvSpPr txBox="1"/>
          <p:nvPr/>
        </p:nvSpPr>
        <p:spPr>
          <a:xfrm>
            <a:off x="2891888" y="6035654"/>
            <a:ext cx="3453494"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Blog: </a:t>
            </a:r>
            <a:r>
              <a:rPr lang="en-US" sz="2400" dirty="0" smtClean="0">
                <a:gradFill>
                  <a:gsLst>
                    <a:gs pos="2917">
                      <a:schemeClr val="tx1"/>
                    </a:gs>
                    <a:gs pos="30000">
                      <a:schemeClr val="tx1"/>
                    </a:gs>
                  </a:gsLst>
                  <a:lin ang="5400000" scaled="0"/>
                </a:gradFill>
                <a:hlinkClick r:id="rId3"/>
              </a:rPr>
              <a:t>http://smb3.info</a:t>
            </a:r>
            <a:r>
              <a:rPr lang="en-US" sz="2400" dirty="0" smtClean="0">
                <a:gradFill>
                  <a:gsLst>
                    <a:gs pos="2917">
                      <a:schemeClr val="tx1"/>
                    </a:gs>
                    <a:gs pos="30000">
                      <a:schemeClr val="tx1"/>
                    </a:gs>
                  </a:gsLst>
                  <a:lin ang="5400000" scaled="0"/>
                </a:gradFill>
              </a:rPr>
              <a:t> </a:t>
            </a:r>
          </a:p>
        </p:txBody>
      </p:sp>
      <p:sp>
        <p:nvSpPr>
          <p:cNvPr id="7" name="12-Point Star 6"/>
          <p:cNvSpPr/>
          <p:nvPr/>
        </p:nvSpPr>
        <p:spPr bwMode="auto">
          <a:xfrm>
            <a:off x="9399324" y="4492906"/>
            <a:ext cx="3037151" cy="2501619"/>
          </a:xfrm>
          <a:prstGeom prst="star12">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2000" dirty="0" smtClean="0">
                <a:solidFill>
                  <a:schemeClr val="tx1"/>
                </a:solidFill>
              </a:rPr>
              <a:t>Including what’s new in</a:t>
            </a:r>
            <a:br>
              <a:rPr lang="en-US" sz="2000" dirty="0" smtClean="0">
                <a:solidFill>
                  <a:schemeClr val="tx1"/>
                </a:solidFill>
              </a:rPr>
            </a:br>
            <a:r>
              <a:rPr lang="en-US" sz="2000" dirty="0" smtClean="0">
                <a:solidFill>
                  <a:schemeClr val="tx1"/>
                </a:solidFill>
              </a:rPr>
              <a:t>Windows Server </a:t>
            </a:r>
            <a:br>
              <a:rPr lang="en-US" sz="2000" dirty="0" smtClean="0">
                <a:solidFill>
                  <a:schemeClr val="tx1"/>
                </a:solidFill>
              </a:rPr>
            </a:br>
            <a:r>
              <a:rPr lang="en-US" sz="2000" dirty="0" smtClean="0">
                <a:solidFill>
                  <a:schemeClr val="tx1"/>
                </a:solidFill>
              </a:rPr>
              <a:t>2012 R2</a:t>
            </a:r>
            <a:endParaRPr lang="en-US" sz="2000" dirty="0">
              <a:solidFill>
                <a:schemeClr val="tx1"/>
              </a:solidFill>
            </a:endParaRPr>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auto">
          <a:xfrm>
            <a:off x="10303091" y="3078760"/>
            <a:ext cx="1585426" cy="131781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632"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Hyper-V host 2</a:t>
            </a:r>
          </a:p>
        </p:txBody>
      </p:sp>
      <p:sp>
        <p:nvSpPr>
          <p:cNvPr id="4" name="Rectangle 3"/>
          <p:cNvSpPr/>
          <p:nvPr/>
        </p:nvSpPr>
        <p:spPr bwMode="auto">
          <a:xfrm>
            <a:off x="8284752" y="3068854"/>
            <a:ext cx="1585426" cy="131781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632"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Hyper-V host 1</a:t>
            </a:r>
          </a:p>
        </p:txBody>
      </p:sp>
      <p:cxnSp>
        <p:nvCxnSpPr>
          <p:cNvPr id="39" name="Straight Connector 38"/>
          <p:cNvCxnSpPr>
            <a:stCxn id="4" idx="0"/>
          </p:cNvCxnSpPr>
          <p:nvPr/>
        </p:nvCxnSpPr>
        <p:spPr>
          <a:xfrm flipV="1">
            <a:off x="9077465" y="2149058"/>
            <a:ext cx="0" cy="919796"/>
          </a:xfrm>
          <a:prstGeom prst="line">
            <a:avLst/>
          </a:prstGeom>
          <a:ln w="254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z="4488" dirty="0"/>
              <a:t>SMB Bandwidth Management</a:t>
            </a:r>
          </a:p>
        </p:txBody>
      </p:sp>
      <p:pic>
        <p:nvPicPr>
          <p:cNvPr id="20" name="Picture 7"/>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8470676" y="3239799"/>
            <a:ext cx="602014" cy="62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7"/>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9136072" y="3237614"/>
            <a:ext cx="602014" cy="62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7"/>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11154411" y="3247520"/>
            <a:ext cx="602014" cy="62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8284752" y="1145316"/>
            <a:ext cx="1585426" cy="974257"/>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File Server for library Storage</a:t>
            </a:r>
          </a:p>
        </p:txBody>
      </p:sp>
      <p:sp>
        <p:nvSpPr>
          <p:cNvPr id="45" name="Rectangle 44"/>
          <p:cNvSpPr/>
          <p:nvPr/>
        </p:nvSpPr>
        <p:spPr bwMode="auto">
          <a:xfrm>
            <a:off x="8284752" y="4911091"/>
            <a:ext cx="1585426" cy="167975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600"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Scale-out </a:t>
            </a:r>
            <a:r>
              <a:rPr lang="en-US" sz="1600"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
            </a:r>
            <a:br>
              <a:rPr lang="en-US" sz="1600"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600"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File </a:t>
            </a:r>
            <a:r>
              <a:rPr lang="en-US" sz="1600"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Server</a:t>
            </a:r>
          </a:p>
        </p:txBody>
      </p:sp>
      <p:cxnSp>
        <p:nvCxnSpPr>
          <p:cNvPr id="46" name="Straight Connector 45"/>
          <p:cNvCxnSpPr>
            <a:stCxn id="23" idx="3"/>
          </p:cNvCxnSpPr>
          <p:nvPr/>
        </p:nvCxnSpPr>
        <p:spPr>
          <a:xfrm flipV="1">
            <a:off x="9738085" y="3547140"/>
            <a:ext cx="1346525" cy="4356"/>
          </a:xfrm>
          <a:prstGeom prst="line">
            <a:avLst/>
          </a:prstGeom>
          <a:ln w="1016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115848" y="4317107"/>
            <a:ext cx="1770" cy="1095541"/>
          </a:xfrm>
          <a:prstGeom prst="line">
            <a:avLst/>
          </a:prstGeom>
          <a:ln w="1524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bwMode="auto">
          <a:xfrm>
            <a:off x="8902558" y="5443335"/>
            <a:ext cx="426580" cy="451840"/>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0">
                    <a:schemeClr val="bg1"/>
                  </a:gs>
                  <a:gs pos="100000">
                    <a:schemeClr val="bg1"/>
                  </a:gs>
                </a:gsLst>
                <a:lin ang="5400000" scaled="0"/>
              </a:gradFill>
            </a:endParaRPr>
          </a:p>
        </p:txBody>
      </p:sp>
      <p:sp>
        <p:nvSpPr>
          <p:cNvPr id="38" name="TextBox 37"/>
          <p:cNvSpPr txBox="1"/>
          <p:nvPr/>
        </p:nvSpPr>
        <p:spPr>
          <a:xfrm>
            <a:off x="8919759" y="5727912"/>
            <a:ext cx="391007" cy="172909"/>
          </a:xfrm>
          <a:prstGeom prst="rect">
            <a:avLst/>
          </a:prstGeom>
          <a:noFill/>
        </p:spPr>
        <p:txBody>
          <a:bodyPr wrap="none" lIns="0" tIns="0" rIns="0" bIns="0" rtlCol="0">
            <a:spAutoFit/>
          </a:bodyPr>
          <a:lstStyle/>
          <a:p>
            <a:pPr>
              <a:lnSpc>
                <a:spcPct val="90000"/>
              </a:lnSpc>
            </a:pPr>
            <a:r>
              <a:rPr lang="en-US" sz="1224" spc="-51" dirty="0">
                <a:solidFill>
                  <a:srgbClr val="FFFFFF"/>
                </a:solidFill>
              </a:rPr>
              <a:t>VHDX</a:t>
            </a:r>
            <a:endParaRPr lang="en-US" sz="2448" spc="-51" dirty="0">
              <a:solidFill>
                <a:srgbClr val="FFFFFF"/>
              </a:solidFill>
            </a:endParaRPr>
          </a:p>
        </p:txBody>
      </p:sp>
      <p:grpSp>
        <p:nvGrpSpPr>
          <p:cNvPr id="40" name="Group 39"/>
          <p:cNvGrpSpPr/>
          <p:nvPr/>
        </p:nvGrpSpPr>
        <p:grpSpPr>
          <a:xfrm>
            <a:off x="8940341" y="5495149"/>
            <a:ext cx="344256" cy="192782"/>
            <a:chOff x="4429125" y="2127251"/>
            <a:chExt cx="1423988" cy="639762"/>
          </a:xfrm>
          <a:solidFill>
            <a:srgbClr val="FFFFFF"/>
          </a:solidFill>
        </p:grpSpPr>
        <p:sp>
          <p:nvSpPr>
            <p:cNvPr id="41" name="Freeform 511"/>
            <p:cNvSpPr>
              <a:spLocks/>
            </p:cNvSpPr>
            <p:nvPr/>
          </p:nvSpPr>
          <p:spPr bwMode="auto">
            <a:xfrm>
              <a:off x="5238750" y="2741613"/>
              <a:ext cx="1588" cy="1587"/>
            </a:xfrm>
            <a:custGeom>
              <a:avLst/>
              <a:gdLst>
                <a:gd name="T0" fmla="*/ 1 w 2"/>
                <a:gd name="T1" fmla="*/ 1 h 1"/>
                <a:gd name="T2" fmla="*/ 2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1" y="1"/>
                    <a:pt x="1" y="1"/>
                    <a:pt x="2" y="0"/>
                  </a:cubicBezTo>
                  <a:cubicBezTo>
                    <a:pt x="1" y="0"/>
                    <a:pt x="0" y="0"/>
                    <a:pt x="0" y="0"/>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2" name="Freeform 512"/>
            <p:cNvSpPr>
              <a:spLocks noEditPoints="1"/>
            </p:cNvSpPr>
            <p:nvPr/>
          </p:nvSpPr>
          <p:spPr bwMode="auto">
            <a:xfrm>
              <a:off x="4429125" y="2127251"/>
              <a:ext cx="1423988" cy="639762"/>
            </a:xfrm>
            <a:custGeom>
              <a:avLst/>
              <a:gdLst>
                <a:gd name="T0" fmla="*/ 1155 w 1179"/>
                <a:gd name="T1" fmla="*/ 87 h 530"/>
                <a:gd name="T2" fmla="*/ 578 w 1179"/>
                <a:gd name="T3" fmla="*/ 0 h 530"/>
                <a:gd name="T4" fmla="*/ 44 w 1179"/>
                <a:gd name="T5" fmla="*/ 178 h 530"/>
                <a:gd name="T6" fmla="*/ 53 w 1179"/>
                <a:gd name="T7" fmla="*/ 378 h 530"/>
                <a:gd name="T8" fmla="*/ 337 w 1179"/>
                <a:gd name="T9" fmla="*/ 462 h 530"/>
                <a:gd name="T10" fmla="*/ 683 w 1179"/>
                <a:gd name="T11" fmla="*/ 530 h 530"/>
                <a:gd name="T12" fmla="*/ 1155 w 1179"/>
                <a:gd name="T13" fmla="*/ 224 h 530"/>
                <a:gd name="T14" fmla="*/ 1155 w 1179"/>
                <a:gd name="T15" fmla="*/ 87 h 530"/>
                <a:gd name="T16" fmla="*/ 672 w 1179"/>
                <a:gd name="T17" fmla="*/ 509 h 530"/>
                <a:gd name="T18" fmla="*/ 670 w 1179"/>
                <a:gd name="T19" fmla="*/ 509 h 530"/>
                <a:gd name="T20" fmla="*/ 342 w 1179"/>
                <a:gd name="T21" fmla="*/ 444 h 530"/>
                <a:gd name="T22" fmla="*/ 66 w 1179"/>
                <a:gd name="T23" fmla="*/ 362 h 530"/>
                <a:gd name="T24" fmla="*/ 59 w 1179"/>
                <a:gd name="T25" fmla="*/ 194 h 530"/>
                <a:gd name="T26" fmla="*/ 671 w 1179"/>
                <a:gd name="T27" fmla="*/ 291 h 530"/>
                <a:gd name="T28" fmla="*/ 672 w 1179"/>
                <a:gd name="T29" fmla="*/ 509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9" h="530">
                  <a:moveTo>
                    <a:pt x="1155" y="87"/>
                  </a:moveTo>
                  <a:cubicBezTo>
                    <a:pt x="890" y="5"/>
                    <a:pt x="578" y="0"/>
                    <a:pt x="578" y="0"/>
                  </a:cubicBezTo>
                  <a:cubicBezTo>
                    <a:pt x="44" y="178"/>
                    <a:pt x="44" y="178"/>
                    <a:pt x="44" y="178"/>
                  </a:cubicBezTo>
                  <a:cubicBezTo>
                    <a:pt x="0" y="301"/>
                    <a:pt x="53" y="378"/>
                    <a:pt x="53" y="378"/>
                  </a:cubicBezTo>
                  <a:cubicBezTo>
                    <a:pt x="53" y="378"/>
                    <a:pt x="118" y="402"/>
                    <a:pt x="337" y="462"/>
                  </a:cubicBezTo>
                  <a:cubicBezTo>
                    <a:pt x="556" y="522"/>
                    <a:pt x="683" y="530"/>
                    <a:pt x="683" y="530"/>
                  </a:cubicBezTo>
                  <a:cubicBezTo>
                    <a:pt x="1155" y="224"/>
                    <a:pt x="1155" y="224"/>
                    <a:pt x="1155" y="224"/>
                  </a:cubicBezTo>
                  <a:cubicBezTo>
                    <a:pt x="1179" y="159"/>
                    <a:pt x="1155" y="87"/>
                    <a:pt x="1155" y="87"/>
                  </a:cubicBezTo>
                  <a:close/>
                  <a:moveTo>
                    <a:pt x="672" y="509"/>
                  </a:moveTo>
                  <a:cubicBezTo>
                    <a:pt x="671" y="509"/>
                    <a:pt x="670" y="509"/>
                    <a:pt x="670" y="509"/>
                  </a:cubicBezTo>
                  <a:cubicBezTo>
                    <a:pt x="631" y="505"/>
                    <a:pt x="515" y="491"/>
                    <a:pt x="342" y="444"/>
                  </a:cubicBezTo>
                  <a:cubicBezTo>
                    <a:pt x="163" y="395"/>
                    <a:pt x="87" y="369"/>
                    <a:pt x="66" y="362"/>
                  </a:cubicBezTo>
                  <a:cubicBezTo>
                    <a:pt x="57" y="345"/>
                    <a:pt x="30" y="284"/>
                    <a:pt x="59" y="194"/>
                  </a:cubicBezTo>
                  <a:cubicBezTo>
                    <a:pt x="671" y="291"/>
                    <a:pt x="671" y="291"/>
                    <a:pt x="671" y="291"/>
                  </a:cubicBezTo>
                  <a:cubicBezTo>
                    <a:pt x="671" y="291"/>
                    <a:pt x="712" y="379"/>
                    <a:pt x="672" y="5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3" name="Freeform 513"/>
            <p:cNvSpPr>
              <a:spLocks/>
            </p:cNvSpPr>
            <p:nvPr/>
          </p:nvSpPr>
          <p:spPr bwMode="auto">
            <a:xfrm>
              <a:off x="4530725" y="2452688"/>
              <a:ext cx="638175" cy="180975"/>
            </a:xfrm>
            <a:custGeom>
              <a:avLst/>
              <a:gdLst>
                <a:gd name="T0" fmla="*/ 402 w 402"/>
                <a:gd name="T1" fmla="*/ 114 h 114"/>
                <a:gd name="T2" fmla="*/ 0 w 402"/>
                <a:gd name="T3" fmla="*/ 31 h 114"/>
                <a:gd name="T4" fmla="*/ 0 w 402"/>
                <a:gd name="T5" fmla="*/ 0 h 114"/>
                <a:gd name="T6" fmla="*/ 402 w 402"/>
                <a:gd name="T7" fmla="*/ 75 h 114"/>
                <a:gd name="T8" fmla="*/ 402 w 402"/>
                <a:gd name="T9" fmla="*/ 114 h 114"/>
              </a:gdLst>
              <a:ahLst/>
              <a:cxnLst>
                <a:cxn ang="0">
                  <a:pos x="T0" y="T1"/>
                </a:cxn>
                <a:cxn ang="0">
                  <a:pos x="T2" y="T3"/>
                </a:cxn>
                <a:cxn ang="0">
                  <a:pos x="T4" y="T5"/>
                </a:cxn>
                <a:cxn ang="0">
                  <a:pos x="T6" y="T7"/>
                </a:cxn>
                <a:cxn ang="0">
                  <a:pos x="T8" y="T9"/>
                </a:cxn>
              </a:cxnLst>
              <a:rect l="0" t="0" r="r" b="b"/>
              <a:pathLst>
                <a:path w="402" h="114">
                  <a:moveTo>
                    <a:pt x="402" y="114"/>
                  </a:moveTo>
                  <a:lnTo>
                    <a:pt x="0" y="31"/>
                  </a:lnTo>
                  <a:lnTo>
                    <a:pt x="0" y="0"/>
                  </a:lnTo>
                  <a:lnTo>
                    <a:pt x="402" y="75"/>
                  </a:lnTo>
                  <a:lnTo>
                    <a:pt x="40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sp>
        <p:nvSpPr>
          <p:cNvPr id="47" name="Line Callout 1 (Border and Accent Bar) 46"/>
          <p:cNvSpPr/>
          <p:nvPr/>
        </p:nvSpPr>
        <p:spPr bwMode="auto">
          <a:xfrm>
            <a:off x="10303091" y="2118640"/>
            <a:ext cx="1567654" cy="479608"/>
          </a:xfrm>
          <a:prstGeom prst="accentBorderCallout1">
            <a:avLst>
              <a:gd name="adj1" fmla="val 77341"/>
              <a:gd name="adj2" fmla="val -3275"/>
              <a:gd name="adj3" fmla="val 276337"/>
              <a:gd name="adj4" fmla="val -12622"/>
            </a:avLst>
          </a:prstGeom>
          <a:gradFill>
            <a:gsLst>
              <a:gs pos="0">
                <a:schemeClr val="tx1"/>
              </a:gs>
              <a:gs pos="80000">
                <a:schemeClr val="tx1"/>
              </a:gs>
              <a:gs pos="100000">
                <a:schemeClr val="tx1"/>
              </a:gs>
            </a:gsLst>
          </a:gradFill>
          <a:ln w="25400" cap="rnd">
            <a:solidFill>
              <a:schemeClr val="tx1"/>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5127" tIns="47564" rIns="95127" bIns="47564" numCol="1" rtlCol="0" anchor="ctr" anchorCtr="0" compatLnSpc="1">
            <a:prstTxWarp prst="textNoShape">
              <a:avLst/>
            </a:prstTxWarp>
          </a:bodyPr>
          <a:lstStyle/>
          <a:p>
            <a:pPr algn="ctr" defTabSz="950991"/>
            <a:r>
              <a:rPr lang="en-US" sz="1428" dirty="0">
                <a:solidFill>
                  <a:srgbClr val="000000"/>
                </a:solidFill>
              </a:rPr>
              <a:t>Live Migration</a:t>
            </a:r>
          </a:p>
          <a:p>
            <a:pPr algn="ctr" defTabSz="950991"/>
            <a:r>
              <a:rPr lang="en-US" sz="1428" dirty="0">
                <a:solidFill>
                  <a:srgbClr val="000000"/>
                </a:solidFill>
              </a:rPr>
              <a:t>Limit = 500 MB/s</a:t>
            </a:r>
          </a:p>
        </p:txBody>
      </p:sp>
      <p:sp>
        <p:nvSpPr>
          <p:cNvPr id="49" name="Line Callout 1 (Border and Accent Bar) 48"/>
          <p:cNvSpPr/>
          <p:nvPr/>
        </p:nvSpPr>
        <p:spPr bwMode="auto">
          <a:xfrm>
            <a:off x="10140622" y="4720486"/>
            <a:ext cx="1567654" cy="484645"/>
          </a:xfrm>
          <a:prstGeom prst="accentBorderCallout1">
            <a:avLst>
              <a:gd name="adj1" fmla="val 22580"/>
              <a:gd name="adj2" fmla="val -3908"/>
              <a:gd name="adj3" fmla="val -1977"/>
              <a:gd name="adj4" fmla="val -55345"/>
            </a:avLst>
          </a:prstGeom>
          <a:gradFill>
            <a:gsLst>
              <a:gs pos="0">
                <a:schemeClr val="tx1"/>
              </a:gs>
              <a:gs pos="80000">
                <a:schemeClr val="tx1"/>
              </a:gs>
              <a:gs pos="100000">
                <a:schemeClr val="tx1"/>
              </a:gs>
            </a:gsLst>
          </a:gradFill>
          <a:ln w="25400" cap="rnd">
            <a:solidFill>
              <a:schemeClr val="tx1"/>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5127" tIns="47564" rIns="95127" bIns="47564" numCol="1" rtlCol="0" anchor="ctr" anchorCtr="0" compatLnSpc="1">
            <a:prstTxWarp prst="textNoShape">
              <a:avLst/>
            </a:prstTxWarp>
          </a:bodyPr>
          <a:lstStyle/>
          <a:p>
            <a:pPr algn="ctr" defTabSz="950991"/>
            <a:r>
              <a:rPr lang="en-US" sz="1428" dirty="0">
                <a:solidFill>
                  <a:srgbClr val="000000"/>
                </a:solidFill>
              </a:rPr>
              <a:t>Storage</a:t>
            </a:r>
          </a:p>
          <a:p>
            <a:pPr algn="ctr" defTabSz="950991"/>
            <a:r>
              <a:rPr lang="en-US" sz="1428" dirty="0">
                <a:solidFill>
                  <a:srgbClr val="000000"/>
                </a:solidFill>
              </a:rPr>
              <a:t>No Limit</a:t>
            </a:r>
          </a:p>
        </p:txBody>
      </p:sp>
      <p:sp>
        <p:nvSpPr>
          <p:cNvPr id="25" name="Rectangle 24"/>
          <p:cNvSpPr/>
          <p:nvPr/>
        </p:nvSpPr>
        <p:spPr bwMode="auto">
          <a:xfrm>
            <a:off x="3020567" y="5857671"/>
            <a:ext cx="2670637" cy="73317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i="1" spc="-51" dirty="0">
                <a:solidFill>
                  <a:srgbClr val="000000"/>
                </a:solidFill>
                <a:latin typeface="Segoe UI" pitchFamily="34" charset="0"/>
                <a:ea typeface="Segoe UI" pitchFamily="34" charset="0"/>
                <a:cs typeface="Segoe UI" pitchFamily="34" charset="0"/>
              </a:rPr>
              <a:t>Enables hosters to control different SMB traffic types</a:t>
            </a:r>
          </a:p>
        </p:txBody>
      </p:sp>
      <p:sp>
        <p:nvSpPr>
          <p:cNvPr id="27" name="Line Callout 1 (Border and Accent Bar) 26"/>
          <p:cNvSpPr/>
          <p:nvPr/>
        </p:nvSpPr>
        <p:spPr bwMode="auto">
          <a:xfrm>
            <a:off x="7164715" y="2245788"/>
            <a:ext cx="1567654" cy="479608"/>
          </a:xfrm>
          <a:prstGeom prst="accentBorderCallout1">
            <a:avLst>
              <a:gd name="adj1" fmla="val 44107"/>
              <a:gd name="adj2" fmla="val 102680"/>
              <a:gd name="adj3" fmla="val 54178"/>
              <a:gd name="adj4" fmla="val 116646"/>
            </a:avLst>
          </a:prstGeom>
          <a:gradFill>
            <a:gsLst>
              <a:gs pos="0">
                <a:schemeClr val="tx1"/>
              </a:gs>
              <a:gs pos="80000">
                <a:schemeClr val="tx1"/>
              </a:gs>
              <a:gs pos="100000">
                <a:schemeClr val="tx1"/>
              </a:gs>
            </a:gsLst>
          </a:gradFill>
          <a:ln w="25400" cap="rnd">
            <a:solidFill>
              <a:schemeClr val="tx1"/>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5127" tIns="47564" rIns="95127" bIns="47564" numCol="1" rtlCol="0" anchor="ctr" anchorCtr="0" compatLnSpc="1">
            <a:prstTxWarp prst="textNoShape">
              <a:avLst/>
            </a:prstTxWarp>
          </a:bodyPr>
          <a:lstStyle/>
          <a:p>
            <a:pPr algn="ctr" defTabSz="951028" fontAlgn="base">
              <a:spcBef>
                <a:spcPct val="0"/>
              </a:spcBef>
              <a:spcAft>
                <a:spcPct val="0"/>
              </a:spcAft>
            </a:pPr>
            <a:r>
              <a:rPr lang="en-US" sz="1428" dirty="0">
                <a:solidFill>
                  <a:srgbClr val="000000"/>
                </a:solidFill>
              </a:rPr>
              <a:t>Default</a:t>
            </a:r>
          </a:p>
          <a:p>
            <a:pPr algn="ctr" defTabSz="951028" fontAlgn="base">
              <a:spcBef>
                <a:spcPct val="0"/>
              </a:spcBef>
              <a:spcAft>
                <a:spcPct val="0"/>
              </a:spcAft>
            </a:pPr>
            <a:r>
              <a:rPr lang="en-US" sz="1428" dirty="0">
                <a:solidFill>
                  <a:srgbClr val="000000"/>
                </a:solidFill>
              </a:rPr>
              <a:t>Limit = 100 MB/s</a:t>
            </a:r>
          </a:p>
        </p:txBody>
      </p:sp>
      <p:sp>
        <p:nvSpPr>
          <p:cNvPr id="28" name="Rectangle 27"/>
          <p:cNvSpPr/>
          <p:nvPr/>
        </p:nvSpPr>
        <p:spPr bwMode="auto">
          <a:xfrm>
            <a:off x="607349" y="3942826"/>
            <a:ext cx="1585426" cy="1802594"/>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b" anchorCtr="0" compatLnSpc="1">
            <a:prstTxWarp prst="textNoShape">
              <a:avLst/>
            </a:prstTxWarp>
          </a:bodyPr>
          <a:lstStyle/>
          <a:p>
            <a:pPr algn="r" defTabSz="932290" fontAlgn="base">
              <a:lnSpc>
                <a:spcPct val="90000"/>
              </a:lnSpc>
              <a:spcBef>
                <a:spcPct val="0"/>
              </a:spcBef>
              <a:spcAft>
                <a:spcPct val="0"/>
              </a:spcAft>
            </a:pPr>
            <a:r>
              <a:rPr lang="en-US" sz="1632" spc="-51" dirty="0">
                <a:solidFill>
                  <a:schemeClr val="tx1"/>
                </a:solidFill>
              </a:rPr>
              <a:t>Control</a:t>
            </a:r>
          </a:p>
        </p:txBody>
      </p:sp>
      <p:sp>
        <p:nvSpPr>
          <p:cNvPr id="29" name="Rectangle 28"/>
          <p:cNvSpPr/>
          <p:nvPr/>
        </p:nvSpPr>
        <p:spPr bwMode="auto">
          <a:xfrm>
            <a:off x="2262132" y="3942826"/>
            <a:ext cx="4386709" cy="1802594"/>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r>
              <a:rPr lang="en-US" sz="1836" dirty="0">
                <a:solidFill>
                  <a:schemeClr val="bg1"/>
                </a:solidFill>
              </a:rPr>
              <a:t>Configurable SMB bandwidth limits per category</a:t>
            </a:r>
          </a:p>
          <a:p>
            <a:endParaRPr lang="en-US" sz="1836" dirty="0">
              <a:solidFill>
                <a:schemeClr val="bg1"/>
              </a:solidFill>
            </a:endParaRPr>
          </a:p>
          <a:p>
            <a:r>
              <a:rPr lang="en-US" sz="1836" dirty="0">
                <a:solidFill>
                  <a:schemeClr val="bg1"/>
                </a:solidFill>
              </a:rPr>
              <a:t>Three defined SMB categories: </a:t>
            </a:r>
            <a:br>
              <a:rPr lang="en-US" sz="1836" dirty="0">
                <a:solidFill>
                  <a:schemeClr val="bg1"/>
                </a:solidFill>
              </a:rPr>
            </a:br>
            <a:r>
              <a:rPr lang="en-US" sz="1836" dirty="0">
                <a:solidFill>
                  <a:schemeClr val="bg1"/>
                </a:solidFill>
              </a:rPr>
              <a:t>Default, </a:t>
            </a:r>
            <a:r>
              <a:rPr lang="en-US" sz="1836" dirty="0" err="1">
                <a:solidFill>
                  <a:schemeClr val="bg1"/>
                </a:solidFill>
              </a:rPr>
              <a:t>VirtualMachine</a:t>
            </a:r>
            <a:r>
              <a:rPr lang="en-US" sz="1836" dirty="0">
                <a:solidFill>
                  <a:schemeClr val="bg1"/>
                </a:solidFill>
              </a:rPr>
              <a:t> and </a:t>
            </a:r>
            <a:r>
              <a:rPr lang="en-US" sz="1836" dirty="0" err="1">
                <a:solidFill>
                  <a:schemeClr val="bg1"/>
                </a:solidFill>
              </a:rPr>
              <a:t>LiveMigration</a:t>
            </a:r>
            <a:endParaRPr lang="en-US" sz="1836" dirty="0">
              <a:solidFill>
                <a:schemeClr val="bg1"/>
              </a:solidFill>
            </a:endParaRPr>
          </a:p>
        </p:txBody>
      </p:sp>
      <p:sp>
        <p:nvSpPr>
          <p:cNvPr id="30" name="Rectangle 29"/>
          <p:cNvSpPr/>
          <p:nvPr/>
        </p:nvSpPr>
        <p:spPr bwMode="auto">
          <a:xfrm>
            <a:off x="607349" y="2032631"/>
            <a:ext cx="1585426" cy="1842652"/>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b" anchorCtr="0" compatLnSpc="1">
            <a:prstTxWarp prst="textNoShape">
              <a:avLst/>
            </a:prstTxWarp>
          </a:bodyPr>
          <a:lstStyle/>
          <a:p>
            <a:pPr algn="r" defTabSz="932290" fontAlgn="base">
              <a:lnSpc>
                <a:spcPct val="90000"/>
              </a:lnSpc>
              <a:spcBef>
                <a:spcPct val="0"/>
              </a:spcBef>
              <a:spcAft>
                <a:spcPct val="0"/>
              </a:spcAft>
            </a:pPr>
            <a:r>
              <a:rPr lang="en-US" sz="1836" spc="-51" dirty="0">
                <a:solidFill>
                  <a:schemeClr val="tx1"/>
                </a:solidFill>
              </a:rPr>
              <a:t>Common Infrastructure</a:t>
            </a:r>
          </a:p>
        </p:txBody>
      </p:sp>
      <p:sp>
        <p:nvSpPr>
          <p:cNvPr id="31" name="Rectangle 30"/>
          <p:cNvSpPr/>
          <p:nvPr/>
        </p:nvSpPr>
        <p:spPr bwMode="auto">
          <a:xfrm>
            <a:off x="2258397" y="2032631"/>
            <a:ext cx="4390202" cy="1832746"/>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r>
              <a:rPr lang="en-US" sz="1836" dirty="0">
                <a:solidFill>
                  <a:schemeClr val="bg1"/>
                </a:solidFill>
              </a:rPr>
              <a:t>SMB being leveraged for VMs to access storage, distribution from VM library, and live migration</a:t>
            </a:r>
          </a:p>
          <a:p>
            <a:endParaRPr lang="en-US" sz="1224" dirty="0">
              <a:solidFill>
                <a:schemeClr val="bg1"/>
              </a:solidFill>
            </a:endParaRPr>
          </a:p>
          <a:p>
            <a:r>
              <a:rPr lang="en-US" sz="1836" dirty="0">
                <a:solidFill>
                  <a:schemeClr val="bg1"/>
                </a:solidFill>
              </a:rPr>
              <a:t>Desire to manage bandwidth of different types of SMB communication</a:t>
            </a:r>
          </a:p>
        </p:txBody>
      </p:sp>
      <p:grpSp>
        <p:nvGrpSpPr>
          <p:cNvPr id="34" name="Group 33"/>
          <p:cNvGrpSpPr/>
          <p:nvPr/>
        </p:nvGrpSpPr>
        <p:grpSpPr bwMode="black">
          <a:xfrm>
            <a:off x="1155101" y="2378891"/>
            <a:ext cx="568642" cy="699869"/>
            <a:chOff x="2499075" y="5550068"/>
            <a:chExt cx="440138" cy="535176"/>
          </a:xfrm>
        </p:grpSpPr>
        <p:sp>
          <p:nvSpPr>
            <p:cNvPr id="36" name="Freeform 72"/>
            <p:cNvSpPr>
              <a:spLocks/>
            </p:cNvSpPr>
            <p:nvPr/>
          </p:nvSpPr>
          <p:spPr bwMode="black">
            <a:xfrm>
              <a:off x="2499075" y="5550068"/>
              <a:ext cx="440138" cy="351331"/>
            </a:xfrm>
            <a:custGeom>
              <a:avLst/>
              <a:gdLst>
                <a:gd name="T0" fmla="*/ 208 w 239"/>
                <a:gd name="T1" fmla="*/ 0 h 191"/>
                <a:gd name="T2" fmla="*/ 184 w 239"/>
                <a:gd name="T3" fmla="*/ 6 h 191"/>
                <a:gd name="T4" fmla="*/ 133 w 239"/>
                <a:gd name="T5" fmla="*/ 6 h 191"/>
                <a:gd name="T6" fmla="*/ 109 w 239"/>
                <a:gd name="T7" fmla="*/ 0 h 191"/>
                <a:gd name="T8" fmla="*/ 78 w 239"/>
                <a:gd name="T9" fmla="*/ 17 h 191"/>
                <a:gd name="T10" fmla="*/ 109 w 239"/>
                <a:gd name="T11" fmla="*/ 35 h 191"/>
                <a:gd name="T12" fmla="*/ 134 w 239"/>
                <a:gd name="T13" fmla="*/ 27 h 191"/>
                <a:gd name="T14" fmla="*/ 145 w 239"/>
                <a:gd name="T15" fmla="*/ 27 h 191"/>
                <a:gd name="T16" fmla="*/ 145 w 239"/>
                <a:gd name="T17" fmla="*/ 52 h 191"/>
                <a:gd name="T18" fmla="*/ 116 w 239"/>
                <a:gd name="T19" fmla="*/ 90 h 191"/>
                <a:gd name="T20" fmla="*/ 116 w 239"/>
                <a:gd name="T21" fmla="*/ 96 h 191"/>
                <a:gd name="T22" fmla="*/ 40 w 239"/>
                <a:gd name="T23" fmla="*/ 96 h 191"/>
                <a:gd name="T24" fmla="*/ 0 w 239"/>
                <a:gd name="T25" fmla="*/ 131 h 191"/>
                <a:gd name="T26" fmla="*/ 0 w 239"/>
                <a:gd name="T27" fmla="*/ 191 h 191"/>
                <a:gd name="T28" fmla="*/ 50 w 239"/>
                <a:gd name="T29" fmla="*/ 191 h 191"/>
                <a:gd name="T30" fmla="*/ 50 w 239"/>
                <a:gd name="T31" fmla="*/ 161 h 191"/>
                <a:gd name="T32" fmla="*/ 66 w 239"/>
                <a:gd name="T33" fmla="*/ 146 h 191"/>
                <a:gd name="T34" fmla="*/ 202 w 239"/>
                <a:gd name="T35" fmla="*/ 146 h 191"/>
                <a:gd name="T36" fmla="*/ 200 w 239"/>
                <a:gd name="T37" fmla="*/ 96 h 191"/>
                <a:gd name="T38" fmla="*/ 193 w 239"/>
                <a:gd name="T39" fmla="*/ 96 h 191"/>
                <a:gd name="T40" fmla="*/ 194 w 239"/>
                <a:gd name="T41" fmla="*/ 90 h 191"/>
                <a:gd name="T42" fmla="*/ 167 w 239"/>
                <a:gd name="T43" fmla="*/ 53 h 191"/>
                <a:gd name="T44" fmla="*/ 167 w 239"/>
                <a:gd name="T45" fmla="*/ 27 h 191"/>
                <a:gd name="T46" fmla="*/ 182 w 239"/>
                <a:gd name="T47" fmla="*/ 27 h 191"/>
                <a:gd name="T48" fmla="*/ 208 w 239"/>
                <a:gd name="T49" fmla="*/ 35 h 191"/>
                <a:gd name="T50" fmla="*/ 239 w 239"/>
                <a:gd name="T51" fmla="*/ 17 h 191"/>
                <a:gd name="T52" fmla="*/ 208 w 239"/>
                <a:gd name="T53"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9" h="191">
                  <a:moveTo>
                    <a:pt x="208" y="0"/>
                  </a:moveTo>
                  <a:cubicBezTo>
                    <a:pt x="198" y="0"/>
                    <a:pt x="189" y="2"/>
                    <a:pt x="184" y="6"/>
                  </a:cubicBezTo>
                  <a:cubicBezTo>
                    <a:pt x="133" y="6"/>
                    <a:pt x="133" y="6"/>
                    <a:pt x="133" y="6"/>
                  </a:cubicBezTo>
                  <a:cubicBezTo>
                    <a:pt x="127" y="2"/>
                    <a:pt x="118" y="0"/>
                    <a:pt x="109" y="0"/>
                  </a:cubicBezTo>
                  <a:cubicBezTo>
                    <a:pt x="92" y="0"/>
                    <a:pt x="78" y="8"/>
                    <a:pt x="78" y="17"/>
                  </a:cubicBezTo>
                  <a:cubicBezTo>
                    <a:pt x="78" y="27"/>
                    <a:pt x="92" y="35"/>
                    <a:pt x="109" y="35"/>
                  </a:cubicBezTo>
                  <a:cubicBezTo>
                    <a:pt x="119" y="35"/>
                    <a:pt x="129" y="32"/>
                    <a:pt x="134" y="27"/>
                  </a:cubicBezTo>
                  <a:cubicBezTo>
                    <a:pt x="145" y="27"/>
                    <a:pt x="145" y="27"/>
                    <a:pt x="145" y="27"/>
                  </a:cubicBezTo>
                  <a:cubicBezTo>
                    <a:pt x="145" y="52"/>
                    <a:pt x="145" y="52"/>
                    <a:pt x="145" y="52"/>
                  </a:cubicBezTo>
                  <a:cubicBezTo>
                    <a:pt x="128" y="56"/>
                    <a:pt x="116" y="71"/>
                    <a:pt x="116" y="90"/>
                  </a:cubicBezTo>
                  <a:cubicBezTo>
                    <a:pt x="116" y="92"/>
                    <a:pt x="116" y="94"/>
                    <a:pt x="116" y="96"/>
                  </a:cubicBezTo>
                  <a:cubicBezTo>
                    <a:pt x="83" y="96"/>
                    <a:pt x="49" y="96"/>
                    <a:pt x="40" y="96"/>
                  </a:cubicBezTo>
                  <a:cubicBezTo>
                    <a:pt x="20" y="96"/>
                    <a:pt x="0" y="108"/>
                    <a:pt x="0" y="131"/>
                  </a:cubicBezTo>
                  <a:cubicBezTo>
                    <a:pt x="0" y="154"/>
                    <a:pt x="0" y="191"/>
                    <a:pt x="0" y="191"/>
                  </a:cubicBezTo>
                  <a:cubicBezTo>
                    <a:pt x="50" y="191"/>
                    <a:pt x="50" y="191"/>
                    <a:pt x="50" y="191"/>
                  </a:cubicBezTo>
                  <a:cubicBezTo>
                    <a:pt x="50" y="191"/>
                    <a:pt x="50" y="169"/>
                    <a:pt x="50" y="161"/>
                  </a:cubicBezTo>
                  <a:cubicBezTo>
                    <a:pt x="50" y="154"/>
                    <a:pt x="53" y="146"/>
                    <a:pt x="66" y="146"/>
                  </a:cubicBezTo>
                  <a:cubicBezTo>
                    <a:pt x="78" y="146"/>
                    <a:pt x="202" y="146"/>
                    <a:pt x="202" y="146"/>
                  </a:cubicBezTo>
                  <a:cubicBezTo>
                    <a:pt x="200" y="96"/>
                    <a:pt x="200" y="96"/>
                    <a:pt x="200" y="96"/>
                  </a:cubicBezTo>
                  <a:cubicBezTo>
                    <a:pt x="200" y="96"/>
                    <a:pt x="198" y="96"/>
                    <a:pt x="193" y="96"/>
                  </a:cubicBezTo>
                  <a:cubicBezTo>
                    <a:pt x="193" y="94"/>
                    <a:pt x="194" y="92"/>
                    <a:pt x="194" y="90"/>
                  </a:cubicBezTo>
                  <a:cubicBezTo>
                    <a:pt x="194" y="72"/>
                    <a:pt x="182" y="58"/>
                    <a:pt x="167" y="53"/>
                  </a:cubicBezTo>
                  <a:cubicBezTo>
                    <a:pt x="167" y="27"/>
                    <a:pt x="167" y="27"/>
                    <a:pt x="167" y="27"/>
                  </a:cubicBezTo>
                  <a:cubicBezTo>
                    <a:pt x="182" y="27"/>
                    <a:pt x="182" y="27"/>
                    <a:pt x="182" y="27"/>
                  </a:cubicBezTo>
                  <a:cubicBezTo>
                    <a:pt x="187" y="32"/>
                    <a:pt x="197" y="35"/>
                    <a:pt x="208" y="35"/>
                  </a:cubicBezTo>
                  <a:cubicBezTo>
                    <a:pt x="225" y="35"/>
                    <a:pt x="239" y="27"/>
                    <a:pt x="239" y="17"/>
                  </a:cubicBezTo>
                  <a:cubicBezTo>
                    <a:pt x="239" y="8"/>
                    <a:pt x="225" y="0"/>
                    <a:pt x="208" y="0"/>
                  </a:cubicBez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endParaRPr lang="en-US" sz="918"/>
            </a:p>
          </p:txBody>
        </p:sp>
        <p:sp>
          <p:nvSpPr>
            <p:cNvPr id="44" name="Freeform 73"/>
            <p:cNvSpPr>
              <a:spLocks/>
            </p:cNvSpPr>
            <p:nvPr/>
          </p:nvSpPr>
          <p:spPr bwMode="black">
            <a:xfrm>
              <a:off x="2499075" y="5925548"/>
              <a:ext cx="103608" cy="159696"/>
            </a:xfrm>
            <a:custGeom>
              <a:avLst/>
              <a:gdLst>
                <a:gd name="T0" fmla="*/ 0 w 56"/>
                <a:gd name="T1" fmla="*/ 54 h 87"/>
                <a:gd name="T2" fmla="*/ 28 w 56"/>
                <a:gd name="T3" fmla="*/ 87 h 87"/>
                <a:gd name="T4" fmla="*/ 56 w 56"/>
                <a:gd name="T5" fmla="*/ 54 h 87"/>
                <a:gd name="T6" fmla="*/ 28 w 56"/>
                <a:gd name="T7" fmla="*/ 1 h 87"/>
                <a:gd name="T8" fmla="*/ 0 w 56"/>
                <a:gd name="T9" fmla="*/ 54 h 87"/>
              </a:gdLst>
              <a:ahLst/>
              <a:cxnLst>
                <a:cxn ang="0">
                  <a:pos x="T0" y="T1"/>
                </a:cxn>
                <a:cxn ang="0">
                  <a:pos x="T2" y="T3"/>
                </a:cxn>
                <a:cxn ang="0">
                  <a:pos x="T4" y="T5"/>
                </a:cxn>
                <a:cxn ang="0">
                  <a:pos x="T6" y="T7"/>
                </a:cxn>
                <a:cxn ang="0">
                  <a:pos x="T8" y="T9"/>
                </a:cxn>
              </a:cxnLst>
              <a:rect l="0" t="0" r="r" b="b"/>
              <a:pathLst>
                <a:path w="56" h="87">
                  <a:moveTo>
                    <a:pt x="0" y="54"/>
                  </a:moveTo>
                  <a:cubicBezTo>
                    <a:pt x="0" y="79"/>
                    <a:pt x="10" y="87"/>
                    <a:pt x="28" y="87"/>
                  </a:cubicBezTo>
                  <a:cubicBezTo>
                    <a:pt x="46" y="87"/>
                    <a:pt x="56" y="74"/>
                    <a:pt x="56" y="54"/>
                  </a:cubicBezTo>
                  <a:cubicBezTo>
                    <a:pt x="56" y="37"/>
                    <a:pt x="28" y="1"/>
                    <a:pt x="28" y="1"/>
                  </a:cubicBezTo>
                  <a:cubicBezTo>
                    <a:pt x="28" y="0"/>
                    <a:pt x="0" y="36"/>
                    <a:pt x="0" y="54"/>
                  </a:cubicBez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endParaRPr lang="en-US" sz="918"/>
            </a:p>
          </p:txBody>
        </p:sp>
      </p:grpSp>
      <p:grpSp>
        <p:nvGrpSpPr>
          <p:cNvPr id="48" name="Group 47"/>
          <p:cNvGrpSpPr/>
          <p:nvPr/>
        </p:nvGrpSpPr>
        <p:grpSpPr bwMode="black">
          <a:xfrm>
            <a:off x="1106957" y="4337081"/>
            <a:ext cx="746998" cy="808192"/>
            <a:chOff x="1435100" y="3879850"/>
            <a:chExt cx="739775" cy="795338"/>
          </a:xfrm>
          <a:solidFill>
            <a:schemeClr val="tx1"/>
          </a:solidFill>
        </p:grpSpPr>
        <p:sp>
          <p:nvSpPr>
            <p:cNvPr id="50" name="Freeform 6"/>
            <p:cNvSpPr>
              <a:spLocks/>
            </p:cNvSpPr>
            <p:nvPr/>
          </p:nvSpPr>
          <p:spPr bwMode="black">
            <a:xfrm>
              <a:off x="1435100" y="4191000"/>
              <a:ext cx="106363" cy="106363"/>
            </a:xfrm>
            <a:custGeom>
              <a:avLst/>
              <a:gdLst>
                <a:gd name="T0" fmla="*/ 15 w 67"/>
                <a:gd name="T1" fmla="*/ 67 h 67"/>
                <a:gd name="T2" fmla="*/ 15 w 67"/>
                <a:gd name="T3" fmla="*/ 66 h 67"/>
                <a:gd name="T4" fmla="*/ 33 w 67"/>
                <a:gd name="T5" fmla="*/ 48 h 67"/>
                <a:gd name="T6" fmla="*/ 52 w 67"/>
                <a:gd name="T7" fmla="*/ 67 h 67"/>
                <a:gd name="T8" fmla="*/ 67 w 67"/>
                <a:gd name="T9" fmla="*/ 52 h 67"/>
                <a:gd name="T10" fmla="*/ 66 w 67"/>
                <a:gd name="T11" fmla="*/ 51 h 67"/>
                <a:gd name="T12" fmla="*/ 48 w 67"/>
                <a:gd name="T13" fmla="*/ 33 h 67"/>
                <a:gd name="T14" fmla="*/ 67 w 67"/>
                <a:gd name="T15" fmla="*/ 15 h 67"/>
                <a:gd name="T16" fmla="*/ 52 w 67"/>
                <a:gd name="T17" fmla="*/ 0 h 67"/>
                <a:gd name="T18" fmla="*/ 33 w 67"/>
                <a:gd name="T19" fmla="*/ 19 h 67"/>
                <a:gd name="T20" fmla="*/ 15 w 67"/>
                <a:gd name="T21" fmla="*/ 0 h 67"/>
                <a:gd name="T22" fmla="*/ 0 w 67"/>
                <a:gd name="T23" fmla="*/ 15 h 67"/>
                <a:gd name="T24" fmla="*/ 19 w 67"/>
                <a:gd name="T25" fmla="*/ 33 h 67"/>
                <a:gd name="T26" fmla="*/ 0 w 67"/>
                <a:gd name="T27" fmla="*/ 52 h 67"/>
                <a:gd name="T28" fmla="*/ 15 w 67"/>
                <a:gd name="T2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67">
                  <a:moveTo>
                    <a:pt x="15" y="67"/>
                  </a:moveTo>
                  <a:lnTo>
                    <a:pt x="15" y="66"/>
                  </a:lnTo>
                  <a:lnTo>
                    <a:pt x="33" y="48"/>
                  </a:lnTo>
                  <a:lnTo>
                    <a:pt x="52" y="67"/>
                  </a:lnTo>
                  <a:lnTo>
                    <a:pt x="67" y="52"/>
                  </a:lnTo>
                  <a:lnTo>
                    <a:pt x="66" y="51"/>
                  </a:lnTo>
                  <a:lnTo>
                    <a:pt x="48" y="33"/>
                  </a:lnTo>
                  <a:lnTo>
                    <a:pt x="67" y="15"/>
                  </a:lnTo>
                  <a:lnTo>
                    <a:pt x="52" y="0"/>
                  </a:lnTo>
                  <a:lnTo>
                    <a:pt x="33" y="19"/>
                  </a:lnTo>
                  <a:lnTo>
                    <a:pt x="15" y="0"/>
                  </a:lnTo>
                  <a:lnTo>
                    <a:pt x="0" y="15"/>
                  </a:lnTo>
                  <a:lnTo>
                    <a:pt x="19" y="33"/>
                  </a:lnTo>
                  <a:lnTo>
                    <a:pt x="0" y="52"/>
                  </a:lnTo>
                  <a:lnTo>
                    <a:pt x="15"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918"/>
            </a:p>
          </p:txBody>
        </p:sp>
        <p:sp>
          <p:nvSpPr>
            <p:cNvPr id="51" name="Freeform 7"/>
            <p:cNvSpPr>
              <a:spLocks/>
            </p:cNvSpPr>
            <p:nvPr/>
          </p:nvSpPr>
          <p:spPr bwMode="black">
            <a:xfrm>
              <a:off x="1620838" y="4208463"/>
              <a:ext cx="106363" cy="104775"/>
            </a:xfrm>
            <a:custGeom>
              <a:avLst/>
              <a:gdLst>
                <a:gd name="T0" fmla="*/ 66 w 67"/>
                <a:gd name="T1" fmla="*/ 51 h 66"/>
                <a:gd name="T2" fmla="*/ 48 w 67"/>
                <a:gd name="T3" fmla="*/ 33 h 66"/>
                <a:gd name="T4" fmla="*/ 67 w 67"/>
                <a:gd name="T5" fmla="*/ 14 h 66"/>
                <a:gd name="T6" fmla="*/ 52 w 67"/>
                <a:gd name="T7" fmla="*/ 0 h 66"/>
                <a:gd name="T8" fmla="*/ 33 w 67"/>
                <a:gd name="T9" fmla="*/ 18 h 66"/>
                <a:gd name="T10" fmla="*/ 15 w 67"/>
                <a:gd name="T11" fmla="*/ 0 h 66"/>
                <a:gd name="T12" fmla="*/ 0 w 67"/>
                <a:gd name="T13" fmla="*/ 14 h 66"/>
                <a:gd name="T14" fmla="*/ 19 w 67"/>
                <a:gd name="T15" fmla="*/ 33 h 66"/>
                <a:gd name="T16" fmla="*/ 0 w 67"/>
                <a:gd name="T17" fmla="*/ 51 h 66"/>
                <a:gd name="T18" fmla="*/ 15 w 67"/>
                <a:gd name="T19" fmla="*/ 66 h 66"/>
                <a:gd name="T20" fmla="*/ 15 w 67"/>
                <a:gd name="T21" fmla="*/ 66 h 66"/>
                <a:gd name="T22" fmla="*/ 33 w 67"/>
                <a:gd name="T23" fmla="*/ 48 h 66"/>
                <a:gd name="T24" fmla="*/ 52 w 67"/>
                <a:gd name="T25" fmla="*/ 66 h 66"/>
                <a:gd name="T26" fmla="*/ 67 w 67"/>
                <a:gd name="T27" fmla="*/ 51 h 66"/>
                <a:gd name="T28" fmla="*/ 66 w 67"/>
                <a:gd name="T29" fmla="*/ 5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66">
                  <a:moveTo>
                    <a:pt x="66" y="51"/>
                  </a:moveTo>
                  <a:lnTo>
                    <a:pt x="48" y="33"/>
                  </a:lnTo>
                  <a:lnTo>
                    <a:pt x="67" y="14"/>
                  </a:lnTo>
                  <a:lnTo>
                    <a:pt x="52" y="0"/>
                  </a:lnTo>
                  <a:lnTo>
                    <a:pt x="33" y="18"/>
                  </a:lnTo>
                  <a:lnTo>
                    <a:pt x="15" y="0"/>
                  </a:lnTo>
                  <a:lnTo>
                    <a:pt x="0" y="14"/>
                  </a:lnTo>
                  <a:lnTo>
                    <a:pt x="19" y="33"/>
                  </a:lnTo>
                  <a:lnTo>
                    <a:pt x="0" y="51"/>
                  </a:lnTo>
                  <a:lnTo>
                    <a:pt x="15" y="66"/>
                  </a:lnTo>
                  <a:lnTo>
                    <a:pt x="15" y="66"/>
                  </a:lnTo>
                  <a:lnTo>
                    <a:pt x="33" y="48"/>
                  </a:lnTo>
                  <a:lnTo>
                    <a:pt x="52" y="66"/>
                  </a:lnTo>
                  <a:lnTo>
                    <a:pt x="67" y="51"/>
                  </a:lnTo>
                  <a:lnTo>
                    <a:pt x="66"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918"/>
            </a:p>
          </p:txBody>
        </p:sp>
        <p:sp>
          <p:nvSpPr>
            <p:cNvPr id="52" name="Freeform 8"/>
            <p:cNvSpPr>
              <a:spLocks/>
            </p:cNvSpPr>
            <p:nvPr/>
          </p:nvSpPr>
          <p:spPr bwMode="black">
            <a:xfrm>
              <a:off x="1876425" y="4184650"/>
              <a:ext cx="104775" cy="104775"/>
            </a:xfrm>
            <a:custGeom>
              <a:avLst/>
              <a:gdLst>
                <a:gd name="T0" fmla="*/ 14 w 66"/>
                <a:gd name="T1" fmla="*/ 66 h 66"/>
                <a:gd name="T2" fmla="*/ 15 w 66"/>
                <a:gd name="T3" fmla="*/ 66 h 66"/>
                <a:gd name="T4" fmla="*/ 33 w 66"/>
                <a:gd name="T5" fmla="*/ 48 h 66"/>
                <a:gd name="T6" fmla="*/ 52 w 66"/>
                <a:gd name="T7" fmla="*/ 66 h 66"/>
                <a:gd name="T8" fmla="*/ 66 w 66"/>
                <a:gd name="T9" fmla="*/ 51 h 66"/>
                <a:gd name="T10" fmla="*/ 66 w 66"/>
                <a:gd name="T11" fmla="*/ 51 h 66"/>
                <a:gd name="T12" fmla="*/ 48 w 66"/>
                <a:gd name="T13" fmla="*/ 33 h 66"/>
                <a:gd name="T14" fmla="*/ 66 w 66"/>
                <a:gd name="T15" fmla="*/ 14 h 66"/>
                <a:gd name="T16" fmla="*/ 52 w 66"/>
                <a:gd name="T17" fmla="*/ 0 h 66"/>
                <a:gd name="T18" fmla="*/ 33 w 66"/>
                <a:gd name="T19" fmla="*/ 18 h 66"/>
                <a:gd name="T20" fmla="*/ 14 w 66"/>
                <a:gd name="T21" fmla="*/ 0 h 66"/>
                <a:gd name="T22" fmla="*/ 0 w 66"/>
                <a:gd name="T23" fmla="*/ 14 h 66"/>
                <a:gd name="T24" fmla="*/ 18 w 66"/>
                <a:gd name="T25" fmla="*/ 33 h 66"/>
                <a:gd name="T26" fmla="*/ 0 w 66"/>
                <a:gd name="T27" fmla="*/ 51 h 66"/>
                <a:gd name="T28" fmla="*/ 14 w 66"/>
                <a:gd name="T2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66">
                  <a:moveTo>
                    <a:pt x="14" y="66"/>
                  </a:moveTo>
                  <a:lnTo>
                    <a:pt x="15" y="66"/>
                  </a:lnTo>
                  <a:lnTo>
                    <a:pt x="33" y="48"/>
                  </a:lnTo>
                  <a:lnTo>
                    <a:pt x="52" y="66"/>
                  </a:lnTo>
                  <a:lnTo>
                    <a:pt x="66" y="51"/>
                  </a:lnTo>
                  <a:lnTo>
                    <a:pt x="66" y="51"/>
                  </a:lnTo>
                  <a:lnTo>
                    <a:pt x="48" y="33"/>
                  </a:lnTo>
                  <a:lnTo>
                    <a:pt x="66" y="14"/>
                  </a:lnTo>
                  <a:lnTo>
                    <a:pt x="52" y="0"/>
                  </a:lnTo>
                  <a:lnTo>
                    <a:pt x="33" y="18"/>
                  </a:lnTo>
                  <a:lnTo>
                    <a:pt x="14" y="0"/>
                  </a:lnTo>
                  <a:lnTo>
                    <a:pt x="0" y="14"/>
                  </a:lnTo>
                  <a:lnTo>
                    <a:pt x="18" y="33"/>
                  </a:lnTo>
                  <a:lnTo>
                    <a:pt x="0" y="51"/>
                  </a:lnTo>
                  <a:lnTo>
                    <a:pt x="14"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918"/>
            </a:p>
          </p:txBody>
        </p:sp>
        <p:sp>
          <p:nvSpPr>
            <p:cNvPr id="53" name="Freeform 9"/>
            <p:cNvSpPr>
              <a:spLocks/>
            </p:cNvSpPr>
            <p:nvPr/>
          </p:nvSpPr>
          <p:spPr bwMode="black">
            <a:xfrm>
              <a:off x="1498600" y="3879850"/>
              <a:ext cx="336550" cy="795338"/>
            </a:xfrm>
            <a:custGeom>
              <a:avLst/>
              <a:gdLst>
                <a:gd name="T0" fmla="*/ 938 w 1156"/>
                <a:gd name="T1" fmla="*/ 2724 h 2724"/>
                <a:gd name="T2" fmla="*/ 1139 w 1156"/>
                <a:gd name="T3" fmla="*/ 2523 h 2724"/>
                <a:gd name="T4" fmla="*/ 1036 w 1156"/>
                <a:gd name="T5" fmla="*/ 2347 h 2724"/>
                <a:gd name="T6" fmla="*/ 1156 w 1156"/>
                <a:gd name="T7" fmla="*/ 1686 h 2724"/>
                <a:gd name="T8" fmla="*/ 953 w 1156"/>
                <a:gd name="T9" fmla="*/ 884 h 2724"/>
                <a:gd name="T10" fmla="*/ 188 w 1156"/>
                <a:gd name="T11" fmla="*/ 128 h 2724"/>
                <a:gd name="T12" fmla="*/ 327 w 1156"/>
                <a:gd name="T13" fmla="*/ 90 h 2724"/>
                <a:gd name="T14" fmla="*/ 302 w 1156"/>
                <a:gd name="T15" fmla="*/ 0 h 2724"/>
                <a:gd name="T16" fmla="*/ 0 w 1156"/>
                <a:gd name="T17" fmla="*/ 82 h 2724"/>
                <a:gd name="T18" fmla="*/ 83 w 1156"/>
                <a:gd name="T19" fmla="*/ 385 h 2724"/>
                <a:gd name="T20" fmla="*/ 173 w 1156"/>
                <a:gd name="T21" fmla="*/ 360 h 2724"/>
                <a:gd name="T22" fmla="*/ 135 w 1156"/>
                <a:gd name="T23" fmla="*/ 223 h 2724"/>
                <a:gd name="T24" fmla="*/ 858 w 1156"/>
                <a:gd name="T25" fmla="*/ 937 h 2724"/>
                <a:gd name="T26" fmla="*/ 1047 w 1156"/>
                <a:gd name="T27" fmla="*/ 1686 h 2724"/>
                <a:gd name="T28" fmla="*/ 979 w 1156"/>
                <a:gd name="T29" fmla="*/ 2171 h 2724"/>
                <a:gd name="T30" fmla="*/ 933 w 1156"/>
                <a:gd name="T31" fmla="*/ 2312 h 2724"/>
                <a:gd name="T32" fmla="*/ 929 w 1156"/>
                <a:gd name="T33" fmla="*/ 2321 h 2724"/>
                <a:gd name="T34" fmla="*/ 736 w 1156"/>
                <a:gd name="T35" fmla="*/ 2523 h 2724"/>
                <a:gd name="T36" fmla="*/ 938 w 1156"/>
                <a:gd name="T37" fmla="*/ 2724 h 2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56" h="2724">
                  <a:moveTo>
                    <a:pt x="938" y="2724"/>
                  </a:moveTo>
                  <a:cubicBezTo>
                    <a:pt x="1049" y="2724"/>
                    <a:pt x="1139" y="2634"/>
                    <a:pt x="1139" y="2523"/>
                  </a:cubicBezTo>
                  <a:cubicBezTo>
                    <a:pt x="1139" y="2447"/>
                    <a:pt x="1098" y="2382"/>
                    <a:pt x="1036" y="2347"/>
                  </a:cubicBezTo>
                  <a:cubicBezTo>
                    <a:pt x="1078" y="2239"/>
                    <a:pt x="1156" y="1994"/>
                    <a:pt x="1156" y="1686"/>
                  </a:cubicBezTo>
                  <a:cubicBezTo>
                    <a:pt x="1156" y="1444"/>
                    <a:pt x="1108" y="1164"/>
                    <a:pt x="953" y="884"/>
                  </a:cubicBezTo>
                  <a:cubicBezTo>
                    <a:pt x="807" y="619"/>
                    <a:pt x="566" y="356"/>
                    <a:pt x="188" y="128"/>
                  </a:cubicBezTo>
                  <a:cubicBezTo>
                    <a:pt x="327" y="90"/>
                    <a:pt x="327" y="90"/>
                    <a:pt x="327" y="90"/>
                  </a:cubicBezTo>
                  <a:cubicBezTo>
                    <a:pt x="302" y="0"/>
                    <a:pt x="302" y="0"/>
                    <a:pt x="302" y="0"/>
                  </a:cubicBezTo>
                  <a:cubicBezTo>
                    <a:pt x="0" y="82"/>
                    <a:pt x="0" y="82"/>
                    <a:pt x="0" y="82"/>
                  </a:cubicBezTo>
                  <a:cubicBezTo>
                    <a:pt x="83" y="385"/>
                    <a:pt x="83" y="385"/>
                    <a:pt x="83" y="385"/>
                  </a:cubicBezTo>
                  <a:cubicBezTo>
                    <a:pt x="173" y="360"/>
                    <a:pt x="173" y="360"/>
                    <a:pt x="173" y="360"/>
                  </a:cubicBezTo>
                  <a:cubicBezTo>
                    <a:pt x="135" y="223"/>
                    <a:pt x="135" y="223"/>
                    <a:pt x="135" y="223"/>
                  </a:cubicBezTo>
                  <a:cubicBezTo>
                    <a:pt x="497" y="443"/>
                    <a:pt x="721" y="690"/>
                    <a:pt x="858" y="937"/>
                  </a:cubicBezTo>
                  <a:cubicBezTo>
                    <a:pt x="1002" y="1198"/>
                    <a:pt x="1047" y="1459"/>
                    <a:pt x="1047" y="1686"/>
                  </a:cubicBezTo>
                  <a:cubicBezTo>
                    <a:pt x="1047" y="1881"/>
                    <a:pt x="1013" y="2051"/>
                    <a:pt x="979" y="2171"/>
                  </a:cubicBezTo>
                  <a:cubicBezTo>
                    <a:pt x="963" y="2231"/>
                    <a:pt x="946" y="2279"/>
                    <a:pt x="933" y="2312"/>
                  </a:cubicBezTo>
                  <a:cubicBezTo>
                    <a:pt x="932" y="2315"/>
                    <a:pt x="931" y="2318"/>
                    <a:pt x="929" y="2321"/>
                  </a:cubicBezTo>
                  <a:cubicBezTo>
                    <a:pt x="822" y="2326"/>
                    <a:pt x="736" y="2414"/>
                    <a:pt x="736" y="2523"/>
                  </a:cubicBezTo>
                  <a:cubicBezTo>
                    <a:pt x="736" y="2634"/>
                    <a:pt x="826" y="2724"/>
                    <a:pt x="938" y="272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918"/>
            </a:p>
          </p:txBody>
        </p:sp>
        <p:sp>
          <p:nvSpPr>
            <p:cNvPr id="54" name="Oval 10"/>
            <p:cNvSpPr>
              <a:spLocks noChangeArrowheads="1"/>
            </p:cNvSpPr>
            <p:nvPr/>
          </p:nvSpPr>
          <p:spPr bwMode="black">
            <a:xfrm>
              <a:off x="1744663" y="4589463"/>
              <a:ext cx="53975" cy="539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918"/>
            </a:p>
          </p:txBody>
        </p:sp>
        <p:sp>
          <p:nvSpPr>
            <p:cNvPr id="55" name="Freeform 11"/>
            <p:cNvSpPr>
              <a:spLocks/>
            </p:cNvSpPr>
            <p:nvPr/>
          </p:nvSpPr>
          <p:spPr bwMode="black">
            <a:xfrm>
              <a:off x="1860550" y="4225925"/>
              <a:ext cx="314325" cy="350838"/>
            </a:xfrm>
            <a:custGeom>
              <a:avLst/>
              <a:gdLst>
                <a:gd name="T0" fmla="*/ 695 w 1079"/>
                <a:gd name="T1" fmla="*/ 124 h 1206"/>
                <a:gd name="T2" fmla="*/ 834 w 1079"/>
                <a:gd name="T3" fmla="*/ 90 h 1206"/>
                <a:gd name="T4" fmla="*/ 812 w 1079"/>
                <a:gd name="T5" fmla="*/ 0 h 1206"/>
                <a:gd name="T6" fmla="*/ 507 w 1079"/>
                <a:gd name="T7" fmla="*/ 73 h 1206"/>
                <a:gd name="T8" fmla="*/ 580 w 1079"/>
                <a:gd name="T9" fmla="*/ 378 h 1206"/>
                <a:gd name="T10" fmla="*/ 671 w 1079"/>
                <a:gd name="T11" fmla="*/ 356 h 1206"/>
                <a:gd name="T12" fmla="*/ 638 w 1079"/>
                <a:gd name="T13" fmla="*/ 217 h 1206"/>
                <a:gd name="T14" fmla="*/ 924 w 1079"/>
                <a:gd name="T15" fmla="*/ 392 h 1206"/>
                <a:gd name="T16" fmla="*/ 528 w 1079"/>
                <a:gd name="T17" fmla="*/ 753 h 1206"/>
                <a:gd name="T18" fmla="*/ 362 w 1079"/>
                <a:gd name="T19" fmla="*/ 844 h 1206"/>
                <a:gd name="T20" fmla="*/ 337 w 1079"/>
                <a:gd name="T21" fmla="*/ 856 h 1206"/>
                <a:gd name="T22" fmla="*/ 201 w 1079"/>
                <a:gd name="T23" fmla="*/ 803 h 1206"/>
                <a:gd name="T24" fmla="*/ 0 w 1079"/>
                <a:gd name="T25" fmla="*/ 1005 h 1206"/>
                <a:gd name="T26" fmla="*/ 201 w 1079"/>
                <a:gd name="T27" fmla="*/ 1206 h 1206"/>
                <a:gd name="T28" fmla="*/ 403 w 1079"/>
                <a:gd name="T29" fmla="*/ 1005 h 1206"/>
                <a:gd name="T30" fmla="*/ 395 w 1079"/>
                <a:gd name="T31" fmla="*/ 949 h 1206"/>
                <a:gd name="T32" fmla="*/ 1047 w 1079"/>
                <a:gd name="T33" fmla="*/ 406 h 1206"/>
                <a:gd name="T34" fmla="*/ 1079 w 1079"/>
                <a:gd name="T35" fmla="*/ 359 h 1206"/>
                <a:gd name="T36" fmla="*/ 695 w 1079"/>
                <a:gd name="T37" fmla="*/ 124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9" h="1206">
                  <a:moveTo>
                    <a:pt x="695" y="124"/>
                  </a:moveTo>
                  <a:cubicBezTo>
                    <a:pt x="834" y="90"/>
                    <a:pt x="834" y="90"/>
                    <a:pt x="834" y="90"/>
                  </a:cubicBezTo>
                  <a:cubicBezTo>
                    <a:pt x="812" y="0"/>
                    <a:pt x="812" y="0"/>
                    <a:pt x="812" y="0"/>
                  </a:cubicBezTo>
                  <a:cubicBezTo>
                    <a:pt x="507" y="73"/>
                    <a:pt x="507" y="73"/>
                    <a:pt x="507" y="73"/>
                  </a:cubicBezTo>
                  <a:cubicBezTo>
                    <a:pt x="580" y="378"/>
                    <a:pt x="580" y="378"/>
                    <a:pt x="580" y="378"/>
                  </a:cubicBezTo>
                  <a:cubicBezTo>
                    <a:pt x="671" y="356"/>
                    <a:pt x="671" y="356"/>
                    <a:pt x="671" y="356"/>
                  </a:cubicBezTo>
                  <a:cubicBezTo>
                    <a:pt x="638" y="217"/>
                    <a:pt x="638" y="217"/>
                    <a:pt x="638" y="217"/>
                  </a:cubicBezTo>
                  <a:cubicBezTo>
                    <a:pt x="924" y="392"/>
                    <a:pt x="924" y="392"/>
                    <a:pt x="924" y="392"/>
                  </a:cubicBezTo>
                  <a:cubicBezTo>
                    <a:pt x="800" y="559"/>
                    <a:pt x="651" y="677"/>
                    <a:pt x="528" y="753"/>
                  </a:cubicBezTo>
                  <a:cubicBezTo>
                    <a:pt x="462" y="795"/>
                    <a:pt x="403" y="825"/>
                    <a:pt x="362" y="844"/>
                  </a:cubicBezTo>
                  <a:cubicBezTo>
                    <a:pt x="353" y="849"/>
                    <a:pt x="344" y="853"/>
                    <a:pt x="337" y="856"/>
                  </a:cubicBezTo>
                  <a:cubicBezTo>
                    <a:pt x="301" y="823"/>
                    <a:pt x="253" y="803"/>
                    <a:pt x="201" y="803"/>
                  </a:cubicBezTo>
                  <a:cubicBezTo>
                    <a:pt x="90" y="803"/>
                    <a:pt x="0" y="894"/>
                    <a:pt x="0" y="1005"/>
                  </a:cubicBezTo>
                  <a:cubicBezTo>
                    <a:pt x="0" y="1116"/>
                    <a:pt x="90" y="1206"/>
                    <a:pt x="201" y="1206"/>
                  </a:cubicBezTo>
                  <a:cubicBezTo>
                    <a:pt x="312" y="1206"/>
                    <a:pt x="403" y="1116"/>
                    <a:pt x="403" y="1005"/>
                  </a:cubicBezTo>
                  <a:cubicBezTo>
                    <a:pt x="403" y="986"/>
                    <a:pt x="400" y="967"/>
                    <a:pt x="395" y="949"/>
                  </a:cubicBezTo>
                  <a:cubicBezTo>
                    <a:pt x="524" y="891"/>
                    <a:pt x="829" y="729"/>
                    <a:pt x="1047" y="406"/>
                  </a:cubicBezTo>
                  <a:cubicBezTo>
                    <a:pt x="1079" y="359"/>
                    <a:pt x="1079" y="359"/>
                    <a:pt x="1079" y="359"/>
                  </a:cubicBezTo>
                  <a:lnTo>
                    <a:pt x="695" y="1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918"/>
            </a:p>
          </p:txBody>
        </p:sp>
        <p:sp>
          <p:nvSpPr>
            <p:cNvPr id="56" name="Oval 12"/>
            <p:cNvSpPr>
              <a:spLocks noChangeArrowheads="1"/>
            </p:cNvSpPr>
            <p:nvPr/>
          </p:nvSpPr>
          <p:spPr bwMode="black">
            <a:xfrm>
              <a:off x="1892300" y="4491038"/>
              <a:ext cx="53975" cy="539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918"/>
            </a:p>
          </p:txBody>
        </p:sp>
        <p:sp>
          <p:nvSpPr>
            <p:cNvPr id="57" name="Freeform 13"/>
            <p:cNvSpPr>
              <a:spLocks/>
            </p:cNvSpPr>
            <p:nvPr/>
          </p:nvSpPr>
          <p:spPr bwMode="black">
            <a:xfrm>
              <a:off x="1447800" y="4306888"/>
              <a:ext cx="215900" cy="322263"/>
            </a:xfrm>
            <a:custGeom>
              <a:avLst/>
              <a:gdLst>
                <a:gd name="T0" fmla="*/ 537 w 738"/>
                <a:gd name="T1" fmla="*/ 706 h 1109"/>
                <a:gd name="T2" fmla="*/ 506 w 738"/>
                <a:gd name="T3" fmla="*/ 708 h 1109"/>
                <a:gd name="T4" fmla="*/ 273 w 738"/>
                <a:gd name="T5" fmla="*/ 155 h 1109"/>
                <a:gd name="T6" fmla="*/ 408 w 738"/>
                <a:gd name="T7" fmla="*/ 101 h 1109"/>
                <a:gd name="T8" fmla="*/ 368 w 738"/>
                <a:gd name="T9" fmla="*/ 0 h 1109"/>
                <a:gd name="T10" fmla="*/ 0 w 738"/>
                <a:gd name="T11" fmla="*/ 147 h 1109"/>
                <a:gd name="T12" fmla="*/ 41 w 738"/>
                <a:gd name="T13" fmla="*/ 248 h 1109"/>
                <a:gd name="T14" fmla="*/ 172 w 738"/>
                <a:gd name="T15" fmla="*/ 195 h 1109"/>
                <a:gd name="T16" fmla="*/ 407 w 738"/>
                <a:gd name="T17" fmla="*/ 753 h 1109"/>
                <a:gd name="T18" fmla="*/ 335 w 738"/>
                <a:gd name="T19" fmla="*/ 908 h 1109"/>
                <a:gd name="T20" fmla="*/ 537 w 738"/>
                <a:gd name="T21" fmla="*/ 1109 h 1109"/>
                <a:gd name="T22" fmla="*/ 738 w 738"/>
                <a:gd name="T23" fmla="*/ 908 h 1109"/>
                <a:gd name="T24" fmla="*/ 537 w 738"/>
                <a:gd name="T25" fmla="*/ 706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8" h="1109">
                  <a:moveTo>
                    <a:pt x="537" y="706"/>
                  </a:moveTo>
                  <a:cubicBezTo>
                    <a:pt x="526" y="706"/>
                    <a:pt x="516" y="707"/>
                    <a:pt x="506" y="708"/>
                  </a:cubicBezTo>
                  <a:cubicBezTo>
                    <a:pt x="273" y="155"/>
                    <a:pt x="273" y="155"/>
                    <a:pt x="273" y="155"/>
                  </a:cubicBezTo>
                  <a:cubicBezTo>
                    <a:pt x="408" y="101"/>
                    <a:pt x="408" y="101"/>
                    <a:pt x="408" y="101"/>
                  </a:cubicBezTo>
                  <a:cubicBezTo>
                    <a:pt x="368" y="0"/>
                    <a:pt x="368" y="0"/>
                    <a:pt x="368" y="0"/>
                  </a:cubicBezTo>
                  <a:cubicBezTo>
                    <a:pt x="0" y="147"/>
                    <a:pt x="0" y="147"/>
                    <a:pt x="0" y="147"/>
                  </a:cubicBezTo>
                  <a:cubicBezTo>
                    <a:pt x="41" y="248"/>
                    <a:pt x="41" y="248"/>
                    <a:pt x="41" y="248"/>
                  </a:cubicBezTo>
                  <a:cubicBezTo>
                    <a:pt x="172" y="195"/>
                    <a:pt x="172" y="195"/>
                    <a:pt x="172" y="195"/>
                  </a:cubicBezTo>
                  <a:cubicBezTo>
                    <a:pt x="407" y="753"/>
                    <a:pt x="407" y="753"/>
                    <a:pt x="407" y="753"/>
                  </a:cubicBezTo>
                  <a:cubicBezTo>
                    <a:pt x="363" y="790"/>
                    <a:pt x="335" y="846"/>
                    <a:pt x="335" y="908"/>
                  </a:cubicBezTo>
                  <a:cubicBezTo>
                    <a:pt x="335" y="1019"/>
                    <a:pt x="425" y="1109"/>
                    <a:pt x="537" y="1109"/>
                  </a:cubicBezTo>
                  <a:cubicBezTo>
                    <a:pt x="648" y="1109"/>
                    <a:pt x="738" y="1019"/>
                    <a:pt x="738" y="908"/>
                  </a:cubicBezTo>
                  <a:cubicBezTo>
                    <a:pt x="738" y="796"/>
                    <a:pt x="648" y="706"/>
                    <a:pt x="537" y="7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918"/>
            </a:p>
          </p:txBody>
        </p:sp>
        <p:sp>
          <p:nvSpPr>
            <p:cNvPr id="58" name="Oval 14"/>
            <p:cNvSpPr>
              <a:spLocks noChangeArrowheads="1"/>
            </p:cNvSpPr>
            <p:nvPr/>
          </p:nvSpPr>
          <p:spPr bwMode="black">
            <a:xfrm>
              <a:off x="1577975" y="4543425"/>
              <a:ext cx="53975" cy="539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918"/>
            </a:p>
          </p:txBody>
        </p:sp>
      </p:grpSp>
      <p:sp>
        <p:nvSpPr>
          <p:cNvPr id="59" name="12-Point Star 58"/>
          <p:cNvSpPr/>
          <p:nvPr/>
        </p:nvSpPr>
        <p:spPr bwMode="auto">
          <a:xfrm>
            <a:off x="10386295" y="17764"/>
            <a:ext cx="2050180" cy="1752335"/>
          </a:xfrm>
          <a:prstGeom prst="star12">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2000" dirty="0" smtClean="0">
                <a:solidFill>
                  <a:schemeClr val="tx1"/>
                </a:solidFill>
              </a:rPr>
              <a:t>New in</a:t>
            </a:r>
            <a:br>
              <a:rPr lang="en-US" sz="2000" dirty="0" smtClean="0">
                <a:solidFill>
                  <a:schemeClr val="tx1"/>
                </a:solidFill>
              </a:rPr>
            </a:br>
            <a:r>
              <a:rPr lang="en-US" sz="2000" dirty="0" smtClean="0">
                <a:solidFill>
                  <a:schemeClr val="tx1"/>
                </a:solidFill>
              </a:rPr>
              <a:t>Windows Server </a:t>
            </a:r>
            <a:br>
              <a:rPr lang="en-US" sz="2000" dirty="0" smtClean="0">
                <a:solidFill>
                  <a:schemeClr val="tx1"/>
                </a:solidFill>
              </a:rPr>
            </a:br>
            <a:r>
              <a:rPr lang="en-US" sz="2000" dirty="0" smtClean="0">
                <a:solidFill>
                  <a:schemeClr val="tx1"/>
                </a:solidFill>
              </a:rPr>
              <a:t>2012 R2</a:t>
            </a:r>
            <a:endParaRPr lang="en-US" sz="2000" dirty="0">
              <a:solidFill>
                <a:schemeClr val="tx1"/>
              </a:solidFill>
            </a:endParaRPr>
          </a:p>
        </p:txBody>
      </p:sp>
    </p:spTree>
    <p:extLst>
      <p:ext uri="{BB962C8B-B14F-4D97-AF65-F5344CB8AC3E}">
        <p14:creationId xmlns:p14="http://schemas.microsoft.com/office/powerpoint/2010/main" val="30080003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 Live Migration</a:t>
            </a:r>
            <a:endParaRPr lang="en-US" dirty="0"/>
          </a:p>
        </p:txBody>
      </p:sp>
      <p:sp>
        <p:nvSpPr>
          <p:cNvPr id="5" name="Text Placeholder 4"/>
          <p:cNvSpPr>
            <a:spLocks noGrp="1"/>
          </p:cNvSpPr>
          <p:nvPr>
            <p:ph type="body" sz="quarter" idx="12"/>
          </p:nvPr>
        </p:nvSpPr>
        <p:spPr/>
        <p:txBody>
          <a:bodyPr/>
          <a:lstStyle/>
          <a:p>
            <a:r>
              <a:rPr lang="en-US" dirty="0" smtClean="0"/>
              <a:t>Jose Barreto</a:t>
            </a:r>
          </a:p>
          <a:p>
            <a:r>
              <a:rPr lang="en-US" dirty="0" smtClean="0"/>
              <a:t>Principal Program Manager</a:t>
            </a:r>
            <a:endParaRPr lang="en-US" dirty="0"/>
          </a:p>
        </p:txBody>
      </p:sp>
    </p:spTree>
    <p:extLst>
      <p:ext uri="{BB962C8B-B14F-4D97-AF65-F5344CB8AC3E}">
        <p14:creationId xmlns:p14="http://schemas.microsoft.com/office/powerpoint/2010/main" val="236236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Demo Summary: Live Migration</a:t>
            </a:r>
            <a:endParaRPr lang="en-US" sz="4000" dirty="0"/>
          </a:p>
        </p:txBody>
      </p:sp>
      <p:sp>
        <p:nvSpPr>
          <p:cNvPr id="14" name="Rectangle 13"/>
          <p:cNvSpPr/>
          <p:nvPr/>
        </p:nvSpPr>
        <p:spPr>
          <a:xfrm>
            <a:off x="234266" y="3808561"/>
            <a:ext cx="4547765" cy="1140617"/>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6637" rIns="45720" bIns="46637" numCol="1" rtlCol="0" anchor="t" anchorCtr="0" compatLnSpc="1">
            <a:prstTxWarp prst="textNoShape">
              <a:avLst/>
            </a:prstTxWarp>
          </a:bodyPr>
          <a:lstStyle/>
          <a:p>
            <a:pPr defTabSz="932472" fontAlgn="base">
              <a:spcBef>
                <a:spcPct val="0"/>
              </a:spcBef>
              <a:spcAft>
                <a:spcPct val="0"/>
              </a:spcAft>
            </a:pPr>
            <a:r>
              <a:rPr lang="en-US" sz="1200" dirty="0" smtClean="0">
                <a:gradFill>
                  <a:gsLst>
                    <a:gs pos="0">
                      <a:srgbClr val="FFFFFF"/>
                    </a:gs>
                    <a:gs pos="100000">
                      <a:srgbClr val="FFFFFF"/>
                    </a:gs>
                  </a:gsLst>
                  <a:lin ang="5400000" scaled="0"/>
                </a:gradFill>
              </a:rPr>
              <a:t>File Server</a:t>
            </a:r>
            <a:br>
              <a:rPr lang="en-US" sz="1200" dirty="0" smtClean="0">
                <a:gradFill>
                  <a:gsLst>
                    <a:gs pos="0">
                      <a:srgbClr val="FFFFFF"/>
                    </a:gs>
                    <a:gs pos="100000">
                      <a:srgbClr val="FFFFFF"/>
                    </a:gs>
                  </a:gsLst>
                  <a:lin ang="5400000" scaled="0"/>
                </a:gradFill>
              </a:rPr>
            </a:br>
            <a:r>
              <a:rPr lang="en-US" sz="1200" dirty="0" smtClean="0">
                <a:gradFill>
                  <a:gsLst>
                    <a:gs pos="0">
                      <a:srgbClr val="FFFFFF"/>
                    </a:gs>
                    <a:gs pos="100000">
                      <a:srgbClr val="FFFFFF"/>
                    </a:gs>
                  </a:gsLst>
                  <a:lin ang="5400000" scaled="0"/>
                </a:gradFill>
              </a:rPr>
              <a:t>(SMB 3.0)</a:t>
            </a:r>
            <a:endParaRPr lang="en-US" sz="1200" dirty="0">
              <a:gradFill>
                <a:gsLst>
                  <a:gs pos="0">
                    <a:srgbClr val="FFFFFF"/>
                  </a:gs>
                  <a:gs pos="100000">
                    <a:srgbClr val="FFFFFF"/>
                  </a:gs>
                </a:gsLst>
                <a:lin ang="5400000" scaled="0"/>
              </a:gradFill>
            </a:endParaRPr>
          </a:p>
        </p:txBody>
      </p:sp>
      <p:sp>
        <p:nvSpPr>
          <p:cNvPr id="17" name="Rectangle 16"/>
          <p:cNvSpPr/>
          <p:nvPr/>
        </p:nvSpPr>
        <p:spPr>
          <a:xfrm>
            <a:off x="265964" y="1460822"/>
            <a:ext cx="2032268" cy="1155733"/>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6637" rIns="45720" bIns="46637" numCol="1" rtlCol="0" anchor="t"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Hyper-V Host 1</a:t>
            </a:r>
            <a:endParaRPr lang="en-US" sz="1200" dirty="0">
              <a:gradFill>
                <a:gsLst>
                  <a:gs pos="0">
                    <a:srgbClr val="FFFFFF"/>
                  </a:gs>
                  <a:gs pos="100000">
                    <a:srgbClr val="FFFFFF"/>
                  </a:gs>
                </a:gsLst>
                <a:lin ang="5400000" scaled="0"/>
              </a:gradFill>
            </a:endParaRPr>
          </a:p>
        </p:txBody>
      </p:sp>
      <p:sp>
        <p:nvSpPr>
          <p:cNvPr id="18" name="Rectangle 17"/>
          <p:cNvSpPr/>
          <p:nvPr/>
        </p:nvSpPr>
        <p:spPr>
          <a:xfrm>
            <a:off x="559409" y="1864492"/>
            <a:ext cx="1514936" cy="248782"/>
          </a:xfrm>
          <a:prstGeom prst="rect">
            <a:avLst/>
          </a:prstGeom>
          <a:ln>
            <a:solidFill>
              <a:schemeClr val="tx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VM</a:t>
            </a:r>
            <a:endParaRPr lang="en-US" sz="1600" dirty="0">
              <a:gradFill>
                <a:gsLst>
                  <a:gs pos="0">
                    <a:srgbClr val="FFFFFF"/>
                  </a:gs>
                  <a:gs pos="100000">
                    <a:srgbClr val="FFFFFF"/>
                  </a:gs>
                </a:gsLst>
                <a:lin ang="5400000" scaled="0"/>
              </a:gradFill>
            </a:endParaRPr>
          </a:p>
        </p:txBody>
      </p:sp>
      <p:sp>
        <p:nvSpPr>
          <p:cNvPr id="19" name="Rectangle 18"/>
          <p:cNvSpPr/>
          <p:nvPr/>
        </p:nvSpPr>
        <p:spPr bwMode="auto">
          <a:xfrm>
            <a:off x="389273" y="2336013"/>
            <a:ext cx="543711" cy="425229"/>
          </a:xfrm>
          <a:prstGeom prst="rect">
            <a:avLst/>
          </a:prstGeom>
          <a:ln>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45720" tIns="46637" rIns="4572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RDMA NIC</a:t>
            </a:r>
          </a:p>
        </p:txBody>
      </p:sp>
      <p:sp>
        <p:nvSpPr>
          <p:cNvPr id="20" name="Rectangle 19"/>
          <p:cNvSpPr/>
          <p:nvPr/>
        </p:nvSpPr>
        <p:spPr bwMode="auto">
          <a:xfrm>
            <a:off x="1058640" y="2319999"/>
            <a:ext cx="543711" cy="425229"/>
          </a:xfrm>
          <a:prstGeom prst="rect">
            <a:avLst/>
          </a:prstGeom>
          <a:ln>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45720" tIns="46637" rIns="4572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RDMA NIC</a:t>
            </a:r>
          </a:p>
        </p:txBody>
      </p:sp>
      <p:sp>
        <p:nvSpPr>
          <p:cNvPr id="21" name="Rectangle 20"/>
          <p:cNvSpPr/>
          <p:nvPr/>
        </p:nvSpPr>
        <p:spPr bwMode="auto">
          <a:xfrm>
            <a:off x="1202788" y="3688938"/>
            <a:ext cx="735261" cy="425229"/>
          </a:xfrm>
          <a:prstGeom prst="rect">
            <a:avLst/>
          </a:prstGeom>
          <a:ln>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45720" tIns="46637" rIns="4572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RDMA NIC</a:t>
            </a:r>
          </a:p>
        </p:txBody>
      </p:sp>
      <p:sp>
        <p:nvSpPr>
          <p:cNvPr id="22" name="Rectangle 21"/>
          <p:cNvSpPr/>
          <p:nvPr/>
        </p:nvSpPr>
        <p:spPr bwMode="auto">
          <a:xfrm>
            <a:off x="2153433" y="3688938"/>
            <a:ext cx="735261" cy="425229"/>
          </a:xfrm>
          <a:prstGeom prst="rect">
            <a:avLst/>
          </a:prstGeom>
          <a:ln>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45720" tIns="46637" rIns="4572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RDMA NIC</a:t>
            </a:r>
          </a:p>
        </p:txBody>
      </p:sp>
      <p:sp>
        <p:nvSpPr>
          <p:cNvPr id="24" name="Rectangle 23"/>
          <p:cNvSpPr/>
          <p:nvPr/>
        </p:nvSpPr>
        <p:spPr bwMode="auto">
          <a:xfrm>
            <a:off x="1683093" y="2316817"/>
            <a:ext cx="543711" cy="425229"/>
          </a:xfrm>
          <a:prstGeom prst="rect">
            <a:avLst/>
          </a:prstGeom>
          <a:ln>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45720" tIns="46637" rIns="4572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RDMA NIC</a:t>
            </a:r>
          </a:p>
        </p:txBody>
      </p:sp>
      <p:sp>
        <p:nvSpPr>
          <p:cNvPr id="25" name="Rectangle 24"/>
          <p:cNvSpPr/>
          <p:nvPr/>
        </p:nvSpPr>
        <p:spPr bwMode="auto">
          <a:xfrm>
            <a:off x="3104077" y="3688938"/>
            <a:ext cx="735261" cy="425229"/>
          </a:xfrm>
          <a:prstGeom prst="rect">
            <a:avLst/>
          </a:prstGeom>
          <a:ln>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45720" tIns="46637" rIns="4572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RDMA NIC</a:t>
            </a:r>
          </a:p>
        </p:txBody>
      </p:sp>
      <p:grpSp>
        <p:nvGrpSpPr>
          <p:cNvPr id="26" name="Group 25"/>
          <p:cNvGrpSpPr/>
          <p:nvPr/>
        </p:nvGrpSpPr>
        <p:grpSpPr>
          <a:xfrm>
            <a:off x="406066" y="4688306"/>
            <a:ext cx="613705" cy="2161585"/>
            <a:chOff x="789217" y="4040247"/>
            <a:chExt cx="601726" cy="2119393"/>
          </a:xfrm>
          <a:solidFill>
            <a:schemeClr val="accent6"/>
          </a:solidFill>
        </p:grpSpPr>
        <p:sp>
          <p:nvSpPr>
            <p:cNvPr id="27" name="Right Arrow 26"/>
            <p:cNvSpPr/>
            <p:nvPr/>
          </p:nvSpPr>
          <p:spPr bwMode="auto">
            <a:xfrm rot="5400000">
              <a:off x="806747" y="4454496"/>
              <a:ext cx="566667" cy="422356"/>
            </a:xfrm>
            <a:prstGeom prst="rightArrow">
              <a:avLst>
                <a:gd name="adj1" fmla="val 50000"/>
                <a:gd name="adj2" fmla="val 40979"/>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20" dirty="0">
                  <a:solidFill>
                    <a:schemeClr val="bg1">
                      <a:lumMod val="95000"/>
                    </a:schemeClr>
                  </a:solidFill>
                  <a:latin typeface="+mj-lt"/>
                </a:rPr>
                <a:t>SAS</a:t>
              </a:r>
            </a:p>
          </p:txBody>
        </p:sp>
        <p:sp>
          <p:nvSpPr>
            <p:cNvPr id="28" name="Rectangle 27"/>
            <p:cNvSpPr/>
            <p:nvPr/>
          </p:nvSpPr>
          <p:spPr bwMode="auto">
            <a:xfrm>
              <a:off x="789217" y="4040247"/>
              <a:ext cx="601726" cy="416929"/>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24" dirty="0">
                  <a:solidFill>
                    <a:schemeClr val="bg1">
                      <a:lumMod val="95000"/>
                    </a:schemeClr>
                  </a:solidFill>
                </a:rPr>
                <a:t>SAS</a:t>
              </a:r>
              <a:br>
                <a:rPr lang="en-US" sz="1224" dirty="0">
                  <a:solidFill>
                    <a:schemeClr val="bg1">
                      <a:lumMod val="95000"/>
                    </a:schemeClr>
                  </a:solidFill>
                </a:rPr>
              </a:br>
              <a:r>
                <a:rPr lang="en-US" sz="1224" dirty="0">
                  <a:solidFill>
                    <a:schemeClr val="bg1">
                      <a:lumMod val="95000"/>
                    </a:schemeClr>
                  </a:solidFill>
                </a:rPr>
                <a:t>HBA</a:t>
              </a:r>
            </a:p>
          </p:txBody>
        </p:sp>
        <p:grpSp>
          <p:nvGrpSpPr>
            <p:cNvPr id="29" name="Group 28"/>
            <p:cNvGrpSpPr/>
            <p:nvPr/>
          </p:nvGrpSpPr>
          <p:grpSpPr>
            <a:xfrm>
              <a:off x="789217" y="4903792"/>
              <a:ext cx="601726" cy="1255848"/>
              <a:chOff x="800711" y="4903792"/>
              <a:chExt cx="601726" cy="1255848"/>
            </a:xfrm>
            <a:grpFill/>
          </p:grpSpPr>
          <p:sp>
            <p:nvSpPr>
              <p:cNvPr id="30" name="Rectangle 29"/>
              <p:cNvSpPr/>
              <p:nvPr/>
            </p:nvSpPr>
            <p:spPr bwMode="auto">
              <a:xfrm>
                <a:off x="800711" y="4903792"/>
                <a:ext cx="601726" cy="1255848"/>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t"/>
              <a:lstStyle/>
              <a:p>
                <a:pPr algn="ctr"/>
                <a:r>
                  <a:rPr lang="en-US" sz="1224" dirty="0">
                    <a:solidFill>
                      <a:schemeClr val="bg1">
                        <a:lumMod val="95000"/>
                      </a:schemeClr>
                    </a:solidFill>
                    <a:latin typeface="+mj-lt"/>
                  </a:rPr>
                  <a:t>JBOD</a:t>
                </a:r>
              </a:p>
            </p:txBody>
          </p:sp>
          <p:sp>
            <p:nvSpPr>
              <p:cNvPr id="31" name="Rectangle 30"/>
              <p:cNvSpPr/>
              <p:nvPr/>
            </p:nvSpPr>
            <p:spPr bwMode="auto">
              <a:xfrm>
                <a:off x="869163" y="5142547"/>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lumMod val="95000"/>
                      </a:schemeClr>
                    </a:solidFill>
                    <a:latin typeface="+mj-lt"/>
                  </a:rPr>
                  <a:t>SSD</a:t>
                </a:r>
              </a:p>
            </p:txBody>
          </p:sp>
          <p:sp>
            <p:nvSpPr>
              <p:cNvPr id="32" name="Rectangle 31"/>
              <p:cNvSpPr/>
              <p:nvPr/>
            </p:nvSpPr>
            <p:spPr bwMode="auto">
              <a:xfrm>
                <a:off x="869163" y="5261300"/>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lumMod val="95000"/>
                      </a:schemeClr>
                    </a:solidFill>
                    <a:latin typeface="+mj-lt"/>
                  </a:rPr>
                  <a:t>SSD</a:t>
                </a:r>
              </a:p>
            </p:txBody>
          </p:sp>
          <p:sp>
            <p:nvSpPr>
              <p:cNvPr id="33" name="Rectangle 32"/>
              <p:cNvSpPr/>
              <p:nvPr/>
            </p:nvSpPr>
            <p:spPr bwMode="auto">
              <a:xfrm>
                <a:off x="869163" y="5380053"/>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lumMod val="95000"/>
                      </a:schemeClr>
                    </a:solidFill>
                    <a:latin typeface="+mj-lt"/>
                  </a:rPr>
                  <a:t>SSD</a:t>
                </a:r>
              </a:p>
            </p:txBody>
          </p:sp>
          <p:sp>
            <p:nvSpPr>
              <p:cNvPr id="34" name="Rectangle 33"/>
              <p:cNvSpPr/>
              <p:nvPr/>
            </p:nvSpPr>
            <p:spPr bwMode="auto">
              <a:xfrm>
                <a:off x="869163" y="5498806"/>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lumMod val="95000"/>
                      </a:schemeClr>
                    </a:solidFill>
                    <a:latin typeface="+mj-lt"/>
                  </a:rPr>
                  <a:t>SSD</a:t>
                </a:r>
              </a:p>
            </p:txBody>
          </p:sp>
          <p:sp>
            <p:nvSpPr>
              <p:cNvPr id="35" name="Rectangle 34"/>
              <p:cNvSpPr/>
              <p:nvPr/>
            </p:nvSpPr>
            <p:spPr bwMode="auto">
              <a:xfrm>
                <a:off x="869163" y="5617559"/>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lumMod val="95000"/>
                      </a:schemeClr>
                    </a:solidFill>
                    <a:latin typeface="+mj-lt"/>
                  </a:rPr>
                  <a:t>SSD</a:t>
                </a:r>
              </a:p>
            </p:txBody>
          </p:sp>
          <p:sp>
            <p:nvSpPr>
              <p:cNvPr id="36" name="Rectangle 35"/>
              <p:cNvSpPr/>
              <p:nvPr/>
            </p:nvSpPr>
            <p:spPr bwMode="auto">
              <a:xfrm>
                <a:off x="869163" y="5736312"/>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lumMod val="95000"/>
                      </a:schemeClr>
                    </a:solidFill>
                    <a:latin typeface="+mj-lt"/>
                  </a:rPr>
                  <a:t>SSD</a:t>
                </a:r>
              </a:p>
            </p:txBody>
          </p:sp>
          <p:sp>
            <p:nvSpPr>
              <p:cNvPr id="37" name="Rectangle 36"/>
              <p:cNvSpPr/>
              <p:nvPr/>
            </p:nvSpPr>
            <p:spPr bwMode="auto">
              <a:xfrm>
                <a:off x="869163" y="5855065"/>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lumMod val="95000"/>
                      </a:schemeClr>
                    </a:solidFill>
                    <a:latin typeface="+mj-lt"/>
                  </a:rPr>
                  <a:t>SSD</a:t>
                </a:r>
              </a:p>
            </p:txBody>
          </p:sp>
          <p:sp>
            <p:nvSpPr>
              <p:cNvPr id="38" name="Rectangle 37"/>
              <p:cNvSpPr/>
              <p:nvPr/>
            </p:nvSpPr>
            <p:spPr bwMode="auto">
              <a:xfrm>
                <a:off x="869163" y="5973815"/>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lumMod val="95000"/>
                      </a:schemeClr>
                    </a:solidFill>
                    <a:latin typeface="+mj-lt"/>
                  </a:rPr>
                  <a:t>SSD</a:t>
                </a:r>
              </a:p>
            </p:txBody>
          </p:sp>
        </p:grpSp>
      </p:grpSp>
      <p:grpSp>
        <p:nvGrpSpPr>
          <p:cNvPr id="39" name="Group 38"/>
          <p:cNvGrpSpPr/>
          <p:nvPr/>
        </p:nvGrpSpPr>
        <p:grpSpPr>
          <a:xfrm>
            <a:off x="1119878" y="4688306"/>
            <a:ext cx="613705" cy="2161585"/>
            <a:chOff x="789217" y="4040247"/>
            <a:chExt cx="601726" cy="2119393"/>
          </a:xfrm>
          <a:solidFill>
            <a:schemeClr val="accent6"/>
          </a:solidFill>
        </p:grpSpPr>
        <p:sp>
          <p:nvSpPr>
            <p:cNvPr id="40" name="Right Arrow 39"/>
            <p:cNvSpPr/>
            <p:nvPr/>
          </p:nvSpPr>
          <p:spPr bwMode="auto">
            <a:xfrm rot="5400000">
              <a:off x="806747" y="4454496"/>
              <a:ext cx="566667" cy="422356"/>
            </a:xfrm>
            <a:prstGeom prst="rightArrow">
              <a:avLst>
                <a:gd name="adj1" fmla="val 50000"/>
                <a:gd name="adj2" fmla="val 40979"/>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20" dirty="0">
                  <a:solidFill>
                    <a:schemeClr val="bg1">
                      <a:lumMod val="95000"/>
                    </a:schemeClr>
                  </a:solidFill>
                  <a:latin typeface="+mj-lt"/>
                </a:rPr>
                <a:t>SAS</a:t>
              </a:r>
            </a:p>
          </p:txBody>
        </p:sp>
        <p:sp>
          <p:nvSpPr>
            <p:cNvPr id="41" name="Rectangle 40"/>
            <p:cNvSpPr/>
            <p:nvPr/>
          </p:nvSpPr>
          <p:spPr bwMode="auto">
            <a:xfrm>
              <a:off x="789217" y="4040247"/>
              <a:ext cx="601726" cy="416929"/>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24" dirty="0">
                  <a:solidFill>
                    <a:schemeClr val="bg1">
                      <a:lumMod val="95000"/>
                    </a:schemeClr>
                  </a:solidFill>
                  <a:latin typeface="+mj-lt"/>
                </a:rPr>
                <a:t>SAS</a:t>
              </a:r>
              <a:br>
                <a:rPr lang="en-US" sz="1224" dirty="0">
                  <a:solidFill>
                    <a:schemeClr val="bg1">
                      <a:lumMod val="95000"/>
                    </a:schemeClr>
                  </a:solidFill>
                  <a:latin typeface="+mj-lt"/>
                </a:rPr>
              </a:br>
              <a:r>
                <a:rPr lang="en-US" sz="1224" dirty="0">
                  <a:solidFill>
                    <a:schemeClr val="bg1">
                      <a:lumMod val="95000"/>
                    </a:schemeClr>
                  </a:solidFill>
                  <a:latin typeface="+mj-lt"/>
                </a:rPr>
                <a:t>HBA</a:t>
              </a:r>
            </a:p>
          </p:txBody>
        </p:sp>
        <p:grpSp>
          <p:nvGrpSpPr>
            <p:cNvPr id="42" name="Group 41"/>
            <p:cNvGrpSpPr/>
            <p:nvPr/>
          </p:nvGrpSpPr>
          <p:grpSpPr>
            <a:xfrm>
              <a:off x="789217" y="4903792"/>
              <a:ext cx="601726" cy="1255848"/>
              <a:chOff x="800711" y="4903792"/>
              <a:chExt cx="601726" cy="1255848"/>
            </a:xfrm>
            <a:grpFill/>
          </p:grpSpPr>
          <p:sp>
            <p:nvSpPr>
              <p:cNvPr id="43" name="Rectangle 42"/>
              <p:cNvSpPr/>
              <p:nvPr/>
            </p:nvSpPr>
            <p:spPr bwMode="auto">
              <a:xfrm>
                <a:off x="800711" y="4903792"/>
                <a:ext cx="601726" cy="1255848"/>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t"/>
              <a:lstStyle/>
              <a:p>
                <a:pPr algn="ctr"/>
                <a:r>
                  <a:rPr lang="en-US" sz="1224" dirty="0">
                    <a:solidFill>
                      <a:schemeClr val="bg1">
                        <a:lumMod val="95000"/>
                      </a:schemeClr>
                    </a:solidFill>
                    <a:latin typeface="+mj-lt"/>
                  </a:rPr>
                  <a:t>JBOD</a:t>
                </a:r>
              </a:p>
            </p:txBody>
          </p:sp>
          <p:sp>
            <p:nvSpPr>
              <p:cNvPr id="44" name="Rectangle 43"/>
              <p:cNvSpPr/>
              <p:nvPr/>
            </p:nvSpPr>
            <p:spPr bwMode="auto">
              <a:xfrm>
                <a:off x="869163" y="5142547"/>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lumMod val="95000"/>
                      </a:schemeClr>
                    </a:solidFill>
                    <a:latin typeface="+mj-lt"/>
                  </a:rPr>
                  <a:t>SSD</a:t>
                </a:r>
              </a:p>
            </p:txBody>
          </p:sp>
          <p:sp>
            <p:nvSpPr>
              <p:cNvPr id="45" name="Rectangle 44"/>
              <p:cNvSpPr/>
              <p:nvPr/>
            </p:nvSpPr>
            <p:spPr bwMode="auto">
              <a:xfrm>
                <a:off x="869163" y="5261300"/>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lumMod val="95000"/>
                      </a:schemeClr>
                    </a:solidFill>
                    <a:latin typeface="+mj-lt"/>
                  </a:rPr>
                  <a:t>SSD</a:t>
                </a:r>
              </a:p>
            </p:txBody>
          </p:sp>
          <p:sp>
            <p:nvSpPr>
              <p:cNvPr id="46" name="Rectangle 45"/>
              <p:cNvSpPr/>
              <p:nvPr/>
            </p:nvSpPr>
            <p:spPr bwMode="auto">
              <a:xfrm>
                <a:off x="869163" y="5380053"/>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lumMod val="95000"/>
                      </a:schemeClr>
                    </a:solidFill>
                    <a:latin typeface="+mj-lt"/>
                  </a:rPr>
                  <a:t>SSD</a:t>
                </a:r>
              </a:p>
            </p:txBody>
          </p:sp>
          <p:sp>
            <p:nvSpPr>
              <p:cNvPr id="47" name="Rectangle 46"/>
              <p:cNvSpPr/>
              <p:nvPr/>
            </p:nvSpPr>
            <p:spPr bwMode="auto">
              <a:xfrm>
                <a:off x="869163" y="5498806"/>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lumMod val="95000"/>
                      </a:schemeClr>
                    </a:solidFill>
                    <a:latin typeface="+mj-lt"/>
                  </a:rPr>
                  <a:t>SSD</a:t>
                </a:r>
              </a:p>
            </p:txBody>
          </p:sp>
          <p:sp>
            <p:nvSpPr>
              <p:cNvPr id="48" name="Rectangle 47"/>
              <p:cNvSpPr/>
              <p:nvPr/>
            </p:nvSpPr>
            <p:spPr bwMode="auto">
              <a:xfrm>
                <a:off x="869163" y="5617559"/>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lumMod val="95000"/>
                      </a:schemeClr>
                    </a:solidFill>
                    <a:latin typeface="+mj-lt"/>
                  </a:rPr>
                  <a:t>SSD</a:t>
                </a:r>
              </a:p>
            </p:txBody>
          </p:sp>
          <p:sp>
            <p:nvSpPr>
              <p:cNvPr id="49" name="Rectangle 48"/>
              <p:cNvSpPr/>
              <p:nvPr/>
            </p:nvSpPr>
            <p:spPr bwMode="auto">
              <a:xfrm>
                <a:off x="869163" y="5736312"/>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lumMod val="95000"/>
                      </a:schemeClr>
                    </a:solidFill>
                    <a:latin typeface="+mj-lt"/>
                  </a:rPr>
                  <a:t>SSD</a:t>
                </a:r>
              </a:p>
            </p:txBody>
          </p:sp>
          <p:sp>
            <p:nvSpPr>
              <p:cNvPr id="50" name="Rectangle 49"/>
              <p:cNvSpPr/>
              <p:nvPr/>
            </p:nvSpPr>
            <p:spPr bwMode="auto">
              <a:xfrm>
                <a:off x="869163" y="5855065"/>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lumMod val="95000"/>
                      </a:schemeClr>
                    </a:solidFill>
                    <a:latin typeface="+mj-lt"/>
                  </a:rPr>
                  <a:t>SSD</a:t>
                </a:r>
              </a:p>
            </p:txBody>
          </p:sp>
          <p:sp>
            <p:nvSpPr>
              <p:cNvPr id="51" name="Rectangle 50"/>
              <p:cNvSpPr/>
              <p:nvPr/>
            </p:nvSpPr>
            <p:spPr bwMode="auto">
              <a:xfrm>
                <a:off x="869163" y="5973815"/>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lumMod val="95000"/>
                      </a:schemeClr>
                    </a:solidFill>
                    <a:latin typeface="+mj-lt"/>
                  </a:rPr>
                  <a:t>SSD</a:t>
                </a:r>
              </a:p>
            </p:txBody>
          </p:sp>
        </p:grpSp>
      </p:grpSp>
      <p:grpSp>
        <p:nvGrpSpPr>
          <p:cNvPr id="52" name="Group 51"/>
          <p:cNvGrpSpPr/>
          <p:nvPr/>
        </p:nvGrpSpPr>
        <p:grpSpPr>
          <a:xfrm>
            <a:off x="1833690" y="4688306"/>
            <a:ext cx="613705" cy="2161585"/>
            <a:chOff x="789217" y="4040247"/>
            <a:chExt cx="601726" cy="2119393"/>
          </a:xfrm>
          <a:solidFill>
            <a:schemeClr val="accent6"/>
          </a:solidFill>
        </p:grpSpPr>
        <p:sp>
          <p:nvSpPr>
            <p:cNvPr id="53" name="Right Arrow 52"/>
            <p:cNvSpPr/>
            <p:nvPr/>
          </p:nvSpPr>
          <p:spPr bwMode="auto">
            <a:xfrm rot="5400000">
              <a:off x="806747" y="4454496"/>
              <a:ext cx="566667" cy="422356"/>
            </a:xfrm>
            <a:prstGeom prst="rightArrow">
              <a:avLst>
                <a:gd name="adj1" fmla="val 50000"/>
                <a:gd name="adj2" fmla="val 40979"/>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20" dirty="0">
                  <a:solidFill>
                    <a:schemeClr val="bg1">
                      <a:lumMod val="95000"/>
                    </a:schemeClr>
                  </a:solidFill>
                  <a:latin typeface="+mj-lt"/>
                </a:rPr>
                <a:t>SAS</a:t>
              </a:r>
            </a:p>
          </p:txBody>
        </p:sp>
        <p:sp>
          <p:nvSpPr>
            <p:cNvPr id="54" name="Rectangle 53"/>
            <p:cNvSpPr/>
            <p:nvPr/>
          </p:nvSpPr>
          <p:spPr bwMode="auto">
            <a:xfrm>
              <a:off x="789217" y="4040247"/>
              <a:ext cx="601726" cy="416929"/>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24" dirty="0">
                  <a:solidFill>
                    <a:schemeClr val="bg1">
                      <a:lumMod val="95000"/>
                    </a:schemeClr>
                  </a:solidFill>
                  <a:latin typeface="+mj-lt"/>
                </a:rPr>
                <a:t>SAS</a:t>
              </a:r>
              <a:br>
                <a:rPr lang="en-US" sz="1224" dirty="0">
                  <a:solidFill>
                    <a:schemeClr val="bg1">
                      <a:lumMod val="95000"/>
                    </a:schemeClr>
                  </a:solidFill>
                  <a:latin typeface="+mj-lt"/>
                </a:rPr>
              </a:br>
              <a:r>
                <a:rPr lang="en-US" sz="1224" dirty="0">
                  <a:solidFill>
                    <a:schemeClr val="bg1">
                      <a:lumMod val="95000"/>
                    </a:schemeClr>
                  </a:solidFill>
                  <a:latin typeface="+mj-lt"/>
                </a:rPr>
                <a:t>HBA</a:t>
              </a:r>
            </a:p>
          </p:txBody>
        </p:sp>
        <p:grpSp>
          <p:nvGrpSpPr>
            <p:cNvPr id="55" name="Group 54"/>
            <p:cNvGrpSpPr/>
            <p:nvPr/>
          </p:nvGrpSpPr>
          <p:grpSpPr>
            <a:xfrm>
              <a:off x="789217" y="4903792"/>
              <a:ext cx="601726" cy="1255848"/>
              <a:chOff x="800711" y="4903792"/>
              <a:chExt cx="601726" cy="1255848"/>
            </a:xfrm>
            <a:grpFill/>
          </p:grpSpPr>
          <p:sp>
            <p:nvSpPr>
              <p:cNvPr id="56" name="Rectangle 55"/>
              <p:cNvSpPr/>
              <p:nvPr/>
            </p:nvSpPr>
            <p:spPr bwMode="auto">
              <a:xfrm>
                <a:off x="800711" y="4903792"/>
                <a:ext cx="601726" cy="1255848"/>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t"/>
              <a:lstStyle/>
              <a:p>
                <a:pPr algn="ctr"/>
                <a:r>
                  <a:rPr lang="en-US" sz="1224" dirty="0">
                    <a:solidFill>
                      <a:schemeClr val="bg1">
                        <a:lumMod val="95000"/>
                      </a:schemeClr>
                    </a:solidFill>
                    <a:latin typeface="+mj-lt"/>
                  </a:rPr>
                  <a:t>JBOD</a:t>
                </a:r>
              </a:p>
            </p:txBody>
          </p:sp>
          <p:sp>
            <p:nvSpPr>
              <p:cNvPr id="57" name="Rectangle 56"/>
              <p:cNvSpPr/>
              <p:nvPr/>
            </p:nvSpPr>
            <p:spPr bwMode="auto">
              <a:xfrm>
                <a:off x="869163" y="5142547"/>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lumMod val="95000"/>
                      </a:schemeClr>
                    </a:solidFill>
                    <a:latin typeface="+mj-lt"/>
                  </a:rPr>
                  <a:t>SSD</a:t>
                </a:r>
              </a:p>
            </p:txBody>
          </p:sp>
          <p:sp>
            <p:nvSpPr>
              <p:cNvPr id="58" name="Rectangle 57"/>
              <p:cNvSpPr/>
              <p:nvPr/>
            </p:nvSpPr>
            <p:spPr bwMode="auto">
              <a:xfrm>
                <a:off x="869163" y="5261300"/>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lumMod val="95000"/>
                      </a:schemeClr>
                    </a:solidFill>
                    <a:latin typeface="+mj-lt"/>
                  </a:rPr>
                  <a:t>SSD</a:t>
                </a:r>
              </a:p>
            </p:txBody>
          </p:sp>
          <p:sp>
            <p:nvSpPr>
              <p:cNvPr id="59" name="Rectangle 58"/>
              <p:cNvSpPr/>
              <p:nvPr/>
            </p:nvSpPr>
            <p:spPr bwMode="auto">
              <a:xfrm>
                <a:off x="869163" y="5380053"/>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lumMod val="95000"/>
                      </a:schemeClr>
                    </a:solidFill>
                    <a:latin typeface="+mj-lt"/>
                  </a:rPr>
                  <a:t>SSD</a:t>
                </a:r>
              </a:p>
            </p:txBody>
          </p:sp>
          <p:sp>
            <p:nvSpPr>
              <p:cNvPr id="60" name="Rectangle 59"/>
              <p:cNvSpPr/>
              <p:nvPr/>
            </p:nvSpPr>
            <p:spPr bwMode="auto">
              <a:xfrm>
                <a:off x="869163" y="5498806"/>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lumMod val="95000"/>
                      </a:schemeClr>
                    </a:solidFill>
                    <a:latin typeface="+mj-lt"/>
                  </a:rPr>
                  <a:t>SSD</a:t>
                </a:r>
              </a:p>
            </p:txBody>
          </p:sp>
          <p:sp>
            <p:nvSpPr>
              <p:cNvPr id="61" name="Rectangle 60"/>
              <p:cNvSpPr/>
              <p:nvPr/>
            </p:nvSpPr>
            <p:spPr bwMode="auto">
              <a:xfrm>
                <a:off x="869163" y="5617559"/>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lumMod val="95000"/>
                      </a:schemeClr>
                    </a:solidFill>
                    <a:latin typeface="+mj-lt"/>
                  </a:rPr>
                  <a:t>SSD</a:t>
                </a:r>
              </a:p>
            </p:txBody>
          </p:sp>
          <p:sp>
            <p:nvSpPr>
              <p:cNvPr id="62" name="Rectangle 61"/>
              <p:cNvSpPr/>
              <p:nvPr/>
            </p:nvSpPr>
            <p:spPr bwMode="auto">
              <a:xfrm>
                <a:off x="869163" y="5736312"/>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lumMod val="95000"/>
                      </a:schemeClr>
                    </a:solidFill>
                    <a:latin typeface="+mj-lt"/>
                  </a:rPr>
                  <a:t>SSD</a:t>
                </a:r>
              </a:p>
            </p:txBody>
          </p:sp>
          <p:sp>
            <p:nvSpPr>
              <p:cNvPr id="63" name="Rectangle 62"/>
              <p:cNvSpPr/>
              <p:nvPr/>
            </p:nvSpPr>
            <p:spPr bwMode="auto">
              <a:xfrm>
                <a:off x="869163" y="5855065"/>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lumMod val="95000"/>
                      </a:schemeClr>
                    </a:solidFill>
                    <a:latin typeface="+mj-lt"/>
                  </a:rPr>
                  <a:t>SSD</a:t>
                </a:r>
              </a:p>
            </p:txBody>
          </p:sp>
          <p:sp>
            <p:nvSpPr>
              <p:cNvPr id="64" name="Rectangle 63"/>
              <p:cNvSpPr/>
              <p:nvPr/>
            </p:nvSpPr>
            <p:spPr bwMode="auto">
              <a:xfrm>
                <a:off x="869163" y="5973815"/>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lumMod val="95000"/>
                      </a:schemeClr>
                    </a:solidFill>
                    <a:latin typeface="+mj-lt"/>
                  </a:rPr>
                  <a:t>SSD</a:t>
                </a:r>
              </a:p>
            </p:txBody>
          </p:sp>
        </p:grpSp>
      </p:grpSp>
      <p:grpSp>
        <p:nvGrpSpPr>
          <p:cNvPr id="65" name="Group 64"/>
          <p:cNvGrpSpPr/>
          <p:nvPr/>
        </p:nvGrpSpPr>
        <p:grpSpPr>
          <a:xfrm>
            <a:off x="2547502" y="4694256"/>
            <a:ext cx="613705" cy="2161585"/>
            <a:chOff x="789217" y="4040247"/>
            <a:chExt cx="601726" cy="2119393"/>
          </a:xfrm>
          <a:solidFill>
            <a:schemeClr val="accent6"/>
          </a:solidFill>
        </p:grpSpPr>
        <p:sp>
          <p:nvSpPr>
            <p:cNvPr id="66" name="Right Arrow 65"/>
            <p:cNvSpPr/>
            <p:nvPr/>
          </p:nvSpPr>
          <p:spPr bwMode="auto">
            <a:xfrm rot="5400000">
              <a:off x="806747" y="4454496"/>
              <a:ext cx="566667" cy="422356"/>
            </a:xfrm>
            <a:prstGeom prst="rightArrow">
              <a:avLst>
                <a:gd name="adj1" fmla="val 50000"/>
                <a:gd name="adj2" fmla="val 40979"/>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20" dirty="0">
                  <a:solidFill>
                    <a:schemeClr val="bg1">
                      <a:lumMod val="95000"/>
                    </a:schemeClr>
                  </a:solidFill>
                  <a:latin typeface="+mj-lt"/>
                </a:rPr>
                <a:t>SAS</a:t>
              </a:r>
            </a:p>
          </p:txBody>
        </p:sp>
        <p:sp>
          <p:nvSpPr>
            <p:cNvPr id="67" name="Rectangle 66"/>
            <p:cNvSpPr/>
            <p:nvPr/>
          </p:nvSpPr>
          <p:spPr bwMode="auto">
            <a:xfrm>
              <a:off x="789217" y="4040247"/>
              <a:ext cx="601726" cy="416929"/>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24" dirty="0">
                  <a:solidFill>
                    <a:schemeClr val="bg1">
                      <a:lumMod val="95000"/>
                    </a:schemeClr>
                  </a:solidFill>
                  <a:latin typeface="+mj-lt"/>
                </a:rPr>
                <a:t>SAS</a:t>
              </a:r>
              <a:br>
                <a:rPr lang="en-US" sz="1224" dirty="0">
                  <a:solidFill>
                    <a:schemeClr val="bg1">
                      <a:lumMod val="95000"/>
                    </a:schemeClr>
                  </a:solidFill>
                  <a:latin typeface="+mj-lt"/>
                </a:rPr>
              </a:br>
              <a:r>
                <a:rPr lang="en-US" sz="1224" dirty="0">
                  <a:solidFill>
                    <a:schemeClr val="bg1">
                      <a:lumMod val="95000"/>
                    </a:schemeClr>
                  </a:solidFill>
                  <a:latin typeface="+mj-lt"/>
                </a:rPr>
                <a:t>HBA</a:t>
              </a:r>
            </a:p>
          </p:txBody>
        </p:sp>
        <p:grpSp>
          <p:nvGrpSpPr>
            <p:cNvPr id="68" name="Group 67"/>
            <p:cNvGrpSpPr/>
            <p:nvPr/>
          </p:nvGrpSpPr>
          <p:grpSpPr>
            <a:xfrm>
              <a:off x="789217" y="4903792"/>
              <a:ext cx="601726" cy="1255848"/>
              <a:chOff x="800711" y="4903792"/>
              <a:chExt cx="601726" cy="1255848"/>
            </a:xfrm>
            <a:grpFill/>
          </p:grpSpPr>
          <p:sp>
            <p:nvSpPr>
              <p:cNvPr id="69" name="Rectangle 68"/>
              <p:cNvSpPr/>
              <p:nvPr/>
            </p:nvSpPr>
            <p:spPr bwMode="auto">
              <a:xfrm>
                <a:off x="800711" y="4903792"/>
                <a:ext cx="601726" cy="1255848"/>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t"/>
              <a:lstStyle/>
              <a:p>
                <a:pPr algn="ctr"/>
                <a:r>
                  <a:rPr lang="en-US" sz="1224" dirty="0">
                    <a:solidFill>
                      <a:schemeClr val="bg1">
                        <a:lumMod val="95000"/>
                      </a:schemeClr>
                    </a:solidFill>
                    <a:latin typeface="+mj-lt"/>
                  </a:rPr>
                  <a:t>JBOD</a:t>
                </a:r>
              </a:p>
            </p:txBody>
          </p:sp>
          <p:sp>
            <p:nvSpPr>
              <p:cNvPr id="70" name="Rectangle 69"/>
              <p:cNvSpPr/>
              <p:nvPr/>
            </p:nvSpPr>
            <p:spPr bwMode="auto">
              <a:xfrm>
                <a:off x="869163" y="5142547"/>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lumMod val="95000"/>
                      </a:schemeClr>
                    </a:solidFill>
                    <a:latin typeface="+mj-lt"/>
                  </a:rPr>
                  <a:t>SSD</a:t>
                </a:r>
              </a:p>
            </p:txBody>
          </p:sp>
          <p:sp>
            <p:nvSpPr>
              <p:cNvPr id="71" name="Rectangle 70"/>
              <p:cNvSpPr/>
              <p:nvPr/>
            </p:nvSpPr>
            <p:spPr bwMode="auto">
              <a:xfrm>
                <a:off x="869163" y="5261300"/>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lumMod val="95000"/>
                      </a:schemeClr>
                    </a:solidFill>
                    <a:latin typeface="+mj-lt"/>
                  </a:rPr>
                  <a:t>SSD</a:t>
                </a:r>
              </a:p>
            </p:txBody>
          </p:sp>
          <p:sp>
            <p:nvSpPr>
              <p:cNvPr id="72" name="Rectangle 71"/>
              <p:cNvSpPr/>
              <p:nvPr/>
            </p:nvSpPr>
            <p:spPr bwMode="auto">
              <a:xfrm>
                <a:off x="869163" y="5380053"/>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lumMod val="95000"/>
                      </a:schemeClr>
                    </a:solidFill>
                    <a:latin typeface="+mj-lt"/>
                  </a:rPr>
                  <a:t>SSD</a:t>
                </a:r>
              </a:p>
            </p:txBody>
          </p:sp>
          <p:sp>
            <p:nvSpPr>
              <p:cNvPr id="73" name="Rectangle 72"/>
              <p:cNvSpPr/>
              <p:nvPr/>
            </p:nvSpPr>
            <p:spPr bwMode="auto">
              <a:xfrm>
                <a:off x="869163" y="5498806"/>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lumMod val="95000"/>
                      </a:schemeClr>
                    </a:solidFill>
                    <a:latin typeface="+mj-lt"/>
                  </a:rPr>
                  <a:t>SSD</a:t>
                </a:r>
              </a:p>
            </p:txBody>
          </p:sp>
          <p:sp>
            <p:nvSpPr>
              <p:cNvPr id="74" name="Rectangle 73"/>
              <p:cNvSpPr/>
              <p:nvPr/>
            </p:nvSpPr>
            <p:spPr bwMode="auto">
              <a:xfrm>
                <a:off x="869163" y="5617559"/>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lumMod val="95000"/>
                      </a:schemeClr>
                    </a:solidFill>
                    <a:latin typeface="+mj-lt"/>
                  </a:rPr>
                  <a:t>SSD</a:t>
                </a:r>
              </a:p>
            </p:txBody>
          </p:sp>
          <p:sp>
            <p:nvSpPr>
              <p:cNvPr id="75" name="Rectangle 74"/>
              <p:cNvSpPr/>
              <p:nvPr/>
            </p:nvSpPr>
            <p:spPr bwMode="auto">
              <a:xfrm>
                <a:off x="869163" y="5736312"/>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lumMod val="95000"/>
                      </a:schemeClr>
                    </a:solidFill>
                    <a:latin typeface="+mj-lt"/>
                  </a:rPr>
                  <a:t>SSD</a:t>
                </a:r>
              </a:p>
            </p:txBody>
          </p:sp>
          <p:sp>
            <p:nvSpPr>
              <p:cNvPr id="76" name="Rectangle 75"/>
              <p:cNvSpPr/>
              <p:nvPr/>
            </p:nvSpPr>
            <p:spPr bwMode="auto">
              <a:xfrm>
                <a:off x="869163" y="5855065"/>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lumMod val="95000"/>
                      </a:schemeClr>
                    </a:solidFill>
                    <a:latin typeface="+mj-lt"/>
                  </a:rPr>
                  <a:t>SSD</a:t>
                </a:r>
              </a:p>
            </p:txBody>
          </p:sp>
          <p:sp>
            <p:nvSpPr>
              <p:cNvPr id="77" name="Rectangle 76"/>
              <p:cNvSpPr/>
              <p:nvPr/>
            </p:nvSpPr>
            <p:spPr bwMode="auto">
              <a:xfrm>
                <a:off x="869163" y="5973815"/>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lumMod val="95000"/>
                      </a:schemeClr>
                    </a:solidFill>
                    <a:latin typeface="+mj-lt"/>
                  </a:rPr>
                  <a:t>SSD</a:t>
                </a:r>
              </a:p>
            </p:txBody>
          </p:sp>
        </p:grpSp>
      </p:grpSp>
      <p:grpSp>
        <p:nvGrpSpPr>
          <p:cNvPr id="78" name="Group 77"/>
          <p:cNvGrpSpPr/>
          <p:nvPr/>
        </p:nvGrpSpPr>
        <p:grpSpPr>
          <a:xfrm>
            <a:off x="3261314" y="4697214"/>
            <a:ext cx="613705" cy="2161585"/>
            <a:chOff x="789217" y="4040247"/>
            <a:chExt cx="601726" cy="2119393"/>
          </a:xfrm>
          <a:solidFill>
            <a:schemeClr val="accent6"/>
          </a:solidFill>
        </p:grpSpPr>
        <p:sp>
          <p:nvSpPr>
            <p:cNvPr id="79" name="Right Arrow 78"/>
            <p:cNvSpPr/>
            <p:nvPr/>
          </p:nvSpPr>
          <p:spPr bwMode="auto">
            <a:xfrm rot="5400000">
              <a:off x="806747" y="4454496"/>
              <a:ext cx="566667" cy="422356"/>
            </a:xfrm>
            <a:prstGeom prst="rightArrow">
              <a:avLst>
                <a:gd name="adj1" fmla="val 50000"/>
                <a:gd name="adj2" fmla="val 40979"/>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20" dirty="0">
                  <a:solidFill>
                    <a:schemeClr val="bg1">
                      <a:lumMod val="95000"/>
                    </a:schemeClr>
                  </a:solidFill>
                  <a:latin typeface="+mj-lt"/>
                </a:rPr>
                <a:t>SAS</a:t>
              </a:r>
            </a:p>
          </p:txBody>
        </p:sp>
        <p:sp>
          <p:nvSpPr>
            <p:cNvPr id="80" name="Rectangle 79"/>
            <p:cNvSpPr/>
            <p:nvPr/>
          </p:nvSpPr>
          <p:spPr bwMode="auto">
            <a:xfrm>
              <a:off x="789217" y="4040247"/>
              <a:ext cx="601726" cy="416929"/>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24" dirty="0">
                  <a:solidFill>
                    <a:schemeClr val="bg1">
                      <a:lumMod val="95000"/>
                    </a:schemeClr>
                  </a:solidFill>
                  <a:latin typeface="+mj-lt"/>
                </a:rPr>
                <a:t>SAS</a:t>
              </a:r>
              <a:br>
                <a:rPr lang="en-US" sz="1224" dirty="0">
                  <a:solidFill>
                    <a:schemeClr val="bg1">
                      <a:lumMod val="95000"/>
                    </a:schemeClr>
                  </a:solidFill>
                  <a:latin typeface="+mj-lt"/>
                </a:rPr>
              </a:br>
              <a:r>
                <a:rPr lang="en-US" sz="1224" dirty="0">
                  <a:solidFill>
                    <a:schemeClr val="bg1">
                      <a:lumMod val="95000"/>
                    </a:schemeClr>
                  </a:solidFill>
                  <a:latin typeface="+mj-lt"/>
                </a:rPr>
                <a:t>HBA</a:t>
              </a:r>
            </a:p>
          </p:txBody>
        </p:sp>
        <p:grpSp>
          <p:nvGrpSpPr>
            <p:cNvPr id="81" name="Group 80"/>
            <p:cNvGrpSpPr/>
            <p:nvPr/>
          </p:nvGrpSpPr>
          <p:grpSpPr>
            <a:xfrm>
              <a:off x="789217" y="4903792"/>
              <a:ext cx="601726" cy="1255848"/>
              <a:chOff x="800711" y="4903792"/>
              <a:chExt cx="601726" cy="1255848"/>
            </a:xfrm>
            <a:grpFill/>
          </p:grpSpPr>
          <p:sp>
            <p:nvSpPr>
              <p:cNvPr id="82" name="Rectangle 81"/>
              <p:cNvSpPr/>
              <p:nvPr/>
            </p:nvSpPr>
            <p:spPr bwMode="auto">
              <a:xfrm>
                <a:off x="800711" y="4903792"/>
                <a:ext cx="601726" cy="1255848"/>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t"/>
              <a:lstStyle/>
              <a:p>
                <a:pPr algn="ctr"/>
                <a:r>
                  <a:rPr lang="en-US" sz="1224" dirty="0">
                    <a:solidFill>
                      <a:schemeClr val="bg1">
                        <a:lumMod val="95000"/>
                      </a:schemeClr>
                    </a:solidFill>
                    <a:latin typeface="+mj-lt"/>
                  </a:rPr>
                  <a:t>JBOD</a:t>
                </a:r>
              </a:p>
            </p:txBody>
          </p:sp>
          <p:sp>
            <p:nvSpPr>
              <p:cNvPr id="83" name="Rectangle 82"/>
              <p:cNvSpPr/>
              <p:nvPr/>
            </p:nvSpPr>
            <p:spPr bwMode="auto">
              <a:xfrm>
                <a:off x="869163" y="5142547"/>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lumMod val="95000"/>
                      </a:schemeClr>
                    </a:solidFill>
                    <a:latin typeface="+mj-lt"/>
                  </a:rPr>
                  <a:t>SSD</a:t>
                </a:r>
              </a:p>
            </p:txBody>
          </p:sp>
          <p:sp>
            <p:nvSpPr>
              <p:cNvPr id="84" name="Rectangle 83"/>
              <p:cNvSpPr/>
              <p:nvPr/>
            </p:nvSpPr>
            <p:spPr bwMode="auto">
              <a:xfrm>
                <a:off x="869163" y="5261300"/>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lumMod val="95000"/>
                      </a:schemeClr>
                    </a:solidFill>
                    <a:latin typeface="+mj-lt"/>
                  </a:rPr>
                  <a:t>SSD</a:t>
                </a:r>
              </a:p>
            </p:txBody>
          </p:sp>
          <p:sp>
            <p:nvSpPr>
              <p:cNvPr id="85" name="Rectangle 84"/>
              <p:cNvSpPr/>
              <p:nvPr/>
            </p:nvSpPr>
            <p:spPr bwMode="auto">
              <a:xfrm>
                <a:off x="869163" y="5380053"/>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lumMod val="95000"/>
                      </a:schemeClr>
                    </a:solidFill>
                    <a:latin typeface="+mj-lt"/>
                  </a:rPr>
                  <a:t>SSD</a:t>
                </a:r>
              </a:p>
            </p:txBody>
          </p:sp>
          <p:sp>
            <p:nvSpPr>
              <p:cNvPr id="86" name="Rectangle 85"/>
              <p:cNvSpPr/>
              <p:nvPr/>
            </p:nvSpPr>
            <p:spPr bwMode="auto">
              <a:xfrm>
                <a:off x="869163" y="5498806"/>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lumMod val="95000"/>
                      </a:schemeClr>
                    </a:solidFill>
                    <a:latin typeface="+mj-lt"/>
                  </a:rPr>
                  <a:t>SSD</a:t>
                </a:r>
              </a:p>
            </p:txBody>
          </p:sp>
          <p:sp>
            <p:nvSpPr>
              <p:cNvPr id="87" name="Rectangle 86"/>
              <p:cNvSpPr/>
              <p:nvPr/>
            </p:nvSpPr>
            <p:spPr bwMode="auto">
              <a:xfrm>
                <a:off x="869163" y="5617559"/>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lumMod val="95000"/>
                      </a:schemeClr>
                    </a:solidFill>
                    <a:latin typeface="+mj-lt"/>
                  </a:rPr>
                  <a:t>SSD</a:t>
                </a:r>
              </a:p>
            </p:txBody>
          </p:sp>
          <p:sp>
            <p:nvSpPr>
              <p:cNvPr id="88" name="Rectangle 87"/>
              <p:cNvSpPr/>
              <p:nvPr/>
            </p:nvSpPr>
            <p:spPr bwMode="auto">
              <a:xfrm>
                <a:off x="869163" y="5736312"/>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lumMod val="95000"/>
                      </a:schemeClr>
                    </a:solidFill>
                    <a:latin typeface="+mj-lt"/>
                  </a:rPr>
                  <a:t>SSD</a:t>
                </a:r>
              </a:p>
            </p:txBody>
          </p:sp>
          <p:sp>
            <p:nvSpPr>
              <p:cNvPr id="89" name="Rectangle 88"/>
              <p:cNvSpPr/>
              <p:nvPr/>
            </p:nvSpPr>
            <p:spPr bwMode="auto">
              <a:xfrm>
                <a:off x="869163" y="5855065"/>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lumMod val="95000"/>
                      </a:schemeClr>
                    </a:solidFill>
                    <a:latin typeface="+mj-lt"/>
                  </a:rPr>
                  <a:t>SSD</a:t>
                </a:r>
              </a:p>
            </p:txBody>
          </p:sp>
          <p:sp>
            <p:nvSpPr>
              <p:cNvPr id="90" name="Rectangle 89"/>
              <p:cNvSpPr/>
              <p:nvPr/>
            </p:nvSpPr>
            <p:spPr bwMode="auto">
              <a:xfrm>
                <a:off x="869163" y="5973815"/>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lumMod val="95000"/>
                      </a:schemeClr>
                    </a:solidFill>
                    <a:latin typeface="+mj-lt"/>
                  </a:rPr>
                  <a:t>SSD</a:t>
                </a:r>
              </a:p>
            </p:txBody>
          </p:sp>
        </p:grpSp>
      </p:grpSp>
      <p:grpSp>
        <p:nvGrpSpPr>
          <p:cNvPr id="91" name="Group 90"/>
          <p:cNvGrpSpPr/>
          <p:nvPr/>
        </p:nvGrpSpPr>
        <p:grpSpPr>
          <a:xfrm>
            <a:off x="3975124" y="4703164"/>
            <a:ext cx="613705" cy="2161585"/>
            <a:chOff x="789217" y="4040247"/>
            <a:chExt cx="601726" cy="2119393"/>
          </a:xfrm>
          <a:solidFill>
            <a:schemeClr val="accent6"/>
          </a:solidFill>
        </p:grpSpPr>
        <p:sp>
          <p:nvSpPr>
            <p:cNvPr id="92" name="Right Arrow 91"/>
            <p:cNvSpPr/>
            <p:nvPr/>
          </p:nvSpPr>
          <p:spPr bwMode="auto">
            <a:xfrm rot="5400000">
              <a:off x="806747" y="4454496"/>
              <a:ext cx="566667" cy="422356"/>
            </a:xfrm>
            <a:prstGeom prst="rightArrow">
              <a:avLst>
                <a:gd name="adj1" fmla="val 50000"/>
                <a:gd name="adj2" fmla="val 40979"/>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20" dirty="0">
                  <a:solidFill>
                    <a:schemeClr val="bg1">
                      <a:lumMod val="95000"/>
                    </a:schemeClr>
                  </a:solidFill>
                  <a:latin typeface="+mj-lt"/>
                </a:rPr>
                <a:t>SAS</a:t>
              </a:r>
            </a:p>
          </p:txBody>
        </p:sp>
        <p:sp>
          <p:nvSpPr>
            <p:cNvPr id="93" name="Rectangle 92"/>
            <p:cNvSpPr/>
            <p:nvPr/>
          </p:nvSpPr>
          <p:spPr bwMode="auto">
            <a:xfrm>
              <a:off x="789217" y="4040247"/>
              <a:ext cx="601726" cy="416929"/>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24" dirty="0">
                  <a:solidFill>
                    <a:schemeClr val="bg1">
                      <a:lumMod val="95000"/>
                    </a:schemeClr>
                  </a:solidFill>
                  <a:latin typeface="+mj-lt"/>
                </a:rPr>
                <a:t>SAS</a:t>
              </a:r>
              <a:br>
                <a:rPr lang="en-US" sz="1224" dirty="0">
                  <a:solidFill>
                    <a:schemeClr val="bg1">
                      <a:lumMod val="95000"/>
                    </a:schemeClr>
                  </a:solidFill>
                  <a:latin typeface="+mj-lt"/>
                </a:rPr>
              </a:br>
              <a:r>
                <a:rPr lang="en-US" sz="1224" dirty="0">
                  <a:solidFill>
                    <a:schemeClr val="bg1">
                      <a:lumMod val="95000"/>
                    </a:schemeClr>
                  </a:solidFill>
                  <a:latin typeface="+mj-lt"/>
                </a:rPr>
                <a:t>HBA</a:t>
              </a:r>
            </a:p>
          </p:txBody>
        </p:sp>
        <p:grpSp>
          <p:nvGrpSpPr>
            <p:cNvPr id="94" name="Group 93"/>
            <p:cNvGrpSpPr/>
            <p:nvPr/>
          </p:nvGrpSpPr>
          <p:grpSpPr>
            <a:xfrm>
              <a:off x="789217" y="4903792"/>
              <a:ext cx="601726" cy="1255848"/>
              <a:chOff x="800711" y="4903792"/>
              <a:chExt cx="601726" cy="1255848"/>
            </a:xfrm>
            <a:grpFill/>
          </p:grpSpPr>
          <p:sp>
            <p:nvSpPr>
              <p:cNvPr id="95" name="Rectangle 94"/>
              <p:cNvSpPr/>
              <p:nvPr/>
            </p:nvSpPr>
            <p:spPr bwMode="auto">
              <a:xfrm>
                <a:off x="800711" y="4903792"/>
                <a:ext cx="601726" cy="1255848"/>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t"/>
              <a:lstStyle/>
              <a:p>
                <a:pPr algn="ctr"/>
                <a:r>
                  <a:rPr lang="en-US" sz="1224" dirty="0">
                    <a:solidFill>
                      <a:schemeClr val="bg1">
                        <a:lumMod val="95000"/>
                      </a:schemeClr>
                    </a:solidFill>
                    <a:latin typeface="+mj-lt"/>
                  </a:rPr>
                  <a:t>JBOD</a:t>
                </a:r>
              </a:p>
            </p:txBody>
          </p:sp>
          <p:sp>
            <p:nvSpPr>
              <p:cNvPr id="96" name="Rectangle 95"/>
              <p:cNvSpPr/>
              <p:nvPr/>
            </p:nvSpPr>
            <p:spPr bwMode="auto">
              <a:xfrm>
                <a:off x="869163" y="5142547"/>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lumMod val="95000"/>
                      </a:schemeClr>
                    </a:solidFill>
                    <a:latin typeface="+mj-lt"/>
                  </a:rPr>
                  <a:t>SSD</a:t>
                </a:r>
              </a:p>
            </p:txBody>
          </p:sp>
          <p:sp>
            <p:nvSpPr>
              <p:cNvPr id="97" name="Rectangle 96"/>
              <p:cNvSpPr/>
              <p:nvPr/>
            </p:nvSpPr>
            <p:spPr bwMode="auto">
              <a:xfrm>
                <a:off x="869163" y="5261300"/>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lumMod val="95000"/>
                      </a:schemeClr>
                    </a:solidFill>
                    <a:latin typeface="+mj-lt"/>
                  </a:rPr>
                  <a:t>SSD</a:t>
                </a:r>
              </a:p>
            </p:txBody>
          </p:sp>
          <p:sp>
            <p:nvSpPr>
              <p:cNvPr id="98" name="Rectangle 97"/>
              <p:cNvSpPr/>
              <p:nvPr/>
            </p:nvSpPr>
            <p:spPr bwMode="auto">
              <a:xfrm>
                <a:off x="869163" y="5380053"/>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lumMod val="95000"/>
                      </a:schemeClr>
                    </a:solidFill>
                    <a:latin typeface="+mj-lt"/>
                  </a:rPr>
                  <a:t>SSD</a:t>
                </a:r>
              </a:p>
            </p:txBody>
          </p:sp>
          <p:sp>
            <p:nvSpPr>
              <p:cNvPr id="99" name="Rectangle 98"/>
              <p:cNvSpPr/>
              <p:nvPr/>
            </p:nvSpPr>
            <p:spPr bwMode="auto">
              <a:xfrm>
                <a:off x="869163" y="5498806"/>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lumMod val="95000"/>
                      </a:schemeClr>
                    </a:solidFill>
                    <a:latin typeface="+mj-lt"/>
                  </a:rPr>
                  <a:t>SSD</a:t>
                </a:r>
              </a:p>
            </p:txBody>
          </p:sp>
          <p:sp>
            <p:nvSpPr>
              <p:cNvPr id="100" name="Rectangle 99"/>
              <p:cNvSpPr/>
              <p:nvPr/>
            </p:nvSpPr>
            <p:spPr bwMode="auto">
              <a:xfrm>
                <a:off x="869163" y="5617559"/>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lumMod val="95000"/>
                      </a:schemeClr>
                    </a:solidFill>
                    <a:latin typeface="+mj-lt"/>
                  </a:rPr>
                  <a:t>SSD</a:t>
                </a:r>
              </a:p>
            </p:txBody>
          </p:sp>
          <p:sp>
            <p:nvSpPr>
              <p:cNvPr id="101" name="Rectangle 100"/>
              <p:cNvSpPr/>
              <p:nvPr/>
            </p:nvSpPr>
            <p:spPr bwMode="auto">
              <a:xfrm>
                <a:off x="869163" y="5736312"/>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lumMod val="95000"/>
                      </a:schemeClr>
                    </a:solidFill>
                    <a:latin typeface="+mj-lt"/>
                  </a:rPr>
                  <a:t>SSD</a:t>
                </a:r>
              </a:p>
            </p:txBody>
          </p:sp>
          <p:sp>
            <p:nvSpPr>
              <p:cNvPr id="102" name="Rectangle 101"/>
              <p:cNvSpPr/>
              <p:nvPr/>
            </p:nvSpPr>
            <p:spPr bwMode="auto">
              <a:xfrm>
                <a:off x="869163" y="5855065"/>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lumMod val="95000"/>
                      </a:schemeClr>
                    </a:solidFill>
                    <a:latin typeface="+mj-lt"/>
                  </a:rPr>
                  <a:t>SSD</a:t>
                </a:r>
              </a:p>
            </p:txBody>
          </p:sp>
          <p:sp>
            <p:nvSpPr>
              <p:cNvPr id="103" name="Rectangle 102"/>
              <p:cNvSpPr/>
              <p:nvPr/>
            </p:nvSpPr>
            <p:spPr bwMode="auto">
              <a:xfrm>
                <a:off x="869163" y="5973815"/>
                <a:ext cx="464820" cy="112741"/>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18" dirty="0">
                    <a:solidFill>
                      <a:schemeClr val="bg1">
                        <a:lumMod val="95000"/>
                      </a:schemeClr>
                    </a:solidFill>
                    <a:latin typeface="+mj-lt"/>
                  </a:rPr>
                  <a:t>SSD</a:t>
                </a:r>
              </a:p>
            </p:txBody>
          </p:sp>
        </p:grpSp>
      </p:grpSp>
      <p:sp>
        <p:nvSpPr>
          <p:cNvPr id="104" name="Rectangle 103"/>
          <p:cNvSpPr/>
          <p:nvPr/>
        </p:nvSpPr>
        <p:spPr>
          <a:xfrm>
            <a:off x="406067" y="4338155"/>
            <a:ext cx="4162298" cy="220076"/>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Storage Spaces</a:t>
            </a:r>
          </a:p>
        </p:txBody>
      </p:sp>
      <p:sp>
        <p:nvSpPr>
          <p:cNvPr id="117" name="Rectangle 116"/>
          <p:cNvSpPr/>
          <p:nvPr/>
        </p:nvSpPr>
        <p:spPr bwMode="auto">
          <a:xfrm>
            <a:off x="2083208" y="2997882"/>
            <a:ext cx="876945" cy="511693"/>
          </a:xfrm>
          <a:prstGeom prst="rect">
            <a:avLst/>
          </a:prstGeom>
          <a:ln>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45720" tIns="46637" rIns="4572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Switch</a:t>
            </a:r>
            <a:endParaRPr lang="en-US" sz="1200" dirty="0">
              <a:gradFill>
                <a:gsLst>
                  <a:gs pos="0">
                    <a:srgbClr val="FFFFFF"/>
                  </a:gs>
                  <a:gs pos="100000">
                    <a:srgbClr val="FFFFFF"/>
                  </a:gs>
                </a:gsLst>
                <a:lin ang="5400000" scaled="0"/>
              </a:gradFill>
            </a:endParaRPr>
          </a:p>
        </p:txBody>
      </p:sp>
      <p:cxnSp>
        <p:nvCxnSpPr>
          <p:cNvPr id="6" name="Straight Connector 5"/>
          <p:cNvCxnSpPr>
            <a:stCxn id="24" idx="2"/>
            <a:endCxn id="117" idx="1"/>
          </p:cNvCxnSpPr>
          <p:nvPr/>
        </p:nvCxnSpPr>
        <p:spPr>
          <a:xfrm>
            <a:off x="1954949" y="2742046"/>
            <a:ext cx="128259" cy="511683"/>
          </a:xfrm>
          <a:prstGeom prst="line">
            <a:avLst/>
          </a:prstGeom>
          <a:ln w="381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20" idx="2"/>
            <a:endCxn id="117" idx="1"/>
          </p:cNvCxnSpPr>
          <p:nvPr/>
        </p:nvCxnSpPr>
        <p:spPr>
          <a:xfrm>
            <a:off x="1330496" y="2745228"/>
            <a:ext cx="752712" cy="508501"/>
          </a:xfrm>
          <a:prstGeom prst="line">
            <a:avLst/>
          </a:prstGeom>
          <a:ln w="381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19" idx="2"/>
            <a:endCxn id="117" idx="1"/>
          </p:cNvCxnSpPr>
          <p:nvPr/>
        </p:nvCxnSpPr>
        <p:spPr>
          <a:xfrm>
            <a:off x="661129" y="2761242"/>
            <a:ext cx="1422079" cy="492487"/>
          </a:xfrm>
          <a:prstGeom prst="line">
            <a:avLst/>
          </a:prstGeom>
          <a:ln w="381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117" idx="3"/>
            <a:endCxn id="147" idx="2"/>
          </p:cNvCxnSpPr>
          <p:nvPr/>
        </p:nvCxnSpPr>
        <p:spPr>
          <a:xfrm flipV="1">
            <a:off x="2960153" y="2693003"/>
            <a:ext cx="1385064" cy="560726"/>
          </a:xfrm>
          <a:prstGeom prst="line">
            <a:avLst/>
          </a:prstGeom>
          <a:ln w="381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17" idx="3"/>
            <a:endCxn id="146" idx="2"/>
          </p:cNvCxnSpPr>
          <p:nvPr/>
        </p:nvCxnSpPr>
        <p:spPr>
          <a:xfrm flipV="1">
            <a:off x="2960153" y="2696185"/>
            <a:ext cx="760611" cy="557544"/>
          </a:xfrm>
          <a:prstGeom prst="line">
            <a:avLst/>
          </a:prstGeom>
          <a:ln w="381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17" idx="3"/>
            <a:endCxn id="145" idx="2"/>
          </p:cNvCxnSpPr>
          <p:nvPr/>
        </p:nvCxnSpPr>
        <p:spPr>
          <a:xfrm flipV="1">
            <a:off x="2960153" y="2712199"/>
            <a:ext cx="91244" cy="541530"/>
          </a:xfrm>
          <a:prstGeom prst="line">
            <a:avLst/>
          </a:prstGeom>
          <a:ln w="381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17" idx="2"/>
            <a:endCxn id="21" idx="0"/>
          </p:cNvCxnSpPr>
          <p:nvPr/>
        </p:nvCxnSpPr>
        <p:spPr>
          <a:xfrm flipH="1">
            <a:off x="1570419" y="3509575"/>
            <a:ext cx="951262" cy="179363"/>
          </a:xfrm>
          <a:prstGeom prst="line">
            <a:avLst/>
          </a:prstGeom>
          <a:ln w="381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17" idx="2"/>
            <a:endCxn id="22" idx="0"/>
          </p:cNvCxnSpPr>
          <p:nvPr/>
        </p:nvCxnSpPr>
        <p:spPr>
          <a:xfrm flipH="1">
            <a:off x="2521064" y="3509575"/>
            <a:ext cx="617" cy="179363"/>
          </a:xfrm>
          <a:prstGeom prst="line">
            <a:avLst/>
          </a:prstGeom>
          <a:ln w="381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17" idx="2"/>
            <a:endCxn id="25" idx="0"/>
          </p:cNvCxnSpPr>
          <p:nvPr/>
        </p:nvCxnSpPr>
        <p:spPr>
          <a:xfrm>
            <a:off x="2521681" y="3509575"/>
            <a:ext cx="950027" cy="179363"/>
          </a:xfrm>
          <a:prstGeom prst="line">
            <a:avLst/>
          </a:prstGeom>
          <a:ln w="381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3" name="Rectangle 142"/>
          <p:cNvSpPr/>
          <p:nvPr/>
        </p:nvSpPr>
        <p:spPr>
          <a:xfrm>
            <a:off x="2722735" y="1415273"/>
            <a:ext cx="1985106" cy="1155733"/>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6637" rIns="45720" bIns="46637" numCol="1" rtlCol="0" anchor="t"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Hyper-V Host 2</a:t>
            </a:r>
            <a:endParaRPr lang="en-US" sz="1200" dirty="0">
              <a:gradFill>
                <a:gsLst>
                  <a:gs pos="0">
                    <a:srgbClr val="FFFFFF"/>
                  </a:gs>
                  <a:gs pos="100000">
                    <a:srgbClr val="FFFFFF"/>
                  </a:gs>
                </a:gsLst>
                <a:lin ang="5400000" scaled="0"/>
              </a:gradFill>
            </a:endParaRPr>
          </a:p>
        </p:txBody>
      </p:sp>
      <p:sp>
        <p:nvSpPr>
          <p:cNvPr id="144" name="Rectangle 143"/>
          <p:cNvSpPr/>
          <p:nvPr/>
        </p:nvSpPr>
        <p:spPr>
          <a:xfrm>
            <a:off x="2951290" y="1843851"/>
            <a:ext cx="1514936" cy="248782"/>
          </a:xfrm>
          <a:prstGeom prst="rect">
            <a:avLst/>
          </a:prstGeom>
          <a:ln>
            <a:solidFill>
              <a:schemeClr val="tx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VM</a:t>
            </a:r>
            <a:endParaRPr lang="en-US" sz="1600" dirty="0">
              <a:gradFill>
                <a:gsLst>
                  <a:gs pos="0">
                    <a:srgbClr val="FFFFFF"/>
                  </a:gs>
                  <a:gs pos="100000">
                    <a:srgbClr val="FFFFFF"/>
                  </a:gs>
                </a:gsLst>
                <a:lin ang="5400000" scaled="0"/>
              </a:gradFill>
            </a:endParaRPr>
          </a:p>
        </p:txBody>
      </p:sp>
      <p:sp>
        <p:nvSpPr>
          <p:cNvPr id="145" name="Rectangle 144"/>
          <p:cNvSpPr/>
          <p:nvPr/>
        </p:nvSpPr>
        <p:spPr bwMode="auto">
          <a:xfrm>
            <a:off x="2779541" y="2286970"/>
            <a:ext cx="543711" cy="425229"/>
          </a:xfrm>
          <a:prstGeom prst="rect">
            <a:avLst/>
          </a:prstGeom>
          <a:ln>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45720" tIns="46637" rIns="4572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RDMA NIC</a:t>
            </a:r>
          </a:p>
        </p:txBody>
      </p:sp>
      <p:sp>
        <p:nvSpPr>
          <p:cNvPr id="146" name="Rectangle 145"/>
          <p:cNvSpPr/>
          <p:nvPr/>
        </p:nvSpPr>
        <p:spPr bwMode="auto">
          <a:xfrm>
            <a:off x="3448908" y="2270956"/>
            <a:ext cx="543711" cy="425229"/>
          </a:xfrm>
          <a:prstGeom prst="rect">
            <a:avLst/>
          </a:prstGeom>
          <a:ln>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45720" tIns="46637" rIns="4572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RDMA NIC</a:t>
            </a:r>
          </a:p>
        </p:txBody>
      </p:sp>
      <p:sp>
        <p:nvSpPr>
          <p:cNvPr id="147" name="Rectangle 146"/>
          <p:cNvSpPr/>
          <p:nvPr/>
        </p:nvSpPr>
        <p:spPr bwMode="auto">
          <a:xfrm>
            <a:off x="4073361" y="2267774"/>
            <a:ext cx="543711" cy="425229"/>
          </a:xfrm>
          <a:prstGeom prst="rect">
            <a:avLst/>
          </a:prstGeom>
          <a:ln>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45720" tIns="46637" rIns="4572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RDMA NIC</a:t>
            </a:r>
          </a:p>
        </p:txBody>
      </p:sp>
      <p:sp>
        <p:nvSpPr>
          <p:cNvPr id="3" name="Right Arrow 2"/>
          <p:cNvSpPr/>
          <p:nvPr/>
        </p:nvSpPr>
        <p:spPr bwMode="auto">
          <a:xfrm>
            <a:off x="2104597" y="1691818"/>
            <a:ext cx="834168" cy="274474"/>
          </a:xfrm>
          <a:prstGeom prst="rightArrow">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solidFill>
                <a:schemeClr val="bg1"/>
              </a:solidFill>
              <a:ea typeface="Segoe UI" pitchFamily="34" charset="0"/>
              <a:cs typeface="Segoe UI" pitchFamily="34" charset="0"/>
            </a:endParaRPr>
          </a:p>
        </p:txBody>
      </p:sp>
      <p:sp>
        <p:nvSpPr>
          <p:cNvPr id="172" name="TextBox 171"/>
          <p:cNvSpPr txBox="1"/>
          <p:nvPr/>
        </p:nvSpPr>
        <p:spPr>
          <a:xfrm>
            <a:off x="6579086" y="1776382"/>
            <a:ext cx="1187083" cy="517065"/>
          </a:xfrm>
          <a:prstGeom prst="rect">
            <a:avLst/>
          </a:prstGeom>
        </p:spPr>
        <p:style>
          <a:lnRef idx="1">
            <a:schemeClr val="accent1"/>
          </a:lnRef>
          <a:fillRef idx="3">
            <a:schemeClr val="accent1"/>
          </a:fillRef>
          <a:effectRef idx="2">
            <a:schemeClr val="accent1"/>
          </a:effectRef>
          <a:fontRef idx="minor">
            <a:schemeClr val="lt1"/>
          </a:fontRef>
        </p:style>
        <p:txBody>
          <a:bodyPr wrap="square" lIns="91440" tIns="91440" rIns="91440" bIns="91440" rtlCol="0" anchor="ctr">
            <a:spAutoFit/>
          </a:bodyPr>
          <a:lstStyle>
            <a:defPPr>
              <a:defRPr lang="en-US"/>
            </a:defPPr>
            <a:lvl1pPr algn="ctr">
              <a:lnSpc>
                <a:spcPct val="90000"/>
              </a:lnSpc>
              <a:spcAft>
                <a:spcPts val="600"/>
              </a:spcAft>
              <a:defRPr sz="2400">
                <a:solidFill>
                  <a:schemeClr val="tx1"/>
                </a:solidFill>
              </a:defRPr>
            </a:lvl1pPr>
          </a:lstStyle>
          <a:p>
            <a:r>
              <a:rPr lang="en-US" dirty="0"/>
              <a:t>TCP/IP</a:t>
            </a:r>
          </a:p>
        </p:txBody>
      </p:sp>
      <p:sp>
        <p:nvSpPr>
          <p:cNvPr id="173" name="TextBox 172"/>
          <p:cNvSpPr txBox="1"/>
          <p:nvPr/>
        </p:nvSpPr>
        <p:spPr>
          <a:xfrm>
            <a:off x="8067523" y="1776383"/>
            <a:ext cx="1987906" cy="517065"/>
          </a:xfrm>
          <a:prstGeom prst="rect">
            <a:avLst/>
          </a:prstGeom>
        </p:spPr>
        <p:style>
          <a:lnRef idx="1">
            <a:schemeClr val="accent1"/>
          </a:lnRef>
          <a:fillRef idx="3">
            <a:schemeClr val="accent1"/>
          </a:fillRef>
          <a:effectRef idx="2">
            <a:schemeClr val="accent1"/>
          </a:effectRef>
          <a:fontRef idx="minor">
            <a:schemeClr val="lt1"/>
          </a:fontRef>
        </p:style>
        <p:txBody>
          <a:bodyPr wrap="square" lIns="91440" tIns="91440" rIns="91440" bIns="91440" rtlCol="0" anchor="ctr">
            <a:spAutoFit/>
          </a:bodyPr>
          <a:lstStyle>
            <a:defPPr>
              <a:defRPr lang="en-US"/>
            </a:defPPr>
            <a:lvl1pPr algn="ctr">
              <a:lnSpc>
                <a:spcPct val="90000"/>
              </a:lnSpc>
              <a:spcAft>
                <a:spcPts val="600"/>
              </a:spcAft>
              <a:defRPr sz="2400">
                <a:solidFill>
                  <a:schemeClr val="tx1"/>
                </a:solidFill>
              </a:defRPr>
            </a:lvl1pPr>
          </a:lstStyle>
          <a:p>
            <a:r>
              <a:rPr lang="en-US" dirty="0"/>
              <a:t>Compression</a:t>
            </a:r>
          </a:p>
        </p:txBody>
      </p:sp>
      <p:sp>
        <p:nvSpPr>
          <p:cNvPr id="174" name="TextBox 173"/>
          <p:cNvSpPr txBox="1"/>
          <p:nvPr/>
        </p:nvSpPr>
        <p:spPr>
          <a:xfrm>
            <a:off x="10356783" y="1769905"/>
            <a:ext cx="1807101" cy="517065"/>
          </a:xfrm>
          <a:prstGeom prst="rect">
            <a:avLst/>
          </a:prstGeom>
        </p:spPr>
        <p:style>
          <a:lnRef idx="1">
            <a:schemeClr val="accent1"/>
          </a:lnRef>
          <a:fillRef idx="3">
            <a:schemeClr val="accent1"/>
          </a:fillRef>
          <a:effectRef idx="2">
            <a:schemeClr val="accent1"/>
          </a:effectRef>
          <a:fontRef idx="minor">
            <a:schemeClr val="lt1"/>
          </a:fontRef>
        </p:style>
        <p:txBody>
          <a:bodyPr wrap="square" lIns="91440" tIns="91440" rIns="91440" bIns="91440" rtlCol="0" anchor="ctr">
            <a:spAutoFit/>
          </a:bodyPr>
          <a:lstStyle/>
          <a:p>
            <a:pPr algn="ctr">
              <a:lnSpc>
                <a:spcPct val="90000"/>
              </a:lnSpc>
              <a:spcAft>
                <a:spcPts val="600"/>
              </a:spcAft>
            </a:pPr>
            <a:r>
              <a:rPr lang="en-US" sz="2400" dirty="0" smtClean="0">
                <a:solidFill>
                  <a:schemeClr val="tx1"/>
                </a:solidFill>
              </a:rPr>
              <a:t>SMB/RDMA</a:t>
            </a:r>
          </a:p>
        </p:txBody>
      </p:sp>
      <p:pic>
        <p:nvPicPr>
          <p:cNvPr id="175" name="Picture 174"/>
          <p:cNvPicPr>
            <a:picLocks noChangeAspect="1"/>
          </p:cNvPicPr>
          <p:nvPr/>
        </p:nvPicPr>
        <p:blipFill>
          <a:blip r:embed="rId2"/>
          <a:stretch>
            <a:fillRect/>
          </a:stretch>
        </p:blipFill>
        <p:spPr>
          <a:xfrm>
            <a:off x="5560226" y="2462850"/>
            <a:ext cx="6667500" cy="4133850"/>
          </a:xfrm>
          <a:prstGeom prst="rect">
            <a:avLst/>
          </a:prstGeom>
        </p:spPr>
      </p:pic>
    </p:spTree>
    <p:extLst>
      <p:ext uri="{BB962C8B-B14F-4D97-AF65-F5344CB8AC3E}">
        <p14:creationId xmlns:p14="http://schemas.microsoft.com/office/powerpoint/2010/main" val="225575306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p:cNvSpPr>
            <a:spLocks noGrp="1"/>
          </p:cNvSpPr>
          <p:nvPr>
            <p:ph type="title"/>
          </p:nvPr>
        </p:nvSpPr>
        <p:spPr/>
        <p:txBody>
          <a:bodyPr>
            <a:normAutofit fontScale="90000"/>
          </a:bodyPr>
          <a:lstStyle/>
          <a:p>
            <a:r>
              <a:rPr lang="en-US" dirty="0" smtClean="0"/>
              <a:t>SMB Encryption</a:t>
            </a:r>
            <a:endParaRPr lang="en-US" dirty="0"/>
          </a:p>
        </p:txBody>
      </p:sp>
      <p:sp>
        <p:nvSpPr>
          <p:cNvPr id="4" name="Content Placeholder 3"/>
          <p:cNvSpPr>
            <a:spLocks noGrp="1"/>
          </p:cNvSpPr>
          <p:nvPr>
            <p:ph type="body" sz="quarter" idx="10"/>
          </p:nvPr>
        </p:nvSpPr>
        <p:spPr>
          <a:xfrm>
            <a:off x="387419" y="1561944"/>
            <a:ext cx="6055271" cy="4686091"/>
          </a:xfrm>
        </p:spPr>
        <p:txBody>
          <a:bodyPr/>
          <a:lstStyle/>
          <a:p>
            <a:r>
              <a:rPr lang="en-US" sz="2040" dirty="0">
                <a:solidFill>
                  <a:schemeClr val="tx1"/>
                </a:solidFill>
                <a:cs typeface="Segoe UI Light" pitchFamily="34" charset="0"/>
              </a:rPr>
              <a:t>End-to-end encryption of SMB data in flight</a:t>
            </a:r>
          </a:p>
          <a:p>
            <a:pPr marL="809180" lvl="1" indent="-342900">
              <a:buFont typeface="Courier New" panose="02070309020205020404" pitchFamily="49" charset="0"/>
              <a:buChar char="o"/>
            </a:pPr>
            <a:r>
              <a:rPr lang="en-US" sz="1836" dirty="0">
                <a:solidFill>
                  <a:schemeClr val="tx1"/>
                </a:solidFill>
                <a:cs typeface="Segoe UI Light" pitchFamily="34" charset="0"/>
              </a:rPr>
              <a:t>Protects data from </a:t>
            </a:r>
            <a:r>
              <a:rPr lang="en-US" sz="1836" dirty="0" smtClean="0">
                <a:solidFill>
                  <a:schemeClr val="tx1"/>
                </a:solidFill>
                <a:cs typeface="Segoe UI Light" pitchFamily="34" charset="0"/>
              </a:rPr>
              <a:t>eavesdropping or snooping </a:t>
            </a:r>
            <a:r>
              <a:rPr lang="en-US" sz="1836" dirty="0">
                <a:solidFill>
                  <a:schemeClr val="tx1"/>
                </a:solidFill>
                <a:cs typeface="Segoe UI Light" pitchFamily="34" charset="0"/>
              </a:rPr>
              <a:t>attacks on untrusted networks</a:t>
            </a:r>
          </a:p>
          <a:p>
            <a:r>
              <a:rPr lang="en-US" sz="2040" dirty="0" smtClean="0">
                <a:solidFill>
                  <a:schemeClr val="tx1"/>
                </a:solidFill>
                <a:cs typeface="Segoe UI Light" pitchFamily="34" charset="0"/>
              </a:rPr>
              <a:t>Zero </a:t>
            </a:r>
            <a:r>
              <a:rPr lang="en-US" sz="2040" dirty="0">
                <a:solidFill>
                  <a:schemeClr val="tx1"/>
                </a:solidFill>
                <a:cs typeface="Segoe UI Light" pitchFamily="34" charset="0"/>
              </a:rPr>
              <a:t>new deployment costs</a:t>
            </a:r>
          </a:p>
          <a:p>
            <a:pPr marL="809180" lvl="1" indent="-342900">
              <a:buFont typeface="Courier New" panose="02070309020205020404" pitchFamily="49" charset="0"/>
              <a:buChar char="o"/>
            </a:pPr>
            <a:r>
              <a:rPr lang="en-US" sz="1836" dirty="0">
                <a:solidFill>
                  <a:schemeClr val="tx1"/>
                </a:solidFill>
                <a:cs typeface="Segoe UI Light" pitchFamily="34" charset="0"/>
              </a:rPr>
              <a:t>No need for </a:t>
            </a:r>
            <a:r>
              <a:rPr lang="en-US" sz="1836" dirty="0" smtClean="0">
                <a:solidFill>
                  <a:schemeClr val="tx1"/>
                </a:solidFill>
                <a:cs typeface="Segoe UI Light" pitchFamily="34" charset="0"/>
              </a:rPr>
              <a:t>IPsec</a:t>
            </a:r>
            <a:r>
              <a:rPr lang="en-US" sz="1836" dirty="0">
                <a:solidFill>
                  <a:schemeClr val="tx1"/>
                </a:solidFill>
                <a:cs typeface="Segoe UI Light" pitchFamily="34" charset="0"/>
              </a:rPr>
              <a:t>, specialized hardware, or WAN accelerators</a:t>
            </a:r>
          </a:p>
          <a:p>
            <a:r>
              <a:rPr lang="en-US" sz="2040" dirty="0" smtClean="0">
                <a:solidFill>
                  <a:schemeClr val="tx1"/>
                </a:solidFill>
                <a:cs typeface="Segoe UI Light" pitchFamily="34" charset="0"/>
              </a:rPr>
              <a:t>Configured </a:t>
            </a:r>
            <a:r>
              <a:rPr lang="en-US" sz="2040" dirty="0">
                <a:solidFill>
                  <a:schemeClr val="tx1"/>
                </a:solidFill>
                <a:cs typeface="Segoe UI Light" pitchFamily="34" charset="0"/>
              </a:rPr>
              <a:t>per share or for the entire </a:t>
            </a:r>
            <a:r>
              <a:rPr lang="en-US" sz="2040" dirty="0" smtClean="0">
                <a:solidFill>
                  <a:schemeClr val="tx1"/>
                </a:solidFill>
                <a:cs typeface="Segoe UI Light" pitchFamily="34" charset="0"/>
              </a:rPr>
              <a:t>server</a:t>
            </a:r>
          </a:p>
          <a:p>
            <a:r>
              <a:rPr lang="en-US" sz="2040" dirty="0" smtClean="0">
                <a:solidFill>
                  <a:schemeClr val="tx1"/>
                </a:solidFill>
                <a:cs typeface="Segoe UI Light" pitchFamily="34" charset="0"/>
              </a:rPr>
              <a:t>Can </a:t>
            </a:r>
            <a:r>
              <a:rPr lang="en-US" sz="2040" dirty="0">
                <a:solidFill>
                  <a:schemeClr val="tx1"/>
                </a:solidFill>
                <a:cs typeface="Segoe UI Light" pitchFamily="34" charset="0"/>
              </a:rPr>
              <a:t>be turned on for a variety of scenarios where data traverses untrusted networks</a:t>
            </a:r>
          </a:p>
          <a:p>
            <a:pPr marL="809180" lvl="1" indent="-342900">
              <a:buFont typeface="Courier New" panose="02070309020205020404" pitchFamily="49" charset="0"/>
              <a:buChar char="o"/>
            </a:pPr>
            <a:r>
              <a:rPr lang="en-US" sz="1836" dirty="0">
                <a:solidFill>
                  <a:schemeClr val="tx1"/>
                </a:solidFill>
                <a:cs typeface="Segoe UI Light" pitchFamily="34" charset="0"/>
              </a:rPr>
              <a:t>Application workload over unsecured networks</a:t>
            </a:r>
          </a:p>
          <a:p>
            <a:pPr marL="809180" lvl="1" indent="-342900">
              <a:buFont typeface="Courier New" panose="02070309020205020404" pitchFamily="49" charset="0"/>
              <a:buChar char="o"/>
            </a:pPr>
            <a:r>
              <a:rPr lang="en-US" sz="1836" dirty="0">
                <a:solidFill>
                  <a:schemeClr val="tx1"/>
                </a:solidFill>
                <a:cs typeface="Segoe UI Light" pitchFamily="34" charset="0"/>
              </a:rPr>
              <a:t>Branch Offices over WAN networks</a:t>
            </a:r>
          </a:p>
          <a:p>
            <a:endParaRPr lang="en-US" sz="2448" dirty="0"/>
          </a:p>
        </p:txBody>
      </p:sp>
      <p:grpSp>
        <p:nvGrpSpPr>
          <p:cNvPr id="2" name="Group 1"/>
          <p:cNvGrpSpPr/>
          <p:nvPr/>
        </p:nvGrpSpPr>
        <p:grpSpPr>
          <a:xfrm>
            <a:off x="7376863" y="2225452"/>
            <a:ext cx="4504474" cy="2660883"/>
            <a:chOff x="828566" y="2236073"/>
            <a:chExt cx="7307648" cy="2980865"/>
          </a:xfrm>
        </p:grpSpPr>
        <p:sp>
          <p:nvSpPr>
            <p:cNvPr id="10" name="Rectangle 9"/>
            <p:cNvSpPr/>
            <p:nvPr/>
          </p:nvSpPr>
          <p:spPr bwMode="auto">
            <a:xfrm>
              <a:off x="828566" y="2236073"/>
              <a:ext cx="7307648" cy="2980865"/>
            </a:xfrm>
            <a:prstGeom prst="rect">
              <a:avLst/>
            </a:prstGeom>
            <a:ln>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7696" tIns="38847" rIns="77696" bIns="38847" numCol="1" rtlCol="0"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1110116" fontAlgn="base">
                <a:spcBef>
                  <a:spcPct val="0"/>
                </a:spcBef>
                <a:spcAft>
                  <a:spcPct val="0"/>
                </a:spcAft>
              </a:pPr>
              <a:endParaRPr lang="en-US" sz="2040">
                <a:solidFill>
                  <a:srgbClr val="FFFFFF"/>
                </a:solidFill>
                <a:latin typeface="Segoe UI Light" pitchFamily="34" charset="0"/>
                <a:cs typeface="Segoe UI Light" pitchFamily="34" charset="0"/>
              </a:endParaRPr>
            </a:p>
          </p:txBody>
        </p:sp>
        <p:sp>
          <p:nvSpPr>
            <p:cNvPr id="11" name="Freeform 10"/>
            <p:cNvSpPr>
              <a:spLocks noEditPoints="1"/>
            </p:cNvSpPr>
            <p:nvPr/>
          </p:nvSpPr>
          <p:spPr bwMode="black">
            <a:xfrm>
              <a:off x="1239116" y="2766649"/>
              <a:ext cx="1424922" cy="790906"/>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rgbClr val="FFFFFF"/>
            </a:solidFill>
            <a:ln>
              <a:solidFill>
                <a:schemeClr val="bg1"/>
              </a:solidFill>
            </a:ln>
          </p:spPr>
          <p:txBody>
            <a:bodyPr vert="horz" wrap="square" lIns="69933" tIns="34968" rIns="69933" bIns="34968"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326">
                <a:solidFill>
                  <a:srgbClr val="FFFFFF"/>
                </a:solidFill>
                <a:latin typeface="Segoe UI Light" pitchFamily="34" charset="0"/>
                <a:cs typeface="Segoe UI Light" pitchFamily="34" charset="0"/>
              </a:endParaRPr>
            </a:p>
          </p:txBody>
        </p:sp>
        <p:pic>
          <p:nvPicPr>
            <p:cNvPr id="12" name="Picture 11" descr="C:\Users\chrisw\Desktop\Cloud Services 3.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3521735" y="2766650"/>
              <a:ext cx="1391850" cy="959953"/>
            </a:xfrm>
            <a:prstGeom prst="rect">
              <a:avLst/>
            </a:prstGeom>
            <a:ln>
              <a:noFill/>
            </a:ln>
            <a:extLst>
              <a:ext uri="{909E8E84-426E-40DD-AFC4-6F175D3DCCD1}">
                <a14:hiddenFill xmlns:a14="http://schemas.microsoft.com/office/drawing/2010/main">
                  <a:solidFill>
                    <a:srgbClr val="FFFFFF"/>
                  </a:solidFill>
                </a14:hiddenFill>
              </a:ext>
            </a:extLst>
          </p:spPr>
        </p:pic>
        <p:cxnSp>
          <p:nvCxnSpPr>
            <p:cNvPr id="13" name="Straight Arrow Connector 12"/>
            <p:cNvCxnSpPr>
              <a:endCxn id="12" idx="3"/>
            </p:cNvCxnSpPr>
            <p:nvPr/>
          </p:nvCxnSpPr>
          <p:spPr bwMode="auto">
            <a:xfrm flipH="1">
              <a:off x="4913585" y="3240133"/>
              <a:ext cx="959826" cy="6493"/>
            </a:xfrm>
            <a:prstGeom prst="straightConnector1">
              <a:avLst/>
            </a:prstGeom>
            <a:solidFill>
              <a:schemeClr val="accent1"/>
            </a:solidFill>
            <a:ln w="28575" cap="flat" cmpd="sng" algn="ctr">
              <a:solidFill>
                <a:schemeClr val="bg1"/>
              </a:solidFill>
              <a:prstDash val="solid"/>
              <a:round/>
              <a:headEnd type="none" w="med" len="med"/>
              <a:tailEnd type="arrow"/>
            </a:ln>
            <a:effectLst/>
          </p:spPr>
        </p:cxnSp>
        <p:cxnSp>
          <p:nvCxnSpPr>
            <p:cNvPr id="14" name="Straight Arrow Connector 13"/>
            <p:cNvCxnSpPr>
              <a:stCxn id="12" idx="1"/>
            </p:cNvCxnSpPr>
            <p:nvPr/>
          </p:nvCxnSpPr>
          <p:spPr bwMode="auto">
            <a:xfrm flipH="1" flipV="1">
              <a:off x="2570866" y="3240132"/>
              <a:ext cx="950868" cy="6495"/>
            </a:xfrm>
            <a:prstGeom prst="straightConnector1">
              <a:avLst/>
            </a:prstGeom>
            <a:solidFill>
              <a:schemeClr val="accent1"/>
            </a:solidFill>
            <a:ln w="28575" cap="flat" cmpd="sng" algn="ctr">
              <a:solidFill>
                <a:schemeClr val="bg1"/>
              </a:solidFill>
              <a:prstDash val="solid"/>
              <a:round/>
              <a:headEnd type="none" w="med" len="med"/>
              <a:tailEnd type="arrow"/>
            </a:ln>
            <a:effectLst/>
          </p:spPr>
        </p:cxnSp>
        <p:sp>
          <p:nvSpPr>
            <p:cNvPr id="15" name="Left Brace 14"/>
            <p:cNvSpPr/>
            <p:nvPr/>
          </p:nvSpPr>
          <p:spPr bwMode="auto">
            <a:xfrm rot="16200000">
              <a:off x="4183215" y="2415535"/>
              <a:ext cx="180193" cy="2802328"/>
            </a:xfrm>
            <a:prstGeom prst="leftBrace">
              <a:avLst>
                <a:gd name="adj1" fmla="val 8333"/>
                <a:gd name="adj2" fmla="val 50602"/>
              </a:avLst>
            </a:prstGeom>
            <a:noFill/>
            <a:ln w="28575" cap="flat" cmpd="sng" algn="ctr">
              <a:solidFill>
                <a:schemeClr val="bg1"/>
              </a:solidFill>
              <a:prstDash val="solid"/>
              <a:round/>
              <a:headEnd type="none" w="med" len="med"/>
              <a:tailEnd type="none" w="med" len="med"/>
            </a:ln>
            <a:effectLst/>
          </p:spPr>
          <p:txBody>
            <a:bodyPr vert="horz" wrap="square" lIns="77696" tIns="38847" rIns="77696" bIns="38847" numCol="1" rtlCol="0"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1110116" fontAlgn="base">
                <a:spcBef>
                  <a:spcPct val="0"/>
                </a:spcBef>
                <a:spcAft>
                  <a:spcPct val="0"/>
                </a:spcAft>
              </a:pPr>
              <a:endParaRPr lang="en-US" sz="2040">
                <a:solidFill>
                  <a:srgbClr val="FFFFFF"/>
                </a:solidFill>
                <a:latin typeface="Segoe UI Light" pitchFamily="34" charset="0"/>
                <a:cs typeface="Segoe UI Light" pitchFamily="34" charset="0"/>
              </a:endParaRPr>
            </a:p>
          </p:txBody>
        </p:sp>
        <p:grpSp>
          <p:nvGrpSpPr>
            <p:cNvPr id="16" name="Group 15"/>
            <p:cNvGrpSpPr/>
            <p:nvPr/>
          </p:nvGrpSpPr>
          <p:grpSpPr bwMode="black">
            <a:xfrm>
              <a:off x="3919875" y="3997930"/>
              <a:ext cx="701816" cy="612127"/>
              <a:chOff x="1257085" y="4408844"/>
              <a:chExt cx="2061168" cy="1797772"/>
            </a:xfrm>
          </p:grpSpPr>
          <p:sp>
            <p:nvSpPr>
              <p:cNvPr id="24" name="Freeform 23"/>
              <p:cNvSpPr>
                <a:spLocks/>
              </p:cNvSpPr>
              <p:nvPr/>
            </p:nvSpPr>
            <p:spPr bwMode="black">
              <a:xfrm>
                <a:off x="2764949" y="5389869"/>
                <a:ext cx="553304" cy="816747"/>
              </a:xfrm>
              <a:custGeom>
                <a:avLst/>
                <a:gdLst>
                  <a:gd name="T0" fmla="*/ 157 w 351"/>
                  <a:gd name="T1" fmla="*/ 2 h 609"/>
                  <a:gd name="T2" fmla="*/ 155 w 351"/>
                  <a:gd name="T3" fmla="*/ 104 h 609"/>
                  <a:gd name="T4" fmla="*/ 180 w 351"/>
                  <a:gd name="T5" fmla="*/ 99 h 609"/>
                  <a:gd name="T6" fmla="*/ 231 w 351"/>
                  <a:gd name="T7" fmla="*/ 121 h 609"/>
                  <a:gd name="T8" fmla="*/ 252 w 351"/>
                  <a:gd name="T9" fmla="*/ 174 h 609"/>
                  <a:gd name="T10" fmla="*/ 251 w 351"/>
                  <a:gd name="T11" fmla="*/ 212 h 609"/>
                  <a:gd name="T12" fmla="*/ 251 w 351"/>
                  <a:gd name="T13" fmla="*/ 212 h 609"/>
                  <a:gd name="T14" fmla="*/ 247 w 351"/>
                  <a:gd name="T15" fmla="*/ 387 h 609"/>
                  <a:gd name="T16" fmla="*/ 247 w 351"/>
                  <a:gd name="T17" fmla="*/ 387 h 609"/>
                  <a:gd name="T18" fmla="*/ 246 w 351"/>
                  <a:gd name="T19" fmla="*/ 438 h 609"/>
                  <a:gd name="T20" fmla="*/ 223 w 351"/>
                  <a:gd name="T21" fmla="*/ 489 h 609"/>
                  <a:gd name="T22" fmla="*/ 171 w 351"/>
                  <a:gd name="T23" fmla="*/ 510 h 609"/>
                  <a:gd name="T24" fmla="*/ 120 w 351"/>
                  <a:gd name="T25" fmla="*/ 487 h 609"/>
                  <a:gd name="T26" fmla="*/ 100 w 351"/>
                  <a:gd name="T27" fmla="*/ 435 h 609"/>
                  <a:gd name="T28" fmla="*/ 101 w 351"/>
                  <a:gd name="T29" fmla="*/ 395 h 609"/>
                  <a:gd name="T30" fmla="*/ 4 w 351"/>
                  <a:gd name="T31" fmla="*/ 311 h 609"/>
                  <a:gd name="T32" fmla="*/ 1 w 351"/>
                  <a:gd name="T33" fmla="*/ 433 h 609"/>
                  <a:gd name="T34" fmla="*/ 49 w 351"/>
                  <a:gd name="T35" fmla="*/ 555 h 609"/>
                  <a:gd name="T36" fmla="*/ 169 w 351"/>
                  <a:gd name="T37" fmla="*/ 608 h 609"/>
                  <a:gd name="T38" fmla="*/ 292 w 351"/>
                  <a:gd name="T39" fmla="*/ 561 h 609"/>
                  <a:gd name="T40" fmla="*/ 292 w 351"/>
                  <a:gd name="T41" fmla="*/ 561 h 609"/>
                  <a:gd name="T42" fmla="*/ 345 w 351"/>
                  <a:gd name="T43" fmla="*/ 441 h 609"/>
                  <a:gd name="T44" fmla="*/ 350 w 351"/>
                  <a:gd name="T45" fmla="*/ 176 h 609"/>
                  <a:gd name="T46" fmla="*/ 303 w 351"/>
                  <a:gd name="T47" fmla="*/ 53 h 609"/>
                  <a:gd name="T48" fmla="*/ 183 w 351"/>
                  <a:gd name="T49" fmla="*/ 0 h 609"/>
                  <a:gd name="T50" fmla="*/ 157 w 351"/>
                  <a:gd name="T51" fmla="*/ 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1" h="609">
                    <a:moveTo>
                      <a:pt x="157" y="2"/>
                    </a:moveTo>
                    <a:cubicBezTo>
                      <a:pt x="155" y="104"/>
                      <a:pt x="155" y="104"/>
                      <a:pt x="155" y="104"/>
                    </a:cubicBezTo>
                    <a:cubicBezTo>
                      <a:pt x="163" y="101"/>
                      <a:pt x="171" y="99"/>
                      <a:pt x="180" y="99"/>
                    </a:cubicBezTo>
                    <a:cubicBezTo>
                      <a:pt x="201" y="99"/>
                      <a:pt x="218" y="108"/>
                      <a:pt x="231" y="121"/>
                    </a:cubicBezTo>
                    <a:cubicBezTo>
                      <a:pt x="244" y="135"/>
                      <a:pt x="252" y="153"/>
                      <a:pt x="252" y="174"/>
                    </a:cubicBezTo>
                    <a:cubicBezTo>
                      <a:pt x="251" y="212"/>
                      <a:pt x="251" y="212"/>
                      <a:pt x="251" y="212"/>
                    </a:cubicBezTo>
                    <a:cubicBezTo>
                      <a:pt x="251" y="212"/>
                      <a:pt x="251" y="212"/>
                      <a:pt x="251" y="212"/>
                    </a:cubicBezTo>
                    <a:cubicBezTo>
                      <a:pt x="247" y="387"/>
                      <a:pt x="247" y="387"/>
                      <a:pt x="247" y="387"/>
                    </a:cubicBezTo>
                    <a:cubicBezTo>
                      <a:pt x="247" y="387"/>
                      <a:pt x="247" y="387"/>
                      <a:pt x="247" y="387"/>
                    </a:cubicBezTo>
                    <a:cubicBezTo>
                      <a:pt x="246" y="438"/>
                      <a:pt x="246" y="438"/>
                      <a:pt x="246" y="438"/>
                    </a:cubicBezTo>
                    <a:cubicBezTo>
                      <a:pt x="245" y="459"/>
                      <a:pt x="237" y="476"/>
                      <a:pt x="223" y="489"/>
                    </a:cubicBezTo>
                    <a:cubicBezTo>
                      <a:pt x="210" y="502"/>
                      <a:pt x="191" y="510"/>
                      <a:pt x="171" y="510"/>
                    </a:cubicBezTo>
                    <a:cubicBezTo>
                      <a:pt x="151" y="509"/>
                      <a:pt x="133" y="501"/>
                      <a:pt x="120" y="487"/>
                    </a:cubicBezTo>
                    <a:cubicBezTo>
                      <a:pt x="107" y="474"/>
                      <a:pt x="99" y="455"/>
                      <a:pt x="100" y="435"/>
                    </a:cubicBezTo>
                    <a:cubicBezTo>
                      <a:pt x="101" y="395"/>
                      <a:pt x="101" y="395"/>
                      <a:pt x="101" y="395"/>
                    </a:cubicBezTo>
                    <a:cubicBezTo>
                      <a:pt x="42" y="375"/>
                      <a:pt x="16" y="338"/>
                      <a:pt x="4" y="311"/>
                    </a:cubicBezTo>
                    <a:cubicBezTo>
                      <a:pt x="1" y="433"/>
                      <a:pt x="1" y="433"/>
                      <a:pt x="1" y="433"/>
                    </a:cubicBezTo>
                    <a:cubicBezTo>
                      <a:pt x="0" y="480"/>
                      <a:pt x="18" y="524"/>
                      <a:pt x="49" y="555"/>
                    </a:cubicBezTo>
                    <a:cubicBezTo>
                      <a:pt x="79" y="587"/>
                      <a:pt x="122" y="607"/>
                      <a:pt x="169" y="608"/>
                    </a:cubicBezTo>
                    <a:cubicBezTo>
                      <a:pt x="216" y="609"/>
                      <a:pt x="260" y="591"/>
                      <a:pt x="292" y="561"/>
                    </a:cubicBezTo>
                    <a:cubicBezTo>
                      <a:pt x="292" y="561"/>
                      <a:pt x="292" y="561"/>
                      <a:pt x="292" y="561"/>
                    </a:cubicBezTo>
                    <a:cubicBezTo>
                      <a:pt x="323" y="530"/>
                      <a:pt x="343" y="488"/>
                      <a:pt x="345" y="441"/>
                    </a:cubicBezTo>
                    <a:cubicBezTo>
                      <a:pt x="350" y="176"/>
                      <a:pt x="350" y="176"/>
                      <a:pt x="350" y="176"/>
                    </a:cubicBezTo>
                    <a:cubicBezTo>
                      <a:pt x="351" y="128"/>
                      <a:pt x="333" y="85"/>
                      <a:pt x="303" y="53"/>
                    </a:cubicBezTo>
                    <a:cubicBezTo>
                      <a:pt x="273" y="22"/>
                      <a:pt x="230" y="1"/>
                      <a:pt x="183" y="0"/>
                    </a:cubicBezTo>
                    <a:cubicBezTo>
                      <a:pt x="174" y="0"/>
                      <a:pt x="165" y="1"/>
                      <a:pt x="157" y="2"/>
                    </a:cubicBezTo>
                    <a:close/>
                  </a:path>
                </a:pathLst>
              </a:custGeom>
              <a:solidFill>
                <a:srgbClr val="FFFFFF"/>
              </a:solidFill>
              <a:ln w="9525">
                <a:solidFill>
                  <a:srgbClr val="000000"/>
                </a:solidFill>
                <a:round/>
                <a:headEnd/>
                <a:tailEnd/>
              </a:ln>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326">
                  <a:solidFill>
                    <a:srgbClr val="FFFFFF"/>
                  </a:solidFill>
                  <a:latin typeface="Segoe UI Light" pitchFamily="34" charset="0"/>
                  <a:cs typeface="Segoe UI Light" pitchFamily="34" charset="0"/>
                </a:endParaRPr>
              </a:p>
            </p:txBody>
          </p:sp>
          <p:sp>
            <p:nvSpPr>
              <p:cNvPr id="25" name="Freeform 24"/>
              <p:cNvSpPr>
                <a:spLocks/>
              </p:cNvSpPr>
              <p:nvPr/>
            </p:nvSpPr>
            <p:spPr bwMode="black">
              <a:xfrm>
                <a:off x="2748432" y="5070483"/>
                <a:ext cx="553304" cy="816752"/>
              </a:xfrm>
              <a:custGeom>
                <a:avLst/>
                <a:gdLst>
                  <a:gd name="T0" fmla="*/ 182 w 351"/>
                  <a:gd name="T1" fmla="*/ 1 h 609"/>
                  <a:gd name="T2" fmla="*/ 60 w 351"/>
                  <a:gd name="T3" fmla="*/ 48 h 609"/>
                  <a:gd name="T4" fmla="*/ 60 w 351"/>
                  <a:gd name="T5" fmla="*/ 49 h 609"/>
                  <a:gd name="T6" fmla="*/ 7 w 351"/>
                  <a:gd name="T7" fmla="*/ 169 h 609"/>
                  <a:gd name="T8" fmla="*/ 1 w 351"/>
                  <a:gd name="T9" fmla="*/ 433 h 609"/>
                  <a:gd name="T10" fmla="*/ 48 w 351"/>
                  <a:gd name="T11" fmla="*/ 556 h 609"/>
                  <a:gd name="T12" fmla="*/ 169 w 351"/>
                  <a:gd name="T13" fmla="*/ 609 h 609"/>
                  <a:gd name="T14" fmla="*/ 194 w 351"/>
                  <a:gd name="T15" fmla="*/ 607 h 609"/>
                  <a:gd name="T16" fmla="*/ 197 w 351"/>
                  <a:gd name="T17" fmla="*/ 505 h 609"/>
                  <a:gd name="T18" fmla="*/ 171 w 351"/>
                  <a:gd name="T19" fmla="*/ 510 h 609"/>
                  <a:gd name="T20" fmla="*/ 120 w 351"/>
                  <a:gd name="T21" fmla="*/ 488 h 609"/>
                  <a:gd name="T22" fmla="*/ 99 w 351"/>
                  <a:gd name="T23" fmla="*/ 436 h 609"/>
                  <a:gd name="T24" fmla="*/ 104 w 351"/>
                  <a:gd name="T25" fmla="*/ 227 h 609"/>
                  <a:gd name="T26" fmla="*/ 104 w 351"/>
                  <a:gd name="T27" fmla="*/ 220 h 609"/>
                  <a:gd name="T28" fmla="*/ 105 w 351"/>
                  <a:gd name="T29" fmla="*/ 171 h 609"/>
                  <a:gd name="T30" fmla="*/ 128 w 351"/>
                  <a:gd name="T31" fmla="*/ 120 h 609"/>
                  <a:gd name="T32" fmla="*/ 180 w 351"/>
                  <a:gd name="T33" fmla="*/ 99 h 609"/>
                  <a:gd name="T34" fmla="*/ 231 w 351"/>
                  <a:gd name="T35" fmla="*/ 122 h 609"/>
                  <a:gd name="T36" fmla="*/ 251 w 351"/>
                  <a:gd name="T37" fmla="*/ 174 h 609"/>
                  <a:gd name="T38" fmla="*/ 250 w 351"/>
                  <a:gd name="T39" fmla="*/ 214 h 609"/>
                  <a:gd name="T40" fmla="*/ 347 w 351"/>
                  <a:gd name="T41" fmla="*/ 299 h 609"/>
                  <a:gd name="T42" fmla="*/ 350 w 351"/>
                  <a:gd name="T43" fmla="*/ 176 h 609"/>
                  <a:gd name="T44" fmla="*/ 302 w 351"/>
                  <a:gd name="T45" fmla="*/ 54 h 609"/>
                  <a:gd name="T46" fmla="*/ 182 w 351"/>
                  <a:gd name="T47" fmla="*/ 1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1" h="609">
                    <a:moveTo>
                      <a:pt x="182" y="1"/>
                    </a:moveTo>
                    <a:cubicBezTo>
                      <a:pt x="135" y="0"/>
                      <a:pt x="91" y="18"/>
                      <a:pt x="60" y="48"/>
                    </a:cubicBezTo>
                    <a:cubicBezTo>
                      <a:pt x="60" y="48"/>
                      <a:pt x="60" y="49"/>
                      <a:pt x="60" y="49"/>
                    </a:cubicBezTo>
                    <a:cubicBezTo>
                      <a:pt x="28" y="79"/>
                      <a:pt x="8" y="122"/>
                      <a:pt x="7" y="169"/>
                    </a:cubicBezTo>
                    <a:cubicBezTo>
                      <a:pt x="1" y="433"/>
                      <a:pt x="1" y="433"/>
                      <a:pt x="1" y="433"/>
                    </a:cubicBezTo>
                    <a:cubicBezTo>
                      <a:pt x="0" y="481"/>
                      <a:pt x="18" y="524"/>
                      <a:pt x="48" y="556"/>
                    </a:cubicBezTo>
                    <a:cubicBezTo>
                      <a:pt x="79" y="588"/>
                      <a:pt x="121" y="608"/>
                      <a:pt x="169" y="609"/>
                    </a:cubicBezTo>
                    <a:cubicBezTo>
                      <a:pt x="177" y="609"/>
                      <a:pt x="186" y="608"/>
                      <a:pt x="194" y="607"/>
                    </a:cubicBezTo>
                    <a:cubicBezTo>
                      <a:pt x="197" y="505"/>
                      <a:pt x="197" y="505"/>
                      <a:pt x="197" y="505"/>
                    </a:cubicBezTo>
                    <a:cubicBezTo>
                      <a:pt x="189" y="508"/>
                      <a:pt x="180" y="510"/>
                      <a:pt x="171" y="510"/>
                    </a:cubicBezTo>
                    <a:cubicBezTo>
                      <a:pt x="151" y="510"/>
                      <a:pt x="133" y="501"/>
                      <a:pt x="120" y="488"/>
                    </a:cubicBezTo>
                    <a:cubicBezTo>
                      <a:pt x="107" y="474"/>
                      <a:pt x="99" y="456"/>
                      <a:pt x="99" y="436"/>
                    </a:cubicBezTo>
                    <a:cubicBezTo>
                      <a:pt x="104" y="227"/>
                      <a:pt x="104" y="227"/>
                      <a:pt x="104" y="227"/>
                    </a:cubicBezTo>
                    <a:cubicBezTo>
                      <a:pt x="104" y="220"/>
                      <a:pt x="104" y="220"/>
                      <a:pt x="104" y="220"/>
                    </a:cubicBezTo>
                    <a:cubicBezTo>
                      <a:pt x="105" y="171"/>
                      <a:pt x="105" y="171"/>
                      <a:pt x="105" y="171"/>
                    </a:cubicBezTo>
                    <a:cubicBezTo>
                      <a:pt x="106" y="151"/>
                      <a:pt x="114" y="133"/>
                      <a:pt x="128" y="120"/>
                    </a:cubicBezTo>
                    <a:cubicBezTo>
                      <a:pt x="142" y="107"/>
                      <a:pt x="160" y="99"/>
                      <a:pt x="180" y="99"/>
                    </a:cubicBezTo>
                    <a:cubicBezTo>
                      <a:pt x="200" y="100"/>
                      <a:pt x="218" y="108"/>
                      <a:pt x="231" y="122"/>
                    </a:cubicBezTo>
                    <a:cubicBezTo>
                      <a:pt x="244" y="136"/>
                      <a:pt x="252" y="154"/>
                      <a:pt x="251" y="174"/>
                    </a:cubicBezTo>
                    <a:cubicBezTo>
                      <a:pt x="250" y="214"/>
                      <a:pt x="250" y="214"/>
                      <a:pt x="250" y="214"/>
                    </a:cubicBezTo>
                    <a:cubicBezTo>
                      <a:pt x="309" y="234"/>
                      <a:pt x="335" y="271"/>
                      <a:pt x="347" y="299"/>
                    </a:cubicBezTo>
                    <a:cubicBezTo>
                      <a:pt x="350" y="176"/>
                      <a:pt x="350" y="176"/>
                      <a:pt x="350" y="176"/>
                    </a:cubicBezTo>
                    <a:cubicBezTo>
                      <a:pt x="351" y="129"/>
                      <a:pt x="333" y="85"/>
                      <a:pt x="302" y="54"/>
                    </a:cubicBezTo>
                    <a:cubicBezTo>
                      <a:pt x="272" y="22"/>
                      <a:pt x="229" y="2"/>
                      <a:pt x="182" y="1"/>
                    </a:cubicBezTo>
                    <a:close/>
                  </a:path>
                </a:pathLst>
              </a:custGeom>
              <a:solidFill>
                <a:srgbClr val="FFFFFF"/>
              </a:solidFill>
              <a:ln w="9525">
                <a:solidFill>
                  <a:srgbClr val="000000"/>
                </a:solidFill>
                <a:round/>
                <a:headEnd/>
                <a:tailEnd/>
              </a:ln>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326">
                  <a:solidFill>
                    <a:srgbClr val="FFFFFF"/>
                  </a:solidFill>
                  <a:latin typeface="Segoe UI Light" pitchFamily="34" charset="0"/>
                  <a:cs typeface="Segoe UI Light" pitchFamily="34" charset="0"/>
                </a:endParaRPr>
              </a:p>
            </p:txBody>
          </p:sp>
          <p:sp>
            <p:nvSpPr>
              <p:cNvPr id="26" name="Freeform 25"/>
              <p:cNvSpPr>
                <a:spLocks/>
              </p:cNvSpPr>
              <p:nvPr/>
            </p:nvSpPr>
            <p:spPr bwMode="black">
              <a:xfrm>
                <a:off x="1257085" y="4760255"/>
                <a:ext cx="1406852" cy="1297771"/>
              </a:xfrm>
              <a:custGeom>
                <a:avLst/>
                <a:gdLst>
                  <a:gd name="T0" fmla="*/ 678 w 711"/>
                  <a:gd name="T1" fmla="*/ 915 h 983"/>
                  <a:gd name="T2" fmla="*/ 154 w 711"/>
                  <a:gd name="T3" fmla="*/ 755 h 983"/>
                  <a:gd name="T4" fmla="*/ 69 w 711"/>
                  <a:gd name="T5" fmla="*/ 562 h 983"/>
                  <a:gd name="T6" fmla="*/ 69 w 711"/>
                  <a:gd name="T7" fmla="*/ 34 h 983"/>
                  <a:gd name="T8" fmla="*/ 34 w 711"/>
                  <a:gd name="T9" fmla="*/ 0 h 983"/>
                  <a:gd name="T10" fmla="*/ 0 w 711"/>
                  <a:gd name="T11" fmla="*/ 34 h 983"/>
                  <a:gd name="T12" fmla="*/ 0 w 711"/>
                  <a:gd name="T13" fmla="*/ 562 h 983"/>
                  <a:gd name="T14" fmla="*/ 0 w 711"/>
                  <a:gd name="T15" fmla="*/ 562 h 983"/>
                  <a:gd name="T16" fmla="*/ 108 w 711"/>
                  <a:gd name="T17" fmla="*/ 805 h 983"/>
                  <a:gd name="T18" fmla="*/ 676 w 711"/>
                  <a:gd name="T19" fmla="*/ 983 h 983"/>
                  <a:gd name="T20" fmla="*/ 677 w 711"/>
                  <a:gd name="T21" fmla="*/ 983 h 983"/>
                  <a:gd name="T22" fmla="*/ 711 w 711"/>
                  <a:gd name="T23" fmla="*/ 950 h 983"/>
                  <a:gd name="T24" fmla="*/ 678 w 711"/>
                  <a:gd name="T25" fmla="*/ 915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1" h="983">
                    <a:moveTo>
                      <a:pt x="678" y="915"/>
                    </a:moveTo>
                    <a:cubicBezTo>
                      <a:pt x="470" y="911"/>
                      <a:pt x="285" y="874"/>
                      <a:pt x="154" y="755"/>
                    </a:cubicBezTo>
                    <a:cubicBezTo>
                      <a:pt x="110" y="712"/>
                      <a:pt x="69" y="647"/>
                      <a:pt x="69" y="562"/>
                    </a:cubicBezTo>
                    <a:cubicBezTo>
                      <a:pt x="69" y="34"/>
                      <a:pt x="69" y="34"/>
                      <a:pt x="69" y="34"/>
                    </a:cubicBezTo>
                    <a:cubicBezTo>
                      <a:pt x="69" y="15"/>
                      <a:pt x="53" y="0"/>
                      <a:pt x="34" y="0"/>
                    </a:cubicBezTo>
                    <a:cubicBezTo>
                      <a:pt x="16" y="0"/>
                      <a:pt x="0" y="15"/>
                      <a:pt x="0" y="34"/>
                    </a:cubicBezTo>
                    <a:cubicBezTo>
                      <a:pt x="0" y="562"/>
                      <a:pt x="0" y="562"/>
                      <a:pt x="0" y="562"/>
                    </a:cubicBezTo>
                    <a:cubicBezTo>
                      <a:pt x="0" y="562"/>
                      <a:pt x="0" y="562"/>
                      <a:pt x="0" y="562"/>
                    </a:cubicBezTo>
                    <a:cubicBezTo>
                      <a:pt x="1" y="670"/>
                      <a:pt x="53" y="753"/>
                      <a:pt x="108" y="805"/>
                    </a:cubicBezTo>
                    <a:cubicBezTo>
                      <a:pt x="259" y="942"/>
                      <a:pt x="462" y="980"/>
                      <a:pt x="676" y="983"/>
                    </a:cubicBezTo>
                    <a:cubicBezTo>
                      <a:pt x="677" y="983"/>
                      <a:pt x="677" y="983"/>
                      <a:pt x="677" y="983"/>
                    </a:cubicBezTo>
                    <a:cubicBezTo>
                      <a:pt x="695" y="983"/>
                      <a:pt x="711" y="969"/>
                      <a:pt x="711" y="950"/>
                    </a:cubicBezTo>
                    <a:cubicBezTo>
                      <a:pt x="711" y="931"/>
                      <a:pt x="697" y="915"/>
                      <a:pt x="678" y="915"/>
                    </a:cubicBezTo>
                    <a:close/>
                  </a:path>
                </a:pathLst>
              </a:custGeom>
              <a:solidFill>
                <a:srgbClr val="FFFFFF"/>
              </a:solidFill>
              <a:ln w="9525">
                <a:solidFill>
                  <a:srgbClr val="000000"/>
                </a:solidFill>
                <a:round/>
                <a:headEnd/>
                <a:tailEnd/>
              </a:ln>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326">
                  <a:solidFill>
                    <a:srgbClr val="FFFFFF"/>
                  </a:solidFill>
                  <a:latin typeface="Segoe UI Light" pitchFamily="34" charset="0"/>
                  <a:cs typeface="Segoe UI Light" pitchFamily="34" charset="0"/>
                </a:endParaRPr>
              </a:p>
            </p:txBody>
          </p:sp>
          <p:sp>
            <p:nvSpPr>
              <p:cNvPr id="28" name="Freeform 27"/>
              <p:cNvSpPr>
                <a:spLocks/>
              </p:cNvSpPr>
              <p:nvPr/>
            </p:nvSpPr>
            <p:spPr bwMode="black">
              <a:xfrm>
                <a:off x="1614301" y="4992000"/>
                <a:ext cx="1134131" cy="288264"/>
              </a:xfrm>
              <a:custGeom>
                <a:avLst/>
                <a:gdLst>
                  <a:gd name="T0" fmla="*/ 643 w 643"/>
                  <a:gd name="T1" fmla="*/ 132 h 208"/>
                  <a:gd name="T2" fmla="*/ 438 w 643"/>
                  <a:gd name="T3" fmla="*/ 150 h 208"/>
                  <a:gd name="T4" fmla="*/ 0 w 643"/>
                  <a:gd name="T5" fmla="*/ 0 h 208"/>
                  <a:gd name="T6" fmla="*/ 0 w 643"/>
                  <a:gd name="T7" fmla="*/ 103 h 208"/>
                  <a:gd name="T8" fmla="*/ 39 w 643"/>
                  <a:gd name="T9" fmla="*/ 130 h 208"/>
                  <a:gd name="T10" fmla="*/ 438 w 643"/>
                  <a:gd name="T11" fmla="*/ 208 h 208"/>
                  <a:gd name="T12" fmla="*/ 606 w 643"/>
                  <a:gd name="T13" fmla="*/ 197 h 208"/>
                  <a:gd name="T14" fmla="*/ 643 w 643"/>
                  <a:gd name="T15" fmla="*/ 132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3" h="208">
                    <a:moveTo>
                      <a:pt x="643" y="132"/>
                    </a:moveTo>
                    <a:cubicBezTo>
                      <a:pt x="582" y="143"/>
                      <a:pt x="512" y="150"/>
                      <a:pt x="438" y="150"/>
                    </a:cubicBezTo>
                    <a:cubicBezTo>
                      <a:pt x="196" y="150"/>
                      <a:pt x="0" y="82"/>
                      <a:pt x="0" y="0"/>
                    </a:cubicBezTo>
                    <a:cubicBezTo>
                      <a:pt x="0" y="103"/>
                      <a:pt x="0" y="103"/>
                      <a:pt x="0" y="103"/>
                    </a:cubicBezTo>
                    <a:cubicBezTo>
                      <a:pt x="12" y="113"/>
                      <a:pt x="25" y="121"/>
                      <a:pt x="39" y="130"/>
                    </a:cubicBezTo>
                    <a:cubicBezTo>
                      <a:pt x="130" y="180"/>
                      <a:pt x="273" y="208"/>
                      <a:pt x="438" y="208"/>
                    </a:cubicBezTo>
                    <a:cubicBezTo>
                      <a:pt x="497" y="208"/>
                      <a:pt x="554" y="204"/>
                      <a:pt x="606" y="197"/>
                    </a:cubicBezTo>
                    <a:cubicBezTo>
                      <a:pt x="615" y="174"/>
                      <a:pt x="628" y="152"/>
                      <a:pt x="643" y="132"/>
                    </a:cubicBezTo>
                    <a:close/>
                  </a:path>
                </a:pathLst>
              </a:custGeom>
              <a:solidFill>
                <a:srgbClr val="FFFFFF"/>
              </a:solidFill>
              <a:ln w="9525">
                <a:solidFill>
                  <a:srgbClr val="000000"/>
                </a:solidFill>
                <a:round/>
                <a:headEnd/>
                <a:tailEnd/>
              </a:ln>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326">
                  <a:solidFill>
                    <a:srgbClr val="FFFFFF"/>
                  </a:solidFill>
                  <a:latin typeface="Segoe UI Light" pitchFamily="34" charset="0"/>
                  <a:cs typeface="Segoe UI Light" pitchFamily="34" charset="0"/>
                </a:endParaRPr>
              </a:p>
            </p:txBody>
          </p:sp>
          <p:sp>
            <p:nvSpPr>
              <p:cNvPr id="29" name="Freeform 28"/>
              <p:cNvSpPr>
                <a:spLocks/>
              </p:cNvSpPr>
              <p:nvPr/>
            </p:nvSpPr>
            <p:spPr bwMode="black">
              <a:xfrm>
                <a:off x="1612697" y="5226278"/>
                <a:ext cx="1051239" cy="279440"/>
              </a:xfrm>
              <a:custGeom>
                <a:avLst/>
                <a:gdLst>
                  <a:gd name="T0" fmla="*/ 590 w 590"/>
                  <a:gd name="T1" fmla="*/ 140 h 208"/>
                  <a:gd name="T2" fmla="*/ 438 w 590"/>
                  <a:gd name="T3" fmla="*/ 150 h 208"/>
                  <a:gd name="T4" fmla="*/ 0 w 590"/>
                  <a:gd name="T5" fmla="*/ 0 h 208"/>
                  <a:gd name="T6" fmla="*/ 0 w 590"/>
                  <a:gd name="T7" fmla="*/ 103 h 208"/>
                  <a:gd name="T8" fmla="*/ 39 w 590"/>
                  <a:gd name="T9" fmla="*/ 129 h 208"/>
                  <a:gd name="T10" fmla="*/ 438 w 590"/>
                  <a:gd name="T11" fmla="*/ 208 h 208"/>
                  <a:gd name="T12" fmla="*/ 589 w 590"/>
                  <a:gd name="T13" fmla="*/ 199 h 208"/>
                  <a:gd name="T14" fmla="*/ 590 w 590"/>
                  <a:gd name="T15" fmla="*/ 14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0" h="208">
                    <a:moveTo>
                      <a:pt x="590" y="140"/>
                    </a:moveTo>
                    <a:cubicBezTo>
                      <a:pt x="543" y="146"/>
                      <a:pt x="491" y="150"/>
                      <a:pt x="438" y="150"/>
                    </a:cubicBezTo>
                    <a:cubicBezTo>
                      <a:pt x="196" y="150"/>
                      <a:pt x="0" y="82"/>
                      <a:pt x="0" y="0"/>
                    </a:cubicBezTo>
                    <a:cubicBezTo>
                      <a:pt x="0" y="103"/>
                      <a:pt x="0" y="103"/>
                      <a:pt x="0" y="103"/>
                    </a:cubicBezTo>
                    <a:cubicBezTo>
                      <a:pt x="12" y="113"/>
                      <a:pt x="25" y="121"/>
                      <a:pt x="39" y="129"/>
                    </a:cubicBezTo>
                    <a:cubicBezTo>
                      <a:pt x="129" y="180"/>
                      <a:pt x="273" y="208"/>
                      <a:pt x="438" y="208"/>
                    </a:cubicBezTo>
                    <a:cubicBezTo>
                      <a:pt x="491" y="208"/>
                      <a:pt x="541" y="205"/>
                      <a:pt x="589" y="199"/>
                    </a:cubicBezTo>
                    <a:lnTo>
                      <a:pt x="590" y="140"/>
                    </a:lnTo>
                    <a:close/>
                  </a:path>
                </a:pathLst>
              </a:custGeom>
              <a:solidFill>
                <a:srgbClr val="FFFFFF"/>
              </a:solidFill>
              <a:ln w="9525">
                <a:solidFill>
                  <a:srgbClr val="000000"/>
                </a:solidFill>
                <a:round/>
                <a:headEnd/>
                <a:tailEnd/>
              </a:ln>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326">
                  <a:solidFill>
                    <a:srgbClr val="FFFFFF"/>
                  </a:solidFill>
                  <a:latin typeface="Segoe UI Light" pitchFamily="34" charset="0"/>
                  <a:cs typeface="Segoe UI Light" pitchFamily="34" charset="0"/>
                </a:endParaRPr>
              </a:p>
            </p:txBody>
          </p:sp>
          <p:sp>
            <p:nvSpPr>
              <p:cNvPr id="30" name="Freeform 29"/>
              <p:cNvSpPr>
                <a:spLocks noEditPoints="1"/>
              </p:cNvSpPr>
              <p:nvPr/>
            </p:nvSpPr>
            <p:spPr bwMode="black">
              <a:xfrm>
                <a:off x="1522910" y="4408844"/>
                <a:ext cx="1691944" cy="1416541"/>
              </a:xfrm>
              <a:custGeom>
                <a:avLst/>
                <a:gdLst>
                  <a:gd name="T0" fmla="*/ 683 w 1073"/>
                  <a:gd name="T1" fmla="*/ 951 h 1056"/>
                  <a:gd name="T2" fmla="*/ 683 w 1073"/>
                  <a:gd name="T3" fmla="*/ 947 h 1056"/>
                  <a:gd name="T4" fmla="*/ 537 w 1073"/>
                  <a:gd name="T5" fmla="*/ 957 h 1056"/>
                  <a:gd name="T6" fmla="*/ 99 w 1073"/>
                  <a:gd name="T7" fmla="*/ 776 h 1056"/>
                  <a:gd name="T8" fmla="*/ 99 w 1073"/>
                  <a:gd name="T9" fmla="*/ 623 h 1056"/>
                  <a:gd name="T10" fmla="*/ 99 w 1073"/>
                  <a:gd name="T11" fmla="*/ 520 h 1056"/>
                  <a:gd name="T12" fmla="*/ 99 w 1073"/>
                  <a:gd name="T13" fmla="*/ 352 h 1056"/>
                  <a:gd name="T14" fmla="*/ 137 w 1073"/>
                  <a:gd name="T15" fmla="*/ 379 h 1056"/>
                  <a:gd name="T16" fmla="*/ 537 w 1073"/>
                  <a:gd name="T17" fmla="*/ 458 h 1056"/>
                  <a:gd name="T18" fmla="*/ 862 w 1073"/>
                  <a:gd name="T19" fmla="*/ 411 h 1056"/>
                  <a:gd name="T20" fmla="*/ 972 w 1073"/>
                  <a:gd name="T21" fmla="*/ 355 h 1056"/>
                  <a:gd name="T22" fmla="*/ 975 w 1073"/>
                  <a:gd name="T23" fmla="*/ 352 h 1056"/>
                  <a:gd name="T24" fmla="*/ 975 w 1073"/>
                  <a:gd name="T25" fmla="*/ 460 h 1056"/>
                  <a:gd name="T26" fmla="*/ 1067 w 1073"/>
                  <a:gd name="T27" fmla="*/ 493 h 1056"/>
                  <a:gd name="T28" fmla="*/ 1073 w 1073"/>
                  <a:gd name="T29" fmla="*/ 494 h 1056"/>
                  <a:gd name="T30" fmla="*/ 1073 w 1073"/>
                  <a:gd name="T31" fmla="*/ 249 h 1056"/>
                  <a:gd name="T32" fmla="*/ 1002 w 1073"/>
                  <a:gd name="T33" fmla="*/ 114 h 1056"/>
                  <a:gd name="T34" fmla="*/ 537 w 1073"/>
                  <a:gd name="T35" fmla="*/ 0 h 1056"/>
                  <a:gd name="T36" fmla="*/ 195 w 1073"/>
                  <a:gd name="T37" fmla="*/ 49 h 1056"/>
                  <a:gd name="T38" fmla="*/ 71 w 1073"/>
                  <a:gd name="T39" fmla="*/ 114 h 1056"/>
                  <a:gd name="T40" fmla="*/ 0 w 1073"/>
                  <a:gd name="T41" fmla="*/ 249 h 1056"/>
                  <a:gd name="T42" fmla="*/ 0 w 1073"/>
                  <a:gd name="T43" fmla="*/ 776 h 1056"/>
                  <a:gd name="T44" fmla="*/ 64 w 1073"/>
                  <a:gd name="T45" fmla="*/ 917 h 1056"/>
                  <a:gd name="T46" fmla="*/ 537 w 1073"/>
                  <a:gd name="T47" fmla="*/ 1056 h 1056"/>
                  <a:gd name="T48" fmla="*/ 681 w 1073"/>
                  <a:gd name="T49" fmla="*/ 1047 h 1056"/>
                  <a:gd name="T50" fmla="*/ 683 w 1073"/>
                  <a:gd name="T51" fmla="*/ 951 h 1056"/>
                  <a:gd name="T52" fmla="*/ 537 w 1073"/>
                  <a:gd name="T53" fmla="*/ 99 h 1056"/>
                  <a:gd name="T54" fmla="*/ 975 w 1073"/>
                  <a:gd name="T55" fmla="*/ 249 h 1056"/>
                  <a:gd name="T56" fmla="*/ 537 w 1073"/>
                  <a:gd name="T57" fmla="*/ 399 h 1056"/>
                  <a:gd name="T58" fmla="*/ 99 w 1073"/>
                  <a:gd name="T59" fmla="*/ 249 h 1056"/>
                  <a:gd name="T60" fmla="*/ 537 w 1073"/>
                  <a:gd name="T61" fmla="*/ 99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73" h="1056">
                    <a:moveTo>
                      <a:pt x="683" y="951"/>
                    </a:moveTo>
                    <a:cubicBezTo>
                      <a:pt x="683" y="947"/>
                      <a:pt x="683" y="947"/>
                      <a:pt x="683" y="947"/>
                    </a:cubicBezTo>
                    <a:cubicBezTo>
                      <a:pt x="638" y="954"/>
                      <a:pt x="587" y="957"/>
                      <a:pt x="537" y="957"/>
                    </a:cubicBezTo>
                    <a:cubicBezTo>
                      <a:pt x="295" y="957"/>
                      <a:pt x="99" y="876"/>
                      <a:pt x="99" y="776"/>
                    </a:cubicBezTo>
                    <a:cubicBezTo>
                      <a:pt x="99" y="623"/>
                      <a:pt x="99" y="623"/>
                      <a:pt x="99" y="623"/>
                    </a:cubicBezTo>
                    <a:cubicBezTo>
                      <a:pt x="99" y="520"/>
                      <a:pt x="99" y="520"/>
                      <a:pt x="99" y="520"/>
                    </a:cubicBezTo>
                    <a:cubicBezTo>
                      <a:pt x="99" y="352"/>
                      <a:pt x="99" y="352"/>
                      <a:pt x="99" y="352"/>
                    </a:cubicBezTo>
                    <a:cubicBezTo>
                      <a:pt x="110" y="362"/>
                      <a:pt x="123" y="371"/>
                      <a:pt x="137" y="379"/>
                    </a:cubicBezTo>
                    <a:cubicBezTo>
                      <a:pt x="228" y="429"/>
                      <a:pt x="371" y="457"/>
                      <a:pt x="537" y="458"/>
                    </a:cubicBezTo>
                    <a:cubicBezTo>
                      <a:pt x="662" y="458"/>
                      <a:pt x="776" y="441"/>
                      <a:pt x="862" y="411"/>
                    </a:cubicBezTo>
                    <a:cubicBezTo>
                      <a:pt x="906" y="396"/>
                      <a:pt x="942" y="378"/>
                      <a:pt x="972" y="355"/>
                    </a:cubicBezTo>
                    <a:cubicBezTo>
                      <a:pt x="973" y="354"/>
                      <a:pt x="974" y="353"/>
                      <a:pt x="975" y="352"/>
                    </a:cubicBezTo>
                    <a:cubicBezTo>
                      <a:pt x="975" y="460"/>
                      <a:pt x="975" y="460"/>
                      <a:pt x="975" y="460"/>
                    </a:cubicBezTo>
                    <a:cubicBezTo>
                      <a:pt x="1008" y="465"/>
                      <a:pt x="1039" y="476"/>
                      <a:pt x="1067" y="493"/>
                    </a:cubicBezTo>
                    <a:cubicBezTo>
                      <a:pt x="1069" y="493"/>
                      <a:pt x="1071" y="493"/>
                      <a:pt x="1073" y="494"/>
                    </a:cubicBezTo>
                    <a:cubicBezTo>
                      <a:pt x="1073" y="249"/>
                      <a:pt x="1073" y="249"/>
                      <a:pt x="1073" y="249"/>
                    </a:cubicBezTo>
                    <a:cubicBezTo>
                      <a:pt x="1073" y="187"/>
                      <a:pt x="1037" y="141"/>
                      <a:pt x="1002" y="114"/>
                    </a:cubicBezTo>
                    <a:cubicBezTo>
                      <a:pt x="896" y="33"/>
                      <a:pt x="733" y="3"/>
                      <a:pt x="537" y="0"/>
                    </a:cubicBezTo>
                    <a:cubicBezTo>
                      <a:pt x="406" y="0"/>
                      <a:pt x="288" y="18"/>
                      <a:pt x="195" y="49"/>
                    </a:cubicBezTo>
                    <a:cubicBezTo>
                      <a:pt x="148" y="66"/>
                      <a:pt x="107" y="85"/>
                      <a:pt x="71" y="114"/>
                    </a:cubicBezTo>
                    <a:cubicBezTo>
                      <a:pt x="36" y="141"/>
                      <a:pt x="0" y="187"/>
                      <a:pt x="0" y="249"/>
                    </a:cubicBezTo>
                    <a:cubicBezTo>
                      <a:pt x="0" y="776"/>
                      <a:pt x="0" y="776"/>
                      <a:pt x="0" y="776"/>
                    </a:cubicBezTo>
                    <a:cubicBezTo>
                      <a:pt x="0" y="835"/>
                      <a:pt x="29" y="884"/>
                      <a:pt x="64" y="917"/>
                    </a:cubicBezTo>
                    <a:cubicBezTo>
                      <a:pt x="169" y="1014"/>
                      <a:pt x="338" y="1053"/>
                      <a:pt x="537" y="1056"/>
                    </a:cubicBezTo>
                    <a:cubicBezTo>
                      <a:pt x="586" y="1056"/>
                      <a:pt x="636" y="1053"/>
                      <a:pt x="681" y="1047"/>
                    </a:cubicBezTo>
                    <a:lnTo>
                      <a:pt x="683" y="951"/>
                    </a:lnTo>
                    <a:close/>
                    <a:moveTo>
                      <a:pt x="537" y="99"/>
                    </a:moveTo>
                    <a:cubicBezTo>
                      <a:pt x="778" y="99"/>
                      <a:pt x="975" y="166"/>
                      <a:pt x="975" y="249"/>
                    </a:cubicBezTo>
                    <a:cubicBezTo>
                      <a:pt x="975" y="332"/>
                      <a:pt x="778" y="399"/>
                      <a:pt x="537" y="399"/>
                    </a:cubicBezTo>
                    <a:cubicBezTo>
                      <a:pt x="295" y="399"/>
                      <a:pt x="99" y="332"/>
                      <a:pt x="99" y="249"/>
                    </a:cubicBezTo>
                    <a:cubicBezTo>
                      <a:pt x="99" y="166"/>
                      <a:pt x="295" y="99"/>
                      <a:pt x="537" y="99"/>
                    </a:cubicBezTo>
                    <a:close/>
                  </a:path>
                </a:pathLst>
              </a:custGeom>
              <a:solidFill>
                <a:srgbClr val="FFFFFF"/>
              </a:solidFill>
              <a:ln w="9525">
                <a:solidFill>
                  <a:srgbClr val="000000"/>
                </a:solidFill>
                <a:round/>
                <a:headEnd/>
                <a:tailEnd/>
              </a:ln>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326">
                  <a:solidFill>
                    <a:srgbClr val="FFFFFF"/>
                  </a:solidFill>
                  <a:latin typeface="Segoe UI Light" pitchFamily="34" charset="0"/>
                  <a:cs typeface="Segoe UI Light" pitchFamily="34" charset="0"/>
                </a:endParaRPr>
              </a:p>
            </p:txBody>
          </p:sp>
        </p:grpSp>
        <p:sp>
          <p:nvSpPr>
            <p:cNvPr id="17" name="Rectangle 16"/>
            <p:cNvSpPr/>
            <p:nvPr/>
          </p:nvSpPr>
          <p:spPr bwMode="auto">
            <a:xfrm>
              <a:off x="5873411" y="3557556"/>
              <a:ext cx="1897732" cy="338094"/>
            </a:xfrm>
            <a:prstGeom prst="rect">
              <a:avLst/>
            </a:prstGeom>
            <a:noFill/>
            <a:ln w="9525" cap="flat" cmpd="sng" algn="ctr">
              <a:noFill/>
              <a:prstDash val="solid"/>
              <a:round/>
              <a:headEnd type="none" w="med" len="med"/>
              <a:tailEnd type="none" w="med" len="med"/>
            </a:ln>
            <a:effectLst/>
          </p:spPr>
          <p:txBody>
            <a:bodyPr vert="horz" wrap="square" lIns="77696" tIns="38847" rIns="77696" bIns="38847" numCol="1" rtlCol="0"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1110116" fontAlgn="base">
                <a:spcBef>
                  <a:spcPct val="0"/>
                </a:spcBef>
                <a:spcAft>
                  <a:spcPct val="0"/>
                </a:spcAft>
              </a:pPr>
              <a:r>
                <a:rPr lang="en-US" sz="1836" b="1" dirty="0">
                  <a:solidFill>
                    <a:srgbClr val="FFFFFF"/>
                  </a:solidFill>
                  <a:cs typeface="Segoe UI Light" pitchFamily="34" charset="0"/>
                </a:rPr>
                <a:t>Server</a:t>
              </a:r>
            </a:p>
          </p:txBody>
        </p:sp>
        <p:sp>
          <p:nvSpPr>
            <p:cNvPr id="18" name="Rectangle 17"/>
            <p:cNvSpPr/>
            <p:nvPr/>
          </p:nvSpPr>
          <p:spPr bwMode="auto">
            <a:xfrm>
              <a:off x="956124" y="3557555"/>
              <a:ext cx="1897732" cy="338094"/>
            </a:xfrm>
            <a:prstGeom prst="rect">
              <a:avLst/>
            </a:prstGeom>
            <a:noFill/>
            <a:ln w="9525" cap="flat" cmpd="sng" algn="ctr">
              <a:noFill/>
              <a:prstDash val="solid"/>
              <a:round/>
              <a:headEnd type="none" w="med" len="med"/>
              <a:tailEnd type="none" w="med" len="med"/>
            </a:ln>
            <a:effectLst/>
          </p:spPr>
          <p:txBody>
            <a:bodyPr vert="horz" wrap="square" lIns="77696" tIns="38847" rIns="77696" bIns="38847" numCol="1" rtlCol="0"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1110116" fontAlgn="base">
                <a:spcBef>
                  <a:spcPct val="0"/>
                </a:spcBef>
                <a:spcAft>
                  <a:spcPct val="0"/>
                </a:spcAft>
              </a:pPr>
              <a:r>
                <a:rPr lang="en-US" sz="1836" b="1" dirty="0">
                  <a:solidFill>
                    <a:srgbClr val="FFFFFF"/>
                  </a:solidFill>
                  <a:cs typeface="Segoe UI Light" pitchFamily="34" charset="0"/>
                </a:rPr>
                <a:t>Client</a:t>
              </a:r>
            </a:p>
          </p:txBody>
        </p:sp>
        <p:sp>
          <p:nvSpPr>
            <p:cNvPr id="19" name="Rectangle 18"/>
            <p:cNvSpPr/>
            <p:nvPr/>
          </p:nvSpPr>
          <p:spPr bwMode="auto">
            <a:xfrm>
              <a:off x="2349756" y="4702545"/>
              <a:ext cx="3847106" cy="207198"/>
            </a:xfrm>
            <a:prstGeom prst="rect">
              <a:avLst/>
            </a:prstGeom>
            <a:noFill/>
            <a:ln w="9525" cap="flat" cmpd="sng" algn="ctr">
              <a:noFill/>
              <a:prstDash val="solid"/>
              <a:round/>
              <a:headEnd type="none" w="med" len="med"/>
              <a:tailEnd type="none" w="med" len="med"/>
            </a:ln>
            <a:effectLst/>
          </p:spPr>
          <p:txBody>
            <a:bodyPr vert="horz" wrap="square" lIns="77696" tIns="38847" rIns="77696" bIns="38847" numCol="1" rtlCol="0"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1110116" fontAlgn="base">
                <a:spcBef>
                  <a:spcPct val="0"/>
                </a:spcBef>
                <a:spcAft>
                  <a:spcPct val="0"/>
                </a:spcAft>
              </a:pPr>
              <a:r>
                <a:rPr lang="en-US" sz="1836" b="1" dirty="0">
                  <a:solidFill>
                    <a:srgbClr val="FFFFFF"/>
                  </a:solidFill>
                  <a:cs typeface="Segoe UI Light" pitchFamily="34" charset="0"/>
                </a:rPr>
                <a:t>SMB Encryption</a:t>
              </a:r>
            </a:p>
          </p:txBody>
        </p:sp>
        <p:sp>
          <p:nvSpPr>
            <p:cNvPr id="23" name="Freeform 22"/>
            <p:cNvSpPr>
              <a:spLocks noEditPoints="1"/>
            </p:cNvSpPr>
            <p:nvPr/>
          </p:nvSpPr>
          <p:spPr bwMode="black">
            <a:xfrm>
              <a:off x="5988075" y="2766652"/>
              <a:ext cx="1617752" cy="841708"/>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FFFFFF"/>
            </a:solidFill>
            <a:ln w="9525">
              <a:solidFill>
                <a:srgbClr val="000000"/>
              </a:solidFill>
              <a:round/>
              <a:headEnd/>
              <a:tailEnd/>
            </a:ln>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32">
                <a:solidFill>
                  <a:srgbClr val="FFFFFF"/>
                </a:solidFill>
              </a:endParaRPr>
            </a:p>
          </p:txBody>
        </p:sp>
      </p:grpSp>
    </p:spTree>
    <p:extLst>
      <p:ext uri="{BB962C8B-B14F-4D97-AF65-F5344CB8AC3E}">
        <p14:creationId xmlns:p14="http://schemas.microsoft.com/office/powerpoint/2010/main" val="1453260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VSS for SMB File Shares</a:t>
            </a:r>
            <a:endParaRPr lang="en-US" dirty="0"/>
          </a:p>
        </p:txBody>
      </p:sp>
      <p:sp>
        <p:nvSpPr>
          <p:cNvPr id="3" name="Content Placeholder 2"/>
          <p:cNvSpPr>
            <a:spLocks noGrp="1"/>
          </p:cNvSpPr>
          <p:nvPr>
            <p:ph type="body" sz="quarter" idx="10"/>
          </p:nvPr>
        </p:nvSpPr>
        <p:spPr>
          <a:xfrm>
            <a:off x="323638" y="1729553"/>
            <a:ext cx="3913874" cy="2536079"/>
          </a:xfrm>
        </p:spPr>
        <p:txBody>
          <a:bodyPr/>
          <a:lstStyle/>
          <a:p>
            <a:r>
              <a:rPr lang="en-US" sz="2448" dirty="0">
                <a:solidFill>
                  <a:schemeClr val="tx1"/>
                </a:solidFill>
              </a:rPr>
              <a:t>Application consistent shadow copies for server application data stored on Windows </a:t>
            </a:r>
            <a:r>
              <a:rPr lang="en-US" sz="2448" dirty="0" smtClean="0">
                <a:solidFill>
                  <a:schemeClr val="tx1"/>
                </a:solidFill>
              </a:rPr>
              <a:t>Server 2012 file shares</a:t>
            </a:r>
            <a:endParaRPr lang="en-US" sz="2448" dirty="0">
              <a:solidFill>
                <a:schemeClr val="tx1"/>
              </a:solidFill>
            </a:endParaRPr>
          </a:p>
          <a:p>
            <a:r>
              <a:rPr lang="en-US" sz="2448" dirty="0">
                <a:solidFill>
                  <a:schemeClr val="tx1"/>
                </a:solidFill>
              </a:rPr>
              <a:t>Backup and restore </a:t>
            </a:r>
            <a:r>
              <a:rPr lang="en-US" sz="2448" dirty="0" smtClean="0">
                <a:solidFill>
                  <a:schemeClr val="tx1"/>
                </a:solidFill>
              </a:rPr>
              <a:t>scenarios</a:t>
            </a:r>
            <a:endParaRPr lang="en-US" sz="2448" dirty="0">
              <a:solidFill>
                <a:schemeClr val="tx1"/>
              </a:solidFill>
            </a:endParaRPr>
          </a:p>
          <a:p>
            <a:r>
              <a:rPr lang="en-US" sz="2448" dirty="0">
                <a:solidFill>
                  <a:schemeClr val="tx1"/>
                </a:solidFill>
              </a:rPr>
              <a:t>Full integration with VSS infrastructure</a:t>
            </a:r>
          </a:p>
        </p:txBody>
      </p:sp>
      <p:sp>
        <p:nvSpPr>
          <p:cNvPr id="11" name="Rectangle 10"/>
          <p:cNvSpPr/>
          <p:nvPr/>
        </p:nvSpPr>
        <p:spPr>
          <a:xfrm>
            <a:off x="8729064" y="2622541"/>
            <a:ext cx="2995861" cy="3159658"/>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0">
                    <a:srgbClr val="FFFFFF"/>
                  </a:gs>
                  <a:gs pos="100000">
                    <a:srgbClr val="FFFFFF"/>
                  </a:gs>
                </a:gsLst>
                <a:lin ang="5400000" scaled="0"/>
              </a:gradFill>
            </a:endParaRPr>
          </a:p>
        </p:txBody>
      </p:sp>
      <p:sp>
        <p:nvSpPr>
          <p:cNvPr id="12" name="Rectangle 11"/>
          <p:cNvSpPr/>
          <p:nvPr/>
        </p:nvSpPr>
        <p:spPr>
          <a:xfrm>
            <a:off x="5158950" y="3092474"/>
            <a:ext cx="2859239" cy="2652054"/>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solidFill>
                <a:schemeClr val="bg1"/>
              </a:solidFill>
            </a:endParaRPr>
          </a:p>
          <a:p>
            <a:pPr algn="ctr" defTabSz="932472" fontAlgn="base">
              <a:spcBef>
                <a:spcPct val="0"/>
              </a:spcBef>
              <a:spcAft>
                <a:spcPct val="0"/>
              </a:spcAft>
            </a:pPr>
            <a:endParaRPr lang="en-US" sz="1600" dirty="0">
              <a:solidFill>
                <a:schemeClr val="bg1"/>
              </a:solidFill>
            </a:endParaRPr>
          </a:p>
          <a:p>
            <a:pPr algn="ctr" defTabSz="932472" fontAlgn="base">
              <a:spcBef>
                <a:spcPct val="0"/>
              </a:spcBef>
              <a:spcAft>
                <a:spcPct val="0"/>
              </a:spcAft>
            </a:pPr>
            <a:endParaRPr lang="en-US" sz="1600" dirty="0">
              <a:solidFill>
                <a:schemeClr val="bg1"/>
              </a:solidFill>
            </a:endParaRPr>
          </a:p>
          <a:p>
            <a:pPr algn="ctr" defTabSz="932472" fontAlgn="base">
              <a:spcBef>
                <a:spcPct val="0"/>
              </a:spcBef>
              <a:spcAft>
                <a:spcPct val="0"/>
              </a:spcAft>
            </a:pPr>
            <a:endParaRPr lang="en-US" sz="1600" dirty="0">
              <a:solidFill>
                <a:schemeClr val="bg1"/>
              </a:solidFill>
            </a:endParaRPr>
          </a:p>
          <a:p>
            <a:pPr algn="ctr" defTabSz="932472" fontAlgn="base">
              <a:spcBef>
                <a:spcPct val="0"/>
              </a:spcBef>
              <a:spcAft>
                <a:spcPct val="0"/>
              </a:spcAft>
            </a:pPr>
            <a:endParaRPr lang="en-US" sz="1600" dirty="0">
              <a:solidFill>
                <a:schemeClr val="bg1"/>
              </a:solidFill>
            </a:endParaRPr>
          </a:p>
          <a:p>
            <a:pPr algn="ctr" defTabSz="932472" fontAlgn="base">
              <a:spcBef>
                <a:spcPct val="0"/>
              </a:spcBef>
              <a:spcAft>
                <a:spcPct val="0"/>
              </a:spcAft>
            </a:pPr>
            <a:endParaRPr lang="en-US" sz="1600" dirty="0">
              <a:solidFill>
                <a:schemeClr val="bg1"/>
              </a:solidFill>
            </a:endParaRPr>
          </a:p>
          <a:p>
            <a:pPr algn="ctr" defTabSz="932472" fontAlgn="base">
              <a:spcBef>
                <a:spcPct val="0"/>
              </a:spcBef>
              <a:spcAft>
                <a:spcPct val="0"/>
              </a:spcAft>
            </a:pPr>
            <a:endParaRPr lang="en-US" sz="1600" dirty="0">
              <a:solidFill>
                <a:schemeClr val="bg1"/>
              </a:solidFill>
            </a:endParaRPr>
          </a:p>
          <a:p>
            <a:pPr algn="ctr" defTabSz="932472" fontAlgn="base">
              <a:spcBef>
                <a:spcPct val="0"/>
              </a:spcBef>
              <a:spcAft>
                <a:spcPct val="0"/>
              </a:spcAft>
            </a:pPr>
            <a:endParaRPr lang="en-US" sz="1600" dirty="0">
              <a:solidFill>
                <a:schemeClr val="bg1"/>
              </a:solidFill>
            </a:endParaRPr>
          </a:p>
          <a:p>
            <a:pPr algn="ctr" defTabSz="932472" fontAlgn="base">
              <a:spcBef>
                <a:spcPct val="0"/>
              </a:spcBef>
              <a:spcAft>
                <a:spcPct val="0"/>
              </a:spcAft>
            </a:pPr>
            <a:endParaRPr lang="en-US" sz="1600" dirty="0">
              <a:solidFill>
                <a:schemeClr val="bg1"/>
              </a:solidFill>
            </a:endParaRPr>
          </a:p>
          <a:p>
            <a:pPr algn="ctr" defTabSz="932472" fontAlgn="base">
              <a:spcBef>
                <a:spcPct val="0"/>
              </a:spcBef>
              <a:spcAft>
                <a:spcPct val="0"/>
              </a:spcAft>
            </a:pPr>
            <a:endParaRPr lang="en-US" sz="1600" dirty="0">
              <a:solidFill>
                <a:schemeClr val="bg1"/>
              </a:solidFill>
            </a:endParaRPr>
          </a:p>
          <a:p>
            <a:pPr algn="ctr" defTabSz="932472" fontAlgn="base">
              <a:spcBef>
                <a:spcPct val="0"/>
              </a:spcBef>
              <a:spcAft>
                <a:spcPct val="0"/>
              </a:spcAft>
            </a:pPr>
            <a:endParaRPr lang="en-US" sz="1600" dirty="0">
              <a:solidFill>
                <a:schemeClr val="bg1"/>
              </a:solidFill>
            </a:endParaRPr>
          </a:p>
          <a:p>
            <a:pPr algn="ctr" defTabSz="932472" fontAlgn="base">
              <a:spcBef>
                <a:spcPct val="0"/>
              </a:spcBef>
              <a:spcAft>
                <a:spcPct val="0"/>
              </a:spcAft>
            </a:pPr>
            <a:endParaRPr lang="en-US" sz="1600" dirty="0">
              <a:solidFill>
                <a:schemeClr val="bg1"/>
              </a:solidFill>
            </a:endParaRPr>
          </a:p>
          <a:p>
            <a:pPr algn="ctr" defTabSz="932472" fontAlgn="base">
              <a:spcBef>
                <a:spcPct val="0"/>
              </a:spcBef>
              <a:spcAft>
                <a:spcPct val="0"/>
              </a:spcAft>
            </a:pPr>
            <a:endParaRPr lang="en-US" sz="1600" dirty="0">
              <a:solidFill>
                <a:schemeClr val="bg1"/>
              </a:solidFill>
            </a:endParaRPr>
          </a:p>
          <a:p>
            <a:pPr algn="ctr" defTabSz="932472" fontAlgn="base">
              <a:spcBef>
                <a:spcPct val="0"/>
              </a:spcBef>
              <a:spcAft>
                <a:spcPct val="0"/>
              </a:spcAft>
            </a:pPr>
            <a:endParaRPr lang="en-US" sz="1600" dirty="0">
              <a:solidFill>
                <a:schemeClr val="bg1"/>
              </a:solidFill>
            </a:endParaRPr>
          </a:p>
          <a:p>
            <a:pPr algn="ctr" defTabSz="932472" fontAlgn="base">
              <a:spcBef>
                <a:spcPct val="0"/>
              </a:spcBef>
              <a:spcAft>
                <a:spcPct val="0"/>
              </a:spcAft>
            </a:pPr>
            <a:endParaRPr lang="en-US" sz="1600" dirty="0">
              <a:solidFill>
                <a:schemeClr val="bg1"/>
              </a:solidFill>
            </a:endParaRPr>
          </a:p>
          <a:p>
            <a:pPr algn="ctr" defTabSz="932472" fontAlgn="base">
              <a:spcBef>
                <a:spcPct val="0"/>
              </a:spcBef>
              <a:spcAft>
                <a:spcPct val="0"/>
              </a:spcAft>
            </a:pPr>
            <a:endParaRPr lang="en-US" sz="1600" dirty="0">
              <a:solidFill>
                <a:schemeClr val="bg1"/>
              </a:solidFill>
            </a:endParaRPr>
          </a:p>
          <a:p>
            <a:pPr algn="ctr" defTabSz="932472" fontAlgn="base">
              <a:spcBef>
                <a:spcPct val="0"/>
              </a:spcBef>
              <a:spcAft>
                <a:spcPct val="0"/>
              </a:spcAft>
            </a:pPr>
            <a:endParaRPr lang="en-US" sz="1600" dirty="0">
              <a:solidFill>
                <a:schemeClr val="bg1"/>
              </a:solidFill>
            </a:endParaRPr>
          </a:p>
          <a:p>
            <a:pPr algn="ctr" defTabSz="932472" fontAlgn="base">
              <a:spcBef>
                <a:spcPct val="0"/>
              </a:spcBef>
              <a:spcAft>
                <a:spcPct val="0"/>
              </a:spcAft>
            </a:pPr>
            <a:endParaRPr lang="en-US" sz="1600" dirty="0">
              <a:solidFill>
                <a:schemeClr val="bg1"/>
              </a:solidFill>
            </a:endParaRPr>
          </a:p>
        </p:txBody>
      </p:sp>
      <p:sp>
        <p:nvSpPr>
          <p:cNvPr id="13" name="Rounded Rectangle 12"/>
          <p:cNvSpPr/>
          <p:nvPr/>
        </p:nvSpPr>
        <p:spPr>
          <a:xfrm>
            <a:off x="9005480" y="3637695"/>
            <a:ext cx="2486295" cy="279781"/>
          </a:xfrm>
          <a:prstGeom prst="roundRect">
            <a:avLst/>
          </a:prstGeom>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solidFill>
                  <a:schemeClr val="bg1"/>
                </a:solidFill>
              </a:rPr>
              <a:t>Volume Shadow Copy Service</a:t>
            </a:r>
          </a:p>
        </p:txBody>
      </p:sp>
      <p:sp>
        <p:nvSpPr>
          <p:cNvPr id="16" name="TextBox 15"/>
          <p:cNvSpPr txBox="1"/>
          <p:nvPr/>
        </p:nvSpPr>
        <p:spPr>
          <a:xfrm>
            <a:off x="8986961" y="5283111"/>
            <a:ext cx="1332180" cy="478442"/>
          </a:xfrm>
          <a:prstGeom prst="rect">
            <a:avLst/>
          </a:prstGeom>
          <a:noFill/>
        </p:spPr>
        <p:txBody>
          <a:bodyPr wrap="square" rtlCol="0">
            <a:spAutoFit/>
          </a:bodyPr>
          <a:lstStyle/>
          <a:p>
            <a:pPr algn="ctr"/>
            <a:r>
              <a:rPr lang="en-US" sz="1224" dirty="0">
                <a:solidFill>
                  <a:schemeClr val="bg1"/>
                </a:solidFill>
              </a:rPr>
              <a:t>\\fs\foo</a:t>
            </a:r>
          </a:p>
          <a:p>
            <a:pPr algn="ctr"/>
            <a:r>
              <a:rPr lang="en-US" sz="1224" dirty="0">
                <a:solidFill>
                  <a:schemeClr val="bg1"/>
                </a:solidFill>
              </a:rPr>
              <a:t>Data volume</a:t>
            </a:r>
          </a:p>
        </p:txBody>
      </p:sp>
      <p:sp>
        <p:nvSpPr>
          <p:cNvPr id="19" name="TextBox 18"/>
          <p:cNvSpPr txBox="1"/>
          <p:nvPr/>
        </p:nvSpPr>
        <p:spPr>
          <a:xfrm>
            <a:off x="10345562" y="5283111"/>
            <a:ext cx="1217049" cy="478442"/>
          </a:xfrm>
          <a:prstGeom prst="rect">
            <a:avLst/>
          </a:prstGeom>
          <a:noFill/>
        </p:spPr>
        <p:txBody>
          <a:bodyPr wrap="square" rtlCol="0">
            <a:spAutoFit/>
          </a:bodyPr>
          <a:lstStyle/>
          <a:p>
            <a:pPr algn="ctr"/>
            <a:r>
              <a:rPr lang="en-US" sz="1224" dirty="0">
                <a:solidFill>
                  <a:schemeClr val="bg1"/>
                </a:solidFill>
              </a:rPr>
              <a:t>\\fs\foo@t1</a:t>
            </a:r>
          </a:p>
          <a:p>
            <a:pPr algn="ctr"/>
            <a:r>
              <a:rPr lang="en-US" sz="1224" dirty="0">
                <a:solidFill>
                  <a:schemeClr val="bg1"/>
                </a:solidFill>
              </a:rPr>
              <a:t>Shadow Copy</a:t>
            </a:r>
            <a:endParaRPr lang="en-US" sz="1224" baseline="30000" dirty="0">
              <a:solidFill>
                <a:schemeClr val="bg1"/>
              </a:solidFill>
            </a:endParaRPr>
          </a:p>
        </p:txBody>
      </p:sp>
      <p:cxnSp>
        <p:nvCxnSpPr>
          <p:cNvPr id="20" name="Straight Arrow Connector 19"/>
          <p:cNvCxnSpPr>
            <a:endCxn id="52" idx="0"/>
          </p:cNvCxnSpPr>
          <p:nvPr/>
        </p:nvCxnSpPr>
        <p:spPr>
          <a:xfrm flipH="1">
            <a:off x="6616891" y="2098434"/>
            <a:ext cx="2250827" cy="1189334"/>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a:off x="5537185" y="3534184"/>
            <a:ext cx="0" cy="5609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9374178" y="3092477"/>
            <a:ext cx="12902" cy="5276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7537136" y="4394367"/>
            <a:ext cx="1" cy="5626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7944410" y="1358390"/>
            <a:ext cx="1252849" cy="286428"/>
          </a:xfrm>
          <a:prstGeom prst="rect">
            <a:avLst/>
          </a:prstGeom>
          <a:noFill/>
        </p:spPr>
        <p:txBody>
          <a:bodyPr wrap="square" lIns="93382" tIns="46690" rIns="93382" bIns="46690" rtlCol="0">
            <a:spAutoFit/>
          </a:bodyPr>
          <a:lstStyle/>
          <a:p>
            <a:pPr algn="ctr"/>
            <a:r>
              <a:rPr lang="en-US" sz="1224" dirty="0"/>
              <a:t>Backup Server</a:t>
            </a:r>
          </a:p>
        </p:txBody>
      </p:sp>
      <p:sp>
        <p:nvSpPr>
          <p:cNvPr id="27" name="TextBox 26"/>
          <p:cNvSpPr txBox="1"/>
          <p:nvPr/>
        </p:nvSpPr>
        <p:spPr>
          <a:xfrm>
            <a:off x="5158201" y="5782200"/>
            <a:ext cx="2075160" cy="286428"/>
          </a:xfrm>
          <a:prstGeom prst="rect">
            <a:avLst/>
          </a:prstGeom>
          <a:noFill/>
        </p:spPr>
        <p:txBody>
          <a:bodyPr wrap="square" lIns="93382" tIns="46690" rIns="93382" bIns="46690" rtlCol="0">
            <a:spAutoFit/>
          </a:bodyPr>
          <a:lstStyle/>
          <a:p>
            <a:pPr algn="ctr"/>
            <a:r>
              <a:rPr lang="en-US" sz="1224" dirty="0"/>
              <a:t>Application Server</a:t>
            </a:r>
          </a:p>
        </p:txBody>
      </p:sp>
      <p:sp>
        <p:nvSpPr>
          <p:cNvPr id="29" name="TextBox 28"/>
          <p:cNvSpPr txBox="1"/>
          <p:nvPr/>
        </p:nvSpPr>
        <p:spPr>
          <a:xfrm>
            <a:off x="8552637" y="5782200"/>
            <a:ext cx="1252476" cy="286428"/>
          </a:xfrm>
          <a:prstGeom prst="rect">
            <a:avLst/>
          </a:prstGeom>
          <a:noFill/>
        </p:spPr>
        <p:txBody>
          <a:bodyPr wrap="square" lIns="93382" tIns="46690" rIns="93382" bIns="46690" rtlCol="0">
            <a:spAutoFit/>
          </a:bodyPr>
          <a:lstStyle/>
          <a:p>
            <a:pPr algn="ctr"/>
            <a:r>
              <a:rPr lang="en-US" sz="1224" dirty="0"/>
              <a:t>File Server</a:t>
            </a:r>
          </a:p>
        </p:txBody>
      </p:sp>
      <p:sp>
        <p:nvSpPr>
          <p:cNvPr id="30" name="Rounded Rectangle 29"/>
          <p:cNvSpPr/>
          <p:nvPr/>
        </p:nvSpPr>
        <p:spPr>
          <a:xfrm>
            <a:off x="9005480" y="2803893"/>
            <a:ext cx="2486295" cy="279781"/>
          </a:xfrm>
          <a:prstGeom prst="round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File Share Shadow Copy Agent</a:t>
            </a:r>
          </a:p>
        </p:txBody>
      </p:sp>
      <p:cxnSp>
        <p:nvCxnSpPr>
          <p:cNvPr id="31" name="Elbow Connector 30"/>
          <p:cNvCxnSpPr>
            <a:stCxn id="54" idx="3"/>
            <a:endCxn id="30" idx="1"/>
          </p:cNvCxnSpPr>
          <p:nvPr/>
        </p:nvCxnSpPr>
        <p:spPr>
          <a:xfrm flipV="1">
            <a:off x="7860038" y="2943786"/>
            <a:ext cx="1145441" cy="2166719"/>
          </a:xfrm>
          <a:prstGeom prst="bentConnector3">
            <a:avLst>
              <a:gd name="adj1" fmla="val 50000"/>
            </a:avLst>
          </a:prstGeom>
          <a:ln>
            <a:solidFill>
              <a:schemeClr val="tx1"/>
            </a:solidFill>
            <a:headEnd type="arrow" w="med" len="med"/>
            <a:tailEnd type="arrow" w="med" len="med"/>
          </a:ln>
        </p:spPr>
        <p:style>
          <a:lnRef idx="2">
            <a:schemeClr val="accent2"/>
          </a:lnRef>
          <a:fillRef idx="0">
            <a:schemeClr val="accent2"/>
          </a:fillRef>
          <a:effectRef idx="1">
            <a:schemeClr val="accent2"/>
          </a:effectRef>
          <a:fontRef idx="minor">
            <a:schemeClr val="tx1"/>
          </a:fontRef>
        </p:style>
      </p:cxnSp>
      <p:sp>
        <p:nvSpPr>
          <p:cNvPr id="32" name="TextBox 31"/>
          <p:cNvSpPr txBox="1"/>
          <p:nvPr/>
        </p:nvSpPr>
        <p:spPr>
          <a:xfrm>
            <a:off x="5743061" y="3665208"/>
            <a:ext cx="2275128" cy="286428"/>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defPPr>
              <a:defRPr lang="en-US"/>
            </a:defPPr>
            <a:lvl1pPr algn="ctr" defTabSz="932472" fontAlgn="base">
              <a:spcBef>
                <a:spcPct val="0"/>
              </a:spcBef>
              <a:spcAft>
                <a:spcPct val="0"/>
              </a:spcAft>
              <a:defRPr sz="1200">
                <a:gradFill>
                  <a:gsLst>
                    <a:gs pos="0">
                      <a:srgbClr val="FFFFFF"/>
                    </a:gs>
                    <a:gs pos="100000">
                      <a:srgbClr val="FFFFFF"/>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Coordinate Shadow Copy</a:t>
            </a:r>
          </a:p>
        </p:txBody>
      </p:sp>
      <p:sp>
        <p:nvSpPr>
          <p:cNvPr id="33" name="TextBox 32"/>
          <p:cNvSpPr txBox="1"/>
          <p:nvPr/>
        </p:nvSpPr>
        <p:spPr>
          <a:xfrm>
            <a:off x="5655000" y="4519218"/>
            <a:ext cx="1838510" cy="286428"/>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7" rIns="0" bIns="46637" numCol="1" rtlCol="0" anchor="ctr" anchorCtr="0" compatLnSpc="1">
            <a:prstTxWarp prst="textNoShape">
              <a:avLst/>
            </a:prstTxWarp>
          </a:bodyPr>
          <a:lstStyle>
            <a:defPPr>
              <a:defRPr lang="en-US"/>
            </a:defPPr>
            <a:lvl1pPr algn="ctr" defTabSz="932472" fontAlgn="base">
              <a:spcBef>
                <a:spcPct val="0"/>
              </a:spcBef>
              <a:spcAft>
                <a:spcPct val="0"/>
              </a:spcAft>
              <a:defRPr sz="1200">
                <a:gradFill>
                  <a:gsLst>
                    <a:gs pos="0">
                      <a:srgbClr val="FFFFFF"/>
                    </a:gs>
                    <a:gs pos="100000">
                      <a:srgbClr val="FFFFFF"/>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Create Shadow Copy</a:t>
            </a:r>
          </a:p>
        </p:txBody>
      </p:sp>
      <p:cxnSp>
        <p:nvCxnSpPr>
          <p:cNvPr id="34" name="Straight Arrow Connector 33"/>
          <p:cNvCxnSpPr/>
          <p:nvPr/>
        </p:nvCxnSpPr>
        <p:spPr>
          <a:xfrm>
            <a:off x="11092624" y="3949403"/>
            <a:ext cx="7451" cy="5853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8843178" y="4075312"/>
            <a:ext cx="2025472" cy="286428"/>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7" rIns="0" bIns="46637" numCol="1" rtlCol="0" anchor="ctr" anchorCtr="0" compatLnSpc="1">
            <a:prstTxWarp prst="textNoShape">
              <a:avLst/>
            </a:prstTxWarp>
          </a:bodyPr>
          <a:lstStyle>
            <a:defPPr>
              <a:defRPr lang="en-US"/>
            </a:defPPr>
            <a:lvl1pPr algn="ctr" defTabSz="932472" fontAlgn="base">
              <a:spcBef>
                <a:spcPct val="0"/>
              </a:spcBef>
              <a:spcAft>
                <a:spcPct val="0"/>
              </a:spcAft>
              <a:defRPr sz="1200">
                <a:gradFill>
                  <a:gsLst>
                    <a:gs pos="0">
                      <a:srgbClr val="FFFFFF"/>
                    </a:gs>
                    <a:gs pos="100000">
                      <a:srgbClr val="FFFFFF"/>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Create Shadow Copy</a:t>
            </a:r>
          </a:p>
        </p:txBody>
      </p:sp>
      <p:sp>
        <p:nvSpPr>
          <p:cNvPr id="36" name="TextBox 35"/>
          <p:cNvSpPr txBox="1"/>
          <p:nvPr/>
        </p:nvSpPr>
        <p:spPr>
          <a:xfrm>
            <a:off x="9645032" y="3192977"/>
            <a:ext cx="1839863" cy="286428"/>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defPPr>
              <a:defRPr lang="en-US"/>
            </a:defPPr>
            <a:lvl1pPr algn="ctr" defTabSz="932472" fontAlgn="base">
              <a:spcBef>
                <a:spcPct val="0"/>
              </a:spcBef>
              <a:spcAft>
                <a:spcPct val="0"/>
              </a:spcAft>
              <a:defRPr sz="1200">
                <a:gradFill>
                  <a:gsLst>
                    <a:gs pos="0">
                      <a:srgbClr val="FFFFFF"/>
                    </a:gs>
                    <a:gs pos="100000">
                      <a:srgbClr val="FFFFFF"/>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Request Shadow Copy </a:t>
            </a:r>
          </a:p>
        </p:txBody>
      </p:sp>
      <p:grpSp>
        <p:nvGrpSpPr>
          <p:cNvPr id="37" name="Group 129"/>
          <p:cNvGrpSpPr/>
          <p:nvPr/>
        </p:nvGrpSpPr>
        <p:grpSpPr>
          <a:xfrm>
            <a:off x="9057504" y="4548322"/>
            <a:ext cx="2486295" cy="279781"/>
            <a:chOff x="457200" y="5339494"/>
            <a:chExt cx="1630743" cy="533400"/>
          </a:xfrm>
        </p:grpSpPr>
        <p:sp>
          <p:nvSpPr>
            <p:cNvPr id="38" name="Rounded Rectangle 37"/>
            <p:cNvSpPr/>
            <p:nvPr/>
          </p:nvSpPr>
          <p:spPr>
            <a:xfrm>
              <a:off x="457200" y="5339494"/>
              <a:ext cx="1551136" cy="442867"/>
            </a:xfrm>
            <a:prstGeom prst="roundRect">
              <a:avLst/>
            </a:prstGeom>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200" dirty="0">
                <a:gradFill>
                  <a:gsLst>
                    <a:gs pos="0">
                      <a:srgbClr val="FFFFFF"/>
                    </a:gs>
                    <a:gs pos="100000">
                      <a:srgbClr val="FFFFFF"/>
                    </a:gs>
                  </a:gsLst>
                  <a:lin ang="5400000" scaled="0"/>
                </a:gradFill>
              </a:endParaRPr>
            </a:p>
          </p:txBody>
        </p:sp>
        <p:sp>
          <p:nvSpPr>
            <p:cNvPr id="39" name="Rounded Rectangle 38"/>
            <p:cNvSpPr/>
            <p:nvPr/>
          </p:nvSpPr>
          <p:spPr>
            <a:xfrm>
              <a:off x="501910" y="5384642"/>
              <a:ext cx="1551136" cy="442867"/>
            </a:xfrm>
            <a:prstGeom prst="roundRect">
              <a:avLst/>
            </a:prstGeom>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200" dirty="0">
                <a:gradFill>
                  <a:gsLst>
                    <a:gs pos="0">
                      <a:srgbClr val="FFFFFF"/>
                    </a:gs>
                    <a:gs pos="100000">
                      <a:srgbClr val="FFFFFF"/>
                    </a:gs>
                  </a:gsLst>
                  <a:lin ang="5400000" scaled="0"/>
                </a:gradFill>
              </a:endParaRPr>
            </a:p>
          </p:txBody>
        </p:sp>
        <p:sp>
          <p:nvSpPr>
            <p:cNvPr id="40" name="Rounded Rectangle 39"/>
            <p:cNvSpPr/>
            <p:nvPr/>
          </p:nvSpPr>
          <p:spPr>
            <a:xfrm>
              <a:off x="536807" y="5430027"/>
              <a:ext cx="1551136" cy="442867"/>
            </a:xfrm>
            <a:prstGeom prst="roundRect">
              <a:avLst/>
            </a:prstGeom>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VSS Providers</a:t>
              </a:r>
            </a:p>
          </p:txBody>
        </p:sp>
      </p:grpSp>
      <p:cxnSp>
        <p:nvCxnSpPr>
          <p:cNvPr id="41" name="Elbow Connector 40"/>
          <p:cNvCxnSpPr>
            <a:stCxn id="57" idx="3"/>
            <a:endCxn id="56" idx="4"/>
          </p:cNvCxnSpPr>
          <p:nvPr/>
        </p:nvCxnSpPr>
        <p:spPr>
          <a:xfrm>
            <a:off x="9838155" y="1958544"/>
            <a:ext cx="1494253" cy="3225880"/>
          </a:xfrm>
          <a:prstGeom prst="bentConnector3">
            <a:avLst>
              <a:gd name="adj1" fmla="val 140568"/>
            </a:avLst>
          </a:prstGeom>
          <a:ln>
            <a:solidFill>
              <a:schemeClr val="tx1"/>
            </a:solidFill>
            <a:headEnd type="arrow" w="med" len="med"/>
            <a:tailEnd type="arrow" w="med" len="med"/>
          </a:ln>
        </p:spPr>
        <p:style>
          <a:lnRef idx="2">
            <a:schemeClr val="dk1"/>
          </a:lnRef>
          <a:fillRef idx="0">
            <a:schemeClr val="dk1"/>
          </a:fillRef>
          <a:effectRef idx="1">
            <a:schemeClr val="dk1"/>
          </a:effectRef>
          <a:fontRef idx="minor">
            <a:schemeClr val="tx1"/>
          </a:fontRef>
        </p:style>
      </p:cxnSp>
      <p:sp>
        <p:nvSpPr>
          <p:cNvPr id="43" name="TextBox 42"/>
          <p:cNvSpPr txBox="1"/>
          <p:nvPr/>
        </p:nvSpPr>
        <p:spPr>
          <a:xfrm>
            <a:off x="7194824" y="2358558"/>
            <a:ext cx="1064775" cy="286306"/>
          </a:xfrm>
          <a:prstGeom prst="rect">
            <a:avLst/>
          </a:prstGeom>
          <a:noFill/>
        </p:spPr>
        <p:txBody>
          <a:bodyPr wrap="square" rtlCol="0">
            <a:spAutoFit/>
          </a:bodyPr>
          <a:lstStyle/>
          <a:p>
            <a:r>
              <a:rPr lang="en-US" sz="1224" dirty="0"/>
              <a:t>Backup</a:t>
            </a:r>
          </a:p>
        </p:txBody>
      </p:sp>
      <p:sp>
        <p:nvSpPr>
          <p:cNvPr id="44" name="Oval 43"/>
          <p:cNvSpPr/>
          <p:nvPr/>
        </p:nvSpPr>
        <p:spPr>
          <a:xfrm>
            <a:off x="7852266" y="2384365"/>
            <a:ext cx="466302" cy="279781"/>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1224" b="1" dirty="0">
                <a:solidFill>
                  <a:srgbClr val="FFFFFF"/>
                </a:solidFill>
              </a:rPr>
              <a:t>A</a:t>
            </a:r>
          </a:p>
        </p:txBody>
      </p:sp>
      <p:sp>
        <p:nvSpPr>
          <p:cNvPr id="45" name="Oval 44"/>
          <p:cNvSpPr/>
          <p:nvPr/>
        </p:nvSpPr>
        <p:spPr>
          <a:xfrm>
            <a:off x="5304034" y="3637695"/>
            <a:ext cx="466302" cy="279781"/>
          </a:xfrm>
          <a:prstGeom prst="ellipse">
            <a:avLst/>
          </a:prstGeom>
        </p:spPr>
        <p:style>
          <a:lnRef idx="0">
            <a:schemeClr val="dk1"/>
          </a:lnRef>
          <a:fillRef idx="3">
            <a:schemeClr val="dk1"/>
          </a:fillRef>
          <a:effectRef idx="3">
            <a:schemeClr val="dk1"/>
          </a:effectRef>
          <a:fontRef idx="minor">
            <a:schemeClr val="lt1"/>
          </a:fontRef>
        </p:style>
        <p:txBody>
          <a:bodyPr lIns="93382" tIns="46690" rIns="93382" bIns="46690" rtlCol="0" anchor="ctr"/>
          <a:lstStyle/>
          <a:p>
            <a:pPr algn="ctr"/>
            <a:r>
              <a:rPr lang="en-US" sz="1224" b="1" dirty="0">
                <a:solidFill>
                  <a:srgbClr val="FFFFFF"/>
                </a:solidFill>
              </a:rPr>
              <a:t>B</a:t>
            </a:r>
          </a:p>
        </p:txBody>
      </p:sp>
      <p:sp>
        <p:nvSpPr>
          <p:cNvPr id="46" name="Oval 45"/>
          <p:cNvSpPr/>
          <p:nvPr/>
        </p:nvSpPr>
        <p:spPr>
          <a:xfrm>
            <a:off x="7303984" y="4497060"/>
            <a:ext cx="466302" cy="279781"/>
          </a:xfrm>
          <a:prstGeom prst="ellipse">
            <a:avLst/>
          </a:prstGeom>
        </p:spPr>
        <p:style>
          <a:lnRef idx="0">
            <a:schemeClr val="dk1"/>
          </a:lnRef>
          <a:fillRef idx="3">
            <a:schemeClr val="dk1"/>
          </a:fillRef>
          <a:effectRef idx="3">
            <a:schemeClr val="dk1"/>
          </a:effectRef>
          <a:fontRef idx="minor">
            <a:schemeClr val="lt1"/>
          </a:fontRef>
        </p:style>
        <p:txBody>
          <a:bodyPr lIns="93382" tIns="46690" rIns="93382" bIns="46690" rtlCol="0" anchor="ctr"/>
          <a:lstStyle/>
          <a:p>
            <a:pPr algn="ctr"/>
            <a:r>
              <a:rPr lang="en-US" sz="1224" b="1" dirty="0">
                <a:solidFill>
                  <a:srgbClr val="FFFFFF"/>
                </a:solidFill>
              </a:rPr>
              <a:t>C</a:t>
            </a:r>
          </a:p>
        </p:txBody>
      </p:sp>
      <p:sp>
        <p:nvSpPr>
          <p:cNvPr id="47" name="Oval 46"/>
          <p:cNvSpPr/>
          <p:nvPr/>
        </p:nvSpPr>
        <p:spPr>
          <a:xfrm>
            <a:off x="8199606" y="3751002"/>
            <a:ext cx="466302" cy="279781"/>
          </a:xfrm>
          <a:prstGeom prst="ellipse">
            <a:avLst/>
          </a:prstGeom>
        </p:spPr>
        <p:style>
          <a:lnRef idx="0">
            <a:schemeClr val="dk1"/>
          </a:lnRef>
          <a:fillRef idx="3">
            <a:schemeClr val="dk1"/>
          </a:fillRef>
          <a:effectRef idx="3">
            <a:schemeClr val="dk1"/>
          </a:effectRef>
          <a:fontRef idx="minor">
            <a:schemeClr val="lt1"/>
          </a:fontRef>
        </p:style>
        <p:txBody>
          <a:bodyPr lIns="93382" tIns="46690" rIns="93382" bIns="46690" rtlCol="0" anchor="ctr"/>
          <a:lstStyle/>
          <a:p>
            <a:pPr algn="ctr"/>
            <a:r>
              <a:rPr lang="en-US" sz="1224" b="1" dirty="0">
                <a:solidFill>
                  <a:srgbClr val="FFFFFF"/>
                </a:solidFill>
              </a:rPr>
              <a:t>D</a:t>
            </a:r>
          </a:p>
        </p:txBody>
      </p:sp>
      <p:sp>
        <p:nvSpPr>
          <p:cNvPr id="48" name="Oval 47"/>
          <p:cNvSpPr/>
          <p:nvPr/>
        </p:nvSpPr>
        <p:spPr>
          <a:xfrm>
            <a:off x="9125670" y="3189307"/>
            <a:ext cx="466302" cy="279781"/>
          </a:xfrm>
          <a:prstGeom prst="ellipse">
            <a:avLst/>
          </a:prstGeom>
        </p:spPr>
        <p:style>
          <a:lnRef idx="0">
            <a:schemeClr val="dk1"/>
          </a:lnRef>
          <a:fillRef idx="3">
            <a:schemeClr val="dk1"/>
          </a:fillRef>
          <a:effectRef idx="3">
            <a:schemeClr val="dk1"/>
          </a:effectRef>
          <a:fontRef idx="minor">
            <a:schemeClr val="lt1"/>
          </a:fontRef>
        </p:style>
        <p:txBody>
          <a:bodyPr lIns="93382" tIns="46690" rIns="93382" bIns="46690" rtlCol="0" anchor="ctr"/>
          <a:lstStyle/>
          <a:p>
            <a:pPr algn="ctr"/>
            <a:r>
              <a:rPr lang="en-US" sz="1224" b="1" dirty="0">
                <a:solidFill>
                  <a:srgbClr val="FFFFFF"/>
                </a:solidFill>
              </a:rPr>
              <a:t>E</a:t>
            </a:r>
          </a:p>
        </p:txBody>
      </p:sp>
      <p:sp>
        <p:nvSpPr>
          <p:cNvPr id="49" name="TextBox 48"/>
          <p:cNvSpPr txBox="1"/>
          <p:nvPr/>
        </p:nvSpPr>
        <p:spPr>
          <a:xfrm>
            <a:off x="10132413" y="1711543"/>
            <a:ext cx="1410184" cy="670698"/>
          </a:xfrm>
          <a:prstGeom prst="rect">
            <a:avLst/>
          </a:prstGeom>
          <a:noFill/>
        </p:spPr>
        <p:txBody>
          <a:bodyPr wrap="square" lIns="93382" tIns="46690" rIns="93382" bIns="46690" rtlCol="0">
            <a:spAutoFit/>
          </a:bodyPr>
          <a:lstStyle/>
          <a:p>
            <a:r>
              <a:rPr lang="en-US" sz="1224" dirty="0"/>
              <a:t>Read from</a:t>
            </a:r>
          </a:p>
          <a:p>
            <a:r>
              <a:rPr lang="en-US" sz="1224" dirty="0"/>
              <a:t>Shadow Copy</a:t>
            </a:r>
          </a:p>
          <a:p>
            <a:r>
              <a:rPr lang="en-US" sz="1224" dirty="0"/>
              <a:t>Share</a:t>
            </a:r>
          </a:p>
        </p:txBody>
      </p:sp>
      <p:sp>
        <p:nvSpPr>
          <p:cNvPr id="50" name="Oval 49"/>
          <p:cNvSpPr/>
          <p:nvPr/>
        </p:nvSpPr>
        <p:spPr>
          <a:xfrm>
            <a:off x="11258624" y="1818653"/>
            <a:ext cx="466302" cy="279781"/>
          </a:xfrm>
          <a:prstGeom prst="ellipse">
            <a:avLst/>
          </a:prstGeom>
        </p:spPr>
        <p:style>
          <a:lnRef idx="0">
            <a:schemeClr val="dk1"/>
          </a:lnRef>
          <a:fillRef idx="3">
            <a:schemeClr val="dk1"/>
          </a:fillRef>
          <a:effectRef idx="3">
            <a:schemeClr val="dk1"/>
          </a:effectRef>
          <a:fontRef idx="minor">
            <a:schemeClr val="lt1"/>
          </a:fontRef>
        </p:style>
        <p:txBody>
          <a:bodyPr lIns="93382" tIns="46690" rIns="93382" bIns="46690" rtlCol="0" anchor="ctr"/>
          <a:lstStyle/>
          <a:p>
            <a:pPr algn="ctr"/>
            <a:r>
              <a:rPr lang="en-US" sz="1224" b="1" dirty="0">
                <a:solidFill>
                  <a:srgbClr val="FFFFFF"/>
                </a:solidFill>
              </a:rPr>
              <a:t>G</a:t>
            </a:r>
          </a:p>
        </p:txBody>
      </p:sp>
      <p:sp>
        <p:nvSpPr>
          <p:cNvPr id="51" name="TextBox 50"/>
          <p:cNvSpPr txBox="1"/>
          <p:nvPr/>
        </p:nvSpPr>
        <p:spPr>
          <a:xfrm>
            <a:off x="7873932" y="4123473"/>
            <a:ext cx="1023232" cy="862834"/>
          </a:xfrm>
          <a:prstGeom prst="rect">
            <a:avLst/>
          </a:prstGeom>
          <a:noFill/>
        </p:spPr>
        <p:txBody>
          <a:bodyPr wrap="square" lIns="93382" tIns="46690" rIns="93382" bIns="46690" rtlCol="0">
            <a:spAutoFit/>
          </a:bodyPr>
          <a:lstStyle/>
          <a:p>
            <a:pPr algn="ctr"/>
            <a:r>
              <a:rPr lang="en-US" sz="1224" dirty="0"/>
              <a:t>Relay Shadow Copy  request</a:t>
            </a:r>
          </a:p>
        </p:txBody>
      </p:sp>
      <p:sp>
        <p:nvSpPr>
          <p:cNvPr id="52" name="Rectangle 51"/>
          <p:cNvSpPr/>
          <p:nvPr/>
        </p:nvSpPr>
        <p:spPr>
          <a:xfrm>
            <a:off x="5373743" y="3287768"/>
            <a:ext cx="2486295" cy="279781"/>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Backup Agent</a:t>
            </a:r>
          </a:p>
        </p:txBody>
      </p:sp>
      <p:sp>
        <p:nvSpPr>
          <p:cNvPr id="53" name="Rounded Rectangle 52"/>
          <p:cNvSpPr/>
          <p:nvPr/>
        </p:nvSpPr>
        <p:spPr>
          <a:xfrm>
            <a:off x="5373743" y="4095177"/>
            <a:ext cx="2486295" cy="279781"/>
          </a:xfrm>
          <a:prstGeom prst="roundRect">
            <a:avLst/>
          </a:prstGeom>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solidFill>
                  <a:schemeClr val="bg1"/>
                </a:solidFill>
              </a:rPr>
              <a:t>Volume Shadow Copy Service </a:t>
            </a:r>
          </a:p>
        </p:txBody>
      </p:sp>
      <p:sp>
        <p:nvSpPr>
          <p:cNvPr id="54" name="Rounded Rectangle 53"/>
          <p:cNvSpPr/>
          <p:nvPr/>
        </p:nvSpPr>
        <p:spPr>
          <a:xfrm>
            <a:off x="5373743" y="4970612"/>
            <a:ext cx="2486295" cy="279781"/>
          </a:xfrm>
          <a:prstGeom prst="roundRect">
            <a:avLst/>
          </a:prstGeom>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File Share Shadow Copy Provider </a:t>
            </a:r>
          </a:p>
        </p:txBody>
      </p:sp>
      <p:sp>
        <p:nvSpPr>
          <p:cNvPr id="55" name="Oval 54"/>
          <p:cNvSpPr/>
          <p:nvPr/>
        </p:nvSpPr>
        <p:spPr>
          <a:xfrm>
            <a:off x="10868650" y="4040317"/>
            <a:ext cx="466302" cy="279781"/>
          </a:xfrm>
          <a:prstGeom prst="ellipse">
            <a:avLst/>
          </a:prstGeom>
        </p:spPr>
        <p:style>
          <a:lnRef idx="0">
            <a:schemeClr val="dk1"/>
          </a:lnRef>
          <a:fillRef idx="3">
            <a:schemeClr val="dk1"/>
          </a:fillRef>
          <a:effectRef idx="3">
            <a:schemeClr val="dk1"/>
          </a:effectRef>
          <a:fontRef idx="minor">
            <a:schemeClr val="lt1"/>
          </a:fontRef>
        </p:style>
        <p:txBody>
          <a:bodyPr lIns="93382" tIns="46690" rIns="93382" bIns="46690" rtlCol="0" anchor="ctr"/>
          <a:lstStyle/>
          <a:p>
            <a:pPr algn="ctr"/>
            <a:r>
              <a:rPr lang="en-US" sz="1224" b="1" dirty="0">
                <a:solidFill>
                  <a:srgbClr val="FFFFFF"/>
                </a:solidFill>
              </a:rPr>
              <a:t>F</a:t>
            </a:r>
          </a:p>
        </p:txBody>
      </p:sp>
      <p:sp>
        <p:nvSpPr>
          <p:cNvPr id="2" name="Can 1"/>
          <p:cNvSpPr/>
          <p:nvPr/>
        </p:nvSpPr>
        <p:spPr bwMode="auto">
          <a:xfrm>
            <a:off x="9274730" y="5053917"/>
            <a:ext cx="756641" cy="255146"/>
          </a:xfrm>
          <a:prstGeom prst="can">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200" dirty="0">
              <a:gradFill>
                <a:gsLst>
                  <a:gs pos="0">
                    <a:srgbClr val="FFFFFF"/>
                  </a:gs>
                  <a:gs pos="100000">
                    <a:srgbClr val="FFFFFF"/>
                  </a:gs>
                </a:gsLst>
                <a:lin ang="5400000" scaled="0"/>
              </a:gradFill>
            </a:endParaRPr>
          </a:p>
        </p:txBody>
      </p:sp>
      <p:sp>
        <p:nvSpPr>
          <p:cNvPr id="56" name="Can 55"/>
          <p:cNvSpPr/>
          <p:nvPr/>
        </p:nvSpPr>
        <p:spPr bwMode="auto">
          <a:xfrm>
            <a:off x="10575767" y="5056851"/>
            <a:ext cx="756641" cy="255146"/>
          </a:xfrm>
          <a:prstGeom prst="can">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200" dirty="0">
              <a:gradFill>
                <a:gsLst>
                  <a:gs pos="0">
                    <a:srgbClr val="FFFFFF"/>
                  </a:gs>
                  <a:gs pos="100000">
                    <a:srgbClr val="FFFFFF"/>
                  </a:gs>
                </a:gsLst>
                <a:lin ang="5400000" scaled="0"/>
              </a:gradFill>
            </a:endParaRPr>
          </a:p>
        </p:txBody>
      </p:sp>
      <p:pic>
        <p:nvPicPr>
          <p:cNvPr id="57" name="Picture 5" descr="\\eventsql\dvd\Online_ART\DVD_Art_Sept-2-2010\Artwork_Imagery\Icons - Illustrations\_ VIRTUALIZATION ICONS\virtual 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1305" y="1578822"/>
            <a:ext cx="1126850" cy="759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04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6670225" y="2839730"/>
            <a:ext cx="4221808" cy="3659360"/>
          </a:xfrm>
          <a:prstGeom prst="rect">
            <a:avLst/>
          </a:prstGeom>
          <a:solidFill>
            <a:schemeClr val="accent1"/>
          </a:solidFill>
        </p:spPr>
        <p:style>
          <a:lnRef idx="1">
            <a:schemeClr val="accent3"/>
          </a:lnRef>
          <a:fillRef idx="2">
            <a:schemeClr val="accent3"/>
          </a:fillRef>
          <a:effectRef idx="1">
            <a:schemeClr val="accent3"/>
          </a:effectRef>
          <a:fontRef idx="minor">
            <a:schemeClr val="dk1"/>
          </a:fontRef>
        </p:style>
        <p:txBody>
          <a:bodyPr rtlCol="0" anchor="b"/>
          <a:lstStyle/>
          <a:p>
            <a:r>
              <a:rPr lang="en-US" sz="1224" dirty="0">
                <a:solidFill>
                  <a:srgbClr val="000000"/>
                </a:solidFill>
                <a:latin typeface="+mj-lt"/>
              </a:rPr>
              <a:t>Scale-Out File Server</a:t>
            </a:r>
          </a:p>
        </p:txBody>
      </p:sp>
      <p:sp>
        <p:nvSpPr>
          <p:cNvPr id="56" name="Rectangle 55"/>
          <p:cNvSpPr/>
          <p:nvPr/>
        </p:nvSpPr>
        <p:spPr>
          <a:xfrm>
            <a:off x="8929182" y="2984102"/>
            <a:ext cx="1703355" cy="2617805"/>
          </a:xfrm>
          <a:prstGeom prst="rect">
            <a:avLst/>
          </a:prstGeom>
          <a:solidFill>
            <a:srgbClr val="92D050"/>
          </a:solidFill>
        </p:spPr>
        <p:style>
          <a:lnRef idx="1">
            <a:schemeClr val="accent3"/>
          </a:lnRef>
          <a:fillRef idx="2">
            <a:schemeClr val="accent3"/>
          </a:fillRef>
          <a:effectRef idx="1">
            <a:schemeClr val="accent3"/>
          </a:effectRef>
          <a:fontRef idx="minor">
            <a:schemeClr val="dk1"/>
          </a:fontRef>
        </p:style>
        <p:txBody>
          <a:bodyPr rtlCol="0" anchor="b"/>
          <a:lstStyle/>
          <a:p>
            <a:pPr algn="r"/>
            <a:r>
              <a:rPr lang="en-US" sz="1224" dirty="0">
                <a:solidFill>
                  <a:srgbClr val="000000"/>
                </a:solidFill>
                <a:latin typeface="+mj-lt"/>
              </a:rPr>
              <a:t>File Server 2</a:t>
            </a:r>
          </a:p>
        </p:txBody>
      </p:sp>
      <p:sp>
        <p:nvSpPr>
          <p:cNvPr id="2" name="Title 1"/>
          <p:cNvSpPr>
            <a:spLocks noGrp="1"/>
          </p:cNvSpPr>
          <p:nvPr>
            <p:ph type="title"/>
          </p:nvPr>
        </p:nvSpPr>
        <p:spPr>
          <a:xfrm>
            <a:off x="544538" y="233153"/>
            <a:ext cx="11345785" cy="621530"/>
          </a:xfrm>
        </p:spPr>
        <p:txBody>
          <a:bodyPr/>
          <a:lstStyle/>
          <a:p>
            <a:r>
              <a:rPr lang="en-US" sz="4488" dirty="0"/>
              <a:t>Multiple SMB Instances</a:t>
            </a:r>
          </a:p>
        </p:txBody>
      </p:sp>
      <p:sp>
        <p:nvSpPr>
          <p:cNvPr id="3" name="Text Placeholder 2"/>
          <p:cNvSpPr>
            <a:spLocks noGrp="1"/>
          </p:cNvSpPr>
          <p:nvPr>
            <p:ph type="body" sz="quarter" idx="10"/>
          </p:nvPr>
        </p:nvSpPr>
        <p:spPr>
          <a:xfrm>
            <a:off x="528962" y="1346804"/>
            <a:ext cx="5604591" cy="4801314"/>
          </a:xfrm>
        </p:spPr>
        <p:txBody>
          <a:bodyPr/>
          <a:lstStyle/>
          <a:p>
            <a:r>
              <a:rPr lang="en-US" sz="2400" dirty="0" smtClean="0"/>
              <a:t>Additional instance on each </a:t>
            </a:r>
            <a:r>
              <a:rPr lang="en-US" sz="2400" dirty="0"/>
              <a:t>node in a Scale-Out File Server </a:t>
            </a:r>
            <a:r>
              <a:rPr lang="en-US" sz="2400" dirty="0" smtClean="0"/>
              <a:t>for CSV traffic</a:t>
            </a:r>
          </a:p>
          <a:p>
            <a:r>
              <a:rPr lang="en-US" sz="2400" dirty="0" smtClean="0"/>
              <a:t>Default instance </a:t>
            </a:r>
            <a:r>
              <a:rPr lang="en-US" sz="2400" dirty="0"/>
              <a:t>handles incoming traffic from SMB clients accessing regular file shares</a:t>
            </a:r>
          </a:p>
          <a:p>
            <a:r>
              <a:rPr lang="en-US" sz="2400" dirty="0" smtClean="0"/>
              <a:t>Other instance </a:t>
            </a:r>
            <a:r>
              <a:rPr lang="en-US" sz="2400" dirty="0"/>
              <a:t>handles only inter-node CSV traffic (metadata access or redirected traffic)</a:t>
            </a:r>
          </a:p>
          <a:p>
            <a:r>
              <a:rPr lang="en-US" sz="2400" dirty="0"/>
              <a:t>Separate data structures (locks/queues) for regular client traffic and inter-node traffic</a:t>
            </a:r>
          </a:p>
          <a:p>
            <a:r>
              <a:rPr lang="en-US" sz="2400" dirty="0"/>
              <a:t>Improves scalability and reliability of inter-node traffic between CSV </a:t>
            </a:r>
            <a:r>
              <a:rPr lang="en-US" sz="2400" dirty="0" smtClean="0"/>
              <a:t>nodes</a:t>
            </a:r>
          </a:p>
        </p:txBody>
      </p:sp>
      <p:sp>
        <p:nvSpPr>
          <p:cNvPr id="11" name="Rectangle 10"/>
          <p:cNvSpPr/>
          <p:nvPr/>
        </p:nvSpPr>
        <p:spPr>
          <a:xfrm>
            <a:off x="6852080" y="2983366"/>
            <a:ext cx="1698461" cy="2599903"/>
          </a:xfrm>
          <a:prstGeom prst="rect">
            <a:avLst/>
          </a:prstGeom>
          <a:solidFill>
            <a:srgbClr val="92D050"/>
          </a:solidFill>
        </p:spPr>
        <p:style>
          <a:lnRef idx="1">
            <a:schemeClr val="accent3"/>
          </a:lnRef>
          <a:fillRef idx="2">
            <a:schemeClr val="accent3"/>
          </a:fillRef>
          <a:effectRef idx="1">
            <a:schemeClr val="accent3"/>
          </a:effectRef>
          <a:fontRef idx="minor">
            <a:schemeClr val="dk1"/>
          </a:fontRef>
        </p:style>
        <p:txBody>
          <a:bodyPr rtlCol="0" anchor="b"/>
          <a:lstStyle/>
          <a:p>
            <a:r>
              <a:rPr lang="en-US" sz="1224" dirty="0">
                <a:solidFill>
                  <a:srgbClr val="000000"/>
                </a:solidFill>
                <a:latin typeface="+mj-lt"/>
              </a:rPr>
              <a:t>File Server 1</a:t>
            </a:r>
          </a:p>
        </p:txBody>
      </p:sp>
      <p:sp>
        <p:nvSpPr>
          <p:cNvPr id="31" name="Rectangle 30"/>
          <p:cNvSpPr/>
          <p:nvPr/>
        </p:nvSpPr>
        <p:spPr>
          <a:xfrm>
            <a:off x="6748641" y="1397910"/>
            <a:ext cx="1801900" cy="1030939"/>
          </a:xfrm>
          <a:prstGeom prst="rect">
            <a:avLst/>
          </a:prstGeom>
          <a:solidFill>
            <a:schemeClr val="bg1">
              <a:lumMod val="10000"/>
              <a:lumOff val="90000"/>
            </a:schemeClr>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pPr>
            <a:r>
              <a:rPr lang="en-US" sz="1224" dirty="0">
                <a:solidFill>
                  <a:srgbClr val="000000"/>
                </a:solidFill>
                <a:latin typeface="+mj-lt"/>
              </a:rPr>
              <a:t>Hyper-V </a:t>
            </a:r>
            <a:r>
              <a:rPr lang="en-US" sz="1224">
                <a:solidFill>
                  <a:srgbClr val="000000"/>
                </a:solidFill>
                <a:latin typeface="+mj-lt"/>
              </a:rPr>
              <a:t>Host 1</a:t>
            </a:r>
            <a:endParaRPr lang="en-US" sz="1224" dirty="0">
              <a:solidFill>
                <a:srgbClr val="000000"/>
              </a:solidFill>
              <a:latin typeface="+mj-lt"/>
            </a:endParaRPr>
          </a:p>
        </p:txBody>
      </p:sp>
      <p:cxnSp>
        <p:nvCxnSpPr>
          <p:cNvPr id="67" name="Straight Connector 66"/>
          <p:cNvCxnSpPr>
            <a:stCxn id="72" idx="2"/>
            <a:endCxn id="48" idx="3"/>
          </p:cNvCxnSpPr>
          <p:nvPr/>
        </p:nvCxnSpPr>
        <p:spPr>
          <a:xfrm flipH="1">
            <a:off x="7158436" y="2313932"/>
            <a:ext cx="529162" cy="784318"/>
          </a:xfrm>
          <a:prstGeom prst="line">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Can 36"/>
          <p:cNvSpPr/>
          <p:nvPr/>
        </p:nvSpPr>
        <p:spPr>
          <a:xfrm>
            <a:off x="6905666" y="4523907"/>
            <a:ext cx="758083" cy="719773"/>
          </a:xfrm>
          <a:prstGeom prst="can">
            <a:avLst/>
          </a:prstGeom>
          <a:ln>
            <a:prstDash val="solid"/>
          </a:ln>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428" dirty="0">
                <a:solidFill>
                  <a:srgbClr val="000000"/>
                </a:solidFill>
                <a:latin typeface="+mj-lt"/>
              </a:rPr>
              <a:t>CSV1</a:t>
            </a:r>
            <a:br>
              <a:rPr lang="en-US" sz="1428" dirty="0">
                <a:solidFill>
                  <a:srgbClr val="000000"/>
                </a:solidFill>
                <a:latin typeface="+mj-lt"/>
              </a:rPr>
            </a:br>
            <a:r>
              <a:rPr lang="en-US" sz="918" dirty="0">
                <a:solidFill>
                  <a:srgbClr val="000000"/>
                </a:solidFill>
                <a:latin typeface="+mj-lt"/>
              </a:rPr>
              <a:t>(Metadata Owner)</a:t>
            </a:r>
          </a:p>
        </p:txBody>
      </p:sp>
      <p:sp>
        <p:nvSpPr>
          <p:cNvPr id="41" name="Rectangle 40"/>
          <p:cNvSpPr/>
          <p:nvPr/>
        </p:nvSpPr>
        <p:spPr>
          <a:xfrm>
            <a:off x="6852080" y="5742983"/>
            <a:ext cx="3780456" cy="421656"/>
          </a:xfrm>
          <a:prstGeom prst="rect">
            <a:avLst/>
          </a:prstGeom>
          <a:solidFill>
            <a:srgbClr val="F6AE1E"/>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24" dirty="0">
                <a:solidFill>
                  <a:srgbClr val="000000"/>
                </a:solidFill>
                <a:latin typeface="+mj-lt"/>
              </a:rPr>
              <a:t>Shared SAS Storage</a:t>
            </a:r>
          </a:p>
        </p:txBody>
      </p:sp>
      <p:cxnSp>
        <p:nvCxnSpPr>
          <p:cNvPr id="42" name="Straight Connector 41"/>
          <p:cNvCxnSpPr>
            <a:stCxn id="11" idx="2"/>
          </p:cNvCxnSpPr>
          <p:nvPr/>
        </p:nvCxnSpPr>
        <p:spPr>
          <a:xfrm>
            <a:off x="7701311" y="5583269"/>
            <a:ext cx="886294" cy="197481"/>
          </a:xfrm>
          <a:prstGeom prst="line">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rot="16200000">
            <a:off x="6469828" y="3553707"/>
            <a:ext cx="1377216" cy="466302"/>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24" dirty="0">
                <a:solidFill>
                  <a:srgbClr val="000000"/>
                </a:solidFill>
                <a:latin typeface="+mj-lt"/>
              </a:rPr>
              <a:t>SMB Server</a:t>
            </a:r>
          </a:p>
          <a:p>
            <a:pPr algn="ctr"/>
            <a:r>
              <a:rPr lang="en-US" sz="1224" dirty="0">
                <a:solidFill>
                  <a:srgbClr val="000000"/>
                </a:solidFill>
                <a:latin typeface="+mj-lt"/>
              </a:rPr>
              <a:t>Default Instance</a:t>
            </a:r>
          </a:p>
        </p:txBody>
      </p:sp>
      <p:cxnSp>
        <p:nvCxnSpPr>
          <p:cNvPr id="49" name="Straight Connector 48"/>
          <p:cNvCxnSpPr>
            <a:stCxn id="56" idx="2"/>
          </p:cNvCxnSpPr>
          <p:nvPr/>
        </p:nvCxnSpPr>
        <p:spPr>
          <a:xfrm flipH="1">
            <a:off x="8985170" y="5601907"/>
            <a:ext cx="795690" cy="194995"/>
          </a:xfrm>
          <a:prstGeom prst="line">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rot="16200000">
            <a:off x="7032320" y="3547748"/>
            <a:ext cx="1377216" cy="466302"/>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24" dirty="0">
                <a:solidFill>
                  <a:srgbClr val="000000"/>
                </a:solidFill>
                <a:latin typeface="+mj-lt"/>
              </a:rPr>
              <a:t>SMB Server</a:t>
            </a:r>
          </a:p>
          <a:p>
            <a:pPr algn="ctr"/>
            <a:r>
              <a:rPr lang="en-US" sz="1224" dirty="0">
                <a:solidFill>
                  <a:srgbClr val="000000"/>
                </a:solidFill>
                <a:latin typeface="+mj-lt"/>
              </a:rPr>
              <a:t>CSV Instance</a:t>
            </a:r>
          </a:p>
        </p:txBody>
      </p:sp>
      <p:sp>
        <p:nvSpPr>
          <p:cNvPr id="70" name="Rectangle 69"/>
          <p:cNvSpPr/>
          <p:nvPr/>
        </p:nvSpPr>
        <p:spPr>
          <a:xfrm rot="16200000">
            <a:off x="7569985" y="3557739"/>
            <a:ext cx="1377216" cy="466302"/>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24" dirty="0">
                <a:solidFill>
                  <a:srgbClr val="000000"/>
                </a:solidFill>
                <a:latin typeface="+mj-lt"/>
              </a:rPr>
              <a:t>SMB Client</a:t>
            </a:r>
          </a:p>
        </p:txBody>
      </p:sp>
      <p:sp>
        <p:nvSpPr>
          <p:cNvPr id="72" name="Rectangle 71"/>
          <p:cNvSpPr/>
          <p:nvPr/>
        </p:nvSpPr>
        <p:spPr>
          <a:xfrm>
            <a:off x="7234652" y="1748754"/>
            <a:ext cx="905892" cy="565178"/>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24" dirty="0">
                <a:solidFill>
                  <a:srgbClr val="000000"/>
                </a:solidFill>
                <a:latin typeface="+mj-lt"/>
              </a:rPr>
              <a:t>SMB Client</a:t>
            </a:r>
          </a:p>
        </p:txBody>
      </p:sp>
      <p:sp>
        <p:nvSpPr>
          <p:cNvPr id="75" name="Rectangle 74"/>
          <p:cNvSpPr/>
          <p:nvPr/>
        </p:nvSpPr>
        <p:spPr>
          <a:xfrm rot="16200000">
            <a:off x="9651419" y="3526423"/>
            <a:ext cx="1377216" cy="466302"/>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24" dirty="0">
                <a:solidFill>
                  <a:srgbClr val="000000"/>
                </a:solidFill>
                <a:latin typeface="+mj-lt"/>
              </a:rPr>
              <a:t>SMB Server</a:t>
            </a:r>
          </a:p>
          <a:p>
            <a:pPr algn="ctr"/>
            <a:r>
              <a:rPr lang="en-US" sz="1224" dirty="0">
                <a:solidFill>
                  <a:srgbClr val="000000"/>
                </a:solidFill>
                <a:latin typeface="+mj-lt"/>
              </a:rPr>
              <a:t>Default Instance</a:t>
            </a:r>
          </a:p>
        </p:txBody>
      </p:sp>
      <p:sp>
        <p:nvSpPr>
          <p:cNvPr id="76" name="Rectangle 75"/>
          <p:cNvSpPr/>
          <p:nvPr/>
        </p:nvSpPr>
        <p:spPr>
          <a:xfrm rot="16200000">
            <a:off x="9130679" y="3526423"/>
            <a:ext cx="1377216" cy="466302"/>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24" dirty="0">
                <a:solidFill>
                  <a:srgbClr val="000000"/>
                </a:solidFill>
                <a:latin typeface="+mj-lt"/>
              </a:rPr>
              <a:t>SMB Server</a:t>
            </a:r>
          </a:p>
          <a:p>
            <a:pPr algn="ctr"/>
            <a:r>
              <a:rPr lang="en-US" sz="1224" dirty="0">
                <a:solidFill>
                  <a:srgbClr val="000000"/>
                </a:solidFill>
                <a:latin typeface="+mj-lt"/>
              </a:rPr>
              <a:t>CSV Instance</a:t>
            </a:r>
          </a:p>
        </p:txBody>
      </p:sp>
      <p:sp>
        <p:nvSpPr>
          <p:cNvPr id="77" name="Rectangle 76"/>
          <p:cNvSpPr/>
          <p:nvPr/>
        </p:nvSpPr>
        <p:spPr>
          <a:xfrm rot="16200000">
            <a:off x="8584190" y="3541602"/>
            <a:ext cx="1377216" cy="466302"/>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24" dirty="0">
                <a:solidFill>
                  <a:srgbClr val="000000"/>
                </a:solidFill>
                <a:latin typeface="+mj-lt"/>
              </a:rPr>
              <a:t>SMB Client</a:t>
            </a:r>
          </a:p>
        </p:txBody>
      </p:sp>
      <p:sp>
        <p:nvSpPr>
          <p:cNvPr id="63" name="Freeform 62"/>
          <p:cNvSpPr/>
          <p:nvPr/>
        </p:nvSpPr>
        <p:spPr bwMode="auto">
          <a:xfrm>
            <a:off x="8237360" y="3059499"/>
            <a:ext cx="1589866" cy="26646"/>
          </a:xfrm>
          <a:custGeom>
            <a:avLst/>
            <a:gdLst>
              <a:gd name="connsiteX0" fmla="*/ 0 w 1558834"/>
              <a:gd name="connsiteY0" fmla="*/ 26126 h 26126"/>
              <a:gd name="connsiteX1" fmla="*/ 1558834 w 1558834"/>
              <a:gd name="connsiteY1" fmla="*/ 0 h 26126"/>
            </a:gdLst>
            <a:ahLst/>
            <a:cxnLst>
              <a:cxn ang="0">
                <a:pos x="connsiteX0" y="connsiteY0"/>
              </a:cxn>
              <a:cxn ang="0">
                <a:pos x="connsiteX1" y="connsiteY1"/>
              </a:cxn>
            </a:cxnLst>
            <a:rect l="l" t="t" r="r" b="b"/>
            <a:pathLst>
              <a:path w="1558834" h="26126">
                <a:moveTo>
                  <a:pt x="0" y="26126"/>
                </a:moveTo>
                <a:lnTo>
                  <a:pt x="1558834" y="0"/>
                </a:lnTo>
              </a:path>
            </a:pathLst>
          </a:cu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80" name="Freeform 79"/>
          <p:cNvSpPr/>
          <p:nvPr/>
        </p:nvSpPr>
        <p:spPr bwMode="auto">
          <a:xfrm>
            <a:off x="8192849" y="2555678"/>
            <a:ext cx="1607630" cy="521518"/>
          </a:xfrm>
          <a:custGeom>
            <a:avLst/>
            <a:gdLst>
              <a:gd name="connsiteX0" fmla="*/ 0 w 1576251"/>
              <a:gd name="connsiteY0" fmla="*/ 1097291 h 1097291"/>
              <a:gd name="connsiteX1" fmla="*/ 1341120 w 1576251"/>
              <a:gd name="connsiteY1" fmla="*/ 11 h 1097291"/>
              <a:gd name="connsiteX2" fmla="*/ 1567543 w 1576251"/>
              <a:gd name="connsiteY2" fmla="*/ 1079874 h 1097291"/>
            </a:gdLst>
            <a:ahLst/>
            <a:cxnLst>
              <a:cxn ang="0">
                <a:pos x="connsiteX0" y="connsiteY0"/>
              </a:cxn>
              <a:cxn ang="0">
                <a:pos x="connsiteX1" y="connsiteY1"/>
              </a:cxn>
              <a:cxn ang="0">
                <a:pos x="connsiteX2" y="connsiteY2"/>
              </a:cxn>
            </a:cxnLst>
            <a:rect l="l" t="t" r="r" b="b"/>
            <a:pathLst>
              <a:path w="1576251" h="1097291">
                <a:moveTo>
                  <a:pt x="0" y="1097291"/>
                </a:moveTo>
                <a:cubicBezTo>
                  <a:pt x="539931" y="550102"/>
                  <a:pt x="1079863" y="2914"/>
                  <a:pt x="1341120" y="11"/>
                </a:cubicBezTo>
                <a:cubicBezTo>
                  <a:pt x="1602377" y="-2892"/>
                  <a:pt x="1584960" y="538491"/>
                  <a:pt x="1567543" y="1079874"/>
                </a:cubicBezTo>
              </a:path>
            </a:pathLst>
          </a:cu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36"/>
          </a:p>
        </p:txBody>
      </p:sp>
      <p:sp>
        <p:nvSpPr>
          <p:cNvPr id="86" name="Rectangle 85"/>
          <p:cNvSpPr/>
          <p:nvPr/>
        </p:nvSpPr>
        <p:spPr>
          <a:xfrm>
            <a:off x="9043966" y="1392730"/>
            <a:ext cx="1801900" cy="1030939"/>
          </a:xfrm>
          <a:prstGeom prst="rect">
            <a:avLst/>
          </a:prstGeom>
          <a:solidFill>
            <a:schemeClr val="bg1">
              <a:lumMod val="10000"/>
              <a:lumOff val="90000"/>
            </a:schemeClr>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pPr>
            <a:r>
              <a:rPr lang="en-US" sz="1224" dirty="0">
                <a:solidFill>
                  <a:srgbClr val="000000"/>
                </a:solidFill>
                <a:latin typeface="+mj-lt"/>
              </a:rPr>
              <a:t>Hyper-V Host 2</a:t>
            </a:r>
          </a:p>
        </p:txBody>
      </p:sp>
      <p:sp>
        <p:nvSpPr>
          <p:cNvPr id="87" name="Rectangle 86"/>
          <p:cNvSpPr/>
          <p:nvPr/>
        </p:nvSpPr>
        <p:spPr>
          <a:xfrm>
            <a:off x="9491968" y="1741902"/>
            <a:ext cx="905892" cy="565178"/>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24" dirty="0">
                <a:solidFill>
                  <a:srgbClr val="000000"/>
                </a:solidFill>
                <a:latin typeface="+mj-lt"/>
              </a:rPr>
              <a:t>SMB Client</a:t>
            </a:r>
          </a:p>
        </p:txBody>
      </p:sp>
      <p:cxnSp>
        <p:nvCxnSpPr>
          <p:cNvPr id="90" name="Straight Connector 89"/>
          <p:cNvCxnSpPr>
            <a:stCxn id="87" idx="2"/>
            <a:endCxn id="75" idx="3"/>
          </p:cNvCxnSpPr>
          <p:nvPr/>
        </p:nvCxnSpPr>
        <p:spPr>
          <a:xfrm>
            <a:off x="9944914" y="2307080"/>
            <a:ext cx="395113" cy="763886"/>
          </a:xfrm>
          <a:prstGeom prst="line">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2" name="Freeform 91"/>
          <p:cNvSpPr/>
          <p:nvPr/>
        </p:nvSpPr>
        <p:spPr bwMode="auto">
          <a:xfrm flipH="1">
            <a:off x="7727392" y="2530589"/>
            <a:ext cx="1575464" cy="568879"/>
          </a:xfrm>
          <a:custGeom>
            <a:avLst/>
            <a:gdLst>
              <a:gd name="connsiteX0" fmla="*/ 0 w 1576251"/>
              <a:gd name="connsiteY0" fmla="*/ 1097291 h 1097291"/>
              <a:gd name="connsiteX1" fmla="*/ 1341120 w 1576251"/>
              <a:gd name="connsiteY1" fmla="*/ 11 h 1097291"/>
              <a:gd name="connsiteX2" fmla="*/ 1567543 w 1576251"/>
              <a:gd name="connsiteY2" fmla="*/ 1079874 h 1097291"/>
            </a:gdLst>
            <a:ahLst/>
            <a:cxnLst>
              <a:cxn ang="0">
                <a:pos x="connsiteX0" y="connsiteY0"/>
              </a:cxn>
              <a:cxn ang="0">
                <a:pos x="connsiteX1" y="connsiteY1"/>
              </a:cxn>
              <a:cxn ang="0">
                <a:pos x="connsiteX2" y="connsiteY2"/>
              </a:cxn>
            </a:cxnLst>
            <a:rect l="l" t="t" r="r" b="b"/>
            <a:pathLst>
              <a:path w="1576251" h="1097291">
                <a:moveTo>
                  <a:pt x="0" y="1097291"/>
                </a:moveTo>
                <a:cubicBezTo>
                  <a:pt x="539931" y="550102"/>
                  <a:pt x="1079863" y="2914"/>
                  <a:pt x="1341120" y="11"/>
                </a:cubicBezTo>
                <a:cubicBezTo>
                  <a:pt x="1602377" y="-2892"/>
                  <a:pt x="1584960" y="538491"/>
                  <a:pt x="1567543" y="1079874"/>
                </a:cubicBezTo>
              </a:path>
            </a:pathLst>
          </a:cu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36"/>
          </a:p>
        </p:txBody>
      </p:sp>
      <p:sp>
        <p:nvSpPr>
          <p:cNvPr id="119" name="Can 118"/>
          <p:cNvSpPr/>
          <p:nvPr/>
        </p:nvSpPr>
        <p:spPr>
          <a:xfrm>
            <a:off x="7728102" y="4537232"/>
            <a:ext cx="758083" cy="719773"/>
          </a:xfrm>
          <a:prstGeom prst="can">
            <a:avLst/>
          </a:prstGeom>
          <a:ln>
            <a:prstDash val="lgDash"/>
          </a:ln>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428" dirty="0">
                <a:solidFill>
                  <a:srgbClr val="000000"/>
                </a:solidFill>
                <a:latin typeface="+mj-lt"/>
              </a:rPr>
              <a:t>CSV2</a:t>
            </a:r>
          </a:p>
          <a:p>
            <a:pPr algn="ctr"/>
            <a:r>
              <a:rPr lang="en-US" sz="918" dirty="0">
                <a:solidFill>
                  <a:srgbClr val="000000"/>
                </a:solidFill>
                <a:latin typeface="+mj-lt"/>
              </a:rPr>
              <a:t>(Not Metadata Owner)</a:t>
            </a:r>
          </a:p>
        </p:txBody>
      </p:sp>
      <p:sp>
        <p:nvSpPr>
          <p:cNvPr id="123" name="Can 122"/>
          <p:cNvSpPr/>
          <p:nvPr/>
        </p:nvSpPr>
        <p:spPr>
          <a:xfrm>
            <a:off x="8985170" y="4523907"/>
            <a:ext cx="758083" cy="719773"/>
          </a:xfrm>
          <a:prstGeom prst="can">
            <a:avLst/>
          </a:prstGeom>
          <a:ln>
            <a:prstDash val="lgDash"/>
          </a:ln>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428" dirty="0">
                <a:solidFill>
                  <a:srgbClr val="000000"/>
                </a:solidFill>
                <a:latin typeface="+mj-lt"/>
              </a:rPr>
              <a:t>CSV1</a:t>
            </a:r>
            <a:br>
              <a:rPr lang="en-US" sz="1428" dirty="0">
                <a:solidFill>
                  <a:srgbClr val="000000"/>
                </a:solidFill>
                <a:latin typeface="+mj-lt"/>
              </a:rPr>
            </a:br>
            <a:r>
              <a:rPr lang="en-US" sz="918" dirty="0">
                <a:solidFill>
                  <a:srgbClr val="000000"/>
                </a:solidFill>
                <a:latin typeface="+mj-lt"/>
              </a:rPr>
              <a:t>(Not Metadata Owner)</a:t>
            </a:r>
          </a:p>
        </p:txBody>
      </p:sp>
      <p:sp>
        <p:nvSpPr>
          <p:cNvPr id="124" name="Can 123"/>
          <p:cNvSpPr/>
          <p:nvPr/>
        </p:nvSpPr>
        <p:spPr>
          <a:xfrm>
            <a:off x="9807606" y="4537232"/>
            <a:ext cx="758083" cy="719773"/>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428" dirty="0">
                <a:solidFill>
                  <a:srgbClr val="000000"/>
                </a:solidFill>
                <a:latin typeface="+mj-lt"/>
              </a:rPr>
              <a:t>CSV2</a:t>
            </a:r>
          </a:p>
          <a:p>
            <a:pPr algn="ctr"/>
            <a:r>
              <a:rPr lang="en-US" sz="918" dirty="0">
                <a:solidFill>
                  <a:srgbClr val="000000"/>
                </a:solidFill>
                <a:latin typeface="+mj-lt"/>
              </a:rPr>
              <a:t>(Metadata Owner)</a:t>
            </a:r>
          </a:p>
        </p:txBody>
      </p:sp>
      <p:sp>
        <p:nvSpPr>
          <p:cNvPr id="35" name="12-Point Star 34"/>
          <p:cNvSpPr/>
          <p:nvPr/>
        </p:nvSpPr>
        <p:spPr bwMode="auto">
          <a:xfrm>
            <a:off x="10386295" y="17764"/>
            <a:ext cx="2050180" cy="1752335"/>
          </a:xfrm>
          <a:prstGeom prst="star12">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2000" dirty="0" smtClean="0">
                <a:solidFill>
                  <a:schemeClr val="tx1"/>
                </a:solidFill>
              </a:rPr>
              <a:t>New in</a:t>
            </a:r>
            <a:br>
              <a:rPr lang="en-US" sz="2000" dirty="0" smtClean="0">
                <a:solidFill>
                  <a:schemeClr val="tx1"/>
                </a:solidFill>
              </a:rPr>
            </a:br>
            <a:r>
              <a:rPr lang="en-US" sz="2000" dirty="0" smtClean="0">
                <a:solidFill>
                  <a:schemeClr val="tx1"/>
                </a:solidFill>
              </a:rPr>
              <a:t>Windows Server </a:t>
            </a:r>
            <a:br>
              <a:rPr lang="en-US" sz="2000" dirty="0" smtClean="0">
                <a:solidFill>
                  <a:schemeClr val="tx1"/>
                </a:solidFill>
              </a:rPr>
            </a:br>
            <a:r>
              <a:rPr lang="en-US" sz="2000" dirty="0" smtClean="0">
                <a:solidFill>
                  <a:schemeClr val="tx1"/>
                </a:solidFill>
              </a:rPr>
              <a:t>2012 R2</a:t>
            </a:r>
            <a:endParaRPr lang="en-US" sz="2000" dirty="0">
              <a:solidFill>
                <a:schemeClr val="tx1"/>
              </a:solidFill>
            </a:endParaRPr>
          </a:p>
        </p:txBody>
      </p:sp>
    </p:spTree>
    <p:extLst>
      <p:ext uri="{BB962C8B-B14F-4D97-AF65-F5344CB8AC3E}">
        <p14:creationId xmlns:p14="http://schemas.microsoft.com/office/powerpoint/2010/main" val="310855799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38" y="233153"/>
            <a:ext cx="11345785" cy="621530"/>
          </a:xfrm>
        </p:spPr>
        <p:txBody>
          <a:bodyPr/>
          <a:lstStyle/>
          <a:p>
            <a:r>
              <a:rPr lang="en-US" sz="4488" dirty="0"/>
              <a:t>Improved SMB Diagnosability</a:t>
            </a:r>
          </a:p>
        </p:txBody>
      </p:sp>
      <p:sp>
        <p:nvSpPr>
          <p:cNvPr id="3" name="Text Placeholder 2"/>
          <p:cNvSpPr>
            <a:spLocks noGrp="1"/>
          </p:cNvSpPr>
          <p:nvPr>
            <p:ph type="body" sz="quarter" idx="10"/>
          </p:nvPr>
        </p:nvSpPr>
        <p:spPr>
          <a:xfrm>
            <a:off x="544539" y="1165754"/>
            <a:ext cx="5201743" cy="4818563"/>
          </a:xfrm>
        </p:spPr>
        <p:txBody>
          <a:bodyPr/>
          <a:lstStyle/>
          <a:p>
            <a:r>
              <a:rPr lang="en-US" sz="2448" dirty="0"/>
              <a:t>Scenario-based events containing inter-machine info that previously required network captures and logs.</a:t>
            </a:r>
          </a:p>
          <a:p>
            <a:r>
              <a:rPr lang="en-US" sz="2448" dirty="0"/>
              <a:t>Most useful events are turned on by default, so you capture the required information the first time.</a:t>
            </a:r>
          </a:p>
          <a:p>
            <a:r>
              <a:rPr lang="en-US" sz="2448" dirty="0"/>
              <a:t>Additional events include details on configuration and troubleshooting tips.</a:t>
            </a:r>
          </a:p>
          <a:p>
            <a:r>
              <a:rPr lang="en-US" sz="2448" dirty="0"/>
              <a:t>Less noisy event means that the logs won’t get full and start wrapping </a:t>
            </a:r>
            <a:r>
              <a:rPr lang="en-US" sz="2448" dirty="0" smtClean="0"/>
              <a:t>around </a:t>
            </a:r>
            <a:r>
              <a:rPr lang="en-US" sz="2448" dirty="0"/>
              <a:t>as </a:t>
            </a:r>
            <a:r>
              <a:rPr lang="en-US" sz="2448" dirty="0" smtClean="0"/>
              <a:t>often</a:t>
            </a:r>
          </a:p>
        </p:txBody>
      </p:sp>
      <p:pic>
        <p:nvPicPr>
          <p:cNvPr id="5" name="Picture 4"/>
          <p:cNvPicPr>
            <a:picLocks noChangeAspect="1"/>
          </p:cNvPicPr>
          <p:nvPr/>
        </p:nvPicPr>
        <p:blipFill rotWithShape="1">
          <a:blip r:embed="rId2"/>
          <a:srcRect r="8444" b="11367"/>
          <a:stretch/>
        </p:blipFill>
        <p:spPr>
          <a:xfrm>
            <a:off x="6217430" y="1165754"/>
            <a:ext cx="4999573" cy="5379425"/>
          </a:xfrm>
          <a:prstGeom prst="rect">
            <a:avLst/>
          </a:prstGeom>
        </p:spPr>
      </p:pic>
      <p:sp>
        <p:nvSpPr>
          <p:cNvPr id="6" name="12-Point Star 5"/>
          <p:cNvSpPr/>
          <p:nvPr/>
        </p:nvSpPr>
        <p:spPr bwMode="auto">
          <a:xfrm>
            <a:off x="10386295" y="-7403"/>
            <a:ext cx="2050180" cy="1752335"/>
          </a:xfrm>
          <a:prstGeom prst="star12">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2000" dirty="0" smtClean="0">
                <a:solidFill>
                  <a:schemeClr val="tx1"/>
                </a:solidFill>
              </a:rPr>
              <a:t>New in</a:t>
            </a:r>
            <a:br>
              <a:rPr lang="en-US" sz="2000" dirty="0" smtClean="0">
                <a:solidFill>
                  <a:schemeClr val="tx1"/>
                </a:solidFill>
              </a:rPr>
            </a:br>
            <a:r>
              <a:rPr lang="en-US" sz="2000" dirty="0" smtClean="0">
                <a:solidFill>
                  <a:schemeClr val="tx1"/>
                </a:solidFill>
              </a:rPr>
              <a:t>Windows Server </a:t>
            </a:r>
            <a:br>
              <a:rPr lang="en-US" sz="2000" dirty="0" smtClean="0">
                <a:solidFill>
                  <a:schemeClr val="tx1"/>
                </a:solidFill>
              </a:rPr>
            </a:br>
            <a:r>
              <a:rPr lang="en-US" sz="2000" dirty="0" smtClean="0">
                <a:solidFill>
                  <a:schemeClr val="tx1"/>
                </a:solidFill>
              </a:rPr>
              <a:t>2012 R2</a:t>
            </a:r>
            <a:endParaRPr lang="en-US" sz="2000" dirty="0">
              <a:solidFill>
                <a:schemeClr val="tx1"/>
              </a:solidFill>
            </a:endParaRPr>
          </a:p>
        </p:txBody>
      </p:sp>
    </p:spTree>
    <p:extLst>
      <p:ext uri="{BB962C8B-B14F-4D97-AF65-F5344CB8AC3E}">
        <p14:creationId xmlns:p14="http://schemas.microsoft.com/office/powerpoint/2010/main" val="351575436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88" dirty="0"/>
              <a:t>VMM </a:t>
            </a:r>
            <a:r>
              <a:rPr lang="en-US" sz="4488" dirty="0" smtClean="0"/>
              <a:t>and Scale-out </a:t>
            </a:r>
            <a:r>
              <a:rPr lang="en-US" sz="4488" dirty="0"/>
              <a:t>File </a:t>
            </a:r>
            <a:r>
              <a:rPr lang="en-US" sz="4488" dirty="0" smtClean="0"/>
              <a:t>Server</a:t>
            </a:r>
            <a:endParaRPr lang="en-US" sz="4488" dirty="0"/>
          </a:p>
        </p:txBody>
      </p:sp>
      <p:sp>
        <p:nvSpPr>
          <p:cNvPr id="6" name="Rectangle 5"/>
          <p:cNvSpPr/>
          <p:nvPr/>
        </p:nvSpPr>
        <p:spPr bwMode="auto">
          <a:xfrm>
            <a:off x="7335262" y="3779297"/>
            <a:ext cx="4584553" cy="1422510"/>
          </a:xfrm>
          <a:prstGeom prst="rect">
            <a:avLst/>
          </a:prstGeom>
          <a:solidFill>
            <a:schemeClr val="accent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32" tIns="46616" rIns="93232" bIns="46616" numCol="1" rtlCol="0" anchor="b" anchorCtr="0" compatLnSpc="1">
            <a:prstTxWarp prst="textNoShape">
              <a:avLst/>
            </a:prstTxWarp>
          </a:bodyPr>
          <a:lstStyle/>
          <a:p>
            <a:pPr algn="ctr" defTabSz="932010" fontAlgn="base">
              <a:lnSpc>
                <a:spcPct val="90000"/>
              </a:lnSpc>
              <a:spcBef>
                <a:spcPct val="0"/>
              </a:spcBef>
              <a:spcAft>
                <a:spcPct val="0"/>
              </a:spcAft>
            </a:pPr>
            <a:r>
              <a:rPr lang="en-US" sz="1122" spc="-51" dirty="0">
                <a:solidFill>
                  <a:srgbClr val="FFFFFF"/>
                </a:solidFill>
              </a:rPr>
              <a:t>Scale-Out File Server Clusters</a:t>
            </a:r>
          </a:p>
          <a:p>
            <a:pPr algn="ctr" defTabSz="932010" fontAlgn="base">
              <a:lnSpc>
                <a:spcPct val="90000"/>
              </a:lnSpc>
              <a:spcBef>
                <a:spcPct val="0"/>
              </a:spcBef>
              <a:spcAft>
                <a:spcPct val="0"/>
              </a:spcAft>
            </a:pPr>
            <a:r>
              <a:rPr lang="en-US" sz="1122" spc="-51" dirty="0">
                <a:solidFill>
                  <a:srgbClr val="FFFFFF"/>
                </a:solidFill>
              </a:rPr>
              <a:t>Storage Spaces Virtualization and Resiliency</a:t>
            </a:r>
          </a:p>
        </p:txBody>
      </p:sp>
      <p:sp>
        <p:nvSpPr>
          <p:cNvPr id="7" name="Rectangle 6"/>
          <p:cNvSpPr/>
          <p:nvPr/>
        </p:nvSpPr>
        <p:spPr bwMode="auto">
          <a:xfrm>
            <a:off x="7335262" y="2049232"/>
            <a:ext cx="4584553" cy="1293223"/>
          </a:xfrm>
          <a:prstGeom prst="rect">
            <a:avLst/>
          </a:prstGeom>
          <a:solidFill>
            <a:schemeClr val="accent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32" tIns="46616" rIns="93232" bIns="46616" numCol="1" rtlCol="0" anchor="b" anchorCtr="0" compatLnSpc="1">
            <a:prstTxWarp prst="textNoShape">
              <a:avLst/>
            </a:prstTxWarp>
          </a:bodyPr>
          <a:lstStyle/>
          <a:p>
            <a:pPr algn="ctr" defTabSz="932010" fontAlgn="base">
              <a:lnSpc>
                <a:spcPct val="90000"/>
              </a:lnSpc>
              <a:spcBef>
                <a:spcPct val="0"/>
              </a:spcBef>
              <a:spcAft>
                <a:spcPct val="0"/>
              </a:spcAft>
            </a:pPr>
            <a:r>
              <a:rPr lang="en-US" sz="1122" spc="-51" dirty="0">
                <a:solidFill>
                  <a:srgbClr val="FFFFFF"/>
                </a:solidFill>
              </a:rPr>
              <a:t>Hyper-V Clusters</a:t>
            </a:r>
          </a:p>
        </p:txBody>
      </p:sp>
      <p:pic>
        <p:nvPicPr>
          <p:cNvPr id="8"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11219748" y="2153251"/>
            <a:ext cx="501300" cy="859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bwMode="auto">
          <a:xfrm>
            <a:off x="7337939" y="3414847"/>
            <a:ext cx="4584553" cy="294320"/>
          </a:xfrm>
          <a:prstGeom prst="rect">
            <a:avLst/>
          </a:prstGeom>
          <a:solidFill>
            <a:schemeClr val="accent2"/>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3232" tIns="46616" rIns="93232" bIns="46616" numCol="1" rtlCol="0" anchor="ctr" anchorCtr="0" compatLnSpc="1">
            <a:prstTxWarp prst="textNoShape">
              <a:avLst/>
            </a:prstTxWarp>
          </a:bodyPr>
          <a:lstStyle/>
          <a:p>
            <a:pPr algn="ctr" defTabSz="932010" fontAlgn="base">
              <a:lnSpc>
                <a:spcPct val="90000"/>
              </a:lnSpc>
              <a:spcBef>
                <a:spcPct val="0"/>
              </a:spcBef>
              <a:spcAft>
                <a:spcPct val="0"/>
              </a:spcAft>
            </a:pPr>
            <a:r>
              <a:rPr lang="en-US" sz="1122" spc="-51" dirty="0">
                <a:solidFill>
                  <a:srgbClr val="FFFFFF"/>
                </a:solidFill>
              </a:rPr>
              <a:t>SMB</a:t>
            </a:r>
          </a:p>
        </p:txBody>
      </p:sp>
      <p:sp>
        <p:nvSpPr>
          <p:cNvPr id="11" name="Rectangle 10"/>
          <p:cNvSpPr/>
          <p:nvPr/>
        </p:nvSpPr>
        <p:spPr bwMode="auto">
          <a:xfrm>
            <a:off x="7335262" y="5274573"/>
            <a:ext cx="4584553" cy="750783"/>
          </a:xfrm>
          <a:prstGeom prst="rect">
            <a:avLst/>
          </a:prstGeom>
          <a:solidFill>
            <a:schemeClr val="accent3"/>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122" spc="-51"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2" name="TextBox 11"/>
          <p:cNvSpPr txBox="1"/>
          <p:nvPr/>
        </p:nvSpPr>
        <p:spPr>
          <a:xfrm>
            <a:off x="7335262" y="5334856"/>
            <a:ext cx="1598629" cy="446396"/>
          </a:xfrm>
          <a:prstGeom prst="rect">
            <a:avLst/>
          </a:prstGeom>
          <a:noFill/>
          <a:ln>
            <a:noFill/>
          </a:ln>
        </p:spPr>
        <p:txBody>
          <a:bodyPr wrap="square" rtlCol="0">
            <a:spAutoFit/>
          </a:bodyPr>
          <a:lstStyle/>
          <a:p>
            <a:r>
              <a:rPr lang="en-US" sz="1122" dirty="0">
                <a:solidFill>
                  <a:srgbClr val="FFFFFF"/>
                </a:solidFill>
              </a:rPr>
              <a:t>Shared JBOD</a:t>
            </a:r>
            <a:br>
              <a:rPr lang="en-US" sz="1122" dirty="0">
                <a:solidFill>
                  <a:srgbClr val="FFFFFF"/>
                </a:solidFill>
              </a:rPr>
            </a:br>
            <a:r>
              <a:rPr lang="en-US" sz="1122" dirty="0">
                <a:solidFill>
                  <a:srgbClr val="FFFFFF"/>
                </a:solidFill>
              </a:rPr>
              <a:t>Storage</a:t>
            </a:r>
          </a:p>
        </p:txBody>
      </p:sp>
      <p:sp>
        <p:nvSpPr>
          <p:cNvPr id="13" name="Freeform 79"/>
          <p:cNvSpPr>
            <a:spLocks noEditPoints="1"/>
          </p:cNvSpPr>
          <p:nvPr/>
        </p:nvSpPr>
        <p:spPr bwMode="black">
          <a:xfrm>
            <a:off x="9085263" y="5359603"/>
            <a:ext cx="397208" cy="566866"/>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122">
              <a:solidFill>
                <a:srgbClr val="000000"/>
              </a:solidFill>
            </a:endParaRPr>
          </a:p>
        </p:txBody>
      </p:sp>
      <p:sp>
        <p:nvSpPr>
          <p:cNvPr id="14" name="Freeform 79"/>
          <p:cNvSpPr>
            <a:spLocks noEditPoints="1"/>
          </p:cNvSpPr>
          <p:nvPr/>
        </p:nvSpPr>
        <p:spPr bwMode="black">
          <a:xfrm>
            <a:off x="9644906" y="5359603"/>
            <a:ext cx="397208" cy="566866"/>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122">
              <a:solidFill>
                <a:srgbClr val="000000"/>
              </a:solidFill>
            </a:endParaRPr>
          </a:p>
        </p:txBody>
      </p:sp>
      <p:sp>
        <p:nvSpPr>
          <p:cNvPr id="15" name="Freeform 79"/>
          <p:cNvSpPr>
            <a:spLocks noEditPoints="1"/>
          </p:cNvSpPr>
          <p:nvPr/>
        </p:nvSpPr>
        <p:spPr bwMode="black">
          <a:xfrm>
            <a:off x="10204551" y="5359603"/>
            <a:ext cx="397208" cy="566866"/>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122">
              <a:solidFill>
                <a:srgbClr val="000000"/>
              </a:solidFill>
            </a:endParaRPr>
          </a:p>
        </p:txBody>
      </p:sp>
      <p:sp>
        <p:nvSpPr>
          <p:cNvPr id="16" name="Freeform 79"/>
          <p:cNvSpPr>
            <a:spLocks noEditPoints="1"/>
          </p:cNvSpPr>
          <p:nvPr/>
        </p:nvSpPr>
        <p:spPr bwMode="black">
          <a:xfrm>
            <a:off x="10764196" y="5359603"/>
            <a:ext cx="397208" cy="566866"/>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122">
              <a:solidFill>
                <a:srgbClr val="000000"/>
              </a:solidFill>
            </a:endParaRPr>
          </a:p>
        </p:txBody>
      </p:sp>
      <p:sp>
        <p:nvSpPr>
          <p:cNvPr id="17" name="Freeform 79"/>
          <p:cNvSpPr>
            <a:spLocks noEditPoints="1"/>
          </p:cNvSpPr>
          <p:nvPr/>
        </p:nvSpPr>
        <p:spPr bwMode="black">
          <a:xfrm>
            <a:off x="11323839" y="5359603"/>
            <a:ext cx="397208" cy="566866"/>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122">
              <a:solidFill>
                <a:srgbClr val="000000"/>
              </a:solidFill>
            </a:endParaRPr>
          </a:p>
        </p:txBody>
      </p:sp>
      <p:pic>
        <p:nvPicPr>
          <p:cNvPr id="18"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10502453" y="2153251"/>
            <a:ext cx="501300" cy="859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9785158" y="2153251"/>
            <a:ext cx="501300" cy="859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9067864" y="2153251"/>
            <a:ext cx="501300" cy="859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8350571" y="2153251"/>
            <a:ext cx="501300" cy="859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7633277" y="2153251"/>
            <a:ext cx="501300" cy="859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10251802" y="3840697"/>
            <a:ext cx="501300" cy="859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8501662" y="3840697"/>
            <a:ext cx="501300" cy="859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bwMode="auto">
          <a:xfrm>
            <a:off x="492356" y="1243471"/>
            <a:ext cx="1585426" cy="1585426"/>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b" anchorCtr="0" compatLnSpc="1">
            <a:prstTxWarp prst="textNoShape">
              <a:avLst/>
            </a:prstTxWarp>
          </a:bodyPr>
          <a:lstStyle/>
          <a:p>
            <a:pPr algn="ctr" defTabSz="932290" fontAlgn="base">
              <a:lnSpc>
                <a:spcPct val="90000"/>
              </a:lnSpc>
              <a:spcBef>
                <a:spcPct val="0"/>
              </a:spcBef>
              <a:spcAft>
                <a:spcPct val="0"/>
              </a:spcAft>
            </a:pPr>
            <a:r>
              <a:rPr lang="en-US" sz="1836" b="1" dirty="0">
                <a:latin typeface="+mj-lt"/>
              </a:rPr>
              <a:t>Capacity Management</a:t>
            </a:r>
            <a:endParaRPr lang="en-US" sz="1836" b="1" spc="-51" dirty="0">
              <a:solidFill>
                <a:schemeClr val="bg1"/>
              </a:solidFill>
              <a:latin typeface="+mj-lt"/>
            </a:endParaRPr>
          </a:p>
        </p:txBody>
      </p:sp>
      <p:sp>
        <p:nvSpPr>
          <p:cNvPr id="46" name="Rectangle 45"/>
          <p:cNvSpPr/>
          <p:nvPr/>
        </p:nvSpPr>
        <p:spPr bwMode="auto">
          <a:xfrm>
            <a:off x="2142303" y="1244893"/>
            <a:ext cx="4693636" cy="1584004"/>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r>
              <a:rPr lang="en-US" sz="1734" dirty="0">
                <a:solidFill>
                  <a:schemeClr val="bg1"/>
                </a:solidFill>
              </a:rPr>
              <a:t>Pool/volume/file share classification</a:t>
            </a:r>
          </a:p>
          <a:p>
            <a:endParaRPr lang="en-US" sz="1428" dirty="0">
              <a:solidFill>
                <a:schemeClr val="bg1"/>
              </a:solidFill>
            </a:endParaRPr>
          </a:p>
          <a:p>
            <a:r>
              <a:rPr lang="en-US" sz="1734" dirty="0">
                <a:solidFill>
                  <a:schemeClr val="bg1"/>
                </a:solidFill>
              </a:rPr>
              <a:t>File share ACL management</a:t>
            </a:r>
          </a:p>
          <a:p>
            <a:endParaRPr lang="en-US" sz="1734" dirty="0">
              <a:solidFill>
                <a:schemeClr val="bg1"/>
              </a:solidFill>
            </a:endParaRPr>
          </a:p>
          <a:p>
            <a:r>
              <a:rPr lang="en-US" sz="1734" dirty="0">
                <a:solidFill>
                  <a:schemeClr val="bg1"/>
                </a:solidFill>
              </a:rPr>
              <a:t>VM workload deployment to file shares</a:t>
            </a:r>
          </a:p>
        </p:txBody>
      </p:sp>
      <p:sp>
        <p:nvSpPr>
          <p:cNvPr id="47" name="Rectangle 46"/>
          <p:cNvSpPr/>
          <p:nvPr/>
        </p:nvSpPr>
        <p:spPr bwMode="auto">
          <a:xfrm>
            <a:off x="492356" y="2924014"/>
            <a:ext cx="1585426" cy="1865207"/>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b" anchorCtr="0" compatLnSpc="1">
            <a:prstTxWarp prst="textNoShape">
              <a:avLst/>
            </a:prstTxWarp>
          </a:bodyPr>
          <a:lstStyle/>
          <a:p>
            <a:pPr algn="ctr" defTabSz="932290" fontAlgn="base">
              <a:lnSpc>
                <a:spcPct val="90000"/>
              </a:lnSpc>
              <a:spcBef>
                <a:spcPct val="0"/>
              </a:spcBef>
              <a:spcAft>
                <a:spcPct val="0"/>
              </a:spcAft>
            </a:pPr>
            <a:r>
              <a:rPr lang="en-US" sz="1836" b="1" dirty="0">
                <a:latin typeface="+mj-lt"/>
              </a:rPr>
              <a:t>Scale-out </a:t>
            </a:r>
            <a:r>
              <a:rPr lang="en-US" sz="1836" b="1" dirty="0" smtClean="0">
                <a:latin typeface="+mj-lt"/>
              </a:rPr>
              <a:t/>
            </a:r>
            <a:br>
              <a:rPr lang="en-US" sz="1836" b="1" dirty="0" smtClean="0">
                <a:latin typeface="+mj-lt"/>
              </a:rPr>
            </a:br>
            <a:r>
              <a:rPr lang="en-US" sz="1836" b="1" dirty="0" smtClean="0">
                <a:latin typeface="+mj-lt"/>
              </a:rPr>
              <a:t>File </a:t>
            </a:r>
            <a:r>
              <a:rPr lang="en-US" sz="1836" b="1" dirty="0">
                <a:latin typeface="+mj-lt"/>
              </a:rPr>
              <a:t>Server Deployment</a:t>
            </a:r>
            <a:endParaRPr lang="en-US" sz="1836" b="1" spc="-51" dirty="0">
              <a:solidFill>
                <a:schemeClr val="bg1"/>
              </a:solidFill>
              <a:latin typeface="+mj-lt"/>
            </a:endParaRPr>
          </a:p>
        </p:txBody>
      </p:sp>
      <p:sp>
        <p:nvSpPr>
          <p:cNvPr id="48" name="Rectangle 47"/>
          <p:cNvSpPr/>
          <p:nvPr/>
        </p:nvSpPr>
        <p:spPr bwMode="auto">
          <a:xfrm>
            <a:off x="2138565" y="2919924"/>
            <a:ext cx="4697374" cy="1869296"/>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r>
              <a:rPr lang="en-US" sz="1734" dirty="0">
                <a:solidFill>
                  <a:schemeClr val="bg1"/>
                </a:solidFill>
              </a:rPr>
              <a:t>Bare metal deployment of file server</a:t>
            </a:r>
          </a:p>
          <a:p>
            <a:endParaRPr lang="en-US" sz="1224" dirty="0">
              <a:solidFill>
                <a:schemeClr val="bg1"/>
              </a:solidFill>
            </a:endParaRPr>
          </a:p>
          <a:p>
            <a:r>
              <a:rPr lang="en-US" sz="1734" dirty="0">
                <a:solidFill>
                  <a:schemeClr val="bg1"/>
                </a:solidFill>
              </a:rPr>
              <a:t>Creation of scale-out file server cluster</a:t>
            </a:r>
          </a:p>
          <a:p>
            <a:endParaRPr lang="en-US" sz="1224" dirty="0">
              <a:solidFill>
                <a:schemeClr val="bg1"/>
              </a:solidFill>
            </a:endParaRPr>
          </a:p>
          <a:p>
            <a:r>
              <a:rPr lang="en-US" sz="1734" dirty="0">
                <a:solidFill>
                  <a:schemeClr val="bg1"/>
                </a:solidFill>
              </a:rPr>
              <a:t>Adding/removing file server nodes</a:t>
            </a:r>
          </a:p>
          <a:p>
            <a:endParaRPr lang="en-US" sz="1224" dirty="0">
              <a:solidFill>
                <a:schemeClr val="bg1"/>
              </a:solidFill>
            </a:endParaRPr>
          </a:p>
          <a:p>
            <a:r>
              <a:rPr lang="en-US" sz="1734" dirty="0">
                <a:solidFill>
                  <a:schemeClr val="bg1"/>
                </a:solidFill>
              </a:rPr>
              <a:t>File share management</a:t>
            </a:r>
          </a:p>
        </p:txBody>
      </p:sp>
      <p:sp>
        <p:nvSpPr>
          <p:cNvPr id="49" name="Rectangle 48"/>
          <p:cNvSpPr/>
          <p:nvPr/>
        </p:nvSpPr>
        <p:spPr bwMode="auto">
          <a:xfrm>
            <a:off x="479925" y="4906955"/>
            <a:ext cx="1585426" cy="1585426"/>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b" anchorCtr="0" compatLnSpc="1">
            <a:prstTxWarp prst="textNoShape">
              <a:avLst/>
            </a:prstTxWarp>
          </a:bodyPr>
          <a:lstStyle/>
          <a:p>
            <a:pPr algn="ctr" defTabSz="932290" fontAlgn="base">
              <a:lnSpc>
                <a:spcPct val="90000"/>
              </a:lnSpc>
              <a:spcBef>
                <a:spcPct val="0"/>
              </a:spcBef>
              <a:spcAft>
                <a:spcPct val="0"/>
              </a:spcAft>
            </a:pPr>
            <a:r>
              <a:rPr lang="en-US" sz="1836" b="1" dirty="0">
                <a:latin typeface="+mj-lt"/>
              </a:rPr>
              <a:t>Spaces Provisioning</a:t>
            </a:r>
            <a:endParaRPr lang="en-US" sz="1836" b="1" spc="-51" dirty="0">
              <a:solidFill>
                <a:schemeClr val="bg1"/>
              </a:solidFill>
              <a:latin typeface="+mj-lt"/>
            </a:endParaRPr>
          </a:p>
        </p:txBody>
      </p:sp>
      <p:sp>
        <p:nvSpPr>
          <p:cNvPr id="50" name="Rectangle 49"/>
          <p:cNvSpPr/>
          <p:nvPr/>
        </p:nvSpPr>
        <p:spPr bwMode="auto">
          <a:xfrm>
            <a:off x="2126134" y="4906955"/>
            <a:ext cx="4697374" cy="1585426"/>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r>
              <a:rPr lang="en-US" sz="1734" dirty="0">
                <a:solidFill>
                  <a:schemeClr val="bg1"/>
                </a:solidFill>
              </a:rPr>
              <a:t>Discovery of physical spindles</a:t>
            </a:r>
          </a:p>
          <a:p>
            <a:endParaRPr lang="en-US" sz="1224" dirty="0">
              <a:solidFill>
                <a:schemeClr val="bg1"/>
              </a:solidFill>
            </a:endParaRPr>
          </a:p>
          <a:p>
            <a:r>
              <a:rPr lang="en-US" sz="1734" dirty="0">
                <a:solidFill>
                  <a:schemeClr val="bg1"/>
                </a:solidFill>
              </a:rPr>
              <a:t>Storage pool creation and deletion</a:t>
            </a:r>
          </a:p>
          <a:p>
            <a:endParaRPr lang="en-US" sz="1224" dirty="0">
              <a:solidFill>
                <a:schemeClr val="bg1"/>
              </a:solidFill>
            </a:endParaRPr>
          </a:p>
          <a:p>
            <a:r>
              <a:rPr lang="en-US" sz="1734" dirty="0">
                <a:solidFill>
                  <a:schemeClr val="bg1"/>
                </a:solidFill>
              </a:rPr>
              <a:t>Mirror and Parity Spaces creation and deletion</a:t>
            </a:r>
          </a:p>
        </p:txBody>
      </p:sp>
      <p:pic>
        <p:nvPicPr>
          <p:cNvPr id="28" name="Picture 4"/>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902990" y="3208848"/>
            <a:ext cx="754616" cy="521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8"/>
          <p:cNvPicPr>
            <a:picLocks noChangeAspect="1" noChangeArrowheads="1"/>
          </p:cNvPicPr>
          <p:nvPr/>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1049788" y="5125601"/>
            <a:ext cx="461019" cy="678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7"/>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990637" y="1443485"/>
            <a:ext cx="639281" cy="66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12-Point Star 32"/>
          <p:cNvSpPr/>
          <p:nvPr/>
        </p:nvSpPr>
        <p:spPr bwMode="auto">
          <a:xfrm>
            <a:off x="10386295" y="17764"/>
            <a:ext cx="2050180" cy="1752335"/>
          </a:xfrm>
          <a:prstGeom prst="star12">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2000" dirty="0" smtClean="0">
                <a:solidFill>
                  <a:schemeClr val="tx1"/>
                </a:solidFill>
              </a:rPr>
              <a:t>New in</a:t>
            </a:r>
            <a:br>
              <a:rPr lang="en-US" sz="2000" dirty="0" smtClean="0">
                <a:solidFill>
                  <a:schemeClr val="tx1"/>
                </a:solidFill>
              </a:rPr>
            </a:br>
            <a:r>
              <a:rPr lang="en-US" sz="2000" dirty="0" smtClean="0">
                <a:solidFill>
                  <a:schemeClr val="tx1"/>
                </a:solidFill>
              </a:rPr>
              <a:t>VMM</a:t>
            </a:r>
            <a:br>
              <a:rPr lang="en-US" sz="2000" dirty="0" smtClean="0">
                <a:solidFill>
                  <a:schemeClr val="tx1"/>
                </a:solidFill>
              </a:rPr>
            </a:br>
            <a:r>
              <a:rPr lang="en-US" sz="2000" dirty="0" smtClean="0">
                <a:solidFill>
                  <a:schemeClr val="tx1"/>
                </a:solidFill>
              </a:rPr>
              <a:t>2012 R2</a:t>
            </a:r>
            <a:endParaRPr lang="en-US" sz="2000" dirty="0">
              <a:solidFill>
                <a:schemeClr val="tx1"/>
              </a:solidFill>
            </a:endParaRPr>
          </a:p>
        </p:txBody>
      </p:sp>
    </p:spTree>
    <p:extLst>
      <p:ext uri="{BB962C8B-B14F-4D97-AF65-F5344CB8AC3E}">
        <p14:creationId xmlns:p14="http://schemas.microsoft.com/office/powerpoint/2010/main" val="159961656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Basic Configurations</a:t>
            </a:r>
            <a:endParaRPr lang="en-US" dirty="0"/>
          </a:p>
        </p:txBody>
      </p:sp>
      <p:pic>
        <p:nvPicPr>
          <p:cNvPr id="6"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11495816" y="296863"/>
            <a:ext cx="467305" cy="80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39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4080" b="0" dirty="0" smtClean="0"/>
              <a:t>File </a:t>
            </a:r>
            <a:r>
              <a:rPr lang="en-US" sz="4080" b="0" dirty="0"/>
              <a:t>Server Configurations</a:t>
            </a:r>
          </a:p>
        </p:txBody>
      </p:sp>
      <p:sp>
        <p:nvSpPr>
          <p:cNvPr id="9" name="Content Placeholder 1"/>
          <p:cNvSpPr>
            <a:spLocks noGrp="1"/>
          </p:cNvSpPr>
          <p:nvPr>
            <p:ph sz="half" idx="4294967295"/>
          </p:nvPr>
        </p:nvSpPr>
        <p:spPr>
          <a:xfrm>
            <a:off x="378037" y="1446352"/>
            <a:ext cx="3673475" cy="736600"/>
          </a:xfrm>
        </p:spPr>
        <p:txBody>
          <a:bodyPr>
            <a:normAutofit fontScale="85000" lnSpcReduction="20000"/>
          </a:bodyPr>
          <a:lstStyle/>
          <a:p>
            <a:pPr marL="0" indent="0">
              <a:buNone/>
            </a:pPr>
            <a:r>
              <a:rPr lang="en-US" sz="2040" b="1" dirty="0">
                <a:solidFill>
                  <a:schemeClr val="tx1"/>
                </a:solidFill>
                <a:latin typeface="+mn-lt"/>
              </a:rPr>
              <a:t>Single-node File Server</a:t>
            </a:r>
          </a:p>
          <a:p>
            <a:pPr lvl="1"/>
            <a:r>
              <a:rPr lang="en-US" sz="1428" dirty="0">
                <a:solidFill>
                  <a:schemeClr val="tx1"/>
                </a:solidFill>
              </a:rPr>
              <a:t>Lowest cost for shared storage</a:t>
            </a:r>
          </a:p>
          <a:p>
            <a:pPr lvl="1"/>
            <a:r>
              <a:rPr lang="en-US" sz="1428" dirty="0">
                <a:solidFill>
                  <a:schemeClr val="tx1"/>
                </a:solidFill>
              </a:rPr>
              <a:t>Shares not continuously available</a:t>
            </a:r>
          </a:p>
        </p:txBody>
      </p:sp>
      <p:sp>
        <p:nvSpPr>
          <p:cNvPr id="10" name="Content Placeholder 1"/>
          <p:cNvSpPr>
            <a:spLocks noGrp="1"/>
          </p:cNvSpPr>
          <p:nvPr>
            <p:ph sz="half" idx="4294967295"/>
          </p:nvPr>
        </p:nvSpPr>
        <p:spPr>
          <a:xfrm>
            <a:off x="3988107" y="1352059"/>
            <a:ext cx="3678238" cy="1133475"/>
          </a:xfrm>
        </p:spPr>
        <p:txBody>
          <a:bodyPr>
            <a:normAutofit fontScale="92500" lnSpcReduction="10000"/>
          </a:bodyPr>
          <a:lstStyle/>
          <a:p>
            <a:pPr marL="0" indent="0">
              <a:buNone/>
            </a:pPr>
            <a:r>
              <a:rPr lang="en-US" sz="2040" b="1" dirty="0">
                <a:solidFill>
                  <a:schemeClr val="tx1"/>
                </a:solidFill>
                <a:latin typeface="+mn-lt"/>
              </a:rPr>
              <a:t>Dual-node File Server</a:t>
            </a:r>
          </a:p>
          <a:p>
            <a:pPr lvl="1"/>
            <a:r>
              <a:rPr lang="en-US" sz="1428" dirty="0">
                <a:solidFill>
                  <a:schemeClr val="tx1"/>
                </a:solidFill>
              </a:rPr>
              <a:t>Low cost for continuously available shared storage</a:t>
            </a:r>
          </a:p>
          <a:p>
            <a:pPr lvl="1"/>
            <a:r>
              <a:rPr lang="en-US" sz="1428" dirty="0">
                <a:solidFill>
                  <a:schemeClr val="tx1"/>
                </a:solidFill>
              </a:rPr>
              <a:t>Limited scalability  </a:t>
            </a:r>
            <a:br>
              <a:rPr lang="en-US" sz="1428" dirty="0">
                <a:solidFill>
                  <a:schemeClr val="tx1"/>
                </a:solidFill>
              </a:rPr>
            </a:br>
            <a:r>
              <a:rPr lang="en-US" sz="1428" dirty="0">
                <a:solidFill>
                  <a:schemeClr val="tx1"/>
                </a:solidFill>
              </a:rPr>
              <a:t>(up to a few hundred disks)</a:t>
            </a:r>
          </a:p>
        </p:txBody>
      </p:sp>
      <p:sp>
        <p:nvSpPr>
          <p:cNvPr id="11" name="Content Placeholder 1"/>
          <p:cNvSpPr>
            <a:spLocks noGrp="1"/>
          </p:cNvSpPr>
          <p:nvPr>
            <p:ph sz="half" idx="4294967295"/>
          </p:nvPr>
        </p:nvSpPr>
        <p:spPr>
          <a:xfrm>
            <a:off x="8063802" y="1293205"/>
            <a:ext cx="3881437" cy="1330325"/>
          </a:xfrm>
        </p:spPr>
        <p:txBody>
          <a:bodyPr>
            <a:normAutofit lnSpcReduction="10000"/>
          </a:bodyPr>
          <a:lstStyle/>
          <a:p>
            <a:pPr marL="0" indent="0">
              <a:buNone/>
            </a:pPr>
            <a:r>
              <a:rPr lang="en-US" sz="2040" b="1" dirty="0">
                <a:solidFill>
                  <a:schemeClr val="tx1"/>
                </a:solidFill>
                <a:latin typeface="+mn-lt"/>
              </a:rPr>
              <a:t>Multi-node File Server</a:t>
            </a:r>
          </a:p>
          <a:p>
            <a:pPr lvl="1"/>
            <a:r>
              <a:rPr lang="en-US" sz="1428" dirty="0">
                <a:solidFill>
                  <a:schemeClr val="tx1"/>
                </a:solidFill>
              </a:rPr>
              <a:t>Highest scalability </a:t>
            </a:r>
            <a:br>
              <a:rPr lang="en-US" sz="1428" dirty="0">
                <a:solidFill>
                  <a:schemeClr val="tx1"/>
                </a:solidFill>
              </a:rPr>
            </a:br>
            <a:r>
              <a:rPr lang="en-US" sz="1428" dirty="0">
                <a:solidFill>
                  <a:schemeClr val="tx1"/>
                </a:solidFill>
              </a:rPr>
              <a:t>(up to thousands of disks)</a:t>
            </a:r>
          </a:p>
          <a:p>
            <a:pPr lvl="1"/>
            <a:r>
              <a:rPr lang="en-US" sz="1428" dirty="0">
                <a:solidFill>
                  <a:schemeClr val="tx1"/>
                </a:solidFill>
              </a:rPr>
              <a:t>Higher cost, but still lower than connecting all Hyper-V hosts with FC</a:t>
            </a:r>
          </a:p>
        </p:txBody>
      </p:sp>
      <p:sp>
        <p:nvSpPr>
          <p:cNvPr id="12" name="Rectangle 11"/>
          <p:cNvSpPr/>
          <p:nvPr/>
        </p:nvSpPr>
        <p:spPr>
          <a:xfrm>
            <a:off x="438900" y="2795538"/>
            <a:ext cx="1485598" cy="130476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Hyper-V Parent 1</a:t>
            </a:r>
          </a:p>
        </p:txBody>
      </p:sp>
      <p:sp>
        <p:nvSpPr>
          <p:cNvPr id="13" name="Snip and Round Single Corner Rectangle 12"/>
          <p:cNvSpPr/>
          <p:nvPr/>
        </p:nvSpPr>
        <p:spPr>
          <a:xfrm>
            <a:off x="492984" y="3208046"/>
            <a:ext cx="638492" cy="757025"/>
          </a:xfrm>
          <a:prstGeom prst="snipRoundRect">
            <a:avLst>
              <a:gd name="adj1" fmla="val 1961"/>
              <a:gd name="adj2" fmla="val 16667"/>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071">
              <a:latin typeface="+mj-lt"/>
            </a:endParaRPr>
          </a:p>
        </p:txBody>
      </p:sp>
      <p:sp>
        <p:nvSpPr>
          <p:cNvPr id="14" name="Rectangle 13"/>
          <p:cNvSpPr/>
          <p:nvPr/>
        </p:nvSpPr>
        <p:spPr>
          <a:xfrm>
            <a:off x="1216497" y="3208046"/>
            <a:ext cx="632011" cy="757025"/>
          </a:xfrm>
          <a:prstGeom prst="rect">
            <a:avLst/>
          </a:prstGeom>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1200" dirty="0">
                <a:solidFill>
                  <a:schemeClr val="bg1"/>
                </a:solidFill>
              </a:rPr>
              <a:t>Child 1</a:t>
            </a:r>
          </a:p>
        </p:txBody>
      </p:sp>
      <p:sp>
        <p:nvSpPr>
          <p:cNvPr id="15" name="Rectangle 14"/>
          <p:cNvSpPr/>
          <p:nvPr/>
        </p:nvSpPr>
        <p:spPr>
          <a:xfrm>
            <a:off x="569110" y="3340881"/>
            <a:ext cx="494004" cy="207149"/>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18" dirty="0">
                <a:latin typeface="+mj-lt"/>
              </a:rPr>
              <a:t>Config</a:t>
            </a:r>
          </a:p>
        </p:txBody>
      </p:sp>
      <p:sp>
        <p:nvSpPr>
          <p:cNvPr id="16" name="Can 15"/>
          <p:cNvSpPr/>
          <p:nvPr/>
        </p:nvSpPr>
        <p:spPr>
          <a:xfrm>
            <a:off x="624105" y="3636524"/>
            <a:ext cx="383577" cy="234749"/>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18" dirty="0">
                <a:latin typeface="+mj-lt"/>
              </a:rPr>
              <a:t>VHD</a:t>
            </a:r>
          </a:p>
        </p:txBody>
      </p:sp>
      <p:sp>
        <p:nvSpPr>
          <p:cNvPr id="17" name="Can 16"/>
          <p:cNvSpPr/>
          <p:nvPr/>
        </p:nvSpPr>
        <p:spPr>
          <a:xfrm>
            <a:off x="1360509" y="3515608"/>
            <a:ext cx="383577" cy="35566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18" dirty="0">
                <a:latin typeface="+mj-lt"/>
              </a:rPr>
              <a:t>Disk</a:t>
            </a:r>
          </a:p>
        </p:txBody>
      </p:sp>
      <p:cxnSp>
        <p:nvCxnSpPr>
          <p:cNvPr id="18" name="Straight Connector 17"/>
          <p:cNvCxnSpPr>
            <a:stCxn id="16" idx="4"/>
            <a:endCxn id="17" idx="2"/>
          </p:cNvCxnSpPr>
          <p:nvPr/>
        </p:nvCxnSpPr>
        <p:spPr>
          <a:xfrm flipV="1">
            <a:off x="1007682" y="3693444"/>
            <a:ext cx="352828" cy="60457"/>
          </a:xfrm>
          <a:prstGeom prst="line">
            <a:avLst/>
          </a:prstGeom>
        </p:spPr>
        <p:style>
          <a:lnRef idx="1">
            <a:schemeClr val="dk1"/>
          </a:lnRef>
          <a:fillRef idx="2">
            <a:schemeClr val="dk1"/>
          </a:fillRef>
          <a:effectRef idx="1">
            <a:schemeClr val="dk1"/>
          </a:effectRef>
          <a:fontRef idx="minor">
            <a:schemeClr val="dk1"/>
          </a:fontRef>
        </p:style>
      </p:cxnSp>
      <p:sp>
        <p:nvSpPr>
          <p:cNvPr id="27" name="Rectangle 26"/>
          <p:cNvSpPr/>
          <p:nvPr/>
        </p:nvSpPr>
        <p:spPr>
          <a:xfrm>
            <a:off x="2214894" y="2795538"/>
            <a:ext cx="1485598" cy="130476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Hyper-V Parent N</a:t>
            </a:r>
          </a:p>
        </p:txBody>
      </p:sp>
      <p:sp>
        <p:nvSpPr>
          <p:cNvPr id="28" name="Snip and Round Single Corner Rectangle 27"/>
          <p:cNvSpPr/>
          <p:nvPr/>
        </p:nvSpPr>
        <p:spPr>
          <a:xfrm>
            <a:off x="2268980" y="3208046"/>
            <a:ext cx="638492" cy="757025"/>
          </a:xfrm>
          <a:prstGeom prst="snipRoundRect">
            <a:avLst>
              <a:gd name="adj1" fmla="val 1961"/>
              <a:gd name="adj2" fmla="val 16667"/>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071">
              <a:latin typeface="+mj-lt"/>
            </a:endParaRPr>
          </a:p>
        </p:txBody>
      </p:sp>
      <p:sp>
        <p:nvSpPr>
          <p:cNvPr id="29" name="Rectangle 28"/>
          <p:cNvSpPr/>
          <p:nvPr/>
        </p:nvSpPr>
        <p:spPr>
          <a:xfrm>
            <a:off x="2957690" y="3208046"/>
            <a:ext cx="666811" cy="757025"/>
          </a:xfrm>
          <a:prstGeom prst="rect">
            <a:avLst/>
          </a:prstGeom>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1200" dirty="0">
                <a:solidFill>
                  <a:schemeClr val="bg1"/>
                </a:solidFill>
              </a:rPr>
              <a:t>Child N</a:t>
            </a:r>
          </a:p>
        </p:txBody>
      </p:sp>
      <p:sp>
        <p:nvSpPr>
          <p:cNvPr id="30" name="Rectangle 29"/>
          <p:cNvSpPr/>
          <p:nvPr/>
        </p:nvSpPr>
        <p:spPr>
          <a:xfrm>
            <a:off x="2345105" y="3340881"/>
            <a:ext cx="494004" cy="207149"/>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18" dirty="0">
                <a:latin typeface="+mj-lt"/>
              </a:rPr>
              <a:t>Config</a:t>
            </a:r>
          </a:p>
        </p:txBody>
      </p:sp>
      <p:sp>
        <p:nvSpPr>
          <p:cNvPr id="31" name="Can 30"/>
          <p:cNvSpPr/>
          <p:nvPr/>
        </p:nvSpPr>
        <p:spPr>
          <a:xfrm>
            <a:off x="2400098" y="3636524"/>
            <a:ext cx="383577" cy="234749"/>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18" dirty="0">
                <a:latin typeface="+mj-lt"/>
              </a:rPr>
              <a:t>VHD</a:t>
            </a:r>
          </a:p>
        </p:txBody>
      </p:sp>
      <p:sp>
        <p:nvSpPr>
          <p:cNvPr id="32" name="Can 31"/>
          <p:cNvSpPr/>
          <p:nvPr/>
        </p:nvSpPr>
        <p:spPr>
          <a:xfrm>
            <a:off x="3136504" y="3515608"/>
            <a:ext cx="383577" cy="35566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18" dirty="0">
                <a:latin typeface="+mj-lt"/>
              </a:rPr>
              <a:t>Disk</a:t>
            </a:r>
          </a:p>
        </p:txBody>
      </p:sp>
      <p:cxnSp>
        <p:nvCxnSpPr>
          <p:cNvPr id="33" name="Straight Connector 32"/>
          <p:cNvCxnSpPr>
            <a:stCxn id="31" idx="4"/>
            <a:endCxn id="32" idx="2"/>
          </p:cNvCxnSpPr>
          <p:nvPr/>
        </p:nvCxnSpPr>
        <p:spPr>
          <a:xfrm flipV="1">
            <a:off x="2783677" y="3693444"/>
            <a:ext cx="352828" cy="60457"/>
          </a:xfrm>
          <a:prstGeom prst="line">
            <a:avLst/>
          </a:prstGeom>
        </p:spPr>
        <p:style>
          <a:lnRef idx="1">
            <a:schemeClr val="dk1"/>
          </a:lnRef>
          <a:fillRef idx="2">
            <a:schemeClr val="dk1"/>
          </a:fillRef>
          <a:effectRef idx="1">
            <a:schemeClr val="dk1"/>
          </a:effectRef>
          <a:fontRef idx="minor">
            <a:schemeClr val="dk1"/>
          </a:fontRef>
        </p:style>
      </p:cxnSp>
      <p:sp>
        <p:nvSpPr>
          <p:cNvPr id="34" name="Rectangle 33"/>
          <p:cNvSpPr/>
          <p:nvPr/>
        </p:nvSpPr>
        <p:spPr>
          <a:xfrm>
            <a:off x="1230442" y="4245711"/>
            <a:ext cx="1485596" cy="1441484"/>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File Server</a:t>
            </a:r>
          </a:p>
        </p:txBody>
      </p:sp>
      <p:sp>
        <p:nvSpPr>
          <p:cNvPr id="35" name="Snip and Round Single Corner Rectangle 34"/>
          <p:cNvSpPr/>
          <p:nvPr/>
        </p:nvSpPr>
        <p:spPr>
          <a:xfrm>
            <a:off x="1297967" y="4679339"/>
            <a:ext cx="644510" cy="244893"/>
          </a:xfrm>
          <a:prstGeom prst="snipRoundRect">
            <a:avLst>
              <a:gd name="adj1" fmla="val 1961"/>
              <a:gd name="adj2" fmla="val 16667"/>
            </a:avLst>
          </a:prstGeom>
          <a:solidFill>
            <a:srgbClr val="F8F57B"/>
          </a:solidFill>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1071" dirty="0">
                <a:latin typeface="+mj-lt"/>
              </a:rPr>
              <a:t>Share1</a:t>
            </a:r>
          </a:p>
        </p:txBody>
      </p:sp>
      <p:sp>
        <p:nvSpPr>
          <p:cNvPr id="36" name="Snip and Round Single Corner Rectangle 35"/>
          <p:cNvSpPr/>
          <p:nvPr/>
        </p:nvSpPr>
        <p:spPr>
          <a:xfrm>
            <a:off x="2031914" y="4679339"/>
            <a:ext cx="606134" cy="244893"/>
          </a:xfrm>
          <a:prstGeom prst="snipRoundRect">
            <a:avLst>
              <a:gd name="adj1" fmla="val 1961"/>
              <a:gd name="adj2" fmla="val 16667"/>
            </a:avLst>
          </a:prstGeom>
          <a:solidFill>
            <a:srgbClr val="F8F57B"/>
          </a:solidFill>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1071" dirty="0">
                <a:latin typeface="+mj-lt"/>
              </a:rPr>
              <a:t>Share2</a:t>
            </a:r>
          </a:p>
        </p:txBody>
      </p:sp>
      <p:sp>
        <p:nvSpPr>
          <p:cNvPr id="40" name="Can 39"/>
          <p:cNvSpPr/>
          <p:nvPr/>
        </p:nvSpPr>
        <p:spPr>
          <a:xfrm>
            <a:off x="1411983" y="4931085"/>
            <a:ext cx="383577" cy="35566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18" dirty="0">
                <a:latin typeface="+mj-lt"/>
              </a:rPr>
              <a:t>Disk</a:t>
            </a:r>
          </a:p>
        </p:txBody>
      </p:sp>
      <p:sp>
        <p:nvSpPr>
          <p:cNvPr id="41" name="Can 40"/>
          <p:cNvSpPr/>
          <p:nvPr/>
        </p:nvSpPr>
        <p:spPr>
          <a:xfrm>
            <a:off x="2132256" y="4931085"/>
            <a:ext cx="383577" cy="35566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18" dirty="0">
                <a:latin typeface="+mj-lt"/>
              </a:rPr>
              <a:t>Disk</a:t>
            </a:r>
          </a:p>
        </p:txBody>
      </p:sp>
      <p:cxnSp>
        <p:nvCxnSpPr>
          <p:cNvPr id="42" name="Straight Connector 41"/>
          <p:cNvCxnSpPr>
            <a:stCxn id="16" idx="3"/>
            <a:endCxn id="35" idx="3"/>
          </p:cNvCxnSpPr>
          <p:nvPr/>
        </p:nvCxnSpPr>
        <p:spPr>
          <a:xfrm>
            <a:off x="815894" y="3871273"/>
            <a:ext cx="804328" cy="808066"/>
          </a:xfrm>
          <a:prstGeom prst="line">
            <a:avLst/>
          </a:prstGeom>
        </p:spPr>
        <p:style>
          <a:lnRef idx="1">
            <a:schemeClr val="dk1"/>
          </a:lnRef>
          <a:fillRef idx="2">
            <a:schemeClr val="dk1"/>
          </a:fillRef>
          <a:effectRef idx="1">
            <a:schemeClr val="dk1"/>
          </a:effectRef>
          <a:fontRef idx="minor">
            <a:schemeClr val="dk1"/>
          </a:fontRef>
        </p:style>
      </p:cxnSp>
      <p:cxnSp>
        <p:nvCxnSpPr>
          <p:cNvPr id="45" name="Straight Connector 44"/>
          <p:cNvCxnSpPr>
            <a:stCxn id="31" idx="3"/>
            <a:endCxn id="36" idx="3"/>
          </p:cNvCxnSpPr>
          <p:nvPr/>
        </p:nvCxnSpPr>
        <p:spPr>
          <a:xfrm flipH="1">
            <a:off x="2334981" y="3871273"/>
            <a:ext cx="256906" cy="808066"/>
          </a:xfrm>
          <a:prstGeom prst="line">
            <a:avLst/>
          </a:prstGeom>
        </p:spPr>
        <p:style>
          <a:lnRef idx="1">
            <a:schemeClr val="dk1"/>
          </a:lnRef>
          <a:fillRef idx="2">
            <a:schemeClr val="dk1"/>
          </a:fillRef>
          <a:effectRef idx="1">
            <a:schemeClr val="dk1"/>
          </a:effectRef>
          <a:fontRef idx="minor">
            <a:schemeClr val="dk1"/>
          </a:fontRef>
        </p:style>
      </p:cxnSp>
      <p:sp>
        <p:nvSpPr>
          <p:cNvPr id="49" name="Rectangle 48"/>
          <p:cNvSpPr/>
          <p:nvPr/>
        </p:nvSpPr>
        <p:spPr>
          <a:xfrm>
            <a:off x="4148223" y="2791881"/>
            <a:ext cx="1485598" cy="130476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Hyper-V Parent 1</a:t>
            </a:r>
          </a:p>
        </p:txBody>
      </p:sp>
      <p:sp>
        <p:nvSpPr>
          <p:cNvPr id="50" name="Snip and Round Single Corner Rectangle 49"/>
          <p:cNvSpPr/>
          <p:nvPr/>
        </p:nvSpPr>
        <p:spPr>
          <a:xfrm>
            <a:off x="4202310" y="3204390"/>
            <a:ext cx="638492" cy="757025"/>
          </a:xfrm>
          <a:prstGeom prst="snipRoundRect">
            <a:avLst>
              <a:gd name="adj1" fmla="val 1961"/>
              <a:gd name="adj2" fmla="val 16667"/>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071">
              <a:latin typeface="+mj-lt"/>
            </a:endParaRPr>
          </a:p>
        </p:txBody>
      </p:sp>
      <p:sp>
        <p:nvSpPr>
          <p:cNvPr id="51" name="Rectangle 50"/>
          <p:cNvSpPr/>
          <p:nvPr/>
        </p:nvSpPr>
        <p:spPr>
          <a:xfrm>
            <a:off x="4925821" y="3204390"/>
            <a:ext cx="632011" cy="757025"/>
          </a:xfrm>
          <a:prstGeom prst="rect">
            <a:avLst/>
          </a:prstGeom>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1200" dirty="0">
                <a:solidFill>
                  <a:schemeClr val="bg1"/>
                </a:solidFill>
              </a:rPr>
              <a:t>Child 1</a:t>
            </a:r>
          </a:p>
        </p:txBody>
      </p:sp>
      <p:sp>
        <p:nvSpPr>
          <p:cNvPr id="52" name="Rectangle 51"/>
          <p:cNvSpPr/>
          <p:nvPr/>
        </p:nvSpPr>
        <p:spPr>
          <a:xfrm>
            <a:off x="4278434" y="3337224"/>
            <a:ext cx="494004" cy="207149"/>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18" dirty="0">
                <a:latin typeface="+mj-lt"/>
              </a:rPr>
              <a:t>Config</a:t>
            </a:r>
          </a:p>
        </p:txBody>
      </p:sp>
      <p:sp>
        <p:nvSpPr>
          <p:cNvPr id="53" name="Can 52"/>
          <p:cNvSpPr/>
          <p:nvPr/>
        </p:nvSpPr>
        <p:spPr>
          <a:xfrm>
            <a:off x="4333430" y="3632867"/>
            <a:ext cx="383577" cy="234749"/>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18" dirty="0">
                <a:latin typeface="+mj-lt"/>
              </a:rPr>
              <a:t>VHD</a:t>
            </a:r>
          </a:p>
        </p:txBody>
      </p:sp>
      <p:sp>
        <p:nvSpPr>
          <p:cNvPr id="54" name="Can 53"/>
          <p:cNvSpPr/>
          <p:nvPr/>
        </p:nvSpPr>
        <p:spPr>
          <a:xfrm>
            <a:off x="5069833" y="3511952"/>
            <a:ext cx="383577" cy="35566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18" dirty="0">
                <a:latin typeface="+mj-lt"/>
              </a:rPr>
              <a:t>Disk</a:t>
            </a:r>
          </a:p>
        </p:txBody>
      </p:sp>
      <p:cxnSp>
        <p:nvCxnSpPr>
          <p:cNvPr id="55" name="Straight Connector 54"/>
          <p:cNvCxnSpPr>
            <a:stCxn id="53" idx="4"/>
            <a:endCxn id="54" idx="2"/>
          </p:cNvCxnSpPr>
          <p:nvPr/>
        </p:nvCxnSpPr>
        <p:spPr>
          <a:xfrm flipV="1">
            <a:off x="4717008" y="3689786"/>
            <a:ext cx="352828" cy="60457"/>
          </a:xfrm>
          <a:prstGeom prst="line">
            <a:avLst/>
          </a:prstGeom>
        </p:spPr>
        <p:style>
          <a:lnRef idx="1">
            <a:schemeClr val="dk1"/>
          </a:lnRef>
          <a:fillRef idx="2">
            <a:schemeClr val="dk1"/>
          </a:fillRef>
          <a:effectRef idx="1">
            <a:schemeClr val="dk1"/>
          </a:effectRef>
          <a:fontRef idx="minor">
            <a:schemeClr val="dk1"/>
          </a:fontRef>
        </p:style>
      </p:cxnSp>
      <p:sp>
        <p:nvSpPr>
          <p:cNvPr id="56" name="Rectangle 55"/>
          <p:cNvSpPr/>
          <p:nvPr/>
        </p:nvSpPr>
        <p:spPr>
          <a:xfrm>
            <a:off x="5924217" y="2791881"/>
            <a:ext cx="1485598" cy="130476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Hyper-V Parent N</a:t>
            </a:r>
          </a:p>
        </p:txBody>
      </p:sp>
      <p:sp>
        <p:nvSpPr>
          <p:cNvPr id="57" name="Snip and Round Single Corner Rectangle 56"/>
          <p:cNvSpPr/>
          <p:nvPr/>
        </p:nvSpPr>
        <p:spPr>
          <a:xfrm>
            <a:off x="5978304" y="3204390"/>
            <a:ext cx="638492" cy="757025"/>
          </a:xfrm>
          <a:prstGeom prst="snipRoundRect">
            <a:avLst>
              <a:gd name="adj1" fmla="val 1961"/>
              <a:gd name="adj2" fmla="val 16667"/>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071">
              <a:latin typeface="+mj-lt"/>
            </a:endParaRPr>
          </a:p>
        </p:txBody>
      </p:sp>
      <p:sp>
        <p:nvSpPr>
          <p:cNvPr id="58" name="Rectangle 57"/>
          <p:cNvSpPr/>
          <p:nvPr/>
        </p:nvSpPr>
        <p:spPr>
          <a:xfrm>
            <a:off x="6667016" y="3204390"/>
            <a:ext cx="666811" cy="757025"/>
          </a:xfrm>
          <a:prstGeom prst="rect">
            <a:avLst/>
          </a:prstGeom>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1200" dirty="0">
                <a:solidFill>
                  <a:schemeClr val="bg1"/>
                </a:solidFill>
              </a:rPr>
              <a:t>Child N</a:t>
            </a:r>
          </a:p>
        </p:txBody>
      </p:sp>
      <p:sp>
        <p:nvSpPr>
          <p:cNvPr id="59" name="Rectangle 58"/>
          <p:cNvSpPr/>
          <p:nvPr/>
        </p:nvSpPr>
        <p:spPr>
          <a:xfrm>
            <a:off x="6054431" y="3337224"/>
            <a:ext cx="494004" cy="207149"/>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18" dirty="0">
                <a:latin typeface="+mj-lt"/>
              </a:rPr>
              <a:t>Config</a:t>
            </a:r>
          </a:p>
        </p:txBody>
      </p:sp>
      <p:sp>
        <p:nvSpPr>
          <p:cNvPr id="60" name="Can 59"/>
          <p:cNvSpPr/>
          <p:nvPr/>
        </p:nvSpPr>
        <p:spPr>
          <a:xfrm>
            <a:off x="6109424" y="3632867"/>
            <a:ext cx="383577" cy="234749"/>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18" dirty="0">
                <a:latin typeface="+mj-lt"/>
              </a:rPr>
              <a:t>VHD</a:t>
            </a:r>
          </a:p>
        </p:txBody>
      </p:sp>
      <p:sp>
        <p:nvSpPr>
          <p:cNvPr id="61" name="Can 60"/>
          <p:cNvSpPr/>
          <p:nvPr/>
        </p:nvSpPr>
        <p:spPr>
          <a:xfrm>
            <a:off x="6845828" y="3511952"/>
            <a:ext cx="383577" cy="35566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18" dirty="0">
                <a:latin typeface="+mj-lt"/>
              </a:rPr>
              <a:t>Disk</a:t>
            </a:r>
          </a:p>
        </p:txBody>
      </p:sp>
      <p:cxnSp>
        <p:nvCxnSpPr>
          <p:cNvPr id="62" name="Straight Connector 61"/>
          <p:cNvCxnSpPr>
            <a:stCxn id="60" idx="4"/>
            <a:endCxn id="61" idx="2"/>
          </p:cNvCxnSpPr>
          <p:nvPr/>
        </p:nvCxnSpPr>
        <p:spPr>
          <a:xfrm flipV="1">
            <a:off x="6493002" y="3689786"/>
            <a:ext cx="352828" cy="60457"/>
          </a:xfrm>
          <a:prstGeom prst="line">
            <a:avLst/>
          </a:prstGeom>
        </p:spPr>
        <p:style>
          <a:lnRef idx="1">
            <a:schemeClr val="dk1"/>
          </a:lnRef>
          <a:fillRef idx="2">
            <a:schemeClr val="dk1"/>
          </a:fillRef>
          <a:effectRef idx="1">
            <a:schemeClr val="dk1"/>
          </a:effectRef>
          <a:fontRef idx="minor">
            <a:schemeClr val="dk1"/>
          </a:fontRef>
        </p:style>
      </p:cxnSp>
      <p:sp>
        <p:nvSpPr>
          <p:cNvPr id="63" name="Rectangle 62"/>
          <p:cNvSpPr/>
          <p:nvPr/>
        </p:nvSpPr>
        <p:spPr>
          <a:xfrm>
            <a:off x="4151088" y="4235725"/>
            <a:ext cx="1485596" cy="957111"/>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File Server 1</a:t>
            </a:r>
          </a:p>
        </p:txBody>
      </p:sp>
      <p:sp>
        <p:nvSpPr>
          <p:cNvPr id="64" name="Snip and Round Single Corner Rectangle 63"/>
          <p:cNvSpPr/>
          <p:nvPr/>
        </p:nvSpPr>
        <p:spPr>
          <a:xfrm>
            <a:off x="4218615" y="4669350"/>
            <a:ext cx="644510" cy="244893"/>
          </a:xfrm>
          <a:prstGeom prst="snipRoundRect">
            <a:avLst>
              <a:gd name="adj1" fmla="val 1961"/>
              <a:gd name="adj2" fmla="val 16667"/>
            </a:avLst>
          </a:prstGeom>
          <a:solidFill>
            <a:srgbClr val="F8F57B"/>
          </a:solidFill>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1071" dirty="0">
                <a:latin typeface="+mj-lt"/>
              </a:rPr>
              <a:t>Share1</a:t>
            </a:r>
          </a:p>
        </p:txBody>
      </p:sp>
      <p:sp>
        <p:nvSpPr>
          <p:cNvPr id="65" name="Snip and Round Single Corner Rectangle 64"/>
          <p:cNvSpPr/>
          <p:nvPr/>
        </p:nvSpPr>
        <p:spPr>
          <a:xfrm>
            <a:off x="4952560" y="4669350"/>
            <a:ext cx="606134" cy="244893"/>
          </a:xfrm>
          <a:prstGeom prst="snipRoundRect">
            <a:avLst>
              <a:gd name="adj1" fmla="val 1961"/>
              <a:gd name="adj2" fmla="val 16667"/>
            </a:avLst>
          </a:prstGeom>
          <a:solidFill>
            <a:srgbClr val="F8F57B"/>
          </a:solidFill>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1071" dirty="0">
                <a:latin typeface="+mj-lt"/>
              </a:rPr>
              <a:t>Share2</a:t>
            </a:r>
          </a:p>
        </p:txBody>
      </p:sp>
      <p:cxnSp>
        <p:nvCxnSpPr>
          <p:cNvPr id="69" name="Straight Connector 68"/>
          <p:cNvCxnSpPr>
            <a:stCxn id="53" idx="3"/>
            <a:endCxn id="64" idx="3"/>
          </p:cNvCxnSpPr>
          <p:nvPr/>
        </p:nvCxnSpPr>
        <p:spPr>
          <a:xfrm>
            <a:off x="4525219" y="3867616"/>
            <a:ext cx="15651" cy="801734"/>
          </a:xfrm>
          <a:prstGeom prst="line">
            <a:avLst/>
          </a:prstGeom>
        </p:spPr>
        <p:style>
          <a:lnRef idx="1">
            <a:schemeClr val="dk1"/>
          </a:lnRef>
          <a:fillRef idx="2">
            <a:schemeClr val="dk1"/>
          </a:fillRef>
          <a:effectRef idx="1">
            <a:schemeClr val="dk1"/>
          </a:effectRef>
          <a:fontRef idx="minor">
            <a:schemeClr val="dk1"/>
          </a:fontRef>
        </p:style>
      </p:cxnSp>
      <p:sp>
        <p:nvSpPr>
          <p:cNvPr id="71" name="Rectangle 70"/>
          <p:cNvSpPr/>
          <p:nvPr/>
        </p:nvSpPr>
        <p:spPr>
          <a:xfrm>
            <a:off x="5927082" y="4235725"/>
            <a:ext cx="1485596" cy="957111"/>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File Server 2</a:t>
            </a:r>
          </a:p>
        </p:txBody>
      </p:sp>
      <p:sp>
        <p:nvSpPr>
          <p:cNvPr id="72" name="Snip and Round Single Corner Rectangle 71"/>
          <p:cNvSpPr/>
          <p:nvPr/>
        </p:nvSpPr>
        <p:spPr>
          <a:xfrm>
            <a:off x="5994609" y="4669350"/>
            <a:ext cx="644510" cy="244893"/>
          </a:xfrm>
          <a:prstGeom prst="snipRoundRect">
            <a:avLst>
              <a:gd name="adj1" fmla="val 1961"/>
              <a:gd name="adj2" fmla="val 16667"/>
            </a:avLst>
          </a:prstGeom>
          <a:solidFill>
            <a:srgbClr val="F8F57B"/>
          </a:solidFill>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1071" dirty="0">
                <a:latin typeface="+mj-lt"/>
              </a:rPr>
              <a:t>Share1</a:t>
            </a:r>
          </a:p>
        </p:txBody>
      </p:sp>
      <p:sp>
        <p:nvSpPr>
          <p:cNvPr id="73" name="Snip and Round Single Corner Rectangle 72"/>
          <p:cNvSpPr/>
          <p:nvPr/>
        </p:nvSpPr>
        <p:spPr>
          <a:xfrm>
            <a:off x="6728554" y="4669350"/>
            <a:ext cx="606134" cy="244893"/>
          </a:xfrm>
          <a:prstGeom prst="snipRoundRect">
            <a:avLst>
              <a:gd name="adj1" fmla="val 1961"/>
              <a:gd name="adj2" fmla="val 16667"/>
            </a:avLst>
          </a:prstGeom>
          <a:solidFill>
            <a:srgbClr val="F8F57B"/>
          </a:solidFill>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1071" dirty="0">
                <a:latin typeface="+mj-lt"/>
              </a:rPr>
              <a:t>Share2</a:t>
            </a:r>
          </a:p>
        </p:txBody>
      </p:sp>
      <p:sp>
        <p:nvSpPr>
          <p:cNvPr id="80" name="Rectangle 79"/>
          <p:cNvSpPr/>
          <p:nvPr/>
        </p:nvSpPr>
        <p:spPr>
          <a:xfrm>
            <a:off x="4151086" y="5348267"/>
            <a:ext cx="3261590" cy="686184"/>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Shared SAS Storage</a:t>
            </a:r>
          </a:p>
        </p:txBody>
      </p:sp>
      <p:sp>
        <p:nvSpPr>
          <p:cNvPr id="68" name="Can 67"/>
          <p:cNvSpPr/>
          <p:nvPr/>
        </p:nvSpPr>
        <p:spPr>
          <a:xfrm>
            <a:off x="5230882" y="5427000"/>
            <a:ext cx="383577" cy="35566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18" dirty="0">
                <a:latin typeface="+mj-lt"/>
              </a:rPr>
              <a:t>Disk</a:t>
            </a:r>
          </a:p>
        </p:txBody>
      </p:sp>
      <p:sp>
        <p:nvSpPr>
          <p:cNvPr id="75" name="Can 74"/>
          <p:cNvSpPr/>
          <p:nvPr/>
        </p:nvSpPr>
        <p:spPr>
          <a:xfrm>
            <a:off x="6772468" y="5427000"/>
            <a:ext cx="383577" cy="35566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18" dirty="0">
                <a:latin typeface="+mj-lt"/>
              </a:rPr>
              <a:t>Disk</a:t>
            </a:r>
          </a:p>
        </p:txBody>
      </p:sp>
      <p:sp>
        <p:nvSpPr>
          <p:cNvPr id="81" name="Can 80"/>
          <p:cNvSpPr/>
          <p:nvPr/>
        </p:nvSpPr>
        <p:spPr>
          <a:xfrm>
            <a:off x="4460089" y="5427000"/>
            <a:ext cx="383577" cy="35566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18" dirty="0">
                <a:latin typeface="+mj-lt"/>
              </a:rPr>
              <a:t>Disk</a:t>
            </a:r>
          </a:p>
        </p:txBody>
      </p:sp>
      <p:sp>
        <p:nvSpPr>
          <p:cNvPr id="82" name="Can 81"/>
          <p:cNvSpPr/>
          <p:nvPr/>
        </p:nvSpPr>
        <p:spPr>
          <a:xfrm>
            <a:off x="6001674" y="5427000"/>
            <a:ext cx="383577" cy="35566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18" dirty="0">
                <a:latin typeface="+mj-lt"/>
              </a:rPr>
              <a:t>Disk</a:t>
            </a:r>
          </a:p>
        </p:txBody>
      </p:sp>
      <p:sp>
        <p:nvSpPr>
          <p:cNvPr id="87" name="Rectangle 86"/>
          <p:cNvSpPr/>
          <p:nvPr/>
        </p:nvSpPr>
        <p:spPr>
          <a:xfrm>
            <a:off x="8427359" y="2773549"/>
            <a:ext cx="1485598" cy="130476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Hyper-V Parent 1</a:t>
            </a:r>
          </a:p>
        </p:txBody>
      </p:sp>
      <p:sp>
        <p:nvSpPr>
          <p:cNvPr id="88" name="Snip and Round Single Corner Rectangle 87"/>
          <p:cNvSpPr/>
          <p:nvPr/>
        </p:nvSpPr>
        <p:spPr>
          <a:xfrm>
            <a:off x="8481446" y="3186058"/>
            <a:ext cx="638492" cy="757025"/>
          </a:xfrm>
          <a:prstGeom prst="snipRoundRect">
            <a:avLst>
              <a:gd name="adj1" fmla="val 1961"/>
              <a:gd name="adj2" fmla="val 16667"/>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071">
              <a:latin typeface="+mj-lt"/>
            </a:endParaRPr>
          </a:p>
        </p:txBody>
      </p:sp>
      <p:sp>
        <p:nvSpPr>
          <p:cNvPr id="89" name="Rectangle 88"/>
          <p:cNvSpPr/>
          <p:nvPr/>
        </p:nvSpPr>
        <p:spPr>
          <a:xfrm>
            <a:off x="9204958" y="3186058"/>
            <a:ext cx="632011" cy="757025"/>
          </a:xfrm>
          <a:prstGeom prst="rect">
            <a:avLst/>
          </a:prstGeom>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1200" dirty="0">
                <a:solidFill>
                  <a:schemeClr val="bg1"/>
                </a:solidFill>
              </a:rPr>
              <a:t>Child 1</a:t>
            </a:r>
          </a:p>
        </p:txBody>
      </p:sp>
      <p:sp>
        <p:nvSpPr>
          <p:cNvPr id="90" name="Rectangle 89"/>
          <p:cNvSpPr/>
          <p:nvPr/>
        </p:nvSpPr>
        <p:spPr>
          <a:xfrm>
            <a:off x="8557571" y="3318892"/>
            <a:ext cx="494004" cy="207149"/>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18" dirty="0">
                <a:latin typeface="+mj-lt"/>
              </a:rPr>
              <a:t>Config</a:t>
            </a:r>
          </a:p>
        </p:txBody>
      </p:sp>
      <p:sp>
        <p:nvSpPr>
          <p:cNvPr id="91" name="Can 90"/>
          <p:cNvSpPr/>
          <p:nvPr/>
        </p:nvSpPr>
        <p:spPr>
          <a:xfrm>
            <a:off x="8612565" y="3614535"/>
            <a:ext cx="383577" cy="234749"/>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18" dirty="0">
                <a:latin typeface="+mj-lt"/>
              </a:rPr>
              <a:t>VHD</a:t>
            </a:r>
          </a:p>
        </p:txBody>
      </p:sp>
      <p:sp>
        <p:nvSpPr>
          <p:cNvPr id="92" name="Can 91"/>
          <p:cNvSpPr/>
          <p:nvPr/>
        </p:nvSpPr>
        <p:spPr>
          <a:xfrm>
            <a:off x="9348970" y="3493620"/>
            <a:ext cx="383577" cy="35566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18" dirty="0">
                <a:latin typeface="+mj-lt"/>
              </a:rPr>
              <a:t>Disk</a:t>
            </a:r>
          </a:p>
        </p:txBody>
      </p:sp>
      <p:cxnSp>
        <p:nvCxnSpPr>
          <p:cNvPr id="93" name="Straight Connector 92"/>
          <p:cNvCxnSpPr>
            <a:stCxn id="91" idx="4"/>
            <a:endCxn id="92" idx="2"/>
          </p:cNvCxnSpPr>
          <p:nvPr/>
        </p:nvCxnSpPr>
        <p:spPr>
          <a:xfrm flipV="1">
            <a:off x="8996143" y="3671454"/>
            <a:ext cx="352828" cy="60457"/>
          </a:xfrm>
          <a:prstGeom prst="line">
            <a:avLst/>
          </a:prstGeom>
        </p:spPr>
        <p:style>
          <a:lnRef idx="1">
            <a:schemeClr val="dk1"/>
          </a:lnRef>
          <a:fillRef idx="2">
            <a:schemeClr val="dk1"/>
          </a:fillRef>
          <a:effectRef idx="1">
            <a:schemeClr val="dk1"/>
          </a:effectRef>
          <a:fontRef idx="minor">
            <a:schemeClr val="dk1"/>
          </a:fontRef>
        </p:style>
      </p:cxnSp>
      <p:sp>
        <p:nvSpPr>
          <p:cNvPr id="94" name="Rectangle 93"/>
          <p:cNvSpPr/>
          <p:nvPr/>
        </p:nvSpPr>
        <p:spPr>
          <a:xfrm>
            <a:off x="10203354" y="2773549"/>
            <a:ext cx="1485598" cy="130476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Hyper-V Parent N</a:t>
            </a:r>
          </a:p>
        </p:txBody>
      </p:sp>
      <p:sp>
        <p:nvSpPr>
          <p:cNvPr id="95" name="Snip and Round Single Corner Rectangle 94"/>
          <p:cNvSpPr/>
          <p:nvPr/>
        </p:nvSpPr>
        <p:spPr>
          <a:xfrm>
            <a:off x="10257441" y="3186058"/>
            <a:ext cx="638492" cy="757025"/>
          </a:xfrm>
          <a:prstGeom prst="snipRoundRect">
            <a:avLst>
              <a:gd name="adj1" fmla="val 1961"/>
              <a:gd name="adj2" fmla="val 16667"/>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071">
              <a:latin typeface="+mj-lt"/>
            </a:endParaRPr>
          </a:p>
        </p:txBody>
      </p:sp>
      <p:sp>
        <p:nvSpPr>
          <p:cNvPr id="96" name="Rectangle 95"/>
          <p:cNvSpPr/>
          <p:nvPr/>
        </p:nvSpPr>
        <p:spPr>
          <a:xfrm>
            <a:off x="10942389" y="3186058"/>
            <a:ext cx="670574" cy="757025"/>
          </a:xfrm>
          <a:prstGeom prst="rect">
            <a:avLst/>
          </a:prstGeom>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1200" dirty="0">
                <a:solidFill>
                  <a:schemeClr val="bg1"/>
                </a:solidFill>
              </a:rPr>
              <a:t>Child N</a:t>
            </a:r>
          </a:p>
        </p:txBody>
      </p:sp>
      <p:sp>
        <p:nvSpPr>
          <p:cNvPr id="97" name="Rectangle 96"/>
          <p:cNvSpPr/>
          <p:nvPr/>
        </p:nvSpPr>
        <p:spPr>
          <a:xfrm>
            <a:off x="10333565" y="3318892"/>
            <a:ext cx="494004" cy="207149"/>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18" dirty="0">
                <a:latin typeface="+mj-lt"/>
              </a:rPr>
              <a:t>Config</a:t>
            </a:r>
          </a:p>
        </p:txBody>
      </p:sp>
      <p:sp>
        <p:nvSpPr>
          <p:cNvPr id="98" name="Can 97"/>
          <p:cNvSpPr/>
          <p:nvPr/>
        </p:nvSpPr>
        <p:spPr>
          <a:xfrm>
            <a:off x="10388560" y="3614535"/>
            <a:ext cx="383577" cy="234749"/>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18" dirty="0">
                <a:latin typeface="+mj-lt"/>
              </a:rPr>
              <a:t>VHD</a:t>
            </a:r>
          </a:p>
        </p:txBody>
      </p:sp>
      <p:sp>
        <p:nvSpPr>
          <p:cNvPr id="99" name="Can 98"/>
          <p:cNvSpPr/>
          <p:nvPr/>
        </p:nvSpPr>
        <p:spPr>
          <a:xfrm>
            <a:off x="11124964" y="3493620"/>
            <a:ext cx="383577" cy="35566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18" dirty="0">
                <a:latin typeface="+mj-lt"/>
              </a:rPr>
              <a:t>Disk</a:t>
            </a:r>
          </a:p>
        </p:txBody>
      </p:sp>
      <p:cxnSp>
        <p:nvCxnSpPr>
          <p:cNvPr id="100" name="Straight Connector 99"/>
          <p:cNvCxnSpPr>
            <a:stCxn id="98" idx="4"/>
            <a:endCxn id="99" idx="2"/>
          </p:cNvCxnSpPr>
          <p:nvPr/>
        </p:nvCxnSpPr>
        <p:spPr>
          <a:xfrm flipV="1">
            <a:off x="10772137" y="3671454"/>
            <a:ext cx="352828" cy="60457"/>
          </a:xfrm>
          <a:prstGeom prst="line">
            <a:avLst/>
          </a:prstGeom>
        </p:spPr>
        <p:style>
          <a:lnRef idx="1">
            <a:schemeClr val="dk1"/>
          </a:lnRef>
          <a:fillRef idx="2">
            <a:schemeClr val="dk1"/>
          </a:fillRef>
          <a:effectRef idx="1">
            <a:schemeClr val="dk1"/>
          </a:effectRef>
          <a:fontRef idx="minor">
            <a:schemeClr val="dk1"/>
          </a:fontRef>
        </p:style>
      </p:cxnSp>
      <p:sp>
        <p:nvSpPr>
          <p:cNvPr id="101" name="Rectangle 100"/>
          <p:cNvSpPr/>
          <p:nvPr/>
        </p:nvSpPr>
        <p:spPr>
          <a:xfrm>
            <a:off x="8321421" y="4223725"/>
            <a:ext cx="777598" cy="957111"/>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FS 1</a:t>
            </a:r>
          </a:p>
        </p:txBody>
      </p:sp>
      <p:sp>
        <p:nvSpPr>
          <p:cNvPr id="102" name="Snip and Round Single Corner Rectangle 101"/>
          <p:cNvSpPr/>
          <p:nvPr/>
        </p:nvSpPr>
        <p:spPr>
          <a:xfrm>
            <a:off x="8388948" y="4657350"/>
            <a:ext cx="644510" cy="244893"/>
          </a:xfrm>
          <a:prstGeom prst="snipRoundRect">
            <a:avLst>
              <a:gd name="adj1" fmla="val 1961"/>
              <a:gd name="adj2" fmla="val 16667"/>
            </a:avLst>
          </a:prstGeom>
          <a:solidFill>
            <a:srgbClr val="F8F57B"/>
          </a:solidFill>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1071" dirty="0">
                <a:latin typeface="+mj-lt"/>
              </a:rPr>
              <a:t>Share1</a:t>
            </a:r>
          </a:p>
        </p:txBody>
      </p:sp>
      <p:cxnSp>
        <p:nvCxnSpPr>
          <p:cNvPr id="105" name="Straight Connector 104"/>
          <p:cNvCxnSpPr>
            <a:stCxn id="91" idx="3"/>
            <a:endCxn id="102" idx="3"/>
          </p:cNvCxnSpPr>
          <p:nvPr/>
        </p:nvCxnSpPr>
        <p:spPr>
          <a:xfrm flipH="1">
            <a:off x="8711203" y="3849284"/>
            <a:ext cx="93151" cy="808066"/>
          </a:xfrm>
          <a:prstGeom prst="line">
            <a:avLst/>
          </a:prstGeom>
        </p:spPr>
        <p:style>
          <a:lnRef idx="1">
            <a:schemeClr val="dk1"/>
          </a:lnRef>
          <a:fillRef idx="2">
            <a:schemeClr val="dk1"/>
          </a:fillRef>
          <a:effectRef idx="1">
            <a:schemeClr val="dk1"/>
          </a:effectRef>
          <a:fontRef idx="minor">
            <a:schemeClr val="dk1"/>
          </a:fontRef>
        </p:style>
      </p:cxnSp>
      <p:sp>
        <p:nvSpPr>
          <p:cNvPr id="111" name="Rectangle 110"/>
          <p:cNvSpPr/>
          <p:nvPr/>
        </p:nvSpPr>
        <p:spPr>
          <a:xfrm>
            <a:off x="8321422" y="5336268"/>
            <a:ext cx="3434896" cy="686184"/>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Fibre Channel Storage Array</a:t>
            </a:r>
          </a:p>
        </p:txBody>
      </p:sp>
      <p:sp>
        <p:nvSpPr>
          <p:cNvPr id="112" name="Can 111"/>
          <p:cNvSpPr/>
          <p:nvPr/>
        </p:nvSpPr>
        <p:spPr>
          <a:xfrm>
            <a:off x="8509229" y="5415001"/>
            <a:ext cx="383577" cy="35566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714" dirty="0">
                <a:latin typeface="+mj-lt"/>
              </a:rPr>
              <a:t>Disk</a:t>
            </a:r>
          </a:p>
        </p:txBody>
      </p:sp>
      <p:sp>
        <p:nvSpPr>
          <p:cNvPr id="113" name="Can 112"/>
          <p:cNvSpPr/>
          <p:nvPr/>
        </p:nvSpPr>
        <p:spPr>
          <a:xfrm>
            <a:off x="9417564" y="5415001"/>
            <a:ext cx="383577" cy="35566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18" dirty="0">
                <a:latin typeface="+mj-lt"/>
              </a:rPr>
              <a:t>Disk</a:t>
            </a:r>
          </a:p>
        </p:txBody>
      </p:sp>
      <p:sp>
        <p:nvSpPr>
          <p:cNvPr id="114" name="Can 113"/>
          <p:cNvSpPr/>
          <p:nvPr/>
        </p:nvSpPr>
        <p:spPr>
          <a:xfrm>
            <a:off x="10325900" y="5415001"/>
            <a:ext cx="383577" cy="35566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18" dirty="0">
                <a:latin typeface="+mj-lt"/>
              </a:rPr>
              <a:t>Disk</a:t>
            </a:r>
          </a:p>
        </p:txBody>
      </p:sp>
      <p:sp>
        <p:nvSpPr>
          <p:cNvPr id="115" name="Can 114"/>
          <p:cNvSpPr/>
          <p:nvPr/>
        </p:nvSpPr>
        <p:spPr>
          <a:xfrm>
            <a:off x="11234235" y="5415001"/>
            <a:ext cx="383577" cy="35566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18" dirty="0">
                <a:latin typeface="+mj-lt"/>
              </a:rPr>
              <a:t>Disk</a:t>
            </a:r>
          </a:p>
        </p:txBody>
      </p:sp>
      <p:sp>
        <p:nvSpPr>
          <p:cNvPr id="116" name="Can 115"/>
          <p:cNvSpPr/>
          <p:nvPr/>
        </p:nvSpPr>
        <p:spPr>
          <a:xfrm>
            <a:off x="8963397" y="5415001"/>
            <a:ext cx="383577" cy="35566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18" dirty="0">
                <a:latin typeface="+mj-lt"/>
              </a:rPr>
              <a:t>Disk</a:t>
            </a:r>
          </a:p>
        </p:txBody>
      </p:sp>
      <p:sp>
        <p:nvSpPr>
          <p:cNvPr id="117" name="Can 116"/>
          <p:cNvSpPr/>
          <p:nvPr/>
        </p:nvSpPr>
        <p:spPr>
          <a:xfrm>
            <a:off x="9871732" y="5415001"/>
            <a:ext cx="383577" cy="35566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18" dirty="0">
                <a:latin typeface="+mj-lt"/>
              </a:rPr>
              <a:t>Disk</a:t>
            </a:r>
          </a:p>
        </p:txBody>
      </p:sp>
      <p:sp>
        <p:nvSpPr>
          <p:cNvPr id="118" name="Can 117"/>
          <p:cNvSpPr/>
          <p:nvPr/>
        </p:nvSpPr>
        <p:spPr>
          <a:xfrm>
            <a:off x="10780068" y="5415001"/>
            <a:ext cx="383577" cy="35566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18" dirty="0">
                <a:latin typeface="+mj-lt"/>
              </a:rPr>
              <a:t>Disk</a:t>
            </a:r>
          </a:p>
        </p:txBody>
      </p:sp>
      <p:sp>
        <p:nvSpPr>
          <p:cNvPr id="119" name="Rectangle 118"/>
          <p:cNvSpPr/>
          <p:nvPr/>
        </p:nvSpPr>
        <p:spPr>
          <a:xfrm>
            <a:off x="9208483" y="4223726"/>
            <a:ext cx="777598" cy="957111"/>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FS 2</a:t>
            </a:r>
          </a:p>
        </p:txBody>
      </p:sp>
      <p:sp>
        <p:nvSpPr>
          <p:cNvPr id="120" name="Snip and Round Single Corner Rectangle 119"/>
          <p:cNvSpPr/>
          <p:nvPr/>
        </p:nvSpPr>
        <p:spPr>
          <a:xfrm>
            <a:off x="9276011" y="4657351"/>
            <a:ext cx="644510" cy="244893"/>
          </a:xfrm>
          <a:prstGeom prst="snipRoundRect">
            <a:avLst>
              <a:gd name="adj1" fmla="val 1961"/>
              <a:gd name="adj2" fmla="val 16667"/>
            </a:avLst>
          </a:prstGeom>
          <a:solidFill>
            <a:srgbClr val="F8F57B"/>
          </a:solidFill>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1071" dirty="0">
                <a:latin typeface="+mj-lt"/>
              </a:rPr>
              <a:t>Share2</a:t>
            </a:r>
          </a:p>
        </p:txBody>
      </p:sp>
      <p:sp>
        <p:nvSpPr>
          <p:cNvPr id="122" name="Rectangle 121"/>
          <p:cNvSpPr/>
          <p:nvPr/>
        </p:nvSpPr>
        <p:spPr>
          <a:xfrm>
            <a:off x="10093654" y="4223726"/>
            <a:ext cx="777598" cy="957111"/>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FS 3</a:t>
            </a:r>
          </a:p>
        </p:txBody>
      </p:sp>
      <p:sp>
        <p:nvSpPr>
          <p:cNvPr id="123" name="Snip and Round Single Corner Rectangle 122"/>
          <p:cNvSpPr/>
          <p:nvPr/>
        </p:nvSpPr>
        <p:spPr>
          <a:xfrm>
            <a:off x="10161180" y="4657351"/>
            <a:ext cx="644510" cy="244893"/>
          </a:xfrm>
          <a:prstGeom prst="snipRoundRect">
            <a:avLst>
              <a:gd name="adj1" fmla="val 1961"/>
              <a:gd name="adj2" fmla="val 16667"/>
            </a:avLst>
          </a:prstGeom>
          <a:solidFill>
            <a:srgbClr val="F8F57B"/>
          </a:solidFill>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1071" dirty="0">
                <a:latin typeface="+mj-lt"/>
              </a:rPr>
              <a:t>Share3</a:t>
            </a:r>
          </a:p>
        </p:txBody>
      </p:sp>
      <p:sp>
        <p:nvSpPr>
          <p:cNvPr id="125" name="Rectangle 124"/>
          <p:cNvSpPr/>
          <p:nvPr/>
        </p:nvSpPr>
        <p:spPr>
          <a:xfrm>
            <a:off x="10978720" y="4223726"/>
            <a:ext cx="777598" cy="957111"/>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FS 4</a:t>
            </a:r>
          </a:p>
        </p:txBody>
      </p:sp>
      <p:sp>
        <p:nvSpPr>
          <p:cNvPr id="126" name="Snip and Round Single Corner Rectangle 125"/>
          <p:cNvSpPr/>
          <p:nvPr/>
        </p:nvSpPr>
        <p:spPr>
          <a:xfrm>
            <a:off x="11046248" y="4657351"/>
            <a:ext cx="644510" cy="244893"/>
          </a:xfrm>
          <a:prstGeom prst="snipRoundRect">
            <a:avLst>
              <a:gd name="adj1" fmla="val 1961"/>
              <a:gd name="adj2" fmla="val 16667"/>
            </a:avLst>
          </a:prstGeom>
          <a:solidFill>
            <a:srgbClr val="F8F57B"/>
          </a:solidFill>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1071" dirty="0">
                <a:latin typeface="+mj-lt"/>
              </a:rPr>
              <a:t>Share4</a:t>
            </a:r>
          </a:p>
        </p:txBody>
      </p:sp>
      <p:cxnSp>
        <p:nvCxnSpPr>
          <p:cNvPr id="106" name="Straight Connector 105"/>
          <p:cNvCxnSpPr>
            <a:stCxn id="98" idx="3"/>
            <a:endCxn id="123" idx="3"/>
          </p:cNvCxnSpPr>
          <p:nvPr/>
        </p:nvCxnSpPr>
        <p:spPr>
          <a:xfrm flipH="1">
            <a:off x="10483435" y="3849284"/>
            <a:ext cx="96914" cy="808067"/>
          </a:xfrm>
          <a:prstGeom prst="line">
            <a:avLst/>
          </a:prstGeom>
        </p:spPr>
        <p:style>
          <a:lnRef idx="1">
            <a:schemeClr val="dk1"/>
          </a:lnRef>
          <a:fillRef idx="2">
            <a:schemeClr val="dk1"/>
          </a:fillRef>
          <a:effectRef idx="1">
            <a:schemeClr val="dk1"/>
          </a:effectRef>
          <a:fontRef idx="minor">
            <a:schemeClr val="dk1"/>
          </a:fontRef>
        </p:style>
      </p:cxnSp>
      <p:cxnSp>
        <p:nvCxnSpPr>
          <p:cNvPr id="70" name="Straight Connector 69"/>
          <p:cNvCxnSpPr>
            <a:stCxn id="60" idx="3"/>
            <a:endCxn id="72" idx="3"/>
          </p:cNvCxnSpPr>
          <p:nvPr/>
        </p:nvCxnSpPr>
        <p:spPr>
          <a:xfrm>
            <a:off x="6301213" y="3867616"/>
            <a:ext cx="15651" cy="801734"/>
          </a:xfrm>
          <a:prstGeom prst="line">
            <a:avLst/>
          </a:prstGeom>
        </p:spPr>
        <p:style>
          <a:lnRef idx="1">
            <a:schemeClr val="dk1"/>
          </a:lnRef>
          <a:fillRef idx="2">
            <a:schemeClr val="dk1"/>
          </a:fillRef>
          <a:effectRef idx="1">
            <a:schemeClr val="dk1"/>
          </a:effectRef>
          <a:fontRef idx="minor">
            <a:schemeClr val="dk1"/>
          </a:fontRef>
        </p:style>
      </p:cxnSp>
      <p:sp>
        <p:nvSpPr>
          <p:cNvPr id="132" name="Oval 131"/>
          <p:cNvSpPr/>
          <p:nvPr/>
        </p:nvSpPr>
        <p:spPr>
          <a:xfrm>
            <a:off x="1688610" y="6117581"/>
            <a:ext cx="629525" cy="348778"/>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1224" b="1" dirty="0">
                <a:latin typeface="+mj-lt"/>
              </a:rPr>
              <a:t>A</a:t>
            </a:r>
          </a:p>
        </p:txBody>
      </p:sp>
      <p:sp>
        <p:nvSpPr>
          <p:cNvPr id="133" name="Oval 132"/>
          <p:cNvSpPr/>
          <p:nvPr/>
        </p:nvSpPr>
        <p:spPr>
          <a:xfrm>
            <a:off x="5423248" y="6107592"/>
            <a:ext cx="629525" cy="348778"/>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1224" b="1" dirty="0">
                <a:latin typeface="+mj-lt"/>
              </a:rPr>
              <a:t>B</a:t>
            </a:r>
          </a:p>
        </p:txBody>
      </p:sp>
      <p:sp>
        <p:nvSpPr>
          <p:cNvPr id="134" name="Oval 133"/>
          <p:cNvSpPr/>
          <p:nvPr/>
        </p:nvSpPr>
        <p:spPr>
          <a:xfrm>
            <a:off x="9778891" y="6089260"/>
            <a:ext cx="629525" cy="348778"/>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1224" b="1" dirty="0">
                <a:latin typeface="+mj-lt"/>
              </a:rPr>
              <a:t>C</a:t>
            </a:r>
          </a:p>
        </p:txBody>
      </p:sp>
      <p:cxnSp>
        <p:nvCxnSpPr>
          <p:cNvPr id="103" name="Straight Connector 102"/>
          <p:cNvCxnSpPr/>
          <p:nvPr/>
        </p:nvCxnSpPr>
        <p:spPr>
          <a:xfrm flipV="1">
            <a:off x="3964446" y="1165754"/>
            <a:ext cx="0" cy="5558722"/>
          </a:xfrm>
          <a:prstGeom prst="line">
            <a:avLst/>
          </a:prstGeom>
          <a:ln>
            <a:solidFill>
              <a:srgbClr val="FFFFFF"/>
            </a:solidFill>
            <a:prstDash val="dash"/>
          </a:ln>
        </p:spPr>
        <p:style>
          <a:lnRef idx="2">
            <a:schemeClr val="dk1"/>
          </a:lnRef>
          <a:fillRef idx="0">
            <a:schemeClr val="dk1"/>
          </a:fillRef>
          <a:effectRef idx="1">
            <a:schemeClr val="dk1"/>
          </a:effectRef>
          <a:fontRef idx="minor">
            <a:schemeClr val="tx1"/>
          </a:fontRef>
        </p:style>
      </p:cxnSp>
      <p:cxnSp>
        <p:nvCxnSpPr>
          <p:cNvPr id="104" name="Straight Connector 103"/>
          <p:cNvCxnSpPr/>
          <p:nvPr/>
        </p:nvCxnSpPr>
        <p:spPr>
          <a:xfrm flipV="1">
            <a:off x="8083444" y="1192043"/>
            <a:ext cx="0" cy="5558722"/>
          </a:xfrm>
          <a:prstGeom prst="line">
            <a:avLst/>
          </a:prstGeom>
          <a:ln>
            <a:solidFill>
              <a:srgbClr val="FFFFFF"/>
            </a:solidFill>
            <a:prstDash val="dash"/>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9440444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a:t>Hyper-V over SMB Scenario</a:t>
            </a:r>
            <a:br>
              <a:rPr lang="en-US" sz="5400" dirty="0"/>
            </a:br>
            <a:r>
              <a:rPr lang="en-US" sz="4000" dirty="0"/>
              <a:t>(Overview, </a:t>
            </a:r>
            <a:r>
              <a:rPr lang="en-US" sz="4000" dirty="0" smtClean="0"/>
              <a:t>Configuration, </a:t>
            </a:r>
            <a:r>
              <a:rPr lang="en-US" sz="4000" dirty="0"/>
              <a:t>and Performance)</a:t>
            </a:r>
          </a:p>
        </p:txBody>
      </p:sp>
      <p:sp>
        <p:nvSpPr>
          <p:cNvPr id="5" name="Text Placeholder 4"/>
          <p:cNvSpPr>
            <a:spLocks noGrp="1"/>
          </p:cNvSpPr>
          <p:nvPr>
            <p:ph type="body" sz="quarter" idx="12"/>
          </p:nvPr>
        </p:nvSpPr>
        <p:spPr/>
        <p:txBody>
          <a:bodyPr/>
          <a:lstStyle/>
          <a:p>
            <a:r>
              <a:rPr lang="en-US" dirty="0" smtClean="0"/>
              <a:t>Jose Barreto</a:t>
            </a:r>
          </a:p>
          <a:p>
            <a:r>
              <a:rPr lang="en-US" dirty="0" smtClean="0"/>
              <a:t>Principal Program Manager</a:t>
            </a:r>
            <a:endParaRPr lang="en-US" dirty="0"/>
          </a:p>
        </p:txBody>
      </p:sp>
      <p:sp>
        <p:nvSpPr>
          <p:cNvPr id="9" name="Text Placeholder 8"/>
          <p:cNvSpPr>
            <a:spLocks noGrp="1"/>
          </p:cNvSpPr>
          <p:nvPr>
            <p:ph type="body" sz="quarter" idx="13"/>
          </p:nvPr>
        </p:nvSpPr>
        <p:spPr/>
        <p:txBody>
          <a:bodyPr/>
          <a:lstStyle/>
          <a:p>
            <a:r>
              <a:rPr lang="en-US" dirty="0"/>
              <a:t>MDC-B335 </a:t>
            </a:r>
          </a:p>
        </p:txBody>
      </p:sp>
      <p:sp>
        <p:nvSpPr>
          <p:cNvPr id="6" name="TextBox 5"/>
          <p:cNvSpPr txBox="1"/>
          <p:nvPr/>
        </p:nvSpPr>
        <p:spPr>
          <a:xfrm>
            <a:off x="2891888" y="6035654"/>
            <a:ext cx="3453494"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Blog: </a:t>
            </a:r>
            <a:r>
              <a:rPr lang="en-US" sz="2400" dirty="0" smtClean="0">
                <a:gradFill>
                  <a:gsLst>
                    <a:gs pos="2917">
                      <a:schemeClr val="tx1"/>
                    </a:gs>
                    <a:gs pos="30000">
                      <a:schemeClr val="tx1"/>
                    </a:gs>
                  </a:gsLst>
                  <a:lin ang="5400000" scaled="0"/>
                </a:gradFill>
                <a:hlinkClick r:id="rId3"/>
              </a:rPr>
              <a:t>http://smb3.info</a:t>
            </a:r>
            <a:r>
              <a:rPr lang="en-US" sz="2400" dirty="0" smtClean="0">
                <a:gradFill>
                  <a:gsLst>
                    <a:gs pos="2917">
                      <a:schemeClr val="tx1"/>
                    </a:gs>
                    <a:gs pos="30000">
                      <a:schemeClr val="tx1"/>
                    </a:gs>
                  </a:gsLst>
                  <a:lin ang="5400000" scaled="0"/>
                </a:gradFill>
              </a:rPr>
              <a:t> </a:t>
            </a:r>
          </a:p>
        </p:txBody>
      </p:sp>
      <p:sp>
        <p:nvSpPr>
          <p:cNvPr id="7" name="12-Point Star 6"/>
          <p:cNvSpPr/>
          <p:nvPr/>
        </p:nvSpPr>
        <p:spPr bwMode="auto">
          <a:xfrm>
            <a:off x="9399324" y="4492906"/>
            <a:ext cx="3037151" cy="2501619"/>
          </a:xfrm>
          <a:prstGeom prst="star12">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2000" dirty="0" smtClean="0">
                <a:solidFill>
                  <a:schemeClr val="tx1"/>
                </a:solidFill>
              </a:rPr>
              <a:t>Including what’s new in</a:t>
            </a:r>
            <a:br>
              <a:rPr lang="en-US" sz="2000" dirty="0" smtClean="0">
                <a:solidFill>
                  <a:schemeClr val="tx1"/>
                </a:solidFill>
              </a:rPr>
            </a:br>
            <a:r>
              <a:rPr lang="en-US" sz="2000" dirty="0" smtClean="0">
                <a:solidFill>
                  <a:schemeClr val="tx1"/>
                </a:solidFill>
              </a:rPr>
              <a:t>Windows Server </a:t>
            </a:r>
            <a:br>
              <a:rPr lang="en-US" sz="2000" dirty="0" smtClean="0">
                <a:solidFill>
                  <a:schemeClr val="tx1"/>
                </a:solidFill>
              </a:rPr>
            </a:br>
            <a:r>
              <a:rPr lang="en-US" sz="2000" dirty="0" smtClean="0">
                <a:solidFill>
                  <a:schemeClr val="tx1"/>
                </a:solidFill>
              </a:rPr>
              <a:t>2012 R2</a:t>
            </a:r>
            <a:endParaRPr lang="en-US" sz="2000" dirty="0">
              <a:solidFill>
                <a:schemeClr val="tx1"/>
              </a:solidFill>
            </a:endParaRPr>
          </a:p>
        </p:txBody>
      </p:sp>
    </p:spTree>
    <p:extLst>
      <p:ext uri="{BB962C8B-B14F-4D97-AF65-F5344CB8AC3E}">
        <p14:creationId xmlns:p14="http://schemas.microsoft.com/office/powerpoint/2010/main" val="130830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b="0" dirty="0" smtClean="0"/>
              <a:t>Network Configurations</a:t>
            </a:r>
            <a:endParaRPr lang="en-US" b="0" dirty="0"/>
          </a:p>
        </p:txBody>
      </p:sp>
      <p:sp>
        <p:nvSpPr>
          <p:cNvPr id="9" name="Content Placeholder 1"/>
          <p:cNvSpPr>
            <a:spLocks noGrp="1"/>
          </p:cNvSpPr>
          <p:nvPr>
            <p:ph sz="half" idx="4294967295"/>
          </p:nvPr>
        </p:nvSpPr>
        <p:spPr>
          <a:xfrm>
            <a:off x="519876" y="1439494"/>
            <a:ext cx="2152650" cy="474663"/>
          </a:xfrm>
        </p:spPr>
        <p:txBody>
          <a:bodyPr vert="horz" wrap="square" lIns="0" tIns="46630" rIns="93260" bIns="46630" rtlCol="0">
            <a:noAutofit/>
          </a:bodyPr>
          <a:lstStyle/>
          <a:p>
            <a:pPr marL="0" indent="0" algn="ctr">
              <a:buNone/>
            </a:pPr>
            <a:r>
              <a:rPr lang="en-US" sz="2000" b="1" dirty="0" smtClean="0">
                <a:solidFill>
                  <a:schemeClr val="tx1"/>
                </a:solidFill>
                <a:latin typeface="+mn-lt"/>
              </a:rPr>
              <a:t>All 1GbE</a:t>
            </a:r>
            <a:endParaRPr lang="en-US" sz="2000" b="1" dirty="0">
              <a:solidFill>
                <a:schemeClr val="tx1"/>
              </a:solidFill>
              <a:latin typeface="+mn-lt"/>
            </a:endParaRPr>
          </a:p>
        </p:txBody>
      </p:sp>
      <p:sp>
        <p:nvSpPr>
          <p:cNvPr id="10" name="Content Placeholder 1"/>
          <p:cNvSpPr>
            <a:spLocks noGrp="1"/>
          </p:cNvSpPr>
          <p:nvPr>
            <p:ph sz="half" idx="4294967295"/>
          </p:nvPr>
        </p:nvSpPr>
        <p:spPr>
          <a:xfrm>
            <a:off x="3075964" y="1440941"/>
            <a:ext cx="3113079" cy="474663"/>
          </a:xfrm>
        </p:spPr>
        <p:txBody>
          <a:bodyPr vert="horz" wrap="square" lIns="0" tIns="46630" rIns="93260" bIns="46630" rtlCol="0">
            <a:noAutofit/>
          </a:bodyPr>
          <a:lstStyle/>
          <a:p>
            <a:pPr marL="0" indent="0" algn="ctr">
              <a:buNone/>
            </a:pPr>
            <a:r>
              <a:rPr lang="en-US" sz="2000" b="1" dirty="0">
                <a:solidFill>
                  <a:schemeClr val="tx1"/>
                </a:solidFill>
                <a:latin typeface="+mn-lt"/>
              </a:rPr>
              <a:t>Mixed </a:t>
            </a:r>
            <a:r>
              <a:rPr lang="en-US" sz="2000" b="1" dirty="0" smtClean="0">
                <a:solidFill>
                  <a:schemeClr val="tx1"/>
                </a:solidFill>
                <a:latin typeface="+mn-lt"/>
              </a:rPr>
              <a:t>1GbE/High Speed</a:t>
            </a:r>
            <a:endParaRPr lang="en-US" sz="2000" b="1" dirty="0">
              <a:solidFill>
                <a:schemeClr val="tx1"/>
              </a:solidFill>
              <a:latin typeface="+mn-lt"/>
            </a:endParaRPr>
          </a:p>
        </p:txBody>
      </p:sp>
      <p:sp>
        <p:nvSpPr>
          <p:cNvPr id="11" name="Content Placeholder 1"/>
          <p:cNvSpPr>
            <a:spLocks noGrp="1"/>
          </p:cNvSpPr>
          <p:nvPr>
            <p:ph sz="half" idx="4294967295"/>
          </p:nvPr>
        </p:nvSpPr>
        <p:spPr>
          <a:xfrm>
            <a:off x="6687708" y="1427530"/>
            <a:ext cx="5147521" cy="515938"/>
          </a:xfrm>
        </p:spPr>
        <p:txBody>
          <a:bodyPr>
            <a:noAutofit/>
          </a:bodyPr>
          <a:lstStyle/>
          <a:p>
            <a:pPr marL="0" indent="0" algn="ctr">
              <a:buNone/>
            </a:pPr>
            <a:r>
              <a:rPr lang="en-US" sz="2000" b="1" dirty="0" smtClean="0">
                <a:solidFill>
                  <a:schemeClr val="tx1"/>
                </a:solidFill>
                <a:latin typeface="+mn-lt"/>
              </a:rPr>
              <a:t>All High Speed (10GbE/40GbE/56GbIB)</a:t>
            </a:r>
            <a:endParaRPr lang="en-US" sz="2000" b="1" dirty="0">
              <a:solidFill>
                <a:schemeClr val="tx1"/>
              </a:solidFill>
              <a:latin typeface="+mn-lt"/>
            </a:endParaRPr>
          </a:p>
        </p:txBody>
      </p:sp>
      <p:sp>
        <p:nvSpPr>
          <p:cNvPr id="103" name="Rectangle 102"/>
          <p:cNvSpPr/>
          <p:nvPr/>
        </p:nvSpPr>
        <p:spPr>
          <a:xfrm>
            <a:off x="601712" y="3345101"/>
            <a:ext cx="862683" cy="654344"/>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Hyper-V 1</a:t>
            </a:r>
          </a:p>
        </p:txBody>
      </p:sp>
      <p:sp>
        <p:nvSpPr>
          <p:cNvPr id="137" name="Rectangle 136"/>
          <p:cNvSpPr/>
          <p:nvPr/>
        </p:nvSpPr>
        <p:spPr>
          <a:xfrm>
            <a:off x="601711" y="5151428"/>
            <a:ext cx="862683" cy="622237"/>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File Server 1</a:t>
            </a:r>
          </a:p>
        </p:txBody>
      </p:sp>
      <p:sp>
        <p:nvSpPr>
          <p:cNvPr id="145" name="Rectangle 144"/>
          <p:cNvSpPr/>
          <p:nvPr/>
        </p:nvSpPr>
        <p:spPr>
          <a:xfrm>
            <a:off x="1737764" y="3345101"/>
            <a:ext cx="862683" cy="654344"/>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Hyper-V 2</a:t>
            </a:r>
          </a:p>
        </p:txBody>
      </p:sp>
      <p:sp>
        <p:nvSpPr>
          <p:cNvPr id="146" name="Rectangle 145"/>
          <p:cNvSpPr/>
          <p:nvPr/>
        </p:nvSpPr>
        <p:spPr>
          <a:xfrm>
            <a:off x="1737762" y="5151428"/>
            <a:ext cx="862683" cy="622237"/>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File Server 2</a:t>
            </a:r>
          </a:p>
        </p:txBody>
      </p:sp>
      <p:sp>
        <p:nvSpPr>
          <p:cNvPr id="148" name="Rectangle 147"/>
          <p:cNvSpPr/>
          <p:nvPr/>
        </p:nvSpPr>
        <p:spPr>
          <a:xfrm>
            <a:off x="601715" y="4431632"/>
            <a:ext cx="823941" cy="238837"/>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1GbE</a:t>
            </a:r>
          </a:p>
        </p:txBody>
      </p:sp>
      <p:sp>
        <p:nvSpPr>
          <p:cNvPr id="149" name="Rectangle 148"/>
          <p:cNvSpPr/>
          <p:nvPr/>
        </p:nvSpPr>
        <p:spPr>
          <a:xfrm>
            <a:off x="1737762" y="4431632"/>
            <a:ext cx="862683" cy="238837"/>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1GbE</a:t>
            </a:r>
          </a:p>
        </p:txBody>
      </p:sp>
      <p:sp>
        <p:nvSpPr>
          <p:cNvPr id="150" name="Rectangle 149"/>
          <p:cNvSpPr/>
          <p:nvPr/>
        </p:nvSpPr>
        <p:spPr>
          <a:xfrm>
            <a:off x="601714" y="2676366"/>
            <a:ext cx="823942" cy="238837"/>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1GbE</a:t>
            </a:r>
          </a:p>
        </p:txBody>
      </p:sp>
      <p:sp>
        <p:nvSpPr>
          <p:cNvPr id="151" name="Rectangle 150"/>
          <p:cNvSpPr/>
          <p:nvPr/>
        </p:nvSpPr>
        <p:spPr>
          <a:xfrm>
            <a:off x="1737763" y="2676366"/>
            <a:ext cx="862684" cy="238837"/>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1GbE</a:t>
            </a:r>
          </a:p>
        </p:txBody>
      </p:sp>
      <p:cxnSp>
        <p:nvCxnSpPr>
          <p:cNvPr id="3" name="Straight Connector 2"/>
          <p:cNvCxnSpPr>
            <a:stCxn id="150" idx="2"/>
            <a:endCxn id="103" idx="0"/>
          </p:cNvCxnSpPr>
          <p:nvPr/>
        </p:nvCxnSpPr>
        <p:spPr>
          <a:xfrm>
            <a:off x="1013686" y="2915200"/>
            <a:ext cx="19369" cy="4299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151" idx="2"/>
            <a:endCxn id="145" idx="0"/>
          </p:cNvCxnSpPr>
          <p:nvPr/>
        </p:nvCxnSpPr>
        <p:spPr>
          <a:xfrm>
            <a:off x="2169107" y="2915200"/>
            <a:ext cx="1" cy="4299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103" idx="2"/>
            <a:endCxn id="148" idx="0"/>
          </p:cNvCxnSpPr>
          <p:nvPr/>
        </p:nvCxnSpPr>
        <p:spPr>
          <a:xfrm flipH="1">
            <a:off x="1013686" y="3999445"/>
            <a:ext cx="19369" cy="432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137" idx="0"/>
            <a:endCxn id="148" idx="2"/>
          </p:cNvCxnSpPr>
          <p:nvPr/>
        </p:nvCxnSpPr>
        <p:spPr>
          <a:xfrm flipH="1" flipV="1">
            <a:off x="1013685" y="4670469"/>
            <a:ext cx="19368" cy="4809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149" idx="0"/>
            <a:endCxn id="145" idx="2"/>
          </p:cNvCxnSpPr>
          <p:nvPr/>
        </p:nvCxnSpPr>
        <p:spPr>
          <a:xfrm flipV="1">
            <a:off x="2169107" y="3999445"/>
            <a:ext cx="1" cy="432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p:cNvCxnSpPr>
            <a:stCxn id="149" idx="2"/>
            <a:endCxn id="146" idx="0"/>
          </p:cNvCxnSpPr>
          <p:nvPr/>
        </p:nvCxnSpPr>
        <p:spPr>
          <a:xfrm>
            <a:off x="2169103" y="4670469"/>
            <a:ext cx="0" cy="4809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p:cNvCxnSpPr>
            <a:stCxn id="150" idx="0"/>
            <a:endCxn id="234" idx="2"/>
          </p:cNvCxnSpPr>
          <p:nvPr/>
        </p:nvCxnSpPr>
        <p:spPr>
          <a:xfrm flipV="1">
            <a:off x="1013684" y="2259345"/>
            <a:ext cx="582517" cy="417021"/>
          </a:xfrm>
          <a:prstGeom prst="line">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51" idx="0"/>
            <a:endCxn id="234" idx="2"/>
          </p:cNvCxnSpPr>
          <p:nvPr/>
        </p:nvCxnSpPr>
        <p:spPr>
          <a:xfrm flipH="1" flipV="1">
            <a:off x="1596203" y="2259345"/>
            <a:ext cx="572902" cy="417021"/>
          </a:xfrm>
          <a:prstGeom prst="line">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a:stCxn id="151" idx="2"/>
            <a:endCxn id="103" idx="0"/>
          </p:cNvCxnSpPr>
          <p:nvPr/>
        </p:nvCxnSpPr>
        <p:spPr>
          <a:xfrm flipH="1">
            <a:off x="1033055" y="2915200"/>
            <a:ext cx="1136051" cy="4299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p:cNvCxnSpPr>
            <a:stCxn id="150" idx="2"/>
            <a:endCxn id="145" idx="0"/>
          </p:cNvCxnSpPr>
          <p:nvPr/>
        </p:nvCxnSpPr>
        <p:spPr>
          <a:xfrm>
            <a:off x="1013685" y="2915200"/>
            <a:ext cx="1155420" cy="4299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p:cNvCxnSpPr>
            <a:stCxn id="103" idx="2"/>
            <a:endCxn id="149" idx="0"/>
          </p:cNvCxnSpPr>
          <p:nvPr/>
        </p:nvCxnSpPr>
        <p:spPr>
          <a:xfrm>
            <a:off x="1033055" y="3999445"/>
            <a:ext cx="1136051" cy="432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p:cNvCxnSpPr>
            <a:stCxn id="145" idx="2"/>
            <a:endCxn id="148" idx="0"/>
          </p:cNvCxnSpPr>
          <p:nvPr/>
        </p:nvCxnSpPr>
        <p:spPr>
          <a:xfrm flipH="1">
            <a:off x="1013685" y="3999445"/>
            <a:ext cx="1155420" cy="432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p:cNvCxnSpPr>
            <a:stCxn id="137" idx="0"/>
            <a:endCxn id="149" idx="2"/>
          </p:cNvCxnSpPr>
          <p:nvPr/>
        </p:nvCxnSpPr>
        <p:spPr>
          <a:xfrm flipV="1">
            <a:off x="1033055" y="4670469"/>
            <a:ext cx="1136051" cy="4809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p:cNvCxnSpPr>
            <a:stCxn id="148" idx="2"/>
            <a:endCxn id="146" idx="0"/>
          </p:cNvCxnSpPr>
          <p:nvPr/>
        </p:nvCxnSpPr>
        <p:spPr>
          <a:xfrm>
            <a:off x="1013685" y="4670469"/>
            <a:ext cx="1155420" cy="480963"/>
          </a:xfrm>
          <a:prstGeom prst="line">
            <a:avLst/>
          </a:prstGeom>
        </p:spPr>
        <p:style>
          <a:lnRef idx="1">
            <a:schemeClr val="accent1"/>
          </a:lnRef>
          <a:fillRef idx="0">
            <a:schemeClr val="accent1"/>
          </a:fillRef>
          <a:effectRef idx="0">
            <a:schemeClr val="accent1"/>
          </a:effectRef>
          <a:fontRef idx="minor">
            <a:schemeClr val="tx1"/>
          </a:fontRef>
        </p:style>
      </p:cxnSp>
      <p:sp>
        <p:nvSpPr>
          <p:cNvPr id="186" name="Rectangle 185"/>
          <p:cNvSpPr/>
          <p:nvPr/>
        </p:nvSpPr>
        <p:spPr>
          <a:xfrm>
            <a:off x="3552973" y="3353209"/>
            <a:ext cx="862683" cy="654344"/>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Hyper-V 1</a:t>
            </a:r>
          </a:p>
        </p:txBody>
      </p:sp>
      <p:sp>
        <p:nvSpPr>
          <p:cNvPr id="187" name="Rectangle 186"/>
          <p:cNvSpPr/>
          <p:nvPr/>
        </p:nvSpPr>
        <p:spPr>
          <a:xfrm>
            <a:off x="3552973" y="5159537"/>
            <a:ext cx="862683" cy="622237"/>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File Server 1</a:t>
            </a:r>
          </a:p>
        </p:txBody>
      </p:sp>
      <p:sp>
        <p:nvSpPr>
          <p:cNvPr id="188" name="Rectangle 187"/>
          <p:cNvSpPr/>
          <p:nvPr/>
        </p:nvSpPr>
        <p:spPr>
          <a:xfrm>
            <a:off x="4689024" y="3353209"/>
            <a:ext cx="862683" cy="654344"/>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Hyper-V 2</a:t>
            </a:r>
          </a:p>
        </p:txBody>
      </p:sp>
      <p:sp>
        <p:nvSpPr>
          <p:cNvPr id="189" name="Rectangle 188"/>
          <p:cNvSpPr/>
          <p:nvPr/>
        </p:nvSpPr>
        <p:spPr>
          <a:xfrm>
            <a:off x="4689023" y="5159537"/>
            <a:ext cx="862683" cy="622237"/>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File Server 2</a:t>
            </a:r>
          </a:p>
        </p:txBody>
      </p:sp>
      <p:sp>
        <p:nvSpPr>
          <p:cNvPr id="190" name="Rectangle 189"/>
          <p:cNvSpPr/>
          <p:nvPr/>
        </p:nvSpPr>
        <p:spPr>
          <a:xfrm>
            <a:off x="3229557" y="4439738"/>
            <a:ext cx="1230848" cy="238836"/>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High Speed</a:t>
            </a:r>
            <a:endParaRPr lang="en-US" sz="1200" dirty="0">
              <a:gradFill>
                <a:gsLst>
                  <a:gs pos="0">
                    <a:srgbClr val="FFFFFF"/>
                  </a:gs>
                  <a:gs pos="100000">
                    <a:srgbClr val="FFFFFF"/>
                  </a:gs>
                </a:gsLst>
                <a:lin ang="5400000" scaled="0"/>
              </a:gradFill>
            </a:endParaRPr>
          </a:p>
        </p:txBody>
      </p:sp>
      <p:sp>
        <p:nvSpPr>
          <p:cNvPr id="191" name="Rectangle 190"/>
          <p:cNvSpPr/>
          <p:nvPr/>
        </p:nvSpPr>
        <p:spPr>
          <a:xfrm>
            <a:off x="4692517" y="4439738"/>
            <a:ext cx="1193062" cy="238836"/>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High Speed</a:t>
            </a:r>
            <a:endParaRPr lang="en-US" sz="1200" dirty="0">
              <a:gradFill>
                <a:gsLst>
                  <a:gs pos="0">
                    <a:srgbClr val="FFFFFF"/>
                  </a:gs>
                  <a:gs pos="100000">
                    <a:srgbClr val="FFFFFF"/>
                  </a:gs>
                </a:gsLst>
                <a:lin ang="5400000" scaled="0"/>
              </a:gradFill>
            </a:endParaRPr>
          </a:p>
        </p:txBody>
      </p:sp>
      <p:sp>
        <p:nvSpPr>
          <p:cNvPr id="192" name="Rectangle 191"/>
          <p:cNvSpPr/>
          <p:nvPr/>
        </p:nvSpPr>
        <p:spPr>
          <a:xfrm>
            <a:off x="3552975" y="2684475"/>
            <a:ext cx="823942" cy="238837"/>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1GbE</a:t>
            </a:r>
          </a:p>
        </p:txBody>
      </p:sp>
      <p:sp>
        <p:nvSpPr>
          <p:cNvPr id="193" name="Rectangle 192"/>
          <p:cNvSpPr/>
          <p:nvPr/>
        </p:nvSpPr>
        <p:spPr>
          <a:xfrm>
            <a:off x="4689024" y="2684475"/>
            <a:ext cx="862684" cy="238837"/>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1GbE</a:t>
            </a:r>
          </a:p>
        </p:txBody>
      </p:sp>
      <p:cxnSp>
        <p:nvCxnSpPr>
          <p:cNvPr id="194" name="Straight Connector 193"/>
          <p:cNvCxnSpPr>
            <a:stCxn id="192" idx="2"/>
            <a:endCxn id="186" idx="0"/>
          </p:cNvCxnSpPr>
          <p:nvPr/>
        </p:nvCxnSpPr>
        <p:spPr>
          <a:xfrm>
            <a:off x="3964947" y="2923308"/>
            <a:ext cx="19369" cy="4299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Straight Connector 194"/>
          <p:cNvCxnSpPr>
            <a:stCxn id="193" idx="2"/>
            <a:endCxn id="188" idx="0"/>
          </p:cNvCxnSpPr>
          <p:nvPr/>
        </p:nvCxnSpPr>
        <p:spPr>
          <a:xfrm>
            <a:off x="5120366" y="2923308"/>
            <a:ext cx="1" cy="4299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6" name="Straight Connector 195"/>
          <p:cNvCxnSpPr>
            <a:stCxn id="186" idx="2"/>
            <a:endCxn id="190" idx="0"/>
          </p:cNvCxnSpPr>
          <p:nvPr/>
        </p:nvCxnSpPr>
        <p:spPr>
          <a:xfrm flipH="1">
            <a:off x="3844981" y="4007555"/>
            <a:ext cx="139334" cy="432185"/>
          </a:xfrm>
          <a:prstGeom prst="line">
            <a:avLst/>
          </a:prstGeom>
        </p:spPr>
        <p:style>
          <a:lnRef idx="2">
            <a:schemeClr val="accent1"/>
          </a:lnRef>
          <a:fillRef idx="0">
            <a:schemeClr val="accent1"/>
          </a:fillRef>
          <a:effectRef idx="1">
            <a:schemeClr val="accent1"/>
          </a:effectRef>
          <a:fontRef idx="minor">
            <a:schemeClr val="tx1"/>
          </a:fontRef>
        </p:style>
      </p:cxnSp>
      <p:cxnSp>
        <p:nvCxnSpPr>
          <p:cNvPr id="197" name="Straight Connector 196"/>
          <p:cNvCxnSpPr>
            <a:stCxn id="187" idx="0"/>
            <a:endCxn id="190" idx="2"/>
          </p:cNvCxnSpPr>
          <p:nvPr/>
        </p:nvCxnSpPr>
        <p:spPr>
          <a:xfrm flipH="1" flipV="1">
            <a:off x="3844981" y="4678575"/>
            <a:ext cx="139334" cy="480963"/>
          </a:xfrm>
          <a:prstGeom prst="line">
            <a:avLst/>
          </a:prstGeom>
        </p:spPr>
        <p:style>
          <a:lnRef idx="2">
            <a:schemeClr val="accent1"/>
          </a:lnRef>
          <a:fillRef idx="0">
            <a:schemeClr val="accent1"/>
          </a:fillRef>
          <a:effectRef idx="1">
            <a:schemeClr val="accent1"/>
          </a:effectRef>
          <a:fontRef idx="minor">
            <a:schemeClr val="tx1"/>
          </a:fontRef>
        </p:style>
      </p:cxnSp>
      <p:cxnSp>
        <p:nvCxnSpPr>
          <p:cNvPr id="198" name="Straight Connector 197"/>
          <p:cNvCxnSpPr>
            <a:stCxn id="191" idx="0"/>
            <a:endCxn id="188" idx="2"/>
          </p:cNvCxnSpPr>
          <p:nvPr/>
        </p:nvCxnSpPr>
        <p:spPr>
          <a:xfrm flipH="1" flipV="1">
            <a:off x="5120367" y="4007556"/>
            <a:ext cx="168681" cy="432185"/>
          </a:xfrm>
          <a:prstGeom prst="line">
            <a:avLst/>
          </a:prstGeom>
        </p:spPr>
        <p:style>
          <a:lnRef idx="2">
            <a:schemeClr val="accent1"/>
          </a:lnRef>
          <a:fillRef idx="0">
            <a:schemeClr val="accent1"/>
          </a:fillRef>
          <a:effectRef idx="1">
            <a:schemeClr val="accent1"/>
          </a:effectRef>
          <a:fontRef idx="minor">
            <a:schemeClr val="tx1"/>
          </a:fontRef>
        </p:style>
      </p:cxnSp>
      <p:cxnSp>
        <p:nvCxnSpPr>
          <p:cNvPr id="199" name="Straight Connector 198"/>
          <p:cNvCxnSpPr>
            <a:stCxn id="191" idx="2"/>
            <a:endCxn id="189" idx="0"/>
          </p:cNvCxnSpPr>
          <p:nvPr/>
        </p:nvCxnSpPr>
        <p:spPr>
          <a:xfrm flipH="1">
            <a:off x="5120366" y="4678576"/>
            <a:ext cx="168682" cy="480963"/>
          </a:xfrm>
          <a:prstGeom prst="line">
            <a:avLst/>
          </a:prstGeom>
        </p:spPr>
        <p:style>
          <a:lnRef idx="2">
            <a:schemeClr val="accent1"/>
          </a:lnRef>
          <a:fillRef idx="0">
            <a:schemeClr val="accent1"/>
          </a:fillRef>
          <a:effectRef idx="1">
            <a:schemeClr val="accent1"/>
          </a:effectRef>
          <a:fontRef idx="minor">
            <a:schemeClr val="tx1"/>
          </a:fontRef>
        </p:style>
      </p:cxnSp>
      <p:cxnSp>
        <p:nvCxnSpPr>
          <p:cNvPr id="200" name="Straight Connector 199"/>
          <p:cNvCxnSpPr>
            <a:stCxn id="192" idx="0"/>
            <a:endCxn id="237" idx="2"/>
          </p:cNvCxnSpPr>
          <p:nvPr/>
        </p:nvCxnSpPr>
        <p:spPr>
          <a:xfrm flipV="1">
            <a:off x="3964946" y="2326967"/>
            <a:ext cx="572067" cy="357504"/>
          </a:xfrm>
          <a:prstGeom prst="line">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01" name="Straight Connector 200"/>
          <p:cNvCxnSpPr>
            <a:stCxn id="193" idx="0"/>
            <a:endCxn id="237" idx="2"/>
          </p:cNvCxnSpPr>
          <p:nvPr/>
        </p:nvCxnSpPr>
        <p:spPr>
          <a:xfrm flipH="1" flipV="1">
            <a:off x="4537013" y="2326967"/>
            <a:ext cx="583353" cy="357504"/>
          </a:xfrm>
          <a:prstGeom prst="line">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02" name="Straight Connector 201"/>
          <p:cNvCxnSpPr>
            <a:stCxn id="193" idx="2"/>
            <a:endCxn id="186" idx="0"/>
          </p:cNvCxnSpPr>
          <p:nvPr/>
        </p:nvCxnSpPr>
        <p:spPr>
          <a:xfrm flipH="1">
            <a:off x="3984315" y="2923308"/>
            <a:ext cx="1136051" cy="4299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 name="Straight Connector 202"/>
          <p:cNvCxnSpPr>
            <a:stCxn id="192" idx="2"/>
            <a:endCxn id="188" idx="0"/>
          </p:cNvCxnSpPr>
          <p:nvPr/>
        </p:nvCxnSpPr>
        <p:spPr>
          <a:xfrm>
            <a:off x="3964947" y="2923308"/>
            <a:ext cx="1155420" cy="4299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 name="Straight Connector 203"/>
          <p:cNvCxnSpPr>
            <a:stCxn id="186" idx="2"/>
            <a:endCxn id="191" idx="0"/>
          </p:cNvCxnSpPr>
          <p:nvPr/>
        </p:nvCxnSpPr>
        <p:spPr>
          <a:xfrm>
            <a:off x="3984317" y="4007556"/>
            <a:ext cx="1304732" cy="432185"/>
          </a:xfrm>
          <a:prstGeom prst="line">
            <a:avLst/>
          </a:prstGeom>
        </p:spPr>
        <p:style>
          <a:lnRef idx="2">
            <a:schemeClr val="accent1"/>
          </a:lnRef>
          <a:fillRef idx="0">
            <a:schemeClr val="accent1"/>
          </a:fillRef>
          <a:effectRef idx="1">
            <a:schemeClr val="accent1"/>
          </a:effectRef>
          <a:fontRef idx="minor">
            <a:schemeClr val="tx1"/>
          </a:fontRef>
        </p:style>
      </p:cxnSp>
      <p:cxnSp>
        <p:nvCxnSpPr>
          <p:cNvPr id="205" name="Straight Connector 204"/>
          <p:cNvCxnSpPr>
            <a:stCxn id="188" idx="2"/>
            <a:endCxn id="190" idx="0"/>
          </p:cNvCxnSpPr>
          <p:nvPr/>
        </p:nvCxnSpPr>
        <p:spPr>
          <a:xfrm flipH="1">
            <a:off x="3844981" y="4007555"/>
            <a:ext cx="1275386" cy="432185"/>
          </a:xfrm>
          <a:prstGeom prst="line">
            <a:avLst/>
          </a:prstGeom>
        </p:spPr>
        <p:style>
          <a:lnRef idx="2">
            <a:schemeClr val="accent1"/>
          </a:lnRef>
          <a:fillRef idx="0">
            <a:schemeClr val="accent1"/>
          </a:fillRef>
          <a:effectRef idx="1">
            <a:schemeClr val="accent1"/>
          </a:effectRef>
          <a:fontRef idx="minor">
            <a:schemeClr val="tx1"/>
          </a:fontRef>
        </p:style>
      </p:cxnSp>
      <p:cxnSp>
        <p:nvCxnSpPr>
          <p:cNvPr id="206" name="Straight Connector 205"/>
          <p:cNvCxnSpPr>
            <a:stCxn id="187" idx="0"/>
            <a:endCxn id="191" idx="2"/>
          </p:cNvCxnSpPr>
          <p:nvPr/>
        </p:nvCxnSpPr>
        <p:spPr>
          <a:xfrm flipV="1">
            <a:off x="3984314" y="4678576"/>
            <a:ext cx="1304734" cy="480963"/>
          </a:xfrm>
          <a:prstGeom prst="line">
            <a:avLst/>
          </a:prstGeom>
        </p:spPr>
        <p:style>
          <a:lnRef idx="2">
            <a:schemeClr val="accent1"/>
          </a:lnRef>
          <a:fillRef idx="0">
            <a:schemeClr val="accent1"/>
          </a:fillRef>
          <a:effectRef idx="1">
            <a:schemeClr val="accent1"/>
          </a:effectRef>
          <a:fontRef idx="minor">
            <a:schemeClr val="tx1"/>
          </a:fontRef>
        </p:style>
      </p:cxnSp>
      <p:cxnSp>
        <p:nvCxnSpPr>
          <p:cNvPr id="207" name="Straight Connector 206"/>
          <p:cNvCxnSpPr>
            <a:stCxn id="190" idx="2"/>
            <a:endCxn id="189" idx="0"/>
          </p:cNvCxnSpPr>
          <p:nvPr/>
        </p:nvCxnSpPr>
        <p:spPr>
          <a:xfrm>
            <a:off x="3844981" y="4678575"/>
            <a:ext cx="1275384" cy="480963"/>
          </a:xfrm>
          <a:prstGeom prst="line">
            <a:avLst/>
          </a:prstGeom>
        </p:spPr>
        <p:style>
          <a:lnRef idx="2">
            <a:schemeClr val="accent1"/>
          </a:lnRef>
          <a:fillRef idx="0">
            <a:schemeClr val="accent1"/>
          </a:fillRef>
          <a:effectRef idx="1">
            <a:schemeClr val="accent1"/>
          </a:effectRef>
          <a:fontRef idx="minor">
            <a:schemeClr val="tx1"/>
          </a:fontRef>
        </p:style>
      </p:cxnSp>
      <p:sp>
        <p:nvSpPr>
          <p:cNvPr id="208" name="Rectangle 207"/>
          <p:cNvSpPr/>
          <p:nvPr/>
        </p:nvSpPr>
        <p:spPr>
          <a:xfrm>
            <a:off x="6687710" y="3412725"/>
            <a:ext cx="862683" cy="654344"/>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Hyper-V 1</a:t>
            </a:r>
          </a:p>
        </p:txBody>
      </p:sp>
      <p:sp>
        <p:nvSpPr>
          <p:cNvPr id="209" name="Rectangle 208"/>
          <p:cNvSpPr/>
          <p:nvPr/>
        </p:nvSpPr>
        <p:spPr>
          <a:xfrm>
            <a:off x="6687708" y="5219053"/>
            <a:ext cx="862683" cy="622237"/>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File Server 1</a:t>
            </a:r>
          </a:p>
        </p:txBody>
      </p:sp>
      <p:sp>
        <p:nvSpPr>
          <p:cNvPr id="210" name="Rectangle 209"/>
          <p:cNvSpPr/>
          <p:nvPr/>
        </p:nvSpPr>
        <p:spPr>
          <a:xfrm>
            <a:off x="7823762" y="3412725"/>
            <a:ext cx="862683" cy="654344"/>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Hyper-V 2</a:t>
            </a:r>
          </a:p>
        </p:txBody>
      </p:sp>
      <p:sp>
        <p:nvSpPr>
          <p:cNvPr id="211" name="Rectangle 210"/>
          <p:cNvSpPr/>
          <p:nvPr/>
        </p:nvSpPr>
        <p:spPr>
          <a:xfrm>
            <a:off x="7823760" y="5219053"/>
            <a:ext cx="862683" cy="622237"/>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File Server 2</a:t>
            </a:r>
          </a:p>
        </p:txBody>
      </p:sp>
      <p:sp>
        <p:nvSpPr>
          <p:cNvPr id="212" name="Rectangle 211"/>
          <p:cNvSpPr/>
          <p:nvPr/>
        </p:nvSpPr>
        <p:spPr>
          <a:xfrm>
            <a:off x="6382450" y="4506836"/>
            <a:ext cx="1217202" cy="238836"/>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High Speed</a:t>
            </a:r>
            <a:endParaRPr lang="en-US" sz="1200" dirty="0">
              <a:gradFill>
                <a:gsLst>
                  <a:gs pos="0">
                    <a:srgbClr val="FFFFFF"/>
                  </a:gs>
                  <a:gs pos="100000">
                    <a:srgbClr val="FFFFFF"/>
                  </a:gs>
                </a:gsLst>
                <a:lin ang="5400000" scaled="0"/>
              </a:gradFill>
            </a:endParaRPr>
          </a:p>
        </p:txBody>
      </p:sp>
      <p:sp>
        <p:nvSpPr>
          <p:cNvPr id="213" name="Rectangle 212"/>
          <p:cNvSpPr/>
          <p:nvPr/>
        </p:nvSpPr>
        <p:spPr>
          <a:xfrm>
            <a:off x="7831762" y="4499254"/>
            <a:ext cx="1193062" cy="238836"/>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High Speed</a:t>
            </a:r>
            <a:endParaRPr lang="en-US" sz="1200" dirty="0">
              <a:gradFill>
                <a:gsLst>
                  <a:gs pos="0">
                    <a:srgbClr val="FFFFFF"/>
                  </a:gs>
                  <a:gs pos="100000">
                    <a:srgbClr val="FFFFFF"/>
                  </a:gs>
                </a:gsLst>
                <a:lin ang="5400000" scaled="0"/>
              </a:gradFill>
            </a:endParaRPr>
          </a:p>
        </p:txBody>
      </p:sp>
      <p:sp>
        <p:nvSpPr>
          <p:cNvPr id="214" name="Rectangle 213"/>
          <p:cNvSpPr/>
          <p:nvPr/>
        </p:nvSpPr>
        <p:spPr>
          <a:xfrm>
            <a:off x="6382450" y="2743991"/>
            <a:ext cx="1167943" cy="238837"/>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High Speed</a:t>
            </a:r>
            <a:endParaRPr lang="en-US" sz="1200" dirty="0">
              <a:gradFill>
                <a:gsLst>
                  <a:gs pos="0">
                    <a:srgbClr val="FFFFFF"/>
                  </a:gs>
                  <a:gs pos="100000">
                    <a:srgbClr val="FFFFFF"/>
                  </a:gs>
                </a:gsLst>
                <a:lin ang="5400000" scaled="0"/>
              </a:gradFill>
            </a:endParaRPr>
          </a:p>
        </p:txBody>
      </p:sp>
      <p:sp>
        <p:nvSpPr>
          <p:cNvPr id="215" name="Rectangle 214"/>
          <p:cNvSpPr/>
          <p:nvPr/>
        </p:nvSpPr>
        <p:spPr>
          <a:xfrm>
            <a:off x="7823761" y="2743991"/>
            <a:ext cx="1201063" cy="238837"/>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High Speed</a:t>
            </a:r>
            <a:endParaRPr lang="en-US" sz="1200" dirty="0">
              <a:gradFill>
                <a:gsLst>
                  <a:gs pos="0">
                    <a:srgbClr val="FFFFFF"/>
                  </a:gs>
                  <a:gs pos="100000">
                    <a:srgbClr val="FFFFFF"/>
                  </a:gs>
                </a:gsLst>
                <a:lin ang="5400000" scaled="0"/>
              </a:gradFill>
            </a:endParaRPr>
          </a:p>
        </p:txBody>
      </p:sp>
      <p:cxnSp>
        <p:nvCxnSpPr>
          <p:cNvPr id="216" name="Straight Connector 215"/>
          <p:cNvCxnSpPr>
            <a:stCxn id="214" idx="2"/>
            <a:endCxn id="208" idx="0"/>
          </p:cNvCxnSpPr>
          <p:nvPr/>
        </p:nvCxnSpPr>
        <p:spPr>
          <a:xfrm>
            <a:off x="6966422" y="2982828"/>
            <a:ext cx="152630" cy="42989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7" name="Straight Connector 216"/>
          <p:cNvCxnSpPr>
            <a:stCxn id="215" idx="2"/>
            <a:endCxn id="210" idx="0"/>
          </p:cNvCxnSpPr>
          <p:nvPr/>
        </p:nvCxnSpPr>
        <p:spPr>
          <a:xfrm flipH="1">
            <a:off x="8255104" y="2982828"/>
            <a:ext cx="169188" cy="42989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8" name="Straight Connector 217"/>
          <p:cNvCxnSpPr>
            <a:stCxn id="208" idx="2"/>
            <a:endCxn id="212" idx="0"/>
          </p:cNvCxnSpPr>
          <p:nvPr/>
        </p:nvCxnSpPr>
        <p:spPr>
          <a:xfrm flipH="1">
            <a:off x="6991051" y="4067069"/>
            <a:ext cx="128000" cy="439767"/>
          </a:xfrm>
          <a:prstGeom prst="line">
            <a:avLst/>
          </a:prstGeom>
        </p:spPr>
        <p:style>
          <a:lnRef idx="2">
            <a:schemeClr val="accent1"/>
          </a:lnRef>
          <a:fillRef idx="0">
            <a:schemeClr val="accent1"/>
          </a:fillRef>
          <a:effectRef idx="1">
            <a:schemeClr val="accent1"/>
          </a:effectRef>
          <a:fontRef idx="minor">
            <a:schemeClr val="tx1"/>
          </a:fontRef>
        </p:style>
      </p:cxnSp>
      <p:cxnSp>
        <p:nvCxnSpPr>
          <p:cNvPr id="219" name="Straight Connector 218"/>
          <p:cNvCxnSpPr>
            <a:stCxn id="209" idx="0"/>
            <a:endCxn id="212" idx="2"/>
          </p:cNvCxnSpPr>
          <p:nvPr/>
        </p:nvCxnSpPr>
        <p:spPr>
          <a:xfrm flipH="1" flipV="1">
            <a:off x="6991052" y="4745673"/>
            <a:ext cx="127999" cy="473381"/>
          </a:xfrm>
          <a:prstGeom prst="line">
            <a:avLst/>
          </a:prstGeom>
        </p:spPr>
        <p:style>
          <a:lnRef idx="2">
            <a:schemeClr val="accent1"/>
          </a:lnRef>
          <a:fillRef idx="0">
            <a:schemeClr val="accent1"/>
          </a:fillRef>
          <a:effectRef idx="1">
            <a:schemeClr val="accent1"/>
          </a:effectRef>
          <a:fontRef idx="minor">
            <a:schemeClr val="tx1"/>
          </a:fontRef>
        </p:style>
      </p:cxnSp>
      <p:cxnSp>
        <p:nvCxnSpPr>
          <p:cNvPr id="220" name="Straight Connector 219"/>
          <p:cNvCxnSpPr>
            <a:stCxn id="213" idx="0"/>
            <a:endCxn id="210" idx="2"/>
          </p:cNvCxnSpPr>
          <p:nvPr/>
        </p:nvCxnSpPr>
        <p:spPr>
          <a:xfrm flipH="1" flipV="1">
            <a:off x="8255103" y="4067072"/>
            <a:ext cx="173190" cy="432185"/>
          </a:xfrm>
          <a:prstGeom prst="line">
            <a:avLst/>
          </a:prstGeom>
        </p:spPr>
        <p:style>
          <a:lnRef idx="2">
            <a:schemeClr val="accent1"/>
          </a:lnRef>
          <a:fillRef idx="0">
            <a:schemeClr val="accent1"/>
          </a:fillRef>
          <a:effectRef idx="1">
            <a:schemeClr val="accent1"/>
          </a:effectRef>
          <a:fontRef idx="minor">
            <a:schemeClr val="tx1"/>
          </a:fontRef>
        </p:style>
      </p:cxnSp>
      <p:cxnSp>
        <p:nvCxnSpPr>
          <p:cNvPr id="221" name="Straight Connector 220"/>
          <p:cNvCxnSpPr>
            <a:stCxn id="213" idx="2"/>
            <a:endCxn id="211" idx="0"/>
          </p:cNvCxnSpPr>
          <p:nvPr/>
        </p:nvCxnSpPr>
        <p:spPr>
          <a:xfrm flipH="1">
            <a:off x="8255103" y="4738092"/>
            <a:ext cx="173190" cy="480963"/>
          </a:xfrm>
          <a:prstGeom prst="line">
            <a:avLst/>
          </a:prstGeom>
        </p:spPr>
        <p:style>
          <a:lnRef idx="2">
            <a:schemeClr val="accent1"/>
          </a:lnRef>
          <a:fillRef idx="0">
            <a:schemeClr val="accent1"/>
          </a:fillRef>
          <a:effectRef idx="1">
            <a:schemeClr val="accent1"/>
          </a:effectRef>
          <a:fontRef idx="minor">
            <a:schemeClr val="tx1"/>
          </a:fontRef>
        </p:style>
      </p:cxnSp>
      <p:cxnSp>
        <p:nvCxnSpPr>
          <p:cNvPr id="222" name="Straight Connector 221"/>
          <p:cNvCxnSpPr>
            <a:stCxn id="214" idx="0"/>
            <a:endCxn id="241" idx="2"/>
          </p:cNvCxnSpPr>
          <p:nvPr/>
        </p:nvCxnSpPr>
        <p:spPr>
          <a:xfrm flipV="1">
            <a:off x="6966421" y="2326968"/>
            <a:ext cx="690131" cy="417023"/>
          </a:xfrm>
          <a:prstGeom prst="line">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23" name="Straight Connector 222"/>
          <p:cNvCxnSpPr>
            <a:stCxn id="215" idx="0"/>
            <a:endCxn id="241" idx="2"/>
          </p:cNvCxnSpPr>
          <p:nvPr/>
        </p:nvCxnSpPr>
        <p:spPr>
          <a:xfrm flipH="1" flipV="1">
            <a:off x="7656553" y="2326968"/>
            <a:ext cx="767740" cy="417023"/>
          </a:xfrm>
          <a:prstGeom prst="line">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24" name="Straight Connector 223"/>
          <p:cNvCxnSpPr>
            <a:stCxn id="215" idx="2"/>
            <a:endCxn id="208" idx="0"/>
          </p:cNvCxnSpPr>
          <p:nvPr/>
        </p:nvCxnSpPr>
        <p:spPr>
          <a:xfrm flipH="1">
            <a:off x="7119051" y="2982828"/>
            <a:ext cx="1305241" cy="42989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5" name="Straight Connector 224"/>
          <p:cNvCxnSpPr>
            <a:stCxn id="214" idx="2"/>
            <a:endCxn id="210" idx="0"/>
          </p:cNvCxnSpPr>
          <p:nvPr/>
        </p:nvCxnSpPr>
        <p:spPr>
          <a:xfrm>
            <a:off x="6966422" y="2982828"/>
            <a:ext cx="1288683" cy="42989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6" name="Straight Connector 225"/>
          <p:cNvCxnSpPr>
            <a:stCxn id="208" idx="2"/>
            <a:endCxn id="213" idx="0"/>
          </p:cNvCxnSpPr>
          <p:nvPr/>
        </p:nvCxnSpPr>
        <p:spPr>
          <a:xfrm>
            <a:off x="7119053" y="4067072"/>
            <a:ext cx="1309242" cy="432185"/>
          </a:xfrm>
          <a:prstGeom prst="line">
            <a:avLst/>
          </a:prstGeom>
        </p:spPr>
        <p:style>
          <a:lnRef idx="2">
            <a:schemeClr val="accent1"/>
          </a:lnRef>
          <a:fillRef idx="0">
            <a:schemeClr val="accent1"/>
          </a:fillRef>
          <a:effectRef idx="1">
            <a:schemeClr val="accent1"/>
          </a:effectRef>
          <a:fontRef idx="minor">
            <a:schemeClr val="tx1"/>
          </a:fontRef>
        </p:style>
      </p:cxnSp>
      <p:cxnSp>
        <p:nvCxnSpPr>
          <p:cNvPr id="227" name="Straight Connector 226"/>
          <p:cNvCxnSpPr>
            <a:stCxn id="210" idx="2"/>
            <a:endCxn id="212" idx="0"/>
          </p:cNvCxnSpPr>
          <p:nvPr/>
        </p:nvCxnSpPr>
        <p:spPr>
          <a:xfrm flipH="1">
            <a:off x="6991051" y="4067069"/>
            <a:ext cx="1264053" cy="439767"/>
          </a:xfrm>
          <a:prstGeom prst="line">
            <a:avLst/>
          </a:prstGeom>
        </p:spPr>
        <p:style>
          <a:lnRef idx="2">
            <a:schemeClr val="accent1"/>
          </a:lnRef>
          <a:fillRef idx="0">
            <a:schemeClr val="accent1"/>
          </a:fillRef>
          <a:effectRef idx="1">
            <a:schemeClr val="accent1"/>
          </a:effectRef>
          <a:fontRef idx="minor">
            <a:schemeClr val="tx1"/>
          </a:fontRef>
        </p:style>
      </p:cxnSp>
      <p:cxnSp>
        <p:nvCxnSpPr>
          <p:cNvPr id="228" name="Straight Connector 227"/>
          <p:cNvCxnSpPr>
            <a:stCxn id="209" idx="0"/>
            <a:endCxn id="213" idx="2"/>
          </p:cNvCxnSpPr>
          <p:nvPr/>
        </p:nvCxnSpPr>
        <p:spPr>
          <a:xfrm flipV="1">
            <a:off x="7119050" y="4738092"/>
            <a:ext cx="1309243" cy="480963"/>
          </a:xfrm>
          <a:prstGeom prst="line">
            <a:avLst/>
          </a:prstGeom>
        </p:spPr>
        <p:style>
          <a:lnRef idx="2">
            <a:schemeClr val="accent1"/>
          </a:lnRef>
          <a:fillRef idx="0">
            <a:schemeClr val="accent1"/>
          </a:fillRef>
          <a:effectRef idx="1">
            <a:schemeClr val="accent1"/>
          </a:effectRef>
          <a:fontRef idx="minor">
            <a:schemeClr val="tx1"/>
          </a:fontRef>
        </p:style>
      </p:cxnSp>
      <p:cxnSp>
        <p:nvCxnSpPr>
          <p:cNvPr id="229" name="Straight Connector 228"/>
          <p:cNvCxnSpPr>
            <a:stCxn id="212" idx="2"/>
            <a:endCxn id="211" idx="0"/>
          </p:cNvCxnSpPr>
          <p:nvPr/>
        </p:nvCxnSpPr>
        <p:spPr>
          <a:xfrm>
            <a:off x="6991051" y="4745673"/>
            <a:ext cx="1264051" cy="473381"/>
          </a:xfrm>
          <a:prstGeom prst="line">
            <a:avLst/>
          </a:prstGeom>
        </p:spPr>
        <p:style>
          <a:lnRef idx="2">
            <a:schemeClr val="accent1"/>
          </a:lnRef>
          <a:fillRef idx="0">
            <a:schemeClr val="accent1"/>
          </a:fillRef>
          <a:effectRef idx="1">
            <a:schemeClr val="accent1"/>
          </a:effectRef>
          <a:fontRef idx="minor">
            <a:schemeClr val="tx1"/>
          </a:fontRef>
        </p:style>
      </p:cxnSp>
      <p:sp>
        <p:nvSpPr>
          <p:cNvPr id="234" name="Rectangle 233"/>
          <p:cNvSpPr/>
          <p:nvPr/>
        </p:nvSpPr>
        <p:spPr>
          <a:xfrm>
            <a:off x="1078775" y="2062206"/>
            <a:ext cx="1034853" cy="1971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28" dirty="0">
                <a:solidFill>
                  <a:schemeClr val="tx1"/>
                </a:solidFill>
                <a:latin typeface="+mj-lt"/>
              </a:rPr>
              <a:t>Clients</a:t>
            </a:r>
          </a:p>
        </p:txBody>
      </p:sp>
      <p:sp>
        <p:nvSpPr>
          <p:cNvPr id="237" name="Rectangle 236"/>
          <p:cNvSpPr/>
          <p:nvPr/>
        </p:nvSpPr>
        <p:spPr>
          <a:xfrm>
            <a:off x="4019585" y="2129831"/>
            <a:ext cx="1034853" cy="1971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28" dirty="0">
                <a:solidFill>
                  <a:schemeClr val="tx1"/>
                </a:solidFill>
                <a:latin typeface="+mj-lt"/>
              </a:rPr>
              <a:t>Clients</a:t>
            </a:r>
          </a:p>
        </p:txBody>
      </p:sp>
      <p:sp>
        <p:nvSpPr>
          <p:cNvPr id="241" name="Rectangle 240"/>
          <p:cNvSpPr/>
          <p:nvPr/>
        </p:nvSpPr>
        <p:spPr>
          <a:xfrm>
            <a:off x="7139125" y="2129831"/>
            <a:ext cx="1034853" cy="1971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28" dirty="0">
                <a:solidFill>
                  <a:schemeClr val="tx1"/>
                </a:solidFill>
                <a:latin typeface="+mj-lt"/>
              </a:rPr>
              <a:t>Clients</a:t>
            </a:r>
          </a:p>
        </p:txBody>
      </p:sp>
      <p:sp>
        <p:nvSpPr>
          <p:cNvPr id="246" name="Rectangle 245"/>
          <p:cNvSpPr/>
          <p:nvPr/>
        </p:nvSpPr>
        <p:spPr>
          <a:xfrm>
            <a:off x="9552541" y="5110877"/>
            <a:ext cx="862683" cy="622237"/>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File Server 1</a:t>
            </a:r>
          </a:p>
        </p:txBody>
      </p:sp>
      <p:sp>
        <p:nvSpPr>
          <p:cNvPr id="248" name="Rectangle 247"/>
          <p:cNvSpPr/>
          <p:nvPr/>
        </p:nvSpPr>
        <p:spPr>
          <a:xfrm>
            <a:off x="10507186" y="5110877"/>
            <a:ext cx="862683" cy="622237"/>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File Server 2</a:t>
            </a:r>
          </a:p>
        </p:txBody>
      </p:sp>
      <p:sp>
        <p:nvSpPr>
          <p:cNvPr id="251" name="Rectangle 250"/>
          <p:cNvSpPr/>
          <p:nvPr/>
        </p:nvSpPr>
        <p:spPr>
          <a:xfrm>
            <a:off x="9246558" y="3596984"/>
            <a:ext cx="1246111" cy="238836"/>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High Speed</a:t>
            </a:r>
            <a:endParaRPr lang="en-US" sz="1200" dirty="0">
              <a:gradFill>
                <a:gsLst>
                  <a:gs pos="0">
                    <a:srgbClr val="FFFFFF"/>
                  </a:gs>
                  <a:gs pos="100000">
                    <a:srgbClr val="FFFFFF"/>
                  </a:gs>
                </a:gsLst>
                <a:lin ang="5400000" scaled="0"/>
              </a:gradFill>
            </a:endParaRPr>
          </a:p>
        </p:txBody>
      </p:sp>
      <p:sp>
        <p:nvSpPr>
          <p:cNvPr id="252" name="Rectangle 251"/>
          <p:cNvSpPr/>
          <p:nvPr/>
        </p:nvSpPr>
        <p:spPr>
          <a:xfrm>
            <a:off x="10796670" y="3608357"/>
            <a:ext cx="1193064" cy="238836"/>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High Speed</a:t>
            </a:r>
            <a:endParaRPr lang="en-US" sz="1200" dirty="0">
              <a:gradFill>
                <a:gsLst>
                  <a:gs pos="0">
                    <a:srgbClr val="FFFFFF"/>
                  </a:gs>
                  <a:gs pos="100000">
                    <a:srgbClr val="FFFFFF"/>
                  </a:gs>
                </a:gsLst>
                <a:lin ang="5400000" scaled="0"/>
              </a:gradFill>
            </a:endParaRPr>
          </a:p>
        </p:txBody>
      </p:sp>
      <p:cxnSp>
        <p:nvCxnSpPr>
          <p:cNvPr id="253" name="Straight Connector 252"/>
          <p:cNvCxnSpPr>
            <a:stCxn id="251" idx="2"/>
            <a:endCxn id="245" idx="0"/>
          </p:cNvCxnSpPr>
          <p:nvPr/>
        </p:nvCxnSpPr>
        <p:spPr>
          <a:xfrm flipH="1">
            <a:off x="9730793" y="3835820"/>
            <a:ext cx="138821" cy="429901"/>
          </a:xfrm>
          <a:prstGeom prst="line">
            <a:avLst/>
          </a:prstGeom>
        </p:spPr>
        <p:style>
          <a:lnRef idx="2">
            <a:schemeClr val="accent1"/>
          </a:lnRef>
          <a:fillRef idx="0">
            <a:schemeClr val="accent1"/>
          </a:fillRef>
          <a:effectRef idx="1">
            <a:schemeClr val="accent1"/>
          </a:effectRef>
          <a:fontRef idx="minor">
            <a:schemeClr val="tx1"/>
          </a:fontRef>
        </p:style>
      </p:cxnSp>
      <p:cxnSp>
        <p:nvCxnSpPr>
          <p:cNvPr id="254" name="Straight Connector 253"/>
          <p:cNvCxnSpPr>
            <a:stCxn id="252" idx="2"/>
            <a:endCxn id="247" idx="0"/>
          </p:cNvCxnSpPr>
          <p:nvPr/>
        </p:nvCxnSpPr>
        <p:spPr>
          <a:xfrm>
            <a:off x="11393202" y="3847193"/>
            <a:ext cx="10688" cy="429901"/>
          </a:xfrm>
          <a:prstGeom prst="line">
            <a:avLst/>
          </a:prstGeom>
        </p:spPr>
        <p:style>
          <a:lnRef idx="2">
            <a:schemeClr val="accent1"/>
          </a:lnRef>
          <a:fillRef idx="0">
            <a:schemeClr val="accent1"/>
          </a:fillRef>
          <a:effectRef idx="1">
            <a:schemeClr val="accent1"/>
          </a:effectRef>
          <a:fontRef idx="minor">
            <a:schemeClr val="tx1"/>
          </a:fontRef>
        </p:style>
      </p:cxnSp>
      <p:cxnSp>
        <p:nvCxnSpPr>
          <p:cNvPr id="256" name="Straight Connector 255"/>
          <p:cNvCxnSpPr>
            <a:stCxn id="246" idx="0"/>
            <a:endCxn id="252" idx="2"/>
          </p:cNvCxnSpPr>
          <p:nvPr/>
        </p:nvCxnSpPr>
        <p:spPr>
          <a:xfrm flipV="1">
            <a:off x="9983882" y="3847193"/>
            <a:ext cx="1409320" cy="1263684"/>
          </a:xfrm>
          <a:prstGeom prst="line">
            <a:avLst/>
          </a:prstGeom>
        </p:spPr>
        <p:style>
          <a:lnRef idx="2">
            <a:schemeClr val="accent1"/>
          </a:lnRef>
          <a:fillRef idx="0">
            <a:schemeClr val="accent1"/>
          </a:fillRef>
          <a:effectRef idx="1">
            <a:schemeClr val="accent1"/>
          </a:effectRef>
          <a:fontRef idx="minor">
            <a:schemeClr val="tx1"/>
          </a:fontRef>
        </p:style>
      </p:cxnSp>
      <p:cxnSp>
        <p:nvCxnSpPr>
          <p:cNvPr id="258" name="Straight Connector 257"/>
          <p:cNvCxnSpPr>
            <a:stCxn id="252" idx="2"/>
          </p:cNvCxnSpPr>
          <p:nvPr/>
        </p:nvCxnSpPr>
        <p:spPr>
          <a:xfrm flipH="1">
            <a:off x="10725820" y="3847193"/>
            <a:ext cx="667383" cy="1263684"/>
          </a:xfrm>
          <a:prstGeom prst="line">
            <a:avLst/>
          </a:prstGeom>
        </p:spPr>
        <p:style>
          <a:lnRef idx="2">
            <a:schemeClr val="accent1"/>
          </a:lnRef>
          <a:fillRef idx="0">
            <a:schemeClr val="accent1"/>
          </a:fillRef>
          <a:effectRef idx="1">
            <a:schemeClr val="accent1"/>
          </a:effectRef>
          <a:fontRef idx="minor">
            <a:schemeClr val="tx1"/>
          </a:fontRef>
        </p:style>
      </p:cxnSp>
      <p:cxnSp>
        <p:nvCxnSpPr>
          <p:cNvPr id="259" name="Straight Connector 258"/>
          <p:cNvCxnSpPr>
            <a:stCxn id="251" idx="0"/>
            <a:endCxn id="267" idx="2"/>
          </p:cNvCxnSpPr>
          <p:nvPr/>
        </p:nvCxnSpPr>
        <p:spPr>
          <a:xfrm flipV="1">
            <a:off x="9869614" y="3179964"/>
            <a:ext cx="631696" cy="417021"/>
          </a:xfrm>
          <a:prstGeom prst="line">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60" name="Straight Connector 259"/>
          <p:cNvCxnSpPr>
            <a:stCxn id="252" idx="0"/>
            <a:endCxn id="267" idx="2"/>
          </p:cNvCxnSpPr>
          <p:nvPr/>
        </p:nvCxnSpPr>
        <p:spPr>
          <a:xfrm flipH="1" flipV="1">
            <a:off x="10501309" y="3179964"/>
            <a:ext cx="891893" cy="428394"/>
          </a:xfrm>
          <a:prstGeom prst="line">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61" name="Straight Connector 260"/>
          <p:cNvCxnSpPr>
            <a:stCxn id="252" idx="2"/>
            <a:endCxn id="245" idx="0"/>
          </p:cNvCxnSpPr>
          <p:nvPr/>
        </p:nvCxnSpPr>
        <p:spPr>
          <a:xfrm flipH="1">
            <a:off x="9730794" y="3847194"/>
            <a:ext cx="1662409" cy="41852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2" name="Straight Connector 261"/>
          <p:cNvCxnSpPr>
            <a:stCxn id="251" idx="2"/>
            <a:endCxn id="247" idx="0"/>
          </p:cNvCxnSpPr>
          <p:nvPr/>
        </p:nvCxnSpPr>
        <p:spPr>
          <a:xfrm>
            <a:off x="9869614" y="3835821"/>
            <a:ext cx="1534274" cy="441274"/>
          </a:xfrm>
          <a:prstGeom prst="line">
            <a:avLst/>
          </a:prstGeom>
        </p:spPr>
        <p:style>
          <a:lnRef idx="2">
            <a:schemeClr val="accent1"/>
          </a:lnRef>
          <a:fillRef idx="0">
            <a:schemeClr val="accent1"/>
          </a:fillRef>
          <a:effectRef idx="1">
            <a:schemeClr val="accent1"/>
          </a:effectRef>
          <a:fontRef idx="minor">
            <a:schemeClr val="tx1"/>
          </a:fontRef>
        </p:style>
      </p:cxnSp>
      <p:cxnSp>
        <p:nvCxnSpPr>
          <p:cNvPr id="265" name="Straight Connector 264"/>
          <p:cNvCxnSpPr>
            <a:stCxn id="246" idx="0"/>
            <a:endCxn id="251" idx="2"/>
          </p:cNvCxnSpPr>
          <p:nvPr/>
        </p:nvCxnSpPr>
        <p:spPr>
          <a:xfrm flipH="1" flipV="1">
            <a:off x="9869614" y="3835821"/>
            <a:ext cx="114268" cy="1275057"/>
          </a:xfrm>
          <a:prstGeom prst="line">
            <a:avLst/>
          </a:prstGeom>
        </p:spPr>
        <p:style>
          <a:lnRef idx="2">
            <a:schemeClr val="accent1"/>
          </a:lnRef>
          <a:fillRef idx="0">
            <a:schemeClr val="accent1"/>
          </a:fillRef>
          <a:effectRef idx="1">
            <a:schemeClr val="accent1"/>
          </a:effectRef>
          <a:fontRef idx="minor">
            <a:schemeClr val="tx1"/>
          </a:fontRef>
        </p:style>
      </p:cxnSp>
      <p:cxnSp>
        <p:nvCxnSpPr>
          <p:cNvPr id="266" name="Straight Connector 265"/>
          <p:cNvCxnSpPr>
            <a:stCxn id="251" idx="2"/>
            <a:endCxn id="248" idx="0"/>
          </p:cNvCxnSpPr>
          <p:nvPr/>
        </p:nvCxnSpPr>
        <p:spPr>
          <a:xfrm>
            <a:off x="9869614" y="3835821"/>
            <a:ext cx="1068914" cy="1275057"/>
          </a:xfrm>
          <a:prstGeom prst="line">
            <a:avLst/>
          </a:prstGeom>
        </p:spPr>
        <p:style>
          <a:lnRef idx="2">
            <a:schemeClr val="accent1"/>
          </a:lnRef>
          <a:fillRef idx="0">
            <a:schemeClr val="accent1"/>
          </a:fillRef>
          <a:effectRef idx="1">
            <a:schemeClr val="accent1"/>
          </a:effectRef>
          <a:fontRef idx="minor">
            <a:schemeClr val="tx1"/>
          </a:fontRef>
        </p:style>
      </p:cxnSp>
      <p:sp>
        <p:nvSpPr>
          <p:cNvPr id="267" name="Rectangle 266"/>
          <p:cNvSpPr/>
          <p:nvPr/>
        </p:nvSpPr>
        <p:spPr>
          <a:xfrm>
            <a:off x="9983883" y="2982828"/>
            <a:ext cx="1034853" cy="1971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28" dirty="0">
                <a:solidFill>
                  <a:schemeClr val="tx1"/>
                </a:solidFill>
                <a:latin typeface="+mj-lt"/>
              </a:rPr>
              <a:t>Clients</a:t>
            </a:r>
          </a:p>
        </p:txBody>
      </p:sp>
      <p:sp>
        <p:nvSpPr>
          <p:cNvPr id="281" name="Oval 280"/>
          <p:cNvSpPr/>
          <p:nvPr/>
        </p:nvSpPr>
        <p:spPr>
          <a:xfrm>
            <a:off x="4347478" y="6000507"/>
            <a:ext cx="379068" cy="348778"/>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1632" b="1" dirty="0">
                <a:solidFill>
                  <a:schemeClr val="tx1"/>
                </a:solidFill>
                <a:latin typeface="+mj-lt"/>
              </a:rPr>
              <a:t>B</a:t>
            </a:r>
          </a:p>
        </p:txBody>
      </p:sp>
      <p:sp>
        <p:nvSpPr>
          <p:cNvPr id="282" name="Oval 281"/>
          <p:cNvSpPr/>
          <p:nvPr/>
        </p:nvSpPr>
        <p:spPr>
          <a:xfrm>
            <a:off x="7467017" y="5995574"/>
            <a:ext cx="379068" cy="348778"/>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1632" b="1" dirty="0">
                <a:solidFill>
                  <a:schemeClr val="tx1"/>
                </a:solidFill>
                <a:latin typeface="+mj-lt"/>
              </a:rPr>
              <a:t>C</a:t>
            </a:r>
          </a:p>
        </p:txBody>
      </p:sp>
      <p:sp>
        <p:nvSpPr>
          <p:cNvPr id="283" name="Oval 282"/>
          <p:cNvSpPr/>
          <p:nvPr/>
        </p:nvSpPr>
        <p:spPr>
          <a:xfrm>
            <a:off x="1406669" y="5932882"/>
            <a:ext cx="379068" cy="348778"/>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1632" b="1" dirty="0">
                <a:solidFill>
                  <a:schemeClr val="tx1"/>
                </a:solidFill>
                <a:latin typeface="+mj-lt"/>
              </a:rPr>
              <a:t>A</a:t>
            </a:r>
          </a:p>
        </p:txBody>
      </p:sp>
      <p:sp>
        <p:nvSpPr>
          <p:cNvPr id="284" name="Oval 283"/>
          <p:cNvSpPr/>
          <p:nvPr/>
        </p:nvSpPr>
        <p:spPr>
          <a:xfrm>
            <a:off x="10183974" y="5881845"/>
            <a:ext cx="379068" cy="348778"/>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1632" b="1" dirty="0">
                <a:solidFill>
                  <a:schemeClr val="tx1"/>
                </a:solidFill>
                <a:latin typeface="+mj-lt"/>
              </a:rPr>
              <a:t>D</a:t>
            </a:r>
          </a:p>
        </p:txBody>
      </p:sp>
      <p:sp>
        <p:nvSpPr>
          <p:cNvPr id="245" name="Rectangle 244"/>
          <p:cNvSpPr/>
          <p:nvPr/>
        </p:nvSpPr>
        <p:spPr>
          <a:xfrm>
            <a:off x="9299452" y="4265721"/>
            <a:ext cx="862683" cy="654344"/>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Hyper-V 1</a:t>
            </a:r>
          </a:p>
        </p:txBody>
      </p:sp>
      <p:sp>
        <p:nvSpPr>
          <p:cNvPr id="247" name="Rectangle 246"/>
          <p:cNvSpPr/>
          <p:nvPr/>
        </p:nvSpPr>
        <p:spPr>
          <a:xfrm>
            <a:off x="10972546" y="4277094"/>
            <a:ext cx="862683" cy="654344"/>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Hyper-V 2</a:t>
            </a:r>
          </a:p>
        </p:txBody>
      </p:sp>
      <p:cxnSp>
        <p:nvCxnSpPr>
          <p:cNvPr id="98" name="Straight Connector 97"/>
          <p:cNvCxnSpPr/>
          <p:nvPr/>
        </p:nvCxnSpPr>
        <p:spPr>
          <a:xfrm flipV="1">
            <a:off x="9093764" y="2259342"/>
            <a:ext cx="0" cy="4473362"/>
          </a:xfrm>
          <a:prstGeom prst="line">
            <a:avLst/>
          </a:prstGeom>
          <a:ln>
            <a:solidFill>
              <a:srgbClr val="FFFFFF"/>
            </a:solidFill>
            <a:prstDash val="dash"/>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66954517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Permissions for Hyper-V over SMB</a:t>
            </a:r>
            <a:endParaRPr lang="en-US" sz="4000" dirty="0"/>
          </a:p>
        </p:txBody>
      </p:sp>
      <p:sp>
        <p:nvSpPr>
          <p:cNvPr id="5" name="Text Placeholder 4"/>
          <p:cNvSpPr>
            <a:spLocks noGrp="1"/>
          </p:cNvSpPr>
          <p:nvPr>
            <p:ph type="body" sz="quarter" idx="10"/>
          </p:nvPr>
        </p:nvSpPr>
        <p:spPr>
          <a:xfrm>
            <a:off x="134224" y="1350628"/>
            <a:ext cx="12205982" cy="4913653"/>
          </a:xfrm>
        </p:spPr>
        <p:txBody>
          <a:bodyPr/>
          <a:lstStyle/>
          <a:p>
            <a:r>
              <a:rPr lang="en-US" sz="3200" dirty="0" smtClean="0">
                <a:solidFill>
                  <a:schemeClr val="accent1"/>
                </a:solidFill>
              </a:rPr>
              <a:t># Create folder</a:t>
            </a:r>
            <a:endParaRPr lang="en-US" sz="3200" dirty="0">
              <a:solidFill>
                <a:schemeClr val="accent1"/>
              </a:solidFill>
            </a:endParaRPr>
          </a:p>
          <a:p>
            <a:r>
              <a:rPr lang="en-US" sz="3200" dirty="0"/>
              <a:t>MD F:\VMFolder</a:t>
            </a:r>
          </a:p>
          <a:p>
            <a:endParaRPr lang="en-US" sz="3200" dirty="0"/>
          </a:p>
          <a:p>
            <a:r>
              <a:rPr lang="en-US" sz="3200" dirty="0" smtClean="0">
                <a:solidFill>
                  <a:schemeClr val="accent1"/>
                </a:solidFill>
              </a:rPr>
              <a:t># Create Share with permissions</a:t>
            </a:r>
            <a:endParaRPr lang="en-US" sz="3200" dirty="0">
              <a:solidFill>
                <a:schemeClr val="accent1"/>
              </a:solidFill>
            </a:endParaRPr>
          </a:p>
          <a:p>
            <a:r>
              <a:rPr lang="en-US" sz="3200" dirty="0"/>
              <a:t>New-</a:t>
            </a:r>
            <a:r>
              <a:rPr lang="en-US" sz="3200" dirty="0" err="1"/>
              <a:t>SmbShare</a:t>
            </a:r>
            <a:r>
              <a:rPr lang="en-US" sz="3200" dirty="0"/>
              <a:t> -Name </a:t>
            </a:r>
            <a:r>
              <a:rPr lang="en-US" sz="3200" dirty="0" err="1"/>
              <a:t>VMShare</a:t>
            </a:r>
            <a:r>
              <a:rPr lang="en-US" sz="3200" dirty="0"/>
              <a:t> -Path F:\VMFolder </a:t>
            </a:r>
            <a:r>
              <a:rPr lang="en-US" sz="3200" dirty="0" smtClean="0"/>
              <a:t>`</a:t>
            </a:r>
            <a:r>
              <a:rPr lang="en-US" sz="3200" dirty="0"/>
              <a:t/>
            </a:r>
            <a:br>
              <a:rPr lang="en-US" sz="3200" dirty="0"/>
            </a:br>
            <a:r>
              <a:rPr lang="en-US" sz="3200" dirty="0"/>
              <a:t>-</a:t>
            </a:r>
            <a:r>
              <a:rPr lang="en-US" sz="3200" dirty="0" err="1"/>
              <a:t>FullAccess</a:t>
            </a:r>
            <a:r>
              <a:rPr lang="en-US" sz="3200" dirty="0"/>
              <a:t> Dom\</a:t>
            </a:r>
            <a:r>
              <a:rPr lang="en-US" sz="3200" dirty="0" err="1"/>
              <a:t>HAdmin</a:t>
            </a:r>
            <a:r>
              <a:rPr lang="en-US" sz="3200" dirty="0"/>
              <a:t>, Dom\HV1$, Dom\HV2$, Dom\HVC$</a:t>
            </a:r>
          </a:p>
          <a:p>
            <a:endParaRPr lang="en-US" sz="3200" dirty="0"/>
          </a:p>
          <a:p>
            <a:r>
              <a:rPr lang="en-US" sz="3200" dirty="0" smtClean="0">
                <a:solidFill>
                  <a:schemeClr val="accent1"/>
                </a:solidFill>
              </a:rPr>
              <a:t># Apply share </a:t>
            </a:r>
            <a:r>
              <a:rPr lang="en-US" sz="3200" dirty="0">
                <a:solidFill>
                  <a:schemeClr val="accent1"/>
                </a:solidFill>
              </a:rPr>
              <a:t>permissions to NTFS </a:t>
            </a:r>
            <a:r>
              <a:rPr lang="en-US" sz="3200" dirty="0" smtClean="0">
                <a:solidFill>
                  <a:schemeClr val="accent1"/>
                </a:solidFill>
              </a:rPr>
              <a:t>permissions</a:t>
            </a:r>
            <a:endParaRPr lang="en-US" sz="3200" dirty="0">
              <a:solidFill>
                <a:schemeClr val="accent1"/>
              </a:solidFill>
            </a:endParaRPr>
          </a:p>
          <a:p>
            <a:r>
              <a:rPr lang="en-US" sz="3200" dirty="0" smtClean="0"/>
              <a:t>Set-</a:t>
            </a:r>
            <a:r>
              <a:rPr lang="en-US" sz="3200" dirty="0" err="1" smtClean="0"/>
              <a:t>SmbPathAcl</a:t>
            </a:r>
            <a:r>
              <a:rPr lang="en-US" sz="3200" dirty="0" smtClean="0"/>
              <a:t> –Name </a:t>
            </a:r>
            <a:r>
              <a:rPr lang="en-US" sz="3200" dirty="0" err="1" smtClean="0"/>
              <a:t>VMShare</a:t>
            </a:r>
            <a:endParaRPr lang="en-US" sz="3200" dirty="0"/>
          </a:p>
        </p:txBody>
      </p:sp>
      <p:sp>
        <p:nvSpPr>
          <p:cNvPr id="6" name="12-Point Star 5"/>
          <p:cNvSpPr/>
          <p:nvPr/>
        </p:nvSpPr>
        <p:spPr bwMode="auto">
          <a:xfrm>
            <a:off x="9992013" y="5160215"/>
            <a:ext cx="2050180" cy="1752335"/>
          </a:xfrm>
          <a:prstGeom prst="star12">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2000" dirty="0" smtClean="0">
                <a:solidFill>
                  <a:schemeClr val="tx1"/>
                </a:solidFill>
              </a:rPr>
              <a:t>New in</a:t>
            </a:r>
            <a:br>
              <a:rPr lang="en-US" sz="2000" dirty="0" smtClean="0">
                <a:solidFill>
                  <a:schemeClr val="tx1"/>
                </a:solidFill>
              </a:rPr>
            </a:br>
            <a:r>
              <a:rPr lang="en-US" sz="2000" dirty="0" smtClean="0">
                <a:solidFill>
                  <a:schemeClr val="tx1"/>
                </a:solidFill>
              </a:rPr>
              <a:t>Windows Server </a:t>
            </a:r>
            <a:br>
              <a:rPr lang="en-US" sz="2000" dirty="0" smtClean="0">
                <a:solidFill>
                  <a:schemeClr val="tx1"/>
                </a:solidFill>
              </a:rPr>
            </a:br>
            <a:r>
              <a:rPr lang="en-US" sz="2000" dirty="0" smtClean="0">
                <a:solidFill>
                  <a:schemeClr val="tx1"/>
                </a:solidFill>
              </a:rPr>
              <a:t>2012 R2</a:t>
            </a:r>
            <a:endParaRPr lang="en-US" sz="2000" dirty="0">
              <a:solidFill>
                <a:schemeClr val="tx1"/>
              </a:solidFill>
            </a:endParaRPr>
          </a:p>
        </p:txBody>
      </p:sp>
    </p:spTree>
    <p:extLst>
      <p:ext uri="{BB962C8B-B14F-4D97-AF65-F5344CB8AC3E}">
        <p14:creationId xmlns:p14="http://schemas.microsoft.com/office/powerpoint/2010/main" val="828265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6954"/>
          <a:stretch/>
        </p:blipFill>
        <p:spPr bwMode="auto">
          <a:xfrm>
            <a:off x="928737" y="1536770"/>
            <a:ext cx="10515600" cy="4769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rmAutofit/>
          </a:bodyPr>
          <a:lstStyle/>
          <a:p>
            <a:r>
              <a:rPr lang="en-US" sz="4000" b="0" dirty="0" smtClean="0"/>
              <a:t>How to use it: simply type a UNC path</a:t>
            </a:r>
            <a:endParaRPr lang="en-US" sz="4000" b="0" dirty="0"/>
          </a:p>
        </p:txBody>
      </p:sp>
      <p:sp>
        <p:nvSpPr>
          <p:cNvPr id="10" name="Oval 9"/>
          <p:cNvSpPr/>
          <p:nvPr/>
        </p:nvSpPr>
        <p:spPr>
          <a:xfrm>
            <a:off x="5060680" y="4995513"/>
            <a:ext cx="2720093" cy="8548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Tree>
    <p:extLst>
      <p:ext uri="{BB962C8B-B14F-4D97-AF65-F5344CB8AC3E}">
        <p14:creationId xmlns:p14="http://schemas.microsoft.com/office/powerpoint/2010/main" val="145012759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t>How to use it: simply type a UNC path</a:t>
            </a:r>
          </a:p>
        </p:txBody>
      </p:sp>
      <p:sp>
        <p:nvSpPr>
          <p:cNvPr id="5" name="Text Placeholder 4"/>
          <p:cNvSpPr>
            <a:spLocks noGrp="1"/>
          </p:cNvSpPr>
          <p:nvPr>
            <p:ph type="body" sz="quarter" idx="10"/>
          </p:nvPr>
        </p:nvSpPr>
        <p:spPr>
          <a:xfrm>
            <a:off x="134224" y="1350628"/>
            <a:ext cx="12205982" cy="3237809"/>
          </a:xfrm>
        </p:spPr>
        <p:txBody>
          <a:bodyPr/>
          <a:lstStyle/>
          <a:p>
            <a:r>
              <a:rPr lang="en-US" sz="3200" dirty="0" smtClean="0">
                <a:solidFill>
                  <a:schemeClr val="accent1"/>
                </a:solidFill>
              </a:rPr>
              <a:t># Create VHDX file</a:t>
            </a:r>
          </a:p>
          <a:p>
            <a:r>
              <a:rPr lang="en-US" sz="3200" dirty="0" smtClean="0"/>
              <a:t>New-VHD </a:t>
            </a:r>
            <a:r>
              <a:rPr lang="en-US" sz="3200" dirty="0"/>
              <a:t>-Path \\</a:t>
            </a:r>
            <a:r>
              <a:rPr lang="en-US" sz="3200" dirty="0" smtClean="0"/>
              <a:t>FS\SH\VM1.VHDX -</a:t>
            </a:r>
            <a:r>
              <a:rPr lang="en-US" sz="3200" dirty="0" err="1"/>
              <a:t>SizeBytes</a:t>
            </a:r>
            <a:r>
              <a:rPr lang="en-US" sz="3200" dirty="0"/>
              <a:t> </a:t>
            </a:r>
            <a:r>
              <a:rPr lang="en-US" sz="3200" dirty="0" smtClean="0"/>
              <a:t>100GB</a:t>
            </a:r>
          </a:p>
          <a:p>
            <a:endParaRPr lang="en-US" sz="3200" dirty="0"/>
          </a:p>
          <a:p>
            <a:r>
              <a:rPr lang="en-US" sz="3200" dirty="0" smtClean="0">
                <a:solidFill>
                  <a:schemeClr val="accent1"/>
                </a:solidFill>
              </a:rPr>
              <a:t># Create VM</a:t>
            </a:r>
            <a:endParaRPr lang="en-US" sz="3200" dirty="0">
              <a:solidFill>
                <a:schemeClr val="accent1"/>
              </a:solidFill>
            </a:endParaRPr>
          </a:p>
          <a:p>
            <a:r>
              <a:rPr lang="en-US" sz="3200" dirty="0"/>
              <a:t>New-VM -Name VM1 -Memory 4GB </a:t>
            </a:r>
            <a:r>
              <a:rPr lang="en-US" sz="3200" dirty="0" smtClean="0"/>
              <a:t>`</a:t>
            </a:r>
            <a:br>
              <a:rPr lang="en-US" sz="3200" dirty="0" smtClean="0"/>
            </a:br>
            <a:r>
              <a:rPr lang="en-US" sz="3200" dirty="0" smtClean="0"/>
              <a:t>	-</a:t>
            </a:r>
            <a:r>
              <a:rPr lang="en-US" sz="3200" dirty="0"/>
              <a:t>Path \\</a:t>
            </a:r>
            <a:r>
              <a:rPr lang="en-US" sz="3200" dirty="0" smtClean="0"/>
              <a:t>FS\SH -</a:t>
            </a:r>
            <a:r>
              <a:rPr lang="en-US" sz="3200" dirty="0" err="1"/>
              <a:t>VHDPath</a:t>
            </a:r>
            <a:r>
              <a:rPr lang="en-US" sz="3200" dirty="0"/>
              <a:t> \\</a:t>
            </a:r>
            <a:r>
              <a:rPr lang="en-US" sz="3200" dirty="0" smtClean="0"/>
              <a:t>FS\SH\VM1.VHDX</a:t>
            </a:r>
            <a:endParaRPr lang="en-US" sz="3200" dirty="0"/>
          </a:p>
        </p:txBody>
      </p:sp>
    </p:spTree>
    <p:extLst>
      <p:ext uri="{BB962C8B-B14F-4D97-AF65-F5344CB8AC3E}">
        <p14:creationId xmlns:p14="http://schemas.microsoft.com/office/powerpoint/2010/main" val="75215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notes on Hyper-V over SMB</a:t>
            </a:r>
            <a:endParaRPr lang="en-US" dirty="0"/>
          </a:p>
        </p:txBody>
      </p:sp>
      <p:sp>
        <p:nvSpPr>
          <p:cNvPr id="3" name="Content Placeholder 2"/>
          <p:cNvSpPr>
            <a:spLocks noGrp="1"/>
          </p:cNvSpPr>
          <p:nvPr>
            <p:ph type="body" sz="quarter" idx="10"/>
          </p:nvPr>
        </p:nvSpPr>
        <p:spPr>
          <a:xfrm>
            <a:off x="274639" y="1489686"/>
            <a:ext cx="5779652" cy="5099409"/>
          </a:xfrm>
        </p:spPr>
        <p:txBody>
          <a:bodyPr/>
          <a:lstStyle/>
          <a:p>
            <a:pPr marL="228600" indent="-228600">
              <a:buFont typeface="Arial" panose="020B0604020202020204" pitchFamily="34" charset="0"/>
              <a:buChar char="•"/>
            </a:pPr>
            <a:r>
              <a:rPr lang="en-US" sz="2000" dirty="0">
                <a:solidFill>
                  <a:schemeClr val="tx1"/>
                </a:solidFill>
              </a:rPr>
              <a:t>Hyper-V supports SMB version 3.0 only</a:t>
            </a:r>
          </a:p>
          <a:p>
            <a:pPr marL="574675" lvl="2" indent="-342900">
              <a:buFont typeface="Courier New" panose="02070309020205020404" pitchFamily="49" charset="0"/>
              <a:buChar char="o"/>
            </a:pPr>
            <a:r>
              <a:rPr lang="en-US" sz="1836" dirty="0" smtClean="0">
                <a:solidFill>
                  <a:schemeClr val="tx1"/>
                </a:solidFill>
                <a:latin typeface="+mj-lt"/>
              </a:rPr>
              <a:t>That includes Windows Server 2012 (SMB 3.00) and Windows Server 2012 R2 (SMB 3.02)</a:t>
            </a:r>
          </a:p>
          <a:p>
            <a:pPr marL="574675" lvl="2" indent="-342900">
              <a:buFont typeface="Courier New" panose="02070309020205020404" pitchFamily="49" charset="0"/>
              <a:buChar char="o"/>
            </a:pPr>
            <a:r>
              <a:rPr lang="en-US" sz="1836" dirty="0" err="1" smtClean="0">
                <a:solidFill>
                  <a:schemeClr val="tx1"/>
                </a:solidFill>
                <a:latin typeface="+mj-lt"/>
              </a:rPr>
              <a:t>Thera</a:t>
            </a:r>
            <a:r>
              <a:rPr lang="en-US" sz="1836" dirty="0" smtClean="0">
                <a:solidFill>
                  <a:schemeClr val="tx1"/>
                </a:solidFill>
                <a:latin typeface="+mj-lt"/>
              </a:rPr>
              <a:t> are also 3rd-party </a:t>
            </a:r>
            <a:r>
              <a:rPr lang="en-US" sz="1836" dirty="0">
                <a:solidFill>
                  <a:schemeClr val="tx1"/>
                </a:solidFill>
                <a:latin typeface="+mj-lt"/>
              </a:rPr>
              <a:t>SMB 3.0 </a:t>
            </a:r>
            <a:r>
              <a:rPr lang="en-US" sz="1836" dirty="0" smtClean="0">
                <a:solidFill>
                  <a:schemeClr val="tx1"/>
                </a:solidFill>
                <a:latin typeface="+mj-lt"/>
              </a:rPr>
              <a:t>solutions from </a:t>
            </a:r>
            <a:r>
              <a:rPr lang="en-US" sz="1836" dirty="0">
                <a:solidFill>
                  <a:schemeClr val="tx1"/>
                </a:solidFill>
                <a:latin typeface="+mj-lt"/>
              </a:rPr>
              <a:t>storage partners like EMC and NetApp</a:t>
            </a:r>
          </a:p>
          <a:p>
            <a:pPr marL="574675" lvl="2" indent="-342900">
              <a:buFont typeface="Courier New" panose="02070309020205020404" pitchFamily="49" charset="0"/>
              <a:buChar char="o"/>
            </a:pPr>
            <a:r>
              <a:rPr lang="en-US" sz="1836" dirty="0" smtClean="0">
                <a:solidFill>
                  <a:schemeClr val="tx1"/>
                </a:solidFill>
                <a:latin typeface="+mj-lt"/>
              </a:rPr>
              <a:t>The Hyper-V Best Practices Analyzer (BPA) will check the version of SMB</a:t>
            </a:r>
          </a:p>
          <a:p>
            <a:pPr marL="228600" indent="-228600"/>
            <a:r>
              <a:rPr lang="en-US" sz="2000" dirty="0">
                <a:solidFill>
                  <a:schemeClr val="tx1"/>
                </a:solidFill>
              </a:rPr>
              <a:t>Active Directory is required</a:t>
            </a:r>
          </a:p>
          <a:p>
            <a:pPr marL="574675" lvl="2" indent="-342900">
              <a:buFont typeface="Courier New" panose="02070309020205020404" pitchFamily="49" charset="0"/>
              <a:buChar char="o"/>
            </a:pPr>
            <a:r>
              <a:rPr lang="en-US" sz="1836" dirty="0">
                <a:solidFill>
                  <a:schemeClr val="tx1"/>
                </a:solidFill>
                <a:latin typeface="+mj-lt"/>
              </a:rPr>
              <a:t>Computer accounts, which are required for configuring proper permissions, only exist in a domain </a:t>
            </a:r>
          </a:p>
          <a:p>
            <a:pPr marL="228600" indent="-228600">
              <a:buFont typeface="Arial" panose="020B0604020202020204" pitchFamily="34" charset="0"/>
              <a:buChar char="•"/>
            </a:pPr>
            <a:r>
              <a:rPr lang="en-US" sz="2000" dirty="0" smtClean="0">
                <a:solidFill>
                  <a:schemeClr val="tx1"/>
                </a:solidFill>
              </a:rPr>
              <a:t>Continuously </a:t>
            </a:r>
            <a:r>
              <a:rPr lang="en-US" sz="2000" dirty="0">
                <a:solidFill>
                  <a:schemeClr val="tx1"/>
                </a:solidFill>
              </a:rPr>
              <a:t>Available shares are </a:t>
            </a:r>
            <a:r>
              <a:rPr lang="en-US" sz="2000" dirty="0" smtClean="0">
                <a:solidFill>
                  <a:schemeClr val="tx1"/>
                </a:solidFill>
              </a:rPr>
              <a:t>recommended</a:t>
            </a:r>
          </a:p>
          <a:p>
            <a:pPr marL="228600" indent="-228600"/>
            <a:r>
              <a:rPr lang="en-US" sz="2000" dirty="0">
                <a:solidFill>
                  <a:schemeClr val="tx1"/>
                </a:solidFill>
              </a:rPr>
              <a:t>Both Virtual Machine Manager 2012 SP1 </a:t>
            </a:r>
            <a:br>
              <a:rPr lang="en-US" sz="2000" dirty="0">
                <a:solidFill>
                  <a:schemeClr val="tx1"/>
                </a:solidFill>
              </a:rPr>
            </a:br>
            <a:r>
              <a:rPr lang="en-US" sz="2000" dirty="0">
                <a:solidFill>
                  <a:schemeClr val="tx1"/>
                </a:solidFill>
              </a:rPr>
              <a:t>and Virtual Machine Manager 2012 R2 </a:t>
            </a:r>
            <a:br>
              <a:rPr lang="en-US" sz="2000" dirty="0">
                <a:solidFill>
                  <a:schemeClr val="tx1"/>
                </a:solidFill>
              </a:rPr>
            </a:br>
            <a:r>
              <a:rPr lang="en-US" sz="2000" dirty="0">
                <a:solidFill>
                  <a:schemeClr val="tx1"/>
                </a:solidFill>
              </a:rPr>
              <a:t>support Hyper-V over </a:t>
            </a:r>
            <a:r>
              <a:rPr lang="en-US" sz="2000" dirty="0" smtClean="0">
                <a:solidFill>
                  <a:schemeClr val="tx1"/>
                </a:solidFill>
              </a:rPr>
              <a:t>SMB</a:t>
            </a:r>
            <a:endParaRPr lang="en-US" sz="2000" dirty="0">
              <a:solidFill>
                <a:schemeClr val="tx1"/>
              </a:solidFill>
            </a:endParaRPr>
          </a:p>
        </p:txBody>
      </p:sp>
      <p:sp>
        <p:nvSpPr>
          <p:cNvPr id="4" name="Content Placeholder 3"/>
          <p:cNvSpPr>
            <a:spLocks noGrp="1"/>
          </p:cNvSpPr>
          <p:nvPr>
            <p:ph type="body" sz="quarter" idx="11"/>
          </p:nvPr>
        </p:nvSpPr>
        <p:spPr>
          <a:xfrm>
            <a:off x="6675439" y="1489686"/>
            <a:ext cx="5486399" cy="3830344"/>
          </a:xfrm>
        </p:spPr>
        <p:txBody>
          <a:bodyPr/>
          <a:lstStyle/>
          <a:p>
            <a:pPr marL="228600" indent="-228600"/>
            <a:r>
              <a:rPr lang="en-US" sz="2000" dirty="0">
                <a:solidFill>
                  <a:schemeClr val="tx1"/>
                </a:solidFill>
              </a:rPr>
              <a:t>Loopback configurations are not supported</a:t>
            </a:r>
          </a:p>
          <a:p>
            <a:pPr marL="574675" lvl="2" indent="-342900">
              <a:buFont typeface="Courier New" panose="02070309020205020404" pitchFamily="49" charset="0"/>
              <a:buChar char="o"/>
            </a:pPr>
            <a:r>
              <a:rPr lang="en-US" sz="1836" dirty="0">
                <a:solidFill>
                  <a:schemeClr val="tx1"/>
                </a:solidFill>
                <a:latin typeface="+mj-lt"/>
              </a:rPr>
              <a:t>File Server and Hyper-V must be separate servers</a:t>
            </a:r>
          </a:p>
          <a:p>
            <a:pPr marL="574675" lvl="2" indent="-342900">
              <a:buFont typeface="Courier New" panose="02070309020205020404" pitchFamily="49" charset="0"/>
              <a:buChar char="o"/>
            </a:pPr>
            <a:r>
              <a:rPr lang="en-US" sz="1836" dirty="0">
                <a:solidFill>
                  <a:schemeClr val="tx1"/>
                </a:solidFill>
                <a:latin typeface="+mj-lt"/>
              </a:rPr>
              <a:t>If using Failover Clusters, File Server and Hyper-V must be on separate clusters</a:t>
            </a:r>
          </a:p>
          <a:p>
            <a:pPr marL="228600" indent="-228600">
              <a:buFont typeface="Arial" panose="020B0604020202020204" pitchFamily="34" charset="0"/>
              <a:buChar char="•"/>
            </a:pPr>
            <a:r>
              <a:rPr lang="en-US" sz="2000" dirty="0" smtClean="0">
                <a:solidFill>
                  <a:schemeClr val="tx1"/>
                </a:solidFill>
              </a:rPr>
              <a:t>Remote </a:t>
            </a:r>
            <a:r>
              <a:rPr lang="en-US" sz="2000" dirty="0">
                <a:solidFill>
                  <a:schemeClr val="tx1"/>
                </a:solidFill>
              </a:rPr>
              <a:t>Management</a:t>
            </a:r>
          </a:p>
          <a:p>
            <a:pPr marL="574675" lvl="2" indent="-342900">
              <a:buFont typeface="Courier New" panose="02070309020205020404" pitchFamily="49" charset="0"/>
              <a:buChar char="o"/>
            </a:pPr>
            <a:r>
              <a:rPr lang="en-US" sz="1836" dirty="0">
                <a:solidFill>
                  <a:schemeClr val="tx1"/>
                </a:solidFill>
                <a:latin typeface="+mj-lt"/>
              </a:rPr>
              <a:t>Use PowerShell</a:t>
            </a:r>
          </a:p>
          <a:p>
            <a:pPr marL="574675" lvl="2" indent="-342900">
              <a:buFont typeface="Courier New" panose="02070309020205020404" pitchFamily="49" charset="0"/>
              <a:buChar char="o"/>
            </a:pPr>
            <a:r>
              <a:rPr lang="en-US" sz="1836" dirty="0">
                <a:solidFill>
                  <a:schemeClr val="tx1"/>
                </a:solidFill>
                <a:latin typeface="+mj-lt"/>
              </a:rPr>
              <a:t>Use Server Manager (for file shares)</a:t>
            </a:r>
          </a:p>
          <a:p>
            <a:pPr marL="574675" lvl="2" indent="-342900">
              <a:buFont typeface="Courier New" panose="02070309020205020404" pitchFamily="49" charset="0"/>
              <a:buChar char="o"/>
            </a:pPr>
            <a:r>
              <a:rPr lang="en-US" sz="1836" dirty="0">
                <a:solidFill>
                  <a:schemeClr val="tx1"/>
                </a:solidFill>
                <a:latin typeface="+mj-lt"/>
              </a:rPr>
              <a:t>Use Remote Desktop (RDP) </a:t>
            </a:r>
          </a:p>
          <a:p>
            <a:pPr marL="574675" lvl="2" indent="-342900">
              <a:buFont typeface="Courier New" panose="02070309020205020404" pitchFamily="49" charset="0"/>
              <a:buChar char="o"/>
            </a:pPr>
            <a:r>
              <a:rPr lang="en-US" sz="1836" dirty="0">
                <a:solidFill>
                  <a:schemeClr val="tx1"/>
                </a:solidFill>
                <a:latin typeface="+mj-lt"/>
              </a:rPr>
              <a:t>Use VMM 2012 SP1 </a:t>
            </a:r>
          </a:p>
          <a:p>
            <a:pPr marL="574675" lvl="2" indent="-342900">
              <a:buFont typeface="Courier New" panose="02070309020205020404" pitchFamily="49" charset="0"/>
              <a:buChar char="o"/>
            </a:pPr>
            <a:r>
              <a:rPr lang="en-US" sz="1836" dirty="0">
                <a:solidFill>
                  <a:schemeClr val="tx1"/>
                </a:solidFill>
                <a:latin typeface="+mj-lt"/>
              </a:rPr>
              <a:t>If using Hyper-V Manager remotely, Constrained Delegation is required</a:t>
            </a:r>
            <a:endParaRPr lang="en-US" b="1" dirty="0">
              <a:solidFill>
                <a:schemeClr val="tx1"/>
              </a:solidFill>
              <a:latin typeface="+mj-lt"/>
            </a:endParaRPr>
          </a:p>
        </p:txBody>
      </p:sp>
    </p:spTree>
    <p:extLst>
      <p:ext uri="{BB962C8B-B14F-4D97-AF65-F5344CB8AC3E}">
        <p14:creationId xmlns:p14="http://schemas.microsoft.com/office/powerpoint/2010/main" val="1688290869"/>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Tips and Answers (from the blog)</a:t>
            </a:r>
            <a:endParaRPr lang="en-US" dirty="0"/>
          </a:p>
        </p:txBody>
      </p:sp>
      <p:sp>
        <p:nvSpPr>
          <p:cNvPr id="6" name="Content Placeholder 5"/>
          <p:cNvSpPr>
            <a:spLocks noGrp="1"/>
          </p:cNvSpPr>
          <p:nvPr>
            <p:ph sz="quarter" idx="10"/>
          </p:nvPr>
        </p:nvSpPr>
        <p:spPr>
          <a:xfrm>
            <a:off x="274638" y="1214438"/>
            <a:ext cx="11887200" cy="5539978"/>
          </a:xfrm>
        </p:spPr>
        <p:txBody>
          <a:bodyPr/>
          <a:lstStyle/>
          <a:p>
            <a:r>
              <a:rPr lang="en-US" sz="2000" dirty="0">
                <a:hlinkClick r:id="rId2"/>
              </a:rPr>
              <a:t>Switch to the High Performance power profile</a:t>
            </a:r>
            <a:endParaRPr lang="en-US" sz="2000" dirty="0"/>
          </a:p>
          <a:p>
            <a:r>
              <a:rPr lang="en-US" sz="2000" dirty="0">
                <a:hlinkClick r:id="rId3"/>
              </a:rPr>
              <a:t>Make sure your network interfaces are RSS-capable</a:t>
            </a:r>
            <a:endParaRPr lang="en-US" sz="2000" dirty="0"/>
          </a:p>
          <a:p>
            <a:r>
              <a:rPr lang="en-US" sz="2000" dirty="0">
                <a:hlinkClick r:id="rId4"/>
              </a:rPr>
              <a:t>Use multiple subnets when deploying SMB Multichannel in a cluster</a:t>
            </a:r>
            <a:endParaRPr lang="en-US" sz="2000" dirty="0"/>
          </a:p>
          <a:p>
            <a:r>
              <a:rPr lang="en-US" sz="2000" dirty="0">
                <a:hlinkClick r:id="rId5"/>
              </a:rPr>
              <a:t>Disable 8.3 Naming (and strip those short names too)</a:t>
            </a:r>
            <a:endParaRPr lang="en-US" sz="2000" dirty="0"/>
          </a:p>
          <a:p>
            <a:r>
              <a:rPr lang="en-US" sz="2000" dirty="0">
                <a:hlinkClick r:id="rId6"/>
              </a:rPr>
              <a:t>Continuous Availability does not work with volumes using 8.3 naming or NTFS compression</a:t>
            </a:r>
            <a:endParaRPr lang="en-US" sz="2000" dirty="0"/>
          </a:p>
          <a:p>
            <a:r>
              <a:rPr lang="en-US" sz="2000" dirty="0">
                <a:hlinkClick r:id="rId7"/>
              </a:rPr>
              <a:t>Enable CSV Caching on Scale-Out File Server Clusters</a:t>
            </a:r>
            <a:endParaRPr lang="en-US" sz="2000" dirty="0"/>
          </a:p>
          <a:p>
            <a:r>
              <a:rPr lang="en-US" sz="2000" dirty="0">
                <a:hlinkClick r:id="rId8"/>
              </a:rPr>
              <a:t>Avoid loopback configurations for Hyper-V over SMB</a:t>
            </a:r>
            <a:endParaRPr lang="en-US" sz="2000" dirty="0"/>
          </a:p>
          <a:p>
            <a:r>
              <a:rPr lang="en-US" sz="2000" dirty="0">
                <a:hlinkClick r:id="rId9"/>
              </a:rPr>
              <a:t>Run the File Services Best Practices Analyzer (BPA)</a:t>
            </a:r>
            <a:endParaRPr lang="en-US" sz="2000" dirty="0"/>
          </a:p>
          <a:p>
            <a:r>
              <a:rPr lang="en-US" sz="2000" dirty="0">
                <a:hlinkClick r:id="rId10"/>
              </a:rPr>
              <a:t>Use PowerShell to find the free space on the volume behind an SMB file share</a:t>
            </a:r>
            <a:endParaRPr lang="en-US" sz="2000" dirty="0"/>
          </a:p>
          <a:p>
            <a:r>
              <a:rPr lang="en-US" sz="2000" dirty="0">
                <a:hlinkClick r:id="rId11"/>
              </a:rPr>
              <a:t>New per-share SMB client performance counters provide great insight</a:t>
            </a:r>
            <a:endParaRPr lang="en-US" sz="2000" dirty="0"/>
          </a:p>
          <a:p>
            <a:r>
              <a:rPr lang="en-US" sz="2000" dirty="0">
                <a:hlinkClick r:id="rId12"/>
              </a:rPr>
              <a:t>Minimum version of Mellanox firmware required for running SMB Direct in Windows Server 2012</a:t>
            </a:r>
            <a:endParaRPr lang="en-US" sz="2000" dirty="0"/>
          </a:p>
          <a:p>
            <a:r>
              <a:rPr lang="en-US" sz="2000" dirty="0">
                <a:hlinkClick r:id="rId13"/>
              </a:rPr>
              <a:t>How much traffic needs to pass between the SMB Client and Server before Multichannel actually starts?</a:t>
            </a:r>
            <a:endParaRPr lang="en-US" sz="2000" dirty="0"/>
          </a:p>
          <a:p>
            <a:r>
              <a:rPr lang="en-US" sz="2000" dirty="0">
                <a:hlinkClick r:id="rId14"/>
              </a:rPr>
              <a:t>Is it possible to run SMB Direct from within a VM?</a:t>
            </a:r>
            <a:endParaRPr lang="en-US" sz="2000" dirty="0"/>
          </a:p>
          <a:p>
            <a:r>
              <a:rPr lang="en-US" sz="2000" dirty="0">
                <a:hlinkClick r:id="rId15"/>
              </a:rPr>
              <a:t>Can I use SMB3 storage without RDMA?</a:t>
            </a:r>
            <a:endParaRPr lang="en-US" sz="2000" dirty="0"/>
          </a:p>
          <a:p>
            <a:r>
              <a:rPr lang="en-US" sz="2000" dirty="0">
                <a:hlinkClick r:id="rId16"/>
              </a:rPr>
              <a:t>I only have two NICs on my Hyper-V host. Should I team them or not?</a:t>
            </a:r>
            <a:endParaRPr lang="en-US" sz="2000" dirty="0"/>
          </a:p>
          <a:p>
            <a:r>
              <a:rPr lang="en-US" sz="2000" dirty="0">
                <a:hlinkClick r:id="rId17"/>
              </a:rPr>
              <a:t>How to rebalance a Scale-Out File Server using a little </a:t>
            </a:r>
            <a:r>
              <a:rPr lang="en-US" sz="2000" dirty="0" smtClean="0">
                <a:hlinkClick r:id="rId17"/>
              </a:rPr>
              <a:t>PowerShell</a:t>
            </a:r>
            <a:endParaRPr lang="en-US" sz="2000" dirty="0"/>
          </a:p>
        </p:txBody>
      </p:sp>
    </p:spTree>
    <p:extLst>
      <p:ext uri="{BB962C8B-B14F-4D97-AF65-F5344CB8AC3E}">
        <p14:creationId xmlns:p14="http://schemas.microsoft.com/office/powerpoint/2010/main" val="114401530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Updates and KB articles</a:t>
            </a:r>
            <a:br>
              <a:rPr lang="en-US" dirty="0" smtClean="0"/>
            </a:br>
            <a:r>
              <a:rPr lang="en-US" dirty="0" smtClean="0"/>
              <a:t>for Windows Server 2012</a:t>
            </a:r>
            <a:endParaRPr lang="en-US" dirty="0"/>
          </a:p>
        </p:txBody>
      </p:sp>
      <p:sp>
        <p:nvSpPr>
          <p:cNvPr id="6" name="Content Placeholder 5"/>
          <p:cNvSpPr>
            <a:spLocks noGrp="1"/>
          </p:cNvSpPr>
          <p:nvPr>
            <p:ph sz="quarter" idx="10"/>
          </p:nvPr>
        </p:nvSpPr>
        <p:spPr>
          <a:xfrm>
            <a:off x="274638" y="1835224"/>
            <a:ext cx="11887200" cy="4955203"/>
          </a:xfrm>
        </p:spPr>
        <p:txBody>
          <a:bodyPr/>
          <a:lstStyle/>
          <a:p>
            <a:endParaRPr lang="en-US" sz="2000" dirty="0" smtClean="0"/>
          </a:p>
          <a:p>
            <a:r>
              <a:rPr lang="en-US" sz="2000" dirty="0" smtClean="0"/>
              <a:t>KB 2709568: </a:t>
            </a:r>
            <a:r>
              <a:rPr lang="en-US" sz="2000" dirty="0" smtClean="0">
                <a:hlinkClick r:id="rId2"/>
              </a:rPr>
              <a:t>New </a:t>
            </a:r>
            <a:r>
              <a:rPr lang="en-US" sz="2000" dirty="0">
                <a:hlinkClick r:id="rId2"/>
              </a:rPr>
              <a:t>SMB 3.0 features in the Windows Server 2012 file server</a:t>
            </a:r>
            <a:endParaRPr lang="en-US" sz="2000" dirty="0"/>
          </a:p>
          <a:p>
            <a:r>
              <a:rPr lang="en-US" sz="2000" dirty="0"/>
              <a:t>KB </a:t>
            </a:r>
            <a:r>
              <a:rPr lang="en-US" sz="2000" dirty="0" smtClean="0"/>
              <a:t>2695839: </a:t>
            </a:r>
            <a:r>
              <a:rPr lang="en-US" sz="2000" dirty="0" smtClean="0">
                <a:hlinkClick r:id="rId3"/>
              </a:rPr>
              <a:t>Some </a:t>
            </a:r>
            <a:r>
              <a:rPr lang="en-US" sz="2000" dirty="0">
                <a:hlinkClick r:id="rId3"/>
              </a:rPr>
              <a:t>SMB  share properties are only available in updated tools</a:t>
            </a:r>
            <a:endParaRPr lang="en-US" sz="2000" dirty="0"/>
          </a:p>
          <a:p>
            <a:r>
              <a:rPr lang="en-US" sz="2000" dirty="0"/>
              <a:t>KB </a:t>
            </a:r>
            <a:r>
              <a:rPr lang="en-US" sz="2000" dirty="0" smtClean="0"/>
              <a:t>2694998: </a:t>
            </a:r>
            <a:r>
              <a:rPr lang="en-US" sz="2000" dirty="0" smtClean="0">
                <a:hlinkClick r:id="rId4"/>
              </a:rPr>
              <a:t>File </a:t>
            </a:r>
            <a:r>
              <a:rPr lang="en-US" sz="2000" dirty="0">
                <a:hlinkClick r:id="rId4"/>
              </a:rPr>
              <a:t>Server Cluster names longer than 15 chars are not supported</a:t>
            </a:r>
            <a:r>
              <a:rPr lang="en-US" sz="2000" dirty="0"/>
              <a:t> </a:t>
            </a:r>
          </a:p>
          <a:p>
            <a:r>
              <a:rPr lang="en-US" sz="2000" dirty="0"/>
              <a:t>KB </a:t>
            </a:r>
            <a:r>
              <a:rPr lang="en-US" sz="2000" dirty="0" smtClean="0"/>
              <a:t>2686098: </a:t>
            </a:r>
            <a:r>
              <a:rPr lang="en-US" sz="2000" dirty="0" smtClean="0">
                <a:hlinkClick r:id="rId5"/>
              </a:rPr>
              <a:t>SMB </a:t>
            </a:r>
            <a:r>
              <a:rPr lang="en-US" sz="2000" dirty="0">
                <a:hlinkClick r:id="rId5"/>
              </a:rPr>
              <a:t>connections fail with error "Invalid Signature"</a:t>
            </a:r>
            <a:endParaRPr lang="en-US" sz="2000" dirty="0"/>
          </a:p>
          <a:p>
            <a:r>
              <a:rPr lang="en-US" sz="2000" dirty="0"/>
              <a:t>KB </a:t>
            </a:r>
            <a:r>
              <a:rPr lang="en-US" sz="2000" dirty="0" smtClean="0"/>
              <a:t>2777646: </a:t>
            </a:r>
            <a:r>
              <a:rPr lang="en-US" sz="2000" dirty="0" smtClean="0">
                <a:hlinkClick r:id="rId6"/>
              </a:rPr>
              <a:t>SMB </a:t>
            </a:r>
            <a:r>
              <a:rPr lang="en-US" sz="2000" dirty="0">
                <a:hlinkClick r:id="rId6"/>
              </a:rPr>
              <a:t>Multichannel skips non-routable IP addresses of a network interface if routable </a:t>
            </a:r>
            <a:r>
              <a:rPr lang="en-US" sz="2000" dirty="0" smtClean="0">
                <a:hlinkClick r:id="rId6"/>
              </a:rPr>
              <a:t>IP addresses </a:t>
            </a:r>
            <a:r>
              <a:rPr lang="en-US" sz="2000" dirty="0">
                <a:hlinkClick r:id="rId6"/>
              </a:rPr>
              <a:t>are also configured</a:t>
            </a:r>
            <a:endParaRPr lang="en-US" sz="2000" dirty="0"/>
          </a:p>
          <a:p>
            <a:r>
              <a:rPr lang="en-US" sz="2000" dirty="0"/>
              <a:t>KB 2772113: </a:t>
            </a:r>
            <a:r>
              <a:rPr lang="en-US" sz="2000" dirty="0">
                <a:hlinkClick r:id="rId7"/>
              </a:rPr>
              <a:t>Event 1801 is logged when you add a file share to a continuously available Windows Server 2012 cluster</a:t>
            </a:r>
            <a:endParaRPr lang="en-US" sz="2000" dirty="0"/>
          </a:p>
          <a:p>
            <a:r>
              <a:rPr lang="en-US" sz="2000" dirty="0"/>
              <a:t>KB 2801054: </a:t>
            </a:r>
            <a:r>
              <a:rPr lang="en-US" sz="2000" dirty="0">
                <a:hlinkClick r:id="rId8"/>
              </a:rPr>
              <a:t>VSS_E_SNAPSHOT_SET_IN_PROGRESS error when you try to back up a virtual machine in Windows Server 2012</a:t>
            </a:r>
            <a:endParaRPr lang="en-US" sz="2000" dirty="0"/>
          </a:p>
          <a:p>
            <a:r>
              <a:rPr lang="en-US" sz="2000" dirty="0"/>
              <a:t>KB 2813630: </a:t>
            </a:r>
            <a:r>
              <a:rPr lang="en-US" sz="2000" dirty="0">
                <a:hlinkClick r:id="rId9"/>
              </a:rPr>
              <a:t>Virtual machine enters a paused state or a CSV volume goes offline when you try to create a backup of the virtual machine on a Windows Server 2012-based failover cluster</a:t>
            </a:r>
            <a:endParaRPr lang="en-US" sz="2000" dirty="0"/>
          </a:p>
          <a:p>
            <a:r>
              <a:rPr lang="en-US" sz="2000" dirty="0"/>
              <a:t>KB 2838669: </a:t>
            </a:r>
            <a:r>
              <a:rPr lang="en-US" sz="2000" dirty="0">
                <a:hlinkClick r:id="rId10"/>
              </a:rPr>
              <a:t>Update that improves cluster resiliency in Windows Server 2012 is available</a:t>
            </a:r>
            <a:endParaRPr lang="en-US" sz="2000" dirty="0"/>
          </a:p>
          <a:p>
            <a:endParaRPr lang="en-US" sz="2000" dirty="0"/>
          </a:p>
        </p:txBody>
      </p:sp>
    </p:spTree>
    <p:extLst>
      <p:ext uri="{BB962C8B-B14F-4D97-AF65-F5344CB8AC3E}">
        <p14:creationId xmlns:p14="http://schemas.microsoft.com/office/powerpoint/2010/main" val="231663647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Performance</a:t>
            </a:r>
            <a:endParaRPr lang="en-US" dirty="0"/>
          </a:p>
        </p:txBody>
      </p:sp>
      <p:pic>
        <p:nvPicPr>
          <p:cNvPr id="4" name="Picture 12"/>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11103365" y="296863"/>
            <a:ext cx="875910" cy="931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432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5" name="Straight Connector 204"/>
          <p:cNvCxnSpPr/>
          <p:nvPr/>
        </p:nvCxnSpPr>
        <p:spPr>
          <a:xfrm>
            <a:off x="3778688" y="3908516"/>
            <a:ext cx="321357" cy="343445"/>
          </a:xfrm>
          <a:prstGeom prst="line">
            <a:avLst/>
          </a:prstGeom>
        </p:spPr>
        <p:style>
          <a:lnRef idx="3">
            <a:schemeClr val="accent1"/>
          </a:lnRef>
          <a:fillRef idx="0">
            <a:schemeClr val="accent1"/>
          </a:fillRef>
          <a:effectRef idx="2">
            <a:schemeClr val="accent1"/>
          </a:effectRef>
          <a:fontRef idx="minor">
            <a:schemeClr val="tx1"/>
          </a:fontRef>
        </p:style>
      </p:cxnSp>
      <p:cxnSp>
        <p:nvCxnSpPr>
          <p:cNvPr id="207" name="Straight Connector 206"/>
          <p:cNvCxnSpPr/>
          <p:nvPr/>
        </p:nvCxnSpPr>
        <p:spPr>
          <a:xfrm>
            <a:off x="3778688" y="3908516"/>
            <a:ext cx="402957" cy="240475"/>
          </a:xfrm>
          <a:prstGeom prst="line">
            <a:avLst/>
          </a:prstGeom>
        </p:spPr>
        <p:style>
          <a:lnRef idx="3">
            <a:schemeClr val="accent1"/>
          </a:lnRef>
          <a:fillRef idx="0">
            <a:schemeClr val="accent1"/>
          </a:fillRef>
          <a:effectRef idx="2">
            <a:schemeClr val="accent1"/>
          </a:effectRef>
          <a:fontRef idx="minor">
            <a:schemeClr val="tx1"/>
          </a:fontRef>
        </p:style>
      </p:cxnSp>
      <p:cxnSp>
        <p:nvCxnSpPr>
          <p:cNvPr id="208" name="Straight Connector 207"/>
          <p:cNvCxnSpPr/>
          <p:nvPr/>
        </p:nvCxnSpPr>
        <p:spPr>
          <a:xfrm>
            <a:off x="3778688" y="3908516"/>
            <a:ext cx="311255" cy="54045"/>
          </a:xfrm>
          <a:prstGeom prst="line">
            <a:avLst/>
          </a:prstGeom>
        </p:spPr>
        <p:style>
          <a:lnRef idx="3">
            <a:schemeClr val="accent1"/>
          </a:lnRef>
          <a:fillRef idx="0">
            <a:schemeClr val="accent1"/>
          </a:fillRef>
          <a:effectRef idx="2">
            <a:schemeClr val="accent1"/>
          </a:effectRef>
          <a:fontRef idx="minor">
            <a:schemeClr val="tx1"/>
          </a:fontRef>
        </p:style>
      </p:cxnSp>
      <p:cxnSp>
        <p:nvCxnSpPr>
          <p:cNvPr id="190" name="Straight Connector 189"/>
          <p:cNvCxnSpPr>
            <a:stCxn id="243" idx="1"/>
            <a:endCxn id="301" idx="3"/>
          </p:cNvCxnSpPr>
          <p:nvPr/>
        </p:nvCxnSpPr>
        <p:spPr>
          <a:xfrm flipH="1" flipV="1">
            <a:off x="9767037" y="2676067"/>
            <a:ext cx="504359" cy="1162718"/>
          </a:xfrm>
          <a:prstGeom prst="line">
            <a:avLst/>
          </a:prstGeom>
        </p:spPr>
        <p:style>
          <a:lnRef idx="3">
            <a:schemeClr val="accent4"/>
          </a:lnRef>
          <a:fillRef idx="0">
            <a:schemeClr val="accent4"/>
          </a:fillRef>
          <a:effectRef idx="2">
            <a:schemeClr val="accent4"/>
          </a:effectRef>
          <a:fontRef idx="minor">
            <a:schemeClr val="tx1"/>
          </a:fontRef>
        </p:style>
      </p:cxnSp>
      <p:cxnSp>
        <p:nvCxnSpPr>
          <p:cNvPr id="191" name="Straight Connector 190"/>
          <p:cNvCxnSpPr>
            <a:stCxn id="179" idx="1"/>
            <a:endCxn id="300" idx="3"/>
          </p:cNvCxnSpPr>
          <p:nvPr/>
        </p:nvCxnSpPr>
        <p:spPr>
          <a:xfrm flipH="1">
            <a:off x="9767037" y="1999516"/>
            <a:ext cx="498369" cy="358391"/>
          </a:xfrm>
          <a:prstGeom prst="line">
            <a:avLst/>
          </a:prstGeom>
        </p:spPr>
        <p:style>
          <a:lnRef idx="3">
            <a:schemeClr val="accent4"/>
          </a:lnRef>
          <a:fillRef idx="0">
            <a:schemeClr val="accent4"/>
          </a:fillRef>
          <a:effectRef idx="2">
            <a:schemeClr val="accent4"/>
          </a:effectRef>
          <a:fontRef idx="minor">
            <a:schemeClr val="tx1"/>
          </a:fontRef>
        </p:style>
      </p:cxnSp>
      <p:cxnSp>
        <p:nvCxnSpPr>
          <p:cNvPr id="192" name="Straight Connector 191"/>
          <p:cNvCxnSpPr>
            <a:stCxn id="200" idx="1"/>
            <a:endCxn id="301" idx="3"/>
          </p:cNvCxnSpPr>
          <p:nvPr/>
        </p:nvCxnSpPr>
        <p:spPr>
          <a:xfrm flipH="1">
            <a:off x="9767037" y="2489460"/>
            <a:ext cx="489987" cy="186607"/>
          </a:xfrm>
          <a:prstGeom prst="line">
            <a:avLst/>
          </a:prstGeom>
        </p:spPr>
        <p:style>
          <a:lnRef idx="3">
            <a:schemeClr val="accent4"/>
          </a:lnRef>
          <a:fillRef idx="0">
            <a:schemeClr val="accent4"/>
          </a:fillRef>
          <a:effectRef idx="2">
            <a:schemeClr val="accent4"/>
          </a:effectRef>
          <a:fontRef idx="minor">
            <a:schemeClr val="tx1"/>
          </a:fontRef>
        </p:style>
      </p:cxnSp>
      <p:cxnSp>
        <p:nvCxnSpPr>
          <p:cNvPr id="172" name="Straight Connector 171"/>
          <p:cNvCxnSpPr>
            <a:stCxn id="299" idx="1"/>
          </p:cNvCxnSpPr>
          <p:nvPr/>
        </p:nvCxnSpPr>
        <p:spPr>
          <a:xfrm flipH="1" flipV="1">
            <a:off x="6391051" y="1741266"/>
            <a:ext cx="1247826" cy="400615"/>
          </a:xfrm>
          <a:prstGeom prst="line">
            <a:avLst/>
          </a:prstGeom>
        </p:spPr>
        <p:style>
          <a:lnRef idx="3">
            <a:schemeClr val="accent1"/>
          </a:lnRef>
          <a:fillRef idx="0">
            <a:schemeClr val="accent1"/>
          </a:fillRef>
          <a:effectRef idx="2">
            <a:schemeClr val="accent1"/>
          </a:effectRef>
          <a:fontRef idx="minor">
            <a:schemeClr val="tx1"/>
          </a:fontRef>
        </p:style>
      </p:cxnSp>
      <p:cxnSp>
        <p:nvCxnSpPr>
          <p:cNvPr id="386" name="Straight Connector 385"/>
          <p:cNvCxnSpPr>
            <a:stCxn id="259" idx="1"/>
            <a:endCxn id="301" idx="3"/>
          </p:cNvCxnSpPr>
          <p:nvPr/>
        </p:nvCxnSpPr>
        <p:spPr>
          <a:xfrm flipH="1" flipV="1">
            <a:off x="9767037" y="2676067"/>
            <a:ext cx="496261" cy="2495743"/>
          </a:xfrm>
          <a:prstGeom prst="line">
            <a:avLst/>
          </a:prstGeom>
        </p:spPr>
        <p:style>
          <a:lnRef idx="3">
            <a:schemeClr val="accent4"/>
          </a:lnRef>
          <a:fillRef idx="0">
            <a:schemeClr val="accent4"/>
          </a:fillRef>
          <a:effectRef idx="2">
            <a:schemeClr val="accent4"/>
          </a:effectRef>
          <a:fontRef idx="minor">
            <a:schemeClr val="tx1"/>
          </a:fontRef>
        </p:style>
      </p:cxnSp>
      <p:cxnSp>
        <p:nvCxnSpPr>
          <p:cNvPr id="376" name="Straight Connector 375"/>
          <p:cNvCxnSpPr>
            <a:stCxn id="238" idx="1"/>
            <a:endCxn id="300" idx="3"/>
          </p:cNvCxnSpPr>
          <p:nvPr/>
        </p:nvCxnSpPr>
        <p:spPr>
          <a:xfrm flipH="1" flipV="1">
            <a:off x="9767037" y="2357907"/>
            <a:ext cx="512741" cy="990934"/>
          </a:xfrm>
          <a:prstGeom prst="line">
            <a:avLst/>
          </a:prstGeom>
        </p:spPr>
        <p:style>
          <a:lnRef idx="3">
            <a:schemeClr val="accent4"/>
          </a:lnRef>
          <a:fillRef idx="0">
            <a:schemeClr val="accent4"/>
          </a:fillRef>
          <a:effectRef idx="2">
            <a:schemeClr val="accent4"/>
          </a:effectRef>
          <a:fontRef idx="minor">
            <a:schemeClr val="tx1"/>
          </a:fontRef>
        </p:style>
      </p:cxnSp>
      <p:cxnSp>
        <p:nvCxnSpPr>
          <p:cNvPr id="380" name="Straight Connector 379"/>
          <p:cNvCxnSpPr>
            <a:stCxn id="254" idx="1"/>
            <a:endCxn id="300" idx="3"/>
          </p:cNvCxnSpPr>
          <p:nvPr/>
        </p:nvCxnSpPr>
        <p:spPr>
          <a:xfrm flipH="1" flipV="1">
            <a:off x="9767037" y="2357907"/>
            <a:ext cx="504643" cy="2323959"/>
          </a:xfrm>
          <a:prstGeom prst="line">
            <a:avLst/>
          </a:prstGeom>
        </p:spPr>
        <p:style>
          <a:lnRef idx="3">
            <a:schemeClr val="accent4"/>
          </a:lnRef>
          <a:fillRef idx="0">
            <a:schemeClr val="accent4"/>
          </a:fillRef>
          <a:effectRef idx="2">
            <a:schemeClr val="accent4"/>
          </a:effectRef>
          <a:fontRef idx="minor">
            <a:schemeClr val="tx1"/>
          </a:fontRef>
        </p:style>
      </p:cxnSp>
      <p:cxnSp>
        <p:nvCxnSpPr>
          <p:cNvPr id="321" name="Straight Connector 320"/>
          <p:cNvCxnSpPr>
            <a:stCxn id="294" idx="1"/>
            <a:endCxn id="126" idx="3"/>
          </p:cNvCxnSpPr>
          <p:nvPr/>
        </p:nvCxnSpPr>
        <p:spPr>
          <a:xfrm flipH="1">
            <a:off x="7290841" y="2446916"/>
            <a:ext cx="356779" cy="940343"/>
          </a:xfrm>
          <a:prstGeom prst="line">
            <a:avLst/>
          </a:prstGeom>
        </p:spPr>
        <p:style>
          <a:lnRef idx="3">
            <a:schemeClr val="accent6"/>
          </a:lnRef>
          <a:fillRef idx="0">
            <a:schemeClr val="accent6"/>
          </a:fillRef>
          <a:effectRef idx="2">
            <a:schemeClr val="accent6"/>
          </a:effectRef>
          <a:fontRef idx="minor">
            <a:schemeClr val="tx1"/>
          </a:fontRef>
        </p:style>
      </p:cxnSp>
      <p:cxnSp>
        <p:nvCxnSpPr>
          <p:cNvPr id="331" name="Straight Connector 330"/>
          <p:cNvCxnSpPr>
            <a:stCxn id="296" idx="1"/>
            <a:endCxn id="127" idx="3"/>
          </p:cNvCxnSpPr>
          <p:nvPr/>
        </p:nvCxnSpPr>
        <p:spPr>
          <a:xfrm flipH="1">
            <a:off x="7277567" y="2699452"/>
            <a:ext cx="358817" cy="1502886"/>
          </a:xfrm>
          <a:prstGeom prst="line">
            <a:avLst/>
          </a:prstGeom>
        </p:spPr>
        <p:style>
          <a:lnRef idx="3">
            <a:schemeClr val="accent6"/>
          </a:lnRef>
          <a:fillRef idx="0">
            <a:schemeClr val="accent6"/>
          </a:fillRef>
          <a:effectRef idx="2">
            <a:schemeClr val="accent6"/>
          </a:effectRef>
          <a:fontRef idx="minor">
            <a:schemeClr val="tx1"/>
          </a:fontRef>
        </p:style>
      </p:cxnSp>
      <p:cxnSp>
        <p:nvCxnSpPr>
          <p:cNvPr id="315" name="Straight Connector 314"/>
          <p:cNvCxnSpPr>
            <a:endCxn id="126" idx="1"/>
          </p:cNvCxnSpPr>
          <p:nvPr/>
        </p:nvCxnSpPr>
        <p:spPr>
          <a:xfrm flipV="1">
            <a:off x="6312607" y="3387259"/>
            <a:ext cx="514090" cy="324883"/>
          </a:xfrm>
          <a:prstGeom prst="line">
            <a:avLst/>
          </a:prstGeom>
        </p:spPr>
        <p:style>
          <a:lnRef idx="3">
            <a:schemeClr val="accent6"/>
          </a:lnRef>
          <a:fillRef idx="0">
            <a:schemeClr val="accent6"/>
          </a:fillRef>
          <a:effectRef idx="2">
            <a:schemeClr val="accent6"/>
          </a:effectRef>
          <a:fontRef idx="minor">
            <a:schemeClr val="tx1"/>
          </a:fontRef>
        </p:style>
      </p:cxnSp>
      <p:cxnSp>
        <p:nvCxnSpPr>
          <p:cNvPr id="318" name="Straight Connector 317"/>
          <p:cNvCxnSpPr>
            <a:endCxn id="126" idx="1"/>
          </p:cNvCxnSpPr>
          <p:nvPr/>
        </p:nvCxnSpPr>
        <p:spPr>
          <a:xfrm flipV="1">
            <a:off x="6213705" y="3387259"/>
            <a:ext cx="612993" cy="226049"/>
          </a:xfrm>
          <a:prstGeom prst="line">
            <a:avLst/>
          </a:prstGeom>
        </p:spPr>
        <p:style>
          <a:lnRef idx="3">
            <a:schemeClr val="accent6"/>
          </a:lnRef>
          <a:fillRef idx="0">
            <a:schemeClr val="accent6"/>
          </a:fillRef>
          <a:effectRef idx="2">
            <a:schemeClr val="accent6"/>
          </a:effectRef>
          <a:fontRef idx="minor">
            <a:schemeClr val="tx1"/>
          </a:fontRef>
        </p:style>
      </p:cxnSp>
      <p:cxnSp>
        <p:nvCxnSpPr>
          <p:cNvPr id="323" name="Straight Connector 322"/>
          <p:cNvCxnSpPr>
            <a:endCxn id="127" idx="1"/>
          </p:cNvCxnSpPr>
          <p:nvPr/>
        </p:nvCxnSpPr>
        <p:spPr>
          <a:xfrm>
            <a:off x="6307602" y="3895906"/>
            <a:ext cx="505822" cy="306431"/>
          </a:xfrm>
          <a:prstGeom prst="line">
            <a:avLst/>
          </a:prstGeom>
        </p:spPr>
        <p:style>
          <a:lnRef idx="3">
            <a:schemeClr val="accent6"/>
          </a:lnRef>
          <a:fillRef idx="0">
            <a:schemeClr val="accent6"/>
          </a:fillRef>
          <a:effectRef idx="2">
            <a:schemeClr val="accent6"/>
          </a:effectRef>
          <a:fontRef idx="minor">
            <a:schemeClr val="tx1"/>
          </a:fontRef>
        </p:style>
      </p:cxnSp>
      <p:cxnSp>
        <p:nvCxnSpPr>
          <p:cNvPr id="326" name="Straight Connector 325"/>
          <p:cNvCxnSpPr>
            <a:endCxn id="127" idx="1"/>
          </p:cNvCxnSpPr>
          <p:nvPr/>
        </p:nvCxnSpPr>
        <p:spPr>
          <a:xfrm>
            <a:off x="6147634" y="3955535"/>
            <a:ext cx="665790" cy="246802"/>
          </a:xfrm>
          <a:prstGeom prst="line">
            <a:avLst/>
          </a:prstGeom>
        </p:spPr>
        <p:style>
          <a:lnRef idx="3">
            <a:schemeClr val="accent6"/>
          </a:lnRef>
          <a:fillRef idx="0">
            <a:schemeClr val="accent6"/>
          </a:fillRef>
          <a:effectRef idx="2">
            <a:schemeClr val="accent6"/>
          </a:effectRef>
          <a:fontRef idx="minor">
            <a:schemeClr val="tx1"/>
          </a:fontRef>
        </p:style>
      </p:cxnSp>
      <p:cxnSp>
        <p:nvCxnSpPr>
          <p:cNvPr id="355" name="Straight Connector 354"/>
          <p:cNvCxnSpPr>
            <a:endCxn id="126" idx="1"/>
          </p:cNvCxnSpPr>
          <p:nvPr/>
        </p:nvCxnSpPr>
        <p:spPr>
          <a:xfrm flipV="1">
            <a:off x="6195070" y="3387259"/>
            <a:ext cx="631628" cy="77177"/>
          </a:xfrm>
          <a:prstGeom prst="line">
            <a:avLst/>
          </a:prstGeom>
        </p:spPr>
        <p:style>
          <a:lnRef idx="3">
            <a:schemeClr val="accent6"/>
          </a:lnRef>
          <a:fillRef idx="0">
            <a:schemeClr val="accent6"/>
          </a:fillRef>
          <a:effectRef idx="2">
            <a:schemeClr val="accent6"/>
          </a:effectRef>
          <a:fontRef idx="minor">
            <a:schemeClr val="tx1"/>
          </a:fontRef>
        </p:style>
      </p:cxnSp>
      <p:cxnSp>
        <p:nvCxnSpPr>
          <p:cNvPr id="359" name="Straight Connector 358"/>
          <p:cNvCxnSpPr>
            <a:endCxn id="127" idx="1"/>
          </p:cNvCxnSpPr>
          <p:nvPr/>
        </p:nvCxnSpPr>
        <p:spPr>
          <a:xfrm>
            <a:off x="6201857" y="4099723"/>
            <a:ext cx="611566" cy="102615"/>
          </a:xfrm>
          <a:prstGeom prst="line">
            <a:avLst/>
          </a:prstGeom>
        </p:spPr>
        <p:style>
          <a:lnRef idx="3">
            <a:schemeClr val="accent6"/>
          </a:lnRef>
          <a:fillRef idx="0">
            <a:schemeClr val="accent6"/>
          </a:fillRef>
          <a:effectRef idx="2">
            <a:schemeClr val="accent6"/>
          </a:effectRef>
          <a:fontRef idx="minor">
            <a:schemeClr val="tx1"/>
          </a:fontRef>
        </p:style>
      </p:cxnSp>
      <p:cxnSp>
        <p:nvCxnSpPr>
          <p:cNvPr id="347" name="Straight Connector 346"/>
          <p:cNvCxnSpPr>
            <a:stCxn id="137" idx="3"/>
          </p:cNvCxnSpPr>
          <p:nvPr/>
        </p:nvCxnSpPr>
        <p:spPr>
          <a:xfrm flipV="1">
            <a:off x="3772195" y="4913395"/>
            <a:ext cx="407562" cy="291489"/>
          </a:xfrm>
          <a:prstGeom prst="line">
            <a:avLst/>
          </a:prstGeom>
        </p:spPr>
        <p:style>
          <a:lnRef idx="3">
            <a:schemeClr val="accent1"/>
          </a:lnRef>
          <a:fillRef idx="0">
            <a:schemeClr val="accent1"/>
          </a:fillRef>
          <a:effectRef idx="2">
            <a:schemeClr val="accent1"/>
          </a:effectRef>
          <a:fontRef idx="minor">
            <a:schemeClr val="tx1"/>
          </a:fontRef>
        </p:style>
      </p:cxnSp>
      <p:cxnSp>
        <p:nvCxnSpPr>
          <p:cNvPr id="350" name="Straight Connector 349"/>
          <p:cNvCxnSpPr>
            <a:stCxn id="137" idx="3"/>
          </p:cNvCxnSpPr>
          <p:nvPr/>
        </p:nvCxnSpPr>
        <p:spPr>
          <a:xfrm flipV="1">
            <a:off x="3772195" y="4901234"/>
            <a:ext cx="628745" cy="303650"/>
          </a:xfrm>
          <a:prstGeom prst="line">
            <a:avLst/>
          </a:prstGeom>
        </p:spPr>
        <p:style>
          <a:lnRef idx="3">
            <a:schemeClr val="accent1"/>
          </a:lnRef>
          <a:fillRef idx="0">
            <a:schemeClr val="accent1"/>
          </a:fillRef>
          <a:effectRef idx="2">
            <a:schemeClr val="accent1"/>
          </a:effectRef>
          <a:fontRef idx="minor">
            <a:schemeClr val="tx1"/>
          </a:fontRef>
        </p:style>
      </p:cxnSp>
      <p:cxnSp>
        <p:nvCxnSpPr>
          <p:cNvPr id="363" name="Straight Connector 362"/>
          <p:cNvCxnSpPr>
            <a:stCxn id="138" idx="1"/>
          </p:cNvCxnSpPr>
          <p:nvPr/>
        </p:nvCxnSpPr>
        <p:spPr>
          <a:xfrm flipH="1" flipV="1">
            <a:off x="1065945" y="3139592"/>
            <a:ext cx="624596" cy="176794"/>
          </a:xfrm>
          <a:prstGeom prst="line">
            <a:avLst/>
          </a:prstGeom>
        </p:spPr>
        <p:style>
          <a:lnRef idx="3">
            <a:schemeClr val="accent1"/>
          </a:lnRef>
          <a:fillRef idx="0">
            <a:schemeClr val="accent1"/>
          </a:fillRef>
          <a:effectRef idx="2">
            <a:schemeClr val="accent1"/>
          </a:effectRef>
          <a:fontRef idx="minor">
            <a:schemeClr val="tx1"/>
          </a:fontRef>
        </p:style>
      </p:cxnSp>
      <p:cxnSp>
        <p:nvCxnSpPr>
          <p:cNvPr id="367" name="Straight Connector 366"/>
          <p:cNvCxnSpPr>
            <a:stCxn id="138" idx="1"/>
          </p:cNvCxnSpPr>
          <p:nvPr/>
        </p:nvCxnSpPr>
        <p:spPr>
          <a:xfrm flipH="1" flipV="1">
            <a:off x="1073856" y="3040516"/>
            <a:ext cx="616685" cy="275870"/>
          </a:xfrm>
          <a:prstGeom prst="line">
            <a:avLst/>
          </a:prstGeom>
        </p:spPr>
        <p:style>
          <a:lnRef idx="3">
            <a:schemeClr val="accent1"/>
          </a:lnRef>
          <a:fillRef idx="0">
            <a:schemeClr val="accent1"/>
          </a:fillRef>
          <a:effectRef idx="2">
            <a:schemeClr val="accent1"/>
          </a:effectRef>
          <a:fontRef idx="minor">
            <a:schemeClr val="tx1"/>
          </a:fontRef>
        </p:style>
      </p:cxnSp>
      <p:cxnSp>
        <p:nvCxnSpPr>
          <p:cNvPr id="370" name="Straight Connector 369"/>
          <p:cNvCxnSpPr>
            <a:stCxn id="143" idx="1"/>
          </p:cNvCxnSpPr>
          <p:nvPr/>
        </p:nvCxnSpPr>
        <p:spPr>
          <a:xfrm flipH="1">
            <a:off x="1073196" y="4673429"/>
            <a:ext cx="633040" cy="240376"/>
          </a:xfrm>
          <a:prstGeom prst="line">
            <a:avLst/>
          </a:prstGeom>
        </p:spPr>
        <p:style>
          <a:lnRef idx="3">
            <a:schemeClr val="accent1"/>
          </a:lnRef>
          <a:fillRef idx="0">
            <a:schemeClr val="accent1"/>
          </a:fillRef>
          <a:effectRef idx="2">
            <a:schemeClr val="accent1"/>
          </a:effectRef>
          <a:fontRef idx="minor">
            <a:schemeClr val="tx1"/>
          </a:fontRef>
        </p:style>
      </p:cxnSp>
      <p:cxnSp>
        <p:nvCxnSpPr>
          <p:cNvPr id="373" name="Straight Connector 372"/>
          <p:cNvCxnSpPr>
            <a:stCxn id="143" idx="1"/>
          </p:cNvCxnSpPr>
          <p:nvPr/>
        </p:nvCxnSpPr>
        <p:spPr>
          <a:xfrm flipH="1">
            <a:off x="1108317" y="4673429"/>
            <a:ext cx="597919" cy="329809"/>
          </a:xfrm>
          <a:prstGeom prst="line">
            <a:avLst/>
          </a:prstGeom>
        </p:spPr>
        <p:style>
          <a:lnRef idx="3">
            <a:schemeClr val="accent1"/>
          </a:lnRef>
          <a:fillRef idx="0">
            <a:schemeClr val="accent1"/>
          </a:fillRef>
          <a:effectRef idx="2">
            <a:schemeClr val="accent1"/>
          </a:effectRef>
          <a:fontRef idx="minor">
            <a:schemeClr val="tx1"/>
          </a:fontRef>
        </p:style>
      </p:cxnSp>
      <p:sp>
        <p:nvSpPr>
          <p:cNvPr id="340" name="Rectangle 339"/>
          <p:cNvSpPr/>
          <p:nvPr/>
        </p:nvSpPr>
        <p:spPr>
          <a:xfrm>
            <a:off x="4388810" y="2137961"/>
            <a:ext cx="1649914" cy="2490178"/>
          </a:xfrm>
          <a:prstGeom prst="rect">
            <a:avLst/>
          </a:prstGeom>
          <a:solidFill>
            <a:schemeClr val="accent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1050" dirty="0">
                <a:gradFill>
                  <a:gsLst>
                    <a:gs pos="0">
                      <a:srgbClr val="FFFFFF"/>
                    </a:gs>
                    <a:gs pos="100000">
                      <a:srgbClr val="FFFFFF"/>
                    </a:gs>
                  </a:gsLst>
                  <a:lin ang="5400000" scaled="0"/>
                </a:gradFill>
              </a:rPr>
              <a:t>Hyper-V</a:t>
            </a:r>
          </a:p>
        </p:txBody>
      </p:sp>
      <p:sp>
        <p:nvSpPr>
          <p:cNvPr id="141" name="Rectangle 140"/>
          <p:cNvSpPr/>
          <p:nvPr/>
        </p:nvSpPr>
        <p:spPr>
          <a:xfrm>
            <a:off x="455269" y="2771007"/>
            <a:ext cx="460634" cy="722171"/>
          </a:xfrm>
          <a:prstGeom prst="rect">
            <a:avLst/>
          </a:prstGeom>
          <a:ln>
            <a:solidFill>
              <a:srgbClr val="FFFFFF"/>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rgbClr val="FFFFFF"/>
                    </a:gs>
                    <a:gs pos="100000">
                      <a:srgbClr val="FFFFFF"/>
                    </a:gs>
                  </a:gsLst>
                  <a:lin ang="5400000" scaled="0"/>
                </a:gradFill>
              </a:rPr>
              <a:t>Client</a:t>
            </a:r>
          </a:p>
        </p:txBody>
      </p:sp>
      <p:sp>
        <p:nvSpPr>
          <p:cNvPr id="140" name="Rectangle 139"/>
          <p:cNvSpPr/>
          <p:nvPr/>
        </p:nvSpPr>
        <p:spPr>
          <a:xfrm>
            <a:off x="360430" y="2888426"/>
            <a:ext cx="668194" cy="722171"/>
          </a:xfrm>
          <a:prstGeom prst="rect">
            <a:avLst/>
          </a:prstGeom>
          <a:ln>
            <a:solidFill>
              <a:srgbClr val="FFFFFF"/>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rgbClr val="FFFFFF"/>
                    </a:gs>
                    <a:gs pos="100000">
                      <a:srgbClr val="FFFFFF"/>
                    </a:gs>
                  </a:gsLst>
                  <a:lin ang="5400000" scaled="0"/>
                </a:gradFill>
              </a:rPr>
              <a:t>Client</a:t>
            </a:r>
          </a:p>
        </p:txBody>
      </p:sp>
      <p:sp>
        <p:nvSpPr>
          <p:cNvPr id="120" name="Rectangle 119"/>
          <p:cNvSpPr/>
          <p:nvPr/>
        </p:nvSpPr>
        <p:spPr>
          <a:xfrm>
            <a:off x="4288010" y="2223565"/>
            <a:ext cx="1869598" cy="2492977"/>
          </a:xfrm>
          <a:prstGeom prst="rect">
            <a:avLst/>
          </a:prstGeom>
          <a:solidFill>
            <a:schemeClr val="accent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1050" dirty="0">
                <a:gradFill>
                  <a:gsLst>
                    <a:gs pos="0">
                      <a:srgbClr val="FFFFFF"/>
                    </a:gs>
                    <a:gs pos="100000">
                      <a:srgbClr val="FFFFFF"/>
                    </a:gs>
                  </a:gsLst>
                  <a:lin ang="5400000" scaled="0"/>
                </a:gradFill>
              </a:rPr>
              <a:t>Hyper-V</a:t>
            </a:r>
          </a:p>
        </p:txBody>
      </p:sp>
      <p:sp>
        <p:nvSpPr>
          <p:cNvPr id="119" name="Rectangle 118"/>
          <p:cNvSpPr/>
          <p:nvPr/>
        </p:nvSpPr>
        <p:spPr>
          <a:xfrm>
            <a:off x="4169344" y="2323526"/>
            <a:ext cx="2142346" cy="2515168"/>
          </a:xfrm>
          <a:prstGeom prst="rect">
            <a:avLst/>
          </a:prstGeom>
          <a:solidFill>
            <a:schemeClr val="accent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1050" dirty="0">
                <a:gradFill>
                  <a:gsLst>
                    <a:gs pos="0">
                      <a:srgbClr val="FFFFFF"/>
                    </a:gs>
                    <a:gs pos="100000">
                      <a:srgbClr val="FFFFFF"/>
                    </a:gs>
                  </a:gsLst>
                  <a:lin ang="5400000" scaled="0"/>
                </a:gradFill>
              </a:rPr>
              <a:t>Hyper-V</a:t>
            </a:r>
          </a:p>
        </p:txBody>
      </p:sp>
      <p:sp>
        <p:nvSpPr>
          <p:cNvPr id="101" name="Rectangle 100"/>
          <p:cNvSpPr/>
          <p:nvPr/>
        </p:nvSpPr>
        <p:spPr>
          <a:xfrm>
            <a:off x="4045764" y="2416018"/>
            <a:ext cx="2406234" cy="2522637"/>
          </a:xfrm>
          <a:prstGeom prst="rect">
            <a:avLst/>
          </a:prstGeom>
          <a:solidFill>
            <a:schemeClr val="accent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1050" dirty="0">
                <a:solidFill>
                  <a:schemeClr val="tx1"/>
                </a:solidFill>
              </a:rPr>
              <a:t>Hyper-V</a:t>
            </a:r>
          </a:p>
          <a:p>
            <a:pPr algn="ctr" defTabSz="932472" fontAlgn="base">
              <a:spcBef>
                <a:spcPct val="0"/>
              </a:spcBef>
              <a:spcAft>
                <a:spcPct val="0"/>
              </a:spcAft>
            </a:pPr>
            <a:r>
              <a:rPr lang="en-US" sz="1050" dirty="0">
                <a:solidFill>
                  <a:schemeClr val="tx1"/>
                </a:solidFill>
              </a:rPr>
              <a:t>Host</a:t>
            </a:r>
          </a:p>
        </p:txBody>
      </p:sp>
      <p:sp>
        <p:nvSpPr>
          <p:cNvPr id="114" name="Rectangle 113"/>
          <p:cNvSpPr/>
          <p:nvPr/>
        </p:nvSpPr>
        <p:spPr>
          <a:xfrm>
            <a:off x="7786481" y="1697153"/>
            <a:ext cx="1845878" cy="1199651"/>
          </a:xfrm>
          <a:prstGeom prst="rect">
            <a:avLst/>
          </a:prstGeom>
          <a:ln>
            <a:solidFill>
              <a:srgbClr val="FFFFFF"/>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rgbClr val="FFFFFF"/>
                    </a:gs>
                    <a:gs pos="100000">
                      <a:srgbClr val="FFFFFF"/>
                    </a:gs>
                  </a:gsLst>
                  <a:lin ang="5400000" scaled="0"/>
                </a:gradFill>
              </a:rPr>
              <a:t>File</a:t>
            </a:r>
            <a:br>
              <a:rPr lang="en-US" sz="1050" dirty="0">
                <a:gradFill>
                  <a:gsLst>
                    <a:gs pos="0">
                      <a:srgbClr val="FFFFFF"/>
                    </a:gs>
                    <a:gs pos="100000">
                      <a:srgbClr val="FFFFFF"/>
                    </a:gs>
                  </a:gsLst>
                  <a:lin ang="5400000" scaled="0"/>
                </a:gradFill>
              </a:rPr>
            </a:br>
            <a:r>
              <a:rPr lang="en-US" sz="1050" dirty="0" smtClean="0">
                <a:gradFill>
                  <a:gsLst>
                    <a:gs pos="0">
                      <a:srgbClr val="FFFFFF"/>
                    </a:gs>
                    <a:gs pos="100000">
                      <a:srgbClr val="FFFFFF"/>
                    </a:gs>
                  </a:gsLst>
                  <a:lin ang="5400000" scaled="0"/>
                </a:gradFill>
              </a:rPr>
              <a:t>Server </a:t>
            </a:r>
          </a:p>
          <a:p>
            <a:pPr algn="ctr" defTabSz="932472" fontAlgn="base">
              <a:spcBef>
                <a:spcPct val="0"/>
              </a:spcBef>
              <a:spcAft>
                <a:spcPct val="0"/>
              </a:spcAft>
            </a:pPr>
            <a:r>
              <a:rPr lang="en-US" sz="1050" dirty="0" smtClean="0">
                <a:gradFill>
                  <a:gsLst>
                    <a:gs pos="0">
                      <a:srgbClr val="FFFFFF"/>
                    </a:gs>
                    <a:gs pos="100000">
                      <a:srgbClr val="FFFFFF"/>
                    </a:gs>
                  </a:gsLst>
                  <a:lin ang="5400000" scaled="0"/>
                </a:gradFill>
              </a:rPr>
              <a:t>2</a:t>
            </a:r>
            <a:endParaRPr lang="en-US" sz="1050" dirty="0">
              <a:gradFill>
                <a:gsLst>
                  <a:gs pos="0">
                    <a:srgbClr val="FFFFFF"/>
                  </a:gs>
                  <a:gs pos="100000">
                    <a:srgbClr val="FFFFFF"/>
                  </a:gs>
                </a:gsLst>
                <a:lin ang="5400000" scaled="0"/>
              </a:gradFill>
            </a:endParaRPr>
          </a:p>
        </p:txBody>
      </p:sp>
      <p:sp>
        <p:nvSpPr>
          <p:cNvPr id="7" name="Title 6"/>
          <p:cNvSpPr>
            <a:spLocks noGrp="1"/>
          </p:cNvSpPr>
          <p:nvPr>
            <p:ph type="title"/>
          </p:nvPr>
        </p:nvSpPr>
        <p:spPr/>
        <p:txBody>
          <a:bodyPr>
            <a:noAutofit/>
          </a:bodyPr>
          <a:lstStyle/>
          <a:p>
            <a:r>
              <a:rPr lang="en-US" sz="4000" b="0" dirty="0" smtClean="0"/>
              <a:t>Typical Configuration for Hyper-V over SMB</a:t>
            </a:r>
            <a:endParaRPr lang="en-US" sz="4000" b="0" dirty="0"/>
          </a:p>
        </p:txBody>
      </p:sp>
      <p:sp>
        <p:nvSpPr>
          <p:cNvPr id="71" name="Rectangle 70"/>
          <p:cNvSpPr/>
          <p:nvPr/>
        </p:nvSpPr>
        <p:spPr>
          <a:xfrm>
            <a:off x="7789832" y="3073922"/>
            <a:ext cx="1881938" cy="2459799"/>
          </a:xfrm>
          <a:prstGeom prst="rect">
            <a:avLst/>
          </a:prstGeom>
          <a:ln>
            <a:solidFill>
              <a:srgbClr val="FFFFFF"/>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1050" dirty="0">
                <a:gradFill>
                  <a:gsLst>
                    <a:gs pos="0">
                      <a:srgbClr val="FFFFFF"/>
                    </a:gs>
                    <a:gs pos="100000">
                      <a:srgbClr val="FFFFFF"/>
                    </a:gs>
                  </a:gsLst>
                  <a:lin ang="5400000" scaled="0"/>
                </a:gradFill>
              </a:rPr>
              <a:t>File</a:t>
            </a:r>
            <a:br>
              <a:rPr lang="en-US" sz="1050" dirty="0">
                <a:gradFill>
                  <a:gsLst>
                    <a:gs pos="0">
                      <a:srgbClr val="FFFFFF"/>
                    </a:gs>
                    <a:gs pos="100000">
                      <a:srgbClr val="FFFFFF"/>
                    </a:gs>
                  </a:gsLst>
                  <a:lin ang="5400000" scaled="0"/>
                </a:gradFill>
              </a:rPr>
            </a:br>
            <a:r>
              <a:rPr lang="en-US" sz="1050" dirty="0" smtClean="0">
                <a:gradFill>
                  <a:gsLst>
                    <a:gs pos="0">
                      <a:srgbClr val="FFFFFF"/>
                    </a:gs>
                    <a:gs pos="100000">
                      <a:srgbClr val="FFFFFF"/>
                    </a:gs>
                  </a:gsLst>
                  <a:lin ang="5400000" scaled="0"/>
                </a:gradFill>
              </a:rPr>
              <a:t>Server</a:t>
            </a:r>
          </a:p>
          <a:p>
            <a:pPr algn="ctr" defTabSz="932472" fontAlgn="base">
              <a:spcBef>
                <a:spcPct val="0"/>
              </a:spcBef>
              <a:spcAft>
                <a:spcPct val="0"/>
              </a:spcAft>
            </a:pPr>
            <a:r>
              <a:rPr lang="en-US" sz="1050" dirty="0">
                <a:gradFill>
                  <a:gsLst>
                    <a:gs pos="0">
                      <a:srgbClr val="FFFFFF"/>
                    </a:gs>
                    <a:gs pos="100000">
                      <a:srgbClr val="FFFFFF"/>
                    </a:gs>
                  </a:gsLst>
                  <a:lin ang="5400000" scaled="0"/>
                </a:gradFill>
              </a:rPr>
              <a:t>1</a:t>
            </a:r>
          </a:p>
        </p:txBody>
      </p:sp>
      <p:sp>
        <p:nvSpPr>
          <p:cNvPr id="85" name="Rectangle 84"/>
          <p:cNvSpPr/>
          <p:nvPr/>
        </p:nvSpPr>
        <p:spPr>
          <a:xfrm>
            <a:off x="9224016" y="4814629"/>
            <a:ext cx="551403" cy="207149"/>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050" dirty="0">
                <a:solidFill>
                  <a:srgbClr val="363535"/>
                </a:solidFill>
              </a:rPr>
              <a:t>SAS HBA</a:t>
            </a:r>
          </a:p>
        </p:txBody>
      </p:sp>
      <p:sp>
        <p:nvSpPr>
          <p:cNvPr id="87" name="Rectangle 86"/>
          <p:cNvSpPr/>
          <p:nvPr/>
        </p:nvSpPr>
        <p:spPr>
          <a:xfrm>
            <a:off x="9224016" y="5132789"/>
            <a:ext cx="551403" cy="207149"/>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050" dirty="0">
                <a:solidFill>
                  <a:srgbClr val="363535"/>
                </a:solidFill>
              </a:rPr>
              <a:t>SAS HBA</a:t>
            </a:r>
          </a:p>
        </p:txBody>
      </p:sp>
      <p:sp>
        <p:nvSpPr>
          <p:cNvPr id="88" name="Rectangle 87"/>
          <p:cNvSpPr/>
          <p:nvPr/>
        </p:nvSpPr>
        <p:spPr>
          <a:xfrm>
            <a:off x="7721708" y="4819232"/>
            <a:ext cx="464512" cy="207149"/>
          </a:xfrm>
          <a:prstGeom prst="rect">
            <a:avLst/>
          </a:prstGeom>
          <a:ln>
            <a:solidFill>
              <a:srgbClr val="FFFFFF"/>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50" dirty="0">
                <a:solidFill>
                  <a:schemeClr val="bg1"/>
                </a:solidFill>
              </a:rPr>
              <a:t>R-NIC</a:t>
            </a:r>
          </a:p>
        </p:txBody>
      </p:sp>
      <p:sp>
        <p:nvSpPr>
          <p:cNvPr id="89" name="Rectangle 88"/>
          <p:cNvSpPr/>
          <p:nvPr/>
        </p:nvSpPr>
        <p:spPr>
          <a:xfrm>
            <a:off x="7710472" y="5132789"/>
            <a:ext cx="464512" cy="207149"/>
          </a:xfrm>
          <a:prstGeom prst="rect">
            <a:avLst/>
          </a:prstGeom>
          <a:ln>
            <a:solidFill>
              <a:srgbClr val="FFFFFF"/>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50" dirty="0">
                <a:solidFill>
                  <a:schemeClr val="bg1"/>
                </a:solidFill>
              </a:rPr>
              <a:t>R-NIC</a:t>
            </a:r>
          </a:p>
        </p:txBody>
      </p:sp>
      <p:sp>
        <p:nvSpPr>
          <p:cNvPr id="105" name="Rectangle 104"/>
          <p:cNvSpPr/>
          <p:nvPr/>
        </p:nvSpPr>
        <p:spPr>
          <a:xfrm>
            <a:off x="6019170" y="4261115"/>
            <a:ext cx="500951" cy="207149"/>
          </a:xfrm>
          <a:prstGeom prst="rect">
            <a:avLst/>
          </a:prstGeom>
          <a:ln>
            <a:solidFill>
              <a:srgbClr val="FFFFFF"/>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50" dirty="0">
                <a:solidFill>
                  <a:schemeClr val="bg1"/>
                </a:solidFill>
              </a:rPr>
              <a:t>R-NIC</a:t>
            </a:r>
          </a:p>
        </p:txBody>
      </p:sp>
      <p:sp>
        <p:nvSpPr>
          <p:cNvPr id="106" name="Rectangle 105"/>
          <p:cNvSpPr/>
          <p:nvPr/>
        </p:nvSpPr>
        <p:spPr>
          <a:xfrm>
            <a:off x="6007933" y="4574673"/>
            <a:ext cx="500951" cy="207149"/>
          </a:xfrm>
          <a:prstGeom prst="rect">
            <a:avLst/>
          </a:prstGeom>
          <a:ln>
            <a:solidFill>
              <a:srgbClr val="FFFFFF"/>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50" dirty="0">
                <a:solidFill>
                  <a:schemeClr val="bg1"/>
                </a:solidFill>
              </a:rPr>
              <a:t>R-NIC</a:t>
            </a:r>
          </a:p>
        </p:txBody>
      </p:sp>
      <p:sp>
        <p:nvSpPr>
          <p:cNvPr id="122" name="Rectangle 121"/>
          <p:cNvSpPr/>
          <p:nvPr/>
        </p:nvSpPr>
        <p:spPr>
          <a:xfrm>
            <a:off x="274320" y="3020081"/>
            <a:ext cx="870901" cy="722171"/>
          </a:xfrm>
          <a:prstGeom prst="rect">
            <a:avLst/>
          </a:prstGeom>
          <a:ln>
            <a:solidFill>
              <a:srgbClr val="FFFFFF"/>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1050" dirty="0">
                <a:gradFill>
                  <a:gsLst>
                    <a:gs pos="0">
                      <a:srgbClr val="FFFFFF"/>
                    </a:gs>
                    <a:gs pos="100000">
                      <a:srgbClr val="FFFFFF"/>
                    </a:gs>
                  </a:gsLst>
                  <a:lin ang="5400000" scaled="0"/>
                </a:gradFill>
              </a:rPr>
              <a:t>Client</a:t>
            </a:r>
          </a:p>
        </p:txBody>
      </p:sp>
      <p:sp>
        <p:nvSpPr>
          <p:cNvPr id="123" name="Rectangle 122"/>
          <p:cNvSpPr/>
          <p:nvPr/>
        </p:nvSpPr>
        <p:spPr>
          <a:xfrm>
            <a:off x="8833834" y="4156218"/>
            <a:ext cx="505035" cy="415813"/>
          </a:xfrm>
          <a:prstGeom prst="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1050" dirty="0">
                <a:solidFill>
                  <a:srgbClr val="363535"/>
                </a:solidFill>
              </a:rPr>
              <a:t>Storage</a:t>
            </a:r>
          </a:p>
          <a:p>
            <a:pPr algn="ctr"/>
            <a:r>
              <a:rPr lang="en-US" sz="1050" dirty="0">
                <a:solidFill>
                  <a:srgbClr val="363535"/>
                </a:solidFill>
              </a:rPr>
              <a:t>Spaces</a:t>
            </a:r>
          </a:p>
        </p:txBody>
      </p:sp>
      <p:sp>
        <p:nvSpPr>
          <p:cNvPr id="124" name="Rectangle 123"/>
          <p:cNvSpPr/>
          <p:nvPr/>
        </p:nvSpPr>
        <p:spPr>
          <a:xfrm>
            <a:off x="8130911" y="4156217"/>
            <a:ext cx="585949" cy="415813"/>
          </a:xfrm>
          <a:prstGeom prst="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1050" dirty="0">
                <a:solidFill>
                  <a:srgbClr val="363535"/>
                </a:solidFill>
              </a:rPr>
              <a:t>SMB 3.0</a:t>
            </a:r>
          </a:p>
          <a:p>
            <a:pPr algn="ctr"/>
            <a:r>
              <a:rPr lang="en-US" sz="1050" dirty="0">
                <a:solidFill>
                  <a:srgbClr val="363535"/>
                </a:solidFill>
              </a:rPr>
              <a:t>Server</a:t>
            </a:r>
          </a:p>
        </p:txBody>
      </p:sp>
      <p:sp>
        <p:nvSpPr>
          <p:cNvPr id="125" name="Rectangle 124"/>
          <p:cNvSpPr/>
          <p:nvPr/>
        </p:nvSpPr>
        <p:spPr>
          <a:xfrm>
            <a:off x="5522840" y="3648121"/>
            <a:ext cx="605424" cy="415813"/>
          </a:xfrm>
          <a:prstGeom prst="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1050" dirty="0">
                <a:solidFill>
                  <a:srgbClr val="363535"/>
                </a:solidFill>
              </a:rPr>
              <a:t>SMB 3.0</a:t>
            </a:r>
          </a:p>
          <a:p>
            <a:pPr algn="ctr"/>
            <a:r>
              <a:rPr lang="en-US" sz="1050" dirty="0">
                <a:solidFill>
                  <a:srgbClr val="363535"/>
                </a:solidFill>
              </a:rPr>
              <a:t>Client</a:t>
            </a:r>
          </a:p>
        </p:txBody>
      </p:sp>
      <p:sp>
        <p:nvSpPr>
          <p:cNvPr id="126" name="Rectangle 125"/>
          <p:cNvSpPr/>
          <p:nvPr/>
        </p:nvSpPr>
        <p:spPr>
          <a:xfrm>
            <a:off x="6826697" y="3210465"/>
            <a:ext cx="464144" cy="353587"/>
          </a:xfrm>
          <a:prstGeom prst="rect">
            <a:avLst/>
          </a:prstGeom>
          <a:ln>
            <a:solidFill>
              <a:srgbClr val="FFFFFF"/>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50" dirty="0">
                <a:solidFill>
                  <a:schemeClr val="bg1"/>
                </a:solidFill>
              </a:rPr>
              <a:t>Switch5</a:t>
            </a:r>
          </a:p>
        </p:txBody>
      </p:sp>
      <p:sp>
        <p:nvSpPr>
          <p:cNvPr id="127" name="Rectangle 126"/>
          <p:cNvSpPr/>
          <p:nvPr/>
        </p:nvSpPr>
        <p:spPr>
          <a:xfrm>
            <a:off x="6813423" y="4025544"/>
            <a:ext cx="464144" cy="353587"/>
          </a:xfrm>
          <a:prstGeom prst="rect">
            <a:avLst/>
          </a:prstGeom>
          <a:ln>
            <a:solidFill>
              <a:srgbClr val="FFFFFF"/>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50" dirty="0">
                <a:solidFill>
                  <a:schemeClr val="bg1"/>
                </a:solidFill>
              </a:rPr>
              <a:t>Switch6</a:t>
            </a:r>
          </a:p>
        </p:txBody>
      </p:sp>
      <p:sp>
        <p:nvSpPr>
          <p:cNvPr id="130" name="Rectangle 129"/>
          <p:cNvSpPr/>
          <p:nvPr/>
        </p:nvSpPr>
        <p:spPr>
          <a:xfrm>
            <a:off x="3984295" y="4258984"/>
            <a:ext cx="464786" cy="207149"/>
          </a:xfrm>
          <a:prstGeom prst="rect">
            <a:avLst/>
          </a:prstGeom>
          <a:solidFill>
            <a:schemeClr val="tx2"/>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chemeClr val="bg1"/>
                    </a:gs>
                    <a:gs pos="100000">
                      <a:schemeClr val="bg1"/>
                    </a:gs>
                  </a:gsLst>
                  <a:lin ang="5400000" scaled="0"/>
                </a:gradFill>
              </a:rPr>
              <a:t>NIC</a:t>
            </a:r>
          </a:p>
        </p:txBody>
      </p:sp>
      <p:sp>
        <p:nvSpPr>
          <p:cNvPr id="131" name="Rectangle 130"/>
          <p:cNvSpPr/>
          <p:nvPr/>
        </p:nvSpPr>
        <p:spPr>
          <a:xfrm>
            <a:off x="3973059" y="4572541"/>
            <a:ext cx="464786" cy="207149"/>
          </a:xfrm>
          <a:prstGeom prst="rect">
            <a:avLst/>
          </a:prstGeom>
          <a:solidFill>
            <a:schemeClr val="tx2"/>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chemeClr val="bg1"/>
                    </a:gs>
                    <a:gs pos="100000">
                      <a:schemeClr val="bg1"/>
                    </a:gs>
                  </a:gsLst>
                  <a:lin ang="5400000" scaled="0"/>
                </a:gradFill>
              </a:rPr>
              <a:t>NIC</a:t>
            </a:r>
          </a:p>
        </p:txBody>
      </p:sp>
      <p:sp>
        <p:nvSpPr>
          <p:cNvPr id="134" name="Rectangle 133"/>
          <p:cNvSpPr/>
          <p:nvPr/>
        </p:nvSpPr>
        <p:spPr>
          <a:xfrm>
            <a:off x="4184362" y="3896182"/>
            <a:ext cx="930854" cy="207149"/>
          </a:xfrm>
          <a:prstGeom prst="rect">
            <a:avLst/>
          </a:prstGeom>
          <a:solidFill>
            <a:schemeClr val="tx2"/>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chemeClr val="bg1"/>
                    </a:gs>
                    <a:gs pos="100000">
                      <a:schemeClr val="bg1"/>
                    </a:gs>
                  </a:gsLst>
                  <a:lin ang="5400000" scaled="0"/>
                </a:gradFill>
              </a:rPr>
              <a:t>NIC Teaming</a:t>
            </a:r>
          </a:p>
        </p:txBody>
      </p:sp>
      <p:sp>
        <p:nvSpPr>
          <p:cNvPr id="135" name="Rectangle 134"/>
          <p:cNvSpPr/>
          <p:nvPr/>
        </p:nvSpPr>
        <p:spPr>
          <a:xfrm>
            <a:off x="4184361" y="3665482"/>
            <a:ext cx="930854" cy="207149"/>
          </a:xfrm>
          <a:prstGeom prst="rect">
            <a:avLst/>
          </a:prstGeom>
          <a:solidFill>
            <a:schemeClr val="tx2"/>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chemeClr val="bg1"/>
                    </a:gs>
                    <a:gs pos="100000">
                      <a:schemeClr val="bg1"/>
                    </a:gs>
                  </a:gsLst>
                  <a:lin ang="5400000" scaled="0"/>
                </a:gradFill>
              </a:rPr>
              <a:t>vSwitch</a:t>
            </a:r>
          </a:p>
        </p:txBody>
      </p:sp>
      <p:sp>
        <p:nvSpPr>
          <p:cNvPr id="137" name="Rectangle 136"/>
          <p:cNvSpPr/>
          <p:nvPr/>
        </p:nvSpPr>
        <p:spPr>
          <a:xfrm>
            <a:off x="3308050" y="5028090"/>
            <a:ext cx="464144" cy="353587"/>
          </a:xfrm>
          <a:prstGeom prst="rect">
            <a:avLst/>
          </a:prstGeom>
          <a:solidFill>
            <a:schemeClr val="tx2"/>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chemeClr val="bg1"/>
                    </a:gs>
                    <a:gs pos="100000">
                      <a:schemeClr val="bg1"/>
                    </a:gs>
                  </a:gsLst>
                  <a:lin ang="5400000" scaled="0"/>
                </a:gradFill>
              </a:rPr>
              <a:t>Switch4</a:t>
            </a:r>
          </a:p>
        </p:txBody>
      </p:sp>
      <p:sp>
        <p:nvSpPr>
          <p:cNvPr id="138" name="Rectangle 137"/>
          <p:cNvSpPr/>
          <p:nvPr/>
        </p:nvSpPr>
        <p:spPr>
          <a:xfrm>
            <a:off x="1690540" y="3139592"/>
            <a:ext cx="464144" cy="353587"/>
          </a:xfrm>
          <a:prstGeom prst="rect">
            <a:avLst/>
          </a:prstGeom>
          <a:solidFill>
            <a:schemeClr val="tx2"/>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chemeClr val="bg1"/>
                    </a:gs>
                    <a:gs pos="100000">
                      <a:schemeClr val="bg1"/>
                    </a:gs>
                  </a:gsLst>
                  <a:lin ang="5400000" scaled="0"/>
                </a:gradFill>
              </a:rPr>
              <a:t>Switch1</a:t>
            </a:r>
          </a:p>
        </p:txBody>
      </p:sp>
      <p:sp>
        <p:nvSpPr>
          <p:cNvPr id="139" name="Rectangle 138"/>
          <p:cNvSpPr/>
          <p:nvPr/>
        </p:nvSpPr>
        <p:spPr>
          <a:xfrm>
            <a:off x="844053" y="3212810"/>
            <a:ext cx="387342" cy="207149"/>
          </a:xfrm>
          <a:prstGeom prst="rect">
            <a:avLst/>
          </a:prstGeom>
          <a:solidFill>
            <a:schemeClr val="tx2"/>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chemeClr val="bg1"/>
                    </a:gs>
                    <a:gs pos="100000">
                      <a:schemeClr val="bg1"/>
                    </a:gs>
                  </a:gsLst>
                  <a:lin ang="5400000" scaled="0"/>
                </a:gradFill>
              </a:rPr>
              <a:t>NIC</a:t>
            </a:r>
          </a:p>
        </p:txBody>
      </p:sp>
      <p:sp>
        <p:nvSpPr>
          <p:cNvPr id="142" name="Rectangle 141"/>
          <p:cNvSpPr/>
          <p:nvPr/>
        </p:nvSpPr>
        <p:spPr>
          <a:xfrm>
            <a:off x="2502209" y="4133966"/>
            <a:ext cx="524941" cy="664334"/>
          </a:xfrm>
          <a:prstGeom prst="rect">
            <a:avLst/>
          </a:prstGeom>
          <a:solidFill>
            <a:schemeClr val="tx2"/>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chemeClr val="bg1"/>
                    </a:gs>
                    <a:gs pos="100000">
                      <a:schemeClr val="bg1"/>
                    </a:gs>
                  </a:gsLst>
                  <a:lin ang="5400000" scaled="0"/>
                </a:gradFill>
              </a:rPr>
              <a:t>Router</a:t>
            </a:r>
          </a:p>
        </p:txBody>
      </p:sp>
      <p:sp>
        <p:nvSpPr>
          <p:cNvPr id="143" name="Rectangle 142"/>
          <p:cNvSpPr/>
          <p:nvPr/>
        </p:nvSpPr>
        <p:spPr>
          <a:xfrm>
            <a:off x="1706236" y="4496636"/>
            <a:ext cx="464144" cy="353587"/>
          </a:xfrm>
          <a:prstGeom prst="rect">
            <a:avLst/>
          </a:prstGeom>
          <a:solidFill>
            <a:schemeClr val="tx2"/>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chemeClr val="bg1"/>
                    </a:gs>
                    <a:gs pos="100000">
                      <a:schemeClr val="bg1"/>
                    </a:gs>
                  </a:gsLst>
                  <a:lin ang="5400000" scaled="0"/>
                </a:gradFill>
              </a:rPr>
              <a:t>Switch2</a:t>
            </a:r>
          </a:p>
        </p:txBody>
      </p:sp>
      <p:cxnSp>
        <p:nvCxnSpPr>
          <p:cNvPr id="148" name="Straight Connector 147"/>
          <p:cNvCxnSpPr>
            <a:stCxn id="136" idx="3"/>
            <a:endCxn id="130" idx="1"/>
          </p:cNvCxnSpPr>
          <p:nvPr/>
        </p:nvCxnSpPr>
        <p:spPr>
          <a:xfrm>
            <a:off x="3776799" y="3918548"/>
            <a:ext cx="207496" cy="444011"/>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cxnSp>
        <p:nvCxnSpPr>
          <p:cNvPr id="149" name="Straight Connector 148"/>
          <p:cNvCxnSpPr>
            <a:stCxn id="142" idx="3"/>
            <a:endCxn id="136" idx="1"/>
          </p:cNvCxnSpPr>
          <p:nvPr/>
        </p:nvCxnSpPr>
        <p:spPr>
          <a:xfrm flipV="1">
            <a:off x="3027150" y="3918548"/>
            <a:ext cx="285506" cy="547585"/>
          </a:xfrm>
          <a:prstGeom prst="line">
            <a:avLst/>
          </a:prstGeom>
        </p:spPr>
        <p:style>
          <a:lnRef idx="3">
            <a:schemeClr val="accent1"/>
          </a:lnRef>
          <a:fillRef idx="0">
            <a:schemeClr val="accent1"/>
          </a:fillRef>
          <a:effectRef idx="2">
            <a:schemeClr val="accent1"/>
          </a:effectRef>
          <a:fontRef idx="minor">
            <a:schemeClr val="tx1"/>
          </a:fontRef>
        </p:style>
      </p:cxnSp>
      <p:cxnSp>
        <p:nvCxnSpPr>
          <p:cNvPr id="150" name="Straight Connector 149"/>
          <p:cNvCxnSpPr>
            <a:stCxn id="142" idx="3"/>
            <a:endCxn id="137" idx="1"/>
          </p:cNvCxnSpPr>
          <p:nvPr/>
        </p:nvCxnSpPr>
        <p:spPr>
          <a:xfrm>
            <a:off x="3027149" y="4466133"/>
            <a:ext cx="280901" cy="738751"/>
          </a:xfrm>
          <a:prstGeom prst="line">
            <a:avLst/>
          </a:prstGeom>
        </p:spPr>
        <p:style>
          <a:lnRef idx="3">
            <a:schemeClr val="accent1"/>
          </a:lnRef>
          <a:fillRef idx="0">
            <a:schemeClr val="accent1"/>
          </a:fillRef>
          <a:effectRef idx="2">
            <a:schemeClr val="accent1"/>
          </a:effectRef>
          <a:fontRef idx="minor">
            <a:schemeClr val="tx1"/>
          </a:fontRef>
        </p:style>
      </p:cxnSp>
      <p:cxnSp>
        <p:nvCxnSpPr>
          <p:cNvPr id="151" name="Straight Connector 150"/>
          <p:cNvCxnSpPr>
            <a:stCxn id="135" idx="0"/>
            <a:endCxn id="111" idx="1"/>
          </p:cNvCxnSpPr>
          <p:nvPr/>
        </p:nvCxnSpPr>
        <p:spPr>
          <a:xfrm flipV="1">
            <a:off x="4649788" y="3256564"/>
            <a:ext cx="75322" cy="408918"/>
          </a:xfrm>
          <a:prstGeom prst="line">
            <a:avLst/>
          </a:prstGeom>
        </p:spPr>
        <p:style>
          <a:lnRef idx="3">
            <a:schemeClr val="accent1"/>
          </a:lnRef>
          <a:fillRef idx="0">
            <a:schemeClr val="accent1"/>
          </a:fillRef>
          <a:effectRef idx="2">
            <a:schemeClr val="accent1"/>
          </a:effectRef>
          <a:fontRef idx="minor">
            <a:schemeClr val="tx1"/>
          </a:fontRef>
        </p:style>
      </p:cxnSp>
      <p:cxnSp>
        <p:nvCxnSpPr>
          <p:cNvPr id="152" name="Straight Connector 151"/>
          <p:cNvCxnSpPr>
            <a:stCxn id="112" idx="4"/>
            <a:endCxn id="125" idx="0"/>
          </p:cNvCxnSpPr>
          <p:nvPr/>
        </p:nvCxnSpPr>
        <p:spPr>
          <a:xfrm>
            <a:off x="5688716" y="3271280"/>
            <a:ext cx="136836" cy="376841"/>
          </a:xfrm>
          <a:prstGeom prst="line">
            <a:avLst/>
          </a:prstGeom>
        </p:spPr>
        <p:style>
          <a:lnRef idx="3">
            <a:schemeClr val="accent6"/>
          </a:lnRef>
          <a:fillRef idx="0">
            <a:schemeClr val="accent6"/>
          </a:fillRef>
          <a:effectRef idx="2">
            <a:schemeClr val="accent6"/>
          </a:effectRef>
          <a:fontRef idx="minor">
            <a:schemeClr val="tx1"/>
          </a:fontRef>
        </p:style>
      </p:cxnSp>
      <p:cxnSp>
        <p:nvCxnSpPr>
          <p:cNvPr id="153" name="Straight Connector 152"/>
          <p:cNvCxnSpPr>
            <a:stCxn id="118" idx="1"/>
            <a:endCxn id="124" idx="0"/>
          </p:cNvCxnSpPr>
          <p:nvPr/>
        </p:nvCxnSpPr>
        <p:spPr>
          <a:xfrm flipH="1">
            <a:off x="8423886" y="3834912"/>
            <a:ext cx="111523" cy="321305"/>
          </a:xfrm>
          <a:prstGeom prst="line">
            <a:avLst/>
          </a:prstGeom>
        </p:spPr>
        <p:style>
          <a:lnRef idx="3">
            <a:schemeClr val="accent6"/>
          </a:lnRef>
          <a:fillRef idx="0">
            <a:schemeClr val="accent6"/>
          </a:fillRef>
          <a:effectRef idx="2">
            <a:schemeClr val="accent6"/>
          </a:effectRef>
          <a:fontRef idx="minor">
            <a:schemeClr val="tx1"/>
          </a:fontRef>
        </p:style>
      </p:cxnSp>
      <p:cxnSp>
        <p:nvCxnSpPr>
          <p:cNvPr id="156" name="Straight Connector 155"/>
          <p:cNvCxnSpPr>
            <a:endCxn id="118" idx="0"/>
          </p:cNvCxnSpPr>
          <p:nvPr/>
        </p:nvCxnSpPr>
        <p:spPr>
          <a:xfrm flipH="1">
            <a:off x="8838477" y="3624385"/>
            <a:ext cx="284055"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64" name="Straight Connector 163"/>
          <p:cNvCxnSpPr>
            <a:stCxn id="125" idx="2"/>
            <a:endCxn id="105" idx="1"/>
          </p:cNvCxnSpPr>
          <p:nvPr/>
        </p:nvCxnSpPr>
        <p:spPr>
          <a:xfrm>
            <a:off x="5825552" y="4063934"/>
            <a:ext cx="193618" cy="300756"/>
          </a:xfrm>
          <a:prstGeom prst="line">
            <a:avLst/>
          </a:prstGeom>
        </p:spPr>
        <p:style>
          <a:lnRef idx="3">
            <a:schemeClr val="accent6"/>
          </a:lnRef>
          <a:fillRef idx="0">
            <a:schemeClr val="accent6"/>
          </a:fillRef>
          <a:effectRef idx="2">
            <a:schemeClr val="accent6"/>
          </a:effectRef>
          <a:fontRef idx="minor">
            <a:schemeClr val="tx1"/>
          </a:fontRef>
        </p:style>
      </p:cxnSp>
      <p:cxnSp>
        <p:nvCxnSpPr>
          <p:cNvPr id="167" name="Straight Connector 166"/>
          <p:cNvCxnSpPr>
            <a:stCxn id="125" idx="2"/>
            <a:endCxn id="106" idx="1"/>
          </p:cNvCxnSpPr>
          <p:nvPr/>
        </p:nvCxnSpPr>
        <p:spPr>
          <a:xfrm>
            <a:off x="5825552" y="4063934"/>
            <a:ext cx="182381" cy="614314"/>
          </a:xfrm>
          <a:prstGeom prst="line">
            <a:avLst/>
          </a:prstGeom>
        </p:spPr>
        <p:style>
          <a:lnRef idx="3">
            <a:schemeClr val="accent6"/>
          </a:lnRef>
          <a:fillRef idx="0">
            <a:schemeClr val="accent6"/>
          </a:fillRef>
          <a:effectRef idx="2">
            <a:schemeClr val="accent6"/>
          </a:effectRef>
          <a:fontRef idx="minor">
            <a:schemeClr val="tx1"/>
          </a:fontRef>
        </p:style>
      </p:cxnSp>
      <p:cxnSp>
        <p:nvCxnSpPr>
          <p:cNvPr id="170" name="Straight Connector 169"/>
          <p:cNvCxnSpPr>
            <a:stCxn id="105" idx="3"/>
            <a:endCxn id="126" idx="1"/>
          </p:cNvCxnSpPr>
          <p:nvPr/>
        </p:nvCxnSpPr>
        <p:spPr>
          <a:xfrm flipV="1">
            <a:off x="6520121" y="3387259"/>
            <a:ext cx="306576" cy="977431"/>
          </a:xfrm>
          <a:prstGeom prst="line">
            <a:avLst/>
          </a:prstGeom>
        </p:spPr>
        <p:style>
          <a:lnRef idx="3">
            <a:schemeClr val="accent6"/>
          </a:lnRef>
          <a:fillRef idx="0">
            <a:schemeClr val="accent6"/>
          </a:fillRef>
          <a:effectRef idx="2">
            <a:schemeClr val="accent6"/>
          </a:effectRef>
          <a:fontRef idx="minor">
            <a:schemeClr val="tx1"/>
          </a:fontRef>
        </p:style>
      </p:cxnSp>
      <p:cxnSp>
        <p:nvCxnSpPr>
          <p:cNvPr id="173" name="Straight Connector 172"/>
          <p:cNvCxnSpPr>
            <a:stCxn id="88" idx="1"/>
            <a:endCxn id="126" idx="3"/>
          </p:cNvCxnSpPr>
          <p:nvPr/>
        </p:nvCxnSpPr>
        <p:spPr>
          <a:xfrm flipH="1" flipV="1">
            <a:off x="7290841" y="3387259"/>
            <a:ext cx="430867" cy="1535548"/>
          </a:xfrm>
          <a:prstGeom prst="line">
            <a:avLst/>
          </a:prstGeom>
        </p:spPr>
        <p:style>
          <a:lnRef idx="3">
            <a:schemeClr val="accent6"/>
          </a:lnRef>
          <a:fillRef idx="0">
            <a:schemeClr val="accent6"/>
          </a:fillRef>
          <a:effectRef idx="2">
            <a:schemeClr val="accent6"/>
          </a:effectRef>
          <a:fontRef idx="minor">
            <a:schemeClr val="tx1"/>
          </a:fontRef>
        </p:style>
      </p:cxnSp>
      <p:cxnSp>
        <p:nvCxnSpPr>
          <p:cNvPr id="176" name="Straight Connector 175"/>
          <p:cNvCxnSpPr>
            <a:stCxn id="88" idx="3"/>
            <a:endCxn id="124" idx="2"/>
          </p:cNvCxnSpPr>
          <p:nvPr/>
        </p:nvCxnSpPr>
        <p:spPr>
          <a:xfrm flipV="1">
            <a:off x="8186220" y="4572030"/>
            <a:ext cx="237666" cy="350777"/>
          </a:xfrm>
          <a:prstGeom prst="line">
            <a:avLst/>
          </a:prstGeom>
        </p:spPr>
        <p:style>
          <a:lnRef idx="3">
            <a:schemeClr val="accent6"/>
          </a:lnRef>
          <a:fillRef idx="0">
            <a:schemeClr val="accent6"/>
          </a:fillRef>
          <a:effectRef idx="2">
            <a:schemeClr val="accent6"/>
          </a:effectRef>
          <a:fontRef idx="minor">
            <a:schemeClr val="tx1"/>
          </a:fontRef>
        </p:style>
      </p:cxnSp>
      <p:cxnSp>
        <p:nvCxnSpPr>
          <p:cNvPr id="185" name="Straight Connector 184"/>
          <p:cNvCxnSpPr>
            <a:stCxn id="89" idx="3"/>
            <a:endCxn id="124" idx="2"/>
          </p:cNvCxnSpPr>
          <p:nvPr/>
        </p:nvCxnSpPr>
        <p:spPr>
          <a:xfrm flipV="1">
            <a:off x="8174983" y="4572030"/>
            <a:ext cx="248902" cy="664334"/>
          </a:xfrm>
          <a:prstGeom prst="line">
            <a:avLst/>
          </a:prstGeom>
        </p:spPr>
        <p:style>
          <a:lnRef idx="3">
            <a:schemeClr val="accent6"/>
          </a:lnRef>
          <a:fillRef idx="0">
            <a:schemeClr val="accent6"/>
          </a:fillRef>
          <a:effectRef idx="2">
            <a:schemeClr val="accent6"/>
          </a:effectRef>
          <a:fontRef idx="minor">
            <a:schemeClr val="tx1"/>
          </a:fontRef>
        </p:style>
      </p:cxnSp>
      <p:cxnSp>
        <p:nvCxnSpPr>
          <p:cNvPr id="202" name="Straight Connector 201"/>
          <p:cNvCxnSpPr>
            <a:stCxn id="130" idx="3"/>
            <a:endCxn id="134" idx="2"/>
          </p:cNvCxnSpPr>
          <p:nvPr/>
        </p:nvCxnSpPr>
        <p:spPr>
          <a:xfrm flipV="1">
            <a:off x="4449081" y="4103332"/>
            <a:ext cx="200708" cy="259227"/>
          </a:xfrm>
          <a:prstGeom prst="line">
            <a:avLst/>
          </a:prstGeom>
        </p:spPr>
        <p:style>
          <a:lnRef idx="3">
            <a:schemeClr val="accent1"/>
          </a:lnRef>
          <a:fillRef idx="0">
            <a:schemeClr val="accent1"/>
          </a:fillRef>
          <a:effectRef idx="2">
            <a:schemeClr val="accent1"/>
          </a:effectRef>
          <a:fontRef idx="minor">
            <a:schemeClr val="tx1"/>
          </a:fontRef>
        </p:style>
      </p:cxnSp>
      <p:cxnSp>
        <p:nvCxnSpPr>
          <p:cNvPr id="396" name="Straight Connector 395"/>
          <p:cNvCxnSpPr>
            <a:stCxn id="135" idx="0"/>
          </p:cNvCxnSpPr>
          <p:nvPr/>
        </p:nvCxnSpPr>
        <p:spPr>
          <a:xfrm flipV="1">
            <a:off x="4649788" y="3411998"/>
            <a:ext cx="230756" cy="253484"/>
          </a:xfrm>
          <a:prstGeom prst="line">
            <a:avLst/>
          </a:prstGeom>
        </p:spPr>
        <p:style>
          <a:lnRef idx="3">
            <a:schemeClr val="accent1"/>
          </a:lnRef>
          <a:fillRef idx="0">
            <a:schemeClr val="accent1"/>
          </a:fillRef>
          <a:effectRef idx="2">
            <a:schemeClr val="accent1"/>
          </a:effectRef>
          <a:fontRef idx="minor">
            <a:schemeClr val="tx1"/>
          </a:fontRef>
        </p:style>
      </p:cxnSp>
      <p:cxnSp>
        <p:nvCxnSpPr>
          <p:cNvPr id="398" name="Straight Connector 397"/>
          <p:cNvCxnSpPr>
            <a:stCxn id="135" idx="0"/>
          </p:cNvCxnSpPr>
          <p:nvPr/>
        </p:nvCxnSpPr>
        <p:spPr>
          <a:xfrm flipV="1">
            <a:off x="4649788" y="3440727"/>
            <a:ext cx="347561" cy="224755"/>
          </a:xfrm>
          <a:prstGeom prst="line">
            <a:avLst/>
          </a:prstGeom>
        </p:spPr>
        <p:style>
          <a:lnRef idx="3">
            <a:schemeClr val="accent1"/>
          </a:lnRef>
          <a:fillRef idx="0">
            <a:schemeClr val="accent1"/>
          </a:fillRef>
          <a:effectRef idx="2">
            <a:schemeClr val="accent1"/>
          </a:effectRef>
          <a:fontRef idx="minor">
            <a:schemeClr val="tx1"/>
          </a:fontRef>
        </p:style>
      </p:cxnSp>
      <p:cxnSp>
        <p:nvCxnSpPr>
          <p:cNvPr id="401" name="Straight Connector 400"/>
          <p:cNvCxnSpPr>
            <a:stCxn id="135" idx="0"/>
            <a:endCxn id="110" idx="2"/>
          </p:cNvCxnSpPr>
          <p:nvPr/>
        </p:nvCxnSpPr>
        <p:spPr>
          <a:xfrm flipV="1">
            <a:off x="4649788" y="3510862"/>
            <a:ext cx="571964" cy="154621"/>
          </a:xfrm>
          <a:prstGeom prst="line">
            <a:avLst/>
          </a:prstGeom>
        </p:spPr>
        <p:style>
          <a:lnRef idx="3">
            <a:schemeClr val="accent1"/>
          </a:lnRef>
          <a:fillRef idx="0">
            <a:schemeClr val="accent1"/>
          </a:fillRef>
          <a:effectRef idx="2">
            <a:schemeClr val="accent1"/>
          </a:effectRef>
          <a:fontRef idx="minor">
            <a:schemeClr val="tx1"/>
          </a:fontRef>
        </p:style>
      </p:cxnSp>
      <p:cxnSp>
        <p:nvCxnSpPr>
          <p:cNvPr id="203" name="Straight Connector 202"/>
          <p:cNvCxnSpPr>
            <a:stCxn id="131" idx="3"/>
            <a:endCxn id="134" idx="2"/>
          </p:cNvCxnSpPr>
          <p:nvPr/>
        </p:nvCxnSpPr>
        <p:spPr>
          <a:xfrm flipV="1">
            <a:off x="4437845" y="4103332"/>
            <a:ext cx="211944" cy="572784"/>
          </a:xfrm>
          <a:prstGeom prst="line">
            <a:avLst/>
          </a:prstGeom>
        </p:spPr>
        <p:style>
          <a:lnRef idx="3">
            <a:schemeClr val="accent1"/>
          </a:lnRef>
          <a:fillRef idx="0">
            <a:schemeClr val="accent1"/>
          </a:fillRef>
          <a:effectRef idx="2">
            <a:schemeClr val="accent1"/>
          </a:effectRef>
          <a:fontRef idx="minor">
            <a:schemeClr val="tx1"/>
          </a:fontRef>
        </p:style>
      </p:cxnSp>
      <p:cxnSp>
        <p:nvCxnSpPr>
          <p:cNvPr id="209" name="Straight Connector 208"/>
          <p:cNvCxnSpPr>
            <a:stCxn id="106" idx="3"/>
            <a:endCxn id="127" idx="1"/>
          </p:cNvCxnSpPr>
          <p:nvPr/>
        </p:nvCxnSpPr>
        <p:spPr>
          <a:xfrm flipV="1">
            <a:off x="6508884" y="4202338"/>
            <a:ext cx="304539" cy="475910"/>
          </a:xfrm>
          <a:prstGeom prst="line">
            <a:avLst/>
          </a:prstGeom>
        </p:spPr>
        <p:style>
          <a:lnRef idx="3">
            <a:schemeClr val="accent6"/>
          </a:lnRef>
          <a:fillRef idx="0">
            <a:schemeClr val="accent6"/>
          </a:fillRef>
          <a:effectRef idx="2">
            <a:schemeClr val="accent6"/>
          </a:effectRef>
          <a:fontRef idx="minor">
            <a:schemeClr val="tx1"/>
          </a:fontRef>
        </p:style>
      </p:cxnSp>
      <p:cxnSp>
        <p:nvCxnSpPr>
          <p:cNvPr id="212" name="Straight Connector 211"/>
          <p:cNvCxnSpPr>
            <a:stCxn id="89" idx="1"/>
            <a:endCxn id="127" idx="3"/>
          </p:cNvCxnSpPr>
          <p:nvPr/>
        </p:nvCxnSpPr>
        <p:spPr>
          <a:xfrm flipH="1" flipV="1">
            <a:off x="7277567" y="4202338"/>
            <a:ext cx="432905" cy="1034026"/>
          </a:xfrm>
          <a:prstGeom prst="line">
            <a:avLst/>
          </a:prstGeom>
        </p:spPr>
        <p:style>
          <a:lnRef idx="3">
            <a:schemeClr val="accent6"/>
          </a:lnRef>
          <a:fillRef idx="0">
            <a:schemeClr val="accent6"/>
          </a:fillRef>
          <a:effectRef idx="2">
            <a:schemeClr val="accent6"/>
          </a:effectRef>
          <a:fontRef idx="minor">
            <a:schemeClr val="tx1"/>
          </a:fontRef>
        </p:style>
      </p:cxnSp>
      <p:cxnSp>
        <p:nvCxnSpPr>
          <p:cNvPr id="216" name="Straight Connector 215"/>
          <p:cNvCxnSpPr>
            <a:stCxn id="123" idx="0"/>
            <a:endCxn id="113" idx="3"/>
          </p:cNvCxnSpPr>
          <p:nvPr/>
        </p:nvCxnSpPr>
        <p:spPr>
          <a:xfrm flipV="1">
            <a:off x="9086352" y="3899121"/>
            <a:ext cx="137664" cy="257097"/>
          </a:xfrm>
          <a:prstGeom prst="line">
            <a:avLst/>
          </a:prstGeom>
        </p:spPr>
        <p:style>
          <a:lnRef idx="3">
            <a:schemeClr val="accent4"/>
          </a:lnRef>
          <a:fillRef idx="0">
            <a:schemeClr val="accent4"/>
          </a:fillRef>
          <a:effectRef idx="2">
            <a:schemeClr val="accent4"/>
          </a:effectRef>
          <a:fontRef idx="minor">
            <a:schemeClr val="tx1"/>
          </a:fontRef>
        </p:style>
      </p:cxnSp>
      <p:cxnSp>
        <p:nvCxnSpPr>
          <p:cNvPr id="219" name="Straight Connector 218"/>
          <p:cNvCxnSpPr>
            <a:stCxn id="123" idx="2"/>
            <a:endCxn id="85" idx="1"/>
          </p:cNvCxnSpPr>
          <p:nvPr/>
        </p:nvCxnSpPr>
        <p:spPr>
          <a:xfrm>
            <a:off x="9086352" y="4572031"/>
            <a:ext cx="137664" cy="346173"/>
          </a:xfrm>
          <a:prstGeom prst="line">
            <a:avLst/>
          </a:prstGeom>
        </p:spPr>
        <p:style>
          <a:lnRef idx="3">
            <a:schemeClr val="accent4"/>
          </a:lnRef>
          <a:fillRef idx="0">
            <a:schemeClr val="accent4"/>
          </a:fillRef>
          <a:effectRef idx="2">
            <a:schemeClr val="accent4"/>
          </a:effectRef>
          <a:fontRef idx="minor">
            <a:schemeClr val="tx1"/>
          </a:fontRef>
        </p:style>
      </p:cxnSp>
      <p:cxnSp>
        <p:nvCxnSpPr>
          <p:cNvPr id="223" name="Straight Connector 222"/>
          <p:cNvCxnSpPr>
            <a:stCxn id="123" idx="2"/>
            <a:endCxn id="87" idx="1"/>
          </p:cNvCxnSpPr>
          <p:nvPr/>
        </p:nvCxnSpPr>
        <p:spPr>
          <a:xfrm>
            <a:off x="9086352" y="4572031"/>
            <a:ext cx="137664" cy="664333"/>
          </a:xfrm>
          <a:prstGeom prst="line">
            <a:avLst/>
          </a:prstGeom>
        </p:spPr>
        <p:style>
          <a:lnRef idx="3">
            <a:schemeClr val="accent4"/>
          </a:lnRef>
          <a:fillRef idx="0">
            <a:schemeClr val="accent4"/>
          </a:fillRef>
          <a:effectRef idx="2">
            <a:schemeClr val="accent4"/>
          </a:effectRef>
          <a:fontRef idx="minor">
            <a:schemeClr val="tx1"/>
          </a:fontRef>
        </p:style>
      </p:cxnSp>
      <p:cxnSp>
        <p:nvCxnSpPr>
          <p:cNvPr id="226" name="Straight Connector 225"/>
          <p:cNvCxnSpPr>
            <a:stCxn id="238" idx="1"/>
            <a:endCxn id="85" idx="3"/>
          </p:cNvCxnSpPr>
          <p:nvPr/>
        </p:nvCxnSpPr>
        <p:spPr>
          <a:xfrm flipH="1">
            <a:off x="9775419" y="3348841"/>
            <a:ext cx="504359" cy="1569363"/>
          </a:xfrm>
          <a:prstGeom prst="line">
            <a:avLst/>
          </a:prstGeom>
        </p:spPr>
        <p:style>
          <a:lnRef idx="3">
            <a:schemeClr val="accent4"/>
          </a:lnRef>
          <a:fillRef idx="0">
            <a:schemeClr val="accent4"/>
          </a:fillRef>
          <a:effectRef idx="2">
            <a:schemeClr val="accent4"/>
          </a:effectRef>
          <a:fontRef idx="minor">
            <a:schemeClr val="tx1"/>
          </a:fontRef>
        </p:style>
      </p:cxnSp>
      <p:cxnSp>
        <p:nvCxnSpPr>
          <p:cNvPr id="229" name="Straight Connector 228"/>
          <p:cNvCxnSpPr>
            <a:stCxn id="254" idx="1"/>
            <a:endCxn id="85" idx="3"/>
          </p:cNvCxnSpPr>
          <p:nvPr/>
        </p:nvCxnSpPr>
        <p:spPr>
          <a:xfrm flipH="1">
            <a:off x="9775419" y="4681866"/>
            <a:ext cx="496261" cy="236338"/>
          </a:xfrm>
          <a:prstGeom prst="line">
            <a:avLst/>
          </a:prstGeom>
        </p:spPr>
        <p:style>
          <a:lnRef idx="3">
            <a:schemeClr val="accent4"/>
          </a:lnRef>
          <a:fillRef idx="0">
            <a:schemeClr val="accent4"/>
          </a:fillRef>
          <a:effectRef idx="2">
            <a:schemeClr val="accent4"/>
          </a:effectRef>
          <a:fontRef idx="minor">
            <a:schemeClr val="tx1"/>
          </a:fontRef>
        </p:style>
      </p:cxnSp>
      <p:cxnSp>
        <p:nvCxnSpPr>
          <p:cNvPr id="232" name="Straight Connector 231"/>
          <p:cNvCxnSpPr>
            <a:stCxn id="259" idx="1"/>
            <a:endCxn id="87" idx="3"/>
          </p:cNvCxnSpPr>
          <p:nvPr/>
        </p:nvCxnSpPr>
        <p:spPr>
          <a:xfrm flipH="1">
            <a:off x="9775419" y="5171810"/>
            <a:ext cx="487879" cy="64554"/>
          </a:xfrm>
          <a:prstGeom prst="line">
            <a:avLst/>
          </a:prstGeom>
        </p:spPr>
        <p:style>
          <a:lnRef idx="3">
            <a:schemeClr val="accent4"/>
          </a:lnRef>
          <a:fillRef idx="0">
            <a:schemeClr val="accent4"/>
          </a:fillRef>
          <a:effectRef idx="2">
            <a:schemeClr val="accent4"/>
          </a:effectRef>
          <a:fontRef idx="minor">
            <a:schemeClr val="tx1"/>
          </a:fontRef>
        </p:style>
      </p:cxnSp>
      <p:cxnSp>
        <p:nvCxnSpPr>
          <p:cNvPr id="235" name="Straight Connector 234"/>
          <p:cNvCxnSpPr>
            <a:stCxn id="243" idx="1"/>
            <a:endCxn id="87" idx="3"/>
          </p:cNvCxnSpPr>
          <p:nvPr/>
        </p:nvCxnSpPr>
        <p:spPr>
          <a:xfrm flipH="1">
            <a:off x="9775419" y="3838785"/>
            <a:ext cx="495977" cy="1397579"/>
          </a:xfrm>
          <a:prstGeom prst="line">
            <a:avLst/>
          </a:prstGeom>
        </p:spPr>
        <p:style>
          <a:lnRef idx="3">
            <a:schemeClr val="accent4"/>
          </a:lnRef>
          <a:fillRef idx="0">
            <a:schemeClr val="accent4"/>
          </a:fillRef>
          <a:effectRef idx="2">
            <a:schemeClr val="accent4"/>
          </a:effectRef>
          <a:fontRef idx="minor">
            <a:schemeClr val="tx1"/>
          </a:fontRef>
        </p:style>
      </p:cxnSp>
      <p:cxnSp>
        <p:nvCxnSpPr>
          <p:cNvPr id="289" name="Straight Connector 288"/>
          <p:cNvCxnSpPr>
            <a:stCxn id="142" idx="1"/>
            <a:endCxn id="138" idx="3"/>
          </p:cNvCxnSpPr>
          <p:nvPr/>
        </p:nvCxnSpPr>
        <p:spPr>
          <a:xfrm flipH="1" flipV="1">
            <a:off x="2154685" y="3316385"/>
            <a:ext cx="347524" cy="1149748"/>
          </a:xfrm>
          <a:prstGeom prst="line">
            <a:avLst/>
          </a:prstGeom>
        </p:spPr>
        <p:style>
          <a:lnRef idx="3">
            <a:schemeClr val="accent1"/>
          </a:lnRef>
          <a:fillRef idx="0">
            <a:schemeClr val="accent1"/>
          </a:fillRef>
          <a:effectRef idx="2">
            <a:schemeClr val="accent1"/>
          </a:effectRef>
          <a:fontRef idx="minor">
            <a:schemeClr val="tx1"/>
          </a:fontRef>
        </p:style>
      </p:cxnSp>
      <p:cxnSp>
        <p:nvCxnSpPr>
          <p:cNvPr id="292" name="Straight Connector 291"/>
          <p:cNvCxnSpPr>
            <a:stCxn id="138" idx="1"/>
            <a:endCxn id="139" idx="3"/>
          </p:cNvCxnSpPr>
          <p:nvPr/>
        </p:nvCxnSpPr>
        <p:spPr>
          <a:xfrm flipH="1" flipV="1">
            <a:off x="1231396" y="3316385"/>
            <a:ext cx="459145"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295" name="Straight Connector 294"/>
          <p:cNvCxnSpPr>
            <a:stCxn id="143" idx="1"/>
            <a:endCxn id="312" idx="3"/>
          </p:cNvCxnSpPr>
          <p:nvPr/>
        </p:nvCxnSpPr>
        <p:spPr>
          <a:xfrm flipH="1">
            <a:off x="1262926" y="4673429"/>
            <a:ext cx="443310" cy="8341"/>
          </a:xfrm>
          <a:prstGeom prst="line">
            <a:avLst/>
          </a:prstGeom>
        </p:spPr>
        <p:style>
          <a:lnRef idx="3">
            <a:schemeClr val="accent1"/>
          </a:lnRef>
          <a:fillRef idx="0">
            <a:schemeClr val="accent1"/>
          </a:fillRef>
          <a:effectRef idx="2">
            <a:schemeClr val="accent1"/>
          </a:effectRef>
          <a:fontRef idx="minor">
            <a:schemeClr val="tx1"/>
          </a:fontRef>
        </p:style>
      </p:cxnSp>
      <p:cxnSp>
        <p:nvCxnSpPr>
          <p:cNvPr id="298" name="Straight Connector 297"/>
          <p:cNvCxnSpPr>
            <a:stCxn id="142" idx="1"/>
            <a:endCxn id="143" idx="3"/>
          </p:cNvCxnSpPr>
          <p:nvPr/>
        </p:nvCxnSpPr>
        <p:spPr>
          <a:xfrm flipH="1">
            <a:off x="2170379" y="4466133"/>
            <a:ext cx="331829" cy="207296"/>
          </a:xfrm>
          <a:prstGeom prst="line">
            <a:avLst/>
          </a:prstGeom>
        </p:spPr>
        <p:style>
          <a:lnRef idx="3">
            <a:schemeClr val="accent1"/>
          </a:lnRef>
          <a:fillRef idx="0">
            <a:schemeClr val="accent1"/>
          </a:fillRef>
          <a:effectRef idx="2">
            <a:schemeClr val="accent1"/>
          </a:effectRef>
          <a:fontRef idx="minor">
            <a:schemeClr val="tx1"/>
          </a:fontRef>
        </p:style>
      </p:cxnSp>
      <p:sp>
        <p:nvSpPr>
          <p:cNvPr id="309" name="Rectangle 308"/>
          <p:cNvSpPr/>
          <p:nvPr/>
        </p:nvSpPr>
        <p:spPr>
          <a:xfrm>
            <a:off x="486799" y="4136392"/>
            <a:ext cx="460634" cy="722171"/>
          </a:xfrm>
          <a:prstGeom prst="rect">
            <a:avLst/>
          </a:prstGeom>
          <a:ln>
            <a:solidFill>
              <a:srgbClr val="FFFFFF"/>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rgbClr val="FFFFFF"/>
                    </a:gs>
                    <a:gs pos="100000">
                      <a:srgbClr val="FFFFFF"/>
                    </a:gs>
                  </a:gsLst>
                  <a:lin ang="5400000" scaled="0"/>
                </a:gradFill>
              </a:rPr>
              <a:t>Client</a:t>
            </a:r>
          </a:p>
        </p:txBody>
      </p:sp>
      <p:sp>
        <p:nvSpPr>
          <p:cNvPr id="310" name="Rectangle 309"/>
          <p:cNvSpPr/>
          <p:nvPr/>
        </p:nvSpPr>
        <p:spPr>
          <a:xfrm>
            <a:off x="391961" y="4253812"/>
            <a:ext cx="668194" cy="722171"/>
          </a:xfrm>
          <a:prstGeom prst="rect">
            <a:avLst/>
          </a:prstGeom>
          <a:ln>
            <a:solidFill>
              <a:srgbClr val="FFFFFF"/>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rgbClr val="FFFFFF"/>
                    </a:gs>
                    <a:gs pos="100000">
                      <a:srgbClr val="FFFFFF"/>
                    </a:gs>
                  </a:gsLst>
                  <a:lin ang="5400000" scaled="0"/>
                </a:gradFill>
              </a:rPr>
              <a:t>Client</a:t>
            </a:r>
          </a:p>
        </p:txBody>
      </p:sp>
      <p:sp>
        <p:nvSpPr>
          <p:cNvPr id="311" name="Rectangle 310"/>
          <p:cNvSpPr/>
          <p:nvPr/>
        </p:nvSpPr>
        <p:spPr>
          <a:xfrm>
            <a:off x="305850" y="4385467"/>
            <a:ext cx="870901" cy="722171"/>
          </a:xfrm>
          <a:prstGeom prst="rect">
            <a:avLst/>
          </a:prstGeom>
          <a:ln>
            <a:solidFill>
              <a:srgbClr val="FFFFFF"/>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1050" dirty="0">
                <a:gradFill>
                  <a:gsLst>
                    <a:gs pos="0">
                      <a:srgbClr val="FFFFFF"/>
                    </a:gs>
                    <a:gs pos="100000">
                      <a:srgbClr val="FFFFFF"/>
                    </a:gs>
                  </a:gsLst>
                  <a:lin ang="5400000" scaled="0"/>
                </a:gradFill>
              </a:rPr>
              <a:t>Client</a:t>
            </a:r>
          </a:p>
        </p:txBody>
      </p:sp>
      <p:sp>
        <p:nvSpPr>
          <p:cNvPr id="312" name="Rectangle 311"/>
          <p:cNvSpPr/>
          <p:nvPr/>
        </p:nvSpPr>
        <p:spPr>
          <a:xfrm>
            <a:off x="875584" y="4578195"/>
            <a:ext cx="387342" cy="207149"/>
          </a:xfrm>
          <a:prstGeom prst="rect">
            <a:avLst/>
          </a:prstGeom>
          <a:solidFill>
            <a:schemeClr val="tx2"/>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chemeClr val="bg1"/>
                    </a:gs>
                    <a:gs pos="100000">
                      <a:schemeClr val="bg1"/>
                    </a:gs>
                  </a:gsLst>
                  <a:lin ang="5400000" scaled="0"/>
                </a:gradFill>
              </a:rPr>
              <a:t>NIC</a:t>
            </a:r>
          </a:p>
        </p:txBody>
      </p:sp>
      <p:cxnSp>
        <p:nvCxnSpPr>
          <p:cNvPr id="404" name="Straight Connector 403"/>
          <p:cNvCxnSpPr>
            <a:endCxn id="125" idx="0"/>
          </p:cNvCxnSpPr>
          <p:nvPr/>
        </p:nvCxnSpPr>
        <p:spPr>
          <a:xfrm>
            <a:off x="5612868" y="3433780"/>
            <a:ext cx="212684" cy="214341"/>
          </a:xfrm>
          <a:prstGeom prst="line">
            <a:avLst/>
          </a:prstGeom>
        </p:spPr>
        <p:style>
          <a:lnRef idx="3">
            <a:schemeClr val="accent6"/>
          </a:lnRef>
          <a:fillRef idx="0">
            <a:schemeClr val="accent6"/>
          </a:fillRef>
          <a:effectRef idx="2">
            <a:schemeClr val="accent6"/>
          </a:effectRef>
          <a:fontRef idx="minor">
            <a:schemeClr val="tx1"/>
          </a:fontRef>
        </p:style>
      </p:cxnSp>
      <p:cxnSp>
        <p:nvCxnSpPr>
          <p:cNvPr id="405" name="Straight Connector 404"/>
          <p:cNvCxnSpPr>
            <a:stCxn id="125" idx="0"/>
            <a:endCxn id="112" idx="3"/>
          </p:cNvCxnSpPr>
          <p:nvPr/>
        </p:nvCxnSpPr>
        <p:spPr>
          <a:xfrm flipH="1" flipV="1">
            <a:off x="5496928" y="3449112"/>
            <a:ext cx="328624" cy="199009"/>
          </a:xfrm>
          <a:prstGeom prst="line">
            <a:avLst/>
          </a:prstGeom>
        </p:spPr>
        <p:style>
          <a:lnRef idx="3">
            <a:schemeClr val="accent6"/>
          </a:lnRef>
          <a:fillRef idx="0">
            <a:schemeClr val="accent6"/>
          </a:fillRef>
          <a:effectRef idx="2">
            <a:schemeClr val="accent6"/>
          </a:effectRef>
          <a:fontRef idx="minor">
            <a:schemeClr val="tx1"/>
          </a:fontRef>
        </p:style>
      </p:cxnSp>
      <p:cxnSp>
        <p:nvCxnSpPr>
          <p:cNvPr id="406" name="Straight Connector 405"/>
          <p:cNvCxnSpPr>
            <a:endCxn id="125" idx="0"/>
          </p:cNvCxnSpPr>
          <p:nvPr/>
        </p:nvCxnSpPr>
        <p:spPr>
          <a:xfrm>
            <a:off x="5393278" y="3509717"/>
            <a:ext cx="432274" cy="138404"/>
          </a:xfrm>
          <a:prstGeom prst="line">
            <a:avLst/>
          </a:prstGeom>
        </p:spPr>
        <p:style>
          <a:lnRef idx="3">
            <a:schemeClr val="accent6"/>
          </a:lnRef>
          <a:fillRef idx="0">
            <a:schemeClr val="accent6"/>
          </a:fillRef>
          <a:effectRef idx="2">
            <a:schemeClr val="accent6"/>
          </a:effectRef>
          <a:fontRef idx="minor">
            <a:schemeClr val="tx1"/>
          </a:fontRef>
        </p:style>
      </p:cxnSp>
      <p:sp>
        <p:nvSpPr>
          <p:cNvPr id="121" name="Rectangle 120"/>
          <p:cNvSpPr/>
          <p:nvPr/>
        </p:nvSpPr>
        <p:spPr>
          <a:xfrm>
            <a:off x="5006607" y="2502938"/>
            <a:ext cx="377545" cy="786492"/>
          </a:xfrm>
          <a:prstGeom prst="rect">
            <a:avLst/>
          </a:prstGeom>
          <a:solidFill>
            <a:srgbClr val="FF0066"/>
          </a:solidFill>
        </p:spPr>
        <p:style>
          <a:lnRef idx="1">
            <a:schemeClr val="dk1"/>
          </a:lnRef>
          <a:fillRef idx="2">
            <a:schemeClr val="dk1"/>
          </a:fillRef>
          <a:effectRef idx="1">
            <a:schemeClr val="dk1"/>
          </a:effectRef>
          <a:fontRef idx="minor">
            <a:schemeClr val="dk1"/>
          </a:fontRef>
        </p:style>
        <p:txBody>
          <a:bodyPr lIns="0" tIns="93260" rIns="0" bIns="0" rtlCol="0" anchor="t"/>
          <a:lstStyle/>
          <a:p>
            <a:pPr algn="ctr"/>
            <a:r>
              <a:rPr lang="en-US" sz="1050" dirty="0">
                <a:solidFill>
                  <a:srgbClr val="363535"/>
                </a:solidFill>
              </a:rPr>
              <a:t>VM</a:t>
            </a:r>
          </a:p>
        </p:txBody>
      </p:sp>
      <p:sp>
        <p:nvSpPr>
          <p:cNvPr id="117" name="Rectangle 116"/>
          <p:cNvSpPr/>
          <p:nvPr/>
        </p:nvSpPr>
        <p:spPr>
          <a:xfrm>
            <a:off x="4942654" y="2591340"/>
            <a:ext cx="537578" cy="781057"/>
          </a:xfrm>
          <a:prstGeom prst="rect">
            <a:avLst/>
          </a:prstGeom>
          <a:solidFill>
            <a:srgbClr val="FF0066"/>
          </a:solidFill>
        </p:spPr>
        <p:style>
          <a:lnRef idx="1">
            <a:schemeClr val="dk1"/>
          </a:lnRef>
          <a:fillRef idx="2">
            <a:schemeClr val="dk1"/>
          </a:fillRef>
          <a:effectRef idx="1">
            <a:schemeClr val="dk1"/>
          </a:effectRef>
          <a:fontRef idx="minor">
            <a:schemeClr val="dk1"/>
          </a:fontRef>
        </p:style>
        <p:txBody>
          <a:bodyPr lIns="0" tIns="93260" rIns="0" bIns="0" rtlCol="0" anchor="t"/>
          <a:lstStyle/>
          <a:p>
            <a:pPr algn="ctr"/>
            <a:r>
              <a:rPr lang="en-US" sz="1050" dirty="0">
                <a:solidFill>
                  <a:srgbClr val="363535"/>
                </a:solidFill>
              </a:rPr>
              <a:t>VM</a:t>
            </a:r>
          </a:p>
        </p:txBody>
      </p:sp>
      <p:sp>
        <p:nvSpPr>
          <p:cNvPr id="116" name="Rectangle 115"/>
          <p:cNvSpPr/>
          <p:nvPr/>
        </p:nvSpPr>
        <p:spPr>
          <a:xfrm>
            <a:off x="4857180" y="2663709"/>
            <a:ext cx="724971" cy="781057"/>
          </a:xfrm>
          <a:prstGeom prst="rect">
            <a:avLst/>
          </a:prstGeom>
          <a:solidFill>
            <a:srgbClr val="FF0066"/>
          </a:solidFill>
        </p:spPr>
        <p:style>
          <a:lnRef idx="1">
            <a:schemeClr val="dk1"/>
          </a:lnRef>
          <a:fillRef idx="2">
            <a:schemeClr val="dk1"/>
          </a:fillRef>
          <a:effectRef idx="1">
            <a:schemeClr val="dk1"/>
          </a:effectRef>
          <a:fontRef idx="minor">
            <a:schemeClr val="dk1"/>
          </a:fontRef>
        </p:style>
        <p:txBody>
          <a:bodyPr lIns="0" tIns="93260" rIns="0" bIns="0" rtlCol="0" anchor="t"/>
          <a:lstStyle/>
          <a:p>
            <a:pPr algn="ctr"/>
            <a:r>
              <a:rPr lang="en-US" sz="1050" dirty="0">
                <a:solidFill>
                  <a:srgbClr val="363535"/>
                </a:solidFill>
              </a:rPr>
              <a:t>VM</a:t>
            </a:r>
          </a:p>
        </p:txBody>
      </p:sp>
      <p:sp>
        <p:nvSpPr>
          <p:cNvPr id="110" name="Rectangle 109"/>
          <p:cNvSpPr/>
          <p:nvPr/>
        </p:nvSpPr>
        <p:spPr>
          <a:xfrm>
            <a:off x="4793783" y="2753837"/>
            <a:ext cx="855938" cy="757025"/>
          </a:xfrm>
          <a:prstGeom prst="rect">
            <a:avLst/>
          </a:prstGeom>
          <a:solidFill>
            <a:srgbClr val="FF0066"/>
          </a:solidFill>
        </p:spPr>
        <p:style>
          <a:lnRef idx="1">
            <a:schemeClr val="dk1"/>
          </a:lnRef>
          <a:fillRef idx="2">
            <a:schemeClr val="dk1"/>
          </a:fillRef>
          <a:effectRef idx="1">
            <a:schemeClr val="dk1"/>
          </a:effectRef>
          <a:fontRef idx="minor">
            <a:schemeClr val="dk1"/>
          </a:fontRef>
        </p:style>
        <p:txBody>
          <a:bodyPr lIns="0" tIns="27978" rIns="0" bIns="0" rtlCol="0" anchor="t"/>
          <a:lstStyle/>
          <a:p>
            <a:pPr algn="ctr"/>
            <a:r>
              <a:rPr lang="en-US" sz="1050" dirty="0">
                <a:solidFill>
                  <a:srgbClr val="363535"/>
                </a:solidFill>
              </a:rPr>
              <a:t>Virtual</a:t>
            </a:r>
            <a:br>
              <a:rPr lang="en-US" sz="1050" dirty="0">
                <a:solidFill>
                  <a:srgbClr val="363535"/>
                </a:solidFill>
              </a:rPr>
            </a:br>
            <a:r>
              <a:rPr lang="en-US" sz="1050" dirty="0">
                <a:solidFill>
                  <a:srgbClr val="363535"/>
                </a:solidFill>
              </a:rPr>
              <a:t>Machine</a:t>
            </a:r>
          </a:p>
        </p:txBody>
      </p:sp>
      <p:sp>
        <p:nvSpPr>
          <p:cNvPr id="111" name="Rectangle 110"/>
          <p:cNvSpPr/>
          <p:nvPr/>
        </p:nvSpPr>
        <p:spPr>
          <a:xfrm>
            <a:off x="4725110" y="3152990"/>
            <a:ext cx="433547" cy="207149"/>
          </a:xfrm>
          <a:prstGeom prst="rect">
            <a:avLst/>
          </a:prstGeom>
          <a:solidFill>
            <a:schemeClr val="tx2"/>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chemeClr val="bg1"/>
                    </a:gs>
                    <a:gs pos="100000">
                      <a:schemeClr val="bg1"/>
                    </a:gs>
                  </a:gsLst>
                  <a:lin ang="5400000" scaled="0"/>
                </a:gradFill>
              </a:rPr>
              <a:t>vNIC</a:t>
            </a:r>
          </a:p>
        </p:txBody>
      </p:sp>
      <p:sp>
        <p:nvSpPr>
          <p:cNvPr id="112" name="Can 111"/>
          <p:cNvSpPr/>
          <p:nvPr/>
        </p:nvSpPr>
        <p:spPr>
          <a:xfrm>
            <a:off x="5305139" y="3093448"/>
            <a:ext cx="383577" cy="355664"/>
          </a:xfrm>
          <a:prstGeom prst="can">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1050" dirty="0">
                <a:solidFill>
                  <a:srgbClr val="363535"/>
                </a:solidFill>
              </a:rPr>
              <a:t>vDisk</a:t>
            </a:r>
          </a:p>
        </p:txBody>
      </p:sp>
      <p:sp>
        <p:nvSpPr>
          <p:cNvPr id="414" name="Snip and Round Single Corner Rectangle 413"/>
          <p:cNvSpPr/>
          <p:nvPr/>
        </p:nvSpPr>
        <p:spPr>
          <a:xfrm>
            <a:off x="8299146" y="3348809"/>
            <a:ext cx="449534" cy="431494"/>
          </a:xfrm>
          <a:prstGeom prst="snipRoundRect">
            <a:avLst>
              <a:gd name="adj1" fmla="val 1961"/>
              <a:gd name="adj2" fmla="val 16667"/>
            </a:avLst>
          </a:prstGeom>
          <a:solidFill>
            <a:srgbClr val="F8F57B"/>
          </a:solidFill>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1050" dirty="0">
                <a:solidFill>
                  <a:srgbClr val="363535"/>
                </a:solidFill>
              </a:rPr>
              <a:t>File</a:t>
            </a:r>
          </a:p>
          <a:p>
            <a:pPr algn="ctr"/>
            <a:r>
              <a:rPr lang="en-US" sz="1050" dirty="0">
                <a:solidFill>
                  <a:srgbClr val="363535"/>
                </a:solidFill>
              </a:rPr>
              <a:t>Share</a:t>
            </a:r>
          </a:p>
        </p:txBody>
      </p:sp>
      <p:sp>
        <p:nvSpPr>
          <p:cNvPr id="415" name="Can 414"/>
          <p:cNvSpPr/>
          <p:nvPr/>
        </p:nvSpPr>
        <p:spPr>
          <a:xfrm>
            <a:off x="8978449" y="3255461"/>
            <a:ext cx="510880" cy="507285"/>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050" dirty="0">
                <a:solidFill>
                  <a:srgbClr val="363535"/>
                </a:solidFill>
              </a:rPr>
              <a:t>Space</a:t>
            </a:r>
          </a:p>
        </p:txBody>
      </p:sp>
      <p:cxnSp>
        <p:nvCxnSpPr>
          <p:cNvPr id="416" name="Straight Connector 415"/>
          <p:cNvCxnSpPr/>
          <p:nvPr/>
        </p:nvCxnSpPr>
        <p:spPr>
          <a:xfrm flipH="1">
            <a:off x="8838477" y="3533180"/>
            <a:ext cx="284055"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417" name="Straight Connector 416"/>
          <p:cNvCxnSpPr>
            <a:stCxn id="123" idx="0"/>
          </p:cNvCxnSpPr>
          <p:nvPr/>
        </p:nvCxnSpPr>
        <p:spPr>
          <a:xfrm flipV="1">
            <a:off x="9086352" y="3782876"/>
            <a:ext cx="31919" cy="373342"/>
          </a:xfrm>
          <a:prstGeom prst="line">
            <a:avLst/>
          </a:prstGeom>
        </p:spPr>
        <p:style>
          <a:lnRef idx="3">
            <a:schemeClr val="accent4"/>
          </a:lnRef>
          <a:fillRef idx="0">
            <a:schemeClr val="accent4"/>
          </a:fillRef>
          <a:effectRef idx="2">
            <a:schemeClr val="accent4"/>
          </a:effectRef>
          <a:fontRef idx="minor">
            <a:schemeClr val="tx1"/>
          </a:fontRef>
        </p:style>
      </p:cxnSp>
      <p:cxnSp>
        <p:nvCxnSpPr>
          <p:cNvPr id="420" name="Straight Connector 419"/>
          <p:cNvCxnSpPr>
            <a:endCxn id="124" idx="0"/>
          </p:cNvCxnSpPr>
          <p:nvPr/>
        </p:nvCxnSpPr>
        <p:spPr>
          <a:xfrm>
            <a:off x="8408590" y="3648126"/>
            <a:ext cx="15296" cy="508091"/>
          </a:xfrm>
          <a:prstGeom prst="line">
            <a:avLst/>
          </a:prstGeom>
        </p:spPr>
        <p:style>
          <a:lnRef idx="3">
            <a:schemeClr val="accent6"/>
          </a:lnRef>
          <a:fillRef idx="0">
            <a:schemeClr val="accent6"/>
          </a:fillRef>
          <a:effectRef idx="2">
            <a:schemeClr val="accent6"/>
          </a:effectRef>
          <a:fontRef idx="minor">
            <a:schemeClr val="tx1"/>
          </a:fontRef>
        </p:style>
      </p:cxnSp>
      <p:sp>
        <p:nvSpPr>
          <p:cNvPr id="118" name="Snip and Round Single Corner Rectangle 117"/>
          <p:cNvSpPr/>
          <p:nvPr/>
        </p:nvSpPr>
        <p:spPr>
          <a:xfrm>
            <a:off x="8232342" y="3413858"/>
            <a:ext cx="606134" cy="421054"/>
          </a:xfrm>
          <a:prstGeom prst="snipRoundRect">
            <a:avLst>
              <a:gd name="adj1" fmla="val 1961"/>
              <a:gd name="adj2" fmla="val 16667"/>
            </a:avLst>
          </a:prstGeom>
          <a:solidFill>
            <a:srgbClr val="F8F57B"/>
          </a:solidFill>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1050" dirty="0">
                <a:solidFill>
                  <a:srgbClr val="363535"/>
                </a:solidFill>
              </a:rPr>
              <a:t>File</a:t>
            </a:r>
          </a:p>
          <a:p>
            <a:pPr algn="ctr"/>
            <a:r>
              <a:rPr lang="en-US" sz="1050" dirty="0">
                <a:solidFill>
                  <a:srgbClr val="363535"/>
                </a:solidFill>
              </a:rPr>
              <a:t>Share</a:t>
            </a:r>
          </a:p>
        </p:txBody>
      </p:sp>
      <p:sp>
        <p:nvSpPr>
          <p:cNvPr id="113" name="Can 112"/>
          <p:cNvSpPr/>
          <p:nvPr/>
        </p:nvSpPr>
        <p:spPr>
          <a:xfrm>
            <a:off x="8922744" y="3320266"/>
            <a:ext cx="602544" cy="578855"/>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050" dirty="0">
                <a:solidFill>
                  <a:srgbClr val="363535"/>
                </a:solidFill>
              </a:rPr>
              <a:t>Space</a:t>
            </a:r>
          </a:p>
        </p:txBody>
      </p:sp>
      <p:sp>
        <p:nvSpPr>
          <p:cNvPr id="430" name="TextBox 429"/>
          <p:cNvSpPr txBox="1"/>
          <p:nvPr/>
        </p:nvSpPr>
        <p:spPr>
          <a:xfrm>
            <a:off x="4922999" y="1428657"/>
            <a:ext cx="978170" cy="879912"/>
          </a:xfrm>
          <a:prstGeom prst="rect">
            <a:avLst/>
          </a:prstGeom>
          <a:noFill/>
        </p:spPr>
        <p:txBody>
          <a:bodyPr wrap="square" lIns="93260" tIns="93260" rIns="93260" bIns="93260" rtlCol="0">
            <a:spAutoFit/>
          </a:bodyPr>
          <a:lstStyle/>
          <a:p>
            <a:pPr>
              <a:lnSpc>
                <a:spcPct val="90000"/>
              </a:lnSpc>
              <a:spcBef>
                <a:spcPct val="20000"/>
              </a:spcBef>
              <a:buSzPct val="90000"/>
            </a:pPr>
            <a:r>
              <a:rPr lang="en-US" sz="4896" dirty="0">
                <a:solidFill>
                  <a:srgbClr val="59D01E">
                    <a:alpha val="99000"/>
                  </a:srgbClr>
                </a:solidFill>
              </a:rPr>
              <a:t>…</a:t>
            </a:r>
          </a:p>
        </p:txBody>
      </p:sp>
      <p:sp>
        <p:nvSpPr>
          <p:cNvPr id="431" name="TextBox 430"/>
          <p:cNvSpPr txBox="1"/>
          <p:nvPr/>
        </p:nvSpPr>
        <p:spPr>
          <a:xfrm>
            <a:off x="376554" y="2061543"/>
            <a:ext cx="978170" cy="866412"/>
          </a:xfrm>
          <a:prstGeom prst="rect">
            <a:avLst/>
          </a:prstGeom>
          <a:noFill/>
        </p:spPr>
        <p:txBody>
          <a:bodyPr wrap="square" lIns="93260" tIns="93260" rIns="93260" bIns="93260" rtlCol="0">
            <a:spAutoFit/>
          </a:bodyPr>
          <a:lstStyle>
            <a:defPPr>
              <a:defRPr lang="en-US"/>
            </a:defPPr>
            <a:lvl1pPr>
              <a:lnSpc>
                <a:spcPct val="90000"/>
              </a:lnSpc>
              <a:spcBef>
                <a:spcPct val="20000"/>
              </a:spcBef>
              <a:buSzPct val="90000"/>
              <a:defRPr sz="4896">
                <a:solidFill>
                  <a:srgbClr val="59D01E">
                    <a:alpha val="99000"/>
                  </a:srgb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a:t>
            </a:r>
          </a:p>
        </p:txBody>
      </p:sp>
      <p:sp>
        <p:nvSpPr>
          <p:cNvPr id="432" name="TextBox 431"/>
          <p:cNvSpPr txBox="1"/>
          <p:nvPr/>
        </p:nvSpPr>
        <p:spPr>
          <a:xfrm>
            <a:off x="398015" y="3414395"/>
            <a:ext cx="978170" cy="866412"/>
          </a:xfrm>
          <a:prstGeom prst="rect">
            <a:avLst/>
          </a:prstGeom>
          <a:noFill/>
        </p:spPr>
        <p:txBody>
          <a:bodyPr wrap="square" lIns="93260" tIns="93260" rIns="93260" bIns="93260" rtlCol="0">
            <a:spAutoFit/>
          </a:bodyPr>
          <a:lstStyle>
            <a:defPPr>
              <a:defRPr lang="en-US"/>
            </a:defPPr>
            <a:lvl1pPr>
              <a:lnSpc>
                <a:spcPct val="90000"/>
              </a:lnSpc>
              <a:spcBef>
                <a:spcPct val="20000"/>
              </a:spcBef>
              <a:buSzPct val="90000"/>
              <a:defRPr sz="4896">
                <a:solidFill>
                  <a:srgbClr val="59D01E">
                    <a:alpha val="99000"/>
                  </a:srgb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a:t>
            </a:r>
          </a:p>
        </p:txBody>
      </p:sp>
      <p:sp>
        <p:nvSpPr>
          <p:cNvPr id="132" name="Rectangle 131"/>
          <p:cNvSpPr/>
          <p:nvPr/>
        </p:nvSpPr>
        <p:spPr>
          <a:xfrm>
            <a:off x="7632108" y="3218110"/>
            <a:ext cx="464786" cy="207149"/>
          </a:xfrm>
          <a:prstGeom prst="rect">
            <a:avLst/>
          </a:prstGeom>
          <a:solidFill>
            <a:schemeClr val="tx2"/>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chemeClr val="bg1"/>
                    </a:gs>
                    <a:gs pos="100000">
                      <a:schemeClr val="bg1"/>
                    </a:gs>
                  </a:gsLst>
                  <a:lin ang="5400000" scaled="0"/>
                </a:gradFill>
              </a:rPr>
              <a:t>NIC</a:t>
            </a:r>
          </a:p>
        </p:txBody>
      </p:sp>
      <p:sp>
        <p:nvSpPr>
          <p:cNvPr id="133" name="Rectangle 132"/>
          <p:cNvSpPr/>
          <p:nvPr/>
        </p:nvSpPr>
        <p:spPr>
          <a:xfrm>
            <a:off x="7620872" y="3531667"/>
            <a:ext cx="464786" cy="207149"/>
          </a:xfrm>
          <a:prstGeom prst="rect">
            <a:avLst/>
          </a:prstGeom>
          <a:solidFill>
            <a:schemeClr val="tx2"/>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chemeClr val="bg1"/>
                    </a:gs>
                    <a:gs pos="100000">
                      <a:schemeClr val="bg1"/>
                    </a:gs>
                  </a:gsLst>
                  <a:lin ang="5400000" scaled="0"/>
                </a:gradFill>
              </a:rPr>
              <a:t>NIC</a:t>
            </a:r>
          </a:p>
        </p:txBody>
      </p:sp>
      <p:cxnSp>
        <p:nvCxnSpPr>
          <p:cNvPr id="144" name="Straight Connector 143"/>
          <p:cNvCxnSpPr>
            <a:stCxn id="136" idx="3"/>
          </p:cNvCxnSpPr>
          <p:nvPr/>
        </p:nvCxnSpPr>
        <p:spPr>
          <a:xfrm flipV="1">
            <a:off x="3776799" y="1593790"/>
            <a:ext cx="198658" cy="2324758"/>
          </a:xfrm>
          <a:prstGeom prst="line">
            <a:avLst/>
          </a:prstGeom>
        </p:spPr>
        <p:style>
          <a:lnRef idx="3">
            <a:schemeClr val="accent1"/>
          </a:lnRef>
          <a:fillRef idx="0">
            <a:schemeClr val="accent1"/>
          </a:fillRef>
          <a:effectRef idx="2">
            <a:schemeClr val="accent1"/>
          </a:effectRef>
          <a:fontRef idx="minor">
            <a:schemeClr val="tx1"/>
          </a:fontRef>
        </p:style>
      </p:cxnSp>
      <p:cxnSp>
        <p:nvCxnSpPr>
          <p:cNvPr id="145" name="Straight Connector 144"/>
          <p:cNvCxnSpPr/>
          <p:nvPr/>
        </p:nvCxnSpPr>
        <p:spPr>
          <a:xfrm flipH="1" flipV="1">
            <a:off x="3973059" y="1593789"/>
            <a:ext cx="2404090" cy="1093"/>
          </a:xfrm>
          <a:prstGeom prst="line">
            <a:avLst/>
          </a:prstGeom>
        </p:spPr>
        <p:style>
          <a:lnRef idx="3">
            <a:schemeClr val="accent1"/>
          </a:lnRef>
          <a:fillRef idx="0">
            <a:schemeClr val="accent1"/>
          </a:fillRef>
          <a:effectRef idx="2">
            <a:schemeClr val="accent1"/>
          </a:effectRef>
          <a:fontRef idx="minor">
            <a:schemeClr val="tx1"/>
          </a:fontRef>
        </p:style>
      </p:cxnSp>
      <p:cxnSp>
        <p:nvCxnSpPr>
          <p:cNvPr id="146" name="Straight Connector 145"/>
          <p:cNvCxnSpPr>
            <a:stCxn id="132" idx="1"/>
          </p:cNvCxnSpPr>
          <p:nvPr/>
        </p:nvCxnSpPr>
        <p:spPr>
          <a:xfrm flipH="1" flipV="1">
            <a:off x="6381770" y="1606784"/>
            <a:ext cx="1250338" cy="1714901"/>
          </a:xfrm>
          <a:prstGeom prst="line">
            <a:avLst/>
          </a:prstGeom>
        </p:spPr>
        <p:style>
          <a:lnRef idx="3">
            <a:schemeClr val="accent1"/>
          </a:lnRef>
          <a:fillRef idx="0">
            <a:schemeClr val="accent1"/>
          </a:fillRef>
          <a:effectRef idx="2">
            <a:schemeClr val="accent1"/>
          </a:effectRef>
          <a:fontRef idx="minor">
            <a:schemeClr val="tx1"/>
          </a:fontRef>
        </p:style>
      </p:cxnSp>
      <p:cxnSp>
        <p:nvCxnSpPr>
          <p:cNvPr id="147" name="Straight Connector 146"/>
          <p:cNvCxnSpPr>
            <a:stCxn id="137" idx="3"/>
          </p:cNvCxnSpPr>
          <p:nvPr/>
        </p:nvCxnSpPr>
        <p:spPr>
          <a:xfrm flipV="1">
            <a:off x="3772194" y="1741265"/>
            <a:ext cx="273570" cy="3463619"/>
          </a:xfrm>
          <a:prstGeom prst="line">
            <a:avLst/>
          </a:prstGeom>
        </p:spPr>
        <p:style>
          <a:lnRef idx="3">
            <a:schemeClr val="accent1"/>
          </a:lnRef>
          <a:fillRef idx="0">
            <a:schemeClr val="accent1"/>
          </a:fillRef>
          <a:effectRef idx="2">
            <a:schemeClr val="accent1"/>
          </a:effectRef>
          <a:fontRef idx="minor">
            <a:schemeClr val="tx1"/>
          </a:fontRef>
        </p:style>
      </p:cxnSp>
      <p:cxnSp>
        <p:nvCxnSpPr>
          <p:cNvPr id="154" name="Straight Connector 153"/>
          <p:cNvCxnSpPr/>
          <p:nvPr/>
        </p:nvCxnSpPr>
        <p:spPr>
          <a:xfrm flipH="1">
            <a:off x="4045764" y="1747598"/>
            <a:ext cx="2349290" cy="5328"/>
          </a:xfrm>
          <a:prstGeom prst="line">
            <a:avLst/>
          </a:prstGeom>
        </p:spPr>
        <p:style>
          <a:lnRef idx="3">
            <a:schemeClr val="accent1"/>
          </a:lnRef>
          <a:fillRef idx="0">
            <a:schemeClr val="accent1"/>
          </a:fillRef>
          <a:effectRef idx="2">
            <a:schemeClr val="accent1"/>
          </a:effectRef>
          <a:fontRef idx="minor">
            <a:schemeClr val="tx1"/>
          </a:fontRef>
        </p:style>
      </p:cxnSp>
      <p:cxnSp>
        <p:nvCxnSpPr>
          <p:cNvPr id="155" name="Straight Connector 154"/>
          <p:cNvCxnSpPr>
            <a:stCxn id="133" idx="1"/>
          </p:cNvCxnSpPr>
          <p:nvPr/>
        </p:nvCxnSpPr>
        <p:spPr>
          <a:xfrm flipH="1" flipV="1">
            <a:off x="6399854" y="1732698"/>
            <a:ext cx="1221018" cy="1902544"/>
          </a:xfrm>
          <a:prstGeom prst="line">
            <a:avLst/>
          </a:prstGeom>
        </p:spPr>
        <p:style>
          <a:lnRef idx="3">
            <a:schemeClr val="accent1"/>
          </a:lnRef>
          <a:fillRef idx="0">
            <a:schemeClr val="accent1"/>
          </a:fillRef>
          <a:effectRef idx="2">
            <a:schemeClr val="accent1"/>
          </a:effectRef>
          <a:fontRef idx="minor">
            <a:schemeClr val="tx1"/>
          </a:fontRef>
        </p:style>
      </p:cxnSp>
      <p:sp>
        <p:nvSpPr>
          <p:cNvPr id="136" name="Rectangle 135"/>
          <p:cNvSpPr/>
          <p:nvPr/>
        </p:nvSpPr>
        <p:spPr>
          <a:xfrm>
            <a:off x="3312655" y="3741754"/>
            <a:ext cx="464144" cy="353587"/>
          </a:xfrm>
          <a:prstGeom prst="rect">
            <a:avLst/>
          </a:prstGeom>
          <a:solidFill>
            <a:schemeClr val="tx2"/>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chemeClr val="bg1"/>
                    </a:gs>
                    <a:gs pos="100000">
                      <a:schemeClr val="bg1"/>
                    </a:gs>
                  </a:gsLst>
                  <a:lin ang="5400000" scaled="0"/>
                </a:gradFill>
              </a:rPr>
              <a:t>Switch3</a:t>
            </a:r>
          </a:p>
        </p:txBody>
      </p:sp>
      <p:sp>
        <p:nvSpPr>
          <p:cNvPr id="157" name="Rectangle 156"/>
          <p:cNvSpPr/>
          <p:nvPr/>
        </p:nvSpPr>
        <p:spPr>
          <a:xfrm>
            <a:off x="2600526" y="2093741"/>
            <a:ext cx="916592" cy="689180"/>
          </a:xfrm>
          <a:prstGeom prst="rect">
            <a:avLst/>
          </a:prstGeom>
          <a:ln>
            <a:solidFill>
              <a:srgbClr val="FFFFFF"/>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rgbClr val="FFFFFF"/>
                    </a:gs>
                    <a:gs pos="100000">
                      <a:srgbClr val="FFFFFF"/>
                    </a:gs>
                  </a:gsLst>
                  <a:lin ang="5400000" scaled="0"/>
                </a:gradFill>
              </a:rPr>
              <a:t>File</a:t>
            </a:r>
            <a:br>
              <a:rPr lang="en-US" sz="1050" dirty="0">
                <a:gradFill>
                  <a:gsLst>
                    <a:gs pos="0">
                      <a:srgbClr val="FFFFFF"/>
                    </a:gs>
                    <a:gs pos="100000">
                      <a:srgbClr val="FFFFFF"/>
                    </a:gs>
                  </a:gsLst>
                  <a:lin ang="5400000" scaled="0"/>
                </a:gradFill>
              </a:rPr>
            </a:br>
            <a:r>
              <a:rPr lang="en-US" sz="1050" dirty="0">
                <a:gradFill>
                  <a:gsLst>
                    <a:gs pos="0">
                      <a:srgbClr val="FFFFFF"/>
                    </a:gs>
                    <a:gs pos="100000">
                      <a:srgbClr val="FFFFFF"/>
                    </a:gs>
                  </a:gsLst>
                  <a:lin ang="5400000" scaled="0"/>
                </a:gradFill>
              </a:rPr>
              <a:t>Server</a:t>
            </a:r>
          </a:p>
        </p:txBody>
      </p:sp>
      <p:sp>
        <p:nvSpPr>
          <p:cNvPr id="158" name="Rectangle 157"/>
          <p:cNvSpPr/>
          <p:nvPr/>
        </p:nvSpPr>
        <p:spPr>
          <a:xfrm>
            <a:off x="2502279" y="2204110"/>
            <a:ext cx="1140441" cy="768327"/>
          </a:xfrm>
          <a:prstGeom prst="rect">
            <a:avLst/>
          </a:prstGeom>
          <a:ln>
            <a:solidFill>
              <a:srgbClr val="FFFFFF"/>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rgbClr val="FFFFFF"/>
                    </a:gs>
                    <a:gs pos="100000">
                      <a:srgbClr val="FFFFFF"/>
                    </a:gs>
                  </a:gsLst>
                  <a:lin ang="5400000" scaled="0"/>
                </a:gradFill>
              </a:rPr>
              <a:t>DHCP</a:t>
            </a:r>
            <a:br>
              <a:rPr lang="en-US" sz="1050" dirty="0">
                <a:gradFill>
                  <a:gsLst>
                    <a:gs pos="0">
                      <a:srgbClr val="FFFFFF"/>
                    </a:gs>
                    <a:gs pos="100000">
                      <a:srgbClr val="FFFFFF"/>
                    </a:gs>
                  </a:gsLst>
                  <a:lin ang="5400000" scaled="0"/>
                </a:gradFill>
              </a:rPr>
            </a:br>
            <a:r>
              <a:rPr lang="en-US" sz="1050" dirty="0">
                <a:gradFill>
                  <a:gsLst>
                    <a:gs pos="0">
                      <a:srgbClr val="FFFFFF"/>
                    </a:gs>
                    <a:gs pos="100000">
                      <a:srgbClr val="FFFFFF"/>
                    </a:gs>
                  </a:gsLst>
                  <a:lin ang="5400000" scaled="0"/>
                </a:gradFill>
              </a:rPr>
              <a:t>DC/DNS</a:t>
            </a:r>
          </a:p>
          <a:p>
            <a:pPr algn="ctr" defTabSz="932472" fontAlgn="base">
              <a:spcBef>
                <a:spcPct val="0"/>
              </a:spcBef>
              <a:spcAft>
                <a:spcPct val="0"/>
              </a:spcAft>
            </a:pPr>
            <a:r>
              <a:rPr lang="en-US" sz="1050" dirty="0">
                <a:gradFill>
                  <a:gsLst>
                    <a:gs pos="0">
                      <a:srgbClr val="FFFFFF"/>
                    </a:gs>
                    <a:gs pos="100000">
                      <a:srgbClr val="FFFFFF"/>
                    </a:gs>
                  </a:gsLst>
                  <a:lin ang="5400000" scaled="0"/>
                </a:gradFill>
              </a:rPr>
              <a:t>Management</a:t>
            </a:r>
          </a:p>
        </p:txBody>
      </p:sp>
      <p:cxnSp>
        <p:nvCxnSpPr>
          <p:cNvPr id="159" name="Straight Connector 158"/>
          <p:cNvCxnSpPr>
            <a:stCxn id="136" idx="0"/>
            <a:endCxn id="162" idx="2"/>
          </p:cNvCxnSpPr>
          <p:nvPr/>
        </p:nvCxnSpPr>
        <p:spPr>
          <a:xfrm flipH="1" flipV="1">
            <a:off x="3372522" y="3082806"/>
            <a:ext cx="172205" cy="658948"/>
          </a:xfrm>
          <a:prstGeom prst="line">
            <a:avLst/>
          </a:prstGeom>
        </p:spPr>
        <p:style>
          <a:lnRef idx="3">
            <a:schemeClr val="accent1"/>
          </a:lnRef>
          <a:fillRef idx="0">
            <a:schemeClr val="accent1"/>
          </a:fillRef>
          <a:effectRef idx="2">
            <a:schemeClr val="accent1"/>
          </a:effectRef>
          <a:fontRef idx="minor">
            <a:schemeClr val="tx1"/>
          </a:fontRef>
        </p:style>
      </p:cxnSp>
      <p:cxnSp>
        <p:nvCxnSpPr>
          <p:cNvPr id="160" name="Straight Connector 159"/>
          <p:cNvCxnSpPr>
            <a:stCxn id="137" idx="0"/>
            <a:endCxn id="161" idx="2"/>
          </p:cNvCxnSpPr>
          <p:nvPr/>
        </p:nvCxnSpPr>
        <p:spPr>
          <a:xfrm flipH="1" flipV="1">
            <a:off x="2826362" y="3082806"/>
            <a:ext cx="713760" cy="1945284"/>
          </a:xfrm>
          <a:prstGeom prst="line">
            <a:avLst/>
          </a:prstGeom>
        </p:spPr>
        <p:style>
          <a:lnRef idx="3">
            <a:schemeClr val="accent1"/>
          </a:lnRef>
          <a:fillRef idx="0">
            <a:schemeClr val="accent1"/>
          </a:fillRef>
          <a:effectRef idx="2">
            <a:schemeClr val="accent1"/>
          </a:effectRef>
          <a:fontRef idx="minor">
            <a:schemeClr val="tx1"/>
          </a:fontRef>
        </p:style>
      </p:cxnSp>
      <p:sp>
        <p:nvSpPr>
          <p:cNvPr id="163" name="TextBox 162"/>
          <p:cNvSpPr txBox="1"/>
          <p:nvPr/>
        </p:nvSpPr>
        <p:spPr>
          <a:xfrm>
            <a:off x="2752298" y="1007817"/>
            <a:ext cx="978170" cy="879912"/>
          </a:xfrm>
          <a:prstGeom prst="rect">
            <a:avLst/>
          </a:prstGeom>
          <a:noFill/>
        </p:spPr>
        <p:txBody>
          <a:bodyPr wrap="square" lIns="93260" tIns="93260" rIns="93260" bIns="93260" rtlCol="0">
            <a:spAutoFit/>
          </a:bodyPr>
          <a:lstStyle/>
          <a:p>
            <a:pPr>
              <a:lnSpc>
                <a:spcPct val="90000"/>
              </a:lnSpc>
              <a:spcBef>
                <a:spcPct val="20000"/>
              </a:spcBef>
              <a:buSzPct val="90000"/>
            </a:pPr>
            <a:r>
              <a:rPr lang="en-US" sz="4896" dirty="0">
                <a:solidFill>
                  <a:srgbClr val="59D01E">
                    <a:alpha val="99000"/>
                  </a:srgbClr>
                </a:solidFill>
              </a:rPr>
              <a:t>…</a:t>
            </a:r>
          </a:p>
        </p:txBody>
      </p:sp>
      <p:cxnSp>
        <p:nvCxnSpPr>
          <p:cNvPr id="171" name="Straight Connector 170"/>
          <p:cNvCxnSpPr>
            <a:stCxn id="297" idx="1"/>
          </p:cNvCxnSpPr>
          <p:nvPr/>
        </p:nvCxnSpPr>
        <p:spPr>
          <a:xfrm flipH="1" flipV="1">
            <a:off x="6377149" y="1593790"/>
            <a:ext cx="1263341" cy="286493"/>
          </a:xfrm>
          <a:prstGeom prst="line">
            <a:avLst/>
          </a:prstGeom>
        </p:spPr>
        <p:style>
          <a:lnRef idx="3">
            <a:schemeClr val="accent1"/>
          </a:lnRef>
          <a:fillRef idx="0">
            <a:schemeClr val="accent1"/>
          </a:fillRef>
          <a:effectRef idx="2">
            <a:schemeClr val="accent1"/>
          </a:effectRef>
          <a:fontRef idx="minor">
            <a:schemeClr val="tx1"/>
          </a:fontRef>
        </p:style>
      </p:cxnSp>
      <p:cxnSp>
        <p:nvCxnSpPr>
          <p:cNvPr id="177" name="Straight Connector 176"/>
          <p:cNvCxnSpPr>
            <a:stCxn id="137" idx="0"/>
          </p:cNvCxnSpPr>
          <p:nvPr/>
        </p:nvCxnSpPr>
        <p:spPr>
          <a:xfrm flipH="1" flipV="1">
            <a:off x="2954816" y="3093448"/>
            <a:ext cx="585306" cy="1934642"/>
          </a:xfrm>
          <a:prstGeom prst="line">
            <a:avLst/>
          </a:prstGeom>
        </p:spPr>
        <p:style>
          <a:lnRef idx="3">
            <a:schemeClr val="accent1"/>
          </a:lnRef>
          <a:fillRef idx="0">
            <a:schemeClr val="accent1"/>
          </a:fillRef>
          <a:effectRef idx="2">
            <a:schemeClr val="accent1"/>
          </a:effectRef>
          <a:fontRef idx="minor">
            <a:schemeClr val="tx1"/>
          </a:fontRef>
        </p:style>
      </p:cxnSp>
      <p:cxnSp>
        <p:nvCxnSpPr>
          <p:cNvPr id="180" name="Straight Connector 179"/>
          <p:cNvCxnSpPr>
            <a:stCxn id="136" idx="0"/>
          </p:cNvCxnSpPr>
          <p:nvPr/>
        </p:nvCxnSpPr>
        <p:spPr>
          <a:xfrm flipH="1" flipV="1">
            <a:off x="3500760" y="3065174"/>
            <a:ext cx="43967" cy="676580"/>
          </a:xfrm>
          <a:prstGeom prst="line">
            <a:avLst/>
          </a:prstGeom>
        </p:spPr>
        <p:style>
          <a:lnRef idx="3">
            <a:schemeClr val="accent1"/>
          </a:lnRef>
          <a:fillRef idx="0">
            <a:schemeClr val="accent1"/>
          </a:fillRef>
          <a:effectRef idx="2">
            <a:schemeClr val="accent1"/>
          </a:effectRef>
          <a:fontRef idx="minor">
            <a:schemeClr val="tx1"/>
          </a:fontRef>
        </p:style>
      </p:cxnSp>
      <p:sp>
        <p:nvSpPr>
          <p:cNvPr id="161" name="Rectangle 160"/>
          <p:cNvSpPr/>
          <p:nvPr/>
        </p:nvSpPr>
        <p:spPr>
          <a:xfrm>
            <a:off x="2593969" y="2875657"/>
            <a:ext cx="464786" cy="207149"/>
          </a:xfrm>
          <a:prstGeom prst="rect">
            <a:avLst/>
          </a:prstGeom>
          <a:solidFill>
            <a:schemeClr val="tx2"/>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chemeClr val="bg1"/>
                    </a:gs>
                    <a:gs pos="100000">
                      <a:schemeClr val="bg1"/>
                    </a:gs>
                  </a:gsLst>
                  <a:lin ang="5400000" scaled="0"/>
                </a:gradFill>
              </a:rPr>
              <a:t>NIC</a:t>
            </a:r>
          </a:p>
        </p:txBody>
      </p:sp>
      <p:sp>
        <p:nvSpPr>
          <p:cNvPr id="162" name="Rectangle 161"/>
          <p:cNvSpPr/>
          <p:nvPr/>
        </p:nvSpPr>
        <p:spPr>
          <a:xfrm>
            <a:off x="3140129" y="2875657"/>
            <a:ext cx="464786" cy="207149"/>
          </a:xfrm>
          <a:prstGeom prst="rect">
            <a:avLst/>
          </a:prstGeom>
          <a:solidFill>
            <a:schemeClr val="tx2"/>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chemeClr val="bg1"/>
                    </a:gs>
                    <a:gs pos="100000">
                      <a:schemeClr val="bg1"/>
                    </a:gs>
                  </a:gsLst>
                  <a:lin ang="5400000" scaled="0"/>
                </a:gradFill>
              </a:rPr>
              <a:t>NIC</a:t>
            </a:r>
          </a:p>
        </p:txBody>
      </p:sp>
      <p:sp>
        <p:nvSpPr>
          <p:cNvPr id="165" name="Rectangular Callout 164"/>
          <p:cNvSpPr/>
          <p:nvPr/>
        </p:nvSpPr>
        <p:spPr bwMode="auto">
          <a:xfrm>
            <a:off x="7821454" y="5735149"/>
            <a:ext cx="1854452" cy="866578"/>
          </a:xfrm>
          <a:custGeom>
            <a:avLst/>
            <a:gdLst>
              <a:gd name="connsiteX0" fmla="*/ 0 w 2182952"/>
              <a:gd name="connsiteY0" fmla="*/ 0 h 866578"/>
              <a:gd name="connsiteX1" fmla="*/ 1273389 w 2182952"/>
              <a:gd name="connsiteY1" fmla="*/ 0 h 866578"/>
              <a:gd name="connsiteX2" fmla="*/ 1841102 w 2182952"/>
              <a:gd name="connsiteY2" fmla="*/ -991443 h 866578"/>
              <a:gd name="connsiteX3" fmla="*/ 1819127 w 2182952"/>
              <a:gd name="connsiteY3" fmla="*/ 0 h 866578"/>
              <a:gd name="connsiteX4" fmla="*/ 2182952 w 2182952"/>
              <a:gd name="connsiteY4" fmla="*/ 0 h 866578"/>
              <a:gd name="connsiteX5" fmla="*/ 2182952 w 2182952"/>
              <a:gd name="connsiteY5" fmla="*/ 144430 h 866578"/>
              <a:gd name="connsiteX6" fmla="*/ 2182952 w 2182952"/>
              <a:gd name="connsiteY6" fmla="*/ 144430 h 866578"/>
              <a:gd name="connsiteX7" fmla="*/ 2182952 w 2182952"/>
              <a:gd name="connsiteY7" fmla="*/ 361074 h 866578"/>
              <a:gd name="connsiteX8" fmla="*/ 2182952 w 2182952"/>
              <a:gd name="connsiteY8" fmla="*/ 866578 h 866578"/>
              <a:gd name="connsiteX9" fmla="*/ 1819127 w 2182952"/>
              <a:gd name="connsiteY9" fmla="*/ 866578 h 866578"/>
              <a:gd name="connsiteX10" fmla="*/ 1273389 w 2182952"/>
              <a:gd name="connsiteY10" fmla="*/ 866578 h 866578"/>
              <a:gd name="connsiteX11" fmla="*/ 1273389 w 2182952"/>
              <a:gd name="connsiteY11" fmla="*/ 866578 h 866578"/>
              <a:gd name="connsiteX12" fmla="*/ 0 w 2182952"/>
              <a:gd name="connsiteY12" fmla="*/ 866578 h 866578"/>
              <a:gd name="connsiteX13" fmla="*/ 0 w 2182952"/>
              <a:gd name="connsiteY13" fmla="*/ 361074 h 866578"/>
              <a:gd name="connsiteX14" fmla="*/ 0 w 2182952"/>
              <a:gd name="connsiteY14" fmla="*/ 144430 h 866578"/>
              <a:gd name="connsiteX15" fmla="*/ 0 w 2182952"/>
              <a:gd name="connsiteY15" fmla="*/ 144430 h 866578"/>
              <a:gd name="connsiteX16" fmla="*/ 0 w 2182952"/>
              <a:gd name="connsiteY16" fmla="*/ 0 h 866578"/>
              <a:gd name="connsiteX0" fmla="*/ 0 w 2182952"/>
              <a:gd name="connsiteY0" fmla="*/ 0 h 866578"/>
              <a:gd name="connsiteX1" fmla="*/ 1273389 w 2182952"/>
              <a:gd name="connsiteY1" fmla="*/ 0 h 866578"/>
              <a:gd name="connsiteX2" fmla="*/ 1819127 w 2182952"/>
              <a:gd name="connsiteY2" fmla="*/ 0 h 866578"/>
              <a:gd name="connsiteX3" fmla="*/ 2182952 w 2182952"/>
              <a:gd name="connsiteY3" fmla="*/ 0 h 866578"/>
              <a:gd name="connsiteX4" fmla="*/ 2182952 w 2182952"/>
              <a:gd name="connsiteY4" fmla="*/ 144430 h 866578"/>
              <a:gd name="connsiteX5" fmla="*/ 2182952 w 2182952"/>
              <a:gd name="connsiteY5" fmla="*/ 144430 h 866578"/>
              <a:gd name="connsiteX6" fmla="*/ 2182952 w 2182952"/>
              <a:gd name="connsiteY6" fmla="*/ 361074 h 866578"/>
              <a:gd name="connsiteX7" fmla="*/ 2182952 w 2182952"/>
              <a:gd name="connsiteY7" fmla="*/ 866578 h 866578"/>
              <a:gd name="connsiteX8" fmla="*/ 1819127 w 2182952"/>
              <a:gd name="connsiteY8" fmla="*/ 866578 h 866578"/>
              <a:gd name="connsiteX9" fmla="*/ 1273389 w 2182952"/>
              <a:gd name="connsiteY9" fmla="*/ 866578 h 866578"/>
              <a:gd name="connsiteX10" fmla="*/ 1273389 w 2182952"/>
              <a:gd name="connsiteY10" fmla="*/ 866578 h 866578"/>
              <a:gd name="connsiteX11" fmla="*/ 0 w 2182952"/>
              <a:gd name="connsiteY11" fmla="*/ 866578 h 866578"/>
              <a:gd name="connsiteX12" fmla="*/ 0 w 2182952"/>
              <a:gd name="connsiteY12" fmla="*/ 361074 h 866578"/>
              <a:gd name="connsiteX13" fmla="*/ 0 w 2182952"/>
              <a:gd name="connsiteY13" fmla="*/ 144430 h 866578"/>
              <a:gd name="connsiteX14" fmla="*/ 0 w 2182952"/>
              <a:gd name="connsiteY14" fmla="*/ 144430 h 866578"/>
              <a:gd name="connsiteX15" fmla="*/ 0 w 2182952"/>
              <a:gd name="connsiteY15" fmla="*/ 0 h 86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82952" h="866578">
                <a:moveTo>
                  <a:pt x="0" y="0"/>
                </a:moveTo>
                <a:lnTo>
                  <a:pt x="1273389" y="0"/>
                </a:lnTo>
                <a:lnTo>
                  <a:pt x="1819127" y="0"/>
                </a:lnTo>
                <a:lnTo>
                  <a:pt x="2182952" y="0"/>
                </a:lnTo>
                <a:lnTo>
                  <a:pt x="2182952" y="144430"/>
                </a:lnTo>
                <a:lnTo>
                  <a:pt x="2182952" y="144430"/>
                </a:lnTo>
                <a:lnTo>
                  <a:pt x="2182952" y="361074"/>
                </a:lnTo>
                <a:lnTo>
                  <a:pt x="2182952" y="866578"/>
                </a:lnTo>
                <a:lnTo>
                  <a:pt x="1819127" y="866578"/>
                </a:lnTo>
                <a:lnTo>
                  <a:pt x="1273389" y="866578"/>
                </a:lnTo>
                <a:lnTo>
                  <a:pt x="1273389" y="866578"/>
                </a:lnTo>
                <a:lnTo>
                  <a:pt x="0" y="866578"/>
                </a:lnTo>
                <a:lnTo>
                  <a:pt x="0" y="361074"/>
                </a:lnTo>
                <a:lnTo>
                  <a:pt x="0" y="144430"/>
                </a:lnTo>
                <a:lnTo>
                  <a:pt x="0" y="144430"/>
                </a:lnTo>
                <a:lnTo>
                  <a:pt x="0" y="0"/>
                </a:lnTo>
                <a:close/>
              </a:path>
            </a:pathLst>
          </a:custGeom>
          <a:solidFill>
            <a:schemeClr val="tx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2400" dirty="0" smtClean="0">
                <a:solidFill>
                  <a:srgbClr val="FFFFFF">
                    <a:alpha val="98824"/>
                  </a:srgbClr>
                </a:solidFill>
                <a:latin typeface="Segoe UI" pitchFamily="34" charset="0"/>
                <a:ea typeface="Segoe UI" pitchFamily="34" charset="0"/>
                <a:cs typeface="Segoe UI" pitchFamily="34" charset="0"/>
              </a:rPr>
              <a:t>File Server</a:t>
            </a:r>
          </a:p>
          <a:p>
            <a:pPr algn="ctr" defTabSz="932290"/>
            <a:r>
              <a:rPr lang="en-US" sz="2400" dirty="0" smtClean="0">
                <a:solidFill>
                  <a:srgbClr val="FFFFFF">
                    <a:alpha val="98824"/>
                  </a:srgbClr>
                </a:solidFill>
                <a:latin typeface="Segoe UI" pitchFamily="34" charset="0"/>
                <a:ea typeface="Segoe UI" pitchFamily="34" charset="0"/>
                <a:cs typeface="Segoe UI" pitchFamily="34" charset="0"/>
              </a:rPr>
              <a:t>Cluster</a:t>
            </a:r>
            <a:endParaRPr lang="en-US" sz="2400" dirty="0">
              <a:solidFill>
                <a:srgbClr val="FFFFFF">
                  <a:alpha val="98824"/>
                </a:srgbClr>
              </a:solidFill>
              <a:latin typeface="Segoe UI" pitchFamily="34" charset="0"/>
              <a:ea typeface="Segoe UI" pitchFamily="34" charset="0"/>
              <a:cs typeface="Segoe UI" pitchFamily="34" charset="0"/>
            </a:endParaRPr>
          </a:p>
        </p:txBody>
      </p:sp>
      <p:sp>
        <p:nvSpPr>
          <p:cNvPr id="166" name="Rectangular Callout 165"/>
          <p:cNvSpPr/>
          <p:nvPr/>
        </p:nvSpPr>
        <p:spPr bwMode="auto">
          <a:xfrm>
            <a:off x="10367786" y="5721773"/>
            <a:ext cx="1664815" cy="879954"/>
          </a:xfrm>
          <a:custGeom>
            <a:avLst/>
            <a:gdLst>
              <a:gd name="connsiteX0" fmla="*/ 0 w 2241504"/>
              <a:gd name="connsiteY0" fmla="*/ 0 h 879954"/>
              <a:gd name="connsiteX1" fmla="*/ 373584 w 2241504"/>
              <a:gd name="connsiteY1" fmla="*/ 0 h 879954"/>
              <a:gd name="connsiteX2" fmla="*/ 1031764 w 2241504"/>
              <a:gd name="connsiteY2" fmla="*/ -283706 h 879954"/>
              <a:gd name="connsiteX3" fmla="*/ 933960 w 2241504"/>
              <a:gd name="connsiteY3" fmla="*/ 0 h 879954"/>
              <a:gd name="connsiteX4" fmla="*/ 2241504 w 2241504"/>
              <a:gd name="connsiteY4" fmla="*/ 0 h 879954"/>
              <a:gd name="connsiteX5" fmla="*/ 2241504 w 2241504"/>
              <a:gd name="connsiteY5" fmla="*/ 146659 h 879954"/>
              <a:gd name="connsiteX6" fmla="*/ 2241504 w 2241504"/>
              <a:gd name="connsiteY6" fmla="*/ 146659 h 879954"/>
              <a:gd name="connsiteX7" fmla="*/ 2241504 w 2241504"/>
              <a:gd name="connsiteY7" fmla="*/ 366648 h 879954"/>
              <a:gd name="connsiteX8" fmla="*/ 2241504 w 2241504"/>
              <a:gd name="connsiteY8" fmla="*/ 879954 h 879954"/>
              <a:gd name="connsiteX9" fmla="*/ 933960 w 2241504"/>
              <a:gd name="connsiteY9" fmla="*/ 879954 h 879954"/>
              <a:gd name="connsiteX10" fmla="*/ 373584 w 2241504"/>
              <a:gd name="connsiteY10" fmla="*/ 879954 h 879954"/>
              <a:gd name="connsiteX11" fmla="*/ 373584 w 2241504"/>
              <a:gd name="connsiteY11" fmla="*/ 879954 h 879954"/>
              <a:gd name="connsiteX12" fmla="*/ 0 w 2241504"/>
              <a:gd name="connsiteY12" fmla="*/ 879954 h 879954"/>
              <a:gd name="connsiteX13" fmla="*/ 0 w 2241504"/>
              <a:gd name="connsiteY13" fmla="*/ 366648 h 879954"/>
              <a:gd name="connsiteX14" fmla="*/ 0 w 2241504"/>
              <a:gd name="connsiteY14" fmla="*/ 146659 h 879954"/>
              <a:gd name="connsiteX15" fmla="*/ 0 w 2241504"/>
              <a:gd name="connsiteY15" fmla="*/ 146659 h 879954"/>
              <a:gd name="connsiteX16" fmla="*/ 0 w 2241504"/>
              <a:gd name="connsiteY16" fmla="*/ 0 h 879954"/>
              <a:gd name="connsiteX0" fmla="*/ 0 w 2241504"/>
              <a:gd name="connsiteY0" fmla="*/ 0 h 879954"/>
              <a:gd name="connsiteX1" fmla="*/ 373584 w 2241504"/>
              <a:gd name="connsiteY1" fmla="*/ 0 h 879954"/>
              <a:gd name="connsiteX2" fmla="*/ 933960 w 2241504"/>
              <a:gd name="connsiteY2" fmla="*/ 0 h 879954"/>
              <a:gd name="connsiteX3" fmla="*/ 2241504 w 2241504"/>
              <a:gd name="connsiteY3" fmla="*/ 0 h 879954"/>
              <a:gd name="connsiteX4" fmla="*/ 2241504 w 2241504"/>
              <a:gd name="connsiteY4" fmla="*/ 146659 h 879954"/>
              <a:gd name="connsiteX5" fmla="*/ 2241504 w 2241504"/>
              <a:gd name="connsiteY5" fmla="*/ 146659 h 879954"/>
              <a:gd name="connsiteX6" fmla="*/ 2241504 w 2241504"/>
              <a:gd name="connsiteY6" fmla="*/ 366648 h 879954"/>
              <a:gd name="connsiteX7" fmla="*/ 2241504 w 2241504"/>
              <a:gd name="connsiteY7" fmla="*/ 879954 h 879954"/>
              <a:gd name="connsiteX8" fmla="*/ 933960 w 2241504"/>
              <a:gd name="connsiteY8" fmla="*/ 879954 h 879954"/>
              <a:gd name="connsiteX9" fmla="*/ 373584 w 2241504"/>
              <a:gd name="connsiteY9" fmla="*/ 879954 h 879954"/>
              <a:gd name="connsiteX10" fmla="*/ 373584 w 2241504"/>
              <a:gd name="connsiteY10" fmla="*/ 879954 h 879954"/>
              <a:gd name="connsiteX11" fmla="*/ 0 w 2241504"/>
              <a:gd name="connsiteY11" fmla="*/ 879954 h 879954"/>
              <a:gd name="connsiteX12" fmla="*/ 0 w 2241504"/>
              <a:gd name="connsiteY12" fmla="*/ 366648 h 879954"/>
              <a:gd name="connsiteX13" fmla="*/ 0 w 2241504"/>
              <a:gd name="connsiteY13" fmla="*/ 146659 h 879954"/>
              <a:gd name="connsiteX14" fmla="*/ 0 w 2241504"/>
              <a:gd name="connsiteY14" fmla="*/ 146659 h 879954"/>
              <a:gd name="connsiteX15" fmla="*/ 0 w 2241504"/>
              <a:gd name="connsiteY15" fmla="*/ 0 h 87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1504" h="879954">
                <a:moveTo>
                  <a:pt x="0" y="0"/>
                </a:moveTo>
                <a:lnTo>
                  <a:pt x="373584" y="0"/>
                </a:lnTo>
                <a:lnTo>
                  <a:pt x="933960" y="0"/>
                </a:lnTo>
                <a:lnTo>
                  <a:pt x="2241504" y="0"/>
                </a:lnTo>
                <a:lnTo>
                  <a:pt x="2241504" y="146659"/>
                </a:lnTo>
                <a:lnTo>
                  <a:pt x="2241504" y="146659"/>
                </a:lnTo>
                <a:lnTo>
                  <a:pt x="2241504" y="366648"/>
                </a:lnTo>
                <a:lnTo>
                  <a:pt x="2241504" y="879954"/>
                </a:lnTo>
                <a:lnTo>
                  <a:pt x="933960" y="879954"/>
                </a:lnTo>
                <a:lnTo>
                  <a:pt x="373584" y="879954"/>
                </a:lnTo>
                <a:lnTo>
                  <a:pt x="373584" y="879954"/>
                </a:lnTo>
                <a:lnTo>
                  <a:pt x="0" y="879954"/>
                </a:lnTo>
                <a:lnTo>
                  <a:pt x="0" y="366648"/>
                </a:lnTo>
                <a:lnTo>
                  <a:pt x="0" y="146659"/>
                </a:lnTo>
                <a:lnTo>
                  <a:pt x="0" y="146659"/>
                </a:lnTo>
                <a:lnTo>
                  <a:pt x="0" y="0"/>
                </a:lnTo>
                <a:close/>
              </a:path>
            </a:pathLst>
          </a:custGeom>
          <a:solidFill>
            <a:schemeClr val="tx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2400" dirty="0" smtClean="0">
                <a:solidFill>
                  <a:srgbClr val="FFFFFF">
                    <a:alpha val="98824"/>
                  </a:srgbClr>
                </a:solidFill>
                <a:latin typeface="Segoe UI" pitchFamily="34" charset="0"/>
                <a:ea typeface="Segoe UI" pitchFamily="34" charset="0"/>
                <a:cs typeface="Segoe UI" pitchFamily="34" charset="0"/>
              </a:rPr>
              <a:t>JBODs</a:t>
            </a:r>
            <a:endParaRPr lang="en-US" sz="2400" dirty="0">
              <a:solidFill>
                <a:srgbClr val="FFFFFF">
                  <a:alpha val="98824"/>
                </a:srgbClr>
              </a:solidFill>
              <a:latin typeface="Segoe UI" pitchFamily="34" charset="0"/>
              <a:ea typeface="Segoe UI" pitchFamily="34" charset="0"/>
              <a:cs typeface="Segoe UI" pitchFamily="34" charset="0"/>
            </a:endParaRPr>
          </a:p>
        </p:txBody>
      </p:sp>
      <p:sp>
        <p:nvSpPr>
          <p:cNvPr id="168" name="Rectangular Callout 167"/>
          <p:cNvSpPr/>
          <p:nvPr/>
        </p:nvSpPr>
        <p:spPr bwMode="auto">
          <a:xfrm>
            <a:off x="376554" y="5724676"/>
            <a:ext cx="1517757" cy="863114"/>
          </a:xfrm>
          <a:custGeom>
            <a:avLst/>
            <a:gdLst>
              <a:gd name="connsiteX0" fmla="*/ 0 w 2097749"/>
              <a:gd name="connsiteY0" fmla="*/ 0 h 863114"/>
              <a:gd name="connsiteX1" fmla="*/ 349625 w 2097749"/>
              <a:gd name="connsiteY1" fmla="*/ 0 h 863114"/>
              <a:gd name="connsiteX2" fmla="*/ 320830 w 2097749"/>
              <a:gd name="connsiteY2" fmla="*/ -738394 h 863114"/>
              <a:gd name="connsiteX3" fmla="*/ 874062 w 2097749"/>
              <a:gd name="connsiteY3" fmla="*/ 0 h 863114"/>
              <a:gd name="connsiteX4" fmla="*/ 2097749 w 2097749"/>
              <a:gd name="connsiteY4" fmla="*/ 0 h 863114"/>
              <a:gd name="connsiteX5" fmla="*/ 2097749 w 2097749"/>
              <a:gd name="connsiteY5" fmla="*/ 143852 h 863114"/>
              <a:gd name="connsiteX6" fmla="*/ 2097749 w 2097749"/>
              <a:gd name="connsiteY6" fmla="*/ 143852 h 863114"/>
              <a:gd name="connsiteX7" fmla="*/ 2097749 w 2097749"/>
              <a:gd name="connsiteY7" fmla="*/ 359631 h 863114"/>
              <a:gd name="connsiteX8" fmla="*/ 2097749 w 2097749"/>
              <a:gd name="connsiteY8" fmla="*/ 863114 h 863114"/>
              <a:gd name="connsiteX9" fmla="*/ 874062 w 2097749"/>
              <a:gd name="connsiteY9" fmla="*/ 863114 h 863114"/>
              <a:gd name="connsiteX10" fmla="*/ 349625 w 2097749"/>
              <a:gd name="connsiteY10" fmla="*/ 863114 h 863114"/>
              <a:gd name="connsiteX11" fmla="*/ 349625 w 2097749"/>
              <a:gd name="connsiteY11" fmla="*/ 863114 h 863114"/>
              <a:gd name="connsiteX12" fmla="*/ 0 w 2097749"/>
              <a:gd name="connsiteY12" fmla="*/ 863114 h 863114"/>
              <a:gd name="connsiteX13" fmla="*/ 0 w 2097749"/>
              <a:gd name="connsiteY13" fmla="*/ 359631 h 863114"/>
              <a:gd name="connsiteX14" fmla="*/ 0 w 2097749"/>
              <a:gd name="connsiteY14" fmla="*/ 143852 h 863114"/>
              <a:gd name="connsiteX15" fmla="*/ 0 w 2097749"/>
              <a:gd name="connsiteY15" fmla="*/ 143852 h 863114"/>
              <a:gd name="connsiteX16" fmla="*/ 0 w 2097749"/>
              <a:gd name="connsiteY16" fmla="*/ 0 h 863114"/>
              <a:gd name="connsiteX0" fmla="*/ 0 w 2097749"/>
              <a:gd name="connsiteY0" fmla="*/ 0 h 863114"/>
              <a:gd name="connsiteX1" fmla="*/ 349625 w 2097749"/>
              <a:gd name="connsiteY1" fmla="*/ 0 h 863114"/>
              <a:gd name="connsiteX2" fmla="*/ 874062 w 2097749"/>
              <a:gd name="connsiteY2" fmla="*/ 0 h 863114"/>
              <a:gd name="connsiteX3" fmla="*/ 2097749 w 2097749"/>
              <a:gd name="connsiteY3" fmla="*/ 0 h 863114"/>
              <a:gd name="connsiteX4" fmla="*/ 2097749 w 2097749"/>
              <a:gd name="connsiteY4" fmla="*/ 143852 h 863114"/>
              <a:gd name="connsiteX5" fmla="*/ 2097749 w 2097749"/>
              <a:gd name="connsiteY5" fmla="*/ 143852 h 863114"/>
              <a:gd name="connsiteX6" fmla="*/ 2097749 w 2097749"/>
              <a:gd name="connsiteY6" fmla="*/ 359631 h 863114"/>
              <a:gd name="connsiteX7" fmla="*/ 2097749 w 2097749"/>
              <a:gd name="connsiteY7" fmla="*/ 863114 h 863114"/>
              <a:gd name="connsiteX8" fmla="*/ 874062 w 2097749"/>
              <a:gd name="connsiteY8" fmla="*/ 863114 h 863114"/>
              <a:gd name="connsiteX9" fmla="*/ 349625 w 2097749"/>
              <a:gd name="connsiteY9" fmla="*/ 863114 h 863114"/>
              <a:gd name="connsiteX10" fmla="*/ 349625 w 2097749"/>
              <a:gd name="connsiteY10" fmla="*/ 863114 h 863114"/>
              <a:gd name="connsiteX11" fmla="*/ 0 w 2097749"/>
              <a:gd name="connsiteY11" fmla="*/ 863114 h 863114"/>
              <a:gd name="connsiteX12" fmla="*/ 0 w 2097749"/>
              <a:gd name="connsiteY12" fmla="*/ 359631 h 863114"/>
              <a:gd name="connsiteX13" fmla="*/ 0 w 2097749"/>
              <a:gd name="connsiteY13" fmla="*/ 143852 h 863114"/>
              <a:gd name="connsiteX14" fmla="*/ 0 w 2097749"/>
              <a:gd name="connsiteY14" fmla="*/ 143852 h 863114"/>
              <a:gd name="connsiteX15" fmla="*/ 0 w 2097749"/>
              <a:gd name="connsiteY15" fmla="*/ 0 h 86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7749" h="863114">
                <a:moveTo>
                  <a:pt x="0" y="0"/>
                </a:moveTo>
                <a:lnTo>
                  <a:pt x="349625" y="0"/>
                </a:lnTo>
                <a:lnTo>
                  <a:pt x="874062" y="0"/>
                </a:lnTo>
                <a:lnTo>
                  <a:pt x="2097749" y="0"/>
                </a:lnTo>
                <a:lnTo>
                  <a:pt x="2097749" y="143852"/>
                </a:lnTo>
                <a:lnTo>
                  <a:pt x="2097749" y="143852"/>
                </a:lnTo>
                <a:lnTo>
                  <a:pt x="2097749" y="359631"/>
                </a:lnTo>
                <a:lnTo>
                  <a:pt x="2097749" y="863114"/>
                </a:lnTo>
                <a:lnTo>
                  <a:pt x="874062" y="863114"/>
                </a:lnTo>
                <a:lnTo>
                  <a:pt x="349625" y="863114"/>
                </a:lnTo>
                <a:lnTo>
                  <a:pt x="349625" y="863114"/>
                </a:lnTo>
                <a:lnTo>
                  <a:pt x="0" y="863114"/>
                </a:lnTo>
                <a:lnTo>
                  <a:pt x="0" y="359631"/>
                </a:lnTo>
                <a:lnTo>
                  <a:pt x="0" y="143852"/>
                </a:lnTo>
                <a:lnTo>
                  <a:pt x="0" y="143852"/>
                </a:lnTo>
                <a:lnTo>
                  <a:pt x="0" y="0"/>
                </a:lnTo>
                <a:close/>
              </a:path>
            </a:pathLst>
          </a:custGeom>
          <a:solidFill>
            <a:schemeClr val="tx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2400" dirty="0" smtClean="0">
                <a:solidFill>
                  <a:srgbClr val="FFFFFF">
                    <a:alpha val="98824"/>
                  </a:srgbClr>
                </a:solidFill>
                <a:latin typeface="Segoe UI" pitchFamily="34" charset="0"/>
                <a:ea typeface="Segoe UI" pitchFamily="34" charset="0"/>
                <a:cs typeface="Segoe UI" pitchFamily="34" charset="0"/>
              </a:rPr>
              <a:t>Clients</a:t>
            </a:r>
            <a:endParaRPr lang="en-US" sz="2400" dirty="0">
              <a:solidFill>
                <a:srgbClr val="FFFFFF">
                  <a:alpha val="98824"/>
                </a:srgbClr>
              </a:solidFill>
              <a:latin typeface="Segoe UI" pitchFamily="34" charset="0"/>
              <a:ea typeface="Segoe UI" pitchFamily="34" charset="0"/>
              <a:cs typeface="Segoe UI" pitchFamily="34" charset="0"/>
            </a:endParaRPr>
          </a:p>
        </p:txBody>
      </p:sp>
      <p:sp>
        <p:nvSpPr>
          <p:cNvPr id="169" name="Rectangular Callout 168"/>
          <p:cNvSpPr/>
          <p:nvPr/>
        </p:nvSpPr>
        <p:spPr bwMode="auto">
          <a:xfrm>
            <a:off x="3993620" y="5697380"/>
            <a:ext cx="2406234" cy="866578"/>
          </a:xfrm>
          <a:custGeom>
            <a:avLst/>
            <a:gdLst>
              <a:gd name="connsiteX0" fmla="*/ 0 w 2182952"/>
              <a:gd name="connsiteY0" fmla="*/ 0 h 866578"/>
              <a:gd name="connsiteX1" fmla="*/ 1273389 w 2182952"/>
              <a:gd name="connsiteY1" fmla="*/ 0 h 866578"/>
              <a:gd name="connsiteX2" fmla="*/ 1758368 w 2182952"/>
              <a:gd name="connsiteY2" fmla="*/ -992353 h 866578"/>
              <a:gd name="connsiteX3" fmla="*/ 1819127 w 2182952"/>
              <a:gd name="connsiteY3" fmla="*/ 0 h 866578"/>
              <a:gd name="connsiteX4" fmla="*/ 2182952 w 2182952"/>
              <a:gd name="connsiteY4" fmla="*/ 0 h 866578"/>
              <a:gd name="connsiteX5" fmla="*/ 2182952 w 2182952"/>
              <a:gd name="connsiteY5" fmla="*/ 144430 h 866578"/>
              <a:gd name="connsiteX6" fmla="*/ 2182952 w 2182952"/>
              <a:gd name="connsiteY6" fmla="*/ 144430 h 866578"/>
              <a:gd name="connsiteX7" fmla="*/ 2182952 w 2182952"/>
              <a:gd name="connsiteY7" fmla="*/ 361074 h 866578"/>
              <a:gd name="connsiteX8" fmla="*/ 2182952 w 2182952"/>
              <a:gd name="connsiteY8" fmla="*/ 866578 h 866578"/>
              <a:gd name="connsiteX9" fmla="*/ 1819127 w 2182952"/>
              <a:gd name="connsiteY9" fmla="*/ 866578 h 866578"/>
              <a:gd name="connsiteX10" fmla="*/ 1273389 w 2182952"/>
              <a:gd name="connsiteY10" fmla="*/ 866578 h 866578"/>
              <a:gd name="connsiteX11" fmla="*/ 1273389 w 2182952"/>
              <a:gd name="connsiteY11" fmla="*/ 866578 h 866578"/>
              <a:gd name="connsiteX12" fmla="*/ 0 w 2182952"/>
              <a:gd name="connsiteY12" fmla="*/ 866578 h 866578"/>
              <a:gd name="connsiteX13" fmla="*/ 0 w 2182952"/>
              <a:gd name="connsiteY13" fmla="*/ 361074 h 866578"/>
              <a:gd name="connsiteX14" fmla="*/ 0 w 2182952"/>
              <a:gd name="connsiteY14" fmla="*/ 144430 h 866578"/>
              <a:gd name="connsiteX15" fmla="*/ 0 w 2182952"/>
              <a:gd name="connsiteY15" fmla="*/ 144430 h 866578"/>
              <a:gd name="connsiteX16" fmla="*/ 0 w 2182952"/>
              <a:gd name="connsiteY16" fmla="*/ 0 h 866578"/>
              <a:gd name="connsiteX0" fmla="*/ 0 w 2182952"/>
              <a:gd name="connsiteY0" fmla="*/ 0 h 866578"/>
              <a:gd name="connsiteX1" fmla="*/ 1273389 w 2182952"/>
              <a:gd name="connsiteY1" fmla="*/ 0 h 866578"/>
              <a:gd name="connsiteX2" fmla="*/ 1819127 w 2182952"/>
              <a:gd name="connsiteY2" fmla="*/ 0 h 866578"/>
              <a:gd name="connsiteX3" fmla="*/ 2182952 w 2182952"/>
              <a:gd name="connsiteY3" fmla="*/ 0 h 866578"/>
              <a:gd name="connsiteX4" fmla="*/ 2182952 w 2182952"/>
              <a:gd name="connsiteY4" fmla="*/ 144430 h 866578"/>
              <a:gd name="connsiteX5" fmla="*/ 2182952 w 2182952"/>
              <a:gd name="connsiteY5" fmla="*/ 144430 h 866578"/>
              <a:gd name="connsiteX6" fmla="*/ 2182952 w 2182952"/>
              <a:gd name="connsiteY6" fmla="*/ 361074 h 866578"/>
              <a:gd name="connsiteX7" fmla="*/ 2182952 w 2182952"/>
              <a:gd name="connsiteY7" fmla="*/ 866578 h 866578"/>
              <a:gd name="connsiteX8" fmla="*/ 1819127 w 2182952"/>
              <a:gd name="connsiteY8" fmla="*/ 866578 h 866578"/>
              <a:gd name="connsiteX9" fmla="*/ 1273389 w 2182952"/>
              <a:gd name="connsiteY9" fmla="*/ 866578 h 866578"/>
              <a:gd name="connsiteX10" fmla="*/ 1273389 w 2182952"/>
              <a:gd name="connsiteY10" fmla="*/ 866578 h 866578"/>
              <a:gd name="connsiteX11" fmla="*/ 0 w 2182952"/>
              <a:gd name="connsiteY11" fmla="*/ 866578 h 866578"/>
              <a:gd name="connsiteX12" fmla="*/ 0 w 2182952"/>
              <a:gd name="connsiteY12" fmla="*/ 361074 h 866578"/>
              <a:gd name="connsiteX13" fmla="*/ 0 w 2182952"/>
              <a:gd name="connsiteY13" fmla="*/ 144430 h 866578"/>
              <a:gd name="connsiteX14" fmla="*/ 0 w 2182952"/>
              <a:gd name="connsiteY14" fmla="*/ 144430 h 866578"/>
              <a:gd name="connsiteX15" fmla="*/ 0 w 2182952"/>
              <a:gd name="connsiteY15" fmla="*/ 0 h 86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82952" h="866578">
                <a:moveTo>
                  <a:pt x="0" y="0"/>
                </a:moveTo>
                <a:lnTo>
                  <a:pt x="1273389" y="0"/>
                </a:lnTo>
                <a:lnTo>
                  <a:pt x="1819127" y="0"/>
                </a:lnTo>
                <a:lnTo>
                  <a:pt x="2182952" y="0"/>
                </a:lnTo>
                <a:lnTo>
                  <a:pt x="2182952" y="144430"/>
                </a:lnTo>
                <a:lnTo>
                  <a:pt x="2182952" y="144430"/>
                </a:lnTo>
                <a:lnTo>
                  <a:pt x="2182952" y="361074"/>
                </a:lnTo>
                <a:lnTo>
                  <a:pt x="2182952" y="866578"/>
                </a:lnTo>
                <a:lnTo>
                  <a:pt x="1819127" y="866578"/>
                </a:lnTo>
                <a:lnTo>
                  <a:pt x="1273389" y="866578"/>
                </a:lnTo>
                <a:lnTo>
                  <a:pt x="1273389" y="866578"/>
                </a:lnTo>
                <a:lnTo>
                  <a:pt x="0" y="866578"/>
                </a:lnTo>
                <a:lnTo>
                  <a:pt x="0" y="361074"/>
                </a:lnTo>
                <a:lnTo>
                  <a:pt x="0" y="144430"/>
                </a:lnTo>
                <a:lnTo>
                  <a:pt x="0" y="144430"/>
                </a:lnTo>
                <a:lnTo>
                  <a:pt x="0" y="0"/>
                </a:lnTo>
                <a:close/>
              </a:path>
            </a:pathLst>
          </a:custGeom>
          <a:solidFill>
            <a:schemeClr val="tx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2400" dirty="0" smtClean="0">
                <a:solidFill>
                  <a:srgbClr val="FFFFFF">
                    <a:alpha val="98824"/>
                  </a:srgbClr>
                </a:solidFill>
                <a:latin typeface="Segoe UI" pitchFamily="34" charset="0"/>
                <a:ea typeface="Segoe UI" pitchFamily="34" charset="0"/>
                <a:cs typeface="Segoe UI" pitchFamily="34" charset="0"/>
              </a:rPr>
              <a:t>Hyper-V</a:t>
            </a:r>
          </a:p>
          <a:p>
            <a:pPr algn="ctr" defTabSz="932290"/>
            <a:r>
              <a:rPr lang="en-US" sz="2400" dirty="0" smtClean="0">
                <a:solidFill>
                  <a:srgbClr val="FFFFFF">
                    <a:alpha val="98824"/>
                  </a:srgbClr>
                </a:solidFill>
                <a:latin typeface="Segoe UI" pitchFamily="34" charset="0"/>
                <a:ea typeface="Segoe UI" pitchFamily="34" charset="0"/>
                <a:cs typeface="Segoe UI" pitchFamily="34" charset="0"/>
              </a:rPr>
              <a:t>Cluster</a:t>
            </a:r>
            <a:endParaRPr lang="en-US" sz="2400" dirty="0">
              <a:solidFill>
                <a:srgbClr val="FFFFFF">
                  <a:alpha val="98824"/>
                </a:srgbClr>
              </a:solidFill>
              <a:latin typeface="Segoe UI" pitchFamily="34" charset="0"/>
              <a:ea typeface="Segoe UI" pitchFamily="34" charset="0"/>
              <a:cs typeface="Segoe UI" pitchFamily="34" charset="0"/>
            </a:endParaRPr>
          </a:p>
        </p:txBody>
      </p:sp>
      <p:cxnSp>
        <p:nvCxnSpPr>
          <p:cNvPr id="188" name="Straight Connector 187"/>
          <p:cNvCxnSpPr>
            <a:stCxn id="179" idx="1"/>
            <a:endCxn id="85" idx="3"/>
          </p:cNvCxnSpPr>
          <p:nvPr/>
        </p:nvCxnSpPr>
        <p:spPr>
          <a:xfrm flipH="1">
            <a:off x="9775419" y="1999516"/>
            <a:ext cx="489987" cy="2918688"/>
          </a:xfrm>
          <a:prstGeom prst="line">
            <a:avLst/>
          </a:prstGeom>
        </p:spPr>
        <p:style>
          <a:lnRef idx="3">
            <a:schemeClr val="accent4"/>
          </a:lnRef>
          <a:fillRef idx="0">
            <a:schemeClr val="accent4"/>
          </a:fillRef>
          <a:effectRef idx="2">
            <a:schemeClr val="accent4"/>
          </a:effectRef>
          <a:fontRef idx="minor">
            <a:schemeClr val="tx1"/>
          </a:fontRef>
        </p:style>
      </p:cxnSp>
      <p:cxnSp>
        <p:nvCxnSpPr>
          <p:cNvPr id="189" name="Straight Connector 188"/>
          <p:cNvCxnSpPr>
            <a:stCxn id="200" idx="1"/>
            <a:endCxn id="87" idx="3"/>
          </p:cNvCxnSpPr>
          <p:nvPr/>
        </p:nvCxnSpPr>
        <p:spPr>
          <a:xfrm flipH="1">
            <a:off x="9775419" y="2489460"/>
            <a:ext cx="481605" cy="2746904"/>
          </a:xfrm>
          <a:prstGeom prst="line">
            <a:avLst/>
          </a:prstGeom>
        </p:spPr>
        <p:style>
          <a:lnRef idx="3">
            <a:schemeClr val="accent4"/>
          </a:lnRef>
          <a:fillRef idx="0">
            <a:schemeClr val="accent4"/>
          </a:fillRef>
          <a:effectRef idx="2">
            <a:schemeClr val="accent4"/>
          </a:effectRef>
          <a:fontRef idx="minor">
            <a:schemeClr val="tx1"/>
          </a:fontRef>
        </p:style>
      </p:cxnSp>
      <p:grpSp>
        <p:nvGrpSpPr>
          <p:cNvPr id="198" name="Group 197"/>
          <p:cNvGrpSpPr/>
          <p:nvPr/>
        </p:nvGrpSpPr>
        <p:grpSpPr>
          <a:xfrm>
            <a:off x="10257024" y="1701651"/>
            <a:ext cx="1811168" cy="1174006"/>
            <a:chOff x="10241122" y="1319871"/>
            <a:chExt cx="1811168" cy="1174006"/>
          </a:xfrm>
        </p:grpSpPr>
        <p:sp>
          <p:nvSpPr>
            <p:cNvPr id="174" name="Rectangle 173"/>
            <p:cNvSpPr/>
            <p:nvPr/>
          </p:nvSpPr>
          <p:spPr>
            <a:xfrm>
              <a:off x="10387476" y="1319871"/>
              <a:ext cx="1664814" cy="1174006"/>
            </a:xfrm>
            <a:prstGeom prst="rect">
              <a:avLst/>
            </a:prstGeom>
            <a:ln>
              <a:solidFill>
                <a:srgbClr val="FFFFFF"/>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1050" dirty="0">
                  <a:gradFill>
                    <a:gsLst>
                      <a:gs pos="0">
                        <a:srgbClr val="FFFFFF"/>
                      </a:gs>
                      <a:gs pos="100000">
                        <a:srgbClr val="FFFFFF"/>
                      </a:gs>
                    </a:gsLst>
                    <a:lin ang="5400000" scaled="0"/>
                  </a:gradFill>
                </a:rPr>
                <a:t>SAS JBOD</a:t>
              </a:r>
            </a:p>
          </p:txBody>
        </p:sp>
        <p:sp>
          <p:nvSpPr>
            <p:cNvPr id="179" name="Rectangle 178"/>
            <p:cNvSpPr/>
            <p:nvPr/>
          </p:nvSpPr>
          <p:spPr>
            <a:xfrm>
              <a:off x="10249504" y="1461909"/>
              <a:ext cx="581013" cy="311653"/>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050" dirty="0">
                  <a:solidFill>
                    <a:srgbClr val="363535"/>
                  </a:solidFill>
                </a:rPr>
                <a:t>SAS</a:t>
              </a:r>
            </a:p>
            <a:p>
              <a:pPr algn="ctr"/>
              <a:r>
                <a:rPr lang="en-US" sz="1050" dirty="0" smtClean="0">
                  <a:solidFill>
                    <a:srgbClr val="363535"/>
                  </a:solidFill>
                </a:rPr>
                <a:t>Module</a:t>
              </a:r>
              <a:endParaRPr lang="en-US" sz="1050" dirty="0">
                <a:solidFill>
                  <a:srgbClr val="363535"/>
                </a:solidFill>
              </a:endParaRPr>
            </a:p>
          </p:txBody>
        </p:sp>
        <p:cxnSp>
          <p:nvCxnSpPr>
            <p:cNvPr id="181" name="Straight Connector 180"/>
            <p:cNvCxnSpPr>
              <a:stCxn id="186" idx="2"/>
              <a:endCxn id="179" idx="3"/>
            </p:cNvCxnSpPr>
            <p:nvPr/>
          </p:nvCxnSpPr>
          <p:spPr>
            <a:xfrm flipH="1" flipV="1">
              <a:off x="10830517" y="1617736"/>
              <a:ext cx="129590" cy="35037"/>
            </a:xfrm>
            <a:prstGeom prst="line">
              <a:avLst/>
            </a:prstGeom>
          </p:spPr>
          <p:style>
            <a:lnRef idx="3">
              <a:schemeClr val="accent4"/>
            </a:lnRef>
            <a:fillRef idx="0">
              <a:schemeClr val="accent4"/>
            </a:fillRef>
            <a:effectRef idx="2">
              <a:schemeClr val="accent4"/>
            </a:effectRef>
            <a:fontRef idx="minor">
              <a:schemeClr val="tx1"/>
            </a:fontRef>
          </p:style>
        </p:cxnSp>
        <p:cxnSp>
          <p:nvCxnSpPr>
            <p:cNvPr id="182" name="Straight Connector 181"/>
            <p:cNvCxnSpPr>
              <a:stCxn id="187" idx="2"/>
              <a:endCxn id="179" idx="3"/>
            </p:cNvCxnSpPr>
            <p:nvPr/>
          </p:nvCxnSpPr>
          <p:spPr>
            <a:xfrm flipH="1" flipV="1">
              <a:off x="10830517" y="1617736"/>
              <a:ext cx="330191" cy="427354"/>
            </a:xfrm>
            <a:prstGeom prst="line">
              <a:avLst/>
            </a:prstGeom>
          </p:spPr>
          <p:style>
            <a:lnRef idx="3">
              <a:schemeClr val="accent4"/>
            </a:lnRef>
            <a:fillRef idx="0">
              <a:schemeClr val="accent4"/>
            </a:fillRef>
            <a:effectRef idx="2">
              <a:schemeClr val="accent4"/>
            </a:effectRef>
            <a:fontRef idx="minor">
              <a:schemeClr val="tx1"/>
            </a:fontRef>
          </p:style>
        </p:cxnSp>
        <p:cxnSp>
          <p:nvCxnSpPr>
            <p:cNvPr id="183" name="Straight Connector 182"/>
            <p:cNvCxnSpPr>
              <a:stCxn id="175" idx="2"/>
              <a:endCxn id="179" idx="3"/>
            </p:cNvCxnSpPr>
            <p:nvPr/>
          </p:nvCxnSpPr>
          <p:spPr>
            <a:xfrm flipH="1" flipV="1">
              <a:off x="10830517" y="1617736"/>
              <a:ext cx="578626" cy="57857"/>
            </a:xfrm>
            <a:prstGeom prst="line">
              <a:avLst/>
            </a:prstGeom>
          </p:spPr>
          <p:style>
            <a:lnRef idx="3">
              <a:schemeClr val="accent4"/>
            </a:lnRef>
            <a:fillRef idx="0">
              <a:schemeClr val="accent4"/>
            </a:fillRef>
            <a:effectRef idx="2">
              <a:schemeClr val="accent4"/>
            </a:effectRef>
            <a:fontRef idx="minor">
              <a:schemeClr val="tx1"/>
            </a:fontRef>
          </p:style>
        </p:cxnSp>
        <p:cxnSp>
          <p:nvCxnSpPr>
            <p:cNvPr id="184" name="Straight Connector 183"/>
            <p:cNvCxnSpPr>
              <a:stCxn id="178" idx="2"/>
              <a:endCxn id="179" idx="3"/>
            </p:cNvCxnSpPr>
            <p:nvPr/>
          </p:nvCxnSpPr>
          <p:spPr>
            <a:xfrm flipH="1" flipV="1">
              <a:off x="10830517" y="1617736"/>
              <a:ext cx="788233" cy="413521"/>
            </a:xfrm>
            <a:prstGeom prst="line">
              <a:avLst/>
            </a:prstGeom>
          </p:spPr>
          <p:style>
            <a:lnRef idx="3">
              <a:schemeClr val="accent4"/>
            </a:lnRef>
            <a:fillRef idx="0">
              <a:schemeClr val="accent4"/>
            </a:fillRef>
            <a:effectRef idx="2">
              <a:schemeClr val="accent4"/>
            </a:effectRef>
            <a:fontRef idx="minor">
              <a:schemeClr val="tx1"/>
            </a:fontRef>
          </p:style>
        </p:cxnSp>
        <p:sp>
          <p:nvSpPr>
            <p:cNvPr id="200" name="Rectangle 199"/>
            <p:cNvSpPr/>
            <p:nvPr/>
          </p:nvSpPr>
          <p:spPr>
            <a:xfrm>
              <a:off x="10241122" y="1937328"/>
              <a:ext cx="581013" cy="340703"/>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050" dirty="0">
                  <a:solidFill>
                    <a:srgbClr val="363535"/>
                  </a:solidFill>
                </a:rPr>
                <a:t>SAS</a:t>
              </a:r>
            </a:p>
            <a:p>
              <a:pPr algn="ctr"/>
              <a:r>
                <a:rPr lang="en-US" sz="1050" dirty="0" smtClean="0">
                  <a:solidFill>
                    <a:srgbClr val="363535"/>
                  </a:solidFill>
                </a:rPr>
                <a:t>Module</a:t>
              </a:r>
              <a:endParaRPr lang="en-US" sz="1050" dirty="0">
                <a:solidFill>
                  <a:srgbClr val="363535"/>
                </a:solidFill>
              </a:endParaRPr>
            </a:p>
          </p:txBody>
        </p:sp>
        <p:cxnSp>
          <p:nvCxnSpPr>
            <p:cNvPr id="204" name="Straight Connector 203"/>
            <p:cNvCxnSpPr>
              <a:stCxn id="186" idx="2"/>
              <a:endCxn id="200" idx="3"/>
            </p:cNvCxnSpPr>
            <p:nvPr/>
          </p:nvCxnSpPr>
          <p:spPr>
            <a:xfrm flipH="1">
              <a:off x="10822135" y="1652773"/>
              <a:ext cx="137972" cy="454907"/>
            </a:xfrm>
            <a:prstGeom prst="line">
              <a:avLst/>
            </a:prstGeom>
          </p:spPr>
          <p:style>
            <a:lnRef idx="3">
              <a:schemeClr val="accent4"/>
            </a:lnRef>
            <a:fillRef idx="0">
              <a:schemeClr val="accent4"/>
            </a:fillRef>
            <a:effectRef idx="2">
              <a:schemeClr val="accent4"/>
            </a:effectRef>
            <a:fontRef idx="minor">
              <a:schemeClr val="tx1"/>
            </a:fontRef>
          </p:style>
        </p:cxnSp>
        <p:cxnSp>
          <p:nvCxnSpPr>
            <p:cNvPr id="206" name="Straight Connector 205"/>
            <p:cNvCxnSpPr>
              <a:stCxn id="175" idx="2"/>
              <a:endCxn id="200" idx="3"/>
            </p:cNvCxnSpPr>
            <p:nvPr/>
          </p:nvCxnSpPr>
          <p:spPr>
            <a:xfrm flipH="1">
              <a:off x="10822135" y="1675593"/>
              <a:ext cx="587008" cy="432087"/>
            </a:xfrm>
            <a:prstGeom prst="line">
              <a:avLst/>
            </a:prstGeom>
          </p:spPr>
          <p:style>
            <a:lnRef idx="3">
              <a:schemeClr val="accent4"/>
            </a:lnRef>
            <a:fillRef idx="0">
              <a:schemeClr val="accent4"/>
            </a:fillRef>
            <a:effectRef idx="2">
              <a:schemeClr val="accent4"/>
            </a:effectRef>
            <a:fontRef idx="minor">
              <a:schemeClr val="tx1"/>
            </a:fontRef>
          </p:style>
        </p:cxnSp>
        <p:cxnSp>
          <p:nvCxnSpPr>
            <p:cNvPr id="210" name="Straight Connector 209"/>
            <p:cNvCxnSpPr>
              <a:stCxn id="187" idx="2"/>
              <a:endCxn id="200" idx="3"/>
            </p:cNvCxnSpPr>
            <p:nvPr/>
          </p:nvCxnSpPr>
          <p:spPr>
            <a:xfrm flipH="1">
              <a:off x="10822135" y="2045090"/>
              <a:ext cx="338573" cy="62590"/>
            </a:xfrm>
            <a:prstGeom prst="line">
              <a:avLst/>
            </a:prstGeom>
          </p:spPr>
          <p:style>
            <a:lnRef idx="3">
              <a:schemeClr val="accent4"/>
            </a:lnRef>
            <a:fillRef idx="0">
              <a:schemeClr val="accent4"/>
            </a:fillRef>
            <a:effectRef idx="2">
              <a:schemeClr val="accent4"/>
            </a:effectRef>
            <a:fontRef idx="minor">
              <a:schemeClr val="tx1"/>
            </a:fontRef>
          </p:style>
        </p:cxnSp>
        <p:cxnSp>
          <p:nvCxnSpPr>
            <p:cNvPr id="213" name="Straight Connector 212"/>
            <p:cNvCxnSpPr>
              <a:stCxn id="178" idx="2"/>
              <a:endCxn id="200" idx="3"/>
            </p:cNvCxnSpPr>
            <p:nvPr/>
          </p:nvCxnSpPr>
          <p:spPr>
            <a:xfrm flipH="1">
              <a:off x="10822135" y="2031257"/>
              <a:ext cx="796615" cy="76423"/>
            </a:xfrm>
            <a:prstGeom prst="line">
              <a:avLst/>
            </a:prstGeom>
          </p:spPr>
          <p:style>
            <a:lnRef idx="3">
              <a:schemeClr val="accent4"/>
            </a:lnRef>
            <a:fillRef idx="0">
              <a:schemeClr val="accent4"/>
            </a:fillRef>
            <a:effectRef idx="2">
              <a:schemeClr val="accent4"/>
            </a:effectRef>
            <a:fontRef idx="minor">
              <a:schemeClr val="tx1"/>
            </a:fontRef>
          </p:style>
        </p:cxnSp>
        <p:sp>
          <p:nvSpPr>
            <p:cNvPr id="175" name="Can 174"/>
            <p:cNvSpPr/>
            <p:nvPr/>
          </p:nvSpPr>
          <p:spPr>
            <a:xfrm>
              <a:off x="11409143" y="1497761"/>
              <a:ext cx="383577" cy="35566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050" dirty="0">
                  <a:solidFill>
                    <a:srgbClr val="363535"/>
                  </a:solidFill>
                </a:rPr>
                <a:t>Disk</a:t>
              </a:r>
            </a:p>
          </p:txBody>
        </p:sp>
        <p:sp>
          <p:nvSpPr>
            <p:cNvPr id="178" name="Can 177"/>
            <p:cNvSpPr/>
            <p:nvPr/>
          </p:nvSpPr>
          <p:spPr>
            <a:xfrm>
              <a:off x="11618750" y="1853425"/>
              <a:ext cx="383577" cy="35566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050" dirty="0">
                  <a:solidFill>
                    <a:srgbClr val="363535"/>
                  </a:solidFill>
                </a:rPr>
                <a:t>Disk</a:t>
              </a:r>
            </a:p>
          </p:txBody>
        </p:sp>
        <p:sp>
          <p:nvSpPr>
            <p:cNvPr id="186" name="Can 185"/>
            <p:cNvSpPr/>
            <p:nvPr/>
          </p:nvSpPr>
          <p:spPr>
            <a:xfrm>
              <a:off x="10960107" y="1474941"/>
              <a:ext cx="383577" cy="35566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050" dirty="0">
                  <a:solidFill>
                    <a:srgbClr val="363535"/>
                  </a:solidFill>
                </a:rPr>
                <a:t>Disk</a:t>
              </a:r>
            </a:p>
          </p:txBody>
        </p:sp>
        <p:sp>
          <p:nvSpPr>
            <p:cNvPr id="187" name="Can 186"/>
            <p:cNvSpPr/>
            <p:nvPr/>
          </p:nvSpPr>
          <p:spPr>
            <a:xfrm>
              <a:off x="11160708" y="1867258"/>
              <a:ext cx="383577" cy="35566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050" dirty="0">
                  <a:solidFill>
                    <a:srgbClr val="363535"/>
                  </a:solidFill>
                </a:rPr>
                <a:t>Disk</a:t>
              </a:r>
            </a:p>
          </p:txBody>
        </p:sp>
      </p:grpSp>
      <p:grpSp>
        <p:nvGrpSpPr>
          <p:cNvPr id="236" name="Group 235"/>
          <p:cNvGrpSpPr/>
          <p:nvPr/>
        </p:nvGrpSpPr>
        <p:grpSpPr>
          <a:xfrm>
            <a:off x="10271396" y="3050976"/>
            <a:ext cx="1811168" cy="1174006"/>
            <a:chOff x="10241122" y="1319871"/>
            <a:chExt cx="1811168" cy="1174006"/>
          </a:xfrm>
        </p:grpSpPr>
        <p:sp>
          <p:nvSpPr>
            <p:cNvPr id="237" name="Rectangle 236"/>
            <p:cNvSpPr/>
            <p:nvPr/>
          </p:nvSpPr>
          <p:spPr>
            <a:xfrm>
              <a:off x="10387476" y="1319871"/>
              <a:ext cx="1664814" cy="1174006"/>
            </a:xfrm>
            <a:prstGeom prst="rect">
              <a:avLst/>
            </a:prstGeom>
            <a:ln>
              <a:solidFill>
                <a:srgbClr val="FFFFFF"/>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1050" dirty="0">
                  <a:gradFill>
                    <a:gsLst>
                      <a:gs pos="0">
                        <a:srgbClr val="FFFFFF"/>
                      </a:gs>
                      <a:gs pos="100000">
                        <a:srgbClr val="FFFFFF"/>
                      </a:gs>
                    </a:gsLst>
                    <a:lin ang="5400000" scaled="0"/>
                  </a:gradFill>
                </a:rPr>
                <a:t>SAS JBOD</a:t>
              </a:r>
            </a:p>
          </p:txBody>
        </p:sp>
        <p:sp>
          <p:nvSpPr>
            <p:cNvPr id="238" name="Rectangle 237"/>
            <p:cNvSpPr/>
            <p:nvPr/>
          </p:nvSpPr>
          <p:spPr>
            <a:xfrm>
              <a:off x="10249504" y="1461909"/>
              <a:ext cx="581013" cy="311653"/>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050" dirty="0">
                  <a:solidFill>
                    <a:srgbClr val="363535"/>
                  </a:solidFill>
                </a:rPr>
                <a:t>SAS</a:t>
              </a:r>
            </a:p>
            <a:p>
              <a:pPr algn="ctr"/>
              <a:r>
                <a:rPr lang="en-US" sz="1050" dirty="0" smtClean="0">
                  <a:solidFill>
                    <a:srgbClr val="363535"/>
                  </a:solidFill>
                </a:rPr>
                <a:t>Module</a:t>
              </a:r>
              <a:endParaRPr lang="en-US" sz="1050" dirty="0">
                <a:solidFill>
                  <a:srgbClr val="363535"/>
                </a:solidFill>
              </a:endParaRPr>
            </a:p>
          </p:txBody>
        </p:sp>
        <p:cxnSp>
          <p:nvCxnSpPr>
            <p:cNvPr id="239" name="Straight Connector 238"/>
            <p:cNvCxnSpPr>
              <a:stCxn id="250" idx="2"/>
              <a:endCxn id="238" idx="3"/>
            </p:cNvCxnSpPr>
            <p:nvPr/>
          </p:nvCxnSpPr>
          <p:spPr>
            <a:xfrm flipH="1" flipV="1">
              <a:off x="10830517" y="1617736"/>
              <a:ext cx="129590" cy="35037"/>
            </a:xfrm>
            <a:prstGeom prst="line">
              <a:avLst/>
            </a:prstGeom>
          </p:spPr>
          <p:style>
            <a:lnRef idx="3">
              <a:schemeClr val="accent4"/>
            </a:lnRef>
            <a:fillRef idx="0">
              <a:schemeClr val="accent4"/>
            </a:fillRef>
            <a:effectRef idx="2">
              <a:schemeClr val="accent4"/>
            </a:effectRef>
            <a:fontRef idx="minor">
              <a:schemeClr val="tx1"/>
            </a:fontRef>
          </p:style>
        </p:cxnSp>
        <p:cxnSp>
          <p:nvCxnSpPr>
            <p:cNvPr id="240" name="Straight Connector 239"/>
            <p:cNvCxnSpPr>
              <a:stCxn id="251" idx="2"/>
              <a:endCxn id="238" idx="3"/>
            </p:cNvCxnSpPr>
            <p:nvPr/>
          </p:nvCxnSpPr>
          <p:spPr>
            <a:xfrm flipH="1" flipV="1">
              <a:off x="10830517" y="1617736"/>
              <a:ext cx="330191" cy="427354"/>
            </a:xfrm>
            <a:prstGeom prst="line">
              <a:avLst/>
            </a:prstGeom>
          </p:spPr>
          <p:style>
            <a:lnRef idx="3">
              <a:schemeClr val="accent4"/>
            </a:lnRef>
            <a:fillRef idx="0">
              <a:schemeClr val="accent4"/>
            </a:fillRef>
            <a:effectRef idx="2">
              <a:schemeClr val="accent4"/>
            </a:effectRef>
            <a:fontRef idx="minor">
              <a:schemeClr val="tx1"/>
            </a:fontRef>
          </p:style>
        </p:cxnSp>
        <p:cxnSp>
          <p:nvCxnSpPr>
            <p:cNvPr id="241" name="Straight Connector 240"/>
            <p:cNvCxnSpPr>
              <a:stCxn id="248" idx="2"/>
              <a:endCxn id="238" idx="3"/>
            </p:cNvCxnSpPr>
            <p:nvPr/>
          </p:nvCxnSpPr>
          <p:spPr>
            <a:xfrm flipH="1" flipV="1">
              <a:off x="10830517" y="1617736"/>
              <a:ext cx="578626" cy="57857"/>
            </a:xfrm>
            <a:prstGeom prst="line">
              <a:avLst/>
            </a:prstGeom>
          </p:spPr>
          <p:style>
            <a:lnRef idx="3">
              <a:schemeClr val="accent4"/>
            </a:lnRef>
            <a:fillRef idx="0">
              <a:schemeClr val="accent4"/>
            </a:fillRef>
            <a:effectRef idx="2">
              <a:schemeClr val="accent4"/>
            </a:effectRef>
            <a:fontRef idx="minor">
              <a:schemeClr val="tx1"/>
            </a:fontRef>
          </p:style>
        </p:cxnSp>
        <p:cxnSp>
          <p:nvCxnSpPr>
            <p:cNvPr id="242" name="Straight Connector 241"/>
            <p:cNvCxnSpPr>
              <a:stCxn id="249" idx="2"/>
              <a:endCxn id="238" idx="3"/>
            </p:cNvCxnSpPr>
            <p:nvPr/>
          </p:nvCxnSpPr>
          <p:spPr>
            <a:xfrm flipH="1" flipV="1">
              <a:off x="10830517" y="1617736"/>
              <a:ext cx="788233" cy="413521"/>
            </a:xfrm>
            <a:prstGeom prst="line">
              <a:avLst/>
            </a:prstGeom>
          </p:spPr>
          <p:style>
            <a:lnRef idx="3">
              <a:schemeClr val="accent4"/>
            </a:lnRef>
            <a:fillRef idx="0">
              <a:schemeClr val="accent4"/>
            </a:fillRef>
            <a:effectRef idx="2">
              <a:schemeClr val="accent4"/>
            </a:effectRef>
            <a:fontRef idx="minor">
              <a:schemeClr val="tx1"/>
            </a:fontRef>
          </p:style>
        </p:cxnSp>
        <p:sp>
          <p:nvSpPr>
            <p:cNvPr id="243" name="Rectangle 242"/>
            <p:cNvSpPr/>
            <p:nvPr/>
          </p:nvSpPr>
          <p:spPr>
            <a:xfrm>
              <a:off x="10241122" y="1937328"/>
              <a:ext cx="581013" cy="340703"/>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050" dirty="0">
                  <a:solidFill>
                    <a:srgbClr val="363535"/>
                  </a:solidFill>
                </a:rPr>
                <a:t>SAS</a:t>
              </a:r>
            </a:p>
            <a:p>
              <a:pPr algn="ctr"/>
              <a:r>
                <a:rPr lang="en-US" sz="1050" dirty="0" smtClean="0">
                  <a:solidFill>
                    <a:srgbClr val="363535"/>
                  </a:solidFill>
                </a:rPr>
                <a:t>Module</a:t>
              </a:r>
              <a:endParaRPr lang="en-US" sz="1050" dirty="0">
                <a:solidFill>
                  <a:srgbClr val="363535"/>
                </a:solidFill>
              </a:endParaRPr>
            </a:p>
          </p:txBody>
        </p:sp>
        <p:cxnSp>
          <p:nvCxnSpPr>
            <p:cNvPr id="244" name="Straight Connector 243"/>
            <p:cNvCxnSpPr>
              <a:stCxn id="250" idx="2"/>
              <a:endCxn id="243" idx="3"/>
            </p:cNvCxnSpPr>
            <p:nvPr/>
          </p:nvCxnSpPr>
          <p:spPr>
            <a:xfrm flipH="1">
              <a:off x="10822135" y="1652773"/>
              <a:ext cx="137972" cy="454907"/>
            </a:xfrm>
            <a:prstGeom prst="line">
              <a:avLst/>
            </a:prstGeom>
          </p:spPr>
          <p:style>
            <a:lnRef idx="3">
              <a:schemeClr val="accent4"/>
            </a:lnRef>
            <a:fillRef idx="0">
              <a:schemeClr val="accent4"/>
            </a:fillRef>
            <a:effectRef idx="2">
              <a:schemeClr val="accent4"/>
            </a:effectRef>
            <a:fontRef idx="minor">
              <a:schemeClr val="tx1"/>
            </a:fontRef>
          </p:style>
        </p:cxnSp>
        <p:cxnSp>
          <p:nvCxnSpPr>
            <p:cNvPr id="245" name="Straight Connector 244"/>
            <p:cNvCxnSpPr>
              <a:stCxn id="248" idx="2"/>
              <a:endCxn id="243" idx="3"/>
            </p:cNvCxnSpPr>
            <p:nvPr/>
          </p:nvCxnSpPr>
          <p:spPr>
            <a:xfrm flipH="1">
              <a:off x="10822135" y="1675593"/>
              <a:ext cx="587008" cy="432087"/>
            </a:xfrm>
            <a:prstGeom prst="line">
              <a:avLst/>
            </a:prstGeom>
          </p:spPr>
          <p:style>
            <a:lnRef idx="3">
              <a:schemeClr val="accent4"/>
            </a:lnRef>
            <a:fillRef idx="0">
              <a:schemeClr val="accent4"/>
            </a:fillRef>
            <a:effectRef idx="2">
              <a:schemeClr val="accent4"/>
            </a:effectRef>
            <a:fontRef idx="minor">
              <a:schemeClr val="tx1"/>
            </a:fontRef>
          </p:style>
        </p:cxnSp>
        <p:cxnSp>
          <p:nvCxnSpPr>
            <p:cNvPr id="246" name="Straight Connector 245"/>
            <p:cNvCxnSpPr>
              <a:stCxn id="251" idx="2"/>
              <a:endCxn id="243" idx="3"/>
            </p:cNvCxnSpPr>
            <p:nvPr/>
          </p:nvCxnSpPr>
          <p:spPr>
            <a:xfrm flipH="1">
              <a:off x="10822135" y="2045090"/>
              <a:ext cx="338573" cy="62590"/>
            </a:xfrm>
            <a:prstGeom prst="line">
              <a:avLst/>
            </a:prstGeom>
          </p:spPr>
          <p:style>
            <a:lnRef idx="3">
              <a:schemeClr val="accent4"/>
            </a:lnRef>
            <a:fillRef idx="0">
              <a:schemeClr val="accent4"/>
            </a:fillRef>
            <a:effectRef idx="2">
              <a:schemeClr val="accent4"/>
            </a:effectRef>
            <a:fontRef idx="minor">
              <a:schemeClr val="tx1"/>
            </a:fontRef>
          </p:style>
        </p:cxnSp>
        <p:cxnSp>
          <p:nvCxnSpPr>
            <p:cNvPr id="247" name="Straight Connector 246"/>
            <p:cNvCxnSpPr>
              <a:stCxn id="249" idx="2"/>
              <a:endCxn id="243" idx="3"/>
            </p:cNvCxnSpPr>
            <p:nvPr/>
          </p:nvCxnSpPr>
          <p:spPr>
            <a:xfrm flipH="1">
              <a:off x="10822135" y="2031257"/>
              <a:ext cx="796615" cy="76423"/>
            </a:xfrm>
            <a:prstGeom prst="line">
              <a:avLst/>
            </a:prstGeom>
          </p:spPr>
          <p:style>
            <a:lnRef idx="3">
              <a:schemeClr val="accent4"/>
            </a:lnRef>
            <a:fillRef idx="0">
              <a:schemeClr val="accent4"/>
            </a:fillRef>
            <a:effectRef idx="2">
              <a:schemeClr val="accent4"/>
            </a:effectRef>
            <a:fontRef idx="minor">
              <a:schemeClr val="tx1"/>
            </a:fontRef>
          </p:style>
        </p:cxnSp>
        <p:sp>
          <p:nvSpPr>
            <p:cNvPr id="248" name="Can 247"/>
            <p:cNvSpPr/>
            <p:nvPr/>
          </p:nvSpPr>
          <p:spPr>
            <a:xfrm>
              <a:off x="11409143" y="1497761"/>
              <a:ext cx="383577" cy="35566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050" dirty="0">
                  <a:solidFill>
                    <a:srgbClr val="363535"/>
                  </a:solidFill>
                </a:rPr>
                <a:t>Disk</a:t>
              </a:r>
            </a:p>
          </p:txBody>
        </p:sp>
        <p:sp>
          <p:nvSpPr>
            <p:cNvPr id="249" name="Can 248"/>
            <p:cNvSpPr/>
            <p:nvPr/>
          </p:nvSpPr>
          <p:spPr>
            <a:xfrm>
              <a:off x="11618750" y="1853425"/>
              <a:ext cx="383577" cy="35566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050" dirty="0">
                  <a:solidFill>
                    <a:srgbClr val="363535"/>
                  </a:solidFill>
                </a:rPr>
                <a:t>Disk</a:t>
              </a:r>
            </a:p>
          </p:txBody>
        </p:sp>
        <p:sp>
          <p:nvSpPr>
            <p:cNvPr id="250" name="Can 249"/>
            <p:cNvSpPr/>
            <p:nvPr/>
          </p:nvSpPr>
          <p:spPr>
            <a:xfrm>
              <a:off x="10960107" y="1474941"/>
              <a:ext cx="383577" cy="35566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050" dirty="0">
                  <a:solidFill>
                    <a:srgbClr val="363535"/>
                  </a:solidFill>
                </a:rPr>
                <a:t>Disk</a:t>
              </a:r>
            </a:p>
          </p:txBody>
        </p:sp>
        <p:sp>
          <p:nvSpPr>
            <p:cNvPr id="251" name="Can 250"/>
            <p:cNvSpPr/>
            <p:nvPr/>
          </p:nvSpPr>
          <p:spPr>
            <a:xfrm>
              <a:off x="11160708" y="1867258"/>
              <a:ext cx="383577" cy="35566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050" dirty="0">
                  <a:solidFill>
                    <a:srgbClr val="363535"/>
                  </a:solidFill>
                </a:rPr>
                <a:t>Disk</a:t>
              </a:r>
            </a:p>
          </p:txBody>
        </p:sp>
      </p:grpSp>
      <p:grpSp>
        <p:nvGrpSpPr>
          <p:cNvPr id="252" name="Group 251"/>
          <p:cNvGrpSpPr/>
          <p:nvPr/>
        </p:nvGrpSpPr>
        <p:grpSpPr>
          <a:xfrm>
            <a:off x="10263298" y="4384001"/>
            <a:ext cx="1811168" cy="1174006"/>
            <a:chOff x="10241122" y="1319871"/>
            <a:chExt cx="1811168" cy="1174006"/>
          </a:xfrm>
        </p:grpSpPr>
        <p:sp>
          <p:nvSpPr>
            <p:cNvPr id="253" name="Rectangle 252"/>
            <p:cNvSpPr/>
            <p:nvPr/>
          </p:nvSpPr>
          <p:spPr>
            <a:xfrm>
              <a:off x="10387476" y="1319871"/>
              <a:ext cx="1664814" cy="1174006"/>
            </a:xfrm>
            <a:prstGeom prst="rect">
              <a:avLst/>
            </a:prstGeom>
            <a:ln>
              <a:solidFill>
                <a:srgbClr val="FFFFFF"/>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1050" dirty="0">
                  <a:gradFill>
                    <a:gsLst>
                      <a:gs pos="0">
                        <a:srgbClr val="FFFFFF"/>
                      </a:gs>
                      <a:gs pos="100000">
                        <a:srgbClr val="FFFFFF"/>
                      </a:gs>
                    </a:gsLst>
                    <a:lin ang="5400000" scaled="0"/>
                  </a:gradFill>
                </a:rPr>
                <a:t>SAS JBOD</a:t>
              </a:r>
            </a:p>
          </p:txBody>
        </p:sp>
        <p:sp>
          <p:nvSpPr>
            <p:cNvPr id="254" name="Rectangle 253"/>
            <p:cNvSpPr/>
            <p:nvPr/>
          </p:nvSpPr>
          <p:spPr>
            <a:xfrm>
              <a:off x="10249504" y="1461909"/>
              <a:ext cx="581013" cy="311653"/>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050" dirty="0">
                  <a:solidFill>
                    <a:srgbClr val="363535"/>
                  </a:solidFill>
                </a:rPr>
                <a:t>SAS</a:t>
              </a:r>
            </a:p>
            <a:p>
              <a:pPr algn="ctr"/>
              <a:r>
                <a:rPr lang="en-US" sz="1050" dirty="0" smtClean="0">
                  <a:solidFill>
                    <a:srgbClr val="363535"/>
                  </a:solidFill>
                </a:rPr>
                <a:t>Module</a:t>
              </a:r>
              <a:endParaRPr lang="en-US" sz="1050" dirty="0">
                <a:solidFill>
                  <a:srgbClr val="363535"/>
                </a:solidFill>
              </a:endParaRPr>
            </a:p>
          </p:txBody>
        </p:sp>
        <p:cxnSp>
          <p:nvCxnSpPr>
            <p:cNvPr id="255" name="Straight Connector 254"/>
            <p:cNvCxnSpPr>
              <a:stCxn id="267" idx="2"/>
              <a:endCxn id="254" idx="3"/>
            </p:cNvCxnSpPr>
            <p:nvPr/>
          </p:nvCxnSpPr>
          <p:spPr>
            <a:xfrm flipH="1" flipV="1">
              <a:off x="10830517" y="1617736"/>
              <a:ext cx="129590" cy="35037"/>
            </a:xfrm>
            <a:prstGeom prst="line">
              <a:avLst/>
            </a:prstGeom>
          </p:spPr>
          <p:style>
            <a:lnRef idx="3">
              <a:schemeClr val="accent4"/>
            </a:lnRef>
            <a:fillRef idx="0">
              <a:schemeClr val="accent4"/>
            </a:fillRef>
            <a:effectRef idx="2">
              <a:schemeClr val="accent4"/>
            </a:effectRef>
            <a:fontRef idx="minor">
              <a:schemeClr val="tx1"/>
            </a:fontRef>
          </p:style>
        </p:cxnSp>
        <p:cxnSp>
          <p:nvCxnSpPr>
            <p:cNvPr id="256" name="Straight Connector 255"/>
            <p:cNvCxnSpPr>
              <a:stCxn id="269" idx="2"/>
              <a:endCxn id="254" idx="3"/>
            </p:cNvCxnSpPr>
            <p:nvPr/>
          </p:nvCxnSpPr>
          <p:spPr>
            <a:xfrm flipH="1" flipV="1">
              <a:off x="10830517" y="1617736"/>
              <a:ext cx="330191" cy="427354"/>
            </a:xfrm>
            <a:prstGeom prst="line">
              <a:avLst/>
            </a:prstGeom>
          </p:spPr>
          <p:style>
            <a:lnRef idx="3">
              <a:schemeClr val="accent4"/>
            </a:lnRef>
            <a:fillRef idx="0">
              <a:schemeClr val="accent4"/>
            </a:fillRef>
            <a:effectRef idx="2">
              <a:schemeClr val="accent4"/>
            </a:effectRef>
            <a:fontRef idx="minor">
              <a:schemeClr val="tx1"/>
            </a:fontRef>
          </p:style>
        </p:cxnSp>
        <p:cxnSp>
          <p:nvCxnSpPr>
            <p:cNvPr id="257" name="Straight Connector 256"/>
            <p:cNvCxnSpPr>
              <a:stCxn id="265" idx="2"/>
              <a:endCxn id="254" idx="3"/>
            </p:cNvCxnSpPr>
            <p:nvPr/>
          </p:nvCxnSpPr>
          <p:spPr>
            <a:xfrm flipH="1" flipV="1">
              <a:off x="10830517" y="1617736"/>
              <a:ext cx="578626" cy="57857"/>
            </a:xfrm>
            <a:prstGeom prst="line">
              <a:avLst/>
            </a:prstGeom>
          </p:spPr>
          <p:style>
            <a:lnRef idx="3">
              <a:schemeClr val="accent4"/>
            </a:lnRef>
            <a:fillRef idx="0">
              <a:schemeClr val="accent4"/>
            </a:fillRef>
            <a:effectRef idx="2">
              <a:schemeClr val="accent4"/>
            </a:effectRef>
            <a:fontRef idx="minor">
              <a:schemeClr val="tx1"/>
            </a:fontRef>
          </p:style>
        </p:cxnSp>
        <p:cxnSp>
          <p:nvCxnSpPr>
            <p:cNvPr id="258" name="Straight Connector 257"/>
            <p:cNvCxnSpPr>
              <a:stCxn id="266" idx="2"/>
              <a:endCxn id="254" idx="3"/>
            </p:cNvCxnSpPr>
            <p:nvPr/>
          </p:nvCxnSpPr>
          <p:spPr>
            <a:xfrm flipH="1" flipV="1">
              <a:off x="10830517" y="1617736"/>
              <a:ext cx="788233" cy="413521"/>
            </a:xfrm>
            <a:prstGeom prst="line">
              <a:avLst/>
            </a:prstGeom>
          </p:spPr>
          <p:style>
            <a:lnRef idx="3">
              <a:schemeClr val="accent4"/>
            </a:lnRef>
            <a:fillRef idx="0">
              <a:schemeClr val="accent4"/>
            </a:fillRef>
            <a:effectRef idx="2">
              <a:schemeClr val="accent4"/>
            </a:effectRef>
            <a:fontRef idx="minor">
              <a:schemeClr val="tx1"/>
            </a:fontRef>
          </p:style>
        </p:cxnSp>
        <p:sp>
          <p:nvSpPr>
            <p:cNvPr id="259" name="Rectangle 258"/>
            <p:cNvSpPr/>
            <p:nvPr/>
          </p:nvSpPr>
          <p:spPr>
            <a:xfrm>
              <a:off x="10241122" y="1937328"/>
              <a:ext cx="581013" cy="340703"/>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050" dirty="0">
                  <a:solidFill>
                    <a:srgbClr val="363535"/>
                  </a:solidFill>
                </a:rPr>
                <a:t>SAS</a:t>
              </a:r>
            </a:p>
            <a:p>
              <a:pPr algn="ctr"/>
              <a:r>
                <a:rPr lang="en-US" sz="1050" dirty="0" smtClean="0">
                  <a:solidFill>
                    <a:srgbClr val="363535"/>
                  </a:solidFill>
                </a:rPr>
                <a:t>Module</a:t>
              </a:r>
              <a:endParaRPr lang="en-US" sz="1050" dirty="0">
                <a:solidFill>
                  <a:srgbClr val="363535"/>
                </a:solidFill>
              </a:endParaRPr>
            </a:p>
          </p:txBody>
        </p:sp>
        <p:cxnSp>
          <p:nvCxnSpPr>
            <p:cNvPr id="260" name="Straight Connector 259"/>
            <p:cNvCxnSpPr>
              <a:stCxn id="267" idx="2"/>
              <a:endCxn id="259" idx="3"/>
            </p:cNvCxnSpPr>
            <p:nvPr/>
          </p:nvCxnSpPr>
          <p:spPr>
            <a:xfrm flipH="1">
              <a:off x="10822135" y="1652773"/>
              <a:ext cx="137972" cy="454907"/>
            </a:xfrm>
            <a:prstGeom prst="line">
              <a:avLst/>
            </a:prstGeom>
          </p:spPr>
          <p:style>
            <a:lnRef idx="3">
              <a:schemeClr val="accent4"/>
            </a:lnRef>
            <a:fillRef idx="0">
              <a:schemeClr val="accent4"/>
            </a:fillRef>
            <a:effectRef idx="2">
              <a:schemeClr val="accent4"/>
            </a:effectRef>
            <a:fontRef idx="minor">
              <a:schemeClr val="tx1"/>
            </a:fontRef>
          </p:style>
        </p:cxnSp>
        <p:cxnSp>
          <p:nvCxnSpPr>
            <p:cNvPr id="261" name="Straight Connector 260"/>
            <p:cNvCxnSpPr>
              <a:stCxn id="265" idx="2"/>
              <a:endCxn id="259" idx="3"/>
            </p:cNvCxnSpPr>
            <p:nvPr/>
          </p:nvCxnSpPr>
          <p:spPr>
            <a:xfrm flipH="1">
              <a:off x="10822135" y="1675593"/>
              <a:ext cx="587008" cy="432087"/>
            </a:xfrm>
            <a:prstGeom prst="line">
              <a:avLst/>
            </a:prstGeom>
          </p:spPr>
          <p:style>
            <a:lnRef idx="3">
              <a:schemeClr val="accent4"/>
            </a:lnRef>
            <a:fillRef idx="0">
              <a:schemeClr val="accent4"/>
            </a:fillRef>
            <a:effectRef idx="2">
              <a:schemeClr val="accent4"/>
            </a:effectRef>
            <a:fontRef idx="minor">
              <a:schemeClr val="tx1"/>
            </a:fontRef>
          </p:style>
        </p:cxnSp>
        <p:cxnSp>
          <p:nvCxnSpPr>
            <p:cNvPr id="262" name="Straight Connector 261"/>
            <p:cNvCxnSpPr>
              <a:stCxn id="269" idx="2"/>
              <a:endCxn id="259" idx="3"/>
            </p:cNvCxnSpPr>
            <p:nvPr/>
          </p:nvCxnSpPr>
          <p:spPr>
            <a:xfrm flipH="1">
              <a:off x="10822135" y="2045090"/>
              <a:ext cx="338573" cy="62590"/>
            </a:xfrm>
            <a:prstGeom prst="line">
              <a:avLst/>
            </a:prstGeom>
          </p:spPr>
          <p:style>
            <a:lnRef idx="3">
              <a:schemeClr val="accent4"/>
            </a:lnRef>
            <a:fillRef idx="0">
              <a:schemeClr val="accent4"/>
            </a:fillRef>
            <a:effectRef idx="2">
              <a:schemeClr val="accent4"/>
            </a:effectRef>
            <a:fontRef idx="minor">
              <a:schemeClr val="tx1"/>
            </a:fontRef>
          </p:style>
        </p:cxnSp>
        <p:cxnSp>
          <p:nvCxnSpPr>
            <p:cNvPr id="263" name="Straight Connector 262"/>
            <p:cNvCxnSpPr>
              <a:stCxn id="266" idx="2"/>
              <a:endCxn id="259" idx="3"/>
            </p:cNvCxnSpPr>
            <p:nvPr/>
          </p:nvCxnSpPr>
          <p:spPr>
            <a:xfrm flipH="1">
              <a:off x="10822135" y="2031257"/>
              <a:ext cx="796615" cy="76423"/>
            </a:xfrm>
            <a:prstGeom prst="line">
              <a:avLst/>
            </a:prstGeom>
          </p:spPr>
          <p:style>
            <a:lnRef idx="3">
              <a:schemeClr val="accent4"/>
            </a:lnRef>
            <a:fillRef idx="0">
              <a:schemeClr val="accent4"/>
            </a:fillRef>
            <a:effectRef idx="2">
              <a:schemeClr val="accent4"/>
            </a:effectRef>
            <a:fontRef idx="minor">
              <a:schemeClr val="tx1"/>
            </a:fontRef>
          </p:style>
        </p:cxnSp>
        <p:sp>
          <p:nvSpPr>
            <p:cNvPr id="265" name="Can 264"/>
            <p:cNvSpPr/>
            <p:nvPr/>
          </p:nvSpPr>
          <p:spPr>
            <a:xfrm>
              <a:off x="11409143" y="1497761"/>
              <a:ext cx="383577" cy="35566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050" dirty="0">
                  <a:solidFill>
                    <a:srgbClr val="363535"/>
                  </a:solidFill>
                </a:rPr>
                <a:t>Disk</a:t>
              </a:r>
            </a:p>
          </p:txBody>
        </p:sp>
        <p:sp>
          <p:nvSpPr>
            <p:cNvPr id="266" name="Can 265"/>
            <p:cNvSpPr/>
            <p:nvPr/>
          </p:nvSpPr>
          <p:spPr>
            <a:xfrm>
              <a:off x="11618750" y="1853425"/>
              <a:ext cx="383577" cy="35566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050" dirty="0">
                  <a:solidFill>
                    <a:srgbClr val="363535"/>
                  </a:solidFill>
                </a:rPr>
                <a:t>Disk</a:t>
              </a:r>
            </a:p>
          </p:txBody>
        </p:sp>
        <p:sp>
          <p:nvSpPr>
            <p:cNvPr id="267" name="Can 266"/>
            <p:cNvSpPr/>
            <p:nvPr/>
          </p:nvSpPr>
          <p:spPr>
            <a:xfrm>
              <a:off x="10960107" y="1474941"/>
              <a:ext cx="383577" cy="35566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050" dirty="0">
                  <a:solidFill>
                    <a:srgbClr val="363535"/>
                  </a:solidFill>
                </a:rPr>
                <a:t>Disk</a:t>
              </a:r>
            </a:p>
          </p:txBody>
        </p:sp>
        <p:sp>
          <p:nvSpPr>
            <p:cNvPr id="269" name="Can 268"/>
            <p:cNvSpPr/>
            <p:nvPr/>
          </p:nvSpPr>
          <p:spPr>
            <a:xfrm>
              <a:off x="11160708" y="1867258"/>
              <a:ext cx="383577" cy="35566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050" dirty="0">
                  <a:solidFill>
                    <a:srgbClr val="363535"/>
                  </a:solidFill>
                </a:rPr>
                <a:t>Disk</a:t>
              </a:r>
            </a:p>
          </p:txBody>
        </p:sp>
      </p:grpSp>
      <p:sp>
        <p:nvSpPr>
          <p:cNvPr id="294" name="Rectangle 293"/>
          <p:cNvSpPr/>
          <p:nvPr/>
        </p:nvSpPr>
        <p:spPr>
          <a:xfrm>
            <a:off x="7647620" y="2343341"/>
            <a:ext cx="464512" cy="207149"/>
          </a:xfrm>
          <a:prstGeom prst="rect">
            <a:avLst/>
          </a:prstGeom>
          <a:ln>
            <a:solidFill>
              <a:srgbClr val="FFFFFF"/>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50" dirty="0">
                <a:solidFill>
                  <a:schemeClr val="bg1"/>
                </a:solidFill>
              </a:rPr>
              <a:t>R-NIC</a:t>
            </a:r>
          </a:p>
        </p:txBody>
      </p:sp>
      <p:sp>
        <p:nvSpPr>
          <p:cNvPr id="296" name="Rectangle 295"/>
          <p:cNvSpPr/>
          <p:nvPr/>
        </p:nvSpPr>
        <p:spPr>
          <a:xfrm>
            <a:off x="7636384" y="2595877"/>
            <a:ext cx="464512" cy="207149"/>
          </a:xfrm>
          <a:prstGeom prst="rect">
            <a:avLst/>
          </a:prstGeom>
          <a:ln>
            <a:solidFill>
              <a:srgbClr val="FFFFFF"/>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50" dirty="0">
                <a:solidFill>
                  <a:schemeClr val="bg1"/>
                </a:solidFill>
              </a:rPr>
              <a:t>R-NIC</a:t>
            </a:r>
          </a:p>
        </p:txBody>
      </p:sp>
      <p:sp>
        <p:nvSpPr>
          <p:cNvPr id="297" name="Rectangle 296"/>
          <p:cNvSpPr/>
          <p:nvPr/>
        </p:nvSpPr>
        <p:spPr>
          <a:xfrm>
            <a:off x="7640490" y="1776708"/>
            <a:ext cx="464786" cy="207149"/>
          </a:xfrm>
          <a:prstGeom prst="rect">
            <a:avLst/>
          </a:prstGeom>
          <a:solidFill>
            <a:schemeClr val="tx2"/>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chemeClr val="bg1"/>
                    </a:gs>
                    <a:gs pos="100000">
                      <a:schemeClr val="bg1"/>
                    </a:gs>
                  </a:gsLst>
                  <a:lin ang="5400000" scaled="0"/>
                </a:gradFill>
              </a:rPr>
              <a:t>NIC</a:t>
            </a:r>
          </a:p>
        </p:txBody>
      </p:sp>
      <p:sp>
        <p:nvSpPr>
          <p:cNvPr id="299" name="Rectangle 298"/>
          <p:cNvSpPr/>
          <p:nvPr/>
        </p:nvSpPr>
        <p:spPr>
          <a:xfrm>
            <a:off x="7638877" y="2038306"/>
            <a:ext cx="464786" cy="207149"/>
          </a:xfrm>
          <a:prstGeom prst="rect">
            <a:avLst/>
          </a:prstGeom>
          <a:solidFill>
            <a:schemeClr val="tx2"/>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chemeClr val="bg1"/>
                    </a:gs>
                    <a:gs pos="100000">
                      <a:schemeClr val="bg1"/>
                    </a:gs>
                  </a:gsLst>
                  <a:lin ang="5400000" scaled="0"/>
                </a:gradFill>
              </a:rPr>
              <a:t>NIC</a:t>
            </a:r>
          </a:p>
        </p:txBody>
      </p:sp>
      <p:sp>
        <p:nvSpPr>
          <p:cNvPr id="300" name="Rectangle 299"/>
          <p:cNvSpPr/>
          <p:nvPr/>
        </p:nvSpPr>
        <p:spPr>
          <a:xfrm>
            <a:off x="9215634" y="2254332"/>
            <a:ext cx="551403" cy="207149"/>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050" dirty="0">
                <a:solidFill>
                  <a:srgbClr val="363535"/>
                </a:solidFill>
              </a:rPr>
              <a:t>SAS HBA</a:t>
            </a:r>
          </a:p>
        </p:txBody>
      </p:sp>
      <p:sp>
        <p:nvSpPr>
          <p:cNvPr id="301" name="Rectangle 300"/>
          <p:cNvSpPr/>
          <p:nvPr/>
        </p:nvSpPr>
        <p:spPr>
          <a:xfrm>
            <a:off x="9215634" y="2572492"/>
            <a:ext cx="551403" cy="207149"/>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050" dirty="0">
                <a:solidFill>
                  <a:srgbClr val="363535"/>
                </a:solidFill>
              </a:rPr>
              <a:t>SAS HBA</a:t>
            </a:r>
          </a:p>
        </p:txBody>
      </p:sp>
      <p:cxnSp>
        <p:nvCxnSpPr>
          <p:cNvPr id="193" name="Straight Connector 192"/>
          <p:cNvCxnSpPr>
            <a:stCxn id="137" idx="3"/>
            <a:endCxn id="131" idx="1"/>
          </p:cNvCxnSpPr>
          <p:nvPr/>
        </p:nvCxnSpPr>
        <p:spPr>
          <a:xfrm flipV="1">
            <a:off x="3772194" y="4676116"/>
            <a:ext cx="200865" cy="528768"/>
          </a:xfrm>
          <a:prstGeom prst="line">
            <a:avLst/>
          </a:prstGeom>
        </p:spPr>
        <p:style>
          <a:lnRef idx="3">
            <a:schemeClr val="accent1"/>
          </a:lnRef>
          <a:fillRef idx="0">
            <a:schemeClr val="accent1"/>
          </a:fillRef>
          <a:effectRef idx="2">
            <a:schemeClr val="accent1"/>
          </a:effectRef>
          <a:fontRef idx="minor">
            <a:schemeClr val="tx1"/>
          </a:fontRef>
        </p:style>
      </p:cxnSp>
      <p:cxnSp>
        <p:nvCxnSpPr>
          <p:cNvPr id="194" name="Straight Connector 193"/>
          <p:cNvCxnSpPr>
            <a:stCxn id="136" idx="3"/>
            <a:endCxn id="130" idx="1"/>
          </p:cNvCxnSpPr>
          <p:nvPr/>
        </p:nvCxnSpPr>
        <p:spPr>
          <a:xfrm>
            <a:off x="3776799" y="3918548"/>
            <a:ext cx="207496" cy="444011"/>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33925128"/>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0" name="Straight Connector 259"/>
          <p:cNvCxnSpPr>
            <a:stCxn id="523" idx="1"/>
            <a:endCxn id="199" idx="3"/>
          </p:cNvCxnSpPr>
          <p:nvPr/>
        </p:nvCxnSpPr>
        <p:spPr>
          <a:xfrm flipH="1">
            <a:off x="9695523" y="4013239"/>
            <a:ext cx="599221" cy="385146"/>
          </a:xfrm>
          <a:prstGeom prst="line">
            <a:avLst/>
          </a:prstGeom>
        </p:spPr>
        <p:style>
          <a:lnRef idx="3">
            <a:schemeClr val="accent4"/>
          </a:lnRef>
          <a:fillRef idx="0">
            <a:schemeClr val="accent4"/>
          </a:fillRef>
          <a:effectRef idx="2">
            <a:schemeClr val="accent4"/>
          </a:effectRef>
          <a:fontRef idx="minor">
            <a:schemeClr val="tx1"/>
          </a:fontRef>
        </p:style>
      </p:cxnSp>
      <p:cxnSp>
        <p:nvCxnSpPr>
          <p:cNvPr id="261" name="Straight Connector 260"/>
          <p:cNvCxnSpPr>
            <a:endCxn id="199" idx="3"/>
          </p:cNvCxnSpPr>
          <p:nvPr/>
        </p:nvCxnSpPr>
        <p:spPr>
          <a:xfrm flipH="1">
            <a:off x="9695523" y="3766030"/>
            <a:ext cx="816814" cy="632355"/>
          </a:xfrm>
          <a:prstGeom prst="line">
            <a:avLst/>
          </a:prstGeom>
        </p:spPr>
        <p:style>
          <a:lnRef idx="3">
            <a:schemeClr val="accent4"/>
          </a:lnRef>
          <a:fillRef idx="0">
            <a:schemeClr val="accent4"/>
          </a:fillRef>
          <a:effectRef idx="2">
            <a:schemeClr val="accent4"/>
          </a:effectRef>
          <a:fontRef idx="minor">
            <a:schemeClr val="tx1"/>
          </a:fontRef>
        </p:style>
      </p:cxnSp>
      <p:cxnSp>
        <p:nvCxnSpPr>
          <p:cNvPr id="262" name="Straight Connector 261"/>
          <p:cNvCxnSpPr>
            <a:stCxn id="528" idx="1"/>
            <a:endCxn id="201" idx="3"/>
          </p:cNvCxnSpPr>
          <p:nvPr/>
        </p:nvCxnSpPr>
        <p:spPr>
          <a:xfrm flipH="1">
            <a:off x="9695523" y="4503183"/>
            <a:ext cx="590839" cy="213362"/>
          </a:xfrm>
          <a:prstGeom prst="line">
            <a:avLst/>
          </a:prstGeom>
        </p:spPr>
        <p:style>
          <a:lnRef idx="3">
            <a:schemeClr val="accent4"/>
          </a:lnRef>
          <a:fillRef idx="0">
            <a:schemeClr val="accent4"/>
          </a:fillRef>
          <a:effectRef idx="2">
            <a:schemeClr val="accent4"/>
          </a:effectRef>
          <a:fontRef idx="minor">
            <a:schemeClr val="tx1"/>
          </a:fontRef>
        </p:style>
      </p:cxnSp>
      <p:cxnSp>
        <p:nvCxnSpPr>
          <p:cNvPr id="263" name="Straight Connector 262"/>
          <p:cNvCxnSpPr>
            <a:endCxn id="201" idx="3"/>
          </p:cNvCxnSpPr>
          <p:nvPr/>
        </p:nvCxnSpPr>
        <p:spPr>
          <a:xfrm flipH="1">
            <a:off x="9695523" y="4262761"/>
            <a:ext cx="887200" cy="453784"/>
          </a:xfrm>
          <a:prstGeom prst="line">
            <a:avLst/>
          </a:prstGeom>
        </p:spPr>
        <p:style>
          <a:lnRef idx="3">
            <a:schemeClr val="accent4"/>
          </a:lnRef>
          <a:fillRef idx="0">
            <a:schemeClr val="accent4"/>
          </a:fillRef>
          <a:effectRef idx="2">
            <a:schemeClr val="accent4"/>
          </a:effectRef>
          <a:fontRef idx="minor">
            <a:schemeClr val="tx1"/>
          </a:fontRef>
        </p:style>
      </p:cxnSp>
      <p:cxnSp>
        <p:nvCxnSpPr>
          <p:cNvPr id="537" name="Straight Connector 536"/>
          <p:cNvCxnSpPr>
            <a:stCxn id="199" idx="3"/>
          </p:cNvCxnSpPr>
          <p:nvPr/>
        </p:nvCxnSpPr>
        <p:spPr>
          <a:xfrm flipV="1">
            <a:off x="9695523" y="3636398"/>
            <a:ext cx="891279" cy="761987"/>
          </a:xfrm>
          <a:prstGeom prst="line">
            <a:avLst/>
          </a:prstGeom>
        </p:spPr>
        <p:style>
          <a:lnRef idx="3">
            <a:schemeClr val="accent4"/>
          </a:lnRef>
          <a:fillRef idx="0">
            <a:schemeClr val="accent4"/>
          </a:fillRef>
          <a:effectRef idx="2">
            <a:schemeClr val="accent4"/>
          </a:effectRef>
          <a:fontRef idx="minor">
            <a:schemeClr val="tx1"/>
          </a:fontRef>
        </p:style>
      </p:cxnSp>
      <p:cxnSp>
        <p:nvCxnSpPr>
          <p:cNvPr id="538" name="Straight Connector 537"/>
          <p:cNvCxnSpPr>
            <a:endCxn id="201" idx="3"/>
          </p:cNvCxnSpPr>
          <p:nvPr/>
        </p:nvCxnSpPr>
        <p:spPr>
          <a:xfrm flipH="1">
            <a:off x="9695523" y="4176892"/>
            <a:ext cx="800131" cy="539653"/>
          </a:xfrm>
          <a:prstGeom prst="line">
            <a:avLst/>
          </a:prstGeom>
        </p:spPr>
        <p:style>
          <a:lnRef idx="3">
            <a:schemeClr val="accent4"/>
          </a:lnRef>
          <a:fillRef idx="0">
            <a:schemeClr val="accent4"/>
          </a:fillRef>
          <a:effectRef idx="2">
            <a:schemeClr val="accent4"/>
          </a:effectRef>
          <a:fontRef idx="minor">
            <a:schemeClr val="tx1"/>
          </a:fontRef>
        </p:style>
      </p:cxnSp>
      <p:cxnSp>
        <p:nvCxnSpPr>
          <p:cNvPr id="556" name="Straight Connector 555"/>
          <p:cNvCxnSpPr>
            <a:stCxn id="523" idx="1"/>
          </p:cNvCxnSpPr>
          <p:nvPr/>
        </p:nvCxnSpPr>
        <p:spPr>
          <a:xfrm flipH="1" flipV="1">
            <a:off x="9596696" y="3620794"/>
            <a:ext cx="698048" cy="392445"/>
          </a:xfrm>
          <a:prstGeom prst="line">
            <a:avLst/>
          </a:prstGeom>
        </p:spPr>
        <p:style>
          <a:lnRef idx="3">
            <a:schemeClr val="accent4"/>
          </a:lnRef>
          <a:fillRef idx="0">
            <a:schemeClr val="accent4"/>
          </a:fillRef>
          <a:effectRef idx="2">
            <a:schemeClr val="accent4"/>
          </a:effectRef>
          <a:fontRef idx="minor">
            <a:schemeClr val="tx1"/>
          </a:fontRef>
        </p:style>
      </p:cxnSp>
      <p:cxnSp>
        <p:nvCxnSpPr>
          <p:cNvPr id="557" name="Straight Connector 556"/>
          <p:cNvCxnSpPr/>
          <p:nvPr/>
        </p:nvCxnSpPr>
        <p:spPr>
          <a:xfrm flipH="1" flipV="1">
            <a:off x="9596695" y="3620795"/>
            <a:ext cx="1044211" cy="386060"/>
          </a:xfrm>
          <a:prstGeom prst="line">
            <a:avLst/>
          </a:prstGeom>
        </p:spPr>
        <p:style>
          <a:lnRef idx="3">
            <a:schemeClr val="accent4"/>
          </a:lnRef>
          <a:fillRef idx="0">
            <a:schemeClr val="accent4"/>
          </a:fillRef>
          <a:effectRef idx="2">
            <a:schemeClr val="accent4"/>
          </a:effectRef>
          <a:fontRef idx="minor">
            <a:schemeClr val="tx1"/>
          </a:fontRef>
        </p:style>
      </p:cxnSp>
      <p:cxnSp>
        <p:nvCxnSpPr>
          <p:cNvPr id="558" name="Straight Connector 557"/>
          <p:cNvCxnSpPr>
            <a:stCxn id="528" idx="1"/>
          </p:cNvCxnSpPr>
          <p:nvPr/>
        </p:nvCxnSpPr>
        <p:spPr>
          <a:xfrm flipH="1" flipV="1">
            <a:off x="9596696" y="3938954"/>
            <a:ext cx="689666" cy="564229"/>
          </a:xfrm>
          <a:prstGeom prst="line">
            <a:avLst/>
          </a:prstGeom>
        </p:spPr>
        <p:style>
          <a:lnRef idx="3">
            <a:schemeClr val="accent4"/>
          </a:lnRef>
          <a:fillRef idx="0">
            <a:schemeClr val="accent4"/>
          </a:fillRef>
          <a:effectRef idx="2">
            <a:schemeClr val="accent4"/>
          </a:effectRef>
          <a:fontRef idx="minor">
            <a:schemeClr val="tx1"/>
          </a:fontRef>
        </p:style>
      </p:cxnSp>
      <p:cxnSp>
        <p:nvCxnSpPr>
          <p:cNvPr id="559" name="Straight Connector 558"/>
          <p:cNvCxnSpPr/>
          <p:nvPr/>
        </p:nvCxnSpPr>
        <p:spPr>
          <a:xfrm flipH="1" flipV="1">
            <a:off x="9596695" y="3938954"/>
            <a:ext cx="1149612" cy="811231"/>
          </a:xfrm>
          <a:prstGeom prst="line">
            <a:avLst/>
          </a:prstGeom>
        </p:spPr>
        <p:style>
          <a:lnRef idx="3">
            <a:schemeClr val="accent4"/>
          </a:lnRef>
          <a:fillRef idx="0">
            <a:schemeClr val="accent4"/>
          </a:fillRef>
          <a:effectRef idx="2">
            <a:schemeClr val="accent4"/>
          </a:effectRef>
          <a:fontRef idx="minor">
            <a:schemeClr val="tx1"/>
          </a:fontRef>
        </p:style>
      </p:cxnSp>
      <p:cxnSp>
        <p:nvCxnSpPr>
          <p:cNvPr id="560" name="Straight Connector 559"/>
          <p:cNvCxnSpPr/>
          <p:nvPr/>
        </p:nvCxnSpPr>
        <p:spPr>
          <a:xfrm>
            <a:off x="9596695" y="3620795"/>
            <a:ext cx="986028" cy="425867"/>
          </a:xfrm>
          <a:prstGeom prst="line">
            <a:avLst/>
          </a:prstGeom>
        </p:spPr>
        <p:style>
          <a:lnRef idx="3">
            <a:schemeClr val="accent4"/>
          </a:lnRef>
          <a:fillRef idx="0">
            <a:schemeClr val="accent4"/>
          </a:fillRef>
          <a:effectRef idx="2">
            <a:schemeClr val="accent4"/>
          </a:effectRef>
          <a:fontRef idx="minor">
            <a:schemeClr val="tx1"/>
          </a:fontRef>
        </p:style>
      </p:cxnSp>
      <p:cxnSp>
        <p:nvCxnSpPr>
          <p:cNvPr id="561" name="Straight Connector 560"/>
          <p:cNvCxnSpPr/>
          <p:nvPr/>
        </p:nvCxnSpPr>
        <p:spPr>
          <a:xfrm flipH="1" flipV="1">
            <a:off x="9596696" y="3938954"/>
            <a:ext cx="1265652" cy="811231"/>
          </a:xfrm>
          <a:prstGeom prst="line">
            <a:avLst/>
          </a:prstGeom>
        </p:spPr>
        <p:style>
          <a:lnRef idx="3">
            <a:schemeClr val="accent4"/>
          </a:lnRef>
          <a:fillRef idx="0">
            <a:schemeClr val="accent4"/>
          </a:fillRef>
          <a:effectRef idx="2">
            <a:schemeClr val="accent4"/>
          </a:effectRef>
          <a:fontRef idx="minor">
            <a:schemeClr val="tx1"/>
          </a:fontRef>
        </p:style>
      </p:cxnSp>
      <p:sp>
        <p:nvSpPr>
          <p:cNvPr id="555" name="Rectangle 554"/>
          <p:cNvSpPr/>
          <p:nvPr/>
        </p:nvSpPr>
        <p:spPr>
          <a:xfrm>
            <a:off x="10647479" y="3410129"/>
            <a:ext cx="1085964" cy="1054994"/>
          </a:xfrm>
          <a:prstGeom prst="rect">
            <a:avLst/>
          </a:prstGeom>
          <a:ln>
            <a:solidFill>
              <a:srgbClr val="FFFFFF"/>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1050" dirty="0">
                <a:gradFill>
                  <a:gsLst>
                    <a:gs pos="0">
                      <a:srgbClr val="FFFFFF"/>
                    </a:gs>
                    <a:gs pos="100000">
                      <a:srgbClr val="FFFFFF"/>
                    </a:gs>
                  </a:gsLst>
                  <a:lin ang="5400000" scaled="0"/>
                </a:gradFill>
              </a:rPr>
              <a:t>SAS JBOD</a:t>
            </a:r>
          </a:p>
        </p:txBody>
      </p:sp>
      <p:sp>
        <p:nvSpPr>
          <p:cNvPr id="540" name="Rectangle 539"/>
          <p:cNvSpPr/>
          <p:nvPr/>
        </p:nvSpPr>
        <p:spPr>
          <a:xfrm>
            <a:off x="10519785" y="3557656"/>
            <a:ext cx="1396535" cy="1096884"/>
          </a:xfrm>
          <a:prstGeom prst="rect">
            <a:avLst/>
          </a:prstGeom>
          <a:ln>
            <a:solidFill>
              <a:srgbClr val="FFFFFF"/>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1050" dirty="0">
                <a:gradFill>
                  <a:gsLst>
                    <a:gs pos="0">
                      <a:srgbClr val="FFFFFF"/>
                    </a:gs>
                    <a:gs pos="100000">
                      <a:srgbClr val="FFFFFF"/>
                    </a:gs>
                  </a:gsLst>
                  <a:lin ang="5400000" scaled="0"/>
                </a:gradFill>
              </a:rPr>
              <a:t>SAS JBOD</a:t>
            </a:r>
          </a:p>
        </p:txBody>
      </p:sp>
      <p:sp>
        <p:nvSpPr>
          <p:cNvPr id="7" name="Title 6"/>
          <p:cNvSpPr>
            <a:spLocks noGrp="1"/>
          </p:cNvSpPr>
          <p:nvPr>
            <p:ph type="title"/>
          </p:nvPr>
        </p:nvSpPr>
        <p:spPr/>
        <p:txBody>
          <a:bodyPr>
            <a:noAutofit/>
          </a:bodyPr>
          <a:lstStyle/>
          <a:p>
            <a:r>
              <a:rPr lang="en-US" sz="4000" b="0" dirty="0" smtClean="0"/>
              <a:t>Performance considerations</a:t>
            </a:r>
            <a:endParaRPr lang="en-US" sz="4000" b="0" dirty="0"/>
          </a:p>
        </p:txBody>
      </p:sp>
      <p:cxnSp>
        <p:nvCxnSpPr>
          <p:cNvPr id="159" name="Straight Connector 158"/>
          <p:cNvCxnSpPr/>
          <p:nvPr/>
        </p:nvCxnSpPr>
        <p:spPr>
          <a:xfrm flipH="1" flipV="1">
            <a:off x="6347856" y="1815335"/>
            <a:ext cx="1379918" cy="850074"/>
          </a:xfrm>
          <a:prstGeom prst="line">
            <a:avLst/>
          </a:prstGeom>
        </p:spPr>
        <p:style>
          <a:lnRef idx="3">
            <a:schemeClr val="accent1"/>
          </a:lnRef>
          <a:fillRef idx="0">
            <a:schemeClr val="accent1"/>
          </a:fillRef>
          <a:effectRef idx="2">
            <a:schemeClr val="accent1"/>
          </a:effectRef>
          <a:fontRef idx="minor">
            <a:schemeClr val="tx1"/>
          </a:fontRef>
        </p:style>
      </p:cxnSp>
      <p:cxnSp>
        <p:nvCxnSpPr>
          <p:cNvPr id="165" name="Straight Connector 164"/>
          <p:cNvCxnSpPr>
            <a:endCxn id="220" idx="3"/>
          </p:cNvCxnSpPr>
          <p:nvPr/>
        </p:nvCxnSpPr>
        <p:spPr>
          <a:xfrm flipH="1" flipV="1">
            <a:off x="7308524" y="3911954"/>
            <a:ext cx="428898" cy="264938"/>
          </a:xfrm>
          <a:prstGeom prst="line">
            <a:avLst/>
          </a:prstGeom>
        </p:spPr>
        <p:style>
          <a:lnRef idx="3">
            <a:schemeClr val="accent6"/>
          </a:lnRef>
          <a:fillRef idx="0">
            <a:schemeClr val="accent6"/>
          </a:fillRef>
          <a:effectRef idx="2">
            <a:schemeClr val="accent6"/>
          </a:effectRef>
          <a:fontRef idx="minor">
            <a:schemeClr val="tx1"/>
          </a:fontRef>
        </p:style>
      </p:cxnSp>
      <p:cxnSp>
        <p:nvCxnSpPr>
          <p:cNvPr id="166" name="Straight Connector 165"/>
          <p:cNvCxnSpPr>
            <a:endCxn id="221" idx="3"/>
          </p:cNvCxnSpPr>
          <p:nvPr/>
        </p:nvCxnSpPr>
        <p:spPr>
          <a:xfrm flipH="1">
            <a:off x="7303919" y="4932848"/>
            <a:ext cx="423855" cy="265442"/>
          </a:xfrm>
          <a:prstGeom prst="line">
            <a:avLst/>
          </a:prstGeom>
        </p:spPr>
        <p:style>
          <a:lnRef idx="3">
            <a:schemeClr val="accent6"/>
          </a:lnRef>
          <a:fillRef idx="0">
            <a:schemeClr val="accent6"/>
          </a:fillRef>
          <a:effectRef idx="2">
            <a:schemeClr val="accent6"/>
          </a:effectRef>
          <a:fontRef idx="minor">
            <a:schemeClr val="tx1"/>
          </a:fontRef>
        </p:style>
      </p:cxnSp>
      <p:cxnSp>
        <p:nvCxnSpPr>
          <p:cNvPr id="168" name="Straight Connector 167"/>
          <p:cNvCxnSpPr/>
          <p:nvPr/>
        </p:nvCxnSpPr>
        <p:spPr>
          <a:xfrm flipV="1">
            <a:off x="6358035" y="3911954"/>
            <a:ext cx="481741" cy="353586"/>
          </a:xfrm>
          <a:prstGeom prst="line">
            <a:avLst/>
          </a:prstGeom>
        </p:spPr>
        <p:style>
          <a:lnRef idx="3">
            <a:schemeClr val="accent6"/>
          </a:lnRef>
          <a:fillRef idx="0">
            <a:schemeClr val="accent6"/>
          </a:fillRef>
          <a:effectRef idx="2">
            <a:schemeClr val="accent6"/>
          </a:effectRef>
          <a:fontRef idx="minor">
            <a:schemeClr val="tx1"/>
          </a:fontRef>
        </p:style>
      </p:cxnSp>
      <p:cxnSp>
        <p:nvCxnSpPr>
          <p:cNvPr id="169" name="Straight Connector 168"/>
          <p:cNvCxnSpPr>
            <a:endCxn id="220" idx="1"/>
          </p:cNvCxnSpPr>
          <p:nvPr/>
        </p:nvCxnSpPr>
        <p:spPr>
          <a:xfrm flipV="1">
            <a:off x="6231388" y="3911954"/>
            <a:ext cx="612993" cy="226049"/>
          </a:xfrm>
          <a:prstGeom prst="line">
            <a:avLst/>
          </a:prstGeom>
        </p:spPr>
        <p:style>
          <a:lnRef idx="3">
            <a:schemeClr val="accent6"/>
          </a:lnRef>
          <a:fillRef idx="0">
            <a:schemeClr val="accent6"/>
          </a:fillRef>
          <a:effectRef idx="2">
            <a:schemeClr val="accent6"/>
          </a:effectRef>
          <a:fontRef idx="minor">
            <a:schemeClr val="tx1"/>
          </a:fontRef>
        </p:style>
      </p:cxnSp>
      <p:cxnSp>
        <p:nvCxnSpPr>
          <p:cNvPr id="171" name="Straight Connector 170"/>
          <p:cNvCxnSpPr>
            <a:endCxn id="221" idx="1"/>
          </p:cNvCxnSpPr>
          <p:nvPr/>
        </p:nvCxnSpPr>
        <p:spPr>
          <a:xfrm>
            <a:off x="6333954" y="4891858"/>
            <a:ext cx="505822" cy="306431"/>
          </a:xfrm>
          <a:prstGeom prst="line">
            <a:avLst/>
          </a:prstGeom>
        </p:spPr>
        <p:style>
          <a:lnRef idx="3">
            <a:schemeClr val="accent6"/>
          </a:lnRef>
          <a:fillRef idx="0">
            <a:schemeClr val="accent6"/>
          </a:fillRef>
          <a:effectRef idx="2">
            <a:schemeClr val="accent6"/>
          </a:effectRef>
          <a:fontRef idx="minor">
            <a:schemeClr val="tx1"/>
          </a:fontRef>
        </p:style>
      </p:cxnSp>
      <p:cxnSp>
        <p:nvCxnSpPr>
          <p:cNvPr id="172" name="Straight Connector 171"/>
          <p:cNvCxnSpPr>
            <a:endCxn id="221" idx="1"/>
          </p:cNvCxnSpPr>
          <p:nvPr/>
        </p:nvCxnSpPr>
        <p:spPr>
          <a:xfrm>
            <a:off x="6173986" y="4951487"/>
            <a:ext cx="665790" cy="246802"/>
          </a:xfrm>
          <a:prstGeom prst="line">
            <a:avLst/>
          </a:prstGeom>
        </p:spPr>
        <p:style>
          <a:lnRef idx="3">
            <a:schemeClr val="accent6"/>
          </a:lnRef>
          <a:fillRef idx="0">
            <a:schemeClr val="accent6"/>
          </a:fillRef>
          <a:effectRef idx="2">
            <a:schemeClr val="accent6"/>
          </a:effectRef>
          <a:fontRef idx="minor">
            <a:schemeClr val="tx1"/>
          </a:fontRef>
        </p:style>
      </p:cxnSp>
      <p:cxnSp>
        <p:nvCxnSpPr>
          <p:cNvPr id="174" name="Straight Connector 173"/>
          <p:cNvCxnSpPr>
            <a:endCxn id="220" idx="1"/>
          </p:cNvCxnSpPr>
          <p:nvPr/>
        </p:nvCxnSpPr>
        <p:spPr>
          <a:xfrm flipV="1">
            <a:off x="6212753" y="3911954"/>
            <a:ext cx="631628" cy="77177"/>
          </a:xfrm>
          <a:prstGeom prst="line">
            <a:avLst/>
          </a:prstGeom>
        </p:spPr>
        <p:style>
          <a:lnRef idx="3">
            <a:schemeClr val="accent6"/>
          </a:lnRef>
          <a:fillRef idx="0">
            <a:schemeClr val="accent6"/>
          </a:fillRef>
          <a:effectRef idx="2">
            <a:schemeClr val="accent6"/>
          </a:effectRef>
          <a:fontRef idx="minor">
            <a:schemeClr val="tx1"/>
          </a:fontRef>
        </p:style>
      </p:cxnSp>
      <p:cxnSp>
        <p:nvCxnSpPr>
          <p:cNvPr id="175" name="Straight Connector 174"/>
          <p:cNvCxnSpPr>
            <a:endCxn id="221" idx="1"/>
          </p:cNvCxnSpPr>
          <p:nvPr/>
        </p:nvCxnSpPr>
        <p:spPr>
          <a:xfrm>
            <a:off x="5964738" y="4995401"/>
            <a:ext cx="875038" cy="202889"/>
          </a:xfrm>
          <a:prstGeom prst="line">
            <a:avLst/>
          </a:prstGeom>
        </p:spPr>
        <p:style>
          <a:lnRef idx="3">
            <a:schemeClr val="accent6"/>
          </a:lnRef>
          <a:fillRef idx="0">
            <a:schemeClr val="accent6"/>
          </a:fillRef>
          <a:effectRef idx="2">
            <a:schemeClr val="accent6"/>
          </a:effectRef>
          <a:fontRef idx="minor">
            <a:schemeClr val="tx1"/>
          </a:fontRef>
        </p:style>
      </p:cxnSp>
      <p:cxnSp>
        <p:nvCxnSpPr>
          <p:cNvPr id="177" name="Straight Connector 176"/>
          <p:cNvCxnSpPr>
            <a:stCxn id="333" idx="3"/>
          </p:cNvCxnSpPr>
          <p:nvPr/>
        </p:nvCxnSpPr>
        <p:spPr>
          <a:xfrm>
            <a:off x="3733604" y="3992617"/>
            <a:ext cx="321357" cy="343445"/>
          </a:xfrm>
          <a:prstGeom prst="line">
            <a:avLst/>
          </a:prstGeom>
        </p:spPr>
        <p:style>
          <a:lnRef idx="3">
            <a:schemeClr val="accent1"/>
          </a:lnRef>
          <a:fillRef idx="0">
            <a:schemeClr val="accent1"/>
          </a:fillRef>
          <a:effectRef idx="2">
            <a:schemeClr val="accent1"/>
          </a:effectRef>
          <a:fontRef idx="minor">
            <a:schemeClr val="tx1"/>
          </a:fontRef>
        </p:style>
      </p:cxnSp>
      <p:cxnSp>
        <p:nvCxnSpPr>
          <p:cNvPr id="178" name="Straight Connector 177"/>
          <p:cNvCxnSpPr>
            <a:stCxn id="333" idx="3"/>
          </p:cNvCxnSpPr>
          <p:nvPr/>
        </p:nvCxnSpPr>
        <p:spPr>
          <a:xfrm>
            <a:off x="3733604" y="3992617"/>
            <a:ext cx="402957" cy="240475"/>
          </a:xfrm>
          <a:prstGeom prst="line">
            <a:avLst/>
          </a:prstGeom>
        </p:spPr>
        <p:style>
          <a:lnRef idx="3">
            <a:schemeClr val="accent1"/>
          </a:lnRef>
          <a:fillRef idx="0">
            <a:schemeClr val="accent1"/>
          </a:fillRef>
          <a:effectRef idx="2">
            <a:schemeClr val="accent1"/>
          </a:effectRef>
          <a:fontRef idx="minor">
            <a:schemeClr val="tx1"/>
          </a:fontRef>
        </p:style>
      </p:cxnSp>
      <p:cxnSp>
        <p:nvCxnSpPr>
          <p:cNvPr id="179" name="Straight Connector 178"/>
          <p:cNvCxnSpPr>
            <a:stCxn id="333" idx="3"/>
          </p:cNvCxnSpPr>
          <p:nvPr/>
        </p:nvCxnSpPr>
        <p:spPr>
          <a:xfrm>
            <a:off x="3733604" y="3992617"/>
            <a:ext cx="311255" cy="54045"/>
          </a:xfrm>
          <a:prstGeom prst="line">
            <a:avLst/>
          </a:prstGeom>
        </p:spPr>
        <p:style>
          <a:lnRef idx="3">
            <a:schemeClr val="accent1"/>
          </a:lnRef>
          <a:fillRef idx="0">
            <a:schemeClr val="accent1"/>
          </a:fillRef>
          <a:effectRef idx="2">
            <a:schemeClr val="accent1"/>
          </a:effectRef>
          <a:fontRef idx="minor">
            <a:schemeClr val="tx1"/>
          </a:fontRef>
        </p:style>
      </p:cxnSp>
      <p:cxnSp>
        <p:nvCxnSpPr>
          <p:cNvPr id="180" name="Straight Connector 179"/>
          <p:cNvCxnSpPr>
            <a:stCxn id="228" idx="3"/>
          </p:cNvCxnSpPr>
          <p:nvPr/>
        </p:nvCxnSpPr>
        <p:spPr>
          <a:xfrm flipV="1">
            <a:off x="3729000" y="4887432"/>
            <a:ext cx="315860" cy="391521"/>
          </a:xfrm>
          <a:prstGeom prst="line">
            <a:avLst/>
          </a:prstGeom>
        </p:spPr>
        <p:style>
          <a:lnRef idx="3">
            <a:schemeClr val="accent1"/>
          </a:lnRef>
          <a:fillRef idx="0">
            <a:schemeClr val="accent1"/>
          </a:fillRef>
          <a:effectRef idx="2">
            <a:schemeClr val="accent1"/>
          </a:effectRef>
          <a:fontRef idx="minor">
            <a:schemeClr val="tx1"/>
          </a:fontRef>
        </p:style>
      </p:cxnSp>
      <p:cxnSp>
        <p:nvCxnSpPr>
          <p:cNvPr id="181" name="Straight Connector 180"/>
          <p:cNvCxnSpPr>
            <a:stCxn id="228" idx="3"/>
          </p:cNvCxnSpPr>
          <p:nvPr/>
        </p:nvCxnSpPr>
        <p:spPr>
          <a:xfrm flipV="1">
            <a:off x="3729000" y="4987464"/>
            <a:ext cx="407562" cy="291489"/>
          </a:xfrm>
          <a:prstGeom prst="line">
            <a:avLst/>
          </a:prstGeom>
        </p:spPr>
        <p:style>
          <a:lnRef idx="3">
            <a:schemeClr val="accent1"/>
          </a:lnRef>
          <a:fillRef idx="0">
            <a:schemeClr val="accent1"/>
          </a:fillRef>
          <a:effectRef idx="2">
            <a:schemeClr val="accent1"/>
          </a:effectRef>
          <a:fontRef idx="minor">
            <a:schemeClr val="tx1"/>
          </a:fontRef>
        </p:style>
      </p:cxnSp>
      <p:cxnSp>
        <p:nvCxnSpPr>
          <p:cNvPr id="182" name="Straight Connector 181"/>
          <p:cNvCxnSpPr>
            <a:stCxn id="228" idx="3"/>
          </p:cNvCxnSpPr>
          <p:nvPr/>
        </p:nvCxnSpPr>
        <p:spPr>
          <a:xfrm flipV="1">
            <a:off x="3729000" y="4975303"/>
            <a:ext cx="628745" cy="303650"/>
          </a:xfrm>
          <a:prstGeom prst="line">
            <a:avLst/>
          </a:prstGeom>
        </p:spPr>
        <p:style>
          <a:lnRef idx="3">
            <a:schemeClr val="accent1"/>
          </a:lnRef>
          <a:fillRef idx="0">
            <a:schemeClr val="accent1"/>
          </a:fillRef>
          <a:effectRef idx="2">
            <a:schemeClr val="accent1"/>
          </a:effectRef>
          <a:fontRef idx="minor">
            <a:schemeClr val="tx1"/>
          </a:fontRef>
        </p:style>
      </p:cxnSp>
      <p:cxnSp>
        <p:nvCxnSpPr>
          <p:cNvPr id="183" name="Straight Connector 182"/>
          <p:cNvCxnSpPr>
            <a:stCxn id="230" idx="1"/>
          </p:cNvCxnSpPr>
          <p:nvPr/>
        </p:nvCxnSpPr>
        <p:spPr>
          <a:xfrm flipH="1" flipV="1">
            <a:off x="1022750" y="3213661"/>
            <a:ext cx="624596" cy="176794"/>
          </a:xfrm>
          <a:prstGeom prst="line">
            <a:avLst/>
          </a:prstGeom>
        </p:spPr>
        <p:style>
          <a:lnRef idx="3">
            <a:schemeClr val="accent1"/>
          </a:lnRef>
          <a:fillRef idx="0">
            <a:schemeClr val="accent1"/>
          </a:fillRef>
          <a:effectRef idx="2">
            <a:schemeClr val="accent1"/>
          </a:effectRef>
          <a:fontRef idx="minor">
            <a:schemeClr val="tx1"/>
          </a:fontRef>
        </p:style>
      </p:cxnSp>
      <p:cxnSp>
        <p:nvCxnSpPr>
          <p:cNvPr id="184" name="Straight Connector 183"/>
          <p:cNvCxnSpPr>
            <a:stCxn id="230" idx="1"/>
          </p:cNvCxnSpPr>
          <p:nvPr/>
        </p:nvCxnSpPr>
        <p:spPr>
          <a:xfrm flipH="1" flipV="1">
            <a:off x="1030661" y="3114585"/>
            <a:ext cx="616685" cy="275870"/>
          </a:xfrm>
          <a:prstGeom prst="line">
            <a:avLst/>
          </a:prstGeom>
        </p:spPr>
        <p:style>
          <a:lnRef idx="3">
            <a:schemeClr val="accent1"/>
          </a:lnRef>
          <a:fillRef idx="0">
            <a:schemeClr val="accent1"/>
          </a:fillRef>
          <a:effectRef idx="2">
            <a:schemeClr val="accent1"/>
          </a:effectRef>
          <a:fontRef idx="minor">
            <a:schemeClr val="tx1"/>
          </a:fontRef>
        </p:style>
      </p:cxnSp>
      <p:cxnSp>
        <p:nvCxnSpPr>
          <p:cNvPr id="186" name="Straight Connector 185"/>
          <p:cNvCxnSpPr>
            <a:stCxn id="234" idx="1"/>
          </p:cNvCxnSpPr>
          <p:nvPr/>
        </p:nvCxnSpPr>
        <p:spPr>
          <a:xfrm flipH="1">
            <a:off x="1030001" y="4747498"/>
            <a:ext cx="633040" cy="240376"/>
          </a:xfrm>
          <a:prstGeom prst="line">
            <a:avLst/>
          </a:prstGeom>
        </p:spPr>
        <p:style>
          <a:lnRef idx="3">
            <a:schemeClr val="accent1"/>
          </a:lnRef>
          <a:fillRef idx="0">
            <a:schemeClr val="accent1"/>
          </a:fillRef>
          <a:effectRef idx="2">
            <a:schemeClr val="accent1"/>
          </a:effectRef>
          <a:fontRef idx="minor">
            <a:schemeClr val="tx1"/>
          </a:fontRef>
        </p:style>
      </p:cxnSp>
      <p:cxnSp>
        <p:nvCxnSpPr>
          <p:cNvPr id="187" name="Straight Connector 186"/>
          <p:cNvCxnSpPr>
            <a:stCxn id="234" idx="1"/>
          </p:cNvCxnSpPr>
          <p:nvPr/>
        </p:nvCxnSpPr>
        <p:spPr>
          <a:xfrm flipH="1">
            <a:off x="1065122" y="4747498"/>
            <a:ext cx="597919" cy="329809"/>
          </a:xfrm>
          <a:prstGeom prst="line">
            <a:avLst/>
          </a:prstGeom>
        </p:spPr>
        <p:style>
          <a:lnRef idx="3">
            <a:schemeClr val="accent1"/>
          </a:lnRef>
          <a:fillRef idx="0">
            <a:schemeClr val="accent1"/>
          </a:fillRef>
          <a:effectRef idx="2">
            <a:schemeClr val="accent1"/>
          </a:effectRef>
          <a:fontRef idx="minor">
            <a:schemeClr val="tx1"/>
          </a:fontRef>
        </p:style>
      </p:cxnSp>
      <p:sp>
        <p:nvSpPr>
          <p:cNvPr id="188" name="Rectangle 187"/>
          <p:cNvSpPr/>
          <p:nvPr/>
        </p:nvSpPr>
        <p:spPr>
          <a:xfrm>
            <a:off x="4345615" y="2212030"/>
            <a:ext cx="1649914" cy="2490178"/>
          </a:xfrm>
          <a:prstGeom prst="rect">
            <a:avLst/>
          </a:prstGeom>
          <a:solidFill>
            <a:schemeClr val="accent1"/>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1050" dirty="0">
                <a:gradFill>
                  <a:gsLst>
                    <a:gs pos="0">
                      <a:srgbClr val="FFFFFF"/>
                    </a:gs>
                    <a:gs pos="100000">
                      <a:srgbClr val="FFFFFF"/>
                    </a:gs>
                  </a:gsLst>
                  <a:lin ang="5400000" scaled="0"/>
                </a:gradFill>
              </a:rPr>
              <a:t>Hyper-V</a:t>
            </a:r>
          </a:p>
        </p:txBody>
      </p:sp>
      <p:sp>
        <p:nvSpPr>
          <p:cNvPr id="189" name="Rectangle 188"/>
          <p:cNvSpPr/>
          <p:nvPr/>
        </p:nvSpPr>
        <p:spPr>
          <a:xfrm>
            <a:off x="412074" y="2845076"/>
            <a:ext cx="460634" cy="722171"/>
          </a:xfrm>
          <a:prstGeom prst="rect">
            <a:avLst/>
          </a:prstGeom>
          <a:ln>
            <a:solidFill>
              <a:srgbClr val="FFFFFF"/>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rgbClr val="FFFFFF"/>
                    </a:gs>
                    <a:gs pos="100000">
                      <a:srgbClr val="FFFFFF"/>
                    </a:gs>
                  </a:gsLst>
                  <a:lin ang="5400000" scaled="0"/>
                </a:gradFill>
              </a:rPr>
              <a:t>Client</a:t>
            </a:r>
          </a:p>
        </p:txBody>
      </p:sp>
      <p:sp>
        <p:nvSpPr>
          <p:cNvPr id="190" name="Rectangle 189"/>
          <p:cNvSpPr/>
          <p:nvPr/>
        </p:nvSpPr>
        <p:spPr>
          <a:xfrm>
            <a:off x="317235" y="2962495"/>
            <a:ext cx="668194" cy="722171"/>
          </a:xfrm>
          <a:prstGeom prst="rect">
            <a:avLst/>
          </a:prstGeom>
          <a:ln>
            <a:solidFill>
              <a:srgbClr val="FFFFFF"/>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rgbClr val="FFFFFF"/>
                    </a:gs>
                    <a:gs pos="100000">
                      <a:srgbClr val="FFFFFF"/>
                    </a:gs>
                  </a:gsLst>
                  <a:lin ang="5400000" scaled="0"/>
                </a:gradFill>
              </a:rPr>
              <a:t>Client</a:t>
            </a:r>
          </a:p>
        </p:txBody>
      </p:sp>
      <p:sp>
        <p:nvSpPr>
          <p:cNvPr id="191" name="Rectangle 190"/>
          <p:cNvSpPr/>
          <p:nvPr/>
        </p:nvSpPr>
        <p:spPr>
          <a:xfrm>
            <a:off x="4244815" y="2297634"/>
            <a:ext cx="1869598" cy="2492977"/>
          </a:xfrm>
          <a:prstGeom prst="rect">
            <a:avLst/>
          </a:prstGeom>
          <a:solidFill>
            <a:schemeClr val="accent1"/>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1050" dirty="0">
                <a:gradFill>
                  <a:gsLst>
                    <a:gs pos="0">
                      <a:srgbClr val="FFFFFF"/>
                    </a:gs>
                    <a:gs pos="100000">
                      <a:srgbClr val="FFFFFF"/>
                    </a:gs>
                  </a:gsLst>
                  <a:lin ang="5400000" scaled="0"/>
                </a:gradFill>
              </a:rPr>
              <a:t>Hyper-V</a:t>
            </a:r>
          </a:p>
        </p:txBody>
      </p:sp>
      <p:sp>
        <p:nvSpPr>
          <p:cNvPr id="192" name="Rectangle 191"/>
          <p:cNvSpPr/>
          <p:nvPr/>
        </p:nvSpPr>
        <p:spPr>
          <a:xfrm>
            <a:off x="4126149" y="2397595"/>
            <a:ext cx="2142346" cy="2515168"/>
          </a:xfrm>
          <a:prstGeom prst="rect">
            <a:avLst/>
          </a:prstGeom>
          <a:solidFill>
            <a:schemeClr val="accent1"/>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1050" dirty="0">
                <a:gradFill>
                  <a:gsLst>
                    <a:gs pos="0">
                      <a:srgbClr val="FFFFFF"/>
                    </a:gs>
                    <a:gs pos="100000">
                      <a:srgbClr val="FFFFFF"/>
                    </a:gs>
                  </a:gsLst>
                  <a:lin ang="5400000" scaled="0"/>
                </a:gradFill>
              </a:rPr>
              <a:t>Hyper-V</a:t>
            </a:r>
          </a:p>
        </p:txBody>
      </p:sp>
      <p:sp>
        <p:nvSpPr>
          <p:cNvPr id="193" name="Rectangle 192"/>
          <p:cNvSpPr/>
          <p:nvPr/>
        </p:nvSpPr>
        <p:spPr>
          <a:xfrm>
            <a:off x="4002569" y="2490087"/>
            <a:ext cx="2406234" cy="2522637"/>
          </a:xfrm>
          <a:prstGeom prst="rect">
            <a:avLst/>
          </a:prstGeom>
          <a:solidFill>
            <a:schemeClr val="accent1"/>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1050" dirty="0">
                <a:solidFill>
                  <a:schemeClr val="tx1"/>
                </a:solidFill>
              </a:rPr>
              <a:t>Hyper-V</a:t>
            </a:r>
          </a:p>
          <a:p>
            <a:pPr algn="ctr" defTabSz="932472" fontAlgn="base">
              <a:spcBef>
                <a:spcPct val="0"/>
              </a:spcBef>
              <a:spcAft>
                <a:spcPct val="0"/>
              </a:spcAft>
            </a:pPr>
            <a:r>
              <a:rPr lang="en-US" sz="1050" dirty="0">
                <a:solidFill>
                  <a:schemeClr val="tx1"/>
                </a:solidFill>
              </a:rPr>
              <a:t>Host</a:t>
            </a:r>
          </a:p>
        </p:txBody>
      </p:sp>
      <p:sp>
        <p:nvSpPr>
          <p:cNvPr id="194" name="Rectangle 193"/>
          <p:cNvSpPr/>
          <p:nvPr/>
        </p:nvSpPr>
        <p:spPr>
          <a:xfrm>
            <a:off x="7811887" y="2397595"/>
            <a:ext cx="1599712" cy="2158874"/>
          </a:xfrm>
          <a:prstGeom prst="rect">
            <a:avLst/>
          </a:prstGeom>
          <a:ln>
            <a:solidFill>
              <a:srgbClr val="FFFFFF"/>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rgbClr val="FFFFFF"/>
                    </a:gs>
                    <a:gs pos="100000">
                      <a:srgbClr val="FFFFFF"/>
                    </a:gs>
                  </a:gsLst>
                  <a:lin ang="5400000" scaled="0"/>
                </a:gradFill>
              </a:rPr>
              <a:t>File</a:t>
            </a:r>
            <a:br>
              <a:rPr lang="en-US" sz="1050" dirty="0">
                <a:gradFill>
                  <a:gsLst>
                    <a:gs pos="0">
                      <a:srgbClr val="FFFFFF"/>
                    </a:gs>
                    <a:gs pos="100000">
                      <a:srgbClr val="FFFFFF"/>
                    </a:gs>
                  </a:gsLst>
                  <a:lin ang="5400000" scaled="0"/>
                </a:gradFill>
              </a:rPr>
            </a:br>
            <a:r>
              <a:rPr lang="en-US" sz="1050" dirty="0">
                <a:gradFill>
                  <a:gsLst>
                    <a:gs pos="0">
                      <a:srgbClr val="FFFFFF"/>
                    </a:gs>
                    <a:gs pos="100000">
                      <a:srgbClr val="FFFFFF"/>
                    </a:gs>
                  </a:gsLst>
                  <a:lin ang="5400000" scaled="0"/>
                </a:gradFill>
              </a:rPr>
              <a:t>Server</a:t>
            </a:r>
          </a:p>
        </p:txBody>
      </p:sp>
      <p:sp>
        <p:nvSpPr>
          <p:cNvPr id="195" name="Rectangle 194"/>
          <p:cNvSpPr/>
          <p:nvPr/>
        </p:nvSpPr>
        <p:spPr>
          <a:xfrm>
            <a:off x="7709936" y="2554103"/>
            <a:ext cx="1881938" cy="2459799"/>
          </a:xfrm>
          <a:prstGeom prst="rect">
            <a:avLst/>
          </a:prstGeom>
          <a:ln>
            <a:solidFill>
              <a:srgbClr val="FFFFFF"/>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1050" dirty="0">
                <a:gradFill>
                  <a:gsLst>
                    <a:gs pos="0">
                      <a:srgbClr val="FFFFFF"/>
                    </a:gs>
                    <a:gs pos="100000">
                      <a:srgbClr val="FFFFFF"/>
                    </a:gs>
                  </a:gsLst>
                  <a:lin ang="5400000" scaled="0"/>
                </a:gradFill>
              </a:rPr>
              <a:t>File</a:t>
            </a:r>
            <a:br>
              <a:rPr lang="en-US" sz="1050" dirty="0">
                <a:gradFill>
                  <a:gsLst>
                    <a:gs pos="0">
                      <a:srgbClr val="FFFFFF"/>
                    </a:gs>
                    <a:gs pos="100000">
                      <a:srgbClr val="FFFFFF"/>
                    </a:gs>
                  </a:gsLst>
                  <a:lin ang="5400000" scaled="0"/>
                </a:gradFill>
              </a:rPr>
            </a:br>
            <a:r>
              <a:rPr lang="en-US" sz="1050" dirty="0">
                <a:gradFill>
                  <a:gsLst>
                    <a:gs pos="0">
                      <a:srgbClr val="FFFFFF"/>
                    </a:gs>
                    <a:gs pos="100000">
                      <a:srgbClr val="FFFFFF"/>
                    </a:gs>
                  </a:gsLst>
                  <a:lin ang="5400000" scaled="0"/>
                </a:gradFill>
              </a:rPr>
              <a:t>Server</a:t>
            </a:r>
          </a:p>
        </p:txBody>
      </p:sp>
      <p:sp>
        <p:nvSpPr>
          <p:cNvPr id="199" name="Rectangle 198"/>
          <p:cNvSpPr/>
          <p:nvPr/>
        </p:nvSpPr>
        <p:spPr>
          <a:xfrm>
            <a:off x="9144120" y="4294810"/>
            <a:ext cx="551403" cy="207149"/>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050" dirty="0">
                <a:solidFill>
                  <a:srgbClr val="363535"/>
                </a:solidFill>
              </a:rPr>
              <a:t>SAS HBA</a:t>
            </a:r>
          </a:p>
        </p:txBody>
      </p:sp>
      <p:sp>
        <p:nvSpPr>
          <p:cNvPr id="201" name="Rectangle 200"/>
          <p:cNvSpPr/>
          <p:nvPr/>
        </p:nvSpPr>
        <p:spPr>
          <a:xfrm>
            <a:off x="9144120" y="4612970"/>
            <a:ext cx="551403" cy="207149"/>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050" dirty="0">
                <a:solidFill>
                  <a:srgbClr val="363535"/>
                </a:solidFill>
              </a:rPr>
              <a:t>SAS HBA</a:t>
            </a:r>
          </a:p>
        </p:txBody>
      </p:sp>
      <p:sp>
        <p:nvSpPr>
          <p:cNvPr id="204" name="Rectangle 203"/>
          <p:cNvSpPr/>
          <p:nvPr/>
        </p:nvSpPr>
        <p:spPr>
          <a:xfrm>
            <a:off x="7641812" y="4299413"/>
            <a:ext cx="464512" cy="207149"/>
          </a:xfrm>
          <a:prstGeom prst="rect">
            <a:avLst/>
          </a:prstGeom>
          <a:ln>
            <a:solidFill>
              <a:srgbClr val="FFFFFF"/>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50" dirty="0">
                <a:solidFill>
                  <a:schemeClr val="bg1"/>
                </a:solidFill>
              </a:rPr>
              <a:t>R-NIC</a:t>
            </a:r>
          </a:p>
        </p:txBody>
      </p:sp>
      <p:sp>
        <p:nvSpPr>
          <p:cNvPr id="205" name="Rectangle 204"/>
          <p:cNvSpPr/>
          <p:nvPr/>
        </p:nvSpPr>
        <p:spPr>
          <a:xfrm>
            <a:off x="7630576" y="4612970"/>
            <a:ext cx="464512" cy="207149"/>
          </a:xfrm>
          <a:prstGeom prst="rect">
            <a:avLst/>
          </a:prstGeom>
          <a:ln>
            <a:solidFill>
              <a:srgbClr val="FFFFFF"/>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50" dirty="0">
                <a:solidFill>
                  <a:schemeClr val="bg1"/>
                </a:solidFill>
              </a:rPr>
              <a:t>R-NIC</a:t>
            </a:r>
          </a:p>
        </p:txBody>
      </p:sp>
      <p:sp>
        <p:nvSpPr>
          <p:cNvPr id="211" name="Rectangle 210"/>
          <p:cNvSpPr/>
          <p:nvPr/>
        </p:nvSpPr>
        <p:spPr>
          <a:xfrm>
            <a:off x="5975975" y="4335184"/>
            <a:ext cx="500951" cy="207149"/>
          </a:xfrm>
          <a:prstGeom prst="rect">
            <a:avLst/>
          </a:prstGeom>
          <a:ln>
            <a:solidFill>
              <a:srgbClr val="FFFFFF"/>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50" dirty="0">
                <a:solidFill>
                  <a:schemeClr val="bg1"/>
                </a:solidFill>
              </a:rPr>
              <a:t>R-NIC</a:t>
            </a:r>
          </a:p>
        </p:txBody>
      </p:sp>
      <p:sp>
        <p:nvSpPr>
          <p:cNvPr id="213" name="Rectangle 212"/>
          <p:cNvSpPr/>
          <p:nvPr/>
        </p:nvSpPr>
        <p:spPr>
          <a:xfrm>
            <a:off x="5964738" y="4648742"/>
            <a:ext cx="500951" cy="207149"/>
          </a:xfrm>
          <a:prstGeom prst="rect">
            <a:avLst/>
          </a:prstGeom>
          <a:ln>
            <a:solidFill>
              <a:srgbClr val="FFFFFF"/>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50" dirty="0">
                <a:solidFill>
                  <a:schemeClr val="bg1"/>
                </a:solidFill>
              </a:rPr>
              <a:t>R-NIC</a:t>
            </a:r>
          </a:p>
        </p:txBody>
      </p:sp>
      <p:sp>
        <p:nvSpPr>
          <p:cNvPr id="214" name="Rectangle 213"/>
          <p:cNvSpPr/>
          <p:nvPr/>
        </p:nvSpPr>
        <p:spPr>
          <a:xfrm>
            <a:off x="231125" y="3094150"/>
            <a:ext cx="870901" cy="722171"/>
          </a:xfrm>
          <a:prstGeom prst="rect">
            <a:avLst/>
          </a:prstGeom>
          <a:ln>
            <a:solidFill>
              <a:srgbClr val="FFFFFF"/>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1050" dirty="0">
                <a:gradFill>
                  <a:gsLst>
                    <a:gs pos="0">
                      <a:srgbClr val="FFFFFF"/>
                    </a:gs>
                    <a:gs pos="100000">
                      <a:srgbClr val="FFFFFF"/>
                    </a:gs>
                  </a:gsLst>
                  <a:lin ang="5400000" scaled="0"/>
                </a:gradFill>
              </a:rPr>
              <a:t>Client</a:t>
            </a:r>
          </a:p>
        </p:txBody>
      </p:sp>
      <p:sp>
        <p:nvSpPr>
          <p:cNvPr id="215" name="Rectangle 214"/>
          <p:cNvSpPr/>
          <p:nvPr/>
        </p:nvSpPr>
        <p:spPr>
          <a:xfrm>
            <a:off x="8753938" y="3636399"/>
            <a:ext cx="505035" cy="415813"/>
          </a:xfrm>
          <a:prstGeom prst="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1050" dirty="0">
                <a:solidFill>
                  <a:srgbClr val="363535"/>
                </a:solidFill>
              </a:rPr>
              <a:t>Storage</a:t>
            </a:r>
          </a:p>
          <a:p>
            <a:pPr algn="ctr"/>
            <a:r>
              <a:rPr lang="en-US" sz="1050" dirty="0">
                <a:solidFill>
                  <a:srgbClr val="363535"/>
                </a:solidFill>
              </a:rPr>
              <a:t>Spaces</a:t>
            </a:r>
          </a:p>
        </p:txBody>
      </p:sp>
      <p:sp>
        <p:nvSpPr>
          <p:cNvPr id="217" name="Rectangle 216"/>
          <p:cNvSpPr/>
          <p:nvPr/>
        </p:nvSpPr>
        <p:spPr>
          <a:xfrm>
            <a:off x="8051015" y="3636398"/>
            <a:ext cx="585949" cy="415813"/>
          </a:xfrm>
          <a:prstGeom prst="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1050" dirty="0">
                <a:solidFill>
                  <a:srgbClr val="363535"/>
                </a:solidFill>
              </a:rPr>
              <a:t>SMB 3.0</a:t>
            </a:r>
          </a:p>
          <a:p>
            <a:pPr algn="ctr"/>
            <a:r>
              <a:rPr lang="en-US" sz="1050" dirty="0">
                <a:solidFill>
                  <a:srgbClr val="363535"/>
                </a:solidFill>
              </a:rPr>
              <a:t>Server</a:t>
            </a:r>
          </a:p>
        </p:txBody>
      </p:sp>
      <p:sp>
        <p:nvSpPr>
          <p:cNvPr id="218" name="Rectangle 217"/>
          <p:cNvSpPr/>
          <p:nvPr/>
        </p:nvSpPr>
        <p:spPr>
          <a:xfrm>
            <a:off x="5479645" y="3722190"/>
            <a:ext cx="605424" cy="415813"/>
          </a:xfrm>
          <a:prstGeom prst="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1050" dirty="0">
                <a:solidFill>
                  <a:srgbClr val="363535"/>
                </a:solidFill>
              </a:rPr>
              <a:t>SMB 3.0</a:t>
            </a:r>
          </a:p>
          <a:p>
            <a:pPr algn="ctr"/>
            <a:r>
              <a:rPr lang="en-US" sz="1050" dirty="0">
                <a:solidFill>
                  <a:srgbClr val="363535"/>
                </a:solidFill>
              </a:rPr>
              <a:t>Client</a:t>
            </a:r>
          </a:p>
        </p:txBody>
      </p:sp>
      <p:sp>
        <p:nvSpPr>
          <p:cNvPr id="220" name="Rectangle 219"/>
          <p:cNvSpPr/>
          <p:nvPr/>
        </p:nvSpPr>
        <p:spPr>
          <a:xfrm>
            <a:off x="6844380" y="3735160"/>
            <a:ext cx="464144" cy="353587"/>
          </a:xfrm>
          <a:prstGeom prst="rect">
            <a:avLst/>
          </a:prstGeom>
          <a:ln>
            <a:solidFill>
              <a:srgbClr val="FFFFFF"/>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50" dirty="0">
                <a:solidFill>
                  <a:schemeClr val="bg1"/>
                </a:solidFill>
              </a:rPr>
              <a:t>Switch5</a:t>
            </a:r>
          </a:p>
        </p:txBody>
      </p:sp>
      <p:sp>
        <p:nvSpPr>
          <p:cNvPr id="221" name="Rectangle 220"/>
          <p:cNvSpPr/>
          <p:nvPr/>
        </p:nvSpPr>
        <p:spPr>
          <a:xfrm>
            <a:off x="6839775" y="5021496"/>
            <a:ext cx="464144" cy="353587"/>
          </a:xfrm>
          <a:prstGeom prst="rect">
            <a:avLst/>
          </a:prstGeom>
          <a:ln>
            <a:solidFill>
              <a:srgbClr val="FFFFFF"/>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50" dirty="0">
                <a:solidFill>
                  <a:schemeClr val="bg1"/>
                </a:solidFill>
              </a:rPr>
              <a:t>Switch6</a:t>
            </a:r>
          </a:p>
        </p:txBody>
      </p:sp>
      <p:sp>
        <p:nvSpPr>
          <p:cNvPr id="222" name="Rectangle 221"/>
          <p:cNvSpPr/>
          <p:nvPr/>
        </p:nvSpPr>
        <p:spPr>
          <a:xfrm>
            <a:off x="3941100" y="4333053"/>
            <a:ext cx="464786" cy="207149"/>
          </a:xfrm>
          <a:prstGeom prst="rect">
            <a:avLst/>
          </a:prstGeom>
          <a:solidFill>
            <a:schemeClr val="tx2"/>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chemeClr val="bg1"/>
                    </a:gs>
                    <a:gs pos="100000">
                      <a:schemeClr val="bg1"/>
                    </a:gs>
                  </a:gsLst>
                  <a:lin ang="5400000" scaled="0"/>
                </a:gradFill>
              </a:rPr>
              <a:t>NIC</a:t>
            </a:r>
          </a:p>
        </p:txBody>
      </p:sp>
      <p:sp>
        <p:nvSpPr>
          <p:cNvPr id="224" name="Rectangle 223"/>
          <p:cNvSpPr/>
          <p:nvPr/>
        </p:nvSpPr>
        <p:spPr>
          <a:xfrm>
            <a:off x="3929864" y="4646610"/>
            <a:ext cx="464786" cy="207149"/>
          </a:xfrm>
          <a:prstGeom prst="rect">
            <a:avLst/>
          </a:prstGeom>
          <a:solidFill>
            <a:schemeClr val="tx2"/>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chemeClr val="bg1"/>
                    </a:gs>
                    <a:gs pos="100000">
                      <a:schemeClr val="bg1"/>
                    </a:gs>
                  </a:gsLst>
                  <a:lin ang="5400000" scaled="0"/>
                </a:gradFill>
              </a:rPr>
              <a:t>NIC</a:t>
            </a:r>
          </a:p>
        </p:txBody>
      </p:sp>
      <p:sp>
        <p:nvSpPr>
          <p:cNvPr id="225" name="Rectangle 224"/>
          <p:cNvSpPr/>
          <p:nvPr/>
        </p:nvSpPr>
        <p:spPr>
          <a:xfrm>
            <a:off x="4141167" y="3970251"/>
            <a:ext cx="930854" cy="207149"/>
          </a:xfrm>
          <a:prstGeom prst="rect">
            <a:avLst/>
          </a:prstGeom>
          <a:solidFill>
            <a:schemeClr val="tx2"/>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chemeClr val="bg1"/>
                    </a:gs>
                    <a:gs pos="100000">
                      <a:schemeClr val="bg1"/>
                    </a:gs>
                  </a:gsLst>
                  <a:lin ang="5400000" scaled="0"/>
                </a:gradFill>
              </a:rPr>
              <a:t>NIC Teaming</a:t>
            </a:r>
          </a:p>
        </p:txBody>
      </p:sp>
      <p:sp>
        <p:nvSpPr>
          <p:cNvPr id="227" name="Rectangle 226"/>
          <p:cNvSpPr/>
          <p:nvPr/>
        </p:nvSpPr>
        <p:spPr>
          <a:xfrm>
            <a:off x="4141166" y="3739551"/>
            <a:ext cx="930854" cy="207149"/>
          </a:xfrm>
          <a:prstGeom prst="rect">
            <a:avLst/>
          </a:prstGeom>
          <a:solidFill>
            <a:schemeClr val="tx2"/>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chemeClr val="bg1"/>
                    </a:gs>
                    <a:gs pos="100000">
                      <a:schemeClr val="bg1"/>
                    </a:gs>
                  </a:gsLst>
                  <a:lin ang="5400000" scaled="0"/>
                </a:gradFill>
              </a:rPr>
              <a:t>vSwitch</a:t>
            </a:r>
          </a:p>
        </p:txBody>
      </p:sp>
      <p:sp>
        <p:nvSpPr>
          <p:cNvPr id="228" name="Rectangle 227"/>
          <p:cNvSpPr/>
          <p:nvPr/>
        </p:nvSpPr>
        <p:spPr>
          <a:xfrm>
            <a:off x="3264855" y="5102159"/>
            <a:ext cx="464144" cy="353587"/>
          </a:xfrm>
          <a:prstGeom prst="rect">
            <a:avLst/>
          </a:prstGeom>
          <a:solidFill>
            <a:schemeClr val="tx2"/>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chemeClr val="bg1"/>
                    </a:gs>
                    <a:gs pos="100000">
                      <a:schemeClr val="bg1"/>
                    </a:gs>
                  </a:gsLst>
                  <a:lin ang="5400000" scaled="0"/>
                </a:gradFill>
              </a:rPr>
              <a:t>Switch4</a:t>
            </a:r>
          </a:p>
        </p:txBody>
      </p:sp>
      <p:sp>
        <p:nvSpPr>
          <p:cNvPr id="230" name="Rectangle 229"/>
          <p:cNvSpPr/>
          <p:nvPr/>
        </p:nvSpPr>
        <p:spPr>
          <a:xfrm>
            <a:off x="1647345" y="3213661"/>
            <a:ext cx="464144" cy="353587"/>
          </a:xfrm>
          <a:prstGeom prst="rect">
            <a:avLst/>
          </a:prstGeom>
          <a:solidFill>
            <a:schemeClr val="tx2"/>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chemeClr val="bg1"/>
                    </a:gs>
                    <a:gs pos="100000">
                      <a:schemeClr val="bg1"/>
                    </a:gs>
                  </a:gsLst>
                  <a:lin ang="5400000" scaled="0"/>
                </a:gradFill>
              </a:rPr>
              <a:t>Switch1</a:t>
            </a:r>
          </a:p>
        </p:txBody>
      </p:sp>
      <p:sp>
        <p:nvSpPr>
          <p:cNvPr id="231" name="Rectangle 230"/>
          <p:cNvSpPr/>
          <p:nvPr/>
        </p:nvSpPr>
        <p:spPr>
          <a:xfrm>
            <a:off x="800858" y="3286879"/>
            <a:ext cx="387342" cy="207149"/>
          </a:xfrm>
          <a:prstGeom prst="rect">
            <a:avLst/>
          </a:prstGeom>
          <a:solidFill>
            <a:schemeClr val="tx2"/>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chemeClr val="bg1"/>
                    </a:gs>
                    <a:gs pos="100000">
                      <a:schemeClr val="bg1"/>
                    </a:gs>
                  </a:gsLst>
                  <a:lin ang="5400000" scaled="0"/>
                </a:gradFill>
              </a:rPr>
              <a:t>NIC</a:t>
            </a:r>
          </a:p>
        </p:txBody>
      </p:sp>
      <p:sp>
        <p:nvSpPr>
          <p:cNvPr id="233" name="Rectangle 232"/>
          <p:cNvSpPr/>
          <p:nvPr/>
        </p:nvSpPr>
        <p:spPr>
          <a:xfrm>
            <a:off x="2459014" y="4208035"/>
            <a:ext cx="524941" cy="664334"/>
          </a:xfrm>
          <a:prstGeom prst="rect">
            <a:avLst/>
          </a:prstGeom>
          <a:solidFill>
            <a:schemeClr val="tx2"/>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chemeClr val="bg1"/>
                    </a:gs>
                    <a:gs pos="100000">
                      <a:schemeClr val="bg1"/>
                    </a:gs>
                  </a:gsLst>
                  <a:lin ang="5400000" scaled="0"/>
                </a:gradFill>
              </a:rPr>
              <a:t>Router</a:t>
            </a:r>
          </a:p>
        </p:txBody>
      </p:sp>
      <p:sp>
        <p:nvSpPr>
          <p:cNvPr id="234" name="Rectangle 233"/>
          <p:cNvSpPr/>
          <p:nvPr/>
        </p:nvSpPr>
        <p:spPr>
          <a:xfrm>
            <a:off x="1663041" y="4570705"/>
            <a:ext cx="464144" cy="353587"/>
          </a:xfrm>
          <a:prstGeom prst="rect">
            <a:avLst/>
          </a:prstGeom>
          <a:solidFill>
            <a:schemeClr val="tx2"/>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chemeClr val="bg1"/>
                    </a:gs>
                    <a:gs pos="100000">
                      <a:schemeClr val="bg1"/>
                    </a:gs>
                  </a:gsLst>
                  <a:lin ang="5400000" scaled="0"/>
                </a:gradFill>
              </a:rPr>
              <a:t>Switch2</a:t>
            </a:r>
          </a:p>
        </p:txBody>
      </p:sp>
      <p:cxnSp>
        <p:nvCxnSpPr>
          <p:cNvPr id="236" name="Straight Connector 235"/>
          <p:cNvCxnSpPr>
            <a:stCxn id="228" idx="3"/>
            <a:endCxn id="224" idx="1"/>
          </p:cNvCxnSpPr>
          <p:nvPr/>
        </p:nvCxnSpPr>
        <p:spPr>
          <a:xfrm flipV="1">
            <a:off x="3728999" y="4750185"/>
            <a:ext cx="200865" cy="528768"/>
          </a:xfrm>
          <a:prstGeom prst="line">
            <a:avLst/>
          </a:prstGeom>
        </p:spPr>
        <p:style>
          <a:lnRef idx="3">
            <a:schemeClr val="accent1"/>
          </a:lnRef>
          <a:fillRef idx="0">
            <a:schemeClr val="accent1"/>
          </a:fillRef>
          <a:effectRef idx="2">
            <a:schemeClr val="accent1"/>
          </a:effectRef>
          <a:fontRef idx="minor">
            <a:schemeClr val="tx1"/>
          </a:fontRef>
        </p:style>
      </p:cxnSp>
      <p:cxnSp>
        <p:nvCxnSpPr>
          <p:cNvPr id="237" name="Straight Connector 236"/>
          <p:cNvCxnSpPr>
            <a:stCxn id="333" idx="3"/>
            <a:endCxn id="222" idx="1"/>
          </p:cNvCxnSpPr>
          <p:nvPr/>
        </p:nvCxnSpPr>
        <p:spPr>
          <a:xfrm>
            <a:off x="3733604" y="3992617"/>
            <a:ext cx="207496" cy="444011"/>
          </a:xfrm>
          <a:prstGeom prst="line">
            <a:avLst/>
          </a:prstGeom>
        </p:spPr>
        <p:style>
          <a:lnRef idx="3">
            <a:schemeClr val="accent1"/>
          </a:lnRef>
          <a:fillRef idx="0">
            <a:schemeClr val="accent1"/>
          </a:fillRef>
          <a:effectRef idx="2">
            <a:schemeClr val="accent1"/>
          </a:effectRef>
          <a:fontRef idx="minor">
            <a:schemeClr val="tx1"/>
          </a:fontRef>
        </p:style>
      </p:cxnSp>
      <p:cxnSp>
        <p:nvCxnSpPr>
          <p:cNvPr id="238" name="Straight Connector 237"/>
          <p:cNvCxnSpPr>
            <a:stCxn id="233" idx="3"/>
            <a:endCxn id="333" idx="1"/>
          </p:cNvCxnSpPr>
          <p:nvPr/>
        </p:nvCxnSpPr>
        <p:spPr>
          <a:xfrm flipV="1">
            <a:off x="2983955" y="3992617"/>
            <a:ext cx="285506" cy="547585"/>
          </a:xfrm>
          <a:prstGeom prst="line">
            <a:avLst/>
          </a:prstGeom>
        </p:spPr>
        <p:style>
          <a:lnRef idx="3">
            <a:schemeClr val="accent1"/>
          </a:lnRef>
          <a:fillRef idx="0">
            <a:schemeClr val="accent1"/>
          </a:fillRef>
          <a:effectRef idx="2">
            <a:schemeClr val="accent1"/>
          </a:effectRef>
          <a:fontRef idx="minor">
            <a:schemeClr val="tx1"/>
          </a:fontRef>
        </p:style>
      </p:cxnSp>
      <p:cxnSp>
        <p:nvCxnSpPr>
          <p:cNvPr id="239" name="Straight Connector 238"/>
          <p:cNvCxnSpPr>
            <a:stCxn id="233" idx="3"/>
            <a:endCxn id="228" idx="1"/>
          </p:cNvCxnSpPr>
          <p:nvPr/>
        </p:nvCxnSpPr>
        <p:spPr>
          <a:xfrm>
            <a:off x="2983954" y="4540202"/>
            <a:ext cx="280901" cy="738751"/>
          </a:xfrm>
          <a:prstGeom prst="line">
            <a:avLst/>
          </a:prstGeom>
        </p:spPr>
        <p:style>
          <a:lnRef idx="3">
            <a:schemeClr val="accent1"/>
          </a:lnRef>
          <a:fillRef idx="0">
            <a:schemeClr val="accent1"/>
          </a:fillRef>
          <a:effectRef idx="2">
            <a:schemeClr val="accent1"/>
          </a:effectRef>
          <a:fontRef idx="minor">
            <a:schemeClr val="tx1"/>
          </a:fontRef>
        </p:style>
      </p:cxnSp>
      <p:cxnSp>
        <p:nvCxnSpPr>
          <p:cNvPr id="240" name="Straight Connector 239"/>
          <p:cNvCxnSpPr>
            <a:stCxn id="227" idx="0"/>
            <a:endCxn id="303" idx="1"/>
          </p:cNvCxnSpPr>
          <p:nvPr/>
        </p:nvCxnSpPr>
        <p:spPr>
          <a:xfrm flipV="1">
            <a:off x="4606593" y="3330633"/>
            <a:ext cx="75322" cy="408918"/>
          </a:xfrm>
          <a:prstGeom prst="line">
            <a:avLst/>
          </a:prstGeom>
        </p:spPr>
        <p:style>
          <a:lnRef idx="3">
            <a:schemeClr val="accent1"/>
          </a:lnRef>
          <a:fillRef idx="0">
            <a:schemeClr val="accent1"/>
          </a:fillRef>
          <a:effectRef idx="2">
            <a:schemeClr val="accent1"/>
          </a:effectRef>
          <a:fontRef idx="minor">
            <a:schemeClr val="tx1"/>
          </a:fontRef>
        </p:style>
      </p:cxnSp>
      <p:cxnSp>
        <p:nvCxnSpPr>
          <p:cNvPr id="241" name="Straight Connector 240"/>
          <p:cNvCxnSpPr>
            <a:stCxn id="304" idx="4"/>
            <a:endCxn id="218" idx="0"/>
          </p:cNvCxnSpPr>
          <p:nvPr/>
        </p:nvCxnSpPr>
        <p:spPr>
          <a:xfrm>
            <a:off x="5645521" y="3345349"/>
            <a:ext cx="136836" cy="376841"/>
          </a:xfrm>
          <a:prstGeom prst="line">
            <a:avLst/>
          </a:prstGeom>
        </p:spPr>
        <p:style>
          <a:lnRef idx="3">
            <a:schemeClr val="accent6"/>
          </a:lnRef>
          <a:fillRef idx="0">
            <a:schemeClr val="accent6"/>
          </a:fillRef>
          <a:effectRef idx="2">
            <a:schemeClr val="accent6"/>
          </a:effectRef>
          <a:fontRef idx="minor">
            <a:schemeClr val="tx1"/>
          </a:fontRef>
        </p:style>
      </p:cxnSp>
      <p:cxnSp>
        <p:nvCxnSpPr>
          <p:cNvPr id="242" name="Straight Connector 241"/>
          <p:cNvCxnSpPr>
            <a:stCxn id="314" idx="1"/>
            <a:endCxn id="217" idx="0"/>
          </p:cNvCxnSpPr>
          <p:nvPr/>
        </p:nvCxnSpPr>
        <p:spPr>
          <a:xfrm flipH="1">
            <a:off x="8343990" y="3315093"/>
            <a:ext cx="111523" cy="321305"/>
          </a:xfrm>
          <a:prstGeom prst="line">
            <a:avLst/>
          </a:prstGeom>
        </p:spPr>
        <p:style>
          <a:lnRef idx="3">
            <a:schemeClr val="accent6"/>
          </a:lnRef>
          <a:fillRef idx="0">
            <a:schemeClr val="accent6"/>
          </a:fillRef>
          <a:effectRef idx="2">
            <a:schemeClr val="accent6"/>
          </a:effectRef>
          <a:fontRef idx="minor">
            <a:schemeClr val="tx1"/>
          </a:fontRef>
        </p:style>
      </p:cxnSp>
      <p:cxnSp>
        <p:nvCxnSpPr>
          <p:cNvPr id="243" name="Straight Connector 242"/>
          <p:cNvCxnSpPr>
            <a:endCxn id="314" idx="0"/>
          </p:cNvCxnSpPr>
          <p:nvPr/>
        </p:nvCxnSpPr>
        <p:spPr>
          <a:xfrm flipH="1">
            <a:off x="8758581" y="3104566"/>
            <a:ext cx="284055"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44" name="Straight Connector 243"/>
          <p:cNvCxnSpPr>
            <a:stCxn id="218" idx="2"/>
            <a:endCxn id="211" idx="1"/>
          </p:cNvCxnSpPr>
          <p:nvPr/>
        </p:nvCxnSpPr>
        <p:spPr>
          <a:xfrm>
            <a:off x="5782357" y="4138003"/>
            <a:ext cx="193618" cy="300756"/>
          </a:xfrm>
          <a:prstGeom prst="line">
            <a:avLst/>
          </a:prstGeom>
        </p:spPr>
        <p:style>
          <a:lnRef idx="3">
            <a:schemeClr val="accent6"/>
          </a:lnRef>
          <a:fillRef idx="0">
            <a:schemeClr val="accent6"/>
          </a:fillRef>
          <a:effectRef idx="2">
            <a:schemeClr val="accent6"/>
          </a:effectRef>
          <a:fontRef idx="minor">
            <a:schemeClr val="tx1"/>
          </a:fontRef>
        </p:style>
      </p:cxnSp>
      <p:cxnSp>
        <p:nvCxnSpPr>
          <p:cNvPr id="245" name="Straight Connector 244"/>
          <p:cNvCxnSpPr>
            <a:stCxn id="218" idx="2"/>
            <a:endCxn id="213" idx="1"/>
          </p:cNvCxnSpPr>
          <p:nvPr/>
        </p:nvCxnSpPr>
        <p:spPr>
          <a:xfrm>
            <a:off x="5782357" y="4138003"/>
            <a:ext cx="182381" cy="614314"/>
          </a:xfrm>
          <a:prstGeom prst="line">
            <a:avLst/>
          </a:prstGeom>
        </p:spPr>
        <p:style>
          <a:lnRef idx="3">
            <a:schemeClr val="accent6"/>
          </a:lnRef>
          <a:fillRef idx="0">
            <a:schemeClr val="accent6"/>
          </a:fillRef>
          <a:effectRef idx="2">
            <a:schemeClr val="accent6"/>
          </a:effectRef>
          <a:fontRef idx="minor">
            <a:schemeClr val="tx1"/>
          </a:fontRef>
        </p:style>
      </p:cxnSp>
      <p:cxnSp>
        <p:nvCxnSpPr>
          <p:cNvPr id="246" name="Straight Connector 245"/>
          <p:cNvCxnSpPr>
            <a:stCxn id="211" idx="3"/>
            <a:endCxn id="220" idx="1"/>
          </p:cNvCxnSpPr>
          <p:nvPr/>
        </p:nvCxnSpPr>
        <p:spPr>
          <a:xfrm flipV="1">
            <a:off x="6476926" y="3911954"/>
            <a:ext cx="367455" cy="526806"/>
          </a:xfrm>
          <a:prstGeom prst="line">
            <a:avLst/>
          </a:prstGeom>
        </p:spPr>
        <p:style>
          <a:lnRef idx="3">
            <a:schemeClr val="accent6"/>
          </a:lnRef>
          <a:fillRef idx="0">
            <a:schemeClr val="accent6"/>
          </a:fillRef>
          <a:effectRef idx="2">
            <a:schemeClr val="accent6"/>
          </a:effectRef>
          <a:fontRef idx="minor">
            <a:schemeClr val="tx1"/>
          </a:fontRef>
        </p:style>
      </p:cxnSp>
      <p:cxnSp>
        <p:nvCxnSpPr>
          <p:cNvPr id="247" name="Straight Connector 246"/>
          <p:cNvCxnSpPr>
            <a:stCxn id="204" idx="1"/>
            <a:endCxn id="220" idx="3"/>
          </p:cNvCxnSpPr>
          <p:nvPr/>
        </p:nvCxnSpPr>
        <p:spPr>
          <a:xfrm flipH="1" flipV="1">
            <a:off x="7308524" y="3911954"/>
            <a:ext cx="333287" cy="491034"/>
          </a:xfrm>
          <a:prstGeom prst="line">
            <a:avLst/>
          </a:prstGeom>
        </p:spPr>
        <p:style>
          <a:lnRef idx="3">
            <a:schemeClr val="accent6"/>
          </a:lnRef>
          <a:fillRef idx="0">
            <a:schemeClr val="accent6"/>
          </a:fillRef>
          <a:effectRef idx="2">
            <a:schemeClr val="accent6"/>
          </a:effectRef>
          <a:fontRef idx="minor">
            <a:schemeClr val="tx1"/>
          </a:fontRef>
        </p:style>
      </p:cxnSp>
      <p:cxnSp>
        <p:nvCxnSpPr>
          <p:cNvPr id="248" name="Straight Connector 247"/>
          <p:cNvCxnSpPr>
            <a:stCxn id="204" idx="3"/>
            <a:endCxn id="217" idx="2"/>
          </p:cNvCxnSpPr>
          <p:nvPr/>
        </p:nvCxnSpPr>
        <p:spPr>
          <a:xfrm flipV="1">
            <a:off x="8106324" y="4052211"/>
            <a:ext cx="237666" cy="350777"/>
          </a:xfrm>
          <a:prstGeom prst="line">
            <a:avLst/>
          </a:prstGeom>
        </p:spPr>
        <p:style>
          <a:lnRef idx="3">
            <a:schemeClr val="accent6"/>
          </a:lnRef>
          <a:fillRef idx="0">
            <a:schemeClr val="accent6"/>
          </a:fillRef>
          <a:effectRef idx="2">
            <a:schemeClr val="accent6"/>
          </a:effectRef>
          <a:fontRef idx="minor">
            <a:schemeClr val="tx1"/>
          </a:fontRef>
        </p:style>
      </p:cxnSp>
      <p:cxnSp>
        <p:nvCxnSpPr>
          <p:cNvPr id="249" name="Straight Connector 248"/>
          <p:cNvCxnSpPr>
            <a:stCxn id="205" idx="3"/>
            <a:endCxn id="217" idx="2"/>
          </p:cNvCxnSpPr>
          <p:nvPr/>
        </p:nvCxnSpPr>
        <p:spPr>
          <a:xfrm flipV="1">
            <a:off x="8095087" y="4052211"/>
            <a:ext cx="248902" cy="664334"/>
          </a:xfrm>
          <a:prstGeom prst="line">
            <a:avLst/>
          </a:prstGeom>
        </p:spPr>
        <p:style>
          <a:lnRef idx="3">
            <a:schemeClr val="accent6"/>
          </a:lnRef>
          <a:fillRef idx="0">
            <a:schemeClr val="accent6"/>
          </a:fillRef>
          <a:effectRef idx="2">
            <a:schemeClr val="accent6"/>
          </a:effectRef>
          <a:fontRef idx="minor">
            <a:schemeClr val="tx1"/>
          </a:fontRef>
        </p:style>
      </p:cxnSp>
      <p:cxnSp>
        <p:nvCxnSpPr>
          <p:cNvPr id="250" name="Straight Connector 249"/>
          <p:cNvCxnSpPr>
            <a:stCxn id="222" idx="3"/>
            <a:endCxn id="225" idx="2"/>
          </p:cNvCxnSpPr>
          <p:nvPr/>
        </p:nvCxnSpPr>
        <p:spPr>
          <a:xfrm flipV="1">
            <a:off x="4405886" y="4177401"/>
            <a:ext cx="200708" cy="259227"/>
          </a:xfrm>
          <a:prstGeom prst="line">
            <a:avLst/>
          </a:prstGeom>
        </p:spPr>
        <p:style>
          <a:lnRef idx="3">
            <a:schemeClr val="accent1"/>
          </a:lnRef>
          <a:fillRef idx="0">
            <a:schemeClr val="accent1"/>
          </a:fillRef>
          <a:effectRef idx="2">
            <a:schemeClr val="accent1"/>
          </a:effectRef>
          <a:fontRef idx="minor">
            <a:schemeClr val="tx1"/>
          </a:fontRef>
        </p:style>
      </p:cxnSp>
      <p:cxnSp>
        <p:nvCxnSpPr>
          <p:cNvPr id="251" name="Straight Connector 250"/>
          <p:cNvCxnSpPr>
            <a:stCxn id="227" idx="0"/>
          </p:cNvCxnSpPr>
          <p:nvPr/>
        </p:nvCxnSpPr>
        <p:spPr>
          <a:xfrm flipV="1">
            <a:off x="4606593" y="3486067"/>
            <a:ext cx="230756" cy="253484"/>
          </a:xfrm>
          <a:prstGeom prst="line">
            <a:avLst/>
          </a:prstGeom>
        </p:spPr>
        <p:style>
          <a:lnRef idx="3">
            <a:schemeClr val="accent1"/>
          </a:lnRef>
          <a:fillRef idx="0">
            <a:schemeClr val="accent1"/>
          </a:fillRef>
          <a:effectRef idx="2">
            <a:schemeClr val="accent1"/>
          </a:effectRef>
          <a:fontRef idx="minor">
            <a:schemeClr val="tx1"/>
          </a:fontRef>
        </p:style>
      </p:cxnSp>
      <p:cxnSp>
        <p:nvCxnSpPr>
          <p:cNvPr id="252" name="Straight Connector 251"/>
          <p:cNvCxnSpPr>
            <a:stCxn id="227" idx="0"/>
          </p:cNvCxnSpPr>
          <p:nvPr/>
        </p:nvCxnSpPr>
        <p:spPr>
          <a:xfrm flipV="1">
            <a:off x="4606593" y="3514796"/>
            <a:ext cx="347561" cy="224755"/>
          </a:xfrm>
          <a:prstGeom prst="line">
            <a:avLst/>
          </a:prstGeom>
        </p:spPr>
        <p:style>
          <a:lnRef idx="3">
            <a:schemeClr val="accent1"/>
          </a:lnRef>
          <a:fillRef idx="0">
            <a:schemeClr val="accent1"/>
          </a:fillRef>
          <a:effectRef idx="2">
            <a:schemeClr val="accent1"/>
          </a:effectRef>
          <a:fontRef idx="minor">
            <a:schemeClr val="tx1"/>
          </a:fontRef>
        </p:style>
      </p:cxnSp>
      <p:cxnSp>
        <p:nvCxnSpPr>
          <p:cNvPr id="253" name="Straight Connector 252"/>
          <p:cNvCxnSpPr>
            <a:stCxn id="227" idx="0"/>
            <a:endCxn id="302" idx="2"/>
          </p:cNvCxnSpPr>
          <p:nvPr/>
        </p:nvCxnSpPr>
        <p:spPr>
          <a:xfrm flipV="1">
            <a:off x="4606593" y="3584931"/>
            <a:ext cx="571964" cy="154621"/>
          </a:xfrm>
          <a:prstGeom prst="line">
            <a:avLst/>
          </a:prstGeom>
        </p:spPr>
        <p:style>
          <a:lnRef idx="3">
            <a:schemeClr val="accent1"/>
          </a:lnRef>
          <a:fillRef idx="0">
            <a:schemeClr val="accent1"/>
          </a:fillRef>
          <a:effectRef idx="2">
            <a:schemeClr val="accent1"/>
          </a:effectRef>
          <a:fontRef idx="minor">
            <a:schemeClr val="tx1"/>
          </a:fontRef>
        </p:style>
      </p:cxnSp>
      <p:cxnSp>
        <p:nvCxnSpPr>
          <p:cNvPr id="254" name="Straight Connector 253"/>
          <p:cNvCxnSpPr>
            <a:stCxn id="224" idx="3"/>
            <a:endCxn id="225" idx="2"/>
          </p:cNvCxnSpPr>
          <p:nvPr/>
        </p:nvCxnSpPr>
        <p:spPr>
          <a:xfrm flipV="1">
            <a:off x="4394650" y="4177401"/>
            <a:ext cx="211944" cy="572784"/>
          </a:xfrm>
          <a:prstGeom prst="line">
            <a:avLst/>
          </a:prstGeom>
        </p:spPr>
        <p:style>
          <a:lnRef idx="3">
            <a:schemeClr val="accent1"/>
          </a:lnRef>
          <a:fillRef idx="0">
            <a:schemeClr val="accent1"/>
          </a:fillRef>
          <a:effectRef idx="2">
            <a:schemeClr val="accent1"/>
          </a:effectRef>
          <a:fontRef idx="minor">
            <a:schemeClr val="tx1"/>
          </a:fontRef>
        </p:style>
      </p:cxnSp>
      <p:cxnSp>
        <p:nvCxnSpPr>
          <p:cNvPr id="255" name="Straight Connector 254"/>
          <p:cNvCxnSpPr>
            <a:stCxn id="213" idx="3"/>
            <a:endCxn id="221" idx="1"/>
          </p:cNvCxnSpPr>
          <p:nvPr/>
        </p:nvCxnSpPr>
        <p:spPr>
          <a:xfrm>
            <a:off x="6465689" y="4752316"/>
            <a:ext cx="374087" cy="445973"/>
          </a:xfrm>
          <a:prstGeom prst="line">
            <a:avLst/>
          </a:prstGeom>
        </p:spPr>
        <p:style>
          <a:lnRef idx="3">
            <a:schemeClr val="accent6"/>
          </a:lnRef>
          <a:fillRef idx="0">
            <a:schemeClr val="accent6"/>
          </a:fillRef>
          <a:effectRef idx="2">
            <a:schemeClr val="accent6"/>
          </a:effectRef>
          <a:fontRef idx="minor">
            <a:schemeClr val="tx1"/>
          </a:fontRef>
        </p:style>
      </p:cxnSp>
      <p:cxnSp>
        <p:nvCxnSpPr>
          <p:cNvPr id="256" name="Straight Connector 255"/>
          <p:cNvCxnSpPr>
            <a:stCxn id="205" idx="1"/>
            <a:endCxn id="221" idx="3"/>
          </p:cNvCxnSpPr>
          <p:nvPr/>
        </p:nvCxnSpPr>
        <p:spPr>
          <a:xfrm flipH="1">
            <a:off x="7303919" y="4716546"/>
            <a:ext cx="326656" cy="481744"/>
          </a:xfrm>
          <a:prstGeom prst="line">
            <a:avLst/>
          </a:prstGeom>
        </p:spPr>
        <p:style>
          <a:lnRef idx="3">
            <a:schemeClr val="accent6"/>
          </a:lnRef>
          <a:fillRef idx="0">
            <a:schemeClr val="accent6"/>
          </a:fillRef>
          <a:effectRef idx="2">
            <a:schemeClr val="accent6"/>
          </a:effectRef>
          <a:fontRef idx="minor">
            <a:schemeClr val="tx1"/>
          </a:fontRef>
        </p:style>
      </p:cxnSp>
      <p:cxnSp>
        <p:nvCxnSpPr>
          <p:cNvPr id="257" name="Straight Connector 256"/>
          <p:cNvCxnSpPr>
            <a:stCxn id="215" idx="0"/>
            <a:endCxn id="316" idx="3"/>
          </p:cNvCxnSpPr>
          <p:nvPr/>
        </p:nvCxnSpPr>
        <p:spPr>
          <a:xfrm flipV="1">
            <a:off x="9006456" y="3379302"/>
            <a:ext cx="137664" cy="257097"/>
          </a:xfrm>
          <a:prstGeom prst="line">
            <a:avLst/>
          </a:prstGeom>
        </p:spPr>
        <p:style>
          <a:lnRef idx="3">
            <a:schemeClr val="accent4"/>
          </a:lnRef>
          <a:fillRef idx="0">
            <a:schemeClr val="accent4"/>
          </a:fillRef>
          <a:effectRef idx="2">
            <a:schemeClr val="accent4"/>
          </a:effectRef>
          <a:fontRef idx="minor">
            <a:schemeClr val="tx1"/>
          </a:fontRef>
        </p:style>
      </p:cxnSp>
      <p:cxnSp>
        <p:nvCxnSpPr>
          <p:cNvPr id="258" name="Straight Connector 257"/>
          <p:cNvCxnSpPr>
            <a:stCxn id="215" idx="2"/>
            <a:endCxn id="199" idx="1"/>
          </p:cNvCxnSpPr>
          <p:nvPr/>
        </p:nvCxnSpPr>
        <p:spPr>
          <a:xfrm>
            <a:off x="9006456" y="4052212"/>
            <a:ext cx="137664" cy="346173"/>
          </a:xfrm>
          <a:prstGeom prst="line">
            <a:avLst/>
          </a:prstGeom>
        </p:spPr>
        <p:style>
          <a:lnRef idx="3">
            <a:schemeClr val="accent4"/>
          </a:lnRef>
          <a:fillRef idx="0">
            <a:schemeClr val="accent4"/>
          </a:fillRef>
          <a:effectRef idx="2">
            <a:schemeClr val="accent4"/>
          </a:effectRef>
          <a:fontRef idx="minor">
            <a:schemeClr val="tx1"/>
          </a:fontRef>
        </p:style>
      </p:cxnSp>
      <p:cxnSp>
        <p:nvCxnSpPr>
          <p:cNvPr id="259" name="Straight Connector 258"/>
          <p:cNvCxnSpPr>
            <a:stCxn id="215" idx="2"/>
            <a:endCxn id="201" idx="1"/>
          </p:cNvCxnSpPr>
          <p:nvPr/>
        </p:nvCxnSpPr>
        <p:spPr>
          <a:xfrm>
            <a:off x="9006456" y="4052212"/>
            <a:ext cx="137664" cy="664333"/>
          </a:xfrm>
          <a:prstGeom prst="line">
            <a:avLst/>
          </a:prstGeom>
        </p:spPr>
        <p:style>
          <a:lnRef idx="3">
            <a:schemeClr val="accent4"/>
          </a:lnRef>
          <a:fillRef idx="0">
            <a:schemeClr val="accent4"/>
          </a:fillRef>
          <a:effectRef idx="2">
            <a:schemeClr val="accent4"/>
          </a:effectRef>
          <a:fontRef idx="minor">
            <a:schemeClr val="tx1"/>
          </a:fontRef>
        </p:style>
      </p:cxnSp>
      <p:cxnSp>
        <p:nvCxnSpPr>
          <p:cNvPr id="282" name="Straight Connector 281"/>
          <p:cNvCxnSpPr>
            <a:stCxn id="233" idx="1"/>
            <a:endCxn id="230" idx="3"/>
          </p:cNvCxnSpPr>
          <p:nvPr/>
        </p:nvCxnSpPr>
        <p:spPr>
          <a:xfrm flipH="1" flipV="1">
            <a:off x="2111490" y="3390454"/>
            <a:ext cx="347524" cy="1149748"/>
          </a:xfrm>
          <a:prstGeom prst="line">
            <a:avLst/>
          </a:prstGeom>
        </p:spPr>
        <p:style>
          <a:lnRef idx="3">
            <a:schemeClr val="accent1"/>
          </a:lnRef>
          <a:fillRef idx="0">
            <a:schemeClr val="accent1"/>
          </a:fillRef>
          <a:effectRef idx="2">
            <a:schemeClr val="accent1"/>
          </a:effectRef>
          <a:fontRef idx="minor">
            <a:schemeClr val="tx1"/>
          </a:fontRef>
        </p:style>
      </p:cxnSp>
      <p:cxnSp>
        <p:nvCxnSpPr>
          <p:cNvPr id="284" name="Straight Connector 283"/>
          <p:cNvCxnSpPr>
            <a:stCxn id="230" idx="1"/>
            <a:endCxn id="231" idx="3"/>
          </p:cNvCxnSpPr>
          <p:nvPr/>
        </p:nvCxnSpPr>
        <p:spPr>
          <a:xfrm flipH="1" flipV="1">
            <a:off x="1188201" y="3390454"/>
            <a:ext cx="459145"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285" name="Straight Connector 284"/>
          <p:cNvCxnSpPr>
            <a:stCxn id="234" idx="1"/>
            <a:endCxn id="293" idx="3"/>
          </p:cNvCxnSpPr>
          <p:nvPr/>
        </p:nvCxnSpPr>
        <p:spPr>
          <a:xfrm flipH="1">
            <a:off x="1219731" y="4747498"/>
            <a:ext cx="443310" cy="8341"/>
          </a:xfrm>
          <a:prstGeom prst="line">
            <a:avLst/>
          </a:prstGeom>
        </p:spPr>
        <p:style>
          <a:lnRef idx="3">
            <a:schemeClr val="accent1"/>
          </a:lnRef>
          <a:fillRef idx="0">
            <a:schemeClr val="accent1"/>
          </a:fillRef>
          <a:effectRef idx="2">
            <a:schemeClr val="accent1"/>
          </a:effectRef>
          <a:fontRef idx="minor">
            <a:schemeClr val="tx1"/>
          </a:fontRef>
        </p:style>
      </p:cxnSp>
      <p:cxnSp>
        <p:nvCxnSpPr>
          <p:cNvPr id="287" name="Straight Connector 286"/>
          <p:cNvCxnSpPr>
            <a:stCxn id="233" idx="1"/>
            <a:endCxn id="234" idx="3"/>
          </p:cNvCxnSpPr>
          <p:nvPr/>
        </p:nvCxnSpPr>
        <p:spPr>
          <a:xfrm flipH="1">
            <a:off x="2127184" y="4540202"/>
            <a:ext cx="331829" cy="207296"/>
          </a:xfrm>
          <a:prstGeom prst="line">
            <a:avLst/>
          </a:prstGeom>
        </p:spPr>
        <p:style>
          <a:lnRef idx="3">
            <a:schemeClr val="accent1"/>
          </a:lnRef>
          <a:fillRef idx="0">
            <a:schemeClr val="accent1"/>
          </a:fillRef>
          <a:effectRef idx="2">
            <a:schemeClr val="accent1"/>
          </a:effectRef>
          <a:fontRef idx="minor">
            <a:schemeClr val="tx1"/>
          </a:fontRef>
        </p:style>
      </p:cxnSp>
      <p:sp>
        <p:nvSpPr>
          <p:cNvPr id="288" name="Rectangle 287"/>
          <p:cNvSpPr/>
          <p:nvPr/>
        </p:nvSpPr>
        <p:spPr>
          <a:xfrm>
            <a:off x="443604" y="4210461"/>
            <a:ext cx="460634" cy="722171"/>
          </a:xfrm>
          <a:prstGeom prst="rect">
            <a:avLst/>
          </a:prstGeom>
          <a:ln>
            <a:solidFill>
              <a:srgbClr val="FFFFFF"/>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rgbClr val="FFFFFF"/>
                    </a:gs>
                    <a:gs pos="100000">
                      <a:srgbClr val="FFFFFF"/>
                    </a:gs>
                  </a:gsLst>
                  <a:lin ang="5400000" scaled="0"/>
                </a:gradFill>
              </a:rPr>
              <a:t>Client</a:t>
            </a:r>
          </a:p>
        </p:txBody>
      </p:sp>
      <p:sp>
        <p:nvSpPr>
          <p:cNvPr id="290" name="Rectangle 289"/>
          <p:cNvSpPr/>
          <p:nvPr/>
        </p:nvSpPr>
        <p:spPr>
          <a:xfrm>
            <a:off x="348766" y="4327881"/>
            <a:ext cx="668194" cy="722171"/>
          </a:xfrm>
          <a:prstGeom prst="rect">
            <a:avLst/>
          </a:prstGeom>
          <a:ln>
            <a:solidFill>
              <a:srgbClr val="FFFFFF"/>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rgbClr val="FFFFFF"/>
                    </a:gs>
                    <a:gs pos="100000">
                      <a:srgbClr val="FFFFFF"/>
                    </a:gs>
                  </a:gsLst>
                  <a:lin ang="5400000" scaled="0"/>
                </a:gradFill>
              </a:rPr>
              <a:t>Client</a:t>
            </a:r>
          </a:p>
        </p:txBody>
      </p:sp>
      <p:sp>
        <p:nvSpPr>
          <p:cNvPr id="291" name="Rectangle 290"/>
          <p:cNvSpPr/>
          <p:nvPr/>
        </p:nvSpPr>
        <p:spPr>
          <a:xfrm>
            <a:off x="262655" y="4459536"/>
            <a:ext cx="870901" cy="722171"/>
          </a:xfrm>
          <a:prstGeom prst="rect">
            <a:avLst/>
          </a:prstGeom>
          <a:ln>
            <a:solidFill>
              <a:srgbClr val="FFFFFF"/>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1050" dirty="0">
                <a:gradFill>
                  <a:gsLst>
                    <a:gs pos="0">
                      <a:srgbClr val="FFFFFF"/>
                    </a:gs>
                    <a:gs pos="100000">
                      <a:srgbClr val="FFFFFF"/>
                    </a:gs>
                  </a:gsLst>
                  <a:lin ang="5400000" scaled="0"/>
                </a:gradFill>
              </a:rPr>
              <a:t>Client</a:t>
            </a:r>
          </a:p>
        </p:txBody>
      </p:sp>
      <p:sp>
        <p:nvSpPr>
          <p:cNvPr id="293" name="Rectangle 292"/>
          <p:cNvSpPr/>
          <p:nvPr/>
        </p:nvSpPr>
        <p:spPr>
          <a:xfrm>
            <a:off x="832389" y="4652264"/>
            <a:ext cx="387342" cy="207149"/>
          </a:xfrm>
          <a:prstGeom prst="rect">
            <a:avLst/>
          </a:prstGeom>
          <a:solidFill>
            <a:schemeClr val="tx2"/>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chemeClr val="bg1"/>
                    </a:gs>
                    <a:gs pos="100000">
                      <a:schemeClr val="bg1"/>
                    </a:gs>
                  </a:gsLst>
                  <a:lin ang="5400000" scaled="0"/>
                </a:gradFill>
              </a:rPr>
              <a:t>NIC</a:t>
            </a:r>
          </a:p>
        </p:txBody>
      </p:sp>
      <p:cxnSp>
        <p:nvCxnSpPr>
          <p:cNvPr id="294" name="Straight Connector 293"/>
          <p:cNvCxnSpPr>
            <a:endCxn id="218" idx="0"/>
          </p:cNvCxnSpPr>
          <p:nvPr/>
        </p:nvCxnSpPr>
        <p:spPr>
          <a:xfrm>
            <a:off x="5569673" y="3507849"/>
            <a:ext cx="212684" cy="214341"/>
          </a:xfrm>
          <a:prstGeom prst="line">
            <a:avLst/>
          </a:prstGeom>
        </p:spPr>
        <p:style>
          <a:lnRef idx="3">
            <a:schemeClr val="accent6"/>
          </a:lnRef>
          <a:fillRef idx="0">
            <a:schemeClr val="accent6"/>
          </a:fillRef>
          <a:effectRef idx="2">
            <a:schemeClr val="accent6"/>
          </a:effectRef>
          <a:fontRef idx="minor">
            <a:schemeClr val="tx1"/>
          </a:fontRef>
        </p:style>
      </p:cxnSp>
      <p:cxnSp>
        <p:nvCxnSpPr>
          <p:cNvPr id="296" name="Straight Connector 295"/>
          <p:cNvCxnSpPr>
            <a:stCxn id="218" idx="0"/>
            <a:endCxn id="304" idx="3"/>
          </p:cNvCxnSpPr>
          <p:nvPr/>
        </p:nvCxnSpPr>
        <p:spPr>
          <a:xfrm flipH="1" flipV="1">
            <a:off x="5453733" y="3523181"/>
            <a:ext cx="328624" cy="199009"/>
          </a:xfrm>
          <a:prstGeom prst="line">
            <a:avLst/>
          </a:prstGeom>
        </p:spPr>
        <p:style>
          <a:lnRef idx="3">
            <a:schemeClr val="accent6"/>
          </a:lnRef>
          <a:fillRef idx="0">
            <a:schemeClr val="accent6"/>
          </a:fillRef>
          <a:effectRef idx="2">
            <a:schemeClr val="accent6"/>
          </a:effectRef>
          <a:fontRef idx="minor">
            <a:schemeClr val="tx1"/>
          </a:fontRef>
        </p:style>
      </p:cxnSp>
      <p:cxnSp>
        <p:nvCxnSpPr>
          <p:cNvPr id="297" name="Straight Connector 296"/>
          <p:cNvCxnSpPr>
            <a:endCxn id="218" idx="0"/>
          </p:cNvCxnSpPr>
          <p:nvPr/>
        </p:nvCxnSpPr>
        <p:spPr>
          <a:xfrm>
            <a:off x="5350083" y="3583786"/>
            <a:ext cx="432274" cy="138404"/>
          </a:xfrm>
          <a:prstGeom prst="line">
            <a:avLst/>
          </a:prstGeom>
        </p:spPr>
        <p:style>
          <a:lnRef idx="3">
            <a:schemeClr val="accent6"/>
          </a:lnRef>
          <a:fillRef idx="0">
            <a:schemeClr val="accent6"/>
          </a:fillRef>
          <a:effectRef idx="2">
            <a:schemeClr val="accent6"/>
          </a:effectRef>
          <a:fontRef idx="minor">
            <a:schemeClr val="tx1"/>
          </a:fontRef>
        </p:style>
      </p:cxnSp>
      <p:sp>
        <p:nvSpPr>
          <p:cNvPr id="299" name="Rectangle 298"/>
          <p:cNvSpPr/>
          <p:nvPr/>
        </p:nvSpPr>
        <p:spPr>
          <a:xfrm>
            <a:off x="4963412" y="2577007"/>
            <a:ext cx="377545" cy="786492"/>
          </a:xfrm>
          <a:prstGeom prst="rect">
            <a:avLst/>
          </a:prstGeom>
          <a:solidFill>
            <a:srgbClr val="FF0066"/>
          </a:solidFill>
        </p:spPr>
        <p:style>
          <a:lnRef idx="1">
            <a:schemeClr val="dk1"/>
          </a:lnRef>
          <a:fillRef idx="2">
            <a:schemeClr val="dk1"/>
          </a:fillRef>
          <a:effectRef idx="1">
            <a:schemeClr val="dk1"/>
          </a:effectRef>
          <a:fontRef idx="minor">
            <a:schemeClr val="dk1"/>
          </a:fontRef>
        </p:style>
        <p:txBody>
          <a:bodyPr lIns="0" tIns="93260" rIns="0" bIns="0" rtlCol="0" anchor="t"/>
          <a:lstStyle/>
          <a:p>
            <a:pPr algn="ctr"/>
            <a:r>
              <a:rPr lang="en-US" sz="1050" dirty="0">
                <a:solidFill>
                  <a:srgbClr val="363535"/>
                </a:solidFill>
              </a:rPr>
              <a:t>VM</a:t>
            </a:r>
          </a:p>
        </p:txBody>
      </p:sp>
      <p:sp>
        <p:nvSpPr>
          <p:cNvPr id="300" name="Rectangle 299"/>
          <p:cNvSpPr/>
          <p:nvPr/>
        </p:nvSpPr>
        <p:spPr>
          <a:xfrm>
            <a:off x="4899459" y="2665409"/>
            <a:ext cx="537578" cy="781057"/>
          </a:xfrm>
          <a:prstGeom prst="rect">
            <a:avLst/>
          </a:prstGeom>
          <a:solidFill>
            <a:srgbClr val="FF0066"/>
          </a:solidFill>
        </p:spPr>
        <p:style>
          <a:lnRef idx="1">
            <a:schemeClr val="dk1"/>
          </a:lnRef>
          <a:fillRef idx="2">
            <a:schemeClr val="dk1"/>
          </a:fillRef>
          <a:effectRef idx="1">
            <a:schemeClr val="dk1"/>
          </a:effectRef>
          <a:fontRef idx="minor">
            <a:schemeClr val="dk1"/>
          </a:fontRef>
        </p:style>
        <p:txBody>
          <a:bodyPr lIns="0" tIns="93260" rIns="0" bIns="0" rtlCol="0" anchor="t"/>
          <a:lstStyle/>
          <a:p>
            <a:pPr algn="ctr"/>
            <a:r>
              <a:rPr lang="en-US" sz="1050" dirty="0">
                <a:solidFill>
                  <a:srgbClr val="363535"/>
                </a:solidFill>
              </a:rPr>
              <a:t>VM</a:t>
            </a:r>
          </a:p>
        </p:txBody>
      </p:sp>
      <p:sp>
        <p:nvSpPr>
          <p:cNvPr id="301" name="Rectangle 300"/>
          <p:cNvSpPr/>
          <p:nvPr/>
        </p:nvSpPr>
        <p:spPr>
          <a:xfrm>
            <a:off x="4813985" y="2737778"/>
            <a:ext cx="724971" cy="781057"/>
          </a:xfrm>
          <a:prstGeom prst="rect">
            <a:avLst/>
          </a:prstGeom>
          <a:solidFill>
            <a:srgbClr val="FF0066"/>
          </a:solidFill>
        </p:spPr>
        <p:style>
          <a:lnRef idx="1">
            <a:schemeClr val="dk1"/>
          </a:lnRef>
          <a:fillRef idx="2">
            <a:schemeClr val="dk1"/>
          </a:fillRef>
          <a:effectRef idx="1">
            <a:schemeClr val="dk1"/>
          </a:effectRef>
          <a:fontRef idx="minor">
            <a:schemeClr val="dk1"/>
          </a:fontRef>
        </p:style>
        <p:txBody>
          <a:bodyPr lIns="0" tIns="93260" rIns="0" bIns="0" rtlCol="0" anchor="t"/>
          <a:lstStyle/>
          <a:p>
            <a:pPr algn="ctr"/>
            <a:r>
              <a:rPr lang="en-US" sz="1050" dirty="0">
                <a:solidFill>
                  <a:srgbClr val="363535"/>
                </a:solidFill>
              </a:rPr>
              <a:t>VM</a:t>
            </a:r>
          </a:p>
        </p:txBody>
      </p:sp>
      <p:sp>
        <p:nvSpPr>
          <p:cNvPr id="302" name="Rectangle 301"/>
          <p:cNvSpPr/>
          <p:nvPr/>
        </p:nvSpPr>
        <p:spPr>
          <a:xfrm>
            <a:off x="4750588" y="2827906"/>
            <a:ext cx="855938" cy="757025"/>
          </a:xfrm>
          <a:prstGeom prst="rect">
            <a:avLst/>
          </a:prstGeom>
          <a:solidFill>
            <a:srgbClr val="FF0066"/>
          </a:solidFill>
        </p:spPr>
        <p:style>
          <a:lnRef idx="1">
            <a:schemeClr val="dk1"/>
          </a:lnRef>
          <a:fillRef idx="2">
            <a:schemeClr val="dk1"/>
          </a:fillRef>
          <a:effectRef idx="1">
            <a:schemeClr val="dk1"/>
          </a:effectRef>
          <a:fontRef idx="minor">
            <a:schemeClr val="dk1"/>
          </a:fontRef>
        </p:style>
        <p:txBody>
          <a:bodyPr lIns="0" tIns="27978" rIns="0" bIns="0" rtlCol="0" anchor="t"/>
          <a:lstStyle/>
          <a:p>
            <a:pPr algn="ctr"/>
            <a:r>
              <a:rPr lang="en-US" sz="1050" dirty="0">
                <a:solidFill>
                  <a:srgbClr val="363535"/>
                </a:solidFill>
              </a:rPr>
              <a:t>Virtual</a:t>
            </a:r>
            <a:br>
              <a:rPr lang="en-US" sz="1050" dirty="0">
                <a:solidFill>
                  <a:srgbClr val="363535"/>
                </a:solidFill>
              </a:rPr>
            </a:br>
            <a:r>
              <a:rPr lang="en-US" sz="1050" dirty="0">
                <a:solidFill>
                  <a:srgbClr val="363535"/>
                </a:solidFill>
              </a:rPr>
              <a:t>Machine</a:t>
            </a:r>
          </a:p>
        </p:txBody>
      </p:sp>
      <p:sp>
        <p:nvSpPr>
          <p:cNvPr id="303" name="Rectangle 302"/>
          <p:cNvSpPr/>
          <p:nvPr/>
        </p:nvSpPr>
        <p:spPr>
          <a:xfrm>
            <a:off x="4681915" y="3227059"/>
            <a:ext cx="433547" cy="207149"/>
          </a:xfrm>
          <a:prstGeom prst="rect">
            <a:avLst/>
          </a:prstGeom>
          <a:solidFill>
            <a:schemeClr val="tx2"/>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chemeClr val="bg1"/>
                    </a:gs>
                    <a:gs pos="100000">
                      <a:schemeClr val="bg1"/>
                    </a:gs>
                  </a:gsLst>
                  <a:lin ang="5400000" scaled="0"/>
                </a:gradFill>
              </a:rPr>
              <a:t>vNIC</a:t>
            </a:r>
          </a:p>
        </p:txBody>
      </p:sp>
      <p:sp>
        <p:nvSpPr>
          <p:cNvPr id="304" name="Can 303"/>
          <p:cNvSpPr/>
          <p:nvPr/>
        </p:nvSpPr>
        <p:spPr>
          <a:xfrm>
            <a:off x="5261944" y="3167517"/>
            <a:ext cx="383577" cy="355664"/>
          </a:xfrm>
          <a:prstGeom prst="can">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1050" dirty="0">
                <a:solidFill>
                  <a:srgbClr val="363535"/>
                </a:solidFill>
              </a:rPr>
              <a:t>vDisk</a:t>
            </a:r>
          </a:p>
        </p:txBody>
      </p:sp>
      <p:sp>
        <p:nvSpPr>
          <p:cNvPr id="305" name="Snip and Round Single Corner Rectangle 304"/>
          <p:cNvSpPr/>
          <p:nvPr/>
        </p:nvSpPr>
        <p:spPr>
          <a:xfrm>
            <a:off x="8219250" y="2828990"/>
            <a:ext cx="449534" cy="431494"/>
          </a:xfrm>
          <a:prstGeom prst="snipRoundRect">
            <a:avLst>
              <a:gd name="adj1" fmla="val 1961"/>
              <a:gd name="adj2" fmla="val 16667"/>
            </a:avLst>
          </a:prstGeom>
          <a:solidFill>
            <a:srgbClr val="F8F57B"/>
          </a:solidFill>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1050" dirty="0">
                <a:solidFill>
                  <a:srgbClr val="363535"/>
                </a:solidFill>
              </a:rPr>
              <a:t>File</a:t>
            </a:r>
          </a:p>
          <a:p>
            <a:pPr algn="ctr"/>
            <a:r>
              <a:rPr lang="en-US" sz="1050" dirty="0">
                <a:solidFill>
                  <a:srgbClr val="363535"/>
                </a:solidFill>
              </a:rPr>
              <a:t>Share</a:t>
            </a:r>
          </a:p>
        </p:txBody>
      </p:sp>
      <p:sp>
        <p:nvSpPr>
          <p:cNvPr id="306" name="Can 305"/>
          <p:cNvSpPr/>
          <p:nvPr/>
        </p:nvSpPr>
        <p:spPr>
          <a:xfrm>
            <a:off x="8898553" y="2735642"/>
            <a:ext cx="510880" cy="507285"/>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050" dirty="0">
                <a:solidFill>
                  <a:srgbClr val="363535"/>
                </a:solidFill>
              </a:rPr>
              <a:t>Space</a:t>
            </a:r>
          </a:p>
        </p:txBody>
      </p:sp>
      <p:cxnSp>
        <p:nvCxnSpPr>
          <p:cNvPr id="307" name="Straight Connector 306"/>
          <p:cNvCxnSpPr/>
          <p:nvPr/>
        </p:nvCxnSpPr>
        <p:spPr>
          <a:xfrm flipH="1">
            <a:off x="8758581" y="3013361"/>
            <a:ext cx="284055"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308" name="Straight Connector 307"/>
          <p:cNvCxnSpPr>
            <a:stCxn id="215" idx="0"/>
          </p:cNvCxnSpPr>
          <p:nvPr/>
        </p:nvCxnSpPr>
        <p:spPr>
          <a:xfrm flipV="1">
            <a:off x="9006456" y="3263057"/>
            <a:ext cx="31919" cy="373342"/>
          </a:xfrm>
          <a:prstGeom prst="line">
            <a:avLst/>
          </a:prstGeom>
        </p:spPr>
        <p:style>
          <a:lnRef idx="3">
            <a:schemeClr val="accent4"/>
          </a:lnRef>
          <a:fillRef idx="0">
            <a:schemeClr val="accent4"/>
          </a:fillRef>
          <a:effectRef idx="2">
            <a:schemeClr val="accent4"/>
          </a:effectRef>
          <a:fontRef idx="minor">
            <a:schemeClr val="tx1"/>
          </a:fontRef>
        </p:style>
      </p:cxnSp>
      <p:cxnSp>
        <p:nvCxnSpPr>
          <p:cNvPr id="313" name="Straight Connector 312"/>
          <p:cNvCxnSpPr>
            <a:endCxn id="217" idx="0"/>
          </p:cNvCxnSpPr>
          <p:nvPr/>
        </p:nvCxnSpPr>
        <p:spPr>
          <a:xfrm>
            <a:off x="8328694" y="3128307"/>
            <a:ext cx="15296" cy="508091"/>
          </a:xfrm>
          <a:prstGeom prst="line">
            <a:avLst/>
          </a:prstGeom>
        </p:spPr>
        <p:style>
          <a:lnRef idx="3">
            <a:schemeClr val="accent6"/>
          </a:lnRef>
          <a:fillRef idx="0">
            <a:schemeClr val="accent6"/>
          </a:fillRef>
          <a:effectRef idx="2">
            <a:schemeClr val="accent6"/>
          </a:effectRef>
          <a:fontRef idx="minor">
            <a:schemeClr val="tx1"/>
          </a:fontRef>
        </p:style>
      </p:cxnSp>
      <p:sp>
        <p:nvSpPr>
          <p:cNvPr id="314" name="Snip and Round Single Corner Rectangle 313"/>
          <p:cNvSpPr/>
          <p:nvPr/>
        </p:nvSpPr>
        <p:spPr>
          <a:xfrm>
            <a:off x="8152446" y="2894039"/>
            <a:ext cx="606134" cy="421054"/>
          </a:xfrm>
          <a:prstGeom prst="snipRoundRect">
            <a:avLst>
              <a:gd name="adj1" fmla="val 1961"/>
              <a:gd name="adj2" fmla="val 16667"/>
            </a:avLst>
          </a:prstGeom>
          <a:solidFill>
            <a:srgbClr val="F8F57B"/>
          </a:solidFill>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1050" dirty="0">
                <a:solidFill>
                  <a:srgbClr val="363535"/>
                </a:solidFill>
              </a:rPr>
              <a:t>File</a:t>
            </a:r>
          </a:p>
          <a:p>
            <a:pPr algn="ctr"/>
            <a:r>
              <a:rPr lang="en-US" sz="1050" dirty="0">
                <a:solidFill>
                  <a:srgbClr val="363535"/>
                </a:solidFill>
              </a:rPr>
              <a:t>Share</a:t>
            </a:r>
          </a:p>
        </p:txBody>
      </p:sp>
      <p:sp>
        <p:nvSpPr>
          <p:cNvPr id="316" name="Can 315"/>
          <p:cNvSpPr/>
          <p:nvPr/>
        </p:nvSpPr>
        <p:spPr>
          <a:xfrm>
            <a:off x="8842848" y="2800447"/>
            <a:ext cx="602544" cy="578855"/>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050" dirty="0">
                <a:solidFill>
                  <a:srgbClr val="363535"/>
                </a:solidFill>
              </a:rPr>
              <a:t>Space</a:t>
            </a:r>
          </a:p>
        </p:txBody>
      </p:sp>
      <p:sp>
        <p:nvSpPr>
          <p:cNvPr id="317" name="TextBox 316"/>
          <p:cNvSpPr txBox="1"/>
          <p:nvPr/>
        </p:nvSpPr>
        <p:spPr>
          <a:xfrm>
            <a:off x="4879804" y="1502726"/>
            <a:ext cx="978170" cy="879912"/>
          </a:xfrm>
          <a:prstGeom prst="rect">
            <a:avLst/>
          </a:prstGeom>
          <a:noFill/>
        </p:spPr>
        <p:txBody>
          <a:bodyPr wrap="square" lIns="93260" tIns="93260" rIns="93260" bIns="93260" rtlCol="0">
            <a:spAutoFit/>
          </a:bodyPr>
          <a:lstStyle/>
          <a:p>
            <a:pPr>
              <a:lnSpc>
                <a:spcPct val="90000"/>
              </a:lnSpc>
              <a:spcBef>
                <a:spcPct val="20000"/>
              </a:spcBef>
              <a:buSzPct val="90000"/>
            </a:pPr>
            <a:r>
              <a:rPr lang="en-US" sz="4896" dirty="0">
                <a:solidFill>
                  <a:srgbClr val="59D01E">
                    <a:alpha val="99000"/>
                  </a:srgbClr>
                </a:solidFill>
              </a:rPr>
              <a:t>…</a:t>
            </a:r>
          </a:p>
        </p:txBody>
      </p:sp>
      <p:sp>
        <p:nvSpPr>
          <p:cNvPr id="319" name="TextBox 318"/>
          <p:cNvSpPr txBox="1"/>
          <p:nvPr/>
        </p:nvSpPr>
        <p:spPr>
          <a:xfrm>
            <a:off x="333359" y="2135612"/>
            <a:ext cx="978170" cy="866412"/>
          </a:xfrm>
          <a:prstGeom prst="rect">
            <a:avLst/>
          </a:prstGeom>
          <a:noFill/>
        </p:spPr>
        <p:txBody>
          <a:bodyPr wrap="square" lIns="93260" tIns="93260" rIns="93260" bIns="93260" rtlCol="0">
            <a:spAutoFit/>
          </a:bodyPr>
          <a:lstStyle>
            <a:defPPr>
              <a:defRPr lang="en-US"/>
            </a:defPPr>
            <a:lvl1pPr>
              <a:lnSpc>
                <a:spcPct val="90000"/>
              </a:lnSpc>
              <a:spcBef>
                <a:spcPct val="20000"/>
              </a:spcBef>
              <a:buSzPct val="90000"/>
              <a:defRPr sz="4896">
                <a:solidFill>
                  <a:srgbClr val="59D01E">
                    <a:alpha val="99000"/>
                  </a:srgb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a:t>
            </a:r>
          </a:p>
        </p:txBody>
      </p:sp>
      <p:sp>
        <p:nvSpPr>
          <p:cNvPr id="320" name="TextBox 319"/>
          <p:cNvSpPr txBox="1"/>
          <p:nvPr/>
        </p:nvSpPr>
        <p:spPr>
          <a:xfrm>
            <a:off x="354820" y="3488464"/>
            <a:ext cx="978170" cy="866412"/>
          </a:xfrm>
          <a:prstGeom prst="rect">
            <a:avLst/>
          </a:prstGeom>
          <a:noFill/>
        </p:spPr>
        <p:txBody>
          <a:bodyPr wrap="square" lIns="93260" tIns="93260" rIns="93260" bIns="93260" rtlCol="0">
            <a:spAutoFit/>
          </a:bodyPr>
          <a:lstStyle>
            <a:defPPr>
              <a:defRPr lang="en-US"/>
            </a:defPPr>
            <a:lvl1pPr>
              <a:lnSpc>
                <a:spcPct val="90000"/>
              </a:lnSpc>
              <a:spcBef>
                <a:spcPct val="20000"/>
              </a:spcBef>
              <a:buSzPct val="90000"/>
              <a:defRPr sz="4896">
                <a:solidFill>
                  <a:srgbClr val="59D01E">
                    <a:alpha val="99000"/>
                  </a:srgb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a:t>
            </a:r>
          </a:p>
        </p:txBody>
      </p:sp>
      <p:sp>
        <p:nvSpPr>
          <p:cNvPr id="322" name="Rectangle 321"/>
          <p:cNvSpPr/>
          <p:nvPr/>
        </p:nvSpPr>
        <p:spPr>
          <a:xfrm>
            <a:off x="7552212" y="2698291"/>
            <a:ext cx="464786" cy="207149"/>
          </a:xfrm>
          <a:prstGeom prst="rect">
            <a:avLst/>
          </a:prstGeom>
          <a:solidFill>
            <a:schemeClr val="tx2"/>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chemeClr val="bg1"/>
                    </a:gs>
                    <a:gs pos="100000">
                      <a:schemeClr val="bg1"/>
                    </a:gs>
                  </a:gsLst>
                  <a:lin ang="5400000" scaled="0"/>
                </a:gradFill>
              </a:rPr>
              <a:t>NIC</a:t>
            </a:r>
          </a:p>
        </p:txBody>
      </p:sp>
      <p:sp>
        <p:nvSpPr>
          <p:cNvPr id="324" name="Rectangle 323"/>
          <p:cNvSpPr/>
          <p:nvPr/>
        </p:nvSpPr>
        <p:spPr>
          <a:xfrm>
            <a:off x="7540976" y="3011848"/>
            <a:ext cx="464786" cy="207149"/>
          </a:xfrm>
          <a:prstGeom prst="rect">
            <a:avLst/>
          </a:prstGeom>
          <a:solidFill>
            <a:schemeClr val="tx2"/>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chemeClr val="bg1"/>
                    </a:gs>
                    <a:gs pos="100000">
                      <a:schemeClr val="bg1"/>
                    </a:gs>
                  </a:gsLst>
                  <a:lin ang="5400000" scaled="0"/>
                </a:gradFill>
              </a:rPr>
              <a:t>NIC</a:t>
            </a:r>
          </a:p>
        </p:txBody>
      </p:sp>
      <p:cxnSp>
        <p:nvCxnSpPr>
          <p:cNvPr id="325" name="Straight Connector 324"/>
          <p:cNvCxnSpPr>
            <a:stCxn id="333" idx="3"/>
          </p:cNvCxnSpPr>
          <p:nvPr/>
        </p:nvCxnSpPr>
        <p:spPr>
          <a:xfrm flipV="1">
            <a:off x="3733604" y="1667859"/>
            <a:ext cx="198658" cy="2324758"/>
          </a:xfrm>
          <a:prstGeom prst="line">
            <a:avLst/>
          </a:prstGeom>
        </p:spPr>
        <p:style>
          <a:lnRef idx="3">
            <a:schemeClr val="accent1"/>
          </a:lnRef>
          <a:fillRef idx="0">
            <a:schemeClr val="accent1"/>
          </a:fillRef>
          <a:effectRef idx="2">
            <a:schemeClr val="accent1"/>
          </a:effectRef>
          <a:fontRef idx="minor">
            <a:schemeClr val="tx1"/>
          </a:fontRef>
        </p:style>
      </p:cxnSp>
      <p:cxnSp>
        <p:nvCxnSpPr>
          <p:cNvPr id="327" name="Straight Connector 326"/>
          <p:cNvCxnSpPr/>
          <p:nvPr/>
        </p:nvCxnSpPr>
        <p:spPr>
          <a:xfrm flipH="1" flipV="1">
            <a:off x="3929864" y="1667858"/>
            <a:ext cx="2404090" cy="1093"/>
          </a:xfrm>
          <a:prstGeom prst="line">
            <a:avLst/>
          </a:prstGeom>
        </p:spPr>
        <p:style>
          <a:lnRef idx="3">
            <a:schemeClr val="accent1"/>
          </a:lnRef>
          <a:fillRef idx="0">
            <a:schemeClr val="accent1"/>
          </a:fillRef>
          <a:effectRef idx="2">
            <a:schemeClr val="accent1"/>
          </a:effectRef>
          <a:fontRef idx="minor">
            <a:schemeClr val="tx1"/>
          </a:fontRef>
        </p:style>
      </p:cxnSp>
      <p:cxnSp>
        <p:nvCxnSpPr>
          <p:cNvPr id="328" name="Straight Connector 327"/>
          <p:cNvCxnSpPr>
            <a:stCxn id="322" idx="1"/>
          </p:cNvCxnSpPr>
          <p:nvPr/>
        </p:nvCxnSpPr>
        <p:spPr>
          <a:xfrm flipH="1" flipV="1">
            <a:off x="6318592" y="1667858"/>
            <a:ext cx="1233620" cy="1134008"/>
          </a:xfrm>
          <a:prstGeom prst="line">
            <a:avLst/>
          </a:prstGeom>
        </p:spPr>
        <p:style>
          <a:lnRef idx="3">
            <a:schemeClr val="accent1"/>
          </a:lnRef>
          <a:fillRef idx="0">
            <a:schemeClr val="accent1"/>
          </a:fillRef>
          <a:effectRef idx="2">
            <a:schemeClr val="accent1"/>
          </a:effectRef>
          <a:fontRef idx="minor">
            <a:schemeClr val="tx1"/>
          </a:fontRef>
        </p:style>
      </p:cxnSp>
      <p:cxnSp>
        <p:nvCxnSpPr>
          <p:cNvPr id="329" name="Straight Connector 328"/>
          <p:cNvCxnSpPr>
            <a:stCxn id="228" idx="3"/>
          </p:cNvCxnSpPr>
          <p:nvPr/>
        </p:nvCxnSpPr>
        <p:spPr>
          <a:xfrm flipV="1">
            <a:off x="3728999" y="1815334"/>
            <a:ext cx="273570" cy="3463619"/>
          </a:xfrm>
          <a:prstGeom prst="line">
            <a:avLst/>
          </a:prstGeom>
        </p:spPr>
        <p:style>
          <a:lnRef idx="3">
            <a:schemeClr val="accent1"/>
          </a:lnRef>
          <a:fillRef idx="0">
            <a:schemeClr val="accent1"/>
          </a:fillRef>
          <a:effectRef idx="2">
            <a:schemeClr val="accent1"/>
          </a:effectRef>
          <a:fontRef idx="minor">
            <a:schemeClr val="tx1"/>
          </a:fontRef>
        </p:style>
      </p:cxnSp>
      <p:cxnSp>
        <p:nvCxnSpPr>
          <p:cNvPr id="330" name="Straight Connector 329"/>
          <p:cNvCxnSpPr/>
          <p:nvPr/>
        </p:nvCxnSpPr>
        <p:spPr>
          <a:xfrm flipH="1">
            <a:off x="4002569" y="1821667"/>
            <a:ext cx="2349290" cy="5328"/>
          </a:xfrm>
          <a:prstGeom prst="line">
            <a:avLst/>
          </a:prstGeom>
        </p:spPr>
        <p:style>
          <a:lnRef idx="3">
            <a:schemeClr val="accent1"/>
          </a:lnRef>
          <a:fillRef idx="0">
            <a:schemeClr val="accent1"/>
          </a:fillRef>
          <a:effectRef idx="2">
            <a:schemeClr val="accent1"/>
          </a:effectRef>
          <a:fontRef idx="minor">
            <a:schemeClr val="tx1"/>
          </a:fontRef>
        </p:style>
      </p:cxnSp>
      <p:cxnSp>
        <p:nvCxnSpPr>
          <p:cNvPr id="332" name="Straight Connector 331"/>
          <p:cNvCxnSpPr>
            <a:stCxn id="324" idx="1"/>
          </p:cNvCxnSpPr>
          <p:nvPr/>
        </p:nvCxnSpPr>
        <p:spPr>
          <a:xfrm flipH="1" flipV="1">
            <a:off x="6347855" y="1826995"/>
            <a:ext cx="1193121" cy="1288428"/>
          </a:xfrm>
          <a:prstGeom prst="line">
            <a:avLst/>
          </a:prstGeom>
        </p:spPr>
        <p:style>
          <a:lnRef idx="3">
            <a:schemeClr val="accent1"/>
          </a:lnRef>
          <a:fillRef idx="0">
            <a:schemeClr val="accent1"/>
          </a:fillRef>
          <a:effectRef idx="2">
            <a:schemeClr val="accent1"/>
          </a:effectRef>
          <a:fontRef idx="minor">
            <a:schemeClr val="tx1"/>
          </a:fontRef>
        </p:style>
      </p:cxnSp>
      <p:sp>
        <p:nvSpPr>
          <p:cNvPr id="333" name="Rectangle 332"/>
          <p:cNvSpPr/>
          <p:nvPr/>
        </p:nvSpPr>
        <p:spPr>
          <a:xfrm>
            <a:off x="3269460" y="3815823"/>
            <a:ext cx="464144" cy="353587"/>
          </a:xfrm>
          <a:prstGeom prst="rect">
            <a:avLst/>
          </a:prstGeom>
          <a:solidFill>
            <a:schemeClr val="tx2"/>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chemeClr val="bg1"/>
                    </a:gs>
                    <a:gs pos="100000">
                      <a:schemeClr val="bg1"/>
                    </a:gs>
                  </a:gsLst>
                  <a:lin ang="5400000" scaled="0"/>
                </a:gradFill>
              </a:rPr>
              <a:t>Switch3</a:t>
            </a:r>
          </a:p>
        </p:txBody>
      </p:sp>
      <p:sp>
        <p:nvSpPr>
          <p:cNvPr id="335" name="Rectangle 334"/>
          <p:cNvSpPr/>
          <p:nvPr/>
        </p:nvSpPr>
        <p:spPr>
          <a:xfrm>
            <a:off x="2557331" y="2167810"/>
            <a:ext cx="916592" cy="689180"/>
          </a:xfrm>
          <a:prstGeom prst="rect">
            <a:avLst/>
          </a:prstGeom>
          <a:ln>
            <a:solidFill>
              <a:srgbClr val="FFFFFF"/>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rgbClr val="FFFFFF"/>
                    </a:gs>
                    <a:gs pos="100000">
                      <a:srgbClr val="FFFFFF"/>
                    </a:gs>
                  </a:gsLst>
                  <a:lin ang="5400000" scaled="0"/>
                </a:gradFill>
              </a:rPr>
              <a:t>File</a:t>
            </a:r>
            <a:br>
              <a:rPr lang="en-US" sz="1050" dirty="0">
                <a:gradFill>
                  <a:gsLst>
                    <a:gs pos="0">
                      <a:srgbClr val="FFFFFF"/>
                    </a:gs>
                    <a:gs pos="100000">
                      <a:srgbClr val="FFFFFF"/>
                    </a:gs>
                  </a:gsLst>
                  <a:lin ang="5400000" scaled="0"/>
                </a:gradFill>
              </a:rPr>
            </a:br>
            <a:r>
              <a:rPr lang="en-US" sz="1050" dirty="0">
                <a:gradFill>
                  <a:gsLst>
                    <a:gs pos="0">
                      <a:srgbClr val="FFFFFF"/>
                    </a:gs>
                    <a:gs pos="100000">
                      <a:srgbClr val="FFFFFF"/>
                    </a:gs>
                  </a:gsLst>
                  <a:lin ang="5400000" scaled="0"/>
                </a:gradFill>
              </a:rPr>
              <a:t>Server</a:t>
            </a:r>
          </a:p>
        </p:txBody>
      </p:sp>
      <p:sp>
        <p:nvSpPr>
          <p:cNvPr id="336" name="Rectangle 335"/>
          <p:cNvSpPr/>
          <p:nvPr/>
        </p:nvSpPr>
        <p:spPr>
          <a:xfrm>
            <a:off x="2459084" y="2278179"/>
            <a:ext cx="1140441" cy="768327"/>
          </a:xfrm>
          <a:prstGeom prst="rect">
            <a:avLst/>
          </a:prstGeom>
          <a:ln>
            <a:solidFill>
              <a:srgbClr val="FFFFFF"/>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rgbClr val="FFFFFF"/>
                    </a:gs>
                    <a:gs pos="100000">
                      <a:srgbClr val="FFFFFF"/>
                    </a:gs>
                  </a:gsLst>
                  <a:lin ang="5400000" scaled="0"/>
                </a:gradFill>
              </a:rPr>
              <a:t>DHCP</a:t>
            </a:r>
            <a:br>
              <a:rPr lang="en-US" sz="1050" dirty="0">
                <a:gradFill>
                  <a:gsLst>
                    <a:gs pos="0">
                      <a:srgbClr val="FFFFFF"/>
                    </a:gs>
                    <a:gs pos="100000">
                      <a:srgbClr val="FFFFFF"/>
                    </a:gs>
                  </a:gsLst>
                  <a:lin ang="5400000" scaled="0"/>
                </a:gradFill>
              </a:rPr>
            </a:br>
            <a:r>
              <a:rPr lang="en-US" sz="1050" dirty="0">
                <a:gradFill>
                  <a:gsLst>
                    <a:gs pos="0">
                      <a:srgbClr val="FFFFFF"/>
                    </a:gs>
                    <a:gs pos="100000">
                      <a:srgbClr val="FFFFFF"/>
                    </a:gs>
                  </a:gsLst>
                  <a:lin ang="5400000" scaled="0"/>
                </a:gradFill>
              </a:rPr>
              <a:t>DC/DNS</a:t>
            </a:r>
          </a:p>
          <a:p>
            <a:pPr algn="ctr" defTabSz="932472" fontAlgn="base">
              <a:spcBef>
                <a:spcPct val="0"/>
              </a:spcBef>
              <a:spcAft>
                <a:spcPct val="0"/>
              </a:spcAft>
            </a:pPr>
            <a:r>
              <a:rPr lang="en-US" sz="1050" dirty="0">
                <a:gradFill>
                  <a:gsLst>
                    <a:gs pos="0">
                      <a:srgbClr val="FFFFFF"/>
                    </a:gs>
                    <a:gs pos="100000">
                      <a:srgbClr val="FFFFFF"/>
                    </a:gs>
                  </a:gsLst>
                  <a:lin ang="5400000" scaled="0"/>
                </a:gradFill>
              </a:rPr>
              <a:t>Management</a:t>
            </a:r>
          </a:p>
        </p:txBody>
      </p:sp>
      <p:cxnSp>
        <p:nvCxnSpPr>
          <p:cNvPr id="338" name="Straight Connector 337"/>
          <p:cNvCxnSpPr>
            <a:stCxn id="333" idx="0"/>
            <a:endCxn id="349" idx="2"/>
          </p:cNvCxnSpPr>
          <p:nvPr/>
        </p:nvCxnSpPr>
        <p:spPr>
          <a:xfrm flipH="1" flipV="1">
            <a:off x="3329327" y="3156875"/>
            <a:ext cx="172205" cy="658948"/>
          </a:xfrm>
          <a:prstGeom prst="line">
            <a:avLst/>
          </a:prstGeom>
        </p:spPr>
        <p:style>
          <a:lnRef idx="3">
            <a:schemeClr val="accent1"/>
          </a:lnRef>
          <a:fillRef idx="0">
            <a:schemeClr val="accent1"/>
          </a:fillRef>
          <a:effectRef idx="2">
            <a:schemeClr val="accent1"/>
          </a:effectRef>
          <a:fontRef idx="minor">
            <a:schemeClr val="tx1"/>
          </a:fontRef>
        </p:style>
      </p:cxnSp>
      <p:cxnSp>
        <p:nvCxnSpPr>
          <p:cNvPr id="339" name="Straight Connector 338"/>
          <p:cNvCxnSpPr>
            <a:stCxn id="228" idx="0"/>
            <a:endCxn id="348" idx="2"/>
          </p:cNvCxnSpPr>
          <p:nvPr/>
        </p:nvCxnSpPr>
        <p:spPr>
          <a:xfrm flipH="1" flipV="1">
            <a:off x="2783167" y="3156875"/>
            <a:ext cx="713760" cy="1945284"/>
          </a:xfrm>
          <a:prstGeom prst="line">
            <a:avLst/>
          </a:prstGeom>
        </p:spPr>
        <p:style>
          <a:lnRef idx="3">
            <a:schemeClr val="accent1"/>
          </a:lnRef>
          <a:fillRef idx="0">
            <a:schemeClr val="accent1"/>
          </a:fillRef>
          <a:effectRef idx="2">
            <a:schemeClr val="accent1"/>
          </a:effectRef>
          <a:fontRef idx="minor">
            <a:schemeClr val="tx1"/>
          </a:fontRef>
        </p:style>
      </p:cxnSp>
      <p:sp>
        <p:nvSpPr>
          <p:cNvPr id="342" name="TextBox 341"/>
          <p:cNvSpPr txBox="1"/>
          <p:nvPr/>
        </p:nvSpPr>
        <p:spPr>
          <a:xfrm>
            <a:off x="2725005" y="1463666"/>
            <a:ext cx="978170" cy="879912"/>
          </a:xfrm>
          <a:prstGeom prst="rect">
            <a:avLst/>
          </a:prstGeom>
          <a:noFill/>
        </p:spPr>
        <p:txBody>
          <a:bodyPr wrap="square" lIns="93260" tIns="93260" rIns="93260" bIns="93260" rtlCol="0">
            <a:spAutoFit/>
          </a:bodyPr>
          <a:lstStyle/>
          <a:p>
            <a:pPr>
              <a:lnSpc>
                <a:spcPct val="90000"/>
              </a:lnSpc>
              <a:spcBef>
                <a:spcPct val="20000"/>
              </a:spcBef>
              <a:buSzPct val="90000"/>
            </a:pPr>
            <a:r>
              <a:rPr lang="en-US" sz="4896" dirty="0">
                <a:solidFill>
                  <a:srgbClr val="59D01E">
                    <a:alpha val="99000"/>
                  </a:srgbClr>
                </a:solidFill>
              </a:rPr>
              <a:t>…</a:t>
            </a:r>
          </a:p>
        </p:txBody>
      </p:sp>
      <p:cxnSp>
        <p:nvCxnSpPr>
          <p:cNvPr id="343" name="Straight Connector 342"/>
          <p:cNvCxnSpPr/>
          <p:nvPr/>
        </p:nvCxnSpPr>
        <p:spPr>
          <a:xfrm flipH="1" flipV="1">
            <a:off x="6333954" y="1667858"/>
            <a:ext cx="1484702" cy="786263"/>
          </a:xfrm>
          <a:prstGeom prst="line">
            <a:avLst/>
          </a:prstGeom>
        </p:spPr>
        <p:style>
          <a:lnRef idx="3">
            <a:schemeClr val="accent1"/>
          </a:lnRef>
          <a:fillRef idx="0">
            <a:schemeClr val="accent1"/>
          </a:fillRef>
          <a:effectRef idx="2">
            <a:schemeClr val="accent1"/>
          </a:effectRef>
          <a:fontRef idx="minor">
            <a:schemeClr val="tx1"/>
          </a:fontRef>
        </p:style>
      </p:cxnSp>
      <p:cxnSp>
        <p:nvCxnSpPr>
          <p:cNvPr id="345" name="Straight Connector 344"/>
          <p:cNvCxnSpPr>
            <a:stCxn id="228" idx="0"/>
          </p:cNvCxnSpPr>
          <p:nvPr/>
        </p:nvCxnSpPr>
        <p:spPr>
          <a:xfrm flipH="1" flipV="1">
            <a:off x="2911621" y="3167517"/>
            <a:ext cx="585306" cy="1934642"/>
          </a:xfrm>
          <a:prstGeom prst="line">
            <a:avLst/>
          </a:prstGeom>
        </p:spPr>
        <p:style>
          <a:lnRef idx="3">
            <a:schemeClr val="accent1"/>
          </a:lnRef>
          <a:fillRef idx="0">
            <a:schemeClr val="accent1"/>
          </a:fillRef>
          <a:effectRef idx="2">
            <a:schemeClr val="accent1"/>
          </a:effectRef>
          <a:fontRef idx="minor">
            <a:schemeClr val="tx1"/>
          </a:fontRef>
        </p:style>
      </p:cxnSp>
      <p:cxnSp>
        <p:nvCxnSpPr>
          <p:cNvPr id="346" name="Straight Connector 345"/>
          <p:cNvCxnSpPr>
            <a:stCxn id="333" idx="0"/>
          </p:cNvCxnSpPr>
          <p:nvPr/>
        </p:nvCxnSpPr>
        <p:spPr>
          <a:xfrm flipH="1" flipV="1">
            <a:off x="3457565" y="3139243"/>
            <a:ext cx="43967" cy="676580"/>
          </a:xfrm>
          <a:prstGeom prst="line">
            <a:avLst/>
          </a:prstGeom>
        </p:spPr>
        <p:style>
          <a:lnRef idx="3">
            <a:schemeClr val="accent1"/>
          </a:lnRef>
          <a:fillRef idx="0">
            <a:schemeClr val="accent1"/>
          </a:fillRef>
          <a:effectRef idx="2">
            <a:schemeClr val="accent1"/>
          </a:effectRef>
          <a:fontRef idx="minor">
            <a:schemeClr val="tx1"/>
          </a:fontRef>
        </p:style>
      </p:cxnSp>
      <p:sp>
        <p:nvSpPr>
          <p:cNvPr id="348" name="Rectangle 347"/>
          <p:cNvSpPr/>
          <p:nvPr/>
        </p:nvSpPr>
        <p:spPr>
          <a:xfrm>
            <a:off x="2550774" y="2949726"/>
            <a:ext cx="464786" cy="207149"/>
          </a:xfrm>
          <a:prstGeom prst="rect">
            <a:avLst/>
          </a:prstGeom>
          <a:solidFill>
            <a:schemeClr val="tx2"/>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chemeClr val="bg1"/>
                    </a:gs>
                    <a:gs pos="100000">
                      <a:schemeClr val="bg1"/>
                    </a:gs>
                  </a:gsLst>
                  <a:lin ang="5400000" scaled="0"/>
                </a:gradFill>
              </a:rPr>
              <a:t>NIC</a:t>
            </a:r>
          </a:p>
        </p:txBody>
      </p:sp>
      <p:sp>
        <p:nvSpPr>
          <p:cNvPr id="349" name="Rectangle 348"/>
          <p:cNvSpPr/>
          <p:nvPr/>
        </p:nvSpPr>
        <p:spPr>
          <a:xfrm>
            <a:off x="3096934" y="2949726"/>
            <a:ext cx="464786" cy="207149"/>
          </a:xfrm>
          <a:prstGeom prst="rect">
            <a:avLst/>
          </a:prstGeom>
          <a:solidFill>
            <a:schemeClr val="tx2"/>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chemeClr val="bg1"/>
                    </a:gs>
                    <a:gs pos="100000">
                      <a:schemeClr val="bg1"/>
                    </a:gs>
                  </a:gsLst>
                  <a:lin ang="5400000" scaled="0"/>
                </a:gradFill>
              </a:rPr>
              <a:t>NIC</a:t>
            </a:r>
          </a:p>
        </p:txBody>
      </p:sp>
      <p:sp>
        <p:nvSpPr>
          <p:cNvPr id="2" name="Rectangular Callout 1"/>
          <p:cNvSpPr/>
          <p:nvPr/>
        </p:nvSpPr>
        <p:spPr bwMode="auto">
          <a:xfrm>
            <a:off x="2813452" y="1331748"/>
            <a:ext cx="2274553" cy="1087967"/>
          </a:xfrm>
          <a:prstGeom prst="wedgeRectCallout">
            <a:avLst>
              <a:gd name="adj1" fmla="val 33660"/>
              <a:gd name="adj2" fmla="val 91949"/>
            </a:avLst>
          </a:prstGeom>
          <a:solidFill>
            <a:schemeClr val="tx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FFFFFF">
                    <a:alpha val="98824"/>
                  </a:srgbClr>
                </a:solidFill>
                <a:latin typeface="Segoe UI" pitchFamily="34" charset="0"/>
                <a:ea typeface="Segoe UI" pitchFamily="34" charset="0"/>
                <a:cs typeface="Segoe UI" pitchFamily="34" charset="0"/>
              </a:rPr>
              <a:t>VMs per host</a:t>
            </a:r>
          </a:p>
          <a:p>
            <a:pPr algn="ctr" defTabSz="932290"/>
            <a:r>
              <a:rPr lang="en-US" sz="1428" dirty="0">
                <a:solidFill>
                  <a:srgbClr val="FFFFFF">
                    <a:alpha val="98824"/>
                  </a:srgbClr>
                </a:solidFill>
                <a:latin typeface="Segoe UI" pitchFamily="34" charset="0"/>
                <a:ea typeface="Segoe UI" pitchFamily="34" charset="0"/>
                <a:cs typeface="Segoe UI" pitchFamily="34" charset="0"/>
              </a:rPr>
              <a:t>Virtual processes per VM</a:t>
            </a:r>
          </a:p>
          <a:p>
            <a:pPr algn="ctr" defTabSz="932290"/>
            <a:r>
              <a:rPr lang="en-US" sz="1428" dirty="0">
                <a:solidFill>
                  <a:srgbClr val="FFFFFF">
                    <a:alpha val="98824"/>
                  </a:srgbClr>
                </a:solidFill>
                <a:latin typeface="Segoe UI" pitchFamily="34" charset="0"/>
                <a:ea typeface="Segoe UI" pitchFamily="34" charset="0"/>
                <a:cs typeface="Segoe UI" pitchFamily="34" charset="0"/>
              </a:rPr>
              <a:t>RAM per VM</a:t>
            </a:r>
          </a:p>
        </p:txBody>
      </p:sp>
      <p:sp>
        <p:nvSpPr>
          <p:cNvPr id="133" name="Rectangular Callout 132"/>
          <p:cNvSpPr/>
          <p:nvPr/>
        </p:nvSpPr>
        <p:spPr bwMode="auto">
          <a:xfrm>
            <a:off x="4854863" y="5739384"/>
            <a:ext cx="2182952" cy="866578"/>
          </a:xfrm>
          <a:prstGeom prst="wedgeRectCallout">
            <a:avLst>
              <a:gd name="adj1" fmla="val 6757"/>
              <a:gd name="adj2" fmla="val -145170"/>
            </a:avLst>
          </a:prstGeom>
          <a:solidFill>
            <a:schemeClr val="tx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FFFFFF">
                    <a:alpha val="98824"/>
                  </a:srgbClr>
                </a:solidFill>
                <a:latin typeface="Segoe UI" pitchFamily="34" charset="0"/>
                <a:ea typeface="Segoe UI" pitchFamily="34" charset="0"/>
                <a:cs typeface="Segoe UI" pitchFamily="34" charset="0"/>
              </a:rPr>
              <a:t>R-NICs per Hyper-V host</a:t>
            </a:r>
          </a:p>
          <a:p>
            <a:pPr algn="ctr" defTabSz="932290"/>
            <a:r>
              <a:rPr lang="en-US" sz="1428" dirty="0">
                <a:solidFill>
                  <a:srgbClr val="FFFFFF">
                    <a:alpha val="98824"/>
                  </a:srgbClr>
                </a:solidFill>
                <a:latin typeface="Segoe UI" pitchFamily="34" charset="0"/>
                <a:ea typeface="Segoe UI" pitchFamily="34" charset="0"/>
                <a:cs typeface="Segoe UI" pitchFamily="34" charset="0"/>
              </a:rPr>
              <a:t>Speed of R-NICs</a:t>
            </a:r>
          </a:p>
        </p:txBody>
      </p:sp>
      <p:sp>
        <p:nvSpPr>
          <p:cNvPr id="144" name="Rectangular Callout 143"/>
          <p:cNvSpPr/>
          <p:nvPr/>
        </p:nvSpPr>
        <p:spPr bwMode="auto">
          <a:xfrm>
            <a:off x="9981328" y="1319270"/>
            <a:ext cx="2035142" cy="1111485"/>
          </a:xfrm>
          <a:prstGeom prst="wedgeRectCallout">
            <a:avLst>
              <a:gd name="adj1" fmla="val -26229"/>
              <a:gd name="adj2" fmla="val 168709"/>
            </a:avLst>
          </a:prstGeom>
          <a:solidFill>
            <a:schemeClr val="tx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FFFFFF">
                    <a:alpha val="98824"/>
                  </a:srgbClr>
                </a:solidFill>
                <a:latin typeface="Segoe UI" pitchFamily="34" charset="0"/>
                <a:ea typeface="Segoe UI" pitchFamily="34" charset="0"/>
                <a:cs typeface="Segoe UI" pitchFamily="34" charset="0"/>
              </a:rPr>
              <a:t>SAS ports per module</a:t>
            </a:r>
          </a:p>
          <a:p>
            <a:pPr algn="ctr" defTabSz="932290"/>
            <a:r>
              <a:rPr lang="en-US" sz="1428" dirty="0">
                <a:solidFill>
                  <a:srgbClr val="FFFFFF">
                    <a:alpha val="98824"/>
                  </a:srgbClr>
                </a:solidFill>
                <a:latin typeface="Segoe UI" pitchFamily="34" charset="0"/>
                <a:ea typeface="Segoe UI" pitchFamily="34" charset="0"/>
                <a:cs typeface="Segoe UI" pitchFamily="34" charset="0"/>
              </a:rPr>
              <a:t>SAS Speed</a:t>
            </a:r>
          </a:p>
        </p:txBody>
      </p:sp>
      <p:sp>
        <p:nvSpPr>
          <p:cNvPr id="145" name="Rectangular Callout 144"/>
          <p:cNvSpPr/>
          <p:nvPr/>
        </p:nvSpPr>
        <p:spPr bwMode="auto">
          <a:xfrm>
            <a:off x="7183732" y="5739809"/>
            <a:ext cx="2241504" cy="879954"/>
          </a:xfrm>
          <a:prstGeom prst="wedgeRectCallout">
            <a:avLst>
              <a:gd name="adj1" fmla="val 46460"/>
              <a:gd name="adj2" fmla="val -151648"/>
            </a:avLst>
          </a:prstGeom>
          <a:solidFill>
            <a:schemeClr val="tx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FFFFFF">
                    <a:alpha val="98824"/>
                  </a:srgbClr>
                </a:solidFill>
                <a:latin typeface="Segoe UI" pitchFamily="34" charset="0"/>
                <a:ea typeface="Segoe UI" pitchFamily="34" charset="0"/>
                <a:cs typeface="Segoe UI" pitchFamily="34" charset="0"/>
              </a:rPr>
              <a:t>SAS HBAs per File Server</a:t>
            </a:r>
          </a:p>
          <a:p>
            <a:pPr algn="ctr" defTabSz="932290"/>
            <a:r>
              <a:rPr lang="en-US" sz="1428" dirty="0">
                <a:solidFill>
                  <a:srgbClr val="FFFFFF">
                    <a:alpha val="98824"/>
                  </a:srgbClr>
                </a:solidFill>
                <a:latin typeface="Segoe UI" pitchFamily="34" charset="0"/>
                <a:ea typeface="Segoe UI" pitchFamily="34" charset="0"/>
                <a:cs typeface="Segoe UI" pitchFamily="34" charset="0"/>
              </a:rPr>
              <a:t>SAS Speed</a:t>
            </a:r>
          </a:p>
        </p:txBody>
      </p:sp>
      <p:sp>
        <p:nvSpPr>
          <p:cNvPr id="146" name="Rectangular Callout 145"/>
          <p:cNvSpPr/>
          <p:nvPr/>
        </p:nvSpPr>
        <p:spPr bwMode="auto">
          <a:xfrm>
            <a:off x="5242886" y="1332254"/>
            <a:ext cx="2396464" cy="1072393"/>
          </a:xfrm>
          <a:prstGeom prst="wedgeRectCallout">
            <a:avLst>
              <a:gd name="adj1" fmla="val 55887"/>
              <a:gd name="adj2" fmla="val 259636"/>
            </a:avLst>
          </a:prstGeom>
          <a:solidFill>
            <a:schemeClr val="tx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FFFFFF">
                    <a:alpha val="98824"/>
                  </a:srgbClr>
                </a:solidFill>
                <a:latin typeface="Segoe UI" pitchFamily="34" charset="0"/>
                <a:ea typeface="Segoe UI" pitchFamily="34" charset="0"/>
                <a:cs typeface="Segoe UI" pitchFamily="34" charset="0"/>
              </a:rPr>
              <a:t>R-NICs per file server,</a:t>
            </a:r>
          </a:p>
          <a:p>
            <a:pPr algn="ctr" defTabSz="932290"/>
            <a:r>
              <a:rPr lang="en-US" sz="1428" dirty="0">
                <a:solidFill>
                  <a:srgbClr val="FFFFFF">
                    <a:alpha val="98824"/>
                  </a:srgbClr>
                </a:solidFill>
                <a:latin typeface="Segoe UI" pitchFamily="34" charset="0"/>
                <a:ea typeface="Segoe UI" pitchFamily="34" charset="0"/>
                <a:cs typeface="Segoe UI" pitchFamily="34" charset="0"/>
              </a:rPr>
              <a:t>Speed of R-NICs</a:t>
            </a:r>
          </a:p>
        </p:txBody>
      </p:sp>
      <p:sp>
        <p:nvSpPr>
          <p:cNvPr id="147" name="Rectangular Callout 146"/>
          <p:cNvSpPr/>
          <p:nvPr/>
        </p:nvSpPr>
        <p:spPr bwMode="auto">
          <a:xfrm>
            <a:off x="317235" y="5768243"/>
            <a:ext cx="2097749" cy="863114"/>
          </a:xfrm>
          <a:prstGeom prst="wedgeRectCallout">
            <a:avLst>
              <a:gd name="adj1" fmla="val 122419"/>
              <a:gd name="adj2" fmla="val -202925"/>
            </a:avLst>
          </a:prstGeom>
          <a:solidFill>
            <a:schemeClr val="tx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FFFFFF">
                    <a:alpha val="98824"/>
                  </a:srgbClr>
                </a:solidFill>
                <a:latin typeface="Segoe UI" pitchFamily="34" charset="0"/>
                <a:ea typeface="Segoe UI" pitchFamily="34" charset="0"/>
                <a:cs typeface="Segoe UI" pitchFamily="34" charset="0"/>
              </a:rPr>
              <a:t>NICs per Hyper-V host</a:t>
            </a:r>
          </a:p>
          <a:p>
            <a:pPr algn="ctr" defTabSz="932290"/>
            <a:r>
              <a:rPr lang="en-US" sz="1428" dirty="0">
                <a:solidFill>
                  <a:srgbClr val="FFFFFF">
                    <a:alpha val="98824"/>
                  </a:srgbClr>
                </a:solidFill>
                <a:latin typeface="Segoe UI" pitchFamily="34" charset="0"/>
                <a:ea typeface="Segoe UI" pitchFamily="34" charset="0"/>
                <a:cs typeface="Segoe UI" pitchFamily="34" charset="0"/>
              </a:rPr>
              <a:t>Speed of NICs</a:t>
            </a:r>
          </a:p>
        </p:txBody>
      </p:sp>
      <p:sp>
        <p:nvSpPr>
          <p:cNvPr id="154" name="Rectangular Callout 153"/>
          <p:cNvSpPr/>
          <p:nvPr/>
        </p:nvSpPr>
        <p:spPr bwMode="auto">
          <a:xfrm>
            <a:off x="9570515" y="5743060"/>
            <a:ext cx="2455577" cy="890189"/>
          </a:xfrm>
          <a:prstGeom prst="wedgeRectCallout">
            <a:avLst>
              <a:gd name="adj1" fmla="val 19939"/>
              <a:gd name="adj2" fmla="val -145196"/>
            </a:avLst>
          </a:prstGeom>
          <a:solidFill>
            <a:schemeClr val="tx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FFFFFF">
                    <a:alpha val="98824"/>
                  </a:srgbClr>
                </a:solidFill>
                <a:latin typeface="Segoe UI" pitchFamily="34" charset="0"/>
                <a:ea typeface="Segoe UI" pitchFamily="34" charset="0"/>
                <a:cs typeface="Segoe UI" pitchFamily="34" charset="0"/>
              </a:rPr>
              <a:t>Disks per JBOD</a:t>
            </a:r>
          </a:p>
          <a:p>
            <a:pPr algn="ctr" defTabSz="932290"/>
            <a:r>
              <a:rPr lang="en-US" sz="1428" b="1" dirty="0">
                <a:solidFill>
                  <a:schemeClr val="bg1">
                    <a:alpha val="98824"/>
                  </a:schemeClr>
                </a:solidFill>
                <a:latin typeface="Segoe UI" pitchFamily="34" charset="0"/>
                <a:ea typeface="Segoe UI" pitchFamily="34" charset="0"/>
                <a:cs typeface="Segoe UI" pitchFamily="34" charset="0"/>
              </a:rPr>
              <a:t>Disk </a:t>
            </a:r>
            <a:r>
              <a:rPr lang="en-US" sz="1428" b="1" dirty="0" smtClean="0">
                <a:solidFill>
                  <a:schemeClr val="bg1">
                    <a:alpha val="98824"/>
                  </a:schemeClr>
                </a:solidFill>
                <a:latin typeface="Segoe UI" pitchFamily="34" charset="0"/>
                <a:ea typeface="Segoe UI" pitchFamily="34" charset="0"/>
                <a:cs typeface="Segoe UI" pitchFamily="34" charset="0"/>
              </a:rPr>
              <a:t>type and speed</a:t>
            </a:r>
            <a:endParaRPr lang="en-US" sz="1428" b="1" dirty="0">
              <a:solidFill>
                <a:schemeClr val="bg1">
                  <a:alpha val="98824"/>
                </a:schemeClr>
              </a:solidFill>
              <a:latin typeface="Segoe UI" pitchFamily="34" charset="0"/>
              <a:ea typeface="Segoe UI" pitchFamily="34" charset="0"/>
              <a:cs typeface="Segoe UI" pitchFamily="34" charset="0"/>
            </a:endParaRPr>
          </a:p>
          <a:p>
            <a:pPr algn="ctr" defTabSz="932290"/>
            <a:r>
              <a:rPr lang="en-US" sz="1428" dirty="0">
                <a:solidFill>
                  <a:srgbClr val="FFFFFF">
                    <a:alpha val="98824"/>
                  </a:srgbClr>
                </a:solidFill>
                <a:latin typeface="Segoe UI" pitchFamily="34" charset="0"/>
                <a:ea typeface="Segoe UI" pitchFamily="34" charset="0"/>
                <a:cs typeface="Segoe UI" pitchFamily="34" charset="0"/>
              </a:rPr>
              <a:t>SAS Speed</a:t>
            </a:r>
          </a:p>
        </p:txBody>
      </p:sp>
      <p:sp>
        <p:nvSpPr>
          <p:cNvPr id="155" name="Rectangular Callout 154"/>
          <p:cNvSpPr/>
          <p:nvPr/>
        </p:nvSpPr>
        <p:spPr bwMode="auto">
          <a:xfrm>
            <a:off x="7818656" y="1344104"/>
            <a:ext cx="2035142" cy="1078731"/>
          </a:xfrm>
          <a:prstGeom prst="wedgeRectCallout">
            <a:avLst>
              <a:gd name="adj1" fmla="val 12191"/>
              <a:gd name="adj2" fmla="val 113851"/>
            </a:avLst>
          </a:prstGeom>
          <a:solidFill>
            <a:schemeClr val="tx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FFFFFF">
                    <a:alpha val="98824"/>
                  </a:srgbClr>
                </a:solidFill>
                <a:latin typeface="Segoe UI" pitchFamily="34" charset="0"/>
                <a:ea typeface="Segoe UI" pitchFamily="34" charset="0"/>
                <a:cs typeface="Segoe UI" pitchFamily="34" charset="0"/>
              </a:rPr>
              <a:t>Number of Spaces</a:t>
            </a:r>
          </a:p>
          <a:p>
            <a:pPr algn="ctr" defTabSz="932290"/>
            <a:r>
              <a:rPr lang="en-US" sz="1428" dirty="0">
                <a:solidFill>
                  <a:srgbClr val="FFFFFF">
                    <a:alpha val="98824"/>
                  </a:srgbClr>
                </a:solidFill>
                <a:latin typeface="Segoe UI" pitchFamily="34" charset="0"/>
                <a:ea typeface="Segoe UI" pitchFamily="34" charset="0"/>
                <a:cs typeface="Segoe UI" pitchFamily="34" charset="0"/>
              </a:rPr>
              <a:t>Columns per space</a:t>
            </a:r>
          </a:p>
          <a:p>
            <a:pPr algn="ctr" defTabSz="932290"/>
            <a:r>
              <a:rPr lang="en-US" sz="1428" b="1" dirty="0">
                <a:solidFill>
                  <a:schemeClr val="bg1">
                    <a:alpha val="98824"/>
                  </a:schemeClr>
                </a:solidFill>
                <a:latin typeface="Segoe UI" pitchFamily="34" charset="0"/>
                <a:ea typeface="Segoe UI" pitchFamily="34" charset="0"/>
                <a:cs typeface="Segoe UI" pitchFamily="34" charset="0"/>
              </a:rPr>
              <a:t>CSV cache </a:t>
            </a:r>
            <a:r>
              <a:rPr lang="en-US" sz="1428" b="1" dirty="0" err="1" smtClean="0">
                <a:solidFill>
                  <a:schemeClr val="bg1">
                    <a:alpha val="98824"/>
                  </a:schemeClr>
                </a:solidFill>
                <a:latin typeface="Segoe UI" pitchFamily="34" charset="0"/>
                <a:ea typeface="Segoe UI" pitchFamily="34" charset="0"/>
                <a:cs typeface="Segoe UI" pitchFamily="34" charset="0"/>
              </a:rPr>
              <a:t>config</a:t>
            </a:r>
            <a:endParaRPr lang="en-US" sz="1428" b="1" dirty="0" smtClean="0">
              <a:solidFill>
                <a:schemeClr val="bg1">
                  <a:alpha val="98824"/>
                </a:schemeClr>
              </a:solidFill>
              <a:latin typeface="Segoe UI" pitchFamily="34" charset="0"/>
              <a:ea typeface="Segoe UI" pitchFamily="34" charset="0"/>
              <a:cs typeface="Segoe UI" pitchFamily="34" charset="0"/>
            </a:endParaRPr>
          </a:p>
          <a:p>
            <a:pPr algn="ctr" defTabSz="932290"/>
            <a:r>
              <a:rPr lang="en-US" sz="1428" b="1" dirty="0" smtClean="0">
                <a:solidFill>
                  <a:schemeClr val="bg1">
                    <a:alpha val="98824"/>
                  </a:schemeClr>
                </a:solidFill>
                <a:latin typeface="Segoe UI" pitchFamily="34" charset="0"/>
                <a:ea typeface="Segoe UI" pitchFamily="34" charset="0"/>
                <a:cs typeface="Segoe UI" pitchFamily="34" charset="0"/>
              </a:rPr>
              <a:t>Tiering </a:t>
            </a:r>
            <a:r>
              <a:rPr lang="en-US" sz="1428" b="1" dirty="0" err="1" smtClean="0">
                <a:solidFill>
                  <a:schemeClr val="bg1">
                    <a:alpha val="98824"/>
                  </a:schemeClr>
                </a:solidFill>
                <a:latin typeface="Segoe UI" pitchFamily="34" charset="0"/>
                <a:ea typeface="Segoe UI" pitchFamily="34" charset="0"/>
                <a:cs typeface="Segoe UI" pitchFamily="34" charset="0"/>
              </a:rPr>
              <a:t>config</a:t>
            </a:r>
            <a:endParaRPr lang="en-US" sz="1428" b="1" dirty="0">
              <a:solidFill>
                <a:schemeClr val="bg1">
                  <a:alpha val="98824"/>
                </a:schemeClr>
              </a:solidFill>
              <a:latin typeface="Segoe UI" pitchFamily="34" charset="0"/>
              <a:ea typeface="Segoe UI" pitchFamily="34" charset="0"/>
              <a:cs typeface="Segoe UI" pitchFamily="34" charset="0"/>
            </a:endParaRPr>
          </a:p>
        </p:txBody>
      </p:sp>
      <p:sp>
        <p:nvSpPr>
          <p:cNvPr id="157" name="Rectangular Callout 156"/>
          <p:cNvSpPr/>
          <p:nvPr/>
        </p:nvSpPr>
        <p:spPr bwMode="auto">
          <a:xfrm>
            <a:off x="2539019" y="5754866"/>
            <a:ext cx="2182952" cy="866578"/>
          </a:xfrm>
          <a:prstGeom prst="wedgeRectCallout">
            <a:avLst>
              <a:gd name="adj1" fmla="val 43095"/>
              <a:gd name="adj2" fmla="val -134498"/>
            </a:avLst>
          </a:prstGeom>
          <a:solidFill>
            <a:schemeClr val="tx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FFFFFF">
                    <a:alpha val="98824"/>
                  </a:srgbClr>
                </a:solidFill>
                <a:latin typeface="Segoe UI" pitchFamily="34" charset="0"/>
                <a:ea typeface="Segoe UI" pitchFamily="34" charset="0"/>
                <a:cs typeface="Segoe UI" pitchFamily="34" charset="0"/>
              </a:rPr>
              <a:t>Hyper-V hosts</a:t>
            </a:r>
          </a:p>
          <a:p>
            <a:pPr algn="ctr" defTabSz="932290"/>
            <a:r>
              <a:rPr lang="en-US" sz="1428" dirty="0">
                <a:solidFill>
                  <a:srgbClr val="FFFFFF">
                    <a:alpha val="98824"/>
                  </a:srgbClr>
                </a:solidFill>
                <a:latin typeface="Segoe UI" pitchFamily="34" charset="0"/>
                <a:ea typeface="Segoe UI" pitchFamily="34" charset="0"/>
                <a:cs typeface="Segoe UI" pitchFamily="34" charset="0"/>
              </a:rPr>
              <a:t>Cores per Hyper-V host</a:t>
            </a:r>
          </a:p>
          <a:p>
            <a:pPr algn="ctr" defTabSz="932290"/>
            <a:r>
              <a:rPr lang="en-US" sz="1428" dirty="0">
                <a:solidFill>
                  <a:srgbClr val="FFFFFF">
                    <a:alpha val="98824"/>
                  </a:srgbClr>
                </a:solidFill>
                <a:latin typeface="Segoe UI" pitchFamily="34" charset="0"/>
                <a:ea typeface="Segoe UI" pitchFamily="34" charset="0"/>
                <a:cs typeface="Segoe UI" pitchFamily="34" charset="0"/>
              </a:rPr>
              <a:t>RAM per Hyper-V host</a:t>
            </a:r>
          </a:p>
        </p:txBody>
      </p:sp>
      <p:sp>
        <p:nvSpPr>
          <p:cNvPr id="158" name="Rectangular Callout 157"/>
          <p:cNvSpPr/>
          <p:nvPr/>
        </p:nvSpPr>
        <p:spPr bwMode="auto">
          <a:xfrm>
            <a:off x="383844" y="1338064"/>
            <a:ext cx="2274553" cy="1087967"/>
          </a:xfrm>
          <a:prstGeom prst="wedgeRectCallout">
            <a:avLst>
              <a:gd name="adj1" fmla="val -27161"/>
              <a:gd name="adj2" fmla="val 93007"/>
            </a:avLst>
          </a:prstGeom>
          <a:solidFill>
            <a:schemeClr val="tx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FFFFFF">
                    <a:alpha val="98824"/>
                  </a:srgbClr>
                </a:solidFill>
                <a:latin typeface="Segoe UI" pitchFamily="34" charset="0"/>
                <a:ea typeface="Segoe UI" pitchFamily="34" charset="0"/>
                <a:cs typeface="Segoe UI" pitchFamily="34" charset="0"/>
              </a:rPr>
              <a:t>Number of clients</a:t>
            </a:r>
          </a:p>
          <a:p>
            <a:pPr algn="ctr" defTabSz="932290"/>
            <a:r>
              <a:rPr lang="en-US" sz="1428" dirty="0">
                <a:solidFill>
                  <a:srgbClr val="FFFFFF">
                    <a:alpha val="98824"/>
                  </a:srgbClr>
                </a:solidFill>
                <a:latin typeface="Segoe UI" pitchFamily="34" charset="0"/>
                <a:ea typeface="Segoe UI" pitchFamily="34" charset="0"/>
                <a:cs typeface="Segoe UI" pitchFamily="34" charset="0"/>
              </a:rPr>
              <a:t>Speed of client NICs</a:t>
            </a:r>
          </a:p>
        </p:txBody>
      </p:sp>
      <p:grpSp>
        <p:nvGrpSpPr>
          <p:cNvPr id="521" name="Group 520"/>
          <p:cNvGrpSpPr/>
          <p:nvPr/>
        </p:nvGrpSpPr>
        <p:grpSpPr>
          <a:xfrm>
            <a:off x="10286362" y="3715374"/>
            <a:ext cx="1811168" cy="1174006"/>
            <a:chOff x="10241122" y="1319871"/>
            <a:chExt cx="1811168" cy="1174006"/>
          </a:xfrm>
        </p:grpSpPr>
        <p:sp>
          <p:nvSpPr>
            <p:cNvPr id="522" name="Rectangle 521"/>
            <p:cNvSpPr/>
            <p:nvPr/>
          </p:nvSpPr>
          <p:spPr>
            <a:xfrm>
              <a:off x="10387476" y="1319871"/>
              <a:ext cx="1664814" cy="1174006"/>
            </a:xfrm>
            <a:prstGeom prst="rect">
              <a:avLst/>
            </a:prstGeom>
            <a:ln>
              <a:solidFill>
                <a:srgbClr val="FFFFFF"/>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1050" dirty="0">
                  <a:gradFill>
                    <a:gsLst>
                      <a:gs pos="0">
                        <a:srgbClr val="FFFFFF"/>
                      </a:gs>
                      <a:gs pos="100000">
                        <a:srgbClr val="FFFFFF"/>
                      </a:gs>
                    </a:gsLst>
                    <a:lin ang="5400000" scaled="0"/>
                  </a:gradFill>
                </a:rPr>
                <a:t>SAS JBOD</a:t>
              </a:r>
            </a:p>
          </p:txBody>
        </p:sp>
        <p:sp>
          <p:nvSpPr>
            <p:cNvPr id="523" name="Rectangle 522"/>
            <p:cNvSpPr/>
            <p:nvPr/>
          </p:nvSpPr>
          <p:spPr>
            <a:xfrm>
              <a:off x="10249504" y="1461909"/>
              <a:ext cx="581013" cy="311653"/>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050" dirty="0">
                  <a:solidFill>
                    <a:srgbClr val="363535"/>
                  </a:solidFill>
                </a:rPr>
                <a:t>SAS</a:t>
              </a:r>
            </a:p>
            <a:p>
              <a:pPr algn="ctr"/>
              <a:r>
                <a:rPr lang="en-US" sz="1050" dirty="0" smtClean="0">
                  <a:solidFill>
                    <a:srgbClr val="363535"/>
                  </a:solidFill>
                </a:rPr>
                <a:t>Module</a:t>
              </a:r>
              <a:endParaRPr lang="en-US" sz="1050" dirty="0">
                <a:solidFill>
                  <a:srgbClr val="363535"/>
                </a:solidFill>
              </a:endParaRPr>
            </a:p>
          </p:txBody>
        </p:sp>
        <p:cxnSp>
          <p:nvCxnSpPr>
            <p:cNvPr id="524" name="Straight Connector 523"/>
            <p:cNvCxnSpPr>
              <a:stCxn id="535" idx="2"/>
              <a:endCxn id="523" idx="3"/>
            </p:cNvCxnSpPr>
            <p:nvPr/>
          </p:nvCxnSpPr>
          <p:spPr>
            <a:xfrm flipH="1" flipV="1">
              <a:off x="10830517" y="1617736"/>
              <a:ext cx="129590" cy="35037"/>
            </a:xfrm>
            <a:prstGeom prst="line">
              <a:avLst/>
            </a:prstGeom>
          </p:spPr>
          <p:style>
            <a:lnRef idx="3">
              <a:schemeClr val="accent4"/>
            </a:lnRef>
            <a:fillRef idx="0">
              <a:schemeClr val="accent4"/>
            </a:fillRef>
            <a:effectRef idx="2">
              <a:schemeClr val="accent4"/>
            </a:effectRef>
            <a:fontRef idx="minor">
              <a:schemeClr val="tx1"/>
            </a:fontRef>
          </p:style>
        </p:cxnSp>
        <p:cxnSp>
          <p:nvCxnSpPr>
            <p:cNvPr id="525" name="Straight Connector 524"/>
            <p:cNvCxnSpPr>
              <a:stCxn id="536" idx="2"/>
              <a:endCxn id="523" idx="3"/>
            </p:cNvCxnSpPr>
            <p:nvPr/>
          </p:nvCxnSpPr>
          <p:spPr>
            <a:xfrm flipH="1" flipV="1">
              <a:off x="10830517" y="1617736"/>
              <a:ext cx="330191" cy="427354"/>
            </a:xfrm>
            <a:prstGeom prst="line">
              <a:avLst/>
            </a:prstGeom>
          </p:spPr>
          <p:style>
            <a:lnRef idx="3">
              <a:schemeClr val="accent4"/>
            </a:lnRef>
            <a:fillRef idx="0">
              <a:schemeClr val="accent4"/>
            </a:fillRef>
            <a:effectRef idx="2">
              <a:schemeClr val="accent4"/>
            </a:effectRef>
            <a:fontRef idx="minor">
              <a:schemeClr val="tx1"/>
            </a:fontRef>
          </p:style>
        </p:cxnSp>
        <p:cxnSp>
          <p:nvCxnSpPr>
            <p:cNvPr id="526" name="Straight Connector 525"/>
            <p:cNvCxnSpPr>
              <a:stCxn id="533" idx="2"/>
              <a:endCxn id="523" idx="3"/>
            </p:cNvCxnSpPr>
            <p:nvPr/>
          </p:nvCxnSpPr>
          <p:spPr>
            <a:xfrm flipH="1" flipV="1">
              <a:off x="10830517" y="1617736"/>
              <a:ext cx="578626" cy="57857"/>
            </a:xfrm>
            <a:prstGeom prst="line">
              <a:avLst/>
            </a:prstGeom>
          </p:spPr>
          <p:style>
            <a:lnRef idx="3">
              <a:schemeClr val="accent4"/>
            </a:lnRef>
            <a:fillRef idx="0">
              <a:schemeClr val="accent4"/>
            </a:fillRef>
            <a:effectRef idx="2">
              <a:schemeClr val="accent4"/>
            </a:effectRef>
            <a:fontRef idx="minor">
              <a:schemeClr val="tx1"/>
            </a:fontRef>
          </p:style>
        </p:cxnSp>
        <p:cxnSp>
          <p:nvCxnSpPr>
            <p:cNvPr id="527" name="Straight Connector 526"/>
            <p:cNvCxnSpPr>
              <a:stCxn id="534" idx="2"/>
              <a:endCxn id="523" idx="3"/>
            </p:cNvCxnSpPr>
            <p:nvPr/>
          </p:nvCxnSpPr>
          <p:spPr>
            <a:xfrm flipH="1" flipV="1">
              <a:off x="10830517" y="1617736"/>
              <a:ext cx="788233" cy="413521"/>
            </a:xfrm>
            <a:prstGeom prst="line">
              <a:avLst/>
            </a:prstGeom>
          </p:spPr>
          <p:style>
            <a:lnRef idx="3">
              <a:schemeClr val="accent4"/>
            </a:lnRef>
            <a:fillRef idx="0">
              <a:schemeClr val="accent4"/>
            </a:fillRef>
            <a:effectRef idx="2">
              <a:schemeClr val="accent4"/>
            </a:effectRef>
            <a:fontRef idx="minor">
              <a:schemeClr val="tx1"/>
            </a:fontRef>
          </p:style>
        </p:cxnSp>
        <p:sp>
          <p:nvSpPr>
            <p:cNvPr id="528" name="Rectangle 527"/>
            <p:cNvSpPr/>
            <p:nvPr/>
          </p:nvSpPr>
          <p:spPr>
            <a:xfrm>
              <a:off x="10241122" y="1937328"/>
              <a:ext cx="581013" cy="340703"/>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050" dirty="0">
                  <a:solidFill>
                    <a:srgbClr val="363535"/>
                  </a:solidFill>
                </a:rPr>
                <a:t>SAS</a:t>
              </a:r>
            </a:p>
            <a:p>
              <a:pPr algn="ctr"/>
              <a:r>
                <a:rPr lang="en-US" sz="1050" dirty="0" smtClean="0">
                  <a:solidFill>
                    <a:srgbClr val="363535"/>
                  </a:solidFill>
                </a:rPr>
                <a:t>Module</a:t>
              </a:r>
              <a:endParaRPr lang="en-US" sz="1050" dirty="0">
                <a:solidFill>
                  <a:srgbClr val="363535"/>
                </a:solidFill>
              </a:endParaRPr>
            </a:p>
          </p:txBody>
        </p:sp>
        <p:cxnSp>
          <p:nvCxnSpPr>
            <p:cNvPr id="529" name="Straight Connector 528"/>
            <p:cNvCxnSpPr>
              <a:stCxn id="535" idx="2"/>
              <a:endCxn id="528" idx="3"/>
            </p:cNvCxnSpPr>
            <p:nvPr/>
          </p:nvCxnSpPr>
          <p:spPr>
            <a:xfrm flipH="1">
              <a:off x="10822135" y="1652773"/>
              <a:ext cx="137972" cy="454907"/>
            </a:xfrm>
            <a:prstGeom prst="line">
              <a:avLst/>
            </a:prstGeom>
          </p:spPr>
          <p:style>
            <a:lnRef idx="3">
              <a:schemeClr val="accent4"/>
            </a:lnRef>
            <a:fillRef idx="0">
              <a:schemeClr val="accent4"/>
            </a:fillRef>
            <a:effectRef idx="2">
              <a:schemeClr val="accent4"/>
            </a:effectRef>
            <a:fontRef idx="minor">
              <a:schemeClr val="tx1"/>
            </a:fontRef>
          </p:style>
        </p:cxnSp>
        <p:cxnSp>
          <p:nvCxnSpPr>
            <p:cNvPr id="530" name="Straight Connector 529"/>
            <p:cNvCxnSpPr>
              <a:stCxn id="533" idx="2"/>
              <a:endCxn id="528" idx="3"/>
            </p:cNvCxnSpPr>
            <p:nvPr/>
          </p:nvCxnSpPr>
          <p:spPr>
            <a:xfrm flipH="1">
              <a:off x="10822135" y="1675593"/>
              <a:ext cx="587008" cy="432087"/>
            </a:xfrm>
            <a:prstGeom prst="line">
              <a:avLst/>
            </a:prstGeom>
          </p:spPr>
          <p:style>
            <a:lnRef idx="3">
              <a:schemeClr val="accent4"/>
            </a:lnRef>
            <a:fillRef idx="0">
              <a:schemeClr val="accent4"/>
            </a:fillRef>
            <a:effectRef idx="2">
              <a:schemeClr val="accent4"/>
            </a:effectRef>
            <a:fontRef idx="minor">
              <a:schemeClr val="tx1"/>
            </a:fontRef>
          </p:style>
        </p:cxnSp>
        <p:cxnSp>
          <p:nvCxnSpPr>
            <p:cNvPr id="531" name="Straight Connector 530"/>
            <p:cNvCxnSpPr>
              <a:stCxn id="536" idx="2"/>
              <a:endCxn id="528" idx="3"/>
            </p:cNvCxnSpPr>
            <p:nvPr/>
          </p:nvCxnSpPr>
          <p:spPr>
            <a:xfrm flipH="1">
              <a:off x="10822135" y="2045090"/>
              <a:ext cx="338573" cy="62590"/>
            </a:xfrm>
            <a:prstGeom prst="line">
              <a:avLst/>
            </a:prstGeom>
          </p:spPr>
          <p:style>
            <a:lnRef idx="3">
              <a:schemeClr val="accent4"/>
            </a:lnRef>
            <a:fillRef idx="0">
              <a:schemeClr val="accent4"/>
            </a:fillRef>
            <a:effectRef idx="2">
              <a:schemeClr val="accent4"/>
            </a:effectRef>
            <a:fontRef idx="minor">
              <a:schemeClr val="tx1"/>
            </a:fontRef>
          </p:style>
        </p:cxnSp>
        <p:cxnSp>
          <p:nvCxnSpPr>
            <p:cNvPr id="532" name="Straight Connector 531"/>
            <p:cNvCxnSpPr>
              <a:stCxn id="534" idx="2"/>
              <a:endCxn id="528" idx="3"/>
            </p:cNvCxnSpPr>
            <p:nvPr/>
          </p:nvCxnSpPr>
          <p:spPr>
            <a:xfrm flipH="1">
              <a:off x="10822135" y="2031257"/>
              <a:ext cx="796615" cy="76423"/>
            </a:xfrm>
            <a:prstGeom prst="line">
              <a:avLst/>
            </a:prstGeom>
          </p:spPr>
          <p:style>
            <a:lnRef idx="3">
              <a:schemeClr val="accent4"/>
            </a:lnRef>
            <a:fillRef idx="0">
              <a:schemeClr val="accent4"/>
            </a:fillRef>
            <a:effectRef idx="2">
              <a:schemeClr val="accent4"/>
            </a:effectRef>
            <a:fontRef idx="minor">
              <a:schemeClr val="tx1"/>
            </a:fontRef>
          </p:style>
        </p:cxnSp>
        <p:sp>
          <p:nvSpPr>
            <p:cNvPr id="533" name="Can 532"/>
            <p:cNvSpPr/>
            <p:nvPr/>
          </p:nvSpPr>
          <p:spPr>
            <a:xfrm>
              <a:off x="11409143" y="1497761"/>
              <a:ext cx="383577" cy="35566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050" dirty="0">
                  <a:solidFill>
                    <a:srgbClr val="363535"/>
                  </a:solidFill>
                </a:rPr>
                <a:t>Disk</a:t>
              </a:r>
            </a:p>
          </p:txBody>
        </p:sp>
        <p:sp>
          <p:nvSpPr>
            <p:cNvPr id="534" name="Can 533"/>
            <p:cNvSpPr/>
            <p:nvPr/>
          </p:nvSpPr>
          <p:spPr>
            <a:xfrm>
              <a:off x="11618750" y="1853425"/>
              <a:ext cx="383577" cy="35566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050" dirty="0">
                  <a:solidFill>
                    <a:srgbClr val="363535"/>
                  </a:solidFill>
                </a:rPr>
                <a:t>Disk</a:t>
              </a:r>
            </a:p>
          </p:txBody>
        </p:sp>
        <p:sp>
          <p:nvSpPr>
            <p:cNvPr id="535" name="Can 534"/>
            <p:cNvSpPr/>
            <p:nvPr/>
          </p:nvSpPr>
          <p:spPr>
            <a:xfrm>
              <a:off x="10960107" y="1474941"/>
              <a:ext cx="383577" cy="35566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050" dirty="0">
                  <a:solidFill>
                    <a:srgbClr val="363535"/>
                  </a:solidFill>
                </a:rPr>
                <a:t>Disk</a:t>
              </a:r>
            </a:p>
          </p:txBody>
        </p:sp>
        <p:sp>
          <p:nvSpPr>
            <p:cNvPr id="536" name="Can 535"/>
            <p:cNvSpPr/>
            <p:nvPr/>
          </p:nvSpPr>
          <p:spPr>
            <a:xfrm>
              <a:off x="11160708" y="1867258"/>
              <a:ext cx="383577" cy="35566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050" dirty="0">
                  <a:solidFill>
                    <a:srgbClr val="363535"/>
                  </a:solidFill>
                </a:rPr>
                <a:t>Disk</a:t>
              </a:r>
            </a:p>
          </p:txBody>
        </p:sp>
      </p:grpSp>
    </p:spTree>
    <p:extLst>
      <p:ext uri="{BB962C8B-B14F-4D97-AF65-F5344CB8AC3E}">
        <p14:creationId xmlns:p14="http://schemas.microsoft.com/office/powerpoint/2010/main" val="109568197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Session </a:t>
            </a:r>
            <a:r>
              <a:rPr lang="en-US" dirty="0" smtClean="0"/>
              <a:t>Objectives</a:t>
            </a:r>
            <a:endParaRPr lang="en-US" dirty="0"/>
          </a:p>
        </p:txBody>
      </p:sp>
      <p:sp>
        <p:nvSpPr>
          <p:cNvPr id="5" name="Text Placeholder 4"/>
          <p:cNvSpPr>
            <a:spLocks noGrp="1"/>
          </p:cNvSpPr>
          <p:nvPr>
            <p:ph sz="quarter" idx="10"/>
          </p:nvPr>
        </p:nvSpPr>
        <p:spPr>
          <a:xfrm>
            <a:off x="274638" y="1214438"/>
            <a:ext cx="11887200" cy="4653582"/>
          </a:xfrm>
        </p:spPr>
        <p:txBody>
          <a:bodyPr/>
          <a:lstStyle/>
          <a:p>
            <a:pPr marL="571500" lvl="1" indent="-571500">
              <a:spcBef>
                <a:spcPts val="2400"/>
              </a:spcBef>
            </a:pPr>
            <a:endParaRPr lang="en-US" sz="3200" dirty="0" smtClean="0">
              <a:solidFill>
                <a:schemeClr val="tx1"/>
              </a:solidFill>
            </a:endParaRPr>
          </a:p>
          <a:p>
            <a:pPr marL="571500" lvl="1" indent="-571500">
              <a:spcBef>
                <a:spcPts val="2400"/>
              </a:spcBef>
            </a:pPr>
            <a:r>
              <a:rPr lang="en-US" sz="3200" dirty="0" smtClean="0">
                <a:solidFill>
                  <a:schemeClr val="tx1"/>
                </a:solidFill>
                <a:latin typeface="+mj-lt"/>
              </a:rPr>
              <a:t>Describe </a:t>
            </a:r>
            <a:r>
              <a:rPr lang="en-US" sz="3200" dirty="0">
                <a:solidFill>
                  <a:schemeClr val="tx1"/>
                </a:solidFill>
                <a:latin typeface="+mj-lt"/>
              </a:rPr>
              <a:t>the basics of the Hyper-V over SMB scenario, </a:t>
            </a:r>
            <a:r>
              <a:rPr lang="en-US" sz="3200" dirty="0" smtClean="0">
                <a:solidFill>
                  <a:schemeClr val="tx1"/>
                </a:solidFill>
                <a:latin typeface="+mj-lt"/>
              </a:rPr>
              <a:t/>
            </a:r>
            <a:br>
              <a:rPr lang="en-US" sz="3200" dirty="0" smtClean="0">
                <a:solidFill>
                  <a:schemeClr val="tx1"/>
                </a:solidFill>
                <a:latin typeface="+mj-lt"/>
              </a:rPr>
            </a:br>
            <a:r>
              <a:rPr lang="en-US" sz="3200" dirty="0" smtClean="0">
                <a:solidFill>
                  <a:schemeClr val="tx1"/>
                </a:solidFill>
                <a:latin typeface="+mj-lt"/>
              </a:rPr>
              <a:t>focusing on the </a:t>
            </a:r>
            <a:r>
              <a:rPr lang="en-US" sz="3200" dirty="0">
                <a:solidFill>
                  <a:schemeClr val="tx1"/>
                </a:solidFill>
                <a:latin typeface="+mj-lt"/>
              </a:rPr>
              <a:t>new capabilities in Windows Server 2012 R2.</a:t>
            </a:r>
          </a:p>
          <a:p>
            <a:pPr marL="571500" lvl="1" indent="-571500">
              <a:spcBef>
                <a:spcPts val="2400"/>
              </a:spcBef>
            </a:pPr>
            <a:r>
              <a:rPr lang="en-US" sz="3200" dirty="0">
                <a:solidFill>
                  <a:schemeClr val="tx1"/>
                </a:solidFill>
                <a:latin typeface="+mj-lt"/>
              </a:rPr>
              <a:t>Enumerate the most common performance bottlenecks in Hyper over SMB configurations.</a:t>
            </a:r>
            <a:endParaRPr lang="en-US" sz="1600" dirty="0">
              <a:solidFill>
                <a:schemeClr val="tx1"/>
              </a:solidFill>
              <a:latin typeface="+mj-lt"/>
            </a:endParaRPr>
          </a:p>
          <a:p>
            <a:pPr marL="571500" lvl="1" indent="-571500">
              <a:spcBef>
                <a:spcPts val="2400"/>
              </a:spcBef>
            </a:pPr>
            <a:r>
              <a:rPr lang="en-US" sz="3200" dirty="0">
                <a:solidFill>
                  <a:schemeClr val="tx1"/>
                </a:solidFill>
                <a:latin typeface="+mj-lt"/>
              </a:rPr>
              <a:t>Outline a few Hyper-V over SMB configurations that can provide continuous availability, including details on networking and storage.</a:t>
            </a:r>
          </a:p>
        </p:txBody>
      </p:sp>
    </p:spTree>
    <p:extLst>
      <p:ext uri="{BB962C8B-B14F-4D97-AF65-F5344CB8AC3E}">
        <p14:creationId xmlns:p14="http://schemas.microsoft.com/office/powerpoint/2010/main" val="2627459027"/>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Designing a solution</a:t>
            </a:r>
            <a:endParaRPr lang="en-US" dirty="0"/>
          </a:p>
        </p:txBody>
      </p:sp>
      <p:sp>
        <p:nvSpPr>
          <p:cNvPr id="7" name="Text Placeholder 6"/>
          <p:cNvSpPr>
            <a:spLocks noGrp="1"/>
          </p:cNvSpPr>
          <p:nvPr>
            <p:ph type="body" sz="quarter" idx="10"/>
          </p:nvPr>
        </p:nvSpPr>
        <p:spPr>
          <a:xfrm>
            <a:off x="457580" y="1535728"/>
            <a:ext cx="5577843" cy="4413516"/>
          </a:xfrm>
        </p:spPr>
        <p:txBody>
          <a:bodyPr/>
          <a:lstStyle/>
          <a:p>
            <a:r>
              <a:rPr lang="en-US" sz="2400" dirty="0" smtClean="0"/>
              <a:t>The workload</a:t>
            </a:r>
          </a:p>
          <a:p>
            <a:pPr lvl="1"/>
            <a:r>
              <a:rPr lang="en-US" sz="1600" dirty="0" smtClean="0"/>
              <a:t>500 VDI VMs, 2GB RAM, 1 virtual </a:t>
            </a:r>
            <a:r>
              <a:rPr lang="en-US" sz="1600" dirty="0" err="1" smtClean="0"/>
              <a:t>proc</a:t>
            </a:r>
            <a:endParaRPr lang="en-US" sz="1600" dirty="0" smtClean="0"/>
          </a:p>
          <a:p>
            <a:pPr lvl="1"/>
            <a:r>
              <a:rPr lang="en-US" sz="1600" dirty="0" smtClean="0"/>
              <a:t>~50GB per VM, ~30 IOPS per VM</a:t>
            </a:r>
          </a:p>
          <a:p>
            <a:r>
              <a:rPr lang="en-US" sz="2400" dirty="0" smtClean="0"/>
              <a:t>Some building blocks</a:t>
            </a:r>
          </a:p>
          <a:p>
            <a:pPr lvl="1"/>
            <a:r>
              <a:rPr lang="en-US" sz="1600" dirty="0" smtClean="0"/>
              <a:t>Disks: 900 GB HDD @ 10Krpm, ~140 IOPS</a:t>
            </a:r>
          </a:p>
          <a:p>
            <a:pPr lvl="1"/>
            <a:r>
              <a:rPr lang="en-US" sz="1600" dirty="0" smtClean="0"/>
              <a:t>JBOD: 24 or 60 disks per JBOD</a:t>
            </a:r>
          </a:p>
          <a:p>
            <a:pPr lvl="1"/>
            <a:r>
              <a:rPr lang="en-US" sz="1600" dirty="0" smtClean="0"/>
              <a:t>Hyper-V host, 16 cores, 128GB RAM</a:t>
            </a:r>
          </a:p>
          <a:p>
            <a:r>
              <a:rPr lang="en-US" sz="2400" dirty="0" smtClean="0"/>
              <a:t>Working out the storage</a:t>
            </a:r>
          </a:p>
          <a:p>
            <a:pPr lvl="1"/>
            <a:r>
              <a:rPr lang="en-US" sz="1600" dirty="0" smtClean="0"/>
              <a:t>IOPS: 30 * 500 /140 = ~107 disks</a:t>
            </a:r>
          </a:p>
          <a:p>
            <a:pPr lvl="1"/>
            <a:r>
              <a:rPr lang="en-US" sz="1600" dirty="0" smtClean="0"/>
              <a:t>Capacity: 50GB * 2 * 500 / 900 = ~56 disks</a:t>
            </a:r>
          </a:p>
          <a:p>
            <a:r>
              <a:rPr lang="en-US" sz="2400" dirty="0"/>
              <a:t>Rounding up</a:t>
            </a:r>
          </a:p>
          <a:p>
            <a:pPr lvl="1"/>
            <a:r>
              <a:rPr lang="en-US" sz="1600" dirty="0" smtClean="0"/>
              <a:t>107 disks for IOPS, twice the required capacity</a:t>
            </a:r>
          </a:p>
          <a:p>
            <a:pPr lvl="1"/>
            <a:r>
              <a:rPr lang="en-US" sz="1600" dirty="0" smtClean="0">
                <a:sym typeface="Wingdings" panose="05000000000000000000" pitchFamily="2" charset="2"/>
              </a:rPr>
              <a:t>2 </a:t>
            </a:r>
            <a:r>
              <a:rPr lang="en-US" sz="1600" dirty="0">
                <a:sym typeface="Wingdings" panose="05000000000000000000" pitchFamily="2" charset="2"/>
              </a:rPr>
              <a:t>JBODs x 60 disks  </a:t>
            </a:r>
            <a:r>
              <a:rPr lang="en-US" sz="1600" dirty="0" smtClean="0">
                <a:sym typeface="Wingdings" panose="05000000000000000000" pitchFamily="2" charset="2"/>
              </a:rPr>
              <a:t>120 disks (some spares)</a:t>
            </a:r>
            <a:endParaRPr lang="en-US" sz="1600" dirty="0">
              <a:sym typeface="Wingdings" panose="05000000000000000000" pitchFamily="2" charset="2"/>
            </a:endParaRPr>
          </a:p>
        </p:txBody>
      </p:sp>
      <p:sp>
        <p:nvSpPr>
          <p:cNvPr id="8" name="Text Placeholder 7"/>
          <p:cNvSpPr>
            <a:spLocks noGrp="1"/>
          </p:cNvSpPr>
          <p:nvPr>
            <p:ph type="body" sz="quarter" idx="11"/>
          </p:nvPr>
        </p:nvSpPr>
        <p:spPr>
          <a:xfrm>
            <a:off x="5933721" y="1535728"/>
            <a:ext cx="6410930" cy="5182957"/>
          </a:xfrm>
        </p:spPr>
        <p:txBody>
          <a:bodyPr/>
          <a:lstStyle/>
          <a:p>
            <a:r>
              <a:rPr lang="en-US" sz="2400" dirty="0" smtClean="0">
                <a:sym typeface="Wingdings" panose="05000000000000000000" pitchFamily="2" charset="2"/>
              </a:rPr>
              <a:t>Working out the Hyper-V hosts</a:t>
            </a:r>
          </a:p>
          <a:p>
            <a:pPr lvl="1"/>
            <a:r>
              <a:rPr lang="en-US" sz="1600" dirty="0" smtClean="0">
                <a:sym typeface="Wingdings" panose="05000000000000000000" pitchFamily="2" charset="2"/>
              </a:rPr>
              <a:t>2GB VM/128GB ~ 50 VM/host (some RAM for host)</a:t>
            </a:r>
          </a:p>
          <a:p>
            <a:pPr lvl="1"/>
            <a:r>
              <a:rPr lang="en-US" sz="1600" dirty="0" smtClean="0">
                <a:sym typeface="Wingdings" panose="05000000000000000000" pitchFamily="2" charset="2"/>
              </a:rPr>
              <a:t>50 VMs * 1 virtual </a:t>
            </a:r>
            <a:r>
              <a:rPr lang="en-US" sz="1600" dirty="0" err="1" smtClean="0">
                <a:sym typeface="Wingdings" panose="05000000000000000000" pitchFamily="2" charset="2"/>
              </a:rPr>
              <a:t>procs</a:t>
            </a:r>
            <a:r>
              <a:rPr lang="en-US" sz="1600" dirty="0" smtClean="0">
                <a:sym typeface="Wingdings" panose="05000000000000000000" pitchFamily="2" charset="2"/>
              </a:rPr>
              <a:t> / 16 cores ~ 3:1 ratio</a:t>
            </a:r>
          </a:p>
          <a:p>
            <a:pPr lvl="1"/>
            <a:r>
              <a:rPr lang="en-US" sz="1600" dirty="0" smtClean="0">
                <a:sym typeface="Wingdings" panose="05000000000000000000" pitchFamily="2" charset="2"/>
              </a:rPr>
              <a:t>500 VMs/50 ~ 10 hosts (+1 as a spare)</a:t>
            </a:r>
          </a:p>
          <a:p>
            <a:r>
              <a:rPr lang="en-US" sz="2400" dirty="0" smtClean="0">
                <a:sym typeface="Wingdings" panose="05000000000000000000" pitchFamily="2" charset="2"/>
              </a:rPr>
              <a:t>Networking</a:t>
            </a:r>
          </a:p>
          <a:p>
            <a:pPr lvl="1"/>
            <a:r>
              <a:rPr lang="en-US" sz="1600" dirty="0" smtClean="0">
                <a:sym typeface="Wingdings" panose="05000000000000000000" pitchFamily="2" charset="2"/>
              </a:rPr>
              <a:t>500 VMs*30 IOPS*64KB = 937 </a:t>
            </a:r>
            <a:r>
              <a:rPr lang="en-US" sz="1600" dirty="0" err="1" smtClean="0">
                <a:sym typeface="Wingdings" panose="05000000000000000000" pitchFamily="2" charset="2"/>
              </a:rPr>
              <a:t>MBps</a:t>
            </a:r>
            <a:r>
              <a:rPr lang="en-US" sz="1600" dirty="0" smtClean="0">
                <a:sym typeface="Wingdings" panose="05000000000000000000" pitchFamily="2" charset="2"/>
              </a:rPr>
              <a:t> required</a:t>
            </a:r>
          </a:p>
          <a:p>
            <a:pPr lvl="1"/>
            <a:r>
              <a:rPr lang="en-US" sz="1600" dirty="0" smtClean="0">
                <a:sym typeface="Wingdings" panose="05000000000000000000" pitchFamily="2" charset="2"/>
              </a:rPr>
              <a:t>Single 10GbE = 1100 </a:t>
            </a:r>
            <a:r>
              <a:rPr lang="en-US" sz="1600" dirty="0" err="1" smtClean="0">
                <a:sym typeface="Wingdings" panose="05000000000000000000" pitchFamily="2" charset="2"/>
              </a:rPr>
              <a:t>MBps</a:t>
            </a:r>
            <a:r>
              <a:rPr lang="en-US" sz="1600" dirty="0" smtClean="0">
                <a:sym typeface="Wingdings" panose="05000000000000000000" pitchFamily="2" charset="2"/>
              </a:rPr>
              <a:t> . </a:t>
            </a:r>
            <a:r>
              <a:rPr lang="en-US" sz="1600" dirty="0">
                <a:sym typeface="Wingdings" panose="05000000000000000000" pitchFamily="2" charset="2"/>
              </a:rPr>
              <a:t>2</a:t>
            </a:r>
            <a:r>
              <a:rPr lang="en-US" sz="1600" dirty="0" smtClean="0">
                <a:sym typeface="Wingdings" panose="05000000000000000000" pitchFamily="2" charset="2"/>
              </a:rPr>
              <a:t> for fault tolerance.</a:t>
            </a:r>
          </a:p>
          <a:p>
            <a:pPr lvl="1"/>
            <a:r>
              <a:rPr lang="en-US" sz="1600" dirty="0" smtClean="0">
                <a:sym typeface="Wingdings" panose="05000000000000000000" pitchFamily="2" charset="2"/>
              </a:rPr>
              <a:t>Single 4-lane SAS 6Gbps = 2200 </a:t>
            </a:r>
            <a:r>
              <a:rPr lang="en-US" sz="1600" dirty="0" err="1" smtClean="0">
                <a:sym typeface="Wingdings" panose="05000000000000000000" pitchFamily="2" charset="2"/>
              </a:rPr>
              <a:t>MBps</a:t>
            </a:r>
            <a:r>
              <a:rPr lang="en-US" sz="1600" dirty="0" smtClean="0">
                <a:sym typeface="Wingdings" panose="05000000000000000000" pitchFamily="2" charset="2"/>
              </a:rPr>
              <a:t>. </a:t>
            </a:r>
            <a:r>
              <a:rPr lang="en-US" sz="1600" dirty="0">
                <a:sym typeface="Wingdings" panose="05000000000000000000" pitchFamily="2" charset="2"/>
              </a:rPr>
              <a:t>2</a:t>
            </a:r>
            <a:r>
              <a:rPr lang="en-US" sz="1600" dirty="0" smtClean="0">
                <a:sym typeface="Wingdings" panose="05000000000000000000" pitchFamily="2" charset="2"/>
              </a:rPr>
              <a:t> for FT.</a:t>
            </a:r>
          </a:p>
          <a:p>
            <a:r>
              <a:rPr lang="en-US" sz="2800" dirty="0" smtClean="0">
                <a:sym typeface="Wingdings" panose="05000000000000000000" pitchFamily="2" charset="2"/>
              </a:rPr>
              <a:t>File Server </a:t>
            </a:r>
          </a:p>
          <a:p>
            <a:pPr lvl="1"/>
            <a:r>
              <a:rPr lang="en-US" sz="1600" dirty="0" smtClean="0">
                <a:sym typeface="Wingdings" panose="05000000000000000000" pitchFamily="2" charset="2"/>
              </a:rPr>
              <a:t>500 * 25 = 12,500 IOPS. Single file server. 2 for FT.</a:t>
            </a:r>
          </a:p>
          <a:p>
            <a:pPr lvl="1"/>
            <a:r>
              <a:rPr lang="en-US" sz="1600" dirty="0" smtClean="0">
                <a:sym typeface="Wingdings" panose="05000000000000000000" pitchFamily="2" charset="2"/>
              </a:rPr>
              <a:t>RAM = 64GB, good size CSV cache (up to 20% of RAM)</a:t>
            </a:r>
          </a:p>
          <a:p>
            <a:pPr lvl="1"/>
            <a:endParaRPr lang="en-US" sz="1600" dirty="0">
              <a:sym typeface="Wingdings" panose="05000000000000000000" pitchFamily="2" charset="2"/>
            </a:endParaRPr>
          </a:p>
          <a:p>
            <a:r>
              <a:rPr lang="en-US" sz="2800" dirty="0" smtClean="0">
                <a:sym typeface="Wingdings" panose="05000000000000000000" pitchFamily="2" charset="2"/>
              </a:rPr>
              <a:t>Homework: </a:t>
            </a:r>
            <a:br>
              <a:rPr lang="en-US" sz="2800" dirty="0" smtClean="0">
                <a:sym typeface="Wingdings" panose="05000000000000000000" pitchFamily="2" charset="2"/>
              </a:rPr>
            </a:br>
            <a:r>
              <a:rPr lang="en-US" sz="2800" dirty="0" smtClean="0">
                <a:sym typeface="Wingdings" panose="05000000000000000000" pitchFamily="2" charset="2"/>
              </a:rPr>
              <a:t>Redo with tiering</a:t>
            </a:r>
          </a:p>
          <a:p>
            <a:pPr lvl="1"/>
            <a:endParaRPr lang="en-US" sz="1600" dirty="0" smtClean="0">
              <a:sym typeface="Wingdings" panose="05000000000000000000" pitchFamily="2" charset="2"/>
            </a:endParaRPr>
          </a:p>
        </p:txBody>
      </p:sp>
      <p:sp>
        <p:nvSpPr>
          <p:cNvPr id="5" name="12-Point Star 4"/>
          <p:cNvSpPr/>
          <p:nvPr/>
        </p:nvSpPr>
        <p:spPr bwMode="auto">
          <a:xfrm>
            <a:off x="9139186" y="5242190"/>
            <a:ext cx="2050180" cy="1752335"/>
          </a:xfrm>
          <a:prstGeom prst="star12">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2000" dirty="0" smtClean="0">
                <a:solidFill>
                  <a:schemeClr val="tx1"/>
                </a:solidFill>
              </a:rPr>
              <a:t>New in</a:t>
            </a:r>
            <a:br>
              <a:rPr lang="en-US" sz="2000" dirty="0" smtClean="0">
                <a:solidFill>
                  <a:schemeClr val="tx1"/>
                </a:solidFill>
              </a:rPr>
            </a:br>
            <a:r>
              <a:rPr lang="en-US" sz="2000" dirty="0" smtClean="0">
                <a:solidFill>
                  <a:schemeClr val="tx1"/>
                </a:solidFill>
              </a:rPr>
              <a:t>Windows Server </a:t>
            </a:r>
            <a:br>
              <a:rPr lang="en-US" sz="2000" dirty="0" smtClean="0">
                <a:solidFill>
                  <a:schemeClr val="tx1"/>
                </a:solidFill>
              </a:rPr>
            </a:br>
            <a:r>
              <a:rPr lang="en-US" sz="2000" dirty="0" smtClean="0">
                <a:solidFill>
                  <a:schemeClr val="tx1"/>
                </a:solidFill>
              </a:rPr>
              <a:t>2012 R2</a:t>
            </a:r>
            <a:endParaRPr lang="en-US" sz="2000" dirty="0">
              <a:solidFill>
                <a:schemeClr val="tx1"/>
              </a:solidFill>
            </a:endParaRPr>
          </a:p>
        </p:txBody>
      </p:sp>
    </p:spTree>
    <p:extLst>
      <p:ext uri="{BB962C8B-B14F-4D97-AF65-F5344CB8AC3E}">
        <p14:creationId xmlns:p14="http://schemas.microsoft.com/office/powerpoint/2010/main" val="3641582414"/>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4000" b="0" dirty="0" smtClean="0"/>
              <a:t>VDI workload </a:t>
            </a:r>
            <a:r>
              <a:rPr lang="en-US" sz="2800" b="0" dirty="0" smtClean="0"/>
              <a:t>(sample only, your requirements may vary)</a:t>
            </a:r>
            <a:endParaRPr lang="en-US" sz="4000" b="0" dirty="0"/>
          </a:p>
        </p:txBody>
      </p:sp>
      <p:sp>
        <p:nvSpPr>
          <p:cNvPr id="165" name="TextBox 164"/>
          <p:cNvSpPr txBox="1"/>
          <p:nvPr/>
        </p:nvSpPr>
        <p:spPr>
          <a:xfrm rot="16200000">
            <a:off x="6494622" y="4214096"/>
            <a:ext cx="1156020" cy="603242"/>
          </a:xfrm>
          <a:prstGeom prst="rect">
            <a:avLst/>
          </a:prstGeom>
          <a:solidFill>
            <a:srgbClr val="FFFF00"/>
          </a:solidFill>
        </p:spPr>
        <p:txBody>
          <a:bodyPr wrap="square" lIns="182880" tIns="146304" rIns="182880" bIns="146304" rtlCol="0" anchor="ctr">
            <a:spAutoFit/>
          </a:bodyPr>
          <a:lstStyle/>
          <a:p>
            <a:pPr algn="ctr"/>
            <a:r>
              <a:rPr lang="pt-BR" sz="1000" dirty="0" smtClean="0">
                <a:solidFill>
                  <a:schemeClr val="bg1"/>
                </a:solidFill>
              </a:rPr>
              <a:t>~4.4 GB/sec</a:t>
            </a:r>
          </a:p>
          <a:p>
            <a:pPr algn="ctr"/>
            <a:r>
              <a:rPr lang="pt-BR" sz="1000" dirty="0" smtClean="0">
                <a:solidFill>
                  <a:schemeClr val="bg1"/>
                </a:solidFill>
              </a:rPr>
              <a:t>2 x 10GbE x 2</a:t>
            </a:r>
            <a:endParaRPr lang="en-US" sz="1000" dirty="0" err="1" smtClean="0">
              <a:solidFill>
                <a:schemeClr val="bg1"/>
              </a:solidFill>
            </a:endParaRPr>
          </a:p>
        </p:txBody>
      </p:sp>
      <p:cxnSp>
        <p:nvCxnSpPr>
          <p:cNvPr id="160" name="Straight Connector 159"/>
          <p:cNvCxnSpPr/>
          <p:nvPr/>
        </p:nvCxnSpPr>
        <p:spPr>
          <a:xfrm flipH="1" flipV="1">
            <a:off x="6347856" y="1815335"/>
            <a:ext cx="1379918" cy="850074"/>
          </a:xfrm>
          <a:prstGeom prst="line">
            <a:avLst/>
          </a:prstGeom>
        </p:spPr>
        <p:style>
          <a:lnRef idx="3">
            <a:schemeClr val="accent1"/>
          </a:lnRef>
          <a:fillRef idx="0">
            <a:schemeClr val="accent1"/>
          </a:fillRef>
          <a:effectRef idx="2">
            <a:schemeClr val="accent1"/>
          </a:effectRef>
          <a:fontRef idx="minor">
            <a:schemeClr val="tx1"/>
          </a:fontRef>
        </p:style>
      </p:cxnSp>
      <p:cxnSp>
        <p:nvCxnSpPr>
          <p:cNvPr id="169" name="Straight Connector 168"/>
          <p:cNvCxnSpPr>
            <a:endCxn id="224" idx="3"/>
          </p:cNvCxnSpPr>
          <p:nvPr/>
        </p:nvCxnSpPr>
        <p:spPr>
          <a:xfrm flipH="1" flipV="1">
            <a:off x="7292866" y="3645461"/>
            <a:ext cx="428898" cy="264938"/>
          </a:xfrm>
          <a:prstGeom prst="line">
            <a:avLst/>
          </a:prstGeom>
        </p:spPr>
        <p:style>
          <a:lnRef idx="3">
            <a:schemeClr val="accent6"/>
          </a:lnRef>
          <a:fillRef idx="0">
            <a:schemeClr val="accent6"/>
          </a:fillRef>
          <a:effectRef idx="2">
            <a:schemeClr val="accent6"/>
          </a:effectRef>
          <a:fontRef idx="minor">
            <a:schemeClr val="tx1"/>
          </a:fontRef>
        </p:style>
      </p:cxnSp>
      <p:cxnSp>
        <p:nvCxnSpPr>
          <p:cNvPr id="171" name="Straight Connector 170"/>
          <p:cNvCxnSpPr>
            <a:endCxn id="225" idx="3"/>
          </p:cNvCxnSpPr>
          <p:nvPr/>
        </p:nvCxnSpPr>
        <p:spPr>
          <a:xfrm flipH="1">
            <a:off x="7276053" y="5109070"/>
            <a:ext cx="423855" cy="265442"/>
          </a:xfrm>
          <a:prstGeom prst="line">
            <a:avLst/>
          </a:prstGeom>
        </p:spPr>
        <p:style>
          <a:lnRef idx="3">
            <a:schemeClr val="accent6"/>
          </a:lnRef>
          <a:fillRef idx="0">
            <a:schemeClr val="accent6"/>
          </a:fillRef>
          <a:effectRef idx="2">
            <a:schemeClr val="accent6"/>
          </a:effectRef>
          <a:fontRef idx="minor">
            <a:schemeClr val="tx1"/>
          </a:fontRef>
        </p:style>
      </p:cxnSp>
      <p:cxnSp>
        <p:nvCxnSpPr>
          <p:cNvPr id="172" name="Straight Connector 171"/>
          <p:cNvCxnSpPr>
            <a:endCxn id="224" idx="1"/>
          </p:cNvCxnSpPr>
          <p:nvPr/>
        </p:nvCxnSpPr>
        <p:spPr>
          <a:xfrm flipV="1">
            <a:off x="6358035" y="3645461"/>
            <a:ext cx="470687" cy="620079"/>
          </a:xfrm>
          <a:prstGeom prst="line">
            <a:avLst/>
          </a:prstGeom>
        </p:spPr>
        <p:style>
          <a:lnRef idx="3">
            <a:schemeClr val="accent6"/>
          </a:lnRef>
          <a:fillRef idx="0">
            <a:schemeClr val="accent6"/>
          </a:fillRef>
          <a:effectRef idx="2">
            <a:schemeClr val="accent6"/>
          </a:effectRef>
          <a:fontRef idx="minor">
            <a:schemeClr val="tx1"/>
          </a:fontRef>
        </p:style>
      </p:cxnSp>
      <p:cxnSp>
        <p:nvCxnSpPr>
          <p:cNvPr id="174" name="Straight Connector 173"/>
          <p:cNvCxnSpPr>
            <a:endCxn id="224" idx="1"/>
          </p:cNvCxnSpPr>
          <p:nvPr/>
        </p:nvCxnSpPr>
        <p:spPr>
          <a:xfrm flipV="1">
            <a:off x="6215730" y="3645461"/>
            <a:ext cx="612993" cy="226049"/>
          </a:xfrm>
          <a:prstGeom prst="line">
            <a:avLst/>
          </a:prstGeom>
        </p:spPr>
        <p:style>
          <a:lnRef idx="3">
            <a:schemeClr val="accent6"/>
          </a:lnRef>
          <a:fillRef idx="0">
            <a:schemeClr val="accent6"/>
          </a:fillRef>
          <a:effectRef idx="2">
            <a:schemeClr val="accent6"/>
          </a:effectRef>
          <a:fontRef idx="minor">
            <a:schemeClr val="tx1"/>
          </a:fontRef>
        </p:style>
      </p:cxnSp>
      <p:cxnSp>
        <p:nvCxnSpPr>
          <p:cNvPr id="175" name="Straight Connector 174"/>
          <p:cNvCxnSpPr>
            <a:endCxn id="225" idx="1"/>
          </p:cNvCxnSpPr>
          <p:nvPr/>
        </p:nvCxnSpPr>
        <p:spPr>
          <a:xfrm>
            <a:off x="6318592" y="5012724"/>
            <a:ext cx="493317" cy="361788"/>
          </a:xfrm>
          <a:prstGeom prst="line">
            <a:avLst/>
          </a:prstGeom>
        </p:spPr>
        <p:style>
          <a:lnRef idx="3">
            <a:schemeClr val="accent6"/>
          </a:lnRef>
          <a:fillRef idx="0">
            <a:schemeClr val="accent6"/>
          </a:fillRef>
          <a:effectRef idx="2">
            <a:schemeClr val="accent6"/>
          </a:effectRef>
          <a:fontRef idx="minor">
            <a:schemeClr val="tx1"/>
          </a:fontRef>
        </p:style>
      </p:cxnSp>
      <p:cxnSp>
        <p:nvCxnSpPr>
          <p:cNvPr id="177" name="Straight Connector 176"/>
          <p:cNvCxnSpPr>
            <a:endCxn id="225" idx="1"/>
          </p:cNvCxnSpPr>
          <p:nvPr/>
        </p:nvCxnSpPr>
        <p:spPr>
          <a:xfrm>
            <a:off x="6146120" y="5127709"/>
            <a:ext cx="665790" cy="246802"/>
          </a:xfrm>
          <a:prstGeom prst="line">
            <a:avLst/>
          </a:prstGeom>
        </p:spPr>
        <p:style>
          <a:lnRef idx="3">
            <a:schemeClr val="accent6"/>
          </a:lnRef>
          <a:fillRef idx="0">
            <a:schemeClr val="accent6"/>
          </a:fillRef>
          <a:effectRef idx="2">
            <a:schemeClr val="accent6"/>
          </a:effectRef>
          <a:fontRef idx="minor">
            <a:schemeClr val="tx1"/>
          </a:fontRef>
        </p:style>
      </p:cxnSp>
      <p:cxnSp>
        <p:nvCxnSpPr>
          <p:cNvPr id="178" name="Straight Connector 177"/>
          <p:cNvCxnSpPr>
            <a:endCxn id="224" idx="1"/>
          </p:cNvCxnSpPr>
          <p:nvPr/>
        </p:nvCxnSpPr>
        <p:spPr>
          <a:xfrm flipV="1">
            <a:off x="6197095" y="3645461"/>
            <a:ext cx="631628" cy="77177"/>
          </a:xfrm>
          <a:prstGeom prst="line">
            <a:avLst/>
          </a:prstGeom>
        </p:spPr>
        <p:style>
          <a:lnRef idx="3">
            <a:schemeClr val="accent6"/>
          </a:lnRef>
          <a:fillRef idx="0">
            <a:schemeClr val="accent6"/>
          </a:fillRef>
          <a:effectRef idx="2">
            <a:schemeClr val="accent6"/>
          </a:effectRef>
          <a:fontRef idx="minor">
            <a:schemeClr val="tx1"/>
          </a:fontRef>
        </p:style>
      </p:cxnSp>
      <p:cxnSp>
        <p:nvCxnSpPr>
          <p:cNvPr id="179" name="Straight Connector 178"/>
          <p:cNvCxnSpPr>
            <a:endCxn id="225" idx="1"/>
          </p:cNvCxnSpPr>
          <p:nvPr/>
        </p:nvCxnSpPr>
        <p:spPr>
          <a:xfrm>
            <a:off x="5857974" y="5050052"/>
            <a:ext cx="953935" cy="324460"/>
          </a:xfrm>
          <a:prstGeom prst="line">
            <a:avLst/>
          </a:prstGeom>
        </p:spPr>
        <p:style>
          <a:lnRef idx="3">
            <a:schemeClr val="accent6"/>
          </a:lnRef>
          <a:fillRef idx="0">
            <a:schemeClr val="accent6"/>
          </a:fillRef>
          <a:effectRef idx="2">
            <a:schemeClr val="accent6"/>
          </a:effectRef>
          <a:fontRef idx="minor">
            <a:schemeClr val="tx1"/>
          </a:fontRef>
        </p:style>
      </p:cxnSp>
      <p:cxnSp>
        <p:nvCxnSpPr>
          <p:cNvPr id="180" name="Straight Connector 179"/>
          <p:cNvCxnSpPr>
            <a:stCxn id="338" idx="3"/>
          </p:cNvCxnSpPr>
          <p:nvPr/>
        </p:nvCxnSpPr>
        <p:spPr>
          <a:xfrm>
            <a:off x="3733604" y="3992617"/>
            <a:ext cx="321357" cy="343445"/>
          </a:xfrm>
          <a:prstGeom prst="line">
            <a:avLst/>
          </a:prstGeom>
        </p:spPr>
        <p:style>
          <a:lnRef idx="3">
            <a:schemeClr val="accent1"/>
          </a:lnRef>
          <a:fillRef idx="0">
            <a:schemeClr val="accent1"/>
          </a:fillRef>
          <a:effectRef idx="2">
            <a:schemeClr val="accent1"/>
          </a:effectRef>
          <a:fontRef idx="minor">
            <a:schemeClr val="tx1"/>
          </a:fontRef>
        </p:style>
      </p:cxnSp>
      <p:cxnSp>
        <p:nvCxnSpPr>
          <p:cNvPr id="181" name="Straight Connector 180"/>
          <p:cNvCxnSpPr>
            <a:stCxn id="338" idx="3"/>
          </p:cNvCxnSpPr>
          <p:nvPr/>
        </p:nvCxnSpPr>
        <p:spPr>
          <a:xfrm>
            <a:off x="3733604" y="3992617"/>
            <a:ext cx="402957" cy="240475"/>
          </a:xfrm>
          <a:prstGeom prst="line">
            <a:avLst/>
          </a:prstGeom>
        </p:spPr>
        <p:style>
          <a:lnRef idx="3">
            <a:schemeClr val="accent1"/>
          </a:lnRef>
          <a:fillRef idx="0">
            <a:schemeClr val="accent1"/>
          </a:fillRef>
          <a:effectRef idx="2">
            <a:schemeClr val="accent1"/>
          </a:effectRef>
          <a:fontRef idx="minor">
            <a:schemeClr val="tx1"/>
          </a:fontRef>
        </p:style>
      </p:cxnSp>
      <p:cxnSp>
        <p:nvCxnSpPr>
          <p:cNvPr id="182" name="Straight Connector 181"/>
          <p:cNvCxnSpPr>
            <a:stCxn id="338" idx="3"/>
          </p:cNvCxnSpPr>
          <p:nvPr/>
        </p:nvCxnSpPr>
        <p:spPr>
          <a:xfrm>
            <a:off x="3733604" y="3992617"/>
            <a:ext cx="311255" cy="54045"/>
          </a:xfrm>
          <a:prstGeom prst="line">
            <a:avLst/>
          </a:prstGeom>
        </p:spPr>
        <p:style>
          <a:lnRef idx="3">
            <a:schemeClr val="accent1"/>
          </a:lnRef>
          <a:fillRef idx="0">
            <a:schemeClr val="accent1"/>
          </a:fillRef>
          <a:effectRef idx="2">
            <a:schemeClr val="accent1"/>
          </a:effectRef>
          <a:fontRef idx="minor">
            <a:schemeClr val="tx1"/>
          </a:fontRef>
        </p:style>
      </p:cxnSp>
      <p:cxnSp>
        <p:nvCxnSpPr>
          <p:cNvPr id="183" name="Straight Connector 182"/>
          <p:cNvCxnSpPr>
            <a:stCxn id="233" idx="3"/>
          </p:cNvCxnSpPr>
          <p:nvPr/>
        </p:nvCxnSpPr>
        <p:spPr>
          <a:xfrm flipV="1">
            <a:off x="3729000" y="4887432"/>
            <a:ext cx="315860" cy="391521"/>
          </a:xfrm>
          <a:prstGeom prst="line">
            <a:avLst/>
          </a:prstGeom>
        </p:spPr>
        <p:style>
          <a:lnRef idx="3">
            <a:schemeClr val="accent1"/>
          </a:lnRef>
          <a:fillRef idx="0">
            <a:schemeClr val="accent1"/>
          </a:fillRef>
          <a:effectRef idx="2">
            <a:schemeClr val="accent1"/>
          </a:effectRef>
          <a:fontRef idx="minor">
            <a:schemeClr val="tx1"/>
          </a:fontRef>
        </p:style>
      </p:cxnSp>
      <p:cxnSp>
        <p:nvCxnSpPr>
          <p:cNvPr id="184" name="Straight Connector 183"/>
          <p:cNvCxnSpPr>
            <a:stCxn id="233" idx="3"/>
          </p:cNvCxnSpPr>
          <p:nvPr/>
        </p:nvCxnSpPr>
        <p:spPr>
          <a:xfrm flipV="1">
            <a:off x="3729000" y="4987464"/>
            <a:ext cx="407562" cy="291489"/>
          </a:xfrm>
          <a:prstGeom prst="line">
            <a:avLst/>
          </a:prstGeom>
        </p:spPr>
        <p:style>
          <a:lnRef idx="3">
            <a:schemeClr val="accent1"/>
          </a:lnRef>
          <a:fillRef idx="0">
            <a:schemeClr val="accent1"/>
          </a:fillRef>
          <a:effectRef idx="2">
            <a:schemeClr val="accent1"/>
          </a:effectRef>
          <a:fontRef idx="minor">
            <a:schemeClr val="tx1"/>
          </a:fontRef>
        </p:style>
      </p:cxnSp>
      <p:cxnSp>
        <p:nvCxnSpPr>
          <p:cNvPr id="186" name="Straight Connector 185"/>
          <p:cNvCxnSpPr>
            <a:stCxn id="233" idx="3"/>
          </p:cNvCxnSpPr>
          <p:nvPr/>
        </p:nvCxnSpPr>
        <p:spPr>
          <a:xfrm flipV="1">
            <a:off x="3729000" y="4975303"/>
            <a:ext cx="628745" cy="303650"/>
          </a:xfrm>
          <a:prstGeom prst="line">
            <a:avLst/>
          </a:prstGeom>
        </p:spPr>
        <p:style>
          <a:lnRef idx="3">
            <a:schemeClr val="accent1"/>
          </a:lnRef>
          <a:fillRef idx="0">
            <a:schemeClr val="accent1"/>
          </a:fillRef>
          <a:effectRef idx="2">
            <a:schemeClr val="accent1"/>
          </a:effectRef>
          <a:fontRef idx="minor">
            <a:schemeClr val="tx1"/>
          </a:fontRef>
        </p:style>
      </p:cxnSp>
      <p:cxnSp>
        <p:nvCxnSpPr>
          <p:cNvPr id="187" name="Straight Connector 186"/>
          <p:cNvCxnSpPr>
            <a:stCxn id="234" idx="1"/>
          </p:cNvCxnSpPr>
          <p:nvPr/>
        </p:nvCxnSpPr>
        <p:spPr>
          <a:xfrm flipH="1" flipV="1">
            <a:off x="1022750" y="3213661"/>
            <a:ext cx="624596" cy="176794"/>
          </a:xfrm>
          <a:prstGeom prst="line">
            <a:avLst/>
          </a:prstGeom>
        </p:spPr>
        <p:style>
          <a:lnRef idx="3">
            <a:schemeClr val="accent1"/>
          </a:lnRef>
          <a:fillRef idx="0">
            <a:schemeClr val="accent1"/>
          </a:fillRef>
          <a:effectRef idx="2">
            <a:schemeClr val="accent1"/>
          </a:effectRef>
          <a:fontRef idx="minor">
            <a:schemeClr val="tx1"/>
          </a:fontRef>
        </p:style>
      </p:cxnSp>
      <p:cxnSp>
        <p:nvCxnSpPr>
          <p:cNvPr id="188" name="Straight Connector 187"/>
          <p:cNvCxnSpPr>
            <a:stCxn id="234" idx="1"/>
          </p:cNvCxnSpPr>
          <p:nvPr/>
        </p:nvCxnSpPr>
        <p:spPr>
          <a:xfrm flipH="1" flipV="1">
            <a:off x="1030661" y="3114585"/>
            <a:ext cx="616685" cy="275870"/>
          </a:xfrm>
          <a:prstGeom prst="line">
            <a:avLst/>
          </a:prstGeom>
        </p:spPr>
        <p:style>
          <a:lnRef idx="3">
            <a:schemeClr val="accent1"/>
          </a:lnRef>
          <a:fillRef idx="0">
            <a:schemeClr val="accent1"/>
          </a:fillRef>
          <a:effectRef idx="2">
            <a:schemeClr val="accent1"/>
          </a:effectRef>
          <a:fontRef idx="minor">
            <a:schemeClr val="tx1"/>
          </a:fontRef>
        </p:style>
      </p:cxnSp>
      <p:cxnSp>
        <p:nvCxnSpPr>
          <p:cNvPr id="189" name="Straight Connector 188"/>
          <p:cNvCxnSpPr>
            <a:stCxn id="238" idx="1"/>
          </p:cNvCxnSpPr>
          <p:nvPr/>
        </p:nvCxnSpPr>
        <p:spPr>
          <a:xfrm flipH="1">
            <a:off x="1030001" y="4747498"/>
            <a:ext cx="633040" cy="240376"/>
          </a:xfrm>
          <a:prstGeom prst="line">
            <a:avLst/>
          </a:prstGeom>
        </p:spPr>
        <p:style>
          <a:lnRef idx="3">
            <a:schemeClr val="accent1"/>
          </a:lnRef>
          <a:fillRef idx="0">
            <a:schemeClr val="accent1"/>
          </a:fillRef>
          <a:effectRef idx="2">
            <a:schemeClr val="accent1"/>
          </a:effectRef>
          <a:fontRef idx="minor">
            <a:schemeClr val="tx1"/>
          </a:fontRef>
        </p:style>
      </p:cxnSp>
      <p:cxnSp>
        <p:nvCxnSpPr>
          <p:cNvPr id="190" name="Straight Connector 189"/>
          <p:cNvCxnSpPr>
            <a:stCxn id="238" idx="1"/>
          </p:cNvCxnSpPr>
          <p:nvPr/>
        </p:nvCxnSpPr>
        <p:spPr>
          <a:xfrm flipH="1">
            <a:off x="1065122" y="4747498"/>
            <a:ext cx="597919" cy="329809"/>
          </a:xfrm>
          <a:prstGeom prst="line">
            <a:avLst/>
          </a:prstGeom>
        </p:spPr>
        <p:style>
          <a:lnRef idx="3">
            <a:schemeClr val="accent1"/>
          </a:lnRef>
          <a:fillRef idx="0">
            <a:schemeClr val="accent1"/>
          </a:fillRef>
          <a:effectRef idx="2">
            <a:schemeClr val="accent1"/>
          </a:effectRef>
          <a:fontRef idx="minor">
            <a:schemeClr val="tx1"/>
          </a:fontRef>
        </p:style>
      </p:cxnSp>
      <p:sp>
        <p:nvSpPr>
          <p:cNvPr id="191" name="Rectangle 190"/>
          <p:cNvSpPr/>
          <p:nvPr/>
        </p:nvSpPr>
        <p:spPr>
          <a:xfrm>
            <a:off x="4345615" y="2212030"/>
            <a:ext cx="1649914" cy="2490178"/>
          </a:xfrm>
          <a:prstGeom prst="rect">
            <a:avLst/>
          </a:prstGeom>
          <a:solidFill>
            <a:schemeClr val="accent1"/>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1050" dirty="0">
                <a:gradFill>
                  <a:gsLst>
                    <a:gs pos="0">
                      <a:srgbClr val="FFFFFF"/>
                    </a:gs>
                    <a:gs pos="100000">
                      <a:srgbClr val="FFFFFF"/>
                    </a:gs>
                  </a:gsLst>
                  <a:lin ang="5400000" scaled="0"/>
                </a:gradFill>
              </a:rPr>
              <a:t>Hyper-V</a:t>
            </a:r>
          </a:p>
        </p:txBody>
      </p:sp>
      <p:sp>
        <p:nvSpPr>
          <p:cNvPr id="192" name="Rectangle 191"/>
          <p:cNvSpPr/>
          <p:nvPr/>
        </p:nvSpPr>
        <p:spPr>
          <a:xfrm>
            <a:off x="412074" y="2845076"/>
            <a:ext cx="460634" cy="722171"/>
          </a:xfrm>
          <a:prstGeom prst="rect">
            <a:avLst/>
          </a:prstGeom>
          <a:ln>
            <a:solidFill>
              <a:srgbClr val="FFFFFF"/>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rgbClr val="FFFFFF"/>
                    </a:gs>
                    <a:gs pos="100000">
                      <a:srgbClr val="FFFFFF"/>
                    </a:gs>
                  </a:gsLst>
                  <a:lin ang="5400000" scaled="0"/>
                </a:gradFill>
              </a:rPr>
              <a:t>Client</a:t>
            </a:r>
          </a:p>
        </p:txBody>
      </p:sp>
      <p:sp>
        <p:nvSpPr>
          <p:cNvPr id="193" name="Rectangle 192"/>
          <p:cNvSpPr/>
          <p:nvPr/>
        </p:nvSpPr>
        <p:spPr>
          <a:xfrm>
            <a:off x="317235" y="2962495"/>
            <a:ext cx="668194" cy="722171"/>
          </a:xfrm>
          <a:prstGeom prst="rect">
            <a:avLst/>
          </a:prstGeom>
          <a:ln>
            <a:solidFill>
              <a:srgbClr val="FFFFFF"/>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rgbClr val="FFFFFF"/>
                    </a:gs>
                    <a:gs pos="100000">
                      <a:srgbClr val="FFFFFF"/>
                    </a:gs>
                  </a:gsLst>
                  <a:lin ang="5400000" scaled="0"/>
                </a:gradFill>
              </a:rPr>
              <a:t>Client</a:t>
            </a:r>
          </a:p>
        </p:txBody>
      </p:sp>
      <p:sp>
        <p:nvSpPr>
          <p:cNvPr id="194" name="Rectangle 193"/>
          <p:cNvSpPr/>
          <p:nvPr/>
        </p:nvSpPr>
        <p:spPr>
          <a:xfrm>
            <a:off x="4244815" y="2297634"/>
            <a:ext cx="1869598" cy="2492977"/>
          </a:xfrm>
          <a:prstGeom prst="rect">
            <a:avLst/>
          </a:prstGeom>
          <a:solidFill>
            <a:schemeClr val="accent1"/>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1050" dirty="0">
                <a:gradFill>
                  <a:gsLst>
                    <a:gs pos="0">
                      <a:srgbClr val="FFFFFF"/>
                    </a:gs>
                    <a:gs pos="100000">
                      <a:srgbClr val="FFFFFF"/>
                    </a:gs>
                  </a:gsLst>
                  <a:lin ang="5400000" scaled="0"/>
                </a:gradFill>
              </a:rPr>
              <a:t>Hyper-V</a:t>
            </a:r>
          </a:p>
        </p:txBody>
      </p:sp>
      <p:sp>
        <p:nvSpPr>
          <p:cNvPr id="195" name="Rectangle 194"/>
          <p:cNvSpPr/>
          <p:nvPr/>
        </p:nvSpPr>
        <p:spPr>
          <a:xfrm>
            <a:off x="4126149" y="2397595"/>
            <a:ext cx="2142346" cy="2515168"/>
          </a:xfrm>
          <a:prstGeom prst="rect">
            <a:avLst/>
          </a:prstGeom>
          <a:solidFill>
            <a:schemeClr val="accent1"/>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1050" dirty="0">
                <a:gradFill>
                  <a:gsLst>
                    <a:gs pos="0">
                      <a:srgbClr val="FFFFFF"/>
                    </a:gs>
                    <a:gs pos="100000">
                      <a:srgbClr val="FFFFFF"/>
                    </a:gs>
                  </a:gsLst>
                  <a:lin ang="5400000" scaled="0"/>
                </a:gradFill>
              </a:rPr>
              <a:t>Hyper-V</a:t>
            </a:r>
          </a:p>
        </p:txBody>
      </p:sp>
      <p:sp>
        <p:nvSpPr>
          <p:cNvPr id="196" name="Rectangle 195"/>
          <p:cNvSpPr/>
          <p:nvPr/>
        </p:nvSpPr>
        <p:spPr>
          <a:xfrm>
            <a:off x="4002569" y="2490087"/>
            <a:ext cx="2406234" cy="2522637"/>
          </a:xfrm>
          <a:prstGeom prst="rect">
            <a:avLst/>
          </a:prstGeom>
          <a:solidFill>
            <a:schemeClr val="accent1"/>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1050" dirty="0">
                <a:solidFill>
                  <a:schemeClr val="tx1"/>
                </a:solidFill>
              </a:rPr>
              <a:t>Hyper-V</a:t>
            </a:r>
          </a:p>
          <a:p>
            <a:pPr algn="ctr" defTabSz="932472" fontAlgn="base">
              <a:spcBef>
                <a:spcPct val="0"/>
              </a:spcBef>
              <a:spcAft>
                <a:spcPct val="0"/>
              </a:spcAft>
            </a:pPr>
            <a:r>
              <a:rPr lang="en-US" sz="1050" dirty="0">
                <a:solidFill>
                  <a:schemeClr val="tx1"/>
                </a:solidFill>
              </a:rPr>
              <a:t>Host</a:t>
            </a:r>
          </a:p>
        </p:txBody>
      </p:sp>
      <p:sp>
        <p:nvSpPr>
          <p:cNvPr id="197" name="Rectangle 196"/>
          <p:cNvSpPr/>
          <p:nvPr/>
        </p:nvSpPr>
        <p:spPr>
          <a:xfrm>
            <a:off x="7811887" y="2397595"/>
            <a:ext cx="1599712" cy="2158874"/>
          </a:xfrm>
          <a:prstGeom prst="rect">
            <a:avLst/>
          </a:prstGeom>
          <a:ln>
            <a:solidFill>
              <a:srgbClr val="FFFFFF"/>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rgbClr val="FFFFFF"/>
                    </a:gs>
                    <a:gs pos="100000">
                      <a:srgbClr val="FFFFFF"/>
                    </a:gs>
                  </a:gsLst>
                  <a:lin ang="5400000" scaled="0"/>
                </a:gradFill>
              </a:rPr>
              <a:t>File</a:t>
            </a:r>
            <a:br>
              <a:rPr lang="en-US" sz="1050" dirty="0">
                <a:gradFill>
                  <a:gsLst>
                    <a:gs pos="0">
                      <a:srgbClr val="FFFFFF"/>
                    </a:gs>
                    <a:gs pos="100000">
                      <a:srgbClr val="FFFFFF"/>
                    </a:gs>
                  </a:gsLst>
                  <a:lin ang="5400000" scaled="0"/>
                </a:gradFill>
              </a:rPr>
            </a:br>
            <a:r>
              <a:rPr lang="en-US" sz="1050" dirty="0">
                <a:gradFill>
                  <a:gsLst>
                    <a:gs pos="0">
                      <a:srgbClr val="FFFFFF"/>
                    </a:gs>
                    <a:gs pos="100000">
                      <a:srgbClr val="FFFFFF"/>
                    </a:gs>
                  </a:gsLst>
                  <a:lin ang="5400000" scaled="0"/>
                </a:gradFill>
              </a:rPr>
              <a:t>Server</a:t>
            </a:r>
          </a:p>
        </p:txBody>
      </p:sp>
      <p:sp>
        <p:nvSpPr>
          <p:cNvPr id="198" name="Rectangle 197"/>
          <p:cNvSpPr/>
          <p:nvPr/>
        </p:nvSpPr>
        <p:spPr>
          <a:xfrm>
            <a:off x="7709936" y="2554103"/>
            <a:ext cx="1881938" cy="2459799"/>
          </a:xfrm>
          <a:prstGeom prst="rect">
            <a:avLst/>
          </a:prstGeom>
          <a:ln>
            <a:solidFill>
              <a:srgbClr val="FFFFFF"/>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1050" dirty="0">
                <a:gradFill>
                  <a:gsLst>
                    <a:gs pos="0">
                      <a:srgbClr val="FFFFFF"/>
                    </a:gs>
                    <a:gs pos="100000">
                      <a:srgbClr val="FFFFFF"/>
                    </a:gs>
                  </a:gsLst>
                  <a:lin ang="5400000" scaled="0"/>
                </a:gradFill>
              </a:rPr>
              <a:t>File</a:t>
            </a:r>
            <a:br>
              <a:rPr lang="en-US" sz="1050" dirty="0">
                <a:gradFill>
                  <a:gsLst>
                    <a:gs pos="0">
                      <a:srgbClr val="FFFFFF"/>
                    </a:gs>
                    <a:gs pos="100000">
                      <a:srgbClr val="FFFFFF"/>
                    </a:gs>
                  </a:gsLst>
                  <a:lin ang="5400000" scaled="0"/>
                </a:gradFill>
              </a:rPr>
            </a:br>
            <a:r>
              <a:rPr lang="en-US" sz="1050" dirty="0">
                <a:gradFill>
                  <a:gsLst>
                    <a:gs pos="0">
                      <a:srgbClr val="FFFFFF"/>
                    </a:gs>
                    <a:gs pos="100000">
                      <a:srgbClr val="FFFFFF"/>
                    </a:gs>
                  </a:gsLst>
                  <a:lin ang="5400000" scaled="0"/>
                </a:gradFill>
              </a:rPr>
              <a:t>Server</a:t>
            </a:r>
          </a:p>
        </p:txBody>
      </p:sp>
      <p:sp>
        <p:nvSpPr>
          <p:cNvPr id="207" name="Rectangle 206"/>
          <p:cNvSpPr/>
          <p:nvPr/>
        </p:nvSpPr>
        <p:spPr>
          <a:xfrm>
            <a:off x="7641812" y="4299413"/>
            <a:ext cx="464512" cy="207149"/>
          </a:xfrm>
          <a:prstGeom prst="rect">
            <a:avLst/>
          </a:prstGeom>
          <a:ln>
            <a:solidFill>
              <a:srgbClr val="FFFFFF"/>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50" dirty="0">
                <a:solidFill>
                  <a:schemeClr val="bg1"/>
                </a:solidFill>
              </a:rPr>
              <a:t>R-NIC</a:t>
            </a:r>
          </a:p>
        </p:txBody>
      </p:sp>
      <p:sp>
        <p:nvSpPr>
          <p:cNvPr id="208" name="Rectangle 207"/>
          <p:cNvSpPr/>
          <p:nvPr/>
        </p:nvSpPr>
        <p:spPr>
          <a:xfrm>
            <a:off x="7630576" y="4612970"/>
            <a:ext cx="464512" cy="207149"/>
          </a:xfrm>
          <a:prstGeom prst="rect">
            <a:avLst/>
          </a:prstGeom>
          <a:ln>
            <a:solidFill>
              <a:srgbClr val="FFFFFF"/>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50" dirty="0">
                <a:solidFill>
                  <a:schemeClr val="bg1"/>
                </a:solidFill>
              </a:rPr>
              <a:t>R-NIC</a:t>
            </a:r>
          </a:p>
        </p:txBody>
      </p:sp>
      <p:sp>
        <p:nvSpPr>
          <p:cNvPr id="215" name="Rectangle 214"/>
          <p:cNvSpPr/>
          <p:nvPr/>
        </p:nvSpPr>
        <p:spPr>
          <a:xfrm>
            <a:off x="5975975" y="4335184"/>
            <a:ext cx="500951" cy="207149"/>
          </a:xfrm>
          <a:prstGeom prst="rect">
            <a:avLst/>
          </a:prstGeom>
          <a:ln>
            <a:solidFill>
              <a:srgbClr val="FFFFFF"/>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50" dirty="0">
                <a:solidFill>
                  <a:schemeClr val="bg1"/>
                </a:solidFill>
              </a:rPr>
              <a:t>R-NIC</a:t>
            </a:r>
          </a:p>
        </p:txBody>
      </p:sp>
      <p:sp>
        <p:nvSpPr>
          <p:cNvPr id="217" name="Rectangle 216"/>
          <p:cNvSpPr/>
          <p:nvPr/>
        </p:nvSpPr>
        <p:spPr>
          <a:xfrm>
            <a:off x="5964738" y="4648742"/>
            <a:ext cx="500951" cy="207149"/>
          </a:xfrm>
          <a:prstGeom prst="rect">
            <a:avLst/>
          </a:prstGeom>
          <a:ln>
            <a:solidFill>
              <a:srgbClr val="FFFFFF"/>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50" dirty="0">
                <a:solidFill>
                  <a:schemeClr val="bg1"/>
                </a:solidFill>
              </a:rPr>
              <a:t>R-NIC</a:t>
            </a:r>
          </a:p>
        </p:txBody>
      </p:sp>
      <p:sp>
        <p:nvSpPr>
          <p:cNvPr id="218" name="Rectangle 217"/>
          <p:cNvSpPr/>
          <p:nvPr/>
        </p:nvSpPr>
        <p:spPr>
          <a:xfrm>
            <a:off x="231125" y="3094150"/>
            <a:ext cx="870901" cy="722171"/>
          </a:xfrm>
          <a:prstGeom prst="rect">
            <a:avLst/>
          </a:prstGeom>
          <a:ln>
            <a:solidFill>
              <a:srgbClr val="FFFFFF"/>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1050" dirty="0">
                <a:gradFill>
                  <a:gsLst>
                    <a:gs pos="0">
                      <a:srgbClr val="FFFFFF"/>
                    </a:gs>
                    <a:gs pos="100000">
                      <a:srgbClr val="FFFFFF"/>
                    </a:gs>
                  </a:gsLst>
                  <a:lin ang="5400000" scaled="0"/>
                </a:gradFill>
              </a:rPr>
              <a:t>Client</a:t>
            </a:r>
          </a:p>
        </p:txBody>
      </p:sp>
      <p:sp>
        <p:nvSpPr>
          <p:cNvPr id="220" name="Rectangle 219"/>
          <p:cNvSpPr/>
          <p:nvPr/>
        </p:nvSpPr>
        <p:spPr>
          <a:xfrm>
            <a:off x="8753938" y="3636399"/>
            <a:ext cx="505035" cy="415813"/>
          </a:xfrm>
          <a:prstGeom prst="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1050" dirty="0">
                <a:solidFill>
                  <a:srgbClr val="363535"/>
                </a:solidFill>
              </a:rPr>
              <a:t>Storage</a:t>
            </a:r>
          </a:p>
          <a:p>
            <a:pPr algn="ctr"/>
            <a:r>
              <a:rPr lang="en-US" sz="1050" dirty="0">
                <a:solidFill>
                  <a:srgbClr val="363535"/>
                </a:solidFill>
              </a:rPr>
              <a:t>Spaces</a:t>
            </a:r>
          </a:p>
        </p:txBody>
      </p:sp>
      <p:sp>
        <p:nvSpPr>
          <p:cNvPr id="221" name="Rectangle 220"/>
          <p:cNvSpPr/>
          <p:nvPr/>
        </p:nvSpPr>
        <p:spPr>
          <a:xfrm>
            <a:off x="8051015" y="3636398"/>
            <a:ext cx="585949" cy="415813"/>
          </a:xfrm>
          <a:prstGeom prst="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1050" dirty="0">
                <a:solidFill>
                  <a:srgbClr val="363535"/>
                </a:solidFill>
              </a:rPr>
              <a:t>SMB 3.0</a:t>
            </a:r>
          </a:p>
          <a:p>
            <a:pPr algn="ctr"/>
            <a:r>
              <a:rPr lang="en-US" sz="1050" dirty="0">
                <a:solidFill>
                  <a:srgbClr val="363535"/>
                </a:solidFill>
              </a:rPr>
              <a:t>Server</a:t>
            </a:r>
          </a:p>
        </p:txBody>
      </p:sp>
      <p:sp>
        <p:nvSpPr>
          <p:cNvPr id="222" name="Rectangle 221"/>
          <p:cNvSpPr/>
          <p:nvPr/>
        </p:nvSpPr>
        <p:spPr>
          <a:xfrm>
            <a:off x="5479645" y="3722190"/>
            <a:ext cx="605424" cy="415813"/>
          </a:xfrm>
          <a:prstGeom prst="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1050" dirty="0">
                <a:solidFill>
                  <a:srgbClr val="363535"/>
                </a:solidFill>
              </a:rPr>
              <a:t>SMB 3.0</a:t>
            </a:r>
          </a:p>
          <a:p>
            <a:pPr algn="ctr"/>
            <a:r>
              <a:rPr lang="en-US" sz="1050" dirty="0">
                <a:solidFill>
                  <a:srgbClr val="363535"/>
                </a:solidFill>
              </a:rPr>
              <a:t>Client</a:t>
            </a:r>
          </a:p>
        </p:txBody>
      </p:sp>
      <p:sp>
        <p:nvSpPr>
          <p:cNvPr id="224" name="Rectangle 223"/>
          <p:cNvSpPr/>
          <p:nvPr/>
        </p:nvSpPr>
        <p:spPr>
          <a:xfrm>
            <a:off x="6828722" y="3468667"/>
            <a:ext cx="464144" cy="353587"/>
          </a:xfrm>
          <a:prstGeom prst="rect">
            <a:avLst/>
          </a:prstGeom>
          <a:ln>
            <a:solidFill>
              <a:srgbClr val="FFFFFF"/>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50" dirty="0">
                <a:solidFill>
                  <a:schemeClr val="bg1"/>
                </a:solidFill>
              </a:rPr>
              <a:t>Switch5</a:t>
            </a:r>
          </a:p>
        </p:txBody>
      </p:sp>
      <p:sp>
        <p:nvSpPr>
          <p:cNvPr id="225" name="Rectangle 224"/>
          <p:cNvSpPr/>
          <p:nvPr/>
        </p:nvSpPr>
        <p:spPr>
          <a:xfrm>
            <a:off x="6811909" y="5197718"/>
            <a:ext cx="464144" cy="353587"/>
          </a:xfrm>
          <a:prstGeom prst="rect">
            <a:avLst/>
          </a:prstGeom>
          <a:ln>
            <a:solidFill>
              <a:srgbClr val="FFFFFF"/>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50" dirty="0">
                <a:solidFill>
                  <a:schemeClr val="bg1"/>
                </a:solidFill>
              </a:rPr>
              <a:t>Switch6</a:t>
            </a:r>
          </a:p>
        </p:txBody>
      </p:sp>
      <p:sp>
        <p:nvSpPr>
          <p:cNvPr id="227" name="Rectangle 226"/>
          <p:cNvSpPr/>
          <p:nvPr/>
        </p:nvSpPr>
        <p:spPr>
          <a:xfrm>
            <a:off x="3941100" y="4333053"/>
            <a:ext cx="464786" cy="207149"/>
          </a:xfrm>
          <a:prstGeom prst="rect">
            <a:avLst/>
          </a:prstGeom>
          <a:solidFill>
            <a:schemeClr val="tx2"/>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chemeClr val="bg1"/>
                    </a:gs>
                    <a:gs pos="100000">
                      <a:schemeClr val="bg1"/>
                    </a:gs>
                  </a:gsLst>
                  <a:lin ang="5400000" scaled="0"/>
                </a:gradFill>
              </a:rPr>
              <a:t>NIC</a:t>
            </a:r>
          </a:p>
        </p:txBody>
      </p:sp>
      <p:sp>
        <p:nvSpPr>
          <p:cNvPr id="228" name="Rectangle 227"/>
          <p:cNvSpPr/>
          <p:nvPr/>
        </p:nvSpPr>
        <p:spPr>
          <a:xfrm>
            <a:off x="3929864" y="4646610"/>
            <a:ext cx="464786" cy="207149"/>
          </a:xfrm>
          <a:prstGeom prst="rect">
            <a:avLst/>
          </a:prstGeom>
          <a:solidFill>
            <a:schemeClr val="tx2"/>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chemeClr val="bg1"/>
                    </a:gs>
                    <a:gs pos="100000">
                      <a:schemeClr val="bg1"/>
                    </a:gs>
                  </a:gsLst>
                  <a:lin ang="5400000" scaled="0"/>
                </a:gradFill>
              </a:rPr>
              <a:t>NIC</a:t>
            </a:r>
          </a:p>
        </p:txBody>
      </p:sp>
      <p:sp>
        <p:nvSpPr>
          <p:cNvPr id="230" name="Rectangle 229"/>
          <p:cNvSpPr/>
          <p:nvPr/>
        </p:nvSpPr>
        <p:spPr>
          <a:xfrm>
            <a:off x="4141167" y="3970251"/>
            <a:ext cx="930854" cy="207149"/>
          </a:xfrm>
          <a:prstGeom prst="rect">
            <a:avLst/>
          </a:prstGeom>
          <a:solidFill>
            <a:schemeClr val="tx2"/>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chemeClr val="bg1"/>
                    </a:gs>
                    <a:gs pos="100000">
                      <a:schemeClr val="bg1"/>
                    </a:gs>
                  </a:gsLst>
                  <a:lin ang="5400000" scaled="0"/>
                </a:gradFill>
              </a:rPr>
              <a:t>NIC Teaming</a:t>
            </a:r>
          </a:p>
        </p:txBody>
      </p:sp>
      <p:sp>
        <p:nvSpPr>
          <p:cNvPr id="231" name="Rectangle 230"/>
          <p:cNvSpPr/>
          <p:nvPr/>
        </p:nvSpPr>
        <p:spPr>
          <a:xfrm>
            <a:off x="4141166" y="3739551"/>
            <a:ext cx="930854" cy="207149"/>
          </a:xfrm>
          <a:prstGeom prst="rect">
            <a:avLst/>
          </a:prstGeom>
          <a:solidFill>
            <a:schemeClr val="tx2"/>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chemeClr val="bg1"/>
                    </a:gs>
                    <a:gs pos="100000">
                      <a:schemeClr val="bg1"/>
                    </a:gs>
                  </a:gsLst>
                  <a:lin ang="5400000" scaled="0"/>
                </a:gradFill>
              </a:rPr>
              <a:t>vSwitch</a:t>
            </a:r>
          </a:p>
        </p:txBody>
      </p:sp>
      <p:sp>
        <p:nvSpPr>
          <p:cNvPr id="233" name="Rectangle 232"/>
          <p:cNvSpPr/>
          <p:nvPr/>
        </p:nvSpPr>
        <p:spPr>
          <a:xfrm>
            <a:off x="3264855" y="5102159"/>
            <a:ext cx="464144" cy="353587"/>
          </a:xfrm>
          <a:prstGeom prst="rect">
            <a:avLst/>
          </a:prstGeom>
          <a:solidFill>
            <a:schemeClr val="tx2"/>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chemeClr val="bg1"/>
                    </a:gs>
                    <a:gs pos="100000">
                      <a:schemeClr val="bg1"/>
                    </a:gs>
                  </a:gsLst>
                  <a:lin ang="5400000" scaled="0"/>
                </a:gradFill>
              </a:rPr>
              <a:t>Switch4</a:t>
            </a:r>
          </a:p>
        </p:txBody>
      </p:sp>
      <p:sp>
        <p:nvSpPr>
          <p:cNvPr id="234" name="Rectangle 233"/>
          <p:cNvSpPr/>
          <p:nvPr/>
        </p:nvSpPr>
        <p:spPr>
          <a:xfrm>
            <a:off x="1647345" y="3213661"/>
            <a:ext cx="464144" cy="353587"/>
          </a:xfrm>
          <a:prstGeom prst="rect">
            <a:avLst/>
          </a:prstGeom>
          <a:solidFill>
            <a:schemeClr val="tx2"/>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chemeClr val="bg1"/>
                    </a:gs>
                    <a:gs pos="100000">
                      <a:schemeClr val="bg1"/>
                    </a:gs>
                  </a:gsLst>
                  <a:lin ang="5400000" scaled="0"/>
                </a:gradFill>
              </a:rPr>
              <a:t>Switch1</a:t>
            </a:r>
          </a:p>
        </p:txBody>
      </p:sp>
      <p:sp>
        <p:nvSpPr>
          <p:cNvPr id="236" name="Rectangle 235"/>
          <p:cNvSpPr/>
          <p:nvPr/>
        </p:nvSpPr>
        <p:spPr>
          <a:xfrm>
            <a:off x="800858" y="3286879"/>
            <a:ext cx="387342" cy="207149"/>
          </a:xfrm>
          <a:prstGeom prst="rect">
            <a:avLst/>
          </a:prstGeom>
          <a:solidFill>
            <a:schemeClr val="tx2"/>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chemeClr val="bg1"/>
                    </a:gs>
                    <a:gs pos="100000">
                      <a:schemeClr val="bg1"/>
                    </a:gs>
                  </a:gsLst>
                  <a:lin ang="5400000" scaled="0"/>
                </a:gradFill>
              </a:rPr>
              <a:t>NIC</a:t>
            </a:r>
          </a:p>
        </p:txBody>
      </p:sp>
      <p:sp>
        <p:nvSpPr>
          <p:cNvPr id="237" name="Rectangle 236"/>
          <p:cNvSpPr/>
          <p:nvPr/>
        </p:nvSpPr>
        <p:spPr>
          <a:xfrm>
            <a:off x="2459014" y="4208035"/>
            <a:ext cx="524941" cy="664334"/>
          </a:xfrm>
          <a:prstGeom prst="rect">
            <a:avLst/>
          </a:prstGeom>
          <a:solidFill>
            <a:schemeClr val="tx2"/>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chemeClr val="bg1"/>
                    </a:gs>
                    <a:gs pos="100000">
                      <a:schemeClr val="bg1"/>
                    </a:gs>
                  </a:gsLst>
                  <a:lin ang="5400000" scaled="0"/>
                </a:gradFill>
              </a:rPr>
              <a:t>Router</a:t>
            </a:r>
          </a:p>
        </p:txBody>
      </p:sp>
      <p:sp>
        <p:nvSpPr>
          <p:cNvPr id="238" name="Rectangle 237"/>
          <p:cNvSpPr/>
          <p:nvPr/>
        </p:nvSpPr>
        <p:spPr>
          <a:xfrm>
            <a:off x="1663041" y="4570705"/>
            <a:ext cx="464144" cy="353587"/>
          </a:xfrm>
          <a:prstGeom prst="rect">
            <a:avLst/>
          </a:prstGeom>
          <a:solidFill>
            <a:schemeClr val="tx2"/>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chemeClr val="bg1"/>
                    </a:gs>
                    <a:gs pos="100000">
                      <a:schemeClr val="bg1"/>
                    </a:gs>
                  </a:gsLst>
                  <a:lin ang="5400000" scaled="0"/>
                </a:gradFill>
              </a:rPr>
              <a:t>Switch2</a:t>
            </a:r>
          </a:p>
        </p:txBody>
      </p:sp>
      <p:cxnSp>
        <p:nvCxnSpPr>
          <p:cNvPr id="239" name="Straight Connector 238"/>
          <p:cNvCxnSpPr>
            <a:stCxn id="233" idx="3"/>
            <a:endCxn id="228" idx="1"/>
          </p:cNvCxnSpPr>
          <p:nvPr/>
        </p:nvCxnSpPr>
        <p:spPr>
          <a:xfrm flipV="1">
            <a:off x="3728999" y="4750185"/>
            <a:ext cx="200865" cy="528768"/>
          </a:xfrm>
          <a:prstGeom prst="line">
            <a:avLst/>
          </a:prstGeom>
        </p:spPr>
        <p:style>
          <a:lnRef idx="3">
            <a:schemeClr val="accent1"/>
          </a:lnRef>
          <a:fillRef idx="0">
            <a:schemeClr val="accent1"/>
          </a:fillRef>
          <a:effectRef idx="2">
            <a:schemeClr val="accent1"/>
          </a:effectRef>
          <a:fontRef idx="minor">
            <a:schemeClr val="tx1"/>
          </a:fontRef>
        </p:style>
      </p:cxnSp>
      <p:cxnSp>
        <p:nvCxnSpPr>
          <p:cNvPr id="240" name="Straight Connector 239"/>
          <p:cNvCxnSpPr>
            <a:stCxn id="338" idx="3"/>
            <a:endCxn id="227" idx="1"/>
          </p:cNvCxnSpPr>
          <p:nvPr/>
        </p:nvCxnSpPr>
        <p:spPr>
          <a:xfrm>
            <a:off x="3733604" y="3992617"/>
            <a:ext cx="207496" cy="444011"/>
          </a:xfrm>
          <a:prstGeom prst="line">
            <a:avLst/>
          </a:prstGeom>
        </p:spPr>
        <p:style>
          <a:lnRef idx="3">
            <a:schemeClr val="accent1"/>
          </a:lnRef>
          <a:fillRef idx="0">
            <a:schemeClr val="accent1"/>
          </a:fillRef>
          <a:effectRef idx="2">
            <a:schemeClr val="accent1"/>
          </a:effectRef>
          <a:fontRef idx="minor">
            <a:schemeClr val="tx1"/>
          </a:fontRef>
        </p:style>
      </p:cxnSp>
      <p:cxnSp>
        <p:nvCxnSpPr>
          <p:cNvPr id="241" name="Straight Connector 240"/>
          <p:cNvCxnSpPr>
            <a:stCxn id="237" idx="3"/>
            <a:endCxn id="338" idx="1"/>
          </p:cNvCxnSpPr>
          <p:nvPr/>
        </p:nvCxnSpPr>
        <p:spPr>
          <a:xfrm flipV="1">
            <a:off x="2983955" y="3992617"/>
            <a:ext cx="285506" cy="547585"/>
          </a:xfrm>
          <a:prstGeom prst="line">
            <a:avLst/>
          </a:prstGeom>
        </p:spPr>
        <p:style>
          <a:lnRef idx="3">
            <a:schemeClr val="accent1"/>
          </a:lnRef>
          <a:fillRef idx="0">
            <a:schemeClr val="accent1"/>
          </a:fillRef>
          <a:effectRef idx="2">
            <a:schemeClr val="accent1"/>
          </a:effectRef>
          <a:fontRef idx="minor">
            <a:schemeClr val="tx1"/>
          </a:fontRef>
        </p:style>
      </p:cxnSp>
      <p:cxnSp>
        <p:nvCxnSpPr>
          <p:cNvPr id="242" name="Straight Connector 241"/>
          <p:cNvCxnSpPr>
            <a:stCxn id="237" idx="3"/>
            <a:endCxn id="233" idx="1"/>
          </p:cNvCxnSpPr>
          <p:nvPr/>
        </p:nvCxnSpPr>
        <p:spPr>
          <a:xfrm>
            <a:off x="2983954" y="4540202"/>
            <a:ext cx="280901" cy="738751"/>
          </a:xfrm>
          <a:prstGeom prst="line">
            <a:avLst/>
          </a:prstGeom>
        </p:spPr>
        <p:style>
          <a:lnRef idx="3">
            <a:schemeClr val="accent1"/>
          </a:lnRef>
          <a:fillRef idx="0">
            <a:schemeClr val="accent1"/>
          </a:fillRef>
          <a:effectRef idx="2">
            <a:schemeClr val="accent1"/>
          </a:effectRef>
          <a:fontRef idx="minor">
            <a:schemeClr val="tx1"/>
          </a:fontRef>
        </p:style>
      </p:cxnSp>
      <p:cxnSp>
        <p:nvCxnSpPr>
          <p:cNvPr id="243" name="Straight Connector 242"/>
          <p:cNvCxnSpPr>
            <a:stCxn id="231" idx="0"/>
            <a:endCxn id="306" idx="1"/>
          </p:cNvCxnSpPr>
          <p:nvPr/>
        </p:nvCxnSpPr>
        <p:spPr>
          <a:xfrm flipV="1">
            <a:off x="4606593" y="3330633"/>
            <a:ext cx="75322" cy="408918"/>
          </a:xfrm>
          <a:prstGeom prst="line">
            <a:avLst/>
          </a:prstGeom>
        </p:spPr>
        <p:style>
          <a:lnRef idx="3">
            <a:schemeClr val="accent1"/>
          </a:lnRef>
          <a:fillRef idx="0">
            <a:schemeClr val="accent1"/>
          </a:fillRef>
          <a:effectRef idx="2">
            <a:schemeClr val="accent1"/>
          </a:effectRef>
          <a:fontRef idx="minor">
            <a:schemeClr val="tx1"/>
          </a:fontRef>
        </p:style>
      </p:cxnSp>
      <p:cxnSp>
        <p:nvCxnSpPr>
          <p:cNvPr id="244" name="Straight Connector 243"/>
          <p:cNvCxnSpPr>
            <a:stCxn id="307" idx="4"/>
            <a:endCxn id="222" idx="0"/>
          </p:cNvCxnSpPr>
          <p:nvPr/>
        </p:nvCxnSpPr>
        <p:spPr>
          <a:xfrm>
            <a:off x="5645521" y="3345349"/>
            <a:ext cx="136836" cy="376841"/>
          </a:xfrm>
          <a:prstGeom prst="line">
            <a:avLst/>
          </a:prstGeom>
        </p:spPr>
        <p:style>
          <a:lnRef idx="3">
            <a:schemeClr val="accent6"/>
          </a:lnRef>
          <a:fillRef idx="0">
            <a:schemeClr val="accent6"/>
          </a:fillRef>
          <a:effectRef idx="2">
            <a:schemeClr val="accent6"/>
          </a:effectRef>
          <a:fontRef idx="minor">
            <a:schemeClr val="tx1"/>
          </a:fontRef>
        </p:style>
      </p:cxnSp>
      <p:cxnSp>
        <p:nvCxnSpPr>
          <p:cNvPr id="245" name="Straight Connector 244"/>
          <p:cNvCxnSpPr>
            <a:stCxn id="319" idx="1"/>
            <a:endCxn id="221" idx="0"/>
          </p:cNvCxnSpPr>
          <p:nvPr/>
        </p:nvCxnSpPr>
        <p:spPr>
          <a:xfrm flipH="1">
            <a:off x="8343990" y="3315093"/>
            <a:ext cx="111523" cy="321305"/>
          </a:xfrm>
          <a:prstGeom prst="line">
            <a:avLst/>
          </a:prstGeom>
        </p:spPr>
        <p:style>
          <a:lnRef idx="3">
            <a:schemeClr val="accent6"/>
          </a:lnRef>
          <a:fillRef idx="0">
            <a:schemeClr val="accent6"/>
          </a:fillRef>
          <a:effectRef idx="2">
            <a:schemeClr val="accent6"/>
          </a:effectRef>
          <a:fontRef idx="minor">
            <a:schemeClr val="tx1"/>
          </a:fontRef>
        </p:style>
      </p:cxnSp>
      <p:cxnSp>
        <p:nvCxnSpPr>
          <p:cNvPr id="246" name="Straight Connector 245"/>
          <p:cNvCxnSpPr>
            <a:endCxn id="319" idx="0"/>
          </p:cNvCxnSpPr>
          <p:nvPr/>
        </p:nvCxnSpPr>
        <p:spPr>
          <a:xfrm flipH="1">
            <a:off x="8758581" y="3104566"/>
            <a:ext cx="284055"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47" name="Straight Connector 246"/>
          <p:cNvCxnSpPr>
            <a:stCxn id="222" idx="2"/>
            <a:endCxn id="215" idx="1"/>
          </p:cNvCxnSpPr>
          <p:nvPr/>
        </p:nvCxnSpPr>
        <p:spPr>
          <a:xfrm>
            <a:off x="5782357" y="4138003"/>
            <a:ext cx="193618" cy="300756"/>
          </a:xfrm>
          <a:prstGeom prst="line">
            <a:avLst/>
          </a:prstGeom>
        </p:spPr>
        <p:style>
          <a:lnRef idx="3">
            <a:schemeClr val="accent6"/>
          </a:lnRef>
          <a:fillRef idx="0">
            <a:schemeClr val="accent6"/>
          </a:fillRef>
          <a:effectRef idx="2">
            <a:schemeClr val="accent6"/>
          </a:effectRef>
          <a:fontRef idx="minor">
            <a:schemeClr val="tx1"/>
          </a:fontRef>
        </p:style>
      </p:cxnSp>
      <p:cxnSp>
        <p:nvCxnSpPr>
          <p:cNvPr id="248" name="Straight Connector 247"/>
          <p:cNvCxnSpPr>
            <a:stCxn id="222" idx="2"/>
            <a:endCxn id="217" idx="1"/>
          </p:cNvCxnSpPr>
          <p:nvPr/>
        </p:nvCxnSpPr>
        <p:spPr>
          <a:xfrm>
            <a:off x="5782357" y="4138003"/>
            <a:ext cx="182381" cy="614314"/>
          </a:xfrm>
          <a:prstGeom prst="line">
            <a:avLst/>
          </a:prstGeom>
        </p:spPr>
        <p:style>
          <a:lnRef idx="3">
            <a:schemeClr val="accent6"/>
          </a:lnRef>
          <a:fillRef idx="0">
            <a:schemeClr val="accent6"/>
          </a:fillRef>
          <a:effectRef idx="2">
            <a:schemeClr val="accent6"/>
          </a:effectRef>
          <a:fontRef idx="minor">
            <a:schemeClr val="tx1"/>
          </a:fontRef>
        </p:style>
      </p:cxnSp>
      <p:cxnSp>
        <p:nvCxnSpPr>
          <p:cNvPr id="249" name="Straight Connector 248"/>
          <p:cNvCxnSpPr>
            <a:stCxn id="215" idx="3"/>
            <a:endCxn id="224" idx="1"/>
          </p:cNvCxnSpPr>
          <p:nvPr/>
        </p:nvCxnSpPr>
        <p:spPr>
          <a:xfrm flipV="1">
            <a:off x="6476926" y="3645461"/>
            <a:ext cx="351796" cy="793298"/>
          </a:xfrm>
          <a:prstGeom prst="line">
            <a:avLst/>
          </a:prstGeom>
        </p:spPr>
        <p:style>
          <a:lnRef idx="3">
            <a:schemeClr val="accent6"/>
          </a:lnRef>
          <a:fillRef idx="0">
            <a:schemeClr val="accent6"/>
          </a:fillRef>
          <a:effectRef idx="2">
            <a:schemeClr val="accent6"/>
          </a:effectRef>
          <a:fontRef idx="minor">
            <a:schemeClr val="tx1"/>
          </a:fontRef>
        </p:style>
      </p:cxnSp>
      <p:cxnSp>
        <p:nvCxnSpPr>
          <p:cNvPr id="250" name="Straight Connector 249"/>
          <p:cNvCxnSpPr>
            <a:stCxn id="207" idx="1"/>
            <a:endCxn id="224" idx="3"/>
          </p:cNvCxnSpPr>
          <p:nvPr/>
        </p:nvCxnSpPr>
        <p:spPr>
          <a:xfrm flipH="1" flipV="1">
            <a:off x="7292866" y="3645461"/>
            <a:ext cx="348946" cy="757527"/>
          </a:xfrm>
          <a:prstGeom prst="line">
            <a:avLst/>
          </a:prstGeom>
        </p:spPr>
        <p:style>
          <a:lnRef idx="3">
            <a:schemeClr val="accent6"/>
          </a:lnRef>
          <a:fillRef idx="0">
            <a:schemeClr val="accent6"/>
          </a:fillRef>
          <a:effectRef idx="2">
            <a:schemeClr val="accent6"/>
          </a:effectRef>
          <a:fontRef idx="minor">
            <a:schemeClr val="tx1"/>
          </a:fontRef>
        </p:style>
      </p:cxnSp>
      <p:cxnSp>
        <p:nvCxnSpPr>
          <p:cNvPr id="251" name="Straight Connector 250"/>
          <p:cNvCxnSpPr>
            <a:stCxn id="207" idx="3"/>
            <a:endCxn id="221" idx="2"/>
          </p:cNvCxnSpPr>
          <p:nvPr/>
        </p:nvCxnSpPr>
        <p:spPr>
          <a:xfrm flipV="1">
            <a:off x="8106324" y="4052211"/>
            <a:ext cx="237666" cy="350777"/>
          </a:xfrm>
          <a:prstGeom prst="line">
            <a:avLst/>
          </a:prstGeom>
        </p:spPr>
        <p:style>
          <a:lnRef idx="3">
            <a:schemeClr val="accent6"/>
          </a:lnRef>
          <a:fillRef idx="0">
            <a:schemeClr val="accent6"/>
          </a:fillRef>
          <a:effectRef idx="2">
            <a:schemeClr val="accent6"/>
          </a:effectRef>
          <a:fontRef idx="minor">
            <a:schemeClr val="tx1"/>
          </a:fontRef>
        </p:style>
      </p:cxnSp>
      <p:cxnSp>
        <p:nvCxnSpPr>
          <p:cNvPr id="252" name="Straight Connector 251"/>
          <p:cNvCxnSpPr>
            <a:stCxn id="208" idx="3"/>
            <a:endCxn id="221" idx="2"/>
          </p:cNvCxnSpPr>
          <p:nvPr/>
        </p:nvCxnSpPr>
        <p:spPr>
          <a:xfrm flipV="1">
            <a:off x="8095087" y="4052211"/>
            <a:ext cx="248902" cy="664334"/>
          </a:xfrm>
          <a:prstGeom prst="line">
            <a:avLst/>
          </a:prstGeom>
        </p:spPr>
        <p:style>
          <a:lnRef idx="3">
            <a:schemeClr val="accent6"/>
          </a:lnRef>
          <a:fillRef idx="0">
            <a:schemeClr val="accent6"/>
          </a:fillRef>
          <a:effectRef idx="2">
            <a:schemeClr val="accent6"/>
          </a:effectRef>
          <a:fontRef idx="minor">
            <a:schemeClr val="tx1"/>
          </a:fontRef>
        </p:style>
      </p:cxnSp>
      <p:cxnSp>
        <p:nvCxnSpPr>
          <p:cNvPr id="253" name="Straight Connector 252"/>
          <p:cNvCxnSpPr>
            <a:stCxn id="227" idx="3"/>
            <a:endCxn id="230" idx="2"/>
          </p:cNvCxnSpPr>
          <p:nvPr/>
        </p:nvCxnSpPr>
        <p:spPr>
          <a:xfrm flipV="1">
            <a:off x="4405886" y="4177401"/>
            <a:ext cx="200708" cy="259227"/>
          </a:xfrm>
          <a:prstGeom prst="line">
            <a:avLst/>
          </a:prstGeom>
        </p:spPr>
        <p:style>
          <a:lnRef idx="3">
            <a:schemeClr val="accent1"/>
          </a:lnRef>
          <a:fillRef idx="0">
            <a:schemeClr val="accent1"/>
          </a:fillRef>
          <a:effectRef idx="2">
            <a:schemeClr val="accent1"/>
          </a:effectRef>
          <a:fontRef idx="minor">
            <a:schemeClr val="tx1"/>
          </a:fontRef>
        </p:style>
      </p:cxnSp>
      <p:cxnSp>
        <p:nvCxnSpPr>
          <p:cNvPr id="254" name="Straight Connector 253"/>
          <p:cNvCxnSpPr>
            <a:stCxn id="231" idx="0"/>
          </p:cNvCxnSpPr>
          <p:nvPr/>
        </p:nvCxnSpPr>
        <p:spPr>
          <a:xfrm flipV="1">
            <a:off x="4606593" y="3486067"/>
            <a:ext cx="230756" cy="253484"/>
          </a:xfrm>
          <a:prstGeom prst="line">
            <a:avLst/>
          </a:prstGeom>
        </p:spPr>
        <p:style>
          <a:lnRef idx="3">
            <a:schemeClr val="accent1"/>
          </a:lnRef>
          <a:fillRef idx="0">
            <a:schemeClr val="accent1"/>
          </a:fillRef>
          <a:effectRef idx="2">
            <a:schemeClr val="accent1"/>
          </a:effectRef>
          <a:fontRef idx="minor">
            <a:schemeClr val="tx1"/>
          </a:fontRef>
        </p:style>
      </p:cxnSp>
      <p:cxnSp>
        <p:nvCxnSpPr>
          <p:cNvPr id="255" name="Straight Connector 254"/>
          <p:cNvCxnSpPr>
            <a:stCxn id="231" idx="0"/>
          </p:cNvCxnSpPr>
          <p:nvPr/>
        </p:nvCxnSpPr>
        <p:spPr>
          <a:xfrm flipV="1">
            <a:off x="4606593" y="3514796"/>
            <a:ext cx="347561" cy="224755"/>
          </a:xfrm>
          <a:prstGeom prst="line">
            <a:avLst/>
          </a:prstGeom>
        </p:spPr>
        <p:style>
          <a:lnRef idx="3">
            <a:schemeClr val="accent1"/>
          </a:lnRef>
          <a:fillRef idx="0">
            <a:schemeClr val="accent1"/>
          </a:fillRef>
          <a:effectRef idx="2">
            <a:schemeClr val="accent1"/>
          </a:effectRef>
          <a:fontRef idx="minor">
            <a:schemeClr val="tx1"/>
          </a:fontRef>
        </p:style>
      </p:cxnSp>
      <p:cxnSp>
        <p:nvCxnSpPr>
          <p:cNvPr id="256" name="Straight Connector 255"/>
          <p:cNvCxnSpPr>
            <a:stCxn id="231" idx="0"/>
            <a:endCxn id="305" idx="2"/>
          </p:cNvCxnSpPr>
          <p:nvPr/>
        </p:nvCxnSpPr>
        <p:spPr>
          <a:xfrm flipV="1">
            <a:off x="4606593" y="3584931"/>
            <a:ext cx="571964" cy="154621"/>
          </a:xfrm>
          <a:prstGeom prst="line">
            <a:avLst/>
          </a:prstGeom>
        </p:spPr>
        <p:style>
          <a:lnRef idx="3">
            <a:schemeClr val="accent1"/>
          </a:lnRef>
          <a:fillRef idx="0">
            <a:schemeClr val="accent1"/>
          </a:fillRef>
          <a:effectRef idx="2">
            <a:schemeClr val="accent1"/>
          </a:effectRef>
          <a:fontRef idx="minor">
            <a:schemeClr val="tx1"/>
          </a:fontRef>
        </p:style>
      </p:cxnSp>
      <p:cxnSp>
        <p:nvCxnSpPr>
          <p:cNvPr id="257" name="Straight Connector 256"/>
          <p:cNvCxnSpPr>
            <a:stCxn id="228" idx="3"/>
            <a:endCxn id="230" idx="2"/>
          </p:cNvCxnSpPr>
          <p:nvPr/>
        </p:nvCxnSpPr>
        <p:spPr>
          <a:xfrm flipV="1">
            <a:off x="4394650" y="4177401"/>
            <a:ext cx="211944" cy="572784"/>
          </a:xfrm>
          <a:prstGeom prst="line">
            <a:avLst/>
          </a:prstGeom>
        </p:spPr>
        <p:style>
          <a:lnRef idx="3">
            <a:schemeClr val="accent1"/>
          </a:lnRef>
          <a:fillRef idx="0">
            <a:schemeClr val="accent1"/>
          </a:fillRef>
          <a:effectRef idx="2">
            <a:schemeClr val="accent1"/>
          </a:effectRef>
          <a:fontRef idx="minor">
            <a:schemeClr val="tx1"/>
          </a:fontRef>
        </p:style>
      </p:cxnSp>
      <p:cxnSp>
        <p:nvCxnSpPr>
          <p:cNvPr id="258" name="Straight Connector 257"/>
          <p:cNvCxnSpPr>
            <a:stCxn id="217" idx="3"/>
            <a:endCxn id="225" idx="1"/>
          </p:cNvCxnSpPr>
          <p:nvPr/>
        </p:nvCxnSpPr>
        <p:spPr>
          <a:xfrm>
            <a:off x="6465689" y="4752317"/>
            <a:ext cx="346220" cy="622195"/>
          </a:xfrm>
          <a:prstGeom prst="line">
            <a:avLst/>
          </a:prstGeom>
        </p:spPr>
        <p:style>
          <a:lnRef idx="3">
            <a:schemeClr val="accent6"/>
          </a:lnRef>
          <a:fillRef idx="0">
            <a:schemeClr val="accent6"/>
          </a:fillRef>
          <a:effectRef idx="2">
            <a:schemeClr val="accent6"/>
          </a:effectRef>
          <a:fontRef idx="minor">
            <a:schemeClr val="tx1"/>
          </a:fontRef>
        </p:style>
      </p:cxnSp>
      <p:cxnSp>
        <p:nvCxnSpPr>
          <p:cNvPr id="259" name="Straight Connector 258"/>
          <p:cNvCxnSpPr>
            <a:stCxn id="208" idx="1"/>
            <a:endCxn id="225" idx="3"/>
          </p:cNvCxnSpPr>
          <p:nvPr/>
        </p:nvCxnSpPr>
        <p:spPr>
          <a:xfrm flipH="1">
            <a:off x="7276053" y="4716545"/>
            <a:ext cx="354523" cy="657967"/>
          </a:xfrm>
          <a:prstGeom prst="line">
            <a:avLst/>
          </a:prstGeom>
        </p:spPr>
        <p:style>
          <a:lnRef idx="3">
            <a:schemeClr val="accent6"/>
          </a:lnRef>
          <a:fillRef idx="0">
            <a:schemeClr val="accent6"/>
          </a:fillRef>
          <a:effectRef idx="2">
            <a:schemeClr val="accent6"/>
          </a:effectRef>
          <a:fontRef idx="minor">
            <a:schemeClr val="tx1"/>
          </a:fontRef>
        </p:style>
      </p:cxnSp>
      <p:cxnSp>
        <p:nvCxnSpPr>
          <p:cNvPr id="260" name="Straight Connector 259"/>
          <p:cNvCxnSpPr>
            <a:stCxn id="220" idx="0"/>
            <a:endCxn id="320" idx="3"/>
          </p:cNvCxnSpPr>
          <p:nvPr/>
        </p:nvCxnSpPr>
        <p:spPr>
          <a:xfrm flipV="1">
            <a:off x="9006456" y="3379302"/>
            <a:ext cx="137664" cy="257097"/>
          </a:xfrm>
          <a:prstGeom prst="line">
            <a:avLst/>
          </a:prstGeom>
        </p:spPr>
        <p:style>
          <a:lnRef idx="3">
            <a:schemeClr val="accent4"/>
          </a:lnRef>
          <a:fillRef idx="0">
            <a:schemeClr val="accent4"/>
          </a:fillRef>
          <a:effectRef idx="2">
            <a:schemeClr val="accent4"/>
          </a:effectRef>
          <a:fontRef idx="minor">
            <a:schemeClr val="tx1"/>
          </a:fontRef>
        </p:style>
      </p:cxnSp>
      <p:cxnSp>
        <p:nvCxnSpPr>
          <p:cNvPr id="261" name="Straight Connector 260"/>
          <p:cNvCxnSpPr>
            <a:stCxn id="220" idx="2"/>
          </p:cNvCxnSpPr>
          <p:nvPr/>
        </p:nvCxnSpPr>
        <p:spPr>
          <a:xfrm>
            <a:off x="9006456" y="4052212"/>
            <a:ext cx="137664" cy="346173"/>
          </a:xfrm>
          <a:prstGeom prst="line">
            <a:avLst/>
          </a:prstGeom>
        </p:spPr>
        <p:style>
          <a:lnRef idx="3">
            <a:schemeClr val="accent4"/>
          </a:lnRef>
          <a:fillRef idx="0">
            <a:schemeClr val="accent4"/>
          </a:fillRef>
          <a:effectRef idx="2">
            <a:schemeClr val="accent4"/>
          </a:effectRef>
          <a:fontRef idx="minor">
            <a:schemeClr val="tx1"/>
          </a:fontRef>
        </p:style>
      </p:cxnSp>
      <p:cxnSp>
        <p:nvCxnSpPr>
          <p:cNvPr id="262" name="Straight Connector 261"/>
          <p:cNvCxnSpPr>
            <a:stCxn id="220" idx="2"/>
          </p:cNvCxnSpPr>
          <p:nvPr/>
        </p:nvCxnSpPr>
        <p:spPr>
          <a:xfrm>
            <a:off x="9006456" y="4052212"/>
            <a:ext cx="137664" cy="664333"/>
          </a:xfrm>
          <a:prstGeom prst="line">
            <a:avLst/>
          </a:prstGeom>
        </p:spPr>
        <p:style>
          <a:lnRef idx="3">
            <a:schemeClr val="accent4"/>
          </a:lnRef>
          <a:fillRef idx="0">
            <a:schemeClr val="accent4"/>
          </a:fillRef>
          <a:effectRef idx="2">
            <a:schemeClr val="accent4"/>
          </a:effectRef>
          <a:fontRef idx="minor">
            <a:schemeClr val="tx1"/>
          </a:fontRef>
        </p:style>
      </p:cxnSp>
      <p:cxnSp>
        <p:nvCxnSpPr>
          <p:cNvPr id="287" name="Straight Connector 286"/>
          <p:cNvCxnSpPr>
            <a:stCxn id="237" idx="1"/>
            <a:endCxn id="234" idx="3"/>
          </p:cNvCxnSpPr>
          <p:nvPr/>
        </p:nvCxnSpPr>
        <p:spPr>
          <a:xfrm flipH="1" flipV="1">
            <a:off x="2111490" y="3390454"/>
            <a:ext cx="347524" cy="1149748"/>
          </a:xfrm>
          <a:prstGeom prst="line">
            <a:avLst/>
          </a:prstGeom>
        </p:spPr>
        <p:style>
          <a:lnRef idx="3">
            <a:schemeClr val="accent1"/>
          </a:lnRef>
          <a:fillRef idx="0">
            <a:schemeClr val="accent1"/>
          </a:fillRef>
          <a:effectRef idx="2">
            <a:schemeClr val="accent1"/>
          </a:effectRef>
          <a:fontRef idx="minor">
            <a:schemeClr val="tx1"/>
          </a:fontRef>
        </p:style>
      </p:cxnSp>
      <p:cxnSp>
        <p:nvCxnSpPr>
          <p:cNvPr id="288" name="Straight Connector 287"/>
          <p:cNvCxnSpPr>
            <a:stCxn id="234" idx="1"/>
            <a:endCxn id="236" idx="3"/>
          </p:cNvCxnSpPr>
          <p:nvPr/>
        </p:nvCxnSpPr>
        <p:spPr>
          <a:xfrm flipH="1" flipV="1">
            <a:off x="1188201" y="3390454"/>
            <a:ext cx="459145"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290" name="Straight Connector 289"/>
          <p:cNvCxnSpPr>
            <a:stCxn id="238" idx="1"/>
            <a:endCxn id="297" idx="3"/>
          </p:cNvCxnSpPr>
          <p:nvPr/>
        </p:nvCxnSpPr>
        <p:spPr>
          <a:xfrm flipH="1">
            <a:off x="1219731" y="4747498"/>
            <a:ext cx="443310" cy="8341"/>
          </a:xfrm>
          <a:prstGeom prst="line">
            <a:avLst/>
          </a:prstGeom>
        </p:spPr>
        <p:style>
          <a:lnRef idx="3">
            <a:schemeClr val="accent1"/>
          </a:lnRef>
          <a:fillRef idx="0">
            <a:schemeClr val="accent1"/>
          </a:fillRef>
          <a:effectRef idx="2">
            <a:schemeClr val="accent1"/>
          </a:effectRef>
          <a:fontRef idx="minor">
            <a:schemeClr val="tx1"/>
          </a:fontRef>
        </p:style>
      </p:cxnSp>
      <p:cxnSp>
        <p:nvCxnSpPr>
          <p:cNvPr id="291" name="Straight Connector 290"/>
          <p:cNvCxnSpPr>
            <a:stCxn id="237" idx="1"/>
            <a:endCxn id="238" idx="3"/>
          </p:cNvCxnSpPr>
          <p:nvPr/>
        </p:nvCxnSpPr>
        <p:spPr>
          <a:xfrm flipH="1">
            <a:off x="2127184" y="4540202"/>
            <a:ext cx="331829" cy="207296"/>
          </a:xfrm>
          <a:prstGeom prst="line">
            <a:avLst/>
          </a:prstGeom>
        </p:spPr>
        <p:style>
          <a:lnRef idx="3">
            <a:schemeClr val="accent1"/>
          </a:lnRef>
          <a:fillRef idx="0">
            <a:schemeClr val="accent1"/>
          </a:fillRef>
          <a:effectRef idx="2">
            <a:schemeClr val="accent1"/>
          </a:effectRef>
          <a:fontRef idx="minor">
            <a:schemeClr val="tx1"/>
          </a:fontRef>
        </p:style>
      </p:cxnSp>
      <p:sp>
        <p:nvSpPr>
          <p:cNvPr id="293" name="Rectangle 292"/>
          <p:cNvSpPr/>
          <p:nvPr/>
        </p:nvSpPr>
        <p:spPr>
          <a:xfrm>
            <a:off x="443604" y="4210461"/>
            <a:ext cx="460634" cy="722171"/>
          </a:xfrm>
          <a:prstGeom prst="rect">
            <a:avLst/>
          </a:prstGeom>
          <a:ln>
            <a:solidFill>
              <a:srgbClr val="FFFFFF"/>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rgbClr val="FFFFFF"/>
                    </a:gs>
                    <a:gs pos="100000">
                      <a:srgbClr val="FFFFFF"/>
                    </a:gs>
                  </a:gsLst>
                  <a:lin ang="5400000" scaled="0"/>
                </a:gradFill>
              </a:rPr>
              <a:t>Client</a:t>
            </a:r>
          </a:p>
        </p:txBody>
      </p:sp>
      <p:sp>
        <p:nvSpPr>
          <p:cNvPr id="294" name="Rectangle 293"/>
          <p:cNvSpPr/>
          <p:nvPr/>
        </p:nvSpPr>
        <p:spPr>
          <a:xfrm>
            <a:off x="348766" y="4327881"/>
            <a:ext cx="668194" cy="722171"/>
          </a:xfrm>
          <a:prstGeom prst="rect">
            <a:avLst/>
          </a:prstGeom>
          <a:ln>
            <a:solidFill>
              <a:srgbClr val="FFFFFF"/>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rgbClr val="FFFFFF"/>
                    </a:gs>
                    <a:gs pos="100000">
                      <a:srgbClr val="FFFFFF"/>
                    </a:gs>
                  </a:gsLst>
                  <a:lin ang="5400000" scaled="0"/>
                </a:gradFill>
              </a:rPr>
              <a:t>Client</a:t>
            </a:r>
          </a:p>
        </p:txBody>
      </p:sp>
      <p:sp>
        <p:nvSpPr>
          <p:cNvPr id="296" name="Rectangle 295"/>
          <p:cNvSpPr/>
          <p:nvPr/>
        </p:nvSpPr>
        <p:spPr>
          <a:xfrm>
            <a:off x="262655" y="4459536"/>
            <a:ext cx="870901" cy="722171"/>
          </a:xfrm>
          <a:prstGeom prst="rect">
            <a:avLst/>
          </a:prstGeom>
          <a:ln>
            <a:solidFill>
              <a:srgbClr val="FFFFFF"/>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1050" dirty="0">
                <a:gradFill>
                  <a:gsLst>
                    <a:gs pos="0">
                      <a:srgbClr val="FFFFFF"/>
                    </a:gs>
                    <a:gs pos="100000">
                      <a:srgbClr val="FFFFFF"/>
                    </a:gs>
                  </a:gsLst>
                  <a:lin ang="5400000" scaled="0"/>
                </a:gradFill>
              </a:rPr>
              <a:t>Client</a:t>
            </a:r>
          </a:p>
        </p:txBody>
      </p:sp>
      <p:sp>
        <p:nvSpPr>
          <p:cNvPr id="297" name="Rectangle 296"/>
          <p:cNvSpPr/>
          <p:nvPr/>
        </p:nvSpPr>
        <p:spPr>
          <a:xfrm>
            <a:off x="832389" y="4652264"/>
            <a:ext cx="387342" cy="207149"/>
          </a:xfrm>
          <a:prstGeom prst="rect">
            <a:avLst/>
          </a:prstGeom>
          <a:solidFill>
            <a:schemeClr val="tx2"/>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chemeClr val="bg1"/>
                    </a:gs>
                    <a:gs pos="100000">
                      <a:schemeClr val="bg1"/>
                    </a:gs>
                  </a:gsLst>
                  <a:lin ang="5400000" scaled="0"/>
                </a:gradFill>
              </a:rPr>
              <a:t>NIC</a:t>
            </a:r>
          </a:p>
        </p:txBody>
      </p:sp>
      <p:cxnSp>
        <p:nvCxnSpPr>
          <p:cNvPr id="299" name="Straight Connector 298"/>
          <p:cNvCxnSpPr>
            <a:endCxn id="222" idx="0"/>
          </p:cNvCxnSpPr>
          <p:nvPr/>
        </p:nvCxnSpPr>
        <p:spPr>
          <a:xfrm>
            <a:off x="5569673" y="3507849"/>
            <a:ext cx="212684" cy="214341"/>
          </a:xfrm>
          <a:prstGeom prst="line">
            <a:avLst/>
          </a:prstGeom>
        </p:spPr>
        <p:style>
          <a:lnRef idx="3">
            <a:schemeClr val="accent6"/>
          </a:lnRef>
          <a:fillRef idx="0">
            <a:schemeClr val="accent6"/>
          </a:fillRef>
          <a:effectRef idx="2">
            <a:schemeClr val="accent6"/>
          </a:effectRef>
          <a:fontRef idx="minor">
            <a:schemeClr val="tx1"/>
          </a:fontRef>
        </p:style>
      </p:cxnSp>
      <p:cxnSp>
        <p:nvCxnSpPr>
          <p:cNvPr id="300" name="Straight Connector 299"/>
          <p:cNvCxnSpPr>
            <a:stCxn id="222" idx="0"/>
            <a:endCxn id="307" idx="3"/>
          </p:cNvCxnSpPr>
          <p:nvPr/>
        </p:nvCxnSpPr>
        <p:spPr>
          <a:xfrm flipH="1" flipV="1">
            <a:off x="5453733" y="3523181"/>
            <a:ext cx="328624" cy="199009"/>
          </a:xfrm>
          <a:prstGeom prst="line">
            <a:avLst/>
          </a:prstGeom>
        </p:spPr>
        <p:style>
          <a:lnRef idx="3">
            <a:schemeClr val="accent6"/>
          </a:lnRef>
          <a:fillRef idx="0">
            <a:schemeClr val="accent6"/>
          </a:fillRef>
          <a:effectRef idx="2">
            <a:schemeClr val="accent6"/>
          </a:effectRef>
          <a:fontRef idx="minor">
            <a:schemeClr val="tx1"/>
          </a:fontRef>
        </p:style>
      </p:cxnSp>
      <p:cxnSp>
        <p:nvCxnSpPr>
          <p:cNvPr id="301" name="Straight Connector 300"/>
          <p:cNvCxnSpPr>
            <a:endCxn id="222" idx="0"/>
          </p:cNvCxnSpPr>
          <p:nvPr/>
        </p:nvCxnSpPr>
        <p:spPr>
          <a:xfrm>
            <a:off x="5350083" y="3583786"/>
            <a:ext cx="432274" cy="138404"/>
          </a:xfrm>
          <a:prstGeom prst="line">
            <a:avLst/>
          </a:prstGeom>
        </p:spPr>
        <p:style>
          <a:lnRef idx="3">
            <a:schemeClr val="accent6"/>
          </a:lnRef>
          <a:fillRef idx="0">
            <a:schemeClr val="accent6"/>
          </a:fillRef>
          <a:effectRef idx="2">
            <a:schemeClr val="accent6"/>
          </a:effectRef>
          <a:fontRef idx="minor">
            <a:schemeClr val="tx1"/>
          </a:fontRef>
        </p:style>
      </p:cxnSp>
      <p:sp>
        <p:nvSpPr>
          <p:cNvPr id="302" name="Rectangle 301"/>
          <p:cNvSpPr/>
          <p:nvPr/>
        </p:nvSpPr>
        <p:spPr>
          <a:xfrm>
            <a:off x="4963412" y="2577007"/>
            <a:ext cx="377545" cy="786492"/>
          </a:xfrm>
          <a:prstGeom prst="rect">
            <a:avLst/>
          </a:prstGeom>
          <a:solidFill>
            <a:srgbClr val="FF0066"/>
          </a:solidFill>
        </p:spPr>
        <p:style>
          <a:lnRef idx="1">
            <a:schemeClr val="dk1"/>
          </a:lnRef>
          <a:fillRef idx="2">
            <a:schemeClr val="dk1"/>
          </a:fillRef>
          <a:effectRef idx="1">
            <a:schemeClr val="dk1"/>
          </a:effectRef>
          <a:fontRef idx="minor">
            <a:schemeClr val="dk1"/>
          </a:fontRef>
        </p:style>
        <p:txBody>
          <a:bodyPr lIns="0" tIns="93260" rIns="0" bIns="0" rtlCol="0" anchor="t"/>
          <a:lstStyle/>
          <a:p>
            <a:pPr algn="ctr"/>
            <a:r>
              <a:rPr lang="en-US" sz="1050" dirty="0">
                <a:solidFill>
                  <a:srgbClr val="363535"/>
                </a:solidFill>
              </a:rPr>
              <a:t>VM</a:t>
            </a:r>
          </a:p>
        </p:txBody>
      </p:sp>
      <p:sp>
        <p:nvSpPr>
          <p:cNvPr id="303" name="Rectangle 302"/>
          <p:cNvSpPr/>
          <p:nvPr/>
        </p:nvSpPr>
        <p:spPr>
          <a:xfrm>
            <a:off x="4899459" y="2665409"/>
            <a:ext cx="537578" cy="781057"/>
          </a:xfrm>
          <a:prstGeom prst="rect">
            <a:avLst/>
          </a:prstGeom>
          <a:solidFill>
            <a:srgbClr val="FF0066"/>
          </a:solidFill>
        </p:spPr>
        <p:style>
          <a:lnRef idx="1">
            <a:schemeClr val="dk1"/>
          </a:lnRef>
          <a:fillRef idx="2">
            <a:schemeClr val="dk1"/>
          </a:fillRef>
          <a:effectRef idx="1">
            <a:schemeClr val="dk1"/>
          </a:effectRef>
          <a:fontRef idx="minor">
            <a:schemeClr val="dk1"/>
          </a:fontRef>
        </p:style>
        <p:txBody>
          <a:bodyPr lIns="0" tIns="93260" rIns="0" bIns="0" rtlCol="0" anchor="t"/>
          <a:lstStyle/>
          <a:p>
            <a:pPr algn="ctr"/>
            <a:r>
              <a:rPr lang="en-US" sz="1050" dirty="0">
                <a:solidFill>
                  <a:srgbClr val="363535"/>
                </a:solidFill>
              </a:rPr>
              <a:t>VM</a:t>
            </a:r>
          </a:p>
        </p:txBody>
      </p:sp>
      <p:sp>
        <p:nvSpPr>
          <p:cNvPr id="304" name="Rectangle 303"/>
          <p:cNvSpPr/>
          <p:nvPr/>
        </p:nvSpPr>
        <p:spPr>
          <a:xfrm>
            <a:off x="4813985" y="2737778"/>
            <a:ext cx="724971" cy="781057"/>
          </a:xfrm>
          <a:prstGeom prst="rect">
            <a:avLst/>
          </a:prstGeom>
          <a:solidFill>
            <a:srgbClr val="FF0066"/>
          </a:solidFill>
        </p:spPr>
        <p:style>
          <a:lnRef idx="1">
            <a:schemeClr val="dk1"/>
          </a:lnRef>
          <a:fillRef idx="2">
            <a:schemeClr val="dk1"/>
          </a:fillRef>
          <a:effectRef idx="1">
            <a:schemeClr val="dk1"/>
          </a:effectRef>
          <a:fontRef idx="minor">
            <a:schemeClr val="dk1"/>
          </a:fontRef>
        </p:style>
        <p:txBody>
          <a:bodyPr lIns="0" tIns="93260" rIns="0" bIns="0" rtlCol="0" anchor="t"/>
          <a:lstStyle/>
          <a:p>
            <a:pPr algn="ctr"/>
            <a:r>
              <a:rPr lang="en-US" sz="1050" dirty="0">
                <a:solidFill>
                  <a:srgbClr val="363535"/>
                </a:solidFill>
              </a:rPr>
              <a:t>VM</a:t>
            </a:r>
          </a:p>
        </p:txBody>
      </p:sp>
      <p:sp>
        <p:nvSpPr>
          <p:cNvPr id="305" name="Rectangle 304"/>
          <p:cNvSpPr/>
          <p:nvPr/>
        </p:nvSpPr>
        <p:spPr>
          <a:xfrm>
            <a:off x="4750588" y="2827906"/>
            <a:ext cx="855938" cy="757025"/>
          </a:xfrm>
          <a:prstGeom prst="rect">
            <a:avLst/>
          </a:prstGeom>
          <a:solidFill>
            <a:srgbClr val="FF0066"/>
          </a:solidFill>
        </p:spPr>
        <p:style>
          <a:lnRef idx="1">
            <a:schemeClr val="dk1"/>
          </a:lnRef>
          <a:fillRef idx="2">
            <a:schemeClr val="dk1"/>
          </a:fillRef>
          <a:effectRef idx="1">
            <a:schemeClr val="dk1"/>
          </a:effectRef>
          <a:fontRef idx="minor">
            <a:schemeClr val="dk1"/>
          </a:fontRef>
        </p:style>
        <p:txBody>
          <a:bodyPr lIns="0" tIns="27978" rIns="0" bIns="0" rtlCol="0" anchor="t"/>
          <a:lstStyle/>
          <a:p>
            <a:pPr algn="ctr"/>
            <a:r>
              <a:rPr lang="en-US" sz="1050" dirty="0">
                <a:solidFill>
                  <a:srgbClr val="363535"/>
                </a:solidFill>
              </a:rPr>
              <a:t>Virtual</a:t>
            </a:r>
            <a:br>
              <a:rPr lang="en-US" sz="1050" dirty="0">
                <a:solidFill>
                  <a:srgbClr val="363535"/>
                </a:solidFill>
              </a:rPr>
            </a:br>
            <a:r>
              <a:rPr lang="en-US" sz="1050" dirty="0">
                <a:solidFill>
                  <a:srgbClr val="363535"/>
                </a:solidFill>
              </a:rPr>
              <a:t>Machine</a:t>
            </a:r>
          </a:p>
        </p:txBody>
      </p:sp>
      <p:sp>
        <p:nvSpPr>
          <p:cNvPr id="306" name="Rectangle 305"/>
          <p:cNvSpPr/>
          <p:nvPr/>
        </p:nvSpPr>
        <p:spPr>
          <a:xfrm>
            <a:off x="4681915" y="3227059"/>
            <a:ext cx="433547" cy="207149"/>
          </a:xfrm>
          <a:prstGeom prst="rect">
            <a:avLst/>
          </a:prstGeom>
          <a:solidFill>
            <a:schemeClr val="tx2"/>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chemeClr val="bg1"/>
                    </a:gs>
                    <a:gs pos="100000">
                      <a:schemeClr val="bg1"/>
                    </a:gs>
                  </a:gsLst>
                  <a:lin ang="5400000" scaled="0"/>
                </a:gradFill>
              </a:rPr>
              <a:t>vNIC</a:t>
            </a:r>
          </a:p>
        </p:txBody>
      </p:sp>
      <p:sp>
        <p:nvSpPr>
          <p:cNvPr id="307" name="Can 306"/>
          <p:cNvSpPr/>
          <p:nvPr/>
        </p:nvSpPr>
        <p:spPr>
          <a:xfrm>
            <a:off x="5261944" y="3167517"/>
            <a:ext cx="383577" cy="355664"/>
          </a:xfrm>
          <a:prstGeom prst="can">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1050" dirty="0">
                <a:solidFill>
                  <a:srgbClr val="363535"/>
                </a:solidFill>
              </a:rPr>
              <a:t>vDisk</a:t>
            </a:r>
          </a:p>
        </p:txBody>
      </p:sp>
      <p:sp>
        <p:nvSpPr>
          <p:cNvPr id="308" name="Snip and Round Single Corner Rectangle 307"/>
          <p:cNvSpPr/>
          <p:nvPr/>
        </p:nvSpPr>
        <p:spPr>
          <a:xfrm>
            <a:off x="8219250" y="2828990"/>
            <a:ext cx="449534" cy="431494"/>
          </a:xfrm>
          <a:prstGeom prst="snipRoundRect">
            <a:avLst>
              <a:gd name="adj1" fmla="val 1961"/>
              <a:gd name="adj2" fmla="val 16667"/>
            </a:avLst>
          </a:prstGeom>
          <a:solidFill>
            <a:srgbClr val="F8F57B"/>
          </a:solidFill>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1050" dirty="0">
                <a:solidFill>
                  <a:srgbClr val="363535"/>
                </a:solidFill>
              </a:rPr>
              <a:t>File</a:t>
            </a:r>
          </a:p>
          <a:p>
            <a:pPr algn="ctr"/>
            <a:r>
              <a:rPr lang="en-US" sz="1050" dirty="0">
                <a:solidFill>
                  <a:srgbClr val="363535"/>
                </a:solidFill>
              </a:rPr>
              <a:t>Share</a:t>
            </a:r>
          </a:p>
        </p:txBody>
      </p:sp>
      <p:sp>
        <p:nvSpPr>
          <p:cNvPr id="313" name="Can 312"/>
          <p:cNvSpPr/>
          <p:nvPr/>
        </p:nvSpPr>
        <p:spPr>
          <a:xfrm>
            <a:off x="8898553" y="2735642"/>
            <a:ext cx="510880" cy="507285"/>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050" dirty="0">
                <a:solidFill>
                  <a:srgbClr val="363535"/>
                </a:solidFill>
              </a:rPr>
              <a:t>Space</a:t>
            </a:r>
          </a:p>
        </p:txBody>
      </p:sp>
      <p:cxnSp>
        <p:nvCxnSpPr>
          <p:cNvPr id="314" name="Straight Connector 313"/>
          <p:cNvCxnSpPr/>
          <p:nvPr/>
        </p:nvCxnSpPr>
        <p:spPr>
          <a:xfrm flipH="1">
            <a:off x="8758581" y="3013361"/>
            <a:ext cx="284055"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316" name="Straight Connector 315"/>
          <p:cNvCxnSpPr>
            <a:stCxn id="220" idx="0"/>
          </p:cNvCxnSpPr>
          <p:nvPr/>
        </p:nvCxnSpPr>
        <p:spPr>
          <a:xfrm flipV="1">
            <a:off x="9006456" y="3263057"/>
            <a:ext cx="31919" cy="373342"/>
          </a:xfrm>
          <a:prstGeom prst="line">
            <a:avLst/>
          </a:prstGeom>
        </p:spPr>
        <p:style>
          <a:lnRef idx="3">
            <a:schemeClr val="accent4"/>
          </a:lnRef>
          <a:fillRef idx="0">
            <a:schemeClr val="accent4"/>
          </a:fillRef>
          <a:effectRef idx="2">
            <a:schemeClr val="accent4"/>
          </a:effectRef>
          <a:fontRef idx="minor">
            <a:schemeClr val="tx1"/>
          </a:fontRef>
        </p:style>
      </p:cxnSp>
      <p:cxnSp>
        <p:nvCxnSpPr>
          <p:cNvPr id="317" name="Straight Connector 316"/>
          <p:cNvCxnSpPr>
            <a:endCxn id="221" idx="0"/>
          </p:cNvCxnSpPr>
          <p:nvPr/>
        </p:nvCxnSpPr>
        <p:spPr>
          <a:xfrm>
            <a:off x="8328694" y="3128307"/>
            <a:ext cx="15296" cy="508091"/>
          </a:xfrm>
          <a:prstGeom prst="line">
            <a:avLst/>
          </a:prstGeom>
        </p:spPr>
        <p:style>
          <a:lnRef idx="3">
            <a:schemeClr val="accent6"/>
          </a:lnRef>
          <a:fillRef idx="0">
            <a:schemeClr val="accent6"/>
          </a:fillRef>
          <a:effectRef idx="2">
            <a:schemeClr val="accent6"/>
          </a:effectRef>
          <a:fontRef idx="minor">
            <a:schemeClr val="tx1"/>
          </a:fontRef>
        </p:style>
      </p:cxnSp>
      <p:sp>
        <p:nvSpPr>
          <p:cNvPr id="319" name="Snip and Round Single Corner Rectangle 318"/>
          <p:cNvSpPr/>
          <p:nvPr/>
        </p:nvSpPr>
        <p:spPr>
          <a:xfrm>
            <a:off x="8152446" y="2894039"/>
            <a:ext cx="606134" cy="421054"/>
          </a:xfrm>
          <a:prstGeom prst="snipRoundRect">
            <a:avLst>
              <a:gd name="adj1" fmla="val 1961"/>
              <a:gd name="adj2" fmla="val 16667"/>
            </a:avLst>
          </a:prstGeom>
          <a:solidFill>
            <a:srgbClr val="F8F57B"/>
          </a:solidFill>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1050" dirty="0">
                <a:solidFill>
                  <a:srgbClr val="363535"/>
                </a:solidFill>
              </a:rPr>
              <a:t>File</a:t>
            </a:r>
          </a:p>
          <a:p>
            <a:pPr algn="ctr"/>
            <a:r>
              <a:rPr lang="en-US" sz="1050" dirty="0">
                <a:solidFill>
                  <a:srgbClr val="363535"/>
                </a:solidFill>
              </a:rPr>
              <a:t>Share</a:t>
            </a:r>
          </a:p>
        </p:txBody>
      </p:sp>
      <p:sp>
        <p:nvSpPr>
          <p:cNvPr id="320" name="Can 319"/>
          <p:cNvSpPr/>
          <p:nvPr/>
        </p:nvSpPr>
        <p:spPr>
          <a:xfrm>
            <a:off x="8842848" y="2800447"/>
            <a:ext cx="602544" cy="578855"/>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050" dirty="0">
                <a:solidFill>
                  <a:srgbClr val="363535"/>
                </a:solidFill>
              </a:rPr>
              <a:t>Space</a:t>
            </a:r>
          </a:p>
        </p:txBody>
      </p:sp>
      <p:sp>
        <p:nvSpPr>
          <p:cNvPr id="322" name="TextBox 321"/>
          <p:cNvSpPr txBox="1"/>
          <p:nvPr/>
        </p:nvSpPr>
        <p:spPr>
          <a:xfrm>
            <a:off x="4879804" y="1502726"/>
            <a:ext cx="978170" cy="879912"/>
          </a:xfrm>
          <a:prstGeom prst="rect">
            <a:avLst/>
          </a:prstGeom>
          <a:noFill/>
        </p:spPr>
        <p:txBody>
          <a:bodyPr wrap="square" lIns="93260" tIns="93260" rIns="93260" bIns="93260" rtlCol="0">
            <a:spAutoFit/>
          </a:bodyPr>
          <a:lstStyle/>
          <a:p>
            <a:pPr>
              <a:lnSpc>
                <a:spcPct val="90000"/>
              </a:lnSpc>
              <a:spcBef>
                <a:spcPct val="20000"/>
              </a:spcBef>
              <a:buSzPct val="90000"/>
            </a:pPr>
            <a:r>
              <a:rPr lang="en-US" sz="4896" dirty="0">
                <a:solidFill>
                  <a:srgbClr val="59D01E">
                    <a:alpha val="99000"/>
                  </a:srgbClr>
                </a:solidFill>
              </a:rPr>
              <a:t>…</a:t>
            </a:r>
          </a:p>
        </p:txBody>
      </p:sp>
      <p:sp>
        <p:nvSpPr>
          <p:cNvPr id="324" name="TextBox 323"/>
          <p:cNvSpPr txBox="1"/>
          <p:nvPr/>
        </p:nvSpPr>
        <p:spPr>
          <a:xfrm>
            <a:off x="333359" y="2135612"/>
            <a:ext cx="978170" cy="866412"/>
          </a:xfrm>
          <a:prstGeom prst="rect">
            <a:avLst/>
          </a:prstGeom>
          <a:noFill/>
        </p:spPr>
        <p:txBody>
          <a:bodyPr wrap="square" lIns="93260" tIns="93260" rIns="93260" bIns="93260" rtlCol="0">
            <a:spAutoFit/>
          </a:bodyPr>
          <a:lstStyle>
            <a:defPPr>
              <a:defRPr lang="en-US"/>
            </a:defPPr>
            <a:lvl1pPr>
              <a:lnSpc>
                <a:spcPct val="90000"/>
              </a:lnSpc>
              <a:spcBef>
                <a:spcPct val="20000"/>
              </a:spcBef>
              <a:buSzPct val="90000"/>
              <a:defRPr sz="4896">
                <a:solidFill>
                  <a:srgbClr val="59D01E">
                    <a:alpha val="99000"/>
                  </a:srgb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a:t>
            </a:r>
          </a:p>
        </p:txBody>
      </p:sp>
      <p:sp>
        <p:nvSpPr>
          <p:cNvPr id="325" name="TextBox 324"/>
          <p:cNvSpPr txBox="1"/>
          <p:nvPr/>
        </p:nvSpPr>
        <p:spPr>
          <a:xfrm>
            <a:off x="354820" y="3488464"/>
            <a:ext cx="978170" cy="866412"/>
          </a:xfrm>
          <a:prstGeom prst="rect">
            <a:avLst/>
          </a:prstGeom>
          <a:noFill/>
        </p:spPr>
        <p:txBody>
          <a:bodyPr wrap="square" lIns="93260" tIns="93260" rIns="93260" bIns="93260" rtlCol="0">
            <a:spAutoFit/>
          </a:bodyPr>
          <a:lstStyle>
            <a:defPPr>
              <a:defRPr lang="en-US"/>
            </a:defPPr>
            <a:lvl1pPr>
              <a:lnSpc>
                <a:spcPct val="90000"/>
              </a:lnSpc>
              <a:spcBef>
                <a:spcPct val="20000"/>
              </a:spcBef>
              <a:buSzPct val="90000"/>
              <a:defRPr sz="4896">
                <a:solidFill>
                  <a:srgbClr val="59D01E">
                    <a:alpha val="99000"/>
                  </a:srgb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a:t>
            </a:r>
          </a:p>
        </p:txBody>
      </p:sp>
      <p:sp>
        <p:nvSpPr>
          <p:cNvPr id="327" name="Rectangle 326"/>
          <p:cNvSpPr/>
          <p:nvPr/>
        </p:nvSpPr>
        <p:spPr>
          <a:xfrm>
            <a:off x="7552212" y="2698291"/>
            <a:ext cx="464786" cy="207149"/>
          </a:xfrm>
          <a:prstGeom prst="rect">
            <a:avLst/>
          </a:prstGeom>
          <a:solidFill>
            <a:schemeClr val="tx2"/>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chemeClr val="bg1"/>
                    </a:gs>
                    <a:gs pos="100000">
                      <a:schemeClr val="bg1"/>
                    </a:gs>
                  </a:gsLst>
                  <a:lin ang="5400000" scaled="0"/>
                </a:gradFill>
              </a:rPr>
              <a:t>NIC</a:t>
            </a:r>
          </a:p>
        </p:txBody>
      </p:sp>
      <p:sp>
        <p:nvSpPr>
          <p:cNvPr id="328" name="Rectangle 327"/>
          <p:cNvSpPr/>
          <p:nvPr/>
        </p:nvSpPr>
        <p:spPr>
          <a:xfrm>
            <a:off x="7540976" y="3011848"/>
            <a:ext cx="464786" cy="207149"/>
          </a:xfrm>
          <a:prstGeom prst="rect">
            <a:avLst/>
          </a:prstGeom>
          <a:solidFill>
            <a:schemeClr val="tx2"/>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chemeClr val="bg1"/>
                    </a:gs>
                    <a:gs pos="100000">
                      <a:schemeClr val="bg1"/>
                    </a:gs>
                  </a:gsLst>
                  <a:lin ang="5400000" scaled="0"/>
                </a:gradFill>
              </a:rPr>
              <a:t>NIC</a:t>
            </a:r>
          </a:p>
        </p:txBody>
      </p:sp>
      <p:cxnSp>
        <p:nvCxnSpPr>
          <p:cNvPr id="329" name="Straight Connector 328"/>
          <p:cNvCxnSpPr>
            <a:stCxn id="338" idx="3"/>
          </p:cNvCxnSpPr>
          <p:nvPr/>
        </p:nvCxnSpPr>
        <p:spPr>
          <a:xfrm flipV="1">
            <a:off x="3733604" y="1667859"/>
            <a:ext cx="198658" cy="2324758"/>
          </a:xfrm>
          <a:prstGeom prst="line">
            <a:avLst/>
          </a:prstGeom>
        </p:spPr>
        <p:style>
          <a:lnRef idx="3">
            <a:schemeClr val="accent1"/>
          </a:lnRef>
          <a:fillRef idx="0">
            <a:schemeClr val="accent1"/>
          </a:fillRef>
          <a:effectRef idx="2">
            <a:schemeClr val="accent1"/>
          </a:effectRef>
          <a:fontRef idx="minor">
            <a:schemeClr val="tx1"/>
          </a:fontRef>
        </p:style>
      </p:cxnSp>
      <p:cxnSp>
        <p:nvCxnSpPr>
          <p:cNvPr id="330" name="Straight Connector 329"/>
          <p:cNvCxnSpPr/>
          <p:nvPr/>
        </p:nvCxnSpPr>
        <p:spPr>
          <a:xfrm flipH="1" flipV="1">
            <a:off x="3922183" y="1661345"/>
            <a:ext cx="2404090" cy="1093"/>
          </a:xfrm>
          <a:prstGeom prst="line">
            <a:avLst/>
          </a:prstGeom>
        </p:spPr>
        <p:style>
          <a:lnRef idx="3">
            <a:schemeClr val="accent1"/>
          </a:lnRef>
          <a:fillRef idx="0">
            <a:schemeClr val="accent1"/>
          </a:fillRef>
          <a:effectRef idx="2">
            <a:schemeClr val="accent1"/>
          </a:effectRef>
          <a:fontRef idx="minor">
            <a:schemeClr val="tx1"/>
          </a:fontRef>
        </p:style>
      </p:cxnSp>
      <p:cxnSp>
        <p:nvCxnSpPr>
          <p:cNvPr id="332" name="Straight Connector 331"/>
          <p:cNvCxnSpPr>
            <a:stCxn id="327" idx="1"/>
          </p:cNvCxnSpPr>
          <p:nvPr/>
        </p:nvCxnSpPr>
        <p:spPr>
          <a:xfrm flipH="1" flipV="1">
            <a:off x="6318592" y="1667858"/>
            <a:ext cx="1233620" cy="1134008"/>
          </a:xfrm>
          <a:prstGeom prst="line">
            <a:avLst/>
          </a:prstGeom>
        </p:spPr>
        <p:style>
          <a:lnRef idx="3">
            <a:schemeClr val="accent1"/>
          </a:lnRef>
          <a:fillRef idx="0">
            <a:schemeClr val="accent1"/>
          </a:fillRef>
          <a:effectRef idx="2">
            <a:schemeClr val="accent1"/>
          </a:effectRef>
          <a:fontRef idx="minor">
            <a:schemeClr val="tx1"/>
          </a:fontRef>
        </p:style>
      </p:cxnSp>
      <p:cxnSp>
        <p:nvCxnSpPr>
          <p:cNvPr id="333" name="Straight Connector 332"/>
          <p:cNvCxnSpPr>
            <a:stCxn id="233" idx="3"/>
          </p:cNvCxnSpPr>
          <p:nvPr/>
        </p:nvCxnSpPr>
        <p:spPr>
          <a:xfrm flipV="1">
            <a:off x="3728999" y="1815334"/>
            <a:ext cx="273570" cy="3463619"/>
          </a:xfrm>
          <a:prstGeom prst="line">
            <a:avLst/>
          </a:prstGeom>
        </p:spPr>
        <p:style>
          <a:lnRef idx="3">
            <a:schemeClr val="accent1"/>
          </a:lnRef>
          <a:fillRef idx="0">
            <a:schemeClr val="accent1"/>
          </a:fillRef>
          <a:effectRef idx="2">
            <a:schemeClr val="accent1"/>
          </a:effectRef>
          <a:fontRef idx="minor">
            <a:schemeClr val="tx1"/>
          </a:fontRef>
        </p:style>
      </p:cxnSp>
      <p:cxnSp>
        <p:nvCxnSpPr>
          <p:cNvPr id="335" name="Straight Connector 334"/>
          <p:cNvCxnSpPr/>
          <p:nvPr/>
        </p:nvCxnSpPr>
        <p:spPr>
          <a:xfrm flipH="1">
            <a:off x="3969301" y="1833390"/>
            <a:ext cx="2349290" cy="5328"/>
          </a:xfrm>
          <a:prstGeom prst="line">
            <a:avLst/>
          </a:prstGeom>
        </p:spPr>
        <p:style>
          <a:lnRef idx="3">
            <a:schemeClr val="accent1"/>
          </a:lnRef>
          <a:fillRef idx="0">
            <a:schemeClr val="accent1"/>
          </a:fillRef>
          <a:effectRef idx="2">
            <a:schemeClr val="accent1"/>
          </a:effectRef>
          <a:fontRef idx="minor">
            <a:schemeClr val="tx1"/>
          </a:fontRef>
        </p:style>
      </p:cxnSp>
      <p:cxnSp>
        <p:nvCxnSpPr>
          <p:cNvPr id="336" name="Straight Connector 335"/>
          <p:cNvCxnSpPr>
            <a:stCxn id="328" idx="1"/>
          </p:cNvCxnSpPr>
          <p:nvPr/>
        </p:nvCxnSpPr>
        <p:spPr>
          <a:xfrm flipH="1" flipV="1">
            <a:off x="6347855" y="1826995"/>
            <a:ext cx="1193121" cy="1288428"/>
          </a:xfrm>
          <a:prstGeom prst="line">
            <a:avLst/>
          </a:prstGeom>
        </p:spPr>
        <p:style>
          <a:lnRef idx="3">
            <a:schemeClr val="accent1"/>
          </a:lnRef>
          <a:fillRef idx="0">
            <a:schemeClr val="accent1"/>
          </a:fillRef>
          <a:effectRef idx="2">
            <a:schemeClr val="accent1"/>
          </a:effectRef>
          <a:fontRef idx="minor">
            <a:schemeClr val="tx1"/>
          </a:fontRef>
        </p:style>
      </p:cxnSp>
      <p:sp>
        <p:nvSpPr>
          <p:cNvPr id="338" name="Rectangle 337"/>
          <p:cNvSpPr/>
          <p:nvPr/>
        </p:nvSpPr>
        <p:spPr>
          <a:xfrm>
            <a:off x="3269460" y="3815823"/>
            <a:ext cx="464144" cy="353587"/>
          </a:xfrm>
          <a:prstGeom prst="rect">
            <a:avLst/>
          </a:prstGeom>
          <a:solidFill>
            <a:schemeClr val="tx2"/>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chemeClr val="bg1"/>
                    </a:gs>
                    <a:gs pos="100000">
                      <a:schemeClr val="bg1"/>
                    </a:gs>
                  </a:gsLst>
                  <a:lin ang="5400000" scaled="0"/>
                </a:gradFill>
              </a:rPr>
              <a:t>Switch3</a:t>
            </a:r>
          </a:p>
        </p:txBody>
      </p:sp>
      <p:sp>
        <p:nvSpPr>
          <p:cNvPr id="339" name="Rectangle 338"/>
          <p:cNvSpPr/>
          <p:nvPr/>
        </p:nvSpPr>
        <p:spPr>
          <a:xfrm>
            <a:off x="2557331" y="2167810"/>
            <a:ext cx="916592" cy="689180"/>
          </a:xfrm>
          <a:prstGeom prst="rect">
            <a:avLst/>
          </a:prstGeom>
          <a:ln>
            <a:solidFill>
              <a:srgbClr val="FFFFFF"/>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rgbClr val="FFFFFF"/>
                    </a:gs>
                    <a:gs pos="100000">
                      <a:srgbClr val="FFFFFF"/>
                    </a:gs>
                  </a:gsLst>
                  <a:lin ang="5400000" scaled="0"/>
                </a:gradFill>
              </a:rPr>
              <a:t>File</a:t>
            </a:r>
            <a:br>
              <a:rPr lang="en-US" sz="1050" dirty="0">
                <a:gradFill>
                  <a:gsLst>
                    <a:gs pos="0">
                      <a:srgbClr val="FFFFFF"/>
                    </a:gs>
                    <a:gs pos="100000">
                      <a:srgbClr val="FFFFFF"/>
                    </a:gs>
                  </a:gsLst>
                  <a:lin ang="5400000" scaled="0"/>
                </a:gradFill>
              </a:rPr>
            </a:br>
            <a:r>
              <a:rPr lang="en-US" sz="1050" dirty="0">
                <a:gradFill>
                  <a:gsLst>
                    <a:gs pos="0">
                      <a:srgbClr val="FFFFFF"/>
                    </a:gs>
                    <a:gs pos="100000">
                      <a:srgbClr val="FFFFFF"/>
                    </a:gs>
                  </a:gsLst>
                  <a:lin ang="5400000" scaled="0"/>
                </a:gradFill>
              </a:rPr>
              <a:t>Server</a:t>
            </a:r>
          </a:p>
        </p:txBody>
      </p:sp>
      <p:sp>
        <p:nvSpPr>
          <p:cNvPr id="342" name="Rectangle 341"/>
          <p:cNvSpPr/>
          <p:nvPr/>
        </p:nvSpPr>
        <p:spPr>
          <a:xfrm>
            <a:off x="2459084" y="2278179"/>
            <a:ext cx="1140441" cy="768327"/>
          </a:xfrm>
          <a:prstGeom prst="rect">
            <a:avLst/>
          </a:prstGeom>
          <a:ln>
            <a:solidFill>
              <a:srgbClr val="FFFFFF"/>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rgbClr val="FFFFFF"/>
                    </a:gs>
                    <a:gs pos="100000">
                      <a:srgbClr val="FFFFFF"/>
                    </a:gs>
                  </a:gsLst>
                  <a:lin ang="5400000" scaled="0"/>
                </a:gradFill>
              </a:rPr>
              <a:t>DHCP</a:t>
            </a:r>
            <a:br>
              <a:rPr lang="en-US" sz="1050" dirty="0">
                <a:gradFill>
                  <a:gsLst>
                    <a:gs pos="0">
                      <a:srgbClr val="FFFFFF"/>
                    </a:gs>
                    <a:gs pos="100000">
                      <a:srgbClr val="FFFFFF"/>
                    </a:gs>
                  </a:gsLst>
                  <a:lin ang="5400000" scaled="0"/>
                </a:gradFill>
              </a:rPr>
            </a:br>
            <a:r>
              <a:rPr lang="en-US" sz="1050" dirty="0">
                <a:gradFill>
                  <a:gsLst>
                    <a:gs pos="0">
                      <a:srgbClr val="FFFFFF"/>
                    </a:gs>
                    <a:gs pos="100000">
                      <a:srgbClr val="FFFFFF"/>
                    </a:gs>
                  </a:gsLst>
                  <a:lin ang="5400000" scaled="0"/>
                </a:gradFill>
              </a:rPr>
              <a:t>DC/DNS</a:t>
            </a:r>
          </a:p>
          <a:p>
            <a:pPr algn="ctr" defTabSz="932472" fontAlgn="base">
              <a:spcBef>
                <a:spcPct val="0"/>
              </a:spcBef>
              <a:spcAft>
                <a:spcPct val="0"/>
              </a:spcAft>
            </a:pPr>
            <a:r>
              <a:rPr lang="en-US" sz="1050" dirty="0">
                <a:gradFill>
                  <a:gsLst>
                    <a:gs pos="0">
                      <a:srgbClr val="FFFFFF"/>
                    </a:gs>
                    <a:gs pos="100000">
                      <a:srgbClr val="FFFFFF"/>
                    </a:gs>
                  </a:gsLst>
                  <a:lin ang="5400000" scaled="0"/>
                </a:gradFill>
              </a:rPr>
              <a:t>Management</a:t>
            </a:r>
          </a:p>
        </p:txBody>
      </p:sp>
      <p:cxnSp>
        <p:nvCxnSpPr>
          <p:cNvPr id="343" name="Straight Connector 342"/>
          <p:cNvCxnSpPr>
            <a:stCxn id="338" idx="0"/>
            <a:endCxn id="353" idx="2"/>
          </p:cNvCxnSpPr>
          <p:nvPr/>
        </p:nvCxnSpPr>
        <p:spPr>
          <a:xfrm flipH="1" flipV="1">
            <a:off x="3329327" y="3156875"/>
            <a:ext cx="172205" cy="658948"/>
          </a:xfrm>
          <a:prstGeom prst="line">
            <a:avLst/>
          </a:prstGeom>
        </p:spPr>
        <p:style>
          <a:lnRef idx="3">
            <a:schemeClr val="accent1"/>
          </a:lnRef>
          <a:fillRef idx="0">
            <a:schemeClr val="accent1"/>
          </a:fillRef>
          <a:effectRef idx="2">
            <a:schemeClr val="accent1"/>
          </a:effectRef>
          <a:fontRef idx="minor">
            <a:schemeClr val="tx1"/>
          </a:fontRef>
        </p:style>
      </p:cxnSp>
      <p:cxnSp>
        <p:nvCxnSpPr>
          <p:cNvPr id="345" name="Straight Connector 344"/>
          <p:cNvCxnSpPr>
            <a:stCxn id="233" idx="0"/>
            <a:endCxn id="352" idx="2"/>
          </p:cNvCxnSpPr>
          <p:nvPr/>
        </p:nvCxnSpPr>
        <p:spPr>
          <a:xfrm flipH="1" flipV="1">
            <a:off x="2783167" y="3156875"/>
            <a:ext cx="713760" cy="1945284"/>
          </a:xfrm>
          <a:prstGeom prst="line">
            <a:avLst/>
          </a:prstGeom>
        </p:spPr>
        <p:style>
          <a:lnRef idx="3">
            <a:schemeClr val="accent1"/>
          </a:lnRef>
          <a:fillRef idx="0">
            <a:schemeClr val="accent1"/>
          </a:fillRef>
          <a:effectRef idx="2">
            <a:schemeClr val="accent1"/>
          </a:effectRef>
          <a:fontRef idx="minor">
            <a:schemeClr val="tx1"/>
          </a:fontRef>
        </p:style>
      </p:cxnSp>
      <p:cxnSp>
        <p:nvCxnSpPr>
          <p:cNvPr id="348" name="Straight Connector 347"/>
          <p:cNvCxnSpPr/>
          <p:nvPr/>
        </p:nvCxnSpPr>
        <p:spPr>
          <a:xfrm flipH="1" flipV="1">
            <a:off x="6333954" y="1667858"/>
            <a:ext cx="1484702" cy="786263"/>
          </a:xfrm>
          <a:prstGeom prst="line">
            <a:avLst/>
          </a:prstGeom>
        </p:spPr>
        <p:style>
          <a:lnRef idx="3">
            <a:schemeClr val="accent1"/>
          </a:lnRef>
          <a:fillRef idx="0">
            <a:schemeClr val="accent1"/>
          </a:fillRef>
          <a:effectRef idx="2">
            <a:schemeClr val="accent1"/>
          </a:effectRef>
          <a:fontRef idx="minor">
            <a:schemeClr val="tx1"/>
          </a:fontRef>
        </p:style>
      </p:cxnSp>
      <p:cxnSp>
        <p:nvCxnSpPr>
          <p:cNvPr id="349" name="Straight Connector 348"/>
          <p:cNvCxnSpPr>
            <a:stCxn id="233" idx="0"/>
          </p:cNvCxnSpPr>
          <p:nvPr/>
        </p:nvCxnSpPr>
        <p:spPr>
          <a:xfrm flipH="1" flipV="1">
            <a:off x="2911621" y="3167517"/>
            <a:ext cx="585306" cy="1934642"/>
          </a:xfrm>
          <a:prstGeom prst="line">
            <a:avLst/>
          </a:prstGeom>
        </p:spPr>
        <p:style>
          <a:lnRef idx="3">
            <a:schemeClr val="accent1"/>
          </a:lnRef>
          <a:fillRef idx="0">
            <a:schemeClr val="accent1"/>
          </a:fillRef>
          <a:effectRef idx="2">
            <a:schemeClr val="accent1"/>
          </a:effectRef>
          <a:fontRef idx="minor">
            <a:schemeClr val="tx1"/>
          </a:fontRef>
        </p:style>
      </p:cxnSp>
      <p:cxnSp>
        <p:nvCxnSpPr>
          <p:cNvPr id="351" name="Straight Connector 350"/>
          <p:cNvCxnSpPr>
            <a:stCxn id="338" idx="0"/>
          </p:cNvCxnSpPr>
          <p:nvPr/>
        </p:nvCxnSpPr>
        <p:spPr>
          <a:xfrm flipH="1" flipV="1">
            <a:off x="3457565" y="3139243"/>
            <a:ext cx="43967" cy="676580"/>
          </a:xfrm>
          <a:prstGeom prst="line">
            <a:avLst/>
          </a:prstGeom>
        </p:spPr>
        <p:style>
          <a:lnRef idx="3">
            <a:schemeClr val="accent1"/>
          </a:lnRef>
          <a:fillRef idx="0">
            <a:schemeClr val="accent1"/>
          </a:fillRef>
          <a:effectRef idx="2">
            <a:schemeClr val="accent1"/>
          </a:effectRef>
          <a:fontRef idx="minor">
            <a:schemeClr val="tx1"/>
          </a:fontRef>
        </p:style>
      </p:cxnSp>
      <p:sp>
        <p:nvSpPr>
          <p:cNvPr id="352" name="Rectangle 351"/>
          <p:cNvSpPr/>
          <p:nvPr/>
        </p:nvSpPr>
        <p:spPr>
          <a:xfrm>
            <a:off x="2550774" y="2949726"/>
            <a:ext cx="464786" cy="207149"/>
          </a:xfrm>
          <a:prstGeom prst="rect">
            <a:avLst/>
          </a:prstGeom>
          <a:solidFill>
            <a:schemeClr val="tx2"/>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chemeClr val="bg1"/>
                    </a:gs>
                    <a:gs pos="100000">
                      <a:schemeClr val="bg1"/>
                    </a:gs>
                  </a:gsLst>
                  <a:lin ang="5400000" scaled="0"/>
                </a:gradFill>
              </a:rPr>
              <a:t>NIC</a:t>
            </a:r>
          </a:p>
        </p:txBody>
      </p:sp>
      <p:sp>
        <p:nvSpPr>
          <p:cNvPr id="353" name="Rectangle 352"/>
          <p:cNvSpPr/>
          <p:nvPr/>
        </p:nvSpPr>
        <p:spPr>
          <a:xfrm>
            <a:off x="3096934" y="2949726"/>
            <a:ext cx="464786" cy="207149"/>
          </a:xfrm>
          <a:prstGeom prst="rect">
            <a:avLst/>
          </a:prstGeom>
          <a:solidFill>
            <a:schemeClr val="tx2"/>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chemeClr val="bg1"/>
                    </a:gs>
                    <a:gs pos="100000">
                      <a:schemeClr val="bg1"/>
                    </a:gs>
                  </a:gsLst>
                  <a:lin ang="5400000" scaled="0"/>
                </a:gradFill>
              </a:rPr>
              <a:t>NIC</a:t>
            </a:r>
          </a:p>
        </p:txBody>
      </p:sp>
      <p:sp>
        <p:nvSpPr>
          <p:cNvPr id="2" name="Rectangular Callout 1"/>
          <p:cNvSpPr/>
          <p:nvPr/>
        </p:nvSpPr>
        <p:spPr bwMode="auto">
          <a:xfrm>
            <a:off x="2560021" y="1341328"/>
            <a:ext cx="2274553" cy="1087967"/>
          </a:xfrm>
          <a:prstGeom prst="wedgeRectCallout">
            <a:avLst>
              <a:gd name="adj1" fmla="val 42652"/>
              <a:gd name="adj2" fmla="val 93055"/>
            </a:avLst>
          </a:prstGeom>
          <a:solidFill>
            <a:schemeClr val="tx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FFFFFF">
                    <a:alpha val="98824"/>
                  </a:srgbClr>
                </a:solidFill>
                <a:latin typeface="Segoe UI" pitchFamily="34" charset="0"/>
                <a:ea typeface="Segoe UI" pitchFamily="34" charset="0"/>
                <a:cs typeface="Segoe UI" pitchFamily="34" charset="0"/>
              </a:rPr>
              <a:t>2</a:t>
            </a:r>
            <a:r>
              <a:rPr lang="en-US" sz="1428" dirty="0" smtClean="0">
                <a:solidFill>
                  <a:srgbClr val="FFFFFF">
                    <a:alpha val="98824"/>
                  </a:srgbClr>
                </a:solidFill>
                <a:latin typeface="Segoe UI" pitchFamily="34" charset="0"/>
                <a:ea typeface="Segoe UI" pitchFamily="34" charset="0"/>
                <a:cs typeface="Segoe UI" pitchFamily="34" charset="0"/>
              </a:rPr>
              <a:t>GB </a:t>
            </a:r>
            <a:r>
              <a:rPr lang="en-US" sz="1428" dirty="0">
                <a:solidFill>
                  <a:srgbClr val="FFFFFF">
                    <a:alpha val="98824"/>
                  </a:srgbClr>
                </a:solidFill>
                <a:latin typeface="Segoe UI" pitchFamily="34" charset="0"/>
                <a:ea typeface="Segoe UI" pitchFamily="34" charset="0"/>
                <a:cs typeface="Segoe UI" pitchFamily="34" charset="0"/>
              </a:rPr>
              <a:t>per VM</a:t>
            </a:r>
          </a:p>
          <a:p>
            <a:pPr algn="ctr" defTabSz="932290"/>
            <a:r>
              <a:rPr lang="en-US" sz="1428" dirty="0" smtClean="0">
                <a:solidFill>
                  <a:srgbClr val="FFFFFF">
                    <a:alpha val="98824"/>
                  </a:srgbClr>
                </a:solidFill>
                <a:latin typeface="Segoe UI" pitchFamily="34" charset="0"/>
                <a:ea typeface="Segoe UI" pitchFamily="34" charset="0"/>
                <a:cs typeface="Segoe UI" pitchFamily="34" charset="0"/>
              </a:rPr>
              <a:t>50 </a:t>
            </a:r>
            <a:r>
              <a:rPr lang="en-US" sz="1428" dirty="0">
                <a:solidFill>
                  <a:srgbClr val="FFFFFF">
                    <a:alpha val="98824"/>
                  </a:srgbClr>
                </a:solidFill>
                <a:latin typeface="Segoe UI" pitchFamily="34" charset="0"/>
                <a:ea typeface="Segoe UI" pitchFamily="34" charset="0"/>
                <a:cs typeface="Segoe UI" pitchFamily="34" charset="0"/>
              </a:rPr>
              <a:t>VMs per host </a:t>
            </a:r>
          </a:p>
          <a:p>
            <a:pPr algn="ctr" defTabSz="932290"/>
            <a:r>
              <a:rPr lang="en-US" sz="1428" dirty="0">
                <a:solidFill>
                  <a:srgbClr val="FFFFFF">
                    <a:alpha val="98824"/>
                  </a:srgbClr>
                </a:solidFill>
                <a:latin typeface="Segoe UI" pitchFamily="34" charset="0"/>
                <a:ea typeface="Segoe UI" pitchFamily="34" charset="0"/>
                <a:cs typeface="Segoe UI" pitchFamily="34" charset="0"/>
              </a:rPr>
              <a:t>5</a:t>
            </a:r>
            <a:r>
              <a:rPr lang="en-US" sz="1428" dirty="0" smtClean="0">
                <a:solidFill>
                  <a:srgbClr val="FFFFFF">
                    <a:alpha val="98824"/>
                  </a:srgbClr>
                </a:solidFill>
                <a:latin typeface="Segoe UI" pitchFamily="34" charset="0"/>
                <a:ea typeface="Segoe UI" pitchFamily="34" charset="0"/>
                <a:cs typeface="Segoe UI" pitchFamily="34" charset="0"/>
              </a:rPr>
              <a:t>00 </a:t>
            </a:r>
            <a:r>
              <a:rPr lang="en-US" sz="1428" dirty="0">
                <a:solidFill>
                  <a:srgbClr val="FFFFFF">
                    <a:alpha val="98824"/>
                  </a:srgbClr>
                </a:solidFill>
                <a:latin typeface="Segoe UI" pitchFamily="34" charset="0"/>
                <a:ea typeface="Segoe UI" pitchFamily="34" charset="0"/>
                <a:cs typeface="Segoe UI" pitchFamily="34" charset="0"/>
              </a:rPr>
              <a:t>VMs total</a:t>
            </a:r>
          </a:p>
          <a:p>
            <a:pPr algn="ctr" defTabSz="932290"/>
            <a:r>
              <a:rPr lang="en-US" sz="1428" dirty="0">
                <a:solidFill>
                  <a:srgbClr val="FFFFFF">
                    <a:alpha val="98824"/>
                  </a:srgbClr>
                </a:solidFill>
                <a:latin typeface="Segoe UI" pitchFamily="34" charset="0"/>
                <a:ea typeface="Segoe UI" pitchFamily="34" charset="0"/>
                <a:cs typeface="Segoe UI" pitchFamily="34" charset="0"/>
              </a:rPr>
              <a:t>50GB VHD per VM</a:t>
            </a:r>
          </a:p>
        </p:txBody>
      </p:sp>
      <p:sp>
        <p:nvSpPr>
          <p:cNvPr id="133" name="Rectangular Callout 132"/>
          <p:cNvSpPr/>
          <p:nvPr/>
        </p:nvSpPr>
        <p:spPr bwMode="auto">
          <a:xfrm>
            <a:off x="4841311" y="5703489"/>
            <a:ext cx="2182952" cy="866578"/>
          </a:xfrm>
          <a:prstGeom prst="wedgeRectCallout">
            <a:avLst>
              <a:gd name="adj1" fmla="val 8961"/>
              <a:gd name="adj2" fmla="val -141005"/>
            </a:avLst>
          </a:prstGeom>
          <a:solidFill>
            <a:schemeClr val="tx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FFFFFF">
                    <a:alpha val="98824"/>
                  </a:srgbClr>
                </a:solidFill>
                <a:latin typeface="Segoe UI" pitchFamily="34" charset="0"/>
                <a:ea typeface="Segoe UI" pitchFamily="34" charset="0"/>
                <a:cs typeface="Segoe UI" pitchFamily="34" charset="0"/>
              </a:rPr>
              <a:t>2 R-NIC @ 10Gbps</a:t>
            </a:r>
          </a:p>
        </p:txBody>
      </p:sp>
      <p:sp>
        <p:nvSpPr>
          <p:cNvPr id="144" name="Rectangular Callout 143"/>
          <p:cNvSpPr/>
          <p:nvPr/>
        </p:nvSpPr>
        <p:spPr bwMode="auto">
          <a:xfrm>
            <a:off x="10053236" y="1343624"/>
            <a:ext cx="2035142" cy="1111485"/>
          </a:xfrm>
          <a:prstGeom prst="wedgeRectCallout">
            <a:avLst>
              <a:gd name="adj1" fmla="val -16770"/>
              <a:gd name="adj2" fmla="val 174121"/>
            </a:avLst>
          </a:prstGeom>
          <a:solidFill>
            <a:schemeClr val="tx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FFFFFF">
                    <a:alpha val="98824"/>
                  </a:srgbClr>
                </a:solidFill>
                <a:latin typeface="Segoe UI" pitchFamily="34" charset="0"/>
                <a:ea typeface="Segoe UI" pitchFamily="34" charset="0"/>
                <a:cs typeface="Segoe UI" pitchFamily="34" charset="0"/>
              </a:rPr>
              <a:t>4 SAS ports @ 6 Gbps</a:t>
            </a:r>
          </a:p>
        </p:txBody>
      </p:sp>
      <p:sp>
        <p:nvSpPr>
          <p:cNvPr id="145" name="Rectangular Callout 144"/>
          <p:cNvSpPr/>
          <p:nvPr/>
        </p:nvSpPr>
        <p:spPr bwMode="auto">
          <a:xfrm>
            <a:off x="7213932" y="5690112"/>
            <a:ext cx="2241504" cy="879954"/>
          </a:xfrm>
          <a:prstGeom prst="wedgeRectCallout">
            <a:avLst>
              <a:gd name="adj1" fmla="val 42166"/>
              <a:gd name="adj2" fmla="val -143444"/>
            </a:avLst>
          </a:prstGeom>
          <a:solidFill>
            <a:schemeClr val="tx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FFFFFF">
                    <a:alpha val="98824"/>
                  </a:srgbClr>
                </a:solidFill>
                <a:latin typeface="Segoe UI" pitchFamily="34" charset="0"/>
                <a:ea typeface="Segoe UI" pitchFamily="34" charset="0"/>
                <a:cs typeface="Segoe UI" pitchFamily="34" charset="0"/>
              </a:rPr>
              <a:t>2 SAS HBAs @ 6Gbps</a:t>
            </a:r>
          </a:p>
          <a:p>
            <a:pPr algn="ctr" defTabSz="932290"/>
            <a:r>
              <a:rPr lang="en-US" sz="1428" dirty="0">
                <a:solidFill>
                  <a:srgbClr val="FFFFFF">
                    <a:alpha val="98824"/>
                  </a:srgbClr>
                </a:solidFill>
                <a:latin typeface="Segoe UI" pitchFamily="34" charset="0"/>
                <a:ea typeface="Segoe UI" pitchFamily="34" charset="0"/>
                <a:cs typeface="Segoe UI" pitchFamily="34" charset="0"/>
              </a:rPr>
              <a:t>2 SAS ports/HBA</a:t>
            </a:r>
          </a:p>
        </p:txBody>
      </p:sp>
      <p:sp>
        <p:nvSpPr>
          <p:cNvPr id="146" name="Rectangular Callout 145"/>
          <p:cNvSpPr/>
          <p:nvPr/>
        </p:nvSpPr>
        <p:spPr bwMode="auto">
          <a:xfrm>
            <a:off x="5187483" y="1351827"/>
            <a:ext cx="2396464" cy="1072393"/>
          </a:xfrm>
          <a:prstGeom prst="wedgeRectCallout">
            <a:avLst>
              <a:gd name="adj1" fmla="val 59903"/>
              <a:gd name="adj2" fmla="val 218124"/>
            </a:avLst>
          </a:prstGeom>
          <a:solidFill>
            <a:schemeClr val="tx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FFFFFF">
                    <a:alpha val="98824"/>
                  </a:srgbClr>
                </a:solidFill>
                <a:latin typeface="Segoe UI" pitchFamily="34" charset="0"/>
                <a:ea typeface="Segoe UI" pitchFamily="34" charset="0"/>
                <a:cs typeface="Segoe UI" pitchFamily="34" charset="0"/>
              </a:rPr>
              <a:t>2 R-NIC </a:t>
            </a:r>
            <a:r>
              <a:rPr lang="en-US" sz="1428">
                <a:solidFill>
                  <a:srgbClr val="FFFFFF">
                    <a:alpha val="98824"/>
                  </a:srgbClr>
                </a:solidFill>
                <a:latin typeface="Segoe UI" pitchFamily="34" charset="0"/>
                <a:ea typeface="Segoe UI" pitchFamily="34" charset="0"/>
                <a:cs typeface="Segoe UI" pitchFamily="34" charset="0"/>
              </a:rPr>
              <a:t>@ 10Gbps</a:t>
            </a:r>
            <a:endParaRPr lang="en-US" sz="1428" dirty="0">
              <a:solidFill>
                <a:srgbClr val="FFFFFF">
                  <a:alpha val="98824"/>
                </a:srgbClr>
              </a:solidFill>
              <a:latin typeface="Segoe UI" pitchFamily="34" charset="0"/>
              <a:ea typeface="Segoe UI" pitchFamily="34" charset="0"/>
              <a:cs typeface="Segoe UI" pitchFamily="34" charset="0"/>
            </a:endParaRPr>
          </a:p>
        </p:txBody>
      </p:sp>
      <p:sp>
        <p:nvSpPr>
          <p:cNvPr id="147" name="Rectangular Callout 146"/>
          <p:cNvSpPr/>
          <p:nvPr/>
        </p:nvSpPr>
        <p:spPr bwMode="auto">
          <a:xfrm>
            <a:off x="412074" y="5706953"/>
            <a:ext cx="1858343" cy="863114"/>
          </a:xfrm>
          <a:prstGeom prst="wedgeRectCallout">
            <a:avLst>
              <a:gd name="adj1" fmla="val 142342"/>
              <a:gd name="adj2" fmla="val -191774"/>
            </a:avLst>
          </a:prstGeom>
          <a:solidFill>
            <a:schemeClr val="tx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FFFFFF">
                    <a:alpha val="98824"/>
                  </a:srgbClr>
                </a:solidFill>
                <a:latin typeface="Segoe UI" pitchFamily="34" charset="0"/>
                <a:ea typeface="Segoe UI" pitchFamily="34" charset="0"/>
                <a:cs typeface="Segoe UI" pitchFamily="34" charset="0"/>
              </a:rPr>
              <a:t>2 NICs @ </a:t>
            </a:r>
            <a:r>
              <a:rPr lang="en-US" sz="1428" dirty="0" smtClean="0">
                <a:solidFill>
                  <a:srgbClr val="FFFFFF">
                    <a:alpha val="98824"/>
                  </a:srgbClr>
                </a:solidFill>
                <a:latin typeface="Segoe UI" pitchFamily="34" charset="0"/>
                <a:ea typeface="Segoe UI" pitchFamily="34" charset="0"/>
                <a:cs typeface="Segoe UI" pitchFamily="34" charset="0"/>
              </a:rPr>
              <a:t>10Gbps</a:t>
            </a:r>
            <a:endParaRPr lang="en-US" sz="1428" dirty="0">
              <a:solidFill>
                <a:srgbClr val="FFFFFF">
                  <a:alpha val="98824"/>
                </a:srgbClr>
              </a:solidFill>
              <a:latin typeface="Segoe UI" pitchFamily="34" charset="0"/>
              <a:ea typeface="Segoe UI" pitchFamily="34" charset="0"/>
              <a:cs typeface="Segoe UI" pitchFamily="34" charset="0"/>
            </a:endParaRPr>
          </a:p>
        </p:txBody>
      </p:sp>
      <p:sp>
        <p:nvSpPr>
          <p:cNvPr id="154" name="Rectangular Callout 153"/>
          <p:cNvSpPr/>
          <p:nvPr/>
        </p:nvSpPr>
        <p:spPr bwMode="auto">
          <a:xfrm>
            <a:off x="9627637" y="5679877"/>
            <a:ext cx="2455577" cy="890189"/>
          </a:xfrm>
          <a:prstGeom prst="wedgeRectCallout">
            <a:avLst>
              <a:gd name="adj1" fmla="val 20919"/>
              <a:gd name="adj2" fmla="val -134384"/>
            </a:avLst>
          </a:prstGeom>
          <a:solidFill>
            <a:schemeClr val="tx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FFFFFF">
                    <a:alpha val="98824"/>
                  </a:srgbClr>
                </a:solidFill>
                <a:latin typeface="Segoe UI" pitchFamily="34" charset="0"/>
                <a:ea typeface="Segoe UI" pitchFamily="34" charset="0"/>
                <a:cs typeface="Segoe UI" pitchFamily="34" charset="0"/>
              </a:rPr>
              <a:t>6</a:t>
            </a:r>
            <a:r>
              <a:rPr lang="en-US" sz="1428" dirty="0" smtClean="0">
                <a:solidFill>
                  <a:srgbClr val="FFFFFF">
                    <a:alpha val="98824"/>
                  </a:srgbClr>
                </a:solidFill>
                <a:latin typeface="Segoe UI" pitchFamily="34" charset="0"/>
                <a:ea typeface="Segoe UI" pitchFamily="34" charset="0"/>
                <a:cs typeface="Segoe UI" pitchFamily="34" charset="0"/>
              </a:rPr>
              <a:t>0 </a:t>
            </a:r>
            <a:r>
              <a:rPr lang="en-US" sz="1428" dirty="0">
                <a:solidFill>
                  <a:srgbClr val="FFFFFF">
                    <a:alpha val="98824"/>
                  </a:srgbClr>
                </a:solidFill>
                <a:latin typeface="Segoe UI" pitchFamily="34" charset="0"/>
                <a:ea typeface="Segoe UI" pitchFamily="34" charset="0"/>
                <a:cs typeface="Segoe UI" pitchFamily="34" charset="0"/>
              </a:rPr>
              <a:t>disks/JBOD</a:t>
            </a:r>
          </a:p>
          <a:p>
            <a:pPr algn="ctr" defTabSz="932290"/>
            <a:r>
              <a:rPr lang="en-US" sz="1428" dirty="0">
                <a:solidFill>
                  <a:srgbClr val="FFFFFF">
                    <a:alpha val="98824"/>
                  </a:srgbClr>
                </a:solidFill>
                <a:latin typeface="Segoe UI" pitchFamily="34" charset="0"/>
                <a:ea typeface="Segoe UI" pitchFamily="34" charset="0"/>
                <a:cs typeface="Segoe UI" pitchFamily="34" charset="0"/>
              </a:rPr>
              <a:t>120 disks total</a:t>
            </a:r>
          </a:p>
          <a:p>
            <a:pPr algn="ctr" defTabSz="932290"/>
            <a:r>
              <a:rPr lang="en-US" sz="1428" dirty="0" smtClean="0">
                <a:solidFill>
                  <a:srgbClr val="FFFFFF">
                    <a:alpha val="98824"/>
                  </a:srgbClr>
                </a:solidFill>
                <a:latin typeface="Segoe UI" pitchFamily="34" charset="0"/>
                <a:ea typeface="Segoe UI" pitchFamily="34" charset="0"/>
                <a:cs typeface="Segoe UI" pitchFamily="34" charset="0"/>
              </a:rPr>
              <a:t>900GB </a:t>
            </a:r>
            <a:r>
              <a:rPr lang="en-US" sz="1428" dirty="0">
                <a:solidFill>
                  <a:srgbClr val="FFFFFF">
                    <a:alpha val="98824"/>
                  </a:srgbClr>
                </a:solidFill>
                <a:latin typeface="Segoe UI" pitchFamily="34" charset="0"/>
                <a:ea typeface="Segoe UI" pitchFamily="34" charset="0"/>
                <a:cs typeface="Segoe UI" pitchFamily="34" charset="0"/>
              </a:rPr>
              <a:t>@ </a:t>
            </a:r>
            <a:r>
              <a:rPr lang="en-US" sz="1428" dirty="0" smtClean="0">
                <a:solidFill>
                  <a:srgbClr val="FFFFFF">
                    <a:alpha val="98824"/>
                  </a:srgbClr>
                </a:solidFill>
                <a:latin typeface="Segoe UI" pitchFamily="34" charset="0"/>
                <a:ea typeface="Segoe UI" pitchFamily="34" charset="0"/>
                <a:cs typeface="Segoe UI" pitchFamily="34" charset="0"/>
              </a:rPr>
              <a:t>10Krpm</a:t>
            </a:r>
            <a:endParaRPr lang="en-US" sz="1428" dirty="0">
              <a:solidFill>
                <a:srgbClr val="FFFFFF">
                  <a:alpha val="98824"/>
                </a:srgbClr>
              </a:solidFill>
              <a:latin typeface="Segoe UI" pitchFamily="34" charset="0"/>
              <a:ea typeface="Segoe UI" pitchFamily="34" charset="0"/>
              <a:cs typeface="Segoe UI" pitchFamily="34" charset="0"/>
            </a:endParaRPr>
          </a:p>
        </p:txBody>
      </p:sp>
      <p:sp>
        <p:nvSpPr>
          <p:cNvPr id="155" name="Rectangular Callout 154"/>
          <p:cNvSpPr/>
          <p:nvPr/>
        </p:nvSpPr>
        <p:spPr bwMode="auto">
          <a:xfrm>
            <a:off x="7789040" y="1343624"/>
            <a:ext cx="2035142" cy="1078731"/>
          </a:xfrm>
          <a:prstGeom prst="wedgeRectCallout">
            <a:avLst>
              <a:gd name="adj1" fmla="val 16329"/>
              <a:gd name="adj2" fmla="val 75929"/>
            </a:avLst>
          </a:prstGeom>
          <a:solidFill>
            <a:schemeClr val="tx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FFFFFF">
                    <a:alpha val="98824"/>
                  </a:srgbClr>
                </a:solidFill>
                <a:latin typeface="Segoe UI" pitchFamily="34" charset="0"/>
                <a:ea typeface="Segoe UI" pitchFamily="34" charset="0"/>
                <a:cs typeface="Segoe UI" pitchFamily="34" charset="0"/>
              </a:rPr>
              <a:t>8 mirrored spaces</a:t>
            </a:r>
          </a:p>
          <a:p>
            <a:pPr algn="ctr" defTabSz="932290"/>
            <a:r>
              <a:rPr lang="en-US" sz="1428" dirty="0" smtClean="0">
                <a:solidFill>
                  <a:srgbClr val="FFFFFF">
                    <a:alpha val="98824"/>
                  </a:srgbClr>
                </a:solidFill>
                <a:latin typeface="Segoe UI" pitchFamily="34" charset="0"/>
                <a:ea typeface="Segoe UI" pitchFamily="34" charset="0"/>
                <a:cs typeface="Segoe UI" pitchFamily="34" charset="0"/>
              </a:rPr>
              <a:t>16 columns/space</a:t>
            </a:r>
          </a:p>
          <a:p>
            <a:pPr algn="ctr" defTabSz="932290"/>
            <a:r>
              <a:rPr lang="en-US" sz="1428" dirty="0" smtClean="0">
                <a:solidFill>
                  <a:srgbClr val="FFFFFF">
                    <a:alpha val="98824"/>
                  </a:srgbClr>
                </a:solidFill>
                <a:latin typeface="Segoe UI" pitchFamily="34" charset="0"/>
                <a:ea typeface="Segoe UI" pitchFamily="34" charset="0"/>
                <a:cs typeface="Segoe UI" pitchFamily="34" charset="0"/>
              </a:rPr>
              <a:t>12 GB CSV cache</a:t>
            </a:r>
            <a:endParaRPr lang="en-US" sz="1428" dirty="0">
              <a:solidFill>
                <a:srgbClr val="FFFFFF">
                  <a:alpha val="98824"/>
                </a:srgbClr>
              </a:solidFill>
              <a:latin typeface="Segoe UI" pitchFamily="34" charset="0"/>
              <a:ea typeface="Segoe UI" pitchFamily="34" charset="0"/>
              <a:cs typeface="Segoe UI" pitchFamily="34" charset="0"/>
            </a:endParaRPr>
          </a:p>
        </p:txBody>
      </p:sp>
      <p:sp>
        <p:nvSpPr>
          <p:cNvPr id="157" name="Rectangular Callout 156"/>
          <p:cNvSpPr/>
          <p:nvPr/>
        </p:nvSpPr>
        <p:spPr bwMode="auto">
          <a:xfrm>
            <a:off x="2486158" y="5703489"/>
            <a:ext cx="2182952" cy="866578"/>
          </a:xfrm>
          <a:prstGeom prst="wedgeRectCallout">
            <a:avLst>
              <a:gd name="adj1" fmla="val 51362"/>
              <a:gd name="adj2" fmla="val -131721"/>
            </a:avLst>
          </a:prstGeom>
          <a:solidFill>
            <a:schemeClr val="tx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smtClean="0">
                <a:solidFill>
                  <a:srgbClr val="FFFFFF">
                    <a:alpha val="98824"/>
                  </a:srgbClr>
                </a:solidFill>
                <a:latin typeface="Segoe UI" pitchFamily="34" charset="0"/>
                <a:ea typeface="Segoe UI" pitchFamily="34" charset="0"/>
                <a:cs typeface="Segoe UI" pitchFamily="34" charset="0"/>
              </a:rPr>
              <a:t>1</a:t>
            </a:r>
            <a:r>
              <a:rPr lang="en-US" sz="1428" dirty="0">
                <a:solidFill>
                  <a:srgbClr val="FFFFFF">
                    <a:alpha val="98824"/>
                  </a:srgbClr>
                </a:solidFill>
                <a:latin typeface="Segoe UI" pitchFamily="34" charset="0"/>
                <a:ea typeface="Segoe UI" pitchFamily="34" charset="0"/>
                <a:cs typeface="Segoe UI" pitchFamily="34" charset="0"/>
              </a:rPr>
              <a:t>1</a:t>
            </a:r>
            <a:r>
              <a:rPr lang="en-US" sz="1428" dirty="0" smtClean="0">
                <a:solidFill>
                  <a:srgbClr val="FFFFFF">
                    <a:alpha val="98824"/>
                  </a:srgbClr>
                </a:solidFill>
                <a:latin typeface="Segoe UI" pitchFamily="34" charset="0"/>
                <a:ea typeface="Segoe UI" pitchFamily="34" charset="0"/>
                <a:cs typeface="Segoe UI" pitchFamily="34" charset="0"/>
              </a:rPr>
              <a:t> </a:t>
            </a:r>
            <a:r>
              <a:rPr lang="en-US" sz="1428" dirty="0">
                <a:solidFill>
                  <a:srgbClr val="FFFFFF">
                    <a:alpha val="98824"/>
                  </a:srgbClr>
                </a:solidFill>
                <a:latin typeface="Segoe UI" pitchFamily="34" charset="0"/>
                <a:ea typeface="Segoe UI" pitchFamily="34" charset="0"/>
                <a:cs typeface="Segoe UI" pitchFamily="34" charset="0"/>
              </a:rPr>
              <a:t>Hyper-V hosts</a:t>
            </a:r>
          </a:p>
          <a:p>
            <a:pPr algn="ctr" defTabSz="932290"/>
            <a:r>
              <a:rPr lang="en-US" sz="1428" dirty="0" smtClean="0">
                <a:solidFill>
                  <a:srgbClr val="FFFFFF">
                    <a:alpha val="98824"/>
                  </a:srgbClr>
                </a:solidFill>
                <a:latin typeface="Segoe UI" pitchFamily="34" charset="0"/>
                <a:ea typeface="Segoe UI" pitchFamily="34" charset="0"/>
                <a:cs typeface="Segoe UI" pitchFamily="34" charset="0"/>
              </a:rPr>
              <a:t>16 </a:t>
            </a:r>
            <a:r>
              <a:rPr lang="en-US" sz="1428" dirty="0">
                <a:solidFill>
                  <a:srgbClr val="FFFFFF">
                    <a:alpha val="98824"/>
                  </a:srgbClr>
                </a:solidFill>
                <a:latin typeface="Segoe UI" pitchFamily="34" charset="0"/>
                <a:ea typeface="Segoe UI" pitchFamily="34" charset="0"/>
                <a:cs typeface="Segoe UI" pitchFamily="34" charset="0"/>
              </a:rPr>
              <a:t>cores/host</a:t>
            </a:r>
          </a:p>
          <a:p>
            <a:pPr algn="ctr" defTabSz="932290"/>
            <a:r>
              <a:rPr lang="en-US" sz="1428" dirty="0">
                <a:solidFill>
                  <a:srgbClr val="FFFFFF">
                    <a:alpha val="98824"/>
                  </a:srgbClr>
                </a:solidFill>
                <a:latin typeface="Segoe UI" pitchFamily="34" charset="0"/>
                <a:ea typeface="Segoe UI" pitchFamily="34" charset="0"/>
                <a:cs typeface="Segoe UI" pitchFamily="34" charset="0"/>
              </a:rPr>
              <a:t>128GB RAM/host</a:t>
            </a:r>
          </a:p>
        </p:txBody>
      </p:sp>
      <p:sp>
        <p:nvSpPr>
          <p:cNvPr id="158" name="Rectangular Callout 157"/>
          <p:cNvSpPr/>
          <p:nvPr/>
        </p:nvSpPr>
        <p:spPr bwMode="auto">
          <a:xfrm>
            <a:off x="412074" y="1350383"/>
            <a:ext cx="2001834" cy="1087967"/>
          </a:xfrm>
          <a:prstGeom prst="wedgeRectCallout">
            <a:avLst>
              <a:gd name="adj1" fmla="val -20358"/>
              <a:gd name="adj2" fmla="val 93007"/>
            </a:avLst>
          </a:prstGeom>
          <a:solidFill>
            <a:schemeClr val="tx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FFFFFF">
                    <a:alpha val="98824"/>
                  </a:srgbClr>
                </a:solidFill>
                <a:latin typeface="Segoe UI" pitchFamily="34" charset="0"/>
                <a:ea typeface="Segoe UI" pitchFamily="34" charset="0"/>
                <a:cs typeface="Segoe UI" pitchFamily="34" charset="0"/>
              </a:rPr>
              <a:t>5</a:t>
            </a:r>
            <a:r>
              <a:rPr lang="en-US" sz="1428" dirty="0" smtClean="0">
                <a:solidFill>
                  <a:srgbClr val="FFFFFF">
                    <a:alpha val="98824"/>
                  </a:srgbClr>
                </a:solidFill>
                <a:latin typeface="Segoe UI" pitchFamily="34" charset="0"/>
                <a:ea typeface="Segoe UI" pitchFamily="34" charset="0"/>
                <a:cs typeface="Segoe UI" pitchFamily="34" charset="0"/>
              </a:rPr>
              <a:t>00 </a:t>
            </a:r>
            <a:r>
              <a:rPr lang="en-US" sz="1428" dirty="0">
                <a:solidFill>
                  <a:srgbClr val="FFFFFF">
                    <a:alpha val="98824"/>
                  </a:srgbClr>
                </a:solidFill>
                <a:latin typeface="Segoe UI" pitchFamily="34" charset="0"/>
                <a:ea typeface="Segoe UI" pitchFamily="34" charset="0"/>
                <a:cs typeface="Segoe UI" pitchFamily="34" charset="0"/>
              </a:rPr>
              <a:t>clients</a:t>
            </a:r>
          </a:p>
          <a:p>
            <a:pPr algn="ctr" defTabSz="932290"/>
            <a:r>
              <a:rPr lang="en-US" sz="1428" dirty="0">
                <a:solidFill>
                  <a:srgbClr val="FFFFFF">
                    <a:alpha val="98824"/>
                  </a:srgbClr>
                </a:solidFill>
                <a:latin typeface="Segoe UI" pitchFamily="34" charset="0"/>
                <a:ea typeface="Segoe UI" pitchFamily="34" charset="0"/>
                <a:cs typeface="Segoe UI" pitchFamily="34" charset="0"/>
              </a:rPr>
              <a:t>1 Gbps NICs</a:t>
            </a:r>
          </a:p>
        </p:txBody>
      </p:sp>
      <p:cxnSp>
        <p:nvCxnSpPr>
          <p:cNvPr id="164" name="Straight Connector 163"/>
          <p:cNvCxnSpPr>
            <a:stCxn id="264" idx="1"/>
            <a:endCxn id="226" idx="3"/>
          </p:cNvCxnSpPr>
          <p:nvPr/>
        </p:nvCxnSpPr>
        <p:spPr>
          <a:xfrm flipH="1">
            <a:off x="9695523" y="4031388"/>
            <a:ext cx="771279" cy="366997"/>
          </a:xfrm>
          <a:prstGeom prst="line">
            <a:avLst/>
          </a:prstGeom>
        </p:spPr>
        <p:style>
          <a:lnRef idx="3">
            <a:schemeClr val="accent4"/>
          </a:lnRef>
          <a:fillRef idx="0">
            <a:schemeClr val="accent4"/>
          </a:fillRef>
          <a:effectRef idx="2">
            <a:schemeClr val="accent4"/>
          </a:effectRef>
          <a:fontRef idx="minor">
            <a:schemeClr val="tx1"/>
          </a:fontRef>
        </p:style>
      </p:cxnSp>
      <p:cxnSp>
        <p:nvCxnSpPr>
          <p:cNvPr id="167" name="Straight Connector 166"/>
          <p:cNvCxnSpPr>
            <a:endCxn id="226" idx="3"/>
          </p:cNvCxnSpPr>
          <p:nvPr/>
        </p:nvCxnSpPr>
        <p:spPr>
          <a:xfrm flipH="1">
            <a:off x="9695523" y="3784179"/>
            <a:ext cx="988872" cy="614206"/>
          </a:xfrm>
          <a:prstGeom prst="line">
            <a:avLst/>
          </a:prstGeom>
        </p:spPr>
        <p:style>
          <a:lnRef idx="3">
            <a:schemeClr val="accent4"/>
          </a:lnRef>
          <a:fillRef idx="0">
            <a:schemeClr val="accent4"/>
          </a:fillRef>
          <a:effectRef idx="2">
            <a:schemeClr val="accent4"/>
          </a:effectRef>
          <a:fontRef idx="minor">
            <a:schemeClr val="tx1"/>
          </a:fontRef>
        </p:style>
      </p:cxnSp>
      <p:cxnSp>
        <p:nvCxnSpPr>
          <p:cNvPr id="170" name="Straight Connector 169"/>
          <p:cNvCxnSpPr>
            <a:stCxn id="280" idx="1"/>
            <a:endCxn id="229" idx="3"/>
          </p:cNvCxnSpPr>
          <p:nvPr/>
        </p:nvCxnSpPr>
        <p:spPr>
          <a:xfrm flipH="1">
            <a:off x="9695523" y="4521332"/>
            <a:ext cx="762897" cy="195213"/>
          </a:xfrm>
          <a:prstGeom prst="line">
            <a:avLst/>
          </a:prstGeom>
        </p:spPr>
        <p:style>
          <a:lnRef idx="3">
            <a:schemeClr val="accent4"/>
          </a:lnRef>
          <a:fillRef idx="0">
            <a:schemeClr val="accent4"/>
          </a:fillRef>
          <a:effectRef idx="2">
            <a:schemeClr val="accent4"/>
          </a:effectRef>
          <a:fontRef idx="minor">
            <a:schemeClr val="tx1"/>
          </a:fontRef>
        </p:style>
      </p:cxnSp>
      <p:cxnSp>
        <p:nvCxnSpPr>
          <p:cNvPr id="173" name="Straight Connector 172"/>
          <p:cNvCxnSpPr>
            <a:endCxn id="229" idx="3"/>
          </p:cNvCxnSpPr>
          <p:nvPr/>
        </p:nvCxnSpPr>
        <p:spPr>
          <a:xfrm flipH="1">
            <a:off x="9695523" y="4280910"/>
            <a:ext cx="1059258" cy="435635"/>
          </a:xfrm>
          <a:prstGeom prst="line">
            <a:avLst/>
          </a:prstGeom>
        </p:spPr>
        <p:style>
          <a:lnRef idx="3">
            <a:schemeClr val="accent4"/>
          </a:lnRef>
          <a:fillRef idx="0">
            <a:schemeClr val="accent4"/>
          </a:fillRef>
          <a:effectRef idx="2">
            <a:schemeClr val="accent4"/>
          </a:effectRef>
          <a:fontRef idx="minor">
            <a:schemeClr val="tx1"/>
          </a:fontRef>
        </p:style>
      </p:cxnSp>
      <p:cxnSp>
        <p:nvCxnSpPr>
          <p:cNvPr id="202" name="Straight Connector 201"/>
          <p:cNvCxnSpPr>
            <a:stCxn id="264" idx="1"/>
            <a:endCxn id="198" idx="3"/>
          </p:cNvCxnSpPr>
          <p:nvPr/>
        </p:nvCxnSpPr>
        <p:spPr>
          <a:xfrm flipH="1" flipV="1">
            <a:off x="9591874" y="3784003"/>
            <a:ext cx="874928" cy="247385"/>
          </a:xfrm>
          <a:prstGeom prst="line">
            <a:avLst/>
          </a:prstGeom>
        </p:spPr>
        <p:style>
          <a:lnRef idx="3">
            <a:schemeClr val="accent4"/>
          </a:lnRef>
          <a:fillRef idx="0">
            <a:schemeClr val="accent4"/>
          </a:fillRef>
          <a:effectRef idx="2">
            <a:schemeClr val="accent4"/>
          </a:effectRef>
          <a:fontRef idx="minor">
            <a:schemeClr val="tx1"/>
          </a:fontRef>
        </p:style>
      </p:cxnSp>
      <p:cxnSp>
        <p:nvCxnSpPr>
          <p:cNvPr id="209" name="Straight Connector 208"/>
          <p:cNvCxnSpPr>
            <a:stCxn id="280" idx="1"/>
          </p:cNvCxnSpPr>
          <p:nvPr/>
        </p:nvCxnSpPr>
        <p:spPr>
          <a:xfrm flipH="1" flipV="1">
            <a:off x="9612199" y="3963226"/>
            <a:ext cx="846221" cy="558106"/>
          </a:xfrm>
          <a:prstGeom prst="line">
            <a:avLst/>
          </a:prstGeom>
        </p:spPr>
        <p:style>
          <a:lnRef idx="3">
            <a:schemeClr val="accent4"/>
          </a:lnRef>
          <a:fillRef idx="0">
            <a:schemeClr val="accent4"/>
          </a:fillRef>
          <a:effectRef idx="2">
            <a:schemeClr val="accent4"/>
          </a:effectRef>
          <a:fontRef idx="minor">
            <a:schemeClr val="tx1"/>
          </a:fontRef>
        </p:style>
      </p:cxnSp>
      <p:cxnSp>
        <p:nvCxnSpPr>
          <p:cNvPr id="212" name="Straight Connector 211"/>
          <p:cNvCxnSpPr/>
          <p:nvPr/>
        </p:nvCxnSpPr>
        <p:spPr>
          <a:xfrm flipH="1" flipV="1">
            <a:off x="9603111" y="3965328"/>
            <a:ext cx="1315254" cy="803007"/>
          </a:xfrm>
          <a:prstGeom prst="line">
            <a:avLst/>
          </a:prstGeom>
        </p:spPr>
        <p:style>
          <a:lnRef idx="3">
            <a:schemeClr val="accent4"/>
          </a:lnRef>
          <a:fillRef idx="0">
            <a:schemeClr val="accent4"/>
          </a:fillRef>
          <a:effectRef idx="2">
            <a:schemeClr val="accent4"/>
          </a:effectRef>
          <a:fontRef idx="minor">
            <a:schemeClr val="tx1"/>
          </a:fontRef>
        </p:style>
      </p:cxnSp>
      <p:cxnSp>
        <p:nvCxnSpPr>
          <p:cNvPr id="216" name="Straight Connector 215"/>
          <p:cNvCxnSpPr>
            <a:stCxn id="198" idx="3"/>
          </p:cNvCxnSpPr>
          <p:nvPr/>
        </p:nvCxnSpPr>
        <p:spPr>
          <a:xfrm>
            <a:off x="9591874" y="3784003"/>
            <a:ext cx="1162907" cy="280808"/>
          </a:xfrm>
          <a:prstGeom prst="line">
            <a:avLst/>
          </a:prstGeom>
        </p:spPr>
        <p:style>
          <a:lnRef idx="3">
            <a:schemeClr val="accent4"/>
          </a:lnRef>
          <a:fillRef idx="0">
            <a:schemeClr val="accent4"/>
          </a:fillRef>
          <a:effectRef idx="2">
            <a:schemeClr val="accent4"/>
          </a:effectRef>
          <a:fontRef idx="minor">
            <a:schemeClr val="tx1"/>
          </a:fontRef>
        </p:style>
      </p:cxnSp>
      <p:sp>
        <p:nvSpPr>
          <p:cNvPr id="223" name="Rectangle 222"/>
          <p:cNvSpPr/>
          <p:nvPr/>
        </p:nvSpPr>
        <p:spPr>
          <a:xfrm>
            <a:off x="10691843" y="3575805"/>
            <a:ext cx="1396535" cy="1096884"/>
          </a:xfrm>
          <a:prstGeom prst="rect">
            <a:avLst/>
          </a:prstGeom>
          <a:ln>
            <a:solidFill>
              <a:srgbClr val="FFFFFF"/>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1050" dirty="0">
                <a:gradFill>
                  <a:gsLst>
                    <a:gs pos="0">
                      <a:srgbClr val="FFFFFF"/>
                    </a:gs>
                    <a:gs pos="100000">
                      <a:srgbClr val="FFFFFF"/>
                    </a:gs>
                  </a:gsLst>
                  <a:lin ang="5400000" scaled="0"/>
                </a:gradFill>
              </a:rPr>
              <a:t>SAS JBOD</a:t>
            </a:r>
          </a:p>
        </p:txBody>
      </p:sp>
      <p:sp>
        <p:nvSpPr>
          <p:cNvPr id="226" name="Rectangle 225"/>
          <p:cNvSpPr/>
          <p:nvPr/>
        </p:nvSpPr>
        <p:spPr>
          <a:xfrm>
            <a:off x="9144120" y="4294810"/>
            <a:ext cx="551403" cy="207149"/>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050" dirty="0">
                <a:solidFill>
                  <a:srgbClr val="363535"/>
                </a:solidFill>
              </a:rPr>
              <a:t>SAS HBA</a:t>
            </a:r>
          </a:p>
        </p:txBody>
      </p:sp>
      <p:sp>
        <p:nvSpPr>
          <p:cNvPr id="229" name="Rectangle 228"/>
          <p:cNvSpPr/>
          <p:nvPr/>
        </p:nvSpPr>
        <p:spPr>
          <a:xfrm>
            <a:off x="9144120" y="4612970"/>
            <a:ext cx="551403" cy="207149"/>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050" dirty="0">
                <a:solidFill>
                  <a:srgbClr val="363535"/>
                </a:solidFill>
              </a:rPr>
              <a:t>SAS HBA</a:t>
            </a:r>
          </a:p>
        </p:txBody>
      </p:sp>
      <p:grpSp>
        <p:nvGrpSpPr>
          <p:cNvPr id="232" name="Group 231"/>
          <p:cNvGrpSpPr/>
          <p:nvPr/>
        </p:nvGrpSpPr>
        <p:grpSpPr>
          <a:xfrm>
            <a:off x="10458420" y="3733523"/>
            <a:ext cx="1811168" cy="1174006"/>
            <a:chOff x="10241122" y="1319871"/>
            <a:chExt cx="1811168" cy="1174006"/>
          </a:xfrm>
        </p:grpSpPr>
        <p:sp>
          <p:nvSpPr>
            <p:cNvPr id="235" name="Rectangle 234"/>
            <p:cNvSpPr/>
            <p:nvPr/>
          </p:nvSpPr>
          <p:spPr>
            <a:xfrm>
              <a:off x="10387476" y="1319871"/>
              <a:ext cx="1664814" cy="1174006"/>
            </a:xfrm>
            <a:prstGeom prst="rect">
              <a:avLst/>
            </a:prstGeom>
            <a:ln>
              <a:solidFill>
                <a:srgbClr val="FFFFFF"/>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1050" dirty="0">
                  <a:gradFill>
                    <a:gsLst>
                      <a:gs pos="0">
                        <a:srgbClr val="FFFFFF"/>
                      </a:gs>
                      <a:gs pos="100000">
                        <a:srgbClr val="FFFFFF"/>
                      </a:gs>
                    </a:gsLst>
                    <a:lin ang="5400000" scaled="0"/>
                  </a:gradFill>
                </a:rPr>
                <a:t>SAS JBOD</a:t>
              </a:r>
            </a:p>
          </p:txBody>
        </p:sp>
        <p:sp>
          <p:nvSpPr>
            <p:cNvPr id="264" name="Rectangle 263"/>
            <p:cNvSpPr/>
            <p:nvPr/>
          </p:nvSpPr>
          <p:spPr>
            <a:xfrm>
              <a:off x="10249504" y="1461909"/>
              <a:ext cx="581013" cy="311653"/>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050" dirty="0">
                  <a:solidFill>
                    <a:srgbClr val="363535"/>
                  </a:solidFill>
                </a:rPr>
                <a:t>SAS</a:t>
              </a:r>
            </a:p>
            <a:p>
              <a:pPr algn="ctr"/>
              <a:r>
                <a:rPr lang="en-US" sz="1050" dirty="0" smtClean="0">
                  <a:solidFill>
                    <a:srgbClr val="363535"/>
                  </a:solidFill>
                </a:rPr>
                <a:t>Module</a:t>
              </a:r>
              <a:endParaRPr lang="en-US" sz="1050" dirty="0">
                <a:solidFill>
                  <a:srgbClr val="363535"/>
                </a:solidFill>
              </a:endParaRPr>
            </a:p>
          </p:txBody>
        </p:sp>
        <p:cxnSp>
          <p:nvCxnSpPr>
            <p:cNvPr id="268" name="Straight Connector 267"/>
            <p:cNvCxnSpPr>
              <a:stCxn id="309" idx="2"/>
              <a:endCxn id="264" idx="3"/>
            </p:cNvCxnSpPr>
            <p:nvPr/>
          </p:nvCxnSpPr>
          <p:spPr>
            <a:xfrm flipH="1" flipV="1">
              <a:off x="10830517" y="1617736"/>
              <a:ext cx="129590" cy="35037"/>
            </a:xfrm>
            <a:prstGeom prst="line">
              <a:avLst/>
            </a:prstGeom>
          </p:spPr>
          <p:style>
            <a:lnRef idx="3">
              <a:schemeClr val="accent4"/>
            </a:lnRef>
            <a:fillRef idx="0">
              <a:schemeClr val="accent4"/>
            </a:fillRef>
            <a:effectRef idx="2">
              <a:schemeClr val="accent4"/>
            </a:effectRef>
            <a:fontRef idx="minor">
              <a:schemeClr val="tx1"/>
            </a:fontRef>
          </p:style>
        </p:cxnSp>
        <p:cxnSp>
          <p:nvCxnSpPr>
            <p:cNvPr id="271" name="Straight Connector 270"/>
            <p:cNvCxnSpPr>
              <a:stCxn id="310" idx="2"/>
              <a:endCxn id="264" idx="3"/>
            </p:cNvCxnSpPr>
            <p:nvPr/>
          </p:nvCxnSpPr>
          <p:spPr>
            <a:xfrm flipH="1" flipV="1">
              <a:off x="10830517" y="1617736"/>
              <a:ext cx="330191" cy="427354"/>
            </a:xfrm>
            <a:prstGeom prst="line">
              <a:avLst/>
            </a:prstGeom>
          </p:spPr>
          <p:style>
            <a:lnRef idx="3">
              <a:schemeClr val="accent4"/>
            </a:lnRef>
            <a:fillRef idx="0">
              <a:schemeClr val="accent4"/>
            </a:fillRef>
            <a:effectRef idx="2">
              <a:schemeClr val="accent4"/>
            </a:effectRef>
            <a:fontRef idx="minor">
              <a:schemeClr val="tx1"/>
            </a:fontRef>
          </p:style>
        </p:cxnSp>
        <p:cxnSp>
          <p:nvCxnSpPr>
            <p:cNvPr id="274" name="Straight Connector 273"/>
            <p:cNvCxnSpPr>
              <a:stCxn id="295" idx="2"/>
              <a:endCxn id="264" idx="3"/>
            </p:cNvCxnSpPr>
            <p:nvPr/>
          </p:nvCxnSpPr>
          <p:spPr>
            <a:xfrm flipH="1" flipV="1">
              <a:off x="10830517" y="1617736"/>
              <a:ext cx="578626" cy="57857"/>
            </a:xfrm>
            <a:prstGeom prst="line">
              <a:avLst/>
            </a:prstGeom>
          </p:spPr>
          <p:style>
            <a:lnRef idx="3">
              <a:schemeClr val="accent4"/>
            </a:lnRef>
            <a:fillRef idx="0">
              <a:schemeClr val="accent4"/>
            </a:fillRef>
            <a:effectRef idx="2">
              <a:schemeClr val="accent4"/>
            </a:effectRef>
            <a:fontRef idx="minor">
              <a:schemeClr val="tx1"/>
            </a:fontRef>
          </p:style>
        </p:cxnSp>
        <p:cxnSp>
          <p:nvCxnSpPr>
            <p:cNvPr id="277" name="Straight Connector 276"/>
            <p:cNvCxnSpPr>
              <a:stCxn id="298" idx="2"/>
              <a:endCxn id="264" idx="3"/>
            </p:cNvCxnSpPr>
            <p:nvPr/>
          </p:nvCxnSpPr>
          <p:spPr>
            <a:xfrm flipH="1" flipV="1">
              <a:off x="10830517" y="1617736"/>
              <a:ext cx="788233" cy="413521"/>
            </a:xfrm>
            <a:prstGeom prst="line">
              <a:avLst/>
            </a:prstGeom>
          </p:spPr>
          <p:style>
            <a:lnRef idx="3">
              <a:schemeClr val="accent4"/>
            </a:lnRef>
            <a:fillRef idx="0">
              <a:schemeClr val="accent4"/>
            </a:fillRef>
            <a:effectRef idx="2">
              <a:schemeClr val="accent4"/>
            </a:effectRef>
            <a:fontRef idx="minor">
              <a:schemeClr val="tx1"/>
            </a:fontRef>
          </p:style>
        </p:cxnSp>
        <p:sp>
          <p:nvSpPr>
            <p:cNvPr id="280" name="Rectangle 279"/>
            <p:cNvSpPr/>
            <p:nvPr/>
          </p:nvSpPr>
          <p:spPr>
            <a:xfrm>
              <a:off x="10241122" y="1937328"/>
              <a:ext cx="581013" cy="340703"/>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050" dirty="0">
                  <a:solidFill>
                    <a:srgbClr val="363535"/>
                  </a:solidFill>
                </a:rPr>
                <a:t>SAS</a:t>
              </a:r>
            </a:p>
            <a:p>
              <a:pPr algn="ctr"/>
              <a:r>
                <a:rPr lang="en-US" sz="1050" dirty="0" smtClean="0">
                  <a:solidFill>
                    <a:srgbClr val="363535"/>
                  </a:solidFill>
                </a:rPr>
                <a:t>Module</a:t>
              </a:r>
              <a:endParaRPr lang="en-US" sz="1050" dirty="0">
                <a:solidFill>
                  <a:srgbClr val="363535"/>
                </a:solidFill>
              </a:endParaRPr>
            </a:p>
          </p:txBody>
        </p:sp>
        <p:cxnSp>
          <p:nvCxnSpPr>
            <p:cNvPr id="283" name="Straight Connector 282"/>
            <p:cNvCxnSpPr>
              <a:stCxn id="309" idx="2"/>
              <a:endCxn id="280" idx="3"/>
            </p:cNvCxnSpPr>
            <p:nvPr/>
          </p:nvCxnSpPr>
          <p:spPr>
            <a:xfrm flipH="1">
              <a:off x="10822135" y="1652773"/>
              <a:ext cx="137972" cy="454907"/>
            </a:xfrm>
            <a:prstGeom prst="line">
              <a:avLst/>
            </a:prstGeom>
          </p:spPr>
          <p:style>
            <a:lnRef idx="3">
              <a:schemeClr val="accent4"/>
            </a:lnRef>
            <a:fillRef idx="0">
              <a:schemeClr val="accent4"/>
            </a:fillRef>
            <a:effectRef idx="2">
              <a:schemeClr val="accent4"/>
            </a:effectRef>
            <a:fontRef idx="minor">
              <a:schemeClr val="tx1"/>
            </a:fontRef>
          </p:style>
        </p:cxnSp>
        <p:cxnSp>
          <p:nvCxnSpPr>
            <p:cNvPr id="286" name="Straight Connector 285"/>
            <p:cNvCxnSpPr>
              <a:stCxn id="295" idx="2"/>
              <a:endCxn id="280" idx="3"/>
            </p:cNvCxnSpPr>
            <p:nvPr/>
          </p:nvCxnSpPr>
          <p:spPr>
            <a:xfrm flipH="1">
              <a:off x="10822135" y="1675593"/>
              <a:ext cx="587008" cy="432087"/>
            </a:xfrm>
            <a:prstGeom prst="line">
              <a:avLst/>
            </a:prstGeom>
          </p:spPr>
          <p:style>
            <a:lnRef idx="3">
              <a:schemeClr val="accent4"/>
            </a:lnRef>
            <a:fillRef idx="0">
              <a:schemeClr val="accent4"/>
            </a:fillRef>
            <a:effectRef idx="2">
              <a:schemeClr val="accent4"/>
            </a:effectRef>
            <a:fontRef idx="minor">
              <a:schemeClr val="tx1"/>
            </a:fontRef>
          </p:style>
        </p:cxnSp>
        <p:cxnSp>
          <p:nvCxnSpPr>
            <p:cNvPr id="289" name="Straight Connector 288"/>
            <p:cNvCxnSpPr>
              <a:stCxn id="310" idx="2"/>
              <a:endCxn id="280" idx="3"/>
            </p:cNvCxnSpPr>
            <p:nvPr/>
          </p:nvCxnSpPr>
          <p:spPr>
            <a:xfrm flipH="1">
              <a:off x="10822135" y="2045090"/>
              <a:ext cx="338573" cy="62590"/>
            </a:xfrm>
            <a:prstGeom prst="line">
              <a:avLst/>
            </a:prstGeom>
          </p:spPr>
          <p:style>
            <a:lnRef idx="3">
              <a:schemeClr val="accent4"/>
            </a:lnRef>
            <a:fillRef idx="0">
              <a:schemeClr val="accent4"/>
            </a:fillRef>
            <a:effectRef idx="2">
              <a:schemeClr val="accent4"/>
            </a:effectRef>
            <a:fontRef idx="minor">
              <a:schemeClr val="tx1"/>
            </a:fontRef>
          </p:style>
        </p:cxnSp>
        <p:cxnSp>
          <p:nvCxnSpPr>
            <p:cNvPr id="292" name="Straight Connector 291"/>
            <p:cNvCxnSpPr>
              <a:stCxn id="298" idx="2"/>
              <a:endCxn id="280" idx="3"/>
            </p:cNvCxnSpPr>
            <p:nvPr/>
          </p:nvCxnSpPr>
          <p:spPr>
            <a:xfrm flipH="1">
              <a:off x="10822135" y="2031257"/>
              <a:ext cx="796615" cy="76423"/>
            </a:xfrm>
            <a:prstGeom prst="line">
              <a:avLst/>
            </a:prstGeom>
          </p:spPr>
          <p:style>
            <a:lnRef idx="3">
              <a:schemeClr val="accent4"/>
            </a:lnRef>
            <a:fillRef idx="0">
              <a:schemeClr val="accent4"/>
            </a:fillRef>
            <a:effectRef idx="2">
              <a:schemeClr val="accent4"/>
            </a:effectRef>
            <a:fontRef idx="minor">
              <a:schemeClr val="tx1"/>
            </a:fontRef>
          </p:style>
        </p:cxnSp>
        <p:sp>
          <p:nvSpPr>
            <p:cNvPr id="295" name="Can 294"/>
            <p:cNvSpPr/>
            <p:nvPr/>
          </p:nvSpPr>
          <p:spPr>
            <a:xfrm>
              <a:off x="11409143" y="1497761"/>
              <a:ext cx="383577" cy="35566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050" dirty="0">
                  <a:solidFill>
                    <a:srgbClr val="363535"/>
                  </a:solidFill>
                </a:rPr>
                <a:t>Disk</a:t>
              </a:r>
            </a:p>
          </p:txBody>
        </p:sp>
        <p:sp>
          <p:nvSpPr>
            <p:cNvPr id="298" name="Can 297"/>
            <p:cNvSpPr/>
            <p:nvPr/>
          </p:nvSpPr>
          <p:spPr>
            <a:xfrm>
              <a:off x="11618750" y="1853425"/>
              <a:ext cx="383577" cy="35566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050" dirty="0">
                  <a:solidFill>
                    <a:srgbClr val="363535"/>
                  </a:solidFill>
                </a:rPr>
                <a:t>Disk</a:t>
              </a:r>
            </a:p>
          </p:txBody>
        </p:sp>
        <p:sp>
          <p:nvSpPr>
            <p:cNvPr id="309" name="Can 308"/>
            <p:cNvSpPr/>
            <p:nvPr/>
          </p:nvSpPr>
          <p:spPr>
            <a:xfrm>
              <a:off x="10960107" y="1474941"/>
              <a:ext cx="383577" cy="35566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050" dirty="0">
                  <a:solidFill>
                    <a:srgbClr val="363535"/>
                  </a:solidFill>
                </a:rPr>
                <a:t>Disk</a:t>
              </a:r>
            </a:p>
          </p:txBody>
        </p:sp>
        <p:sp>
          <p:nvSpPr>
            <p:cNvPr id="310" name="Can 309"/>
            <p:cNvSpPr/>
            <p:nvPr/>
          </p:nvSpPr>
          <p:spPr>
            <a:xfrm>
              <a:off x="11160708" y="1867258"/>
              <a:ext cx="383577" cy="35566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050" dirty="0">
                  <a:solidFill>
                    <a:srgbClr val="363535"/>
                  </a:solidFill>
                </a:rPr>
                <a:t>Disk</a:t>
              </a:r>
            </a:p>
          </p:txBody>
        </p:sp>
      </p:grpSp>
      <p:sp>
        <p:nvSpPr>
          <p:cNvPr id="166" name="TextBox 165"/>
          <p:cNvSpPr txBox="1"/>
          <p:nvPr/>
        </p:nvSpPr>
        <p:spPr>
          <a:xfrm rot="16200000">
            <a:off x="9316333" y="4060783"/>
            <a:ext cx="1537763" cy="603242"/>
          </a:xfrm>
          <a:prstGeom prst="rect">
            <a:avLst/>
          </a:prstGeom>
          <a:solidFill>
            <a:srgbClr val="FFFF00"/>
          </a:solidFill>
        </p:spPr>
        <p:txBody>
          <a:bodyPr wrap="square" lIns="182880" tIns="146304" rIns="182880" bIns="146304" rtlCol="0" anchor="ctr">
            <a:spAutoFit/>
          </a:bodyPr>
          <a:lstStyle/>
          <a:p>
            <a:pPr algn="ctr"/>
            <a:r>
              <a:rPr lang="pt-BR" sz="1000" dirty="0" smtClean="0">
                <a:solidFill>
                  <a:schemeClr val="bg1"/>
                </a:solidFill>
              </a:rPr>
              <a:t>8.8 GB/sec</a:t>
            </a:r>
            <a:br>
              <a:rPr lang="pt-BR" sz="1000" dirty="0" smtClean="0">
                <a:solidFill>
                  <a:schemeClr val="bg1"/>
                </a:solidFill>
              </a:rPr>
            </a:br>
            <a:r>
              <a:rPr lang="pt-BR" sz="1000" dirty="0" smtClean="0">
                <a:solidFill>
                  <a:schemeClr val="bg1"/>
                </a:solidFill>
              </a:rPr>
              <a:t>2 x </a:t>
            </a:r>
            <a:r>
              <a:rPr lang="pt-BR" sz="1000" dirty="0">
                <a:solidFill>
                  <a:schemeClr val="bg1"/>
                </a:solidFill>
              </a:rPr>
              <a:t>6</a:t>
            </a:r>
            <a:r>
              <a:rPr lang="pt-BR" sz="1000" dirty="0" smtClean="0">
                <a:solidFill>
                  <a:schemeClr val="bg1"/>
                </a:solidFill>
              </a:rPr>
              <a:t>Gb SAS x4 x 2</a:t>
            </a:r>
            <a:endParaRPr lang="en-US" sz="1000" dirty="0" err="1" smtClean="0">
              <a:solidFill>
                <a:schemeClr val="bg1"/>
              </a:solidFill>
            </a:endParaRPr>
          </a:p>
        </p:txBody>
      </p:sp>
    </p:spTree>
    <p:extLst>
      <p:ext uri="{BB962C8B-B14F-4D97-AF65-F5344CB8AC3E}">
        <p14:creationId xmlns:p14="http://schemas.microsoft.com/office/powerpoint/2010/main" val="1003130834"/>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pt-BR" sz="4000" dirty="0" smtClean="0"/>
              <a:t>Speeds and Feeds – Maximum Theoretical Throughput</a:t>
            </a:r>
            <a:endParaRPr lang="en-US" sz="4000" dirty="0"/>
          </a:p>
        </p:txBody>
      </p:sp>
      <p:graphicFrame>
        <p:nvGraphicFramePr>
          <p:cNvPr id="7" name="Table 6"/>
          <p:cNvGraphicFramePr>
            <a:graphicFrameLocks noGrp="1"/>
          </p:cNvGraphicFramePr>
          <p:nvPr>
            <p:extLst>
              <p:ext uri="{D42A27DB-BD31-4B8C-83A1-F6EECF244321}">
                <p14:modId xmlns:p14="http://schemas.microsoft.com/office/powerpoint/2010/main" val="3192425934"/>
              </p:ext>
            </p:extLst>
          </p:nvPr>
        </p:nvGraphicFramePr>
        <p:xfrm>
          <a:off x="549019" y="1485603"/>
          <a:ext cx="3657600" cy="1828800"/>
        </p:xfrm>
        <a:graphic>
          <a:graphicData uri="http://schemas.openxmlformats.org/drawingml/2006/table">
            <a:tbl>
              <a:tblPr firstRow="1" bandRow="1">
                <a:tableStyleId>{5C22544A-7EE6-4342-B048-85BDC9FD1C3A}</a:tableStyleId>
              </a:tblPr>
              <a:tblGrid>
                <a:gridCol w="2194536"/>
                <a:gridCol w="1463064"/>
              </a:tblGrid>
              <a:tr h="289560">
                <a:tc>
                  <a:txBody>
                    <a:bodyPr/>
                    <a:lstStyle/>
                    <a:p>
                      <a:pPr algn="ctr"/>
                      <a:r>
                        <a:rPr lang="pt-BR" sz="1400" dirty="0" smtClean="0"/>
                        <a:t>NIC</a:t>
                      </a:r>
                      <a:endParaRPr lang="en-US" sz="1400" dirty="0"/>
                    </a:p>
                  </a:txBody>
                  <a:tcPr anchor="ctr"/>
                </a:tc>
                <a:tc>
                  <a:txBody>
                    <a:bodyPr/>
                    <a:lstStyle/>
                    <a:p>
                      <a:pPr algn="ctr"/>
                      <a:r>
                        <a:rPr lang="pt-BR" sz="1400" dirty="0" smtClean="0"/>
                        <a:t>Throughput</a:t>
                      </a:r>
                      <a:endParaRPr lang="en-US" sz="1400" dirty="0"/>
                    </a:p>
                  </a:txBody>
                  <a:tcPr anchor="ctr"/>
                </a:tc>
              </a:tr>
              <a:tr h="289560">
                <a:tc>
                  <a:txBody>
                    <a:bodyPr/>
                    <a:lstStyle/>
                    <a:p>
                      <a:pPr algn="ctr"/>
                      <a:r>
                        <a:rPr lang="pt-BR" sz="1400" dirty="0" smtClean="0"/>
                        <a:t>1Gb</a:t>
                      </a:r>
                      <a:r>
                        <a:rPr lang="pt-BR" sz="1400" baseline="0" dirty="0" smtClean="0"/>
                        <a:t> Ethernet</a:t>
                      </a:r>
                      <a:endParaRPr lang="en-US" sz="1400" dirty="0"/>
                    </a:p>
                  </a:txBody>
                  <a:tcPr anchor="ctr"/>
                </a:tc>
                <a:tc>
                  <a:txBody>
                    <a:bodyPr/>
                    <a:lstStyle/>
                    <a:p>
                      <a:pPr algn="ctr"/>
                      <a:r>
                        <a:rPr lang="pt-BR" sz="1400" dirty="0" smtClean="0"/>
                        <a:t>~0.1</a:t>
                      </a:r>
                      <a:r>
                        <a:rPr lang="pt-BR" sz="1400" baseline="0" dirty="0" smtClean="0"/>
                        <a:t> GB/sec</a:t>
                      </a:r>
                      <a:endParaRPr lang="en-US" sz="1400" dirty="0"/>
                    </a:p>
                  </a:txBody>
                  <a:tcPr anchor="ctr"/>
                </a:tc>
              </a:tr>
              <a:tr h="289560">
                <a:tc>
                  <a:txBody>
                    <a:bodyPr/>
                    <a:lstStyle/>
                    <a:p>
                      <a:pPr algn="ctr"/>
                      <a:r>
                        <a:rPr lang="pt-BR" sz="1400" dirty="0" smtClean="0"/>
                        <a:t>10Gb</a:t>
                      </a:r>
                      <a:r>
                        <a:rPr lang="pt-BR" sz="1400" baseline="0" dirty="0" smtClean="0"/>
                        <a:t> Ethernet</a:t>
                      </a:r>
                      <a:endParaRPr lang="en-US" sz="1400" dirty="0"/>
                    </a:p>
                  </a:txBody>
                  <a:tcPr anchor="ctr"/>
                </a:tc>
                <a:tc>
                  <a:txBody>
                    <a:bodyPr/>
                    <a:lstStyle/>
                    <a:p>
                      <a:pPr algn="ctr"/>
                      <a:r>
                        <a:rPr lang="pt-BR" sz="1400" dirty="0" smtClean="0"/>
                        <a:t>~1.1</a:t>
                      </a:r>
                      <a:r>
                        <a:rPr lang="pt-BR" sz="1400" baseline="0" dirty="0" smtClean="0"/>
                        <a:t> GB/sec</a:t>
                      </a:r>
                      <a:endParaRPr lang="en-US" sz="1400" dirty="0"/>
                    </a:p>
                  </a:txBody>
                  <a:tcPr anchor="ctr"/>
                </a:tc>
              </a:tr>
              <a:tr h="289560">
                <a:tc>
                  <a:txBody>
                    <a:bodyPr/>
                    <a:lstStyle/>
                    <a:p>
                      <a:pPr algn="ctr"/>
                      <a:r>
                        <a:rPr lang="pt-BR" sz="1400" dirty="0" smtClean="0"/>
                        <a:t>40Gb</a:t>
                      </a:r>
                      <a:r>
                        <a:rPr lang="pt-BR" sz="1400" baseline="0" dirty="0" smtClean="0"/>
                        <a:t> Ethernet</a:t>
                      </a:r>
                      <a:endParaRPr lang="en-US" sz="1400" dirty="0"/>
                    </a:p>
                  </a:txBody>
                  <a:tcPr anchor="ctr"/>
                </a:tc>
                <a:tc>
                  <a:txBody>
                    <a:bodyPr/>
                    <a:lstStyle/>
                    <a:p>
                      <a:pPr algn="ctr"/>
                      <a:r>
                        <a:rPr lang="pt-BR" sz="1400" dirty="0" smtClean="0"/>
                        <a:t>~4.5</a:t>
                      </a:r>
                      <a:r>
                        <a:rPr lang="pt-BR" sz="1400" baseline="0" dirty="0" smtClean="0"/>
                        <a:t> GB/sec</a:t>
                      </a:r>
                      <a:endParaRPr lang="en-US" sz="1400" dirty="0"/>
                    </a:p>
                  </a:txBody>
                  <a:tcPr anchor="ctr"/>
                </a:tc>
              </a:tr>
              <a:tr h="289560">
                <a:tc>
                  <a:txBody>
                    <a:bodyPr/>
                    <a:lstStyle/>
                    <a:p>
                      <a:pPr algn="ctr"/>
                      <a:r>
                        <a:rPr lang="pt-BR" sz="1400" dirty="0" smtClean="0"/>
                        <a:t>32Gb InfiniBand (QDR)</a:t>
                      </a:r>
                      <a:endParaRPr lang="en-US" sz="1400" dirty="0"/>
                    </a:p>
                  </a:txBody>
                  <a:tcPr anchor="ctr"/>
                </a:tc>
                <a:tc>
                  <a:txBody>
                    <a:bodyPr/>
                    <a:lstStyle/>
                    <a:p>
                      <a:pPr algn="ctr"/>
                      <a:r>
                        <a:rPr lang="pt-BR" sz="1400" dirty="0" smtClean="0"/>
                        <a:t>~3.8 GB/sec</a:t>
                      </a:r>
                      <a:endParaRPr lang="en-US" sz="1400" dirty="0"/>
                    </a:p>
                  </a:txBody>
                  <a:tcPr anchor="ctr"/>
                </a:tc>
              </a:tr>
              <a:tr h="289560">
                <a:tc>
                  <a:txBody>
                    <a:bodyPr/>
                    <a:lstStyle/>
                    <a:p>
                      <a:pPr algn="ctr"/>
                      <a:r>
                        <a:rPr lang="pt-BR" sz="1400" dirty="0" smtClean="0"/>
                        <a:t>54Gb</a:t>
                      </a:r>
                      <a:r>
                        <a:rPr lang="pt-BR" sz="1400" baseline="0" dirty="0" smtClean="0"/>
                        <a:t> </a:t>
                      </a:r>
                      <a:r>
                        <a:rPr lang="pt-BR" sz="1400" dirty="0" smtClean="0"/>
                        <a:t>InfiniBand (FDR)</a:t>
                      </a:r>
                      <a:endParaRPr lang="en-US" sz="1400" dirty="0"/>
                    </a:p>
                  </a:txBody>
                  <a:tcPr anchor="ctr"/>
                </a:tc>
                <a:tc>
                  <a:txBody>
                    <a:bodyPr/>
                    <a:lstStyle/>
                    <a:p>
                      <a:pPr algn="ctr"/>
                      <a:r>
                        <a:rPr lang="pt-BR" sz="1400" dirty="0" smtClean="0"/>
                        <a:t>~6.5 GB/sec</a:t>
                      </a:r>
                      <a:endParaRPr lang="en-US" sz="1400" dirty="0"/>
                    </a:p>
                  </a:txBody>
                  <a:tcPr anchor="ctr"/>
                </a:tc>
              </a:tr>
            </a:tbl>
          </a:graphicData>
        </a:graphic>
      </p:graphicFrame>
      <p:graphicFrame>
        <p:nvGraphicFramePr>
          <p:cNvPr id="8" name="Table 7"/>
          <p:cNvGraphicFramePr>
            <a:graphicFrameLocks noGrp="1"/>
          </p:cNvGraphicFramePr>
          <p:nvPr>
            <p:extLst/>
          </p:nvPr>
        </p:nvGraphicFramePr>
        <p:xfrm>
          <a:off x="4480896" y="1485604"/>
          <a:ext cx="3657600" cy="1828800"/>
        </p:xfrm>
        <a:graphic>
          <a:graphicData uri="http://schemas.openxmlformats.org/drawingml/2006/table">
            <a:tbl>
              <a:tblPr firstRow="1" bandRow="1">
                <a:tableStyleId>{5C22544A-7EE6-4342-B048-85BDC9FD1C3A}</a:tableStyleId>
              </a:tblPr>
              <a:tblGrid>
                <a:gridCol w="1828800"/>
                <a:gridCol w="1828800"/>
              </a:tblGrid>
              <a:tr h="289560">
                <a:tc>
                  <a:txBody>
                    <a:bodyPr/>
                    <a:lstStyle/>
                    <a:p>
                      <a:pPr algn="ctr"/>
                      <a:r>
                        <a:rPr lang="pt-BR" sz="1400" dirty="0" smtClean="0"/>
                        <a:t>HBA</a:t>
                      </a:r>
                      <a:endParaRPr lang="en-US" sz="1400" dirty="0"/>
                    </a:p>
                  </a:txBody>
                  <a:tcPr anchor="ctr"/>
                </a:tc>
                <a:tc>
                  <a:txBody>
                    <a:bodyPr/>
                    <a:lstStyle/>
                    <a:p>
                      <a:pPr algn="ctr"/>
                      <a:r>
                        <a:rPr lang="pt-BR" sz="1400" dirty="0" smtClean="0"/>
                        <a:t>Throughput</a:t>
                      </a:r>
                      <a:endParaRPr lang="en-US" sz="1400" dirty="0"/>
                    </a:p>
                  </a:txBody>
                  <a:tcPr anchor="ctr"/>
                </a:tc>
              </a:tr>
              <a:tr h="289560">
                <a:tc>
                  <a:txBody>
                    <a:bodyPr/>
                    <a:lstStyle/>
                    <a:p>
                      <a:pPr algn="ctr"/>
                      <a:r>
                        <a:rPr lang="pt-BR" sz="1400" dirty="0" smtClean="0"/>
                        <a:t>3Gb SAS x4</a:t>
                      </a:r>
                      <a:endParaRPr lang="en-US" sz="1400" dirty="0"/>
                    </a:p>
                  </a:txBody>
                  <a:tcPr anchor="ctr"/>
                </a:tc>
                <a:tc>
                  <a:txBody>
                    <a:bodyPr/>
                    <a:lstStyle/>
                    <a:p>
                      <a:pPr algn="ctr"/>
                      <a:r>
                        <a:rPr lang="pt-BR" sz="1400" dirty="0" smtClean="0"/>
                        <a:t>~1.1 GB/sec</a:t>
                      </a:r>
                      <a:endParaRPr lang="en-US" sz="1400" dirty="0"/>
                    </a:p>
                  </a:txBody>
                  <a:tcPr anchor="ctr"/>
                </a:tc>
              </a:tr>
              <a:tr h="289560">
                <a:tc>
                  <a:txBody>
                    <a:bodyPr/>
                    <a:lstStyle/>
                    <a:p>
                      <a:pPr algn="ctr"/>
                      <a:r>
                        <a:rPr lang="pt-BR" sz="1400" dirty="0" smtClean="0"/>
                        <a:t>6Gb</a:t>
                      </a:r>
                      <a:r>
                        <a:rPr lang="pt-BR" sz="1400" baseline="0" dirty="0" smtClean="0"/>
                        <a:t> SAS x4</a:t>
                      </a:r>
                      <a:endParaRPr lang="en-US" sz="1400" dirty="0"/>
                    </a:p>
                  </a:txBody>
                  <a:tcPr anchor="ctr"/>
                </a:tc>
                <a:tc>
                  <a:txBody>
                    <a:bodyPr/>
                    <a:lstStyle/>
                    <a:p>
                      <a:pPr algn="ctr"/>
                      <a:r>
                        <a:rPr lang="pt-BR" sz="1400" dirty="0" smtClean="0"/>
                        <a:t>~2.2</a:t>
                      </a:r>
                      <a:r>
                        <a:rPr lang="pt-BR" sz="1400" baseline="0" dirty="0" smtClean="0"/>
                        <a:t> GB/sec</a:t>
                      </a:r>
                      <a:endParaRPr lang="en-US" sz="1400" dirty="0"/>
                    </a:p>
                  </a:txBody>
                  <a:tcPr anchor="ctr"/>
                </a:tc>
              </a:tr>
              <a:tr h="289560">
                <a:tc>
                  <a:txBody>
                    <a:bodyPr/>
                    <a:lstStyle/>
                    <a:p>
                      <a:pPr algn="ctr"/>
                      <a:r>
                        <a:rPr lang="pt-BR" sz="1400" dirty="0" smtClean="0"/>
                        <a:t>4Gb FC</a:t>
                      </a:r>
                      <a:endParaRPr lang="en-US" sz="1400" dirty="0"/>
                    </a:p>
                  </a:txBody>
                  <a:tcPr anchor="ctr"/>
                </a:tc>
                <a:tc>
                  <a:txBody>
                    <a:bodyPr/>
                    <a:lstStyle/>
                    <a:p>
                      <a:pPr algn="ctr"/>
                      <a:r>
                        <a:rPr lang="pt-BR" sz="1400" dirty="0" smtClean="0"/>
                        <a:t>~0.4 GB/sec</a:t>
                      </a:r>
                      <a:endParaRPr lang="en-US" sz="1400" dirty="0"/>
                    </a:p>
                  </a:txBody>
                  <a:tcPr anchor="ctr"/>
                </a:tc>
              </a:tr>
              <a:tr h="289560">
                <a:tc>
                  <a:txBody>
                    <a:bodyPr/>
                    <a:lstStyle/>
                    <a:p>
                      <a:pPr algn="ctr"/>
                      <a:r>
                        <a:rPr lang="pt-BR" sz="1400" dirty="0" smtClean="0"/>
                        <a:t>8Gb FC</a:t>
                      </a:r>
                      <a:endParaRPr lang="en-US" sz="1400" dirty="0"/>
                    </a:p>
                  </a:txBody>
                  <a:tcPr anchor="ctr"/>
                </a:tc>
                <a:tc>
                  <a:txBody>
                    <a:bodyPr/>
                    <a:lstStyle/>
                    <a:p>
                      <a:pPr algn="ctr"/>
                      <a:r>
                        <a:rPr lang="pt-BR" sz="1400" dirty="0" smtClean="0"/>
                        <a:t>~0.8 GB/sec</a:t>
                      </a:r>
                      <a:endParaRPr lang="en-US" sz="1400" dirty="0"/>
                    </a:p>
                  </a:txBody>
                  <a:tcPr anchor="ctr"/>
                </a:tc>
              </a:tr>
              <a:tr h="289560">
                <a:tc>
                  <a:txBody>
                    <a:bodyPr/>
                    <a:lstStyle/>
                    <a:p>
                      <a:pPr algn="ctr"/>
                      <a:r>
                        <a:rPr lang="pt-BR" sz="1400" dirty="0" smtClean="0"/>
                        <a:t>16Gb FC</a:t>
                      </a:r>
                      <a:endParaRPr lang="en-US" sz="1400" dirty="0"/>
                    </a:p>
                  </a:txBody>
                  <a:tcPr anchor="ctr"/>
                </a:tc>
                <a:tc>
                  <a:txBody>
                    <a:bodyPr/>
                    <a:lstStyle/>
                    <a:p>
                      <a:pPr algn="ctr"/>
                      <a:r>
                        <a:rPr lang="pt-BR" sz="1400" dirty="0" smtClean="0"/>
                        <a:t>~1.5 GB/sec</a:t>
                      </a:r>
                      <a:endParaRPr lang="en-US" sz="1400" dirty="0"/>
                    </a:p>
                  </a:txBody>
                  <a:tcPr anchor="ctr"/>
                </a:tc>
              </a:tr>
            </a:tbl>
          </a:graphicData>
        </a:graphic>
      </p:graphicFrame>
      <p:graphicFrame>
        <p:nvGraphicFramePr>
          <p:cNvPr id="9" name="Table 8"/>
          <p:cNvGraphicFramePr>
            <a:graphicFrameLocks noGrp="1"/>
          </p:cNvGraphicFramePr>
          <p:nvPr>
            <p:extLst/>
          </p:nvPr>
        </p:nvGraphicFramePr>
        <p:xfrm>
          <a:off x="549019" y="3588701"/>
          <a:ext cx="3657600" cy="2133600"/>
        </p:xfrm>
        <a:graphic>
          <a:graphicData uri="http://schemas.openxmlformats.org/drawingml/2006/table">
            <a:tbl>
              <a:tblPr firstRow="1" bandRow="1">
                <a:tableStyleId>{5C22544A-7EE6-4342-B048-85BDC9FD1C3A}</a:tableStyleId>
              </a:tblPr>
              <a:tblGrid>
                <a:gridCol w="2194536"/>
                <a:gridCol w="1463064"/>
              </a:tblGrid>
              <a:tr h="300446">
                <a:tc>
                  <a:txBody>
                    <a:bodyPr/>
                    <a:lstStyle/>
                    <a:p>
                      <a:pPr algn="ctr"/>
                      <a:r>
                        <a:rPr lang="pt-BR" sz="1400" dirty="0" smtClean="0"/>
                        <a:t>Bus Slot </a:t>
                      </a:r>
                      <a:endParaRPr lang="en-US" sz="1400" dirty="0"/>
                    </a:p>
                  </a:txBody>
                  <a:tcPr anchor="ctr"/>
                </a:tc>
                <a:tc>
                  <a:txBody>
                    <a:bodyPr/>
                    <a:lstStyle/>
                    <a:p>
                      <a:pPr algn="ctr"/>
                      <a:r>
                        <a:rPr lang="pt-BR" sz="1400" dirty="0" smtClean="0"/>
                        <a:t>Throughput</a:t>
                      </a:r>
                      <a:endParaRPr lang="en-US" sz="1400" dirty="0"/>
                    </a:p>
                  </a:txBody>
                  <a:tcPr anchor="ctr"/>
                </a:tc>
              </a:tr>
              <a:tr h="300446">
                <a:tc>
                  <a:txBody>
                    <a:bodyPr/>
                    <a:lstStyle/>
                    <a:p>
                      <a:pPr algn="ctr"/>
                      <a:r>
                        <a:rPr lang="pt-BR" sz="1400" dirty="0" smtClean="0"/>
                        <a:t>PCIe</a:t>
                      </a:r>
                      <a:r>
                        <a:rPr lang="pt-BR" sz="1400" baseline="0" dirty="0" smtClean="0"/>
                        <a:t> Gen2 x4</a:t>
                      </a:r>
                      <a:endParaRPr lang="en-US" sz="1400" dirty="0"/>
                    </a:p>
                  </a:txBody>
                  <a:tcPr anchor="ctr"/>
                </a:tc>
                <a:tc>
                  <a:txBody>
                    <a:bodyPr/>
                    <a:lstStyle/>
                    <a:p>
                      <a:pPr algn="ctr"/>
                      <a:r>
                        <a:rPr lang="pt-BR" sz="1400" dirty="0" smtClean="0"/>
                        <a:t>~1.7 GB/sec</a:t>
                      </a:r>
                      <a:endParaRPr lang="en-US" sz="1400" dirty="0"/>
                    </a:p>
                  </a:txBody>
                  <a:tcPr anchor="ctr"/>
                </a:tc>
              </a:tr>
              <a:tr h="300446">
                <a:tc>
                  <a:txBody>
                    <a:bodyPr/>
                    <a:lstStyle/>
                    <a:p>
                      <a:pPr algn="ctr"/>
                      <a:r>
                        <a:rPr lang="pt-BR" sz="1400" dirty="0" smtClean="0"/>
                        <a:t>PCIe</a:t>
                      </a:r>
                      <a:r>
                        <a:rPr lang="pt-BR" sz="1400" baseline="0" dirty="0" smtClean="0"/>
                        <a:t> Gen2 x8</a:t>
                      </a:r>
                      <a:endParaRPr lang="en-US" sz="1400" dirty="0"/>
                    </a:p>
                  </a:txBody>
                  <a:tcPr anchor="ctr"/>
                </a:tc>
                <a:tc>
                  <a:txBody>
                    <a:bodyPr/>
                    <a:lstStyle/>
                    <a:p>
                      <a:pPr algn="ctr"/>
                      <a:r>
                        <a:rPr lang="pt-BR" sz="1400" dirty="0" smtClean="0"/>
                        <a:t>~3.4</a:t>
                      </a:r>
                      <a:r>
                        <a:rPr lang="pt-BR" sz="1400" baseline="0" dirty="0" smtClean="0"/>
                        <a:t> GB/sec</a:t>
                      </a:r>
                      <a:endParaRPr lang="en-US" sz="1400" dirty="0"/>
                    </a:p>
                  </a:txBody>
                  <a:tcPr anchor="ctr"/>
                </a:tc>
              </a:tr>
              <a:tr h="300446">
                <a:tc>
                  <a:txBody>
                    <a:bodyPr/>
                    <a:lstStyle/>
                    <a:p>
                      <a:pPr algn="ctr"/>
                      <a:r>
                        <a:rPr lang="pt-BR" sz="1400" dirty="0" smtClean="0"/>
                        <a:t>PCIe</a:t>
                      </a:r>
                      <a:r>
                        <a:rPr lang="pt-BR" sz="1400" baseline="0" dirty="0" smtClean="0"/>
                        <a:t> Gen2 x16</a:t>
                      </a:r>
                      <a:endParaRPr lang="en-US" sz="1400" dirty="0"/>
                    </a:p>
                  </a:txBody>
                  <a:tcPr anchor="ctr"/>
                </a:tc>
                <a:tc>
                  <a:txBody>
                    <a:bodyPr/>
                    <a:lstStyle/>
                    <a:p>
                      <a:pPr algn="ctr"/>
                      <a:r>
                        <a:rPr lang="pt-BR" sz="1400" dirty="0" smtClean="0"/>
                        <a:t>~6.8 GB/sec</a:t>
                      </a:r>
                      <a:endParaRPr lang="en-US" sz="1400" dirty="0"/>
                    </a:p>
                  </a:txBody>
                  <a:tcPr anchor="ctr"/>
                </a:tc>
              </a:tr>
              <a:tr h="300446">
                <a:tc>
                  <a:txBody>
                    <a:bodyPr/>
                    <a:lstStyle/>
                    <a:p>
                      <a:pPr algn="ctr"/>
                      <a:r>
                        <a:rPr lang="pt-BR" sz="1400" dirty="0" smtClean="0"/>
                        <a:t>PCIe</a:t>
                      </a:r>
                      <a:r>
                        <a:rPr lang="pt-BR" sz="1400" baseline="0" dirty="0" smtClean="0"/>
                        <a:t> Gen3 x4</a:t>
                      </a:r>
                      <a:endParaRPr lang="en-US" sz="1400" dirty="0"/>
                    </a:p>
                  </a:txBody>
                  <a:tcPr anchor="ctr"/>
                </a:tc>
                <a:tc>
                  <a:txBody>
                    <a:bodyPr/>
                    <a:lstStyle/>
                    <a:p>
                      <a:pPr algn="ctr"/>
                      <a:r>
                        <a:rPr lang="pt-BR" sz="1400" dirty="0" smtClean="0"/>
                        <a:t>~3.3</a:t>
                      </a:r>
                      <a:r>
                        <a:rPr lang="pt-BR" sz="1400" baseline="0" dirty="0" smtClean="0"/>
                        <a:t> GB/sec</a:t>
                      </a:r>
                      <a:endParaRPr lang="en-US" sz="1400" dirty="0"/>
                    </a:p>
                  </a:txBody>
                  <a:tcPr anchor="ctr"/>
                </a:tc>
              </a:tr>
              <a:tr h="300446">
                <a:tc>
                  <a:txBody>
                    <a:bodyPr/>
                    <a:lstStyle/>
                    <a:p>
                      <a:pPr algn="ctr"/>
                      <a:r>
                        <a:rPr lang="pt-BR" sz="1400" dirty="0" smtClean="0"/>
                        <a:t>PCIe</a:t>
                      </a:r>
                      <a:r>
                        <a:rPr lang="pt-BR" sz="1400" baseline="0" dirty="0" smtClean="0"/>
                        <a:t> Gen3 x8</a:t>
                      </a:r>
                      <a:endParaRPr lang="en-US" sz="1400" dirty="0"/>
                    </a:p>
                  </a:txBody>
                  <a:tcPr anchor="ctr"/>
                </a:tc>
                <a:tc>
                  <a:txBody>
                    <a:bodyPr/>
                    <a:lstStyle/>
                    <a:p>
                      <a:pPr algn="ctr"/>
                      <a:r>
                        <a:rPr lang="pt-BR" sz="1400" dirty="0" smtClean="0"/>
                        <a:t>~6.7 GB/sec</a:t>
                      </a:r>
                      <a:endParaRPr lang="en-US" sz="1400" dirty="0"/>
                    </a:p>
                  </a:txBody>
                  <a:tcPr anchor="ctr"/>
                </a:tc>
              </a:tr>
              <a:tr h="300446">
                <a:tc>
                  <a:txBody>
                    <a:bodyPr/>
                    <a:lstStyle/>
                    <a:p>
                      <a:pPr algn="ctr"/>
                      <a:r>
                        <a:rPr lang="pt-BR" sz="1400" dirty="0" smtClean="0"/>
                        <a:t>PCIe</a:t>
                      </a:r>
                      <a:r>
                        <a:rPr lang="pt-BR" sz="1400" baseline="0" dirty="0" smtClean="0"/>
                        <a:t> Gen3 x16</a:t>
                      </a:r>
                      <a:endParaRPr lang="en-US" sz="1400" dirty="0"/>
                    </a:p>
                  </a:txBody>
                  <a:tcPr anchor="ctr"/>
                </a:tc>
                <a:tc>
                  <a:txBody>
                    <a:bodyPr/>
                    <a:lstStyle/>
                    <a:p>
                      <a:pPr algn="ctr"/>
                      <a:r>
                        <a:rPr lang="pt-BR" sz="1400" dirty="0" smtClean="0"/>
                        <a:t>~13.5</a:t>
                      </a:r>
                      <a:r>
                        <a:rPr lang="pt-BR" sz="1400" baseline="0" dirty="0" smtClean="0"/>
                        <a:t> GB/sec</a:t>
                      </a:r>
                      <a:endParaRPr lang="en-US" sz="1400" dirty="0"/>
                    </a:p>
                  </a:txBody>
                  <a:tcPr anchor="ctr"/>
                </a:tc>
              </a:tr>
            </a:tbl>
          </a:graphicData>
        </a:graphic>
      </p:graphicFrame>
      <p:graphicFrame>
        <p:nvGraphicFramePr>
          <p:cNvPr id="11" name="Table 10"/>
          <p:cNvGraphicFramePr>
            <a:graphicFrameLocks noGrp="1"/>
          </p:cNvGraphicFramePr>
          <p:nvPr>
            <p:extLst/>
          </p:nvPr>
        </p:nvGraphicFramePr>
        <p:xfrm>
          <a:off x="8412773" y="1485604"/>
          <a:ext cx="3657600" cy="2438400"/>
        </p:xfrm>
        <a:graphic>
          <a:graphicData uri="http://schemas.openxmlformats.org/drawingml/2006/table">
            <a:tbl>
              <a:tblPr firstRow="1" bandRow="1">
                <a:tableStyleId>{5C22544A-7EE6-4342-B048-85BDC9FD1C3A}</a:tableStyleId>
              </a:tblPr>
              <a:tblGrid>
                <a:gridCol w="2194536"/>
                <a:gridCol w="1463064"/>
              </a:tblGrid>
              <a:tr h="297180">
                <a:tc>
                  <a:txBody>
                    <a:bodyPr/>
                    <a:lstStyle/>
                    <a:p>
                      <a:pPr algn="ctr"/>
                      <a:r>
                        <a:rPr lang="pt-BR" sz="1400" baseline="0" dirty="0" smtClean="0"/>
                        <a:t>Memory</a:t>
                      </a:r>
                      <a:endParaRPr lang="en-US" sz="1400" dirty="0"/>
                    </a:p>
                  </a:txBody>
                  <a:tcPr anchor="ctr"/>
                </a:tc>
                <a:tc>
                  <a:txBody>
                    <a:bodyPr/>
                    <a:lstStyle/>
                    <a:p>
                      <a:pPr algn="ctr"/>
                      <a:r>
                        <a:rPr lang="pt-BR" sz="1400" dirty="0" smtClean="0"/>
                        <a:t>Throughput</a:t>
                      </a:r>
                      <a:endParaRPr lang="en-US" sz="1400" dirty="0"/>
                    </a:p>
                  </a:txBody>
                  <a:tcPr anchor="ctr"/>
                </a:tc>
              </a:tr>
              <a:tr h="297180">
                <a:tc>
                  <a:txBody>
                    <a:bodyPr/>
                    <a:lstStyle/>
                    <a:p>
                      <a:pPr algn="ctr"/>
                      <a:r>
                        <a:rPr lang="pt-BR" sz="1400" dirty="0" smtClean="0"/>
                        <a:t>DDR2-400 (PC2-3200)</a:t>
                      </a:r>
                      <a:endParaRPr lang="en-US" sz="1400" dirty="0"/>
                    </a:p>
                  </a:txBody>
                  <a:tcPr anchor="ctr"/>
                </a:tc>
                <a:tc>
                  <a:txBody>
                    <a:bodyPr/>
                    <a:lstStyle/>
                    <a:p>
                      <a:pPr algn="ctr"/>
                      <a:r>
                        <a:rPr lang="pt-BR" sz="1400" dirty="0" smtClean="0"/>
                        <a:t>~3.4</a:t>
                      </a:r>
                      <a:r>
                        <a:rPr lang="pt-BR" sz="1400" baseline="0" dirty="0" smtClean="0"/>
                        <a:t> GB/sec</a:t>
                      </a:r>
                      <a:endParaRPr lang="en-US" sz="1400" dirty="0"/>
                    </a:p>
                  </a:txBody>
                  <a:tcPr anchor="ctr"/>
                </a:tc>
              </a:tr>
              <a:tr h="297180">
                <a:tc>
                  <a:txBody>
                    <a:bodyPr/>
                    <a:lstStyle/>
                    <a:p>
                      <a:pPr algn="ctr"/>
                      <a:r>
                        <a:rPr lang="pt-BR" sz="1400" dirty="0" smtClean="0"/>
                        <a:t>DDR2-667 (PC2-5300)</a:t>
                      </a:r>
                      <a:endParaRPr lang="en-US" sz="1400" dirty="0"/>
                    </a:p>
                  </a:txBody>
                  <a:tcPr anchor="ctr"/>
                </a:tc>
                <a:tc>
                  <a:txBody>
                    <a:bodyPr/>
                    <a:lstStyle/>
                    <a:p>
                      <a:pPr algn="ctr"/>
                      <a:r>
                        <a:rPr lang="pt-BR" sz="1400" dirty="0" smtClean="0"/>
                        <a:t>~5.7</a:t>
                      </a:r>
                      <a:r>
                        <a:rPr lang="pt-BR" sz="1400" baseline="0" dirty="0" smtClean="0"/>
                        <a:t> GB/sec</a:t>
                      </a:r>
                      <a:endParaRPr lang="en-US" sz="1400" dirty="0"/>
                    </a:p>
                  </a:txBody>
                  <a:tcPr anchor="ctr"/>
                </a:tc>
              </a:tr>
              <a:tr h="297180">
                <a:tc>
                  <a:txBody>
                    <a:bodyPr/>
                    <a:lstStyle/>
                    <a:p>
                      <a:pPr algn="ctr"/>
                      <a:r>
                        <a:rPr lang="pt-BR" sz="1400" dirty="0" smtClean="0"/>
                        <a:t>DDR2-1066 (PC2-8500)</a:t>
                      </a:r>
                      <a:endParaRPr lang="en-US" sz="1400" dirty="0"/>
                    </a:p>
                  </a:txBody>
                  <a:tcPr anchor="ctr"/>
                </a:tc>
                <a:tc>
                  <a:txBody>
                    <a:bodyPr/>
                    <a:lstStyle/>
                    <a:p>
                      <a:pPr algn="ctr"/>
                      <a:r>
                        <a:rPr lang="pt-BR" sz="1400" dirty="0" smtClean="0"/>
                        <a:t>~9.1</a:t>
                      </a:r>
                      <a:r>
                        <a:rPr lang="pt-BR" sz="1400" baseline="0" dirty="0" smtClean="0"/>
                        <a:t> GB/sec</a:t>
                      </a:r>
                      <a:endParaRPr lang="en-US" sz="1400" dirty="0"/>
                    </a:p>
                  </a:txBody>
                  <a:tcPr anchor="ctr"/>
                </a:tc>
              </a:tr>
              <a:tr h="297180">
                <a:tc>
                  <a:txBody>
                    <a:bodyPr/>
                    <a:lstStyle/>
                    <a:p>
                      <a:pPr algn="ctr"/>
                      <a:r>
                        <a:rPr lang="pt-BR" sz="1400" dirty="0" smtClean="0"/>
                        <a:t>DDR3-800 (PC3-6400)</a:t>
                      </a:r>
                      <a:endParaRPr lang="en-US" sz="1400" dirty="0"/>
                    </a:p>
                  </a:txBody>
                  <a:tcPr anchor="ctr"/>
                </a:tc>
                <a:tc>
                  <a:txBody>
                    <a:bodyPr/>
                    <a:lstStyle/>
                    <a:p>
                      <a:pPr algn="ctr"/>
                      <a:r>
                        <a:rPr lang="pt-BR" sz="1400" dirty="0" smtClean="0"/>
                        <a:t>~6.8</a:t>
                      </a:r>
                      <a:r>
                        <a:rPr lang="pt-BR" sz="1400" baseline="0" dirty="0" smtClean="0"/>
                        <a:t> GB/sec</a:t>
                      </a:r>
                      <a:endParaRPr lang="en-US" sz="1400" dirty="0"/>
                    </a:p>
                  </a:txBody>
                  <a:tcPr anchor="ctr"/>
                </a:tc>
              </a:tr>
              <a:tr h="297180">
                <a:tc>
                  <a:txBody>
                    <a:bodyPr/>
                    <a:lstStyle/>
                    <a:p>
                      <a:pPr algn="ctr"/>
                      <a:r>
                        <a:rPr lang="pt-BR" sz="1400" dirty="0" smtClean="0"/>
                        <a:t>DDR3-1333 (PC3-10600)</a:t>
                      </a:r>
                      <a:endParaRPr lang="en-US" sz="1400" dirty="0"/>
                    </a:p>
                  </a:txBody>
                  <a:tcPr anchor="ctr"/>
                </a:tc>
                <a:tc>
                  <a:txBody>
                    <a:bodyPr/>
                    <a:lstStyle/>
                    <a:p>
                      <a:pPr algn="ctr"/>
                      <a:r>
                        <a:rPr lang="pt-BR" sz="1400" dirty="0" smtClean="0"/>
                        <a:t>~11.4</a:t>
                      </a:r>
                      <a:r>
                        <a:rPr lang="pt-BR" sz="1400" baseline="0" dirty="0" smtClean="0"/>
                        <a:t> GB/sec</a:t>
                      </a:r>
                      <a:endParaRPr lang="en-US" sz="1400" dirty="0"/>
                    </a:p>
                  </a:txBody>
                  <a:tcPr anchor="ctr"/>
                </a:tc>
              </a:tr>
              <a:tr h="297180">
                <a:tc>
                  <a:txBody>
                    <a:bodyPr/>
                    <a:lstStyle/>
                    <a:p>
                      <a:pPr algn="ctr"/>
                      <a:r>
                        <a:rPr lang="en-US" sz="1400" dirty="0" smtClean="0"/>
                        <a:t>DDR3-1600 (PC3-12800)</a:t>
                      </a:r>
                      <a:endParaRPr lang="en-US" sz="1400" dirty="0"/>
                    </a:p>
                  </a:txBody>
                  <a:tcPr anchor="ctr"/>
                </a:tc>
                <a:tc>
                  <a:txBody>
                    <a:bodyPr/>
                    <a:lstStyle/>
                    <a:p>
                      <a:pPr algn="ctr"/>
                      <a:r>
                        <a:rPr lang="en-US" sz="1400" dirty="0" smtClean="0"/>
                        <a:t>~13.7</a:t>
                      </a:r>
                      <a:r>
                        <a:rPr lang="en-US" sz="1400" baseline="0" dirty="0" smtClean="0"/>
                        <a:t> GB/sec</a:t>
                      </a:r>
                      <a:endParaRPr lang="en-US" sz="1400" dirty="0"/>
                    </a:p>
                  </a:txBody>
                  <a:tcPr anchor="ctr"/>
                </a:tc>
              </a:tr>
              <a:tr h="297180">
                <a:tc>
                  <a:txBody>
                    <a:bodyPr/>
                    <a:lstStyle/>
                    <a:p>
                      <a:pPr algn="ctr"/>
                      <a:r>
                        <a:rPr lang="pt-BR" sz="1400" dirty="0" smtClean="0"/>
                        <a:t>DDR3-2133 (PC3-17000)</a:t>
                      </a:r>
                      <a:endParaRPr lang="en-US" sz="1400" dirty="0"/>
                    </a:p>
                  </a:txBody>
                  <a:tcPr anchor="ctr"/>
                </a:tc>
                <a:tc>
                  <a:txBody>
                    <a:bodyPr/>
                    <a:lstStyle/>
                    <a:p>
                      <a:pPr algn="ctr"/>
                      <a:r>
                        <a:rPr lang="pt-BR" sz="1400" dirty="0" smtClean="0"/>
                        <a:t>~18.3</a:t>
                      </a:r>
                      <a:r>
                        <a:rPr lang="pt-BR" sz="1400" baseline="0" dirty="0" smtClean="0"/>
                        <a:t> GB/sec</a:t>
                      </a:r>
                      <a:endParaRPr lang="en-US" sz="1400" dirty="0"/>
                    </a:p>
                  </a:txBody>
                  <a:tcPr anchor="ctr"/>
                </a:tc>
              </a:tr>
            </a:tbl>
          </a:graphicData>
        </a:graphic>
      </p:graphicFrame>
      <p:graphicFrame>
        <p:nvGraphicFramePr>
          <p:cNvPr id="12" name="Table 11"/>
          <p:cNvGraphicFramePr>
            <a:graphicFrameLocks noGrp="1"/>
          </p:cNvGraphicFramePr>
          <p:nvPr>
            <p:extLst/>
          </p:nvPr>
        </p:nvGraphicFramePr>
        <p:xfrm>
          <a:off x="4480896" y="3588701"/>
          <a:ext cx="3657600" cy="1828800"/>
        </p:xfrm>
        <a:graphic>
          <a:graphicData uri="http://schemas.openxmlformats.org/drawingml/2006/table">
            <a:tbl>
              <a:tblPr firstRow="1" bandRow="1">
                <a:tableStyleId>{5C22544A-7EE6-4342-B048-85BDC9FD1C3A}</a:tableStyleId>
              </a:tblPr>
              <a:tblGrid>
                <a:gridCol w="1828800"/>
                <a:gridCol w="1828800"/>
              </a:tblGrid>
              <a:tr h="297180">
                <a:tc>
                  <a:txBody>
                    <a:bodyPr/>
                    <a:lstStyle/>
                    <a:p>
                      <a:pPr algn="ctr"/>
                      <a:r>
                        <a:rPr lang="pt-BR" sz="1400" dirty="0" smtClean="0"/>
                        <a:t>Intel QPI </a:t>
                      </a:r>
                      <a:endParaRPr lang="en-US" sz="1400" dirty="0"/>
                    </a:p>
                  </a:txBody>
                  <a:tcPr anchor="ctr"/>
                </a:tc>
                <a:tc>
                  <a:txBody>
                    <a:bodyPr/>
                    <a:lstStyle/>
                    <a:p>
                      <a:pPr algn="ctr"/>
                      <a:r>
                        <a:rPr lang="pt-BR" sz="1400" dirty="0" smtClean="0"/>
                        <a:t>Throughput</a:t>
                      </a:r>
                      <a:endParaRPr lang="en-US" sz="1400" dirty="0"/>
                    </a:p>
                  </a:txBody>
                  <a:tcPr anchor="ctr"/>
                </a:tc>
              </a:tr>
              <a:tr h="297180">
                <a:tc>
                  <a:txBody>
                    <a:bodyPr/>
                    <a:lstStyle/>
                    <a:p>
                      <a:pPr marL="0" marR="0" indent="0" algn="ctr" defTabSz="932742" rtl="0" eaLnBrk="1" fontAlgn="b"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4.8 GT/s</a:t>
                      </a:r>
                    </a:p>
                  </a:txBody>
                  <a:tcPr marL="9525" marR="9525" marT="9525" marB="0" anchor="ctr"/>
                </a:tc>
                <a:tc>
                  <a:txBody>
                    <a:bodyPr/>
                    <a:lstStyle/>
                    <a:p>
                      <a:pPr algn="ctr"/>
                      <a:r>
                        <a:rPr lang="pt-BR" sz="1400" dirty="0" smtClean="0"/>
                        <a:t>~9.8</a:t>
                      </a:r>
                      <a:r>
                        <a:rPr lang="pt-BR" sz="1400" baseline="0" dirty="0" smtClean="0"/>
                        <a:t> GB/sec</a:t>
                      </a:r>
                      <a:endParaRPr lang="en-US" sz="1400" dirty="0"/>
                    </a:p>
                  </a:txBody>
                  <a:tcPr anchor="ctr"/>
                </a:tc>
              </a:tr>
              <a:tr h="297180">
                <a:tc>
                  <a:txBody>
                    <a:bodyPr/>
                    <a:lstStyle/>
                    <a:p>
                      <a:pPr marL="0" marR="0" indent="0" algn="ctr" defTabSz="932742" rtl="0" eaLnBrk="1" fontAlgn="b"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5.86 GT/s</a:t>
                      </a:r>
                    </a:p>
                  </a:txBody>
                  <a:tcPr marL="9525" marR="9525" marT="9525" marB="0" anchor="ctr"/>
                </a:tc>
                <a:tc>
                  <a:txBody>
                    <a:bodyPr/>
                    <a:lstStyle/>
                    <a:p>
                      <a:pPr algn="ctr"/>
                      <a:r>
                        <a:rPr lang="pt-BR" sz="1400" dirty="0" smtClean="0"/>
                        <a:t>~12.0</a:t>
                      </a:r>
                      <a:r>
                        <a:rPr lang="pt-BR" sz="1400" baseline="0" dirty="0" smtClean="0"/>
                        <a:t> GB/sec</a:t>
                      </a:r>
                      <a:endParaRPr lang="en-US" sz="1400" dirty="0"/>
                    </a:p>
                  </a:txBody>
                  <a:tcPr anchor="ctr"/>
                </a:tc>
              </a:tr>
              <a:tr h="297180">
                <a:tc>
                  <a:txBody>
                    <a:bodyPr/>
                    <a:lstStyle/>
                    <a:p>
                      <a:pPr marL="0" algn="ctr" defTabSz="932742" rtl="0" eaLnBrk="1" fontAlgn="b" latinLnBrk="0" hangingPunct="1"/>
                      <a:r>
                        <a:rPr lang="en-US" sz="1400" kern="1200" dirty="0">
                          <a:solidFill>
                            <a:schemeClr val="dk1"/>
                          </a:solidFill>
                          <a:latin typeface="+mn-lt"/>
                          <a:ea typeface="+mn-ea"/>
                          <a:cs typeface="+mn-cs"/>
                        </a:rPr>
                        <a:t>6.4 GT/s</a:t>
                      </a:r>
                    </a:p>
                  </a:txBody>
                  <a:tcPr marL="9525" marR="9525" marT="9525" marB="0" anchor="ctr"/>
                </a:tc>
                <a:tc>
                  <a:txBody>
                    <a:bodyPr/>
                    <a:lstStyle/>
                    <a:p>
                      <a:pPr algn="ctr"/>
                      <a:r>
                        <a:rPr lang="pt-BR" sz="1400" dirty="0" smtClean="0"/>
                        <a:t>~13.0</a:t>
                      </a:r>
                      <a:r>
                        <a:rPr lang="pt-BR" sz="1400" baseline="0" dirty="0" smtClean="0"/>
                        <a:t> GB/sec</a:t>
                      </a:r>
                      <a:endParaRPr lang="en-US" sz="1400" dirty="0"/>
                    </a:p>
                  </a:txBody>
                  <a:tcPr anchor="ctr"/>
                </a:tc>
              </a:tr>
              <a:tr h="297180">
                <a:tc>
                  <a:txBody>
                    <a:bodyPr/>
                    <a:lstStyle/>
                    <a:p>
                      <a:pPr marL="0" marR="0" indent="0" algn="ctr" defTabSz="932742" rtl="0" eaLnBrk="1" fontAlgn="b"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7.2 GT/s</a:t>
                      </a:r>
                    </a:p>
                  </a:txBody>
                  <a:tcPr marL="9525" marR="9525" marT="9525" marB="0" anchor="ctr"/>
                </a:tc>
                <a:tc>
                  <a:txBody>
                    <a:bodyPr/>
                    <a:lstStyle/>
                    <a:p>
                      <a:pPr algn="ctr"/>
                      <a:r>
                        <a:rPr lang="pt-BR" sz="1400" dirty="0" smtClean="0"/>
                        <a:t>~14.7</a:t>
                      </a:r>
                      <a:r>
                        <a:rPr lang="pt-BR" sz="1400" baseline="0" dirty="0" smtClean="0"/>
                        <a:t> GB/sec</a:t>
                      </a:r>
                      <a:endParaRPr lang="en-US" sz="1400" dirty="0"/>
                    </a:p>
                  </a:txBody>
                  <a:tcPr anchor="ctr"/>
                </a:tc>
              </a:tr>
              <a:tr h="297180">
                <a:tc>
                  <a:txBody>
                    <a:bodyPr/>
                    <a:lstStyle/>
                    <a:p>
                      <a:pPr marL="0" marR="0" indent="0" algn="ctr" defTabSz="932742" rtl="0" eaLnBrk="1" fontAlgn="b"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8.0 GT/s</a:t>
                      </a:r>
                    </a:p>
                  </a:txBody>
                  <a:tcPr marL="9525" marR="9525" marT="9525" marB="0" anchor="ctr"/>
                </a:tc>
                <a:tc>
                  <a:txBody>
                    <a:bodyPr/>
                    <a:lstStyle/>
                    <a:p>
                      <a:pPr algn="ctr"/>
                      <a:r>
                        <a:rPr lang="pt-BR" sz="1400" dirty="0" smtClean="0"/>
                        <a:t>~16.4</a:t>
                      </a:r>
                      <a:r>
                        <a:rPr lang="pt-BR" sz="1400" baseline="0" dirty="0" smtClean="0"/>
                        <a:t> GB/sec</a:t>
                      </a:r>
                      <a:endParaRPr lang="en-US" sz="1400" dirty="0"/>
                    </a:p>
                  </a:txBody>
                  <a:tcPr anchor="ctr"/>
                </a:tc>
              </a:tr>
            </a:tbl>
          </a:graphicData>
        </a:graphic>
      </p:graphicFrame>
      <p:sp>
        <p:nvSpPr>
          <p:cNvPr id="13" name="TextBox 12"/>
          <p:cNvSpPr txBox="1"/>
          <p:nvPr/>
        </p:nvSpPr>
        <p:spPr>
          <a:xfrm>
            <a:off x="2095194" y="5508920"/>
            <a:ext cx="9512087" cy="1186479"/>
          </a:xfrm>
          <a:prstGeom prst="rect">
            <a:avLst/>
          </a:prstGeom>
          <a:noFill/>
        </p:spPr>
        <p:txBody>
          <a:bodyPr wrap="square" lIns="182880" tIns="146304" rIns="182880" bIns="146304" rtlCol="0">
            <a:spAutoFit/>
          </a:bodyPr>
          <a:lstStyle/>
          <a:p>
            <a:pPr algn="r">
              <a:lnSpc>
                <a:spcPct val="90000"/>
              </a:lnSpc>
              <a:spcAft>
                <a:spcPts val="300"/>
              </a:spcAft>
            </a:pPr>
            <a:r>
              <a:rPr lang="pt-BR" sz="1400" dirty="0" smtClean="0">
                <a:gradFill>
                  <a:gsLst>
                    <a:gs pos="2917">
                      <a:schemeClr val="tx1"/>
                    </a:gs>
                    <a:gs pos="30000">
                      <a:schemeClr val="tx1"/>
                    </a:gs>
                  </a:gsLst>
                  <a:lin ang="5400000" scaled="0"/>
                </a:gradFill>
              </a:rPr>
              <a:t>Only a few common configurations listed. Numbers are rough approximations.</a:t>
            </a:r>
          </a:p>
          <a:p>
            <a:pPr algn="r">
              <a:lnSpc>
                <a:spcPct val="90000"/>
              </a:lnSpc>
              <a:spcAft>
                <a:spcPts val="300"/>
              </a:spcAft>
            </a:pPr>
            <a:r>
              <a:rPr lang="pt-BR" sz="1400" dirty="0" smtClean="0">
                <a:gradFill>
                  <a:gsLst>
                    <a:gs pos="2917">
                      <a:schemeClr val="tx1"/>
                    </a:gs>
                    <a:gs pos="30000">
                      <a:schemeClr val="tx1"/>
                    </a:gs>
                  </a:gsLst>
                  <a:lin ang="5400000" scaled="0"/>
                </a:gradFill>
              </a:rPr>
              <a:t>Actual throughput in real </a:t>
            </a:r>
            <a:r>
              <a:rPr lang="pt-BR" sz="1400" dirty="0">
                <a:gradFill>
                  <a:gsLst>
                    <a:gs pos="2917">
                      <a:schemeClr val="tx1"/>
                    </a:gs>
                    <a:gs pos="30000">
                      <a:schemeClr val="tx1"/>
                    </a:gs>
                  </a:gsLst>
                  <a:lin ang="5400000" scaled="0"/>
                </a:gradFill>
              </a:rPr>
              <a:t>life will be lower than these theoretical maximums. </a:t>
            </a:r>
          </a:p>
          <a:p>
            <a:pPr algn="r">
              <a:lnSpc>
                <a:spcPct val="90000"/>
              </a:lnSpc>
              <a:spcAft>
                <a:spcPts val="300"/>
              </a:spcAft>
            </a:pPr>
            <a:r>
              <a:rPr lang="en-US" sz="1400" dirty="0">
                <a:gradFill>
                  <a:gsLst>
                    <a:gs pos="2917">
                      <a:schemeClr val="tx1"/>
                    </a:gs>
                    <a:gs pos="30000">
                      <a:schemeClr val="tx1"/>
                    </a:gs>
                  </a:gsLst>
                  <a:lin ang="5400000" scaled="0"/>
                </a:gradFill>
              </a:rPr>
              <a:t>Numbers provided are for one way traffic only </a:t>
            </a:r>
            <a:r>
              <a:rPr lang="pt-BR" sz="1400" dirty="0">
                <a:gradFill>
                  <a:gsLst>
                    <a:gs pos="2917">
                      <a:schemeClr val="tx1"/>
                    </a:gs>
                    <a:gs pos="30000">
                      <a:schemeClr val="tx1"/>
                    </a:gs>
                  </a:gsLst>
                  <a:lin ang="5400000" scaled="0"/>
                </a:gradFill>
              </a:rPr>
              <a:t>(double for full </a:t>
            </a:r>
            <a:r>
              <a:rPr lang="pt-BR" sz="1400" dirty="0" smtClean="0">
                <a:gradFill>
                  <a:gsLst>
                    <a:gs pos="2917">
                      <a:schemeClr val="tx1"/>
                    </a:gs>
                    <a:gs pos="30000">
                      <a:schemeClr val="tx1"/>
                    </a:gs>
                  </a:gsLst>
                  <a:lin ang="5400000" scaled="0"/>
                </a:gradFill>
              </a:rPr>
              <a:t>duplex). One interface/port only.</a:t>
            </a:r>
          </a:p>
          <a:p>
            <a:pPr algn="r">
              <a:lnSpc>
                <a:spcPct val="90000"/>
              </a:lnSpc>
              <a:spcAft>
                <a:spcPts val="300"/>
              </a:spcAft>
            </a:pPr>
            <a:r>
              <a:rPr lang="pt-BR" sz="1400" dirty="0" smtClean="0">
                <a:gradFill>
                  <a:gsLst>
                    <a:gs pos="2917">
                      <a:schemeClr val="tx1"/>
                    </a:gs>
                    <a:gs pos="30000">
                      <a:schemeClr val="tx1"/>
                    </a:gs>
                  </a:gsLst>
                  <a:lin ang="5400000" scaled="0"/>
                </a:gradFill>
              </a:rPr>
              <a:t>Numbers use base 10 (1 GB/sec = 1,000,000,000 bytes per second)</a:t>
            </a:r>
          </a:p>
        </p:txBody>
      </p:sp>
    </p:spTree>
    <p:extLst>
      <p:ext uri="{BB962C8B-B14F-4D97-AF65-F5344CB8AC3E}">
        <p14:creationId xmlns:p14="http://schemas.microsoft.com/office/powerpoint/2010/main" val="767761138"/>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Sample Configurations</a:t>
            </a:r>
            <a:endParaRPr lang="en-US" dirty="0"/>
          </a:p>
        </p:txBody>
      </p:sp>
      <p:grpSp>
        <p:nvGrpSpPr>
          <p:cNvPr id="4" name="Group 3"/>
          <p:cNvGrpSpPr/>
          <p:nvPr/>
        </p:nvGrpSpPr>
        <p:grpSpPr>
          <a:xfrm>
            <a:off x="10979926" y="296863"/>
            <a:ext cx="983195" cy="802956"/>
            <a:chOff x="613325" y="3405823"/>
            <a:chExt cx="983195" cy="802956"/>
          </a:xfrm>
        </p:grpSpPr>
        <p:pic>
          <p:nvPicPr>
            <p:cNvPr id="5"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613325" y="3405823"/>
              <a:ext cx="467305" cy="80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1129215" y="3405823"/>
              <a:ext cx="467305" cy="80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99994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7" name="Straight Connector 76"/>
          <p:cNvCxnSpPr>
            <a:stCxn id="17" idx="0"/>
            <a:endCxn id="51" idx="2"/>
          </p:cNvCxnSpPr>
          <p:nvPr/>
        </p:nvCxnSpPr>
        <p:spPr>
          <a:xfrm flipV="1">
            <a:off x="847289" y="2956133"/>
            <a:ext cx="547924" cy="629189"/>
          </a:xfrm>
          <a:prstGeom prst="line">
            <a:avLst/>
          </a:prstGeom>
          <a:ln w="28575">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17" idx="0"/>
            <a:endCxn id="52" idx="2"/>
          </p:cNvCxnSpPr>
          <p:nvPr/>
        </p:nvCxnSpPr>
        <p:spPr>
          <a:xfrm flipV="1">
            <a:off x="847289" y="2956133"/>
            <a:ext cx="1524884" cy="629189"/>
          </a:xfrm>
          <a:prstGeom prst="line">
            <a:avLst/>
          </a:prstGeom>
          <a:ln w="28575">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28" idx="0"/>
            <a:endCxn id="51" idx="2"/>
          </p:cNvCxnSpPr>
          <p:nvPr/>
        </p:nvCxnSpPr>
        <p:spPr>
          <a:xfrm flipH="1" flipV="1">
            <a:off x="1395213" y="2956133"/>
            <a:ext cx="555093" cy="629191"/>
          </a:xfrm>
          <a:prstGeom prst="line">
            <a:avLst/>
          </a:prstGeom>
          <a:ln w="28575">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28" idx="0"/>
            <a:endCxn id="52" idx="2"/>
          </p:cNvCxnSpPr>
          <p:nvPr/>
        </p:nvCxnSpPr>
        <p:spPr>
          <a:xfrm flipV="1">
            <a:off x="1950306" y="2956133"/>
            <a:ext cx="421867" cy="629191"/>
          </a:xfrm>
          <a:prstGeom prst="line">
            <a:avLst/>
          </a:prstGeom>
          <a:ln w="28575">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30" idx="0"/>
            <a:endCxn id="51" idx="2"/>
          </p:cNvCxnSpPr>
          <p:nvPr/>
        </p:nvCxnSpPr>
        <p:spPr>
          <a:xfrm flipH="1" flipV="1">
            <a:off x="1395213" y="2956133"/>
            <a:ext cx="1440264" cy="629191"/>
          </a:xfrm>
          <a:prstGeom prst="line">
            <a:avLst/>
          </a:prstGeom>
          <a:ln w="28575">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30" idx="0"/>
            <a:endCxn id="52" idx="2"/>
          </p:cNvCxnSpPr>
          <p:nvPr/>
        </p:nvCxnSpPr>
        <p:spPr>
          <a:xfrm flipH="1" flipV="1">
            <a:off x="2372173" y="2956133"/>
            <a:ext cx="463304" cy="629191"/>
          </a:xfrm>
          <a:prstGeom prst="line">
            <a:avLst/>
          </a:prstGeom>
          <a:ln w="28575">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32" idx="0"/>
            <a:endCxn id="53" idx="2"/>
          </p:cNvCxnSpPr>
          <p:nvPr/>
        </p:nvCxnSpPr>
        <p:spPr>
          <a:xfrm flipH="1" flipV="1">
            <a:off x="3349133" y="2956133"/>
            <a:ext cx="671867" cy="603957"/>
          </a:xfrm>
          <a:prstGeom prst="line">
            <a:avLst/>
          </a:prstGeom>
          <a:ln w="28575">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32" idx="0"/>
            <a:endCxn id="54" idx="2"/>
          </p:cNvCxnSpPr>
          <p:nvPr/>
        </p:nvCxnSpPr>
        <p:spPr>
          <a:xfrm flipV="1">
            <a:off x="4021000" y="2956133"/>
            <a:ext cx="323778" cy="603957"/>
          </a:xfrm>
          <a:prstGeom prst="line">
            <a:avLst/>
          </a:prstGeom>
          <a:ln w="28575">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40" idx="0"/>
            <a:endCxn id="54" idx="2"/>
          </p:cNvCxnSpPr>
          <p:nvPr/>
        </p:nvCxnSpPr>
        <p:spPr>
          <a:xfrm flipH="1" flipV="1">
            <a:off x="4344778" y="2956133"/>
            <a:ext cx="571271" cy="605498"/>
          </a:xfrm>
          <a:prstGeom prst="line">
            <a:avLst/>
          </a:prstGeom>
          <a:ln w="28575">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40" idx="0"/>
            <a:endCxn id="53" idx="2"/>
          </p:cNvCxnSpPr>
          <p:nvPr/>
        </p:nvCxnSpPr>
        <p:spPr>
          <a:xfrm flipH="1" flipV="1">
            <a:off x="3349133" y="2956133"/>
            <a:ext cx="1566916" cy="605498"/>
          </a:xfrm>
          <a:prstGeom prst="line">
            <a:avLst/>
          </a:prstGeom>
          <a:ln w="28575">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z="4000" dirty="0" err="1" smtClean="0"/>
              <a:t>holSystems</a:t>
            </a:r>
            <a:r>
              <a:rPr lang="en-US" sz="4000" dirty="0" smtClean="0"/>
              <a:t>: Dell Servers, Cluster, 10GbE, FC Arrays</a:t>
            </a:r>
            <a:endParaRPr lang="en-US" sz="4000" dirty="0"/>
          </a:p>
        </p:txBody>
      </p:sp>
      <p:sp>
        <p:nvSpPr>
          <p:cNvPr id="3" name="Rectangle 2"/>
          <p:cNvSpPr/>
          <p:nvPr/>
        </p:nvSpPr>
        <p:spPr>
          <a:xfrm>
            <a:off x="712875" y="1486074"/>
            <a:ext cx="548634" cy="640073"/>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HV 1</a:t>
            </a:r>
            <a:endParaRPr lang="en-US" sz="1200" dirty="0">
              <a:gradFill>
                <a:gsLst>
                  <a:gs pos="0">
                    <a:srgbClr val="FFFFFF"/>
                  </a:gs>
                  <a:gs pos="100000">
                    <a:srgbClr val="FFFFFF"/>
                  </a:gs>
                </a:gsLst>
                <a:lin ang="5400000" scaled="0"/>
              </a:gradFill>
            </a:endParaRPr>
          </a:p>
        </p:txBody>
      </p:sp>
      <p:sp>
        <p:nvSpPr>
          <p:cNvPr id="17" name="Rectangle 16"/>
          <p:cNvSpPr/>
          <p:nvPr/>
        </p:nvSpPr>
        <p:spPr>
          <a:xfrm>
            <a:off x="458490" y="3585322"/>
            <a:ext cx="777598" cy="684802"/>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FS 1</a:t>
            </a:r>
          </a:p>
        </p:txBody>
      </p:sp>
      <p:sp>
        <p:nvSpPr>
          <p:cNvPr id="20" name="Rectangle 19"/>
          <p:cNvSpPr/>
          <p:nvPr/>
        </p:nvSpPr>
        <p:spPr>
          <a:xfrm>
            <a:off x="792558" y="5456992"/>
            <a:ext cx="887061" cy="863540"/>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FC Array</a:t>
            </a:r>
            <a:br>
              <a:rPr lang="en-US" sz="1200" dirty="0" smtClean="0">
                <a:gradFill>
                  <a:gsLst>
                    <a:gs pos="0">
                      <a:srgbClr val="FFFFFF"/>
                    </a:gs>
                    <a:gs pos="100000">
                      <a:srgbClr val="FFFFFF"/>
                    </a:gs>
                  </a:gsLst>
                  <a:lin ang="5400000" scaled="0"/>
                </a:gradFill>
              </a:rPr>
            </a:br>
            <a:r>
              <a:rPr lang="en-US" sz="1200" dirty="0" smtClean="0">
                <a:gradFill>
                  <a:gsLst>
                    <a:gs pos="0">
                      <a:srgbClr val="FFFFFF"/>
                    </a:gs>
                    <a:gs pos="100000">
                      <a:srgbClr val="FFFFFF"/>
                    </a:gs>
                  </a:gsLst>
                  <a:lin ang="5400000" scaled="0"/>
                </a:gradFill>
              </a:rPr>
              <a:t>1</a:t>
            </a:r>
            <a:endParaRPr lang="en-US" sz="1200" dirty="0">
              <a:gradFill>
                <a:gsLst>
                  <a:gs pos="0">
                    <a:srgbClr val="FFFFFF"/>
                  </a:gs>
                  <a:gs pos="100000">
                    <a:srgbClr val="FFFFFF"/>
                  </a:gs>
                </a:gsLst>
                <a:lin ang="5400000" scaled="0"/>
              </a:gradFill>
            </a:endParaRPr>
          </a:p>
        </p:txBody>
      </p:sp>
      <p:sp>
        <p:nvSpPr>
          <p:cNvPr id="28" name="Rectangle 27"/>
          <p:cNvSpPr/>
          <p:nvPr/>
        </p:nvSpPr>
        <p:spPr>
          <a:xfrm>
            <a:off x="1561507" y="3585324"/>
            <a:ext cx="777598" cy="684802"/>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FS </a:t>
            </a:r>
            <a:r>
              <a:rPr lang="en-US" sz="1200" dirty="0" smtClean="0">
                <a:gradFill>
                  <a:gsLst>
                    <a:gs pos="0">
                      <a:srgbClr val="FFFFFF"/>
                    </a:gs>
                    <a:gs pos="100000">
                      <a:srgbClr val="FFFFFF"/>
                    </a:gs>
                  </a:gsLst>
                  <a:lin ang="5400000" scaled="0"/>
                </a:gradFill>
              </a:rPr>
              <a:t>2</a:t>
            </a:r>
            <a:endParaRPr lang="en-US" sz="1200" dirty="0">
              <a:gradFill>
                <a:gsLst>
                  <a:gs pos="0">
                    <a:srgbClr val="FFFFFF"/>
                  </a:gs>
                  <a:gs pos="100000">
                    <a:srgbClr val="FFFFFF"/>
                  </a:gs>
                </a:gsLst>
                <a:lin ang="5400000" scaled="0"/>
              </a:gradFill>
            </a:endParaRPr>
          </a:p>
        </p:txBody>
      </p:sp>
      <p:sp>
        <p:nvSpPr>
          <p:cNvPr id="30" name="Rectangle 29"/>
          <p:cNvSpPr/>
          <p:nvPr/>
        </p:nvSpPr>
        <p:spPr>
          <a:xfrm>
            <a:off x="2446678" y="3585324"/>
            <a:ext cx="777598" cy="684802"/>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FS </a:t>
            </a:r>
            <a:r>
              <a:rPr lang="en-US" sz="1200" dirty="0" smtClean="0">
                <a:gradFill>
                  <a:gsLst>
                    <a:gs pos="0">
                      <a:srgbClr val="FFFFFF"/>
                    </a:gs>
                    <a:gs pos="100000">
                      <a:srgbClr val="FFFFFF"/>
                    </a:gs>
                  </a:gsLst>
                  <a:lin ang="5400000" scaled="0"/>
                </a:gradFill>
              </a:rPr>
              <a:t>3</a:t>
            </a:r>
            <a:endParaRPr lang="en-US" sz="1200" dirty="0">
              <a:gradFill>
                <a:gsLst>
                  <a:gs pos="0">
                    <a:srgbClr val="FFFFFF"/>
                  </a:gs>
                  <a:gs pos="100000">
                    <a:srgbClr val="FFFFFF"/>
                  </a:gs>
                </a:gsLst>
                <a:lin ang="5400000" scaled="0"/>
              </a:gradFill>
            </a:endParaRPr>
          </a:p>
        </p:txBody>
      </p:sp>
      <p:sp>
        <p:nvSpPr>
          <p:cNvPr id="32" name="Rectangle 31"/>
          <p:cNvSpPr/>
          <p:nvPr/>
        </p:nvSpPr>
        <p:spPr>
          <a:xfrm>
            <a:off x="3632201" y="3560090"/>
            <a:ext cx="777598" cy="684802"/>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FS 4</a:t>
            </a:r>
          </a:p>
        </p:txBody>
      </p:sp>
      <p:sp>
        <p:nvSpPr>
          <p:cNvPr id="37" name="Rectangle 36"/>
          <p:cNvSpPr/>
          <p:nvPr/>
        </p:nvSpPr>
        <p:spPr>
          <a:xfrm>
            <a:off x="1812340" y="5456992"/>
            <a:ext cx="887061" cy="863540"/>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FC Array</a:t>
            </a:r>
          </a:p>
          <a:p>
            <a:pPr algn="ctr" defTabSz="932472" fontAlgn="base">
              <a:spcBef>
                <a:spcPct val="0"/>
              </a:spcBef>
              <a:spcAft>
                <a:spcPct val="0"/>
              </a:spcAft>
            </a:pPr>
            <a:r>
              <a:rPr lang="en-US" sz="1200" dirty="0">
                <a:gradFill>
                  <a:gsLst>
                    <a:gs pos="0">
                      <a:srgbClr val="FFFFFF"/>
                    </a:gs>
                    <a:gs pos="100000">
                      <a:srgbClr val="FFFFFF"/>
                    </a:gs>
                  </a:gsLst>
                  <a:lin ang="5400000" scaled="0"/>
                </a:gradFill>
              </a:rPr>
              <a:t>2</a:t>
            </a:r>
          </a:p>
        </p:txBody>
      </p:sp>
      <p:sp>
        <p:nvSpPr>
          <p:cNvPr id="38" name="Rectangle 37"/>
          <p:cNvSpPr/>
          <p:nvPr/>
        </p:nvSpPr>
        <p:spPr>
          <a:xfrm>
            <a:off x="4290174" y="5456992"/>
            <a:ext cx="887061" cy="863540"/>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FC Array </a:t>
            </a:r>
            <a:br>
              <a:rPr lang="en-US" sz="1200" dirty="0" smtClean="0">
                <a:gradFill>
                  <a:gsLst>
                    <a:gs pos="0">
                      <a:srgbClr val="FFFFFF"/>
                    </a:gs>
                    <a:gs pos="100000">
                      <a:srgbClr val="FFFFFF"/>
                    </a:gs>
                  </a:gsLst>
                  <a:lin ang="5400000" scaled="0"/>
                </a:gradFill>
              </a:rPr>
            </a:br>
            <a:r>
              <a:rPr lang="en-US" sz="1200" dirty="0" smtClean="0">
                <a:gradFill>
                  <a:gsLst>
                    <a:gs pos="0">
                      <a:srgbClr val="FFFFFF"/>
                    </a:gs>
                    <a:gs pos="100000">
                      <a:srgbClr val="FFFFFF"/>
                    </a:gs>
                  </a:gsLst>
                  <a:lin ang="5400000" scaled="0"/>
                </a:gradFill>
              </a:rPr>
              <a:t>7</a:t>
            </a:r>
            <a:endParaRPr lang="en-US" sz="1200" dirty="0">
              <a:gradFill>
                <a:gsLst>
                  <a:gs pos="0">
                    <a:srgbClr val="FFFFFF"/>
                  </a:gs>
                  <a:gs pos="100000">
                    <a:srgbClr val="FFFFFF"/>
                  </a:gs>
                </a:gsLst>
                <a:lin ang="5400000" scaled="0"/>
              </a:gradFill>
            </a:endParaRPr>
          </a:p>
        </p:txBody>
      </p:sp>
      <p:sp>
        <p:nvSpPr>
          <p:cNvPr id="39" name="TextBox 38"/>
          <p:cNvSpPr txBox="1"/>
          <p:nvPr/>
        </p:nvSpPr>
        <p:spPr>
          <a:xfrm>
            <a:off x="3660357" y="5306926"/>
            <a:ext cx="978170" cy="879912"/>
          </a:xfrm>
          <a:prstGeom prst="rect">
            <a:avLst/>
          </a:prstGeom>
          <a:noFill/>
        </p:spPr>
        <p:txBody>
          <a:bodyPr wrap="square" lIns="93260" tIns="93260" rIns="93260" bIns="93260" rtlCol="0">
            <a:spAutoFit/>
          </a:bodyPr>
          <a:lstStyle/>
          <a:p>
            <a:pPr>
              <a:lnSpc>
                <a:spcPct val="90000"/>
              </a:lnSpc>
              <a:spcBef>
                <a:spcPct val="20000"/>
              </a:spcBef>
              <a:buSzPct val="90000"/>
            </a:pPr>
            <a:r>
              <a:rPr lang="en-US" sz="4896" dirty="0">
                <a:solidFill>
                  <a:srgbClr val="59D01E">
                    <a:alpha val="99000"/>
                  </a:srgbClr>
                </a:solidFill>
              </a:rPr>
              <a:t>…</a:t>
            </a:r>
          </a:p>
        </p:txBody>
      </p:sp>
      <p:sp>
        <p:nvSpPr>
          <p:cNvPr id="40" name="Rectangle 39"/>
          <p:cNvSpPr/>
          <p:nvPr/>
        </p:nvSpPr>
        <p:spPr>
          <a:xfrm>
            <a:off x="4527250" y="3561631"/>
            <a:ext cx="777598" cy="684802"/>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FS 5</a:t>
            </a:r>
          </a:p>
        </p:txBody>
      </p:sp>
      <p:sp>
        <p:nvSpPr>
          <p:cNvPr id="41" name="Rectangle 40"/>
          <p:cNvSpPr/>
          <p:nvPr/>
        </p:nvSpPr>
        <p:spPr>
          <a:xfrm>
            <a:off x="2801997" y="5456992"/>
            <a:ext cx="887061" cy="863540"/>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FC Array</a:t>
            </a:r>
          </a:p>
          <a:p>
            <a:pPr algn="ctr" defTabSz="932472" fontAlgn="base">
              <a:spcBef>
                <a:spcPct val="0"/>
              </a:spcBef>
              <a:spcAft>
                <a:spcPct val="0"/>
              </a:spcAft>
            </a:pPr>
            <a:r>
              <a:rPr lang="en-US" sz="1200" dirty="0">
                <a:gradFill>
                  <a:gsLst>
                    <a:gs pos="0">
                      <a:srgbClr val="FFFFFF"/>
                    </a:gs>
                    <a:gs pos="100000">
                      <a:srgbClr val="FFFFFF"/>
                    </a:gs>
                  </a:gsLst>
                  <a:lin ang="5400000" scaled="0"/>
                </a:gradFill>
              </a:rPr>
              <a:t>2</a:t>
            </a:r>
          </a:p>
        </p:txBody>
      </p:sp>
      <p:sp>
        <p:nvSpPr>
          <p:cNvPr id="42" name="Rectangle 41"/>
          <p:cNvSpPr/>
          <p:nvPr/>
        </p:nvSpPr>
        <p:spPr>
          <a:xfrm>
            <a:off x="1337294" y="1486074"/>
            <a:ext cx="548634" cy="640073"/>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HV 2</a:t>
            </a:r>
            <a:endParaRPr lang="en-US" sz="1200" dirty="0">
              <a:gradFill>
                <a:gsLst>
                  <a:gs pos="0">
                    <a:srgbClr val="FFFFFF"/>
                  </a:gs>
                  <a:gs pos="100000">
                    <a:srgbClr val="FFFFFF"/>
                  </a:gs>
                </a:gsLst>
                <a:lin ang="5400000" scaled="0"/>
              </a:gradFill>
            </a:endParaRPr>
          </a:p>
        </p:txBody>
      </p:sp>
      <p:sp>
        <p:nvSpPr>
          <p:cNvPr id="43" name="Rectangle 42"/>
          <p:cNvSpPr/>
          <p:nvPr/>
        </p:nvSpPr>
        <p:spPr>
          <a:xfrm>
            <a:off x="1961713" y="1486074"/>
            <a:ext cx="548634" cy="640073"/>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HV 3</a:t>
            </a:r>
            <a:endParaRPr lang="en-US" sz="1200" dirty="0">
              <a:gradFill>
                <a:gsLst>
                  <a:gs pos="0">
                    <a:srgbClr val="FFFFFF"/>
                  </a:gs>
                  <a:gs pos="100000">
                    <a:srgbClr val="FFFFFF"/>
                  </a:gs>
                </a:gsLst>
                <a:lin ang="5400000" scaled="0"/>
              </a:gradFill>
            </a:endParaRPr>
          </a:p>
        </p:txBody>
      </p:sp>
      <p:sp>
        <p:nvSpPr>
          <p:cNvPr id="44" name="Rectangle 43"/>
          <p:cNvSpPr/>
          <p:nvPr/>
        </p:nvSpPr>
        <p:spPr>
          <a:xfrm>
            <a:off x="2586132" y="1486074"/>
            <a:ext cx="548634" cy="640073"/>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HV 4</a:t>
            </a:r>
            <a:endParaRPr lang="en-US" sz="1200" dirty="0">
              <a:gradFill>
                <a:gsLst>
                  <a:gs pos="0">
                    <a:srgbClr val="FFFFFF"/>
                  </a:gs>
                  <a:gs pos="100000">
                    <a:srgbClr val="FFFFFF"/>
                  </a:gs>
                </a:gsLst>
                <a:lin ang="5400000" scaled="0"/>
              </a:gradFill>
            </a:endParaRPr>
          </a:p>
        </p:txBody>
      </p:sp>
      <p:sp>
        <p:nvSpPr>
          <p:cNvPr id="45" name="Rectangle 44"/>
          <p:cNvSpPr/>
          <p:nvPr/>
        </p:nvSpPr>
        <p:spPr>
          <a:xfrm>
            <a:off x="3210551" y="1486074"/>
            <a:ext cx="548634" cy="640073"/>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HV 5</a:t>
            </a:r>
            <a:endParaRPr lang="en-US" sz="1200" dirty="0">
              <a:gradFill>
                <a:gsLst>
                  <a:gs pos="0">
                    <a:srgbClr val="FFFFFF"/>
                  </a:gs>
                  <a:gs pos="100000">
                    <a:srgbClr val="FFFFFF"/>
                  </a:gs>
                </a:gsLst>
                <a:lin ang="5400000" scaled="0"/>
              </a:gradFill>
            </a:endParaRPr>
          </a:p>
        </p:txBody>
      </p:sp>
      <p:sp>
        <p:nvSpPr>
          <p:cNvPr id="47" name="Rectangle 46"/>
          <p:cNvSpPr/>
          <p:nvPr/>
        </p:nvSpPr>
        <p:spPr>
          <a:xfrm>
            <a:off x="4459388" y="1486074"/>
            <a:ext cx="548634" cy="640073"/>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HV 50</a:t>
            </a:r>
            <a:endParaRPr lang="en-US" sz="1200" dirty="0">
              <a:gradFill>
                <a:gsLst>
                  <a:gs pos="0">
                    <a:srgbClr val="FFFFFF"/>
                  </a:gs>
                  <a:gs pos="100000">
                    <a:srgbClr val="FFFFFF"/>
                  </a:gs>
                </a:gsLst>
                <a:lin ang="5400000" scaled="0"/>
              </a:gradFill>
            </a:endParaRPr>
          </a:p>
        </p:txBody>
      </p:sp>
      <p:sp>
        <p:nvSpPr>
          <p:cNvPr id="49" name="TextBox 48"/>
          <p:cNvSpPr txBox="1"/>
          <p:nvPr/>
        </p:nvSpPr>
        <p:spPr>
          <a:xfrm>
            <a:off x="3776660" y="1214472"/>
            <a:ext cx="978170" cy="879912"/>
          </a:xfrm>
          <a:prstGeom prst="rect">
            <a:avLst/>
          </a:prstGeom>
          <a:noFill/>
        </p:spPr>
        <p:txBody>
          <a:bodyPr wrap="square" lIns="93260" tIns="93260" rIns="93260" bIns="93260" rtlCol="0">
            <a:spAutoFit/>
          </a:bodyPr>
          <a:lstStyle/>
          <a:p>
            <a:pPr>
              <a:lnSpc>
                <a:spcPct val="90000"/>
              </a:lnSpc>
              <a:spcBef>
                <a:spcPct val="20000"/>
              </a:spcBef>
              <a:buSzPct val="90000"/>
            </a:pPr>
            <a:r>
              <a:rPr lang="en-US" sz="4896" dirty="0">
                <a:solidFill>
                  <a:srgbClr val="59D01E">
                    <a:alpha val="99000"/>
                  </a:srgbClr>
                </a:solidFill>
              </a:rPr>
              <a:t>…</a:t>
            </a:r>
          </a:p>
        </p:txBody>
      </p:sp>
      <p:sp>
        <p:nvSpPr>
          <p:cNvPr id="50" name="Rectangle 49"/>
          <p:cNvSpPr/>
          <p:nvPr/>
        </p:nvSpPr>
        <p:spPr>
          <a:xfrm>
            <a:off x="1843129" y="4832838"/>
            <a:ext cx="887062" cy="353587"/>
          </a:xfrm>
          <a:prstGeom prst="rect">
            <a:avLst/>
          </a:prstGeom>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50" dirty="0" smtClean="0">
                <a:solidFill>
                  <a:schemeClr val="bg1"/>
                </a:solidFill>
              </a:rPr>
              <a:t>FC </a:t>
            </a:r>
            <a:br>
              <a:rPr lang="en-US" sz="1050" dirty="0" smtClean="0">
                <a:solidFill>
                  <a:schemeClr val="bg1"/>
                </a:solidFill>
              </a:rPr>
            </a:br>
            <a:r>
              <a:rPr lang="en-US" sz="1050" dirty="0" smtClean="0">
                <a:solidFill>
                  <a:schemeClr val="bg1"/>
                </a:solidFill>
              </a:rPr>
              <a:t>Switch 1</a:t>
            </a:r>
            <a:endParaRPr lang="en-US" sz="1050" dirty="0">
              <a:solidFill>
                <a:schemeClr val="bg1"/>
              </a:solidFill>
            </a:endParaRPr>
          </a:p>
        </p:txBody>
      </p:sp>
      <p:sp>
        <p:nvSpPr>
          <p:cNvPr id="51" name="Rectangle 50"/>
          <p:cNvSpPr/>
          <p:nvPr/>
        </p:nvSpPr>
        <p:spPr>
          <a:xfrm>
            <a:off x="985161" y="2650336"/>
            <a:ext cx="820104" cy="305797"/>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smtClean="0">
                <a:gradFill>
                  <a:gsLst>
                    <a:gs pos="0">
                      <a:schemeClr val="bg1"/>
                    </a:gs>
                    <a:gs pos="100000">
                      <a:schemeClr val="bg1"/>
                    </a:gs>
                  </a:gsLst>
                  <a:lin ang="5400000" scaled="0"/>
                </a:gradFill>
              </a:rPr>
              <a:t>10GbE </a:t>
            </a:r>
            <a:br>
              <a:rPr lang="en-US" sz="1050" dirty="0" smtClean="0">
                <a:gradFill>
                  <a:gsLst>
                    <a:gs pos="0">
                      <a:schemeClr val="bg1"/>
                    </a:gs>
                    <a:gs pos="100000">
                      <a:schemeClr val="bg1"/>
                    </a:gs>
                  </a:gsLst>
                  <a:lin ang="5400000" scaled="0"/>
                </a:gradFill>
              </a:rPr>
            </a:br>
            <a:r>
              <a:rPr lang="en-US" sz="1050" dirty="0" smtClean="0">
                <a:gradFill>
                  <a:gsLst>
                    <a:gs pos="0">
                      <a:schemeClr val="bg1"/>
                    </a:gs>
                    <a:gs pos="100000">
                      <a:schemeClr val="bg1"/>
                    </a:gs>
                  </a:gsLst>
                  <a:lin ang="5400000" scaled="0"/>
                </a:gradFill>
              </a:rPr>
              <a:t>Switch 1</a:t>
            </a:r>
            <a:endParaRPr lang="en-US" sz="1050" dirty="0">
              <a:gradFill>
                <a:gsLst>
                  <a:gs pos="0">
                    <a:schemeClr val="bg1"/>
                  </a:gs>
                  <a:gs pos="100000">
                    <a:schemeClr val="bg1"/>
                  </a:gs>
                </a:gsLst>
                <a:lin ang="5400000" scaled="0"/>
              </a:gradFill>
            </a:endParaRPr>
          </a:p>
        </p:txBody>
      </p:sp>
      <p:sp>
        <p:nvSpPr>
          <p:cNvPr id="52" name="Rectangle 51"/>
          <p:cNvSpPr/>
          <p:nvPr/>
        </p:nvSpPr>
        <p:spPr>
          <a:xfrm>
            <a:off x="1962121" y="2650336"/>
            <a:ext cx="820104" cy="305797"/>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smtClean="0">
                <a:gradFill>
                  <a:gsLst>
                    <a:gs pos="0">
                      <a:schemeClr val="bg1"/>
                    </a:gs>
                    <a:gs pos="100000">
                      <a:schemeClr val="bg1"/>
                    </a:gs>
                  </a:gsLst>
                  <a:lin ang="5400000" scaled="0"/>
                </a:gradFill>
              </a:rPr>
              <a:t>10GbE </a:t>
            </a:r>
            <a:br>
              <a:rPr lang="en-US" sz="1050" dirty="0" smtClean="0">
                <a:gradFill>
                  <a:gsLst>
                    <a:gs pos="0">
                      <a:schemeClr val="bg1"/>
                    </a:gs>
                    <a:gs pos="100000">
                      <a:schemeClr val="bg1"/>
                    </a:gs>
                  </a:gsLst>
                  <a:lin ang="5400000" scaled="0"/>
                </a:gradFill>
              </a:rPr>
            </a:br>
            <a:r>
              <a:rPr lang="en-US" sz="1050" dirty="0" smtClean="0">
                <a:gradFill>
                  <a:gsLst>
                    <a:gs pos="0">
                      <a:schemeClr val="bg1"/>
                    </a:gs>
                    <a:gs pos="100000">
                      <a:schemeClr val="bg1"/>
                    </a:gs>
                  </a:gsLst>
                  <a:lin ang="5400000" scaled="0"/>
                </a:gradFill>
              </a:rPr>
              <a:t>Switch 2</a:t>
            </a:r>
            <a:endParaRPr lang="en-US" sz="1050" dirty="0">
              <a:gradFill>
                <a:gsLst>
                  <a:gs pos="0">
                    <a:schemeClr val="bg1"/>
                  </a:gs>
                  <a:gs pos="100000">
                    <a:schemeClr val="bg1"/>
                  </a:gs>
                </a:gsLst>
                <a:lin ang="5400000" scaled="0"/>
              </a:gradFill>
            </a:endParaRPr>
          </a:p>
        </p:txBody>
      </p:sp>
      <p:sp>
        <p:nvSpPr>
          <p:cNvPr id="53" name="Rectangle 52"/>
          <p:cNvSpPr/>
          <p:nvPr/>
        </p:nvSpPr>
        <p:spPr>
          <a:xfrm>
            <a:off x="2939081" y="2650336"/>
            <a:ext cx="820104" cy="305797"/>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smtClean="0">
                <a:gradFill>
                  <a:gsLst>
                    <a:gs pos="0">
                      <a:schemeClr val="bg1"/>
                    </a:gs>
                    <a:gs pos="100000">
                      <a:schemeClr val="bg1"/>
                    </a:gs>
                  </a:gsLst>
                  <a:lin ang="5400000" scaled="0"/>
                </a:gradFill>
              </a:rPr>
              <a:t>10GbE </a:t>
            </a:r>
            <a:br>
              <a:rPr lang="en-US" sz="1050" dirty="0" smtClean="0">
                <a:gradFill>
                  <a:gsLst>
                    <a:gs pos="0">
                      <a:schemeClr val="bg1"/>
                    </a:gs>
                    <a:gs pos="100000">
                      <a:schemeClr val="bg1"/>
                    </a:gs>
                  </a:gsLst>
                  <a:lin ang="5400000" scaled="0"/>
                </a:gradFill>
              </a:rPr>
            </a:br>
            <a:r>
              <a:rPr lang="en-US" sz="1050" dirty="0" smtClean="0">
                <a:gradFill>
                  <a:gsLst>
                    <a:gs pos="0">
                      <a:schemeClr val="bg1"/>
                    </a:gs>
                    <a:gs pos="100000">
                      <a:schemeClr val="bg1"/>
                    </a:gs>
                  </a:gsLst>
                  <a:lin ang="5400000" scaled="0"/>
                </a:gradFill>
              </a:rPr>
              <a:t>Switch 3</a:t>
            </a:r>
            <a:endParaRPr lang="en-US" sz="1050" dirty="0">
              <a:gradFill>
                <a:gsLst>
                  <a:gs pos="0">
                    <a:schemeClr val="bg1"/>
                  </a:gs>
                  <a:gs pos="100000">
                    <a:schemeClr val="bg1"/>
                  </a:gs>
                </a:gsLst>
                <a:lin ang="5400000" scaled="0"/>
              </a:gradFill>
            </a:endParaRPr>
          </a:p>
        </p:txBody>
      </p:sp>
      <p:sp>
        <p:nvSpPr>
          <p:cNvPr id="54" name="Rectangle 53"/>
          <p:cNvSpPr/>
          <p:nvPr/>
        </p:nvSpPr>
        <p:spPr>
          <a:xfrm>
            <a:off x="3934726" y="2650336"/>
            <a:ext cx="820104" cy="305797"/>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smtClean="0">
                <a:gradFill>
                  <a:gsLst>
                    <a:gs pos="0">
                      <a:schemeClr val="bg1"/>
                    </a:gs>
                    <a:gs pos="100000">
                      <a:schemeClr val="bg1"/>
                    </a:gs>
                  </a:gsLst>
                  <a:lin ang="5400000" scaled="0"/>
                </a:gradFill>
              </a:rPr>
              <a:t>10GbE </a:t>
            </a:r>
            <a:br>
              <a:rPr lang="en-US" sz="1050" dirty="0" smtClean="0">
                <a:gradFill>
                  <a:gsLst>
                    <a:gs pos="0">
                      <a:schemeClr val="bg1"/>
                    </a:gs>
                    <a:gs pos="100000">
                      <a:schemeClr val="bg1"/>
                    </a:gs>
                  </a:gsLst>
                  <a:lin ang="5400000" scaled="0"/>
                </a:gradFill>
              </a:rPr>
            </a:br>
            <a:r>
              <a:rPr lang="en-US" sz="1050" dirty="0" smtClean="0">
                <a:gradFill>
                  <a:gsLst>
                    <a:gs pos="0">
                      <a:schemeClr val="bg1"/>
                    </a:gs>
                    <a:gs pos="100000">
                      <a:schemeClr val="bg1"/>
                    </a:gs>
                  </a:gsLst>
                  <a:lin ang="5400000" scaled="0"/>
                </a:gradFill>
              </a:rPr>
              <a:t>Switch 4</a:t>
            </a:r>
            <a:endParaRPr lang="en-US" sz="1050" dirty="0">
              <a:gradFill>
                <a:gsLst>
                  <a:gs pos="0">
                    <a:schemeClr val="bg1"/>
                  </a:gs>
                  <a:gs pos="100000">
                    <a:schemeClr val="bg1"/>
                  </a:gs>
                </a:gsLst>
                <a:lin ang="5400000" scaled="0"/>
              </a:gradFill>
            </a:endParaRPr>
          </a:p>
        </p:txBody>
      </p:sp>
      <p:sp>
        <p:nvSpPr>
          <p:cNvPr id="56" name="Rectangle 55"/>
          <p:cNvSpPr/>
          <p:nvPr/>
        </p:nvSpPr>
        <p:spPr>
          <a:xfrm>
            <a:off x="2900338" y="4819645"/>
            <a:ext cx="887062" cy="353587"/>
          </a:xfrm>
          <a:prstGeom prst="rect">
            <a:avLst/>
          </a:prstGeom>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50" dirty="0" smtClean="0">
                <a:solidFill>
                  <a:schemeClr val="bg1"/>
                </a:solidFill>
              </a:rPr>
              <a:t>FC </a:t>
            </a:r>
            <a:br>
              <a:rPr lang="en-US" sz="1050" dirty="0" smtClean="0">
                <a:solidFill>
                  <a:schemeClr val="bg1"/>
                </a:solidFill>
              </a:rPr>
            </a:br>
            <a:r>
              <a:rPr lang="en-US" sz="1050" dirty="0" smtClean="0">
                <a:solidFill>
                  <a:schemeClr val="bg1"/>
                </a:solidFill>
              </a:rPr>
              <a:t>Switch 2</a:t>
            </a:r>
            <a:endParaRPr lang="en-US" sz="1050" dirty="0">
              <a:solidFill>
                <a:schemeClr val="bg1"/>
              </a:solidFill>
            </a:endParaRPr>
          </a:p>
        </p:txBody>
      </p:sp>
      <p:sp>
        <p:nvSpPr>
          <p:cNvPr id="58" name="Rectangle 57"/>
          <p:cNvSpPr/>
          <p:nvPr/>
        </p:nvSpPr>
        <p:spPr bwMode="auto">
          <a:xfrm>
            <a:off x="3543853" y="3281250"/>
            <a:ext cx="1920219" cy="1093457"/>
          </a:xfrm>
          <a:prstGeom prst="rect">
            <a:avLst/>
          </a:prstGeom>
          <a:noFill/>
          <a:ln>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1200" dirty="0" smtClean="0">
                <a:solidFill>
                  <a:schemeClr val="tx1"/>
                </a:solidFill>
              </a:rPr>
              <a:t>Failover Cluster 2</a:t>
            </a:r>
            <a:endParaRPr lang="en-US" sz="1200" dirty="0">
              <a:solidFill>
                <a:schemeClr val="tx1"/>
              </a:solidFill>
            </a:endParaRPr>
          </a:p>
        </p:txBody>
      </p:sp>
      <p:sp>
        <p:nvSpPr>
          <p:cNvPr id="59" name="Rectangle 58"/>
          <p:cNvSpPr/>
          <p:nvPr/>
        </p:nvSpPr>
        <p:spPr bwMode="auto">
          <a:xfrm>
            <a:off x="1429861" y="3281249"/>
            <a:ext cx="1920219" cy="1093457"/>
          </a:xfrm>
          <a:prstGeom prst="rect">
            <a:avLst/>
          </a:prstGeom>
          <a:noFill/>
          <a:ln>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1200" dirty="0" smtClean="0">
                <a:solidFill>
                  <a:schemeClr val="tx1"/>
                </a:solidFill>
              </a:rPr>
              <a:t>Failover Cluster 1</a:t>
            </a:r>
            <a:endParaRPr lang="en-US" sz="1200" dirty="0">
              <a:solidFill>
                <a:schemeClr val="tx1"/>
              </a:solidFill>
            </a:endParaRPr>
          </a:p>
        </p:txBody>
      </p:sp>
      <p:sp>
        <p:nvSpPr>
          <p:cNvPr id="60" name="TextBox 59"/>
          <p:cNvSpPr txBox="1"/>
          <p:nvPr/>
        </p:nvSpPr>
        <p:spPr>
          <a:xfrm>
            <a:off x="5666367" y="1332556"/>
            <a:ext cx="6423203" cy="5139869"/>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Configuration</a:t>
            </a:r>
          </a:p>
          <a:p>
            <a:pPr marL="342900" indent="-342900">
              <a:lnSpc>
                <a:spcPct val="90000"/>
              </a:lnSpc>
              <a:spcAft>
                <a:spcPts val="600"/>
              </a:spcAft>
              <a:buFont typeface="Arial" panose="020B0604020202020204" pitchFamily="34" charset="0"/>
              <a:buChar char="•"/>
            </a:pPr>
            <a:r>
              <a:rPr lang="en-US" sz="1600" dirty="0" smtClean="0">
                <a:gradFill>
                  <a:gsLst>
                    <a:gs pos="2917">
                      <a:schemeClr val="tx1"/>
                    </a:gs>
                    <a:gs pos="30000">
                      <a:schemeClr val="tx1"/>
                    </a:gs>
                  </a:gsLst>
                  <a:lin ang="5400000" scaled="0"/>
                </a:gradFill>
              </a:rPr>
              <a:t>50 Hyper-V Hosts (Dell, 72GB-400GB RAM each, 10TB total)</a:t>
            </a:r>
          </a:p>
          <a:p>
            <a:pPr marL="342900" indent="-342900">
              <a:lnSpc>
                <a:spcPct val="90000"/>
              </a:lnSpc>
              <a:spcAft>
                <a:spcPts val="600"/>
              </a:spcAft>
              <a:buFont typeface="Arial" panose="020B0604020202020204" pitchFamily="34" charset="0"/>
              <a:buChar char="•"/>
            </a:pPr>
            <a:r>
              <a:rPr lang="en-US" sz="1600" dirty="0" smtClean="0">
                <a:gradFill>
                  <a:gsLst>
                    <a:gs pos="2917">
                      <a:schemeClr val="tx1"/>
                    </a:gs>
                    <a:gs pos="30000">
                      <a:schemeClr val="tx1"/>
                    </a:gs>
                  </a:gsLst>
                  <a:lin ang="5400000" scaled="0"/>
                </a:gradFill>
              </a:rPr>
              <a:t>5 File Servers (Dell, 1 standalone, 2 x two-node clusters)</a:t>
            </a:r>
          </a:p>
          <a:p>
            <a:pPr marL="342900" indent="-342900">
              <a:lnSpc>
                <a:spcPct val="90000"/>
              </a:lnSpc>
              <a:spcAft>
                <a:spcPts val="600"/>
              </a:spcAft>
              <a:buFont typeface="Arial" panose="020B0604020202020204" pitchFamily="34" charset="0"/>
              <a:buChar char="•"/>
            </a:pPr>
            <a:r>
              <a:rPr lang="en-US" sz="1600" dirty="0" smtClean="0">
                <a:gradFill>
                  <a:gsLst>
                    <a:gs pos="2917">
                      <a:schemeClr val="tx1"/>
                    </a:gs>
                    <a:gs pos="30000">
                      <a:schemeClr val="tx1"/>
                    </a:gs>
                  </a:gsLst>
                  <a:lin ang="5400000" scaled="0"/>
                </a:gradFill>
              </a:rPr>
              <a:t>7 Fibre Channel arrays of varying sizes. 100TB total.</a:t>
            </a:r>
          </a:p>
          <a:p>
            <a:pPr marL="342900" indent="-342900">
              <a:lnSpc>
                <a:spcPct val="90000"/>
              </a:lnSpc>
              <a:spcAft>
                <a:spcPts val="600"/>
              </a:spcAft>
              <a:buFont typeface="Arial" panose="020B0604020202020204" pitchFamily="34" charset="0"/>
              <a:buChar char="•"/>
            </a:pPr>
            <a:r>
              <a:rPr lang="en-US" sz="1600" dirty="0" smtClean="0">
                <a:gradFill>
                  <a:gsLst>
                    <a:gs pos="2917">
                      <a:schemeClr val="tx1"/>
                    </a:gs>
                    <a:gs pos="30000">
                      <a:schemeClr val="tx1"/>
                    </a:gs>
                  </a:gsLst>
                  <a:lin ang="5400000" scaled="0"/>
                </a:gradFill>
              </a:rPr>
              <a:t>10GbE between Hyper-V and File Servers (120 ports)</a:t>
            </a:r>
          </a:p>
          <a:p>
            <a:pPr marL="342900" indent="-342900">
              <a:lnSpc>
                <a:spcPct val="90000"/>
              </a:lnSpc>
              <a:spcAft>
                <a:spcPts val="600"/>
              </a:spcAft>
              <a:buFont typeface="Arial" panose="020B0604020202020204" pitchFamily="34" charset="0"/>
              <a:buChar char="•"/>
            </a:pPr>
            <a:r>
              <a:rPr lang="en-US" sz="1600" dirty="0" smtClean="0">
                <a:gradFill>
                  <a:gsLst>
                    <a:gs pos="2917">
                      <a:schemeClr val="tx1"/>
                    </a:gs>
                    <a:gs pos="30000">
                      <a:schemeClr val="tx1"/>
                    </a:gs>
                  </a:gsLst>
                  <a:lin ang="5400000" scaled="0"/>
                </a:gradFill>
              </a:rPr>
              <a:t>8GbFC between File servers and FC arrays (2 switches)</a:t>
            </a:r>
          </a:p>
          <a:p>
            <a:pPr marL="342900" indent="-342900">
              <a:lnSpc>
                <a:spcPct val="90000"/>
              </a:lnSpc>
              <a:spcAft>
                <a:spcPts val="600"/>
              </a:spcAft>
              <a:buFont typeface="Arial" panose="020B0604020202020204" pitchFamily="34" charset="0"/>
              <a:buChar char="•"/>
            </a:pPr>
            <a:endParaRPr lang="en-US" sz="1600" dirty="0" smtClean="0">
              <a:gradFill>
                <a:gsLst>
                  <a:gs pos="2917">
                    <a:schemeClr val="tx1"/>
                  </a:gs>
                  <a:gs pos="30000">
                    <a:schemeClr val="tx1"/>
                  </a:gs>
                </a:gsLst>
                <a:lin ang="5400000" scaled="0"/>
              </a:gradFill>
            </a:endParaRPr>
          </a:p>
          <a:p>
            <a:pPr>
              <a:lnSpc>
                <a:spcPct val="90000"/>
              </a:lnSpc>
              <a:spcAft>
                <a:spcPts val="600"/>
              </a:spcAft>
            </a:pPr>
            <a:r>
              <a:rPr lang="en-US" sz="1600" dirty="0" smtClean="0">
                <a:gradFill>
                  <a:gsLst>
                    <a:gs pos="2917">
                      <a:schemeClr val="tx1"/>
                    </a:gs>
                    <a:gs pos="30000">
                      <a:schemeClr val="tx1"/>
                    </a:gs>
                  </a:gsLst>
                  <a:lin ang="5400000" scaled="0"/>
                </a:gradFill>
              </a:rPr>
              <a:t>Workload </a:t>
            </a:r>
          </a:p>
          <a:p>
            <a:pPr marL="342900" indent="-342900">
              <a:lnSpc>
                <a:spcPct val="90000"/>
              </a:lnSpc>
              <a:spcAft>
                <a:spcPts val="600"/>
              </a:spcAft>
              <a:buFont typeface="Arial" panose="020B0604020202020204" pitchFamily="34" charset="0"/>
              <a:buChar char="•"/>
            </a:pPr>
            <a:r>
              <a:rPr lang="en-US" sz="1600" dirty="0">
                <a:gradFill>
                  <a:gsLst>
                    <a:gs pos="2917">
                      <a:schemeClr val="tx1"/>
                    </a:gs>
                    <a:gs pos="30000">
                      <a:schemeClr val="tx1"/>
                    </a:gs>
                  </a:gsLst>
                  <a:lin ang="5400000" scaled="0"/>
                </a:gradFill>
              </a:rPr>
              <a:t>Running </a:t>
            </a:r>
            <a:r>
              <a:rPr lang="en-US" sz="1600" dirty="0">
                <a:gradFill>
                  <a:gsLst>
                    <a:gs pos="2917">
                      <a:schemeClr val="tx1"/>
                    </a:gs>
                    <a:gs pos="30000">
                      <a:schemeClr val="tx1"/>
                    </a:gs>
                  </a:gsLst>
                  <a:lin ang="5400000" scaled="0"/>
                </a:gradFill>
                <a:hlinkClick r:id="rId2"/>
              </a:rPr>
              <a:t>Windows Server 2012 Virtual </a:t>
            </a:r>
            <a:r>
              <a:rPr lang="en-US" sz="1600" dirty="0" smtClean="0">
                <a:gradFill>
                  <a:gsLst>
                    <a:gs pos="2917">
                      <a:schemeClr val="tx1"/>
                    </a:gs>
                    <a:gs pos="30000">
                      <a:schemeClr val="tx1"/>
                    </a:gs>
                  </a:gsLst>
                  <a:lin ang="5400000" scaled="0"/>
                </a:gradFill>
                <a:hlinkClick r:id="rId2"/>
              </a:rPr>
              <a:t>Labs</a:t>
            </a:r>
            <a:r>
              <a:rPr lang="en-US" sz="1600" dirty="0">
                <a:gradFill>
                  <a:gsLst>
                    <a:gs pos="2917">
                      <a:schemeClr val="tx1"/>
                    </a:gs>
                    <a:gs pos="30000">
                      <a:schemeClr val="tx1"/>
                    </a:gs>
                  </a:gsLst>
                  <a:lin ang="5400000" scaled="0"/>
                </a:gradFill>
              </a:rPr>
              <a:t> </a:t>
            </a:r>
            <a:r>
              <a:rPr lang="en-US" sz="1600" dirty="0" smtClean="0">
                <a:gradFill>
                  <a:gsLst>
                    <a:gs pos="2917">
                      <a:schemeClr val="tx1"/>
                    </a:gs>
                    <a:gs pos="30000">
                      <a:schemeClr val="tx1"/>
                    </a:gs>
                  </a:gsLst>
                  <a:lin ang="5400000" scaled="0"/>
                </a:gradFill>
              </a:rPr>
              <a:t>and HOL/ILL labs for major Microsoft events including TechEd, TR, Lync Ignite, SharePoint Ignite, SQL Server Labs, Convergence</a:t>
            </a:r>
          </a:p>
          <a:p>
            <a:pPr marL="342900" indent="-342900">
              <a:lnSpc>
                <a:spcPct val="90000"/>
              </a:lnSpc>
              <a:spcAft>
                <a:spcPts val="600"/>
              </a:spcAft>
              <a:buFont typeface="Arial" panose="020B0604020202020204" pitchFamily="34" charset="0"/>
              <a:buChar char="•"/>
            </a:pPr>
            <a:r>
              <a:rPr lang="en-US" sz="1600" dirty="0" smtClean="0">
                <a:gradFill>
                  <a:gsLst>
                    <a:gs pos="2917">
                      <a:schemeClr val="tx1"/>
                    </a:gs>
                    <a:gs pos="30000">
                      <a:schemeClr val="tx1"/>
                    </a:gs>
                  </a:gsLst>
                  <a:lin ang="5400000" scaled="0"/>
                </a:gradFill>
              </a:rPr>
              <a:t>Each user spins up a new set of VMs in just seconds!</a:t>
            </a:r>
          </a:p>
          <a:p>
            <a:pPr marL="342900" indent="-342900">
              <a:lnSpc>
                <a:spcPct val="90000"/>
              </a:lnSpc>
              <a:spcAft>
                <a:spcPts val="600"/>
              </a:spcAft>
              <a:buFont typeface="Arial" panose="020B0604020202020204" pitchFamily="34" charset="0"/>
              <a:buChar char="•"/>
            </a:pPr>
            <a:r>
              <a:rPr lang="pt-BR" sz="1600" dirty="0" smtClean="0">
                <a:gradFill>
                  <a:gsLst>
                    <a:gs pos="2917">
                      <a:schemeClr val="tx1"/>
                    </a:gs>
                    <a:gs pos="30000">
                      <a:schemeClr val="tx1"/>
                    </a:gs>
                  </a:gsLst>
                  <a:lin ang="5400000" scaled="0"/>
                </a:gradFill>
              </a:rPr>
              <a:t>Commonly used by 500 users at 16GB each.</a:t>
            </a:r>
            <a:endParaRPr lang="en-US" sz="1600" dirty="0" smtClean="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1600" dirty="0" smtClean="0">
                <a:gradFill>
                  <a:gsLst>
                    <a:gs pos="2917">
                      <a:schemeClr val="tx1"/>
                    </a:gs>
                    <a:gs pos="30000">
                      <a:schemeClr val="tx1"/>
                    </a:gs>
                  </a:gsLst>
                  <a:lin ang="5400000" scaled="0"/>
                </a:gradFill>
              </a:rPr>
              <a:t>Capacity tested for up to 7,000 VMs.</a:t>
            </a:r>
          </a:p>
          <a:p>
            <a:pPr marL="342900" indent="-342900">
              <a:lnSpc>
                <a:spcPct val="90000"/>
              </a:lnSpc>
              <a:spcAft>
                <a:spcPts val="600"/>
              </a:spcAft>
              <a:buFont typeface="Arial" panose="020B0604020202020204" pitchFamily="34" charset="0"/>
              <a:buChar char="•"/>
            </a:pPr>
            <a:r>
              <a:rPr lang="en-US" sz="1600" dirty="0" smtClean="0">
                <a:gradFill>
                  <a:gsLst>
                    <a:gs pos="2917">
                      <a:schemeClr val="tx1"/>
                    </a:gs>
                    <a:gs pos="30000">
                      <a:schemeClr val="tx1"/>
                    </a:gs>
                  </a:gsLst>
                  <a:lin ang="5400000" scaled="0"/>
                </a:gradFill>
              </a:rPr>
              <a:t>Over </a:t>
            </a:r>
            <a:r>
              <a:rPr lang="en-US" sz="1600" dirty="0">
                <a:gradFill>
                  <a:gsLst>
                    <a:gs pos="2917">
                      <a:schemeClr val="tx1"/>
                    </a:gs>
                    <a:gs pos="30000">
                      <a:schemeClr val="tx1"/>
                    </a:gs>
                  </a:gsLst>
                  <a:lin ang="5400000" scaled="0"/>
                </a:gradFill>
              </a:rPr>
              <a:t>800,000 </a:t>
            </a:r>
            <a:r>
              <a:rPr lang="en-US" sz="1600" dirty="0" smtClean="0">
                <a:gradFill>
                  <a:gsLst>
                    <a:gs pos="2917">
                      <a:schemeClr val="tx1"/>
                    </a:gs>
                    <a:gs pos="30000">
                      <a:schemeClr val="tx1"/>
                    </a:gs>
                  </a:gsLst>
                  <a:lin ang="5400000" scaled="0"/>
                </a:gradFill>
              </a:rPr>
              <a:t>VMs just in </a:t>
            </a:r>
            <a:r>
              <a:rPr lang="en-US" sz="1600" dirty="0">
                <a:gradFill>
                  <a:gsLst>
                    <a:gs pos="2917">
                      <a:schemeClr val="tx1"/>
                    </a:gs>
                    <a:gs pos="30000">
                      <a:schemeClr val="tx1"/>
                    </a:gs>
                  </a:gsLst>
                  <a:lin ang="5400000" scaled="0"/>
                </a:gradFill>
              </a:rPr>
              <a:t>the last 3 years.</a:t>
            </a:r>
          </a:p>
          <a:p>
            <a:pPr marL="342900" indent="-342900">
              <a:lnSpc>
                <a:spcPct val="90000"/>
              </a:lnSpc>
              <a:spcAft>
                <a:spcPts val="600"/>
              </a:spcAft>
              <a:buFont typeface="Arial" panose="020B0604020202020204" pitchFamily="34" charset="0"/>
              <a:buChar char="•"/>
            </a:pPr>
            <a:r>
              <a:rPr lang="en-US" sz="1600" dirty="0" smtClean="0">
                <a:gradFill>
                  <a:gsLst>
                    <a:gs pos="2917">
                      <a:schemeClr val="tx1"/>
                    </a:gs>
                    <a:gs pos="30000">
                      <a:schemeClr val="tx1"/>
                    </a:gs>
                  </a:gsLst>
                  <a:lin ang="5400000" scaled="0"/>
                </a:gradFill>
              </a:rPr>
              <a:t>New </a:t>
            </a:r>
            <a:r>
              <a:rPr lang="en-US" sz="1600" dirty="0">
                <a:gradFill>
                  <a:gsLst>
                    <a:gs pos="2917">
                      <a:schemeClr val="tx1"/>
                    </a:gs>
                    <a:gs pos="30000">
                      <a:schemeClr val="tx1"/>
                    </a:gs>
                  </a:gsLst>
                  <a:lin ang="5400000" scaled="0"/>
                </a:gradFill>
              </a:rPr>
              <a:t>set of </a:t>
            </a:r>
            <a:r>
              <a:rPr lang="en-US" sz="1600" dirty="0" smtClean="0">
                <a:gradFill>
                  <a:gsLst>
                    <a:gs pos="2917">
                      <a:schemeClr val="tx1"/>
                    </a:gs>
                    <a:gs pos="30000">
                      <a:schemeClr val="tx1"/>
                    </a:gs>
                  </a:gsLst>
                  <a:lin ang="5400000" scaled="0"/>
                </a:gradFill>
              </a:rPr>
              <a:t>VMs deployed every </a:t>
            </a:r>
            <a:r>
              <a:rPr lang="en-US" sz="1600" dirty="0">
                <a:gradFill>
                  <a:gsLst>
                    <a:gs pos="2917">
                      <a:schemeClr val="tx1"/>
                    </a:gs>
                    <a:gs pos="30000">
                      <a:schemeClr val="tx1"/>
                    </a:gs>
                  </a:gsLst>
                  <a:lin ang="5400000" scaled="0"/>
                </a:gradFill>
              </a:rPr>
              <a:t>5-7 minutes </a:t>
            </a:r>
            <a:r>
              <a:rPr lang="en-US" sz="1600" dirty="0" smtClean="0">
                <a:gradFill>
                  <a:gsLst>
                    <a:gs pos="2917">
                      <a:schemeClr val="tx1"/>
                    </a:gs>
                    <a:gs pos="30000">
                      <a:schemeClr val="tx1"/>
                    </a:gs>
                  </a:gsLst>
                  <a:lin ang="5400000" scaled="0"/>
                </a:gradFill>
              </a:rPr>
              <a:t>(in average).</a:t>
            </a:r>
          </a:p>
          <a:p>
            <a:pPr marL="342900" indent="-342900">
              <a:lnSpc>
                <a:spcPct val="90000"/>
              </a:lnSpc>
              <a:spcAft>
                <a:spcPts val="600"/>
              </a:spcAft>
              <a:buFont typeface="Arial" panose="020B0604020202020204" pitchFamily="34" charset="0"/>
              <a:buChar char="•"/>
            </a:pPr>
            <a:r>
              <a:rPr lang="pt-BR" sz="1600" dirty="0" smtClean="0">
                <a:gradFill>
                  <a:gsLst>
                    <a:gs pos="2917">
                      <a:schemeClr val="tx1"/>
                    </a:gs>
                    <a:gs pos="30000">
                      <a:schemeClr val="tx1"/>
                    </a:gs>
                  </a:gsLst>
                  <a:lin ang="5400000" scaled="0"/>
                </a:gradFill>
              </a:rPr>
              <a:t>Try it yourself using the link above</a:t>
            </a:r>
            <a:endParaRPr lang="en-US" sz="1600" dirty="0">
              <a:gradFill>
                <a:gsLst>
                  <a:gs pos="2917">
                    <a:schemeClr val="tx1"/>
                  </a:gs>
                  <a:gs pos="30000">
                    <a:schemeClr val="tx1"/>
                  </a:gs>
                </a:gsLst>
                <a:lin ang="5400000" scaled="0"/>
              </a:gradFill>
            </a:endParaRPr>
          </a:p>
        </p:txBody>
      </p:sp>
      <p:cxnSp>
        <p:nvCxnSpPr>
          <p:cNvPr id="5" name="Straight Connector 4"/>
          <p:cNvCxnSpPr>
            <a:stCxn id="3" idx="2"/>
            <a:endCxn id="51" idx="0"/>
          </p:cNvCxnSpPr>
          <p:nvPr/>
        </p:nvCxnSpPr>
        <p:spPr>
          <a:xfrm>
            <a:off x="987192" y="2126147"/>
            <a:ext cx="408021" cy="524189"/>
          </a:xfrm>
          <a:prstGeom prst="line">
            <a:avLst/>
          </a:prstGeom>
          <a:ln w="28575">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3" idx="2"/>
            <a:endCxn id="52" idx="0"/>
          </p:cNvCxnSpPr>
          <p:nvPr/>
        </p:nvCxnSpPr>
        <p:spPr>
          <a:xfrm>
            <a:off x="987192" y="2126147"/>
            <a:ext cx="1384981" cy="524189"/>
          </a:xfrm>
          <a:prstGeom prst="line">
            <a:avLst/>
          </a:prstGeom>
          <a:ln w="28575">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42" idx="2"/>
            <a:endCxn id="51" idx="0"/>
          </p:cNvCxnSpPr>
          <p:nvPr/>
        </p:nvCxnSpPr>
        <p:spPr>
          <a:xfrm flipH="1">
            <a:off x="1395213" y="2126147"/>
            <a:ext cx="216398" cy="524189"/>
          </a:xfrm>
          <a:prstGeom prst="line">
            <a:avLst/>
          </a:prstGeom>
          <a:ln w="28575">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42" idx="2"/>
            <a:endCxn id="52" idx="0"/>
          </p:cNvCxnSpPr>
          <p:nvPr/>
        </p:nvCxnSpPr>
        <p:spPr>
          <a:xfrm>
            <a:off x="1611611" y="2126147"/>
            <a:ext cx="760562" cy="524189"/>
          </a:xfrm>
          <a:prstGeom prst="line">
            <a:avLst/>
          </a:prstGeom>
          <a:ln w="28575">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43" idx="2"/>
            <a:endCxn id="51" idx="0"/>
          </p:cNvCxnSpPr>
          <p:nvPr/>
        </p:nvCxnSpPr>
        <p:spPr>
          <a:xfrm flipH="1">
            <a:off x="1395213" y="2126147"/>
            <a:ext cx="840817" cy="524189"/>
          </a:xfrm>
          <a:prstGeom prst="line">
            <a:avLst/>
          </a:prstGeom>
          <a:ln w="28575">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43" idx="2"/>
            <a:endCxn id="52" idx="0"/>
          </p:cNvCxnSpPr>
          <p:nvPr/>
        </p:nvCxnSpPr>
        <p:spPr>
          <a:xfrm>
            <a:off x="2236030" y="2126147"/>
            <a:ext cx="136143" cy="524189"/>
          </a:xfrm>
          <a:prstGeom prst="line">
            <a:avLst/>
          </a:prstGeom>
          <a:ln w="28575">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1" idx="3"/>
            <a:endCxn id="52" idx="1"/>
          </p:cNvCxnSpPr>
          <p:nvPr/>
        </p:nvCxnSpPr>
        <p:spPr>
          <a:xfrm>
            <a:off x="1805265" y="2803235"/>
            <a:ext cx="156856" cy="0"/>
          </a:xfrm>
          <a:prstGeom prst="line">
            <a:avLst/>
          </a:prstGeom>
          <a:ln w="28575">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52" idx="3"/>
            <a:endCxn id="53" idx="1"/>
          </p:cNvCxnSpPr>
          <p:nvPr/>
        </p:nvCxnSpPr>
        <p:spPr>
          <a:xfrm>
            <a:off x="2782225" y="2803235"/>
            <a:ext cx="156856" cy="0"/>
          </a:xfrm>
          <a:prstGeom prst="line">
            <a:avLst/>
          </a:prstGeom>
          <a:ln w="28575">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3" idx="3"/>
            <a:endCxn id="54" idx="1"/>
          </p:cNvCxnSpPr>
          <p:nvPr/>
        </p:nvCxnSpPr>
        <p:spPr>
          <a:xfrm>
            <a:off x="3759185" y="2803235"/>
            <a:ext cx="175541" cy="0"/>
          </a:xfrm>
          <a:prstGeom prst="line">
            <a:avLst/>
          </a:prstGeom>
          <a:ln w="28575">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44" idx="2"/>
            <a:endCxn id="53" idx="0"/>
          </p:cNvCxnSpPr>
          <p:nvPr/>
        </p:nvCxnSpPr>
        <p:spPr>
          <a:xfrm>
            <a:off x="2860449" y="2126147"/>
            <a:ext cx="488684" cy="524189"/>
          </a:xfrm>
          <a:prstGeom prst="line">
            <a:avLst/>
          </a:prstGeom>
          <a:ln w="28575">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44" idx="2"/>
            <a:endCxn id="54" idx="0"/>
          </p:cNvCxnSpPr>
          <p:nvPr/>
        </p:nvCxnSpPr>
        <p:spPr>
          <a:xfrm>
            <a:off x="2860449" y="2126147"/>
            <a:ext cx="1484329" cy="524189"/>
          </a:xfrm>
          <a:prstGeom prst="line">
            <a:avLst/>
          </a:prstGeom>
          <a:ln w="28575">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45" idx="2"/>
            <a:endCxn id="53" idx="0"/>
          </p:cNvCxnSpPr>
          <p:nvPr/>
        </p:nvCxnSpPr>
        <p:spPr>
          <a:xfrm flipH="1">
            <a:off x="3349133" y="2126147"/>
            <a:ext cx="135735" cy="524189"/>
          </a:xfrm>
          <a:prstGeom prst="line">
            <a:avLst/>
          </a:prstGeom>
          <a:ln w="28575">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45" idx="2"/>
            <a:endCxn id="54" idx="0"/>
          </p:cNvCxnSpPr>
          <p:nvPr/>
        </p:nvCxnSpPr>
        <p:spPr>
          <a:xfrm>
            <a:off x="3484868" y="2126147"/>
            <a:ext cx="859910" cy="524189"/>
          </a:xfrm>
          <a:prstGeom prst="line">
            <a:avLst/>
          </a:prstGeom>
          <a:ln w="28575">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endCxn id="54" idx="0"/>
          </p:cNvCxnSpPr>
          <p:nvPr/>
        </p:nvCxnSpPr>
        <p:spPr>
          <a:xfrm flipH="1">
            <a:off x="4344778" y="2094384"/>
            <a:ext cx="410052" cy="555952"/>
          </a:xfrm>
          <a:prstGeom prst="line">
            <a:avLst/>
          </a:prstGeom>
          <a:ln w="28575">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47" idx="2"/>
            <a:endCxn id="53" idx="0"/>
          </p:cNvCxnSpPr>
          <p:nvPr/>
        </p:nvCxnSpPr>
        <p:spPr>
          <a:xfrm flipH="1">
            <a:off x="3349133" y="2126147"/>
            <a:ext cx="1384572" cy="524189"/>
          </a:xfrm>
          <a:prstGeom prst="line">
            <a:avLst/>
          </a:prstGeom>
          <a:ln w="28575">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17" idx="2"/>
            <a:endCxn id="50" idx="0"/>
          </p:cNvCxnSpPr>
          <p:nvPr/>
        </p:nvCxnSpPr>
        <p:spPr>
          <a:xfrm>
            <a:off x="847289" y="4270124"/>
            <a:ext cx="1439371" cy="562714"/>
          </a:xfrm>
          <a:prstGeom prst="line">
            <a:avLst/>
          </a:prstGeom>
          <a:ln w="28575">
            <a:solidFill>
              <a:schemeClr val="tx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7" idx="2"/>
            <a:endCxn id="56" idx="0"/>
          </p:cNvCxnSpPr>
          <p:nvPr/>
        </p:nvCxnSpPr>
        <p:spPr>
          <a:xfrm>
            <a:off x="847289" y="4270124"/>
            <a:ext cx="2496580" cy="549521"/>
          </a:xfrm>
          <a:prstGeom prst="line">
            <a:avLst/>
          </a:prstGeom>
          <a:ln w="28575">
            <a:solidFill>
              <a:schemeClr val="tx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28" idx="2"/>
            <a:endCxn id="50" idx="0"/>
          </p:cNvCxnSpPr>
          <p:nvPr/>
        </p:nvCxnSpPr>
        <p:spPr>
          <a:xfrm>
            <a:off x="1950306" y="4270126"/>
            <a:ext cx="336354" cy="562712"/>
          </a:xfrm>
          <a:prstGeom prst="line">
            <a:avLst/>
          </a:prstGeom>
          <a:ln w="28575">
            <a:solidFill>
              <a:schemeClr val="tx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28" idx="2"/>
            <a:endCxn id="56" idx="0"/>
          </p:cNvCxnSpPr>
          <p:nvPr/>
        </p:nvCxnSpPr>
        <p:spPr>
          <a:xfrm>
            <a:off x="1950306" y="4270126"/>
            <a:ext cx="1393563" cy="549519"/>
          </a:xfrm>
          <a:prstGeom prst="line">
            <a:avLst/>
          </a:prstGeom>
          <a:ln w="28575">
            <a:solidFill>
              <a:schemeClr val="tx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0" idx="2"/>
            <a:endCxn id="50" idx="0"/>
          </p:cNvCxnSpPr>
          <p:nvPr/>
        </p:nvCxnSpPr>
        <p:spPr>
          <a:xfrm flipH="1">
            <a:off x="2286660" y="4270126"/>
            <a:ext cx="548817" cy="562712"/>
          </a:xfrm>
          <a:prstGeom prst="line">
            <a:avLst/>
          </a:prstGeom>
          <a:ln w="28575">
            <a:solidFill>
              <a:schemeClr val="tx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30" idx="2"/>
            <a:endCxn id="56" idx="0"/>
          </p:cNvCxnSpPr>
          <p:nvPr/>
        </p:nvCxnSpPr>
        <p:spPr>
          <a:xfrm>
            <a:off x="2835477" y="4270126"/>
            <a:ext cx="508392" cy="549519"/>
          </a:xfrm>
          <a:prstGeom prst="line">
            <a:avLst/>
          </a:prstGeom>
          <a:ln w="28575">
            <a:solidFill>
              <a:schemeClr val="tx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2" idx="2"/>
            <a:endCxn id="50" idx="0"/>
          </p:cNvCxnSpPr>
          <p:nvPr/>
        </p:nvCxnSpPr>
        <p:spPr>
          <a:xfrm flipH="1">
            <a:off x="2286660" y="4244892"/>
            <a:ext cx="1734340" cy="587946"/>
          </a:xfrm>
          <a:prstGeom prst="line">
            <a:avLst/>
          </a:prstGeom>
          <a:ln w="28575">
            <a:solidFill>
              <a:schemeClr val="tx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32" idx="2"/>
            <a:endCxn id="56" idx="0"/>
          </p:cNvCxnSpPr>
          <p:nvPr/>
        </p:nvCxnSpPr>
        <p:spPr>
          <a:xfrm flipH="1">
            <a:off x="3343869" y="4244892"/>
            <a:ext cx="677131" cy="574753"/>
          </a:xfrm>
          <a:prstGeom prst="line">
            <a:avLst/>
          </a:prstGeom>
          <a:ln w="28575">
            <a:solidFill>
              <a:schemeClr val="tx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40" idx="2"/>
            <a:endCxn id="56" idx="0"/>
          </p:cNvCxnSpPr>
          <p:nvPr/>
        </p:nvCxnSpPr>
        <p:spPr>
          <a:xfrm flipH="1">
            <a:off x="3343869" y="4246433"/>
            <a:ext cx="1572180" cy="573212"/>
          </a:xfrm>
          <a:prstGeom prst="line">
            <a:avLst/>
          </a:prstGeom>
          <a:ln w="28575">
            <a:solidFill>
              <a:schemeClr val="tx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40" idx="2"/>
            <a:endCxn id="50" idx="0"/>
          </p:cNvCxnSpPr>
          <p:nvPr/>
        </p:nvCxnSpPr>
        <p:spPr>
          <a:xfrm flipH="1">
            <a:off x="2286660" y="4246433"/>
            <a:ext cx="2629389" cy="586405"/>
          </a:xfrm>
          <a:prstGeom prst="line">
            <a:avLst/>
          </a:prstGeom>
          <a:ln w="28575">
            <a:solidFill>
              <a:schemeClr val="tx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56" idx="2"/>
            <a:endCxn id="20" idx="0"/>
          </p:cNvCxnSpPr>
          <p:nvPr/>
        </p:nvCxnSpPr>
        <p:spPr>
          <a:xfrm flipH="1">
            <a:off x="1236089" y="5173232"/>
            <a:ext cx="2107780" cy="283760"/>
          </a:xfrm>
          <a:prstGeom prst="line">
            <a:avLst/>
          </a:prstGeom>
          <a:ln w="28575">
            <a:solidFill>
              <a:schemeClr val="tx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50" idx="2"/>
            <a:endCxn id="37" idx="0"/>
          </p:cNvCxnSpPr>
          <p:nvPr/>
        </p:nvCxnSpPr>
        <p:spPr>
          <a:xfrm flipH="1">
            <a:off x="2255871" y="5186425"/>
            <a:ext cx="30789" cy="270567"/>
          </a:xfrm>
          <a:prstGeom prst="line">
            <a:avLst/>
          </a:prstGeom>
          <a:ln w="28575">
            <a:solidFill>
              <a:schemeClr val="tx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50" idx="2"/>
            <a:endCxn id="20" idx="0"/>
          </p:cNvCxnSpPr>
          <p:nvPr/>
        </p:nvCxnSpPr>
        <p:spPr>
          <a:xfrm flipH="1">
            <a:off x="1236089" y="5186425"/>
            <a:ext cx="1050571" cy="270567"/>
          </a:xfrm>
          <a:prstGeom prst="line">
            <a:avLst/>
          </a:prstGeom>
          <a:ln w="28575">
            <a:solidFill>
              <a:schemeClr val="tx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56" idx="2"/>
            <a:endCxn id="37" idx="0"/>
          </p:cNvCxnSpPr>
          <p:nvPr/>
        </p:nvCxnSpPr>
        <p:spPr>
          <a:xfrm flipH="1">
            <a:off x="2255871" y="5173232"/>
            <a:ext cx="1087998" cy="283760"/>
          </a:xfrm>
          <a:prstGeom prst="line">
            <a:avLst/>
          </a:prstGeom>
          <a:ln w="28575">
            <a:solidFill>
              <a:schemeClr val="tx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stCxn id="50" idx="2"/>
            <a:endCxn id="41" idx="0"/>
          </p:cNvCxnSpPr>
          <p:nvPr/>
        </p:nvCxnSpPr>
        <p:spPr>
          <a:xfrm>
            <a:off x="2286660" y="5186425"/>
            <a:ext cx="958868" cy="270567"/>
          </a:xfrm>
          <a:prstGeom prst="line">
            <a:avLst/>
          </a:prstGeom>
          <a:ln w="28575">
            <a:solidFill>
              <a:schemeClr val="tx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50" idx="2"/>
            <a:endCxn id="38" idx="0"/>
          </p:cNvCxnSpPr>
          <p:nvPr/>
        </p:nvCxnSpPr>
        <p:spPr>
          <a:xfrm>
            <a:off x="2286660" y="5186425"/>
            <a:ext cx="2447045" cy="270567"/>
          </a:xfrm>
          <a:prstGeom prst="line">
            <a:avLst/>
          </a:prstGeom>
          <a:ln w="28575">
            <a:solidFill>
              <a:schemeClr val="tx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56" idx="2"/>
            <a:endCxn id="41" idx="0"/>
          </p:cNvCxnSpPr>
          <p:nvPr/>
        </p:nvCxnSpPr>
        <p:spPr>
          <a:xfrm flipH="1">
            <a:off x="3245528" y="5173232"/>
            <a:ext cx="98341" cy="283760"/>
          </a:xfrm>
          <a:prstGeom prst="line">
            <a:avLst/>
          </a:prstGeom>
          <a:ln w="28575">
            <a:solidFill>
              <a:schemeClr val="tx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56" idx="2"/>
            <a:endCxn id="38" idx="0"/>
          </p:cNvCxnSpPr>
          <p:nvPr/>
        </p:nvCxnSpPr>
        <p:spPr>
          <a:xfrm>
            <a:off x="3343869" y="5173232"/>
            <a:ext cx="1389836" cy="283760"/>
          </a:xfrm>
          <a:prstGeom prst="line">
            <a:avLst/>
          </a:prstGeom>
          <a:ln w="28575">
            <a:solidFill>
              <a:schemeClr val="tx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7635524" y="6359676"/>
            <a:ext cx="3108926"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Thanks to Corey Hynes for the details!</a:t>
            </a:r>
          </a:p>
        </p:txBody>
      </p:sp>
    </p:spTree>
    <p:extLst>
      <p:ext uri="{BB962C8B-B14F-4D97-AF65-F5344CB8AC3E}">
        <p14:creationId xmlns:p14="http://schemas.microsoft.com/office/powerpoint/2010/main" val="3798008395"/>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9" name="Straight Connector 78"/>
          <p:cNvCxnSpPr>
            <a:stCxn id="28" idx="0"/>
            <a:endCxn id="51" idx="2"/>
          </p:cNvCxnSpPr>
          <p:nvPr/>
        </p:nvCxnSpPr>
        <p:spPr>
          <a:xfrm flipH="1" flipV="1">
            <a:off x="845674" y="3479556"/>
            <a:ext cx="505767" cy="933695"/>
          </a:xfrm>
          <a:prstGeom prst="line">
            <a:avLst/>
          </a:prstGeom>
          <a:ln w="28575">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28" idx="0"/>
            <a:endCxn id="52" idx="2"/>
          </p:cNvCxnSpPr>
          <p:nvPr/>
        </p:nvCxnSpPr>
        <p:spPr>
          <a:xfrm flipV="1">
            <a:off x="1351441" y="3479556"/>
            <a:ext cx="471193" cy="933695"/>
          </a:xfrm>
          <a:prstGeom prst="line">
            <a:avLst/>
          </a:prstGeom>
          <a:ln w="28575">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30" idx="0"/>
            <a:endCxn id="51" idx="2"/>
          </p:cNvCxnSpPr>
          <p:nvPr/>
        </p:nvCxnSpPr>
        <p:spPr>
          <a:xfrm flipH="1" flipV="1">
            <a:off x="845674" y="3479556"/>
            <a:ext cx="1390938" cy="933695"/>
          </a:xfrm>
          <a:prstGeom prst="line">
            <a:avLst/>
          </a:prstGeom>
          <a:ln w="28575">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30" idx="0"/>
            <a:endCxn id="52" idx="2"/>
          </p:cNvCxnSpPr>
          <p:nvPr/>
        </p:nvCxnSpPr>
        <p:spPr>
          <a:xfrm flipH="1" flipV="1">
            <a:off x="1822634" y="3479556"/>
            <a:ext cx="413978" cy="933695"/>
          </a:xfrm>
          <a:prstGeom prst="line">
            <a:avLst/>
          </a:prstGeom>
          <a:ln w="28575">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32" idx="0"/>
            <a:endCxn id="51" idx="2"/>
          </p:cNvCxnSpPr>
          <p:nvPr/>
        </p:nvCxnSpPr>
        <p:spPr>
          <a:xfrm flipH="1" flipV="1">
            <a:off x="845674" y="3479556"/>
            <a:ext cx="2280524" cy="908315"/>
          </a:xfrm>
          <a:prstGeom prst="line">
            <a:avLst/>
          </a:prstGeom>
          <a:ln w="28575">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32" idx="0"/>
            <a:endCxn id="52" idx="2"/>
          </p:cNvCxnSpPr>
          <p:nvPr/>
        </p:nvCxnSpPr>
        <p:spPr>
          <a:xfrm flipH="1" flipV="1">
            <a:off x="1822634" y="3479556"/>
            <a:ext cx="1303564" cy="908315"/>
          </a:xfrm>
          <a:prstGeom prst="line">
            <a:avLst/>
          </a:prstGeom>
          <a:ln w="28575">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40" idx="0"/>
            <a:endCxn id="52" idx="2"/>
          </p:cNvCxnSpPr>
          <p:nvPr/>
        </p:nvCxnSpPr>
        <p:spPr>
          <a:xfrm flipH="1" flipV="1">
            <a:off x="1822634" y="3479556"/>
            <a:ext cx="2198613" cy="909856"/>
          </a:xfrm>
          <a:prstGeom prst="line">
            <a:avLst/>
          </a:prstGeom>
          <a:ln w="28575">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40" idx="0"/>
            <a:endCxn id="51" idx="2"/>
          </p:cNvCxnSpPr>
          <p:nvPr/>
        </p:nvCxnSpPr>
        <p:spPr>
          <a:xfrm flipH="1" flipV="1">
            <a:off x="845674" y="3479556"/>
            <a:ext cx="3175573" cy="909856"/>
          </a:xfrm>
          <a:prstGeom prst="line">
            <a:avLst/>
          </a:prstGeom>
          <a:ln w="28575">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z="4000" dirty="0" smtClean="0"/>
              <a:t>Microsoft IT: HP Servers, Cluster, 6 x 10GbE, FC Array </a:t>
            </a:r>
            <a:endParaRPr lang="en-US" sz="4000" dirty="0"/>
          </a:p>
        </p:txBody>
      </p:sp>
      <p:sp>
        <p:nvSpPr>
          <p:cNvPr id="3" name="Rectangle 2"/>
          <p:cNvSpPr/>
          <p:nvPr/>
        </p:nvSpPr>
        <p:spPr>
          <a:xfrm>
            <a:off x="528681" y="1377209"/>
            <a:ext cx="548634" cy="640073"/>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HV 1</a:t>
            </a:r>
            <a:endParaRPr lang="en-US" sz="1200" dirty="0">
              <a:gradFill>
                <a:gsLst>
                  <a:gs pos="0">
                    <a:srgbClr val="FFFFFF"/>
                  </a:gs>
                  <a:gs pos="100000">
                    <a:srgbClr val="FFFFFF"/>
                  </a:gs>
                </a:gsLst>
                <a:lin ang="5400000" scaled="0"/>
              </a:gradFill>
            </a:endParaRPr>
          </a:p>
        </p:txBody>
      </p:sp>
      <p:sp>
        <p:nvSpPr>
          <p:cNvPr id="20" name="Rectangle 19"/>
          <p:cNvSpPr/>
          <p:nvPr/>
        </p:nvSpPr>
        <p:spPr>
          <a:xfrm>
            <a:off x="1362847" y="6125446"/>
            <a:ext cx="2658400" cy="509221"/>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EMC VMAX</a:t>
            </a:r>
            <a:endParaRPr lang="en-US" sz="1200" dirty="0">
              <a:gradFill>
                <a:gsLst>
                  <a:gs pos="0">
                    <a:srgbClr val="FFFFFF"/>
                  </a:gs>
                  <a:gs pos="100000">
                    <a:srgbClr val="FFFFFF"/>
                  </a:gs>
                </a:gsLst>
                <a:lin ang="5400000" scaled="0"/>
              </a:gradFill>
            </a:endParaRPr>
          </a:p>
        </p:txBody>
      </p:sp>
      <p:sp>
        <p:nvSpPr>
          <p:cNvPr id="28" name="Rectangle 27"/>
          <p:cNvSpPr/>
          <p:nvPr/>
        </p:nvSpPr>
        <p:spPr>
          <a:xfrm>
            <a:off x="962642" y="4413251"/>
            <a:ext cx="777598" cy="684802"/>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FS 1</a:t>
            </a:r>
          </a:p>
        </p:txBody>
      </p:sp>
      <p:sp>
        <p:nvSpPr>
          <p:cNvPr id="30" name="Rectangle 29"/>
          <p:cNvSpPr/>
          <p:nvPr/>
        </p:nvSpPr>
        <p:spPr>
          <a:xfrm>
            <a:off x="1847813" y="4413251"/>
            <a:ext cx="777598" cy="684802"/>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FS </a:t>
            </a:r>
            <a:r>
              <a:rPr lang="en-US" sz="1200" dirty="0" smtClean="0">
                <a:gradFill>
                  <a:gsLst>
                    <a:gs pos="0">
                      <a:srgbClr val="FFFFFF"/>
                    </a:gs>
                    <a:gs pos="100000">
                      <a:srgbClr val="FFFFFF"/>
                    </a:gs>
                  </a:gsLst>
                  <a:lin ang="5400000" scaled="0"/>
                </a:gradFill>
              </a:rPr>
              <a:t>2</a:t>
            </a:r>
            <a:endParaRPr lang="en-US" sz="1200" dirty="0">
              <a:gradFill>
                <a:gsLst>
                  <a:gs pos="0">
                    <a:srgbClr val="FFFFFF"/>
                  </a:gs>
                  <a:gs pos="100000">
                    <a:srgbClr val="FFFFFF"/>
                  </a:gs>
                </a:gsLst>
                <a:lin ang="5400000" scaled="0"/>
              </a:gradFill>
            </a:endParaRPr>
          </a:p>
        </p:txBody>
      </p:sp>
      <p:sp>
        <p:nvSpPr>
          <p:cNvPr id="32" name="Rectangle 31"/>
          <p:cNvSpPr/>
          <p:nvPr/>
        </p:nvSpPr>
        <p:spPr>
          <a:xfrm>
            <a:off x="2737399" y="4387871"/>
            <a:ext cx="777598" cy="684802"/>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FS </a:t>
            </a:r>
            <a:r>
              <a:rPr lang="en-US" sz="1200" dirty="0" smtClean="0">
                <a:gradFill>
                  <a:gsLst>
                    <a:gs pos="0">
                      <a:srgbClr val="FFFFFF"/>
                    </a:gs>
                    <a:gs pos="100000">
                      <a:srgbClr val="FFFFFF"/>
                    </a:gs>
                  </a:gsLst>
                  <a:lin ang="5400000" scaled="0"/>
                </a:gradFill>
              </a:rPr>
              <a:t>3</a:t>
            </a:r>
            <a:endParaRPr lang="en-US" sz="1200" dirty="0">
              <a:gradFill>
                <a:gsLst>
                  <a:gs pos="0">
                    <a:srgbClr val="FFFFFF"/>
                  </a:gs>
                  <a:gs pos="100000">
                    <a:srgbClr val="FFFFFF"/>
                  </a:gs>
                </a:gsLst>
                <a:lin ang="5400000" scaled="0"/>
              </a:gradFill>
            </a:endParaRPr>
          </a:p>
        </p:txBody>
      </p:sp>
      <p:sp>
        <p:nvSpPr>
          <p:cNvPr id="40" name="Rectangle 39"/>
          <p:cNvSpPr/>
          <p:nvPr/>
        </p:nvSpPr>
        <p:spPr>
          <a:xfrm>
            <a:off x="3632448" y="4389412"/>
            <a:ext cx="777598" cy="684802"/>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FS </a:t>
            </a:r>
            <a:r>
              <a:rPr lang="en-US" sz="1200" dirty="0" smtClean="0">
                <a:gradFill>
                  <a:gsLst>
                    <a:gs pos="0">
                      <a:srgbClr val="FFFFFF"/>
                    </a:gs>
                    <a:gs pos="100000">
                      <a:srgbClr val="FFFFFF"/>
                    </a:gs>
                  </a:gsLst>
                  <a:lin ang="5400000" scaled="0"/>
                </a:gradFill>
              </a:rPr>
              <a:t>4</a:t>
            </a:r>
            <a:endParaRPr lang="en-US" sz="1200" dirty="0">
              <a:gradFill>
                <a:gsLst>
                  <a:gs pos="0">
                    <a:srgbClr val="FFFFFF"/>
                  </a:gs>
                  <a:gs pos="100000">
                    <a:srgbClr val="FFFFFF"/>
                  </a:gs>
                </a:gsLst>
                <a:lin ang="5400000" scaled="0"/>
              </a:gradFill>
            </a:endParaRPr>
          </a:p>
        </p:txBody>
      </p:sp>
      <p:sp>
        <p:nvSpPr>
          <p:cNvPr id="42" name="Rectangle 41"/>
          <p:cNvSpPr/>
          <p:nvPr/>
        </p:nvSpPr>
        <p:spPr>
          <a:xfrm>
            <a:off x="1153100" y="1377209"/>
            <a:ext cx="548634" cy="640073"/>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HV 2</a:t>
            </a:r>
            <a:endParaRPr lang="en-US" sz="1200" dirty="0">
              <a:gradFill>
                <a:gsLst>
                  <a:gs pos="0">
                    <a:srgbClr val="FFFFFF"/>
                  </a:gs>
                  <a:gs pos="100000">
                    <a:srgbClr val="FFFFFF"/>
                  </a:gs>
                </a:gsLst>
                <a:lin ang="5400000" scaled="0"/>
              </a:gradFill>
            </a:endParaRPr>
          </a:p>
        </p:txBody>
      </p:sp>
      <p:sp>
        <p:nvSpPr>
          <p:cNvPr id="43" name="Rectangle 42"/>
          <p:cNvSpPr/>
          <p:nvPr/>
        </p:nvSpPr>
        <p:spPr>
          <a:xfrm>
            <a:off x="1777519" y="1377209"/>
            <a:ext cx="548634" cy="640073"/>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HV 3</a:t>
            </a:r>
            <a:endParaRPr lang="en-US" sz="1200" dirty="0">
              <a:gradFill>
                <a:gsLst>
                  <a:gs pos="0">
                    <a:srgbClr val="FFFFFF"/>
                  </a:gs>
                  <a:gs pos="100000">
                    <a:srgbClr val="FFFFFF"/>
                  </a:gs>
                </a:gsLst>
                <a:lin ang="5400000" scaled="0"/>
              </a:gradFill>
            </a:endParaRPr>
          </a:p>
        </p:txBody>
      </p:sp>
      <p:sp>
        <p:nvSpPr>
          <p:cNvPr id="44" name="Rectangle 43"/>
          <p:cNvSpPr/>
          <p:nvPr/>
        </p:nvSpPr>
        <p:spPr>
          <a:xfrm>
            <a:off x="3018433" y="1353712"/>
            <a:ext cx="548634" cy="640073"/>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HV 28</a:t>
            </a:r>
            <a:endParaRPr lang="en-US" sz="1200" dirty="0">
              <a:gradFill>
                <a:gsLst>
                  <a:gs pos="0">
                    <a:srgbClr val="FFFFFF"/>
                  </a:gs>
                  <a:gs pos="100000">
                    <a:srgbClr val="FFFFFF"/>
                  </a:gs>
                </a:gsLst>
                <a:lin ang="5400000" scaled="0"/>
              </a:gradFill>
            </a:endParaRPr>
          </a:p>
        </p:txBody>
      </p:sp>
      <p:sp>
        <p:nvSpPr>
          <p:cNvPr id="49" name="TextBox 48"/>
          <p:cNvSpPr txBox="1"/>
          <p:nvPr/>
        </p:nvSpPr>
        <p:spPr>
          <a:xfrm>
            <a:off x="2324782" y="1214472"/>
            <a:ext cx="978170" cy="879912"/>
          </a:xfrm>
          <a:prstGeom prst="rect">
            <a:avLst/>
          </a:prstGeom>
          <a:noFill/>
        </p:spPr>
        <p:txBody>
          <a:bodyPr wrap="square" lIns="93260" tIns="93260" rIns="93260" bIns="93260" rtlCol="0">
            <a:spAutoFit/>
          </a:bodyPr>
          <a:lstStyle/>
          <a:p>
            <a:pPr>
              <a:lnSpc>
                <a:spcPct val="90000"/>
              </a:lnSpc>
              <a:spcBef>
                <a:spcPct val="20000"/>
              </a:spcBef>
              <a:buSzPct val="90000"/>
            </a:pPr>
            <a:r>
              <a:rPr lang="en-US" sz="4896" dirty="0">
                <a:solidFill>
                  <a:srgbClr val="59D01E">
                    <a:alpha val="99000"/>
                  </a:srgbClr>
                </a:solidFill>
              </a:rPr>
              <a:t>…</a:t>
            </a:r>
          </a:p>
        </p:txBody>
      </p:sp>
      <p:sp>
        <p:nvSpPr>
          <p:cNvPr id="50" name="Rectangle 49"/>
          <p:cNvSpPr/>
          <p:nvPr/>
        </p:nvSpPr>
        <p:spPr>
          <a:xfrm>
            <a:off x="1637796" y="5548218"/>
            <a:ext cx="887062" cy="353587"/>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FC </a:t>
            </a:r>
            <a:br>
              <a:rPr lang="en-US" sz="1200" dirty="0">
                <a:gradFill>
                  <a:gsLst>
                    <a:gs pos="0">
                      <a:srgbClr val="FFFFFF"/>
                    </a:gs>
                    <a:gs pos="100000">
                      <a:srgbClr val="FFFFFF"/>
                    </a:gs>
                  </a:gsLst>
                  <a:lin ang="5400000" scaled="0"/>
                </a:gradFill>
              </a:rPr>
            </a:br>
            <a:r>
              <a:rPr lang="en-US" sz="1200" dirty="0">
                <a:gradFill>
                  <a:gsLst>
                    <a:gs pos="0">
                      <a:srgbClr val="FFFFFF"/>
                    </a:gs>
                    <a:gs pos="100000">
                      <a:srgbClr val="FFFFFF"/>
                    </a:gs>
                  </a:gsLst>
                  <a:lin ang="5400000" scaled="0"/>
                </a:gradFill>
              </a:rPr>
              <a:t>Switch 1</a:t>
            </a:r>
          </a:p>
        </p:txBody>
      </p:sp>
      <p:sp>
        <p:nvSpPr>
          <p:cNvPr id="51" name="Rectangle 50"/>
          <p:cNvSpPr/>
          <p:nvPr/>
        </p:nvSpPr>
        <p:spPr>
          <a:xfrm>
            <a:off x="435622" y="3173759"/>
            <a:ext cx="820104" cy="305797"/>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smtClean="0">
                <a:gradFill>
                  <a:gsLst>
                    <a:gs pos="0">
                      <a:schemeClr val="bg1"/>
                    </a:gs>
                    <a:gs pos="100000">
                      <a:schemeClr val="bg1"/>
                    </a:gs>
                  </a:gsLst>
                  <a:lin ang="5400000" scaled="0"/>
                </a:gradFill>
              </a:rPr>
              <a:t>10GbE </a:t>
            </a:r>
            <a:br>
              <a:rPr lang="en-US" sz="1050" dirty="0" smtClean="0">
                <a:gradFill>
                  <a:gsLst>
                    <a:gs pos="0">
                      <a:schemeClr val="bg1"/>
                    </a:gs>
                    <a:gs pos="100000">
                      <a:schemeClr val="bg1"/>
                    </a:gs>
                  </a:gsLst>
                  <a:lin ang="5400000" scaled="0"/>
                </a:gradFill>
              </a:rPr>
            </a:br>
            <a:r>
              <a:rPr lang="en-US" sz="1050" dirty="0" smtClean="0">
                <a:gradFill>
                  <a:gsLst>
                    <a:gs pos="0">
                      <a:schemeClr val="bg1"/>
                    </a:gs>
                    <a:gs pos="100000">
                      <a:schemeClr val="bg1"/>
                    </a:gs>
                  </a:gsLst>
                  <a:lin ang="5400000" scaled="0"/>
                </a:gradFill>
              </a:rPr>
              <a:t>Switch 1</a:t>
            </a:r>
            <a:endParaRPr lang="en-US" sz="1050" dirty="0">
              <a:gradFill>
                <a:gsLst>
                  <a:gs pos="0">
                    <a:schemeClr val="bg1"/>
                  </a:gs>
                  <a:gs pos="100000">
                    <a:schemeClr val="bg1"/>
                  </a:gs>
                </a:gsLst>
                <a:lin ang="5400000" scaled="0"/>
              </a:gradFill>
            </a:endParaRPr>
          </a:p>
        </p:txBody>
      </p:sp>
      <p:sp>
        <p:nvSpPr>
          <p:cNvPr id="52" name="Rectangle 51"/>
          <p:cNvSpPr/>
          <p:nvPr/>
        </p:nvSpPr>
        <p:spPr>
          <a:xfrm>
            <a:off x="1412582" y="3173759"/>
            <a:ext cx="820104" cy="305797"/>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smtClean="0">
                <a:gradFill>
                  <a:gsLst>
                    <a:gs pos="0">
                      <a:schemeClr val="bg1"/>
                    </a:gs>
                    <a:gs pos="100000">
                      <a:schemeClr val="bg1"/>
                    </a:gs>
                  </a:gsLst>
                  <a:lin ang="5400000" scaled="0"/>
                </a:gradFill>
              </a:rPr>
              <a:t>10GbE </a:t>
            </a:r>
            <a:br>
              <a:rPr lang="en-US" sz="1050" dirty="0" smtClean="0">
                <a:gradFill>
                  <a:gsLst>
                    <a:gs pos="0">
                      <a:schemeClr val="bg1"/>
                    </a:gs>
                    <a:gs pos="100000">
                      <a:schemeClr val="bg1"/>
                    </a:gs>
                  </a:gsLst>
                  <a:lin ang="5400000" scaled="0"/>
                </a:gradFill>
              </a:rPr>
            </a:br>
            <a:r>
              <a:rPr lang="en-US" sz="1050" dirty="0" smtClean="0">
                <a:gradFill>
                  <a:gsLst>
                    <a:gs pos="0">
                      <a:schemeClr val="bg1"/>
                    </a:gs>
                    <a:gs pos="100000">
                      <a:schemeClr val="bg1"/>
                    </a:gs>
                  </a:gsLst>
                  <a:lin ang="5400000" scaled="0"/>
                </a:gradFill>
              </a:rPr>
              <a:t>Switch 2</a:t>
            </a:r>
            <a:endParaRPr lang="en-US" sz="1050" dirty="0">
              <a:gradFill>
                <a:gsLst>
                  <a:gs pos="0">
                    <a:schemeClr val="bg1"/>
                  </a:gs>
                  <a:gs pos="100000">
                    <a:schemeClr val="bg1"/>
                  </a:gs>
                </a:gsLst>
                <a:lin ang="5400000" scaled="0"/>
              </a:gradFill>
            </a:endParaRPr>
          </a:p>
        </p:txBody>
      </p:sp>
      <p:sp>
        <p:nvSpPr>
          <p:cNvPr id="53" name="Rectangle 52"/>
          <p:cNvSpPr/>
          <p:nvPr/>
        </p:nvSpPr>
        <p:spPr>
          <a:xfrm>
            <a:off x="3275831" y="3171290"/>
            <a:ext cx="820104" cy="305797"/>
          </a:xfrm>
          <a:prstGeom prst="rect">
            <a:avLst/>
          </a:prstGeom>
          <a:solidFill>
            <a:schemeClr val="accent1"/>
          </a:solidFill>
          <a:ln>
            <a:solidFill>
              <a:schemeClr val="accent1">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smtClean="0">
                <a:solidFill>
                  <a:schemeClr val="bg1"/>
                </a:solidFill>
              </a:rPr>
              <a:t>10GbE </a:t>
            </a:r>
            <a:br>
              <a:rPr lang="en-US" sz="1050" dirty="0" smtClean="0">
                <a:solidFill>
                  <a:schemeClr val="bg1"/>
                </a:solidFill>
              </a:rPr>
            </a:br>
            <a:r>
              <a:rPr lang="en-US" sz="1050" dirty="0" smtClean="0">
                <a:solidFill>
                  <a:schemeClr val="bg1"/>
                </a:solidFill>
              </a:rPr>
              <a:t>Switch 3a</a:t>
            </a:r>
            <a:endParaRPr lang="en-US" sz="1050" dirty="0">
              <a:solidFill>
                <a:schemeClr val="bg1"/>
              </a:solidFill>
            </a:endParaRPr>
          </a:p>
        </p:txBody>
      </p:sp>
      <p:sp>
        <p:nvSpPr>
          <p:cNvPr id="54" name="Rectangle 53"/>
          <p:cNvSpPr/>
          <p:nvPr/>
        </p:nvSpPr>
        <p:spPr>
          <a:xfrm>
            <a:off x="4271476" y="3171290"/>
            <a:ext cx="820104" cy="305797"/>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050" dirty="0" smtClean="0">
                <a:solidFill>
                  <a:schemeClr val="bg1"/>
                </a:solidFill>
              </a:rPr>
              <a:t>10GbE </a:t>
            </a:r>
            <a:br>
              <a:rPr lang="en-US" sz="1050" dirty="0" smtClean="0">
                <a:solidFill>
                  <a:schemeClr val="bg1"/>
                </a:solidFill>
              </a:rPr>
            </a:br>
            <a:r>
              <a:rPr lang="en-US" sz="1050" dirty="0" smtClean="0">
                <a:solidFill>
                  <a:schemeClr val="bg1"/>
                </a:solidFill>
              </a:rPr>
              <a:t>Switch 3b</a:t>
            </a:r>
            <a:endParaRPr lang="en-US" sz="1050" dirty="0">
              <a:solidFill>
                <a:schemeClr val="bg1"/>
              </a:solidFill>
            </a:endParaRPr>
          </a:p>
        </p:txBody>
      </p:sp>
      <p:sp>
        <p:nvSpPr>
          <p:cNvPr id="56" name="Rectangle 55"/>
          <p:cNvSpPr/>
          <p:nvPr/>
        </p:nvSpPr>
        <p:spPr>
          <a:xfrm>
            <a:off x="2695005" y="5535025"/>
            <a:ext cx="887062" cy="353587"/>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FC </a:t>
            </a:r>
            <a:br>
              <a:rPr lang="en-US" sz="1200" dirty="0">
                <a:gradFill>
                  <a:gsLst>
                    <a:gs pos="0">
                      <a:srgbClr val="FFFFFF"/>
                    </a:gs>
                    <a:gs pos="100000">
                      <a:srgbClr val="FFFFFF"/>
                    </a:gs>
                  </a:gsLst>
                  <a:lin ang="5400000" scaled="0"/>
                </a:gradFill>
              </a:rPr>
            </a:br>
            <a:r>
              <a:rPr lang="en-US" sz="1200" dirty="0">
                <a:gradFill>
                  <a:gsLst>
                    <a:gs pos="0">
                      <a:srgbClr val="FFFFFF"/>
                    </a:gs>
                    <a:gs pos="100000">
                      <a:srgbClr val="FFFFFF"/>
                    </a:gs>
                  </a:gsLst>
                  <a:lin ang="5400000" scaled="0"/>
                </a:gradFill>
              </a:rPr>
              <a:t>Switch 2</a:t>
            </a:r>
          </a:p>
        </p:txBody>
      </p:sp>
      <p:sp>
        <p:nvSpPr>
          <p:cNvPr id="59" name="Rectangle 58"/>
          <p:cNvSpPr/>
          <p:nvPr/>
        </p:nvSpPr>
        <p:spPr bwMode="auto">
          <a:xfrm>
            <a:off x="435622" y="4279779"/>
            <a:ext cx="4188351" cy="922854"/>
          </a:xfrm>
          <a:prstGeom prst="rect">
            <a:avLst/>
          </a:prstGeom>
          <a:noFill/>
          <a:ln>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Failover Cluster</a:t>
            </a:r>
            <a:endParaRPr lang="en-US" sz="1200" dirty="0">
              <a:gradFill>
                <a:gsLst>
                  <a:gs pos="0">
                    <a:srgbClr val="FFFFFF"/>
                  </a:gs>
                  <a:gs pos="100000">
                    <a:srgbClr val="FFFFFF"/>
                  </a:gs>
                </a:gsLst>
                <a:lin ang="5400000" scaled="0"/>
              </a:gradFill>
            </a:endParaRPr>
          </a:p>
        </p:txBody>
      </p:sp>
      <p:sp>
        <p:nvSpPr>
          <p:cNvPr id="60" name="TextBox 59"/>
          <p:cNvSpPr txBox="1"/>
          <p:nvPr/>
        </p:nvSpPr>
        <p:spPr>
          <a:xfrm>
            <a:off x="5488154" y="1127000"/>
            <a:ext cx="6582180" cy="555844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Single Stamp Configuration</a:t>
            </a:r>
          </a:p>
          <a:p>
            <a:pPr marL="342900" indent="-342900">
              <a:lnSpc>
                <a:spcPct val="90000"/>
              </a:lnSpc>
              <a:spcAft>
                <a:spcPts val="600"/>
              </a:spcAft>
              <a:buFont typeface="Arial" panose="020B0604020202020204" pitchFamily="34" charset="0"/>
              <a:buChar char="•"/>
            </a:pPr>
            <a:r>
              <a:rPr lang="en-US" sz="1400" dirty="0" smtClean="0">
                <a:gradFill>
                  <a:gsLst>
                    <a:gs pos="2917">
                      <a:schemeClr val="tx1"/>
                    </a:gs>
                    <a:gs pos="30000">
                      <a:schemeClr val="tx1"/>
                    </a:gs>
                  </a:gsLst>
                  <a:lin ang="5400000" scaled="0"/>
                </a:gradFill>
              </a:rPr>
              <a:t>Microsoft IT Scale Unit v3 (Network and Infrastructure Services team)</a:t>
            </a:r>
          </a:p>
          <a:p>
            <a:pPr marL="342900" indent="-342900">
              <a:lnSpc>
                <a:spcPct val="90000"/>
              </a:lnSpc>
              <a:spcAft>
                <a:spcPts val="600"/>
              </a:spcAft>
              <a:buFont typeface="Arial" panose="020B0604020202020204" pitchFamily="34" charset="0"/>
              <a:buChar char="•"/>
            </a:pPr>
            <a:r>
              <a:rPr lang="en-US" sz="1400" dirty="0" smtClean="0">
                <a:gradFill>
                  <a:gsLst>
                    <a:gs pos="2917">
                      <a:schemeClr val="tx1"/>
                    </a:gs>
                    <a:gs pos="30000">
                      <a:schemeClr val="tx1"/>
                    </a:gs>
                  </a:gsLst>
                  <a:lin ang="5400000" scaled="0"/>
                </a:gradFill>
              </a:rPr>
              <a:t>28 Hyper-V Hosts (HP BL660, 1TB RAM each, 28TB total)</a:t>
            </a:r>
          </a:p>
          <a:p>
            <a:pPr marL="342900" indent="-342900">
              <a:lnSpc>
                <a:spcPct val="90000"/>
              </a:lnSpc>
              <a:spcAft>
                <a:spcPts val="600"/>
              </a:spcAft>
              <a:buFont typeface="Arial" panose="020B0604020202020204" pitchFamily="34" charset="0"/>
              <a:buChar char="•"/>
            </a:pPr>
            <a:r>
              <a:rPr lang="en-US" sz="1400" dirty="0" smtClean="0">
                <a:gradFill>
                  <a:gsLst>
                    <a:gs pos="2917">
                      <a:schemeClr val="tx1"/>
                    </a:gs>
                    <a:gs pos="30000">
                      <a:schemeClr val="tx1"/>
                    </a:gs>
                  </a:gsLst>
                  <a:lin ang="5400000" scaled="0"/>
                </a:gradFill>
              </a:rPr>
              <a:t>4 File Servers (HP BL660, 1TB RAM, 4-node scale-out file server)</a:t>
            </a:r>
          </a:p>
          <a:p>
            <a:pPr marL="342900" indent="-342900">
              <a:lnSpc>
                <a:spcPct val="90000"/>
              </a:lnSpc>
              <a:spcAft>
                <a:spcPts val="600"/>
              </a:spcAft>
              <a:buFont typeface="Arial" panose="020B0604020202020204" pitchFamily="34" charset="0"/>
              <a:buChar char="•"/>
            </a:pPr>
            <a:r>
              <a:rPr lang="en-US" sz="1400" dirty="0" smtClean="0">
                <a:gradFill>
                  <a:gsLst>
                    <a:gs pos="2917">
                      <a:schemeClr val="tx1"/>
                    </a:gs>
                    <a:gs pos="30000">
                      <a:schemeClr val="tx1"/>
                    </a:gs>
                  </a:gsLst>
                  <a:lin ang="5400000" scaled="0"/>
                </a:gradFill>
              </a:rPr>
              <a:t>EMC VMAX 40K in a 2+1 configuration (400 disks, 3 tiers)</a:t>
            </a:r>
          </a:p>
          <a:p>
            <a:pPr>
              <a:lnSpc>
                <a:spcPct val="90000"/>
              </a:lnSpc>
              <a:spcAft>
                <a:spcPts val="600"/>
              </a:spcAft>
            </a:pPr>
            <a:endParaRPr lang="en-US" sz="1400" dirty="0" smtClean="0">
              <a:gradFill>
                <a:gsLst>
                  <a:gs pos="2917">
                    <a:schemeClr val="tx1"/>
                  </a:gs>
                  <a:gs pos="30000">
                    <a:schemeClr val="tx1"/>
                  </a:gs>
                </a:gsLst>
                <a:lin ang="5400000" scaled="0"/>
              </a:gradFill>
            </a:endParaRPr>
          </a:p>
          <a:p>
            <a:pPr>
              <a:lnSpc>
                <a:spcPct val="90000"/>
              </a:lnSpc>
              <a:spcAft>
                <a:spcPts val="600"/>
              </a:spcAft>
            </a:pPr>
            <a:r>
              <a:rPr lang="en-US" sz="1400" dirty="0" smtClean="0">
                <a:gradFill>
                  <a:gsLst>
                    <a:gs pos="2917">
                      <a:schemeClr val="tx1"/>
                    </a:gs>
                    <a:gs pos="30000">
                      <a:schemeClr val="tx1"/>
                    </a:gs>
                  </a:gsLst>
                  <a:lin ang="5400000" scaled="0"/>
                </a:gradFill>
              </a:rPr>
              <a:t>Networking</a:t>
            </a:r>
          </a:p>
          <a:p>
            <a:pPr marL="342900" indent="-342900">
              <a:lnSpc>
                <a:spcPct val="90000"/>
              </a:lnSpc>
              <a:spcAft>
                <a:spcPts val="600"/>
              </a:spcAft>
              <a:buFont typeface="Arial" panose="020B0604020202020204" pitchFamily="34" charset="0"/>
              <a:buChar char="•"/>
            </a:pPr>
            <a:r>
              <a:rPr lang="en-US" sz="1400" dirty="0" smtClean="0">
                <a:gradFill>
                  <a:gsLst>
                    <a:gs pos="2917">
                      <a:schemeClr val="tx1"/>
                    </a:gs>
                    <a:gs pos="30000">
                      <a:schemeClr val="tx1"/>
                    </a:gs>
                  </a:gsLst>
                  <a:lin ang="5400000" scaled="0"/>
                </a:gradFill>
              </a:rPr>
              <a:t>2 x 10GbE Broadcom between Hyper-V and File Servers</a:t>
            </a:r>
          </a:p>
          <a:p>
            <a:pPr marL="342900" indent="-342900">
              <a:lnSpc>
                <a:spcPct val="90000"/>
              </a:lnSpc>
              <a:spcAft>
                <a:spcPts val="600"/>
              </a:spcAft>
              <a:buFont typeface="Arial" panose="020B0604020202020204" pitchFamily="34" charset="0"/>
              <a:buChar char="•"/>
            </a:pPr>
            <a:r>
              <a:rPr lang="en-US" sz="1400" dirty="0" smtClean="0">
                <a:gradFill>
                  <a:gsLst>
                    <a:gs pos="2917">
                      <a:schemeClr val="tx1"/>
                    </a:gs>
                    <a:gs pos="30000">
                      <a:schemeClr val="tx1"/>
                    </a:gs>
                  </a:gsLst>
                  <a:lin ang="5400000" scaled="0"/>
                </a:gradFill>
              </a:rPr>
              <a:t>4 x 10GbE </a:t>
            </a:r>
            <a:r>
              <a:rPr lang="en-US" sz="1400" dirty="0">
                <a:gradFill>
                  <a:gsLst>
                    <a:gs pos="2917">
                      <a:schemeClr val="tx1"/>
                    </a:gs>
                    <a:gs pos="30000">
                      <a:schemeClr val="tx1"/>
                    </a:gs>
                  </a:gsLst>
                  <a:lin ang="5400000" scaled="0"/>
                </a:gradFill>
              </a:rPr>
              <a:t>Broadcom between </a:t>
            </a:r>
            <a:r>
              <a:rPr lang="en-US" sz="1400" dirty="0" smtClean="0">
                <a:gradFill>
                  <a:gsLst>
                    <a:gs pos="2917">
                      <a:schemeClr val="tx1"/>
                    </a:gs>
                    <a:gs pos="30000">
                      <a:schemeClr val="tx1"/>
                    </a:gs>
                  </a:gsLst>
                  <a:lin ang="5400000" scaled="0"/>
                </a:gradFill>
              </a:rPr>
              <a:t>every server and the outside world</a:t>
            </a:r>
          </a:p>
          <a:p>
            <a:pPr marL="342900" indent="-342900">
              <a:lnSpc>
                <a:spcPct val="90000"/>
              </a:lnSpc>
              <a:spcAft>
                <a:spcPts val="600"/>
              </a:spcAft>
              <a:buFont typeface="Arial" panose="020B0604020202020204" pitchFamily="34" charset="0"/>
              <a:buChar char="•"/>
            </a:pPr>
            <a:r>
              <a:rPr lang="en-US" sz="1400" dirty="0" smtClean="0">
                <a:gradFill>
                  <a:gsLst>
                    <a:gs pos="2917">
                      <a:schemeClr val="tx1"/>
                    </a:gs>
                    <a:gs pos="30000">
                      <a:schemeClr val="tx1"/>
                    </a:gs>
                  </a:gsLst>
                  <a:lin ang="5400000" scaled="0"/>
                </a:gradFill>
              </a:rPr>
              <a:t>2 x Cisco 3064 for East-West traffic, 2 x Cisco 5548 for North-South traffic</a:t>
            </a:r>
          </a:p>
          <a:p>
            <a:pPr marL="342900" indent="-342900">
              <a:lnSpc>
                <a:spcPct val="90000"/>
              </a:lnSpc>
              <a:spcAft>
                <a:spcPts val="600"/>
              </a:spcAft>
              <a:buFont typeface="Arial" panose="020B0604020202020204" pitchFamily="34" charset="0"/>
              <a:buChar char="•"/>
            </a:pPr>
            <a:r>
              <a:rPr lang="en-US" sz="1400" dirty="0" smtClean="0">
                <a:gradFill>
                  <a:gsLst>
                    <a:gs pos="2917">
                      <a:schemeClr val="tx1"/>
                    </a:gs>
                    <a:gs pos="30000">
                      <a:schemeClr val="tx1"/>
                    </a:gs>
                  </a:gsLst>
                  <a:lin ang="5400000" scaled="0"/>
                </a:gradFill>
              </a:rPr>
              <a:t>2 x 8GbFC Emulex HBAs per server, 24 FC ports + 8 iSCSI to VMAX</a:t>
            </a:r>
          </a:p>
          <a:p>
            <a:pPr marL="342900" indent="-342900">
              <a:lnSpc>
                <a:spcPct val="90000"/>
              </a:lnSpc>
              <a:spcAft>
                <a:spcPts val="600"/>
              </a:spcAft>
              <a:buFont typeface="Arial" panose="020B0604020202020204" pitchFamily="34" charset="0"/>
              <a:buChar char="•"/>
            </a:pPr>
            <a:r>
              <a:rPr lang="en-US" sz="1400" dirty="0" smtClean="0">
                <a:gradFill>
                  <a:gsLst>
                    <a:gs pos="2917">
                      <a:schemeClr val="tx1"/>
                    </a:gs>
                    <a:gs pos="30000">
                      <a:schemeClr val="tx1"/>
                    </a:gs>
                  </a:gsLst>
                  <a:lin ang="5400000" scaled="0"/>
                </a:gradFill>
              </a:rPr>
              <a:t>2 x Brocade 6510 FC Switches with 48 ports (up to 16GbFC)</a:t>
            </a:r>
          </a:p>
          <a:p>
            <a:pPr marL="342900" indent="-342900">
              <a:lnSpc>
                <a:spcPct val="90000"/>
              </a:lnSpc>
              <a:spcAft>
                <a:spcPts val="600"/>
              </a:spcAft>
              <a:buFont typeface="Arial" panose="020B0604020202020204" pitchFamily="34" charset="0"/>
              <a:buChar char="•"/>
            </a:pPr>
            <a:endParaRPr lang="en-US" sz="1400" dirty="0" smtClean="0">
              <a:gradFill>
                <a:gsLst>
                  <a:gs pos="2917">
                    <a:schemeClr val="tx1"/>
                  </a:gs>
                  <a:gs pos="30000">
                    <a:schemeClr val="tx1"/>
                  </a:gs>
                </a:gsLst>
                <a:lin ang="5400000" scaled="0"/>
              </a:gradFill>
            </a:endParaRPr>
          </a:p>
          <a:p>
            <a:pPr>
              <a:lnSpc>
                <a:spcPct val="90000"/>
              </a:lnSpc>
              <a:spcAft>
                <a:spcPts val="600"/>
              </a:spcAft>
            </a:pPr>
            <a:r>
              <a:rPr lang="en-US" sz="1400" dirty="0" smtClean="0">
                <a:gradFill>
                  <a:gsLst>
                    <a:gs pos="2917">
                      <a:schemeClr val="tx1"/>
                    </a:gs>
                    <a:gs pos="30000">
                      <a:schemeClr val="tx1"/>
                    </a:gs>
                  </a:gsLst>
                  <a:lin ang="5400000" scaled="0"/>
                </a:gradFill>
              </a:rPr>
              <a:t>Workload </a:t>
            </a:r>
          </a:p>
          <a:p>
            <a:pPr marL="342900" indent="-342900">
              <a:lnSpc>
                <a:spcPct val="90000"/>
              </a:lnSpc>
              <a:spcAft>
                <a:spcPts val="600"/>
              </a:spcAft>
              <a:buFont typeface="Arial" panose="020B0604020202020204" pitchFamily="34" charset="0"/>
              <a:buChar char="•"/>
            </a:pPr>
            <a:r>
              <a:rPr lang="en-US" sz="1400" dirty="0" smtClean="0">
                <a:gradFill>
                  <a:gsLst>
                    <a:gs pos="2917">
                      <a:schemeClr val="tx1"/>
                    </a:gs>
                    <a:gs pos="30000">
                      <a:schemeClr val="tx1"/>
                    </a:gs>
                  </a:gsLst>
                  <a:lin ang="5400000" scaled="0"/>
                </a:gradFill>
              </a:rPr>
              <a:t>Private cloud environment with LOB apps (SQL, IIS, others)</a:t>
            </a:r>
          </a:p>
          <a:p>
            <a:pPr marL="342900" indent="-342900">
              <a:lnSpc>
                <a:spcPct val="90000"/>
              </a:lnSpc>
              <a:spcAft>
                <a:spcPts val="600"/>
              </a:spcAft>
              <a:buFont typeface="Arial" panose="020B0604020202020204" pitchFamily="34" charset="0"/>
              <a:buChar char="•"/>
            </a:pPr>
            <a:r>
              <a:rPr lang="en-US" sz="1400" dirty="0" smtClean="0">
                <a:gradFill>
                  <a:gsLst>
                    <a:gs pos="2917">
                      <a:schemeClr val="tx1"/>
                    </a:gs>
                    <a:gs pos="30000">
                      <a:schemeClr val="tx1"/>
                    </a:gs>
                  </a:gsLst>
                  <a:lin ang="5400000" scaled="0"/>
                </a:gradFill>
              </a:rPr>
              <a:t>Average VM size is 16 virtual processors with 32GB of RAM</a:t>
            </a:r>
          </a:p>
          <a:p>
            <a:pPr marL="342900" indent="-342900">
              <a:lnSpc>
                <a:spcPct val="90000"/>
              </a:lnSpc>
              <a:spcAft>
                <a:spcPts val="600"/>
              </a:spcAft>
              <a:buFont typeface="Arial" panose="020B0604020202020204" pitchFamily="34" charset="0"/>
              <a:buChar char="•"/>
            </a:pPr>
            <a:r>
              <a:rPr lang="en-US" sz="1400" dirty="0" smtClean="0">
                <a:gradFill>
                  <a:gsLst>
                    <a:gs pos="2917">
                      <a:schemeClr val="tx1"/>
                    </a:gs>
                    <a:gs pos="30000">
                      <a:schemeClr val="tx1"/>
                    </a:gs>
                  </a:gsLst>
                  <a:lin ang="5400000" scaled="0"/>
                </a:gradFill>
              </a:rPr>
              <a:t>Largest VM supported is 32 virtual processors and 128GB of RAM</a:t>
            </a:r>
          </a:p>
          <a:p>
            <a:pPr marL="342900" indent="-342900">
              <a:lnSpc>
                <a:spcPct val="90000"/>
              </a:lnSpc>
              <a:spcAft>
                <a:spcPts val="600"/>
              </a:spcAft>
              <a:buFont typeface="Arial" panose="020B0604020202020204" pitchFamily="34" charset="0"/>
              <a:buChar char="•"/>
            </a:pPr>
            <a:r>
              <a:rPr lang="en-US" sz="1400" dirty="0" smtClean="0">
                <a:gradFill>
                  <a:gsLst>
                    <a:gs pos="2917">
                      <a:schemeClr val="tx1"/>
                    </a:gs>
                    <a:gs pos="30000">
                      <a:schemeClr val="tx1"/>
                    </a:gs>
                  </a:gsLst>
                  <a:lin ang="5400000" scaled="0"/>
                </a:gradFill>
              </a:rPr>
              <a:t>Built for high performance networking, including SR-IOV support</a:t>
            </a:r>
          </a:p>
          <a:p>
            <a:pPr marL="342900" indent="-342900">
              <a:lnSpc>
                <a:spcPct val="90000"/>
              </a:lnSpc>
              <a:spcAft>
                <a:spcPts val="600"/>
              </a:spcAft>
              <a:buFont typeface="Arial" panose="020B0604020202020204" pitchFamily="34" charset="0"/>
              <a:buChar char="•"/>
            </a:pPr>
            <a:r>
              <a:rPr lang="pt-BR" sz="1400" dirty="0" smtClean="0">
                <a:gradFill>
                  <a:gsLst>
                    <a:gs pos="2917">
                      <a:schemeClr val="tx1"/>
                    </a:gs>
                    <a:gs pos="30000">
                      <a:schemeClr val="tx1"/>
                    </a:gs>
                  </a:gsLst>
                  <a:lin ang="5400000" scaled="0"/>
                </a:gradFill>
              </a:rPr>
              <a:t>1,000 VMs projected for the “stamp” shown on the diagram </a:t>
            </a:r>
          </a:p>
        </p:txBody>
      </p:sp>
      <p:cxnSp>
        <p:nvCxnSpPr>
          <p:cNvPr id="5" name="Straight Connector 4"/>
          <p:cNvCxnSpPr>
            <a:stCxn id="3" idx="2"/>
            <a:endCxn id="51" idx="0"/>
          </p:cNvCxnSpPr>
          <p:nvPr/>
        </p:nvCxnSpPr>
        <p:spPr>
          <a:xfrm>
            <a:off x="802998" y="2017282"/>
            <a:ext cx="42676" cy="1156477"/>
          </a:xfrm>
          <a:prstGeom prst="line">
            <a:avLst/>
          </a:prstGeom>
          <a:ln w="28575">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3" idx="2"/>
            <a:endCxn id="52" idx="0"/>
          </p:cNvCxnSpPr>
          <p:nvPr/>
        </p:nvCxnSpPr>
        <p:spPr>
          <a:xfrm>
            <a:off x="802998" y="2017282"/>
            <a:ext cx="1019636" cy="1156477"/>
          </a:xfrm>
          <a:prstGeom prst="line">
            <a:avLst/>
          </a:prstGeom>
          <a:ln w="28575">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42" idx="2"/>
            <a:endCxn id="51" idx="0"/>
          </p:cNvCxnSpPr>
          <p:nvPr/>
        </p:nvCxnSpPr>
        <p:spPr>
          <a:xfrm flipH="1">
            <a:off x="845674" y="2017282"/>
            <a:ext cx="581743" cy="1156477"/>
          </a:xfrm>
          <a:prstGeom prst="line">
            <a:avLst/>
          </a:prstGeom>
          <a:ln w="28575">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42" idx="2"/>
            <a:endCxn id="52" idx="0"/>
          </p:cNvCxnSpPr>
          <p:nvPr/>
        </p:nvCxnSpPr>
        <p:spPr>
          <a:xfrm>
            <a:off x="1427417" y="2017282"/>
            <a:ext cx="395217" cy="1156477"/>
          </a:xfrm>
          <a:prstGeom prst="line">
            <a:avLst/>
          </a:prstGeom>
          <a:ln w="28575">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43" idx="2"/>
            <a:endCxn id="51" idx="0"/>
          </p:cNvCxnSpPr>
          <p:nvPr/>
        </p:nvCxnSpPr>
        <p:spPr>
          <a:xfrm flipH="1">
            <a:off x="845674" y="2017282"/>
            <a:ext cx="1206162" cy="1156477"/>
          </a:xfrm>
          <a:prstGeom prst="line">
            <a:avLst/>
          </a:prstGeom>
          <a:ln w="28575">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43" idx="2"/>
            <a:endCxn id="52" idx="0"/>
          </p:cNvCxnSpPr>
          <p:nvPr/>
        </p:nvCxnSpPr>
        <p:spPr>
          <a:xfrm flipH="1">
            <a:off x="1822634" y="2017282"/>
            <a:ext cx="229202" cy="1156477"/>
          </a:xfrm>
          <a:prstGeom prst="line">
            <a:avLst/>
          </a:prstGeom>
          <a:ln w="28575">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53" idx="3"/>
            <a:endCxn id="54" idx="1"/>
          </p:cNvCxnSpPr>
          <p:nvPr/>
        </p:nvCxnSpPr>
        <p:spPr>
          <a:xfrm>
            <a:off x="4095935" y="3324189"/>
            <a:ext cx="175541" cy="0"/>
          </a:xfrm>
          <a:prstGeom prst="line">
            <a:avLst/>
          </a:prstGeom>
          <a:ln w="57150">
            <a:solidFill>
              <a:srgbClr val="00206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44" idx="2"/>
            <a:endCxn id="52" idx="0"/>
          </p:cNvCxnSpPr>
          <p:nvPr/>
        </p:nvCxnSpPr>
        <p:spPr>
          <a:xfrm flipH="1">
            <a:off x="1822634" y="1993785"/>
            <a:ext cx="1470116" cy="1179974"/>
          </a:xfrm>
          <a:prstGeom prst="line">
            <a:avLst/>
          </a:prstGeom>
          <a:ln w="28575">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44" idx="2"/>
            <a:endCxn id="51" idx="0"/>
          </p:cNvCxnSpPr>
          <p:nvPr/>
        </p:nvCxnSpPr>
        <p:spPr>
          <a:xfrm flipH="1">
            <a:off x="845674" y="1993785"/>
            <a:ext cx="2447076" cy="1179974"/>
          </a:xfrm>
          <a:prstGeom prst="line">
            <a:avLst/>
          </a:prstGeom>
          <a:ln w="28575">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4905469" y="1355996"/>
            <a:ext cx="308369" cy="1836341"/>
          </a:xfrm>
          <a:prstGeom prst="line">
            <a:avLst/>
          </a:prstGeom>
          <a:ln w="28575">
            <a:solidFill>
              <a:schemeClr val="accent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28" idx="2"/>
            <a:endCxn id="50" idx="0"/>
          </p:cNvCxnSpPr>
          <p:nvPr/>
        </p:nvCxnSpPr>
        <p:spPr>
          <a:xfrm>
            <a:off x="1351441" y="5098053"/>
            <a:ext cx="729886" cy="450165"/>
          </a:xfrm>
          <a:prstGeom prst="line">
            <a:avLst/>
          </a:prstGeom>
          <a:ln w="28575">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28" idx="2"/>
            <a:endCxn id="56" idx="0"/>
          </p:cNvCxnSpPr>
          <p:nvPr/>
        </p:nvCxnSpPr>
        <p:spPr>
          <a:xfrm>
            <a:off x="1351441" y="5098053"/>
            <a:ext cx="1787095" cy="436972"/>
          </a:xfrm>
          <a:prstGeom prst="line">
            <a:avLst/>
          </a:prstGeom>
          <a:ln w="28575">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0" idx="2"/>
            <a:endCxn id="50" idx="0"/>
          </p:cNvCxnSpPr>
          <p:nvPr/>
        </p:nvCxnSpPr>
        <p:spPr>
          <a:xfrm flipH="1">
            <a:off x="2081327" y="5098053"/>
            <a:ext cx="155285" cy="450165"/>
          </a:xfrm>
          <a:prstGeom prst="line">
            <a:avLst/>
          </a:prstGeom>
          <a:ln w="28575">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30" idx="2"/>
            <a:endCxn id="56" idx="0"/>
          </p:cNvCxnSpPr>
          <p:nvPr/>
        </p:nvCxnSpPr>
        <p:spPr>
          <a:xfrm>
            <a:off x="2236612" y="5098053"/>
            <a:ext cx="901924" cy="436972"/>
          </a:xfrm>
          <a:prstGeom prst="line">
            <a:avLst/>
          </a:prstGeom>
          <a:ln w="28575">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32" idx="2"/>
            <a:endCxn id="50" idx="0"/>
          </p:cNvCxnSpPr>
          <p:nvPr/>
        </p:nvCxnSpPr>
        <p:spPr>
          <a:xfrm flipH="1">
            <a:off x="2081327" y="5072673"/>
            <a:ext cx="1044871" cy="475545"/>
          </a:xfrm>
          <a:prstGeom prst="line">
            <a:avLst/>
          </a:prstGeom>
          <a:ln w="28575">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32" idx="2"/>
            <a:endCxn id="56" idx="0"/>
          </p:cNvCxnSpPr>
          <p:nvPr/>
        </p:nvCxnSpPr>
        <p:spPr>
          <a:xfrm>
            <a:off x="3126198" y="5072673"/>
            <a:ext cx="12338" cy="462352"/>
          </a:xfrm>
          <a:prstGeom prst="line">
            <a:avLst/>
          </a:prstGeom>
          <a:ln w="28575">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40" idx="2"/>
            <a:endCxn id="56" idx="0"/>
          </p:cNvCxnSpPr>
          <p:nvPr/>
        </p:nvCxnSpPr>
        <p:spPr>
          <a:xfrm flipH="1">
            <a:off x="3138536" y="5074214"/>
            <a:ext cx="882711" cy="460811"/>
          </a:xfrm>
          <a:prstGeom prst="line">
            <a:avLst/>
          </a:prstGeom>
          <a:ln w="28575">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40" idx="2"/>
            <a:endCxn id="50" idx="0"/>
          </p:cNvCxnSpPr>
          <p:nvPr/>
        </p:nvCxnSpPr>
        <p:spPr>
          <a:xfrm flipH="1">
            <a:off x="2081327" y="5074214"/>
            <a:ext cx="1939920" cy="474004"/>
          </a:xfrm>
          <a:prstGeom prst="line">
            <a:avLst/>
          </a:prstGeom>
          <a:ln w="28575">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50" idx="2"/>
            <a:endCxn id="20" idx="0"/>
          </p:cNvCxnSpPr>
          <p:nvPr/>
        </p:nvCxnSpPr>
        <p:spPr>
          <a:xfrm>
            <a:off x="2081327" y="5901805"/>
            <a:ext cx="610720" cy="223641"/>
          </a:xfrm>
          <a:prstGeom prst="line">
            <a:avLst/>
          </a:prstGeom>
          <a:ln w="762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56" idx="2"/>
            <a:endCxn id="20" idx="0"/>
          </p:cNvCxnSpPr>
          <p:nvPr/>
        </p:nvCxnSpPr>
        <p:spPr>
          <a:xfrm flipH="1">
            <a:off x="2692047" y="5888612"/>
            <a:ext cx="446489" cy="236834"/>
          </a:xfrm>
          <a:prstGeom prst="line">
            <a:avLst/>
          </a:prstGeom>
          <a:ln w="762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28" idx="0"/>
            <a:endCxn id="53" idx="2"/>
          </p:cNvCxnSpPr>
          <p:nvPr/>
        </p:nvCxnSpPr>
        <p:spPr>
          <a:xfrm flipV="1">
            <a:off x="1351441" y="3477087"/>
            <a:ext cx="2334442" cy="936164"/>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28" idx="0"/>
            <a:endCxn id="54" idx="2"/>
          </p:cNvCxnSpPr>
          <p:nvPr/>
        </p:nvCxnSpPr>
        <p:spPr>
          <a:xfrm flipV="1">
            <a:off x="1351441" y="3477087"/>
            <a:ext cx="3330087" cy="936164"/>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stCxn id="30" idx="0"/>
            <a:endCxn id="53" idx="2"/>
          </p:cNvCxnSpPr>
          <p:nvPr/>
        </p:nvCxnSpPr>
        <p:spPr>
          <a:xfrm flipV="1">
            <a:off x="2236612" y="3477087"/>
            <a:ext cx="1449271" cy="936164"/>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a:stCxn id="30" idx="0"/>
            <a:endCxn id="54" idx="2"/>
          </p:cNvCxnSpPr>
          <p:nvPr/>
        </p:nvCxnSpPr>
        <p:spPr>
          <a:xfrm flipV="1">
            <a:off x="2236612" y="3477087"/>
            <a:ext cx="2444916" cy="936164"/>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a:stCxn id="32" idx="0"/>
            <a:endCxn id="53" idx="2"/>
          </p:cNvCxnSpPr>
          <p:nvPr/>
        </p:nvCxnSpPr>
        <p:spPr>
          <a:xfrm flipV="1">
            <a:off x="3126198" y="3477087"/>
            <a:ext cx="559685" cy="910784"/>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a:stCxn id="40" idx="0"/>
            <a:endCxn id="53" idx="2"/>
          </p:cNvCxnSpPr>
          <p:nvPr/>
        </p:nvCxnSpPr>
        <p:spPr>
          <a:xfrm flipH="1" flipV="1">
            <a:off x="3685883" y="3477087"/>
            <a:ext cx="335364" cy="912325"/>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a:stCxn id="32" idx="0"/>
            <a:endCxn id="54" idx="2"/>
          </p:cNvCxnSpPr>
          <p:nvPr/>
        </p:nvCxnSpPr>
        <p:spPr>
          <a:xfrm flipV="1">
            <a:off x="3126198" y="3477087"/>
            <a:ext cx="1555330" cy="910784"/>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a:stCxn id="40" idx="0"/>
            <a:endCxn id="54" idx="2"/>
          </p:cNvCxnSpPr>
          <p:nvPr/>
        </p:nvCxnSpPr>
        <p:spPr>
          <a:xfrm flipV="1">
            <a:off x="4021247" y="3477087"/>
            <a:ext cx="660281" cy="912325"/>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H="1">
            <a:off x="3945193" y="1348745"/>
            <a:ext cx="286395" cy="1847025"/>
          </a:xfrm>
          <a:prstGeom prst="line">
            <a:avLst/>
          </a:prstGeom>
          <a:ln w="28575">
            <a:solidFill>
              <a:schemeClr val="accent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a:stCxn id="3" idx="2"/>
            <a:endCxn id="53" idx="0"/>
          </p:cNvCxnSpPr>
          <p:nvPr/>
        </p:nvCxnSpPr>
        <p:spPr>
          <a:xfrm>
            <a:off x="802998" y="2017282"/>
            <a:ext cx="2882885" cy="1154008"/>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a:endCxn id="53" idx="0"/>
          </p:cNvCxnSpPr>
          <p:nvPr/>
        </p:nvCxnSpPr>
        <p:spPr>
          <a:xfrm>
            <a:off x="3284292" y="1993785"/>
            <a:ext cx="401591" cy="1177505"/>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a:stCxn id="3" idx="2"/>
            <a:endCxn id="54" idx="0"/>
          </p:cNvCxnSpPr>
          <p:nvPr/>
        </p:nvCxnSpPr>
        <p:spPr>
          <a:xfrm>
            <a:off x="802998" y="2017282"/>
            <a:ext cx="3878530" cy="1154008"/>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a:stCxn id="42" idx="2"/>
            <a:endCxn id="53" idx="0"/>
          </p:cNvCxnSpPr>
          <p:nvPr/>
        </p:nvCxnSpPr>
        <p:spPr>
          <a:xfrm>
            <a:off x="1427417" y="2017282"/>
            <a:ext cx="2258466" cy="1154008"/>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a:stCxn id="42" idx="2"/>
            <a:endCxn id="54" idx="0"/>
          </p:cNvCxnSpPr>
          <p:nvPr/>
        </p:nvCxnSpPr>
        <p:spPr>
          <a:xfrm>
            <a:off x="1427417" y="2017282"/>
            <a:ext cx="3254111" cy="1154008"/>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a:stCxn id="53" idx="0"/>
            <a:endCxn id="43" idx="2"/>
          </p:cNvCxnSpPr>
          <p:nvPr/>
        </p:nvCxnSpPr>
        <p:spPr>
          <a:xfrm flipH="1" flipV="1">
            <a:off x="2051836" y="2017282"/>
            <a:ext cx="1634047" cy="1154008"/>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a:stCxn id="43" idx="2"/>
            <a:endCxn id="54" idx="0"/>
          </p:cNvCxnSpPr>
          <p:nvPr/>
        </p:nvCxnSpPr>
        <p:spPr>
          <a:xfrm>
            <a:off x="2051836" y="2017282"/>
            <a:ext cx="2629692" cy="1154008"/>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a:stCxn id="44" idx="2"/>
            <a:endCxn id="54" idx="0"/>
          </p:cNvCxnSpPr>
          <p:nvPr/>
        </p:nvCxnSpPr>
        <p:spPr>
          <a:xfrm>
            <a:off x="3292750" y="1993785"/>
            <a:ext cx="1388778" cy="1177505"/>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91" name="Rectangle 290"/>
          <p:cNvSpPr/>
          <p:nvPr/>
        </p:nvSpPr>
        <p:spPr bwMode="auto">
          <a:xfrm>
            <a:off x="369551" y="1302469"/>
            <a:ext cx="3351702" cy="837180"/>
          </a:xfrm>
          <a:prstGeom prst="rect">
            <a:avLst/>
          </a:prstGeom>
          <a:noFill/>
          <a:ln>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6637" rIns="0" bIns="46637" numCol="1" rtlCol="0" anchor="t" anchorCtr="0" compatLnSpc="1">
            <a:prstTxWarp prst="textNoShape">
              <a:avLst/>
            </a:prstTxWarp>
          </a:bodyPr>
          <a:lstStyle/>
          <a:p>
            <a:pPr algn="ctr" defTabSz="932472" fontAlgn="base">
              <a:spcBef>
                <a:spcPct val="0"/>
              </a:spcBef>
              <a:spcAft>
                <a:spcPct val="0"/>
              </a:spcAft>
            </a:pPr>
            <a:endParaRPr lang="en-US" sz="1200" dirty="0">
              <a:gradFill>
                <a:gsLst>
                  <a:gs pos="0">
                    <a:srgbClr val="FFFFFF"/>
                  </a:gs>
                  <a:gs pos="100000">
                    <a:srgbClr val="FFFFFF"/>
                  </a:gs>
                </a:gsLst>
                <a:lin ang="5400000" scaled="0"/>
              </a:gradFill>
            </a:endParaRPr>
          </a:p>
        </p:txBody>
      </p:sp>
      <p:sp>
        <p:nvSpPr>
          <p:cNvPr id="4" name="TextBox 3"/>
          <p:cNvSpPr txBox="1"/>
          <p:nvPr/>
        </p:nvSpPr>
        <p:spPr>
          <a:xfrm>
            <a:off x="7224781" y="6380056"/>
            <a:ext cx="3108926"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Thanks to Jeromy Statia for the details!</a:t>
            </a:r>
          </a:p>
        </p:txBody>
      </p:sp>
    </p:spTree>
    <p:extLst>
      <p:ext uri="{BB962C8B-B14F-4D97-AF65-F5344CB8AC3E}">
        <p14:creationId xmlns:p14="http://schemas.microsoft.com/office/powerpoint/2010/main" val="695435180"/>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NTTX: Dell servers, Clusters, 10GbE, SAS JBODs </a:t>
            </a:r>
            <a:endParaRPr lang="en-US" sz="4000" dirty="0"/>
          </a:p>
        </p:txBody>
      </p:sp>
      <p:sp>
        <p:nvSpPr>
          <p:cNvPr id="60" name="TextBox 59"/>
          <p:cNvSpPr txBox="1"/>
          <p:nvPr/>
        </p:nvSpPr>
        <p:spPr>
          <a:xfrm>
            <a:off x="6846573" y="1134579"/>
            <a:ext cx="5452198" cy="5059847"/>
          </a:xfrm>
          <a:prstGeom prst="rect">
            <a:avLst/>
          </a:prstGeom>
          <a:noFill/>
        </p:spPr>
        <p:txBody>
          <a:bodyPr wrap="square" lIns="182880" tIns="146304" rIns="182880" bIns="146304" rtlCol="0">
            <a:spAutoFit/>
          </a:bodyPr>
          <a:lstStyle/>
          <a:p>
            <a:pPr>
              <a:lnSpc>
                <a:spcPct val="90000"/>
              </a:lnSpc>
              <a:spcAft>
                <a:spcPts val="300"/>
              </a:spcAft>
            </a:pPr>
            <a:r>
              <a:rPr lang="en-US" sz="1400" b="1" dirty="0" smtClean="0">
                <a:gradFill>
                  <a:gsLst>
                    <a:gs pos="2917">
                      <a:schemeClr val="tx1"/>
                    </a:gs>
                    <a:gs pos="30000">
                      <a:schemeClr val="tx1"/>
                    </a:gs>
                  </a:gsLst>
                  <a:lin ang="5400000" scaled="0"/>
                </a:gradFill>
              </a:rPr>
              <a:t>Hardware</a:t>
            </a:r>
          </a:p>
          <a:p>
            <a:pPr marL="342900" indent="-342900">
              <a:lnSpc>
                <a:spcPct val="90000"/>
              </a:lnSpc>
              <a:spcAft>
                <a:spcPts val="300"/>
              </a:spcAft>
              <a:buFont typeface="Arial" panose="020B0604020202020204" pitchFamily="34" charset="0"/>
              <a:buChar char="•"/>
            </a:pPr>
            <a:r>
              <a:rPr lang="en-US" sz="1400" dirty="0" smtClean="0">
                <a:gradFill>
                  <a:gsLst>
                    <a:gs pos="2917">
                      <a:schemeClr val="tx1"/>
                    </a:gs>
                    <a:gs pos="30000">
                      <a:schemeClr val="tx1"/>
                    </a:gs>
                  </a:gsLst>
                  <a:lin ang="5400000" scaled="0"/>
                </a:gradFill>
              </a:rPr>
              <a:t>48 Hyper-V hosts (10 R910, 18 R720, 24 M1000e)</a:t>
            </a:r>
          </a:p>
          <a:p>
            <a:pPr marL="342900" indent="-342900">
              <a:lnSpc>
                <a:spcPct val="90000"/>
              </a:lnSpc>
              <a:spcAft>
                <a:spcPts val="300"/>
              </a:spcAft>
              <a:buFont typeface="Arial" panose="020B0604020202020204" pitchFamily="34" charset="0"/>
              <a:buChar char="•"/>
            </a:pPr>
            <a:r>
              <a:rPr lang="en-US" sz="1400" dirty="0" smtClean="0">
                <a:gradFill>
                  <a:gsLst>
                    <a:gs pos="2917">
                      <a:schemeClr val="tx1"/>
                    </a:gs>
                    <a:gs pos="30000">
                      <a:schemeClr val="tx1"/>
                    </a:gs>
                  </a:gsLst>
                  <a:lin ang="5400000" scaled="0"/>
                </a:gradFill>
              </a:rPr>
              <a:t>Hyper-V hosts divided into 7 distinct clusters in 2 sites</a:t>
            </a:r>
          </a:p>
          <a:p>
            <a:pPr marL="342900" indent="-342900">
              <a:lnSpc>
                <a:spcPct val="90000"/>
              </a:lnSpc>
              <a:spcAft>
                <a:spcPts val="300"/>
              </a:spcAft>
              <a:buFont typeface="Arial" panose="020B0604020202020204" pitchFamily="34" charset="0"/>
              <a:buChar char="•"/>
            </a:pPr>
            <a:r>
              <a:rPr lang="en-US" sz="1400" dirty="0" smtClean="0">
                <a:gradFill>
                  <a:gsLst>
                    <a:gs pos="2917">
                      <a:schemeClr val="tx1"/>
                    </a:gs>
                    <a:gs pos="30000">
                      <a:schemeClr val="tx1"/>
                    </a:gs>
                  </a:gsLst>
                  <a:lin ang="5400000" scaled="0"/>
                </a:gradFill>
              </a:rPr>
              <a:t>10 File Servers, 5 clusters in 2 sites (4 R710, </a:t>
            </a:r>
            <a:r>
              <a:rPr lang="en-US" sz="1400" dirty="0">
                <a:gradFill>
                  <a:gsLst>
                    <a:gs pos="2917">
                      <a:schemeClr val="tx1"/>
                    </a:gs>
                    <a:gs pos="30000">
                      <a:schemeClr val="tx1"/>
                    </a:gs>
                  </a:gsLst>
                  <a:lin ang="5400000" scaled="0"/>
                </a:gradFill>
              </a:rPr>
              <a:t>6</a:t>
            </a:r>
            <a:r>
              <a:rPr lang="en-US" sz="1400" dirty="0" smtClean="0">
                <a:gradFill>
                  <a:gsLst>
                    <a:gs pos="2917">
                      <a:schemeClr val="tx1"/>
                    </a:gs>
                    <a:gs pos="30000">
                      <a:schemeClr val="tx1"/>
                    </a:gs>
                  </a:gsLst>
                  <a:lin ang="5400000" scaled="0"/>
                </a:gradFill>
              </a:rPr>
              <a:t> Dell R320)</a:t>
            </a:r>
          </a:p>
          <a:p>
            <a:pPr marL="342900" indent="-342900">
              <a:lnSpc>
                <a:spcPct val="90000"/>
              </a:lnSpc>
              <a:spcAft>
                <a:spcPts val="300"/>
              </a:spcAft>
              <a:buFont typeface="Arial" panose="020B0604020202020204" pitchFamily="34" charset="0"/>
              <a:buChar char="•"/>
            </a:pPr>
            <a:r>
              <a:rPr lang="en-US" sz="1400" dirty="0" smtClean="0">
                <a:gradFill>
                  <a:gsLst>
                    <a:gs pos="2917">
                      <a:schemeClr val="tx1"/>
                    </a:gs>
                    <a:gs pos="30000">
                      <a:schemeClr val="tx1"/>
                    </a:gs>
                  </a:gsLst>
                  <a:lin ang="5400000" scaled="0"/>
                </a:gradFill>
              </a:rPr>
              <a:t>38 JBODs (Dell MD1200, 12 drives each)</a:t>
            </a:r>
          </a:p>
          <a:p>
            <a:pPr marL="342900" indent="-342900">
              <a:lnSpc>
                <a:spcPct val="90000"/>
              </a:lnSpc>
              <a:spcAft>
                <a:spcPts val="300"/>
              </a:spcAft>
              <a:buFont typeface="Arial" panose="020B0604020202020204" pitchFamily="34" charset="0"/>
              <a:buChar char="•"/>
            </a:pPr>
            <a:r>
              <a:rPr lang="en-US" sz="1400" dirty="0" smtClean="0">
                <a:gradFill>
                  <a:gsLst>
                    <a:gs pos="2917">
                      <a:schemeClr val="tx1"/>
                    </a:gs>
                    <a:gs pos="30000">
                      <a:schemeClr val="tx1"/>
                    </a:gs>
                  </a:gsLst>
                  <a:lin ang="5400000" scaled="0"/>
                </a:gradFill>
              </a:rPr>
              <a:t>Mostly 15K rpm 600GB SAS HDDs. Some 7.2K 2TB SAS for DPM. ~300TB total raw (~150TB usable in mirrored spaces).</a:t>
            </a:r>
          </a:p>
          <a:p>
            <a:pPr>
              <a:lnSpc>
                <a:spcPct val="90000"/>
              </a:lnSpc>
              <a:spcAft>
                <a:spcPts val="300"/>
              </a:spcAft>
            </a:pPr>
            <a:r>
              <a:rPr lang="en-US" sz="1400" b="1" dirty="0" smtClean="0">
                <a:gradFill>
                  <a:gsLst>
                    <a:gs pos="2917">
                      <a:schemeClr val="tx1"/>
                    </a:gs>
                    <a:gs pos="30000">
                      <a:schemeClr val="tx1"/>
                    </a:gs>
                  </a:gsLst>
                  <a:lin ang="5400000" scaled="0"/>
                </a:gradFill>
              </a:rPr>
              <a:t>Networking</a:t>
            </a:r>
          </a:p>
          <a:p>
            <a:pPr marL="342900" indent="-342900">
              <a:lnSpc>
                <a:spcPct val="90000"/>
              </a:lnSpc>
              <a:spcAft>
                <a:spcPts val="300"/>
              </a:spcAft>
              <a:buFont typeface="Arial" panose="020B0604020202020204" pitchFamily="34" charset="0"/>
              <a:buChar char="•"/>
            </a:pPr>
            <a:r>
              <a:rPr lang="en-US" sz="1400" dirty="0" smtClean="0">
                <a:gradFill>
                  <a:gsLst>
                    <a:gs pos="2917">
                      <a:schemeClr val="tx1"/>
                    </a:gs>
                    <a:gs pos="30000">
                      <a:schemeClr val="tx1"/>
                    </a:gs>
                  </a:gsLst>
                  <a:lin ang="5400000" scaled="0"/>
                </a:gradFill>
              </a:rPr>
              <a:t>1GbE: 4 </a:t>
            </a:r>
            <a:r>
              <a:rPr lang="en-US" sz="1400" dirty="0" err="1" smtClean="0">
                <a:gradFill>
                  <a:gsLst>
                    <a:gs pos="2917">
                      <a:schemeClr val="tx1"/>
                    </a:gs>
                    <a:gs pos="30000">
                      <a:schemeClr val="tx1"/>
                    </a:gs>
                  </a:gsLst>
                  <a:lin ang="5400000" scaled="0"/>
                </a:gradFill>
              </a:rPr>
              <a:t>PowerConnect</a:t>
            </a:r>
            <a:r>
              <a:rPr lang="en-US" sz="1400" dirty="0" smtClean="0">
                <a:gradFill>
                  <a:gsLst>
                    <a:gs pos="2917">
                      <a:schemeClr val="tx1"/>
                    </a:gs>
                    <a:gs pos="30000">
                      <a:schemeClr val="tx1"/>
                    </a:gs>
                  </a:gsLst>
                  <a:lin ang="5400000" scaled="0"/>
                </a:gradFill>
              </a:rPr>
              <a:t> 5548</a:t>
            </a:r>
            <a:r>
              <a:rPr lang="en-US" sz="1400" dirty="0">
                <a:gradFill>
                  <a:gsLst>
                    <a:gs pos="2917">
                      <a:schemeClr val="tx1"/>
                    </a:gs>
                    <a:gs pos="30000">
                      <a:schemeClr val="tx1"/>
                    </a:gs>
                  </a:gsLst>
                  <a:lin ang="5400000" scaled="0"/>
                </a:gradFill>
              </a:rPr>
              <a:t>.</a:t>
            </a:r>
            <a:r>
              <a:rPr lang="en-US" sz="1400" dirty="0" smtClean="0">
                <a:gradFill>
                  <a:gsLst>
                    <a:gs pos="2917">
                      <a:schemeClr val="tx1"/>
                    </a:gs>
                    <a:gs pos="30000">
                      <a:schemeClr val="tx1"/>
                    </a:gs>
                  </a:gsLst>
                  <a:lin ang="5400000" scaled="0"/>
                </a:gradFill>
              </a:rPr>
              <a:t> 10GbE: </a:t>
            </a:r>
            <a:r>
              <a:rPr lang="en-US" sz="1400" dirty="0" err="1" smtClean="0">
                <a:gradFill>
                  <a:gsLst>
                    <a:gs pos="2917">
                      <a:schemeClr val="tx1"/>
                    </a:gs>
                    <a:gs pos="30000">
                      <a:schemeClr val="tx1"/>
                    </a:gs>
                  </a:gsLst>
                  <a:lin ang="5400000" scaled="0"/>
                </a:gradFill>
              </a:rPr>
              <a:t>PowerConnect</a:t>
            </a:r>
            <a:r>
              <a:rPr lang="en-US" sz="1400" dirty="0" smtClean="0">
                <a:gradFill>
                  <a:gsLst>
                    <a:gs pos="2917">
                      <a:schemeClr val="tx1"/>
                    </a:gs>
                    <a:gs pos="30000">
                      <a:schemeClr val="tx1"/>
                    </a:gs>
                  </a:gsLst>
                  <a:lin ang="5400000" scaled="0"/>
                </a:gradFill>
              </a:rPr>
              <a:t> 8164</a:t>
            </a:r>
          </a:p>
          <a:p>
            <a:pPr marL="342900" indent="-342900">
              <a:lnSpc>
                <a:spcPct val="90000"/>
              </a:lnSpc>
              <a:spcAft>
                <a:spcPts val="300"/>
              </a:spcAft>
              <a:buFont typeface="Arial" panose="020B0604020202020204" pitchFamily="34" charset="0"/>
              <a:buChar char="•"/>
            </a:pPr>
            <a:r>
              <a:rPr lang="en-US" sz="1400" dirty="0" smtClean="0">
                <a:gradFill>
                  <a:gsLst>
                    <a:gs pos="2917">
                      <a:schemeClr val="tx1"/>
                    </a:gs>
                    <a:gs pos="30000">
                      <a:schemeClr val="tx1"/>
                    </a:gs>
                  </a:gsLst>
                  <a:lin ang="5400000" scaled="0"/>
                </a:gradFill>
              </a:rPr>
              <a:t>Site 1 Scale-Out File Servers use 8x1GbE </a:t>
            </a:r>
            <a:r>
              <a:rPr lang="en-US" sz="1400" dirty="0">
                <a:gradFill>
                  <a:gsLst>
                    <a:gs pos="2917">
                      <a:schemeClr val="tx1"/>
                    </a:gs>
                    <a:gs pos="30000">
                      <a:schemeClr val="tx1"/>
                    </a:gs>
                  </a:gsLst>
                  <a:lin ang="5400000" scaled="0"/>
                </a:gradFill>
              </a:rPr>
              <a:t>NICs, in a team</a:t>
            </a:r>
          </a:p>
          <a:p>
            <a:pPr marL="342900" indent="-342900">
              <a:lnSpc>
                <a:spcPct val="90000"/>
              </a:lnSpc>
              <a:spcAft>
                <a:spcPts val="300"/>
              </a:spcAft>
              <a:buFont typeface="Arial" panose="020B0604020202020204" pitchFamily="34" charset="0"/>
              <a:buChar char="•"/>
            </a:pPr>
            <a:r>
              <a:rPr lang="en-US" sz="1400" dirty="0" smtClean="0">
                <a:gradFill>
                  <a:gsLst>
                    <a:gs pos="2917">
                      <a:schemeClr val="tx1"/>
                    </a:gs>
                    <a:gs pos="30000">
                      <a:schemeClr val="tx1"/>
                    </a:gs>
                  </a:gsLst>
                  <a:lin ang="5400000" scaled="0"/>
                </a:gradFill>
              </a:rPr>
              <a:t>Site 2 Scale-Out File Servers use 4x10GbE NICs, in a team</a:t>
            </a:r>
          </a:p>
          <a:p>
            <a:pPr marL="342900" indent="-342900">
              <a:lnSpc>
                <a:spcPct val="90000"/>
              </a:lnSpc>
              <a:spcAft>
                <a:spcPts val="300"/>
              </a:spcAft>
              <a:buFont typeface="Arial" panose="020B0604020202020204" pitchFamily="34" charset="0"/>
              <a:buChar char="•"/>
            </a:pPr>
            <a:r>
              <a:rPr lang="en-US" sz="1400" dirty="0" smtClean="0">
                <a:gradFill>
                  <a:gsLst>
                    <a:gs pos="2917">
                      <a:schemeClr val="tx1"/>
                    </a:gs>
                    <a:gs pos="30000">
                      <a:schemeClr val="tx1"/>
                    </a:gs>
                  </a:gsLst>
                  <a:lin ang="5400000" scaled="0"/>
                </a:gradFill>
              </a:rPr>
              <a:t>Between sites, 4 NetASQ U450 (2 per site), 400 Mbps</a:t>
            </a:r>
          </a:p>
          <a:p>
            <a:pPr>
              <a:lnSpc>
                <a:spcPct val="90000"/>
              </a:lnSpc>
              <a:spcAft>
                <a:spcPts val="300"/>
              </a:spcAft>
            </a:pPr>
            <a:r>
              <a:rPr lang="en-US" sz="1400" b="1" dirty="0" smtClean="0">
                <a:gradFill>
                  <a:gsLst>
                    <a:gs pos="2917">
                      <a:schemeClr val="tx1"/>
                    </a:gs>
                    <a:gs pos="30000">
                      <a:schemeClr val="tx1"/>
                    </a:gs>
                  </a:gsLst>
                  <a:lin ang="5400000" scaled="0"/>
                </a:gradFill>
              </a:rPr>
              <a:t>Workload </a:t>
            </a:r>
          </a:p>
          <a:p>
            <a:pPr marL="342900" indent="-342900">
              <a:lnSpc>
                <a:spcPct val="90000"/>
              </a:lnSpc>
              <a:spcAft>
                <a:spcPts val="300"/>
              </a:spcAft>
              <a:buFont typeface="Arial" panose="020B0604020202020204" pitchFamily="34" charset="0"/>
              <a:buChar char="•"/>
            </a:pPr>
            <a:r>
              <a:rPr lang="en-US" sz="1400" dirty="0" smtClean="0">
                <a:gradFill>
                  <a:gsLst>
                    <a:gs pos="2917">
                      <a:schemeClr val="tx1"/>
                    </a:gs>
                    <a:gs pos="30000">
                      <a:schemeClr val="tx1"/>
                    </a:gs>
                  </a:gsLst>
                  <a:lin ang="5400000" scaled="0"/>
                </a:gradFill>
              </a:rPr>
              <a:t>Mixed workload (hosting) </a:t>
            </a:r>
            <a:r>
              <a:rPr lang="en-US" sz="1400" dirty="0">
                <a:gradFill>
                  <a:gsLst>
                    <a:gs pos="2917">
                      <a:schemeClr val="tx1"/>
                    </a:gs>
                    <a:gs pos="30000">
                      <a:schemeClr val="tx1"/>
                    </a:gs>
                  </a:gsLst>
                  <a:lin ang="5400000" scaled="0"/>
                </a:gradFill>
              </a:rPr>
              <a:t>includes </a:t>
            </a:r>
            <a:r>
              <a:rPr lang="en-US" sz="1400" dirty="0" smtClean="0">
                <a:gradFill>
                  <a:gsLst>
                    <a:gs pos="2917">
                      <a:schemeClr val="tx1"/>
                    </a:gs>
                    <a:gs pos="30000">
                      <a:schemeClr val="tx1"/>
                    </a:gs>
                  </a:gsLst>
                  <a:lin ang="5400000" scaled="0"/>
                </a:gradFill>
              </a:rPr>
              <a:t>SQL, VDI, Exchange, Lync, SharePoint, CRM, other app servers, Backup</a:t>
            </a:r>
            <a:r>
              <a:rPr lang="en-US" sz="1400" dirty="0">
                <a:gradFill>
                  <a:gsLst>
                    <a:gs pos="2917">
                      <a:schemeClr val="tx1"/>
                    </a:gs>
                    <a:gs pos="30000">
                      <a:schemeClr val="tx1"/>
                    </a:gs>
                  </a:gsLst>
                  <a:lin ang="5400000" scaled="0"/>
                </a:gradFill>
              </a:rPr>
              <a:t>.</a:t>
            </a:r>
          </a:p>
          <a:p>
            <a:pPr marL="342900" indent="-342900">
              <a:lnSpc>
                <a:spcPct val="90000"/>
              </a:lnSpc>
              <a:spcAft>
                <a:spcPts val="300"/>
              </a:spcAft>
              <a:buFont typeface="Arial" panose="020B0604020202020204" pitchFamily="34" charset="0"/>
              <a:buChar char="•"/>
            </a:pPr>
            <a:r>
              <a:rPr lang="en-US" sz="1400" dirty="0" smtClean="0">
                <a:gradFill>
                  <a:gsLst>
                    <a:gs pos="2917">
                      <a:schemeClr val="tx1"/>
                    </a:gs>
                    <a:gs pos="30000">
                      <a:schemeClr val="tx1"/>
                    </a:gs>
                  </a:gsLst>
                  <a:lin ang="5400000" scaled="0"/>
                </a:gradFill>
              </a:rPr>
              <a:t>~3,000 VMs total with varying storage, RAM, processors</a:t>
            </a:r>
          </a:p>
          <a:p>
            <a:pPr marL="342900" indent="-342900">
              <a:lnSpc>
                <a:spcPct val="90000"/>
              </a:lnSpc>
              <a:spcAft>
                <a:spcPts val="300"/>
              </a:spcAft>
              <a:buFont typeface="Arial" panose="020B0604020202020204" pitchFamily="34" charset="0"/>
              <a:buChar char="•"/>
            </a:pPr>
            <a:r>
              <a:rPr lang="en-US" sz="1400" dirty="0" smtClean="0">
                <a:gradFill>
                  <a:gsLst>
                    <a:gs pos="2917">
                      <a:schemeClr val="tx1"/>
                    </a:gs>
                    <a:gs pos="30000">
                      <a:schemeClr val="tx1"/>
                    </a:gs>
                  </a:gsLst>
                  <a:lin ang="5400000" scaled="0"/>
                </a:gradFill>
              </a:rPr>
              <a:t>Hyper-V Replica between the 2 sites, heavily customized</a:t>
            </a:r>
          </a:p>
          <a:p>
            <a:pPr>
              <a:lnSpc>
                <a:spcPct val="90000"/>
              </a:lnSpc>
              <a:spcAft>
                <a:spcPts val="300"/>
              </a:spcAft>
            </a:pPr>
            <a:r>
              <a:rPr lang="en-US" sz="1400" b="1" dirty="0" smtClean="0">
                <a:gradFill>
                  <a:gsLst>
                    <a:gs pos="2917">
                      <a:schemeClr val="tx1"/>
                    </a:gs>
                    <a:gs pos="30000">
                      <a:schemeClr val="tx1"/>
                    </a:gs>
                  </a:gsLst>
                  <a:lin ang="5400000" scaled="0"/>
                </a:gradFill>
              </a:rPr>
              <a:t>Highlights</a:t>
            </a:r>
            <a:endParaRPr lang="en-US" sz="1400" b="1" dirty="0">
              <a:gradFill>
                <a:gsLst>
                  <a:gs pos="2917">
                    <a:schemeClr val="tx1"/>
                  </a:gs>
                  <a:gs pos="30000">
                    <a:schemeClr val="tx1"/>
                  </a:gs>
                </a:gsLst>
                <a:lin ang="5400000" scaled="0"/>
              </a:gradFill>
            </a:endParaRPr>
          </a:p>
          <a:p>
            <a:pPr marL="342900" indent="-342900">
              <a:lnSpc>
                <a:spcPct val="90000"/>
              </a:lnSpc>
              <a:spcAft>
                <a:spcPts val="300"/>
              </a:spcAft>
              <a:buFont typeface="Arial" panose="020B0604020202020204" pitchFamily="34" charset="0"/>
              <a:buChar char="•"/>
            </a:pPr>
            <a:r>
              <a:rPr lang="en-US" sz="1400" dirty="0" smtClean="0">
                <a:gradFill>
                  <a:gsLst>
                    <a:gs pos="2917">
                      <a:schemeClr val="tx1"/>
                    </a:gs>
                    <a:gs pos="30000">
                      <a:schemeClr val="tx1"/>
                    </a:gs>
                  </a:gsLst>
                  <a:lin ang="5400000" scaled="0"/>
                </a:gradFill>
              </a:rPr>
              <a:t>Cost reduction. Efficiency. High scalability. Full </a:t>
            </a:r>
            <a:r>
              <a:rPr lang="en-US" sz="1400" dirty="0">
                <a:gradFill>
                  <a:gsLst>
                    <a:gs pos="2917">
                      <a:schemeClr val="tx1"/>
                    </a:gs>
                    <a:gs pos="30000">
                      <a:schemeClr val="tx1"/>
                    </a:gs>
                  </a:gsLst>
                  <a:lin ang="5400000" scaled="0"/>
                </a:gradFill>
              </a:rPr>
              <a:t>HA (CA).</a:t>
            </a:r>
          </a:p>
          <a:p>
            <a:pPr marL="342900" indent="-342900">
              <a:lnSpc>
                <a:spcPct val="90000"/>
              </a:lnSpc>
              <a:spcAft>
                <a:spcPts val="300"/>
              </a:spcAft>
              <a:buFont typeface="Arial" panose="020B0604020202020204" pitchFamily="34" charset="0"/>
              <a:buChar char="•"/>
            </a:pPr>
            <a:r>
              <a:rPr lang="en-US" sz="1400" dirty="0" smtClean="0">
                <a:gradFill>
                  <a:gsLst>
                    <a:gs pos="2917">
                      <a:schemeClr val="tx1"/>
                    </a:gs>
                    <a:gs pos="30000">
                      <a:schemeClr val="tx1"/>
                    </a:gs>
                  </a:gsLst>
                  <a:lin ang="5400000" scaled="0"/>
                </a:gradFill>
              </a:rPr>
              <a:t>Delivers on </a:t>
            </a:r>
            <a:r>
              <a:rPr lang="en-US" sz="1400" dirty="0">
                <a:gradFill>
                  <a:gsLst>
                    <a:gs pos="2917">
                      <a:schemeClr val="tx1"/>
                    </a:gs>
                    <a:gs pos="30000">
                      <a:schemeClr val="tx1"/>
                    </a:gs>
                  </a:gsLst>
                  <a:lin ang="5400000" scaled="0"/>
                </a:gradFill>
              </a:rPr>
              <a:t>varying and evolving workloads.</a:t>
            </a:r>
          </a:p>
          <a:p>
            <a:pPr marL="342900" indent="-342900">
              <a:lnSpc>
                <a:spcPct val="90000"/>
              </a:lnSpc>
              <a:spcAft>
                <a:spcPts val="300"/>
              </a:spcAft>
              <a:buFont typeface="Arial" panose="020B0604020202020204" pitchFamily="34" charset="0"/>
              <a:buChar char="•"/>
            </a:pPr>
            <a:r>
              <a:rPr lang="en-US" sz="1400" dirty="0" smtClean="0">
                <a:gradFill>
                  <a:gsLst>
                    <a:gs pos="2917">
                      <a:schemeClr val="tx1"/>
                    </a:gs>
                    <a:gs pos="30000">
                      <a:schemeClr val="tx1"/>
                    </a:gs>
                  </a:gsLst>
                  <a:lin ang="5400000" scaled="0"/>
                </a:gradFill>
              </a:rPr>
              <a:t>Built </a:t>
            </a:r>
            <a:r>
              <a:rPr lang="en-US" sz="1400" dirty="0">
                <a:gradFill>
                  <a:gsLst>
                    <a:gs pos="2917">
                      <a:schemeClr val="tx1"/>
                    </a:gs>
                    <a:gs pos="30000">
                      <a:schemeClr val="tx1"/>
                    </a:gs>
                  </a:gsLst>
                  <a:lin ang="5400000" scaled="0"/>
                </a:gradFill>
              </a:rPr>
              <a:t>on </a:t>
            </a:r>
            <a:r>
              <a:rPr lang="en-US" sz="1400" dirty="0" smtClean="0">
                <a:gradFill>
                  <a:gsLst>
                    <a:gs pos="2917">
                      <a:schemeClr val="tx1"/>
                    </a:gs>
                    <a:gs pos="30000">
                      <a:schemeClr val="tx1"/>
                    </a:gs>
                  </a:gsLst>
                  <a:lin ang="5400000" scaled="0"/>
                </a:gradFill>
              </a:rPr>
              <a:t>industry standard hardware. 100</a:t>
            </a:r>
            <a:r>
              <a:rPr lang="en-US" sz="1400" dirty="0">
                <a:gradFill>
                  <a:gsLst>
                    <a:gs pos="2917">
                      <a:schemeClr val="tx1"/>
                    </a:gs>
                    <a:gs pos="30000">
                      <a:schemeClr val="tx1"/>
                    </a:gs>
                  </a:gsLst>
                  <a:lin ang="5400000" scaled="0"/>
                </a:gradFill>
              </a:rPr>
              <a:t>% </a:t>
            </a:r>
            <a:r>
              <a:rPr lang="en-US" sz="1400" dirty="0" smtClean="0">
                <a:gradFill>
                  <a:gsLst>
                    <a:gs pos="2917">
                      <a:schemeClr val="tx1"/>
                    </a:gs>
                    <a:gs pos="30000">
                      <a:schemeClr val="tx1"/>
                    </a:gs>
                  </a:gsLst>
                  <a:lin ang="5400000" scaled="0"/>
                </a:gradFill>
              </a:rPr>
              <a:t>Microsoft stack.</a:t>
            </a:r>
            <a:endParaRPr lang="en-US" sz="1400" dirty="0">
              <a:gradFill>
                <a:gsLst>
                  <a:gs pos="2917">
                    <a:schemeClr val="tx1"/>
                  </a:gs>
                  <a:gs pos="30000">
                    <a:schemeClr val="tx1"/>
                  </a:gs>
                </a:gsLst>
                <a:lin ang="5400000" scaled="0"/>
              </a:gradFill>
            </a:endParaRPr>
          </a:p>
        </p:txBody>
      </p:sp>
      <p:sp>
        <p:nvSpPr>
          <p:cNvPr id="4" name="TextBox 3"/>
          <p:cNvSpPr txBox="1"/>
          <p:nvPr/>
        </p:nvSpPr>
        <p:spPr>
          <a:xfrm>
            <a:off x="8345387" y="6261787"/>
            <a:ext cx="3108926"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Thanks to </a:t>
            </a:r>
            <a:r>
              <a:rPr lang="en-US" sz="1200" dirty="0"/>
              <a:t>Philip Moss </a:t>
            </a:r>
            <a:r>
              <a:rPr lang="en-US" sz="1200" dirty="0" smtClean="0">
                <a:gradFill>
                  <a:gsLst>
                    <a:gs pos="2917">
                      <a:schemeClr val="tx1"/>
                    </a:gs>
                    <a:gs pos="30000">
                      <a:schemeClr val="tx1"/>
                    </a:gs>
                  </a:gsLst>
                  <a:lin ang="5400000" scaled="0"/>
                </a:gradFill>
              </a:rPr>
              <a:t>for the details!</a:t>
            </a:r>
          </a:p>
        </p:txBody>
      </p:sp>
      <p:sp>
        <p:nvSpPr>
          <p:cNvPr id="102" name="Rectangle 101"/>
          <p:cNvSpPr/>
          <p:nvPr/>
        </p:nvSpPr>
        <p:spPr>
          <a:xfrm>
            <a:off x="727597" y="1284423"/>
            <a:ext cx="948632" cy="5747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Cluster 1</a:t>
            </a:r>
          </a:p>
          <a:p>
            <a:pPr algn="ctr" defTabSz="932472" fontAlgn="base">
              <a:spcBef>
                <a:spcPct val="0"/>
              </a:spcBef>
              <a:spcAft>
                <a:spcPct val="0"/>
              </a:spcAft>
            </a:pPr>
            <a:r>
              <a:rPr lang="en-US" sz="1200" dirty="0">
                <a:gradFill>
                  <a:gsLst>
                    <a:gs pos="0">
                      <a:srgbClr val="FFFFFF"/>
                    </a:gs>
                    <a:gs pos="100000">
                      <a:srgbClr val="FFFFFF"/>
                    </a:gs>
                  </a:gsLst>
                  <a:lin ang="5400000" scaled="0"/>
                </a:gradFill>
              </a:rPr>
              <a:t>4</a:t>
            </a:r>
            <a:r>
              <a:rPr lang="en-US" sz="1200" dirty="0" smtClean="0">
                <a:gradFill>
                  <a:gsLst>
                    <a:gs pos="0">
                      <a:srgbClr val="FFFFFF"/>
                    </a:gs>
                    <a:gs pos="100000">
                      <a:srgbClr val="FFFFFF"/>
                    </a:gs>
                  </a:gsLst>
                  <a:lin ang="5400000" scaled="0"/>
                </a:gradFill>
              </a:rPr>
              <a:t> x Dell R910</a:t>
            </a:r>
            <a:endParaRPr lang="en-US" sz="1200" dirty="0">
              <a:gradFill>
                <a:gsLst>
                  <a:gs pos="0">
                    <a:srgbClr val="FFFFFF"/>
                  </a:gs>
                  <a:gs pos="100000">
                    <a:srgbClr val="FFFFFF"/>
                  </a:gs>
                </a:gsLst>
                <a:lin ang="5400000" scaled="0"/>
              </a:gradFill>
            </a:endParaRPr>
          </a:p>
        </p:txBody>
      </p:sp>
      <p:sp>
        <p:nvSpPr>
          <p:cNvPr id="158" name="Rectangle 157"/>
          <p:cNvSpPr/>
          <p:nvPr/>
        </p:nvSpPr>
        <p:spPr>
          <a:xfrm>
            <a:off x="5739475" y="5925548"/>
            <a:ext cx="1004684" cy="672481"/>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8 JBODs</a:t>
            </a:r>
          </a:p>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96 HDDs</a:t>
            </a:r>
            <a:endParaRPr lang="en-US" sz="1200" dirty="0">
              <a:gradFill>
                <a:gsLst>
                  <a:gs pos="0">
                    <a:srgbClr val="FFFFFF"/>
                  </a:gs>
                  <a:gs pos="100000">
                    <a:srgbClr val="FFFFFF"/>
                  </a:gs>
                </a:gsLst>
                <a:lin ang="5400000" scaled="0"/>
              </a:gradFill>
            </a:endParaRPr>
          </a:p>
        </p:txBody>
      </p:sp>
      <p:sp>
        <p:nvSpPr>
          <p:cNvPr id="160" name="Rectangle 159"/>
          <p:cNvSpPr/>
          <p:nvPr/>
        </p:nvSpPr>
        <p:spPr>
          <a:xfrm>
            <a:off x="6287750" y="5505330"/>
            <a:ext cx="456051" cy="195912"/>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FS10</a:t>
            </a:r>
            <a:endParaRPr lang="en-US" sz="1200" dirty="0">
              <a:gradFill>
                <a:gsLst>
                  <a:gs pos="0">
                    <a:srgbClr val="FFFFFF"/>
                  </a:gs>
                  <a:gs pos="100000">
                    <a:srgbClr val="FFFFFF"/>
                  </a:gs>
                </a:gsLst>
                <a:lin ang="5400000" scaled="0"/>
              </a:gradFill>
            </a:endParaRPr>
          </a:p>
        </p:txBody>
      </p:sp>
      <p:sp>
        <p:nvSpPr>
          <p:cNvPr id="161" name="Rectangle 160"/>
          <p:cNvSpPr/>
          <p:nvPr/>
        </p:nvSpPr>
        <p:spPr>
          <a:xfrm>
            <a:off x="5739115" y="5505330"/>
            <a:ext cx="456661" cy="195912"/>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FS9</a:t>
            </a:r>
            <a:endParaRPr lang="en-US" sz="1200" dirty="0">
              <a:gradFill>
                <a:gsLst>
                  <a:gs pos="0">
                    <a:srgbClr val="FFFFFF"/>
                  </a:gs>
                  <a:gs pos="100000">
                    <a:srgbClr val="FFFFFF"/>
                  </a:gs>
                </a:gsLst>
                <a:lin ang="5400000" scaled="0"/>
              </a:gradFill>
            </a:endParaRPr>
          </a:p>
        </p:txBody>
      </p:sp>
      <p:sp>
        <p:nvSpPr>
          <p:cNvPr id="177" name="Rectangle 176"/>
          <p:cNvSpPr/>
          <p:nvPr/>
        </p:nvSpPr>
        <p:spPr>
          <a:xfrm>
            <a:off x="4550768" y="5925548"/>
            <a:ext cx="1004684" cy="672481"/>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8 JBODs</a:t>
            </a:r>
          </a:p>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96 HDDs</a:t>
            </a:r>
            <a:endParaRPr lang="en-US" sz="1200" dirty="0">
              <a:gradFill>
                <a:gsLst>
                  <a:gs pos="0">
                    <a:srgbClr val="FFFFFF"/>
                  </a:gs>
                  <a:gs pos="100000">
                    <a:srgbClr val="FFFFFF"/>
                  </a:gs>
                </a:gsLst>
                <a:lin ang="5400000" scaled="0"/>
              </a:gradFill>
            </a:endParaRPr>
          </a:p>
        </p:txBody>
      </p:sp>
      <p:sp>
        <p:nvSpPr>
          <p:cNvPr id="178" name="Rectangle 177"/>
          <p:cNvSpPr/>
          <p:nvPr/>
        </p:nvSpPr>
        <p:spPr>
          <a:xfrm>
            <a:off x="5099043" y="5505330"/>
            <a:ext cx="456051" cy="195912"/>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FS8</a:t>
            </a:r>
            <a:endParaRPr lang="en-US" sz="1200" dirty="0">
              <a:gradFill>
                <a:gsLst>
                  <a:gs pos="0">
                    <a:srgbClr val="FFFFFF"/>
                  </a:gs>
                  <a:gs pos="100000">
                    <a:srgbClr val="FFFFFF"/>
                  </a:gs>
                </a:gsLst>
                <a:lin ang="5400000" scaled="0"/>
              </a:gradFill>
            </a:endParaRPr>
          </a:p>
        </p:txBody>
      </p:sp>
      <p:sp>
        <p:nvSpPr>
          <p:cNvPr id="179" name="Rectangle 178"/>
          <p:cNvSpPr/>
          <p:nvPr/>
        </p:nvSpPr>
        <p:spPr>
          <a:xfrm>
            <a:off x="4550408" y="5505330"/>
            <a:ext cx="456661" cy="195912"/>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FS7</a:t>
            </a:r>
            <a:endParaRPr lang="en-US" sz="1200" dirty="0">
              <a:gradFill>
                <a:gsLst>
                  <a:gs pos="0">
                    <a:srgbClr val="FFFFFF"/>
                  </a:gs>
                  <a:gs pos="100000">
                    <a:srgbClr val="FFFFFF"/>
                  </a:gs>
                </a:gsLst>
                <a:lin ang="5400000" scaled="0"/>
              </a:gradFill>
            </a:endParaRPr>
          </a:p>
        </p:txBody>
      </p:sp>
      <p:sp>
        <p:nvSpPr>
          <p:cNvPr id="192" name="Rectangle 191"/>
          <p:cNvSpPr/>
          <p:nvPr/>
        </p:nvSpPr>
        <p:spPr>
          <a:xfrm>
            <a:off x="1726155" y="5925548"/>
            <a:ext cx="1004684" cy="564559"/>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6</a:t>
            </a:r>
            <a:r>
              <a:rPr lang="en-US" sz="1200" dirty="0" smtClean="0">
                <a:gradFill>
                  <a:gsLst>
                    <a:gs pos="0">
                      <a:srgbClr val="FFFFFF"/>
                    </a:gs>
                    <a:gs pos="100000">
                      <a:srgbClr val="FFFFFF"/>
                    </a:gs>
                  </a:gsLst>
                  <a:lin ang="5400000" scaled="0"/>
                </a:gradFill>
              </a:rPr>
              <a:t> JBODs</a:t>
            </a:r>
          </a:p>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72 HDDs</a:t>
            </a:r>
            <a:endParaRPr lang="en-US" sz="1200" dirty="0">
              <a:gradFill>
                <a:gsLst>
                  <a:gs pos="0">
                    <a:srgbClr val="FFFFFF"/>
                  </a:gs>
                  <a:gs pos="100000">
                    <a:srgbClr val="FFFFFF"/>
                  </a:gs>
                </a:gsLst>
                <a:lin ang="5400000" scaled="0"/>
              </a:gradFill>
            </a:endParaRPr>
          </a:p>
        </p:txBody>
      </p:sp>
      <p:sp>
        <p:nvSpPr>
          <p:cNvPr id="193" name="Rectangle 192"/>
          <p:cNvSpPr/>
          <p:nvPr/>
        </p:nvSpPr>
        <p:spPr>
          <a:xfrm>
            <a:off x="3883581" y="5505330"/>
            <a:ext cx="456051" cy="195912"/>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FS6</a:t>
            </a:r>
            <a:endParaRPr lang="en-US" sz="1200" dirty="0">
              <a:gradFill>
                <a:gsLst>
                  <a:gs pos="0">
                    <a:srgbClr val="FFFFFF"/>
                  </a:gs>
                  <a:gs pos="100000">
                    <a:srgbClr val="FFFFFF"/>
                  </a:gs>
                </a:gsLst>
                <a:lin ang="5400000" scaled="0"/>
              </a:gradFill>
            </a:endParaRPr>
          </a:p>
        </p:txBody>
      </p:sp>
      <p:sp>
        <p:nvSpPr>
          <p:cNvPr id="194" name="Rectangle 193"/>
          <p:cNvSpPr/>
          <p:nvPr/>
        </p:nvSpPr>
        <p:spPr>
          <a:xfrm>
            <a:off x="3334946" y="5505330"/>
            <a:ext cx="456661" cy="195912"/>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FS5</a:t>
            </a:r>
            <a:endParaRPr lang="en-US" sz="1200" dirty="0">
              <a:gradFill>
                <a:gsLst>
                  <a:gs pos="0">
                    <a:srgbClr val="FFFFFF"/>
                  </a:gs>
                  <a:gs pos="100000">
                    <a:srgbClr val="FFFFFF"/>
                  </a:gs>
                </a:gsLst>
                <a:lin ang="5400000" scaled="0"/>
              </a:gradFill>
            </a:endParaRPr>
          </a:p>
        </p:txBody>
      </p:sp>
      <p:sp>
        <p:nvSpPr>
          <p:cNvPr id="195" name="Rectangle 194"/>
          <p:cNvSpPr/>
          <p:nvPr/>
        </p:nvSpPr>
        <p:spPr>
          <a:xfrm>
            <a:off x="3335305" y="5925547"/>
            <a:ext cx="1004684" cy="672481"/>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8 JBODs</a:t>
            </a:r>
          </a:p>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96 HDDs</a:t>
            </a:r>
            <a:endParaRPr lang="en-US" sz="1200" dirty="0">
              <a:gradFill>
                <a:gsLst>
                  <a:gs pos="0">
                    <a:srgbClr val="FFFFFF"/>
                  </a:gs>
                  <a:gs pos="100000">
                    <a:srgbClr val="FFFFFF"/>
                  </a:gs>
                </a:gsLst>
                <a:lin ang="5400000" scaled="0"/>
              </a:gradFill>
            </a:endParaRPr>
          </a:p>
        </p:txBody>
      </p:sp>
      <p:sp>
        <p:nvSpPr>
          <p:cNvPr id="196" name="Rectangle 195"/>
          <p:cNvSpPr/>
          <p:nvPr/>
        </p:nvSpPr>
        <p:spPr>
          <a:xfrm>
            <a:off x="2293319" y="5488727"/>
            <a:ext cx="456051" cy="195912"/>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FS4</a:t>
            </a:r>
            <a:endParaRPr lang="en-US" sz="1200" dirty="0">
              <a:gradFill>
                <a:gsLst>
                  <a:gs pos="0">
                    <a:srgbClr val="FFFFFF"/>
                  </a:gs>
                  <a:gs pos="100000">
                    <a:srgbClr val="FFFFFF"/>
                  </a:gs>
                </a:gsLst>
                <a:lin ang="5400000" scaled="0"/>
              </a:gradFill>
            </a:endParaRPr>
          </a:p>
        </p:txBody>
      </p:sp>
      <p:sp>
        <p:nvSpPr>
          <p:cNvPr id="197" name="Rectangle 196"/>
          <p:cNvSpPr/>
          <p:nvPr/>
        </p:nvSpPr>
        <p:spPr>
          <a:xfrm>
            <a:off x="1744684" y="5488727"/>
            <a:ext cx="456661" cy="195912"/>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FS3</a:t>
            </a:r>
            <a:endParaRPr lang="en-US" sz="1200" dirty="0">
              <a:gradFill>
                <a:gsLst>
                  <a:gs pos="0">
                    <a:srgbClr val="FFFFFF"/>
                  </a:gs>
                  <a:gs pos="100000">
                    <a:srgbClr val="FFFFFF"/>
                  </a:gs>
                </a:gsLst>
                <a:lin ang="5400000" scaled="0"/>
              </a:gradFill>
            </a:endParaRPr>
          </a:p>
        </p:txBody>
      </p:sp>
      <p:sp>
        <p:nvSpPr>
          <p:cNvPr id="198" name="Rectangle 197"/>
          <p:cNvSpPr/>
          <p:nvPr/>
        </p:nvSpPr>
        <p:spPr>
          <a:xfrm>
            <a:off x="537448" y="5925548"/>
            <a:ext cx="1004684" cy="672481"/>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8 JBODs</a:t>
            </a:r>
          </a:p>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96 HDDs</a:t>
            </a:r>
            <a:endParaRPr lang="en-US" sz="1200" dirty="0">
              <a:gradFill>
                <a:gsLst>
                  <a:gs pos="0">
                    <a:srgbClr val="FFFFFF"/>
                  </a:gs>
                  <a:gs pos="100000">
                    <a:srgbClr val="FFFFFF"/>
                  </a:gs>
                </a:gsLst>
                <a:lin ang="5400000" scaled="0"/>
              </a:gradFill>
            </a:endParaRPr>
          </a:p>
        </p:txBody>
      </p:sp>
      <p:sp>
        <p:nvSpPr>
          <p:cNvPr id="199" name="Rectangle 198"/>
          <p:cNvSpPr/>
          <p:nvPr/>
        </p:nvSpPr>
        <p:spPr>
          <a:xfrm>
            <a:off x="1085723" y="5505330"/>
            <a:ext cx="456051" cy="195912"/>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FS2</a:t>
            </a:r>
            <a:endParaRPr lang="en-US" sz="1200" dirty="0">
              <a:gradFill>
                <a:gsLst>
                  <a:gs pos="0">
                    <a:srgbClr val="FFFFFF"/>
                  </a:gs>
                  <a:gs pos="100000">
                    <a:srgbClr val="FFFFFF"/>
                  </a:gs>
                </a:gsLst>
                <a:lin ang="5400000" scaled="0"/>
              </a:gradFill>
            </a:endParaRPr>
          </a:p>
        </p:txBody>
      </p:sp>
      <p:sp>
        <p:nvSpPr>
          <p:cNvPr id="201" name="Rectangle 200"/>
          <p:cNvSpPr/>
          <p:nvPr/>
        </p:nvSpPr>
        <p:spPr>
          <a:xfrm>
            <a:off x="537088" y="5505330"/>
            <a:ext cx="456661" cy="195912"/>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FS1</a:t>
            </a:r>
            <a:endParaRPr lang="en-US" sz="1200" dirty="0">
              <a:gradFill>
                <a:gsLst>
                  <a:gs pos="0">
                    <a:srgbClr val="FFFFFF"/>
                  </a:gs>
                  <a:gs pos="100000">
                    <a:srgbClr val="FFFFFF"/>
                  </a:gs>
                </a:gsLst>
                <a:lin ang="5400000" scaled="0"/>
              </a:gradFill>
            </a:endParaRPr>
          </a:p>
        </p:txBody>
      </p:sp>
      <p:sp>
        <p:nvSpPr>
          <p:cNvPr id="202" name="Rectangle 201"/>
          <p:cNvSpPr/>
          <p:nvPr/>
        </p:nvSpPr>
        <p:spPr>
          <a:xfrm>
            <a:off x="1762386" y="1287468"/>
            <a:ext cx="1002134" cy="5747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Cluster 2</a:t>
            </a:r>
          </a:p>
          <a:p>
            <a:pPr algn="ctr" defTabSz="932472" fontAlgn="base">
              <a:spcBef>
                <a:spcPct val="0"/>
              </a:spcBef>
              <a:spcAft>
                <a:spcPct val="0"/>
              </a:spcAft>
            </a:pPr>
            <a:r>
              <a:rPr lang="en-US" sz="1200" dirty="0">
                <a:gradFill>
                  <a:gsLst>
                    <a:gs pos="0">
                      <a:srgbClr val="FFFFFF"/>
                    </a:gs>
                    <a:gs pos="100000">
                      <a:srgbClr val="FFFFFF"/>
                    </a:gs>
                  </a:gsLst>
                  <a:lin ang="5400000" scaled="0"/>
                </a:gradFill>
              </a:rPr>
              <a:t>4</a:t>
            </a:r>
            <a:r>
              <a:rPr lang="en-US" sz="1200" dirty="0" smtClean="0">
                <a:gradFill>
                  <a:gsLst>
                    <a:gs pos="0">
                      <a:srgbClr val="FFFFFF"/>
                    </a:gs>
                    <a:gs pos="100000">
                      <a:srgbClr val="FFFFFF"/>
                    </a:gs>
                  </a:gsLst>
                  <a:lin ang="5400000" scaled="0"/>
                </a:gradFill>
              </a:rPr>
              <a:t> x Dell R910</a:t>
            </a:r>
            <a:endParaRPr lang="en-US" sz="1200" dirty="0">
              <a:gradFill>
                <a:gsLst>
                  <a:gs pos="0">
                    <a:srgbClr val="FFFFFF"/>
                  </a:gs>
                  <a:gs pos="100000">
                    <a:srgbClr val="FFFFFF"/>
                  </a:gs>
                </a:gsLst>
                <a:lin ang="5400000" scaled="0"/>
              </a:gradFill>
            </a:endParaRPr>
          </a:p>
        </p:txBody>
      </p:sp>
      <p:sp>
        <p:nvSpPr>
          <p:cNvPr id="213" name="Rectangle 212"/>
          <p:cNvSpPr/>
          <p:nvPr/>
        </p:nvSpPr>
        <p:spPr>
          <a:xfrm>
            <a:off x="727597" y="3871023"/>
            <a:ext cx="730681" cy="376166"/>
          </a:xfrm>
          <a:prstGeom prst="rect">
            <a:avLst/>
          </a:prstGeom>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50" dirty="0" smtClean="0">
                <a:gradFill>
                  <a:gsLst>
                    <a:gs pos="0">
                      <a:srgbClr val="FFFFFF"/>
                    </a:gs>
                    <a:gs pos="100000">
                      <a:srgbClr val="FFFFFF"/>
                    </a:gs>
                  </a:gsLst>
                  <a:lin ang="5400000" scaled="0"/>
                </a:gradFill>
              </a:rPr>
              <a:t>1GbE Switch</a:t>
            </a:r>
            <a:endParaRPr lang="en-US" sz="1050" dirty="0">
              <a:gradFill>
                <a:gsLst>
                  <a:gs pos="0">
                    <a:srgbClr val="FFFFFF"/>
                  </a:gs>
                  <a:gs pos="100000">
                    <a:srgbClr val="FFFFFF"/>
                  </a:gs>
                </a:gsLst>
                <a:lin ang="5400000" scaled="0"/>
              </a:gradFill>
            </a:endParaRPr>
          </a:p>
        </p:txBody>
      </p:sp>
      <p:sp>
        <p:nvSpPr>
          <p:cNvPr id="214" name="Rectangle 213"/>
          <p:cNvSpPr/>
          <p:nvPr/>
        </p:nvSpPr>
        <p:spPr>
          <a:xfrm>
            <a:off x="727597" y="4341909"/>
            <a:ext cx="730681" cy="333352"/>
          </a:xfrm>
          <a:prstGeom prst="rect">
            <a:avLst/>
          </a:prstGeom>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50" dirty="0" smtClean="0">
                <a:gradFill>
                  <a:gsLst>
                    <a:gs pos="0">
                      <a:srgbClr val="FFFFFF"/>
                    </a:gs>
                    <a:gs pos="100000">
                      <a:srgbClr val="FFFFFF"/>
                    </a:gs>
                  </a:gsLst>
                  <a:lin ang="5400000" scaled="0"/>
                </a:gradFill>
              </a:rPr>
              <a:t>1GbE </a:t>
            </a:r>
            <a:r>
              <a:rPr lang="en-US" sz="1050" dirty="0">
                <a:gradFill>
                  <a:gsLst>
                    <a:gs pos="0">
                      <a:srgbClr val="FFFFFF"/>
                    </a:gs>
                    <a:gs pos="100000">
                      <a:srgbClr val="FFFFFF"/>
                    </a:gs>
                  </a:gsLst>
                  <a:lin ang="5400000" scaled="0"/>
                </a:gradFill>
              </a:rPr>
              <a:t>Switch</a:t>
            </a:r>
          </a:p>
        </p:txBody>
      </p:sp>
      <p:sp>
        <p:nvSpPr>
          <p:cNvPr id="215" name="Rectangle 214"/>
          <p:cNvSpPr/>
          <p:nvPr/>
        </p:nvSpPr>
        <p:spPr>
          <a:xfrm>
            <a:off x="1749848" y="3865607"/>
            <a:ext cx="733714" cy="399106"/>
          </a:xfrm>
          <a:prstGeom prst="rect">
            <a:avLst/>
          </a:prstGeom>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50" dirty="0" smtClean="0">
                <a:gradFill>
                  <a:gsLst>
                    <a:gs pos="0">
                      <a:srgbClr val="FFFFFF"/>
                    </a:gs>
                    <a:gs pos="100000">
                      <a:srgbClr val="FFFFFF"/>
                    </a:gs>
                  </a:gsLst>
                  <a:lin ang="5400000" scaled="0"/>
                </a:gradFill>
              </a:rPr>
              <a:t>1GbE </a:t>
            </a:r>
            <a:r>
              <a:rPr lang="en-US" sz="1050" dirty="0">
                <a:gradFill>
                  <a:gsLst>
                    <a:gs pos="0">
                      <a:srgbClr val="FFFFFF"/>
                    </a:gs>
                    <a:gs pos="100000">
                      <a:srgbClr val="FFFFFF"/>
                    </a:gs>
                  </a:gsLst>
                  <a:lin ang="5400000" scaled="0"/>
                </a:gradFill>
              </a:rPr>
              <a:t>Switch</a:t>
            </a:r>
          </a:p>
        </p:txBody>
      </p:sp>
      <p:sp>
        <p:nvSpPr>
          <p:cNvPr id="216" name="Rectangle 215"/>
          <p:cNvSpPr/>
          <p:nvPr/>
        </p:nvSpPr>
        <p:spPr>
          <a:xfrm>
            <a:off x="1201913" y="4706813"/>
            <a:ext cx="753066" cy="342129"/>
          </a:xfrm>
          <a:prstGeom prst="rect">
            <a:avLst/>
          </a:prstGeom>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50" dirty="0" smtClean="0">
                <a:gradFill>
                  <a:gsLst>
                    <a:gs pos="0">
                      <a:srgbClr val="FFFFFF"/>
                    </a:gs>
                    <a:gs pos="100000">
                      <a:srgbClr val="FFFFFF"/>
                    </a:gs>
                  </a:gsLst>
                  <a:lin ang="5400000" scaled="0"/>
                </a:gradFill>
              </a:rPr>
              <a:t>1GbE </a:t>
            </a:r>
            <a:r>
              <a:rPr lang="en-US" sz="1050" dirty="0">
                <a:gradFill>
                  <a:gsLst>
                    <a:gs pos="0">
                      <a:srgbClr val="FFFFFF"/>
                    </a:gs>
                    <a:gs pos="100000">
                      <a:srgbClr val="FFFFFF"/>
                    </a:gs>
                  </a:gsLst>
                  <a:lin ang="5400000" scaled="0"/>
                </a:gradFill>
              </a:rPr>
              <a:t>Switch</a:t>
            </a:r>
          </a:p>
        </p:txBody>
      </p:sp>
      <p:cxnSp>
        <p:nvCxnSpPr>
          <p:cNvPr id="217" name="Straight Connector 216"/>
          <p:cNvCxnSpPr>
            <a:stCxn id="102" idx="2"/>
            <a:endCxn id="213" idx="0"/>
          </p:cNvCxnSpPr>
          <p:nvPr/>
        </p:nvCxnSpPr>
        <p:spPr>
          <a:xfrm flipH="1">
            <a:off x="1092938" y="1859143"/>
            <a:ext cx="108975" cy="2011880"/>
          </a:xfrm>
          <a:prstGeom prst="line">
            <a:avLst/>
          </a:prstGeom>
          <a:ln w="28575">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a:stCxn id="202" idx="2"/>
            <a:endCxn id="215" idx="0"/>
          </p:cNvCxnSpPr>
          <p:nvPr/>
        </p:nvCxnSpPr>
        <p:spPr>
          <a:xfrm flipH="1">
            <a:off x="2116705" y="1862188"/>
            <a:ext cx="146748" cy="2003419"/>
          </a:xfrm>
          <a:prstGeom prst="line">
            <a:avLst/>
          </a:prstGeom>
          <a:ln w="28575">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a:stCxn id="212" idx="2"/>
            <a:endCxn id="215" idx="0"/>
          </p:cNvCxnSpPr>
          <p:nvPr/>
        </p:nvCxnSpPr>
        <p:spPr>
          <a:xfrm>
            <a:off x="1650315" y="3386316"/>
            <a:ext cx="466390" cy="479291"/>
          </a:xfrm>
          <a:prstGeom prst="line">
            <a:avLst/>
          </a:prstGeom>
          <a:ln w="28575">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a:stCxn id="203" idx="2"/>
            <a:endCxn id="213" idx="0"/>
          </p:cNvCxnSpPr>
          <p:nvPr/>
        </p:nvCxnSpPr>
        <p:spPr>
          <a:xfrm>
            <a:off x="714613" y="3384233"/>
            <a:ext cx="378325" cy="486790"/>
          </a:xfrm>
          <a:prstGeom prst="line">
            <a:avLst/>
          </a:prstGeom>
          <a:ln w="28575">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a:stCxn id="214" idx="2"/>
            <a:endCxn id="201" idx="0"/>
          </p:cNvCxnSpPr>
          <p:nvPr/>
        </p:nvCxnSpPr>
        <p:spPr>
          <a:xfrm flipH="1">
            <a:off x="765419" y="4675261"/>
            <a:ext cx="327519" cy="830069"/>
          </a:xfrm>
          <a:prstGeom prst="line">
            <a:avLst/>
          </a:prstGeom>
          <a:ln w="28575">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a:stCxn id="214" idx="2"/>
            <a:endCxn id="199" idx="0"/>
          </p:cNvCxnSpPr>
          <p:nvPr/>
        </p:nvCxnSpPr>
        <p:spPr>
          <a:xfrm>
            <a:off x="1092938" y="4675261"/>
            <a:ext cx="220811" cy="830069"/>
          </a:xfrm>
          <a:prstGeom prst="line">
            <a:avLst/>
          </a:prstGeom>
          <a:ln w="28575">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a:stCxn id="215" idx="2"/>
            <a:endCxn id="197" idx="0"/>
          </p:cNvCxnSpPr>
          <p:nvPr/>
        </p:nvCxnSpPr>
        <p:spPr>
          <a:xfrm flipH="1">
            <a:off x="1973015" y="4264713"/>
            <a:ext cx="143690" cy="1224014"/>
          </a:xfrm>
          <a:prstGeom prst="line">
            <a:avLst/>
          </a:prstGeom>
          <a:ln w="28575">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a:stCxn id="215" idx="2"/>
            <a:endCxn id="196" idx="0"/>
          </p:cNvCxnSpPr>
          <p:nvPr/>
        </p:nvCxnSpPr>
        <p:spPr>
          <a:xfrm>
            <a:off x="2116705" y="4264713"/>
            <a:ext cx="404640" cy="1224014"/>
          </a:xfrm>
          <a:prstGeom prst="line">
            <a:avLst/>
          </a:prstGeom>
          <a:ln w="28575">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a:stCxn id="213" idx="2"/>
            <a:endCxn id="214" idx="0"/>
          </p:cNvCxnSpPr>
          <p:nvPr/>
        </p:nvCxnSpPr>
        <p:spPr>
          <a:xfrm>
            <a:off x="1092938" y="4247189"/>
            <a:ext cx="0" cy="94720"/>
          </a:xfrm>
          <a:prstGeom prst="line">
            <a:avLst/>
          </a:prstGeom>
          <a:ln w="28575">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a:stCxn id="215" idx="1"/>
            <a:endCxn id="213" idx="3"/>
          </p:cNvCxnSpPr>
          <p:nvPr/>
        </p:nvCxnSpPr>
        <p:spPr>
          <a:xfrm flipH="1" flipV="1">
            <a:off x="1458278" y="4059106"/>
            <a:ext cx="291570" cy="6054"/>
          </a:xfrm>
          <a:prstGeom prst="line">
            <a:avLst/>
          </a:prstGeom>
          <a:ln w="28575">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12" name="Rectangle 211"/>
          <p:cNvSpPr/>
          <p:nvPr/>
        </p:nvSpPr>
        <p:spPr>
          <a:xfrm>
            <a:off x="1283267" y="2504159"/>
            <a:ext cx="734096" cy="882157"/>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Cluster 4</a:t>
            </a:r>
          </a:p>
          <a:p>
            <a:pPr algn="ctr" defTabSz="932472" fontAlgn="base">
              <a:spcBef>
                <a:spcPct val="0"/>
              </a:spcBef>
              <a:spcAft>
                <a:spcPct val="0"/>
              </a:spcAft>
            </a:pPr>
            <a:r>
              <a:rPr lang="en-US" sz="1200" dirty="0">
                <a:gradFill>
                  <a:gsLst>
                    <a:gs pos="0">
                      <a:srgbClr val="FFFFFF"/>
                    </a:gs>
                    <a:gs pos="100000">
                      <a:srgbClr val="FFFFFF"/>
                    </a:gs>
                  </a:gsLst>
                  <a:lin ang="5400000" scaled="0"/>
                </a:gradFill>
              </a:rPr>
              <a:t>6</a:t>
            </a:r>
            <a:r>
              <a:rPr lang="en-US" sz="1200" dirty="0" smtClean="0">
                <a:gradFill>
                  <a:gsLst>
                    <a:gs pos="0">
                      <a:srgbClr val="FFFFFF"/>
                    </a:gs>
                    <a:gs pos="100000">
                      <a:srgbClr val="FFFFFF"/>
                    </a:gs>
                  </a:gsLst>
                  <a:lin ang="5400000" scaled="0"/>
                </a:gradFill>
              </a:rPr>
              <a:t> x Dell R720</a:t>
            </a:r>
            <a:endParaRPr lang="en-US" sz="1200" dirty="0">
              <a:gradFill>
                <a:gsLst>
                  <a:gs pos="0">
                    <a:srgbClr val="FFFFFF"/>
                  </a:gs>
                  <a:gs pos="100000">
                    <a:srgbClr val="FFFFFF"/>
                  </a:gs>
                </a:gsLst>
                <a:lin ang="5400000" scaled="0"/>
              </a:gradFill>
            </a:endParaRPr>
          </a:p>
        </p:txBody>
      </p:sp>
      <p:sp>
        <p:nvSpPr>
          <p:cNvPr id="203" name="Rectangle 202"/>
          <p:cNvSpPr/>
          <p:nvPr/>
        </p:nvSpPr>
        <p:spPr>
          <a:xfrm>
            <a:off x="344362" y="1976442"/>
            <a:ext cx="740501" cy="1407791"/>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Cluster 3</a:t>
            </a:r>
          </a:p>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12 x Dell M1000e</a:t>
            </a:r>
            <a:endParaRPr lang="en-US" sz="1200" dirty="0">
              <a:gradFill>
                <a:gsLst>
                  <a:gs pos="0">
                    <a:srgbClr val="FFFFFF"/>
                  </a:gs>
                  <a:gs pos="100000">
                    <a:srgbClr val="FFFFFF"/>
                  </a:gs>
                </a:gsLst>
                <a:lin ang="5400000" scaled="0"/>
              </a:gradFill>
            </a:endParaRPr>
          </a:p>
        </p:txBody>
      </p:sp>
      <p:cxnSp>
        <p:nvCxnSpPr>
          <p:cNvPr id="255" name="Straight Connector 254"/>
          <p:cNvCxnSpPr>
            <a:stCxn id="216" idx="2"/>
            <a:endCxn id="201" idx="0"/>
          </p:cNvCxnSpPr>
          <p:nvPr/>
        </p:nvCxnSpPr>
        <p:spPr>
          <a:xfrm flipH="1">
            <a:off x="765419" y="5048942"/>
            <a:ext cx="813027" cy="456388"/>
          </a:xfrm>
          <a:prstGeom prst="line">
            <a:avLst/>
          </a:prstGeom>
          <a:ln w="28575">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a:stCxn id="216" idx="2"/>
            <a:endCxn id="199" idx="0"/>
          </p:cNvCxnSpPr>
          <p:nvPr/>
        </p:nvCxnSpPr>
        <p:spPr>
          <a:xfrm flipH="1">
            <a:off x="1313749" y="5048942"/>
            <a:ext cx="264697" cy="456388"/>
          </a:xfrm>
          <a:prstGeom prst="line">
            <a:avLst/>
          </a:prstGeom>
          <a:ln w="28575">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a:stCxn id="216" idx="2"/>
            <a:endCxn id="197" idx="0"/>
          </p:cNvCxnSpPr>
          <p:nvPr/>
        </p:nvCxnSpPr>
        <p:spPr>
          <a:xfrm>
            <a:off x="1578446" y="5048942"/>
            <a:ext cx="394569" cy="439785"/>
          </a:xfrm>
          <a:prstGeom prst="line">
            <a:avLst/>
          </a:prstGeom>
          <a:ln w="28575">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a:stCxn id="216" idx="2"/>
            <a:endCxn id="196" idx="0"/>
          </p:cNvCxnSpPr>
          <p:nvPr/>
        </p:nvCxnSpPr>
        <p:spPr>
          <a:xfrm>
            <a:off x="1578446" y="5048942"/>
            <a:ext cx="942899" cy="439785"/>
          </a:xfrm>
          <a:prstGeom prst="line">
            <a:avLst/>
          </a:prstGeom>
          <a:ln w="28575">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a:stCxn id="201" idx="2"/>
            <a:endCxn id="198" idx="0"/>
          </p:cNvCxnSpPr>
          <p:nvPr/>
        </p:nvCxnSpPr>
        <p:spPr>
          <a:xfrm>
            <a:off x="765419" y="5701242"/>
            <a:ext cx="274371" cy="224306"/>
          </a:xfrm>
          <a:prstGeom prst="line">
            <a:avLst/>
          </a:prstGeom>
          <a:ln w="28575">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a:stCxn id="199" idx="2"/>
            <a:endCxn id="198" idx="0"/>
          </p:cNvCxnSpPr>
          <p:nvPr/>
        </p:nvCxnSpPr>
        <p:spPr>
          <a:xfrm flipH="1">
            <a:off x="1039790" y="5701242"/>
            <a:ext cx="273959" cy="224306"/>
          </a:xfrm>
          <a:prstGeom prst="line">
            <a:avLst/>
          </a:prstGeom>
          <a:ln w="28575">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a:stCxn id="197" idx="2"/>
            <a:endCxn id="192" idx="0"/>
          </p:cNvCxnSpPr>
          <p:nvPr/>
        </p:nvCxnSpPr>
        <p:spPr>
          <a:xfrm>
            <a:off x="1973015" y="5684639"/>
            <a:ext cx="255482" cy="240909"/>
          </a:xfrm>
          <a:prstGeom prst="line">
            <a:avLst/>
          </a:prstGeom>
          <a:ln w="28575">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a:stCxn id="196" idx="2"/>
            <a:endCxn id="192" idx="0"/>
          </p:cNvCxnSpPr>
          <p:nvPr/>
        </p:nvCxnSpPr>
        <p:spPr>
          <a:xfrm flipH="1">
            <a:off x="2228497" y="5684639"/>
            <a:ext cx="292848" cy="240909"/>
          </a:xfrm>
          <a:prstGeom prst="line">
            <a:avLst/>
          </a:prstGeom>
          <a:ln w="28575">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a:stCxn id="194" idx="2"/>
            <a:endCxn id="195" idx="0"/>
          </p:cNvCxnSpPr>
          <p:nvPr/>
        </p:nvCxnSpPr>
        <p:spPr>
          <a:xfrm>
            <a:off x="3563277" y="5701242"/>
            <a:ext cx="274370" cy="224305"/>
          </a:xfrm>
          <a:prstGeom prst="line">
            <a:avLst/>
          </a:prstGeom>
          <a:ln w="28575">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a:stCxn id="193" idx="2"/>
            <a:endCxn id="195" idx="0"/>
          </p:cNvCxnSpPr>
          <p:nvPr/>
        </p:nvCxnSpPr>
        <p:spPr>
          <a:xfrm flipH="1">
            <a:off x="3837647" y="5701242"/>
            <a:ext cx="273960" cy="224305"/>
          </a:xfrm>
          <a:prstGeom prst="line">
            <a:avLst/>
          </a:prstGeom>
          <a:ln w="28575">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a:stCxn id="179" idx="2"/>
            <a:endCxn id="177" idx="0"/>
          </p:cNvCxnSpPr>
          <p:nvPr/>
        </p:nvCxnSpPr>
        <p:spPr>
          <a:xfrm>
            <a:off x="4778739" y="5701242"/>
            <a:ext cx="274371" cy="224306"/>
          </a:xfrm>
          <a:prstGeom prst="line">
            <a:avLst/>
          </a:prstGeom>
          <a:ln w="28575">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a:stCxn id="178" idx="2"/>
            <a:endCxn id="177" idx="0"/>
          </p:cNvCxnSpPr>
          <p:nvPr/>
        </p:nvCxnSpPr>
        <p:spPr>
          <a:xfrm flipH="1">
            <a:off x="5053110" y="5701242"/>
            <a:ext cx="273959" cy="224306"/>
          </a:xfrm>
          <a:prstGeom prst="line">
            <a:avLst/>
          </a:prstGeom>
          <a:ln w="28575">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a:stCxn id="161" idx="2"/>
            <a:endCxn id="158" idx="0"/>
          </p:cNvCxnSpPr>
          <p:nvPr/>
        </p:nvCxnSpPr>
        <p:spPr>
          <a:xfrm>
            <a:off x="5967446" y="5701242"/>
            <a:ext cx="274371" cy="224306"/>
          </a:xfrm>
          <a:prstGeom prst="line">
            <a:avLst/>
          </a:prstGeom>
          <a:ln w="28575">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a:stCxn id="158" idx="0"/>
            <a:endCxn id="160" idx="2"/>
          </p:cNvCxnSpPr>
          <p:nvPr/>
        </p:nvCxnSpPr>
        <p:spPr>
          <a:xfrm flipV="1">
            <a:off x="6241817" y="5701242"/>
            <a:ext cx="273959" cy="224306"/>
          </a:xfrm>
          <a:prstGeom prst="line">
            <a:avLst/>
          </a:prstGeom>
          <a:ln w="28575">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44" name="Rectangle 343"/>
          <p:cNvSpPr/>
          <p:nvPr/>
        </p:nvSpPr>
        <p:spPr bwMode="auto">
          <a:xfrm>
            <a:off x="491401" y="5393389"/>
            <a:ext cx="1088171" cy="1318968"/>
          </a:xfrm>
          <a:prstGeom prst="rect">
            <a:avLst/>
          </a:prstGeom>
          <a:noFill/>
          <a:ln>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6637" rIns="0" bIns="46637" numCol="1" rtlCol="0" anchor="t" anchorCtr="0" compatLnSpc="1">
            <a:prstTxWarp prst="textNoShape">
              <a:avLst/>
            </a:prstTxWarp>
          </a:bodyPr>
          <a:lstStyle/>
          <a:p>
            <a:pPr algn="ctr" defTabSz="932472" fontAlgn="base">
              <a:spcBef>
                <a:spcPct val="0"/>
              </a:spcBef>
              <a:spcAft>
                <a:spcPct val="0"/>
              </a:spcAft>
            </a:pPr>
            <a:endParaRPr lang="en-US" sz="1200" dirty="0">
              <a:gradFill>
                <a:gsLst>
                  <a:gs pos="0">
                    <a:srgbClr val="FFFFFF"/>
                  </a:gs>
                  <a:gs pos="100000">
                    <a:srgbClr val="FFFFFF"/>
                  </a:gs>
                </a:gsLst>
                <a:lin ang="5400000" scaled="0"/>
              </a:gradFill>
            </a:endParaRPr>
          </a:p>
        </p:txBody>
      </p:sp>
      <p:sp>
        <p:nvSpPr>
          <p:cNvPr id="345" name="Rectangle 344"/>
          <p:cNvSpPr/>
          <p:nvPr/>
        </p:nvSpPr>
        <p:spPr bwMode="auto">
          <a:xfrm>
            <a:off x="1688706" y="5379295"/>
            <a:ext cx="1088171" cy="1318968"/>
          </a:xfrm>
          <a:prstGeom prst="rect">
            <a:avLst/>
          </a:prstGeom>
          <a:noFill/>
          <a:ln>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6637" rIns="0" bIns="46637" numCol="1" rtlCol="0" anchor="t" anchorCtr="0" compatLnSpc="1">
            <a:prstTxWarp prst="textNoShape">
              <a:avLst/>
            </a:prstTxWarp>
          </a:bodyPr>
          <a:lstStyle/>
          <a:p>
            <a:pPr algn="ctr" defTabSz="932472" fontAlgn="base">
              <a:spcBef>
                <a:spcPct val="0"/>
              </a:spcBef>
              <a:spcAft>
                <a:spcPct val="0"/>
              </a:spcAft>
            </a:pPr>
            <a:endParaRPr lang="en-US" sz="1200" dirty="0">
              <a:gradFill>
                <a:gsLst>
                  <a:gs pos="0">
                    <a:srgbClr val="FFFFFF"/>
                  </a:gs>
                  <a:gs pos="100000">
                    <a:srgbClr val="FFFFFF"/>
                  </a:gs>
                </a:gsLst>
                <a:lin ang="5400000" scaled="0"/>
              </a:gradFill>
            </a:endParaRPr>
          </a:p>
        </p:txBody>
      </p:sp>
      <p:sp>
        <p:nvSpPr>
          <p:cNvPr id="346" name="Rectangle 345"/>
          <p:cNvSpPr/>
          <p:nvPr/>
        </p:nvSpPr>
        <p:spPr bwMode="auto">
          <a:xfrm>
            <a:off x="3291614" y="5360197"/>
            <a:ext cx="1088171" cy="1318968"/>
          </a:xfrm>
          <a:prstGeom prst="rect">
            <a:avLst/>
          </a:prstGeom>
          <a:noFill/>
          <a:ln>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6637" rIns="0" bIns="46637" numCol="1" rtlCol="0" anchor="t" anchorCtr="0" compatLnSpc="1">
            <a:prstTxWarp prst="textNoShape">
              <a:avLst/>
            </a:prstTxWarp>
          </a:bodyPr>
          <a:lstStyle/>
          <a:p>
            <a:pPr algn="ctr" defTabSz="932472" fontAlgn="base">
              <a:spcBef>
                <a:spcPct val="0"/>
              </a:spcBef>
              <a:spcAft>
                <a:spcPct val="0"/>
              </a:spcAft>
            </a:pPr>
            <a:endParaRPr lang="en-US" sz="1200" dirty="0">
              <a:gradFill>
                <a:gsLst>
                  <a:gs pos="0">
                    <a:srgbClr val="FFFFFF"/>
                  </a:gs>
                  <a:gs pos="100000">
                    <a:srgbClr val="FFFFFF"/>
                  </a:gs>
                </a:gsLst>
                <a:lin ang="5400000" scaled="0"/>
              </a:gradFill>
            </a:endParaRPr>
          </a:p>
        </p:txBody>
      </p:sp>
      <p:sp>
        <p:nvSpPr>
          <p:cNvPr id="347" name="Rectangle 346"/>
          <p:cNvSpPr/>
          <p:nvPr/>
        </p:nvSpPr>
        <p:spPr bwMode="auto">
          <a:xfrm>
            <a:off x="4504754" y="5349905"/>
            <a:ext cx="1088171" cy="1318968"/>
          </a:xfrm>
          <a:prstGeom prst="rect">
            <a:avLst/>
          </a:prstGeom>
          <a:noFill/>
          <a:ln>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6637" rIns="0" bIns="46637" numCol="1" rtlCol="0" anchor="t" anchorCtr="0" compatLnSpc="1">
            <a:prstTxWarp prst="textNoShape">
              <a:avLst/>
            </a:prstTxWarp>
          </a:bodyPr>
          <a:lstStyle/>
          <a:p>
            <a:pPr algn="ctr" defTabSz="932472" fontAlgn="base">
              <a:spcBef>
                <a:spcPct val="0"/>
              </a:spcBef>
              <a:spcAft>
                <a:spcPct val="0"/>
              </a:spcAft>
            </a:pPr>
            <a:endParaRPr lang="en-US" sz="1200" dirty="0">
              <a:gradFill>
                <a:gsLst>
                  <a:gs pos="0">
                    <a:srgbClr val="FFFFFF"/>
                  </a:gs>
                  <a:gs pos="100000">
                    <a:srgbClr val="FFFFFF"/>
                  </a:gs>
                </a:gsLst>
                <a:lin ang="5400000" scaled="0"/>
              </a:gradFill>
            </a:endParaRPr>
          </a:p>
        </p:txBody>
      </p:sp>
      <p:sp>
        <p:nvSpPr>
          <p:cNvPr id="348" name="Rectangle 347"/>
          <p:cNvSpPr/>
          <p:nvPr/>
        </p:nvSpPr>
        <p:spPr bwMode="auto">
          <a:xfrm>
            <a:off x="5688361" y="5349905"/>
            <a:ext cx="1088171" cy="1318968"/>
          </a:xfrm>
          <a:prstGeom prst="rect">
            <a:avLst/>
          </a:prstGeom>
          <a:noFill/>
          <a:ln>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6637" rIns="0" bIns="46637" numCol="1" rtlCol="0" anchor="t" anchorCtr="0" compatLnSpc="1">
            <a:prstTxWarp prst="textNoShape">
              <a:avLst/>
            </a:prstTxWarp>
          </a:bodyPr>
          <a:lstStyle/>
          <a:p>
            <a:pPr algn="ctr" defTabSz="932472" fontAlgn="base">
              <a:spcBef>
                <a:spcPct val="0"/>
              </a:spcBef>
              <a:spcAft>
                <a:spcPct val="0"/>
              </a:spcAft>
            </a:pPr>
            <a:endParaRPr lang="en-US" sz="1200" dirty="0">
              <a:gradFill>
                <a:gsLst>
                  <a:gs pos="0">
                    <a:srgbClr val="FFFFFF"/>
                  </a:gs>
                  <a:gs pos="100000">
                    <a:srgbClr val="FFFFFF"/>
                  </a:gs>
                </a:gsLst>
                <a:lin ang="5400000" scaled="0"/>
              </a:gradFill>
            </a:endParaRPr>
          </a:p>
        </p:txBody>
      </p:sp>
      <p:sp>
        <p:nvSpPr>
          <p:cNvPr id="349" name="Rectangle 348"/>
          <p:cNvSpPr/>
          <p:nvPr/>
        </p:nvSpPr>
        <p:spPr>
          <a:xfrm>
            <a:off x="4550408" y="3848082"/>
            <a:ext cx="1042517" cy="689617"/>
          </a:xfrm>
          <a:prstGeom prst="rect">
            <a:avLst/>
          </a:prstGeom>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50" dirty="0" smtClean="0">
                <a:gradFill>
                  <a:gsLst>
                    <a:gs pos="0">
                      <a:srgbClr val="FFFFFF"/>
                    </a:gs>
                    <a:gs pos="100000">
                      <a:srgbClr val="FFFFFF"/>
                    </a:gs>
                  </a:gsLst>
                  <a:lin ang="5400000" scaled="0"/>
                </a:gradFill>
              </a:rPr>
              <a:t>10GbE </a:t>
            </a:r>
            <a:r>
              <a:rPr lang="en-US" sz="1050" dirty="0">
                <a:gradFill>
                  <a:gsLst>
                    <a:gs pos="0">
                      <a:srgbClr val="FFFFFF"/>
                    </a:gs>
                    <a:gs pos="100000">
                      <a:srgbClr val="FFFFFF"/>
                    </a:gs>
                  </a:gsLst>
                  <a:lin ang="5400000" scaled="0"/>
                </a:gradFill>
              </a:rPr>
              <a:t>Switch</a:t>
            </a:r>
          </a:p>
        </p:txBody>
      </p:sp>
      <p:sp>
        <p:nvSpPr>
          <p:cNvPr id="350" name="Rectangle 349"/>
          <p:cNvSpPr/>
          <p:nvPr/>
        </p:nvSpPr>
        <p:spPr>
          <a:xfrm>
            <a:off x="4970548" y="1272954"/>
            <a:ext cx="1002134" cy="569362"/>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Cluster 5</a:t>
            </a:r>
          </a:p>
          <a:p>
            <a:pPr algn="ctr" defTabSz="932472" fontAlgn="base">
              <a:spcBef>
                <a:spcPct val="0"/>
              </a:spcBef>
              <a:spcAft>
                <a:spcPct val="0"/>
              </a:spcAft>
            </a:pPr>
            <a:r>
              <a:rPr lang="en-US" sz="1200" dirty="0">
                <a:gradFill>
                  <a:gsLst>
                    <a:gs pos="0">
                      <a:srgbClr val="FFFFFF"/>
                    </a:gs>
                    <a:gs pos="100000">
                      <a:srgbClr val="FFFFFF"/>
                    </a:gs>
                  </a:gsLst>
                  <a:lin ang="5400000" scaled="0"/>
                </a:gradFill>
              </a:rPr>
              <a:t>4</a:t>
            </a:r>
            <a:r>
              <a:rPr lang="en-US" sz="1200" dirty="0" smtClean="0">
                <a:gradFill>
                  <a:gsLst>
                    <a:gs pos="0">
                      <a:srgbClr val="FFFFFF"/>
                    </a:gs>
                    <a:gs pos="100000">
                      <a:srgbClr val="FFFFFF"/>
                    </a:gs>
                  </a:gsLst>
                  <a:lin ang="5400000" scaled="0"/>
                </a:gradFill>
              </a:rPr>
              <a:t> x Dell R910</a:t>
            </a:r>
            <a:endParaRPr lang="en-US" sz="1200" dirty="0">
              <a:gradFill>
                <a:gsLst>
                  <a:gs pos="0">
                    <a:srgbClr val="FFFFFF"/>
                  </a:gs>
                  <a:gs pos="100000">
                    <a:srgbClr val="FFFFFF"/>
                  </a:gs>
                </a:gsLst>
                <a:lin ang="5400000" scaled="0"/>
              </a:gradFill>
            </a:endParaRPr>
          </a:p>
        </p:txBody>
      </p:sp>
      <p:sp>
        <p:nvSpPr>
          <p:cNvPr id="351" name="Rectangle 350"/>
          <p:cNvSpPr/>
          <p:nvPr/>
        </p:nvSpPr>
        <p:spPr>
          <a:xfrm>
            <a:off x="5688361" y="1963738"/>
            <a:ext cx="935415" cy="1452942"/>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Cluster 7</a:t>
            </a:r>
          </a:p>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12 x Dell R720</a:t>
            </a:r>
            <a:endParaRPr lang="en-US" sz="1200" dirty="0">
              <a:gradFill>
                <a:gsLst>
                  <a:gs pos="0">
                    <a:srgbClr val="FFFFFF"/>
                  </a:gs>
                  <a:gs pos="100000">
                    <a:srgbClr val="FFFFFF"/>
                  </a:gs>
                </a:gsLst>
                <a:lin ang="5400000" scaled="0"/>
              </a:gradFill>
            </a:endParaRPr>
          </a:p>
        </p:txBody>
      </p:sp>
      <p:sp>
        <p:nvSpPr>
          <p:cNvPr id="354" name="Rectangle 353"/>
          <p:cNvSpPr/>
          <p:nvPr/>
        </p:nvSpPr>
        <p:spPr>
          <a:xfrm>
            <a:off x="4062350" y="1645431"/>
            <a:ext cx="740501" cy="1416626"/>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Cluster 6</a:t>
            </a:r>
          </a:p>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12 x Dell M1000e</a:t>
            </a:r>
            <a:endParaRPr lang="en-US" sz="1200" dirty="0">
              <a:gradFill>
                <a:gsLst>
                  <a:gs pos="0">
                    <a:srgbClr val="FFFFFF"/>
                  </a:gs>
                  <a:gs pos="100000">
                    <a:srgbClr val="FFFFFF"/>
                  </a:gs>
                </a:gsLst>
                <a:lin ang="5400000" scaled="0"/>
              </a:gradFill>
            </a:endParaRPr>
          </a:p>
        </p:txBody>
      </p:sp>
      <p:cxnSp>
        <p:nvCxnSpPr>
          <p:cNvPr id="355" name="Straight Connector 354"/>
          <p:cNvCxnSpPr>
            <a:stCxn id="354" idx="2"/>
            <a:endCxn id="349" idx="0"/>
          </p:cNvCxnSpPr>
          <p:nvPr/>
        </p:nvCxnSpPr>
        <p:spPr>
          <a:xfrm>
            <a:off x="4432601" y="3062057"/>
            <a:ext cx="639066" cy="786025"/>
          </a:xfrm>
          <a:prstGeom prst="line">
            <a:avLst/>
          </a:prstGeom>
          <a:ln w="28575">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a:stCxn id="351" idx="2"/>
            <a:endCxn id="349" idx="0"/>
          </p:cNvCxnSpPr>
          <p:nvPr/>
        </p:nvCxnSpPr>
        <p:spPr>
          <a:xfrm flipH="1">
            <a:off x="5071667" y="3416680"/>
            <a:ext cx="1084402" cy="431402"/>
          </a:xfrm>
          <a:prstGeom prst="line">
            <a:avLst/>
          </a:prstGeom>
          <a:ln w="28575">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a:stCxn id="350" idx="2"/>
            <a:endCxn id="349" idx="0"/>
          </p:cNvCxnSpPr>
          <p:nvPr/>
        </p:nvCxnSpPr>
        <p:spPr>
          <a:xfrm flipH="1">
            <a:off x="5071667" y="1842316"/>
            <a:ext cx="399948" cy="2005766"/>
          </a:xfrm>
          <a:prstGeom prst="line">
            <a:avLst/>
          </a:prstGeom>
          <a:ln w="28575">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85" name="Rectangle 384"/>
          <p:cNvSpPr/>
          <p:nvPr/>
        </p:nvSpPr>
        <p:spPr>
          <a:xfrm>
            <a:off x="2341887" y="3041832"/>
            <a:ext cx="579433" cy="342401"/>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NetASQ</a:t>
            </a:r>
          </a:p>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U450</a:t>
            </a:r>
            <a:endParaRPr lang="en-US" sz="1200" dirty="0">
              <a:gradFill>
                <a:gsLst>
                  <a:gs pos="0">
                    <a:srgbClr val="FFFFFF"/>
                  </a:gs>
                  <a:gs pos="100000">
                    <a:srgbClr val="FFFFFF"/>
                  </a:gs>
                </a:gsLst>
                <a:lin ang="5400000" scaled="0"/>
              </a:gradFill>
            </a:endParaRPr>
          </a:p>
        </p:txBody>
      </p:sp>
      <p:cxnSp>
        <p:nvCxnSpPr>
          <p:cNvPr id="388" name="Straight Connector 387"/>
          <p:cNvCxnSpPr/>
          <p:nvPr/>
        </p:nvCxnSpPr>
        <p:spPr>
          <a:xfrm flipH="1">
            <a:off x="3069370" y="1284423"/>
            <a:ext cx="9388" cy="5313605"/>
          </a:xfrm>
          <a:prstGeom prst="line">
            <a:avLst/>
          </a:prstGeom>
          <a:ln>
            <a:prstDash val="lgDash"/>
            <a:headEnd type="none"/>
            <a:tailEnd type="none"/>
          </a:ln>
        </p:spPr>
        <p:style>
          <a:lnRef idx="3">
            <a:schemeClr val="accent1"/>
          </a:lnRef>
          <a:fillRef idx="0">
            <a:schemeClr val="accent1"/>
          </a:fillRef>
          <a:effectRef idx="2">
            <a:schemeClr val="accent1"/>
          </a:effectRef>
          <a:fontRef idx="minor">
            <a:schemeClr val="tx1"/>
          </a:fontRef>
        </p:style>
      </p:cxnSp>
      <p:cxnSp>
        <p:nvCxnSpPr>
          <p:cNvPr id="393" name="Straight Connector 392"/>
          <p:cNvCxnSpPr>
            <a:stCxn id="385" idx="1"/>
            <a:endCxn id="213" idx="0"/>
          </p:cNvCxnSpPr>
          <p:nvPr/>
        </p:nvCxnSpPr>
        <p:spPr>
          <a:xfrm flipH="1">
            <a:off x="1092938" y="3213033"/>
            <a:ext cx="1248949" cy="657990"/>
          </a:xfrm>
          <a:prstGeom prst="line">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97" name="Rectangle 396"/>
          <p:cNvSpPr/>
          <p:nvPr/>
        </p:nvSpPr>
        <p:spPr>
          <a:xfrm>
            <a:off x="3239023" y="3041831"/>
            <a:ext cx="579433" cy="342401"/>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NetASQ</a:t>
            </a:r>
          </a:p>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U450</a:t>
            </a:r>
            <a:endParaRPr lang="en-US" sz="1200" dirty="0">
              <a:gradFill>
                <a:gsLst>
                  <a:gs pos="0">
                    <a:srgbClr val="FFFFFF"/>
                  </a:gs>
                  <a:gs pos="100000">
                    <a:srgbClr val="FFFFFF"/>
                  </a:gs>
                </a:gsLst>
                <a:lin ang="5400000" scaled="0"/>
              </a:gradFill>
            </a:endParaRPr>
          </a:p>
        </p:txBody>
      </p:sp>
      <p:cxnSp>
        <p:nvCxnSpPr>
          <p:cNvPr id="401" name="Straight Connector 400"/>
          <p:cNvCxnSpPr>
            <a:stCxn id="397" idx="1"/>
            <a:endCxn id="385" idx="3"/>
          </p:cNvCxnSpPr>
          <p:nvPr/>
        </p:nvCxnSpPr>
        <p:spPr>
          <a:xfrm flipH="1">
            <a:off x="2921320" y="3213032"/>
            <a:ext cx="317703" cy="1"/>
          </a:xfrm>
          <a:prstGeom prst="line">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a:stCxn id="397" idx="3"/>
            <a:endCxn id="349" idx="0"/>
          </p:cNvCxnSpPr>
          <p:nvPr/>
        </p:nvCxnSpPr>
        <p:spPr>
          <a:xfrm>
            <a:off x="3818456" y="3213032"/>
            <a:ext cx="1253211" cy="635050"/>
          </a:xfrm>
          <a:prstGeom prst="line">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a:stCxn id="349" idx="2"/>
            <a:endCxn id="179" idx="0"/>
          </p:cNvCxnSpPr>
          <p:nvPr/>
        </p:nvCxnSpPr>
        <p:spPr>
          <a:xfrm flipH="1">
            <a:off x="4778739" y="4537699"/>
            <a:ext cx="292928" cy="967631"/>
          </a:xfrm>
          <a:prstGeom prst="line">
            <a:avLst/>
          </a:prstGeom>
          <a:ln w="28575">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a:stCxn id="349" idx="2"/>
            <a:endCxn id="178" idx="0"/>
          </p:cNvCxnSpPr>
          <p:nvPr/>
        </p:nvCxnSpPr>
        <p:spPr>
          <a:xfrm>
            <a:off x="5071667" y="4537699"/>
            <a:ext cx="255402" cy="967631"/>
          </a:xfrm>
          <a:prstGeom prst="line">
            <a:avLst/>
          </a:prstGeom>
          <a:ln w="28575">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a:stCxn id="349" idx="2"/>
            <a:endCxn id="160" idx="0"/>
          </p:cNvCxnSpPr>
          <p:nvPr/>
        </p:nvCxnSpPr>
        <p:spPr>
          <a:xfrm>
            <a:off x="5071667" y="4537699"/>
            <a:ext cx="1444109" cy="967631"/>
          </a:xfrm>
          <a:prstGeom prst="line">
            <a:avLst/>
          </a:prstGeom>
          <a:ln w="28575">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a:stCxn id="349" idx="2"/>
            <a:endCxn id="161" idx="0"/>
          </p:cNvCxnSpPr>
          <p:nvPr/>
        </p:nvCxnSpPr>
        <p:spPr>
          <a:xfrm>
            <a:off x="5071667" y="4537699"/>
            <a:ext cx="895779" cy="967631"/>
          </a:xfrm>
          <a:prstGeom prst="line">
            <a:avLst/>
          </a:prstGeom>
          <a:ln w="28575">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a:stCxn id="349" idx="2"/>
            <a:endCxn id="193" idx="0"/>
          </p:cNvCxnSpPr>
          <p:nvPr/>
        </p:nvCxnSpPr>
        <p:spPr>
          <a:xfrm flipH="1">
            <a:off x="4111607" y="4537699"/>
            <a:ext cx="960060" cy="967631"/>
          </a:xfrm>
          <a:prstGeom prst="line">
            <a:avLst/>
          </a:prstGeom>
          <a:ln w="28575">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a:stCxn id="349" idx="2"/>
            <a:endCxn id="194" idx="0"/>
          </p:cNvCxnSpPr>
          <p:nvPr/>
        </p:nvCxnSpPr>
        <p:spPr>
          <a:xfrm flipH="1">
            <a:off x="3563277" y="4537699"/>
            <a:ext cx="1508390" cy="967631"/>
          </a:xfrm>
          <a:prstGeom prst="line">
            <a:avLst/>
          </a:prstGeom>
          <a:ln w="28575">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37" name="Rectangle 436"/>
          <p:cNvSpPr/>
          <p:nvPr/>
        </p:nvSpPr>
        <p:spPr>
          <a:xfrm>
            <a:off x="2334868" y="3431441"/>
            <a:ext cx="579433" cy="342401"/>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NetASQ</a:t>
            </a:r>
          </a:p>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U450</a:t>
            </a:r>
            <a:endParaRPr lang="en-US" sz="1200" dirty="0">
              <a:gradFill>
                <a:gsLst>
                  <a:gs pos="0">
                    <a:srgbClr val="FFFFFF"/>
                  </a:gs>
                  <a:gs pos="100000">
                    <a:srgbClr val="FFFFFF"/>
                  </a:gs>
                </a:gsLst>
                <a:lin ang="5400000" scaled="0"/>
              </a:gradFill>
            </a:endParaRPr>
          </a:p>
        </p:txBody>
      </p:sp>
      <p:sp>
        <p:nvSpPr>
          <p:cNvPr id="438" name="Rectangle 437"/>
          <p:cNvSpPr/>
          <p:nvPr/>
        </p:nvSpPr>
        <p:spPr>
          <a:xfrm>
            <a:off x="3232004" y="3431440"/>
            <a:ext cx="579433" cy="342401"/>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NetASQ</a:t>
            </a:r>
          </a:p>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U450</a:t>
            </a:r>
            <a:endParaRPr lang="en-US" sz="1200" dirty="0">
              <a:gradFill>
                <a:gsLst>
                  <a:gs pos="0">
                    <a:srgbClr val="FFFFFF"/>
                  </a:gs>
                  <a:gs pos="100000">
                    <a:srgbClr val="FFFFFF"/>
                  </a:gs>
                </a:gsLst>
                <a:lin ang="5400000" scaled="0"/>
              </a:gradFill>
            </a:endParaRPr>
          </a:p>
        </p:txBody>
      </p:sp>
      <p:cxnSp>
        <p:nvCxnSpPr>
          <p:cNvPr id="439" name="Straight Connector 438"/>
          <p:cNvCxnSpPr>
            <a:stCxn id="438" idx="1"/>
            <a:endCxn id="437" idx="3"/>
          </p:cNvCxnSpPr>
          <p:nvPr/>
        </p:nvCxnSpPr>
        <p:spPr>
          <a:xfrm flipH="1">
            <a:off x="2914301" y="3602641"/>
            <a:ext cx="317703" cy="1"/>
          </a:xfrm>
          <a:prstGeom prst="line">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0" name="Straight Connector 439"/>
          <p:cNvCxnSpPr>
            <a:stCxn id="438" idx="3"/>
            <a:endCxn id="349" idx="0"/>
          </p:cNvCxnSpPr>
          <p:nvPr/>
        </p:nvCxnSpPr>
        <p:spPr>
          <a:xfrm>
            <a:off x="3811437" y="3602641"/>
            <a:ext cx="1260230" cy="245441"/>
          </a:xfrm>
          <a:prstGeom prst="line">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3" name="Straight Connector 442"/>
          <p:cNvCxnSpPr>
            <a:stCxn id="437" idx="1"/>
            <a:endCxn id="213" idx="0"/>
          </p:cNvCxnSpPr>
          <p:nvPr/>
        </p:nvCxnSpPr>
        <p:spPr>
          <a:xfrm flipH="1">
            <a:off x="1092938" y="3602642"/>
            <a:ext cx="1241930" cy="268381"/>
          </a:xfrm>
          <a:prstGeom prst="line">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380628" y="4357069"/>
            <a:ext cx="834842"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Site 1</a:t>
            </a:r>
          </a:p>
        </p:txBody>
      </p:sp>
      <p:sp>
        <p:nvSpPr>
          <p:cNvPr id="91" name="TextBox 90"/>
          <p:cNvSpPr txBox="1"/>
          <p:nvPr/>
        </p:nvSpPr>
        <p:spPr>
          <a:xfrm>
            <a:off x="3097360" y="4357070"/>
            <a:ext cx="850062"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Site 2</a:t>
            </a:r>
          </a:p>
        </p:txBody>
      </p:sp>
    </p:spTree>
    <p:extLst>
      <p:ext uri="{BB962C8B-B14F-4D97-AF65-F5344CB8AC3E}">
        <p14:creationId xmlns:p14="http://schemas.microsoft.com/office/powerpoint/2010/main" val="1251782034"/>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 Review: Session Objectives</a:t>
            </a:r>
            <a:endParaRPr lang="en-US" dirty="0"/>
          </a:p>
        </p:txBody>
      </p:sp>
      <p:sp>
        <p:nvSpPr>
          <p:cNvPr id="5" name="Text Placeholder 4"/>
          <p:cNvSpPr>
            <a:spLocks noGrp="1"/>
          </p:cNvSpPr>
          <p:nvPr>
            <p:ph sz="quarter" idx="10"/>
          </p:nvPr>
        </p:nvSpPr>
        <p:spPr>
          <a:xfrm>
            <a:off x="274638" y="1214438"/>
            <a:ext cx="11887200" cy="4653582"/>
          </a:xfrm>
        </p:spPr>
        <p:txBody>
          <a:bodyPr/>
          <a:lstStyle/>
          <a:p>
            <a:pPr marL="571500" lvl="1" indent="-571500">
              <a:spcBef>
                <a:spcPts val="2400"/>
              </a:spcBef>
            </a:pPr>
            <a:endParaRPr lang="en-US" sz="3200" dirty="0" smtClean="0">
              <a:solidFill>
                <a:schemeClr val="tx1"/>
              </a:solidFill>
            </a:endParaRPr>
          </a:p>
          <a:p>
            <a:pPr marL="571500" lvl="1" indent="-571500">
              <a:spcBef>
                <a:spcPts val="2400"/>
              </a:spcBef>
            </a:pPr>
            <a:r>
              <a:rPr lang="en-US" sz="3200" dirty="0" smtClean="0">
                <a:solidFill>
                  <a:schemeClr val="tx1"/>
                </a:solidFill>
                <a:latin typeface="+mj-lt"/>
              </a:rPr>
              <a:t>Describe </a:t>
            </a:r>
            <a:r>
              <a:rPr lang="en-US" sz="3200" dirty="0">
                <a:solidFill>
                  <a:schemeClr val="tx1"/>
                </a:solidFill>
                <a:latin typeface="+mj-lt"/>
              </a:rPr>
              <a:t>the basics of the Hyper-V over SMB scenario, </a:t>
            </a:r>
            <a:r>
              <a:rPr lang="en-US" sz="3200" dirty="0" smtClean="0">
                <a:solidFill>
                  <a:schemeClr val="tx1"/>
                </a:solidFill>
                <a:latin typeface="+mj-lt"/>
              </a:rPr>
              <a:t/>
            </a:r>
            <a:br>
              <a:rPr lang="en-US" sz="3200" dirty="0" smtClean="0">
                <a:solidFill>
                  <a:schemeClr val="tx1"/>
                </a:solidFill>
                <a:latin typeface="+mj-lt"/>
              </a:rPr>
            </a:br>
            <a:r>
              <a:rPr lang="en-US" sz="3200" dirty="0" smtClean="0">
                <a:solidFill>
                  <a:schemeClr val="tx1"/>
                </a:solidFill>
                <a:latin typeface="+mj-lt"/>
              </a:rPr>
              <a:t>focusing on the </a:t>
            </a:r>
            <a:r>
              <a:rPr lang="en-US" sz="3200" dirty="0">
                <a:solidFill>
                  <a:schemeClr val="tx1"/>
                </a:solidFill>
                <a:latin typeface="+mj-lt"/>
              </a:rPr>
              <a:t>new capabilities in Windows Server 2012 R2.</a:t>
            </a:r>
          </a:p>
          <a:p>
            <a:pPr marL="571500" lvl="1" indent="-571500">
              <a:spcBef>
                <a:spcPts val="2400"/>
              </a:spcBef>
            </a:pPr>
            <a:r>
              <a:rPr lang="en-US" sz="3200" dirty="0">
                <a:solidFill>
                  <a:schemeClr val="tx1"/>
                </a:solidFill>
                <a:latin typeface="+mj-lt"/>
              </a:rPr>
              <a:t>Enumerate the most common performance bottlenecks in Hyper over SMB configurations.</a:t>
            </a:r>
            <a:endParaRPr lang="en-US" sz="1600" dirty="0">
              <a:solidFill>
                <a:schemeClr val="tx1"/>
              </a:solidFill>
              <a:latin typeface="+mj-lt"/>
            </a:endParaRPr>
          </a:p>
          <a:p>
            <a:pPr marL="571500" lvl="1" indent="-571500">
              <a:spcBef>
                <a:spcPts val="2400"/>
              </a:spcBef>
            </a:pPr>
            <a:r>
              <a:rPr lang="en-US" sz="3200" dirty="0">
                <a:solidFill>
                  <a:schemeClr val="tx1"/>
                </a:solidFill>
                <a:latin typeface="+mj-lt"/>
              </a:rPr>
              <a:t>Outline a few Hyper-V over SMB configurations that can provide continuous availability, including details on networking and storage.</a:t>
            </a:r>
          </a:p>
        </p:txBody>
      </p:sp>
    </p:spTree>
    <p:extLst>
      <p:ext uri="{BB962C8B-B14F-4D97-AF65-F5344CB8AC3E}">
        <p14:creationId xmlns:p14="http://schemas.microsoft.com/office/powerpoint/2010/main" val="3662379596"/>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a:xfrm>
            <a:off x="372692" y="1354662"/>
            <a:ext cx="11790169" cy="5343001"/>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200" dirty="0" smtClean="0">
                <a:gradFill>
                  <a:gsLst>
                    <a:gs pos="1250">
                      <a:schemeClr val="tx1"/>
                    </a:gs>
                    <a:gs pos="100000">
                      <a:schemeClr val="tx1"/>
                    </a:gs>
                  </a:gsLst>
                  <a:lin ang="5400000" scaled="0"/>
                </a:gradFill>
                <a:latin typeface="+mj-lt"/>
              </a:rPr>
              <a:t>Breakout Sessions </a:t>
            </a:r>
          </a:p>
          <a:p>
            <a:pPr marL="571500" indent="-571500">
              <a:lnSpc>
                <a:spcPct val="90000"/>
              </a:lnSpc>
              <a:spcBef>
                <a:spcPct val="20000"/>
              </a:spcBef>
              <a:buSzPct val="105000"/>
              <a:buBlip>
                <a:blip r:embed="rId3"/>
              </a:buBlip>
            </a:pPr>
            <a:r>
              <a:rPr lang="en-US" sz="2000" dirty="0">
                <a:gradFill>
                  <a:gsLst>
                    <a:gs pos="1250">
                      <a:schemeClr val="tx1"/>
                    </a:gs>
                    <a:gs pos="100000">
                      <a:schemeClr val="tx1"/>
                    </a:gs>
                  </a:gsLst>
                  <a:lin ang="5400000" scaled="0"/>
                </a:gradFill>
                <a:latin typeface="+mj-lt"/>
              </a:rPr>
              <a:t>MDC-B311 Application Availability Strategies for the Private Cloud</a:t>
            </a:r>
          </a:p>
          <a:p>
            <a:pPr marL="571500" indent="-571500">
              <a:lnSpc>
                <a:spcPct val="90000"/>
              </a:lnSpc>
              <a:spcBef>
                <a:spcPct val="20000"/>
              </a:spcBef>
              <a:buSzPct val="105000"/>
              <a:buBlip>
                <a:blip r:embed="rId3"/>
              </a:buBlip>
            </a:pPr>
            <a:r>
              <a:rPr lang="en-US" sz="2000" dirty="0">
                <a:gradFill>
                  <a:gsLst>
                    <a:gs pos="1250">
                      <a:schemeClr val="tx1"/>
                    </a:gs>
                    <a:gs pos="100000">
                      <a:schemeClr val="tx1"/>
                    </a:gs>
                  </a:gsLst>
                  <a:lin ang="5400000" scaled="0"/>
                </a:gradFill>
                <a:latin typeface="+mj-lt"/>
              </a:rPr>
              <a:t>MDC-B330 Hyper-V – What’s New in Windows Server 2012 R2</a:t>
            </a:r>
          </a:p>
          <a:p>
            <a:pPr marL="571500" lvl="0" indent="-571500">
              <a:lnSpc>
                <a:spcPct val="90000"/>
              </a:lnSpc>
              <a:spcBef>
                <a:spcPct val="20000"/>
              </a:spcBef>
              <a:buSzPct val="105000"/>
              <a:buBlip>
                <a:blip r:embed="rId3"/>
              </a:buBlip>
            </a:pPr>
            <a:r>
              <a:rPr lang="en-US" sz="2000" dirty="0">
                <a:gradFill>
                  <a:gsLst>
                    <a:gs pos="1250">
                      <a:schemeClr val="tx1"/>
                    </a:gs>
                    <a:gs pos="100000">
                      <a:schemeClr val="tx1"/>
                    </a:gs>
                  </a:gsLst>
                  <a:lin ang="5400000" scaled="0"/>
                </a:gradFill>
                <a:latin typeface="+mj-lt"/>
              </a:rPr>
              <a:t>MDC-B333 Software-Defined Storage in Windows Server R2 and System Center 2012 R2</a:t>
            </a:r>
          </a:p>
          <a:p>
            <a:pPr marL="571500" indent="-571500">
              <a:lnSpc>
                <a:spcPct val="90000"/>
              </a:lnSpc>
              <a:spcBef>
                <a:spcPct val="20000"/>
              </a:spcBef>
              <a:buSzPct val="105000"/>
              <a:buBlip>
                <a:blip r:embed="rId3"/>
              </a:buBlip>
            </a:pPr>
            <a:r>
              <a:rPr lang="en-US" sz="2000" dirty="0">
                <a:gradFill>
                  <a:gsLst>
                    <a:gs pos="1250">
                      <a:schemeClr val="tx1"/>
                    </a:gs>
                    <a:gs pos="100000">
                      <a:schemeClr val="tx1"/>
                    </a:gs>
                  </a:gsLst>
                  <a:lin ang="5400000" scaled="0"/>
                </a:gradFill>
                <a:latin typeface="+mj-lt"/>
              </a:rPr>
              <a:t>MDC-B335 Hyper-V over SMB </a:t>
            </a:r>
            <a:r>
              <a:rPr lang="en-US" sz="2000" dirty="0" smtClean="0">
                <a:gradFill>
                  <a:gsLst>
                    <a:gs pos="1250">
                      <a:schemeClr val="tx1"/>
                    </a:gs>
                    <a:gs pos="100000">
                      <a:schemeClr val="tx1"/>
                    </a:gs>
                  </a:gsLst>
                  <a:lin ang="5400000" scaled="0"/>
                </a:gradFill>
                <a:latin typeface="+mj-lt"/>
              </a:rPr>
              <a:t>Scenario (Overview</a:t>
            </a:r>
            <a:r>
              <a:rPr lang="en-US" sz="2000" dirty="0">
                <a:gradFill>
                  <a:gsLst>
                    <a:gs pos="1250">
                      <a:schemeClr val="tx1"/>
                    </a:gs>
                    <a:gs pos="100000">
                      <a:schemeClr val="tx1"/>
                    </a:gs>
                  </a:gsLst>
                  <a:lin ang="5400000" scaled="0"/>
                </a:gradFill>
                <a:latin typeface="+mj-lt"/>
              </a:rPr>
              <a:t>, Configuration, and Performance</a:t>
            </a:r>
            <a:r>
              <a:rPr lang="en-US" sz="2000" dirty="0" smtClean="0">
                <a:gradFill>
                  <a:gsLst>
                    <a:gs pos="1250">
                      <a:schemeClr val="tx1"/>
                    </a:gs>
                    <a:gs pos="100000">
                      <a:schemeClr val="tx1"/>
                    </a:gs>
                  </a:gsLst>
                  <a:lin ang="5400000" scaled="0"/>
                </a:gradFill>
                <a:latin typeface="+mj-lt"/>
              </a:rPr>
              <a:t>)</a:t>
            </a:r>
          </a:p>
          <a:p>
            <a:pPr marL="571500" indent="-571500">
              <a:lnSpc>
                <a:spcPct val="90000"/>
              </a:lnSpc>
              <a:spcBef>
                <a:spcPct val="20000"/>
              </a:spcBef>
              <a:buSzPct val="105000"/>
              <a:buBlip>
                <a:blip r:embed="rId3"/>
              </a:buBlip>
            </a:pPr>
            <a:r>
              <a:rPr lang="en-US" sz="2000" dirty="0" smtClean="0">
                <a:gradFill>
                  <a:gsLst>
                    <a:gs pos="1250">
                      <a:schemeClr val="tx1"/>
                    </a:gs>
                    <a:gs pos="100000">
                      <a:schemeClr val="tx1"/>
                    </a:gs>
                  </a:gsLst>
                  <a:lin ang="5400000" scaled="0"/>
                </a:gradFill>
                <a:latin typeface="+mj-lt"/>
              </a:rPr>
              <a:t>MDC-B342 </a:t>
            </a:r>
            <a:r>
              <a:rPr lang="en-US" sz="2000" dirty="0">
                <a:gradFill>
                  <a:gsLst>
                    <a:gs pos="1250">
                      <a:schemeClr val="tx1"/>
                    </a:gs>
                    <a:gs pos="100000">
                      <a:schemeClr val="tx1"/>
                    </a:gs>
                  </a:gsLst>
                  <a:lin ang="5400000" scaled="0"/>
                </a:gradFill>
                <a:latin typeface="+mj-lt"/>
              </a:rPr>
              <a:t>Reduce Storage Costs with Data Deduplication</a:t>
            </a:r>
          </a:p>
          <a:p>
            <a:pPr marL="571500" lvl="0" indent="-571500">
              <a:lnSpc>
                <a:spcPct val="90000"/>
              </a:lnSpc>
              <a:spcBef>
                <a:spcPct val="20000"/>
              </a:spcBef>
              <a:buSzPct val="105000"/>
              <a:buBlip>
                <a:blip r:embed="rId3"/>
              </a:buBlip>
            </a:pPr>
            <a:r>
              <a:rPr lang="en-US" sz="2000" dirty="0">
                <a:gradFill>
                  <a:gsLst>
                    <a:gs pos="1250">
                      <a:schemeClr val="tx1"/>
                    </a:gs>
                    <a:gs pos="100000">
                      <a:schemeClr val="tx1"/>
                    </a:gs>
                  </a:gsLst>
                  <a:lin ang="5400000" scaled="0"/>
                </a:gradFill>
                <a:latin typeface="+mj-lt"/>
              </a:rPr>
              <a:t>MDC-B344 Storage Management: Spanning the Enterprise to Low Cost Scalable Solutions</a:t>
            </a:r>
          </a:p>
          <a:p>
            <a:pPr marL="571500" lvl="0" indent="-571500">
              <a:lnSpc>
                <a:spcPct val="90000"/>
              </a:lnSpc>
              <a:spcBef>
                <a:spcPct val="20000"/>
              </a:spcBef>
              <a:buSzPct val="105000"/>
              <a:buBlip>
                <a:blip r:embed="rId3"/>
              </a:buBlip>
            </a:pPr>
            <a:r>
              <a:rPr lang="en-US" sz="2000" dirty="0">
                <a:gradFill>
                  <a:gsLst>
                    <a:gs pos="1250">
                      <a:schemeClr val="tx1"/>
                    </a:gs>
                    <a:gs pos="100000">
                      <a:schemeClr val="tx1"/>
                    </a:gs>
                  </a:gsLst>
                  <a:lin ang="5400000" scaled="0"/>
                </a:gradFill>
                <a:latin typeface="+mj-lt"/>
              </a:rPr>
              <a:t>MDC-B345 Windows Server 2012 Hyper-V Storage Performance</a:t>
            </a:r>
          </a:p>
          <a:p>
            <a:pPr marL="571500" lvl="0" indent="-571500">
              <a:lnSpc>
                <a:spcPct val="90000"/>
              </a:lnSpc>
              <a:spcBef>
                <a:spcPct val="20000"/>
              </a:spcBef>
              <a:buSzPct val="105000"/>
              <a:buBlip>
                <a:blip r:embed="rId3"/>
              </a:buBlip>
            </a:pPr>
            <a:r>
              <a:rPr lang="en-US" sz="2000" dirty="0">
                <a:gradFill>
                  <a:gsLst>
                    <a:gs pos="1250">
                      <a:schemeClr val="tx1"/>
                    </a:gs>
                    <a:gs pos="100000">
                      <a:schemeClr val="tx1"/>
                    </a:gs>
                  </a:gsLst>
                  <a:lin ang="5400000" scaled="0"/>
                </a:gradFill>
                <a:latin typeface="+mj-lt"/>
              </a:rPr>
              <a:t>MDC-B349 Upgrading the Platform - How to Get There! Part 4: Your Fileservers and Storage Options</a:t>
            </a:r>
          </a:p>
          <a:p>
            <a:pPr marL="571500" indent="-571500">
              <a:lnSpc>
                <a:spcPct val="90000"/>
              </a:lnSpc>
              <a:spcBef>
                <a:spcPct val="20000"/>
              </a:spcBef>
              <a:buSzPct val="105000"/>
              <a:buBlip>
                <a:blip r:embed="rId3"/>
              </a:buBlip>
            </a:pPr>
            <a:r>
              <a:rPr lang="en-US" sz="2000" dirty="0">
                <a:gradFill>
                  <a:gsLst>
                    <a:gs pos="1250">
                      <a:schemeClr val="tx1"/>
                    </a:gs>
                    <a:gs pos="100000">
                      <a:schemeClr val="tx1"/>
                    </a:gs>
                  </a:gsLst>
                  <a:lin ang="5400000" scaled="0"/>
                </a:gradFill>
                <a:latin typeface="+mj-lt"/>
              </a:rPr>
              <a:t>MDC-B357 What’s New in System Center 2012 R2 - Virtual Machine Manager</a:t>
            </a:r>
          </a:p>
          <a:p>
            <a:pPr marL="571500" lvl="0" indent="-571500">
              <a:lnSpc>
                <a:spcPct val="90000"/>
              </a:lnSpc>
              <a:spcBef>
                <a:spcPct val="20000"/>
              </a:spcBef>
              <a:buSzPct val="105000"/>
              <a:buBlip>
                <a:blip r:embed="rId3"/>
              </a:buBlip>
            </a:pPr>
            <a:r>
              <a:rPr lang="en-US" sz="3200" dirty="0" smtClean="0">
                <a:gradFill>
                  <a:gsLst>
                    <a:gs pos="1250">
                      <a:schemeClr val="tx1"/>
                    </a:gs>
                    <a:gs pos="100000">
                      <a:schemeClr val="tx1"/>
                    </a:gs>
                  </a:gsLst>
                  <a:lin ang="5400000" scaled="0"/>
                </a:gradFill>
                <a:latin typeface="+mj-lt"/>
              </a:rPr>
              <a:t>Hands-on </a:t>
            </a:r>
            <a:r>
              <a:rPr lang="en-US" sz="3200" dirty="0">
                <a:gradFill>
                  <a:gsLst>
                    <a:gs pos="1250">
                      <a:schemeClr val="tx1"/>
                    </a:gs>
                    <a:gs pos="100000">
                      <a:schemeClr val="tx1"/>
                    </a:gs>
                  </a:gsLst>
                  <a:lin ang="5400000" scaled="0"/>
                </a:gradFill>
                <a:latin typeface="+mj-lt"/>
              </a:rPr>
              <a:t>Labs </a:t>
            </a:r>
          </a:p>
          <a:p>
            <a:pPr marL="571500" lvl="0" indent="-571500">
              <a:lnSpc>
                <a:spcPct val="90000"/>
              </a:lnSpc>
              <a:spcBef>
                <a:spcPct val="20000"/>
              </a:spcBef>
              <a:buSzPct val="105000"/>
              <a:buBlip>
                <a:blip r:embed="rId3"/>
              </a:buBlip>
            </a:pPr>
            <a:r>
              <a:rPr lang="en-US" sz="2000" dirty="0">
                <a:gradFill>
                  <a:gsLst>
                    <a:gs pos="1250">
                      <a:schemeClr val="tx1"/>
                    </a:gs>
                    <a:gs pos="100000">
                      <a:schemeClr val="tx1"/>
                    </a:gs>
                  </a:gsLst>
                  <a:lin ang="5400000" scaled="0"/>
                </a:gradFill>
                <a:latin typeface="+mj-lt"/>
              </a:rPr>
              <a:t>MDC-H201 Implementing Storage Pools and Storage Spaces</a:t>
            </a:r>
          </a:p>
          <a:p>
            <a:pPr marL="571500" lvl="0" indent="-571500">
              <a:lnSpc>
                <a:spcPct val="90000"/>
              </a:lnSpc>
              <a:spcBef>
                <a:spcPct val="20000"/>
              </a:spcBef>
              <a:buSzPct val="105000"/>
              <a:buBlip>
                <a:blip r:embed="rId3"/>
              </a:buBlip>
            </a:pPr>
            <a:r>
              <a:rPr lang="en-US" sz="2000" dirty="0">
                <a:gradFill>
                  <a:gsLst>
                    <a:gs pos="1250">
                      <a:schemeClr val="tx1"/>
                    </a:gs>
                    <a:gs pos="100000">
                      <a:schemeClr val="tx1"/>
                    </a:gs>
                  </a:gsLst>
                  <a:lin ang="5400000" scaled="0"/>
                </a:gradFill>
                <a:latin typeface="+mj-lt"/>
              </a:rPr>
              <a:t>MDC-H303 Configuring Hyper-V over Highly Available SMB Storage</a:t>
            </a:r>
          </a:p>
          <a:p>
            <a:pPr marL="571500" lvl="0" indent="-571500">
              <a:lnSpc>
                <a:spcPct val="90000"/>
              </a:lnSpc>
              <a:spcBef>
                <a:spcPct val="20000"/>
              </a:spcBef>
              <a:buSzPct val="105000"/>
              <a:buBlip>
                <a:blip r:embed="rId3"/>
              </a:buBlip>
            </a:pPr>
            <a:r>
              <a:rPr lang="en-US" sz="3200" dirty="0">
                <a:gradFill>
                  <a:gsLst>
                    <a:gs pos="1250">
                      <a:schemeClr val="tx1"/>
                    </a:gs>
                    <a:gs pos="100000">
                      <a:schemeClr val="tx1"/>
                    </a:gs>
                  </a:gsLst>
                  <a:lin ang="5400000" scaled="0"/>
                </a:gradFill>
                <a:latin typeface="+mj-lt"/>
              </a:rPr>
              <a:t>Find Me Later at the Storage </a:t>
            </a:r>
            <a:r>
              <a:rPr lang="en-US" sz="3200" dirty="0" smtClean="0">
                <a:gradFill>
                  <a:gsLst>
                    <a:gs pos="1250">
                      <a:schemeClr val="tx1"/>
                    </a:gs>
                    <a:gs pos="100000">
                      <a:schemeClr val="tx1"/>
                    </a:gs>
                  </a:gsLst>
                  <a:lin ang="5400000" scaled="0"/>
                </a:gradFill>
                <a:latin typeface="+mj-lt"/>
              </a:rPr>
              <a:t>Booth</a:t>
            </a:r>
            <a:endParaRPr lang="en-US" sz="32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99218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sp>
        <p:nvSpPr>
          <p:cNvPr id="6" name="Rectangle 5"/>
          <p:cNvSpPr/>
          <p:nvPr/>
        </p:nvSpPr>
        <p:spPr bwMode="auto">
          <a:xfrm>
            <a:off x="274320" y="1214472"/>
            <a:ext cx="11887518" cy="3563473"/>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a:xfrm>
            <a:off x="371669" y="1395987"/>
            <a:ext cx="11790169" cy="3958007"/>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rPr>
              <a:t>Updated </a:t>
            </a:r>
            <a:r>
              <a:rPr lang="en-US" sz="3600" dirty="0">
                <a:gradFill>
                  <a:gsLst>
                    <a:gs pos="1250">
                      <a:schemeClr val="tx1"/>
                    </a:gs>
                    <a:gs pos="100000">
                      <a:schemeClr val="tx1"/>
                    </a:gs>
                  </a:gsLst>
                  <a:lin ang="5400000" scaled="0"/>
                </a:gradFill>
              </a:rPr>
              <a:t>Links on File Server and SMB 3.0</a:t>
            </a:r>
          </a:p>
          <a:p>
            <a:pPr lvl="1">
              <a:lnSpc>
                <a:spcPct val="90000"/>
              </a:lnSpc>
              <a:spcBef>
                <a:spcPct val="20000"/>
              </a:spcBef>
              <a:buSzPct val="105000"/>
            </a:pPr>
            <a:r>
              <a:rPr lang="en-US" sz="2800" dirty="0">
                <a:gradFill>
                  <a:gsLst>
                    <a:gs pos="1250">
                      <a:schemeClr val="tx1"/>
                    </a:gs>
                    <a:gs pos="100000">
                      <a:schemeClr val="tx1"/>
                    </a:gs>
                  </a:gsLst>
                  <a:lin ang="5400000" scaled="0"/>
                </a:gradFill>
                <a:hlinkClick r:id="rId4"/>
              </a:rPr>
              <a:t>http://</a:t>
            </a:r>
            <a:r>
              <a:rPr lang="en-US" sz="2800" dirty="0" smtClean="0">
                <a:gradFill>
                  <a:gsLst>
                    <a:gs pos="1250">
                      <a:schemeClr val="tx1"/>
                    </a:gs>
                    <a:gs pos="100000">
                      <a:schemeClr val="tx1"/>
                    </a:gs>
                  </a:gsLst>
                  <a:lin ang="5400000" scaled="0"/>
                </a:gradFill>
                <a:hlinkClick r:id="rId4"/>
              </a:rPr>
              <a:t>blogs.technet.com/b/josebda/archive/2013/05/05/updated-links-on-windows-server-2012-file-server-and-smb-3-0.aspx</a:t>
            </a:r>
            <a:r>
              <a:rPr lang="en-US" sz="2800" dirty="0" smtClean="0">
                <a:gradFill>
                  <a:gsLst>
                    <a:gs pos="1250">
                      <a:schemeClr val="tx1"/>
                    </a:gs>
                    <a:gs pos="100000">
                      <a:schemeClr val="tx1"/>
                    </a:gs>
                  </a:gsLst>
                  <a:lin ang="5400000" scaled="0"/>
                </a:gradFill>
              </a:rPr>
              <a:t>  </a:t>
            </a:r>
          </a:p>
          <a:p>
            <a:pPr lvl="1">
              <a:lnSpc>
                <a:spcPct val="90000"/>
              </a:lnSpc>
              <a:spcBef>
                <a:spcPct val="20000"/>
              </a:spcBef>
              <a:buSzPct val="105000"/>
            </a:pPr>
            <a:endParaRPr lang="en-US" sz="2800" dirty="0">
              <a:gradFill>
                <a:gsLst>
                  <a:gs pos="1250">
                    <a:schemeClr val="tx1"/>
                  </a:gs>
                  <a:gs pos="100000">
                    <a:schemeClr val="tx1"/>
                  </a:gs>
                </a:gsLst>
                <a:lin ang="5400000" scaled="0"/>
              </a:gradFill>
            </a:endParaRPr>
          </a:p>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rPr>
              <a:t>Jose </a:t>
            </a:r>
            <a:r>
              <a:rPr lang="en-US" sz="3600" dirty="0" err="1" smtClean="0">
                <a:gradFill>
                  <a:gsLst>
                    <a:gs pos="1250">
                      <a:schemeClr val="tx1"/>
                    </a:gs>
                    <a:gs pos="100000">
                      <a:schemeClr val="tx1"/>
                    </a:gs>
                  </a:gsLst>
                  <a:lin ang="5400000" scaled="0"/>
                </a:gradFill>
              </a:rPr>
              <a:t>Barreto’s</a:t>
            </a:r>
            <a:r>
              <a:rPr lang="en-US" sz="3600" dirty="0" smtClean="0">
                <a:gradFill>
                  <a:gsLst>
                    <a:gs pos="1250">
                      <a:schemeClr val="tx1"/>
                    </a:gs>
                    <a:gs pos="100000">
                      <a:schemeClr val="tx1"/>
                    </a:gs>
                  </a:gsLst>
                  <a:lin ang="5400000" scaled="0"/>
                </a:gradFill>
              </a:rPr>
              <a:t> Blog</a:t>
            </a:r>
            <a:endParaRPr lang="en-US" sz="3600" dirty="0">
              <a:gradFill>
                <a:gsLst>
                  <a:gs pos="1250">
                    <a:schemeClr val="tx1"/>
                  </a:gs>
                  <a:gs pos="100000">
                    <a:schemeClr val="tx1"/>
                  </a:gs>
                </a:gsLst>
                <a:lin ang="5400000" scaled="0"/>
              </a:gradFill>
            </a:endParaRPr>
          </a:p>
          <a:p>
            <a:pPr lvl="1">
              <a:lnSpc>
                <a:spcPct val="90000"/>
              </a:lnSpc>
              <a:spcBef>
                <a:spcPct val="20000"/>
              </a:spcBef>
              <a:buSzPct val="105000"/>
            </a:pPr>
            <a:r>
              <a:rPr lang="en-US" sz="2800" dirty="0">
                <a:gradFill>
                  <a:gsLst>
                    <a:gs pos="1250">
                      <a:schemeClr val="tx1"/>
                    </a:gs>
                    <a:gs pos="100000">
                      <a:schemeClr val="tx1"/>
                    </a:gs>
                  </a:gsLst>
                  <a:lin ang="5400000" scaled="0"/>
                </a:gradFill>
                <a:hlinkClick r:id="rId5"/>
              </a:rPr>
              <a:t>http</a:t>
            </a:r>
            <a:r>
              <a:rPr lang="en-US" sz="2800" dirty="0" smtClean="0">
                <a:gradFill>
                  <a:gsLst>
                    <a:gs pos="1250">
                      <a:schemeClr val="tx1"/>
                    </a:gs>
                    <a:gs pos="100000">
                      <a:schemeClr val="tx1"/>
                    </a:gs>
                  </a:gsLst>
                  <a:lin ang="5400000" scaled="0"/>
                </a:gradFill>
                <a:hlinkClick r:id="rId5"/>
              </a:rPr>
              <a:t>://smb3.info</a:t>
            </a:r>
            <a:r>
              <a:rPr lang="en-US" sz="2800" dirty="0" smtClean="0">
                <a:gradFill>
                  <a:gsLst>
                    <a:gs pos="1250">
                      <a:schemeClr val="tx1"/>
                    </a:gs>
                    <a:gs pos="100000">
                      <a:schemeClr val="tx1"/>
                    </a:gs>
                  </a:gsLst>
                  <a:lin ang="5400000" scaled="0"/>
                </a:gradFill>
              </a:rPr>
              <a:t> </a:t>
            </a:r>
            <a:endParaRPr lang="en-US" sz="2800" dirty="0">
              <a:gradFill>
                <a:gsLst>
                  <a:gs pos="1250">
                    <a:schemeClr val="tx1"/>
                  </a:gs>
                  <a:gs pos="100000">
                    <a:schemeClr val="tx1"/>
                  </a:gs>
                </a:gsLst>
                <a:lin ang="5400000" scaled="0"/>
              </a:gradFill>
            </a:endParaRPr>
          </a:p>
          <a:p>
            <a:pPr lvl="1">
              <a:lnSpc>
                <a:spcPct val="90000"/>
              </a:lnSpc>
              <a:spcBef>
                <a:spcPct val="20000"/>
              </a:spcBef>
              <a:buSzPct val="105000"/>
            </a:pPr>
            <a:endParaRPr lang="en-US" sz="2800" dirty="0">
              <a:gradFill>
                <a:gsLst>
                  <a:gs pos="1250">
                    <a:schemeClr val="tx1"/>
                  </a:gs>
                  <a:gs pos="100000">
                    <a:schemeClr val="tx1"/>
                  </a:gs>
                </a:gsLst>
                <a:lin ang="5400000" scaled="0"/>
              </a:gradFill>
              <a:latin typeface="+mj-lt"/>
            </a:endParaRPr>
          </a:p>
          <a:p>
            <a:pPr lvl="1">
              <a:lnSpc>
                <a:spcPct val="90000"/>
              </a:lnSpc>
              <a:spcBef>
                <a:spcPct val="20000"/>
              </a:spcBef>
              <a:buSzPct val="105000"/>
            </a:pPr>
            <a:endParaRPr lang="en-US" sz="28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66033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bwMode="auto">
          <a:xfrm>
            <a:off x="3405221" y="5035213"/>
            <a:ext cx="7315200" cy="1097280"/>
          </a:xfrm>
          <a:prstGeom prst="rect">
            <a:avLst/>
          </a:prstGeom>
          <a:solidFill>
            <a:schemeClr val="accent4"/>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ctr" anchorCtr="0" compatLnSpc="1">
            <a:prstTxWarp prst="textNoShape">
              <a:avLst/>
            </a:prstTxWarp>
          </a:bodyPr>
          <a:lstStyle/>
          <a:p>
            <a:pPr marL="182880" defTabSz="914099" fontAlgn="base">
              <a:lnSpc>
                <a:spcPct val="90000"/>
              </a:lnSpc>
              <a:spcBef>
                <a:spcPct val="0"/>
              </a:spcBef>
              <a:spcAft>
                <a:spcPct val="0"/>
              </a:spcAft>
            </a:pPr>
            <a:r>
              <a:rPr lang="en-US" sz="3200" spc="-50" dirty="0">
                <a:solidFill>
                  <a:schemeClr val="bg1"/>
                </a:solidFill>
              </a:rPr>
              <a:t>Sample Configurations</a:t>
            </a:r>
          </a:p>
        </p:txBody>
      </p:sp>
      <p:sp>
        <p:nvSpPr>
          <p:cNvPr id="34" name="Title 33"/>
          <p:cNvSpPr>
            <a:spLocks noGrp="1"/>
          </p:cNvSpPr>
          <p:nvPr>
            <p:ph type="title"/>
          </p:nvPr>
        </p:nvSpPr>
        <p:spPr/>
        <p:txBody>
          <a:bodyPr/>
          <a:lstStyle/>
          <a:p>
            <a:r>
              <a:rPr lang="en-US" dirty="0" smtClean="0"/>
              <a:t>Agenda</a:t>
            </a:r>
            <a:endParaRPr lang="en-US" dirty="0"/>
          </a:p>
        </p:txBody>
      </p:sp>
      <p:sp>
        <p:nvSpPr>
          <p:cNvPr id="16" name="Rectangle 15"/>
          <p:cNvSpPr/>
          <p:nvPr/>
        </p:nvSpPr>
        <p:spPr bwMode="auto">
          <a:xfrm>
            <a:off x="1950329" y="1388149"/>
            <a:ext cx="1371600" cy="109728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lnSpc>
                <a:spcPct val="90000"/>
              </a:lnSpc>
              <a:spcBef>
                <a:spcPct val="0"/>
              </a:spcBef>
              <a:spcAft>
                <a:spcPct val="0"/>
              </a:spcAft>
            </a:pPr>
            <a:endParaRPr lang="en-US" sz="2400" spc="-50" dirty="0" smtClean="0">
              <a:solidFill>
                <a:schemeClr val="tx1"/>
              </a:solidFill>
              <a:latin typeface="+mj-lt"/>
            </a:endParaRPr>
          </a:p>
        </p:txBody>
      </p:sp>
      <p:sp>
        <p:nvSpPr>
          <p:cNvPr id="20" name="Rectangle 19"/>
          <p:cNvSpPr/>
          <p:nvPr/>
        </p:nvSpPr>
        <p:spPr bwMode="auto">
          <a:xfrm>
            <a:off x="1950329" y="5035213"/>
            <a:ext cx="1371600" cy="1097280"/>
          </a:xfrm>
          <a:prstGeom prst="rect">
            <a:avLst/>
          </a:prstGeom>
          <a:solidFill>
            <a:schemeClr val="accent4"/>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200" dirty="0">
              <a:gradFill>
                <a:gsLst>
                  <a:gs pos="0">
                    <a:srgbClr val="FFFFFF"/>
                  </a:gs>
                  <a:gs pos="100000">
                    <a:srgbClr val="FFFFFF"/>
                  </a:gs>
                </a:gsLst>
                <a:lin ang="5400000" scaled="0"/>
              </a:gradFill>
            </a:endParaRPr>
          </a:p>
        </p:txBody>
      </p:sp>
      <p:sp>
        <p:nvSpPr>
          <p:cNvPr id="22" name="Rectangle 21"/>
          <p:cNvSpPr/>
          <p:nvPr/>
        </p:nvSpPr>
        <p:spPr bwMode="auto">
          <a:xfrm>
            <a:off x="1950329" y="3758565"/>
            <a:ext cx="1371600" cy="118872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lnSpc>
                <a:spcPct val="90000"/>
              </a:lnSpc>
              <a:spcBef>
                <a:spcPct val="0"/>
              </a:spcBef>
              <a:spcAft>
                <a:spcPct val="0"/>
              </a:spcAft>
            </a:pPr>
            <a:endParaRPr lang="en-US" sz="2400" spc="-50" dirty="0" smtClean="0">
              <a:solidFill>
                <a:schemeClr val="tx1"/>
              </a:solidFill>
              <a:latin typeface="+mj-lt"/>
            </a:endParaRPr>
          </a:p>
        </p:txBody>
      </p:sp>
      <p:pic>
        <p:nvPicPr>
          <p:cNvPr id="24" name="Picture 12"/>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2222466" y="3887340"/>
            <a:ext cx="875910" cy="931170"/>
          </a:xfrm>
          <a:prstGeom prst="rect">
            <a:avLst/>
          </a:prstGeom>
          <a:noFill/>
          <a:ln>
            <a:noFill/>
          </a:ln>
          <a:effectLst/>
          <a:extLst/>
        </p:spPr>
      </p:pic>
      <p:grpSp>
        <p:nvGrpSpPr>
          <p:cNvPr id="7" name="Group 6"/>
          <p:cNvGrpSpPr/>
          <p:nvPr/>
        </p:nvGrpSpPr>
        <p:grpSpPr>
          <a:xfrm>
            <a:off x="2151539" y="5182375"/>
            <a:ext cx="983195" cy="802956"/>
            <a:chOff x="613325" y="3405823"/>
            <a:chExt cx="983195" cy="802956"/>
          </a:xfrm>
        </p:grpSpPr>
        <p:pic>
          <p:nvPicPr>
            <p:cNvPr id="33"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613325" y="3405823"/>
              <a:ext cx="467305" cy="80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1129215" y="3405823"/>
              <a:ext cx="467305" cy="80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 name="Group 1"/>
          <p:cNvGrpSpPr/>
          <p:nvPr/>
        </p:nvGrpSpPr>
        <p:grpSpPr>
          <a:xfrm>
            <a:off x="2192264" y="1469968"/>
            <a:ext cx="873713" cy="965189"/>
            <a:chOff x="1104609" y="1662473"/>
            <a:chExt cx="873713" cy="965189"/>
          </a:xfrm>
        </p:grpSpPr>
        <p:sp>
          <p:nvSpPr>
            <p:cNvPr id="41" name="Freeform 128"/>
            <p:cNvSpPr>
              <a:spLocks noEditPoints="1"/>
            </p:cNvSpPr>
            <p:nvPr/>
          </p:nvSpPr>
          <p:spPr bwMode="black">
            <a:xfrm>
              <a:off x="1608286" y="2301907"/>
              <a:ext cx="370036" cy="325755"/>
            </a:xfrm>
            <a:custGeom>
              <a:avLst/>
              <a:gdLst>
                <a:gd name="T0" fmla="*/ 49 w 71"/>
                <a:gd name="T1" fmla="*/ 21 h 62"/>
                <a:gd name="T2" fmla="*/ 49 w 71"/>
                <a:gd name="T3" fmla="*/ 19 h 62"/>
                <a:gd name="T4" fmla="*/ 49 w 71"/>
                <a:gd name="T5" fmla="*/ 19 h 62"/>
                <a:gd name="T6" fmla="*/ 48 w 71"/>
                <a:gd name="T7" fmla="*/ 17 h 62"/>
                <a:gd name="T8" fmla="*/ 32 w 71"/>
                <a:gd name="T9" fmla="*/ 2 h 62"/>
                <a:gd name="T10" fmla="*/ 28 w 71"/>
                <a:gd name="T11" fmla="*/ 0 h 62"/>
                <a:gd name="T12" fmla="*/ 28 w 71"/>
                <a:gd name="T13" fmla="*/ 0 h 62"/>
                <a:gd name="T14" fmla="*/ 28 w 71"/>
                <a:gd name="T15" fmla="*/ 0 h 62"/>
                <a:gd name="T16" fmla="*/ 6 w 71"/>
                <a:gd name="T17" fmla="*/ 0 h 62"/>
                <a:gd name="T18" fmla="*/ 0 w 71"/>
                <a:gd name="T19" fmla="*/ 5 h 62"/>
                <a:gd name="T20" fmla="*/ 0 w 71"/>
                <a:gd name="T21" fmla="*/ 56 h 62"/>
                <a:gd name="T22" fmla="*/ 6 w 71"/>
                <a:gd name="T23" fmla="*/ 62 h 62"/>
                <a:gd name="T24" fmla="*/ 44 w 71"/>
                <a:gd name="T25" fmla="*/ 62 h 62"/>
                <a:gd name="T26" fmla="*/ 50 w 71"/>
                <a:gd name="T27" fmla="*/ 56 h 62"/>
                <a:gd name="T28" fmla="*/ 50 w 71"/>
                <a:gd name="T29" fmla="*/ 21 h 62"/>
                <a:gd name="T30" fmla="*/ 49 w 71"/>
                <a:gd name="T31" fmla="*/ 21 h 62"/>
                <a:gd name="T32" fmla="*/ 28 w 71"/>
                <a:gd name="T33" fmla="*/ 5 h 62"/>
                <a:gd name="T34" fmla="*/ 44 w 71"/>
                <a:gd name="T35" fmla="*/ 21 h 62"/>
                <a:gd name="T36" fmla="*/ 28 w 71"/>
                <a:gd name="T37" fmla="*/ 21 h 62"/>
                <a:gd name="T38" fmla="*/ 28 w 71"/>
                <a:gd name="T39" fmla="*/ 5 h 62"/>
                <a:gd name="T40" fmla="*/ 44 w 71"/>
                <a:gd name="T41" fmla="*/ 56 h 62"/>
                <a:gd name="T42" fmla="*/ 6 w 71"/>
                <a:gd name="T43" fmla="*/ 56 h 62"/>
                <a:gd name="T44" fmla="*/ 6 w 71"/>
                <a:gd name="T45" fmla="*/ 5 h 62"/>
                <a:gd name="T46" fmla="*/ 23 w 71"/>
                <a:gd name="T47" fmla="*/ 5 h 62"/>
                <a:gd name="T48" fmla="*/ 23 w 71"/>
                <a:gd name="T49" fmla="*/ 21 h 62"/>
                <a:gd name="T50" fmla="*/ 28 w 71"/>
                <a:gd name="T51" fmla="*/ 27 h 62"/>
                <a:gd name="T52" fmla="*/ 44 w 71"/>
                <a:gd name="T53" fmla="*/ 27 h 62"/>
                <a:gd name="T54" fmla="*/ 44 w 71"/>
                <a:gd name="T55" fmla="*/ 56 h 62"/>
                <a:gd name="T56" fmla="*/ 58 w 71"/>
                <a:gd name="T57" fmla="*/ 14 h 62"/>
                <a:gd name="T58" fmla="*/ 60 w 71"/>
                <a:gd name="T59" fmla="*/ 19 h 62"/>
                <a:gd name="T60" fmla="*/ 60 w 71"/>
                <a:gd name="T61" fmla="*/ 56 h 62"/>
                <a:gd name="T62" fmla="*/ 55 w 71"/>
                <a:gd name="T63" fmla="*/ 62 h 62"/>
                <a:gd name="T64" fmla="*/ 53 w 71"/>
                <a:gd name="T65" fmla="*/ 62 h 62"/>
                <a:gd name="T66" fmla="*/ 55 w 71"/>
                <a:gd name="T67" fmla="*/ 57 h 62"/>
                <a:gd name="T68" fmla="*/ 55 w 71"/>
                <a:gd name="T69" fmla="*/ 21 h 62"/>
                <a:gd name="T70" fmla="*/ 53 w 71"/>
                <a:gd name="T71" fmla="*/ 15 h 62"/>
                <a:gd name="T72" fmla="*/ 37 w 71"/>
                <a:gd name="T73" fmla="*/ 0 h 62"/>
                <a:gd name="T74" fmla="*/ 37 w 71"/>
                <a:gd name="T75" fmla="*/ 0 h 62"/>
                <a:gd name="T76" fmla="*/ 39 w 71"/>
                <a:gd name="T77" fmla="*/ 0 h 62"/>
                <a:gd name="T78" fmla="*/ 40 w 71"/>
                <a:gd name="T79" fmla="*/ 0 h 62"/>
                <a:gd name="T80" fmla="*/ 47 w 71"/>
                <a:gd name="T81" fmla="*/ 3 h 62"/>
                <a:gd name="T82" fmla="*/ 58 w 71"/>
                <a:gd name="T83" fmla="*/ 14 h 62"/>
                <a:gd name="T84" fmla="*/ 69 w 71"/>
                <a:gd name="T85" fmla="*/ 13 h 62"/>
                <a:gd name="T86" fmla="*/ 71 w 71"/>
                <a:gd name="T87" fmla="*/ 17 h 62"/>
                <a:gd name="T88" fmla="*/ 71 w 71"/>
                <a:gd name="T89" fmla="*/ 56 h 62"/>
                <a:gd name="T90" fmla="*/ 65 w 71"/>
                <a:gd name="T91" fmla="*/ 62 h 62"/>
                <a:gd name="T92" fmla="*/ 64 w 71"/>
                <a:gd name="T93" fmla="*/ 62 h 62"/>
                <a:gd name="T94" fmla="*/ 65 w 71"/>
                <a:gd name="T95" fmla="*/ 57 h 62"/>
                <a:gd name="T96" fmla="*/ 65 w 71"/>
                <a:gd name="T97" fmla="*/ 18 h 62"/>
                <a:gd name="T98" fmla="*/ 64 w 71"/>
                <a:gd name="T99" fmla="*/ 14 h 62"/>
                <a:gd name="T100" fmla="*/ 50 w 71"/>
                <a:gd name="T101" fmla="*/ 0 h 62"/>
                <a:gd name="T102" fmla="*/ 50 w 71"/>
                <a:gd name="T103" fmla="*/ 0 h 62"/>
                <a:gd name="T104" fmla="*/ 51 w 71"/>
                <a:gd name="T105" fmla="*/ 0 h 62"/>
                <a:gd name="T106" fmla="*/ 52 w 71"/>
                <a:gd name="T107" fmla="*/ 0 h 62"/>
                <a:gd name="T108" fmla="*/ 59 w 71"/>
                <a:gd name="T109" fmla="*/ 3 h 62"/>
                <a:gd name="T110" fmla="*/ 69 w 71"/>
                <a:gd name="T111"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62">
                  <a:moveTo>
                    <a:pt x="49" y="21"/>
                  </a:moveTo>
                  <a:cubicBezTo>
                    <a:pt x="49" y="20"/>
                    <a:pt x="49" y="20"/>
                    <a:pt x="49" y="19"/>
                  </a:cubicBezTo>
                  <a:cubicBezTo>
                    <a:pt x="49" y="19"/>
                    <a:pt x="49" y="19"/>
                    <a:pt x="49" y="19"/>
                  </a:cubicBezTo>
                  <a:cubicBezTo>
                    <a:pt x="49" y="18"/>
                    <a:pt x="48" y="18"/>
                    <a:pt x="48" y="17"/>
                  </a:cubicBezTo>
                  <a:cubicBezTo>
                    <a:pt x="32" y="2"/>
                    <a:pt x="32" y="2"/>
                    <a:pt x="32" y="2"/>
                  </a:cubicBezTo>
                  <a:cubicBezTo>
                    <a:pt x="31" y="0"/>
                    <a:pt x="30" y="0"/>
                    <a:pt x="28" y="0"/>
                  </a:cubicBezTo>
                  <a:cubicBezTo>
                    <a:pt x="28" y="0"/>
                    <a:pt x="28" y="0"/>
                    <a:pt x="28" y="0"/>
                  </a:cubicBezTo>
                  <a:cubicBezTo>
                    <a:pt x="28" y="0"/>
                    <a:pt x="28" y="0"/>
                    <a:pt x="28" y="0"/>
                  </a:cubicBezTo>
                  <a:cubicBezTo>
                    <a:pt x="6" y="0"/>
                    <a:pt x="6" y="0"/>
                    <a:pt x="6" y="0"/>
                  </a:cubicBezTo>
                  <a:cubicBezTo>
                    <a:pt x="3" y="0"/>
                    <a:pt x="0" y="2"/>
                    <a:pt x="0" y="5"/>
                  </a:cubicBezTo>
                  <a:cubicBezTo>
                    <a:pt x="0" y="56"/>
                    <a:pt x="0" y="56"/>
                    <a:pt x="0" y="56"/>
                  </a:cubicBezTo>
                  <a:cubicBezTo>
                    <a:pt x="0" y="59"/>
                    <a:pt x="3" y="62"/>
                    <a:pt x="6" y="62"/>
                  </a:cubicBezTo>
                  <a:cubicBezTo>
                    <a:pt x="44" y="62"/>
                    <a:pt x="44" y="62"/>
                    <a:pt x="44" y="62"/>
                  </a:cubicBezTo>
                  <a:cubicBezTo>
                    <a:pt x="47" y="62"/>
                    <a:pt x="50" y="59"/>
                    <a:pt x="50" y="56"/>
                  </a:cubicBezTo>
                  <a:cubicBezTo>
                    <a:pt x="50" y="21"/>
                    <a:pt x="50" y="21"/>
                    <a:pt x="50" y="21"/>
                  </a:cubicBezTo>
                  <a:cubicBezTo>
                    <a:pt x="50" y="21"/>
                    <a:pt x="49" y="21"/>
                    <a:pt x="49" y="21"/>
                  </a:cubicBezTo>
                  <a:close/>
                  <a:moveTo>
                    <a:pt x="28" y="5"/>
                  </a:moveTo>
                  <a:cubicBezTo>
                    <a:pt x="44" y="21"/>
                    <a:pt x="44" y="21"/>
                    <a:pt x="44" y="21"/>
                  </a:cubicBezTo>
                  <a:cubicBezTo>
                    <a:pt x="28" y="21"/>
                    <a:pt x="28" y="21"/>
                    <a:pt x="28" y="21"/>
                  </a:cubicBezTo>
                  <a:lnTo>
                    <a:pt x="28" y="5"/>
                  </a:lnTo>
                  <a:close/>
                  <a:moveTo>
                    <a:pt x="44" y="56"/>
                  </a:moveTo>
                  <a:cubicBezTo>
                    <a:pt x="6" y="56"/>
                    <a:pt x="6" y="56"/>
                    <a:pt x="6" y="56"/>
                  </a:cubicBezTo>
                  <a:cubicBezTo>
                    <a:pt x="6" y="5"/>
                    <a:pt x="6" y="5"/>
                    <a:pt x="6" y="5"/>
                  </a:cubicBezTo>
                  <a:cubicBezTo>
                    <a:pt x="23" y="5"/>
                    <a:pt x="23" y="5"/>
                    <a:pt x="23" y="5"/>
                  </a:cubicBezTo>
                  <a:cubicBezTo>
                    <a:pt x="23" y="21"/>
                    <a:pt x="23" y="21"/>
                    <a:pt x="23" y="21"/>
                  </a:cubicBezTo>
                  <a:cubicBezTo>
                    <a:pt x="23" y="24"/>
                    <a:pt x="25" y="27"/>
                    <a:pt x="28" y="27"/>
                  </a:cubicBezTo>
                  <a:cubicBezTo>
                    <a:pt x="44" y="27"/>
                    <a:pt x="44" y="27"/>
                    <a:pt x="44" y="27"/>
                  </a:cubicBezTo>
                  <a:lnTo>
                    <a:pt x="44" y="56"/>
                  </a:lnTo>
                  <a:close/>
                  <a:moveTo>
                    <a:pt x="58" y="14"/>
                  </a:moveTo>
                  <a:cubicBezTo>
                    <a:pt x="59" y="15"/>
                    <a:pt x="60" y="17"/>
                    <a:pt x="60" y="19"/>
                  </a:cubicBezTo>
                  <a:cubicBezTo>
                    <a:pt x="60" y="56"/>
                    <a:pt x="60" y="56"/>
                    <a:pt x="60" y="56"/>
                  </a:cubicBezTo>
                  <a:cubicBezTo>
                    <a:pt x="60" y="59"/>
                    <a:pt x="58" y="62"/>
                    <a:pt x="55" y="62"/>
                  </a:cubicBezTo>
                  <a:cubicBezTo>
                    <a:pt x="53" y="62"/>
                    <a:pt x="53" y="62"/>
                    <a:pt x="53" y="62"/>
                  </a:cubicBezTo>
                  <a:cubicBezTo>
                    <a:pt x="54" y="60"/>
                    <a:pt x="55" y="59"/>
                    <a:pt x="55" y="57"/>
                  </a:cubicBezTo>
                  <a:cubicBezTo>
                    <a:pt x="55" y="21"/>
                    <a:pt x="55" y="21"/>
                    <a:pt x="55" y="21"/>
                  </a:cubicBezTo>
                  <a:cubicBezTo>
                    <a:pt x="55" y="19"/>
                    <a:pt x="54" y="17"/>
                    <a:pt x="53" y="15"/>
                  </a:cubicBezTo>
                  <a:cubicBezTo>
                    <a:pt x="37" y="0"/>
                    <a:pt x="37" y="0"/>
                    <a:pt x="37" y="0"/>
                  </a:cubicBezTo>
                  <a:cubicBezTo>
                    <a:pt x="37" y="0"/>
                    <a:pt x="37" y="0"/>
                    <a:pt x="37" y="0"/>
                  </a:cubicBezTo>
                  <a:cubicBezTo>
                    <a:pt x="39" y="0"/>
                    <a:pt x="39" y="0"/>
                    <a:pt x="39" y="0"/>
                  </a:cubicBezTo>
                  <a:cubicBezTo>
                    <a:pt x="40" y="0"/>
                    <a:pt x="40" y="0"/>
                    <a:pt x="40" y="0"/>
                  </a:cubicBezTo>
                  <a:cubicBezTo>
                    <a:pt x="41" y="0"/>
                    <a:pt x="44" y="0"/>
                    <a:pt x="47" y="3"/>
                  </a:cubicBezTo>
                  <a:cubicBezTo>
                    <a:pt x="58" y="14"/>
                    <a:pt x="58" y="14"/>
                    <a:pt x="58" y="14"/>
                  </a:cubicBezTo>
                  <a:moveTo>
                    <a:pt x="69" y="13"/>
                  </a:moveTo>
                  <a:cubicBezTo>
                    <a:pt x="70" y="14"/>
                    <a:pt x="71" y="16"/>
                    <a:pt x="71" y="17"/>
                  </a:cubicBezTo>
                  <a:cubicBezTo>
                    <a:pt x="71" y="56"/>
                    <a:pt x="71" y="56"/>
                    <a:pt x="71" y="56"/>
                  </a:cubicBezTo>
                  <a:cubicBezTo>
                    <a:pt x="71" y="59"/>
                    <a:pt x="68" y="62"/>
                    <a:pt x="65" y="62"/>
                  </a:cubicBezTo>
                  <a:cubicBezTo>
                    <a:pt x="64" y="62"/>
                    <a:pt x="64" y="62"/>
                    <a:pt x="64" y="62"/>
                  </a:cubicBezTo>
                  <a:cubicBezTo>
                    <a:pt x="65" y="60"/>
                    <a:pt x="65" y="59"/>
                    <a:pt x="65" y="57"/>
                  </a:cubicBezTo>
                  <a:cubicBezTo>
                    <a:pt x="65" y="18"/>
                    <a:pt x="65" y="18"/>
                    <a:pt x="65" y="18"/>
                  </a:cubicBezTo>
                  <a:cubicBezTo>
                    <a:pt x="65" y="17"/>
                    <a:pt x="65" y="15"/>
                    <a:pt x="64" y="14"/>
                  </a:cubicBezTo>
                  <a:cubicBezTo>
                    <a:pt x="50" y="0"/>
                    <a:pt x="50" y="0"/>
                    <a:pt x="50" y="0"/>
                  </a:cubicBezTo>
                  <a:cubicBezTo>
                    <a:pt x="50" y="0"/>
                    <a:pt x="50" y="0"/>
                    <a:pt x="50" y="0"/>
                  </a:cubicBezTo>
                  <a:cubicBezTo>
                    <a:pt x="51" y="0"/>
                    <a:pt x="51" y="0"/>
                    <a:pt x="51" y="0"/>
                  </a:cubicBezTo>
                  <a:cubicBezTo>
                    <a:pt x="52" y="0"/>
                    <a:pt x="52" y="0"/>
                    <a:pt x="52" y="0"/>
                  </a:cubicBezTo>
                  <a:cubicBezTo>
                    <a:pt x="54" y="0"/>
                    <a:pt x="56" y="0"/>
                    <a:pt x="59" y="3"/>
                  </a:cubicBezTo>
                  <a:cubicBezTo>
                    <a:pt x="69" y="13"/>
                    <a:pt x="69" y="13"/>
                    <a:pt x="69" y="13"/>
                  </a:cubicBezTo>
                </a:path>
              </a:pathLst>
            </a:custGeom>
            <a:solidFill>
              <a:schemeClr val="tx1"/>
            </a:solidFill>
            <a:ln>
              <a:noFill/>
            </a:ln>
            <a:extLst/>
          </p:spPr>
          <p:txBody>
            <a:bodyPr vert="horz" wrap="square" lIns="93278" tIns="46639" rIns="93278" bIns="46639" numCol="1" anchor="t" anchorCtr="0" compatLnSpc="1">
              <a:prstTxWarp prst="textNoShape">
                <a:avLst/>
              </a:prstTxWarp>
            </a:bodyPr>
            <a:lstStyle/>
            <a:p>
              <a:endParaRPr lang="en-US" u="sng" dirty="0">
                <a:solidFill>
                  <a:srgbClr val="000000"/>
                </a:solidFill>
              </a:endParaRPr>
            </a:p>
          </p:txBody>
        </p:sp>
        <p:pic>
          <p:nvPicPr>
            <p:cNvPr id="42" name="Picture 7"/>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1104609" y="1662473"/>
              <a:ext cx="708903" cy="739223"/>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4" name="Rectangle 43"/>
          <p:cNvSpPr/>
          <p:nvPr/>
        </p:nvSpPr>
        <p:spPr bwMode="auto">
          <a:xfrm>
            <a:off x="3405221" y="1388149"/>
            <a:ext cx="7315200" cy="109728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182880" defTabSz="914099" fontAlgn="base">
              <a:lnSpc>
                <a:spcPct val="90000"/>
              </a:lnSpc>
              <a:spcAft>
                <a:spcPct val="0"/>
              </a:spcAft>
            </a:pPr>
            <a:r>
              <a:rPr lang="en-US" sz="3200" spc="-50" dirty="0" smtClean="0">
                <a:solidFill>
                  <a:schemeClr val="bg1"/>
                </a:solidFill>
              </a:rPr>
              <a:t>Hyper-V over SMB - Overview</a:t>
            </a:r>
          </a:p>
        </p:txBody>
      </p:sp>
      <p:sp>
        <p:nvSpPr>
          <p:cNvPr id="47" name="Rectangle 46"/>
          <p:cNvSpPr/>
          <p:nvPr/>
        </p:nvSpPr>
        <p:spPr bwMode="auto">
          <a:xfrm>
            <a:off x="3405221" y="3758565"/>
            <a:ext cx="7315200" cy="118872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182880" defTabSz="914099" fontAlgn="base">
              <a:lnSpc>
                <a:spcPct val="90000"/>
              </a:lnSpc>
              <a:spcAft>
                <a:spcPct val="0"/>
              </a:spcAft>
            </a:pPr>
            <a:r>
              <a:rPr lang="en-US" sz="3200" spc="-50" dirty="0" smtClean="0">
                <a:solidFill>
                  <a:schemeClr val="bg1"/>
                </a:solidFill>
              </a:rPr>
              <a:t>Performance Considerations</a:t>
            </a:r>
          </a:p>
        </p:txBody>
      </p:sp>
      <p:sp>
        <p:nvSpPr>
          <p:cNvPr id="17" name="Rectangle 16"/>
          <p:cNvSpPr/>
          <p:nvPr/>
        </p:nvSpPr>
        <p:spPr bwMode="auto">
          <a:xfrm>
            <a:off x="3405221" y="2573357"/>
            <a:ext cx="7315200" cy="109728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182880" defTabSz="914099" fontAlgn="base">
              <a:lnSpc>
                <a:spcPct val="90000"/>
              </a:lnSpc>
              <a:spcAft>
                <a:spcPct val="0"/>
              </a:spcAft>
            </a:pPr>
            <a:r>
              <a:rPr lang="en-US" sz="3200" spc="-50" dirty="0" smtClean="0">
                <a:solidFill>
                  <a:schemeClr val="bg1"/>
                </a:solidFill>
              </a:rPr>
              <a:t>Basic Configurations</a:t>
            </a:r>
          </a:p>
        </p:txBody>
      </p:sp>
      <p:sp>
        <p:nvSpPr>
          <p:cNvPr id="18" name="Rectangle 17"/>
          <p:cNvSpPr/>
          <p:nvPr/>
        </p:nvSpPr>
        <p:spPr bwMode="auto">
          <a:xfrm>
            <a:off x="1950329" y="2573357"/>
            <a:ext cx="1371600" cy="109728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lnSpc>
                <a:spcPct val="90000"/>
              </a:lnSpc>
              <a:spcBef>
                <a:spcPct val="0"/>
              </a:spcBef>
              <a:spcAft>
                <a:spcPct val="0"/>
              </a:spcAft>
            </a:pPr>
            <a:endParaRPr lang="en-US" sz="2400" spc="-50" dirty="0" smtClean="0">
              <a:solidFill>
                <a:schemeClr val="bg1"/>
              </a:solidFill>
              <a:latin typeface="+mj-lt"/>
            </a:endParaRPr>
          </a:p>
        </p:txBody>
      </p:sp>
      <p:pic>
        <p:nvPicPr>
          <p:cNvPr id="23"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2432926" y="2720519"/>
            <a:ext cx="467305" cy="80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225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9291431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tretch/>
        </p:blipFill>
        <p:spPr bwMode="auto">
          <a:xfrm>
            <a:off x="483655" y="2529186"/>
            <a:ext cx="3620005" cy="3896269"/>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95250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MS tag</a:t>
            </a:r>
            <a:endParaRPr lang="en-US" dirty="0"/>
          </a:p>
        </p:txBody>
      </p:sp>
      <p:pic>
        <p:nvPicPr>
          <p:cNvPr id="4" name="Picture 2" descr="C:\Users\v-jicoop\AppData\Local\Microsoft\Windows\Temporary Internet Files\Content.IE5\BE7UVQL0\PPT_Test_-_BW_20114415486.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3342453"/>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chemeClr val="tx1"/>
                    </a:gs>
                    <a:gs pos="100000">
                      <a:schemeClr val="tx1"/>
                    </a:gs>
                  </a:gsLst>
                  <a:lin ang="5400000" scaled="0"/>
                </a:gradFill>
              </a:rPr>
              <a:t>Scan the Tag</a:t>
            </a:r>
            <a:r>
              <a:rPr lang="en-US" sz="4400" dirty="0" smtClean="0">
                <a:gradFill>
                  <a:gsLst>
                    <a:gs pos="1250">
                      <a:schemeClr val="tx1"/>
                    </a:gs>
                    <a:gs pos="100000">
                      <a:schemeClr val="tx1"/>
                    </a:gs>
                  </a:gsLst>
                  <a:lin ang="5400000" scaled="0"/>
                </a:gradFill>
              </a:rPr>
              <a:t/>
            </a:r>
            <a:br>
              <a:rPr lang="en-US" sz="4400" dirty="0" smtClean="0">
                <a:gradFill>
                  <a:gsLst>
                    <a:gs pos="1250">
                      <a:schemeClr val="tx1"/>
                    </a:gs>
                    <a:gs pos="100000">
                      <a:schemeClr val="tx1"/>
                    </a:gs>
                  </a:gsLst>
                  <a:lin ang="5400000" scaled="0"/>
                </a:gradFill>
              </a:rPr>
            </a:br>
            <a:r>
              <a:rPr lang="en-US" sz="4400" dirty="0" smtClean="0">
                <a:gradFill>
                  <a:gsLst>
                    <a:gs pos="1250">
                      <a:schemeClr val="tx1"/>
                    </a:gs>
                    <a:gs pos="100000">
                      <a:schemeClr val="tx1"/>
                    </a:gs>
                  </a:gsLst>
                  <a:lin ang="5400000" scaled="0"/>
                </a:gradFill>
              </a:rPr>
              <a:t>to evaluate this session now on </a:t>
            </a:r>
            <a:r>
              <a:rPr lang="en-US" sz="4400" b="1" dirty="0" err="1" smtClean="0">
                <a:gradFill>
                  <a:gsLst>
                    <a:gs pos="1250">
                      <a:schemeClr val="tx1"/>
                    </a:gs>
                    <a:gs pos="100000">
                      <a:schemeClr val="tx1"/>
                    </a:gs>
                  </a:gsLst>
                  <a:lin ang="5400000" scaled="0"/>
                </a:gradFill>
              </a:rPr>
              <a:t>myTechEd</a:t>
            </a:r>
            <a:r>
              <a:rPr lang="en-US" sz="4400" b="1" dirty="0" smtClean="0">
                <a:gradFill>
                  <a:gsLst>
                    <a:gs pos="1250">
                      <a:schemeClr val="tx1"/>
                    </a:gs>
                    <a:gs pos="100000">
                      <a:schemeClr val="tx1"/>
                    </a:gs>
                  </a:gsLst>
                  <a:lin ang="5400000" scaled="0"/>
                </a:gradFill>
              </a:rPr>
              <a:t> Mobile</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chemeClr val="tx1">
                    <a:alpha val="99000"/>
                  </a:schemeClr>
                </a:solidFill>
              </a:rPr>
              <a:t>Required Slide </a:t>
            </a:r>
            <a:endParaRPr lang="en-US" sz="2800" b="1" dirty="0" smtClean="0">
              <a:solidFill>
                <a:schemeClr val="tx1">
                  <a:alpha val="99000"/>
                </a:schemeClr>
              </a:solidFill>
            </a:endParaRPr>
          </a:p>
          <a:p>
            <a:pPr lvl="0"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chemeClr val="tx1">
                  <a:alpha val="99000"/>
                </a:schemeClr>
              </a:solidFill>
            </a:endParaRPr>
          </a:p>
          <a:p>
            <a:r>
              <a:rPr lang="en-US" dirty="0">
                <a:solidFill>
                  <a:schemeClr val="tx1">
                    <a:alpha val="99000"/>
                  </a:schemeClr>
                </a:solidFill>
              </a:rPr>
              <a:t>Your MS Tag will be inserted here during the final scrub. </a:t>
            </a:r>
          </a:p>
        </p:txBody>
      </p:sp>
    </p:spTree>
    <p:extLst>
      <p:ext uri="{BB962C8B-B14F-4D97-AF65-F5344CB8AC3E}">
        <p14:creationId xmlns:p14="http://schemas.microsoft.com/office/powerpoint/2010/main" val="2248584683"/>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78487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Overview</a:t>
            </a:r>
            <a:endParaRPr lang="en-US" dirty="0"/>
          </a:p>
        </p:txBody>
      </p:sp>
      <p:grpSp>
        <p:nvGrpSpPr>
          <p:cNvPr id="4" name="Group 3"/>
          <p:cNvGrpSpPr/>
          <p:nvPr/>
        </p:nvGrpSpPr>
        <p:grpSpPr>
          <a:xfrm>
            <a:off x="11105562" y="308493"/>
            <a:ext cx="873713" cy="965189"/>
            <a:chOff x="684127" y="1640097"/>
            <a:chExt cx="873713" cy="965189"/>
          </a:xfrm>
        </p:grpSpPr>
        <p:sp>
          <p:nvSpPr>
            <p:cNvPr id="5" name="Freeform 128"/>
            <p:cNvSpPr>
              <a:spLocks noEditPoints="1"/>
            </p:cNvSpPr>
            <p:nvPr/>
          </p:nvSpPr>
          <p:spPr bwMode="black">
            <a:xfrm>
              <a:off x="1187804" y="2279531"/>
              <a:ext cx="370036" cy="325755"/>
            </a:xfrm>
            <a:custGeom>
              <a:avLst/>
              <a:gdLst>
                <a:gd name="T0" fmla="*/ 49 w 71"/>
                <a:gd name="T1" fmla="*/ 21 h 62"/>
                <a:gd name="T2" fmla="*/ 49 w 71"/>
                <a:gd name="T3" fmla="*/ 19 h 62"/>
                <a:gd name="T4" fmla="*/ 49 w 71"/>
                <a:gd name="T5" fmla="*/ 19 h 62"/>
                <a:gd name="T6" fmla="*/ 48 w 71"/>
                <a:gd name="T7" fmla="*/ 17 h 62"/>
                <a:gd name="T8" fmla="*/ 32 w 71"/>
                <a:gd name="T9" fmla="*/ 2 h 62"/>
                <a:gd name="T10" fmla="*/ 28 w 71"/>
                <a:gd name="T11" fmla="*/ 0 h 62"/>
                <a:gd name="T12" fmla="*/ 28 w 71"/>
                <a:gd name="T13" fmla="*/ 0 h 62"/>
                <a:gd name="T14" fmla="*/ 28 w 71"/>
                <a:gd name="T15" fmla="*/ 0 h 62"/>
                <a:gd name="T16" fmla="*/ 6 w 71"/>
                <a:gd name="T17" fmla="*/ 0 h 62"/>
                <a:gd name="T18" fmla="*/ 0 w 71"/>
                <a:gd name="T19" fmla="*/ 5 h 62"/>
                <a:gd name="T20" fmla="*/ 0 w 71"/>
                <a:gd name="T21" fmla="*/ 56 h 62"/>
                <a:gd name="T22" fmla="*/ 6 w 71"/>
                <a:gd name="T23" fmla="*/ 62 h 62"/>
                <a:gd name="T24" fmla="*/ 44 w 71"/>
                <a:gd name="T25" fmla="*/ 62 h 62"/>
                <a:gd name="T26" fmla="*/ 50 w 71"/>
                <a:gd name="T27" fmla="*/ 56 h 62"/>
                <a:gd name="T28" fmla="*/ 50 w 71"/>
                <a:gd name="T29" fmla="*/ 21 h 62"/>
                <a:gd name="T30" fmla="*/ 49 w 71"/>
                <a:gd name="T31" fmla="*/ 21 h 62"/>
                <a:gd name="T32" fmla="*/ 28 w 71"/>
                <a:gd name="T33" fmla="*/ 5 h 62"/>
                <a:gd name="T34" fmla="*/ 44 w 71"/>
                <a:gd name="T35" fmla="*/ 21 h 62"/>
                <a:gd name="T36" fmla="*/ 28 w 71"/>
                <a:gd name="T37" fmla="*/ 21 h 62"/>
                <a:gd name="T38" fmla="*/ 28 w 71"/>
                <a:gd name="T39" fmla="*/ 5 h 62"/>
                <a:gd name="T40" fmla="*/ 44 w 71"/>
                <a:gd name="T41" fmla="*/ 56 h 62"/>
                <a:gd name="T42" fmla="*/ 6 w 71"/>
                <a:gd name="T43" fmla="*/ 56 h 62"/>
                <a:gd name="T44" fmla="*/ 6 w 71"/>
                <a:gd name="T45" fmla="*/ 5 h 62"/>
                <a:gd name="T46" fmla="*/ 23 w 71"/>
                <a:gd name="T47" fmla="*/ 5 h 62"/>
                <a:gd name="T48" fmla="*/ 23 w 71"/>
                <a:gd name="T49" fmla="*/ 21 h 62"/>
                <a:gd name="T50" fmla="*/ 28 w 71"/>
                <a:gd name="T51" fmla="*/ 27 h 62"/>
                <a:gd name="T52" fmla="*/ 44 w 71"/>
                <a:gd name="T53" fmla="*/ 27 h 62"/>
                <a:gd name="T54" fmla="*/ 44 w 71"/>
                <a:gd name="T55" fmla="*/ 56 h 62"/>
                <a:gd name="T56" fmla="*/ 58 w 71"/>
                <a:gd name="T57" fmla="*/ 14 h 62"/>
                <a:gd name="T58" fmla="*/ 60 w 71"/>
                <a:gd name="T59" fmla="*/ 19 h 62"/>
                <a:gd name="T60" fmla="*/ 60 w 71"/>
                <a:gd name="T61" fmla="*/ 56 h 62"/>
                <a:gd name="T62" fmla="*/ 55 w 71"/>
                <a:gd name="T63" fmla="*/ 62 h 62"/>
                <a:gd name="T64" fmla="*/ 53 w 71"/>
                <a:gd name="T65" fmla="*/ 62 h 62"/>
                <a:gd name="T66" fmla="*/ 55 w 71"/>
                <a:gd name="T67" fmla="*/ 57 h 62"/>
                <a:gd name="T68" fmla="*/ 55 w 71"/>
                <a:gd name="T69" fmla="*/ 21 h 62"/>
                <a:gd name="T70" fmla="*/ 53 w 71"/>
                <a:gd name="T71" fmla="*/ 15 h 62"/>
                <a:gd name="T72" fmla="*/ 37 w 71"/>
                <a:gd name="T73" fmla="*/ 0 h 62"/>
                <a:gd name="T74" fmla="*/ 37 w 71"/>
                <a:gd name="T75" fmla="*/ 0 h 62"/>
                <a:gd name="T76" fmla="*/ 39 w 71"/>
                <a:gd name="T77" fmla="*/ 0 h 62"/>
                <a:gd name="T78" fmla="*/ 40 w 71"/>
                <a:gd name="T79" fmla="*/ 0 h 62"/>
                <a:gd name="T80" fmla="*/ 47 w 71"/>
                <a:gd name="T81" fmla="*/ 3 h 62"/>
                <a:gd name="T82" fmla="*/ 58 w 71"/>
                <a:gd name="T83" fmla="*/ 14 h 62"/>
                <a:gd name="T84" fmla="*/ 69 w 71"/>
                <a:gd name="T85" fmla="*/ 13 h 62"/>
                <a:gd name="T86" fmla="*/ 71 w 71"/>
                <a:gd name="T87" fmla="*/ 17 h 62"/>
                <a:gd name="T88" fmla="*/ 71 w 71"/>
                <a:gd name="T89" fmla="*/ 56 h 62"/>
                <a:gd name="T90" fmla="*/ 65 w 71"/>
                <a:gd name="T91" fmla="*/ 62 h 62"/>
                <a:gd name="T92" fmla="*/ 64 w 71"/>
                <a:gd name="T93" fmla="*/ 62 h 62"/>
                <a:gd name="T94" fmla="*/ 65 w 71"/>
                <a:gd name="T95" fmla="*/ 57 h 62"/>
                <a:gd name="T96" fmla="*/ 65 w 71"/>
                <a:gd name="T97" fmla="*/ 18 h 62"/>
                <a:gd name="T98" fmla="*/ 64 w 71"/>
                <a:gd name="T99" fmla="*/ 14 h 62"/>
                <a:gd name="T100" fmla="*/ 50 w 71"/>
                <a:gd name="T101" fmla="*/ 0 h 62"/>
                <a:gd name="T102" fmla="*/ 50 w 71"/>
                <a:gd name="T103" fmla="*/ 0 h 62"/>
                <a:gd name="T104" fmla="*/ 51 w 71"/>
                <a:gd name="T105" fmla="*/ 0 h 62"/>
                <a:gd name="T106" fmla="*/ 52 w 71"/>
                <a:gd name="T107" fmla="*/ 0 h 62"/>
                <a:gd name="T108" fmla="*/ 59 w 71"/>
                <a:gd name="T109" fmla="*/ 3 h 62"/>
                <a:gd name="T110" fmla="*/ 69 w 71"/>
                <a:gd name="T111"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62">
                  <a:moveTo>
                    <a:pt x="49" y="21"/>
                  </a:moveTo>
                  <a:cubicBezTo>
                    <a:pt x="49" y="20"/>
                    <a:pt x="49" y="20"/>
                    <a:pt x="49" y="19"/>
                  </a:cubicBezTo>
                  <a:cubicBezTo>
                    <a:pt x="49" y="19"/>
                    <a:pt x="49" y="19"/>
                    <a:pt x="49" y="19"/>
                  </a:cubicBezTo>
                  <a:cubicBezTo>
                    <a:pt x="49" y="18"/>
                    <a:pt x="48" y="18"/>
                    <a:pt x="48" y="17"/>
                  </a:cubicBezTo>
                  <a:cubicBezTo>
                    <a:pt x="32" y="2"/>
                    <a:pt x="32" y="2"/>
                    <a:pt x="32" y="2"/>
                  </a:cubicBezTo>
                  <a:cubicBezTo>
                    <a:pt x="31" y="0"/>
                    <a:pt x="30" y="0"/>
                    <a:pt x="28" y="0"/>
                  </a:cubicBezTo>
                  <a:cubicBezTo>
                    <a:pt x="28" y="0"/>
                    <a:pt x="28" y="0"/>
                    <a:pt x="28" y="0"/>
                  </a:cubicBezTo>
                  <a:cubicBezTo>
                    <a:pt x="28" y="0"/>
                    <a:pt x="28" y="0"/>
                    <a:pt x="28" y="0"/>
                  </a:cubicBezTo>
                  <a:cubicBezTo>
                    <a:pt x="6" y="0"/>
                    <a:pt x="6" y="0"/>
                    <a:pt x="6" y="0"/>
                  </a:cubicBezTo>
                  <a:cubicBezTo>
                    <a:pt x="3" y="0"/>
                    <a:pt x="0" y="2"/>
                    <a:pt x="0" y="5"/>
                  </a:cubicBezTo>
                  <a:cubicBezTo>
                    <a:pt x="0" y="56"/>
                    <a:pt x="0" y="56"/>
                    <a:pt x="0" y="56"/>
                  </a:cubicBezTo>
                  <a:cubicBezTo>
                    <a:pt x="0" y="59"/>
                    <a:pt x="3" y="62"/>
                    <a:pt x="6" y="62"/>
                  </a:cubicBezTo>
                  <a:cubicBezTo>
                    <a:pt x="44" y="62"/>
                    <a:pt x="44" y="62"/>
                    <a:pt x="44" y="62"/>
                  </a:cubicBezTo>
                  <a:cubicBezTo>
                    <a:pt x="47" y="62"/>
                    <a:pt x="50" y="59"/>
                    <a:pt x="50" y="56"/>
                  </a:cubicBezTo>
                  <a:cubicBezTo>
                    <a:pt x="50" y="21"/>
                    <a:pt x="50" y="21"/>
                    <a:pt x="50" y="21"/>
                  </a:cubicBezTo>
                  <a:cubicBezTo>
                    <a:pt x="50" y="21"/>
                    <a:pt x="49" y="21"/>
                    <a:pt x="49" y="21"/>
                  </a:cubicBezTo>
                  <a:close/>
                  <a:moveTo>
                    <a:pt x="28" y="5"/>
                  </a:moveTo>
                  <a:cubicBezTo>
                    <a:pt x="44" y="21"/>
                    <a:pt x="44" y="21"/>
                    <a:pt x="44" y="21"/>
                  </a:cubicBezTo>
                  <a:cubicBezTo>
                    <a:pt x="28" y="21"/>
                    <a:pt x="28" y="21"/>
                    <a:pt x="28" y="21"/>
                  </a:cubicBezTo>
                  <a:lnTo>
                    <a:pt x="28" y="5"/>
                  </a:lnTo>
                  <a:close/>
                  <a:moveTo>
                    <a:pt x="44" y="56"/>
                  </a:moveTo>
                  <a:cubicBezTo>
                    <a:pt x="6" y="56"/>
                    <a:pt x="6" y="56"/>
                    <a:pt x="6" y="56"/>
                  </a:cubicBezTo>
                  <a:cubicBezTo>
                    <a:pt x="6" y="5"/>
                    <a:pt x="6" y="5"/>
                    <a:pt x="6" y="5"/>
                  </a:cubicBezTo>
                  <a:cubicBezTo>
                    <a:pt x="23" y="5"/>
                    <a:pt x="23" y="5"/>
                    <a:pt x="23" y="5"/>
                  </a:cubicBezTo>
                  <a:cubicBezTo>
                    <a:pt x="23" y="21"/>
                    <a:pt x="23" y="21"/>
                    <a:pt x="23" y="21"/>
                  </a:cubicBezTo>
                  <a:cubicBezTo>
                    <a:pt x="23" y="24"/>
                    <a:pt x="25" y="27"/>
                    <a:pt x="28" y="27"/>
                  </a:cubicBezTo>
                  <a:cubicBezTo>
                    <a:pt x="44" y="27"/>
                    <a:pt x="44" y="27"/>
                    <a:pt x="44" y="27"/>
                  </a:cubicBezTo>
                  <a:lnTo>
                    <a:pt x="44" y="56"/>
                  </a:lnTo>
                  <a:close/>
                  <a:moveTo>
                    <a:pt x="58" y="14"/>
                  </a:moveTo>
                  <a:cubicBezTo>
                    <a:pt x="59" y="15"/>
                    <a:pt x="60" y="17"/>
                    <a:pt x="60" y="19"/>
                  </a:cubicBezTo>
                  <a:cubicBezTo>
                    <a:pt x="60" y="56"/>
                    <a:pt x="60" y="56"/>
                    <a:pt x="60" y="56"/>
                  </a:cubicBezTo>
                  <a:cubicBezTo>
                    <a:pt x="60" y="59"/>
                    <a:pt x="58" y="62"/>
                    <a:pt x="55" y="62"/>
                  </a:cubicBezTo>
                  <a:cubicBezTo>
                    <a:pt x="53" y="62"/>
                    <a:pt x="53" y="62"/>
                    <a:pt x="53" y="62"/>
                  </a:cubicBezTo>
                  <a:cubicBezTo>
                    <a:pt x="54" y="60"/>
                    <a:pt x="55" y="59"/>
                    <a:pt x="55" y="57"/>
                  </a:cubicBezTo>
                  <a:cubicBezTo>
                    <a:pt x="55" y="21"/>
                    <a:pt x="55" y="21"/>
                    <a:pt x="55" y="21"/>
                  </a:cubicBezTo>
                  <a:cubicBezTo>
                    <a:pt x="55" y="19"/>
                    <a:pt x="54" y="17"/>
                    <a:pt x="53" y="15"/>
                  </a:cubicBezTo>
                  <a:cubicBezTo>
                    <a:pt x="37" y="0"/>
                    <a:pt x="37" y="0"/>
                    <a:pt x="37" y="0"/>
                  </a:cubicBezTo>
                  <a:cubicBezTo>
                    <a:pt x="37" y="0"/>
                    <a:pt x="37" y="0"/>
                    <a:pt x="37" y="0"/>
                  </a:cubicBezTo>
                  <a:cubicBezTo>
                    <a:pt x="39" y="0"/>
                    <a:pt x="39" y="0"/>
                    <a:pt x="39" y="0"/>
                  </a:cubicBezTo>
                  <a:cubicBezTo>
                    <a:pt x="40" y="0"/>
                    <a:pt x="40" y="0"/>
                    <a:pt x="40" y="0"/>
                  </a:cubicBezTo>
                  <a:cubicBezTo>
                    <a:pt x="41" y="0"/>
                    <a:pt x="44" y="0"/>
                    <a:pt x="47" y="3"/>
                  </a:cubicBezTo>
                  <a:cubicBezTo>
                    <a:pt x="58" y="14"/>
                    <a:pt x="58" y="14"/>
                    <a:pt x="58" y="14"/>
                  </a:cubicBezTo>
                  <a:moveTo>
                    <a:pt x="69" y="13"/>
                  </a:moveTo>
                  <a:cubicBezTo>
                    <a:pt x="70" y="14"/>
                    <a:pt x="71" y="16"/>
                    <a:pt x="71" y="17"/>
                  </a:cubicBezTo>
                  <a:cubicBezTo>
                    <a:pt x="71" y="56"/>
                    <a:pt x="71" y="56"/>
                    <a:pt x="71" y="56"/>
                  </a:cubicBezTo>
                  <a:cubicBezTo>
                    <a:pt x="71" y="59"/>
                    <a:pt x="68" y="62"/>
                    <a:pt x="65" y="62"/>
                  </a:cubicBezTo>
                  <a:cubicBezTo>
                    <a:pt x="64" y="62"/>
                    <a:pt x="64" y="62"/>
                    <a:pt x="64" y="62"/>
                  </a:cubicBezTo>
                  <a:cubicBezTo>
                    <a:pt x="65" y="60"/>
                    <a:pt x="65" y="59"/>
                    <a:pt x="65" y="57"/>
                  </a:cubicBezTo>
                  <a:cubicBezTo>
                    <a:pt x="65" y="18"/>
                    <a:pt x="65" y="18"/>
                    <a:pt x="65" y="18"/>
                  </a:cubicBezTo>
                  <a:cubicBezTo>
                    <a:pt x="65" y="17"/>
                    <a:pt x="65" y="15"/>
                    <a:pt x="64" y="14"/>
                  </a:cubicBezTo>
                  <a:cubicBezTo>
                    <a:pt x="50" y="0"/>
                    <a:pt x="50" y="0"/>
                    <a:pt x="50" y="0"/>
                  </a:cubicBezTo>
                  <a:cubicBezTo>
                    <a:pt x="50" y="0"/>
                    <a:pt x="50" y="0"/>
                    <a:pt x="50" y="0"/>
                  </a:cubicBezTo>
                  <a:cubicBezTo>
                    <a:pt x="51" y="0"/>
                    <a:pt x="51" y="0"/>
                    <a:pt x="51" y="0"/>
                  </a:cubicBezTo>
                  <a:cubicBezTo>
                    <a:pt x="52" y="0"/>
                    <a:pt x="52" y="0"/>
                    <a:pt x="52" y="0"/>
                  </a:cubicBezTo>
                  <a:cubicBezTo>
                    <a:pt x="54" y="0"/>
                    <a:pt x="56" y="0"/>
                    <a:pt x="59" y="3"/>
                  </a:cubicBezTo>
                  <a:cubicBezTo>
                    <a:pt x="69" y="13"/>
                    <a:pt x="69" y="13"/>
                    <a:pt x="69" y="13"/>
                  </a:cubicBezTo>
                </a:path>
              </a:pathLst>
            </a:custGeom>
            <a:solidFill>
              <a:srgbClr val="FFFFFF"/>
            </a:solidFill>
            <a:ln>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pic>
          <p:nvPicPr>
            <p:cNvPr id="6" name="Picture 7"/>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684127" y="1640097"/>
              <a:ext cx="708903" cy="73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15472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6"/>
          <p:cNvSpPr>
            <a:spLocks/>
          </p:cNvSpPr>
          <p:nvPr/>
        </p:nvSpPr>
        <p:spPr bwMode="auto">
          <a:xfrm flipH="1">
            <a:off x="2319331" y="2400318"/>
            <a:ext cx="5296480" cy="2777705"/>
          </a:xfrm>
          <a:custGeom>
            <a:avLst/>
            <a:gdLst>
              <a:gd name="T0" fmla="*/ 272 w 371"/>
              <a:gd name="T1" fmla="*/ 0 h 196"/>
              <a:gd name="T2" fmla="*/ 371 w 371"/>
              <a:gd name="T3" fmla="*/ 98 h 196"/>
              <a:gd name="T4" fmla="*/ 272 w 371"/>
              <a:gd name="T5" fmla="*/ 196 h 196"/>
              <a:gd name="T6" fmla="*/ 272 w 371"/>
              <a:gd name="T7" fmla="*/ 196 h 196"/>
              <a:gd name="T8" fmla="*/ 272 w 371"/>
              <a:gd name="T9" fmla="*/ 196 h 196"/>
              <a:gd name="T10" fmla="*/ 65 w 371"/>
              <a:gd name="T11" fmla="*/ 196 h 196"/>
              <a:gd name="T12" fmla="*/ 65 w 371"/>
              <a:gd name="T13" fmla="*/ 196 h 196"/>
              <a:gd name="T14" fmla="*/ 61 w 371"/>
              <a:gd name="T15" fmla="*/ 196 h 196"/>
              <a:gd name="T16" fmla="*/ 61 w 371"/>
              <a:gd name="T17" fmla="*/ 196 h 196"/>
              <a:gd name="T18" fmla="*/ 60 w 371"/>
              <a:gd name="T19" fmla="*/ 196 h 196"/>
              <a:gd name="T20" fmla="*/ 0 w 371"/>
              <a:gd name="T21" fmla="*/ 136 h 196"/>
              <a:gd name="T22" fmla="*/ 60 w 371"/>
              <a:gd name="T23" fmla="*/ 76 h 196"/>
              <a:gd name="T24" fmla="*/ 84 w 371"/>
              <a:gd name="T25" fmla="*/ 81 h 196"/>
              <a:gd name="T26" fmla="*/ 153 w 371"/>
              <a:gd name="T27" fmla="*/ 39 h 196"/>
              <a:gd name="T28" fmla="*/ 189 w 371"/>
              <a:gd name="T29" fmla="*/ 48 h 196"/>
              <a:gd name="T30" fmla="*/ 272 w 371"/>
              <a:gd name="T31"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196">
                <a:moveTo>
                  <a:pt x="272" y="0"/>
                </a:moveTo>
                <a:cubicBezTo>
                  <a:pt x="327" y="0"/>
                  <a:pt x="371" y="44"/>
                  <a:pt x="371" y="98"/>
                </a:cubicBezTo>
                <a:cubicBezTo>
                  <a:pt x="371" y="153"/>
                  <a:pt x="327" y="196"/>
                  <a:pt x="272" y="196"/>
                </a:cubicBezTo>
                <a:cubicBezTo>
                  <a:pt x="272" y="196"/>
                  <a:pt x="272" y="196"/>
                  <a:pt x="272" y="196"/>
                </a:cubicBezTo>
                <a:cubicBezTo>
                  <a:pt x="272" y="196"/>
                  <a:pt x="272" y="196"/>
                  <a:pt x="272" y="196"/>
                </a:cubicBezTo>
                <a:cubicBezTo>
                  <a:pt x="65" y="196"/>
                  <a:pt x="65" y="196"/>
                  <a:pt x="65" y="196"/>
                </a:cubicBezTo>
                <a:cubicBezTo>
                  <a:pt x="65" y="196"/>
                  <a:pt x="65" y="196"/>
                  <a:pt x="65" y="196"/>
                </a:cubicBezTo>
                <a:cubicBezTo>
                  <a:pt x="61" y="196"/>
                  <a:pt x="61" y="196"/>
                  <a:pt x="61" y="196"/>
                </a:cubicBezTo>
                <a:cubicBezTo>
                  <a:pt x="61" y="196"/>
                  <a:pt x="61" y="196"/>
                  <a:pt x="61" y="196"/>
                </a:cubicBezTo>
                <a:cubicBezTo>
                  <a:pt x="60" y="196"/>
                  <a:pt x="60" y="196"/>
                  <a:pt x="60" y="196"/>
                </a:cubicBezTo>
                <a:cubicBezTo>
                  <a:pt x="27" y="196"/>
                  <a:pt x="0" y="170"/>
                  <a:pt x="0" y="136"/>
                </a:cubicBezTo>
                <a:cubicBezTo>
                  <a:pt x="0" y="103"/>
                  <a:pt x="27" y="76"/>
                  <a:pt x="60" y="76"/>
                </a:cubicBezTo>
                <a:cubicBezTo>
                  <a:pt x="69" y="76"/>
                  <a:pt x="77" y="78"/>
                  <a:pt x="84" y="81"/>
                </a:cubicBezTo>
                <a:cubicBezTo>
                  <a:pt x="97" y="56"/>
                  <a:pt x="123" y="39"/>
                  <a:pt x="153" y="39"/>
                </a:cubicBezTo>
                <a:cubicBezTo>
                  <a:pt x="166" y="39"/>
                  <a:pt x="178" y="42"/>
                  <a:pt x="189" y="48"/>
                </a:cubicBezTo>
                <a:cubicBezTo>
                  <a:pt x="206" y="19"/>
                  <a:pt x="237" y="0"/>
                  <a:pt x="27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 name="Title 32"/>
          <p:cNvSpPr>
            <a:spLocks noGrp="1"/>
          </p:cNvSpPr>
          <p:nvPr>
            <p:ph type="title"/>
          </p:nvPr>
        </p:nvSpPr>
        <p:spPr/>
        <p:txBody>
          <a:bodyPr/>
          <a:lstStyle/>
          <a:p>
            <a:r>
              <a:rPr lang="en-US" sz="5507" dirty="0">
                <a:solidFill>
                  <a:schemeClr val="tx1"/>
                </a:solidFill>
              </a:rPr>
              <a:t>Focused Scenarios for 2012 R2 wave</a:t>
            </a:r>
          </a:p>
        </p:txBody>
      </p:sp>
      <p:sp>
        <p:nvSpPr>
          <p:cNvPr id="2" name="Text Placeholder 1"/>
          <p:cNvSpPr>
            <a:spLocks noGrp="1"/>
          </p:cNvSpPr>
          <p:nvPr>
            <p:ph type="body" sz="quarter" idx="4294967295"/>
          </p:nvPr>
        </p:nvSpPr>
        <p:spPr>
          <a:xfrm>
            <a:off x="1442772" y="1498775"/>
            <a:ext cx="10358437" cy="5021311"/>
          </a:xfrm>
        </p:spPr>
        <p:txBody>
          <a:bodyPr/>
          <a:lstStyle/>
          <a:p>
            <a:pPr marL="0" indent="0">
              <a:buNone/>
            </a:pPr>
            <a:r>
              <a:rPr lang="en-US" dirty="0" smtClean="0">
                <a:solidFill>
                  <a:srgbClr val="FFFFFF"/>
                </a:solidFill>
              </a:rPr>
              <a:t>Windows Server 2012 R2 is </a:t>
            </a:r>
            <a:r>
              <a:rPr lang="en-US" b="1" dirty="0" smtClean="0">
                <a:solidFill>
                  <a:schemeClr val="accent2"/>
                </a:solidFill>
              </a:rPr>
              <a:t>cloud optimized</a:t>
            </a:r>
            <a:endParaRPr lang="en-US" sz="1400" dirty="0">
              <a:solidFill>
                <a:schemeClr val="accent2"/>
              </a:solidFill>
            </a:endParaRPr>
          </a:p>
          <a:p>
            <a:endParaRPr lang="en-US" sz="1836" dirty="0">
              <a:solidFill>
                <a:srgbClr val="080808"/>
              </a:solidFill>
            </a:endParaRPr>
          </a:p>
          <a:p>
            <a:endParaRPr lang="en-US" sz="1836" dirty="0">
              <a:solidFill>
                <a:srgbClr val="080808"/>
              </a:solidFill>
            </a:endParaRPr>
          </a:p>
          <a:p>
            <a:pPr marL="0" indent="0">
              <a:buNone/>
            </a:pPr>
            <a:r>
              <a:rPr lang="en-US" sz="1836" dirty="0">
                <a:solidFill>
                  <a:srgbClr val="080808"/>
                </a:solidFill>
              </a:rPr>
              <a:t/>
            </a:r>
            <a:br>
              <a:rPr lang="en-US" sz="1836" dirty="0">
                <a:solidFill>
                  <a:srgbClr val="080808"/>
                </a:solidFill>
              </a:rPr>
            </a:br>
            <a:r>
              <a:rPr lang="en-US" dirty="0" smtClean="0">
                <a:solidFill>
                  <a:srgbClr val="080808"/>
                </a:solidFill>
              </a:rPr>
              <a:t>	</a:t>
            </a:r>
            <a:r>
              <a:rPr lang="en-US" dirty="0" smtClean="0">
                <a:solidFill>
                  <a:schemeClr val="bg2"/>
                </a:solidFill>
              </a:rPr>
              <a:t>Private Clouds</a:t>
            </a:r>
            <a:br>
              <a:rPr lang="en-US" dirty="0" smtClean="0">
                <a:solidFill>
                  <a:schemeClr val="bg2"/>
                </a:solidFill>
              </a:rPr>
            </a:br>
            <a:r>
              <a:rPr lang="en-US" dirty="0" smtClean="0">
                <a:solidFill>
                  <a:schemeClr val="bg2"/>
                </a:solidFill>
              </a:rPr>
              <a:t>	Hosted Clouds</a:t>
            </a:r>
            <a:br>
              <a:rPr lang="en-US" dirty="0" smtClean="0">
                <a:solidFill>
                  <a:schemeClr val="bg2"/>
                </a:solidFill>
              </a:rPr>
            </a:br>
            <a:r>
              <a:rPr lang="en-US" dirty="0" smtClean="0">
                <a:solidFill>
                  <a:schemeClr val="bg2"/>
                </a:solidFill>
              </a:rPr>
              <a:t>	Cloud Service Providers</a:t>
            </a:r>
            <a:r>
              <a:rPr lang="en-US" dirty="0" smtClean="0">
                <a:solidFill>
                  <a:srgbClr val="080808"/>
                </a:solidFill>
              </a:rPr>
              <a:t/>
            </a:r>
            <a:br>
              <a:rPr lang="en-US" dirty="0" smtClean="0">
                <a:solidFill>
                  <a:srgbClr val="080808"/>
                </a:solidFill>
              </a:rPr>
            </a:br>
            <a:r>
              <a:rPr lang="en-US" sz="1836" dirty="0">
                <a:solidFill>
                  <a:srgbClr val="080808"/>
                </a:solidFill>
              </a:rPr>
              <a:t>	</a:t>
            </a:r>
          </a:p>
          <a:p>
            <a:endParaRPr lang="en-US" sz="1200" dirty="0">
              <a:solidFill>
                <a:srgbClr val="080808"/>
              </a:solidFill>
            </a:endParaRPr>
          </a:p>
          <a:p>
            <a:pPr marL="0" indent="0">
              <a:buNone/>
            </a:pPr>
            <a:r>
              <a:rPr lang="en-US" b="1" dirty="0" smtClean="0">
                <a:solidFill>
                  <a:schemeClr val="accent2"/>
                </a:solidFill>
              </a:rPr>
              <a:t>		Reducing</a:t>
            </a:r>
            <a:r>
              <a:rPr lang="en-US" dirty="0" smtClean="0">
                <a:solidFill>
                  <a:schemeClr val="accent2"/>
                </a:solidFill>
              </a:rPr>
              <a:t> </a:t>
            </a:r>
            <a:r>
              <a:rPr lang="en-US" dirty="0" smtClean="0">
                <a:solidFill>
                  <a:srgbClr val="FFFFFF"/>
                </a:solidFill>
              </a:rPr>
              <a:t>capital and operational 					storage and availability </a:t>
            </a:r>
            <a:r>
              <a:rPr lang="en-US" b="1" dirty="0" smtClean="0">
                <a:solidFill>
                  <a:schemeClr val="accent2"/>
                </a:solidFill>
              </a:rPr>
              <a:t>costs</a:t>
            </a:r>
            <a:endParaRPr lang="en-US" dirty="0">
              <a:solidFill>
                <a:schemeClr val="accent2"/>
              </a:solidFill>
            </a:endParaRPr>
          </a:p>
        </p:txBody>
      </p:sp>
    </p:spTree>
    <p:extLst>
      <p:ext uri="{BB962C8B-B14F-4D97-AF65-F5344CB8AC3E}">
        <p14:creationId xmlns:p14="http://schemas.microsoft.com/office/powerpoint/2010/main" val="353148373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p:txBody>
          <a:bodyPr/>
          <a:lstStyle/>
          <a:p>
            <a:r>
              <a:rPr lang="en-US" smtClean="0"/>
              <a:t>Infrastructure-as-a-Service Storage Vision</a:t>
            </a:r>
            <a:endParaRPr lang="en-US" dirty="0"/>
          </a:p>
        </p:txBody>
      </p:sp>
      <p:sp>
        <p:nvSpPr>
          <p:cNvPr id="6" name="Content Placeholder 5"/>
          <p:cNvSpPr>
            <a:spLocks noGrp="1"/>
          </p:cNvSpPr>
          <p:nvPr>
            <p:ph sz="quarter" idx="10"/>
          </p:nvPr>
        </p:nvSpPr>
        <p:spPr>
          <a:xfrm>
            <a:off x="274638" y="1214438"/>
            <a:ext cx="11622187" cy="4998291"/>
          </a:xfrm>
        </p:spPr>
        <p:txBody>
          <a:bodyPr/>
          <a:lstStyle/>
          <a:p>
            <a:r>
              <a:rPr lang="en-US" sz="3600" dirty="0" smtClean="0"/>
              <a:t>Dramatically lowering the costs and effort of delivering </a:t>
            </a:r>
            <a:r>
              <a:rPr lang="en-US" sz="3600" dirty="0" err="1" smtClean="0"/>
              <a:t>IaaS</a:t>
            </a:r>
            <a:r>
              <a:rPr lang="en-US" sz="3600" dirty="0" smtClean="0"/>
              <a:t> storage services</a:t>
            </a:r>
          </a:p>
          <a:p>
            <a:pPr lvl="1"/>
            <a:endParaRPr lang="en-US" sz="2000" dirty="0" smtClean="0"/>
          </a:p>
          <a:p>
            <a:r>
              <a:rPr lang="en-US" sz="3600" dirty="0" smtClean="0"/>
              <a:t>Disaggregated compute and storage</a:t>
            </a:r>
          </a:p>
          <a:p>
            <a:pPr lvl="1"/>
            <a:r>
              <a:rPr lang="en-US" sz="2000" dirty="0" smtClean="0"/>
              <a:t>Independent manage and scale at each layer</a:t>
            </a:r>
          </a:p>
          <a:p>
            <a:endParaRPr lang="en-US" sz="3600" dirty="0" smtClean="0"/>
          </a:p>
          <a:p>
            <a:r>
              <a:rPr lang="en-US" sz="3600" dirty="0" smtClean="0"/>
              <a:t>Industry standard servers, </a:t>
            </a:r>
            <a:br>
              <a:rPr lang="en-US" sz="3600" dirty="0" smtClean="0"/>
            </a:br>
            <a:r>
              <a:rPr lang="en-US" sz="3600" dirty="0" smtClean="0"/>
              <a:t>networking and storage</a:t>
            </a:r>
          </a:p>
          <a:p>
            <a:pPr lvl="1"/>
            <a:r>
              <a:rPr lang="en-US" sz="2000" dirty="0" smtClean="0"/>
              <a:t>Inexpensive networks</a:t>
            </a:r>
          </a:p>
          <a:p>
            <a:pPr lvl="1"/>
            <a:r>
              <a:rPr lang="en-US" sz="2000" dirty="0" smtClean="0"/>
              <a:t>Inexpensive shared JBOD storage</a:t>
            </a:r>
            <a:endParaRPr lang="en-US" sz="2000" dirty="0"/>
          </a:p>
        </p:txBody>
      </p:sp>
      <p:sp>
        <p:nvSpPr>
          <p:cNvPr id="44" name="Rectangle 43"/>
          <p:cNvSpPr/>
          <p:nvPr/>
        </p:nvSpPr>
        <p:spPr bwMode="auto">
          <a:xfrm>
            <a:off x="8374025" y="3830898"/>
            <a:ext cx="3306503" cy="1025952"/>
          </a:xfrm>
          <a:prstGeom prst="rect">
            <a:avLst/>
          </a:prstGeom>
          <a:solidFill>
            <a:schemeClr val="accent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32" tIns="46616" rIns="93232" bIns="46616" numCol="1" rtlCol="0" anchor="b" anchorCtr="0" compatLnSpc="1">
            <a:prstTxWarp prst="textNoShape">
              <a:avLst/>
            </a:prstTxWarp>
          </a:bodyPr>
          <a:lstStyle/>
          <a:p>
            <a:pPr algn="ctr" defTabSz="932010" fontAlgn="base">
              <a:lnSpc>
                <a:spcPct val="90000"/>
              </a:lnSpc>
              <a:spcBef>
                <a:spcPct val="0"/>
              </a:spcBef>
              <a:spcAft>
                <a:spcPct val="0"/>
              </a:spcAft>
            </a:pPr>
            <a:r>
              <a:rPr lang="en-US" sz="1122" spc="-51" dirty="0">
                <a:solidFill>
                  <a:schemeClr val="tx1"/>
                </a:solidFill>
              </a:rPr>
              <a:t>Scale-Out File Server Clusters</a:t>
            </a:r>
          </a:p>
          <a:p>
            <a:pPr algn="ctr" defTabSz="932010" fontAlgn="base">
              <a:lnSpc>
                <a:spcPct val="90000"/>
              </a:lnSpc>
              <a:spcBef>
                <a:spcPct val="0"/>
              </a:spcBef>
              <a:spcAft>
                <a:spcPct val="0"/>
              </a:spcAft>
            </a:pPr>
            <a:r>
              <a:rPr lang="en-US" sz="1122" spc="-51" dirty="0">
                <a:solidFill>
                  <a:schemeClr val="tx1"/>
                </a:solidFill>
              </a:rPr>
              <a:t>Storage Spaces Virtualization and Resiliency</a:t>
            </a:r>
          </a:p>
        </p:txBody>
      </p:sp>
      <p:sp>
        <p:nvSpPr>
          <p:cNvPr id="45" name="Rectangle 44"/>
          <p:cNvSpPr/>
          <p:nvPr/>
        </p:nvSpPr>
        <p:spPr bwMode="auto">
          <a:xfrm>
            <a:off x="8374025" y="2583126"/>
            <a:ext cx="3306503" cy="932707"/>
          </a:xfrm>
          <a:prstGeom prst="rect">
            <a:avLst/>
          </a:prstGeom>
          <a:solidFill>
            <a:schemeClr val="accent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32" tIns="46616" rIns="93232" bIns="46616" numCol="1" rtlCol="0" anchor="b" anchorCtr="0" compatLnSpc="1">
            <a:prstTxWarp prst="textNoShape">
              <a:avLst/>
            </a:prstTxWarp>
          </a:bodyPr>
          <a:lstStyle/>
          <a:p>
            <a:pPr algn="ctr" defTabSz="932010" fontAlgn="base">
              <a:lnSpc>
                <a:spcPct val="90000"/>
              </a:lnSpc>
              <a:spcBef>
                <a:spcPct val="0"/>
              </a:spcBef>
              <a:spcAft>
                <a:spcPct val="0"/>
              </a:spcAft>
            </a:pPr>
            <a:r>
              <a:rPr lang="en-US" sz="1122" spc="-51" dirty="0">
                <a:solidFill>
                  <a:schemeClr val="tx1"/>
                </a:solidFill>
              </a:rPr>
              <a:t>Hyper-V Clusters</a:t>
            </a:r>
          </a:p>
        </p:txBody>
      </p:sp>
      <p:pic>
        <p:nvPicPr>
          <p:cNvPr id="52"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11175619" y="2658150"/>
            <a:ext cx="361551" cy="619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Rectangle 52"/>
          <p:cNvSpPr/>
          <p:nvPr/>
        </p:nvSpPr>
        <p:spPr bwMode="auto">
          <a:xfrm>
            <a:off x="8375955" y="3568045"/>
            <a:ext cx="3306503" cy="212271"/>
          </a:xfrm>
          <a:prstGeom prst="rect">
            <a:avLst/>
          </a:prstGeom>
          <a:solidFill>
            <a:schemeClr val="accent6"/>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3232" tIns="46616" rIns="93232" bIns="46616" numCol="1" rtlCol="0" anchor="ctr" anchorCtr="0" compatLnSpc="1">
            <a:prstTxWarp prst="textNoShape">
              <a:avLst/>
            </a:prstTxWarp>
          </a:bodyPr>
          <a:lstStyle/>
          <a:p>
            <a:pPr algn="ctr" defTabSz="932010" fontAlgn="base">
              <a:lnSpc>
                <a:spcPct val="90000"/>
              </a:lnSpc>
              <a:spcBef>
                <a:spcPct val="0"/>
              </a:spcBef>
              <a:spcAft>
                <a:spcPct val="0"/>
              </a:spcAft>
            </a:pPr>
            <a:r>
              <a:rPr lang="en-US" sz="1122" spc="-51" dirty="0">
                <a:solidFill>
                  <a:schemeClr val="tx1"/>
                </a:solidFill>
              </a:rPr>
              <a:t>SMB</a:t>
            </a:r>
          </a:p>
        </p:txBody>
      </p:sp>
      <p:sp>
        <p:nvSpPr>
          <p:cNvPr id="57" name="Rectangle 56"/>
          <p:cNvSpPr/>
          <p:nvPr/>
        </p:nvSpPr>
        <p:spPr bwMode="auto">
          <a:xfrm>
            <a:off x="8374025" y="4909329"/>
            <a:ext cx="3306503" cy="541485"/>
          </a:xfrm>
          <a:prstGeom prst="rect">
            <a:avLst/>
          </a:prstGeom>
          <a:solidFill>
            <a:schemeClr val="accent3"/>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122" spc="-51"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8" name="TextBox 57"/>
          <p:cNvSpPr txBox="1"/>
          <p:nvPr/>
        </p:nvSpPr>
        <p:spPr>
          <a:xfrm>
            <a:off x="8374025" y="4952807"/>
            <a:ext cx="1152974" cy="446397"/>
          </a:xfrm>
          <a:prstGeom prst="rect">
            <a:avLst/>
          </a:prstGeom>
          <a:noFill/>
          <a:ln>
            <a:noFill/>
          </a:ln>
        </p:spPr>
        <p:txBody>
          <a:bodyPr wrap="square" rtlCol="0">
            <a:spAutoFit/>
          </a:bodyPr>
          <a:lstStyle/>
          <a:p>
            <a:r>
              <a:rPr lang="en-US" sz="1122" dirty="0">
                <a:solidFill>
                  <a:srgbClr val="FFFFFF"/>
                </a:solidFill>
              </a:rPr>
              <a:t>Shared JBOD</a:t>
            </a:r>
            <a:br>
              <a:rPr lang="en-US" sz="1122" dirty="0">
                <a:solidFill>
                  <a:srgbClr val="FFFFFF"/>
                </a:solidFill>
              </a:rPr>
            </a:br>
            <a:r>
              <a:rPr lang="en-US" sz="1122" dirty="0">
                <a:solidFill>
                  <a:srgbClr val="FFFFFF"/>
                </a:solidFill>
              </a:rPr>
              <a:t>Storage</a:t>
            </a:r>
          </a:p>
        </p:txBody>
      </p:sp>
      <p:sp>
        <p:nvSpPr>
          <p:cNvPr id="59" name="Freeform 79"/>
          <p:cNvSpPr>
            <a:spLocks noEditPoints="1"/>
          </p:cNvSpPr>
          <p:nvPr/>
        </p:nvSpPr>
        <p:spPr bwMode="black">
          <a:xfrm>
            <a:off x="9636173" y="4970655"/>
            <a:ext cx="286477" cy="40883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122">
              <a:solidFill>
                <a:srgbClr val="000000"/>
              </a:solidFill>
            </a:endParaRPr>
          </a:p>
        </p:txBody>
      </p:sp>
      <p:sp>
        <p:nvSpPr>
          <p:cNvPr id="60" name="Freeform 79"/>
          <p:cNvSpPr>
            <a:spLocks noEditPoints="1"/>
          </p:cNvSpPr>
          <p:nvPr/>
        </p:nvSpPr>
        <p:spPr bwMode="black">
          <a:xfrm>
            <a:off x="10039803" y="4970655"/>
            <a:ext cx="286477" cy="40883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122">
              <a:solidFill>
                <a:srgbClr val="000000"/>
              </a:solidFill>
            </a:endParaRPr>
          </a:p>
        </p:txBody>
      </p:sp>
      <p:sp>
        <p:nvSpPr>
          <p:cNvPr id="61" name="Freeform 79"/>
          <p:cNvSpPr>
            <a:spLocks noEditPoints="1"/>
          </p:cNvSpPr>
          <p:nvPr/>
        </p:nvSpPr>
        <p:spPr bwMode="black">
          <a:xfrm>
            <a:off x="10443434" y="4970655"/>
            <a:ext cx="286477" cy="40883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122">
              <a:solidFill>
                <a:srgbClr val="000000"/>
              </a:solidFill>
            </a:endParaRPr>
          </a:p>
        </p:txBody>
      </p:sp>
      <p:sp>
        <p:nvSpPr>
          <p:cNvPr id="62" name="Freeform 79"/>
          <p:cNvSpPr>
            <a:spLocks noEditPoints="1"/>
          </p:cNvSpPr>
          <p:nvPr/>
        </p:nvSpPr>
        <p:spPr bwMode="black">
          <a:xfrm>
            <a:off x="10847064" y="4970655"/>
            <a:ext cx="286477" cy="40883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122">
              <a:solidFill>
                <a:srgbClr val="000000"/>
              </a:solidFill>
            </a:endParaRPr>
          </a:p>
        </p:txBody>
      </p:sp>
      <p:sp>
        <p:nvSpPr>
          <p:cNvPr id="63" name="Freeform 79"/>
          <p:cNvSpPr>
            <a:spLocks noEditPoints="1"/>
          </p:cNvSpPr>
          <p:nvPr/>
        </p:nvSpPr>
        <p:spPr bwMode="black">
          <a:xfrm>
            <a:off x="11250694" y="4970655"/>
            <a:ext cx="286477" cy="40883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122">
              <a:solidFill>
                <a:srgbClr val="000000"/>
              </a:solidFill>
            </a:endParaRPr>
          </a:p>
        </p:txBody>
      </p:sp>
      <p:pic>
        <p:nvPicPr>
          <p:cNvPr id="25"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10658287" y="2658150"/>
            <a:ext cx="361551" cy="619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10140955" y="2658150"/>
            <a:ext cx="361551" cy="619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9623623" y="2658150"/>
            <a:ext cx="361551" cy="619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9106291" y="2658150"/>
            <a:ext cx="361551" cy="619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8588960" y="2658150"/>
            <a:ext cx="361551" cy="619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10477511" y="3875181"/>
            <a:ext cx="361551" cy="619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9215262" y="3875181"/>
            <a:ext cx="361551" cy="619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981112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rot="10800000" flipH="1" flipV="1">
            <a:off x="10232454" y="1799682"/>
            <a:ext cx="1212384" cy="2331508"/>
          </a:xfrm>
          <a:prstGeom prst="rect">
            <a:avLst/>
          </a:prstGeom>
          <a:ln>
            <a:solidFill>
              <a:schemeClr val="bg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1600" dirty="0">
                <a:gradFill>
                  <a:gsLst>
                    <a:gs pos="0">
                      <a:srgbClr val="FFFFFF"/>
                    </a:gs>
                    <a:gs pos="100000">
                      <a:srgbClr val="FFFFFF"/>
                    </a:gs>
                  </a:gsLst>
                  <a:lin ang="5400000" scaled="0"/>
                </a:gradFill>
              </a:rPr>
              <a:t>Hyper-V</a:t>
            </a:r>
          </a:p>
        </p:txBody>
      </p:sp>
      <p:sp>
        <p:nvSpPr>
          <p:cNvPr id="43" name="Rectangle 42"/>
          <p:cNvSpPr/>
          <p:nvPr/>
        </p:nvSpPr>
        <p:spPr>
          <a:xfrm rot="10800000" flipH="1" flipV="1">
            <a:off x="10179912" y="1865359"/>
            <a:ext cx="1212384" cy="2331508"/>
          </a:xfrm>
          <a:prstGeom prst="rect">
            <a:avLst/>
          </a:prstGeom>
          <a:ln>
            <a:solidFill>
              <a:schemeClr val="bg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1600" dirty="0">
                <a:gradFill>
                  <a:gsLst>
                    <a:gs pos="0">
                      <a:srgbClr val="FFFFFF"/>
                    </a:gs>
                    <a:gs pos="100000">
                      <a:srgbClr val="FFFFFF"/>
                    </a:gs>
                  </a:gsLst>
                  <a:lin ang="5400000" scaled="0"/>
                </a:gradFill>
              </a:rPr>
              <a:t>Hyper-V</a:t>
            </a:r>
          </a:p>
        </p:txBody>
      </p:sp>
      <p:sp>
        <p:nvSpPr>
          <p:cNvPr id="40" name="Rectangle 39"/>
          <p:cNvSpPr/>
          <p:nvPr/>
        </p:nvSpPr>
        <p:spPr>
          <a:xfrm rot="10800000" flipH="1" flipV="1">
            <a:off x="8877262" y="1799682"/>
            <a:ext cx="1212384" cy="2331508"/>
          </a:xfrm>
          <a:prstGeom prst="rect">
            <a:avLst/>
          </a:prstGeom>
          <a:ln>
            <a:solidFill>
              <a:schemeClr val="bg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1600" dirty="0">
                <a:gradFill>
                  <a:gsLst>
                    <a:gs pos="0">
                      <a:srgbClr val="FFFFFF"/>
                    </a:gs>
                    <a:gs pos="100000">
                      <a:srgbClr val="FFFFFF"/>
                    </a:gs>
                  </a:gsLst>
                  <a:lin ang="5400000" scaled="0"/>
                </a:gradFill>
              </a:rPr>
              <a:t>Hyper-V</a:t>
            </a:r>
          </a:p>
        </p:txBody>
      </p:sp>
      <p:sp>
        <p:nvSpPr>
          <p:cNvPr id="41" name="Rectangle 40"/>
          <p:cNvSpPr/>
          <p:nvPr/>
        </p:nvSpPr>
        <p:spPr>
          <a:xfrm rot="10800000" flipH="1" flipV="1">
            <a:off x="8824721" y="1865359"/>
            <a:ext cx="1212384" cy="2331508"/>
          </a:xfrm>
          <a:prstGeom prst="rect">
            <a:avLst/>
          </a:prstGeom>
          <a:ln>
            <a:solidFill>
              <a:schemeClr val="bg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1600" dirty="0">
                <a:gradFill>
                  <a:gsLst>
                    <a:gs pos="0">
                      <a:srgbClr val="FFFFFF"/>
                    </a:gs>
                    <a:gs pos="100000">
                      <a:srgbClr val="FFFFFF"/>
                    </a:gs>
                  </a:gsLst>
                  <a:lin ang="5400000" scaled="0"/>
                </a:gradFill>
              </a:rPr>
              <a:t>Hyper-V</a:t>
            </a:r>
          </a:p>
        </p:txBody>
      </p:sp>
      <p:sp>
        <p:nvSpPr>
          <p:cNvPr id="39" name="Rectangle 38"/>
          <p:cNvSpPr/>
          <p:nvPr/>
        </p:nvSpPr>
        <p:spPr>
          <a:xfrm rot="10800000" flipH="1" flipV="1">
            <a:off x="7500237" y="1788737"/>
            <a:ext cx="1212384" cy="2331508"/>
          </a:xfrm>
          <a:prstGeom prst="rect">
            <a:avLst/>
          </a:prstGeom>
          <a:ln>
            <a:solidFill>
              <a:schemeClr val="bg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1600" dirty="0">
                <a:gradFill>
                  <a:gsLst>
                    <a:gs pos="0">
                      <a:srgbClr val="FFFFFF"/>
                    </a:gs>
                    <a:gs pos="100000">
                      <a:srgbClr val="FFFFFF"/>
                    </a:gs>
                  </a:gsLst>
                  <a:lin ang="5400000" scaled="0"/>
                </a:gradFill>
              </a:rPr>
              <a:t>Hyper-V</a:t>
            </a:r>
          </a:p>
        </p:txBody>
      </p:sp>
      <p:sp>
        <p:nvSpPr>
          <p:cNvPr id="38" name="Rectangle 37"/>
          <p:cNvSpPr/>
          <p:nvPr/>
        </p:nvSpPr>
        <p:spPr>
          <a:xfrm rot="10800000" flipH="1" flipV="1">
            <a:off x="7434560" y="1854414"/>
            <a:ext cx="1212384" cy="2331508"/>
          </a:xfrm>
          <a:prstGeom prst="rect">
            <a:avLst/>
          </a:prstGeom>
          <a:ln>
            <a:solidFill>
              <a:schemeClr val="bg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1600" dirty="0">
                <a:gradFill>
                  <a:gsLst>
                    <a:gs pos="0">
                      <a:srgbClr val="FFFFFF"/>
                    </a:gs>
                    <a:gs pos="100000">
                      <a:srgbClr val="FFFFFF"/>
                    </a:gs>
                  </a:gsLst>
                  <a:lin ang="5400000" scaled="0"/>
                </a:gradFill>
              </a:rPr>
              <a:t>Hyper-V</a:t>
            </a:r>
          </a:p>
        </p:txBody>
      </p:sp>
      <p:sp>
        <p:nvSpPr>
          <p:cNvPr id="7" name="Title 6"/>
          <p:cNvSpPr>
            <a:spLocks noGrp="1"/>
          </p:cNvSpPr>
          <p:nvPr>
            <p:ph type="title"/>
          </p:nvPr>
        </p:nvSpPr>
        <p:spPr/>
        <p:txBody>
          <a:bodyPr>
            <a:normAutofit fontScale="90000"/>
          </a:bodyPr>
          <a:lstStyle/>
          <a:p>
            <a:r>
              <a:rPr lang="en-US" dirty="0" smtClean="0"/>
              <a:t>Hyper-V over SMB</a:t>
            </a:r>
            <a:endParaRPr lang="en-US" dirty="0">
              <a:latin typeface="+mn-lt"/>
            </a:endParaRPr>
          </a:p>
        </p:txBody>
      </p:sp>
      <p:sp>
        <p:nvSpPr>
          <p:cNvPr id="3" name="Content Placeholder 2"/>
          <p:cNvSpPr>
            <a:spLocks noGrp="1"/>
          </p:cNvSpPr>
          <p:nvPr>
            <p:ph type="body" sz="quarter" idx="10"/>
          </p:nvPr>
        </p:nvSpPr>
        <p:spPr>
          <a:xfrm>
            <a:off x="274639" y="1212849"/>
            <a:ext cx="6328292" cy="5258876"/>
          </a:xfrm>
        </p:spPr>
        <p:txBody>
          <a:bodyPr/>
          <a:lstStyle/>
          <a:p>
            <a:pPr marL="0" indent="0">
              <a:buNone/>
            </a:pPr>
            <a:r>
              <a:rPr lang="en-US" sz="1632" b="1" dirty="0">
                <a:solidFill>
                  <a:schemeClr val="tx1"/>
                </a:solidFill>
              </a:rPr>
              <a:t>What is it?</a:t>
            </a:r>
          </a:p>
          <a:p>
            <a:pPr marL="285750" indent="-285750">
              <a:spcBef>
                <a:spcPts val="300"/>
              </a:spcBef>
              <a:buFont typeface="Arial" panose="020B0604020202020204" pitchFamily="34" charset="0"/>
              <a:buChar char="•"/>
            </a:pPr>
            <a:r>
              <a:rPr lang="en-US" sz="1632" dirty="0">
                <a:solidFill>
                  <a:schemeClr val="tx1"/>
                </a:solidFill>
              </a:rPr>
              <a:t>Store Hyper-V files in shares over the SMB 3.0 protocol</a:t>
            </a:r>
            <a:br>
              <a:rPr lang="en-US" sz="1632" dirty="0">
                <a:solidFill>
                  <a:schemeClr val="tx1"/>
                </a:solidFill>
              </a:rPr>
            </a:br>
            <a:r>
              <a:rPr lang="en-US" sz="1632" dirty="0">
                <a:solidFill>
                  <a:schemeClr val="tx1"/>
                </a:solidFill>
              </a:rPr>
              <a:t>(</a:t>
            </a:r>
            <a:r>
              <a:rPr lang="en-US" sz="1632" dirty="0" smtClean="0">
                <a:solidFill>
                  <a:schemeClr val="tx1"/>
                </a:solidFill>
              </a:rPr>
              <a:t>including </a:t>
            </a:r>
            <a:r>
              <a:rPr lang="en-US" sz="1632" dirty="0">
                <a:solidFill>
                  <a:schemeClr val="tx1"/>
                </a:solidFill>
              </a:rPr>
              <a:t>VM configuration, VHD files, snapshots)</a:t>
            </a:r>
          </a:p>
          <a:p>
            <a:pPr marL="285750" indent="-285750">
              <a:spcBef>
                <a:spcPts val="300"/>
              </a:spcBef>
              <a:buFont typeface="Arial" panose="020B0604020202020204" pitchFamily="34" charset="0"/>
              <a:buChar char="•"/>
            </a:pPr>
            <a:r>
              <a:rPr lang="en-US" sz="1632" dirty="0">
                <a:solidFill>
                  <a:schemeClr val="tx1"/>
                </a:solidFill>
              </a:rPr>
              <a:t>Works with both standalone and clustered servers </a:t>
            </a:r>
            <a:br>
              <a:rPr lang="en-US" sz="1632" dirty="0">
                <a:solidFill>
                  <a:schemeClr val="tx1"/>
                </a:solidFill>
              </a:rPr>
            </a:br>
            <a:r>
              <a:rPr lang="en-US" sz="1632" dirty="0">
                <a:solidFill>
                  <a:schemeClr val="tx1"/>
                </a:solidFill>
              </a:rPr>
              <a:t>(file storage used as cluster shared storage)</a:t>
            </a:r>
            <a:br>
              <a:rPr lang="en-US" sz="1632" dirty="0">
                <a:solidFill>
                  <a:schemeClr val="tx1"/>
                </a:solidFill>
              </a:rPr>
            </a:br>
            <a:endParaRPr lang="en-US" sz="714" dirty="0">
              <a:solidFill>
                <a:schemeClr val="tx1"/>
              </a:solidFill>
            </a:endParaRPr>
          </a:p>
          <a:p>
            <a:pPr marL="0" indent="0">
              <a:buNone/>
            </a:pPr>
            <a:r>
              <a:rPr lang="en-US" sz="1632" b="1" dirty="0">
                <a:solidFill>
                  <a:schemeClr val="tx1"/>
                </a:solidFill>
              </a:rPr>
              <a:t>Highlights</a:t>
            </a:r>
          </a:p>
          <a:p>
            <a:pPr marL="285750" indent="-285750">
              <a:spcBef>
                <a:spcPts val="300"/>
              </a:spcBef>
              <a:buFont typeface="Arial" panose="020B0604020202020204" pitchFamily="34" charset="0"/>
              <a:buChar char="•"/>
            </a:pPr>
            <a:r>
              <a:rPr lang="en-US" sz="1632" dirty="0">
                <a:solidFill>
                  <a:schemeClr val="tx1"/>
                </a:solidFill>
              </a:rPr>
              <a:t>Increases flexibility</a:t>
            </a:r>
          </a:p>
          <a:p>
            <a:pPr marL="285750" indent="-285750">
              <a:spcBef>
                <a:spcPts val="300"/>
              </a:spcBef>
              <a:buFont typeface="Arial" panose="020B0604020202020204" pitchFamily="34" charset="0"/>
              <a:buChar char="•"/>
            </a:pPr>
            <a:r>
              <a:rPr lang="en-US" sz="1632" dirty="0">
                <a:solidFill>
                  <a:schemeClr val="tx1"/>
                </a:solidFill>
              </a:rPr>
              <a:t>Eases provisioning, management and migration</a:t>
            </a:r>
          </a:p>
          <a:p>
            <a:pPr marL="285750" indent="-285750">
              <a:spcBef>
                <a:spcPts val="300"/>
              </a:spcBef>
              <a:buFont typeface="Arial" panose="020B0604020202020204" pitchFamily="34" charset="0"/>
              <a:buChar char="•"/>
            </a:pPr>
            <a:r>
              <a:rPr lang="en-US" sz="1632" dirty="0">
                <a:solidFill>
                  <a:schemeClr val="tx1"/>
                </a:solidFill>
              </a:rPr>
              <a:t>Leverages converged network</a:t>
            </a:r>
          </a:p>
          <a:p>
            <a:pPr marL="285750" indent="-285750">
              <a:spcBef>
                <a:spcPts val="300"/>
              </a:spcBef>
              <a:buFont typeface="Arial" panose="020B0604020202020204" pitchFamily="34" charset="0"/>
              <a:buChar char="•"/>
            </a:pPr>
            <a:r>
              <a:rPr lang="en-US" sz="1632" dirty="0">
                <a:solidFill>
                  <a:schemeClr val="tx1"/>
                </a:solidFill>
              </a:rPr>
              <a:t>Reduces </a:t>
            </a:r>
            <a:r>
              <a:rPr lang="en-US" sz="1632" dirty="0" smtClean="0">
                <a:solidFill>
                  <a:schemeClr val="tx1"/>
                </a:solidFill>
              </a:rPr>
              <a:t>capital and operational expenses</a:t>
            </a:r>
            <a:r>
              <a:rPr lang="en-US" sz="1632" dirty="0">
                <a:solidFill>
                  <a:schemeClr val="tx1"/>
                </a:solidFill>
              </a:rPr>
              <a:t/>
            </a:r>
            <a:br>
              <a:rPr lang="en-US" sz="1632" dirty="0">
                <a:solidFill>
                  <a:schemeClr val="tx1"/>
                </a:solidFill>
              </a:rPr>
            </a:br>
            <a:endParaRPr lang="en-US" sz="714" dirty="0">
              <a:solidFill>
                <a:schemeClr val="tx1"/>
              </a:solidFill>
            </a:endParaRPr>
          </a:p>
          <a:p>
            <a:pPr marL="0" indent="0">
              <a:buNone/>
            </a:pPr>
            <a:r>
              <a:rPr lang="en-US" sz="1632" b="1" dirty="0">
                <a:solidFill>
                  <a:schemeClr val="tx1"/>
                </a:solidFill>
              </a:rPr>
              <a:t>Supporting Features</a:t>
            </a:r>
          </a:p>
          <a:p>
            <a:pPr marL="285750" indent="-285750">
              <a:spcBef>
                <a:spcPts val="300"/>
              </a:spcBef>
              <a:buFont typeface="Arial" panose="020B0604020202020204" pitchFamily="34" charset="0"/>
              <a:buChar char="•"/>
            </a:pPr>
            <a:r>
              <a:rPr lang="en-US" sz="1632" dirty="0">
                <a:solidFill>
                  <a:schemeClr val="tx1"/>
                </a:solidFill>
              </a:rPr>
              <a:t>SMB Transparent Failover - Continuous availability</a:t>
            </a:r>
          </a:p>
          <a:p>
            <a:pPr marL="285750" indent="-285750">
              <a:spcBef>
                <a:spcPts val="300"/>
              </a:spcBef>
              <a:buFont typeface="Arial" panose="020B0604020202020204" pitchFamily="34" charset="0"/>
              <a:buChar char="•"/>
            </a:pPr>
            <a:r>
              <a:rPr lang="en-US" sz="1632" dirty="0">
                <a:solidFill>
                  <a:schemeClr val="tx1"/>
                </a:solidFill>
              </a:rPr>
              <a:t>SMB Scale-Out – Active/Active file server clusters</a:t>
            </a:r>
          </a:p>
          <a:p>
            <a:pPr marL="285750" indent="-285750">
              <a:spcBef>
                <a:spcPts val="300"/>
              </a:spcBef>
              <a:buFont typeface="Arial" panose="020B0604020202020204" pitchFamily="34" charset="0"/>
              <a:buChar char="•"/>
            </a:pPr>
            <a:r>
              <a:rPr lang="en-US" sz="1632" dirty="0">
                <a:solidFill>
                  <a:schemeClr val="tx1"/>
                </a:solidFill>
              </a:rPr>
              <a:t>SMB Direct (SMB over RDMA) - Low latency, low CPU use</a:t>
            </a:r>
          </a:p>
          <a:p>
            <a:pPr marL="285750" indent="-285750">
              <a:spcBef>
                <a:spcPts val="300"/>
              </a:spcBef>
              <a:buFont typeface="Arial" panose="020B0604020202020204" pitchFamily="34" charset="0"/>
              <a:buChar char="•"/>
            </a:pPr>
            <a:r>
              <a:rPr lang="en-US" sz="1632" dirty="0">
                <a:solidFill>
                  <a:schemeClr val="tx1"/>
                </a:solidFill>
              </a:rPr>
              <a:t>SMB Multichannel – Network throughput and failover</a:t>
            </a:r>
          </a:p>
          <a:p>
            <a:pPr marL="285750" indent="-285750">
              <a:spcBef>
                <a:spcPts val="300"/>
              </a:spcBef>
              <a:buFont typeface="Arial" panose="020B0604020202020204" pitchFamily="34" charset="0"/>
              <a:buChar char="•"/>
            </a:pPr>
            <a:r>
              <a:rPr lang="en-US" sz="1632" dirty="0">
                <a:solidFill>
                  <a:schemeClr val="tx1"/>
                </a:solidFill>
              </a:rPr>
              <a:t>SMB Encryption - Security</a:t>
            </a:r>
          </a:p>
          <a:p>
            <a:pPr marL="285750" indent="-285750">
              <a:spcBef>
                <a:spcPts val="300"/>
              </a:spcBef>
              <a:buFont typeface="Arial" panose="020B0604020202020204" pitchFamily="34" charset="0"/>
              <a:buChar char="•"/>
            </a:pPr>
            <a:r>
              <a:rPr lang="en-US" sz="1632" dirty="0">
                <a:solidFill>
                  <a:schemeClr val="tx1"/>
                </a:solidFill>
              </a:rPr>
              <a:t>VSS for SMB File Shares - Backup and restore</a:t>
            </a:r>
          </a:p>
          <a:p>
            <a:pPr marL="285750" indent="-285750">
              <a:spcBef>
                <a:spcPts val="300"/>
              </a:spcBef>
              <a:buFont typeface="Arial" panose="020B0604020202020204" pitchFamily="34" charset="0"/>
              <a:buChar char="•"/>
            </a:pPr>
            <a:r>
              <a:rPr lang="en-US" sz="1632" dirty="0">
                <a:solidFill>
                  <a:schemeClr val="tx1"/>
                </a:solidFill>
              </a:rPr>
              <a:t>SMB PowerShell </a:t>
            </a:r>
            <a:r>
              <a:rPr lang="en-US" sz="1632" dirty="0" smtClean="0">
                <a:solidFill>
                  <a:schemeClr val="tx1"/>
                </a:solidFill>
              </a:rPr>
              <a:t>and VMM Support - </a:t>
            </a:r>
            <a:r>
              <a:rPr lang="en-US" sz="1632" dirty="0">
                <a:solidFill>
                  <a:schemeClr val="tx1"/>
                </a:solidFill>
              </a:rPr>
              <a:t>Manageability</a:t>
            </a:r>
          </a:p>
        </p:txBody>
      </p:sp>
      <p:cxnSp>
        <p:nvCxnSpPr>
          <p:cNvPr id="10" name="Straight Connector 9"/>
          <p:cNvCxnSpPr>
            <a:stCxn id="13" idx="2"/>
            <a:endCxn id="15" idx="1"/>
          </p:cNvCxnSpPr>
          <p:nvPr/>
        </p:nvCxnSpPr>
        <p:spPr>
          <a:xfrm>
            <a:off x="8718958" y="5419089"/>
            <a:ext cx="591093" cy="14477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14" idx="2"/>
            <a:endCxn id="15" idx="1"/>
          </p:cNvCxnSpPr>
          <p:nvPr/>
        </p:nvCxnSpPr>
        <p:spPr>
          <a:xfrm flipH="1">
            <a:off x="9310051" y="5419089"/>
            <a:ext cx="591094" cy="14477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rot="10800000" flipH="1" flipV="1">
            <a:off x="8213044" y="4722891"/>
            <a:ext cx="1011828" cy="696198"/>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File Server</a:t>
            </a:r>
          </a:p>
        </p:txBody>
      </p:sp>
      <p:sp>
        <p:nvSpPr>
          <p:cNvPr id="14" name="Rectangle 13"/>
          <p:cNvSpPr/>
          <p:nvPr/>
        </p:nvSpPr>
        <p:spPr>
          <a:xfrm rot="10800000" flipH="1" flipV="1">
            <a:off x="9395231" y="4722891"/>
            <a:ext cx="1011828" cy="696198"/>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File Server</a:t>
            </a:r>
          </a:p>
        </p:txBody>
      </p:sp>
      <p:sp>
        <p:nvSpPr>
          <p:cNvPr id="15" name="Can 14"/>
          <p:cNvSpPr/>
          <p:nvPr/>
        </p:nvSpPr>
        <p:spPr>
          <a:xfrm>
            <a:off x="8710737" y="5563863"/>
            <a:ext cx="1198628" cy="671969"/>
          </a:xfrm>
          <a:prstGeom prst="can">
            <a:avLst/>
          </a:prstGeom>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solidFill>
                  <a:schemeClr val="bg1"/>
                </a:solidFill>
              </a:rPr>
              <a:t>Shared</a:t>
            </a:r>
          </a:p>
          <a:p>
            <a:pPr algn="ctr" defTabSz="932472" fontAlgn="base">
              <a:spcBef>
                <a:spcPct val="0"/>
              </a:spcBef>
              <a:spcAft>
                <a:spcPct val="0"/>
              </a:spcAft>
            </a:pPr>
            <a:r>
              <a:rPr lang="en-US" sz="1200" dirty="0">
                <a:solidFill>
                  <a:schemeClr val="bg1"/>
                </a:solidFill>
              </a:rPr>
              <a:t>Storage</a:t>
            </a:r>
          </a:p>
        </p:txBody>
      </p:sp>
      <p:sp>
        <p:nvSpPr>
          <p:cNvPr id="16" name="Rectangle 15"/>
          <p:cNvSpPr/>
          <p:nvPr/>
        </p:nvSpPr>
        <p:spPr>
          <a:xfrm rot="10800000" flipH="1" flipV="1">
            <a:off x="7371074" y="1922282"/>
            <a:ext cx="1212384" cy="2331508"/>
          </a:xfrm>
          <a:prstGeom prst="rect">
            <a:avLst/>
          </a:prstGeom>
          <a:ln>
            <a:solidFill>
              <a:schemeClr val="bg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1600" dirty="0">
                <a:gradFill>
                  <a:gsLst>
                    <a:gs pos="0">
                      <a:srgbClr val="FFFFFF"/>
                    </a:gs>
                    <a:gs pos="100000">
                      <a:srgbClr val="FFFFFF"/>
                    </a:gs>
                  </a:gsLst>
                  <a:lin ang="5400000" scaled="0"/>
                </a:gradFill>
              </a:rPr>
              <a:t>Hyper-V</a:t>
            </a:r>
          </a:p>
        </p:txBody>
      </p:sp>
      <p:sp>
        <p:nvSpPr>
          <p:cNvPr id="17" name="Rectangle 16"/>
          <p:cNvSpPr/>
          <p:nvPr/>
        </p:nvSpPr>
        <p:spPr>
          <a:xfrm rot="10800000" flipH="1" flipV="1">
            <a:off x="7510965" y="2052528"/>
            <a:ext cx="932603" cy="559562"/>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a:gradFill>
                  <a:gsLst>
                    <a:gs pos="0">
                      <a:srgbClr val="FFFFFF"/>
                    </a:gs>
                    <a:gs pos="100000">
                      <a:srgbClr val="FFFFFF"/>
                    </a:gs>
                  </a:gsLst>
                  <a:lin ang="5400000" scaled="0"/>
                </a:gradFill>
              </a:rPr>
              <a:t>SQL</a:t>
            </a:r>
            <a:br>
              <a:rPr lang="en-US" sz="1600" dirty="0">
                <a:gradFill>
                  <a:gsLst>
                    <a:gs pos="0">
                      <a:srgbClr val="FFFFFF"/>
                    </a:gs>
                    <a:gs pos="100000">
                      <a:srgbClr val="FFFFFF"/>
                    </a:gs>
                  </a:gsLst>
                  <a:lin ang="5400000" scaled="0"/>
                </a:gradFill>
              </a:rPr>
            </a:br>
            <a:r>
              <a:rPr lang="en-US" sz="1600" dirty="0">
                <a:gradFill>
                  <a:gsLst>
                    <a:gs pos="0">
                      <a:srgbClr val="FFFFFF"/>
                    </a:gs>
                    <a:gs pos="100000">
                      <a:srgbClr val="FFFFFF"/>
                    </a:gs>
                  </a:gsLst>
                  <a:lin ang="5400000" scaled="0"/>
                </a:gradFill>
              </a:rPr>
              <a:t>Server</a:t>
            </a:r>
          </a:p>
        </p:txBody>
      </p:sp>
      <p:sp>
        <p:nvSpPr>
          <p:cNvPr id="18" name="Rectangle 17"/>
          <p:cNvSpPr/>
          <p:nvPr/>
        </p:nvSpPr>
        <p:spPr>
          <a:xfrm rot="10800000" flipH="1" flipV="1">
            <a:off x="7510965" y="2702837"/>
            <a:ext cx="932603" cy="559562"/>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a:gradFill>
                  <a:gsLst>
                    <a:gs pos="0">
                      <a:srgbClr val="FFFFFF"/>
                    </a:gs>
                    <a:gs pos="100000">
                      <a:srgbClr val="FFFFFF"/>
                    </a:gs>
                  </a:gsLst>
                  <a:lin ang="5400000" scaled="0"/>
                </a:gradFill>
              </a:rPr>
              <a:t>IIS</a:t>
            </a:r>
          </a:p>
        </p:txBody>
      </p:sp>
      <p:sp>
        <p:nvSpPr>
          <p:cNvPr id="19" name="Rectangle 18"/>
          <p:cNvSpPr/>
          <p:nvPr/>
        </p:nvSpPr>
        <p:spPr>
          <a:xfrm rot="10800000" flipH="1" flipV="1">
            <a:off x="7510965" y="3353145"/>
            <a:ext cx="932603" cy="559562"/>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a:gradFill>
                  <a:gsLst>
                    <a:gs pos="0">
                      <a:srgbClr val="FFFFFF"/>
                    </a:gs>
                    <a:gs pos="100000">
                      <a:srgbClr val="FFFFFF"/>
                    </a:gs>
                  </a:gsLst>
                  <a:lin ang="5400000" scaled="0"/>
                </a:gradFill>
              </a:rPr>
              <a:t>VDI</a:t>
            </a:r>
            <a:br>
              <a:rPr lang="en-US" sz="1600" dirty="0">
                <a:gradFill>
                  <a:gsLst>
                    <a:gs pos="0">
                      <a:srgbClr val="FFFFFF"/>
                    </a:gs>
                    <a:gs pos="100000">
                      <a:srgbClr val="FFFFFF"/>
                    </a:gs>
                  </a:gsLst>
                  <a:lin ang="5400000" scaled="0"/>
                </a:gradFill>
              </a:rPr>
            </a:br>
            <a:r>
              <a:rPr lang="en-US" sz="1600" dirty="0">
                <a:gradFill>
                  <a:gsLst>
                    <a:gs pos="0">
                      <a:srgbClr val="FFFFFF"/>
                    </a:gs>
                    <a:gs pos="100000">
                      <a:srgbClr val="FFFFFF"/>
                    </a:gs>
                  </a:gsLst>
                  <a:lin ang="5400000" scaled="0"/>
                </a:gradFill>
              </a:rPr>
              <a:t>Desktop</a:t>
            </a:r>
          </a:p>
        </p:txBody>
      </p:sp>
      <p:sp>
        <p:nvSpPr>
          <p:cNvPr id="23" name="Rectangle 22"/>
          <p:cNvSpPr/>
          <p:nvPr/>
        </p:nvSpPr>
        <p:spPr>
          <a:xfrm rot="10800000" flipH="1" flipV="1">
            <a:off x="8751616" y="1922282"/>
            <a:ext cx="1212384" cy="2331508"/>
          </a:xfrm>
          <a:prstGeom prst="rect">
            <a:avLst/>
          </a:prstGeom>
          <a:ln>
            <a:solidFill>
              <a:schemeClr val="bg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1600" dirty="0">
                <a:gradFill>
                  <a:gsLst>
                    <a:gs pos="0">
                      <a:srgbClr val="FFFFFF"/>
                    </a:gs>
                    <a:gs pos="100000">
                      <a:srgbClr val="FFFFFF"/>
                    </a:gs>
                  </a:gsLst>
                  <a:lin ang="5400000" scaled="0"/>
                </a:gradFill>
              </a:rPr>
              <a:t>Hyper-V</a:t>
            </a:r>
          </a:p>
        </p:txBody>
      </p:sp>
      <p:sp>
        <p:nvSpPr>
          <p:cNvPr id="24" name="Rectangle 23"/>
          <p:cNvSpPr/>
          <p:nvPr/>
        </p:nvSpPr>
        <p:spPr>
          <a:xfrm rot="10800000" flipH="1" flipV="1">
            <a:off x="8891506" y="2052528"/>
            <a:ext cx="932603" cy="559562"/>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a:gradFill>
                  <a:gsLst>
                    <a:gs pos="0">
                      <a:srgbClr val="FFFFFF"/>
                    </a:gs>
                    <a:gs pos="100000">
                      <a:srgbClr val="FFFFFF"/>
                    </a:gs>
                  </a:gsLst>
                  <a:lin ang="5400000" scaled="0"/>
                </a:gradFill>
              </a:rPr>
              <a:t>SQL</a:t>
            </a:r>
            <a:br>
              <a:rPr lang="en-US" sz="1600" dirty="0">
                <a:gradFill>
                  <a:gsLst>
                    <a:gs pos="0">
                      <a:srgbClr val="FFFFFF"/>
                    </a:gs>
                    <a:gs pos="100000">
                      <a:srgbClr val="FFFFFF"/>
                    </a:gs>
                  </a:gsLst>
                  <a:lin ang="5400000" scaled="0"/>
                </a:gradFill>
              </a:rPr>
            </a:br>
            <a:r>
              <a:rPr lang="en-US" sz="1600" dirty="0">
                <a:gradFill>
                  <a:gsLst>
                    <a:gs pos="0">
                      <a:srgbClr val="FFFFFF"/>
                    </a:gs>
                    <a:gs pos="100000">
                      <a:srgbClr val="FFFFFF"/>
                    </a:gs>
                  </a:gsLst>
                  <a:lin ang="5400000" scaled="0"/>
                </a:gradFill>
              </a:rPr>
              <a:t>Server</a:t>
            </a:r>
          </a:p>
        </p:txBody>
      </p:sp>
      <p:sp>
        <p:nvSpPr>
          <p:cNvPr id="25" name="Rectangle 24"/>
          <p:cNvSpPr/>
          <p:nvPr/>
        </p:nvSpPr>
        <p:spPr>
          <a:xfrm rot="10800000" flipH="1" flipV="1">
            <a:off x="8891506" y="2702837"/>
            <a:ext cx="932603" cy="559562"/>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a:gradFill>
                  <a:gsLst>
                    <a:gs pos="0">
                      <a:srgbClr val="FFFFFF"/>
                    </a:gs>
                    <a:gs pos="100000">
                      <a:srgbClr val="FFFFFF"/>
                    </a:gs>
                  </a:gsLst>
                  <a:lin ang="5400000" scaled="0"/>
                </a:gradFill>
              </a:rPr>
              <a:t>IIS</a:t>
            </a:r>
          </a:p>
        </p:txBody>
      </p:sp>
      <p:sp>
        <p:nvSpPr>
          <p:cNvPr id="26" name="Rectangle 25"/>
          <p:cNvSpPr/>
          <p:nvPr/>
        </p:nvSpPr>
        <p:spPr>
          <a:xfrm rot="10800000" flipH="1" flipV="1">
            <a:off x="8891506" y="3353145"/>
            <a:ext cx="932603" cy="559562"/>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a:gradFill>
                  <a:gsLst>
                    <a:gs pos="0">
                      <a:srgbClr val="FFFFFF"/>
                    </a:gs>
                    <a:gs pos="100000">
                      <a:srgbClr val="FFFFFF"/>
                    </a:gs>
                  </a:gsLst>
                  <a:lin ang="5400000" scaled="0"/>
                </a:gradFill>
              </a:rPr>
              <a:t>VDI</a:t>
            </a:r>
            <a:br>
              <a:rPr lang="en-US" sz="1600" dirty="0">
                <a:gradFill>
                  <a:gsLst>
                    <a:gs pos="0">
                      <a:srgbClr val="FFFFFF"/>
                    </a:gs>
                    <a:gs pos="100000">
                      <a:srgbClr val="FFFFFF"/>
                    </a:gs>
                  </a:gsLst>
                  <a:lin ang="5400000" scaled="0"/>
                </a:gradFill>
              </a:rPr>
            </a:br>
            <a:r>
              <a:rPr lang="en-US" sz="1600" dirty="0">
                <a:gradFill>
                  <a:gsLst>
                    <a:gs pos="0">
                      <a:srgbClr val="FFFFFF"/>
                    </a:gs>
                    <a:gs pos="100000">
                      <a:srgbClr val="FFFFFF"/>
                    </a:gs>
                  </a:gsLst>
                  <a:lin ang="5400000" scaled="0"/>
                </a:gradFill>
              </a:rPr>
              <a:t>Desktop</a:t>
            </a:r>
          </a:p>
        </p:txBody>
      </p:sp>
      <p:sp>
        <p:nvSpPr>
          <p:cNvPr id="27" name="Rectangle 26"/>
          <p:cNvSpPr/>
          <p:nvPr/>
        </p:nvSpPr>
        <p:spPr>
          <a:xfrm rot="10800000" flipH="1" flipV="1">
            <a:off x="10123253" y="1922282"/>
            <a:ext cx="1212384" cy="2331508"/>
          </a:xfrm>
          <a:prstGeom prst="rect">
            <a:avLst/>
          </a:prstGeom>
          <a:ln>
            <a:solidFill>
              <a:schemeClr val="bg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1600" dirty="0">
                <a:gradFill>
                  <a:gsLst>
                    <a:gs pos="0">
                      <a:srgbClr val="FFFFFF"/>
                    </a:gs>
                    <a:gs pos="100000">
                      <a:srgbClr val="FFFFFF"/>
                    </a:gs>
                  </a:gsLst>
                  <a:lin ang="5400000" scaled="0"/>
                </a:gradFill>
              </a:rPr>
              <a:t>Hyper-V</a:t>
            </a:r>
          </a:p>
        </p:txBody>
      </p:sp>
      <p:sp>
        <p:nvSpPr>
          <p:cNvPr id="28" name="Rectangle 27"/>
          <p:cNvSpPr/>
          <p:nvPr/>
        </p:nvSpPr>
        <p:spPr>
          <a:xfrm rot="10800000" flipH="1" flipV="1">
            <a:off x="10263144" y="2052528"/>
            <a:ext cx="932603" cy="559562"/>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a:gradFill>
                  <a:gsLst>
                    <a:gs pos="0">
                      <a:srgbClr val="FFFFFF"/>
                    </a:gs>
                    <a:gs pos="100000">
                      <a:srgbClr val="FFFFFF"/>
                    </a:gs>
                  </a:gsLst>
                  <a:lin ang="5400000" scaled="0"/>
                </a:gradFill>
              </a:rPr>
              <a:t>SQL</a:t>
            </a:r>
            <a:br>
              <a:rPr lang="en-US" sz="1600" dirty="0">
                <a:gradFill>
                  <a:gsLst>
                    <a:gs pos="0">
                      <a:srgbClr val="FFFFFF"/>
                    </a:gs>
                    <a:gs pos="100000">
                      <a:srgbClr val="FFFFFF"/>
                    </a:gs>
                  </a:gsLst>
                  <a:lin ang="5400000" scaled="0"/>
                </a:gradFill>
              </a:rPr>
            </a:br>
            <a:r>
              <a:rPr lang="en-US" sz="1600" dirty="0">
                <a:gradFill>
                  <a:gsLst>
                    <a:gs pos="0">
                      <a:srgbClr val="FFFFFF"/>
                    </a:gs>
                    <a:gs pos="100000">
                      <a:srgbClr val="FFFFFF"/>
                    </a:gs>
                  </a:gsLst>
                  <a:lin ang="5400000" scaled="0"/>
                </a:gradFill>
              </a:rPr>
              <a:t>Server</a:t>
            </a:r>
          </a:p>
        </p:txBody>
      </p:sp>
      <p:sp>
        <p:nvSpPr>
          <p:cNvPr id="29" name="Rectangle 28"/>
          <p:cNvSpPr/>
          <p:nvPr/>
        </p:nvSpPr>
        <p:spPr>
          <a:xfrm rot="10800000" flipH="1" flipV="1">
            <a:off x="10263144" y="2702837"/>
            <a:ext cx="932603" cy="559562"/>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a:gradFill>
                  <a:gsLst>
                    <a:gs pos="0">
                      <a:srgbClr val="FFFFFF"/>
                    </a:gs>
                    <a:gs pos="100000">
                      <a:srgbClr val="FFFFFF"/>
                    </a:gs>
                  </a:gsLst>
                  <a:lin ang="5400000" scaled="0"/>
                </a:gradFill>
              </a:rPr>
              <a:t>IIS</a:t>
            </a:r>
          </a:p>
        </p:txBody>
      </p:sp>
      <p:sp>
        <p:nvSpPr>
          <p:cNvPr id="30" name="Rectangle 29"/>
          <p:cNvSpPr/>
          <p:nvPr/>
        </p:nvSpPr>
        <p:spPr>
          <a:xfrm rot="10800000" flipH="1" flipV="1">
            <a:off x="10263144" y="3353145"/>
            <a:ext cx="932603" cy="559562"/>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a:gradFill>
                  <a:gsLst>
                    <a:gs pos="0">
                      <a:srgbClr val="FFFFFF"/>
                    </a:gs>
                    <a:gs pos="100000">
                      <a:srgbClr val="FFFFFF"/>
                    </a:gs>
                  </a:gsLst>
                  <a:lin ang="5400000" scaled="0"/>
                </a:gradFill>
              </a:rPr>
              <a:t>VDI</a:t>
            </a:r>
            <a:br>
              <a:rPr lang="en-US" sz="1600" dirty="0">
                <a:gradFill>
                  <a:gsLst>
                    <a:gs pos="0">
                      <a:srgbClr val="FFFFFF"/>
                    </a:gs>
                    <a:gs pos="100000">
                      <a:srgbClr val="FFFFFF"/>
                    </a:gs>
                  </a:gsLst>
                  <a:lin ang="5400000" scaled="0"/>
                </a:gradFill>
              </a:rPr>
            </a:br>
            <a:r>
              <a:rPr lang="en-US" sz="1600" dirty="0">
                <a:gradFill>
                  <a:gsLst>
                    <a:gs pos="0">
                      <a:srgbClr val="FFFFFF"/>
                    </a:gs>
                    <a:gs pos="100000">
                      <a:srgbClr val="FFFFFF"/>
                    </a:gs>
                  </a:gsLst>
                  <a:lin ang="5400000" scaled="0"/>
                </a:gradFill>
              </a:rPr>
              <a:t>Desktop</a:t>
            </a:r>
          </a:p>
        </p:txBody>
      </p:sp>
      <p:sp>
        <p:nvSpPr>
          <p:cNvPr id="33" name="Rectangle 32"/>
          <p:cNvSpPr/>
          <p:nvPr/>
        </p:nvSpPr>
        <p:spPr bwMode="auto">
          <a:xfrm>
            <a:off x="7088119" y="1365948"/>
            <a:ext cx="4610338" cy="3008844"/>
          </a:xfrm>
          <a:prstGeom prst="rect">
            <a:avLst/>
          </a:prstGeom>
          <a:noFill/>
          <a:ln>
            <a:solidFill>
              <a:schemeClr val="tx1"/>
            </a:solidFill>
            <a:prstDash val="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3256" tIns="46628" rIns="93256" bIns="46628" numCol="1" rtlCol="0" anchor="t" anchorCtr="0" compatLnSpc="1">
            <a:prstTxWarp prst="textNoShape">
              <a:avLst/>
            </a:prstTxWarp>
          </a:bodyPr>
          <a:lstStyle/>
          <a:p>
            <a:pPr defTabSz="932290" fontAlgn="base">
              <a:spcBef>
                <a:spcPct val="0"/>
              </a:spcBef>
              <a:spcAft>
                <a:spcPct val="0"/>
              </a:spcAft>
            </a:pPr>
            <a:r>
              <a:rPr lang="en-US" sz="1632" dirty="0">
                <a:gradFill>
                  <a:gsLst>
                    <a:gs pos="0">
                      <a:schemeClr val="tx1"/>
                    </a:gs>
                    <a:gs pos="100000">
                      <a:schemeClr val="tx1"/>
                    </a:gs>
                  </a:gsLst>
                  <a:lin ang="5400000" scaled="0"/>
                </a:gradFill>
              </a:rPr>
              <a:t>Hyper-V Cluster</a:t>
            </a:r>
          </a:p>
        </p:txBody>
      </p:sp>
      <p:sp>
        <p:nvSpPr>
          <p:cNvPr id="44" name="Rectangle 43"/>
          <p:cNvSpPr/>
          <p:nvPr/>
        </p:nvSpPr>
        <p:spPr bwMode="auto">
          <a:xfrm>
            <a:off x="7088119" y="4564399"/>
            <a:ext cx="4610338" cy="1769401"/>
          </a:xfrm>
          <a:prstGeom prst="rect">
            <a:avLst/>
          </a:prstGeom>
          <a:noFill/>
          <a:ln>
            <a:solidFill>
              <a:schemeClr val="tx1"/>
            </a:solidFill>
            <a:prstDash val="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3256" tIns="46628" rIns="93256" bIns="46628" numCol="1" rtlCol="0" anchor="b" anchorCtr="0" compatLnSpc="1">
            <a:prstTxWarp prst="textNoShape">
              <a:avLst/>
            </a:prstTxWarp>
          </a:bodyPr>
          <a:lstStyle/>
          <a:p>
            <a:pPr defTabSz="932290" fontAlgn="base">
              <a:spcBef>
                <a:spcPct val="0"/>
              </a:spcBef>
              <a:spcAft>
                <a:spcPct val="0"/>
              </a:spcAft>
            </a:pPr>
            <a:r>
              <a:rPr lang="en-US" sz="1632" dirty="0">
                <a:gradFill>
                  <a:gsLst>
                    <a:gs pos="0">
                      <a:schemeClr val="tx1"/>
                    </a:gs>
                    <a:gs pos="100000">
                      <a:schemeClr val="tx1"/>
                    </a:gs>
                  </a:gsLst>
                  <a:lin ang="5400000" scaled="0"/>
                </a:gradFill>
              </a:rPr>
              <a:t>File Server </a:t>
            </a:r>
            <a:r>
              <a:rPr lang="en-US" sz="1632" dirty="0" smtClean="0">
                <a:gradFill>
                  <a:gsLst>
                    <a:gs pos="0">
                      <a:schemeClr val="tx1"/>
                    </a:gs>
                    <a:gs pos="100000">
                      <a:schemeClr val="tx1"/>
                    </a:gs>
                  </a:gsLst>
                  <a:lin ang="5400000" scaled="0"/>
                </a:gradFill>
              </a:rPr>
              <a:t/>
            </a:r>
            <a:br>
              <a:rPr lang="en-US" sz="1632" dirty="0" smtClean="0">
                <a:gradFill>
                  <a:gsLst>
                    <a:gs pos="0">
                      <a:schemeClr val="tx1"/>
                    </a:gs>
                    <a:gs pos="100000">
                      <a:schemeClr val="tx1"/>
                    </a:gs>
                  </a:gsLst>
                  <a:lin ang="5400000" scaled="0"/>
                </a:gradFill>
              </a:rPr>
            </a:br>
            <a:r>
              <a:rPr lang="en-US" sz="1632" dirty="0" smtClean="0">
                <a:gradFill>
                  <a:gsLst>
                    <a:gs pos="0">
                      <a:schemeClr val="tx1"/>
                    </a:gs>
                    <a:gs pos="100000">
                      <a:schemeClr val="tx1"/>
                    </a:gs>
                  </a:gsLst>
                  <a:lin ang="5400000" scaled="0"/>
                </a:gradFill>
              </a:rPr>
              <a:t>Cluster</a:t>
            </a:r>
            <a:endParaRPr lang="en-US" sz="1632" dirty="0">
              <a:gradFill>
                <a:gsLst>
                  <a:gs pos="0">
                    <a:schemeClr val="tx1"/>
                  </a:gs>
                  <a:gs pos="100000">
                    <a:schemeClr val="tx1"/>
                  </a:gs>
                </a:gsLst>
                <a:lin ang="5400000" scaled="0"/>
              </a:gradFill>
            </a:endParaRPr>
          </a:p>
        </p:txBody>
      </p:sp>
      <p:cxnSp>
        <p:nvCxnSpPr>
          <p:cNvPr id="55" name="Straight Connector 54"/>
          <p:cNvCxnSpPr>
            <a:stCxn id="16" idx="2"/>
            <a:endCxn id="13" idx="0"/>
          </p:cNvCxnSpPr>
          <p:nvPr/>
        </p:nvCxnSpPr>
        <p:spPr>
          <a:xfrm>
            <a:off x="7977266" y="4253790"/>
            <a:ext cx="741692" cy="469101"/>
          </a:xfrm>
          <a:prstGeom prst="line">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16" idx="2"/>
          </p:cNvCxnSpPr>
          <p:nvPr/>
        </p:nvCxnSpPr>
        <p:spPr>
          <a:xfrm>
            <a:off x="7977266" y="4253790"/>
            <a:ext cx="1291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23" idx="2"/>
            <a:endCxn id="13" idx="0"/>
          </p:cNvCxnSpPr>
          <p:nvPr/>
        </p:nvCxnSpPr>
        <p:spPr>
          <a:xfrm flipH="1">
            <a:off x="8718958" y="4253790"/>
            <a:ext cx="638850" cy="469101"/>
          </a:xfrm>
          <a:prstGeom prst="line">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23" idx="2"/>
            <a:endCxn id="14" idx="0"/>
          </p:cNvCxnSpPr>
          <p:nvPr/>
        </p:nvCxnSpPr>
        <p:spPr>
          <a:xfrm>
            <a:off x="9357808" y="4253790"/>
            <a:ext cx="543337" cy="469101"/>
          </a:xfrm>
          <a:prstGeom prst="line">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27" idx="2"/>
            <a:endCxn id="14" idx="0"/>
          </p:cNvCxnSpPr>
          <p:nvPr/>
        </p:nvCxnSpPr>
        <p:spPr>
          <a:xfrm flipH="1">
            <a:off x="9901145" y="4253790"/>
            <a:ext cx="828300" cy="469101"/>
          </a:xfrm>
          <a:prstGeom prst="line">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16" idx="2"/>
            <a:endCxn id="14" idx="0"/>
          </p:cNvCxnSpPr>
          <p:nvPr/>
        </p:nvCxnSpPr>
        <p:spPr>
          <a:xfrm>
            <a:off x="7977266" y="4253790"/>
            <a:ext cx="1923879" cy="469101"/>
          </a:xfrm>
          <a:prstGeom prst="line">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27" idx="2"/>
            <a:endCxn id="13" idx="0"/>
          </p:cNvCxnSpPr>
          <p:nvPr/>
        </p:nvCxnSpPr>
        <p:spPr>
          <a:xfrm flipH="1">
            <a:off x="8718958" y="4253790"/>
            <a:ext cx="2010487" cy="469101"/>
          </a:xfrm>
          <a:prstGeom prst="line">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13" idx="3"/>
            <a:endCxn id="14" idx="1"/>
          </p:cNvCxnSpPr>
          <p:nvPr/>
        </p:nvCxnSpPr>
        <p:spPr>
          <a:xfrm>
            <a:off x="9224872" y="5070990"/>
            <a:ext cx="17036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06860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Speaker_PPT_Template.potx [Read-Only]" id="{50C82A4D-5756-4674-B4CC-138E85F6F884}" vid="{37CA02D3-A21E-490E-9102-B50ACACCE5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FS_x0020_Error xmlns="3f1ef11b-fcdc-4f59-b5e3-2c8bfc644423" xsi:nil="true"/>
    <Milestone xmlns="3f1ef11b-fcdc-4f59-b5e3-2c8bfc644423" xsi:nil="true"/>
    <Doc_x0020_Owner xmlns="3f1ef11b-fcdc-4f59-b5e3-2c8bfc644423">
      <UserInfo>
        <DisplayName>Jose Barreto</DisplayName>
        <AccountId>728</AccountId>
        <AccountType/>
      </UserInfo>
    </Doc_x0020_Owner>
    <TFS_x0020_Feature_x0020_ID xmlns="3f1ef11b-fcdc-4f59-b5e3-2c8bfc644423" xsi:nil="true"/>
    <Doc_x0020_Type xmlns="3f1ef11b-fcdc-4f59-b5e3-2c8bfc644423">Other</Doc_x0020_Type>
    <Doc_x0020_Status xmlns="3f1ef11b-fcdc-4f59-b5e3-2c8bfc644423">Placeholder</Doc_x0020_Status>
    <_dlc_DocId xmlns="3f1ef11b-fcdc-4f59-b5e3-2c8bfc644423">HEVJ4XPMUEFK-2-31325</_dlc_DocId>
    <_dlc_DocIdUrl xmlns="3f1ef11b-fcdc-4f59-b5e3-2c8bfc644423">
      <Url>http://windowsblue/docs/home/_layouts/DocIdRedir.aspx?ID=HEVJ4XPMUEFK-2-31325</Url>
      <Description>HEVJ4XPMUEFK-2-31325</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D55FD804506E05498AB8151BEDBE1790" ma:contentTypeVersion="29" ma:contentTypeDescription="Create a new document." ma:contentTypeScope="" ma:versionID="1e4eeb7876489addb0106fed3eb67fac">
  <xsd:schema xmlns:xsd="http://www.w3.org/2001/XMLSchema" xmlns:xs="http://www.w3.org/2001/XMLSchema" xmlns:p="http://schemas.microsoft.com/office/2006/metadata/properties" xmlns:ns2="3f1ef11b-fcdc-4f59-b5e3-2c8bfc644423" targetNamespace="http://schemas.microsoft.com/office/2006/metadata/properties" ma:root="true" ma:fieldsID="69f1c2e5a0e4b71f96e96cfb34fb7ce3" ns2:_="">
    <xsd:import namespace="3f1ef11b-fcdc-4f59-b5e3-2c8bfc644423"/>
    <xsd:element name="properties">
      <xsd:complexType>
        <xsd:sequence>
          <xsd:element name="documentManagement">
            <xsd:complexType>
              <xsd:all>
                <xsd:element ref="ns2:_dlc_DocId" minOccurs="0"/>
                <xsd:element ref="ns2:_dlc_DocIdUrl" minOccurs="0"/>
                <xsd:element ref="ns2:_dlc_DocIdPersistId" minOccurs="0"/>
                <xsd:element ref="ns2:Doc_x0020_Type"/>
                <xsd:element ref="ns2:Milestone" minOccurs="0"/>
                <xsd:element ref="ns2:TFS_x0020_Error" minOccurs="0"/>
                <xsd:element ref="ns2:TFS_x0020_Feature_x0020_ID" minOccurs="0"/>
                <xsd:element ref="ns2:Doc_x0020_Status" minOccurs="0"/>
                <xsd:element ref="ns2:Doc_x0020_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1ef11b-fcdc-4f59-b5e3-2c8bfc64442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Doc_x0020_Type" ma:index="11" ma:displayName="Doc Type" ma:default="Other" ma:format="Dropdown" ma:internalName="Doc_x0020_Type">
      <xsd:simpleType>
        <xsd:restriction base="dms:Choice">
          <xsd:enumeration value="Other"/>
          <xsd:enumeration value="Functional Spec"/>
          <xsd:enumeration value="Dev Design Spec"/>
          <xsd:enumeration value="Test Design Spec"/>
          <xsd:enumeration value="Architecture Spec"/>
          <xsd:enumeration value="API Spec"/>
          <xsd:enumeration value="Threat Model"/>
        </xsd:restriction>
      </xsd:simpleType>
    </xsd:element>
    <xsd:element name="Milestone" ma:index="12" nillable="true" ma:displayName="Milestone" ma:format="Dropdown" ma:internalName="Milestone">
      <xsd:simpleType>
        <xsd:restriction base="dms:Choice">
          <xsd:enumeration value="MQ"/>
          <xsd:enumeration value="M1"/>
          <xsd:enumeration value="MP"/>
          <xsd:enumeration value="RTM"/>
          <xsd:enumeration value="GA"/>
          <xsd:enumeration value="Out of band"/>
        </xsd:restriction>
      </xsd:simpleType>
    </xsd:element>
    <xsd:element name="TFS_x0020_Error" ma:index="13" nillable="true" ma:displayName="TFS Error" ma:internalName="TFS_x0020_Error">
      <xsd:simpleType>
        <xsd:restriction base="dms:Note">
          <xsd:maxLength value="255"/>
        </xsd:restriction>
      </xsd:simpleType>
    </xsd:element>
    <xsd:element name="TFS_x0020_Feature_x0020_ID" ma:index="14" nillable="true" ma:displayName="TFS Feature ID" ma:internalName="TFS_x0020_Feature_x0020_ID">
      <xsd:simpleType>
        <xsd:restriction base="dms:Text">
          <xsd:maxLength value="255"/>
        </xsd:restriction>
      </xsd:simpleType>
    </xsd:element>
    <xsd:element name="Doc_x0020_Status" ma:index="15" nillable="true" ma:displayName="Doc Status" ma:default="Placeholder" ma:format="Dropdown" ma:internalName="Doc_x0020_Status">
      <xsd:simpleType>
        <xsd:restriction base="dms:Choice">
          <xsd:enumeration value="Placeholder"/>
          <xsd:enumeration value="One-page draft"/>
          <xsd:enumeration value="One-page in review"/>
          <xsd:enumeration value="Full draft"/>
          <xsd:enumeration value="Full in review"/>
          <xsd:enumeration value="Signed off"/>
          <xsd:enumeration value="Cut"/>
          <xsd:enumeration value="Deprecated"/>
          <xsd:enumeration value="Ready for SE"/>
          <xsd:enumeration value="In review by SE"/>
          <xsd:enumeration value="Signed off by SE"/>
        </xsd:restriction>
      </xsd:simpleType>
    </xsd:element>
    <xsd:element name="Doc_x0020_Owner" ma:index="16" ma:displayName="Doc Owner" ma:indexed="true" ma:list="UserInfo" ma:SharePointGroup="0" ma:internalName="Doc_x0020_Own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17"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3f1ef11b-fcdc-4f59-b5e3-2c8bfc644423"/>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28990D75-6D8E-4E84-97CB-61F391F7993F}">
  <ds:schemaRefs>
    <ds:schemaRef ds:uri="http://schemas.microsoft.com/sharepoint/events"/>
  </ds:schemaRefs>
</ds:datastoreItem>
</file>

<file path=customXml/itemProps3.xml><?xml version="1.0" encoding="utf-8"?>
<ds:datastoreItem xmlns:ds="http://schemas.openxmlformats.org/officeDocument/2006/customXml" ds:itemID="{EA62EE7A-2301-489A-8531-B5FE386A2D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1ef11b-fcdc-4f59-b5e3-2c8bfc6444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TechEd_2013_GuestCluster</Template>
  <TotalTime>177</TotalTime>
  <Words>6047</Words>
  <Application>Microsoft Office PowerPoint</Application>
  <PresentationFormat>Custom</PresentationFormat>
  <Paragraphs>1454</Paragraphs>
  <Slides>53</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Consolas</vt:lpstr>
      <vt:lpstr>Courier New</vt:lpstr>
      <vt:lpstr>Segoe UI</vt:lpstr>
      <vt:lpstr>Segoe UI Light</vt:lpstr>
      <vt:lpstr>Wingdings</vt:lpstr>
      <vt:lpstr>TechEd_2013_Template_16x9</vt:lpstr>
      <vt:lpstr>PowerPoint Presentation</vt:lpstr>
      <vt:lpstr>Hyper-V over SMB Scenario (Overview, Configuration, and Performance)</vt:lpstr>
      <vt:lpstr>Hyper-V over SMB Scenario (Overview, Configuration, and Performance)</vt:lpstr>
      <vt:lpstr>Session Objectives</vt:lpstr>
      <vt:lpstr>Agenda</vt:lpstr>
      <vt:lpstr>Overview</vt:lpstr>
      <vt:lpstr>Focused Scenarios for 2012 R2 wave</vt:lpstr>
      <vt:lpstr>Infrastructure-as-a-Service Storage Vision</vt:lpstr>
      <vt:lpstr>Hyper-V over SMB</vt:lpstr>
      <vt:lpstr>SMB Transparent Failover</vt:lpstr>
      <vt:lpstr>SMB Scale-Out</vt:lpstr>
      <vt:lpstr>Automatic Scale-Out Rebalancing </vt:lpstr>
      <vt:lpstr>SMB Multichannel</vt:lpstr>
      <vt:lpstr>SMB Direct (SMB over RDMA)</vt:lpstr>
      <vt:lpstr>SMB Direct v2 Performance</vt:lpstr>
      <vt:lpstr>Demo: SMB Scale-Out and SMB Performance</vt:lpstr>
      <vt:lpstr>Demo Summary – Automatic Scale-Out Balancing</vt:lpstr>
      <vt:lpstr>Demo Summary - Performance</vt:lpstr>
      <vt:lpstr>Hyper-V Live Migration over SMB</vt:lpstr>
      <vt:lpstr>SMB Bandwidth Management</vt:lpstr>
      <vt:lpstr>Demo: Live Migration</vt:lpstr>
      <vt:lpstr>Demo Summary: Live Migration</vt:lpstr>
      <vt:lpstr>SMB Encryption</vt:lpstr>
      <vt:lpstr>VSS for SMB File Shares</vt:lpstr>
      <vt:lpstr>Multiple SMB Instances</vt:lpstr>
      <vt:lpstr>Improved SMB Diagnosability</vt:lpstr>
      <vt:lpstr>VMM and Scale-out File Server</vt:lpstr>
      <vt:lpstr>Basic Configurations</vt:lpstr>
      <vt:lpstr>File Server Configurations</vt:lpstr>
      <vt:lpstr>Network Configurations</vt:lpstr>
      <vt:lpstr>Permissions for Hyper-V over SMB</vt:lpstr>
      <vt:lpstr>How to use it: simply type a UNC path</vt:lpstr>
      <vt:lpstr>How to use it: simply type a UNC path</vt:lpstr>
      <vt:lpstr>Important notes on Hyper-V over SMB</vt:lpstr>
      <vt:lpstr>Tips and Answers (from the blog)</vt:lpstr>
      <vt:lpstr>Updates and KB articles for Windows Server 2012</vt:lpstr>
      <vt:lpstr>Performance</vt:lpstr>
      <vt:lpstr>Typical Configuration for Hyper-V over SMB</vt:lpstr>
      <vt:lpstr>Performance considerations</vt:lpstr>
      <vt:lpstr>Designing a solution</vt:lpstr>
      <vt:lpstr>VDI workload (sample only, your requirements may vary)</vt:lpstr>
      <vt:lpstr>Speeds and Feeds – Maximum Theoretical Throughput</vt:lpstr>
      <vt:lpstr>Sample Configurations</vt:lpstr>
      <vt:lpstr>holSystems: Dell Servers, Cluster, 10GbE, FC Arrays</vt:lpstr>
      <vt:lpstr>Microsoft IT: HP Servers, Cluster, 6 x 10GbE, FC Array </vt:lpstr>
      <vt:lpstr>NTTX: Dell servers, Clusters, 10GbE, SAS JBODs </vt:lpstr>
      <vt:lpstr>In Review: Session Objectives</vt:lpstr>
      <vt:lpstr>Related content</vt:lpstr>
      <vt:lpstr>Track resources</vt:lpstr>
      <vt:lpstr>Resources</vt:lpstr>
      <vt:lpstr>Complete an evaluation on CommNet and enter to win!</vt:lpstr>
      <vt:lpstr>MS tag</vt:lpstr>
      <vt:lpstr>PowerPoint Presentation</vt:lpstr>
    </vt:vector>
  </TitlesOfParts>
  <Manager>&lt;Comms manager/speech writer&gt;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MDC-B335: Hyper-V over SMB Scenario(Overview, Configuration, and Performance)</dc:title>
  <dc:subject>TechEd 2013</dc:subject>
  <dc:creator>Jose Barreto</dc:creator>
  <cp:keywords>TechEd 2013</cp:keywords>
  <dc:description>Template by: Jordan Cayabyab, Artitudes Design, Inc.
Formatting by: Lynnette Spear, Silver Fox Productions, Inc.
Audience Type: Internal/External</dc:description>
  <cp:lastModifiedBy>Shows</cp:lastModifiedBy>
  <cp:revision>32</cp:revision>
  <dcterms:created xsi:type="dcterms:W3CDTF">2013-05-13T21:58:52Z</dcterms:created>
  <dcterms:modified xsi:type="dcterms:W3CDTF">2013-06-03T22:38:33Z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0x010100D55FD804506E05498AB8151BEDBE1790</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_dlc_DocIdItemGuid">
    <vt:lpwstr>f8b8aa44-8802-4f5e-b5f8-f5c8e05429bc</vt:lpwstr>
  </property>
</Properties>
</file>