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2.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4082" r:id="rId4"/>
    <p:sldMasterId id="2147484194" r:id="rId5"/>
    <p:sldMasterId id="2147484240" r:id="rId6"/>
  </p:sldMasterIdLst>
  <p:notesMasterIdLst>
    <p:notesMasterId r:id="rId58"/>
  </p:notesMasterIdLst>
  <p:handoutMasterIdLst>
    <p:handoutMasterId r:id="rId59"/>
  </p:handoutMasterIdLst>
  <p:sldIdLst>
    <p:sldId id="1135" r:id="rId7"/>
    <p:sldId id="1054" r:id="rId8"/>
    <p:sldId id="1215" r:id="rId9"/>
    <p:sldId id="1194" r:id="rId10"/>
    <p:sldId id="1196" r:id="rId11"/>
    <p:sldId id="1189" r:id="rId12"/>
    <p:sldId id="1177" r:id="rId13"/>
    <p:sldId id="1159" r:id="rId14"/>
    <p:sldId id="1197" r:id="rId15"/>
    <p:sldId id="1195" r:id="rId16"/>
    <p:sldId id="1192" r:id="rId17"/>
    <p:sldId id="1179" r:id="rId18"/>
    <p:sldId id="1198" r:id="rId19"/>
    <p:sldId id="1164" r:id="rId20"/>
    <p:sldId id="1165" r:id="rId21"/>
    <p:sldId id="1178" r:id="rId22"/>
    <p:sldId id="1199" r:id="rId23"/>
    <p:sldId id="1166" r:id="rId24"/>
    <p:sldId id="1200" r:id="rId25"/>
    <p:sldId id="1169" r:id="rId26"/>
    <p:sldId id="1172" r:id="rId27"/>
    <p:sldId id="1170" r:id="rId28"/>
    <p:sldId id="1171" r:id="rId29"/>
    <p:sldId id="1201" r:id="rId30"/>
    <p:sldId id="1202" r:id="rId31"/>
    <p:sldId id="1174" r:id="rId32"/>
    <p:sldId id="1193" r:id="rId33"/>
    <p:sldId id="1203" r:id="rId34"/>
    <p:sldId id="1156" r:id="rId35"/>
    <p:sldId id="1205" r:id="rId36"/>
    <p:sldId id="1216" r:id="rId37"/>
    <p:sldId id="1180" r:id="rId38"/>
    <p:sldId id="1157" r:id="rId39"/>
    <p:sldId id="1204" r:id="rId40"/>
    <p:sldId id="1181" r:id="rId41"/>
    <p:sldId id="1182" r:id="rId42"/>
    <p:sldId id="1183" r:id="rId43"/>
    <p:sldId id="1184" r:id="rId44"/>
    <p:sldId id="1206" r:id="rId45"/>
    <p:sldId id="1207" r:id="rId46"/>
    <p:sldId id="1217" r:id="rId47"/>
    <p:sldId id="1186" r:id="rId48"/>
    <p:sldId id="1187" r:id="rId49"/>
    <p:sldId id="1188" r:id="rId50"/>
    <p:sldId id="1214" r:id="rId51"/>
    <p:sldId id="1218" r:id="rId52"/>
    <p:sldId id="1219" r:id="rId53"/>
    <p:sldId id="1210" r:id="rId54"/>
    <p:sldId id="1211" r:id="rId55"/>
    <p:sldId id="1220" r:id="rId56"/>
    <p:sldId id="1213" r:id="rId57"/>
  </p:sldIdLst>
  <p:sldSz cx="12436475" cy="6994525"/>
  <p:notesSz cx="6858000" cy="9144000"/>
  <p:embeddedFontLst>
    <p:embeddedFont>
      <p:font typeface="Webdings" panose="05030102010509060703" pitchFamily="18" charset="2"/>
      <p:regular r:id="rId60"/>
    </p:embeddedFont>
    <p:embeddedFont>
      <p:font typeface="Gabriola" panose="04040605051002020D02" pitchFamily="82" charset="0"/>
      <p:regular r:id="rId61"/>
    </p:embeddedFont>
    <p:embeddedFont>
      <p:font typeface="Segoe UI Light" panose="020B0502040204020203" pitchFamily="34" charset="0"/>
      <p:regular r:id="rId62"/>
      <p:italic r:id="rId63"/>
    </p:embeddedFont>
    <p:embeddedFont>
      <p:font typeface="Segoe UI" panose="020B0502040204020203" pitchFamily="34" charset="0"/>
      <p:regular r:id="rId64"/>
      <p:bold r:id="rId65"/>
      <p:italic r:id="rId66"/>
      <p:boldItalic r:id="rId67"/>
    </p:embeddedFont>
    <p:embeddedFont>
      <p:font typeface="Consolas" panose="020B0609020204030204" pitchFamily="49" charset="0"/>
      <p:regular r:id="rId68"/>
      <p:bold r:id="rId69"/>
      <p:italic r:id="rId70"/>
      <p:boldItalic r:id="rId71"/>
    </p:embeddedFont>
  </p:embeddedFontLst>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215"/>
            <p14:sldId id="1194"/>
          </p14:sldIdLst>
        </p14:section>
        <p14:section name="Server Configurations" id="{358F1133-D126-46F7-B8BD-C7CF40973BAD}">
          <p14:sldIdLst>
            <p14:sldId id="1196"/>
            <p14:sldId id="1189"/>
            <p14:sldId id="1177"/>
            <p14:sldId id="1159"/>
            <p14:sldId id="1197"/>
            <p14:sldId id="1195"/>
            <p14:sldId id="1192"/>
            <p14:sldId id="1179"/>
            <p14:sldId id="1198"/>
            <p14:sldId id="1164"/>
            <p14:sldId id="1165"/>
            <p14:sldId id="1178"/>
          </p14:sldIdLst>
        </p14:section>
        <p14:section name="Features on Demand" id="{BA860495-4C0C-4CBF-961D-315B77D2037B}">
          <p14:sldIdLst>
            <p14:sldId id="1199"/>
            <p14:sldId id="1166"/>
            <p14:sldId id="1200"/>
            <p14:sldId id="1169"/>
            <p14:sldId id="1172"/>
            <p14:sldId id="1170"/>
            <p14:sldId id="1171"/>
            <p14:sldId id="1201"/>
            <p14:sldId id="1202"/>
            <p14:sldId id="1174"/>
            <p14:sldId id="1193"/>
          </p14:sldIdLst>
        </p14:section>
        <p14:section name="Server Manager" id="{604F366C-848E-4D81-9D37-1497AE98C7D5}">
          <p14:sldIdLst>
            <p14:sldId id="1203"/>
            <p14:sldId id="1156"/>
            <p14:sldId id="1205"/>
            <p14:sldId id="1216"/>
            <p14:sldId id="1180"/>
            <p14:sldId id="1157"/>
            <p14:sldId id="1204"/>
            <p14:sldId id="1181"/>
            <p14:sldId id="1182"/>
            <p14:sldId id="1183"/>
            <p14:sldId id="1184"/>
            <p14:sldId id="1206"/>
            <p14:sldId id="1207"/>
            <p14:sldId id="1217"/>
            <p14:sldId id="1186"/>
            <p14:sldId id="1187"/>
            <p14:sldId id="1188"/>
          </p14:sldIdLst>
        </p14:section>
        <p14:section name="Recap and Close" id="{1E2B60C3-0855-4679-9341-771DF0E13990}">
          <p14:sldIdLst>
            <p14:sldId id="1214"/>
            <p14:sldId id="1218"/>
            <p14:sldId id="1219"/>
            <p14:sldId id="1210"/>
            <p14:sldId id="1211"/>
            <p14:sldId id="1220"/>
            <p14:sldId id="1213"/>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3C00"/>
    <a:srgbClr val="F2F2F2"/>
    <a:srgbClr val="FFFFFF"/>
    <a:srgbClr val="7FBA00"/>
    <a:srgbClr val="007233"/>
    <a:srgbClr val="0072C6"/>
    <a:srgbClr val="B4009E"/>
    <a:srgbClr val="B0B186"/>
    <a:srgbClr val="FF66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03" autoAdjust="0"/>
    <p:restoredTop sz="88679" autoAdjust="0"/>
  </p:normalViewPr>
  <p:slideViewPr>
    <p:cSldViewPr snapToGrid="0">
      <p:cViewPr varScale="1">
        <p:scale>
          <a:sx n="84" d="100"/>
          <a:sy n="84" d="100"/>
        </p:scale>
        <p:origin x="60" y="90"/>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41" d="100"/>
          <a:sy n="41" d="100"/>
        </p:scale>
        <p:origin x="-2952" y="-53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font" Target="fonts/font4.fntdata"/><Relationship Id="rId68" Type="http://schemas.openxmlformats.org/officeDocument/2006/relationships/font" Target="fonts/font9.fntdata"/><Relationship Id="rId76" Type="http://schemas.openxmlformats.org/officeDocument/2006/relationships/tableStyles" Target="tableStyles.xml"/><Relationship Id="rId7" Type="http://schemas.openxmlformats.org/officeDocument/2006/relationships/slide" Target="slides/slide1.xml"/><Relationship Id="rId71" Type="http://schemas.openxmlformats.org/officeDocument/2006/relationships/font" Target="fonts/font12.fntdata"/><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notesMaster" Target="notesMasters/notesMaster1.xml"/><Relationship Id="rId66" Type="http://schemas.openxmlformats.org/officeDocument/2006/relationships/font" Target="fonts/font7.fntdata"/><Relationship Id="rId7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61" Type="http://schemas.openxmlformats.org/officeDocument/2006/relationships/font" Target="fonts/font2.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font" Target="fonts/font1.fntdata"/><Relationship Id="rId65" Type="http://schemas.openxmlformats.org/officeDocument/2006/relationships/font" Target="fonts/font6.fntdata"/><Relationship Id="rId7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font" Target="fonts/font5.fntdata"/><Relationship Id="rId69" Type="http://schemas.openxmlformats.org/officeDocument/2006/relationships/font" Target="fonts/font10.fntdata"/><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handoutMaster" Target="handoutMasters/handoutMaster1.xml"/><Relationship Id="rId67" Type="http://schemas.openxmlformats.org/officeDocument/2006/relationships/font" Target="fonts/font8.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font" Target="fonts/font3.fntdata"/><Relationship Id="rId70" Type="http://schemas.openxmlformats.org/officeDocument/2006/relationships/font" Target="fonts/font11.fntdata"/><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62C8D9-91C2-4A52-B029-2FC0F925DC47}" type="doc">
      <dgm:prSet loTypeId="urn:microsoft.com/office/officeart/2005/8/layout/venn2" loCatId="relationship" qsTypeId="urn:microsoft.com/office/officeart/2005/8/quickstyle/simple1" qsCatId="simple" csTypeId="urn:microsoft.com/office/officeart/2005/8/colors/accent0_1" csCatId="mainScheme" phldr="1"/>
      <dgm:spPr/>
      <dgm:t>
        <a:bodyPr/>
        <a:lstStyle/>
        <a:p>
          <a:endParaRPr lang="en-US"/>
        </a:p>
      </dgm:t>
    </dgm:pt>
    <dgm:pt modelId="{5631EC21-8ADC-412E-9B06-9FDB3489EAC3}">
      <dgm:prSet phldrT="[Text]"/>
      <dgm:spPr>
        <a:solidFill>
          <a:schemeClr val="accent1"/>
        </a:solidFill>
      </dgm:spPr>
      <dgm:t>
        <a:bodyPr/>
        <a:lstStyle/>
        <a:p>
          <a:r>
            <a:rPr lang="en-US" dirty="0" smtClean="0">
              <a:solidFill>
                <a:schemeClr val="tx1"/>
              </a:solidFill>
            </a:rPr>
            <a:t>Server with a GUI</a:t>
          </a:r>
          <a:endParaRPr lang="en-US" dirty="0">
            <a:solidFill>
              <a:schemeClr val="tx1"/>
            </a:solidFill>
          </a:endParaRPr>
        </a:p>
      </dgm:t>
    </dgm:pt>
    <dgm:pt modelId="{1E65086D-EEC0-415F-A270-B6964DBB475C}" type="parTrans" cxnId="{C9AC6620-015B-4FD3-B23E-BFD24E010022}">
      <dgm:prSet/>
      <dgm:spPr/>
      <dgm:t>
        <a:bodyPr/>
        <a:lstStyle/>
        <a:p>
          <a:endParaRPr lang="en-US">
            <a:solidFill>
              <a:schemeClr val="tx1"/>
            </a:solidFill>
          </a:endParaRPr>
        </a:p>
      </dgm:t>
    </dgm:pt>
    <dgm:pt modelId="{CE354EB7-E115-4637-923C-558C57E5E3C7}" type="sibTrans" cxnId="{C9AC6620-015B-4FD3-B23E-BFD24E010022}">
      <dgm:prSet/>
      <dgm:spPr/>
      <dgm:t>
        <a:bodyPr/>
        <a:lstStyle/>
        <a:p>
          <a:endParaRPr lang="en-US">
            <a:solidFill>
              <a:schemeClr val="tx1"/>
            </a:solidFill>
          </a:endParaRPr>
        </a:p>
      </dgm:t>
    </dgm:pt>
    <dgm:pt modelId="{89A4BE7B-77CE-4EFA-84D9-5D7D794E3381}">
      <dgm:prSet phldrT="[Text]"/>
      <dgm:spPr>
        <a:solidFill>
          <a:schemeClr val="accent2"/>
        </a:solidFill>
      </dgm:spPr>
      <dgm:t>
        <a:bodyPr/>
        <a:lstStyle/>
        <a:p>
          <a:r>
            <a:rPr lang="en-US" dirty="0" smtClean="0">
              <a:solidFill>
                <a:schemeClr val="tx1"/>
              </a:solidFill>
            </a:rPr>
            <a:t>Server Core</a:t>
          </a:r>
          <a:endParaRPr lang="en-US" dirty="0">
            <a:solidFill>
              <a:schemeClr val="tx1"/>
            </a:solidFill>
          </a:endParaRPr>
        </a:p>
      </dgm:t>
    </dgm:pt>
    <dgm:pt modelId="{3FB545CF-D43F-4939-92BA-745C75F5F1C7}" type="parTrans" cxnId="{A8BD3548-A51D-437B-B337-32CAE9034AB8}">
      <dgm:prSet/>
      <dgm:spPr/>
      <dgm:t>
        <a:bodyPr/>
        <a:lstStyle/>
        <a:p>
          <a:endParaRPr lang="en-US">
            <a:solidFill>
              <a:schemeClr val="tx1"/>
            </a:solidFill>
          </a:endParaRPr>
        </a:p>
      </dgm:t>
    </dgm:pt>
    <dgm:pt modelId="{DC76EA6F-2200-4FD3-AC96-8A46523D6145}" type="sibTrans" cxnId="{A8BD3548-A51D-437B-B337-32CAE9034AB8}">
      <dgm:prSet/>
      <dgm:spPr/>
      <dgm:t>
        <a:bodyPr/>
        <a:lstStyle/>
        <a:p>
          <a:endParaRPr lang="en-US">
            <a:solidFill>
              <a:schemeClr val="tx1"/>
            </a:solidFill>
          </a:endParaRPr>
        </a:p>
      </dgm:t>
    </dgm:pt>
    <dgm:pt modelId="{2936DB10-55DC-47EB-86C0-B74BE6476F7D}" type="pres">
      <dgm:prSet presAssocID="{1762C8D9-91C2-4A52-B029-2FC0F925DC47}" presName="Name0" presStyleCnt="0">
        <dgm:presLayoutVars>
          <dgm:chMax val="7"/>
          <dgm:resizeHandles val="exact"/>
        </dgm:presLayoutVars>
      </dgm:prSet>
      <dgm:spPr/>
      <dgm:t>
        <a:bodyPr/>
        <a:lstStyle/>
        <a:p>
          <a:endParaRPr lang="en-US"/>
        </a:p>
      </dgm:t>
    </dgm:pt>
    <dgm:pt modelId="{1E5FFAC6-F7CF-4CAE-8D23-6B154C9F387A}" type="pres">
      <dgm:prSet presAssocID="{1762C8D9-91C2-4A52-B029-2FC0F925DC47}" presName="comp1" presStyleCnt="0"/>
      <dgm:spPr/>
    </dgm:pt>
    <dgm:pt modelId="{256C1505-3F8F-4AEC-BE4B-32EA580BCC7A}" type="pres">
      <dgm:prSet presAssocID="{1762C8D9-91C2-4A52-B029-2FC0F925DC47}" presName="circle1" presStyleLbl="node1" presStyleIdx="0" presStyleCnt="2" custScaleX="100513" custScaleY="95366" custLinFactNeighborX="1216" custLinFactNeighborY="6325"/>
      <dgm:spPr/>
      <dgm:t>
        <a:bodyPr/>
        <a:lstStyle/>
        <a:p>
          <a:endParaRPr lang="en-US"/>
        </a:p>
      </dgm:t>
    </dgm:pt>
    <dgm:pt modelId="{EF035B75-1F8E-41FA-B95D-8B9C871C3FB1}" type="pres">
      <dgm:prSet presAssocID="{1762C8D9-91C2-4A52-B029-2FC0F925DC47}" presName="c1text" presStyleLbl="node1" presStyleIdx="0" presStyleCnt="2">
        <dgm:presLayoutVars>
          <dgm:bulletEnabled val="1"/>
        </dgm:presLayoutVars>
      </dgm:prSet>
      <dgm:spPr/>
      <dgm:t>
        <a:bodyPr/>
        <a:lstStyle/>
        <a:p>
          <a:endParaRPr lang="en-US"/>
        </a:p>
      </dgm:t>
    </dgm:pt>
    <dgm:pt modelId="{AF8BCBC4-0016-4B28-B3D1-C2BB9D2D27CE}" type="pres">
      <dgm:prSet presAssocID="{1762C8D9-91C2-4A52-B029-2FC0F925DC47}" presName="comp2" presStyleCnt="0"/>
      <dgm:spPr/>
    </dgm:pt>
    <dgm:pt modelId="{30350389-5468-4189-93E6-8DF6C98574CF}" type="pres">
      <dgm:prSet presAssocID="{1762C8D9-91C2-4A52-B029-2FC0F925DC47}" presName="circle2" presStyleLbl="node1" presStyleIdx="1" presStyleCnt="2" custScaleX="53142" custScaleY="38075" custLinFactNeighborX="1472" custLinFactNeighborY="31692"/>
      <dgm:spPr/>
      <dgm:t>
        <a:bodyPr/>
        <a:lstStyle/>
        <a:p>
          <a:endParaRPr lang="en-US"/>
        </a:p>
      </dgm:t>
    </dgm:pt>
    <dgm:pt modelId="{2FB1CC46-1094-4CC2-9E4C-FB4ADF60F86F}" type="pres">
      <dgm:prSet presAssocID="{1762C8D9-91C2-4A52-B029-2FC0F925DC47}" presName="c2text" presStyleLbl="node1" presStyleIdx="1" presStyleCnt="2">
        <dgm:presLayoutVars>
          <dgm:bulletEnabled val="1"/>
        </dgm:presLayoutVars>
      </dgm:prSet>
      <dgm:spPr/>
      <dgm:t>
        <a:bodyPr/>
        <a:lstStyle/>
        <a:p>
          <a:endParaRPr lang="en-US"/>
        </a:p>
      </dgm:t>
    </dgm:pt>
  </dgm:ptLst>
  <dgm:cxnLst>
    <dgm:cxn modelId="{AC32CFCC-B72D-4A55-A412-AF501C5E4584}" type="presOf" srcId="{5631EC21-8ADC-412E-9B06-9FDB3489EAC3}" destId="{EF035B75-1F8E-41FA-B95D-8B9C871C3FB1}" srcOrd="1" destOrd="0" presId="urn:microsoft.com/office/officeart/2005/8/layout/venn2"/>
    <dgm:cxn modelId="{A8BD3548-A51D-437B-B337-32CAE9034AB8}" srcId="{1762C8D9-91C2-4A52-B029-2FC0F925DC47}" destId="{89A4BE7B-77CE-4EFA-84D9-5D7D794E3381}" srcOrd="1" destOrd="0" parTransId="{3FB545CF-D43F-4939-92BA-745C75F5F1C7}" sibTransId="{DC76EA6F-2200-4FD3-AC96-8A46523D6145}"/>
    <dgm:cxn modelId="{E1C14D39-421F-4F55-854B-DAAF957F3E4C}" type="presOf" srcId="{1762C8D9-91C2-4A52-B029-2FC0F925DC47}" destId="{2936DB10-55DC-47EB-86C0-B74BE6476F7D}" srcOrd="0" destOrd="0" presId="urn:microsoft.com/office/officeart/2005/8/layout/venn2"/>
    <dgm:cxn modelId="{C9AC6620-015B-4FD3-B23E-BFD24E010022}" srcId="{1762C8D9-91C2-4A52-B029-2FC0F925DC47}" destId="{5631EC21-8ADC-412E-9B06-9FDB3489EAC3}" srcOrd="0" destOrd="0" parTransId="{1E65086D-EEC0-415F-A270-B6964DBB475C}" sibTransId="{CE354EB7-E115-4637-923C-558C57E5E3C7}"/>
    <dgm:cxn modelId="{08070B93-3D0D-4F50-A5B4-0F2F91482218}" type="presOf" srcId="{5631EC21-8ADC-412E-9B06-9FDB3489EAC3}" destId="{256C1505-3F8F-4AEC-BE4B-32EA580BCC7A}" srcOrd="0" destOrd="0" presId="urn:microsoft.com/office/officeart/2005/8/layout/venn2"/>
    <dgm:cxn modelId="{8B3933FA-D6B7-4A22-9A6F-0825E7D0505C}" type="presOf" srcId="{89A4BE7B-77CE-4EFA-84D9-5D7D794E3381}" destId="{30350389-5468-4189-93E6-8DF6C98574CF}" srcOrd="0" destOrd="0" presId="urn:microsoft.com/office/officeart/2005/8/layout/venn2"/>
    <dgm:cxn modelId="{78730CCF-0DE8-4608-9502-468BD0528A04}" type="presOf" srcId="{89A4BE7B-77CE-4EFA-84D9-5D7D794E3381}" destId="{2FB1CC46-1094-4CC2-9E4C-FB4ADF60F86F}" srcOrd="1" destOrd="0" presId="urn:microsoft.com/office/officeart/2005/8/layout/venn2"/>
    <dgm:cxn modelId="{1CD8EBD4-FCF5-420E-B0B1-E48B7AC9C513}" type="presParOf" srcId="{2936DB10-55DC-47EB-86C0-B74BE6476F7D}" destId="{1E5FFAC6-F7CF-4CAE-8D23-6B154C9F387A}" srcOrd="0" destOrd="0" presId="urn:microsoft.com/office/officeart/2005/8/layout/venn2"/>
    <dgm:cxn modelId="{2B17676F-99CB-4610-939A-D494D4EF2A72}" type="presParOf" srcId="{1E5FFAC6-F7CF-4CAE-8D23-6B154C9F387A}" destId="{256C1505-3F8F-4AEC-BE4B-32EA580BCC7A}" srcOrd="0" destOrd="0" presId="urn:microsoft.com/office/officeart/2005/8/layout/venn2"/>
    <dgm:cxn modelId="{CD697118-85A2-4FF4-A06D-2FCB534F7B8A}" type="presParOf" srcId="{1E5FFAC6-F7CF-4CAE-8D23-6B154C9F387A}" destId="{EF035B75-1F8E-41FA-B95D-8B9C871C3FB1}" srcOrd="1" destOrd="0" presId="urn:microsoft.com/office/officeart/2005/8/layout/venn2"/>
    <dgm:cxn modelId="{CC41D234-E294-434C-82C4-0587B0158A23}" type="presParOf" srcId="{2936DB10-55DC-47EB-86C0-B74BE6476F7D}" destId="{AF8BCBC4-0016-4B28-B3D1-C2BB9D2D27CE}" srcOrd="1" destOrd="0" presId="urn:microsoft.com/office/officeart/2005/8/layout/venn2"/>
    <dgm:cxn modelId="{E7851E68-8069-4C49-B621-565B35321528}" type="presParOf" srcId="{AF8BCBC4-0016-4B28-B3D1-C2BB9D2D27CE}" destId="{30350389-5468-4189-93E6-8DF6C98574CF}" srcOrd="0" destOrd="0" presId="urn:microsoft.com/office/officeart/2005/8/layout/venn2"/>
    <dgm:cxn modelId="{EDE23F88-8431-4F01-B677-7793E498EDED}" type="presParOf" srcId="{AF8BCBC4-0016-4B28-B3D1-C2BB9D2D27CE}" destId="{2FB1CC46-1094-4CC2-9E4C-FB4ADF60F86F}"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762C8D9-91C2-4A52-B029-2FC0F925DC47}" type="doc">
      <dgm:prSet loTypeId="urn:microsoft.com/office/officeart/2005/8/layout/venn2" loCatId="relationship" qsTypeId="urn:microsoft.com/office/officeart/2005/8/quickstyle/simple1" qsCatId="simple" csTypeId="urn:microsoft.com/office/officeart/2005/8/colors/accent0_1" csCatId="mainScheme" phldr="1"/>
      <dgm:spPr/>
      <dgm:t>
        <a:bodyPr/>
        <a:lstStyle/>
        <a:p>
          <a:endParaRPr lang="en-US"/>
        </a:p>
      </dgm:t>
    </dgm:pt>
    <dgm:pt modelId="{5631EC21-8ADC-412E-9B06-9FDB3489EAC3}">
      <dgm:prSet phldrT="[Text]"/>
      <dgm:spPr>
        <a:solidFill>
          <a:schemeClr val="accent1"/>
        </a:solidFill>
      </dgm:spPr>
      <dgm:t>
        <a:bodyPr/>
        <a:lstStyle/>
        <a:p>
          <a:r>
            <a:rPr lang="en-US" dirty="0" smtClean="0">
              <a:solidFill>
                <a:schemeClr val="tx1"/>
              </a:solidFill>
            </a:rPr>
            <a:t>Server with a GUI</a:t>
          </a:r>
          <a:endParaRPr lang="en-US" dirty="0">
            <a:solidFill>
              <a:schemeClr val="tx1"/>
            </a:solidFill>
          </a:endParaRPr>
        </a:p>
      </dgm:t>
    </dgm:pt>
    <dgm:pt modelId="{1E65086D-EEC0-415F-A270-B6964DBB475C}" type="parTrans" cxnId="{C9AC6620-015B-4FD3-B23E-BFD24E010022}">
      <dgm:prSet/>
      <dgm:spPr/>
      <dgm:t>
        <a:bodyPr/>
        <a:lstStyle/>
        <a:p>
          <a:endParaRPr lang="en-US">
            <a:solidFill>
              <a:schemeClr val="tx1"/>
            </a:solidFill>
          </a:endParaRPr>
        </a:p>
      </dgm:t>
    </dgm:pt>
    <dgm:pt modelId="{CE354EB7-E115-4637-923C-558C57E5E3C7}" type="sibTrans" cxnId="{C9AC6620-015B-4FD3-B23E-BFD24E010022}">
      <dgm:prSet/>
      <dgm:spPr/>
      <dgm:t>
        <a:bodyPr/>
        <a:lstStyle/>
        <a:p>
          <a:endParaRPr lang="en-US">
            <a:solidFill>
              <a:schemeClr val="tx1"/>
            </a:solidFill>
          </a:endParaRPr>
        </a:p>
      </dgm:t>
    </dgm:pt>
    <dgm:pt modelId="{89A4BE7B-77CE-4EFA-84D9-5D7D794E3381}">
      <dgm:prSet phldrT="[Text]"/>
      <dgm:spPr>
        <a:solidFill>
          <a:schemeClr val="accent2"/>
        </a:solidFill>
      </dgm:spPr>
      <dgm:t>
        <a:bodyPr/>
        <a:lstStyle/>
        <a:p>
          <a:r>
            <a:rPr lang="en-US" dirty="0" smtClean="0">
              <a:solidFill>
                <a:schemeClr val="tx1"/>
              </a:solidFill>
            </a:rPr>
            <a:t>Server Core</a:t>
          </a:r>
          <a:endParaRPr lang="en-US" dirty="0">
            <a:solidFill>
              <a:schemeClr val="tx1"/>
            </a:solidFill>
          </a:endParaRPr>
        </a:p>
      </dgm:t>
    </dgm:pt>
    <dgm:pt modelId="{3FB545CF-D43F-4939-92BA-745C75F5F1C7}" type="parTrans" cxnId="{A8BD3548-A51D-437B-B337-32CAE9034AB8}">
      <dgm:prSet/>
      <dgm:spPr/>
      <dgm:t>
        <a:bodyPr/>
        <a:lstStyle/>
        <a:p>
          <a:endParaRPr lang="en-US">
            <a:solidFill>
              <a:schemeClr val="tx1"/>
            </a:solidFill>
          </a:endParaRPr>
        </a:p>
      </dgm:t>
    </dgm:pt>
    <dgm:pt modelId="{DC76EA6F-2200-4FD3-AC96-8A46523D6145}" type="sibTrans" cxnId="{A8BD3548-A51D-437B-B337-32CAE9034AB8}">
      <dgm:prSet/>
      <dgm:spPr/>
      <dgm:t>
        <a:bodyPr/>
        <a:lstStyle/>
        <a:p>
          <a:endParaRPr lang="en-US">
            <a:solidFill>
              <a:schemeClr val="tx1"/>
            </a:solidFill>
          </a:endParaRPr>
        </a:p>
      </dgm:t>
    </dgm:pt>
    <dgm:pt modelId="{2936DB10-55DC-47EB-86C0-B74BE6476F7D}" type="pres">
      <dgm:prSet presAssocID="{1762C8D9-91C2-4A52-B029-2FC0F925DC47}" presName="Name0" presStyleCnt="0">
        <dgm:presLayoutVars>
          <dgm:chMax val="7"/>
          <dgm:resizeHandles val="exact"/>
        </dgm:presLayoutVars>
      </dgm:prSet>
      <dgm:spPr/>
      <dgm:t>
        <a:bodyPr/>
        <a:lstStyle/>
        <a:p>
          <a:endParaRPr lang="en-US"/>
        </a:p>
      </dgm:t>
    </dgm:pt>
    <dgm:pt modelId="{1E5FFAC6-F7CF-4CAE-8D23-6B154C9F387A}" type="pres">
      <dgm:prSet presAssocID="{1762C8D9-91C2-4A52-B029-2FC0F925DC47}" presName="comp1" presStyleCnt="0"/>
      <dgm:spPr/>
    </dgm:pt>
    <dgm:pt modelId="{256C1505-3F8F-4AEC-BE4B-32EA580BCC7A}" type="pres">
      <dgm:prSet presAssocID="{1762C8D9-91C2-4A52-B029-2FC0F925DC47}" presName="circle1" presStyleLbl="node1" presStyleIdx="0" presStyleCnt="2" custScaleX="100513" custScaleY="95366" custLinFactNeighborX="1216" custLinFactNeighborY="6325"/>
      <dgm:spPr/>
      <dgm:t>
        <a:bodyPr/>
        <a:lstStyle/>
        <a:p>
          <a:endParaRPr lang="en-US"/>
        </a:p>
      </dgm:t>
    </dgm:pt>
    <dgm:pt modelId="{EF035B75-1F8E-41FA-B95D-8B9C871C3FB1}" type="pres">
      <dgm:prSet presAssocID="{1762C8D9-91C2-4A52-B029-2FC0F925DC47}" presName="c1text" presStyleLbl="node1" presStyleIdx="0" presStyleCnt="2">
        <dgm:presLayoutVars>
          <dgm:bulletEnabled val="1"/>
        </dgm:presLayoutVars>
      </dgm:prSet>
      <dgm:spPr/>
      <dgm:t>
        <a:bodyPr/>
        <a:lstStyle/>
        <a:p>
          <a:endParaRPr lang="en-US"/>
        </a:p>
      </dgm:t>
    </dgm:pt>
    <dgm:pt modelId="{AF8BCBC4-0016-4B28-B3D1-C2BB9D2D27CE}" type="pres">
      <dgm:prSet presAssocID="{1762C8D9-91C2-4A52-B029-2FC0F925DC47}" presName="comp2" presStyleCnt="0"/>
      <dgm:spPr/>
    </dgm:pt>
    <dgm:pt modelId="{30350389-5468-4189-93E6-8DF6C98574CF}" type="pres">
      <dgm:prSet presAssocID="{1762C8D9-91C2-4A52-B029-2FC0F925DC47}" presName="circle2" presStyleLbl="node1" presStyleIdx="1" presStyleCnt="2" custScaleX="53142" custScaleY="38075" custLinFactNeighborX="1472" custLinFactNeighborY="31692"/>
      <dgm:spPr/>
      <dgm:t>
        <a:bodyPr/>
        <a:lstStyle/>
        <a:p>
          <a:endParaRPr lang="en-US"/>
        </a:p>
      </dgm:t>
    </dgm:pt>
    <dgm:pt modelId="{2FB1CC46-1094-4CC2-9E4C-FB4ADF60F86F}" type="pres">
      <dgm:prSet presAssocID="{1762C8D9-91C2-4A52-B029-2FC0F925DC47}" presName="c2text" presStyleLbl="node1" presStyleIdx="1" presStyleCnt="2">
        <dgm:presLayoutVars>
          <dgm:bulletEnabled val="1"/>
        </dgm:presLayoutVars>
      </dgm:prSet>
      <dgm:spPr/>
      <dgm:t>
        <a:bodyPr/>
        <a:lstStyle/>
        <a:p>
          <a:endParaRPr lang="en-US"/>
        </a:p>
      </dgm:t>
    </dgm:pt>
  </dgm:ptLst>
  <dgm:cxnLst>
    <dgm:cxn modelId="{CA230563-2874-40DB-9E54-21381182E095}" type="presOf" srcId="{5631EC21-8ADC-412E-9B06-9FDB3489EAC3}" destId="{256C1505-3F8F-4AEC-BE4B-32EA580BCC7A}" srcOrd="0" destOrd="0" presId="urn:microsoft.com/office/officeart/2005/8/layout/venn2"/>
    <dgm:cxn modelId="{A8BD3548-A51D-437B-B337-32CAE9034AB8}" srcId="{1762C8D9-91C2-4A52-B029-2FC0F925DC47}" destId="{89A4BE7B-77CE-4EFA-84D9-5D7D794E3381}" srcOrd="1" destOrd="0" parTransId="{3FB545CF-D43F-4939-92BA-745C75F5F1C7}" sibTransId="{DC76EA6F-2200-4FD3-AC96-8A46523D6145}"/>
    <dgm:cxn modelId="{98144AE9-6295-416E-A18D-4041FF059254}" type="presOf" srcId="{1762C8D9-91C2-4A52-B029-2FC0F925DC47}" destId="{2936DB10-55DC-47EB-86C0-B74BE6476F7D}" srcOrd="0" destOrd="0" presId="urn:microsoft.com/office/officeart/2005/8/layout/venn2"/>
    <dgm:cxn modelId="{C9AC6620-015B-4FD3-B23E-BFD24E010022}" srcId="{1762C8D9-91C2-4A52-B029-2FC0F925DC47}" destId="{5631EC21-8ADC-412E-9B06-9FDB3489EAC3}" srcOrd="0" destOrd="0" parTransId="{1E65086D-EEC0-415F-A270-B6964DBB475C}" sibTransId="{CE354EB7-E115-4637-923C-558C57E5E3C7}"/>
    <dgm:cxn modelId="{E63C3957-24E6-4959-80CF-5287088A6D30}" type="presOf" srcId="{89A4BE7B-77CE-4EFA-84D9-5D7D794E3381}" destId="{30350389-5468-4189-93E6-8DF6C98574CF}" srcOrd="0" destOrd="0" presId="urn:microsoft.com/office/officeart/2005/8/layout/venn2"/>
    <dgm:cxn modelId="{F5A4A283-8AF4-43AD-BFDC-02E2F26FD8C0}" type="presOf" srcId="{89A4BE7B-77CE-4EFA-84D9-5D7D794E3381}" destId="{2FB1CC46-1094-4CC2-9E4C-FB4ADF60F86F}" srcOrd="1" destOrd="0" presId="urn:microsoft.com/office/officeart/2005/8/layout/venn2"/>
    <dgm:cxn modelId="{7350B985-B56A-43CF-9DF3-FC7275D83CA9}" type="presOf" srcId="{5631EC21-8ADC-412E-9B06-9FDB3489EAC3}" destId="{EF035B75-1F8E-41FA-B95D-8B9C871C3FB1}" srcOrd="1" destOrd="0" presId="urn:microsoft.com/office/officeart/2005/8/layout/venn2"/>
    <dgm:cxn modelId="{D660E52F-3A01-4B13-A03B-F4BEC797B137}" type="presParOf" srcId="{2936DB10-55DC-47EB-86C0-B74BE6476F7D}" destId="{1E5FFAC6-F7CF-4CAE-8D23-6B154C9F387A}" srcOrd="0" destOrd="0" presId="urn:microsoft.com/office/officeart/2005/8/layout/venn2"/>
    <dgm:cxn modelId="{452AA267-4CA1-46C6-B690-736C2AC8FF16}" type="presParOf" srcId="{1E5FFAC6-F7CF-4CAE-8D23-6B154C9F387A}" destId="{256C1505-3F8F-4AEC-BE4B-32EA580BCC7A}" srcOrd="0" destOrd="0" presId="urn:microsoft.com/office/officeart/2005/8/layout/venn2"/>
    <dgm:cxn modelId="{CC8C9C44-6528-45A6-AEBE-2C87052897B0}" type="presParOf" srcId="{1E5FFAC6-F7CF-4CAE-8D23-6B154C9F387A}" destId="{EF035B75-1F8E-41FA-B95D-8B9C871C3FB1}" srcOrd="1" destOrd="0" presId="urn:microsoft.com/office/officeart/2005/8/layout/venn2"/>
    <dgm:cxn modelId="{C7805611-E6DB-45CC-811A-1F7130A2B803}" type="presParOf" srcId="{2936DB10-55DC-47EB-86C0-B74BE6476F7D}" destId="{AF8BCBC4-0016-4B28-B3D1-C2BB9D2D27CE}" srcOrd="1" destOrd="0" presId="urn:microsoft.com/office/officeart/2005/8/layout/venn2"/>
    <dgm:cxn modelId="{FABAE988-F727-400C-987D-A2CB89998B2C}" type="presParOf" srcId="{AF8BCBC4-0016-4B28-B3D1-C2BB9D2D27CE}" destId="{30350389-5468-4189-93E6-8DF6C98574CF}" srcOrd="0" destOrd="0" presId="urn:microsoft.com/office/officeart/2005/8/layout/venn2"/>
    <dgm:cxn modelId="{16E0CF69-EF11-4FF6-B925-E4315CE503A8}" type="presParOf" srcId="{AF8BCBC4-0016-4B28-B3D1-C2BB9D2D27CE}" destId="{2FB1CC46-1094-4CC2-9E4C-FB4ADF60F86F}"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762C8D9-91C2-4A52-B029-2FC0F925DC47}" type="doc">
      <dgm:prSet loTypeId="urn:microsoft.com/office/officeart/2005/8/layout/venn2" loCatId="relationship" qsTypeId="urn:microsoft.com/office/officeart/2005/8/quickstyle/simple1" qsCatId="simple" csTypeId="urn:microsoft.com/office/officeart/2005/8/colors/accent1_2" csCatId="accent1" phldr="1"/>
      <dgm:spPr/>
      <dgm:t>
        <a:bodyPr/>
        <a:lstStyle/>
        <a:p>
          <a:endParaRPr lang="en-US"/>
        </a:p>
      </dgm:t>
    </dgm:pt>
    <dgm:pt modelId="{5631EC21-8ADC-412E-9B06-9FDB3489EAC3}">
      <dgm:prSet phldrT="[Text]"/>
      <dgm:spPr/>
      <dgm:t>
        <a:bodyPr/>
        <a:lstStyle/>
        <a:p>
          <a:r>
            <a:rPr lang="en-US" dirty="0" smtClean="0"/>
            <a:t>Server with a GUI</a:t>
          </a:r>
          <a:endParaRPr lang="en-US" dirty="0"/>
        </a:p>
      </dgm:t>
    </dgm:pt>
    <dgm:pt modelId="{1E65086D-EEC0-415F-A270-B6964DBB475C}" type="parTrans" cxnId="{C9AC6620-015B-4FD3-B23E-BFD24E010022}">
      <dgm:prSet/>
      <dgm:spPr/>
      <dgm:t>
        <a:bodyPr/>
        <a:lstStyle/>
        <a:p>
          <a:endParaRPr lang="en-US"/>
        </a:p>
      </dgm:t>
    </dgm:pt>
    <dgm:pt modelId="{CE354EB7-E115-4637-923C-558C57E5E3C7}" type="sibTrans" cxnId="{C9AC6620-015B-4FD3-B23E-BFD24E010022}">
      <dgm:prSet/>
      <dgm:spPr/>
      <dgm:t>
        <a:bodyPr/>
        <a:lstStyle/>
        <a:p>
          <a:endParaRPr lang="en-US"/>
        </a:p>
      </dgm:t>
    </dgm:pt>
    <dgm:pt modelId="{6F766656-B63D-4781-B064-4FB08A4027A2}">
      <dgm:prSet phldrT="[Text]"/>
      <dgm:spPr>
        <a:solidFill>
          <a:schemeClr val="accent3"/>
        </a:solidFill>
      </dgm:spPr>
      <dgm:t>
        <a:bodyPr/>
        <a:lstStyle/>
        <a:p>
          <a:r>
            <a:rPr lang="en-US" dirty="0" smtClean="0"/>
            <a:t>Minimal Server Interface</a:t>
          </a:r>
          <a:endParaRPr lang="en-US" dirty="0"/>
        </a:p>
      </dgm:t>
    </dgm:pt>
    <dgm:pt modelId="{BB1A2676-975B-4FC5-8DAD-DC3B1115DA0E}" type="parTrans" cxnId="{74A05169-7EF9-4220-8301-2D2BC288F20E}">
      <dgm:prSet/>
      <dgm:spPr/>
      <dgm:t>
        <a:bodyPr/>
        <a:lstStyle/>
        <a:p>
          <a:endParaRPr lang="en-US"/>
        </a:p>
      </dgm:t>
    </dgm:pt>
    <dgm:pt modelId="{BE940A68-535B-404C-8102-091FA30B6F10}" type="sibTrans" cxnId="{74A05169-7EF9-4220-8301-2D2BC288F20E}">
      <dgm:prSet/>
      <dgm:spPr/>
      <dgm:t>
        <a:bodyPr/>
        <a:lstStyle/>
        <a:p>
          <a:endParaRPr lang="en-US"/>
        </a:p>
      </dgm:t>
    </dgm:pt>
    <dgm:pt modelId="{416798C4-CD0D-4F91-8539-7FB17A109DAE}">
      <dgm:prSet phldrT="[Text]"/>
      <dgm:spPr>
        <a:solidFill>
          <a:schemeClr val="accent2"/>
        </a:solidFill>
      </dgm:spPr>
      <dgm:t>
        <a:bodyPr/>
        <a:lstStyle/>
        <a:p>
          <a:r>
            <a:rPr lang="en-US" dirty="0" smtClean="0"/>
            <a:t>Server Core</a:t>
          </a:r>
          <a:endParaRPr lang="en-US" dirty="0"/>
        </a:p>
      </dgm:t>
    </dgm:pt>
    <dgm:pt modelId="{558C08B5-75A3-4A6D-919B-590F085F2013}" type="parTrans" cxnId="{A1CD5DEB-DC68-4B6C-A15E-9E8D7DBBAD50}">
      <dgm:prSet/>
      <dgm:spPr/>
      <dgm:t>
        <a:bodyPr/>
        <a:lstStyle/>
        <a:p>
          <a:endParaRPr lang="en-US"/>
        </a:p>
      </dgm:t>
    </dgm:pt>
    <dgm:pt modelId="{0A1A78A6-55EF-4302-B86A-3FA5898DDEA6}" type="sibTrans" cxnId="{A1CD5DEB-DC68-4B6C-A15E-9E8D7DBBAD50}">
      <dgm:prSet/>
      <dgm:spPr/>
      <dgm:t>
        <a:bodyPr/>
        <a:lstStyle/>
        <a:p>
          <a:endParaRPr lang="en-US"/>
        </a:p>
      </dgm:t>
    </dgm:pt>
    <dgm:pt modelId="{2936DB10-55DC-47EB-86C0-B74BE6476F7D}" type="pres">
      <dgm:prSet presAssocID="{1762C8D9-91C2-4A52-B029-2FC0F925DC47}" presName="Name0" presStyleCnt="0">
        <dgm:presLayoutVars>
          <dgm:chMax val="7"/>
          <dgm:resizeHandles val="exact"/>
        </dgm:presLayoutVars>
      </dgm:prSet>
      <dgm:spPr/>
      <dgm:t>
        <a:bodyPr/>
        <a:lstStyle/>
        <a:p>
          <a:endParaRPr lang="en-US"/>
        </a:p>
      </dgm:t>
    </dgm:pt>
    <dgm:pt modelId="{1E5FFAC6-F7CF-4CAE-8D23-6B154C9F387A}" type="pres">
      <dgm:prSet presAssocID="{1762C8D9-91C2-4A52-B029-2FC0F925DC47}" presName="comp1" presStyleCnt="0"/>
      <dgm:spPr/>
    </dgm:pt>
    <dgm:pt modelId="{256C1505-3F8F-4AEC-BE4B-32EA580BCC7A}" type="pres">
      <dgm:prSet presAssocID="{1762C8D9-91C2-4A52-B029-2FC0F925DC47}" presName="circle1" presStyleLbl="node1" presStyleIdx="0" presStyleCnt="3" custScaleX="100513" custScaleY="95366" custLinFactNeighborX="1216" custLinFactNeighborY="6325"/>
      <dgm:spPr/>
      <dgm:t>
        <a:bodyPr/>
        <a:lstStyle/>
        <a:p>
          <a:endParaRPr lang="en-US"/>
        </a:p>
      </dgm:t>
    </dgm:pt>
    <dgm:pt modelId="{EF035B75-1F8E-41FA-B95D-8B9C871C3FB1}" type="pres">
      <dgm:prSet presAssocID="{1762C8D9-91C2-4A52-B029-2FC0F925DC47}" presName="c1text" presStyleLbl="node1" presStyleIdx="0" presStyleCnt="3">
        <dgm:presLayoutVars>
          <dgm:bulletEnabled val="1"/>
        </dgm:presLayoutVars>
      </dgm:prSet>
      <dgm:spPr/>
      <dgm:t>
        <a:bodyPr/>
        <a:lstStyle/>
        <a:p>
          <a:endParaRPr lang="en-US"/>
        </a:p>
      </dgm:t>
    </dgm:pt>
    <dgm:pt modelId="{AF8BCBC4-0016-4B28-B3D1-C2BB9D2D27CE}" type="pres">
      <dgm:prSet presAssocID="{1762C8D9-91C2-4A52-B029-2FC0F925DC47}" presName="comp2" presStyleCnt="0"/>
      <dgm:spPr/>
    </dgm:pt>
    <dgm:pt modelId="{30350389-5468-4189-93E6-8DF6C98574CF}" type="pres">
      <dgm:prSet presAssocID="{1762C8D9-91C2-4A52-B029-2FC0F925DC47}" presName="circle2" presStyleLbl="node1" presStyleIdx="1" presStyleCnt="3" custScaleX="110207" custScaleY="97971" custLinFactNeighborX="1525" custLinFactNeighborY="18538"/>
      <dgm:spPr/>
      <dgm:t>
        <a:bodyPr/>
        <a:lstStyle/>
        <a:p>
          <a:endParaRPr lang="en-US"/>
        </a:p>
      </dgm:t>
    </dgm:pt>
    <dgm:pt modelId="{2FB1CC46-1094-4CC2-9E4C-FB4ADF60F86F}" type="pres">
      <dgm:prSet presAssocID="{1762C8D9-91C2-4A52-B029-2FC0F925DC47}" presName="c2text" presStyleLbl="node1" presStyleIdx="1" presStyleCnt="3">
        <dgm:presLayoutVars>
          <dgm:bulletEnabled val="1"/>
        </dgm:presLayoutVars>
      </dgm:prSet>
      <dgm:spPr/>
      <dgm:t>
        <a:bodyPr/>
        <a:lstStyle/>
        <a:p>
          <a:endParaRPr lang="en-US"/>
        </a:p>
      </dgm:t>
    </dgm:pt>
    <dgm:pt modelId="{74E4506F-C3DC-40BD-A306-3BEE0EE59414}" type="pres">
      <dgm:prSet presAssocID="{1762C8D9-91C2-4A52-B029-2FC0F925DC47}" presName="comp3" presStyleCnt="0"/>
      <dgm:spPr/>
    </dgm:pt>
    <dgm:pt modelId="{DD462AC2-BFCF-41B0-9374-8BEB30110934}" type="pres">
      <dgm:prSet presAssocID="{1762C8D9-91C2-4A52-B029-2FC0F925DC47}" presName="circle3" presStyleLbl="node1" presStyleIdx="2" presStyleCnt="3" custScaleX="77439" custScaleY="53290" custLinFactNeighborY="36534"/>
      <dgm:spPr/>
      <dgm:t>
        <a:bodyPr/>
        <a:lstStyle/>
        <a:p>
          <a:endParaRPr lang="en-US"/>
        </a:p>
      </dgm:t>
    </dgm:pt>
    <dgm:pt modelId="{8974243D-C3E7-434C-B983-40A1B73D75BD}" type="pres">
      <dgm:prSet presAssocID="{1762C8D9-91C2-4A52-B029-2FC0F925DC47}" presName="c3text" presStyleLbl="node1" presStyleIdx="2" presStyleCnt="3">
        <dgm:presLayoutVars>
          <dgm:bulletEnabled val="1"/>
        </dgm:presLayoutVars>
      </dgm:prSet>
      <dgm:spPr/>
      <dgm:t>
        <a:bodyPr/>
        <a:lstStyle/>
        <a:p>
          <a:endParaRPr lang="en-US"/>
        </a:p>
      </dgm:t>
    </dgm:pt>
  </dgm:ptLst>
  <dgm:cxnLst>
    <dgm:cxn modelId="{11035E3B-21B2-4591-93F2-2489B2029914}" type="presOf" srcId="{416798C4-CD0D-4F91-8539-7FB17A109DAE}" destId="{8974243D-C3E7-434C-B983-40A1B73D75BD}" srcOrd="1" destOrd="0" presId="urn:microsoft.com/office/officeart/2005/8/layout/venn2"/>
    <dgm:cxn modelId="{23E0E5A4-B479-4256-BBFB-96044D23C679}" type="presOf" srcId="{5631EC21-8ADC-412E-9B06-9FDB3489EAC3}" destId="{EF035B75-1F8E-41FA-B95D-8B9C871C3FB1}" srcOrd="1" destOrd="0" presId="urn:microsoft.com/office/officeart/2005/8/layout/venn2"/>
    <dgm:cxn modelId="{C9AC6620-015B-4FD3-B23E-BFD24E010022}" srcId="{1762C8D9-91C2-4A52-B029-2FC0F925DC47}" destId="{5631EC21-8ADC-412E-9B06-9FDB3489EAC3}" srcOrd="0" destOrd="0" parTransId="{1E65086D-EEC0-415F-A270-B6964DBB475C}" sibTransId="{CE354EB7-E115-4637-923C-558C57E5E3C7}"/>
    <dgm:cxn modelId="{0329908E-CA30-4DD1-805C-346791108634}" type="presOf" srcId="{1762C8D9-91C2-4A52-B029-2FC0F925DC47}" destId="{2936DB10-55DC-47EB-86C0-B74BE6476F7D}" srcOrd="0" destOrd="0" presId="urn:microsoft.com/office/officeart/2005/8/layout/venn2"/>
    <dgm:cxn modelId="{74A05169-7EF9-4220-8301-2D2BC288F20E}" srcId="{1762C8D9-91C2-4A52-B029-2FC0F925DC47}" destId="{6F766656-B63D-4781-B064-4FB08A4027A2}" srcOrd="1" destOrd="0" parTransId="{BB1A2676-975B-4FC5-8DAD-DC3B1115DA0E}" sibTransId="{BE940A68-535B-404C-8102-091FA30B6F10}"/>
    <dgm:cxn modelId="{74B19467-2B02-47E2-B574-2DF820EB99C7}" type="presOf" srcId="{5631EC21-8ADC-412E-9B06-9FDB3489EAC3}" destId="{256C1505-3F8F-4AEC-BE4B-32EA580BCC7A}" srcOrd="0" destOrd="0" presId="urn:microsoft.com/office/officeart/2005/8/layout/venn2"/>
    <dgm:cxn modelId="{95786F67-A860-48C2-BDEC-D0894C354680}" type="presOf" srcId="{6F766656-B63D-4781-B064-4FB08A4027A2}" destId="{30350389-5468-4189-93E6-8DF6C98574CF}" srcOrd="0" destOrd="0" presId="urn:microsoft.com/office/officeart/2005/8/layout/venn2"/>
    <dgm:cxn modelId="{1E8300B3-0286-4291-AF3F-946789DB19E1}" type="presOf" srcId="{416798C4-CD0D-4F91-8539-7FB17A109DAE}" destId="{DD462AC2-BFCF-41B0-9374-8BEB30110934}" srcOrd="0" destOrd="0" presId="urn:microsoft.com/office/officeart/2005/8/layout/venn2"/>
    <dgm:cxn modelId="{755A7EB5-0CBC-4967-A6DD-2915A5DD00C8}" type="presOf" srcId="{6F766656-B63D-4781-B064-4FB08A4027A2}" destId="{2FB1CC46-1094-4CC2-9E4C-FB4ADF60F86F}" srcOrd="1" destOrd="0" presId="urn:microsoft.com/office/officeart/2005/8/layout/venn2"/>
    <dgm:cxn modelId="{A1CD5DEB-DC68-4B6C-A15E-9E8D7DBBAD50}" srcId="{1762C8D9-91C2-4A52-B029-2FC0F925DC47}" destId="{416798C4-CD0D-4F91-8539-7FB17A109DAE}" srcOrd="2" destOrd="0" parTransId="{558C08B5-75A3-4A6D-919B-590F085F2013}" sibTransId="{0A1A78A6-55EF-4302-B86A-3FA5898DDEA6}"/>
    <dgm:cxn modelId="{7262B64E-C039-46F2-B35C-27514DB10C8A}" type="presParOf" srcId="{2936DB10-55DC-47EB-86C0-B74BE6476F7D}" destId="{1E5FFAC6-F7CF-4CAE-8D23-6B154C9F387A}" srcOrd="0" destOrd="0" presId="urn:microsoft.com/office/officeart/2005/8/layout/venn2"/>
    <dgm:cxn modelId="{017D2400-4D3D-49E3-AB47-466F10C1E656}" type="presParOf" srcId="{1E5FFAC6-F7CF-4CAE-8D23-6B154C9F387A}" destId="{256C1505-3F8F-4AEC-BE4B-32EA580BCC7A}" srcOrd="0" destOrd="0" presId="urn:microsoft.com/office/officeart/2005/8/layout/venn2"/>
    <dgm:cxn modelId="{4F6BF688-7DF2-491A-834C-FD5FF0E1FF97}" type="presParOf" srcId="{1E5FFAC6-F7CF-4CAE-8D23-6B154C9F387A}" destId="{EF035B75-1F8E-41FA-B95D-8B9C871C3FB1}" srcOrd="1" destOrd="0" presId="urn:microsoft.com/office/officeart/2005/8/layout/venn2"/>
    <dgm:cxn modelId="{660C3E19-260C-4337-B44D-ABD82E508151}" type="presParOf" srcId="{2936DB10-55DC-47EB-86C0-B74BE6476F7D}" destId="{AF8BCBC4-0016-4B28-B3D1-C2BB9D2D27CE}" srcOrd="1" destOrd="0" presId="urn:microsoft.com/office/officeart/2005/8/layout/venn2"/>
    <dgm:cxn modelId="{9DAB8691-257A-4F90-B267-28B4045ECD68}" type="presParOf" srcId="{AF8BCBC4-0016-4B28-B3D1-C2BB9D2D27CE}" destId="{30350389-5468-4189-93E6-8DF6C98574CF}" srcOrd="0" destOrd="0" presId="urn:microsoft.com/office/officeart/2005/8/layout/venn2"/>
    <dgm:cxn modelId="{8F86AAF5-0E64-4B8E-8422-E2525D9C3BEE}" type="presParOf" srcId="{AF8BCBC4-0016-4B28-B3D1-C2BB9D2D27CE}" destId="{2FB1CC46-1094-4CC2-9E4C-FB4ADF60F86F}" srcOrd="1" destOrd="0" presId="urn:microsoft.com/office/officeart/2005/8/layout/venn2"/>
    <dgm:cxn modelId="{B9467870-2A64-4158-9A90-F9E731F207F9}" type="presParOf" srcId="{2936DB10-55DC-47EB-86C0-B74BE6476F7D}" destId="{74E4506F-C3DC-40BD-A306-3BEE0EE59414}" srcOrd="2" destOrd="0" presId="urn:microsoft.com/office/officeart/2005/8/layout/venn2"/>
    <dgm:cxn modelId="{8DBB26CE-C877-40C2-B152-9A804CB3CE1B}" type="presParOf" srcId="{74E4506F-C3DC-40BD-A306-3BEE0EE59414}" destId="{DD462AC2-BFCF-41B0-9374-8BEB30110934}" srcOrd="0" destOrd="0" presId="urn:microsoft.com/office/officeart/2005/8/layout/venn2"/>
    <dgm:cxn modelId="{0562160A-9EE1-4537-BB7C-79DB2B388E3C}" type="presParOf" srcId="{74E4506F-C3DC-40BD-A306-3BEE0EE59414}" destId="{8974243D-C3E7-434C-B983-40A1B73D75BD}"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3.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6/3/2013 5:34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6/3/2013 5:34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15940569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27656026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7899453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1912063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7357059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22895229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16</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6/3/2013 5:38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41464694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4613398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12049535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4251253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35979186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12763828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26235761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485985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32733136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19234326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27</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6/3/2013 5:38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8627529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4237185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EA4ABD-046D-4B62-9F3A-DA4F74D4CE05}" type="slidenum">
              <a:rPr lang="en-US" smtClean="0"/>
              <a:pPr/>
              <a:t>29</a:t>
            </a:fld>
            <a:endParaRPr lang="en-US" dirty="0"/>
          </a:p>
        </p:txBody>
      </p:sp>
    </p:spTree>
    <p:extLst>
      <p:ext uri="{BB962C8B-B14F-4D97-AF65-F5344CB8AC3E}">
        <p14:creationId xmlns:p14="http://schemas.microsoft.com/office/powerpoint/2010/main" val="24230035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extLst>
      <p:ext uri="{BB962C8B-B14F-4D97-AF65-F5344CB8AC3E}">
        <p14:creationId xmlns:p14="http://schemas.microsoft.com/office/powerpoint/2010/main" val="30745375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25291074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31</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6/3/2013 5:38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9146414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32</a:t>
            </a:fld>
            <a:endParaRPr lang="en-US" dirty="0"/>
          </a:p>
        </p:txBody>
      </p:sp>
    </p:spTree>
    <p:extLst>
      <p:ext uri="{BB962C8B-B14F-4D97-AF65-F5344CB8AC3E}">
        <p14:creationId xmlns:p14="http://schemas.microsoft.com/office/powerpoint/2010/main" val="38943591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33</a:t>
            </a:fld>
            <a:endParaRPr lang="en-US" dirty="0"/>
          </a:p>
        </p:txBody>
      </p:sp>
    </p:spTree>
    <p:extLst>
      <p:ext uri="{BB962C8B-B14F-4D97-AF65-F5344CB8AC3E}">
        <p14:creationId xmlns:p14="http://schemas.microsoft.com/office/powerpoint/2010/main" val="37620746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34</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6/3/2013 5:38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7582168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35</a:t>
            </a:fld>
            <a:endParaRPr lang="en-US" dirty="0"/>
          </a:p>
        </p:txBody>
      </p:sp>
    </p:spTree>
    <p:extLst>
      <p:ext uri="{BB962C8B-B14F-4D97-AF65-F5344CB8AC3E}">
        <p14:creationId xmlns:p14="http://schemas.microsoft.com/office/powerpoint/2010/main" val="20360063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36</a:t>
            </a:fld>
            <a:endParaRPr lang="en-US" dirty="0"/>
          </a:p>
        </p:txBody>
      </p:sp>
    </p:spTree>
    <p:extLst>
      <p:ext uri="{BB962C8B-B14F-4D97-AF65-F5344CB8AC3E}">
        <p14:creationId xmlns:p14="http://schemas.microsoft.com/office/powerpoint/2010/main" val="27889597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37</a:t>
            </a:fld>
            <a:endParaRPr lang="en-US" dirty="0"/>
          </a:p>
        </p:txBody>
      </p:sp>
    </p:spTree>
    <p:extLst>
      <p:ext uri="{BB962C8B-B14F-4D97-AF65-F5344CB8AC3E}">
        <p14:creationId xmlns:p14="http://schemas.microsoft.com/office/powerpoint/2010/main" val="8729897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38</a:t>
            </a:fld>
            <a:endParaRPr lang="en-US" dirty="0"/>
          </a:p>
        </p:txBody>
      </p:sp>
    </p:spTree>
    <p:extLst>
      <p:ext uri="{BB962C8B-B14F-4D97-AF65-F5344CB8AC3E}">
        <p14:creationId xmlns:p14="http://schemas.microsoft.com/office/powerpoint/2010/main" val="7182976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39</a:t>
            </a:fld>
            <a:endParaRPr lang="en-US" dirty="0"/>
          </a:p>
        </p:txBody>
      </p:sp>
    </p:spTree>
    <p:extLst>
      <p:ext uri="{BB962C8B-B14F-4D97-AF65-F5344CB8AC3E}">
        <p14:creationId xmlns:p14="http://schemas.microsoft.com/office/powerpoint/2010/main" val="39208594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40</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6/3/2013 5:38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6635620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24602230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41</a:t>
            </a:fld>
            <a:endParaRPr lang="en-US" dirty="0"/>
          </a:p>
        </p:txBody>
      </p:sp>
    </p:spTree>
    <p:extLst>
      <p:ext uri="{BB962C8B-B14F-4D97-AF65-F5344CB8AC3E}">
        <p14:creationId xmlns:p14="http://schemas.microsoft.com/office/powerpoint/2010/main" val="30980050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42</a:t>
            </a:fld>
            <a:endParaRPr lang="en-US" dirty="0"/>
          </a:p>
        </p:txBody>
      </p:sp>
    </p:spTree>
    <p:extLst>
      <p:ext uri="{BB962C8B-B14F-4D97-AF65-F5344CB8AC3E}">
        <p14:creationId xmlns:p14="http://schemas.microsoft.com/office/powerpoint/2010/main" val="39937990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dirty="0"/>
          </a:p>
        </p:txBody>
      </p:sp>
    </p:spTree>
    <p:extLst>
      <p:ext uri="{BB962C8B-B14F-4D97-AF65-F5344CB8AC3E}">
        <p14:creationId xmlns:p14="http://schemas.microsoft.com/office/powerpoint/2010/main" val="39185639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dirty="0"/>
          </a:p>
        </p:txBody>
      </p:sp>
    </p:spTree>
    <p:extLst>
      <p:ext uri="{BB962C8B-B14F-4D97-AF65-F5344CB8AC3E}">
        <p14:creationId xmlns:p14="http://schemas.microsoft.com/office/powerpoint/2010/main" val="1472199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45</a:t>
            </a:fld>
            <a:endParaRPr lang="en-US" dirty="0"/>
          </a:p>
        </p:txBody>
      </p:sp>
    </p:spTree>
    <p:extLst>
      <p:ext uri="{BB962C8B-B14F-4D97-AF65-F5344CB8AC3E}">
        <p14:creationId xmlns:p14="http://schemas.microsoft.com/office/powerpoint/2010/main" val="27860057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46</a:t>
            </a:fld>
            <a:endParaRPr lang="en-US" dirty="0"/>
          </a:p>
        </p:txBody>
      </p:sp>
    </p:spTree>
    <p:extLst>
      <p:ext uri="{BB962C8B-B14F-4D97-AF65-F5344CB8AC3E}">
        <p14:creationId xmlns:p14="http://schemas.microsoft.com/office/powerpoint/2010/main" val="39126666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47</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6/3/2013 5:38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242620138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48</a:t>
            </a:fld>
            <a:endParaRPr lang="en-US" dirty="0"/>
          </a:p>
        </p:txBody>
      </p:sp>
    </p:spTree>
    <p:extLst>
      <p:ext uri="{BB962C8B-B14F-4D97-AF65-F5344CB8AC3E}">
        <p14:creationId xmlns:p14="http://schemas.microsoft.com/office/powerpoint/2010/main" val="420279914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49</a:t>
            </a:fld>
            <a:endParaRPr lang="en-US" dirty="0"/>
          </a:p>
        </p:txBody>
      </p:sp>
    </p:spTree>
    <p:extLst>
      <p:ext uri="{BB962C8B-B14F-4D97-AF65-F5344CB8AC3E}">
        <p14:creationId xmlns:p14="http://schemas.microsoft.com/office/powerpoint/2010/main" val="350242332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6/3/2013 5:38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42288478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20155688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51</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6/3/2013 5:38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1987730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16430069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1169349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24611586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41423781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image" Target="../media/image5.emf"/><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slideMaster" Target="../slideMasters/slideMaster1.xml"/><Relationship Id="rId4" Type="http://schemas.openxmlformats.org/officeDocument/2006/relationships/tags" Target="../tags/tag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bg>
      <p:bgPr>
        <a:solidFill>
          <a:schemeClr val="bg2"/>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621" y="1620"/>
          <a:ext cx="1619" cy="1619"/>
        </p:xfrm>
        <a:graphic>
          <a:graphicData uri="http://schemas.openxmlformats.org/presentationml/2006/ole">
            <mc:AlternateContent xmlns:mc="http://schemas.openxmlformats.org/markup-compatibility/2006">
              <mc:Choice xmlns:v="urn:schemas-microsoft-com:vml" Requires="v">
                <p:oleObj spid="_x0000_s1121"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1621" y="1620"/>
                        <a:ext cx="1619" cy="1619"/>
                      </a:xfrm>
                      <a:prstGeom prst="rect">
                        <a:avLst/>
                      </a:prstGeom>
                    </p:spPr>
                  </p:pic>
                </p:oleObj>
              </mc:Fallback>
            </mc:AlternateContent>
          </a:graphicData>
        </a:graphic>
      </p:graphicFrame>
      <p:sp>
        <p:nvSpPr>
          <p:cNvPr id="2" name="Title 1"/>
          <p:cNvSpPr>
            <a:spLocks noGrp="1"/>
          </p:cNvSpPr>
          <p:nvPr>
            <p:ph type="title"/>
            <p:custDataLst>
              <p:tags r:id="rId3"/>
            </p:custDataLst>
          </p:nvPr>
        </p:nvSpPr>
        <p:spPr>
          <a:xfrm>
            <a:off x="529660" y="233151"/>
            <a:ext cx="11375536" cy="621530"/>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custDataLst>
              <p:tags r:id="rId4"/>
            </p:custDataLst>
          </p:nvPr>
        </p:nvSpPr>
        <p:spPr>
          <a:xfrm>
            <a:off x="529660" y="1476622"/>
            <a:ext cx="11375536" cy="222830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62327678"/>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8" y="482565"/>
            <a:ext cx="1646237" cy="351905"/>
          </a:xfrm>
          <a:prstGeom prst="rect">
            <a:avLst/>
          </a:prstGeom>
        </p:spPr>
      </p:pic>
    </p:spTree>
    <p:extLst>
      <p:ext uri="{BB962C8B-B14F-4D97-AF65-F5344CB8AC3E}">
        <p14:creationId xmlns:p14="http://schemas.microsoft.com/office/powerpoint/2010/main" val="3267785680"/>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9143936" cy="1828786"/>
          </a:xfrm>
          <a:noFill/>
        </p:spPr>
        <p:txBody>
          <a:bodyPr lIns="146304" tIns="91440" rIns="146304" bIns="91440" anchor="t" anchorCtr="0"/>
          <a:lstStyle>
            <a:lvl1pPr>
              <a:defRPr sz="5998"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598"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6"/>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5998"/>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grpSp>
        <p:nvGrpSpPr>
          <p:cNvPr id="98" name="Group 97"/>
          <p:cNvGrpSpPr/>
          <p:nvPr userDrawn="1"/>
        </p:nvGrpSpPr>
        <p:grpSpPr>
          <a:xfrm>
            <a:off x="18853151" y="1957389"/>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spTree>
    <p:extLst>
      <p:ext uri="{BB962C8B-B14F-4D97-AF65-F5344CB8AC3E}">
        <p14:creationId xmlns:p14="http://schemas.microsoft.com/office/powerpoint/2010/main" val="17777046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9143936" cy="1828786"/>
          </a:xfrm>
          <a:noFill/>
        </p:spPr>
        <p:txBody>
          <a:bodyPr lIns="146304" tIns="91440" rIns="146304" bIns="91440" anchor="t" anchorCtr="0"/>
          <a:lstStyle>
            <a:lvl1pPr>
              <a:defRPr sz="5998"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598"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6"/>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5998"/>
            </a:lvl1pPr>
          </a:lstStyle>
          <a:p>
            <a:pPr lvl="0"/>
            <a:r>
              <a:rPr lang="en-US" dirty="0" smtClean="0"/>
              <a:t>Session code</a:t>
            </a:r>
            <a:endParaRPr lang="en-US" dirty="0"/>
          </a:p>
        </p:txBody>
      </p:sp>
      <p:grpSp>
        <p:nvGrpSpPr>
          <p:cNvPr id="98" name="Group 97"/>
          <p:cNvGrpSpPr/>
          <p:nvPr userDrawn="1"/>
        </p:nvGrpSpPr>
        <p:grpSpPr>
          <a:xfrm>
            <a:off x="7136679" y="4110832"/>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spTree>
    <p:extLst>
      <p:ext uri="{BB962C8B-B14F-4D97-AF65-F5344CB8AC3E}">
        <p14:creationId xmlns:p14="http://schemas.microsoft.com/office/powerpoint/2010/main" val="38161027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246" tIns="109684" rIns="146246" bIns="109684"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3" y="1211287"/>
            <a:ext cx="10056812" cy="2751698"/>
          </a:xfrm>
          <a:noFill/>
        </p:spPr>
        <p:txBody>
          <a:bodyPr tIns="91440" bIns="91440" anchor="t" anchorCtr="0"/>
          <a:lstStyle>
            <a:lvl1pPr>
              <a:defRPr sz="7197"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8"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4121965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2" cy="2751698"/>
          </a:xfrm>
          <a:noFill/>
        </p:spPr>
        <p:txBody>
          <a:bodyPr tIns="91440" bIns="91440" anchor="t" anchorCtr="0"/>
          <a:lstStyle>
            <a:lvl1pPr>
              <a:defRPr sz="7197"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8"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205852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3" y="1211287"/>
            <a:ext cx="10056812" cy="2751698"/>
          </a:xfrm>
          <a:noFill/>
        </p:spPr>
        <p:txBody>
          <a:bodyPr tIns="91440" bIns="91440" anchor="t" anchorCtr="0"/>
          <a:lstStyle>
            <a:lvl1pPr>
              <a:defRPr sz="7197"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0354843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2" cy="2751698"/>
          </a:xfrm>
          <a:noFill/>
        </p:spPr>
        <p:txBody>
          <a:bodyPr tIns="91440" bIns="91440" anchor="t" anchorCtr="0"/>
          <a:lstStyle>
            <a:lvl1pPr>
              <a:defRPr sz="7197"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705291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8961687"/>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05630574"/>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8413638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1999"/>
            </a:lvl2pPr>
            <a:lvl3pPr marL="228510" indent="0">
              <a:buNone/>
              <a:defRPr sz="1999"/>
            </a:lvl3pPr>
            <a:lvl4pPr marL="457019" indent="0">
              <a:buNone/>
              <a:defRPr sz="1799"/>
            </a:lvl4pPr>
            <a:lvl5pPr marL="685529" indent="0">
              <a:buNone/>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83139548"/>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9"/>
            <a:ext cx="11887200" cy="22311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46155619"/>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8"/>
            </a:lvl1pPr>
            <a:lvl2pPr marL="0" indent="0">
              <a:buNone/>
              <a:defRPr sz="1999"/>
            </a:lvl2pPr>
            <a:lvl3pPr marL="231684" indent="0">
              <a:buNone/>
              <a:tabLst/>
              <a:defRPr sz="1999"/>
            </a:lvl3pPr>
            <a:lvl4pPr marL="460193" indent="0">
              <a:buNone/>
              <a:defRPr sz="1799"/>
            </a:lvl4pPr>
            <a:lvl5pPr marL="685529" indent="0">
              <a:buNone/>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598"/>
            </a:lvl1pPr>
            <a:lvl2pPr marL="0" indent="0">
              <a:buNone/>
              <a:defRPr sz="1999"/>
            </a:lvl2pPr>
            <a:lvl3pPr marL="231684" indent="0">
              <a:buNone/>
              <a:tabLst/>
              <a:defRPr sz="1999"/>
            </a:lvl3pPr>
            <a:lvl4pPr marL="460193" indent="0">
              <a:buNone/>
              <a:defRPr sz="1799"/>
            </a:lvl4pPr>
            <a:lvl5pPr marL="685529" indent="0">
              <a:buNone/>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87602829"/>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24" indent="-287224">
              <a:spcBef>
                <a:spcPts val="1224"/>
              </a:spcBef>
              <a:buClr>
                <a:schemeClr val="tx1"/>
              </a:buClr>
              <a:buFont typeface="Arial" pitchFamily="34" charset="0"/>
              <a:buChar char="•"/>
              <a:defRPr sz="3598"/>
            </a:lvl1pPr>
            <a:lvl2pPr marL="530956" indent="-233102">
              <a:defRPr sz="1999"/>
            </a:lvl2pPr>
            <a:lvl3pPr marL="699308" indent="-168352">
              <a:tabLst/>
              <a:defRPr sz="1999"/>
            </a:lvl3pPr>
            <a:lvl4pPr marL="880609" indent="-181303">
              <a:defRPr sz="1799"/>
            </a:lvl4pPr>
            <a:lvl5pPr marL="1048961" indent="-168352">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224" indent="-287224">
              <a:spcBef>
                <a:spcPts val="1224"/>
              </a:spcBef>
              <a:buClr>
                <a:schemeClr val="tx1"/>
              </a:buClr>
              <a:buFont typeface="Arial" pitchFamily="34" charset="0"/>
              <a:buChar char="•"/>
              <a:defRPr sz="3598"/>
            </a:lvl1pPr>
            <a:lvl2pPr marL="530956" indent="-233102">
              <a:defRPr sz="1999"/>
            </a:lvl2pPr>
            <a:lvl3pPr marL="699308" indent="-168352">
              <a:tabLst/>
              <a:defRPr sz="1999"/>
            </a:lvl3pPr>
            <a:lvl4pPr marL="880609" indent="-181303">
              <a:defRPr sz="1799"/>
            </a:lvl4pPr>
            <a:lvl5pPr marL="1048961" indent="-168352">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48055205"/>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671501"/>
          </a:xfrm>
        </p:spPr>
        <p:txBody>
          <a:bodyPr wrap="square">
            <a:spAutoFit/>
          </a:bodyPr>
          <a:lstStyle>
            <a:lvl1pPr marL="287224" indent="-287224">
              <a:spcBef>
                <a:spcPts val="1224"/>
              </a:spcBef>
              <a:buClr>
                <a:schemeClr val="tx2"/>
              </a:buClr>
              <a:buFont typeface="Arial" pitchFamily="34" charset="0"/>
              <a:buChar char="•"/>
              <a:defRPr sz="3598">
                <a:gradFill>
                  <a:gsLst>
                    <a:gs pos="1250">
                      <a:schemeClr val="tx2"/>
                    </a:gs>
                    <a:gs pos="99000">
                      <a:schemeClr val="tx2"/>
                    </a:gs>
                  </a:gsLst>
                  <a:lin ang="5400000" scaled="0"/>
                </a:gradFill>
              </a:defRPr>
            </a:lvl1pPr>
            <a:lvl2pPr marL="530956" indent="-233102">
              <a:defRPr sz="2399"/>
            </a:lvl2pPr>
            <a:lvl3pPr marL="699308" indent="-168352">
              <a:tabLst/>
              <a:defRPr sz="23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671501"/>
          </a:xfrm>
        </p:spPr>
        <p:txBody>
          <a:bodyPr wrap="square">
            <a:spAutoFit/>
          </a:bodyPr>
          <a:lstStyle>
            <a:lvl1pPr marL="287224" indent="-287224">
              <a:spcBef>
                <a:spcPts val="1224"/>
              </a:spcBef>
              <a:buClr>
                <a:schemeClr val="tx2"/>
              </a:buClr>
              <a:buFont typeface="Arial" pitchFamily="34" charset="0"/>
              <a:buChar char="•"/>
              <a:defRPr sz="3598">
                <a:gradFill>
                  <a:gsLst>
                    <a:gs pos="1250">
                      <a:schemeClr val="tx2"/>
                    </a:gs>
                    <a:gs pos="99000">
                      <a:schemeClr val="tx2"/>
                    </a:gs>
                  </a:gsLst>
                  <a:lin ang="5400000" scaled="0"/>
                </a:gradFill>
              </a:defRPr>
            </a:lvl1pPr>
            <a:lvl2pPr marL="530956" indent="-233102">
              <a:defRPr sz="2399"/>
            </a:lvl2pPr>
            <a:lvl3pPr marL="699308" indent="-168352">
              <a:tabLst/>
              <a:defRPr sz="23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02228165"/>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8005485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5533864"/>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998567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457954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32091862"/>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03" fontAlgn="base">
              <a:spcBef>
                <a:spcPct val="0"/>
              </a:spcBef>
              <a:spcAft>
                <a:spcPct val="0"/>
              </a:spcAft>
            </a:pPr>
            <a:endParaRPr lang="en-US" sz="17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16153"/>
            <a:ext cx="11887199" cy="2131353"/>
          </a:xfrm>
        </p:spPr>
        <p:txBody>
          <a:bodyPr/>
          <a:lstStyle>
            <a:lvl1pPr marL="0" indent="0">
              <a:buNone/>
              <a:defRPr sz="3298">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37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24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58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09173605"/>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398" indent="-290398">
              <a:buClr>
                <a:schemeClr val="tx1"/>
              </a:buClr>
              <a:buSzPct val="90000"/>
              <a:buFont typeface="Arial" pitchFamily="34" charset="0"/>
              <a:buChar char="•"/>
              <a:defRPr sz="3598">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74" indent="-280876">
              <a:buClr>
                <a:schemeClr val="tx1"/>
              </a:buClr>
              <a:buSzPct val="90000"/>
              <a:buFont typeface="Arial" pitchFamily="34" charset="0"/>
              <a:buChar char="•"/>
              <a:defRPr sz="3198">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72" indent="-290398">
              <a:buClr>
                <a:schemeClr val="tx1"/>
              </a:buClr>
              <a:buSzPct val="90000"/>
              <a:buFont typeface="Arial" pitchFamily="34" charset="0"/>
              <a:buChar char="•"/>
              <a:defRPr sz="2799">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181" indent="-228510">
              <a:buClr>
                <a:schemeClr val="tx1"/>
              </a:buClr>
              <a:buSzPct val="90000"/>
              <a:buFont typeface="Arial" pitchFamily="34" charset="0"/>
              <a:buChar char="•"/>
              <a:defRPr sz="2399">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691" indent="-228510">
              <a:buClr>
                <a:schemeClr val="tx1"/>
              </a:buClr>
              <a:buSzPct val="90000"/>
              <a:buFont typeface="Arial" pitchFamily="34" charset="0"/>
              <a:buChar char="•"/>
              <a:defRPr sz="1999">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8"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3617691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1"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67117145"/>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8" y="482565"/>
            <a:ext cx="1646237" cy="351905"/>
          </a:xfrm>
          <a:prstGeom prst="rect">
            <a:avLst/>
          </a:prstGeom>
        </p:spPr>
      </p:pic>
    </p:spTree>
    <p:extLst>
      <p:ext uri="{BB962C8B-B14F-4D97-AF65-F5344CB8AC3E}">
        <p14:creationId xmlns:p14="http://schemas.microsoft.com/office/powerpoint/2010/main" val="1390461180"/>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9143936" cy="1828786"/>
          </a:xfrm>
          <a:noFill/>
        </p:spPr>
        <p:txBody>
          <a:bodyPr lIns="146304" tIns="91440" rIns="146304" bIns="91440" anchor="t" anchorCtr="0"/>
          <a:lstStyle>
            <a:lvl1pPr>
              <a:defRPr sz="5998"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598"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6"/>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5998"/>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grpSp>
        <p:nvGrpSpPr>
          <p:cNvPr id="98" name="Group 97"/>
          <p:cNvGrpSpPr/>
          <p:nvPr userDrawn="1"/>
        </p:nvGrpSpPr>
        <p:grpSpPr>
          <a:xfrm>
            <a:off x="18853151" y="1957389"/>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spTree>
    <p:extLst>
      <p:ext uri="{BB962C8B-B14F-4D97-AF65-F5344CB8AC3E}">
        <p14:creationId xmlns:p14="http://schemas.microsoft.com/office/powerpoint/2010/main" val="29823071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9143936" cy="1828786"/>
          </a:xfrm>
          <a:noFill/>
        </p:spPr>
        <p:txBody>
          <a:bodyPr lIns="146304" tIns="91440" rIns="146304" bIns="91440" anchor="t" anchorCtr="0"/>
          <a:lstStyle>
            <a:lvl1pPr>
              <a:defRPr sz="5998"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598"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6"/>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5998"/>
            </a:lvl1pPr>
          </a:lstStyle>
          <a:p>
            <a:pPr lvl="0"/>
            <a:r>
              <a:rPr lang="en-US" dirty="0" smtClean="0"/>
              <a:t>Session code</a:t>
            </a:r>
            <a:endParaRPr lang="en-US" dirty="0"/>
          </a:p>
        </p:txBody>
      </p:sp>
      <p:grpSp>
        <p:nvGrpSpPr>
          <p:cNvPr id="98" name="Group 97"/>
          <p:cNvGrpSpPr/>
          <p:nvPr userDrawn="1"/>
        </p:nvGrpSpPr>
        <p:grpSpPr>
          <a:xfrm>
            <a:off x="7136679" y="4110832"/>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spTree>
    <p:extLst>
      <p:ext uri="{BB962C8B-B14F-4D97-AF65-F5344CB8AC3E}">
        <p14:creationId xmlns:p14="http://schemas.microsoft.com/office/powerpoint/2010/main" val="26180963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246" tIns="109684" rIns="146246" bIns="109684"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3" y="1211287"/>
            <a:ext cx="10056812" cy="2751698"/>
          </a:xfrm>
          <a:noFill/>
        </p:spPr>
        <p:txBody>
          <a:bodyPr tIns="91440" bIns="91440" anchor="t" anchorCtr="0"/>
          <a:lstStyle>
            <a:lvl1pPr>
              <a:defRPr sz="7197"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8"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0173491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2" cy="2751698"/>
          </a:xfrm>
          <a:noFill/>
        </p:spPr>
        <p:txBody>
          <a:bodyPr tIns="91440" bIns="91440" anchor="t" anchorCtr="0"/>
          <a:lstStyle>
            <a:lvl1pPr>
              <a:defRPr sz="7197"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8"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5366304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3" y="1211287"/>
            <a:ext cx="10056812" cy="2751698"/>
          </a:xfrm>
          <a:noFill/>
        </p:spPr>
        <p:txBody>
          <a:bodyPr tIns="91440" bIns="91440" anchor="t" anchorCtr="0"/>
          <a:lstStyle>
            <a:lvl1pPr>
              <a:defRPr sz="7197"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3915453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2" cy="2751698"/>
          </a:xfrm>
          <a:noFill/>
        </p:spPr>
        <p:txBody>
          <a:bodyPr tIns="91440" bIns="91440" anchor="t" anchorCtr="0"/>
          <a:lstStyle>
            <a:lvl1pPr>
              <a:defRPr sz="7197"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2758524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97516602"/>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87856144"/>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92393999"/>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1999"/>
            </a:lvl2pPr>
            <a:lvl3pPr marL="228510" indent="0">
              <a:buNone/>
              <a:defRPr sz="1999"/>
            </a:lvl3pPr>
            <a:lvl4pPr marL="457019" indent="0">
              <a:buNone/>
              <a:defRPr sz="1799"/>
            </a:lvl4pPr>
            <a:lvl5pPr marL="685529" indent="0">
              <a:buNone/>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01416309"/>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9"/>
            <a:ext cx="11887200" cy="22311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02582990"/>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8"/>
            </a:lvl1pPr>
            <a:lvl2pPr marL="0" indent="0">
              <a:buNone/>
              <a:defRPr sz="1999"/>
            </a:lvl2pPr>
            <a:lvl3pPr marL="231684" indent="0">
              <a:buNone/>
              <a:tabLst/>
              <a:defRPr sz="1999"/>
            </a:lvl3pPr>
            <a:lvl4pPr marL="460193" indent="0">
              <a:buNone/>
              <a:defRPr sz="1799"/>
            </a:lvl4pPr>
            <a:lvl5pPr marL="685529" indent="0">
              <a:buNone/>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598"/>
            </a:lvl1pPr>
            <a:lvl2pPr marL="0" indent="0">
              <a:buNone/>
              <a:defRPr sz="1999"/>
            </a:lvl2pPr>
            <a:lvl3pPr marL="231684" indent="0">
              <a:buNone/>
              <a:tabLst/>
              <a:defRPr sz="1999"/>
            </a:lvl3pPr>
            <a:lvl4pPr marL="460193" indent="0">
              <a:buNone/>
              <a:defRPr sz="1799"/>
            </a:lvl4pPr>
            <a:lvl5pPr marL="685529" indent="0">
              <a:buNone/>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0995673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24" indent="-287224">
              <a:spcBef>
                <a:spcPts val="1224"/>
              </a:spcBef>
              <a:buClr>
                <a:schemeClr val="tx1"/>
              </a:buClr>
              <a:buFont typeface="Arial" pitchFamily="34" charset="0"/>
              <a:buChar char="•"/>
              <a:defRPr sz="3598"/>
            </a:lvl1pPr>
            <a:lvl2pPr marL="530956" indent="-233102">
              <a:defRPr sz="1999"/>
            </a:lvl2pPr>
            <a:lvl3pPr marL="699308" indent="-168352">
              <a:tabLst/>
              <a:defRPr sz="1999"/>
            </a:lvl3pPr>
            <a:lvl4pPr marL="880609" indent="-181303">
              <a:defRPr sz="1799"/>
            </a:lvl4pPr>
            <a:lvl5pPr marL="1048961" indent="-168352">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224" indent="-287224">
              <a:spcBef>
                <a:spcPts val="1224"/>
              </a:spcBef>
              <a:buClr>
                <a:schemeClr val="tx1"/>
              </a:buClr>
              <a:buFont typeface="Arial" pitchFamily="34" charset="0"/>
              <a:buChar char="•"/>
              <a:defRPr sz="3598"/>
            </a:lvl1pPr>
            <a:lvl2pPr marL="530956" indent="-233102">
              <a:defRPr sz="1999"/>
            </a:lvl2pPr>
            <a:lvl3pPr marL="699308" indent="-168352">
              <a:tabLst/>
              <a:defRPr sz="1999"/>
            </a:lvl3pPr>
            <a:lvl4pPr marL="880609" indent="-181303">
              <a:defRPr sz="1799"/>
            </a:lvl4pPr>
            <a:lvl5pPr marL="1048961" indent="-168352">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27447227"/>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671501"/>
          </a:xfrm>
        </p:spPr>
        <p:txBody>
          <a:bodyPr wrap="square">
            <a:spAutoFit/>
          </a:bodyPr>
          <a:lstStyle>
            <a:lvl1pPr marL="287224" indent="-287224">
              <a:spcBef>
                <a:spcPts val="1224"/>
              </a:spcBef>
              <a:buClr>
                <a:schemeClr val="tx2"/>
              </a:buClr>
              <a:buFont typeface="Arial" pitchFamily="34" charset="0"/>
              <a:buChar char="•"/>
              <a:defRPr sz="3598">
                <a:gradFill>
                  <a:gsLst>
                    <a:gs pos="1250">
                      <a:schemeClr val="tx2"/>
                    </a:gs>
                    <a:gs pos="99000">
                      <a:schemeClr val="tx2"/>
                    </a:gs>
                  </a:gsLst>
                  <a:lin ang="5400000" scaled="0"/>
                </a:gradFill>
              </a:defRPr>
            </a:lvl1pPr>
            <a:lvl2pPr marL="530956" indent="-233102">
              <a:defRPr sz="2399"/>
            </a:lvl2pPr>
            <a:lvl3pPr marL="699308" indent="-168352">
              <a:tabLst/>
              <a:defRPr sz="23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671501"/>
          </a:xfrm>
        </p:spPr>
        <p:txBody>
          <a:bodyPr wrap="square">
            <a:spAutoFit/>
          </a:bodyPr>
          <a:lstStyle>
            <a:lvl1pPr marL="287224" indent="-287224">
              <a:spcBef>
                <a:spcPts val="1224"/>
              </a:spcBef>
              <a:buClr>
                <a:schemeClr val="tx2"/>
              </a:buClr>
              <a:buFont typeface="Arial" pitchFamily="34" charset="0"/>
              <a:buChar char="•"/>
              <a:defRPr sz="3598">
                <a:gradFill>
                  <a:gsLst>
                    <a:gs pos="1250">
                      <a:schemeClr val="tx2"/>
                    </a:gs>
                    <a:gs pos="99000">
                      <a:schemeClr val="tx2"/>
                    </a:gs>
                  </a:gsLst>
                  <a:lin ang="5400000" scaled="0"/>
                </a:gradFill>
              </a:defRPr>
            </a:lvl1pPr>
            <a:lvl2pPr marL="530956" indent="-233102">
              <a:defRPr sz="2399"/>
            </a:lvl2pPr>
            <a:lvl3pPr marL="699308" indent="-168352">
              <a:tabLst/>
              <a:defRPr sz="23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12778808"/>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47288657"/>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8682712"/>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0437251"/>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529357"/>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49640244"/>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03" fontAlgn="base">
              <a:spcBef>
                <a:spcPct val="0"/>
              </a:spcBef>
              <a:spcAft>
                <a:spcPct val="0"/>
              </a:spcAft>
            </a:pPr>
            <a:endParaRPr lang="en-US" sz="17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16153"/>
            <a:ext cx="11887199" cy="2131353"/>
          </a:xfrm>
        </p:spPr>
        <p:txBody>
          <a:bodyPr/>
          <a:lstStyle>
            <a:lvl1pPr marL="0" indent="0">
              <a:buNone/>
              <a:defRPr sz="3298">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37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24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58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23032093"/>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398" indent="-290398">
              <a:buClr>
                <a:schemeClr val="tx1"/>
              </a:buClr>
              <a:buSzPct val="90000"/>
              <a:buFont typeface="Arial" pitchFamily="34" charset="0"/>
              <a:buChar char="•"/>
              <a:defRPr sz="3598">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74" indent="-280876">
              <a:buClr>
                <a:schemeClr val="tx1"/>
              </a:buClr>
              <a:buSzPct val="90000"/>
              <a:buFont typeface="Arial" pitchFamily="34" charset="0"/>
              <a:buChar char="•"/>
              <a:defRPr sz="3198">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72" indent="-290398">
              <a:buClr>
                <a:schemeClr val="tx1"/>
              </a:buClr>
              <a:buSzPct val="90000"/>
              <a:buFont typeface="Arial" pitchFamily="34" charset="0"/>
              <a:buChar char="•"/>
              <a:defRPr sz="2799">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181" indent="-228510">
              <a:buClr>
                <a:schemeClr val="tx1"/>
              </a:buClr>
              <a:buSzPct val="90000"/>
              <a:buFont typeface="Arial" pitchFamily="34" charset="0"/>
              <a:buChar char="•"/>
              <a:defRPr sz="2399">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691" indent="-228510">
              <a:buClr>
                <a:schemeClr val="tx1"/>
              </a:buClr>
              <a:buSzPct val="90000"/>
              <a:buFont typeface="Arial" pitchFamily="34" charset="0"/>
              <a:buChar char="•"/>
              <a:defRPr sz="1999">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8"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85108824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48766204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21694231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12025459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8719882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6986804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6447371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7887029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08241398"/>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08947175"/>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39800736"/>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1112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21956202"/>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17053462"/>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12407804"/>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30346608"/>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71933171"/>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8732828"/>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8934604"/>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6559992"/>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7797062"/>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86448437"/>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54334533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3417544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theme" Target="../theme/theme2.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29" Type="http://schemas.openxmlformats.org/officeDocument/2006/relationships/slideLayout" Target="../slideLayouts/slideLayout52.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slideLayout" Target="../slideLayouts/slideLayout86.xml"/><Relationship Id="rId3" Type="http://schemas.openxmlformats.org/officeDocument/2006/relationships/slideLayout" Target="../slideLayouts/slideLayout71.xml"/><Relationship Id="rId21" Type="http://schemas.openxmlformats.org/officeDocument/2006/relationships/slideLayout" Target="../slideLayouts/slideLayout89.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slideLayout" Target="../slideLayouts/slideLayout88.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24" Type="http://schemas.openxmlformats.org/officeDocument/2006/relationships/theme" Target="../theme/theme3.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slideLayout" Target="../slideLayouts/slideLayout91.xml"/><Relationship Id="rId10" Type="http://schemas.openxmlformats.org/officeDocument/2006/relationships/slideLayout" Target="../slideLayouts/slideLayout78.xml"/><Relationship Id="rId19" Type="http://schemas.openxmlformats.org/officeDocument/2006/relationships/slideLayout" Target="../slideLayouts/slideLayout87.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3"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8"/>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22875044"/>
      </p:ext>
    </p:extLst>
  </p:cSld>
  <p:clrMap bg1="dk1" tx1="lt1" bg2="dk2" tx2="lt2" accent1="accent1" accent2="accent2" accent3="accent3" accent4="accent4" accent5="accent5" accent6="accent6" hlink="hlink" folHlink="folHlink"/>
  <p:sldLayoutIdLst>
    <p:sldLayoutId id="2147484195" r:id="rId1"/>
    <p:sldLayoutId id="2147484196" r:id="rId2"/>
    <p:sldLayoutId id="2147484197" r:id="rId3"/>
    <p:sldLayoutId id="2147484198" r:id="rId4"/>
    <p:sldLayoutId id="2147484199" r:id="rId5"/>
    <p:sldLayoutId id="2147484200" r:id="rId6"/>
    <p:sldLayoutId id="2147484201" r:id="rId7"/>
    <p:sldLayoutId id="2147484202" r:id="rId8"/>
    <p:sldLayoutId id="2147484203" r:id="rId9"/>
    <p:sldLayoutId id="2147484204" r:id="rId10"/>
    <p:sldLayoutId id="2147484205" r:id="rId11"/>
    <p:sldLayoutId id="2147484206" r:id="rId12"/>
    <p:sldLayoutId id="2147484207" r:id="rId13"/>
    <p:sldLayoutId id="2147484208" r:id="rId14"/>
    <p:sldLayoutId id="2147484209" r:id="rId15"/>
    <p:sldLayoutId id="2147484210" r:id="rId16"/>
    <p:sldLayoutId id="2147484211" r:id="rId17"/>
    <p:sldLayoutId id="2147484212" r:id="rId18"/>
    <p:sldLayoutId id="2147484213" r:id="rId19"/>
    <p:sldLayoutId id="2147484214" r:id="rId20"/>
    <p:sldLayoutId id="2147484215" r:id="rId21"/>
    <p:sldLayoutId id="2147484216" r:id="rId22"/>
    <p:sldLayoutId id="2147484217" r:id="rId23"/>
    <p:sldLayoutId id="2147484218" r:id="rId24"/>
    <p:sldLayoutId id="2147484219" r:id="rId25"/>
    <p:sldLayoutId id="2147484220" r:id="rId26"/>
    <p:sldLayoutId id="2147484221" r:id="rId27"/>
    <p:sldLayoutId id="2147484222" r:id="rId28"/>
    <p:sldLayoutId id="2147484223" r:id="rId29"/>
    <p:sldLayoutId id="2147484224" r:id="rId30"/>
    <p:sldLayoutId id="2147484225" r:id="rId31"/>
    <p:sldLayoutId id="2147484226" r:id="rId32"/>
    <p:sldLayoutId id="2147484227" r:id="rId33"/>
    <p:sldLayoutId id="2147484228" r:id="rId34"/>
    <p:sldLayoutId id="2147484229" r:id="rId35"/>
    <p:sldLayoutId id="2147484230" r:id="rId36"/>
    <p:sldLayoutId id="2147484231" r:id="rId37"/>
    <p:sldLayoutId id="2147484232" r:id="rId38"/>
    <p:sldLayoutId id="2147484233" r:id="rId39"/>
    <p:sldLayoutId id="2147484234" r:id="rId40"/>
    <p:sldLayoutId id="2147484235" r:id="rId41"/>
    <p:sldLayoutId id="2147484236" r:id="rId42"/>
    <p:sldLayoutId id="2147484237" r:id="rId43"/>
    <p:sldLayoutId id="2147484238" r:id="rId44"/>
    <p:sldLayoutId id="2147484239" r:id="rId45"/>
  </p:sldLayoutIdLst>
  <p:transition>
    <p:fade/>
  </p:transition>
  <p:timing>
    <p:tnLst>
      <p:par>
        <p:cTn id="1" dur="indefinite" restart="never" nodeType="tmRoot"/>
      </p:par>
    </p:tnLst>
  </p:timing>
  <p:txStyles>
    <p:titleStyle>
      <a:lvl1pPr algn="l" defTabSz="932372" rtl="0" eaLnBrk="1" latinLnBrk="0" hangingPunct="1">
        <a:lnSpc>
          <a:spcPct val="90000"/>
        </a:lnSpc>
        <a:spcBef>
          <a:spcPct val="0"/>
        </a:spcBef>
        <a:buNone/>
        <a:defRPr lang="en-US" sz="5398"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64" marR="0" indent="-342764" algn="l" defTabSz="932372" rtl="0" eaLnBrk="1" fontAlgn="auto" latinLnBrk="0" hangingPunct="1">
        <a:lnSpc>
          <a:spcPct val="90000"/>
        </a:lnSpc>
        <a:spcBef>
          <a:spcPct val="20000"/>
        </a:spcBef>
        <a:spcAft>
          <a:spcPts val="0"/>
        </a:spcAft>
        <a:buClrTx/>
        <a:buSzPct val="90000"/>
        <a:buFont typeface="Arial" pitchFamily="34" charset="0"/>
        <a:buChar char="•"/>
        <a:tabLst/>
        <a:defRPr sz="3998" kern="1200" spc="0" baseline="0">
          <a:gradFill>
            <a:gsLst>
              <a:gs pos="1250">
                <a:schemeClr val="tx1"/>
              </a:gs>
              <a:gs pos="100000">
                <a:schemeClr val="tx1"/>
              </a:gs>
            </a:gsLst>
            <a:lin ang="5400000" scaled="0"/>
          </a:gradFill>
          <a:latin typeface="+mj-lt"/>
          <a:ea typeface="+mn-ea"/>
          <a:cs typeface="+mn-cs"/>
        </a:defRPr>
      </a:lvl1pPr>
      <a:lvl2pPr marL="583968" marR="0" indent="-241204" algn="l" defTabSz="932372" rtl="0" eaLnBrk="1" fontAlgn="auto" latinLnBrk="0" hangingPunct="1">
        <a:lnSpc>
          <a:spcPct val="90000"/>
        </a:lnSpc>
        <a:spcBef>
          <a:spcPct val="20000"/>
        </a:spcBef>
        <a:spcAft>
          <a:spcPts val="0"/>
        </a:spcAft>
        <a:buClrTx/>
        <a:buSzPct val="90000"/>
        <a:buFont typeface="Arial" pitchFamily="34" charset="0"/>
        <a:buChar char="•"/>
        <a:tabLst/>
        <a:defRPr sz="2399" kern="1200" spc="0" baseline="0">
          <a:gradFill>
            <a:gsLst>
              <a:gs pos="1250">
                <a:schemeClr val="tx1"/>
              </a:gs>
              <a:gs pos="100000">
                <a:schemeClr val="tx1"/>
              </a:gs>
            </a:gsLst>
            <a:lin ang="5400000" scaled="0"/>
          </a:gradFill>
          <a:latin typeface="+mn-lt"/>
          <a:ea typeface="+mn-ea"/>
          <a:cs typeface="+mn-cs"/>
        </a:defRPr>
      </a:lvl2pPr>
      <a:lvl3pPr marL="799783" marR="0" indent="-228510" algn="l" defTabSz="932372" rtl="0" eaLnBrk="1" fontAlgn="auto" latinLnBrk="0" hangingPunct="1">
        <a:lnSpc>
          <a:spcPct val="90000"/>
        </a:lnSpc>
        <a:spcBef>
          <a:spcPct val="20000"/>
        </a:spcBef>
        <a:spcAft>
          <a:spcPts val="0"/>
        </a:spcAft>
        <a:buClrTx/>
        <a:buSzPct val="90000"/>
        <a:buFont typeface="Arial" pitchFamily="34" charset="0"/>
        <a:buChar char="•"/>
        <a:tabLst/>
        <a:defRPr sz="2399" kern="1200" spc="0" baseline="0">
          <a:gradFill>
            <a:gsLst>
              <a:gs pos="1250">
                <a:schemeClr val="tx1"/>
              </a:gs>
              <a:gs pos="100000">
                <a:schemeClr val="tx1"/>
              </a:gs>
            </a:gsLst>
            <a:lin ang="5400000" scaled="0"/>
          </a:gradFill>
          <a:latin typeface="+mn-lt"/>
          <a:ea typeface="+mn-ea"/>
          <a:cs typeface="+mn-cs"/>
        </a:defRPr>
      </a:lvl3pPr>
      <a:lvl4pPr marL="1028293" marR="0" indent="-228510" algn="l" defTabSz="932372" rtl="0" eaLnBrk="1" fontAlgn="auto" latinLnBrk="0" hangingPunct="1">
        <a:lnSpc>
          <a:spcPct val="90000"/>
        </a:lnSpc>
        <a:spcBef>
          <a:spcPct val="20000"/>
        </a:spcBef>
        <a:spcAft>
          <a:spcPts val="0"/>
        </a:spcAft>
        <a:buClrTx/>
        <a:buSzPct val="90000"/>
        <a:buFont typeface="Arial" pitchFamily="34" charset="0"/>
        <a:buChar char="•"/>
        <a:tabLst/>
        <a:defRPr sz="1999" kern="1200" spc="0" baseline="0">
          <a:gradFill>
            <a:gsLst>
              <a:gs pos="1250">
                <a:schemeClr val="tx1"/>
              </a:gs>
              <a:gs pos="100000">
                <a:schemeClr val="tx1"/>
              </a:gs>
            </a:gsLst>
            <a:lin ang="5400000" scaled="0"/>
          </a:gradFill>
          <a:latin typeface="+mn-lt"/>
          <a:ea typeface="+mn-ea"/>
          <a:cs typeface="+mn-cs"/>
        </a:defRPr>
      </a:lvl4pPr>
      <a:lvl5pPr marL="1256802" marR="0" indent="-228510" algn="l" defTabSz="932372" rtl="0" eaLnBrk="1" fontAlgn="auto" latinLnBrk="0" hangingPunct="1">
        <a:lnSpc>
          <a:spcPct val="90000"/>
        </a:lnSpc>
        <a:spcBef>
          <a:spcPct val="20000"/>
        </a:spcBef>
        <a:spcAft>
          <a:spcPts val="0"/>
        </a:spcAft>
        <a:buClrTx/>
        <a:buSzPct val="90000"/>
        <a:buFont typeface="Arial" pitchFamily="34" charset="0"/>
        <a:buChar char="•"/>
        <a:tabLst/>
        <a:defRPr sz="1999" kern="1200" spc="0" baseline="0">
          <a:gradFill>
            <a:gsLst>
              <a:gs pos="1250">
                <a:schemeClr val="tx1"/>
              </a:gs>
              <a:gs pos="100000">
                <a:schemeClr val="tx1"/>
              </a:gs>
            </a:gsLst>
            <a:lin ang="5400000" scaled="0"/>
          </a:gradFill>
          <a:latin typeface="+mn-lt"/>
          <a:ea typeface="+mn-ea"/>
          <a:cs typeface="+mn-cs"/>
        </a:defRPr>
      </a:lvl5pPr>
      <a:lvl6pPr marL="2564025"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3030212"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96398"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962585"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32372" rtl="0" eaLnBrk="1" latinLnBrk="0" hangingPunct="1">
        <a:defRPr sz="1799" kern="1200">
          <a:solidFill>
            <a:schemeClr val="tx1"/>
          </a:solidFill>
          <a:latin typeface="+mn-lt"/>
          <a:ea typeface="+mn-ea"/>
          <a:cs typeface="+mn-cs"/>
        </a:defRPr>
      </a:lvl1pPr>
      <a:lvl2pPr marL="466186" algn="l" defTabSz="932372" rtl="0" eaLnBrk="1" latinLnBrk="0" hangingPunct="1">
        <a:defRPr sz="1799" kern="1200">
          <a:solidFill>
            <a:schemeClr val="tx1"/>
          </a:solidFill>
          <a:latin typeface="+mn-lt"/>
          <a:ea typeface="+mn-ea"/>
          <a:cs typeface="+mn-cs"/>
        </a:defRPr>
      </a:lvl2pPr>
      <a:lvl3pPr marL="932372" algn="l" defTabSz="932372" rtl="0" eaLnBrk="1" latinLnBrk="0" hangingPunct="1">
        <a:defRPr sz="1799" kern="1200">
          <a:solidFill>
            <a:schemeClr val="tx1"/>
          </a:solidFill>
          <a:latin typeface="+mn-lt"/>
          <a:ea typeface="+mn-ea"/>
          <a:cs typeface="+mn-cs"/>
        </a:defRPr>
      </a:lvl3pPr>
      <a:lvl4pPr marL="1398559" algn="l" defTabSz="932372" rtl="0" eaLnBrk="1" latinLnBrk="0" hangingPunct="1">
        <a:defRPr sz="1799" kern="1200">
          <a:solidFill>
            <a:schemeClr val="tx1"/>
          </a:solidFill>
          <a:latin typeface="+mn-lt"/>
          <a:ea typeface="+mn-ea"/>
          <a:cs typeface="+mn-cs"/>
        </a:defRPr>
      </a:lvl4pPr>
      <a:lvl5pPr marL="1864745" algn="l" defTabSz="932372" rtl="0" eaLnBrk="1" latinLnBrk="0" hangingPunct="1">
        <a:defRPr sz="1799" kern="1200">
          <a:solidFill>
            <a:schemeClr val="tx1"/>
          </a:solidFill>
          <a:latin typeface="+mn-lt"/>
          <a:ea typeface="+mn-ea"/>
          <a:cs typeface="+mn-cs"/>
        </a:defRPr>
      </a:lvl5pPr>
      <a:lvl6pPr marL="2330932" algn="l" defTabSz="932372" rtl="0" eaLnBrk="1" latinLnBrk="0" hangingPunct="1">
        <a:defRPr sz="1799" kern="1200">
          <a:solidFill>
            <a:schemeClr val="tx1"/>
          </a:solidFill>
          <a:latin typeface="+mn-lt"/>
          <a:ea typeface="+mn-ea"/>
          <a:cs typeface="+mn-cs"/>
        </a:defRPr>
      </a:lvl6pPr>
      <a:lvl7pPr marL="2797118" algn="l" defTabSz="932372" rtl="0" eaLnBrk="1" latinLnBrk="0" hangingPunct="1">
        <a:defRPr sz="1799" kern="1200">
          <a:solidFill>
            <a:schemeClr val="tx1"/>
          </a:solidFill>
          <a:latin typeface="+mn-lt"/>
          <a:ea typeface="+mn-ea"/>
          <a:cs typeface="+mn-cs"/>
        </a:defRPr>
      </a:lvl7pPr>
      <a:lvl8pPr marL="3263305" algn="l" defTabSz="932372" rtl="0" eaLnBrk="1" latinLnBrk="0" hangingPunct="1">
        <a:defRPr sz="1799" kern="1200">
          <a:solidFill>
            <a:schemeClr val="tx1"/>
          </a:solidFill>
          <a:latin typeface="+mn-lt"/>
          <a:ea typeface="+mn-ea"/>
          <a:cs typeface="+mn-cs"/>
        </a:defRPr>
      </a:lvl8pPr>
      <a:lvl9pPr marL="3729492" algn="l" defTabSz="932372"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74378414"/>
      </p:ext>
    </p:extLst>
  </p:cSld>
  <p:clrMap bg1="dk1" tx1="lt1" bg2="dk2" tx2="lt2" accent1="accent1" accent2="accent2" accent3="accent3" accent4="accent4" accent5="accent5" accent6="accent6" hlink="hlink" folHlink="folHlink"/>
  <p:sldLayoutIdLst>
    <p:sldLayoutId id="2147484241"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 id="2147484251" r:id="rId11"/>
    <p:sldLayoutId id="2147484252" r:id="rId12"/>
    <p:sldLayoutId id="2147484253" r:id="rId13"/>
    <p:sldLayoutId id="2147484254" r:id="rId14"/>
    <p:sldLayoutId id="2147484255" r:id="rId15"/>
    <p:sldLayoutId id="2147484256" r:id="rId16"/>
    <p:sldLayoutId id="2147484257" r:id="rId17"/>
    <p:sldLayoutId id="2147484258" r:id="rId18"/>
    <p:sldLayoutId id="2147484259" r:id="rId19"/>
    <p:sldLayoutId id="2147484260" r:id="rId20"/>
    <p:sldLayoutId id="2147484261" r:id="rId21"/>
    <p:sldLayoutId id="2147484262" r:id="rId22"/>
    <p:sldLayoutId id="2147484263"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hyperlink" Target="http://www.dependencywalker.com/" TargetMode="External"/><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hyperlink" Target="http://msdn.microsoft.com/en-us/windows/cc280268" TargetMode="External"/><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hyperlink" Target="http://technet.microsoft.com/en-us/library/jj127275" TargetMode="External"/><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hyperlink" Target="http://msdn.microsoft.com/library/windows/hardware/hh975396" TargetMode="External"/><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tags" Target="../tags/tag5.xml"/><Relationship Id="rId7" Type="http://schemas.openxmlformats.org/officeDocument/2006/relationships/oleObject" Target="../embeddings/oleObject2.bin"/><Relationship Id="rId2" Type="http://schemas.openxmlformats.org/officeDocument/2006/relationships/tags" Target="../tags/tag4.xml"/><Relationship Id="rId1" Type="http://schemas.openxmlformats.org/officeDocument/2006/relationships/vmlDrawing" Target="../drawings/vmlDrawing2.vml"/><Relationship Id="rId6" Type="http://schemas.openxmlformats.org/officeDocument/2006/relationships/notesSlide" Target="../notesSlides/notesSlide28.xml"/><Relationship Id="rId5" Type="http://schemas.openxmlformats.org/officeDocument/2006/relationships/slideLayout" Target="../slideLayouts/slideLayout23.xml"/><Relationship Id="rId10" Type="http://schemas.openxmlformats.org/officeDocument/2006/relationships/image" Target="../media/image11.png"/><Relationship Id="rId4" Type="http://schemas.openxmlformats.org/officeDocument/2006/relationships/tags" Target="../tags/tag6.xml"/><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23.xml"/><Relationship Id="rId5" Type="http://schemas.openxmlformats.org/officeDocument/2006/relationships/image" Target="../media/image12.png"/><Relationship Id="rId4" Type="http://schemas.openxmlformats.org/officeDocument/2006/relationships/image" Target="../media/image11.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0.xml"/><Relationship Id="rId1" Type="http://schemas.openxmlformats.org/officeDocument/2006/relationships/slideLayout" Target="../slideLayouts/slideLayout23.xml"/><Relationship Id="rId5" Type="http://schemas.openxmlformats.org/officeDocument/2006/relationships/image" Target="../media/image12.png"/><Relationship Id="rId4" Type="http://schemas.openxmlformats.org/officeDocument/2006/relationships/image" Target="../media/image11.png"/></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1.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2.xml"/><Relationship Id="rId1" Type="http://schemas.openxmlformats.org/officeDocument/2006/relationships/slideLayout" Target="../slideLayouts/slideLayout23.xml"/><Relationship Id="rId5" Type="http://schemas.openxmlformats.org/officeDocument/2006/relationships/hyperlink" Target="http://www.microsoft.com/en-us/download/details.aspx?id=34595" TargetMode="External"/><Relationship Id="rId4" Type="http://schemas.openxmlformats.org/officeDocument/2006/relationships/image" Target="../media/image12.png"/></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3.xml"/><Relationship Id="rId1" Type="http://schemas.openxmlformats.org/officeDocument/2006/relationships/slideLayout" Target="../slideLayouts/slideLayout23.xml"/><Relationship Id="rId4" Type="http://schemas.openxmlformats.org/officeDocument/2006/relationships/image" Target="../media/image12.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8" Type="http://schemas.openxmlformats.org/officeDocument/2006/relationships/hyperlink" Target="http://blogs.technet.com/b/servermanager/archive/2012/06/27/server-manager-power-of-many-simplicity-of-one.aspx" TargetMode="External"/><Relationship Id="rId3" Type="http://schemas.openxmlformats.org/officeDocument/2006/relationships/hyperlink" Target="http://technet.microsoft.com/en-us/library/jj574091.aspx" TargetMode="External"/><Relationship Id="rId7" Type="http://schemas.openxmlformats.org/officeDocument/2006/relationships/hyperlink" Target="http://technet.microsoft.com/en-us/library/hh831809#BKMK_FoD" TargetMode="External"/><Relationship Id="rId2" Type="http://schemas.openxmlformats.org/officeDocument/2006/relationships/notesSlide" Target="../notesSlides/notesSlide45.xml"/><Relationship Id="rId1" Type="http://schemas.openxmlformats.org/officeDocument/2006/relationships/slideLayout" Target="../slideLayouts/slideLayout12.xml"/><Relationship Id="rId6" Type="http://schemas.openxmlformats.org/officeDocument/2006/relationships/hyperlink" Target="http://blogs.technet.com/b/server_core/archive/2012/11/05/using-features-on-demand-with-updated-systems-and-patched-images.aspx" TargetMode="External"/><Relationship Id="rId5" Type="http://schemas.openxmlformats.org/officeDocument/2006/relationships/hyperlink" Target="http://technet.microsoft.com/en-us/library/jj127275" TargetMode="External"/><Relationship Id="rId10" Type="http://schemas.openxmlformats.org/officeDocument/2006/relationships/hyperlink" Target="http://blogs.technet.com/b/servermanager/archive/2012/07/09/customize-tools-menu-in-server-manager.aspx" TargetMode="External"/><Relationship Id="rId4" Type="http://schemas.openxmlformats.org/officeDocument/2006/relationships/hyperlink" Target="http://msdn.microsoft.com/en-us/windows/cc280268" TargetMode="External"/><Relationship Id="rId9" Type="http://schemas.openxmlformats.org/officeDocument/2006/relationships/hyperlink" Target="http://social.technet.microsoft.com/wiki/contents/articles/13443.windows-server-2012-server-manager-troubleshooting-guide-part-i-overview.aspx"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6.xml"/><Relationship Id="rId1" Type="http://schemas.openxmlformats.org/officeDocument/2006/relationships/slideLayout" Target="../slideLayouts/slideLayout34.xml"/><Relationship Id="rId5" Type="http://schemas.openxmlformats.org/officeDocument/2006/relationships/hyperlink" Target="http://aka.ms/SC2012R2" TargetMode="External"/><Relationship Id="rId4" Type="http://schemas.openxmlformats.org/officeDocument/2006/relationships/hyperlink" Target="http://aka.ms/WS2012R2"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15.png"/><Relationship Id="rId2" Type="http://schemas.openxmlformats.org/officeDocument/2006/relationships/notesSlide" Target="../notesSlides/notesSlide47.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49.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notesSlide" Target="../notesSlides/notesSlide48.xml"/><Relationship Id="rId1" Type="http://schemas.openxmlformats.org/officeDocument/2006/relationships/slideLayout" Target="../slideLayouts/slideLayout16.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png"/><Relationship Id="rId9" Type="http://schemas.openxmlformats.org/officeDocument/2006/relationships/image" Target="../media/image2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9.xml"/><Relationship Id="rId1" Type="http://schemas.openxmlformats.org/officeDocument/2006/relationships/slideLayout" Target="../slideLayouts/slideLayout84.xml"/><Relationship Id="rId5" Type="http://schemas.openxmlformats.org/officeDocument/2006/relationships/image" Target="../media/image25.png"/><Relationship Id="rId4" Type="http://schemas.openxmlformats.org/officeDocument/2006/relationships/image" Target="../media/image24.png"/></Relationships>
</file>

<file path=ppt/slides/_rels/slide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0.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3.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0" dirty="0" smtClean="0"/>
              <a:t>Windows Server 2012 Configuration Levels</a:t>
            </a:r>
            <a:endParaRPr lang="en-US" sz="4000" b="0" dirty="0"/>
          </a:p>
        </p:txBody>
      </p:sp>
      <p:sp>
        <p:nvSpPr>
          <p:cNvPr id="8" name="TextBox 7"/>
          <p:cNvSpPr txBox="1"/>
          <p:nvPr/>
        </p:nvSpPr>
        <p:spPr>
          <a:xfrm>
            <a:off x="7532375" y="5718363"/>
            <a:ext cx="3303741" cy="1037207"/>
          </a:xfrm>
          <a:prstGeom prst="rect">
            <a:avLst/>
          </a:prstGeom>
          <a:noFill/>
        </p:spPr>
        <p:txBody>
          <a:bodyPr wrap="square" lIns="182880" tIns="146304" rIns="182880" bIns="146304" rtlCol="0">
            <a:spAutoFit/>
          </a:bodyPr>
          <a:lstStyle/>
          <a:p>
            <a:pPr>
              <a:lnSpc>
                <a:spcPct val="90000"/>
              </a:lnSpc>
              <a:spcAft>
                <a:spcPts val="600"/>
              </a:spcAft>
            </a:pPr>
            <a:r>
              <a:rPr lang="en-US" sz="1600" b="1" dirty="0">
                <a:solidFill>
                  <a:srgbClr val="FFC000"/>
                </a:solidFill>
              </a:rPr>
              <a:t>NEW</a:t>
            </a:r>
          </a:p>
          <a:p>
            <a:pPr>
              <a:lnSpc>
                <a:spcPct val="90000"/>
              </a:lnSpc>
              <a:spcAft>
                <a:spcPts val="600"/>
              </a:spcAft>
            </a:pPr>
            <a:r>
              <a:rPr lang="en-US" sz="1600" dirty="0" smtClean="0"/>
              <a:t>Simple Transition between Server </a:t>
            </a:r>
            <a:r>
              <a:rPr lang="en-US" sz="1600" dirty="0"/>
              <a:t>Core and Full </a:t>
            </a:r>
            <a:r>
              <a:rPr lang="en-US" sz="1600" dirty="0" smtClean="0"/>
              <a:t>Server</a:t>
            </a:r>
            <a:endParaRPr lang="en-US" sz="1600" dirty="0" smtClean="0">
              <a:gradFill>
                <a:gsLst>
                  <a:gs pos="2917">
                    <a:schemeClr val="tx1"/>
                  </a:gs>
                  <a:gs pos="30000">
                    <a:schemeClr val="tx1"/>
                  </a:gs>
                </a:gsLst>
                <a:lin ang="5400000" scaled="0"/>
              </a:gradFill>
            </a:endParaRPr>
          </a:p>
        </p:txBody>
      </p:sp>
      <p:graphicFrame>
        <p:nvGraphicFramePr>
          <p:cNvPr id="4" name="Diagram 3"/>
          <p:cNvGraphicFramePr/>
          <p:nvPr>
            <p:extLst/>
          </p:nvPr>
        </p:nvGraphicFramePr>
        <p:xfrm>
          <a:off x="6246808" y="1216644"/>
          <a:ext cx="6950231" cy="46047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Up-Down Arrow 11"/>
          <p:cNvSpPr/>
          <p:nvPr/>
        </p:nvSpPr>
        <p:spPr bwMode="auto">
          <a:xfrm>
            <a:off x="9671980" y="2366683"/>
            <a:ext cx="238502" cy="2443792"/>
          </a:xfrm>
          <a:prstGeom prst="upDownArrow">
            <a:avLst/>
          </a:prstGeom>
          <a:solidFill>
            <a:srgbClr val="FFC000"/>
          </a:solidFill>
          <a:ln>
            <a:solidFill>
              <a:schemeClr val="accent3"/>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vert270"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00" dirty="0">
              <a:solidFill>
                <a:schemeClr val="tx2"/>
              </a:solidFill>
            </a:endParaRPr>
          </a:p>
        </p:txBody>
      </p:sp>
      <p:grpSp>
        <p:nvGrpSpPr>
          <p:cNvPr id="19" name="Group 18"/>
          <p:cNvGrpSpPr/>
          <p:nvPr/>
        </p:nvGrpSpPr>
        <p:grpSpPr>
          <a:xfrm>
            <a:off x="349623" y="2855224"/>
            <a:ext cx="5916705" cy="1504899"/>
            <a:chOff x="349623" y="1214472"/>
            <a:chExt cx="5916705" cy="1504899"/>
          </a:xfrm>
        </p:grpSpPr>
        <p:sp>
          <p:nvSpPr>
            <p:cNvPr id="10" name="Rectangle 9"/>
            <p:cNvSpPr/>
            <p:nvPr/>
          </p:nvSpPr>
          <p:spPr>
            <a:xfrm>
              <a:off x="441621" y="1214472"/>
              <a:ext cx="5824707" cy="1504899"/>
            </a:xfrm>
            <a:prstGeom prst="rect">
              <a:avLst/>
            </a:prstGeom>
          </p:spPr>
          <p:txBody>
            <a:bodyPr wrap="square">
              <a:spAutoFit/>
            </a:bodyPr>
            <a:lstStyle/>
            <a:p>
              <a:r>
                <a:rPr lang="en-US" sz="1836" b="1" dirty="0"/>
                <a:t>Server </a:t>
              </a:r>
              <a:r>
                <a:rPr lang="en-US" sz="1836" b="1" dirty="0" smtClean="0"/>
                <a:t>Core </a:t>
              </a:r>
              <a:r>
                <a:rPr lang="en-US" sz="1836" dirty="0" smtClean="0"/>
                <a:t> (default option)</a:t>
              </a:r>
              <a:endParaRPr lang="en-US" sz="1836" dirty="0"/>
            </a:p>
            <a:p>
              <a:pPr marL="291436" indent="-291436">
                <a:buFont typeface="Arial" pitchFamily="34" charset="0"/>
                <a:buChar char="•"/>
              </a:pPr>
              <a:r>
                <a:rPr lang="en-US" sz="1836" dirty="0" smtClean="0"/>
                <a:t>Reduced Attack Surface / Patching</a:t>
              </a:r>
            </a:p>
            <a:p>
              <a:pPr marL="291436" indent="-291436">
                <a:buFont typeface="Arial" pitchFamily="34" charset="0"/>
                <a:buChar char="•"/>
              </a:pPr>
              <a:r>
                <a:rPr lang="en-US" sz="1836" dirty="0" smtClean="0"/>
                <a:t>Increased VM density</a:t>
              </a:r>
              <a:endParaRPr lang="en-US" sz="1836" dirty="0"/>
            </a:p>
            <a:p>
              <a:pPr marL="291436" indent="-291436">
                <a:buFont typeface="Arial" pitchFamily="34" charset="0"/>
                <a:buChar char="•"/>
              </a:pPr>
              <a:r>
                <a:rPr lang="en-US" sz="1836" dirty="0" smtClean="0"/>
                <a:t>Remote Management - RSAT / PowerShell</a:t>
              </a:r>
            </a:p>
            <a:p>
              <a:pPr marL="291436" indent="-291436">
                <a:buFont typeface="Arial" pitchFamily="34" charset="0"/>
                <a:buChar char="•"/>
              </a:pPr>
              <a:r>
                <a:rPr lang="en-US" sz="1836" dirty="0" smtClean="0"/>
                <a:t>More supported Roles / Features</a:t>
              </a:r>
            </a:p>
          </p:txBody>
        </p:sp>
        <p:sp>
          <p:nvSpPr>
            <p:cNvPr id="6" name="Rectangle 5"/>
            <p:cNvSpPr/>
            <p:nvPr/>
          </p:nvSpPr>
          <p:spPr bwMode="auto">
            <a:xfrm>
              <a:off x="349623" y="1214473"/>
              <a:ext cx="45719" cy="15048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8" name="Group 17"/>
          <p:cNvGrpSpPr/>
          <p:nvPr/>
        </p:nvGrpSpPr>
        <p:grpSpPr>
          <a:xfrm>
            <a:off x="350967" y="1500479"/>
            <a:ext cx="5915361" cy="1222386"/>
            <a:chOff x="350967" y="2630027"/>
            <a:chExt cx="5915361" cy="1222386"/>
          </a:xfrm>
        </p:grpSpPr>
        <p:sp>
          <p:nvSpPr>
            <p:cNvPr id="11" name="Rectangle 10"/>
            <p:cNvSpPr/>
            <p:nvPr/>
          </p:nvSpPr>
          <p:spPr>
            <a:xfrm>
              <a:off x="441621" y="2750860"/>
              <a:ext cx="5824707" cy="939873"/>
            </a:xfrm>
            <a:prstGeom prst="rect">
              <a:avLst/>
            </a:prstGeom>
          </p:spPr>
          <p:txBody>
            <a:bodyPr wrap="square">
              <a:spAutoFit/>
            </a:bodyPr>
            <a:lstStyle/>
            <a:p>
              <a:r>
                <a:rPr lang="en-US" sz="1836" b="1" dirty="0"/>
                <a:t>Classic </a:t>
              </a:r>
              <a:r>
                <a:rPr lang="en-US" sz="1836" b="1" i="1" dirty="0"/>
                <a:t>“Full Server”</a:t>
              </a:r>
            </a:p>
            <a:p>
              <a:pPr marL="291436" indent="-291436">
                <a:buFont typeface="Arial" pitchFamily="34" charset="0"/>
                <a:buChar char="•"/>
              </a:pPr>
              <a:r>
                <a:rPr lang="en-US" sz="1836" dirty="0"/>
                <a:t>Full Modern-Style GUI shell</a:t>
              </a:r>
            </a:p>
            <a:p>
              <a:pPr marL="291436" indent="-291436">
                <a:buFont typeface="Arial" pitchFamily="34" charset="0"/>
                <a:buChar char="•"/>
              </a:pPr>
              <a:r>
                <a:rPr lang="en-US" sz="1836" dirty="0"/>
                <a:t>Install </a:t>
              </a:r>
              <a:r>
                <a:rPr lang="en-US" sz="1836" i="1" dirty="0"/>
                <a:t>Desktop Experience</a:t>
              </a:r>
              <a:r>
                <a:rPr lang="en-US" sz="1836" dirty="0"/>
                <a:t> to run Modern apps</a:t>
              </a:r>
            </a:p>
          </p:txBody>
        </p:sp>
        <p:sp>
          <p:nvSpPr>
            <p:cNvPr id="16" name="Rectangle 15"/>
            <p:cNvSpPr/>
            <p:nvPr/>
          </p:nvSpPr>
          <p:spPr bwMode="auto">
            <a:xfrm>
              <a:off x="350967" y="2630027"/>
              <a:ext cx="45719" cy="12223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1" name="TextBox 20"/>
          <p:cNvSpPr txBox="1"/>
          <p:nvPr/>
        </p:nvSpPr>
        <p:spPr>
          <a:xfrm>
            <a:off x="8901953" y="3194035"/>
            <a:ext cx="1169894" cy="544765"/>
          </a:xfrm>
          <a:prstGeom prst="rect">
            <a:avLst/>
          </a:prstGeom>
          <a:noFill/>
        </p:spPr>
        <p:txBody>
          <a:bodyPr wrap="square" lIns="182880" tIns="146304" rIns="182880" bIns="146304" rtlCol="0">
            <a:spAutoFit/>
          </a:bodyPr>
          <a:lstStyle/>
          <a:p>
            <a:pPr>
              <a:lnSpc>
                <a:spcPct val="90000"/>
              </a:lnSpc>
              <a:spcAft>
                <a:spcPts val="600"/>
              </a:spcAft>
            </a:pPr>
            <a:r>
              <a:rPr lang="en-US" b="1" dirty="0">
                <a:solidFill>
                  <a:srgbClr val="FFC000"/>
                </a:solidFill>
              </a:rPr>
              <a:t>~</a:t>
            </a:r>
            <a:r>
              <a:rPr lang="en-US" b="1" dirty="0" smtClean="0">
                <a:solidFill>
                  <a:srgbClr val="FFC000"/>
                </a:solidFill>
              </a:rPr>
              <a:t>4GB</a:t>
            </a:r>
          </a:p>
        </p:txBody>
      </p:sp>
    </p:spTree>
    <p:extLst>
      <p:ext uri="{BB962C8B-B14F-4D97-AF65-F5344CB8AC3E}">
        <p14:creationId xmlns:p14="http://schemas.microsoft.com/office/powerpoint/2010/main" val="44534428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0" dirty="0" smtClean="0"/>
              <a:t>Windows Server 2012 Configuration Levels</a:t>
            </a:r>
            <a:endParaRPr lang="en-US" sz="4000" b="0" dirty="0"/>
          </a:p>
        </p:txBody>
      </p:sp>
      <p:sp>
        <p:nvSpPr>
          <p:cNvPr id="8" name="TextBox 7"/>
          <p:cNvSpPr txBox="1"/>
          <p:nvPr/>
        </p:nvSpPr>
        <p:spPr>
          <a:xfrm>
            <a:off x="7532375" y="5718363"/>
            <a:ext cx="3303741" cy="1037207"/>
          </a:xfrm>
          <a:prstGeom prst="rect">
            <a:avLst/>
          </a:prstGeom>
          <a:noFill/>
        </p:spPr>
        <p:txBody>
          <a:bodyPr wrap="square" lIns="182880" tIns="146304" rIns="182880" bIns="146304" rtlCol="0">
            <a:spAutoFit/>
          </a:bodyPr>
          <a:lstStyle/>
          <a:p>
            <a:pPr>
              <a:lnSpc>
                <a:spcPct val="90000"/>
              </a:lnSpc>
              <a:spcAft>
                <a:spcPts val="600"/>
              </a:spcAft>
            </a:pPr>
            <a:r>
              <a:rPr lang="en-US" sz="1600" b="1" dirty="0">
                <a:solidFill>
                  <a:srgbClr val="FFC000"/>
                </a:solidFill>
              </a:rPr>
              <a:t>NEW</a:t>
            </a:r>
          </a:p>
          <a:p>
            <a:pPr>
              <a:lnSpc>
                <a:spcPct val="90000"/>
              </a:lnSpc>
              <a:spcAft>
                <a:spcPts val="600"/>
              </a:spcAft>
            </a:pPr>
            <a:r>
              <a:rPr lang="en-US" sz="1600" dirty="0" smtClean="0"/>
              <a:t>Simple Transition between all configuration levels</a:t>
            </a:r>
            <a:endParaRPr lang="en-US" sz="1600" dirty="0" smtClean="0">
              <a:gradFill>
                <a:gsLst>
                  <a:gs pos="2917">
                    <a:schemeClr val="tx1"/>
                  </a:gs>
                  <a:gs pos="30000">
                    <a:schemeClr val="tx1"/>
                  </a:gs>
                </a:gsLst>
                <a:lin ang="5400000" scaled="0"/>
              </a:gradFill>
            </a:endParaRPr>
          </a:p>
        </p:txBody>
      </p:sp>
      <p:graphicFrame>
        <p:nvGraphicFramePr>
          <p:cNvPr id="4" name="Diagram 3"/>
          <p:cNvGraphicFramePr/>
          <p:nvPr/>
        </p:nvGraphicFramePr>
        <p:xfrm>
          <a:off x="6246808" y="1216644"/>
          <a:ext cx="6950231" cy="46047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Up-Down Arrow 11"/>
          <p:cNvSpPr/>
          <p:nvPr/>
        </p:nvSpPr>
        <p:spPr bwMode="auto">
          <a:xfrm>
            <a:off x="9685427" y="3271872"/>
            <a:ext cx="230530" cy="1465729"/>
          </a:xfrm>
          <a:prstGeom prst="upDownArrow">
            <a:avLst/>
          </a:prstGeom>
          <a:solidFill>
            <a:srgbClr val="FFC000"/>
          </a:solidFill>
          <a:ln>
            <a:solidFill>
              <a:schemeClr val="accent3"/>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vert270"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00" dirty="0">
              <a:solidFill>
                <a:schemeClr val="tx2"/>
              </a:solidFill>
            </a:endParaRPr>
          </a:p>
        </p:txBody>
      </p:sp>
      <p:sp>
        <p:nvSpPr>
          <p:cNvPr id="14" name="Up-Down Arrow 13"/>
          <p:cNvSpPr/>
          <p:nvPr/>
        </p:nvSpPr>
        <p:spPr bwMode="auto">
          <a:xfrm>
            <a:off x="9685427" y="2097741"/>
            <a:ext cx="230530" cy="625124"/>
          </a:xfrm>
          <a:prstGeom prst="upDownArrow">
            <a:avLst/>
          </a:prstGeom>
          <a:solidFill>
            <a:srgbClr val="FFC000"/>
          </a:solidFill>
          <a:ln>
            <a:solidFill>
              <a:schemeClr val="accent3"/>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vert270"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00" dirty="0">
              <a:solidFill>
                <a:schemeClr val="tx2"/>
              </a:solidFill>
            </a:endParaRPr>
          </a:p>
        </p:txBody>
      </p:sp>
      <p:grpSp>
        <p:nvGrpSpPr>
          <p:cNvPr id="19" name="Group 18"/>
          <p:cNvGrpSpPr/>
          <p:nvPr/>
        </p:nvGrpSpPr>
        <p:grpSpPr>
          <a:xfrm>
            <a:off x="349623" y="4732067"/>
            <a:ext cx="5916705" cy="1504899"/>
            <a:chOff x="349623" y="1214472"/>
            <a:chExt cx="5916705" cy="1504899"/>
          </a:xfrm>
        </p:grpSpPr>
        <p:sp>
          <p:nvSpPr>
            <p:cNvPr id="10" name="Rectangle 9"/>
            <p:cNvSpPr/>
            <p:nvPr/>
          </p:nvSpPr>
          <p:spPr>
            <a:xfrm>
              <a:off x="441621" y="1214472"/>
              <a:ext cx="5824707" cy="1504899"/>
            </a:xfrm>
            <a:prstGeom prst="rect">
              <a:avLst/>
            </a:prstGeom>
          </p:spPr>
          <p:txBody>
            <a:bodyPr wrap="square">
              <a:spAutoFit/>
            </a:bodyPr>
            <a:lstStyle/>
            <a:p>
              <a:r>
                <a:rPr lang="en-US" sz="1836" b="1" dirty="0">
                  <a:solidFill>
                    <a:schemeClr val="tx2">
                      <a:lumMod val="65000"/>
                    </a:schemeClr>
                  </a:solidFill>
                </a:rPr>
                <a:t>Server Core </a:t>
              </a:r>
              <a:r>
                <a:rPr lang="en-US" sz="1836" dirty="0">
                  <a:solidFill>
                    <a:schemeClr val="tx2">
                      <a:lumMod val="65000"/>
                    </a:schemeClr>
                  </a:solidFill>
                </a:rPr>
                <a:t> (default option)</a:t>
              </a:r>
            </a:p>
            <a:p>
              <a:pPr marL="291436" indent="-291436">
                <a:buFont typeface="Arial" pitchFamily="34" charset="0"/>
                <a:buChar char="•"/>
              </a:pPr>
              <a:r>
                <a:rPr lang="en-US" sz="1836" dirty="0">
                  <a:solidFill>
                    <a:schemeClr val="tx2">
                      <a:lumMod val="65000"/>
                    </a:schemeClr>
                  </a:solidFill>
                </a:rPr>
                <a:t>Reduced Attack Surface / Patching</a:t>
              </a:r>
            </a:p>
            <a:p>
              <a:pPr marL="291436" indent="-291436">
                <a:buFont typeface="Arial" pitchFamily="34" charset="0"/>
                <a:buChar char="•"/>
              </a:pPr>
              <a:r>
                <a:rPr lang="en-US" sz="1836" dirty="0">
                  <a:solidFill>
                    <a:schemeClr val="tx2">
                      <a:lumMod val="65000"/>
                    </a:schemeClr>
                  </a:solidFill>
                </a:rPr>
                <a:t>Increased VM density</a:t>
              </a:r>
            </a:p>
            <a:p>
              <a:pPr marL="291436" indent="-291436">
                <a:buFont typeface="Arial" pitchFamily="34" charset="0"/>
                <a:buChar char="•"/>
              </a:pPr>
              <a:r>
                <a:rPr lang="en-US" sz="1836" dirty="0">
                  <a:solidFill>
                    <a:schemeClr val="tx2">
                      <a:lumMod val="65000"/>
                    </a:schemeClr>
                  </a:solidFill>
                </a:rPr>
                <a:t>Remote Management - RSAT / PowerShell</a:t>
              </a:r>
            </a:p>
            <a:p>
              <a:pPr marL="291436" indent="-291436">
                <a:buFont typeface="Arial" pitchFamily="34" charset="0"/>
                <a:buChar char="•"/>
              </a:pPr>
              <a:r>
                <a:rPr lang="en-US" sz="1836" dirty="0">
                  <a:solidFill>
                    <a:schemeClr val="tx2">
                      <a:lumMod val="65000"/>
                    </a:schemeClr>
                  </a:solidFill>
                </a:rPr>
                <a:t>More supported Roles / Features</a:t>
              </a:r>
              <a:endParaRPr lang="en-US" sz="1836" dirty="0" smtClean="0">
                <a:solidFill>
                  <a:schemeClr val="tx2">
                    <a:lumMod val="65000"/>
                  </a:schemeClr>
                </a:solidFill>
              </a:endParaRPr>
            </a:p>
          </p:txBody>
        </p:sp>
        <p:sp>
          <p:nvSpPr>
            <p:cNvPr id="6" name="Rectangle 5"/>
            <p:cNvSpPr/>
            <p:nvPr/>
          </p:nvSpPr>
          <p:spPr bwMode="auto">
            <a:xfrm>
              <a:off x="349623" y="1214473"/>
              <a:ext cx="45719" cy="137716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solidFill>
                  <a:schemeClr val="tx2">
                    <a:lumMod val="65000"/>
                  </a:schemeClr>
                </a:solidFill>
                <a:ea typeface="Segoe UI" pitchFamily="34" charset="0"/>
                <a:cs typeface="Segoe UI" pitchFamily="34" charset="0"/>
              </a:endParaRPr>
            </a:p>
          </p:txBody>
        </p:sp>
      </p:grpSp>
      <p:grpSp>
        <p:nvGrpSpPr>
          <p:cNvPr id="18" name="Group 17"/>
          <p:cNvGrpSpPr/>
          <p:nvPr/>
        </p:nvGrpSpPr>
        <p:grpSpPr>
          <a:xfrm>
            <a:off x="350967" y="1500479"/>
            <a:ext cx="5915361" cy="1222386"/>
            <a:chOff x="350967" y="2630027"/>
            <a:chExt cx="5915361" cy="1222386"/>
          </a:xfrm>
        </p:grpSpPr>
        <p:sp>
          <p:nvSpPr>
            <p:cNvPr id="11" name="Rectangle 10"/>
            <p:cNvSpPr/>
            <p:nvPr/>
          </p:nvSpPr>
          <p:spPr>
            <a:xfrm>
              <a:off x="441621" y="2750860"/>
              <a:ext cx="5824707" cy="939873"/>
            </a:xfrm>
            <a:prstGeom prst="rect">
              <a:avLst/>
            </a:prstGeom>
          </p:spPr>
          <p:txBody>
            <a:bodyPr wrap="square">
              <a:spAutoFit/>
            </a:bodyPr>
            <a:lstStyle/>
            <a:p>
              <a:r>
                <a:rPr lang="en-US" sz="1836" b="1" dirty="0">
                  <a:solidFill>
                    <a:schemeClr val="tx2">
                      <a:lumMod val="65000"/>
                    </a:schemeClr>
                  </a:solidFill>
                </a:rPr>
                <a:t>Classic </a:t>
              </a:r>
              <a:r>
                <a:rPr lang="en-US" sz="1836" b="1" i="1" dirty="0">
                  <a:solidFill>
                    <a:schemeClr val="tx2">
                      <a:lumMod val="65000"/>
                    </a:schemeClr>
                  </a:solidFill>
                </a:rPr>
                <a:t>“Full Server”</a:t>
              </a:r>
            </a:p>
            <a:p>
              <a:pPr marL="291436" indent="-291436">
                <a:buFont typeface="Arial" pitchFamily="34" charset="0"/>
                <a:buChar char="•"/>
              </a:pPr>
              <a:r>
                <a:rPr lang="en-US" sz="1836" dirty="0">
                  <a:solidFill>
                    <a:schemeClr val="tx2">
                      <a:lumMod val="65000"/>
                    </a:schemeClr>
                  </a:solidFill>
                </a:rPr>
                <a:t>Full Modern-Style GUI shell</a:t>
              </a:r>
            </a:p>
            <a:p>
              <a:pPr marL="291436" indent="-291436">
                <a:buFont typeface="Arial" pitchFamily="34" charset="0"/>
                <a:buChar char="•"/>
              </a:pPr>
              <a:r>
                <a:rPr lang="en-US" sz="1836" dirty="0">
                  <a:solidFill>
                    <a:schemeClr val="tx2">
                      <a:lumMod val="65000"/>
                    </a:schemeClr>
                  </a:solidFill>
                </a:rPr>
                <a:t>Install </a:t>
              </a:r>
              <a:r>
                <a:rPr lang="en-US" sz="1836" i="1" dirty="0">
                  <a:solidFill>
                    <a:schemeClr val="tx2">
                      <a:lumMod val="65000"/>
                    </a:schemeClr>
                  </a:solidFill>
                </a:rPr>
                <a:t>Desktop Experience</a:t>
              </a:r>
              <a:r>
                <a:rPr lang="en-US" sz="1836" dirty="0">
                  <a:solidFill>
                    <a:schemeClr val="tx2">
                      <a:lumMod val="65000"/>
                    </a:schemeClr>
                  </a:solidFill>
                </a:rPr>
                <a:t> to run Modern apps</a:t>
              </a:r>
            </a:p>
          </p:txBody>
        </p:sp>
        <p:sp>
          <p:nvSpPr>
            <p:cNvPr id="16" name="Rectangle 15"/>
            <p:cNvSpPr/>
            <p:nvPr/>
          </p:nvSpPr>
          <p:spPr bwMode="auto">
            <a:xfrm>
              <a:off x="350967" y="2630027"/>
              <a:ext cx="45719" cy="12223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solidFill>
                  <a:schemeClr val="tx2">
                    <a:lumMod val="65000"/>
                  </a:schemeClr>
                </a:solidFill>
                <a:ea typeface="Segoe UI" pitchFamily="34" charset="0"/>
                <a:cs typeface="Segoe UI" pitchFamily="34" charset="0"/>
              </a:endParaRPr>
            </a:p>
          </p:txBody>
        </p:sp>
      </p:grpSp>
      <p:sp>
        <p:nvSpPr>
          <p:cNvPr id="15" name="Rectangle 14"/>
          <p:cNvSpPr/>
          <p:nvPr/>
        </p:nvSpPr>
        <p:spPr>
          <a:xfrm>
            <a:off x="441621" y="2875188"/>
            <a:ext cx="5824708" cy="1785104"/>
          </a:xfrm>
          <a:prstGeom prst="rect">
            <a:avLst/>
          </a:prstGeom>
        </p:spPr>
        <p:txBody>
          <a:bodyPr wrap="square">
            <a:spAutoFit/>
          </a:bodyPr>
          <a:lstStyle/>
          <a:p>
            <a:pPr>
              <a:spcBef>
                <a:spcPts val="612"/>
              </a:spcBef>
            </a:pPr>
            <a:r>
              <a:rPr lang="en-US" b="1" dirty="0">
                <a:solidFill>
                  <a:schemeClr val="tx2"/>
                </a:solidFill>
              </a:rPr>
              <a:t>NEW</a:t>
            </a:r>
            <a:r>
              <a:rPr lang="en-US" dirty="0">
                <a:solidFill>
                  <a:schemeClr val="tx2"/>
                </a:solidFill>
              </a:rPr>
              <a:t> </a:t>
            </a:r>
            <a:r>
              <a:rPr lang="en-US" b="1" dirty="0" smtClean="0">
                <a:solidFill>
                  <a:schemeClr val="tx2"/>
                </a:solidFill>
              </a:rPr>
              <a:t>Minimal Server Interface</a:t>
            </a:r>
            <a:endParaRPr lang="en-US" b="1" dirty="0">
              <a:solidFill>
                <a:schemeClr val="tx2"/>
              </a:solidFill>
            </a:endParaRPr>
          </a:p>
          <a:p>
            <a:pPr marL="291436" indent="-291436">
              <a:spcBef>
                <a:spcPts val="612"/>
              </a:spcBef>
              <a:buFont typeface="Arial" pitchFamily="34" charset="0"/>
              <a:buChar char="•"/>
            </a:pPr>
            <a:r>
              <a:rPr lang="en-US" dirty="0" smtClean="0">
                <a:solidFill>
                  <a:schemeClr val="tx2"/>
                </a:solidFill>
              </a:rPr>
              <a:t>Reduced Attack Surface / Patching</a:t>
            </a:r>
            <a:endParaRPr lang="en-US" dirty="0">
              <a:solidFill>
                <a:schemeClr val="tx2"/>
              </a:solidFill>
            </a:endParaRPr>
          </a:p>
          <a:p>
            <a:pPr marL="291436" indent="-291436">
              <a:spcBef>
                <a:spcPts val="612"/>
              </a:spcBef>
              <a:buFont typeface="Arial" pitchFamily="34" charset="0"/>
              <a:buChar char="•"/>
            </a:pPr>
            <a:r>
              <a:rPr lang="en-US" dirty="0" smtClean="0">
                <a:solidFill>
                  <a:schemeClr val="tx2"/>
                </a:solidFill>
              </a:rPr>
              <a:t>Server Core + Management</a:t>
            </a:r>
          </a:p>
          <a:p>
            <a:pPr marL="757807" lvl="1" indent="-291436">
              <a:spcBef>
                <a:spcPts val="612"/>
              </a:spcBef>
              <a:buFont typeface="Arial" pitchFamily="34" charset="0"/>
              <a:buChar char="•"/>
            </a:pPr>
            <a:r>
              <a:rPr lang="en-US" dirty="0" smtClean="0">
                <a:solidFill>
                  <a:schemeClr val="tx2"/>
                </a:solidFill>
              </a:rPr>
              <a:t>MMC</a:t>
            </a:r>
            <a:r>
              <a:rPr lang="en-US" dirty="0">
                <a:solidFill>
                  <a:schemeClr val="tx2"/>
                </a:solidFill>
              </a:rPr>
              <a:t>, Server Manager, and some Control </a:t>
            </a:r>
            <a:r>
              <a:rPr lang="en-US" dirty="0" smtClean="0">
                <a:solidFill>
                  <a:schemeClr val="tx2"/>
                </a:solidFill>
              </a:rPr>
              <a:t>Panel</a:t>
            </a:r>
          </a:p>
          <a:p>
            <a:pPr marL="291436" indent="-291436">
              <a:spcBef>
                <a:spcPts val="612"/>
              </a:spcBef>
              <a:buFont typeface="Arial" pitchFamily="34" charset="0"/>
              <a:buChar char="•"/>
            </a:pPr>
            <a:r>
              <a:rPr lang="en-US" dirty="0" smtClean="0">
                <a:solidFill>
                  <a:schemeClr val="tx2"/>
                </a:solidFill>
              </a:rPr>
              <a:t>Server with a GUI – (Explorer</a:t>
            </a:r>
            <a:r>
              <a:rPr lang="en-US" dirty="0">
                <a:solidFill>
                  <a:schemeClr val="tx2"/>
                </a:solidFill>
              </a:rPr>
              <a:t>, </a:t>
            </a:r>
            <a:r>
              <a:rPr lang="en-US" dirty="0" smtClean="0">
                <a:solidFill>
                  <a:schemeClr val="tx2"/>
                </a:solidFill>
              </a:rPr>
              <a:t>IE and associated files)</a:t>
            </a:r>
            <a:endParaRPr lang="en-US" dirty="0">
              <a:solidFill>
                <a:schemeClr val="tx2"/>
              </a:solidFill>
            </a:endParaRPr>
          </a:p>
        </p:txBody>
      </p:sp>
      <p:sp>
        <p:nvSpPr>
          <p:cNvPr id="17" name="Rectangle 16"/>
          <p:cNvSpPr/>
          <p:nvPr/>
        </p:nvSpPr>
        <p:spPr bwMode="auto">
          <a:xfrm>
            <a:off x="351525" y="2891512"/>
            <a:ext cx="45719" cy="16804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TextBox 19"/>
          <p:cNvSpPr txBox="1"/>
          <p:nvPr/>
        </p:nvSpPr>
        <p:spPr>
          <a:xfrm>
            <a:off x="8630798" y="3732353"/>
            <a:ext cx="1169894" cy="517065"/>
          </a:xfrm>
          <a:prstGeom prst="rect">
            <a:avLst/>
          </a:prstGeom>
          <a:noFill/>
        </p:spPr>
        <p:txBody>
          <a:bodyPr wrap="square" lIns="182880" tIns="146304" rIns="182880" bIns="146304" rtlCol="0">
            <a:spAutoFit/>
          </a:bodyPr>
          <a:lstStyle/>
          <a:p>
            <a:pPr algn="r">
              <a:lnSpc>
                <a:spcPct val="90000"/>
              </a:lnSpc>
              <a:spcAft>
                <a:spcPts val="600"/>
              </a:spcAft>
            </a:pPr>
            <a:r>
              <a:rPr lang="en-US" sz="1600" b="1" dirty="0" smtClean="0">
                <a:solidFill>
                  <a:srgbClr val="FFC000"/>
                </a:solidFill>
              </a:rPr>
              <a:t>~3.7GB</a:t>
            </a:r>
          </a:p>
        </p:txBody>
      </p:sp>
      <p:sp>
        <p:nvSpPr>
          <p:cNvPr id="21" name="TextBox 20"/>
          <p:cNvSpPr txBox="1"/>
          <p:nvPr/>
        </p:nvSpPr>
        <p:spPr>
          <a:xfrm>
            <a:off x="8462806" y="2075283"/>
            <a:ext cx="1337886" cy="517065"/>
          </a:xfrm>
          <a:prstGeom prst="rect">
            <a:avLst/>
          </a:prstGeom>
          <a:noFill/>
        </p:spPr>
        <p:txBody>
          <a:bodyPr wrap="square" lIns="182880" tIns="146304" rIns="182880" bIns="146304" rtlCol="0">
            <a:spAutoFit/>
          </a:bodyPr>
          <a:lstStyle/>
          <a:p>
            <a:pPr algn="r">
              <a:lnSpc>
                <a:spcPct val="90000"/>
              </a:lnSpc>
              <a:spcAft>
                <a:spcPts val="600"/>
              </a:spcAft>
            </a:pPr>
            <a:r>
              <a:rPr lang="en-US" sz="1600" b="1" dirty="0" smtClean="0">
                <a:solidFill>
                  <a:srgbClr val="FFC000"/>
                </a:solidFill>
              </a:rPr>
              <a:t>~300MB</a:t>
            </a:r>
          </a:p>
        </p:txBody>
      </p:sp>
      <p:sp>
        <p:nvSpPr>
          <p:cNvPr id="3" name="TextBox 2"/>
          <p:cNvSpPr txBox="1"/>
          <p:nvPr/>
        </p:nvSpPr>
        <p:spPr>
          <a:xfrm>
            <a:off x="10563685" y="1993985"/>
            <a:ext cx="2117600" cy="815608"/>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solidFill>
                  <a:srgbClr val="FFC000"/>
                </a:solidFill>
              </a:rPr>
              <a:t>- IE</a:t>
            </a:r>
          </a:p>
          <a:p>
            <a:pPr>
              <a:lnSpc>
                <a:spcPct val="90000"/>
              </a:lnSpc>
              <a:spcAft>
                <a:spcPts val="600"/>
              </a:spcAft>
            </a:pPr>
            <a:r>
              <a:rPr lang="en-US" sz="1600" dirty="0" smtClean="0">
                <a:solidFill>
                  <a:srgbClr val="FFC000"/>
                </a:solidFill>
              </a:rPr>
              <a:t>- Explorer</a:t>
            </a:r>
          </a:p>
        </p:txBody>
      </p:sp>
      <p:sp>
        <p:nvSpPr>
          <p:cNvPr id="22" name="TextBox 21"/>
          <p:cNvSpPr txBox="1"/>
          <p:nvPr/>
        </p:nvSpPr>
        <p:spPr>
          <a:xfrm>
            <a:off x="9812681" y="3502378"/>
            <a:ext cx="2133809" cy="1141851"/>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solidFill>
                  <a:srgbClr val="FFC000"/>
                </a:solidFill>
              </a:rPr>
              <a:t>- Server Manager</a:t>
            </a:r>
          </a:p>
          <a:p>
            <a:pPr>
              <a:lnSpc>
                <a:spcPct val="90000"/>
              </a:lnSpc>
              <a:spcAft>
                <a:spcPts val="600"/>
              </a:spcAft>
            </a:pPr>
            <a:r>
              <a:rPr lang="en-US" sz="1600" dirty="0" smtClean="0">
                <a:solidFill>
                  <a:srgbClr val="FFC000"/>
                </a:solidFill>
              </a:rPr>
              <a:t>- MMC</a:t>
            </a:r>
          </a:p>
          <a:p>
            <a:pPr>
              <a:lnSpc>
                <a:spcPct val="90000"/>
              </a:lnSpc>
              <a:spcAft>
                <a:spcPts val="600"/>
              </a:spcAft>
            </a:pPr>
            <a:r>
              <a:rPr lang="en-US" sz="1600" dirty="0" smtClean="0">
                <a:solidFill>
                  <a:srgbClr val="FFC000"/>
                </a:solidFill>
              </a:rPr>
              <a:t>- CPLs*</a:t>
            </a:r>
          </a:p>
        </p:txBody>
      </p:sp>
    </p:spTree>
    <p:extLst>
      <p:ext uri="{BB962C8B-B14F-4D97-AF65-F5344CB8AC3E}">
        <p14:creationId xmlns:p14="http://schemas.microsoft.com/office/powerpoint/2010/main" val="31016010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uiExpand="1" build="p"/>
      <p:bldP spid="20" grpId="0"/>
      <p:bldP spid="21" grpId="0"/>
      <p:bldP spid="3"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31949" y="1975098"/>
            <a:ext cx="11281909" cy="4985980"/>
          </a:xfrm>
        </p:spPr>
        <p:txBody>
          <a:bodyPr/>
          <a:lstStyle/>
          <a:p>
            <a:pPr marL="342900" lvl="1" indent="0">
              <a:buNone/>
            </a:pPr>
            <a:r>
              <a:rPr lang="en-US" dirty="0" smtClean="0"/>
              <a:t>Server with a GUI to </a:t>
            </a:r>
            <a:r>
              <a:rPr lang="en-US" dirty="0"/>
              <a:t>Minimal Server Interface</a:t>
            </a:r>
          </a:p>
          <a:p>
            <a:pPr marL="0" indent="0">
              <a:buNone/>
            </a:pPr>
            <a:endParaRPr lang="en-US" dirty="0"/>
          </a:p>
          <a:p>
            <a:pPr marL="342900" lvl="1" indent="0">
              <a:buNone/>
            </a:pPr>
            <a:endParaRPr lang="en-US" dirty="0"/>
          </a:p>
          <a:p>
            <a:pPr marL="342900" lvl="1" indent="0">
              <a:buNone/>
            </a:pPr>
            <a:r>
              <a:rPr lang="en-US" dirty="0"/>
              <a:t>Minimal Server Interface </a:t>
            </a:r>
            <a:r>
              <a:rPr lang="en-US" dirty="0" smtClean="0"/>
              <a:t>to </a:t>
            </a:r>
            <a:r>
              <a:rPr lang="en-US" dirty="0"/>
              <a:t>Server with a GUI </a:t>
            </a:r>
            <a:endParaRPr lang="en-US" dirty="0" smtClean="0"/>
          </a:p>
          <a:p>
            <a:pPr marL="342900" lvl="1" indent="0">
              <a:buNone/>
            </a:pPr>
            <a:endParaRPr lang="en-US" dirty="0" smtClean="0"/>
          </a:p>
          <a:p>
            <a:pPr marL="342900" lvl="1" indent="0">
              <a:buNone/>
            </a:pPr>
            <a:endParaRPr lang="en-US" dirty="0" smtClean="0"/>
          </a:p>
          <a:p>
            <a:pPr marL="342900" lvl="1" indent="0">
              <a:buNone/>
            </a:pPr>
            <a:endParaRPr lang="en-US" dirty="0"/>
          </a:p>
          <a:p>
            <a:pPr marL="342900" lvl="1" indent="0">
              <a:buNone/>
            </a:pPr>
            <a:r>
              <a:rPr lang="en-US" dirty="0"/>
              <a:t>Server Core to Minimal Server Interface</a:t>
            </a:r>
          </a:p>
          <a:p>
            <a:pPr marL="0" indent="0">
              <a:buNone/>
            </a:pPr>
            <a:endParaRPr lang="en-US" dirty="0" smtClean="0"/>
          </a:p>
          <a:p>
            <a:pPr marL="0" indent="0">
              <a:buNone/>
            </a:pPr>
            <a:endParaRPr lang="en-US" dirty="0"/>
          </a:p>
        </p:txBody>
      </p:sp>
      <p:sp>
        <p:nvSpPr>
          <p:cNvPr id="4" name="Rectangle 3"/>
          <p:cNvSpPr/>
          <p:nvPr/>
        </p:nvSpPr>
        <p:spPr bwMode="auto">
          <a:xfrm>
            <a:off x="1049251" y="2521080"/>
            <a:ext cx="10764606" cy="531403"/>
          </a:xfrm>
          <a:prstGeom prst="rect">
            <a:avLst/>
          </a:prstGeom>
          <a:solidFill>
            <a:schemeClr val="tx1"/>
          </a:solidFill>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marL="0" lvl="1" defTabSz="932290" fontAlgn="base">
              <a:spcBef>
                <a:spcPct val="0"/>
              </a:spcBef>
              <a:spcAft>
                <a:spcPct val="0"/>
              </a:spcAft>
            </a:pPr>
            <a:r>
              <a:rPr lang="en-US" sz="2000" dirty="0" smtClean="0">
                <a:solidFill>
                  <a:schemeClr val="bg1"/>
                </a:solidFill>
                <a:latin typeface="Consolas" panose="020B0609020204030204" pitchFamily="49" charset="0"/>
                <a:cs typeface="Consolas" pitchFamily="49" charset="0"/>
              </a:rPr>
              <a:t>PS</a:t>
            </a:r>
            <a:r>
              <a:rPr lang="en-US" sz="2000" dirty="0">
                <a:solidFill>
                  <a:schemeClr val="bg1"/>
                </a:solidFill>
                <a:latin typeface="Consolas" panose="020B0609020204030204" pitchFamily="49" charset="0"/>
                <a:cs typeface="Consolas" pitchFamily="49" charset="0"/>
              </a:rPr>
              <a:t>&gt; Uninstall-</a:t>
            </a:r>
            <a:r>
              <a:rPr lang="en-US" sz="2000" dirty="0" err="1">
                <a:solidFill>
                  <a:schemeClr val="bg1"/>
                </a:solidFill>
                <a:latin typeface="Consolas" panose="020B0609020204030204" pitchFamily="49" charset="0"/>
                <a:cs typeface="Consolas" pitchFamily="49" charset="0"/>
              </a:rPr>
              <a:t>WindowsFeature</a:t>
            </a:r>
            <a:r>
              <a:rPr lang="en-US" sz="2000" dirty="0">
                <a:solidFill>
                  <a:schemeClr val="bg1"/>
                </a:solidFill>
                <a:latin typeface="Consolas" panose="020B0609020204030204" pitchFamily="49" charset="0"/>
                <a:cs typeface="Consolas" pitchFamily="49" charset="0"/>
              </a:rPr>
              <a:t> Server-</a:t>
            </a:r>
            <a:r>
              <a:rPr lang="en-US" sz="2000" dirty="0" err="1">
                <a:solidFill>
                  <a:schemeClr val="bg1"/>
                </a:solidFill>
                <a:latin typeface="Consolas" panose="020B0609020204030204" pitchFamily="49" charset="0"/>
                <a:cs typeface="Consolas" pitchFamily="49" charset="0"/>
              </a:rPr>
              <a:t>Gui</a:t>
            </a:r>
            <a:r>
              <a:rPr lang="en-US" sz="2000" dirty="0">
                <a:solidFill>
                  <a:schemeClr val="bg1"/>
                </a:solidFill>
                <a:latin typeface="Consolas" panose="020B0609020204030204" pitchFamily="49" charset="0"/>
                <a:cs typeface="Consolas" pitchFamily="49" charset="0"/>
              </a:rPr>
              <a:t>-Shell -Restart</a:t>
            </a:r>
          </a:p>
        </p:txBody>
      </p:sp>
      <p:sp>
        <p:nvSpPr>
          <p:cNvPr id="5" name="Rectangle 4"/>
          <p:cNvSpPr/>
          <p:nvPr/>
        </p:nvSpPr>
        <p:spPr bwMode="auto">
          <a:xfrm>
            <a:off x="1049250" y="4037162"/>
            <a:ext cx="10764607" cy="561734"/>
          </a:xfrm>
          <a:prstGeom prst="rect">
            <a:avLst/>
          </a:prstGeom>
          <a:solidFill>
            <a:schemeClr val="tx1"/>
          </a:solidFill>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marL="0" lvl="1" defTabSz="932290" fontAlgn="base">
              <a:spcBef>
                <a:spcPct val="0"/>
              </a:spcBef>
              <a:spcAft>
                <a:spcPct val="0"/>
              </a:spcAft>
            </a:pPr>
            <a:r>
              <a:rPr lang="en-US" sz="2000" dirty="0" smtClean="0">
                <a:solidFill>
                  <a:schemeClr val="bg1"/>
                </a:solidFill>
                <a:latin typeface="Consolas" panose="020B0609020204030204" pitchFamily="49" charset="0"/>
                <a:cs typeface="Consolas" pitchFamily="49" charset="0"/>
              </a:rPr>
              <a:t>PS</a:t>
            </a:r>
            <a:r>
              <a:rPr lang="en-US" sz="2000" dirty="0">
                <a:solidFill>
                  <a:schemeClr val="bg1"/>
                </a:solidFill>
                <a:latin typeface="Consolas" panose="020B0609020204030204" pitchFamily="49" charset="0"/>
                <a:cs typeface="Consolas" pitchFamily="49" charset="0"/>
              </a:rPr>
              <a:t>&gt; Install-</a:t>
            </a:r>
            <a:r>
              <a:rPr lang="en-US" sz="2000" dirty="0" err="1">
                <a:solidFill>
                  <a:schemeClr val="bg1"/>
                </a:solidFill>
                <a:latin typeface="Consolas" panose="020B0609020204030204" pitchFamily="49" charset="0"/>
                <a:cs typeface="Consolas" pitchFamily="49" charset="0"/>
              </a:rPr>
              <a:t>WindowsFeature</a:t>
            </a:r>
            <a:r>
              <a:rPr lang="en-US" sz="2000" dirty="0">
                <a:solidFill>
                  <a:schemeClr val="bg1"/>
                </a:solidFill>
                <a:latin typeface="Consolas" panose="020B0609020204030204" pitchFamily="49" charset="0"/>
                <a:cs typeface="Consolas" pitchFamily="49" charset="0"/>
              </a:rPr>
              <a:t> Server-</a:t>
            </a:r>
            <a:r>
              <a:rPr lang="en-US" sz="2000" dirty="0" err="1">
                <a:solidFill>
                  <a:schemeClr val="bg1"/>
                </a:solidFill>
                <a:latin typeface="Consolas" panose="020B0609020204030204" pitchFamily="49" charset="0"/>
                <a:cs typeface="Consolas" pitchFamily="49" charset="0"/>
              </a:rPr>
              <a:t>Gui</a:t>
            </a:r>
            <a:r>
              <a:rPr lang="en-US" sz="2000" dirty="0">
                <a:solidFill>
                  <a:schemeClr val="bg1"/>
                </a:solidFill>
                <a:latin typeface="Consolas" panose="020B0609020204030204" pitchFamily="49" charset="0"/>
                <a:cs typeface="Consolas" pitchFamily="49" charset="0"/>
              </a:rPr>
              <a:t>-Shell -</a:t>
            </a:r>
            <a:r>
              <a:rPr lang="en-US" sz="2000" dirty="0" smtClean="0">
                <a:solidFill>
                  <a:schemeClr val="bg1"/>
                </a:solidFill>
                <a:latin typeface="Consolas" panose="020B0609020204030204" pitchFamily="49" charset="0"/>
                <a:cs typeface="Consolas" pitchFamily="49" charset="0"/>
              </a:rPr>
              <a:t>Restart</a:t>
            </a:r>
            <a:endParaRPr lang="en-US" sz="2000" dirty="0">
              <a:solidFill>
                <a:schemeClr val="bg1"/>
              </a:solidFill>
              <a:latin typeface="Consolas" panose="020B0609020204030204" pitchFamily="49" charset="0"/>
              <a:cs typeface="Consolas" pitchFamily="49" charset="0"/>
            </a:endParaRPr>
          </a:p>
        </p:txBody>
      </p:sp>
      <p:sp>
        <p:nvSpPr>
          <p:cNvPr id="10" name="Title 1"/>
          <p:cNvSpPr txBox="1">
            <a:spLocks/>
          </p:cNvSpPr>
          <p:nvPr/>
        </p:nvSpPr>
        <p:spPr>
          <a:xfrm>
            <a:off x="531948" y="233150"/>
            <a:ext cx="11370961" cy="633954"/>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400" b="0" kern="1200" cap="none" spc="-100"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z="4488" dirty="0" smtClean="0"/>
              <a:t>Transitioning to/from Minimal Server Interface</a:t>
            </a:r>
            <a:endParaRPr lang="en-US" sz="4488" dirty="0"/>
          </a:p>
        </p:txBody>
      </p:sp>
      <p:sp>
        <p:nvSpPr>
          <p:cNvPr id="12" name="Content Placeholder 2"/>
          <p:cNvSpPr txBox="1">
            <a:spLocks/>
          </p:cNvSpPr>
          <p:nvPr/>
        </p:nvSpPr>
        <p:spPr>
          <a:xfrm>
            <a:off x="531948" y="1364063"/>
            <a:ext cx="11370960" cy="461111"/>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dirty="0"/>
              <a:t>PowerShell Cmdlets</a:t>
            </a:r>
          </a:p>
        </p:txBody>
      </p:sp>
      <p:sp>
        <p:nvSpPr>
          <p:cNvPr id="13" name="Rectangle 12"/>
          <p:cNvSpPr/>
          <p:nvPr/>
        </p:nvSpPr>
        <p:spPr bwMode="auto">
          <a:xfrm>
            <a:off x="1049249" y="5583575"/>
            <a:ext cx="10764607" cy="561734"/>
          </a:xfrm>
          <a:prstGeom prst="rect">
            <a:avLst/>
          </a:prstGeom>
          <a:solidFill>
            <a:schemeClr val="tx1"/>
          </a:solidFill>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marL="0" lvl="1" defTabSz="932290" fontAlgn="base">
              <a:spcBef>
                <a:spcPct val="0"/>
              </a:spcBef>
              <a:spcAft>
                <a:spcPct val="0"/>
              </a:spcAft>
            </a:pPr>
            <a:r>
              <a:rPr lang="en-US" sz="2000" dirty="0" smtClean="0">
                <a:solidFill>
                  <a:schemeClr val="bg1"/>
                </a:solidFill>
                <a:latin typeface="Consolas" panose="020B0609020204030204" pitchFamily="49" charset="0"/>
                <a:cs typeface="Consolas" pitchFamily="49" charset="0"/>
              </a:rPr>
              <a:t>PS</a:t>
            </a:r>
            <a:r>
              <a:rPr lang="en-US" sz="2000" dirty="0">
                <a:solidFill>
                  <a:schemeClr val="bg1"/>
                </a:solidFill>
                <a:latin typeface="Consolas" panose="020B0609020204030204" pitchFamily="49" charset="0"/>
                <a:cs typeface="Consolas" pitchFamily="49" charset="0"/>
              </a:rPr>
              <a:t>&gt; Install-</a:t>
            </a:r>
            <a:r>
              <a:rPr lang="en-US" sz="2000" dirty="0" err="1">
                <a:solidFill>
                  <a:schemeClr val="bg1"/>
                </a:solidFill>
                <a:latin typeface="Consolas" panose="020B0609020204030204" pitchFamily="49" charset="0"/>
                <a:cs typeface="Consolas" pitchFamily="49" charset="0"/>
              </a:rPr>
              <a:t>WindowsFeature</a:t>
            </a:r>
            <a:r>
              <a:rPr lang="en-US" sz="2000" dirty="0">
                <a:solidFill>
                  <a:schemeClr val="bg1"/>
                </a:solidFill>
                <a:latin typeface="Consolas" panose="020B0609020204030204" pitchFamily="49" charset="0"/>
                <a:cs typeface="Consolas" pitchFamily="49" charset="0"/>
              </a:rPr>
              <a:t> Server-</a:t>
            </a:r>
            <a:r>
              <a:rPr lang="en-US" sz="2000" dirty="0" err="1">
                <a:solidFill>
                  <a:schemeClr val="bg1"/>
                </a:solidFill>
                <a:latin typeface="Consolas" panose="020B0609020204030204" pitchFamily="49" charset="0"/>
                <a:cs typeface="Consolas" pitchFamily="49" charset="0"/>
              </a:rPr>
              <a:t>Gui</a:t>
            </a:r>
            <a:r>
              <a:rPr lang="en-US" sz="2000" dirty="0">
                <a:solidFill>
                  <a:schemeClr val="bg1"/>
                </a:solidFill>
                <a:latin typeface="Consolas" panose="020B0609020204030204" pitchFamily="49" charset="0"/>
                <a:cs typeface="Consolas" pitchFamily="49" charset="0"/>
              </a:rPr>
              <a:t>-</a:t>
            </a:r>
            <a:r>
              <a:rPr lang="en-US" sz="2000" dirty="0" err="1">
                <a:solidFill>
                  <a:schemeClr val="bg1"/>
                </a:solidFill>
                <a:latin typeface="Consolas" panose="020B0609020204030204" pitchFamily="49" charset="0"/>
                <a:cs typeface="Consolas" pitchFamily="49" charset="0"/>
              </a:rPr>
              <a:t>Mgmt</a:t>
            </a:r>
            <a:r>
              <a:rPr lang="en-US" sz="2000" dirty="0">
                <a:solidFill>
                  <a:schemeClr val="bg1"/>
                </a:solidFill>
                <a:latin typeface="Consolas" panose="020B0609020204030204" pitchFamily="49" charset="0"/>
                <a:cs typeface="Consolas" pitchFamily="49" charset="0"/>
              </a:rPr>
              <a:t>-Infra -</a:t>
            </a:r>
            <a:r>
              <a:rPr lang="en-US" sz="2000" dirty="0" smtClean="0">
                <a:solidFill>
                  <a:schemeClr val="bg1"/>
                </a:solidFill>
                <a:latin typeface="Consolas" panose="020B0609020204030204" pitchFamily="49" charset="0"/>
                <a:cs typeface="Consolas" pitchFamily="49" charset="0"/>
              </a:rPr>
              <a:t>Restart</a:t>
            </a:r>
            <a:endParaRPr lang="en-US" sz="2000" dirty="0">
              <a:solidFill>
                <a:schemeClr val="bg1"/>
              </a:solidFill>
              <a:latin typeface="Consolas" panose="020B0609020204030204" pitchFamily="49" charset="0"/>
              <a:cs typeface="Consolas" pitchFamily="49" charset="0"/>
            </a:endParaRPr>
          </a:p>
        </p:txBody>
      </p:sp>
    </p:spTree>
    <p:extLst>
      <p:ext uri="{BB962C8B-B14F-4D97-AF65-F5344CB8AC3E}">
        <p14:creationId xmlns:p14="http://schemas.microsoft.com/office/powerpoint/2010/main" val="37170337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Limitations of the Minimal Server Interface</a:t>
            </a:r>
            <a:endParaRPr lang="en-US" sz="4800" dirty="0"/>
          </a:p>
        </p:txBody>
      </p:sp>
      <p:sp>
        <p:nvSpPr>
          <p:cNvPr id="3" name="Content Placeholder 2"/>
          <p:cNvSpPr>
            <a:spLocks noGrp="1"/>
          </p:cNvSpPr>
          <p:nvPr>
            <p:ph idx="4294967295"/>
          </p:nvPr>
        </p:nvSpPr>
        <p:spPr>
          <a:xfrm>
            <a:off x="531948" y="1476621"/>
            <a:ext cx="11370961" cy="5302131"/>
          </a:xfrm>
          <a:prstGeom prst="rect">
            <a:avLst/>
          </a:prstGeom>
        </p:spPr>
        <p:txBody>
          <a:bodyPr>
            <a:normAutofit fontScale="77500" lnSpcReduction="20000"/>
          </a:bodyPr>
          <a:lstStyle/>
          <a:p>
            <a:r>
              <a:rPr lang="en-US" dirty="0" smtClean="0"/>
              <a:t>Not all Common </a:t>
            </a:r>
            <a:r>
              <a:rPr lang="en-US" dirty="0"/>
              <a:t>Dialog </a:t>
            </a:r>
            <a:r>
              <a:rPr lang="en-US" dirty="0" smtClean="0"/>
              <a:t>boxes are fully functional </a:t>
            </a:r>
            <a:r>
              <a:rPr lang="en-US" sz="3400" dirty="0" smtClean="0"/>
              <a:t>(e.g. networking)</a:t>
            </a:r>
            <a:endParaRPr lang="en-US" dirty="0"/>
          </a:p>
          <a:p>
            <a:pPr lvl="1"/>
            <a:endParaRPr lang="en-US" dirty="0" smtClean="0"/>
          </a:p>
          <a:p>
            <a:r>
              <a:rPr lang="en-US" dirty="0" smtClean="0"/>
              <a:t>UI dependent </a:t>
            </a:r>
            <a:r>
              <a:rPr lang="en-US" dirty="0"/>
              <a:t>on </a:t>
            </a:r>
            <a:r>
              <a:rPr lang="en-US" dirty="0" smtClean="0"/>
              <a:t>Shell </a:t>
            </a:r>
            <a:r>
              <a:rPr lang="en-US" dirty="0"/>
              <a:t>Namespace Extensions will </a:t>
            </a:r>
            <a:r>
              <a:rPr lang="en-US" dirty="0" smtClean="0"/>
              <a:t>not work</a:t>
            </a:r>
            <a:endParaRPr lang="en-US" dirty="0"/>
          </a:p>
          <a:p>
            <a:pPr lvl="1">
              <a:lnSpc>
                <a:spcPct val="100000"/>
              </a:lnSpc>
            </a:pPr>
            <a:r>
              <a:rPr lang="en-US" dirty="0" smtClean="0"/>
              <a:t>Certain </a:t>
            </a:r>
            <a:r>
              <a:rPr lang="en-US" dirty="0"/>
              <a:t>CPLs are namespace </a:t>
            </a:r>
            <a:r>
              <a:rPr lang="en-US" dirty="0" smtClean="0"/>
              <a:t>extensions, e.g. Networking</a:t>
            </a:r>
            <a:br>
              <a:rPr lang="en-US" dirty="0" smtClean="0"/>
            </a:br>
            <a:endParaRPr lang="en-US" dirty="0"/>
          </a:p>
          <a:p>
            <a:r>
              <a:rPr lang="en-US" sz="3900" dirty="0" smtClean="0"/>
              <a:t>No Internet Explorer</a:t>
            </a:r>
          </a:p>
          <a:p>
            <a:pPr lvl="1"/>
            <a:r>
              <a:rPr lang="en-US" dirty="0" smtClean="0"/>
              <a:t>Links in UI won’t work</a:t>
            </a:r>
          </a:p>
          <a:p>
            <a:pPr lvl="1"/>
            <a:r>
              <a:rPr lang="en-US" dirty="0" smtClean="0"/>
              <a:t>Help isn’t available – </a:t>
            </a:r>
            <a:r>
              <a:rPr lang="en-US" i="1" dirty="0" smtClean="0">
                <a:solidFill>
                  <a:schemeClr val="tx2"/>
                </a:solidFill>
              </a:rPr>
              <a:t>calls to HTML Help API will return NULL!</a:t>
            </a:r>
            <a:br>
              <a:rPr lang="en-US" i="1" dirty="0" smtClean="0">
                <a:solidFill>
                  <a:schemeClr val="tx2"/>
                </a:solidFill>
              </a:rPr>
            </a:br>
            <a:endParaRPr lang="en-US" dirty="0">
              <a:solidFill>
                <a:schemeClr val="tx2"/>
              </a:solidFill>
            </a:endParaRPr>
          </a:p>
          <a:p>
            <a:r>
              <a:rPr lang="en-US" dirty="0"/>
              <a:t>Some file associations and protocol handlers are not available</a:t>
            </a:r>
          </a:p>
          <a:p>
            <a:pPr lvl="1"/>
            <a:r>
              <a:rPr lang="en-US" dirty="0"/>
              <a:t>http</a:t>
            </a:r>
            <a:r>
              <a:rPr lang="en-US" dirty="0" smtClean="0"/>
              <a:t>://     file://     *.</a:t>
            </a:r>
            <a:r>
              <a:rPr lang="en-US" dirty="0"/>
              <a:t>chm</a:t>
            </a:r>
          </a:p>
          <a:p>
            <a:pPr lvl="1"/>
            <a:endParaRPr lang="en-US" dirty="0"/>
          </a:p>
          <a:p>
            <a:r>
              <a:rPr lang="en-US" dirty="0" smtClean="0"/>
              <a:t>Apps with some </a:t>
            </a:r>
            <a:r>
              <a:rPr lang="en-US" dirty="0"/>
              <a:t>DLL </a:t>
            </a:r>
            <a:r>
              <a:rPr lang="en-US" dirty="0" smtClean="0"/>
              <a:t>dependencies will not work</a:t>
            </a:r>
            <a:endParaRPr lang="en-US" dirty="0"/>
          </a:p>
          <a:p>
            <a:pPr lvl="1"/>
            <a:r>
              <a:rPr lang="en-US" u="sng" dirty="0" smtClean="0"/>
              <a:t>Developers </a:t>
            </a:r>
            <a:r>
              <a:rPr lang="en-US" dirty="0" smtClean="0"/>
              <a:t>- Test </a:t>
            </a:r>
            <a:r>
              <a:rPr lang="en-US" dirty="0"/>
              <a:t>your applications on the Minimal Server Interface!</a:t>
            </a:r>
            <a:endParaRPr lang="en-US" i="1" dirty="0">
              <a:solidFill>
                <a:schemeClr val="tx2"/>
              </a:solidFill>
            </a:endParaRPr>
          </a:p>
          <a:p>
            <a:pPr lvl="2"/>
            <a:r>
              <a:rPr lang="en-US" dirty="0" smtClean="0"/>
              <a:t>Check </a:t>
            </a:r>
            <a:r>
              <a:rPr lang="en-US" dirty="0"/>
              <a:t>for dependencies or delay loads might fail! </a:t>
            </a:r>
          </a:p>
          <a:p>
            <a:pPr lvl="2"/>
            <a:r>
              <a:rPr lang="en-US" dirty="0"/>
              <a:t>DUMPBIN (Windows SDK)</a:t>
            </a:r>
          </a:p>
          <a:p>
            <a:pPr lvl="2"/>
            <a:r>
              <a:rPr lang="en-US" dirty="0"/>
              <a:t>Dependency Walker (</a:t>
            </a:r>
            <a:r>
              <a:rPr lang="en-US" dirty="0">
                <a:hlinkClick r:id="rId3"/>
              </a:rPr>
              <a:t>http://www.dependencywalker.com</a:t>
            </a:r>
            <a:r>
              <a:rPr lang="en-US" dirty="0"/>
              <a:t>, freeware) </a:t>
            </a:r>
          </a:p>
        </p:txBody>
      </p:sp>
    </p:spTree>
    <p:extLst>
      <p:ext uri="{BB962C8B-B14F-4D97-AF65-F5344CB8AC3E}">
        <p14:creationId xmlns:p14="http://schemas.microsoft.com/office/powerpoint/2010/main" val="225796854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Detecting the state of Server Graphical Shell</a:t>
            </a:r>
            <a:endParaRPr lang="en-US" dirty="0"/>
          </a:p>
        </p:txBody>
      </p:sp>
      <p:sp>
        <p:nvSpPr>
          <p:cNvPr id="3" name="Text Placeholder 2"/>
          <p:cNvSpPr>
            <a:spLocks noGrp="1"/>
          </p:cNvSpPr>
          <p:nvPr>
            <p:ph type="body" sz="quarter" idx="10"/>
          </p:nvPr>
        </p:nvSpPr>
        <p:spPr>
          <a:xfrm>
            <a:off x="531949" y="1327948"/>
            <a:ext cx="11370960" cy="5277992"/>
          </a:xfrm>
        </p:spPr>
        <p:txBody>
          <a:bodyPr>
            <a:normAutofit fontScale="92500" lnSpcReduction="10000"/>
          </a:bodyPr>
          <a:lstStyle/>
          <a:p>
            <a:r>
              <a:rPr lang="en-US" sz="2856" dirty="0"/>
              <a:t>Using the Registry</a:t>
            </a:r>
          </a:p>
          <a:p>
            <a:pPr lvl="1"/>
            <a:r>
              <a:rPr lang="en-US" sz="2200" dirty="0" smtClean="0">
                <a:latin typeface="Consolas" pitchFamily="49" charset="0"/>
                <a:cs typeface="Consolas" pitchFamily="49" charset="0"/>
              </a:rPr>
              <a:t>HKLM\SOFTWARE\Microsoft\Windows NT\</a:t>
            </a:r>
            <a:r>
              <a:rPr lang="en-US" sz="2200" dirty="0" err="1" smtClean="0">
                <a:latin typeface="Consolas" pitchFamily="49" charset="0"/>
                <a:cs typeface="Consolas" pitchFamily="49" charset="0"/>
              </a:rPr>
              <a:t>CurrentVersion</a:t>
            </a:r>
            <a:r>
              <a:rPr lang="en-US" sz="2200" dirty="0" smtClean="0">
                <a:latin typeface="Consolas" pitchFamily="49" charset="0"/>
                <a:cs typeface="Consolas" pitchFamily="49" charset="0"/>
              </a:rPr>
              <a:t>\Server\</a:t>
            </a:r>
            <a:r>
              <a:rPr lang="en-US" sz="2200" dirty="0" err="1" smtClean="0">
                <a:latin typeface="Consolas" pitchFamily="49" charset="0"/>
                <a:cs typeface="Consolas" pitchFamily="49" charset="0"/>
              </a:rPr>
              <a:t>ServerLevels</a:t>
            </a:r>
            <a:r>
              <a:rPr lang="en-US" sz="2448" dirty="0" smtClean="0">
                <a:latin typeface="Consolas" pitchFamily="49" charset="0"/>
                <a:cs typeface="Consolas" pitchFamily="49" charset="0"/>
              </a:rPr>
              <a:t/>
            </a:r>
            <a:br>
              <a:rPr lang="en-US" sz="2448" dirty="0" smtClean="0">
                <a:latin typeface="Consolas" pitchFamily="49" charset="0"/>
                <a:cs typeface="Consolas" pitchFamily="49" charset="0"/>
              </a:rPr>
            </a:br>
            <a:endParaRPr lang="en-US" sz="2448" dirty="0">
              <a:latin typeface="Consolas" pitchFamily="49" charset="0"/>
              <a:cs typeface="Consolas" pitchFamily="49" charset="0"/>
            </a:endParaRPr>
          </a:p>
          <a:p>
            <a:endParaRPr lang="en-US" sz="2856" dirty="0"/>
          </a:p>
          <a:p>
            <a:endParaRPr lang="en-US" sz="2856" dirty="0"/>
          </a:p>
          <a:p>
            <a:endParaRPr lang="en-US" sz="2856" dirty="0"/>
          </a:p>
          <a:p>
            <a:endParaRPr lang="en-US" sz="2856" dirty="0"/>
          </a:p>
          <a:p>
            <a:endParaRPr lang="en-US" sz="2856" dirty="0"/>
          </a:p>
          <a:p>
            <a:endParaRPr lang="en-US" sz="2856" dirty="0"/>
          </a:p>
          <a:p>
            <a:r>
              <a:rPr lang="en-US" sz="2856" dirty="0"/>
              <a:t>WMI</a:t>
            </a:r>
          </a:p>
          <a:p>
            <a:pPr lvl="1"/>
            <a:r>
              <a:rPr lang="en-US" sz="2448" dirty="0">
                <a:solidFill>
                  <a:srgbClr val="FFC000"/>
                </a:solidFill>
                <a:latin typeface="Consolas" pitchFamily="49" charset="0"/>
                <a:cs typeface="Consolas" pitchFamily="49" charset="0"/>
              </a:rPr>
              <a:t>Win32_ServerFeature</a:t>
            </a:r>
            <a:r>
              <a:rPr lang="en-US" sz="2448" dirty="0"/>
              <a:t> class </a:t>
            </a:r>
            <a:r>
              <a:rPr lang="en-US" sz="2448" dirty="0" smtClean="0"/>
              <a:t>for installed roles/features</a:t>
            </a:r>
            <a:r>
              <a:rPr lang="en-US" sz="2448" dirty="0"/>
              <a:t/>
            </a:r>
            <a:br>
              <a:rPr lang="en-US" sz="2448" dirty="0"/>
            </a:br>
            <a:r>
              <a:rPr lang="en-US" dirty="0" smtClean="0">
                <a:hlinkClick r:id="rId3"/>
              </a:rPr>
              <a:t>http</a:t>
            </a:r>
            <a:r>
              <a:rPr lang="en-US" dirty="0">
                <a:hlinkClick r:id="rId3"/>
              </a:rPr>
              <a:t>://</a:t>
            </a:r>
            <a:r>
              <a:rPr lang="en-US" dirty="0" smtClean="0">
                <a:hlinkClick r:id="rId3"/>
              </a:rPr>
              <a:t>msdn.microsoft.com/en-us/windows/cc280268</a:t>
            </a:r>
            <a:endParaRPr lang="en-US" dirty="0" smtClean="0"/>
          </a:p>
          <a:p>
            <a:pPr lvl="2"/>
            <a:r>
              <a:rPr lang="en-US" dirty="0" smtClean="0"/>
              <a:t>Server-</a:t>
            </a:r>
            <a:r>
              <a:rPr lang="en-US" dirty="0" err="1" smtClean="0"/>
              <a:t>Gui</a:t>
            </a:r>
            <a:r>
              <a:rPr lang="en-US" dirty="0" smtClean="0"/>
              <a:t>-Shell has an </a:t>
            </a:r>
            <a:r>
              <a:rPr lang="en-US" dirty="0"/>
              <a:t>ID of </a:t>
            </a:r>
            <a:r>
              <a:rPr lang="en-US" dirty="0" smtClean="0"/>
              <a:t>99</a:t>
            </a:r>
          </a:p>
          <a:p>
            <a:pPr lvl="2"/>
            <a:r>
              <a:rPr lang="en-US" dirty="0" smtClean="0"/>
              <a:t>Server-</a:t>
            </a:r>
            <a:r>
              <a:rPr lang="en-US" dirty="0" err="1" smtClean="0"/>
              <a:t>Gui</a:t>
            </a:r>
            <a:r>
              <a:rPr lang="en-US" dirty="0" smtClean="0"/>
              <a:t>-</a:t>
            </a:r>
            <a:r>
              <a:rPr lang="en-US" dirty="0" err="1" smtClean="0"/>
              <a:t>Mgmt</a:t>
            </a:r>
            <a:r>
              <a:rPr lang="en-US" dirty="0" smtClean="0"/>
              <a:t>-Infra has an ID of 478</a:t>
            </a:r>
          </a:p>
        </p:txBody>
      </p:sp>
      <p:graphicFrame>
        <p:nvGraphicFramePr>
          <p:cNvPr id="4" name="Table 3"/>
          <p:cNvGraphicFramePr>
            <a:graphicFrameLocks noGrp="1"/>
          </p:cNvGraphicFramePr>
          <p:nvPr>
            <p:extLst>
              <p:ext uri="{D42A27DB-BD31-4B8C-83A1-F6EECF244321}">
                <p14:modId xmlns:p14="http://schemas.microsoft.com/office/powerpoint/2010/main" val="3515266004"/>
              </p:ext>
            </p:extLst>
          </p:nvPr>
        </p:nvGraphicFramePr>
        <p:xfrm>
          <a:off x="1251870" y="2137318"/>
          <a:ext cx="9611073" cy="2020638"/>
        </p:xfrm>
        <a:graphic>
          <a:graphicData uri="http://schemas.openxmlformats.org/drawingml/2006/table">
            <a:tbl>
              <a:tblPr firstRow="1" bandRow="1">
                <a:tableStyleId>{21E4AEA4-8DFA-4A89-87EB-49C32662AFE0}</a:tableStyleId>
              </a:tblPr>
              <a:tblGrid>
                <a:gridCol w="2584590"/>
                <a:gridCol w="2342161"/>
                <a:gridCol w="2342161"/>
                <a:gridCol w="2342161"/>
              </a:tblGrid>
              <a:tr h="737973">
                <a:tc>
                  <a:txBody>
                    <a:bodyPr/>
                    <a:lstStyle/>
                    <a:p>
                      <a:endParaRPr lang="en-US" sz="2000" dirty="0"/>
                    </a:p>
                  </a:txBody>
                  <a:tcPr marL="105425" marR="105425" marT="52712" marB="52712"/>
                </a:tc>
                <a:tc>
                  <a:txBody>
                    <a:bodyPr/>
                    <a:lstStyle/>
                    <a:p>
                      <a:pPr algn="ctr"/>
                      <a:r>
                        <a:rPr lang="en-US" sz="2000" dirty="0" smtClean="0"/>
                        <a:t>Server Core</a:t>
                      </a:r>
                      <a:endParaRPr lang="en-US" sz="2000" dirty="0"/>
                    </a:p>
                  </a:txBody>
                  <a:tcPr marL="105425" marR="105425" marT="52712" marB="52712"/>
                </a:tc>
                <a:tc>
                  <a:txBody>
                    <a:bodyPr/>
                    <a:lstStyle/>
                    <a:p>
                      <a:pPr algn="ctr"/>
                      <a:r>
                        <a:rPr lang="en-US" sz="2000" dirty="0" smtClean="0"/>
                        <a:t>Minimal Server Interface</a:t>
                      </a:r>
                      <a:endParaRPr lang="en-US" sz="2000" dirty="0"/>
                    </a:p>
                  </a:txBody>
                  <a:tcPr marL="105425" marR="105425" marT="52712" marB="52712"/>
                </a:tc>
                <a:tc>
                  <a:txBody>
                    <a:bodyPr/>
                    <a:lstStyle/>
                    <a:p>
                      <a:pPr algn="ctr"/>
                      <a:r>
                        <a:rPr lang="en-US" sz="2000" dirty="0" smtClean="0"/>
                        <a:t>Server Graphical Shell</a:t>
                      </a:r>
                      <a:endParaRPr lang="en-US" sz="2000" dirty="0"/>
                    </a:p>
                  </a:txBody>
                  <a:tcPr marL="105425" marR="105425" marT="52712" marB="52712"/>
                </a:tc>
              </a:tr>
              <a:tr h="427555">
                <a:tc>
                  <a:txBody>
                    <a:bodyPr/>
                    <a:lstStyle/>
                    <a:p>
                      <a:r>
                        <a:rPr lang="en-US" sz="2000" dirty="0" err="1" smtClean="0"/>
                        <a:t>ServerCore</a:t>
                      </a:r>
                      <a:r>
                        <a:rPr lang="en-US" sz="2000" dirty="0" smtClean="0"/>
                        <a:t> = 1</a:t>
                      </a:r>
                      <a:endParaRPr lang="en-US" sz="2000" dirty="0"/>
                    </a:p>
                  </a:txBody>
                  <a:tcPr marL="105425" marR="105425" marT="52712" marB="52712"/>
                </a:tc>
                <a:tc>
                  <a:txBody>
                    <a:bodyPr/>
                    <a:lstStyle/>
                    <a:p>
                      <a:pPr algn="ctr"/>
                      <a:r>
                        <a:rPr lang="en-US" sz="2000" dirty="0" smtClean="0"/>
                        <a:t>Set</a:t>
                      </a:r>
                      <a:endParaRPr lang="en-US" sz="2000" dirty="0"/>
                    </a:p>
                  </a:txBody>
                  <a:tcPr marL="105425" marR="105425" marT="52712" marB="52712"/>
                </a:tc>
                <a:tc>
                  <a:txBody>
                    <a:bodyPr/>
                    <a:lstStyle/>
                    <a:p>
                      <a:pPr algn="ctr"/>
                      <a:r>
                        <a:rPr lang="en-US" sz="2000" dirty="0" smtClean="0"/>
                        <a:t>Set</a:t>
                      </a:r>
                      <a:endParaRPr lang="en-US" sz="2000" dirty="0"/>
                    </a:p>
                  </a:txBody>
                  <a:tcPr marL="105425" marR="105425" marT="52712" marB="52712"/>
                </a:tc>
                <a:tc>
                  <a:txBody>
                    <a:bodyPr/>
                    <a:lstStyle/>
                    <a:p>
                      <a:pPr algn="ctr"/>
                      <a:r>
                        <a:rPr lang="en-US" sz="2000" dirty="0" smtClean="0"/>
                        <a:t>Set</a:t>
                      </a:r>
                      <a:endParaRPr lang="en-US" sz="2000" dirty="0"/>
                    </a:p>
                  </a:txBody>
                  <a:tcPr marL="105425" marR="105425" marT="52712" marB="52712"/>
                </a:tc>
              </a:tr>
              <a:tr h="427555">
                <a:tc>
                  <a:txBody>
                    <a:bodyPr/>
                    <a:lstStyle/>
                    <a:p>
                      <a:r>
                        <a:rPr lang="en-US" sz="2000" dirty="0" err="1" smtClean="0"/>
                        <a:t>ServerGuiMgmt</a:t>
                      </a:r>
                      <a:r>
                        <a:rPr lang="en-US" sz="2000" dirty="0" smtClean="0"/>
                        <a:t> = 1</a:t>
                      </a:r>
                      <a:endParaRPr lang="en-US" sz="2000" dirty="0"/>
                    </a:p>
                  </a:txBody>
                  <a:tcPr marL="105425" marR="105425" marT="52712" marB="52712"/>
                </a:tc>
                <a:tc>
                  <a:txBody>
                    <a:bodyPr/>
                    <a:lstStyle/>
                    <a:p>
                      <a:pPr algn="ctr"/>
                      <a:r>
                        <a:rPr lang="en-US" sz="2000" dirty="0" smtClean="0"/>
                        <a:t>Not Set</a:t>
                      </a:r>
                      <a:endParaRPr lang="en-US" sz="2000" dirty="0"/>
                    </a:p>
                  </a:txBody>
                  <a:tcPr marL="105425" marR="105425" marT="52712" marB="52712"/>
                </a:tc>
                <a:tc>
                  <a:txBody>
                    <a:bodyPr/>
                    <a:lstStyle/>
                    <a:p>
                      <a:pPr algn="ctr"/>
                      <a:r>
                        <a:rPr lang="en-US" sz="2000" dirty="0" smtClean="0"/>
                        <a:t>Set</a:t>
                      </a:r>
                      <a:endParaRPr lang="en-US" sz="2000" dirty="0"/>
                    </a:p>
                  </a:txBody>
                  <a:tcPr marL="105425" marR="105425" marT="52712" marB="52712"/>
                </a:tc>
                <a:tc>
                  <a:txBody>
                    <a:bodyPr/>
                    <a:lstStyle/>
                    <a:p>
                      <a:pPr algn="ctr"/>
                      <a:r>
                        <a:rPr lang="en-US" sz="2000" dirty="0" smtClean="0"/>
                        <a:t>Set</a:t>
                      </a:r>
                      <a:endParaRPr lang="en-US" sz="2000" dirty="0"/>
                    </a:p>
                  </a:txBody>
                  <a:tcPr marL="105425" marR="105425" marT="52712" marB="52712"/>
                </a:tc>
              </a:tr>
              <a:tr h="427555">
                <a:tc>
                  <a:txBody>
                    <a:bodyPr/>
                    <a:lstStyle/>
                    <a:p>
                      <a:r>
                        <a:rPr lang="en-US" sz="2000" dirty="0" err="1" smtClean="0"/>
                        <a:t>ServerGuiShell</a:t>
                      </a:r>
                      <a:r>
                        <a:rPr lang="en-US" sz="2000" dirty="0" smtClean="0"/>
                        <a:t> = 1</a:t>
                      </a:r>
                      <a:endParaRPr lang="en-US" sz="2000" dirty="0"/>
                    </a:p>
                  </a:txBody>
                  <a:tcPr marL="105425" marR="105425" marT="52712" marB="52712"/>
                </a:tc>
                <a:tc>
                  <a:txBody>
                    <a:bodyPr/>
                    <a:lstStyle/>
                    <a:p>
                      <a:pPr algn="ctr"/>
                      <a:r>
                        <a:rPr lang="en-US" sz="2000" dirty="0" smtClean="0"/>
                        <a:t>Not Set</a:t>
                      </a:r>
                      <a:endParaRPr lang="en-US" sz="2000" dirty="0"/>
                    </a:p>
                  </a:txBody>
                  <a:tcPr marL="105425" marR="105425" marT="52712" marB="52712"/>
                </a:tc>
                <a:tc>
                  <a:txBody>
                    <a:bodyPr/>
                    <a:lstStyle/>
                    <a:p>
                      <a:pPr algn="ctr"/>
                      <a:r>
                        <a:rPr lang="en-US" sz="2000" dirty="0" smtClean="0"/>
                        <a:t>Not Set</a:t>
                      </a:r>
                      <a:endParaRPr lang="en-US" sz="2000" dirty="0"/>
                    </a:p>
                  </a:txBody>
                  <a:tcPr marL="105425" marR="105425" marT="52712" marB="52712"/>
                </a:tc>
                <a:tc>
                  <a:txBody>
                    <a:bodyPr/>
                    <a:lstStyle/>
                    <a:p>
                      <a:pPr algn="ctr"/>
                      <a:r>
                        <a:rPr lang="en-US" sz="2000" dirty="0" smtClean="0"/>
                        <a:t>Set</a:t>
                      </a:r>
                      <a:endParaRPr lang="en-US" sz="2000" dirty="0"/>
                    </a:p>
                  </a:txBody>
                  <a:tcPr marL="105425" marR="105425" marT="52712" marB="52712"/>
                </a:tc>
              </a:tr>
            </a:tbl>
          </a:graphicData>
        </a:graphic>
      </p:graphicFrame>
    </p:spTree>
    <p:extLst>
      <p:ext uri="{BB962C8B-B14F-4D97-AF65-F5344CB8AC3E}">
        <p14:creationId xmlns:p14="http://schemas.microsoft.com/office/powerpoint/2010/main" val="175266554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Local Shell Capabilities</a:t>
            </a:r>
            <a:endParaRPr lang="en-US" sz="4400" dirty="0"/>
          </a:p>
        </p:txBody>
      </p:sp>
      <p:graphicFrame>
        <p:nvGraphicFramePr>
          <p:cNvPr id="5" name="Content Placeholder 4"/>
          <p:cNvGraphicFramePr>
            <a:graphicFrameLocks noGrp="1"/>
          </p:cNvGraphicFramePr>
          <p:nvPr>
            <p:ph idx="4294967295"/>
            <p:extLst>
              <p:ext uri="{D42A27DB-BD31-4B8C-83A1-F6EECF244321}">
                <p14:modId xmlns:p14="http://schemas.microsoft.com/office/powerpoint/2010/main" val="3165733438"/>
              </p:ext>
            </p:extLst>
          </p:nvPr>
        </p:nvGraphicFramePr>
        <p:xfrm>
          <a:off x="274320" y="1214472"/>
          <a:ext cx="11889564" cy="5512053"/>
        </p:xfrm>
        <a:graphic>
          <a:graphicData uri="http://schemas.openxmlformats.org/drawingml/2006/table">
            <a:tbl>
              <a:tblPr firstRow="1" bandRow="1">
                <a:tableStyleId>{21E4AEA4-8DFA-4A89-87EB-49C32662AFE0}</a:tableStyleId>
              </a:tblPr>
              <a:tblGrid>
                <a:gridCol w="2264679"/>
                <a:gridCol w="2345560"/>
                <a:gridCol w="2749967"/>
                <a:gridCol w="2183798"/>
                <a:gridCol w="2345560"/>
              </a:tblGrid>
              <a:tr h="382728">
                <a:tc>
                  <a:txBody>
                    <a:bodyPr/>
                    <a:lstStyle/>
                    <a:p>
                      <a:endParaRPr lang="en-US" sz="1600" dirty="0"/>
                    </a:p>
                  </a:txBody>
                  <a:tcPr marL="93260" marR="93260" marT="46630" marB="46630"/>
                </a:tc>
                <a:tc>
                  <a:txBody>
                    <a:bodyPr/>
                    <a:lstStyle/>
                    <a:p>
                      <a:pPr algn="ctr"/>
                      <a:r>
                        <a:rPr lang="en-US" sz="1600" dirty="0" smtClean="0"/>
                        <a:t>Server Core</a:t>
                      </a:r>
                      <a:endParaRPr lang="en-US" sz="1600" dirty="0"/>
                    </a:p>
                  </a:txBody>
                  <a:tcPr marL="93260" marR="93260" marT="46630" marB="46630"/>
                </a:tc>
                <a:tc>
                  <a:txBody>
                    <a:bodyPr/>
                    <a:lstStyle/>
                    <a:p>
                      <a:pPr algn="ctr"/>
                      <a:r>
                        <a:rPr lang="en-US" sz="1600" dirty="0" smtClean="0"/>
                        <a:t>Minimal</a:t>
                      </a:r>
                      <a:r>
                        <a:rPr lang="en-US" sz="1600" baseline="0" dirty="0" smtClean="0"/>
                        <a:t> Server Interface</a:t>
                      </a:r>
                      <a:endParaRPr lang="en-US" sz="1600" b="1" dirty="0"/>
                    </a:p>
                  </a:txBody>
                  <a:tcPr marL="93260" marR="93260" marT="46630" marB="46630"/>
                </a:tc>
                <a:tc>
                  <a:txBody>
                    <a:bodyPr/>
                    <a:lstStyle/>
                    <a:p>
                      <a:pPr algn="ctr"/>
                      <a:r>
                        <a:rPr lang="en-US" sz="1600" dirty="0" smtClean="0"/>
                        <a:t>Server with a GUI</a:t>
                      </a:r>
                      <a:endParaRPr lang="en-US" sz="1600" dirty="0"/>
                    </a:p>
                  </a:txBody>
                  <a:tcPr marL="93260" marR="93260" marT="46630" marB="46630"/>
                </a:tc>
                <a:tc>
                  <a:txBody>
                    <a:bodyPr/>
                    <a:lstStyle/>
                    <a:p>
                      <a:pPr algn="ctr"/>
                      <a:r>
                        <a:rPr lang="en-US" sz="1600" dirty="0" smtClean="0"/>
                        <a:t>Desktop</a:t>
                      </a:r>
                      <a:r>
                        <a:rPr lang="en-US" sz="1600" baseline="0" dirty="0" smtClean="0"/>
                        <a:t> Experience</a:t>
                      </a:r>
                      <a:endParaRPr lang="en-US" sz="1600" dirty="0"/>
                    </a:p>
                  </a:txBody>
                  <a:tcPr marL="93260" marR="93260" marT="46630" marB="46630"/>
                </a:tc>
              </a:tr>
              <a:tr h="341955">
                <a:tc>
                  <a:txBody>
                    <a:bodyPr/>
                    <a:lstStyle/>
                    <a:p>
                      <a:r>
                        <a:rPr lang="en-US" sz="1600" dirty="0" smtClean="0"/>
                        <a:t>Command Prompt</a:t>
                      </a:r>
                      <a:endParaRPr lang="en-US" sz="1600" b="1" dirty="0"/>
                    </a:p>
                  </a:txBody>
                  <a:tcPr marL="93260" marR="93260" marT="46630" marB="46630"/>
                </a:tc>
                <a:tc>
                  <a:txBody>
                    <a:bodyPr/>
                    <a:lstStyle/>
                    <a:p>
                      <a:pPr algn="ctr"/>
                      <a:r>
                        <a:rPr lang="en-US" sz="1600" dirty="0" smtClean="0">
                          <a:solidFill>
                            <a:schemeClr val="bg2"/>
                          </a:solidFill>
                          <a:latin typeface="Webdings" pitchFamily="18" charset="2"/>
                        </a:rPr>
                        <a:t>a</a:t>
                      </a:r>
                      <a:endParaRPr lang="en-US" sz="1600" b="1" dirty="0">
                        <a:solidFill>
                          <a:schemeClr val="bg2"/>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b="1" dirty="0">
                        <a:solidFill>
                          <a:schemeClr val="bg2"/>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b="1" dirty="0">
                        <a:solidFill>
                          <a:schemeClr val="bg2"/>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b="1" dirty="0">
                        <a:solidFill>
                          <a:schemeClr val="bg2"/>
                        </a:solidFill>
                        <a:latin typeface="Webdings" pitchFamily="18" charset="2"/>
                      </a:endParaRPr>
                    </a:p>
                  </a:txBody>
                  <a:tcPr marL="93260" marR="93260" marT="46630" marB="46630"/>
                </a:tc>
              </a:tr>
              <a:tr h="341955">
                <a:tc>
                  <a:txBody>
                    <a:bodyPr/>
                    <a:lstStyle/>
                    <a:p>
                      <a:r>
                        <a:rPr lang="en-US" sz="1600" dirty="0" smtClean="0"/>
                        <a:t>PowerShell/.NET</a:t>
                      </a:r>
                      <a:endParaRPr lang="en-US" sz="1600" b="1" dirty="0"/>
                    </a:p>
                  </a:txBody>
                  <a:tcPr marL="93260" marR="93260" marT="46630" marB="46630"/>
                </a:tc>
                <a:tc>
                  <a:txBody>
                    <a:bodyPr/>
                    <a:lstStyle/>
                    <a:p>
                      <a:pPr algn="ctr"/>
                      <a:r>
                        <a:rPr lang="en-US" sz="1600" dirty="0" smtClean="0">
                          <a:solidFill>
                            <a:schemeClr val="bg2"/>
                          </a:solidFill>
                          <a:latin typeface="Webdings" pitchFamily="18" charset="2"/>
                        </a:rPr>
                        <a:t>a</a:t>
                      </a:r>
                      <a:endParaRPr lang="en-US" sz="1600" b="1" dirty="0">
                        <a:solidFill>
                          <a:schemeClr val="bg2"/>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b="1" dirty="0">
                        <a:solidFill>
                          <a:schemeClr val="bg2"/>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b="1" dirty="0">
                        <a:solidFill>
                          <a:schemeClr val="bg2"/>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b="1" dirty="0">
                        <a:solidFill>
                          <a:schemeClr val="bg2"/>
                        </a:solidFill>
                        <a:latin typeface="Webdings" pitchFamily="18" charset="2"/>
                      </a:endParaRPr>
                    </a:p>
                  </a:txBody>
                  <a:tcPr marL="93260" marR="93260" marT="46630" marB="46630"/>
                </a:tc>
              </a:tr>
              <a:tr h="341955">
                <a:tc>
                  <a:txBody>
                    <a:bodyPr/>
                    <a:lstStyle/>
                    <a:p>
                      <a:r>
                        <a:rPr lang="en-US" sz="1600" dirty="0" smtClean="0"/>
                        <a:t>Server Manager</a:t>
                      </a:r>
                      <a:endParaRPr lang="en-US" sz="1600" b="1" dirty="0"/>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b="1" dirty="0">
                        <a:solidFill>
                          <a:schemeClr val="bg2"/>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b="1" dirty="0">
                        <a:solidFill>
                          <a:schemeClr val="bg2"/>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b="1" dirty="0">
                        <a:solidFill>
                          <a:schemeClr val="bg2"/>
                        </a:solidFill>
                        <a:latin typeface="Webdings" pitchFamily="18" charset="2"/>
                      </a:endParaRPr>
                    </a:p>
                  </a:txBody>
                  <a:tcPr marL="93260" marR="93260" marT="46630" marB="46630"/>
                </a:tc>
              </a:tr>
              <a:tr h="341955">
                <a:tc>
                  <a:txBody>
                    <a:bodyPr/>
                    <a:lstStyle/>
                    <a:p>
                      <a:r>
                        <a:rPr lang="en-US" sz="1600" dirty="0" smtClean="0"/>
                        <a:t>MMC</a:t>
                      </a:r>
                      <a:endParaRPr lang="en-US" sz="1600" b="1" dirty="0"/>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b="1" dirty="0">
                        <a:solidFill>
                          <a:schemeClr val="bg2"/>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b="1" dirty="0">
                        <a:solidFill>
                          <a:schemeClr val="bg2"/>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b="1" dirty="0">
                        <a:solidFill>
                          <a:schemeClr val="bg2"/>
                        </a:solidFill>
                        <a:latin typeface="Webdings" pitchFamily="18" charset="2"/>
                      </a:endParaRPr>
                    </a:p>
                  </a:txBody>
                  <a:tcPr marL="93260" marR="93260" marT="46630" marB="46630"/>
                </a:tc>
              </a:tr>
              <a:tr h="341955">
                <a:tc>
                  <a:txBody>
                    <a:bodyPr/>
                    <a:lstStyle/>
                    <a:p>
                      <a:r>
                        <a:rPr lang="en-US" sz="1600" dirty="0" smtClean="0"/>
                        <a:t>Control Panel</a:t>
                      </a:r>
                      <a:endParaRPr lang="en-US" sz="1600" b="1" dirty="0"/>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b="1" dirty="0">
                        <a:solidFill>
                          <a:schemeClr val="bg2"/>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b="1" dirty="0">
                        <a:solidFill>
                          <a:schemeClr val="bg2"/>
                        </a:solidFill>
                        <a:latin typeface="Webdings" pitchFamily="18" charset="2"/>
                      </a:endParaRPr>
                    </a:p>
                  </a:txBody>
                  <a:tcPr marL="93260" marR="93260" marT="46630" marB="46630"/>
                </a:tc>
              </a:tr>
              <a:tr h="341955">
                <a:tc>
                  <a:txBody>
                    <a:bodyPr/>
                    <a:lstStyle/>
                    <a:p>
                      <a:r>
                        <a:rPr lang="en-US" sz="1600" dirty="0" smtClean="0"/>
                        <a:t>CPL Applets</a:t>
                      </a:r>
                      <a:endParaRPr lang="en-US" sz="1600" b="1" dirty="0"/>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b="1" dirty="0" smtClean="0">
                          <a:solidFill>
                            <a:srgbClr val="FF0000"/>
                          </a:solidFill>
                          <a:latin typeface="+mn-lt"/>
                        </a:rPr>
                        <a:t>Some</a:t>
                      </a:r>
                      <a:endParaRPr lang="en-US" sz="1600" b="1" dirty="0">
                        <a:solidFill>
                          <a:srgbClr val="FF0000"/>
                        </a:solidFill>
                        <a:latin typeface="+mn-lt"/>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b="1" dirty="0">
                        <a:solidFill>
                          <a:schemeClr val="bg2"/>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b="1" dirty="0">
                        <a:solidFill>
                          <a:schemeClr val="bg2"/>
                        </a:solidFill>
                        <a:latin typeface="Webdings" pitchFamily="18" charset="2"/>
                      </a:endParaRPr>
                    </a:p>
                  </a:txBody>
                  <a:tcPr marL="93260" marR="93260" marT="46630" marB="46630"/>
                </a:tc>
              </a:tr>
              <a:tr h="341955">
                <a:tc>
                  <a:txBody>
                    <a:bodyPr/>
                    <a:lstStyle/>
                    <a:p>
                      <a:r>
                        <a:rPr lang="en-US" sz="1600" dirty="0" smtClean="0"/>
                        <a:t>Explorer</a:t>
                      </a:r>
                      <a:r>
                        <a:rPr lang="en-US" sz="1600" baseline="0" dirty="0" smtClean="0"/>
                        <a:t> Shell</a:t>
                      </a:r>
                      <a:endParaRPr lang="en-US" sz="1600" b="1" dirty="0"/>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dirty="0">
                        <a:solidFill>
                          <a:schemeClr val="bg2"/>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dirty="0">
                        <a:solidFill>
                          <a:schemeClr val="bg2"/>
                        </a:solidFill>
                        <a:latin typeface="Webdings" pitchFamily="18" charset="2"/>
                      </a:endParaRPr>
                    </a:p>
                  </a:txBody>
                  <a:tcPr marL="93260" marR="93260" marT="46630" marB="46630"/>
                </a:tc>
              </a:tr>
              <a:tr h="341955">
                <a:tc>
                  <a:txBody>
                    <a:bodyPr/>
                    <a:lstStyle/>
                    <a:p>
                      <a:r>
                        <a:rPr lang="en-US" sz="1600" dirty="0" smtClean="0"/>
                        <a:t>Taskbar</a:t>
                      </a:r>
                      <a:endParaRPr lang="en-US" sz="1600" b="1" dirty="0"/>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dirty="0">
                        <a:solidFill>
                          <a:schemeClr val="bg2"/>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dirty="0">
                        <a:solidFill>
                          <a:schemeClr val="bg2"/>
                        </a:solidFill>
                        <a:latin typeface="Webdings" pitchFamily="18" charset="2"/>
                      </a:endParaRPr>
                    </a:p>
                  </a:txBody>
                  <a:tcPr marL="93260" marR="93260" marT="46630" marB="46630"/>
                </a:tc>
              </a:tr>
              <a:tr h="341955">
                <a:tc>
                  <a:txBody>
                    <a:bodyPr/>
                    <a:lstStyle/>
                    <a:p>
                      <a:r>
                        <a:rPr lang="en-US" sz="1600" dirty="0" smtClean="0"/>
                        <a:t>System Tray</a:t>
                      </a:r>
                      <a:endParaRPr lang="en-US" sz="1600" b="1" dirty="0"/>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dirty="0">
                        <a:solidFill>
                          <a:schemeClr val="bg2"/>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dirty="0">
                        <a:solidFill>
                          <a:schemeClr val="bg2"/>
                        </a:solidFill>
                        <a:latin typeface="Webdings" pitchFamily="18" charset="2"/>
                      </a:endParaRPr>
                    </a:p>
                  </a:txBody>
                  <a:tcPr marL="93260" marR="93260" marT="46630" marB="46630"/>
                </a:tc>
              </a:tr>
              <a:tr h="341955">
                <a:tc>
                  <a:txBody>
                    <a:bodyPr/>
                    <a:lstStyle/>
                    <a:p>
                      <a:r>
                        <a:rPr lang="en-US" sz="1600" dirty="0" smtClean="0"/>
                        <a:t>Internet Explorer</a:t>
                      </a:r>
                      <a:endParaRPr lang="en-US" sz="1600" b="1" dirty="0"/>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dirty="0">
                        <a:solidFill>
                          <a:schemeClr val="bg2"/>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dirty="0">
                        <a:solidFill>
                          <a:schemeClr val="bg2"/>
                        </a:solidFill>
                        <a:latin typeface="Webdings" pitchFamily="18" charset="2"/>
                      </a:endParaRPr>
                    </a:p>
                  </a:txBody>
                  <a:tcPr marL="93260" marR="93260" marT="46630" marB="46630"/>
                </a:tc>
              </a:tr>
              <a:tr h="341955">
                <a:tc>
                  <a:txBody>
                    <a:bodyPr/>
                    <a:lstStyle/>
                    <a:p>
                      <a:r>
                        <a:rPr lang="en-US" sz="1600" dirty="0" smtClean="0"/>
                        <a:t>Help</a:t>
                      </a:r>
                      <a:endParaRPr lang="en-US" sz="1600" b="1" dirty="0"/>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dirty="0">
                        <a:solidFill>
                          <a:schemeClr val="bg2"/>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dirty="0">
                        <a:solidFill>
                          <a:schemeClr val="bg2"/>
                        </a:solidFill>
                        <a:latin typeface="Webdings" pitchFamily="18" charset="2"/>
                      </a:endParaRPr>
                    </a:p>
                  </a:txBody>
                  <a:tcPr marL="93260" marR="93260" marT="46630" marB="46630"/>
                </a:tc>
              </a:tr>
              <a:tr h="341955">
                <a:tc>
                  <a:txBody>
                    <a:bodyPr/>
                    <a:lstStyle/>
                    <a:p>
                      <a:r>
                        <a:rPr lang="en-US" sz="1600" dirty="0" smtClean="0"/>
                        <a:t>Themes</a:t>
                      </a:r>
                      <a:endParaRPr lang="en-US" sz="1600" b="1" dirty="0"/>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dirty="0">
                        <a:solidFill>
                          <a:schemeClr val="bg2"/>
                        </a:solidFill>
                        <a:latin typeface="Webdings" pitchFamily="18" charset="2"/>
                      </a:endParaRPr>
                    </a:p>
                  </a:txBody>
                  <a:tcPr marL="93260" marR="93260" marT="46630" marB="46630"/>
                </a:tc>
              </a:tr>
              <a:tr h="34195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t>Start screen (Modern) </a:t>
                      </a:r>
                      <a:endParaRPr lang="en-US" sz="1600" b="1" dirty="0" smtClean="0"/>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b="0" dirty="0" smtClean="0">
                          <a:solidFill>
                            <a:schemeClr val="bg2"/>
                          </a:solidFill>
                          <a:latin typeface="Webdings" pitchFamily="18" charset="2"/>
                        </a:rPr>
                        <a:t>a</a:t>
                      </a:r>
                      <a:endParaRPr lang="en-US" sz="1600" b="0" dirty="0">
                        <a:solidFill>
                          <a:schemeClr val="bg2"/>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dirty="0">
                        <a:solidFill>
                          <a:schemeClr val="bg2"/>
                        </a:solidFill>
                        <a:latin typeface="Webdings" pitchFamily="18" charset="2"/>
                      </a:endParaRPr>
                    </a:p>
                  </a:txBody>
                  <a:tcPr marL="93260" marR="93260" marT="46630" marB="46630"/>
                </a:tc>
              </a:tr>
              <a:tr h="34195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smtClean="0"/>
                        <a:t>Modern-style</a:t>
                      </a:r>
                      <a:r>
                        <a:rPr lang="en-US" sz="1600" baseline="0" smtClean="0"/>
                        <a:t> apps</a:t>
                      </a:r>
                      <a:endParaRPr lang="en-US" sz="1600" b="1" dirty="0" smtClean="0"/>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dirty="0">
                        <a:solidFill>
                          <a:schemeClr val="bg2"/>
                        </a:solidFill>
                        <a:latin typeface="Webdings" pitchFamily="18" charset="2"/>
                      </a:endParaRPr>
                    </a:p>
                  </a:txBody>
                  <a:tcPr marL="93260" marR="93260" marT="46630" marB="46630"/>
                </a:tc>
              </a:tr>
              <a:tr h="34195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t>Media Player</a:t>
                      </a:r>
                      <a:endParaRPr lang="en-US" sz="1600" b="1" dirty="0" smtClean="0"/>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b="1" dirty="0" smtClean="0">
                          <a:solidFill>
                            <a:srgbClr val="FF0000"/>
                          </a:solidFill>
                          <a:latin typeface="Webdings" pitchFamily="18" charset="2"/>
                        </a:rPr>
                        <a:t>x</a:t>
                      </a:r>
                      <a:endParaRPr lang="en-US" sz="1600" b="1" dirty="0">
                        <a:solidFill>
                          <a:srgbClr val="FF0000"/>
                        </a:solidFill>
                        <a:latin typeface="Webdings" pitchFamily="18" charset="2"/>
                      </a:endParaRPr>
                    </a:p>
                  </a:txBody>
                  <a:tcPr marL="93260" marR="93260" marT="46630" marB="46630"/>
                </a:tc>
                <a:tc>
                  <a:txBody>
                    <a:bodyPr/>
                    <a:lstStyle/>
                    <a:p>
                      <a:pPr algn="ctr"/>
                      <a:r>
                        <a:rPr lang="en-US" sz="1600" dirty="0" smtClean="0">
                          <a:solidFill>
                            <a:schemeClr val="bg2"/>
                          </a:solidFill>
                          <a:latin typeface="Webdings" pitchFamily="18" charset="2"/>
                        </a:rPr>
                        <a:t>a</a:t>
                      </a:r>
                      <a:endParaRPr lang="en-US" sz="1600" dirty="0">
                        <a:solidFill>
                          <a:schemeClr val="bg2"/>
                        </a:solidFill>
                        <a:latin typeface="Webdings" pitchFamily="18" charset="2"/>
                      </a:endParaRPr>
                    </a:p>
                  </a:txBody>
                  <a:tcPr marL="93260" marR="93260" marT="46630" marB="46630"/>
                </a:tc>
              </a:tr>
            </a:tbl>
          </a:graphicData>
        </a:graphic>
      </p:graphicFrame>
    </p:spTree>
    <p:extLst>
      <p:ext uri="{BB962C8B-B14F-4D97-AF65-F5344CB8AC3E}">
        <p14:creationId xmlns:p14="http://schemas.microsoft.com/office/powerpoint/2010/main" val="410330826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smtClean="0"/>
              <a:t>Demo</a:t>
            </a:r>
            <a:br>
              <a:rPr lang="en-US" sz="5400" dirty="0" smtClean="0"/>
            </a:br>
            <a:r>
              <a:rPr lang="en-US" sz="5400" dirty="0"/>
              <a:t/>
            </a:r>
            <a:br>
              <a:rPr lang="en-US" sz="5400" dirty="0"/>
            </a:br>
            <a:r>
              <a:rPr lang="en-US" sz="5400" dirty="0" smtClean="0"/>
              <a:t>Moving to Server Core</a:t>
            </a:r>
            <a:endParaRPr lang="en-US" sz="6600"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655224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Features on Demand</a:t>
            </a:r>
            <a:endParaRPr lang="en-US" dirty="0"/>
          </a:p>
        </p:txBody>
      </p:sp>
      <p:sp>
        <p:nvSpPr>
          <p:cNvPr id="5" name="TextBox 4"/>
          <p:cNvSpPr txBox="1"/>
          <p:nvPr/>
        </p:nvSpPr>
        <p:spPr>
          <a:xfrm>
            <a:off x="1716065" y="3832964"/>
            <a:ext cx="8154445" cy="1778949"/>
          </a:xfrm>
          <a:prstGeom prst="rect">
            <a:avLst/>
          </a:prstGeom>
          <a:noFill/>
        </p:spPr>
        <p:txBody>
          <a:bodyPr wrap="square" lIns="182880" tIns="146304" rIns="182880" bIns="146304" rtlCol="0">
            <a:spAutoFit/>
          </a:bodyPr>
          <a:lstStyle/>
          <a:p>
            <a:pPr algn="ctr">
              <a:lnSpc>
                <a:spcPct val="90000"/>
              </a:lnSpc>
              <a:spcAft>
                <a:spcPts val="600"/>
              </a:spcAft>
            </a:pPr>
            <a:r>
              <a:rPr lang="en-US" sz="2400" i="1" dirty="0"/>
              <a:t>“Perfection is achieved, not when there is nothing more to add, but when there is nothing left to take away</a:t>
            </a:r>
            <a:r>
              <a:rPr lang="en-US" sz="2400" i="1" dirty="0" smtClean="0"/>
              <a:t>.”</a:t>
            </a:r>
            <a:endParaRPr lang="en-US" sz="2400" i="1" dirty="0"/>
          </a:p>
          <a:p>
            <a:pPr algn="r">
              <a:lnSpc>
                <a:spcPct val="90000"/>
              </a:lnSpc>
              <a:spcAft>
                <a:spcPts val="600"/>
              </a:spcAft>
            </a:pPr>
            <a:endParaRPr lang="en-US" sz="2400" i="1" dirty="0" smtClean="0"/>
          </a:p>
          <a:p>
            <a:pPr algn="r">
              <a:lnSpc>
                <a:spcPct val="90000"/>
              </a:lnSpc>
              <a:spcAft>
                <a:spcPts val="600"/>
              </a:spcAft>
            </a:pPr>
            <a:r>
              <a:rPr lang="en-US" sz="2400" i="1" dirty="0" smtClean="0"/>
              <a:t>Antoine </a:t>
            </a:r>
            <a:r>
              <a:rPr lang="en-US" sz="2400" i="1" dirty="0"/>
              <a:t>de </a:t>
            </a:r>
            <a:r>
              <a:rPr lang="en-US" sz="2400" i="1" dirty="0" smtClean="0"/>
              <a:t>Saint-Exupery</a:t>
            </a:r>
            <a:endParaRPr lang="en-US" sz="2400" i="1" dirty="0"/>
          </a:p>
        </p:txBody>
      </p:sp>
    </p:spTree>
    <p:extLst>
      <p:ext uri="{BB962C8B-B14F-4D97-AF65-F5344CB8AC3E}">
        <p14:creationId xmlns:p14="http://schemas.microsoft.com/office/powerpoint/2010/main" val="151996715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Reducing Disk Footprint</a:t>
            </a:r>
            <a:endParaRPr lang="en-US" dirty="0"/>
          </a:p>
        </p:txBody>
      </p:sp>
      <p:sp>
        <p:nvSpPr>
          <p:cNvPr id="3" name="Content Placeholder 2"/>
          <p:cNvSpPr>
            <a:spLocks noGrp="1"/>
          </p:cNvSpPr>
          <p:nvPr>
            <p:ph idx="4294967295"/>
          </p:nvPr>
        </p:nvSpPr>
        <p:spPr>
          <a:xfrm>
            <a:off x="531948" y="1476620"/>
            <a:ext cx="11370961" cy="3853363"/>
          </a:xfrm>
          <a:prstGeom prst="rect">
            <a:avLst/>
          </a:prstGeom>
        </p:spPr>
        <p:txBody>
          <a:bodyPr/>
          <a:lstStyle/>
          <a:p>
            <a:r>
              <a:rPr lang="en-US" dirty="0" smtClean="0"/>
              <a:t>Windows Side by Side Store</a:t>
            </a:r>
          </a:p>
          <a:p>
            <a:pPr lvl="1"/>
            <a:r>
              <a:rPr lang="en-US" dirty="0" smtClean="0"/>
              <a:t>All Roles and Features are copied to \windows\</a:t>
            </a:r>
            <a:r>
              <a:rPr lang="en-US" dirty="0" err="1" smtClean="0"/>
              <a:t>winsxs</a:t>
            </a:r>
            <a:r>
              <a:rPr lang="en-US" dirty="0" smtClean="0"/>
              <a:t> during Setup</a:t>
            </a:r>
          </a:p>
          <a:p>
            <a:pPr lvl="1"/>
            <a:r>
              <a:rPr lang="en-US" dirty="0" smtClean="0"/>
              <a:t>Consumes disk space for binaries that may never be installed</a:t>
            </a:r>
            <a:endParaRPr lang="en-US" dirty="0"/>
          </a:p>
          <a:p>
            <a:r>
              <a:rPr lang="en-US" dirty="0" smtClean="0"/>
              <a:t>Features </a:t>
            </a:r>
            <a:r>
              <a:rPr lang="en-US" dirty="0"/>
              <a:t>on </a:t>
            </a:r>
            <a:r>
              <a:rPr lang="en-US" dirty="0" smtClean="0"/>
              <a:t>Demand (new)</a:t>
            </a:r>
          </a:p>
          <a:p>
            <a:pPr lvl="1"/>
            <a:r>
              <a:rPr lang="en-US" dirty="0" smtClean="0"/>
              <a:t>Allows an administrator to remove unneeded roles and features</a:t>
            </a:r>
          </a:p>
          <a:p>
            <a:pPr lvl="1"/>
            <a:r>
              <a:rPr lang="en-US" dirty="0" smtClean="0"/>
              <a:t>Files for removed roles and features are deleted from the Side by Side store</a:t>
            </a:r>
          </a:p>
          <a:p>
            <a:pPr lvl="1"/>
            <a:r>
              <a:rPr lang="en-US" dirty="0" smtClean="0"/>
              <a:t>Minimizes disk footprint (VHD size)</a:t>
            </a:r>
          </a:p>
          <a:p>
            <a:pPr lvl="1"/>
            <a:r>
              <a:rPr lang="en-US" dirty="0">
                <a:hlinkClick r:id="rId3"/>
              </a:rPr>
              <a:t>http://</a:t>
            </a:r>
            <a:r>
              <a:rPr lang="en-US" dirty="0" smtClean="0">
                <a:hlinkClick r:id="rId3"/>
              </a:rPr>
              <a:t>technet.microsoft.com/en-us/library/jj127275</a:t>
            </a:r>
            <a:r>
              <a:rPr lang="en-US" dirty="0" smtClean="0"/>
              <a:t> </a:t>
            </a:r>
          </a:p>
        </p:txBody>
      </p:sp>
    </p:spTree>
    <p:extLst>
      <p:ext uri="{BB962C8B-B14F-4D97-AF65-F5344CB8AC3E}">
        <p14:creationId xmlns:p14="http://schemas.microsoft.com/office/powerpoint/2010/main" val="129405088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7"/>
            <a:ext cx="11889564" cy="781189"/>
          </a:xfrm>
        </p:spPr>
        <p:txBody>
          <a:bodyPr/>
          <a:lstStyle/>
          <a:p>
            <a:r>
              <a:rPr lang="en-US" sz="4800" dirty="0" smtClean="0"/>
              <a:t>Features on Demand (</a:t>
            </a:r>
            <a:r>
              <a:rPr lang="en-US" sz="4800" dirty="0" err="1" smtClean="0"/>
              <a:t>FoD</a:t>
            </a:r>
            <a:r>
              <a:rPr lang="en-US" sz="4800" dirty="0" smtClean="0"/>
              <a:t>)</a:t>
            </a:r>
            <a:endParaRPr lang="en-US" sz="4800" dirty="0"/>
          </a:p>
        </p:txBody>
      </p:sp>
      <p:sp>
        <p:nvSpPr>
          <p:cNvPr id="3" name="Content Placeholder 2"/>
          <p:cNvSpPr>
            <a:spLocks noGrp="1"/>
          </p:cNvSpPr>
          <p:nvPr>
            <p:ph idx="4294967295"/>
          </p:nvPr>
        </p:nvSpPr>
        <p:spPr>
          <a:xfrm>
            <a:off x="434396" y="1181952"/>
            <a:ext cx="11370961" cy="5133713"/>
          </a:xfrm>
          <a:prstGeom prst="rect">
            <a:avLst/>
          </a:prstGeom>
        </p:spPr>
        <p:txBody>
          <a:bodyPr/>
          <a:lstStyle/>
          <a:p>
            <a:r>
              <a:rPr lang="en-US" dirty="0" smtClean="0"/>
              <a:t>Removing Roles and Features</a:t>
            </a:r>
          </a:p>
          <a:p>
            <a:pPr lvl="1"/>
            <a:r>
              <a:rPr lang="en-US" dirty="0" smtClean="0"/>
              <a:t>Server Manager - No </a:t>
            </a:r>
            <a:r>
              <a:rPr lang="en-US" dirty="0"/>
              <a:t>remove option (use PowerShell)</a:t>
            </a:r>
          </a:p>
          <a:p>
            <a:pPr lvl="1"/>
            <a:r>
              <a:rPr lang="en-US" dirty="0" smtClean="0"/>
              <a:t>PowerShell</a:t>
            </a:r>
            <a:br>
              <a:rPr lang="en-US" dirty="0" smtClean="0"/>
            </a:br>
            <a:endParaRPr lang="en-US" dirty="0" smtClean="0"/>
          </a:p>
          <a:p>
            <a:pPr lvl="1"/>
            <a:endParaRPr lang="en-US" dirty="0"/>
          </a:p>
          <a:p>
            <a:r>
              <a:rPr lang="en-US" dirty="0" smtClean="0"/>
              <a:t>Detecting </a:t>
            </a:r>
            <a:r>
              <a:rPr lang="en-US" dirty="0"/>
              <a:t>r</a:t>
            </a:r>
            <a:r>
              <a:rPr lang="en-US" dirty="0" smtClean="0"/>
              <a:t>emoved Features</a:t>
            </a:r>
          </a:p>
          <a:p>
            <a:pPr lvl="1"/>
            <a:r>
              <a:rPr lang="en-US" dirty="0" smtClean="0"/>
              <a:t>PowerShell - show </a:t>
            </a:r>
            <a:r>
              <a:rPr lang="en-US" dirty="0"/>
              <a:t>as ‘Removed</a:t>
            </a:r>
            <a:r>
              <a:rPr lang="en-US" dirty="0" smtClean="0"/>
              <a:t>’  (Get-</a:t>
            </a:r>
            <a:r>
              <a:rPr lang="en-US" dirty="0" err="1" smtClean="0"/>
              <a:t>WindowsFeature</a:t>
            </a:r>
            <a:r>
              <a:rPr lang="en-US" dirty="0" smtClean="0"/>
              <a:t>)</a:t>
            </a:r>
          </a:p>
          <a:p>
            <a:pPr lvl="1"/>
            <a:r>
              <a:rPr lang="en-US" dirty="0" smtClean="0"/>
              <a:t>DISM - show </a:t>
            </a:r>
            <a:r>
              <a:rPr lang="en-US" dirty="0"/>
              <a:t>as ‘Disabled with Payload </a:t>
            </a:r>
            <a:r>
              <a:rPr lang="en-US" dirty="0" smtClean="0"/>
              <a:t>Removed’ </a:t>
            </a:r>
          </a:p>
          <a:p>
            <a:r>
              <a:rPr lang="en-US" dirty="0" smtClean="0"/>
              <a:t>Removing all uninstalled Features</a:t>
            </a:r>
          </a:p>
          <a:p>
            <a:pPr marL="0" indent="0">
              <a:buNone/>
            </a:pPr>
            <a:endParaRPr lang="en-US" dirty="0" smtClean="0"/>
          </a:p>
        </p:txBody>
      </p:sp>
      <p:sp>
        <p:nvSpPr>
          <p:cNvPr id="7" name="Rectangle 6"/>
          <p:cNvSpPr/>
          <p:nvPr/>
        </p:nvSpPr>
        <p:spPr bwMode="auto">
          <a:xfrm>
            <a:off x="941138" y="2778821"/>
            <a:ext cx="10037825" cy="515725"/>
          </a:xfrm>
          <a:prstGeom prst="rect">
            <a:avLst/>
          </a:prstGeom>
          <a:solidFill>
            <a:schemeClr val="tx1"/>
          </a:solidFill>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marL="0" lvl="1" defTabSz="932290" fontAlgn="base">
              <a:spcBef>
                <a:spcPct val="0"/>
              </a:spcBef>
              <a:spcAft>
                <a:spcPct val="0"/>
              </a:spcAft>
            </a:pPr>
            <a:r>
              <a:rPr lang="en-US" sz="2000" dirty="0" smtClean="0">
                <a:solidFill>
                  <a:schemeClr val="bg1"/>
                </a:solidFill>
                <a:latin typeface="Consolas" panose="020B0609020204030204" pitchFamily="49" charset="0"/>
                <a:cs typeface="Consolas" pitchFamily="49" charset="0"/>
              </a:rPr>
              <a:t>PS&gt; Uninstall-</a:t>
            </a:r>
            <a:r>
              <a:rPr lang="en-US" sz="2000" dirty="0" err="1" smtClean="0">
                <a:solidFill>
                  <a:schemeClr val="bg1"/>
                </a:solidFill>
                <a:latin typeface="Consolas" panose="020B0609020204030204" pitchFamily="49" charset="0"/>
                <a:cs typeface="Consolas" pitchFamily="49" charset="0"/>
              </a:rPr>
              <a:t>WindowsFeature</a:t>
            </a:r>
            <a:r>
              <a:rPr lang="en-US" sz="2000" dirty="0" smtClean="0">
                <a:solidFill>
                  <a:schemeClr val="bg1"/>
                </a:solidFill>
                <a:latin typeface="Consolas" panose="020B0609020204030204" pitchFamily="49" charset="0"/>
                <a:cs typeface="Consolas" pitchFamily="49" charset="0"/>
              </a:rPr>
              <a:t> </a:t>
            </a:r>
            <a:r>
              <a:rPr lang="en-US" sz="2000" dirty="0">
                <a:solidFill>
                  <a:schemeClr val="bg1"/>
                </a:solidFill>
                <a:latin typeface="Consolas" panose="020B0609020204030204" pitchFamily="49" charset="0"/>
                <a:cs typeface="Consolas" pitchFamily="49" charset="0"/>
              </a:rPr>
              <a:t>&lt;</a:t>
            </a:r>
            <a:r>
              <a:rPr lang="en-US" sz="2000" dirty="0" err="1">
                <a:solidFill>
                  <a:schemeClr val="bg1"/>
                </a:solidFill>
                <a:latin typeface="Consolas" panose="020B0609020204030204" pitchFamily="49" charset="0"/>
                <a:cs typeface="Consolas" pitchFamily="49" charset="0"/>
              </a:rPr>
              <a:t>FeatureName</a:t>
            </a:r>
            <a:r>
              <a:rPr lang="en-US" sz="2000" dirty="0">
                <a:solidFill>
                  <a:schemeClr val="bg1"/>
                </a:solidFill>
                <a:latin typeface="Consolas" panose="020B0609020204030204" pitchFamily="49" charset="0"/>
                <a:cs typeface="Consolas" pitchFamily="49" charset="0"/>
              </a:rPr>
              <a:t>&gt; -Remove</a:t>
            </a:r>
          </a:p>
        </p:txBody>
      </p:sp>
      <p:sp>
        <p:nvSpPr>
          <p:cNvPr id="10" name="Rectangle 9"/>
          <p:cNvSpPr/>
          <p:nvPr/>
        </p:nvSpPr>
        <p:spPr bwMode="auto">
          <a:xfrm>
            <a:off x="941137" y="5621877"/>
            <a:ext cx="10037825" cy="812402"/>
          </a:xfrm>
          <a:prstGeom prst="rect">
            <a:avLst/>
          </a:prstGeom>
          <a:solidFill>
            <a:schemeClr val="tx1"/>
          </a:solidFill>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marL="0" lvl="1" defTabSz="932290" fontAlgn="base">
              <a:spcBef>
                <a:spcPct val="0"/>
              </a:spcBef>
              <a:spcAft>
                <a:spcPct val="0"/>
              </a:spcAft>
            </a:pPr>
            <a:r>
              <a:rPr lang="en-US" sz="2000" dirty="0" smtClean="0">
                <a:solidFill>
                  <a:schemeClr val="bg1"/>
                </a:solidFill>
                <a:latin typeface="Consolas" panose="020B0609020204030204" pitchFamily="49" charset="0"/>
                <a:cs typeface="Consolas" pitchFamily="49" charset="0"/>
              </a:rPr>
              <a:t>PS</a:t>
            </a:r>
            <a:r>
              <a:rPr lang="en-US" sz="2000" dirty="0">
                <a:solidFill>
                  <a:schemeClr val="bg1"/>
                </a:solidFill>
                <a:latin typeface="Consolas" panose="020B0609020204030204" pitchFamily="49" charset="0"/>
                <a:cs typeface="Consolas" pitchFamily="49" charset="0"/>
              </a:rPr>
              <a:t>&gt; $</a:t>
            </a:r>
            <a:r>
              <a:rPr lang="en-US" sz="2000" dirty="0" err="1">
                <a:solidFill>
                  <a:schemeClr val="bg1"/>
                </a:solidFill>
                <a:latin typeface="Consolas" panose="020B0609020204030204" pitchFamily="49" charset="0"/>
                <a:cs typeface="Consolas" pitchFamily="49" charset="0"/>
              </a:rPr>
              <a:t>toRemove</a:t>
            </a:r>
            <a:r>
              <a:rPr lang="en-US" sz="2000" dirty="0">
                <a:solidFill>
                  <a:schemeClr val="bg1"/>
                </a:solidFill>
                <a:latin typeface="Consolas" panose="020B0609020204030204" pitchFamily="49" charset="0"/>
                <a:cs typeface="Consolas" pitchFamily="49" charset="0"/>
              </a:rPr>
              <a:t> = </a:t>
            </a:r>
            <a:r>
              <a:rPr lang="en-US" sz="2000" dirty="0" smtClean="0">
                <a:solidFill>
                  <a:schemeClr val="bg1"/>
                </a:solidFill>
                <a:latin typeface="Consolas" panose="020B0609020204030204" pitchFamily="49" charset="0"/>
                <a:cs typeface="Consolas" pitchFamily="49" charset="0"/>
              </a:rPr>
              <a:t>Get-</a:t>
            </a:r>
            <a:r>
              <a:rPr lang="en-US" sz="2000" dirty="0" err="1" smtClean="0">
                <a:solidFill>
                  <a:schemeClr val="bg1"/>
                </a:solidFill>
                <a:latin typeface="Consolas" panose="020B0609020204030204" pitchFamily="49" charset="0"/>
                <a:cs typeface="Consolas" pitchFamily="49" charset="0"/>
              </a:rPr>
              <a:t>WindowsFeature</a:t>
            </a:r>
            <a:r>
              <a:rPr lang="en-US" sz="2000" dirty="0" smtClean="0">
                <a:solidFill>
                  <a:schemeClr val="bg1"/>
                </a:solidFill>
                <a:latin typeface="Consolas" panose="020B0609020204030204" pitchFamily="49" charset="0"/>
                <a:cs typeface="Consolas" pitchFamily="49" charset="0"/>
              </a:rPr>
              <a:t> </a:t>
            </a:r>
            <a:r>
              <a:rPr lang="en-US" sz="2000" dirty="0">
                <a:solidFill>
                  <a:schemeClr val="bg1"/>
                </a:solidFill>
                <a:latin typeface="Consolas" panose="020B0609020204030204" pitchFamily="49" charset="0"/>
                <a:cs typeface="Consolas" pitchFamily="49" charset="0"/>
              </a:rPr>
              <a:t>| Where </a:t>
            </a:r>
            <a:r>
              <a:rPr lang="en-US" sz="2000" dirty="0" err="1">
                <a:solidFill>
                  <a:schemeClr val="bg1"/>
                </a:solidFill>
                <a:latin typeface="Consolas" panose="020B0609020204030204" pitchFamily="49" charset="0"/>
                <a:cs typeface="Consolas" pitchFamily="49" charset="0"/>
              </a:rPr>
              <a:t>InstallState</a:t>
            </a:r>
            <a:r>
              <a:rPr lang="en-US" sz="2000" dirty="0">
                <a:solidFill>
                  <a:schemeClr val="bg1"/>
                </a:solidFill>
                <a:latin typeface="Consolas" panose="020B0609020204030204" pitchFamily="49" charset="0"/>
                <a:cs typeface="Consolas" pitchFamily="49" charset="0"/>
              </a:rPr>
              <a:t> -EQ </a:t>
            </a:r>
            <a:r>
              <a:rPr lang="en-US" sz="2000" dirty="0" smtClean="0">
                <a:solidFill>
                  <a:schemeClr val="bg1"/>
                </a:solidFill>
                <a:latin typeface="Consolas" panose="020B0609020204030204" pitchFamily="49" charset="0"/>
                <a:cs typeface="Consolas" pitchFamily="49" charset="0"/>
              </a:rPr>
              <a:t>Available</a:t>
            </a:r>
            <a:br>
              <a:rPr lang="en-US" sz="2000" dirty="0" smtClean="0">
                <a:solidFill>
                  <a:schemeClr val="bg1"/>
                </a:solidFill>
                <a:latin typeface="Consolas" panose="020B0609020204030204" pitchFamily="49" charset="0"/>
                <a:cs typeface="Consolas" pitchFamily="49" charset="0"/>
              </a:rPr>
            </a:br>
            <a:r>
              <a:rPr lang="en-US" sz="2000" dirty="0" smtClean="0">
                <a:solidFill>
                  <a:schemeClr val="bg1"/>
                </a:solidFill>
                <a:latin typeface="Consolas" panose="020B0609020204030204" pitchFamily="49" charset="0"/>
                <a:cs typeface="Consolas" pitchFamily="49" charset="0"/>
              </a:rPr>
              <a:t>PS&gt; Uninstall-</a:t>
            </a:r>
            <a:r>
              <a:rPr lang="en-US" sz="2000" dirty="0" err="1" smtClean="0">
                <a:solidFill>
                  <a:schemeClr val="bg1"/>
                </a:solidFill>
                <a:latin typeface="Consolas" panose="020B0609020204030204" pitchFamily="49" charset="0"/>
                <a:cs typeface="Consolas" pitchFamily="49" charset="0"/>
              </a:rPr>
              <a:t>WindowsFeature</a:t>
            </a:r>
            <a:r>
              <a:rPr lang="en-US" sz="2000" dirty="0" smtClean="0">
                <a:solidFill>
                  <a:schemeClr val="bg1"/>
                </a:solidFill>
                <a:latin typeface="Consolas" panose="020B0609020204030204" pitchFamily="49" charset="0"/>
                <a:cs typeface="Consolas" pitchFamily="49" charset="0"/>
              </a:rPr>
              <a:t> </a:t>
            </a:r>
            <a:r>
              <a:rPr lang="en-US" sz="2000" dirty="0">
                <a:solidFill>
                  <a:schemeClr val="bg1"/>
                </a:solidFill>
                <a:latin typeface="Consolas" panose="020B0609020204030204" pitchFamily="49" charset="0"/>
                <a:cs typeface="Consolas" pitchFamily="49" charset="0"/>
              </a:rPr>
              <a:t>$</a:t>
            </a:r>
            <a:r>
              <a:rPr lang="en-US" sz="2000" dirty="0" err="1">
                <a:solidFill>
                  <a:schemeClr val="bg1"/>
                </a:solidFill>
                <a:latin typeface="Consolas" panose="020B0609020204030204" pitchFamily="49" charset="0"/>
                <a:cs typeface="Consolas" pitchFamily="49" charset="0"/>
              </a:rPr>
              <a:t>toRemove</a:t>
            </a:r>
            <a:r>
              <a:rPr lang="en-US" sz="2000" dirty="0">
                <a:solidFill>
                  <a:schemeClr val="bg1"/>
                </a:solidFill>
                <a:latin typeface="Consolas" panose="020B0609020204030204" pitchFamily="49" charset="0"/>
                <a:cs typeface="Consolas" pitchFamily="49" charset="0"/>
              </a:rPr>
              <a:t> -</a:t>
            </a:r>
            <a:r>
              <a:rPr lang="en-US" sz="2000" dirty="0" smtClean="0">
                <a:solidFill>
                  <a:schemeClr val="bg1"/>
                </a:solidFill>
                <a:latin typeface="Consolas" panose="020B0609020204030204" pitchFamily="49" charset="0"/>
                <a:cs typeface="Consolas" pitchFamily="49" charset="0"/>
              </a:rPr>
              <a:t>Remove</a:t>
            </a:r>
            <a:endParaRPr lang="en-US" sz="2000" dirty="0">
              <a:solidFill>
                <a:schemeClr val="bg1"/>
              </a:solidFill>
              <a:latin typeface="Consolas" panose="020B0609020204030204" pitchFamily="49" charset="0"/>
              <a:cs typeface="Consolas" pitchFamily="49" charset="0"/>
            </a:endParaRPr>
          </a:p>
        </p:txBody>
      </p:sp>
    </p:spTree>
    <p:extLst>
      <p:ext uri="{BB962C8B-B14F-4D97-AF65-F5344CB8AC3E}">
        <p14:creationId xmlns:p14="http://schemas.microsoft.com/office/powerpoint/2010/main" val="65438474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t>Windows Server 2012 Deployment and Ongoing Management: </a:t>
            </a:r>
            <a:r>
              <a:rPr lang="en-US" sz="4000" dirty="0" smtClean="0"/>
              <a:t/>
            </a:r>
            <a:br>
              <a:rPr lang="en-US" sz="4000" dirty="0" smtClean="0"/>
            </a:br>
            <a:r>
              <a:rPr lang="en-US" sz="4000" dirty="0" smtClean="0"/>
              <a:t>Why </a:t>
            </a:r>
            <a:r>
              <a:rPr lang="en-US" sz="4000" dirty="0"/>
              <a:t>Server Core Is Right for You </a:t>
            </a:r>
          </a:p>
        </p:txBody>
      </p:sp>
      <p:sp>
        <p:nvSpPr>
          <p:cNvPr id="5" name="Text Placeholder 4"/>
          <p:cNvSpPr>
            <a:spLocks noGrp="1"/>
          </p:cNvSpPr>
          <p:nvPr>
            <p:ph type="body" sz="quarter" idx="12"/>
          </p:nvPr>
        </p:nvSpPr>
        <p:spPr>
          <a:xfrm>
            <a:off x="274701" y="3955786"/>
            <a:ext cx="6078474" cy="1828007"/>
          </a:xfrm>
        </p:spPr>
        <p:txBody>
          <a:bodyPr/>
          <a:lstStyle/>
          <a:p>
            <a:r>
              <a:rPr lang="en-US" sz="2800" dirty="0" smtClean="0"/>
              <a:t>Ian Lucas</a:t>
            </a:r>
            <a:r>
              <a:rPr lang="en-US" sz="1800" dirty="0" smtClean="0"/>
              <a:t/>
            </a:r>
            <a:br>
              <a:rPr lang="en-US" sz="1800" dirty="0" smtClean="0"/>
            </a:br>
            <a:r>
              <a:rPr lang="en-US" sz="2000" dirty="0" smtClean="0"/>
              <a:t>Principal Program Manager</a:t>
            </a:r>
          </a:p>
          <a:p>
            <a:r>
              <a:rPr lang="en-US" sz="2000" dirty="0" smtClean="0"/>
              <a:t>Windows Server</a:t>
            </a:r>
            <a:endParaRPr lang="en-US" sz="2000" dirty="0"/>
          </a:p>
        </p:txBody>
      </p:sp>
      <p:sp>
        <p:nvSpPr>
          <p:cNvPr id="14" name="Text Placeholder 13"/>
          <p:cNvSpPr>
            <a:spLocks noGrp="1"/>
          </p:cNvSpPr>
          <p:nvPr>
            <p:ph type="body" sz="quarter" idx="13"/>
          </p:nvPr>
        </p:nvSpPr>
        <p:spPr/>
        <p:txBody>
          <a:bodyPr/>
          <a:lstStyle/>
          <a:p>
            <a:r>
              <a:rPr lang="en-US" dirty="0" smtClean="0"/>
              <a:t>MDC-B339</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Reinstalling Removed Features</a:t>
            </a:r>
            <a:endParaRPr lang="en-US" dirty="0"/>
          </a:p>
        </p:txBody>
      </p:sp>
      <p:sp>
        <p:nvSpPr>
          <p:cNvPr id="3" name="Content Placeholder 2"/>
          <p:cNvSpPr>
            <a:spLocks noGrp="1"/>
          </p:cNvSpPr>
          <p:nvPr>
            <p:ph type="body" sz="quarter" idx="10"/>
          </p:nvPr>
        </p:nvSpPr>
        <p:spPr>
          <a:xfrm>
            <a:off x="531948" y="1476621"/>
            <a:ext cx="11370961" cy="3779496"/>
          </a:xfrm>
        </p:spPr>
        <p:txBody>
          <a:bodyPr/>
          <a:lstStyle/>
          <a:p>
            <a:r>
              <a:rPr lang="en-US" dirty="0" smtClean="0"/>
              <a:t>Reinstallation Sources</a:t>
            </a:r>
          </a:p>
          <a:p>
            <a:pPr lvl="1"/>
            <a:r>
              <a:rPr lang="en-US" dirty="0" smtClean="0"/>
              <a:t>Windows Update    </a:t>
            </a:r>
            <a:r>
              <a:rPr lang="en-US" sz="2000" i="1" dirty="0" smtClean="0"/>
              <a:t>(requires Internet access)</a:t>
            </a:r>
            <a:endParaRPr lang="en-US" i="1" dirty="0" smtClean="0"/>
          </a:p>
          <a:p>
            <a:pPr lvl="1"/>
            <a:r>
              <a:rPr lang="en-US" dirty="0" smtClean="0"/>
              <a:t>Windows Install Media (WIM)</a:t>
            </a:r>
          </a:p>
          <a:p>
            <a:pPr lvl="1"/>
            <a:r>
              <a:rPr lang="en-US" dirty="0" smtClean="0"/>
              <a:t>Running Server’s \windows\</a:t>
            </a:r>
            <a:r>
              <a:rPr lang="en-US" dirty="0" err="1" smtClean="0"/>
              <a:t>winsxs</a:t>
            </a:r>
            <a:r>
              <a:rPr lang="en-US" dirty="0" smtClean="0"/>
              <a:t> folder (shared)</a:t>
            </a:r>
          </a:p>
          <a:p>
            <a:pPr lvl="1"/>
            <a:r>
              <a:rPr lang="en-US" dirty="0" smtClean="0"/>
              <a:t>Copy of \windows\</a:t>
            </a:r>
            <a:r>
              <a:rPr lang="en-US" dirty="0" err="1" smtClean="0"/>
              <a:t>winsxs</a:t>
            </a:r>
            <a:r>
              <a:rPr lang="en-US" dirty="0" smtClean="0"/>
              <a:t> on network share</a:t>
            </a:r>
          </a:p>
          <a:p>
            <a:r>
              <a:rPr lang="en-US" dirty="0" smtClean="0"/>
              <a:t>Location can be specified via Group Policy:</a:t>
            </a:r>
          </a:p>
          <a:p>
            <a:pPr lvl="1"/>
            <a:r>
              <a:rPr lang="en-US" dirty="0" smtClean="0"/>
              <a:t>Computer Configuration &gt; Administrative Templates &gt; System &gt; “Specify settings for optional component installation and component repair” </a:t>
            </a:r>
          </a:p>
        </p:txBody>
      </p:sp>
    </p:spTree>
    <p:extLst>
      <p:ext uri="{BB962C8B-B14F-4D97-AF65-F5344CB8AC3E}">
        <p14:creationId xmlns:p14="http://schemas.microsoft.com/office/powerpoint/2010/main" val="283982926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Reinstalling Roles and Features</a:t>
            </a:r>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663" y="1946253"/>
            <a:ext cx="5477778" cy="347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9"/>
          <p:cNvGrpSpPr/>
          <p:nvPr/>
        </p:nvGrpSpPr>
        <p:grpSpPr>
          <a:xfrm>
            <a:off x="1481294" y="4843960"/>
            <a:ext cx="2152992" cy="247060"/>
            <a:chOff x="1481294" y="4843960"/>
            <a:chExt cx="2152992" cy="247060"/>
          </a:xfrm>
        </p:grpSpPr>
        <p:sp>
          <p:nvSpPr>
            <p:cNvPr id="4" name="Right Arrow 3"/>
            <p:cNvSpPr/>
            <p:nvPr/>
          </p:nvSpPr>
          <p:spPr bwMode="auto">
            <a:xfrm>
              <a:off x="1481294" y="4843960"/>
              <a:ext cx="790607" cy="247060"/>
            </a:xfrm>
            <a:prstGeom prst="rightArrow">
              <a:avLst/>
            </a:prstGeom>
            <a:solidFill>
              <a:srgbClr val="FF0000"/>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5" name="Rectangle 4"/>
            <p:cNvSpPr/>
            <p:nvPr/>
          </p:nvSpPr>
          <p:spPr bwMode="auto">
            <a:xfrm>
              <a:off x="2271900" y="4871540"/>
              <a:ext cx="1362386" cy="168920"/>
            </a:xfrm>
            <a:prstGeom prst="rect">
              <a:avLst/>
            </a:prstGeom>
            <a:noFill/>
            <a:ln w="28575">
              <a:solidFill>
                <a:srgbClr val="FF000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7461" y="1484250"/>
            <a:ext cx="4999695" cy="3494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 5"/>
          <p:cNvGrpSpPr/>
          <p:nvPr/>
        </p:nvGrpSpPr>
        <p:grpSpPr>
          <a:xfrm>
            <a:off x="584424" y="5422005"/>
            <a:ext cx="10857842" cy="1012799"/>
            <a:chOff x="823778" y="5602011"/>
            <a:chExt cx="10857842" cy="1012799"/>
          </a:xfrm>
        </p:grpSpPr>
        <p:sp>
          <p:nvSpPr>
            <p:cNvPr id="7" name="Rectangle 6"/>
            <p:cNvSpPr/>
            <p:nvPr/>
          </p:nvSpPr>
          <p:spPr bwMode="auto">
            <a:xfrm>
              <a:off x="957785" y="6117704"/>
              <a:ext cx="10723835" cy="497106"/>
            </a:xfrm>
            <a:prstGeom prst="rect">
              <a:avLst/>
            </a:prstGeom>
            <a:solidFill>
              <a:schemeClr val="tx1"/>
            </a:solidFill>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marL="0" lvl="1" defTabSz="932290" fontAlgn="base">
                <a:spcBef>
                  <a:spcPct val="0"/>
                </a:spcBef>
                <a:spcAft>
                  <a:spcPct val="0"/>
                </a:spcAft>
              </a:pPr>
              <a:r>
                <a:rPr lang="en-US" sz="2000" dirty="0" smtClean="0">
                  <a:solidFill>
                    <a:schemeClr val="bg1"/>
                  </a:solidFill>
                  <a:latin typeface="Consolas" panose="020B0609020204030204" pitchFamily="49" charset="0"/>
                  <a:cs typeface="Consolas" pitchFamily="49" charset="0"/>
                </a:rPr>
                <a:t>PS&gt; Install-</a:t>
              </a:r>
              <a:r>
                <a:rPr lang="en-US" sz="2000" dirty="0" err="1" smtClean="0">
                  <a:solidFill>
                    <a:schemeClr val="bg1"/>
                  </a:solidFill>
                  <a:latin typeface="Consolas" panose="020B0609020204030204" pitchFamily="49" charset="0"/>
                  <a:cs typeface="Consolas" pitchFamily="49" charset="0"/>
                </a:rPr>
                <a:t>WindowsFeature</a:t>
              </a:r>
              <a:r>
                <a:rPr lang="en-US" sz="2000" dirty="0" smtClean="0">
                  <a:solidFill>
                    <a:schemeClr val="bg1"/>
                  </a:solidFill>
                  <a:latin typeface="Consolas" panose="020B0609020204030204" pitchFamily="49" charset="0"/>
                  <a:cs typeface="Consolas" pitchFamily="49" charset="0"/>
                </a:rPr>
                <a:t> </a:t>
              </a:r>
              <a:r>
                <a:rPr lang="en-US" sz="2000" dirty="0">
                  <a:solidFill>
                    <a:schemeClr val="bg1"/>
                  </a:solidFill>
                  <a:latin typeface="Consolas" panose="020B0609020204030204" pitchFamily="49" charset="0"/>
                  <a:cs typeface="Consolas" pitchFamily="49" charset="0"/>
                </a:rPr>
                <a:t>&lt;</a:t>
              </a:r>
              <a:r>
                <a:rPr lang="en-US" sz="2000" dirty="0" err="1">
                  <a:solidFill>
                    <a:schemeClr val="bg1"/>
                  </a:solidFill>
                  <a:latin typeface="Consolas" panose="020B0609020204030204" pitchFamily="49" charset="0"/>
                  <a:cs typeface="Consolas" pitchFamily="49" charset="0"/>
                </a:rPr>
                <a:t>FeatureName</a:t>
              </a:r>
              <a:r>
                <a:rPr lang="en-US" sz="2000" dirty="0">
                  <a:solidFill>
                    <a:schemeClr val="bg1"/>
                  </a:solidFill>
                  <a:latin typeface="Consolas" panose="020B0609020204030204" pitchFamily="49" charset="0"/>
                  <a:cs typeface="Consolas" pitchFamily="49" charset="0"/>
                </a:rPr>
                <a:t>&gt; -Source &lt;Source&gt;</a:t>
              </a:r>
            </a:p>
          </p:txBody>
        </p:sp>
        <p:sp>
          <p:nvSpPr>
            <p:cNvPr id="9" name="TextBox 8"/>
            <p:cNvSpPr txBox="1"/>
            <p:nvPr/>
          </p:nvSpPr>
          <p:spPr>
            <a:xfrm>
              <a:off x="823778" y="5602011"/>
              <a:ext cx="3727434" cy="603242"/>
            </a:xfrm>
            <a:prstGeom prst="rect">
              <a:avLst/>
            </a:prstGeom>
            <a:noFill/>
          </p:spPr>
          <p:txBody>
            <a:bodyPr wrap="square" lIns="182880" tIns="146304" rIns="182880" bIns="146304" rtlCol="0">
              <a:spAutoFit/>
            </a:bodyPr>
            <a:lstStyle/>
            <a:p>
              <a:pPr marL="0" lvl="1"/>
              <a:r>
                <a:rPr lang="en-US" sz="2000" dirty="0" smtClean="0"/>
                <a:t>PowerShell</a:t>
              </a:r>
              <a:endParaRPr lang="en-US" sz="2000" dirty="0"/>
            </a:p>
          </p:txBody>
        </p:sp>
      </p:grpSp>
      <p:sp>
        <p:nvSpPr>
          <p:cNvPr id="11" name="TextBox 10"/>
          <p:cNvSpPr txBox="1"/>
          <p:nvPr/>
        </p:nvSpPr>
        <p:spPr>
          <a:xfrm>
            <a:off x="584424" y="1344621"/>
            <a:ext cx="4432072" cy="603242"/>
          </a:xfrm>
          <a:prstGeom prst="rect">
            <a:avLst/>
          </a:prstGeom>
          <a:noFill/>
        </p:spPr>
        <p:txBody>
          <a:bodyPr wrap="square" lIns="182880" tIns="146304" rIns="182880" bIns="146304" rtlCol="0">
            <a:spAutoFit/>
          </a:bodyPr>
          <a:lstStyle/>
          <a:p>
            <a:pPr marL="0" lvl="1"/>
            <a:r>
              <a:rPr lang="en-US" sz="2000" dirty="0" smtClean="0"/>
              <a:t>Server Manager</a:t>
            </a:r>
          </a:p>
        </p:txBody>
      </p:sp>
    </p:spTree>
    <p:extLst>
      <p:ext uri="{BB962C8B-B14F-4D97-AF65-F5344CB8AC3E}">
        <p14:creationId xmlns:p14="http://schemas.microsoft.com/office/powerpoint/2010/main" val="40220757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the WIM as source</a:t>
            </a:r>
            <a:endParaRPr lang="en-US" dirty="0"/>
          </a:p>
        </p:txBody>
      </p:sp>
      <p:sp>
        <p:nvSpPr>
          <p:cNvPr id="3" name="Content Placeholder 2"/>
          <p:cNvSpPr>
            <a:spLocks noGrp="1"/>
          </p:cNvSpPr>
          <p:nvPr>
            <p:ph type="body" sz="quarter" idx="10"/>
          </p:nvPr>
        </p:nvSpPr>
        <p:spPr>
          <a:xfrm>
            <a:off x="531948" y="1460541"/>
            <a:ext cx="11370961" cy="6555641"/>
          </a:xfrm>
        </p:spPr>
        <p:txBody>
          <a:bodyPr/>
          <a:lstStyle/>
          <a:p>
            <a:pPr lvl="0"/>
            <a:r>
              <a:rPr lang="en-US" dirty="0" smtClean="0"/>
              <a:t>Create </a:t>
            </a:r>
            <a:r>
              <a:rPr lang="en-US" dirty="0"/>
              <a:t>a folder to mount the WIM </a:t>
            </a:r>
            <a:r>
              <a:rPr lang="en-US" dirty="0" smtClean="0"/>
              <a:t>in:</a:t>
            </a:r>
            <a:br>
              <a:rPr lang="en-US" dirty="0" smtClean="0"/>
            </a:br>
            <a:endParaRPr lang="en-US" dirty="0" smtClean="0"/>
          </a:p>
          <a:p>
            <a:pPr lvl="0"/>
            <a:r>
              <a:rPr lang="en-US" dirty="0" smtClean="0"/>
              <a:t>Determine </a:t>
            </a:r>
            <a:r>
              <a:rPr lang="en-US" dirty="0"/>
              <a:t>the index </a:t>
            </a:r>
            <a:r>
              <a:rPr lang="en-US" dirty="0" smtClean="0"/>
              <a:t>of </a:t>
            </a:r>
            <a:r>
              <a:rPr lang="en-US" dirty="0"/>
              <a:t>Server </a:t>
            </a:r>
            <a:r>
              <a:rPr lang="en-US" dirty="0" smtClean="0"/>
              <a:t>with a GUI:</a:t>
            </a:r>
          </a:p>
          <a:p>
            <a:pPr lvl="0"/>
            <a:r>
              <a:rPr lang="en-US" sz="400" dirty="0" smtClean="0"/>
              <a:t/>
            </a:r>
            <a:br>
              <a:rPr lang="en-US" sz="400" dirty="0" smtClean="0"/>
            </a:br>
            <a:r>
              <a:rPr lang="en-US" sz="400" dirty="0" smtClean="0"/>
              <a:t/>
            </a:r>
            <a:br>
              <a:rPr lang="en-US" sz="400" dirty="0" smtClean="0"/>
            </a:br>
            <a:r>
              <a:rPr lang="en-US" sz="400" dirty="0" smtClean="0"/>
              <a:t/>
            </a:r>
            <a:br>
              <a:rPr lang="en-US" sz="400" dirty="0" smtClean="0"/>
            </a:br>
            <a:r>
              <a:rPr lang="en-US" sz="400" dirty="0" smtClean="0"/>
              <a:t/>
            </a:r>
            <a:br>
              <a:rPr lang="en-US" sz="400" dirty="0" smtClean="0"/>
            </a:br>
            <a:r>
              <a:rPr lang="en-US" sz="400" dirty="0" smtClean="0"/>
              <a:t/>
            </a:r>
            <a:br>
              <a:rPr lang="en-US" sz="400" dirty="0" smtClean="0"/>
            </a:br>
            <a:r>
              <a:rPr lang="en-US" sz="400" dirty="0" smtClean="0"/>
              <a:t/>
            </a:r>
            <a:br>
              <a:rPr lang="en-US" sz="400" dirty="0" smtClean="0"/>
            </a:br>
            <a:r>
              <a:rPr lang="en-US" sz="400" dirty="0" smtClean="0"/>
              <a:t/>
            </a:r>
            <a:br>
              <a:rPr lang="en-US" sz="400" dirty="0" smtClean="0"/>
            </a:br>
            <a:endParaRPr lang="en-US" sz="400" dirty="0"/>
          </a:p>
          <a:p>
            <a:pPr lvl="0"/>
            <a:r>
              <a:rPr lang="en-US" dirty="0" smtClean="0"/>
              <a:t>Mount </a:t>
            </a:r>
            <a:r>
              <a:rPr lang="en-US" dirty="0"/>
              <a:t>the WIM</a:t>
            </a:r>
            <a:r>
              <a:rPr lang="en-US" dirty="0" smtClean="0"/>
              <a:t>:</a:t>
            </a:r>
          </a:p>
          <a:p>
            <a:pPr lvl="0"/>
            <a:endParaRPr lang="en-US" sz="2000" dirty="0" smtClean="0"/>
          </a:p>
          <a:p>
            <a:pPr lvl="0"/>
            <a:endParaRPr lang="en-US" sz="2000" dirty="0"/>
          </a:p>
          <a:p>
            <a:pPr lvl="0"/>
            <a:endParaRPr lang="en-US" sz="2000" dirty="0"/>
          </a:p>
          <a:p>
            <a:pPr lvl="0"/>
            <a:r>
              <a:rPr lang="en-US" dirty="0" smtClean="0"/>
              <a:t>Install role or feature:</a:t>
            </a:r>
          </a:p>
          <a:p>
            <a:pPr lvl="0"/>
            <a:endParaRPr lang="en-US" dirty="0"/>
          </a:p>
          <a:p>
            <a:pPr lvl="0"/>
            <a:endParaRPr lang="en-US" sz="2400" dirty="0"/>
          </a:p>
          <a:p>
            <a:pPr marL="0" indent="0">
              <a:buNone/>
            </a:pPr>
            <a:endParaRPr lang="en-US" dirty="0"/>
          </a:p>
        </p:txBody>
      </p:sp>
      <p:sp>
        <p:nvSpPr>
          <p:cNvPr id="4" name="Rectangle 3"/>
          <p:cNvSpPr/>
          <p:nvPr/>
        </p:nvSpPr>
        <p:spPr bwMode="auto">
          <a:xfrm>
            <a:off x="933485" y="2253079"/>
            <a:ext cx="11022965" cy="301230"/>
          </a:xfrm>
          <a:prstGeom prst="rect">
            <a:avLst/>
          </a:prstGeom>
          <a:solidFill>
            <a:schemeClr val="tx1"/>
          </a:solidFill>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marL="0" lvl="1" defTabSz="932290" fontAlgn="base">
              <a:spcBef>
                <a:spcPct val="0"/>
              </a:spcBef>
              <a:spcAft>
                <a:spcPct val="0"/>
              </a:spcAft>
            </a:pPr>
            <a:r>
              <a:rPr lang="en-US" sz="2000" dirty="0" err="1">
                <a:solidFill>
                  <a:schemeClr val="bg1"/>
                </a:solidFill>
                <a:latin typeface="Consolas" panose="020B0609020204030204" pitchFamily="49" charset="0"/>
                <a:cs typeface="Consolas" pitchFamily="49" charset="0"/>
              </a:rPr>
              <a:t>mkdir</a:t>
            </a:r>
            <a:r>
              <a:rPr lang="en-US" sz="2000" dirty="0">
                <a:solidFill>
                  <a:schemeClr val="bg1"/>
                </a:solidFill>
                <a:latin typeface="Consolas" panose="020B0609020204030204" pitchFamily="49" charset="0"/>
                <a:cs typeface="Consolas" pitchFamily="49" charset="0"/>
              </a:rPr>
              <a:t> c:\mountdir</a:t>
            </a:r>
          </a:p>
        </p:txBody>
      </p:sp>
      <p:sp>
        <p:nvSpPr>
          <p:cNvPr id="6" name="Rectangle 5"/>
          <p:cNvSpPr/>
          <p:nvPr/>
        </p:nvSpPr>
        <p:spPr bwMode="auto">
          <a:xfrm>
            <a:off x="948074" y="4545106"/>
            <a:ext cx="11022965" cy="840300"/>
          </a:xfrm>
          <a:prstGeom prst="rect">
            <a:avLst/>
          </a:prstGeom>
          <a:solidFill>
            <a:schemeClr val="tx1"/>
          </a:solidFill>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marL="0" lvl="1" defTabSz="932290" fontAlgn="base">
              <a:spcBef>
                <a:spcPct val="0"/>
              </a:spcBef>
              <a:spcAft>
                <a:spcPct val="0"/>
              </a:spcAft>
            </a:pPr>
            <a:r>
              <a:rPr lang="en-US" sz="2000" dirty="0">
                <a:solidFill>
                  <a:schemeClr val="bg1"/>
                </a:solidFill>
                <a:latin typeface="Consolas" panose="020B0609020204030204" pitchFamily="49" charset="0"/>
                <a:cs typeface="Consolas" pitchFamily="49" charset="0"/>
              </a:rPr>
              <a:t>&gt; </a:t>
            </a:r>
            <a:r>
              <a:rPr lang="en-US" sz="2000" dirty="0" err="1">
                <a:solidFill>
                  <a:schemeClr val="bg1"/>
                </a:solidFill>
                <a:latin typeface="Consolas" panose="020B0609020204030204" pitchFamily="49" charset="0"/>
                <a:cs typeface="Consolas" pitchFamily="49" charset="0"/>
              </a:rPr>
              <a:t>dism</a:t>
            </a:r>
            <a:r>
              <a:rPr lang="en-US" sz="2000" dirty="0">
                <a:solidFill>
                  <a:schemeClr val="bg1"/>
                </a:solidFill>
                <a:latin typeface="Consolas" panose="020B0609020204030204" pitchFamily="49" charset="0"/>
                <a:cs typeface="Consolas" pitchFamily="49" charset="0"/>
              </a:rPr>
              <a:t> /mount-</a:t>
            </a:r>
            <a:r>
              <a:rPr lang="en-US" sz="2000" dirty="0" err="1">
                <a:solidFill>
                  <a:schemeClr val="bg1"/>
                </a:solidFill>
                <a:latin typeface="Consolas" panose="020B0609020204030204" pitchFamily="49" charset="0"/>
                <a:cs typeface="Consolas" pitchFamily="49" charset="0"/>
              </a:rPr>
              <a:t>wim</a:t>
            </a:r>
            <a:r>
              <a:rPr lang="en-US" sz="2000" dirty="0">
                <a:solidFill>
                  <a:schemeClr val="bg1"/>
                </a:solidFill>
                <a:latin typeface="Consolas" panose="020B0609020204030204" pitchFamily="49" charset="0"/>
                <a:cs typeface="Consolas" pitchFamily="49" charset="0"/>
              </a:rPr>
              <a:t> /</a:t>
            </a:r>
            <a:r>
              <a:rPr lang="en-US" sz="2000" dirty="0" err="1">
                <a:solidFill>
                  <a:schemeClr val="bg1"/>
                </a:solidFill>
                <a:latin typeface="Consolas" panose="020B0609020204030204" pitchFamily="49" charset="0"/>
                <a:cs typeface="Consolas" pitchFamily="49" charset="0"/>
              </a:rPr>
              <a:t>WimFile</a:t>
            </a:r>
            <a:r>
              <a:rPr lang="en-US" sz="2000" dirty="0">
                <a:solidFill>
                  <a:schemeClr val="bg1"/>
                </a:solidFill>
                <a:latin typeface="Consolas" panose="020B0609020204030204" pitchFamily="49" charset="0"/>
                <a:cs typeface="Consolas" pitchFamily="49" charset="0"/>
              </a:rPr>
              <a:t>:&lt;drive&gt;:\</a:t>
            </a:r>
            <a:r>
              <a:rPr lang="en-US" sz="2000" dirty="0" smtClean="0">
                <a:solidFill>
                  <a:schemeClr val="bg1"/>
                </a:solidFill>
                <a:latin typeface="Consolas" panose="020B0609020204030204" pitchFamily="49" charset="0"/>
                <a:cs typeface="Consolas" pitchFamily="49" charset="0"/>
              </a:rPr>
              <a:t>sources\</a:t>
            </a:r>
            <a:r>
              <a:rPr lang="en-US" sz="2000" dirty="0" err="1" smtClean="0">
                <a:solidFill>
                  <a:schemeClr val="bg1"/>
                </a:solidFill>
                <a:latin typeface="Consolas" panose="020B0609020204030204" pitchFamily="49" charset="0"/>
                <a:cs typeface="Consolas" pitchFamily="49" charset="0"/>
              </a:rPr>
              <a:t>install.wim</a:t>
            </a:r>
            <a:r>
              <a:rPr lang="en-US" sz="2000" dirty="0">
                <a:solidFill>
                  <a:schemeClr val="bg1"/>
                </a:solidFill>
                <a:latin typeface="Consolas" panose="020B0609020204030204" pitchFamily="49" charset="0"/>
                <a:cs typeface="Consolas" pitchFamily="49" charset="0"/>
              </a:rPr>
              <a:t> </a:t>
            </a:r>
            <a:r>
              <a:rPr lang="en-US" sz="2000" dirty="0" smtClean="0">
                <a:solidFill>
                  <a:schemeClr val="bg1"/>
                </a:solidFill>
                <a:latin typeface="Consolas" panose="020B0609020204030204" pitchFamily="49" charset="0"/>
                <a:cs typeface="Consolas" pitchFamily="49" charset="0"/>
              </a:rPr>
              <a:t>/Index</a:t>
            </a:r>
            <a:r>
              <a:rPr lang="en-US" sz="2000" dirty="0">
                <a:solidFill>
                  <a:schemeClr val="bg1"/>
                </a:solidFill>
                <a:latin typeface="Consolas" panose="020B0609020204030204" pitchFamily="49" charset="0"/>
                <a:cs typeface="Consolas" pitchFamily="49" charset="0"/>
              </a:rPr>
              <a:t>:&lt;#_from_step_2&gt; /</a:t>
            </a:r>
            <a:r>
              <a:rPr lang="en-US" sz="2000" dirty="0" err="1">
                <a:solidFill>
                  <a:schemeClr val="bg1"/>
                </a:solidFill>
                <a:latin typeface="Consolas" panose="020B0609020204030204" pitchFamily="49" charset="0"/>
                <a:cs typeface="Consolas" pitchFamily="49" charset="0"/>
              </a:rPr>
              <a:t>MountDir:c</a:t>
            </a:r>
            <a:r>
              <a:rPr lang="en-US" sz="2000" dirty="0">
                <a:solidFill>
                  <a:schemeClr val="bg1"/>
                </a:solidFill>
                <a:latin typeface="Consolas" panose="020B0609020204030204" pitchFamily="49" charset="0"/>
                <a:cs typeface="Consolas" pitchFamily="49" charset="0"/>
              </a:rPr>
              <a:t>:\</a:t>
            </a:r>
            <a:r>
              <a:rPr lang="en-US" sz="2000" dirty="0" err="1">
                <a:solidFill>
                  <a:schemeClr val="bg1"/>
                </a:solidFill>
                <a:latin typeface="Consolas" panose="020B0609020204030204" pitchFamily="49" charset="0"/>
                <a:cs typeface="Consolas" pitchFamily="49" charset="0"/>
              </a:rPr>
              <a:t>mountdir</a:t>
            </a:r>
            <a:r>
              <a:rPr lang="en-US" sz="2000" dirty="0">
                <a:solidFill>
                  <a:schemeClr val="bg1"/>
                </a:solidFill>
                <a:latin typeface="Consolas" panose="020B0609020204030204" pitchFamily="49" charset="0"/>
                <a:cs typeface="Consolas" pitchFamily="49" charset="0"/>
              </a:rPr>
              <a:t> /</a:t>
            </a:r>
            <a:r>
              <a:rPr lang="en-US" sz="2000" dirty="0" err="1">
                <a:solidFill>
                  <a:schemeClr val="bg1"/>
                </a:solidFill>
                <a:latin typeface="Consolas" panose="020B0609020204030204" pitchFamily="49" charset="0"/>
                <a:cs typeface="Consolas" pitchFamily="49" charset="0"/>
              </a:rPr>
              <a:t>readonly</a:t>
            </a:r>
            <a:endParaRPr lang="en-US" sz="2000" dirty="0">
              <a:solidFill>
                <a:schemeClr val="bg1"/>
              </a:solidFill>
              <a:latin typeface="Consolas" panose="020B0609020204030204" pitchFamily="49" charset="0"/>
              <a:cs typeface="Consolas" pitchFamily="49" charset="0"/>
            </a:endParaRPr>
          </a:p>
        </p:txBody>
      </p:sp>
      <p:sp>
        <p:nvSpPr>
          <p:cNvPr id="7" name="Rectangle 6"/>
          <p:cNvSpPr/>
          <p:nvPr/>
        </p:nvSpPr>
        <p:spPr bwMode="auto">
          <a:xfrm>
            <a:off x="939095" y="3443126"/>
            <a:ext cx="11022965" cy="365004"/>
          </a:xfrm>
          <a:prstGeom prst="rect">
            <a:avLst/>
          </a:prstGeom>
          <a:solidFill>
            <a:schemeClr val="tx1"/>
          </a:solidFill>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marL="0" lvl="1" defTabSz="932290" fontAlgn="base">
              <a:spcBef>
                <a:spcPct val="0"/>
              </a:spcBef>
              <a:spcAft>
                <a:spcPct val="0"/>
              </a:spcAft>
            </a:pPr>
            <a:r>
              <a:rPr lang="en-US" sz="2000" dirty="0">
                <a:solidFill>
                  <a:schemeClr val="bg1"/>
                </a:solidFill>
                <a:latin typeface="Consolas" panose="020B0609020204030204" pitchFamily="49" charset="0"/>
                <a:cs typeface="Consolas" pitchFamily="49" charset="0"/>
              </a:rPr>
              <a:t>&gt; </a:t>
            </a:r>
            <a:r>
              <a:rPr lang="en-US" sz="2000" dirty="0" err="1">
                <a:solidFill>
                  <a:schemeClr val="bg1"/>
                </a:solidFill>
                <a:latin typeface="Consolas" panose="020B0609020204030204" pitchFamily="49" charset="0"/>
                <a:cs typeface="Consolas" pitchFamily="49" charset="0"/>
              </a:rPr>
              <a:t>Dism</a:t>
            </a:r>
            <a:r>
              <a:rPr lang="en-US" sz="2000" dirty="0">
                <a:solidFill>
                  <a:schemeClr val="bg1"/>
                </a:solidFill>
                <a:latin typeface="Consolas" panose="020B0609020204030204" pitchFamily="49" charset="0"/>
                <a:cs typeface="Consolas" pitchFamily="49" charset="0"/>
              </a:rPr>
              <a:t> /get-</a:t>
            </a:r>
            <a:r>
              <a:rPr lang="en-US" sz="2000" dirty="0" err="1">
                <a:solidFill>
                  <a:schemeClr val="bg1"/>
                </a:solidFill>
                <a:latin typeface="Consolas" panose="020B0609020204030204" pitchFamily="49" charset="0"/>
                <a:cs typeface="Consolas" pitchFamily="49" charset="0"/>
              </a:rPr>
              <a:t>wiminfo</a:t>
            </a:r>
            <a:r>
              <a:rPr lang="en-US" sz="2000" dirty="0">
                <a:solidFill>
                  <a:schemeClr val="bg1"/>
                </a:solidFill>
                <a:latin typeface="Consolas" panose="020B0609020204030204" pitchFamily="49" charset="0"/>
                <a:cs typeface="Consolas" pitchFamily="49" charset="0"/>
              </a:rPr>
              <a:t> /</a:t>
            </a:r>
            <a:r>
              <a:rPr lang="en-US" sz="2000" dirty="0" err="1">
                <a:solidFill>
                  <a:schemeClr val="bg1"/>
                </a:solidFill>
                <a:latin typeface="Consolas" panose="020B0609020204030204" pitchFamily="49" charset="0"/>
                <a:cs typeface="Consolas" pitchFamily="49" charset="0"/>
              </a:rPr>
              <a:t>wimfile</a:t>
            </a:r>
            <a:r>
              <a:rPr lang="en-US" sz="2000" dirty="0">
                <a:solidFill>
                  <a:schemeClr val="bg1"/>
                </a:solidFill>
                <a:latin typeface="Consolas" panose="020B0609020204030204" pitchFamily="49" charset="0"/>
                <a:cs typeface="Consolas" pitchFamily="49" charset="0"/>
              </a:rPr>
              <a:t>:&lt;drive&gt;:sources\</a:t>
            </a:r>
            <a:r>
              <a:rPr lang="en-US" sz="2000" dirty="0" err="1">
                <a:solidFill>
                  <a:schemeClr val="bg1"/>
                </a:solidFill>
                <a:latin typeface="Consolas" panose="020B0609020204030204" pitchFamily="49" charset="0"/>
                <a:cs typeface="Consolas" pitchFamily="49" charset="0"/>
              </a:rPr>
              <a:t>install.wim</a:t>
            </a:r>
            <a:endParaRPr lang="en-US" sz="2000" dirty="0">
              <a:solidFill>
                <a:schemeClr val="bg1"/>
              </a:solidFill>
              <a:latin typeface="Consolas" panose="020B0609020204030204" pitchFamily="49" charset="0"/>
              <a:cs typeface="Consolas" pitchFamily="49" charset="0"/>
            </a:endParaRPr>
          </a:p>
        </p:txBody>
      </p:sp>
      <p:sp>
        <p:nvSpPr>
          <p:cNvPr id="8" name="Rectangle 7"/>
          <p:cNvSpPr/>
          <p:nvPr/>
        </p:nvSpPr>
        <p:spPr bwMode="auto">
          <a:xfrm>
            <a:off x="933485" y="6122382"/>
            <a:ext cx="11226846" cy="634678"/>
          </a:xfrm>
          <a:prstGeom prst="rect">
            <a:avLst/>
          </a:prstGeom>
          <a:solidFill>
            <a:schemeClr val="tx1"/>
          </a:solidFill>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marL="0" lvl="1" defTabSz="932290" fontAlgn="base">
              <a:spcBef>
                <a:spcPct val="0"/>
              </a:spcBef>
              <a:spcAft>
                <a:spcPct val="0"/>
              </a:spcAft>
            </a:pPr>
            <a:r>
              <a:rPr lang="en-US" sz="2000" dirty="0" smtClean="0">
                <a:solidFill>
                  <a:schemeClr val="bg1"/>
                </a:solidFill>
                <a:latin typeface="Consolas" panose="020B0609020204030204" pitchFamily="49" charset="0"/>
                <a:cs typeface="Consolas" pitchFamily="49" charset="0"/>
              </a:rPr>
              <a:t>PS&gt; Install-</a:t>
            </a:r>
            <a:r>
              <a:rPr lang="en-US" sz="2000" dirty="0" err="1" smtClean="0">
                <a:solidFill>
                  <a:schemeClr val="bg1"/>
                </a:solidFill>
                <a:latin typeface="Consolas" panose="020B0609020204030204" pitchFamily="49" charset="0"/>
                <a:cs typeface="Consolas" pitchFamily="49" charset="0"/>
              </a:rPr>
              <a:t>WindowsFeature</a:t>
            </a:r>
            <a:r>
              <a:rPr lang="en-US" sz="2000" dirty="0" smtClean="0">
                <a:solidFill>
                  <a:schemeClr val="bg1"/>
                </a:solidFill>
                <a:latin typeface="Consolas" panose="020B0609020204030204" pitchFamily="49" charset="0"/>
                <a:cs typeface="Consolas" pitchFamily="49" charset="0"/>
              </a:rPr>
              <a:t> &lt;feature&gt; –Source </a:t>
            </a:r>
            <a:r>
              <a:rPr lang="en-US" sz="2000" dirty="0">
                <a:solidFill>
                  <a:schemeClr val="bg1"/>
                </a:solidFill>
                <a:latin typeface="Consolas" panose="020B0609020204030204" pitchFamily="49" charset="0"/>
                <a:cs typeface="Consolas" pitchFamily="49" charset="0"/>
              </a:rPr>
              <a:t>c:\</a:t>
            </a:r>
            <a:r>
              <a:rPr lang="en-US" sz="2000" dirty="0" smtClean="0">
                <a:solidFill>
                  <a:schemeClr val="bg1"/>
                </a:solidFill>
                <a:latin typeface="Consolas" panose="020B0609020204030204" pitchFamily="49" charset="0"/>
                <a:cs typeface="Consolas" pitchFamily="49" charset="0"/>
              </a:rPr>
              <a:t>mountdir\windows\winsxs </a:t>
            </a:r>
            <a:endParaRPr lang="en-US" sz="2000" dirty="0">
              <a:solidFill>
                <a:schemeClr val="bg1"/>
              </a:solidFill>
              <a:latin typeface="Consolas" panose="020B0609020204030204" pitchFamily="49" charset="0"/>
              <a:cs typeface="Consolas" pitchFamily="49" charset="0"/>
            </a:endParaRPr>
          </a:p>
        </p:txBody>
      </p:sp>
    </p:spTree>
    <p:extLst>
      <p:ext uri="{BB962C8B-B14F-4D97-AF65-F5344CB8AC3E}">
        <p14:creationId xmlns:p14="http://schemas.microsoft.com/office/powerpoint/2010/main" val="12955424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
                                            <p:txEl>
                                              <p:pRg st="7" end="7"/>
                                            </p:txEl>
                                          </p:spTgt>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the WIM Directly</a:t>
            </a:r>
            <a:endParaRPr lang="en-US" dirty="0"/>
          </a:p>
        </p:txBody>
      </p:sp>
      <p:sp>
        <p:nvSpPr>
          <p:cNvPr id="3" name="Text Placeholder 2"/>
          <p:cNvSpPr>
            <a:spLocks noGrp="1"/>
          </p:cNvSpPr>
          <p:nvPr>
            <p:ph type="body" sz="quarter" idx="10"/>
          </p:nvPr>
        </p:nvSpPr>
        <p:spPr>
          <a:xfrm>
            <a:off x="531948" y="1476621"/>
            <a:ext cx="11370961" cy="2646878"/>
          </a:xfrm>
        </p:spPr>
        <p:txBody>
          <a:bodyPr/>
          <a:lstStyle/>
          <a:p>
            <a:pPr lvl="0"/>
            <a:endParaRPr lang="en-US" dirty="0" smtClean="0"/>
          </a:p>
          <a:p>
            <a:pPr lvl="0"/>
            <a:r>
              <a:rPr lang="en-US" dirty="0" smtClean="0"/>
              <a:t>Install role or feature specifying a source of WIM:&lt;path&gt;:4</a:t>
            </a:r>
            <a:endParaRPr lang="en-US" dirty="0"/>
          </a:p>
          <a:p>
            <a:endParaRPr lang="en-US" dirty="0"/>
          </a:p>
        </p:txBody>
      </p:sp>
      <p:sp>
        <p:nvSpPr>
          <p:cNvPr id="5" name="Rectangle 4"/>
          <p:cNvSpPr/>
          <p:nvPr/>
        </p:nvSpPr>
        <p:spPr bwMode="auto">
          <a:xfrm>
            <a:off x="529660" y="3750710"/>
            <a:ext cx="11373249" cy="745577"/>
          </a:xfrm>
          <a:prstGeom prst="rect">
            <a:avLst/>
          </a:prstGeom>
          <a:solidFill>
            <a:schemeClr val="tx1"/>
          </a:solidFill>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marL="0" lvl="1" defTabSz="932290" fontAlgn="base">
              <a:spcBef>
                <a:spcPct val="0"/>
              </a:spcBef>
              <a:spcAft>
                <a:spcPct val="0"/>
              </a:spcAft>
            </a:pPr>
            <a:r>
              <a:rPr lang="en-US" sz="2000" dirty="0" smtClean="0">
                <a:solidFill>
                  <a:schemeClr val="bg1"/>
                </a:solidFill>
                <a:latin typeface="Consolas" panose="020B0609020204030204" pitchFamily="49" charset="0"/>
                <a:cs typeface="Consolas" pitchFamily="49" charset="0"/>
              </a:rPr>
              <a:t>PS&gt; Install-</a:t>
            </a:r>
            <a:r>
              <a:rPr lang="en-US" sz="2000" dirty="0" err="1" smtClean="0">
                <a:solidFill>
                  <a:schemeClr val="bg1"/>
                </a:solidFill>
                <a:latin typeface="Consolas" panose="020B0609020204030204" pitchFamily="49" charset="0"/>
                <a:cs typeface="Consolas" pitchFamily="49" charset="0"/>
              </a:rPr>
              <a:t>WindowsFeature</a:t>
            </a:r>
            <a:r>
              <a:rPr lang="en-US" sz="2000" dirty="0" smtClean="0">
                <a:solidFill>
                  <a:schemeClr val="bg1"/>
                </a:solidFill>
                <a:latin typeface="Consolas" panose="020B0609020204030204" pitchFamily="49" charset="0"/>
                <a:cs typeface="Consolas" pitchFamily="49" charset="0"/>
              </a:rPr>
              <a:t> &lt;features&gt; –Source </a:t>
            </a:r>
            <a:r>
              <a:rPr lang="en-US" sz="2000" dirty="0" err="1">
                <a:solidFill>
                  <a:schemeClr val="bg1"/>
                </a:solidFill>
                <a:latin typeface="Consolas" panose="020B0609020204030204" pitchFamily="49" charset="0"/>
                <a:cs typeface="Consolas" pitchFamily="49" charset="0"/>
              </a:rPr>
              <a:t>wim</a:t>
            </a:r>
            <a:r>
              <a:rPr lang="en-US" sz="2000" dirty="0">
                <a:solidFill>
                  <a:schemeClr val="bg1"/>
                </a:solidFill>
                <a:latin typeface="Consolas" panose="020B0609020204030204" pitchFamily="49" charset="0"/>
                <a:cs typeface="Consolas" pitchFamily="49" charset="0"/>
              </a:rPr>
              <a:t>:&lt;drive&gt;:\</a:t>
            </a:r>
            <a:r>
              <a:rPr lang="en-US" sz="2000" dirty="0" smtClean="0">
                <a:solidFill>
                  <a:schemeClr val="bg1"/>
                </a:solidFill>
                <a:latin typeface="Consolas" panose="020B0609020204030204" pitchFamily="49" charset="0"/>
                <a:cs typeface="Consolas" pitchFamily="49" charset="0"/>
              </a:rPr>
              <a:t>sources\install.wim:4</a:t>
            </a:r>
            <a:endParaRPr lang="en-US" sz="2000" dirty="0">
              <a:solidFill>
                <a:schemeClr val="bg1"/>
              </a:solidFill>
              <a:latin typeface="Consolas" panose="020B0609020204030204" pitchFamily="49" charset="0"/>
              <a:cs typeface="Consolas" pitchFamily="49" charset="0"/>
            </a:endParaRPr>
          </a:p>
        </p:txBody>
      </p:sp>
    </p:spTree>
    <p:extLst>
      <p:ext uri="{BB962C8B-B14F-4D97-AF65-F5344CB8AC3E}">
        <p14:creationId xmlns:p14="http://schemas.microsoft.com/office/powerpoint/2010/main" val="27001724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FoD</a:t>
            </a:r>
            <a:r>
              <a:rPr lang="en-US" dirty="0" smtClean="0"/>
              <a:t> and Server Core </a:t>
            </a:r>
            <a:endParaRPr lang="en-US" dirty="0"/>
          </a:p>
        </p:txBody>
      </p:sp>
      <p:sp>
        <p:nvSpPr>
          <p:cNvPr id="3" name="Content Placeholder 2"/>
          <p:cNvSpPr>
            <a:spLocks noGrp="1"/>
          </p:cNvSpPr>
          <p:nvPr>
            <p:ph idx="4294967295"/>
          </p:nvPr>
        </p:nvSpPr>
        <p:spPr>
          <a:xfrm>
            <a:off x="531948" y="1476620"/>
            <a:ext cx="11370961" cy="1957459"/>
          </a:xfrm>
          <a:prstGeom prst="rect">
            <a:avLst/>
          </a:prstGeom>
        </p:spPr>
        <p:txBody>
          <a:bodyPr/>
          <a:lstStyle/>
          <a:p>
            <a:r>
              <a:rPr lang="en-US" dirty="0"/>
              <a:t>Server Core Installation Option</a:t>
            </a:r>
          </a:p>
          <a:p>
            <a:pPr lvl="1"/>
            <a:r>
              <a:rPr lang="en-US" dirty="0" smtClean="0"/>
              <a:t>Unsupported </a:t>
            </a:r>
            <a:r>
              <a:rPr lang="en-US" dirty="0"/>
              <a:t>Roles and Features are removed from \windows\</a:t>
            </a:r>
            <a:r>
              <a:rPr lang="en-US" dirty="0" err="1"/>
              <a:t>winsxs</a:t>
            </a:r>
            <a:endParaRPr lang="en-US" dirty="0"/>
          </a:p>
          <a:p>
            <a:pPr lvl="1"/>
            <a:r>
              <a:rPr lang="en-US" dirty="0"/>
              <a:t>Maintains minimal footprint</a:t>
            </a:r>
          </a:p>
          <a:p>
            <a:pPr lvl="1"/>
            <a:r>
              <a:rPr lang="en-US" dirty="0" smtClean="0"/>
              <a:t>Converting to ‘Server with a GUI’ requires a source</a:t>
            </a:r>
          </a:p>
        </p:txBody>
      </p:sp>
      <p:grpSp>
        <p:nvGrpSpPr>
          <p:cNvPr id="9" name="Group 8"/>
          <p:cNvGrpSpPr/>
          <p:nvPr/>
        </p:nvGrpSpPr>
        <p:grpSpPr>
          <a:xfrm>
            <a:off x="531948" y="4294423"/>
            <a:ext cx="11204257" cy="1304456"/>
            <a:chOff x="551338" y="5506086"/>
            <a:chExt cx="11204257" cy="1304456"/>
          </a:xfrm>
        </p:grpSpPr>
        <p:sp>
          <p:nvSpPr>
            <p:cNvPr id="6" name="Rectangle 5"/>
            <p:cNvSpPr/>
            <p:nvPr/>
          </p:nvSpPr>
          <p:spPr bwMode="auto">
            <a:xfrm>
              <a:off x="718041" y="5992471"/>
              <a:ext cx="11037554" cy="818071"/>
            </a:xfrm>
            <a:prstGeom prst="rect">
              <a:avLst/>
            </a:prstGeom>
            <a:solidFill>
              <a:schemeClr val="tx1"/>
            </a:solidFill>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marL="0" lvl="1" defTabSz="932290" fontAlgn="base">
                <a:spcBef>
                  <a:spcPct val="0"/>
                </a:spcBef>
                <a:spcAft>
                  <a:spcPct val="0"/>
                </a:spcAft>
              </a:pPr>
              <a:r>
                <a:rPr lang="en-US" sz="2000" dirty="0" smtClean="0">
                  <a:solidFill>
                    <a:schemeClr val="bg1"/>
                  </a:solidFill>
                  <a:latin typeface="Consolas" panose="020B0609020204030204" pitchFamily="49" charset="0"/>
                  <a:cs typeface="Consolas" pitchFamily="49" charset="0"/>
                </a:rPr>
                <a:t>PS&gt; Install-</a:t>
              </a:r>
              <a:r>
                <a:rPr lang="en-US" sz="2000" dirty="0" err="1" smtClean="0">
                  <a:solidFill>
                    <a:schemeClr val="bg1"/>
                  </a:solidFill>
                  <a:latin typeface="Consolas" panose="020B0609020204030204" pitchFamily="49" charset="0"/>
                  <a:cs typeface="Consolas" pitchFamily="49" charset="0"/>
                </a:rPr>
                <a:t>WindowsFeature</a:t>
              </a:r>
              <a:r>
                <a:rPr lang="en-US" sz="2000" dirty="0" smtClean="0">
                  <a:solidFill>
                    <a:schemeClr val="bg1"/>
                  </a:solidFill>
                  <a:latin typeface="Consolas" panose="020B0609020204030204" pitchFamily="49" charset="0"/>
                  <a:cs typeface="Consolas" pitchFamily="49" charset="0"/>
                </a:rPr>
                <a:t> </a:t>
              </a:r>
              <a:r>
                <a:rPr lang="en-US" sz="2000" dirty="0">
                  <a:solidFill>
                    <a:schemeClr val="bg1"/>
                  </a:solidFill>
                  <a:latin typeface="Consolas" panose="020B0609020204030204" pitchFamily="49" charset="0"/>
                  <a:cs typeface="Consolas" pitchFamily="49" charset="0"/>
                </a:rPr>
                <a:t>Server-</a:t>
              </a:r>
              <a:r>
                <a:rPr lang="en-US" sz="2000" dirty="0" err="1">
                  <a:solidFill>
                    <a:schemeClr val="bg1"/>
                  </a:solidFill>
                  <a:latin typeface="Consolas" panose="020B0609020204030204" pitchFamily="49" charset="0"/>
                  <a:cs typeface="Consolas" pitchFamily="49" charset="0"/>
                </a:rPr>
                <a:t>Gui</a:t>
              </a:r>
              <a:r>
                <a:rPr lang="en-US" sz="2000" dirty="0">
                  <a:solidFill>
                    <a:schemeClr val="bg1"/>
                  </a:solidFill>
                  <a:latin typeface="Consolas" panose="020B0609020204030204" pitchFamily="49" charset="0"/>
                  <a:cs typeface="Consolas" pitchFamily="49" charset="0"/>
                </a:rPr>
                <a:t>-Mgmt-</a:t>
              </a:r>
              <a:r>
                <a:rPr lang="en-US" sz="2000" dirty="0" err="1">
                  <a:solidFill>
                    <a:schemeClr val="bg1"/>
                  </a:solidFill>
                  <a:latin typeface="Consolas" panose="020B0609020204030204" pitchFamily="49" charset="0"/>
                  <a:cs typeface="Consolas" pitchFamily="49" charset="0"/>
                </a:rPr>
                <a:t>Infra,Server</a:t>
              </a:r>
              <a:r>
                <a:rPr lang="en-US" sz="2000" dirty="0">
                  <a:solidFill>
                    <a:schemeClr val="bg1"/>
                  </a:solidFill>
                  <a:latin typeface="Consolas" panose="020B0609020204030204" pitchFamily="49" charset="0"/>
                  <a:cs typeface="Consolas" pitchFamily="49" charset="0"/>
                </a:rPr>
                <a:t>-</a:t>
              </a:r>
              <a:r>
                <a:rPr lang="en-US" sz="2000" dirty="0" err="1">
                  <a:solidFill>
                    <a:schemeClr val="bg1"/>
                  </a:solidFill>
                  <a:latin typeface="Consolas" panose="020B0609020204030204" pitchFamily="49" charset="0"/>
                  <a:cs typeface="Consolas" pitchFamily="49" charset="0"/>
                </a:rPr>
                <a:t>Gui</a:t>
              </a:r>
              <a:r>
                <a:rPr lang="en-US" sz="2000" dirty="0">
                  <a:solidFill>
                    <a:schemeClr val="bg1"/>
                  </a:solidFill>
                  <a:latin typeface="Consolas" panose="020B0609020204030204" pitchFamily="49" charset="0"/>
                  <a:cs typeface="Consolas" pitchFamily="49" charset="0"/>
                </a:rPr>
                <a:t>-Shell –Restart </a:t>
              </a:r>
              <a:br>
                <a:rPr lang="en-US" sz="2000" dirty="0">
                  <a:solidFill>
                    <a:schemeClr val="bg1"/>
                  </a:solidFill>
                  <a:latin typeface="Consolas" panose="020B0609020204030204" pitchFamily="49" charset="0"/>
                  <a:cs typeface="Consolas" pitchFamily="49" charset="0"/>
                </a:rPr>
              </a:br>
              <a:r>
                <a:rPr lang="en-US" sz="2000" dirty="0">
                  <a:solidFill>
                    <a:schemeClr val="bg1"/>
                  </a:solidFill>
                  <a:latin typeface="Consolas" panose="020B0609020204030204" pitchFamily="49" charset="0"/>
                  <a:cs typeface="Consolas" pitchFamily="49" charset="0"/>
                </a:rPr>
                <a:t>–Source </a:t>
              </a:r>
              <a:r>
                <a:rPr lang="en-US" sz="2000" dirty="0" err="1">
                  <a:solidFill>
                    <a:schemeClr val="bg1"/>
                  </a:solidFill>
                  <a:latin typeface="Consolas" panose="020B0609020204030204" pitchFamily="49" charset="0"/>
                  <a:cs typeface="Consolas" pitchFamily="49" charset="0"/>
                </a:rPr>
                <a:t>wim:d</a:t>
              </a:r>
              <a:r>
                <a:rPr lang="en-US" sz="2000" dirty="0">
                  <a:solidFill>
                    <a:schemeClr val="bg1"/>
                  </a:solidFill>
                  <a:latin typeface="Consolas" panose="020B0609020204030204" pitchFamily="49" charset="0"/>
                  <a:cs typeface="Consolas" pitchFamily="49" charset="0"/>
                </a:rPr>
                <a:t>:\sources\install.wim:4</a:t>
              </a:r>
            </a:p>
          </p:txBody>
        </p:sp>
        <p:sp>
          <p:nvSpPr>
            <p:cNvPr id="8" name="TextBox 7"/>
            <p:cNvSpPr txBox="1"/>
            <p:nvPr/>
          </p:nvSpPr>
          <p:spPr>
            <a:xfrm>
              <a:off x="551338" y="5506086"/>
              <a:ext cx="3727434" cy="603242"/>
            </a:xfrm>
            <a:prstGeom prst="rect">
              <a:avLst/>
            </a:prstGeom>
            <a:noFill/>
          </p:spPr>
          <p:txBody>
            <a:bodyPr wrap="square" lIns="182880" tIns="146304" rIns="182880" bIns="146304" rtlCol="0">
              <a:spAutoFit/>
            </a:bodyPr>
            <a:lstStyle/>
            <a:p>
              <a:pPr marL="0" lvl="1"/>
              <a:r>
                <a:rPr lang="en-US" sz="2000" dirty="0"/>
                <a:t>Using the WIM directly</a:t>
              </a:r>
            </a:p>
          </p:txBody>
        </p:sp>
      </p:grpSp>
    </p:spTree>
    <p:extLst>
      <p:ext uri="{BB962C8B-B14F-4D97-AF65-F5344CB8AC3E}">
        <p14:creationId xmlns:p14="http://schemas.microsoft.com/office/powerpoint/2010/main" val="221545997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Servicing </a:t>
            </a:r>
            <a:r>
              <a:rPr lang="en-US" dirty="0" err="1" smtClean="0"/>
              <a:t>FoD</a:t>
            </a:r>
            <a:r>
              <a:rPr lang="en-US" dirty="0" smtClean="0"/>
              <a:t> Sources</a:t>
            </a:r>
            <a:endParaRPr lang="en-US" dirty="0"/>
          </a:p>
        </p:txBody>
      </p:sp>
      <p:sp>
        <p:nvSpPr>
          <p:cNvPr id="3" name="Content Placeholder 2"/>
          <p:cNvSpPr>
            <a:spLocks noGrp="1"/>
          </p:cNvSpPr>
          <p:nvPr>
            <p:ph sz="quarter" idx="10"/>
          </p:nvPr>
        </p:nvSpPr>
        <p:spPr>
          <a:xfrm>
            <a:off x="274320" y="1630074"/>
            <a:ext cx="11887200" cy="4001095"/>
          </a:xfrm>
        </p:spPr>
        <p:txBody>
          <a:bodyPr/>
          <a:lstStyle/>
          <a:p>
            <a:pPr lvl="0"/>
            <a:r>
              <a:rPr lang="en-US" sz="3600" dirty="0"/>
              <a:t>Server as installation source (</a:t>
            </a:r>
            <a:r>
              <a:rPr lang="en-US" sz="3600" dirty="0" err="1"/>
              <a:t>WinSXS</a:t>
            </a:r>
            <a:r>
              <a:rPr lang="en-US" sz="3600" dirty="0"/>
              <a:t> folder shared out) </a:t>
            </a:r>
          </a:p>
          <a:p>
            <a:pPr lvl="1"/>
            <a:r>
              <a:rPr lang="en-US" sz="2000" dirty="0"/>
              <a:t>Enable all features that will be needed to be used as a source</a:t>
            </a:r>
          </a:p>
          <a:p>
            <a:pPr lvl="1"/>
            <a:r>
              <a:rPr lang="en-US" sz="2000" dirty="0"/>
              <a:t>Note: WU will only patch </a:t>
            </a:r>
            <a:r>
              <a:rPr lang="en-US" sz="2000" u="sng" dirty="0"/>
              <a:t>enabled</a:t>
            </a:r>
            <a:r>
              <a:rPr lang="en-US" sz="2000" dirty="0"/>
              <a:t> features</a:t>
            </a:r>
          </a:p>
          <a:p>
            <a:pPr lvl="1"/>
            <a:r>
              <a:rPr lang="en-US" sz="2000" dirty="0"/>
              <a:t>=&gt; Must run Windows Update on Installation Source Server </a:t>
            </a:r>
          </a:p>
          <a:p>
            <a:pPr lvl="0"/>
            <a:r>
              <a:rPr lang="en-US" sz="3600" dirty="0"/>
              <a:t>WIM or VHD or copy of Windows image on network share</a:t>
            </a:r>
          </a:p>
          <a:p>
            <a:pPr lvl="1"/>
            <a:r>
              <a:rPr lang="en-US" sz="2000" dirty="0"/>
              <a:t>Download updates from MU catalog</a:t>
            </a:r>
          </a:p>
          <a:p>
            <a:pPr lvl="1"/>
            <a:r>
              <a:rPr lang="en-US" sz="2000" dirty="0"/>
              <a:t>Install using </a:t>
            </a:r>
            <a:r>
              <a:rPr lang="en-US" sz="2000" dirty="0" err="1"/>
              <a:t>dism</a:t>
            </a:r>
            <a:r>
              <a:rPr lang="en-US" sz="2000" dirty="0"/>
              <a:t>: </a:t>
            </a:r>
            <a:r>
              <a:rPr lang="en-US" sz="2000" i="1" dirty="0" err="1"/>
              <a:t>dism</a:t>
            </a:r>
            <a:r>
              <a:rPr lang="en-US" sz="2000" i="1" dirty="0"/>
              <a:t> /image:&lt;</a:t>
            </a:r>
            <a:r>
              <a:rPr lang="en-US" sz="2000" i="1" dirty="0" err="1"/>
              <a:t>mount_path</a:t>
            </a:r>
            <a:r>
              <a:rPr lang="en-US" sz="2000" i="1" dirty="0"/>
              <a:t>&gt; /add-package</a:t>
            </a:r>
            <a:endParaRPr lang="en-US" sz="2000" dirty="0"/>
          </a:p>
          <a:p>
            <a:pPr lvl="0"/>
            <a:r>
              <a:rPr lang="en-US" sz="3600" dirty="0" smtClean="0"/>
              <a:t>Alternate </a:t>
            </a:r>
            <a:r>
              <a:rPr lang="en-US" sz="3600" dirty="0"/>
              <a:t>option: </a:t>
            </a:r>
          </a:p>
          <a:p>
            <a:pPr lvl="1"/>
            <a:r>
              <a:rPr lang="en-US" sz="2000" dirty="0"/>
              <a:t>Capture up-to-date server (as in #1) as WIM or VHD or XCOPY and share. </a:t>
            </a:r>
          </a:p>
        </p:txBody>
      </p:sp>
    </p:spTree>
    <p:extLst>
      <p:ext uri="{BB962C8B-B14F-4D97-AF65-F5344CB8AC3E}">
        <p14:creationId xmlns:p14="http://schemas.microsoft.com/office/powerpoint/2010/main" val="241292948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FoD</a:t>
            </a:r>
            <a:r>
              <a:rPr lang="en-US" dirty="0" smtClean="0"/>
              <a:t> and .NET 3.5</a:t>
            </a:r>
            <a:endParaRPr lang="en-US" dirty="0"/>
          </a:p>
        </p:txBody>
      </p:sp>
      <p:sp>
        <p:nvSpPr>
          <p:cNvPr id="3" name="Content Placeholder 2"/>
          <p:cNvSpPr>
            <a:spLocks noGrp="1"/>
          </p:cNvSpPr>
          <p:nvPr>
            <p:ph idx="4294967295"/>
          </p:nvPr>
        </p:nvSpPr>
        <p:spPr>
          <a:xfrm>
            <a:off x="531948" y="1476620"/>
            <a:ext cx="11370961" cy="4770537"/>
          </a:xfrm>
          <a:prstGeom prst="rect">
            <a:avLst/>
          </a:prstGeom>
        </p:spPr>
        <p:txBody>
          <a:bodyPr/>
          <a:lstStyle/>
          <a:p>
            <a:r>
              <a:rPr lang="en-US" sz="3600" dirty="0" smtClean="0"/>
              <a:t>Not included in the Windows Server 2012 image</a:t>
            </a:r>
          </a:p>
          <a:p>
            <a:r>
              <a:rPr lang="en-US" sz="3600" dirty="0" smtClean="0"/>
              <a:t>Application Compatibility shim will prompt to install if running an application that requires .NET 3.5</a:t>
            </a:r>
          </a:p>
          <a:p>
            <a:r>
              <a:rPr lang="en-US" sz="3600" dirty="0" smtClean="0"/>
              <a:t>Installation sources</a:t>
            </a:r>
            <a:endParaRPr lang="en-US" sz="3600" dirty="0"/>
          </a:p>
          <a:p>
            <a:pPr lvl="1"/>
            <a:r>
              <a:rPr lang="en-US" sz="2000" dirty="0" smtClean="0"/>
              <a:t>Windows Update</a:t>
            </a:r>
          </a:p>
          <a:p>
            <a:pPr lvl="1"/>
            <a:r>
              <a:rPr lang="en-US" sz="2000" dirty="0" smtClean="0"/>
              <a:t>Install media \sources\</a:t>
            </a:r>
            <a:r>
              <a:rPr lang="en-US" sz="2000" dirty="0" err="1" smtClean="0"/>
              <a:t>sxs</a:t>
            </a:r>
            <a:endParaRPr lang="en-US" sz="2000" dirty="0" smtClean="0"/>
          </a:p>
          <a:p>
            <a:r>
              <a:rPr lang="en-US" sz="3600" dirty="0" smtClean="0"/>
              <a:t>Whitepaper on .NET 3.5 in Windows Server 2012</a:t>
            </a:r>
            <a:endParaRPr lang="en-US" sz="3600" dirty="0"/>
          </a:p>
          <a:p>
            <a:pPr lvl="1"/>
            <a:r>
              <a:rPr lang="en-US" sz="2000" u="sng" dirty="0"/>
              <a:t>http://technet.microsoft.com/en-us/library/hh831809#BKMK_FoD</a:t>
            </a:r>
          </a:p>
          <a:p>
            <a:pPr lvl="1"/>
            <a:r>
              <a:rPr lang="en-US" sz="2000" u="sng" dirty="0">
                <a:hlinkClick r:id="rId3"/>
              </a:rPr>
              <a:t>http://msdn.microsoft.com/library/windows/hardware/hh975396</a:t>
            </a:r>
            <a:endParaRPr lang="en-US" sz="2000" u="sng" dirty="0"/>
          </a:p>
          <a:p>
            <a:pPr lvl="2"/>
            <a:r>
              <a:rPr lang="en-US" sz="2000" dirty="0"/>
              <a:t>Covers Client and Server</a:t>
            </a:r>
          </a:p>
        </p:txBody>
      </p:sp>
    </p:spTree>
    <p:extLst>
      <p:ext uri="{BB962C8B-B14F-4D97-AF65-F5344CB8AC3E}">
        <p14:creationId xmlns:p14="http://schemas.microsoft.com/office/powerpoint/2010/main" val="312483482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smtClean="0"/>
              <a:t>Demo</a:t>
            </a:r>
            <a:br>
              <a:rPr lang="en-US" sz="5400" dirty="0" smtClean="0"/>
            </a:br>
            <a:r>
              <a:rPr lang="en-US" sz="5400" dirty="0"/>
              <a:t/>
            </a:r>
            <a:br>
              <a:rPr lang="en-US" sz="5400" dirty="0"/>
            </a:br>
            <a:r>
              <a:rPr lang="en-US" sz="5400" dirty="0" smtClean="0"/>
              <a:t>Features on Demand</a:t>
            </a:r>
            <a:endParaRPr lang="en-US" sz="5400"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513321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Server Manager</a:t>
            </a:r>
            <a:endParaRPr lang="en-US" dirty="0"/>
          </a:p>
        </p:txBody>
      </p:sp>
      <p:sp>
        <p:nvSpPr>
          <p:cNvPr id="3" name="TextBox 2"/>
          <p:cNvSpPr txBox="1"/>
          <p:nvPr/>
        </p:nvSpPr>
        <p:spPr>
          <a:xfrm>
            <a:off x="2129424" y="3782860"/>
            <a:ext cx="7791189" cy="1446550"/>
          </a:xfrm>
          <a:prstGeom prst="rect">
            <a:avLst/>
          </a:prstGeom>
          <a:noFill/>
        </p:spPr>
        <p:txBody>
          <a:bodyPr wrap="square" lIns="182880" tIns="146304" rIns="182880" bIns="146304" rtlCol="0">
            <a:spAutoFit/>
          </a:bodyPr>
          <a:lstStyle/>
          <a:p>
            <a:pPr algn="ctr">
              <a:lnSpc>
                <a:spcPct val="90000"/>
              </a:lnSpc>
              <a:spcAft>
                <a:spcPts val="600"/>
              </a:spcAft>
            </a:pPr>
            <a:r>
              <a:rPr lang="en-US" sz="2400" i="1" dirty="0"/>
              <a:t>“It's not the notes you play, it’s the notes you don't play”</a:t>
            </a:r>
            <a:endParaRPr lang="en-US" sz="2400" i="1" dirty="0" smtClean="0"/>
          </a:p>
          <a:p>
            <a:pPr algn="ctr">
              <a:lnSpc>
                <a:spcPct val="90000"/>
              </a:lnSpc>
              <a:spcAft>
                <a:spcPts val="600"/>
              </a:spcAft>
            </a:pPr>
            <a:endParaRPr lang="en-US" sz="2400" i="1" dirty="0"/>
          </a:p>
          <a:p>
            <a:pPr algn="r">
              <a:lnSpc>
                <a:spcPct val="90000"/>
              </a:lnSpc>
              <a:spcAft>
                <a:spcPts val="600"/>
              </a:spcAft>
            </a:pPr>
            <a:r>
              <a:rPr lang="en-US" sz="2400" i="1" dirty="0" smtClean="0"/>
              <a:t>Miles Davis</a:t>
            </a:r>
            <a:endParaRPr lang="en-US" sz="2400" i="1" dirty="0"/>
          </a:p>
        </p:txBody>
      </p:sp>
    </p:spTree>
    <p:extLst>
      <p:ext uri="{BB962C8B-B14F-4D97-AF65-F5344CB8AC3E}">
        <p14:creationId xmlns:p14="http://schemas.microsoft.com/office/powerpoint/2010/main" val="1252171993"/>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extLst/>
          </p:nvPr>
        </p:nvGraphicFramePr>
        <p:xfrm>
          <a:off x="4121" y="1619"/>
          <a:ext cx="1619" cy="1619"/>
        </p:xfrm>
        <a:graphic>
          <a:graphicData uri="http://schemas.openxmlformats.org/presentationml/2006/ole">
            <mc:AlternateContent xmlns:mc="http://schemas.openxmlformats.org/markup-compatibility/2006">
              <mc:Choice xmlns:v="urn:schemas-microsoft-com:vml" Requires="v">
                <p:oleObj spid="_x0000_s2147"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4121" y="1619"/>
                        <a:ext cx="1619" cy="1619"/>
                      </a:xfrm>
                      <a:prstGeom prst="rect">
                        <a:avLst/>
                      </a:prstGeom>
                    </p:spPr>
                  </p:pic>
                </p:oleObj>
              </mc:Fallback>
            </mc:AlternateContent>
          </a:graphicData>
        </a:graphic>
      </p:graphicFrame>
      <p:sp>
        <p:nvSpPr>
          <p:cNvPr id="3" name="Title 2"/>
          <p:cNvSpPr>
            <a:spLocks noGrp="1"/>
          </p:cNvSpPr>
          <p:nvPr>
            <p:ph type="title"/>
            <p:custDataLst>
              <p:tags r:id="rId3"/>
            </p:custDataLst>
          </p:nvPr>
        </p:nvSpPr>
        <p:spPr>
          <a:xfrm>
            <a:off x="531948" y="310433"/>
            <a:ext cx="11370961" cy="1172698"/>
          </a:xfrm>
        </p:spPr>
        <p:txBody>
          <a:bodyPr>
            <a:noAutofit/>
          </a:bodyPr>
          <a:lstStyle/>
          <a:p>
            <a:r>
              <a:rPr lang="en-US" sz="4800" dirty="0" smtClean="0">
                <a:solidFill>
                  <a:schemeClr val="tx2"/>
                </a:solidFill>
              </a:rPr>
              <a:t>Managing across Multiple Servers</a:t>
            </a:r>
            <a:br>
              <a:rPr lang="en-US" sz="4800" dirty="0" smtClean="0">
                <a:solidFill>
                  <a:schemeClr val="tx2"/>
                </a:solidFill>
              </a:rPr>
            </a:br>
            <a:r>
              <a:rPr lang="en-US" sz="2400" i="1" dirty="0">
                <a:solidFill>
                  <a:schemeClr val="tx2"/>
                </a:solidFill>
              </a:rPr>
              <a:t>Designing IT Pro Experiences</a:t>
            </a:r>
            <a:endParaRPr lang="en-US" sz="4800" i="1" dirty="0">
              <a:solidFill>
                <a:schemeClr val="tx2"/>
              </a:solidFill>
            </a:endParaRPr>
          </a:p>
        </p:txBody>
      </p:sp>
      <p:sp>
        <p:nvSpPr>
          <p:cNvPr id="7" name="Content Placeholder 3"/>
          <p:cNvSpPr txBox="1">
            <a:spLocks/>
          </p:cNvSpPr>
          <p:nvPr>
            <p:custDataLst>
              <p:tags r:id="rId4"/>
            </p:custDataLst>
          </p:nvPr>
        </p:nvSpPr>
        <p:spPr>
          <a:xfrm>
            <a:off x="531948" y="1536781"/>
            <a:ext cx="9390062" cy="4783891"/>
          </a:xfrm>
          <a:prstGeom prst="rect">
            <a:avLst/>
          </a:prstGeom>
        </p:spPr>
        <p:txBody>
          <a:bodyPr lIns="186521"/>
          <a:lstStyle>
            <a:lvl1pPr marL="460375" indent="-460375" algn="l" defTabSz="914363" rtl="0" eaLnBrk="1" latinLnBrk="0" hangingPunct="1">
              <a:lnSpc>
                <a:spcPct val="90000"/>
              </a:lnSpc>
              <a:spcBef>
                <a:spcPct val="20000"/>
              </a:spcBef>
              <a:buSzPct val="90000"/>
              <a:buFontTx/>
              <a:buBlip>
                <a:blip r:embed="rId9"/>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9"/>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9"/>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9"/>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9"/>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408"/>
              </a:spcBef>
              <a:buNone/>
            </a:pPr>
            <a:r>
              <a:rPr lang="en-US" sz="3264" spc="-41" dirty="0"/>
              <a:t>Design matters…</a:t>
            </a:r>
          </a:p>
          <a:p>
            <a:pPr marL="419345" lvl="1">
              <a:lnSpc>
                <a:spcPct val="100000"/>
              </a:lnSpc>
              <a:spcBef>
                <a:spcPts val="408"/>
              </a:spcBef>
            </a:pPr>
            <a:r>
              <a:rPr lang="en-US" sz="2448" spc="-41" dirty="0"/>
              <a:t>Must support scalability </a:t>
            </a:r>
          </a:p>
          <a:p>
            <a:pPr marL="419345" lvl="1">
              <a:lnSpc>
                <a:spcPct val="100000"/>
              </a:lnSpc>
              <a:spcBef>
                <a:spcPts val="408"/>
              </a:spcBef>
            </a:pPr>
            <a:r>
              <a:rPr lang="en-US" sz="2448" spc="-41" dirty="0"/>
              <a:t>Glance-able, Relevant, Actionable</a:t>
            </a:r>
          </a:p>
          <a:p>
            <a:pPr marL="419345" lvl="1">
              <a:lnSpc>
                <a:spcPct val="100000"/>
              </a:lnSpc>
              <a:spcBef>
                <a:spcPts val="408"/>
              </a:spcBef>
            </a:pPr>
            <a:r>
              <a:rPr lang="en-US" sz="2448" spc="-41" dirty="0"/>
              <a:t>Consistency increases productivity</a:t>
            </a:r>
          </a:p>
          <a:p>
            <a:pPr marL="419345" lvl="1">
              <a:lnSpc>
                <a:spcPct val="100000"/>
              </a:lnSpc>
              <a:spcBef>
                <a:spcPts val="408"/>
              </a:spcBef>
            </a:pPr>
            <a:r>
              <a:rPr lang="en-US" sz="2448" spc="-41" dirty="0"/>
              <a:t>Remote must be the default </a:t>
            </a:r>
            <a:br>
              <a:rPr lang="en-US" sz="2448" spc="-41" dirty="0"/>
            </a:br>
            <a:endParaRPr lang="en-US" sz="2448" spc="-41" dirty="0"/>
          </a:p>
          <a:p>
            <a:pPr marL="0" indent="0">
              <a:lnSpc>
                <a:spcPct val="100000"/>
              </a:lnSpc>
              <a:spcBef>
                <a:spcPts val="408"/>
              </a:spcBef>
              <a:buNone/>
            </a:pPr>
            <a:r>
              <a:rPr lang="en-US" sz="3264" spc="-41" dirty="0"/>
              <a:t>Need solutions that enable…</a:t>
            </a:r>
          </a:p>
          <a:p>
            <a:pPr marL="419345" lvl="1">
              <a:lnSpc>
                <a:spcPct val="100000"/>
              </a:lnSpc>
              <a:spcBef>
                <a:spcPts val="408"/>
              </a:spcBef>
            </a:pPr>
            <a:r>
              <a:rPr lang="en-US" sz="2448" spc="-41" dirty="0"/>
              <a:t>managing by Technology - multiple technologies as they span across multiple servers</a:t>
            </a:r>
            <a:endParaRPr lang="en-US" sz="2856" spc="-41" dirty="0"/>
          </a:p>
          <a:p>
            <a:pPr marL="419345" lvl="1">
              <a:lnSpc>
                <a:spcPct val="100000"/>
              </a:lnSpc>
              <a:spcBef>
                <a:spcPts val="408"/>
              </a:spcBef>
            </a:pPr>
            <a:r>
              <a:rPr lang="en-US" sz="2448" spc="-41" dirty="0"/>
              <a:t>managing by Server  - multiple servers and the workloads  they support </a:t>
            </a:r>
          </a:p>
        </p:txBody>
      </p:sp>
      <p:grpSp>
        <p:nvGrpSpPr>
          <p:cNvPr id="5" name="Group 4"/>
          <p:cNvGrpSpPr/>
          <p:nvPr/>
        </p:nvGrpSpPr>
        <p:grpSpPr>
          <a:xfrm>
            <a:off x="10035744" y="384712"/>
            <a:ext cx="2196752" cy="6321021"/>
            <a:chOff x="10115323" y="478774"/>
            <a:chExt cx="2153874" cy="6197642"/>
          </a:xfrm>
        </p:grpSpPr>
        <p:grpSp>
          <p:nvGrpSpPr>
            <p:cNvPr id="2" name="Group 1"/>
            <p:cNvGrpSpPr/>
            <p:nvPr/>
          </p:nvGrpSpPr>
          <p:grpSpPr>
            <a:xfrm>
              <a:off x="10115323" y="478774"/>
              <a:ext cx="1945548" cy="3717970"/>
              <a:chOff x="8455669" y="2025186"/>
              <a:chExt cx="1945548" cy="3717970"/>
            </a:xfrm>
          </p:grpSpPr>
          <p:grpSp>
            <p:nvGrpSpPr>
              <p:cNvPr id="9" name="Group 8"/>
              <p:cNvGrpSpPr/>
              <p:nvPr/>
            </p:nvGrpSpPr>
            <p:grpSpPr>
              <a:xfrm>
                <a:off x="8893675" y="2025186"/>
                <a:ext cx="1447800" cy="1229380"/>
                <a:chOff x="3656012" y="5105400"/>
                <a:chExt cx="1447800" cy="1229380"/>
              </a:xfrm>
            </p:grpSpPr>
            <p:pic>
              <p:nvPicPr>
                <p:cNvPr id="24" name="Picture 2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25" name="Picture 24"/>
                <p:cNvPicPr>
                  <a:picLocks noChangeAspect="1"/>
                </p:cNvPicPr>
                <p:nvPr/>
              </p:nvPicPr>
              <p:blipFill>
                <a:blip r:embed="rId10">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26" name="Picture 25"/>
                <p:cNvPicPr>
                  <a:picLocks noChangeAspect="1"/>
                </p:cNvPicPr>
                <p:nvPr/>
              </p:nvPicPr>
              <p:blipFill>
                <a:blip r:embed="rId10">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nvGrpSpPr>
              <p:cNvPr id="10" name="Group 9"/>
              <p:cNvGrpSpPr/>
              <p:nvPr/>
            </p:nvGrpSpPr>
            <p:grpSpPr>
              <a:xfrm>
                <a:off x="8800729" y="3793056"/>
                <a:ext cx="1447800" cy="1229380"/>
                <a:chOff x="3656012" y="5105400"/>
                <a:chExt cx="1447800" cy="1229380"/>
              </a:xfrm>
            </p:grpSpPr>
            <p:pic>
              <p:nvPicPr>
                <p:cNvPr id="21" name="Picture 2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22" name="Picture 21"/>
                <p:cNvPicPr>
                  <a:picLocks noChangeAspect="1"/>
                </p:cNvPicPr>
                <p:nvPr/>
              </p:nvPicPr>
              <p:blipFill>
                <a:blip r:embed="rId10">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23" name="Picture 2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nvGrpSpPr>
              <p:cNvPr id="11" name="Group 10"/>
              <p:cNvGrpSpPr/>
              <p:nvPr/>
            </p:nvGrpSpPr>
            <p:grpSpPr>
              <a:xfrm>
                <a:off x="8529709" y="2457646"/>
                <a:ext cx="1871508" cy="1335410"/>
                <a:chOff x="5934693" y="5146115"/>
                <a:chExt cx="1871508" cy="1335410"/>
              </a:xfrm>
            </p:grpSpPr>
            <p:grpSp>
              <p:nvGrpSpPr>
                <p:cNvPr id="13" name="Group 12"/>
                <p:cNvGrpSpPr/>
                <p:nvPr/>
              </p:nvGrpSpPr>
              <p:grpSpPr>
                <a:xfrm>
                  <a:off x="5934693" y="5146115"/>
                  <a:ext cx="1447800" cy="1229380"/>
                  <a:chOff x="3656012" y="5105400"/>
                  <a:chExt cx="1447800" cy="1229380"/>
                </a:xfrm>
              </p:grpSpPr>
              <p:pic>
                <p:nvPicPr>
                  <p:cNvPr id="18" name="Picture 1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19" name="Picture 1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20" name="Picture 19"/>
                  <p:cNvPicPr>
                    <a:picLocks noChangeAspect="1"/>
                  </p:cNvPicPr>
                  <p:nvPr/>
                </p:nvPicPr>
                <p:blipFill>
                  <a:blip r:embed="rId10">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nvGrpSpPr>
                <p:cNvPr id="14" name="Group 13"/>
                <p:cNvGrpSpPr/>
                <p:nvPr/>
              </p:nvGrpSpPr>
              <p:grpSpPr>
                <a:xfrm>
                  <a:off x="6358401" y="5252145"/>
                  <a:ext cx="1447800" cy="1229380"/>
                  <a:chOff x="3656012" y="5105400"/>
                  <a:chExt cx="1447800" cy="1229380"/>
                </a:xfrm>
              </p:grpSpPr>
              <p:pic>
                <p:nvPicPr>
                  <p:cNvPr id="15" name="Picture 1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16" name="Picture 15"/>
                  <p:cNvPicPr>
                    <a:picLocks noChangeAspect="1"/>
                  </p:cNvPicPr>
                  <p:nvPr/>
                </p:nvPicPr>
                <p:blipFill>
                  <a:blip r:embed="rId10">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grpSp>
            <p:nvGrpSpPr>
              <p:cNvPr id="27" name="Group 26"/>
              <p:cNvGrpSpPr/>
              <p:nvPr/>
            </p:nvGrpSpPr>
            <p:grpSpPr>
              <a:xfrm>
                <a:off x="8455669" y="4407746"/>
                <a:ext cx="1871508" cy="1335410"/>
                <a:chOff x="5934693" y="5146115"/>
                <a:chExt cx="1871508" cy="1335410"/>
              </a:xfrm>
            </p:grpSpPr>
            <p:grpSp>
              <p:nvGrpSpPr>
                <p:cNvPr id="28" name="Group 27"/>
                <p:cNvGrpSpPr/>
                <p:nvPr/>
              </p:nvGrpSpPr>
              <p:grpSpPr>
                <a:xfrm>
                  <a:off x="5934693" y="5146115"/>
                  <a:ext cx="1447800" cy="1229380"/>
                  <a:chOff x="3656012" y="5105400"/>
                  <a:chExt cx="1447800" cy="1229380"/>
                </a:xfrm>
              </p:grpSpPr>
              <p:pic>
                <p:nvPicPr>
                  <p:cNvPr id="33" name="Picture 3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34" name="Picture 3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35" name="Picture 34"/>
                  <p:cNvPicPr>
                    <a:picLocks noChangeAspect="1"/>
                  </p:cNvPicPr>
                  <p:nvPr/>
                </p:nvPicPr>
                <p:blipFill>
                  <a:blip r:embed="rId10">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nvGrpSpPr>
                <p:cNvPr id="29" name="Group 28"/>
                <p:cNvGrpSpPr/>
                <p:nvPr/>
              </p:nvGrpSpPr>
              <p:grpSpPr>
                <a:xfrm>
                  <a:off x="6358401" y="5252145"/>
                  <a:ext cx="1447800" cy="1229380"/>
                  <a:chOff x="3656012" y="5105400"/>
                  <a:chExt cx="1447800" cy="1229380"/>
                </a:xfrm>
              </p:grpSpPr>
              <p:pic>
                <p:nvPicPr>
                  <p:cNvPr id="30" name="Picture 2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31" name="Picture 30"/>
                  <p:cNvPicPr>
                    <a:picLocks noChangeAspect="1"/>
                  </p:cNvPicPr>
                  <p:nvPr/>
                </p:nvPicPr>
                <p:blipFill>
                  <a:blip r:embed="rId10">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32" name="Picture 3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grpSp>
        <p:grpSp>
          <p:nvGrpSpPr>
            <p:cNvPr id="36" name="Group 35"/>
            <p:cNvGrpSpPr/>
            <p:nvPr/>
          </p:nvGrpSpPr>
          <p:grpSpPr>
            <a:xfrm>
              <a:off x="10323649" y="2958446"/>
              <a:ext cx="1945548" cy="3717970"/>
              <a:chOff x="8455669" y="2025186"/>
              <a:chExt cx="1945548" cy="3717970"/>
            </a:xfrm>
          </p:grpSpPr>
          <p:grpSp>
            <p:nvGrpSpPr>
              <p:cNvPr id="37" name="Group 36"/>
              <p:cNvGrpSpPr/>
              <p:nvPr/>
            </p:nvGrpSpPr>
            <p:grpSpPr>
              <a:xfrm>
                <a:off x="8893675" y="2025186"/>
                <a:ext cx="1447800" cy="1229380"/>
                <a:chOff x="3656012" y="5105400"/>
                <a:chExt cx="1447800" cy="1229380"/>
              </a:xfrm>
            </p:grpSpPr>
            <p:pic>
              <p:nvPicPr>
                <p:cNvPr id="60" name="Picture 5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61" name="Picture 60"/>
                <p:cNvPicPr>
                  <a:picLocks noChangeAspect="1"/>
                </p:cNvPicPr>
                <p:nvPr/>
              </p:nvPicPr>
              <p:blipFill>
                <a:blip r:embed="rId10">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62" name="Picture 61"/>
                <p:cNvPicPr>
                  <a:picLocks noChangeAspect="1"/>
                </p:cNvPicPr>
                <p:nvPr/>
              </p:nvPicPr>
              <p:blipFill>
                <a:blip r:embed="rId10">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nvGrpSpPr>
              <p:cNvPr id="38" name="Group 37"/>
              <p:cNvGrpSpPr/>
              <p:nvPr/>
            </p:nvGrpSpPr>
            <p:grpSpPr>
              <a:xfrm>
                <a:off x="8800729" y="3793056"/>
                <a:ext cx="1447800" cy="1229380"/>
                <a:chOff x="3656012" y="5105400"/>
                <a:chExt cx="1447800" cy="1229380"/>
              </a:xfrm>
            </p:grpSpPr>
            <p:pic>
              <p:nvPicPr>
                <p:cNvPr id="57" name="Picture 5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58" name="Picture 57"/>
                <p:cNvPicPr>
                  <a:picLocks noChangeAspect="1"/>
                </p:cNvPicPr>
                <p:nvPr/>
              </p:nvPicPr>
              <p:blipFill>
                <a:blip r:embed="rId10">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59" name="Picture 5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nvGrpSpPr>
              <p:cNvPr id="39" name="Group 38"/>
              <p:cNvGrpSpPr/>
              <p:nvPr/>
            </p:nvGrpSpPr>
            <p:grpSpPr>
              <a:xfrm>
                <a:off x="8529709" y="2457646"/>
                <a:ext cx="1871508" cy="1335410"/>
                <a:chOff x="5934693" y="5146115"/>
                <a:chExt cx="1871508" cy="1335410"/>
              </a:xfrm>
            </p:grpSpPr>
            <p:grpSp>
              <p:nvGrpSpPr>
                <p:cNvPr id="49" name="Group 48"/>
                <p:cNvGrpSpPr/>
                <p:nvPr/>
              </p:nvGrpSpPr>
              <p:grpSpPr>
                <a:xfrm>
                  <a:off x="5934693" y="5146115"/>
                  <a:ext cx="1447800" cy="1229380"/>
                  <a:chOff x="3656012" y="5105400"/>
                  <a:chExt cx="1447800" cy="1229380"/>
                </a:xfrm>
              </p:grpSpPr>
              <p:pic>
                <p:nvPicPr>
                  <p:cNvPr id="54" name="Picture 5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55" name="Picture 5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56" name="Picture 55"/>
                  <p:cNvPicPr>
                    <a:picLocks noChangeAspect="1"/>
                  </p:cNvPicPr>
                  <p:nvPr/>
                </p:nvPicPr>
                <p:blipFill>
                  <a:blip r:embed="rId10">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nvGrpSpPr>
                <p:cNvPr id="50" name="Group 49"/>
                <p:cNvGrpSpPr/>
                <p:nvPr/>
              </p:nvGrpSpPr>
              <p:grpSpPr>
                <a:xfrm>
                  <a:off x="6358401" y="5252145"/>
                  <a:ext cx="1447800" cy="1229380"/>
                  <a:chOff x="3656012" y="5105400"/>
                  <a:chExt cx="1447800" cy="1229380"/>
                </a:xfrm>
              </p:grpSpPr>
              <p:pic>
                <p:nvPicPr>
                  <p:cNvPr id="51" name="Picture 5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52" name="Picture 51"/>
                  <p:cNvPicPr>
                    <a:picLocks noChangeAspect="1"/>
                  </p:cNvPicPr>
                  <p:nvPr/>
                </p:nvPicPr>
                <p:blipFill>
                  <a:blip r:embed="rId10">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53" name="Picture 5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grpSp>
            <p:nvGrpSpPr>
              <p:cNvPr id="40" name="Group 39"/>
              <p:cNvGrpSpPr/>
              <p:nvPr/>
            </p:nvGrpSpPr>
            <p:grpSpPr>
              <a:xfrm>
                <a:off x="8455669" y="4407746"/>
                <a:ext cx="1871508" cy="1335410"/>
                <a:chOff x="5934693" y="5146115"/>
                <a:chExt cx="1871508" cy="1335410"/>
              </a:xfrm>
            </p:grpSpPr>
            <p:grpSp>
              <p:nvGrpSpPr>
                <p:cNvPr id="41" name="Group 40"/>
                <p:cNvGrpSpPr/>
                <p:nvPr/>
              </p:nvGrpSpPr>
              <p:grpSpPr>
                <a:xfrm>
                  <a:off x="5934693" y="5146115"/>
                  <a:ext cx="1447800" cy="1229380"/>
                  <a:chOff x="3656012" y="5105400"/>
                  <a:chExt cx="1447800" cy="1229380"/>
                </a:xfrm>
              </p:grpSpPr>
              <p:pic>
                <p:nvPicPr>
                  <p:cNvPr id="46" name="Picture 4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47" name="Picture 4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48" name="Picture 47"/>
                  <p:cNvPicPr>
                    <a:picLocks noChangeAspect="1"/>
                  </p:cNvPicPr>
                  <p:nvPr/>
                </p:nvPicPr>
                <p:blipFill>
                  <a:blip r:embed="rId10">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nvGrpSpPr>
                <p:cNvPr id="42" name="Group 41"/>
                <p:cNvGrpSpPr/>
                <p:nvPr/>
              </p:nvGrpSpPr>
              <p:grpSpPr>
                <a:xfrm>
                  <a:off x="6358401" y="5252145"/>
                  <a:ext cx="1447800" cy="1229380"/>
                  <a:chOff x="3656012" y="5105400"/>
                  <a:chExt cx="1447800" cy="1229380"/>
                </a:xfrm>
              </p:grpSpPr>
              <p:pic>
                <p:nvPicPr>
                  <p:cNvPr id="43" name="Picture 4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44" name="Picture 43"/>
                  <p:cNvPicPr>
                    <a:picLocks noChangeAspect="1"/>
                  </p:cNvPicPr>
                  <p:nvPr/>
                </p:nvPicPr>
                <p:blipFill>
                  <a:blip r:embed="rId10">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45" name="Picture 4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grpSp>
      </p:grpSp>
    </p:spTree>
    <p:extLst>
      <p:ext uri="{BB962C8B-B14F-4D97-AF65-F5344CB8AC3E}">
        <p14:creationId xmlns:p14="http://schemas.microsoft.com/office/powerpoint/2010/main" val="26109707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0" y="4228329"/>
            <a:ext cx="12436475" cy="849463"/>
          </a:xfrm>
        </p:spPr>
        <p:txBody>
          <a:bodyPr/>
          <a:lstStyle/>
          <a:p>
            <a:pPr marL="0" indent="0" algn="ctr">
              <a:buNone/>
            </a:pPr>
            <a:r>
              <a:rPr lang="en-US" sz="4800" b="1" dirty="0" smtClean="0">
                <a:latin typeface="Gabriola" panose="04040605051002020D02" pitchFamily="82" charset="0"/>
              </a:rPr>
              <a:t>less </a:t>
            </a:r>
            <a:r>
              <a:rPr lang="en-US" sz="4800" b="1" u="sng" dirty="0" smtClean="0">
                <a:latin typeface="Gabriola" panose="04040605051002020D02" pitchFamily="82" charset="0"/>
              </a:rPr>
              <a:t>is</a:t>
            </a:r>
            <a:r>
              <a:rPr lang="en-US" sz="4800" b="1" dirty="0" smtClean="0">
                <a:latin typeface="Gabriola" panose="04040605051002020D02" pitchFamily="82" charset="0"/>
              </a:rPr>
              <a:t> more</a:t>
            </a:r>
            <a:endParaRPr lang="en-US" sz="4400" b="1" dirty="0" smtClean="0">
              <a:latin typeface="Gabriola" panose="04040605051002020D02" pitchFamily="82" charset="0"/>
            </a:endParaRPr>
          </a:p>
        </p:txBody>
      </p:sp>
      <p:sp>
        <p:nvSpPr>
          <p:cNvPr id="4" name="Text Placeholder 2"/>
          <p:cNvSpPr txBox="1">
            <a:spLocks/>
          </p:cNvSpPr>
          <p:nvPr/>
        </p:nvSpPr>
        <p:spPr>
          <a:xfrm>
            <a:off x="0" y="1866900"/>
            <a:ext cx="12436475" cy="2095958"/>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3800" b="1" dirty="0" smtClean="0"/>
              <a:t>&lt; = &gt;</a:t>
            </a:r>
          </a:p>
        </p:txBody>
      </p:sp>
    </p:spTree>
    <p:extLst>
      <p:ext uri="{BB962C8B-B14F-4D97-AF65-F5344CB8AC3E}">
        <p14:creationId xmlns:p14="http://schemas.microsoft.com/office/powerpoint/2010/main" val="18119123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Evolving Deployment Choice</a:t>
            </a:r>
            <a:endParaRPr lang="en-US" dirty="0"/>
          </a:p>
        </p:txBody>
      </p:sp>
      <p:sp>
        <p:nvSpPr>
          <p:cNvPr id="3" name="Text Placeholder 2"/>
          <p:cNvSpPr>
            <a:spLocks noGrp="1"/>
          </p:cNvSpPr>
          <p:nvPr>
            <p:ph type="body" sz="quarter" idx="10"/>
          </p:nvPr>
        </p:nvSpPr>
        <p:spPr>
          <a:xfrm>
            <a:off x="531948" y="1476620"/>
            <a:ext cx="11370961" cy="4259628"/>
          </a:xfrm>
        </p:spPr>
        <p:txBody>
          <a:bodyPr/>
          <a:lstStyle/>
          <a:p>
            <a:r>
              <a:rPr lang="en-US" dirty="0" smtClean="0"/>
              <a:t>Improvements in WS2012 (and later)</a:t>
            </a:r>
          </a:p>
          <a:p>
            <a:pPr lvl="1"/>
            <a:r>
              <a:rPr lang="en-US" dirty="0" smtClean="0"/>
              <a:t>Consolidate Role and Feature deployment </a:t>
            </a:r>
          </a:p>
          <a:p>
            <a:pPr lvl="1"/>
            <a:r>
              <a:rPr lang="en-US" dirty="0" smtClean="0"/>
              <a:t>Simplify initial server configuration</a:t>
            </a:r>
          </a:p>
          <a:p>
            <a:r>
              <a:rPr lang="en-US" dirty="0" smtClean="0"/>
              <a:t>New deployment options</a:t>
            </a:r>
          </a:p>
          <a:p>
            <a:pPr lvl="1"/>
            <a:r>
              <a:rPr lang="en-US" dirty="0" err="1"/>
              <a:t>FoD</a:t>
            </a:r>
            <a:r>
              <a:rPr lang="en-US" dirty="0"/>
              <a:t> - Reduce footprint by removing unwanted source files</a:t>
            </a:r>
          </a:p>
          <a:p>
            <a:pPr lvl="1"/>
            <a:r>
              <a:rPr lang="en-US" dirty="0" smtClean="0"/>
              <a:t>Deploy to offline VHD</a:t>
            </a:r>
          </a:p>
          <a:p>
            <a:pPr lvl="1"/>
            <a:r>
              <a:rPr lang="en-US" dirty="0" smtClean="0"/>
              <a:t>Deployment configuration templates</a:t>
            </a:r>
          </a:p>
          <a:p>
            <a:pPr lvl="1"/>
            <a:r>
              <a:rPr lang="en-US" dirty="0" smtClean="0"/>
              <a:t>Batch deploy via automation</a:t>
            </a:r>
          </a:p>
          <a:p>
            <a:pPr lvl="1"/>
            <a:r>
              <a:rPr lang="en-US" dirty="0" smtClean="0"/>
              <a:t>Distributed deployments (RDS)</a:t>
            </a:r>
          </a:p>
        </p:txBody>
      </p:sp>
    </p:spTree>
    <p:extLst>
      <p:ext uri="{BB962C8B-B14F-4D97-AF65-F5344CB8AC3E}">
        <p14:creationId xmlns:p14="http://schemas.microsoft.com/office/powerpoint/2010/main" val="1949195446"/>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smtClean="0"/>
              <a:t>Demo</a:t>
            </a:r>
            <a:br>
              <a:rPr lang="en-US" sz="5400" dirty="0" smtClean="0"/>
            </a:br>
            <a:r>
              <a:rPr lang="en-US" sz="5400" dirty="0"/>
              <a:t/>
            </a:r>
            <a:br>
              <a:rPr lang="en-US" sz="5400" dirty="0"/>
            </a:br>
            <a:r>
              <a:rPr lang="en-US" sz="5400" dirty="0" smtClean="0"/>
              <a:t>Deploying Roles and Features</a:t>
            </a:r>
            <a:endParaRPr lang="en-US" sz="5400"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3194753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Rectangle 178"/>
          <p:cNvSpPr/>
          <p:nvPr/>
        </p:nvSpPr>
        <p:spPr bwMode="auto">
          <a:xfrm>
            <a:off x="2502" y="5284752"/>
            <a:ext cx="12431473" cy="1709773"/>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2" name="Title 1"/>
          <p:cNvSpPr>
            <a:spLocks noGrp="1"/>
          </p:cNvSpPr>
          <p:nvPr>
            <p:ph type="title"/>
          </p:nvPr>
        </p:nvSpPr>
        <p:spPr>
          <a:xfrm>
            <a:off x="531948" y="233150"/>
            <a:ext cx="11370961" cy="452021"/>
          </a:xfrm>
        </p:spPr>
        <p:txBody>
          <a:bodyPr/>
          <a:lstStyle/>
          <a:p>
            <a:r>
              <a:rPr lang="en-US" sz="3264" dirty="0" smtClean="0"/>
              <a:t>Server Manager: </a:t>
            </a:r>
            <a:r>
              <a:rPr lang="en-US" sz="3264" dirty="0"/>
              <a:t>Core Functionalities</a:t>
            </a:r>
          </a:p>
        </p:txBody>
      </p:sp>
      <p:sp>
        <p:nvSpPr>
          <p:cNvPr id="6" name="Flowchart: Magnetic Disk 5"/>
          <p:cNvSpPr/>
          <p:nvPr/>
        </p:nvSpPr>
        <p:spPr bwMode="auto">
          <a:xfrm>
            <a:off x="6807117" y="3388495"/>
            <a:ext cx="1509478" cy="1567331"/>
          </a:xfrm>
          <a:prstGeom prst="flowChartMagneticDisk">
            <a:avLst/>
          </a:prstGeom>
          <a:solidFill>
            <a:schemeClr val="accent1"/>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
            </a:r>
            <a:br>
              <a:rPr lang="en-US" sz="1428" dirty="0">
                <a:solidFill>
                  <a:srgbClr val="FFFFFF">
                    <a:alpha val="98824"/>
                  </a:srgbClr>
                </a:solidFill>
                <a:latin typeface="Segoe UI" pitchFamily="34" charset="0"/>
                <a:ea typeface="Segoe UI" pitchFamily="34" charset="0"/>
                <a:cs typeface="Segoe UI" pitchFamily="34" charset="0"/>
              </a:rPr>
            </a:br>
            <a:r>
              <a:rPr lang="en-US" sz="1428" dirty="0">
                <a:solidFill>
                  <a:srgbClr val="FFFFFF">
                    <a:alpha val="98824"/>
                  </a:srgbClr>
                </a:solidFill>
                <a:latin typeface="Segoe UI" pitchFamily="34" charset="0"/>
                <a:ea typeface="Segoe UI" pitchFamily="34" charset="0"/>
                <a:cs typeface="Segoe UI" pitchFamily="34" charset="0"/>
              </a:rPr>
              <a:t>Events</a:t>
            </a:r>
            <a:br>
              <a:rPr lang="en-US" sz="1428" dirty="0">
                <a:solidFill>
                  <a:srgbClr val="FFFFFF">
                    <a:alpha val="98824"/>
                  </a:srgbClr>
                </a:solidFill>
                <a:latin typeface="Segoe UI" pitchFamily="34" charset="0"/>
                <a:ea typeface="Segoe UI" pitchFamily="34" charset="0"/>
                <a:cs typeface="Segoe UI" pitchFamily="34" charset="0"/>
              </a:rPr>
            </a:br>
            <a:r>
              <a:rPr lang="en-US" sz="1428" dirty="0">
                <a:solidFill>
                  <a:srgbClr val="FFFFFF">
                    <a:alpha val="98824"/>
                  </a:srgbClr>
                </a:solidFill>
                <a:latin typeface="Segoe UI" pitchFamily="34" charset="0"/>
                <a:ea typeface="Segoe UI" pitchFamily="34" charset="0"/>
                <a:cs typeface="Segoe UI" pitchFamily="34" charset="0"/>
              </a:rPr>
              <a:t>Services</a:t>
            </a:r>
            <a:br>
              <a:rPr lang="en-US" sz="1428" dirty="0">
                <a:solidFill>
                  <a:srgbClr val="FFFFFF">
                    <a:alpha val="98824"/>
                  </a:srgbClr>
                </a:solidFill>
                <a:latin typeface="Segoe UI" pitchFamily="34" charset="0"/>
                <a:ea typeface="Segoe UI" pitchFamily="34" charset="0"/>
                <a:cs typeface="Segoe UI" pitchFamily="34" charset="0"/>
              </a:rPr>
            </a:br>
            <a:r>
              <a:rPr lang="en-US" sz="1428" dirty="0">
                <a:solidFill>
                  <a:srgbClr val="FFFFFF">
                    <a:alpha val="98824"/>
                  </a:srgbClr>
                </a:solidFill>
                <a:latin typeface="Segoe UI" pitchFamily="34" charset="0"/>
                <a:ea typeface="Segoe UI" pitchFamily="34" charset="0"/>
                <a:cs typeface="Segoe UI" pitchFamily="34" charset="0"/>
              </a:rPr>
              <a:t>Performance</a:t>
            </a:r>
            <a:br>
              <a:rPr lang="en-US" sz="1428" dirty="0">
                <a:solidFill>
                  <a:srgbClr val="FFFFFF">
                    <a:alpha val="98824"/>
                  </a:srgbClr>
                </a:solidFill>
                <a:latin typeface="Segoe UI" pitchFamily="34" charset="0"/>
                <a:ea typeface="Segoe UI" pitchFamily="34" charset="0"/>
                <a:cs typeface="Segoe UI" pitchFamily="34" charset="0"/>
              </a:rPr>
            </a:br>
            <a:r>
              <a:rPr lang="en-US" sz="1428" dirty="0">
                <a:solidFill>
                  <a:srgbClr val="FFFFFF">
                    <a:alpha val="98824"/>
                  </a:srgbClr>
                </a:solidFill>
                <a:latin typeface="Segoe UI" pitchFamily="34" charset="0"/>
                <a:ea typeface="Segoe UI" pitchFamily="34" charset="0"/>
                <a:cs typeface="Segoe UI" pitchFamily="34" charset="0"/>
              </a:rPr>
              <a:t>BPA</a:t>
            </a:r>
          </a:p>
        </p:txBody>
      </p:sp>
      <p:grpSp>
        <p:nvGrpSpPr>
          <p:cNvPr id="185" name="Group 184"/>
          <p:cNvGrpSpPr/>
          <p:nvPr/>
        </p:nvGrpSpPr>
        <p:grpSpPr>
          <a:xfrm>
            <a:off x="1311608" y="5477096"/>
            <a:ext cx="6602419" cy="1361995"/>
            <a:chOff x="1283554" y="5370190"/>
            <a:chExt cx="6473547" cy="1335410"/>
          </a:xfrm>
        </p:grpSpPr>
        <p:grpSp>
          <p:nvGrpSpPr>
            <p:cNvPr id="22" name="Group 21"/>
            <p:cNvGrpSpPr/>
            <p:nvPr/>
          </p:nvGrpSpPr>
          <p:grpSpPr>
            <a:xfrm>
              <a:off x="2727901" y="5400020"/>
              <a:ext cx="1447800" cy="1229380"/>
              <a:chOff x="3656012" y="5105400"/>
              <a:chExt cx="1447800" cy="1229380"/>
            </a:xfrm>
          </p:grpSpPr>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20" name="Picture 19"/>
              <p:cNvPicPr>
                <a:picLocks noChangeAspect="1"/>
              </p:cNvPicPr>
              <p:nvPr/>
            </p:nvPicPr>
            <p:blipFill>
              <a:blip r:embed="rId3">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21" name="Picture 20"/>
              <p:cNvPicPr>
                <a:picLocks noChangeAspect="1"/>
              </p:cNvPicPr>
              <p:nvPr/>
            </p:nvPicPr>
            <p:blipFill>
              <a:blip r:embed="rId3">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nvGrpSpPr>
            <p:cNvPr id="23" name="Group 22"/>
            <p:cNvGrpSpPr/>
            <p:nvPr/>
          </p:nvGrpSpPr>
          <p:grpSpPr>
            <a:xfrm>
              <a:off x="6309301" y="5476220"/>
              <a:ext cx="1447800" cy="1229380"/>
              <a:chOff x="3656012" y="5105400"/>
              <a:chExt cx="1447800" cy="1229380"/>
            </a:xfrm>
          </p:grpSpPr>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25" name="Picture 24"/>
              <p:cNvPicPr>
                <a:picLocks noChangeAspect="1"/>
              </p:cNvPicPr>
              <p:nvPr/>
            </p:nvPicPr>
            <p:blipFill>
              <a:blip r:embed="rId3">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nvGrpSpPr>
            <p:cNvPr id="35" name="Group 34"/>
            <p:cNvGrpSpPr/>
            <p:nvPr/>
          </p:nvGrpSpPr>
          <p:grpSpPr>
            <a:xfrm>
              <a:off x="4251901" y="5370190"/>
              <a:ext cx="1871508" cy="1335410"/>
              <a:chOff x="5934693" y="5146115"/>
              <a:chExt cx="1871508" cy="1335410"/>
            </a:xfrm>
          </p:grpSpPr>
          <p:grpSp>
            <p:nvGrpSpPr>
              <p:cNvPr id="27" name="Group 26"/>
              <p:cNvGrpSpPr/>
              <p:nvPr/>
            </p:nvGrpSpPr>
            <p:grpSpPr>
              <a:xfrm>
                <a:off x="5934693" y="5146115"/>
                <a:ext cx="1447800" cy="1229380"/>
                <a:chOff x="3656012" y="5105400"/>
                <a:chExt cx="1447800" cy="1229380"/>
              </a:xfrm>
            </p:grpSpPr>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29" name="Picture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30" name="Picture 29"/>
                <p:cNvPicPr>
                  <a:picLocks noChangeAspect="1"/>
                </p:cNvPicPr>
                <p:nvPr/>
              </p:nvPicPr>
              <p:blipFill>
                <a:blip r:embed="rId3">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nvGrpSpPr>
              <p:cNvPr id="31" name="Group 30"/>
              <p:cNvGrpSpPr/>
              <p:nvPr/>
            </p:nvGrpSpPr>
            <p:grpSpPr>
              <a:xfrm>
                <a:off x="6358401" y="5252145"/>
                <a:ext cx="1447800" cy="1229380"/>
                <a:chOff x="3656012" y="5105400"/>
                <a:chExt cx="1447800" cy="1229380"/>
              </a:xfrm>
            </p:grpSpPr>
            <p:pic>
              <p:nvPicPr>
                <p:cNvPr id="32" name="Picture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33" name="Picture 32"/>
                <p:cNvPicPr>
                  <a:picLocks noChangeAspect="1"/>
                </p:cNvPicPr>
                <p:nvPr/>
              </p:nvPicPr>
              <p:blipFill>
                <a:blip r:embed="rId3">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34" name="Picture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sp>
          <p:nvSpPr>
            <p:cNvPr id="81" name="TextBox 80"/>
            <p:cNvSpPr txBox="1"/>
            <p:nvPr/>
          </p:nvSpPr>
          <p:spPr>
            <a:xfrm>
              <a:off x="1283554" y="5643248"/>
              <a:ext cx="1291947" cy="636713"/>
            </a:xfrm>
            <a:prstGeom prst="rect">
              <a:avLst/>
            </a:prstGeom>
            <a:noFill/>
          </p:spPr>
          <p:txBody>
            <a:bodyPr wrap="square" lIns="93260" tIns="93260" rIns="93260" bIns="93260" rtlCol="0">
              <a:spAutoFit/>
            </a:bodyPr>
            <a:lstStyle/>
            <a:p>
              <a:pPr>
                <a:lnSpc>
                  <a:spcPct val="90000"/>
                </a:lnSpc>
                <a:spcBef>
                  <a:spcPct val="20000"/>
                </a:spcBef>
                <a:buSzPct val="90000"/>
              </a:pPr>
              <a:r>
                <a:rPr lang="en-US" sz="1632" b="1" dirty="0">
                  <a:solidFill>
                    <a:schemeClr val="tx1">
                      <a:alpha val="99000"/>
                    </a:schemeClr>
                  </a:solidFill>
                </a:rPr>
                <a:t>REMOTE SERVERS</a:t>
              </a:r>
            </a:p>
          </p:txBody>
        </p:sp>
      </p:grpSp>
      <p:grpSp>
        <p:nvGrpSpPr>
          <p:cNvPr id="182" name="Group 181"/>
          <p:cNvGrpSpPr/>
          <p:nvPr/>
        </p:nvGrpSpPr>
        <p:grpSpPr>
          <a:xfrm>
            <a:off x="2946606" y="1726382"/>
            <a:ext cx="5914008" cy="1567861"/>
            <a:chOff x="2886639" y="1692686"/>
            <a:chExt cx="5798573" cy="1537258"/>
          </a:xfrm>
        </p:grpSpPr>
        <p:cxnSp>
          <p:nvCxnSpPr>
            <p:cNvPr id="38" name="Straight Connector 37"/>
            <p:cNvCxnSpPr/>
            <p:nvPr/>
          </p:nvCxnSpPr>
          <p:spPr>
            <a:xfrm>
              <a:off x="2886639" y="3200400"/>
              <a:ext cx="5798573" cy="0"/>
            </a:xfrm>
            <a:prstGeom prst="line">
              <a:avLst/>
            </a:prstGeom>
            <a:ln w="3175">
              <a:solidFill>
                <a:schemeClr val="bg1">
                  <a:lumMod val="60000"/>
                  <a:lumOff val="4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181" name="Group 180"/>
            <p:cNvGrpSpPr/>
            <p:nvPr/>
          </p:nvGrpSpPr>
          <p:grpSpPr>
            <a:xfrm>
              <a:off x="4139343" y="1692686"/>
              <a:ext cx="2717069" cy="1353705"/>
              <a:chOff x="4139343" y="1692686"/>
              <a:chExt cx="2717069" cy="1353705"/>
            </a:xfrm>
          </p:grpSpPr>
          <p:sp>
            <p:nvSpPr>
              <p:cNvPr id="62" name="Rounded Rectangle 61"/>
              <p:cNvSpPr/>
              <p:nvPr/>
            </p:nvSpPr>
            <p:spPr bwMode="auto">
              <a:xfrm>
                <a:off x="4567896" y="2057400"/>
                <a:ext cx="866847" cy="547007"/>
              </a:xfrm>
              <a:prstGeom prst="roundRect">
                <a:avLst>
                  <a:gd name="adj" fmla="val 34035"/>
                </a:avLst>
              </a:prstGeom>
              <a:solidFill>
                <a:schemeClr val="accent1"/>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63" name="Rounded Rectangle 62"/>
              <p:cNvSpPr/>
              <p:nvPr/>
            </p:nvSpPr>
            <p:spPr bwMode="auto">
              <a:xfrm>
                <a:off x="4491695" y="2133600"/>
                <a:ext cx="866847" cy="547007"/>
              </a:xfrm>
              <a:prstGeom prst="roundRect">
                <a:avLst>
                  <a:gd name="adj" fmla="val 34035"/>
                </a:avLst>
              </a:prstGeom>
              <a:solidFill>
                <a:schemeClr val="accent1"/>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64" name="Rounded Rectangle 63"/>
              <p:cNvSpPr/>
              <p:nvPr/>
            </p:nvSpPr>
            <p:spPr bwMode="auto">
              <a:xfrm>
                <a:off x="4410625" y="2211655"/>
                <a:ext cx="866847" cy="547007"/>
              </a:xfrm>
              <a:prstGeom prst="roundRect">
                <a:avLst>
                  <a:gd name="adj" fmla="val 34035"/>
                </a:avLst>
              </a:prstGeom>
              <a:solidFill>
                <a:schemeClr val="tx2"/>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65" name="Rounded Rectangle 64"/>
              <p:cNvSpPr/>
              <p:nvPr/>
            </p:nvSpPr>
            <p:spPr bwMode="auto">
              <a:xfrm>
                <a:off x="4296614" y="2279071"/>
                <a:ext cx="866847" cy="547007"/>
              </a:xfrm>
              <a:prstGeom prst="roundRect">
                <a:avLst>
                  <a:gd name="adj" fmla="val 34035"/>
                </a:avLst>
              </a:prstGeom>
              <a:solidFill>
                <a:schemeClr val="accent1"/>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66" name="Rounded Rectangle 65"/>
              <p:cNvSpPr/>
              <p:nvPr/>
            </p:nvSpPr>
            <p:spPr bwMode="auto">
              <a:xfrm>
                <a:off x="4220413" y="2355271"/>
                <a:ext cx="866847" cy="547007"/>
              </a:xfrm>
              <a:prstGeom prst="roundRect">
                <a:avLst>
                  <a:gd name="adj" fmla="val 34035"/>
                </a:avLst>
              </a:prstGeom>
              <a:solidFill>
                <a:schemeClr val="accent1"/>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67" name="Rounded Rectangle 66"/>
              <p:cNvSpPr/>
              <p:nvPr/>
            </p:nvSpPr>
            <p:spPr bwMode="auto">
              <a:xfrm>
                <a:off x="4139343" y="2433326"/>
                <a:ext cx="866847" cy="547007"/>
              </a:xfrm>
              <a:prstGeom prst="roundRect">
                <a:avLst>
                  <a:gd name="adj" fmla="val 34035"/>
                </a:avLst>
              </a:prstGeom>
              <a:solidFill>
                <a:schemeClr val="accent1"/>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80" name="Rounded Rectangle 79"/>
              <p:cNvSpPr/>
              <p:nvPr/>
            </p:nvSpPr>
            <p:spPr bwMode="auto">
              <a:xfrm>
                <a:off x="5615790" y="2499384"/>
                <a:ext cx="866847" cy="547007"/>
              </a:xfrm>
              <a:prstGeom prst="roundRect">
                <a:avLst>
                  <a:gd name="adj" fmla="val 34035"/>
                </a:avLst>
              </a:prstGeom>
              <a:solidFill>
                <a:schemeClr val="accent1"/>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21" name="TextBox 120"/>
              <p:cNvSpPr txBox="1"/>
              <p:nvPr/>
            </p:nvSpPr>
            <p:spPr>
              <a:xfrm>
                <a:off x="4532438" y="1692686"/>
                <a:ext cx="947504" cy="382412"/>
              </a:xfrm>
              <a:prstGeom prst="rect">
                <a:avLst/>
              </a:prstGeom>
              <a:noFill/>
            </p:spPr>
            <p:txBody>
              <a:bodyPr wrap="square" lIns="93260" tIns="93260" rIns="93260" bIns="93260" rtlCol="0">
                <a:spAutoFit/>
              </a:bodyPr>
              <a:lstStyle/>
              <a:p>
                <a:pPr>
                  <a:lnSpc>
                    <a:spcPct val="90000"/>
                  </a:lnSpc>
                  <a:spcBef>
                    <a:spcPct val="20000"/>
                  </a:spcBef>
                  <a:buSzPct val="90000"/>
                </a:pPr>
                <a:r>
                  <a:rPr lang="en-US" sz="1428" dirty="0">
                    <a:solidFill>
                      <a:schemeClr val="tx1">
                        <a:alpha val="99000"/>
                      </a:schemeClr>
                    </a:solidFill>
                  </a:rPr>
                  <a:t>Roles</a:t>
                </a:r>
              </a:p>
            </p:txBody>
          </p:sp>
          <p:sp>
            <p:nvSpPr>
              <p:cNvPr id="122" name="TextBox 121"/>
              <p:cNvSpPr txBox="1"/>
              <p:nvPr/>
            </p:nvSpPr>
            <p:spPr>
              <a:xfrm>
                <a:off x="5651661" y="2071251"/>
                <a:ext cx="1204751" cy="382412"/>
              </a:xfrm>
              <a:prstGeom prst="rect">
                <a:avLst/>
              </a:prstGeom>
              <a:noFill/>
            </p:spPr>
            <p:txBody>
              <a:bodyPr wrap="square" lIns="93260" tIns="93260" rIns="93260" bIns="93260" rtlCol="0">
                <a:spAutoFit/>
              </a:bodyPr>
              <a:lstStyle/>
              <a:p>
                <a:pPr>
                  <a:lnSpc>
                    <a:spcPct val="90000"/>
                  </a:lnSpc>
                  <a:spcBef>
                    <a:spcPct val="20000"/>
                  </a:spcBef>
                  <a:buSzPct val="90000"/>
                </a:pPr>
                <a:r>
                  <a:rPr lang="en-US" sz="1428" dirty="0">
                    <a:solidFill>
                      <a:schemeClr val="tx1">
                        <a:alpha val="99000"/>
                      </a:schemeClr>
                    </a:solidFill>
                  </a:rPr>
                  <a:t>All Servers</a:t>
                </a:r>
              </a:p>
            </p:txBody>
          </p:sp>
        </p:grpSp>
        <p:sp>
          <p:nvSpPr>
            <p:cNvPr id="123" name="TextBox 122"/>
            <p:cNvSpPr txBox="1"/>
            <p:nvPr/>
          </p:nvSpPr>
          <p:spPr>
            <a:xfrm>
              <a:off x="2886639" y="2819254"/>
              <a:ext cx="1091935" cy="410690"/>
            </a:xfrm>
            <a:prstGeom prst="rect">
              <a:avLst/>
            </a:prstGeom>
            <a:noFill/>
          </p:spPr>
          <p:txBody>
            <a:bodyPr wrap="square" lIns="93260" tIns="93260" rIns="93260" bIns="93260" rtlCol="0">
              <a:spAutoFit/>
            </a:bodyPr>
            <a:lstStyle/>
            <a:p>
              <a:pPr algn="ctr">
                <a:lnSpc>
                  <a:spcPct val="90000"/>
                </a:lnSpc>
                <a:spcBef>
                  <a:spcPct val="20000"/>
                </a:spcBef>
                <a:buSzPct val="90000"/>
              </a:pPr>
              <a:r>
                <a:rPr lang="en-US" sz="1632" b="1" dirty="0">
                  <a:solidFill>
                    <a:schemeClr val="tx1">
                      <a:alpha val="99000"/>
                    </a:schemeClr>
                  </a:solidFill>
                </a:rPr>
                <a:t>GROUPS</a:t>
              </a:r>
            </a:p>
          </p:txBody>
        </p:sp>
      </p:grpSp>
      <p:grpSp>
        <p:nvGrpSpPr>
          <p:cNvPr id="184" name="Group 183"/>
          <p:cNvGrpSpPr/>
          <p:nvPr/>
        </p:nvGrpSpPr>
        <p:grpSpPr>
          <a:xfrm>
            <a:off x="359285" y="1010320"/>
            <a:ext cx="2361690" cy="3993845"/>
            <a:chOff x="349819" y="990600"/>
            <a:chExt cx="2315593" cy="3915890"/>
          </a:xfrm>
        </p:grpSpPr>
        <p:sp>
          <p:nvSpPr>
            <p:cNvPr id="43" name="Rectangle 42"/>
            <p:cNvSpPr/>
            <p:nvPr/>
          </p:nvSpPr>
          <p:spPr bwMode="auto">
            <a:xfrm>
              <a:off x="354121" y="1331398"/>
              <a:ext cx="704004" cy="2828430"/>
            </a:xfrm>
            <a:prstGeom prst="rect">
              <a:avLst/>
            </a:prstGeom>
            <a:solidFill>
              <a:schemeClr val="tx2">
                <a:lumMod val="40000"/>
                <a:lumOff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44" name="Rectangle 43"/>
            <p:cNvSpPr/>
            <p:nvPr/>
          </p:nvSpPr>
          <p:spPr bwMode="auto">
            <a:xfrm>
              <a:off x="358388" y="1439388"/>
              <a:ext cx="697034" cy="160812"/>
            </a:xfrm>
            <a:prstGeom prst="rect">
              <a:avLst/>
            </a:prstGeom>
            <a:solidFill>
              <a:schemeClr val="accent1"/>
            </a:solidFill>
            <a:ln w="12700">
              <a:solidFill>
                <a:srgbClr val="FFC000"/>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nvGrpSpPr>
            <p:cNvPr id="48" name="Group 47"/>
            <p:cNvGrpSpPr/>
            <p:nvPr/>
          </p:nvGrpSpPr>
          <p:grpSpPr>
            <a:xfrm>
              <a:off x="354121" y="1714500"/>
              <a:ext cx="704786" cy="571500"/>
              <a:chOff x="208808" y="2095500"/>
              <a:chExt cx="704786" cy="571500"/>
            </a:xfrm>
          </p:grpSpPr>
          <p:sp>
            <p:nvSpPr>
              <p:cNvPr id="45" name="Rectangle 44"/>
              <p:cNvSpPr/>
              <p:nvPr/>
            </p:nvSpPr>
            <p:spPr bwMode="auto">
              <a:xfrm>
                <a:off x="209590" y="2095500"/>
                <a:ext cx="704004" cy="16081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46" name="Rectangle 45"/>
              <p:cNvSpPr/>
              <p:nvPr/>
            </p:nvSpPr>
            <p:spPr bwMode="auto">
              <a:xfrm>
                <a:off x="208808" y="2297875"/>
                <a:ext cx="704004" cy="16081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47" name="Rectangle 46"/>
              <p:cNvSpPr/>
              <p:nvPr/>
            </p:nvSpPr>
            <p:spPr bwMode="auto">
              <a:xfrm>
                <a:off x="209590" y="2506188"/>
                <a:ext cx="704004" cy="16081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nvGrpSpPr>
            <p:cNvPr id="49" name="Group 48"/>
            <p:cNvGrpSpPr/>
            <p:nvPr/>
          </p:nvGrpSpPr>
          <p:grpSpPr>
            <a:xfrm>
              <a:off x="349819" y="2341913"/>
              <a:ext cx="711044" cy="571500"/>
              <a:chOff x="205288" y="2095500"/>
              <a:chExt cx="711044" cy="571500"/>
            </a:xfrm>
          </p:grpSpPr>
          <p:sp>
            <p:nvSpPr>
              <p:cNvPr id="50" name="Rectangle 49"/>
              <p:cNvSpPr/>
              <p:nvPr/>
            </p:nvSpPr>
            <p:spPr bwMode="auto">
              <a:xfrm>
                <a:off x="209590" y="2095500"/>
                <a:ext cx="704004" cy="160812"/>
              </a:xfrm>
              <a:prstGeom prst="rect">
                <a:avLst/>
              </a:prstGeom>
              <a:solidFill>
                <a:srgbClr val="F6AE1E"/>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51" name="Rectangle 50"/>
              <p:cNvSpPr/>
              <p:nvPr/>
            </p:nvSpPr>
            <p:spPr bwMode="auto">
              <a:xfrm>
                <a:off x="205288" y="2297875"/>
                <a:ext cx="711044" cy="16081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52" name="Rectangle 51"/>
              <p:cNvSpPr/>
              <p:nvPr/>
            </p:nvSpPr>
            <p:spPr bwMode="auto">
              <a:xfrm>
                <a:off x="209590" y="2506188"/>
                <a:ext cx="704004" cy="16081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nvGrpSpPr>
            <p:cNvPr id="59" name="Group 58"/>
            <p:cNvGrpSpPr/>
            <p:nvPr/>
          </p:nvGrpSpPr>
          <p:grpSpPr>
            <a:xfrm>
              <a:off x="1293812" y="1331398"/>
              <a:ext cx="1371600" cy="999505"/>
              <a:chOff x="1493414" y="1418110"/>
              <a:chExt cx="2006152" cy="1432585"/>
            </a:xfrm>
          </p:grpSpPr>
          <p:sp>
            <p:nvSpPr>
              <p:cNvPr id="15" name="Rectangle 14"/>
              <p:cNvSpPr/>
              <p:nvPr/>
            </p:nvSpPr>
            <p:spPr bwMode="auto">
              <a:xfrm>
                <a:off x="1493414" y="1418110"/>
                <a:ext cx="2006152" cy="1432585"/>
              </a:xfrm>
              <a:prstGeom prst="rect">
                <a:avLst/>
              </a:prstGeom>
              <a:solidFill>
                <a:schemeClr val="accent1">
                  <a:lumMod val="40000"/>
                  <a:lumOff val="60000"/>
                </a:schemeClr>
              </a:solidFill>
              <a:ln w="12700">
                <a:solidFill>
                  <a:srgbClr val="FFC000"/>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2" name="Rounded Rectangle 11"/>
              <p:cNvSpPr/>
              <p:nvPr/>
            </p:nvSpPr>
            <p:spPr bwMode="auto">
              <a:xfrm>
                <a:off x="1598612" y="1524001"/>
                <a:ext cx="399204" cy="376793"/>
              </a:xfrm>
              <a:prstGeom prst="roundRect">
                <a:avLst/>
              </a:prstGeom>
              <a:solidFill>
                <a:schemeClr val="accent1"/>
              </a:solidFill>
              <a:ln w="12700">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53" name="Rounded Rectangle 52"/>
              <p:cNvSpPr/>
              <p:nvPr/>
            </p:nvSpPr>
            <p:spPr bwMode="auto">
              <a:xfrm>
                <a:off x="2055812" y="1528207"/>
                <a:ext cx="399204" cy="376793"/>
              </a:xfrm>
              <a:prstGeom prst="roundRect">
                <a:avLst/>
              </a:prstGeom>
              <a:solidFill>
                <a:schemeClr val="accent1"/>
              </a:solidFill>
              <a:ln w="12700">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54" name="Rounded Rectangle 53"/>
              <p:cNvSpPr/>
              <p:nvPr/>
            </p:nvSpPr>
            <p:spPr bwMode="auto">
              <a:xfrm>
                <a:off x="2513012" y="1528207"/>
                <a:ext cx="399204" cy="376793"/>
              </a:xfrm>
              <a:prstGeom prst="roundRect">
                <a:avLst/>
              </a:prstGeom>
              <a:solidFill>
                <a:schemeClr val="accent1"/>
              </a:solidFill>
              <a:ln w="12700">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55" name="Rounded Rectangle 54"/>
              <p:cNvSpPr/>
              <p:nvPr/>
            </p:nvSpPr>
            <p:spPr bwMode="auto">
              <a:xfrm>
                <a:off x="2970212" y="1528207"/>
                <a:ext cx="399204" cy="376793"/>
              </a:xfrm>
              <a:prstGeom prst="roundRect">
                <a:avLst/>
              </a:prstGeom>
              <a:solidFill>
                <a:schemeClr val="accent1"/>
              </a:solidFill>
              <a:ln w="12700">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56" name="Rounded Rectangle 55"/>
              <p:cNvSpPr/>
              <p:nvPr/>
            </p:nvSpPr>
            <p:spPr bwMode="auto">
              <a:xfrm>
                <a:off x="1580408" y="1985407"/>
                <a:ext cx="399204" cy="376793"/>
              </a:xfrm>
              <a:prstGeom prst="roundRect">
                <a:avLst/>
              </a:prstGeom>
              <a:solidFill>
                <a:srgbClr val="F6AE1E"/>
              </a:solidFill>
              <a:ln w="12700">
                <a:solidFill>
                  <a:srgbClr val="FFC000"/>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57" name="Rounded Rectangle 56"/>
              <p:cNvSpPr/>
              <p:nvPr/>
            </p:nvSpPr>
            <p:spPr bwMode="auto">
              <a:xfrm>
                <a:off x="2037608" y="1985407"/>
                <a:ext cx="399204" cy="376793"/>
              </a:xfrm>
              <a:prstGeom prst="roundRect">
                <a:avLst/>
              </a:prstGeom>
              <a:solidFill>
                <a:schemeClr val="accent1"/>
              </a:solidFill>
              <a:ln w="12700">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58" name="Rounded Rectangle 57"/>
              <p:cNvSpPr/>
              <p:nvPr/>
            </p:nvSpPr>
            <p:spPr bwMode="auto">
              <a:xfrm>
                <a:off x="2513012" y="1985407"/>
                <a:ext cx="399204" cy="376793"/>
              </a:xfrm>
              <a:prstGeom prst="roundRect">
                <a:avLst/>
              </a:prstGeom>
              <a:solidFill>
                <a:schemeClr val="accent1"/>
              </a:solidFill>
              <a:ln w="12700">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nvGrpSpPr>
            <p:cNvPr id="88" name="Group 87"/>
            <p:cNvGrpSpPr/>
            <p:nvPr/>
          </p:nvGrpSpPr>
          <p:grpSpPr>
            <a:xfrm>
              <a:off x="1703615" y="2766739"/>
              <a:ext cx="762924" cy="916465"/>
              <a:chOff x="1165014" y="2618013"/>
              <a:chExt cx="1247463" cy="1338077"/>
            </a:xfrm>
          </p:grpSpPr>
          <p:sp>
            <p:nvSpPr>
              <p:cNvPr id="70" name="Rectangle 69"/>
              <p:cNvSpPr/>
              <p:nvPr/>
            </p:nvSpPr>
            <p:spPr bwMode="auto">
              <a:xfrm>
                <a:off x="1165014" y="2618013"/>
                <a:ext cx="1247463" cy="1338077"/>
              </a:xfrm>
              <a:prstGeom prst="rect">
                <a:avLst/>
              </a:prstGeom>
              <a:solidFill>
                <a:schemeClr val="accent1">
                  <a:lumMod val="40000"/>
                  <a:lumOff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71" name="Rounded Rectangle 70"/>
              <p:cNvSpPr/>
              <p:nvPr/>
            </p:nvSpPr>
            <p:spPr bwMode="auto">
              <a:xfrm>
                <a:off x="1233514" y="2682902"/>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85" name="Rounded Rectangle 84"/>
              <p:cNvSpPr/>
              <p:nvPr/>
            </p:nvSpPr>
            <p:spPr bwMode="auto">
              <a:xfrm>
                <a:off x="1220858" y="3096511"/>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86" name="Rounded Rectangle 85"/>
              <p:cNvSpPr/>
              <p:nvPr/>
            </p:nvSpPr>
            <p:spPr bwMode="auto">
              <a:xfrm>
                <a:off x="1218719" y="3507638"/>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nvGrpSpPr>
            <p:cNvPr id="89" name="Group 88"/>
            <p:cNvGrpSpPr/>
            <p:nvPr/>
          </p:nvGrpSpPr>
          <p:grpSpPr>
            <a:xfrm>
              <a:off x="1623023" y="2862564"/>
              <a:ext cx="762924" cy="916465"/>
              <a:chOff x="1165014" y="2618013"/>
              <a:chExt cx="1247463" cy="1338077"/>
            </a:xfrm>
          </p:grpSpPr>
          <p:sp>
            <p:nvSpPr>
              <p:cNvPr id="90" name="Rectangle 89"/>
              <p:cNvSpPr/>
              <p:nvPr/>
            </p:nvSpPr>
            <p:spPr bwMode="auto">
              <a:xfrm>
                <a:off x="1165014" y="2618013"/>
                <a:ext cx="1247463" cy="1338077"/>
              </a:xfrm>
              <a:prstGeom prst="rect">
                <a:avLst/>
              </a:prstGeom>
              <a:solidFill>
                <a:schemeClr val="accent1">
                  <a:lumMod val="40000"/>
                  <a:lumOff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91" name="Rounded Rectangle 90"/>
              <p:cNvSpPr/>
              <p:nvPr/>
            </p:nvSpPr>
            <p:spPr bwMode="auto">
              <a:xfrm>
                <a:off x="1233514" y="2682902"/>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92" name="Rounded Rectangle 91"/>
              <p:cNvSpPr/>
              <p:nvPr/>
            </p:nvSpPr>
            <p:spPr bwMode="auto">
              <a:xfrm>
                <a:off x="1220858" y="3096511"/>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93" name="Rounded Rectangle 92"/>
              <p:cNvSpPr/>
              <p:nvPr/>
            </p:nvSpPr>
            <p:spPr bwMode="auto">
              <a:xfrm>
                <a:off x="1218719" y="3507638"/>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nvGrpSpPr>
            <p:cNvPr id="94" name="Group 93"/>
            <p:cNvGrpSpPr/>
            <p:nvPr/>
          </p:nvGrpSpPr>
          <p:grpSpPr>
            <a:xfrm>
              <a:off x="1538872" y="2946742"/>
              <a:ext cx="762924" cy="916465"/>
              <a:chOff x="1165014" y="2618013"/>
              <a:chExt cx="1247463" cy="1338077"/>
            </a:xfrm>
          </p:grpSpPr>
          <p:sp>
            <p:nvSpPr>
              <p:cNvPr id="95" name="Rectangle 94"/>
              <p:cNvSpPr/>
              <p:nvPr/>
            </p:nvSpPr>
            <p:spPr bwMode="auto">
              <a:xfrm>
                <a:off x="1165014" y="2618013"/>
                <a:ext cx="1247463" cy="1338077"/>
              </a:xfrm>
              <a:prstGeom prst="rect">
                <a:avLst/>
              </a:prstGeom>
              <a:solidFill>
                <a:srgbClr val="F6AE1E"/>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96" name="Rounded Rectangle 95"/>
              <p:cNvSpPr/>
              <p:nvPr/>
            </p:nvSpPr>
            <p:spPr bwMode="auto">
              <a:xfrm>
                <a:off x="1233514" y="2682902"/>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97" name="Rounded Rectangle 96"/>
              <p:cNvSpPr/>
              <p:nvPr/>
            </p:nvSpPr>
            <p:spPr bwMode="auto">
              <a:xfrm>
                <a:off x="1220858" y="3096511"/>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98" name="Rounded Rectangle 97"/>
              <p:cNvSpPr/>
              <p:nvPr/>
            </p:nvSpPr>
            <p:spPr bwMode="auto">
              <a:xfrm>
                <a:off x="1218719" y="3507638"/>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nvGrpSpPr>
            <p:cNvPr id="99" name="Group 98"/>
            <p:cNvGrpSpPr/>
            <p:nvPr/>
          </p:nvGrpSpPr>
          <p:grpSpPr>
            <a:xfrm>
              <a:off x="1450080" y="3036064"/>
              <a:ext cx="762924" cy="916465"/>
              <a:chOff x="1165014" y="2618013"/>
              <a:chExt cx="1247463" cy="1338077"/>
            </a:xfrm>
          </p:grpSpPr>
          <p:sp>
            <p:nvSpPr>
              <p:cNvPr id="100" name="Rectangle 99"/>
              <p:cNvSpPr/>
              <p:nvPr/>
            </p:nvSpPr>
            <p:spPr bwMode="auto">
              <a:xfrm>
                <a:off x="1165014" y="2618013"/>
                <a:ext cx="1247463" cy="1338077"/>
              </a:xfrm>
              <a:prstGeom prst="rect">
                <a:avLst/>
              </a:prstGeom>
              <a:solidFill>
                <a:schemeClr val="accent1">
                  <a:lumMod val="40000"/>
                  <a:lumOff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01" name="Rounded Rectangle 100"/>
              <p:cNvSpPr/>
              <p:nvPr/>
            </p:nvSpPr>
            <p:spPr bwMode="auto">
              <a:xfrm>
                <a:off x="1233514" y="2682902"/>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02" name="Rounded Rectangle 101"/>
              <p:cNvSpPr/>
              <p:nvPr/>
            </p:nvSpPr>
            <p:spPr bwMode="auto">
              <a:xfrm>
                <a:off x="1220858" y="3096511"/>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03" name="Rounded Rectangle 102"/>
              <p:cNvSpPr/>
              <p:nvPr/>
            </p:nvSpPr>
            <p:spPr bwMode="auto">
              <a:xfrm>
                <a:off x="1218719" y="3507638"/>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nvGrpSpPr>
            <p:cNvPr id="104" name="Group 103"/>
            <p:cNvGrpSpPr/>
            <p:nvPr/>
          </p:nvGrpSpPr>
          <p:grpSpPr>
            <a:xfrm>
              <a:off x="1361037" y="3127378"/>
              <a:ext cx="762924" cy="916465"/>
              <a:chOff x="1165014" y="2618013"/>
              <a:chExt cx="1247463" cy="1338077"/>
            </a:xfrm>
          </p:grpSpPr>
          <p:sp>
            <p:nvSpPr>
              <p:cNvPr id="105" name="Rectangle 104"/>
              <p:cNvSpPr/>
              <p:nvPr/>
            </p:nvSpPr>
            <p:spPr bwMode="auto">
              <a:xfrm>
                <a:off x="1165014" y="2618013"/>
                <a:ext cx="1247463" cy="1338077"/>
              </a:xfrm>
              <a:prstGeom prst="rect">
                <a:avLst/>
              </a:prstGeom>
              <a:solidFill>
                <a:schemeClr val="accent1">
                  <a:lumMod val="40000"/>
                  <a:lumOff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06" name="Rounded Rectangle 105"/>
              <p:cNvSpPr/>
              <p:nvPr/>
            </p:nvSpPr>
            <p:spPr bwMode="auto">
              <a:xfrm>
                <a:off x="1233514" y="2682902"/>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07" name="Rounded Rectangle 106"/>
              <p:cNvSpPr/>
              <p:nvPr/>
            </p:nvSpPr>
            <p:spPr bwMode="auto">
              <a:xfrm>
                <a:off x="1220858" y="3096511"/>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08" name="Rounded Rectangle 107"/>
              <p:cNvSpPr/>
              <p:nvPr/>
            </p:nvSpPr>
            <p:spPr bwMode="auto">
              <a:xfrm>
                <a:off x="1218719" y="3507638"/>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nvGrpSpPr>
            <p:cNvPr id="109" name="Group 108"/>
            <p:cNvGrpSpPr/>
            <p:nvPr/>
          </p:nvGrpSpPr>
          <p:grpSpPr>
            <a:xfrm>
              <a:off x="1283554" y="3214059"/>
              <a:ext cx="762924" cy="916465"/>
              <a:chOff x="1165014" y="2618013"/>
              <a:chExt cx="1247463" cy="1338077"/>
            </a:xfrm>
          </p:grpSpPr>
          <p:sp>
            <p:nvSpPr>
              <p:cNvPr id="110" name="Rectangle 109"/>
              <p:cNvSpPr/>
              <p:nvPr/>
            </p:nvSpPr>
            <p:spPr bwMode="auto">
              <a:xfrm>
                <a:off x="1165014" y="2618013"/>
                <a:ext cx="1247463" cy="1338077"/>
              </a:xfrm>
              <a:prstGeom prst="rect">
                <a:avLst/>
              </a:prstGeom>
              <a:solidFill>
                <a:schemeClr val="accent1">
                  <a:lumMod val="40000"/>
                  <a:lumOff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11" name="Rounded Rectangle 110"/>
              <p:cNvSpPr/>
              <p:nvPr/>
            </p:nvSpPr>
            <p:spPr bwMode="auto">
              <a:xfrm>
                <a:off x="1233514" y="2682902"/>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12" name="Rounded Rectangle 111"/>
              <p:cNvSpPr/>
              <p:nvPr/>
            </p:nvSpPr>
            <p:spPr bwMode="auto">
              <a:xfrm>
                <a:off x="1220858" y="3096511"/>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13" name="Rounded Rectangle 112"/>
              <p:cNvSpPr/>
              <p:nvPr/>
            </p:nvSpPr>
            <p:spPr bwMode="auto">
              <a:xfrm>
                <a:off x="1218719" y="3507638"/>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sp>
          <p:nvSpPr>
            <p:cNvPr id="114" name="TextBox 113"/>
            <p:cNvSpPr txBox="1"/>
            <p:nvPr/>
          </p:nvSpPr>
          <p:spPr>
            <a:xfrm>
              <a:off x="1241585" y="990600"/>
              <a:ext cx="1099904" cy="382412"/>
            </a:xfrm>
            <a:prstGeom prst="rect">
              <a:avLst/>
            </a:prstGeom>
            <a:noFill/>
          </p:spPr>
          <p:txBody>
            <a:bodyPr wrap="square" lIns="93260" tIns="93260" rIns="93260" bIns="93260" rtlCol="0">
              <a:spAutoFit/>
            </a:bodyPr>
            <a:lstStyle/>
            <a:p>
              <a:pPr>
                <a:lnSpc>
                  <a:spcPct val="90000"/>
                </a:lnSpc>
                <a:spcBef>
                  <a:spcPct val="20000"/>
                </a:spcBef>
                <a:buSzPct val="90000"/>
              </a:pPr>
              <a:r>
                <a:rPr lang="en-US" sz="1428" dirty="0">
                  <a:solidFill>
                    <a:schemeClr val="tx1">
                      <a:alpha val="99000"/>
                    </a:schemeClr>
                  </a:solidFill>
                </a:rPr>
                <a:t>Dashboard</a:t>
              </a:r>
            </a:p>
          </p:txBody>
        </p:sp>
        <p:sp>
          <p:nvSpPr>
            <p:cNvPr id="115" name="TextBox 114"/>
            <p:cNvSpPr txBox="1"/>
            <p:nvPr/>
          </p:nvSpPr>
          <p:spPr>
            <a:xfrm>
              <a:off x="1207125" y="4117235"/>
              <a:ext cx="1296512" cy="382412"/>
            </a:xfrm>
            <a:prstGeom prst="rect">
              <a:avLst/>
            </a:prstGeom>
            <a:noFill/>
          </p:spPr>
          <p:txBody>
            <a:bodyPr wrap="square" lIns="93260" tIns="93260" rIns="93260" bIns="93260" rtlCol="0">
              <a:spAutoFit/>
            </a:bodyPr>
            <a:lstStyle/>
            <a:p>
              <a:pPr>
                <a:lnSpc>
                  <a:spcPct val="90000"/>
                </a:lnSpc>
                <a:spcBef>
                  <a:spcPct val="20000"/>
                </a:spcBef>
                <a:buSzPct val="90000"/>
              </a:pPr>
              <a:r>
                <a:rPr lang="en-US" sz="1428" dirty="0">
                  <a:solidFill>
                    <a:schemeClr val="tx1">
                      <a:alpha val="99000"/>
                    </a:schemeClr>
                  </a:solidFill>
                </a:rPr>
                <a:t>Detail Views</a:t>
              </a:r>
            </a:p>
          </p:txBody>
        </p:sp>
        <p:cxnSp>
          <p:nvCxnSpPr>
            <p:cNvPr id="117" name="Straight Arrow Connector 116"/>
            <p:cNvCxnSpPr>
              <a:stCxn id="44" idx="3"/>
            </p:cNvCxnSpPr>
            <p:nvPr/>
          </p:nvCxnSpPr>
          <p:spPr>
            <a:xfrm>
              <a:off x="1055422" y="1519794"/>
              <a:ext cx="238390"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1058907" y="2417834"/>
              <a:ext cx="479965" cy="559861"/>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25" name="TextBox 124"/>
            <p:cNvSpPr txBox="1"/>
            <p:nvPr/>
          </p:nvSpPr>
          <p:spPr>
            <a:xfrm>
              <a:off x="760633" y="4495800"/>
              <a:ext cx="1123690" cy="410690"/>
            </a:xfrm>
            <a:prstGeom prst="rect">
              <a:avLst/>
            </a:prstGeom>
            <a:noFill/>
          </p:spPr>
          <p:txBody>
            <a:bodyPr wrap="square" lIns="93260" tIns="93260" rIns="93260" bIns="93260" rtlCol="0">
              <a:spAutoFit/>
            </a:bodyPr>
            <a:lstStyle/>
            <a:p>
              <a:pPr algn="ctr">
                <a:lnSpc>
                  <a:spcPct val="90000"/>
                </a:lnSpc>
                <a:spcBef>
                  <a:spcPct val="20000"/>
                </a:spcBef>
                <a:buSzPct val="90000"/>
              </a:pPr>
              <a:r>
                <a:rPr lang="en-US" sz="1632" b="1" dirty="0">
                  <a:solidFill>
                    <a:schemeClr val="tx1">
                      <a:alpha val="99000"/>
                    </a:schemeClr>
                  </a:solidFill>
                </a:rPr>
                <a:t>VIEWS</a:t>
              </a:r>
            </a:p>
          </p:txBody>
        </p:sp>
      </p:grpSp>
      <p:grpSp>
        <p:nvGrpSpPr>
          <p:cNvPr id="183" name="Group 182"/>
          <p:cNvGrpSpPr/>
          <p:nvPr/>
        </p:nvGrpSpPr>
        <p:grpSpPr>
          <a:xfrm>
            <a:off x="2948827" y="3264112"/>
            <a:ext cx="4236526" cy="2212986"/>
            <a:chOff x="2888817" y="3200400"/>
            <a:chExt cx="4153834" cy="2169791"/>
          </a:xfrm>
        </p:grpSpPr>
        <p:sp>
          <p:nvSpPr>
            <p:cNvPr id="60" name="Flowchart: Document 59"/>
            <p:cNvSpPr/>
            <p:nvPr/>
          </p:nvSpPr>
          <p:spPr bwMode="auto">
            <a:xfrm>
              <a:off x="3656012" y="3692966"/>
              <a:ext cx="1019247" cy="981999"/>
            </a:xfrm>
            <a:prstGeom prst="flowChartDocumen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Server Pool</a:t>
              </a:r>
            </a:p>
          </p:txBody>
        </p:sp>
        <p:sp>
          <p:nvSpPr>
            <p:cNvPr id="124" name="TextBox 123"/>
            <p:cNvSpPr txBox="1"/>
            <p:nvPr/>
          </p:nvSpPr>
          <p:spPr>
            <a:xfrm>
              <a:off x="2888817" y="3200400"/>
              <a:ext cx="1071995" cy="410690"/>
            </a:xfrm>
            <a:prstGeom prst="rect">
              <a:avLst/>
            </a:prstGeom>
            <a:noFill/>
          </p:spPr>
          <p:txBody>
            <a:bodyPr wrap="square" lIns="93260" tIns="93260" rIns="93260" bIns="93260" rtlCol="0">
              <a:spAutoFit/>
            </a:bodyPr>
            <a:lstStyle/>
            <a:p>
              <a:pPr algn="ctr">
                <a:lnSpc>
                  <a:spcPct val="90000"/>
                </a:lnSpc>
                <a:spcBef>
                  <a:spcPct val="20000"/>
                </a:spcBef>
                <a:buSzPct val="90000"/>
              </a:pPr>
              <a:r>
                <a:rPr lang="en-US" sz="1632" b="1" dirty="0">
                  <a:solidFill>
                    <a:schemeClr val="tx1">
                      <a:alpha val="99000"/>
                    </a:schemeClr>
                  </a:solidFill>
                </a:rPr>
                <a:t>DATA</a:t>
              </a:r>
            </a:p>
          </p:txBody>
        </p:sp>
        <p:sp>
          <p:nvSpPr>
            <p:cNvPr id="175" name="Left Brace 174"/>
            <p:cNvSpPr/>
            <p:nvPr/>
          </p:nvSpPr>
          <p:spPr>
            <a:xfrm rot="5400000">
              <a:off x="4749336" y="3076875"/>
              <a:ext cx="645790" cy="3940841"/>
            </a:xfrm>
            <a:prstGeom prst="leftBrace">
              <a:avLst>
                <a:gd name="adj1" fmla="val 26863"/>
                <a:gd name="adj2" fmla="val 72164"/>
              </a:avLst>
            </a:prstGeom>
            <a:ln w="19050">
              <a:solidFill>
                <a:schemeClr val="accent6"/>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p>
          </p:txBody>
        </p:sp>
      </p:grpSp>
      <p:grpSp>
        <p:nvGrpSpPr>
          <p:cNvPr id="9" name="Group 8"/>
          <p:cNvGrpSpPr/>
          <p:nvPr/>
        </p:nvGrpSpPr>
        <p:grpSpPr>
          <a:xfrm>
            <a:off x="5130200" y="3837766"/>
            <a:ext cx="1172420" cy="1639331"/>
            <a:chOff x="5027612" y="3762857"/>
            <a:chExt cx="1149536" cy="1607333"/>
          </a:xfrm>
        </p:grpSpPr>
        <p:sp>
          <p:nvSpPr>
            <p:cNvPr id="5" name="Flowchart: Magnetic Disk 4"/>
            <p:cNvSpPr/>
            <p:nvPr/>
          </p:nvSpPr>
          <p:spPr bwMode="auto">
            <a:xfrm>
              <a:off x="5027612" y="3762857"/>
              <a:ext cx="1149536" cy="829406"/>
            </a:xfrm>
            <a:prstGeom prst="flowChartMagneticDisk">
              <a:avLst/>
            </a:prstGeom>
            <a:solidFill>
              <a:schemeClr val="accent1"/>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Inventory</a:t>
              </a:r>
            </a:p>
          </p:txBody>
        </p:sp>
        <p:sp>
          <p:nvSpPr>
            <p:cNvPr id="8" name="Up-Down Arrow 7"/>
            <p:cNvSpPr/>
            <p:nvPr/>
          </p:nvSpPr>
          <p:spPr bwMode="auto">
            <a:xfrm>
              <a:off x="5520197" y="4724400"/>
              <a:ext cx="179504" cy="645790"/>
            </a:xfrm>
            <a:prstGeom prst="upDownArrow">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nvGrpSpPr>
          <p:cNvPr id="10" name="Group 9"/>
          <p:cNvGrpSpPr/>
          <p:nvPr/>
        </p:nvGrpSpPr>
        <p:grpSpPr>
          <a:xfrm>
            <a:off x="4224248" y="2090692"/>
            <a:ext cx="1321188" cy="941306"/>
            <a:chOff x="4291743" y="2209800"/>
            <a:chExt cx="1295400" cy="922933"/>
          </a:xfrm>
        </p:grpSpPr>
        <p:sp>
          <p:nvSpPr>
            <p:cNvPr id="146" name="Rounded Rectangle 145"/>
            <p:cNvSpPr/>
            <p:nvPr/>
          </p:nvSpPr>
          <p:spPr bwMode="auto">
            <a:xfrm>
              <a:off x="4720296" y="2209800"/>
              <a:ext cx="866847" cy="547007"/>
            </a:xfrm>
            <a:prstGeom prst="roundRect">
              <a:avLst>
                <a:gd name="adj" fmla="val 34035"/>
              </a:avLst>
            </a:prstGeom>
            <a:solidFill>
              <a:schemeClr val="accent1"/>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58" name="Rounded Rectangle 157"/>
            <p:cNvSpPr/>
            <p:nvPr/>
          </p:nvSpPr>
          <p:spPr bwMode="auto">
            <a:xfrm>
              <a:off x="4644095" y="2286000"/>
              <a:ext cx="866847" cy="547007"/>
            </a:xfrm>
            <a:prstGeom prst="roundRect">
              <a:avLst>
                <a:gd name="adj" fmla="val 34035"/>
              </a:avLst>
            </a:prstGeom>
            <a:solidFill>
              <a:schemeClr val="accent1"/>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64" name="Rounded Rectangle 163"/>
            <p:cNvSpPr/>
            <p:nvPr/>
          </p:nvSpPr>
          <p:spPr bwMode="auto">
            <a:xfrm>
              <a:off x="4563025" y="2364055"/>
              <a:ext cx="866847" cy="547007"/>
            </a:xfrm>
            <a:prstGeom prst="roundRect">
              <a:avLst>
                <a:gd name="adj" fmla="val 34035"/>
              </a:avLst>
            </a:prstGeom>
            <a:solidFill>
              <a:srgbClr val="FFC000"/>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70" name="Rounded Rectangle 169"/>
            <p:cNvSpPr/>
            <p:nvPr/>
          </p:nvSpPr>
          <p:spPr bwMode="auto">
            <a:xfrm>
              <a:off x="4449014" y="2431471"/>
              <a:ext cx="866847" cy="547007"/>
            </a:xfrm>
            <a:prstGeom prst="roundRect">
              <a:avLst>
                <a:gd name="adj" fmla="val 34035"/>
              </a:avLst>
            </a:prstGeom>
            <a:solidFill>
              <a:schemeClr val="accent1"/>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73" name="Rounded Rectangle 172"/>
            <p:cNvSpPr/>
            <p:nvPr/>
          </p:nvSpPr>
          <p:spPr bwMode="auto">
            <a:xfrm>
              <a:off x="4372813" y="2507671"/>
              <a:ext cx="866847" cy="547007"/>
            </a:xfrm>
            <a:prstGeom prst="roundRect">
              <a:avLst>
                <a:gd name="adj" fmla="val 34035"/>
              </a:avLst>
            </a:prstGeom>
            <a:solidFill>
              <a:schemeClr val="accent1"/>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74" name="Rounded Rectangle 173"/>
            <p:cNvSpPr/>
            <p:nvPr/>
          </p:nvSpPr>
          <p:spPr bwMode="auto">
            <a:xfrm>
              <a:off x="4291743" y="2585726"/>
              <a:ext cx="866847" cy="547007"/>
            </a:xfrm>
            <a:prstGeom prst="roundRect">
              <a:avLst>
                <a:gd name="adj" fmla="val 34035"/>
              </a:avLst>
            </a:prstGeom>
            <a:solidFill>
              <a:schemeClr val="accent1"/>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nvGrpSpPr>
          <p:cNvPr id="202" name="Group 201"/>
          <p:cNvGrpSpPr/>
          <p:nvPr/>
        </p:nvGrpSpPr>
        <p:grpSpPr>
          <a:xfrm>
            <a:off x="1313272" y="5477097"/>
            <a:ext cx="6602419" cy="1361995"/>
            <a:chOff x="1283554" y="5370190"/>
            <a:chExt cx="6473547" cy="1335410"/>
          </a:xfrm>
        </p:grpSpPr>
        <p:grpSp>
          <p:nvGrpSpPr>
            <p:cNvPr id="203" name="Group 202"/>
            <p:cNvGrpSpPr/>
            <p:nvPr/>
          </p:nvGrpSpPr>
          <p:grpSpPr>
            <a:xfrm>
              <a:off x="2727901" y="5400020"/>
              <a:ext cx="1447800" cy="1229380"/>
              <a:chOff x="3656012" y="5105400"/>
              <a:chExt cx="1447800" cy="1229380"/>
            </a:xfrm>
          </p:grpSpPr>
          <p:pic>
            <p:nvPicPr>
              <p:cNvPr id="218" name="Picture 2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219" name="Picture 2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220" name="Picture 2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nvGrpSpPr>
            <p:cNvPr id="204" name="Group 203"/>
            <p:cNvGrpSpPr/>
            <p:nvPr/>
          </p:nvGrpSpPr>
          <p:grpSpPr>
            <a:xfrm>
              <a:off x="6309301" y="5476220"/>
              <a:ext cx="1447800" cy="1229380"/>
              <a:chOff x="3656012" y="5105400"/>
              <a:chExt cx="1447800" cy="1229380"/>
            </a:xfrm>
          </p:grpSpPr>
          <p:pic>
            <p:nvPicPr>
              <p:cNvPr id="215" name="Picture 2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216" name="Picture 2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217" name="Picture 2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nvGrpSpPr>
            <p:cNvPr id="205" name="Group 204"/>
            <p:cNvGrpSpPr/>
            <p:nvPr/>
          </p:nvGrpSpPr>
          <p:grpSpPr>
            <a:xfrm>
              <a:off x="4251901" y="5370190"/>
              <a:ext cx="1871508" cy="1335410"/>
              <a:chOff x="5934693" y="5146115"/>
              <a:chExt cx="1871508" cy="1335410"/>
            </a:xfrm>
          </p:grpSpPr>
          <p:grpSp>
            <p:nvGrpSpPr>
              <p:cNvPr id="207" name="Group 206"/>
              <p:cNvGrpSpPr/>
              <p:nvPr/>
            </p:nvGrpSpPr>
            <p:grpSpPr>
              <a:xfrm>
                <a:off x="5934693" y="5146115"/>
                <a:ext cx="1447800" cy="1229380"/>
                <a:chOff x="3656012" y="5105400"/>
                <a:chExt cx="1447800" cy="1229380"/>
              </a:xfrm>
            </p:grpSpPr>
            <p:pic>
              <p:nvPicPr>
                <p:cNvPr id="212" name="Picture 2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213" name="Picture 2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214" name="Picture 2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nvGrpSpPr>
              <p:cNvPr id="208" name="Group 207"/>
              <p:cNvGrpSpPr/>
              <p:nvPr/>
            </p:nvGrpSpPr>
            <p:grpSpPr>
              <a:xfrm>
                <a:off x="6358401" y="5252145"/>
                <a:ext cx="1447800" cy="1229380"/>
                <a:chOff x="3656012" y="5105400"/>
                <a:chExt cx="1447800" cy="1229380"/>
              </a:xfrm>
            </p:grpSpPr>
            <p:pic>
              <p:nvPicPr>
                <p:cNvPr id="209" name="Picture 20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210" name="Picture 20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211" name="Picture 2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sp>
          <p:nvSpPr>
            <p:cNvPr id="206" name="TextBox 205"/>
            <p:cNvSpPr txBox="1"/>
            <p:nvPr/>
          </p:nvSpPr>
          <p:spPr>
            <a:xfrm>
              <a:off x="1283554" y="5643248"/>
              <a:ext cx="1291947" cy="636713"/>
            </a:xfrm>
            <a:prstGeom prst="rect">
              <a:avLst/>
            </a:prstGeom>
            <a:noFill/>
          </p:spPr>
          <p:txBody>
            <a:bodyPr wrap="square" lIns="93260" tIns="93260" rIns="93260" bIns="93260" rtlCol="0">
              <a:spAutoFit/>
            </a:bodyPr>
            <a:lstStyle/>
            <a:p>
              <a:pPr>
                <a:lnSpc>
                  <a:spcPct val="90000"/>
                </a:lnSpc>
                <a:spcBef>
                  <a:spcPct val="20000"/>
                </a:spcBef>
                <a:buSzPct val="90000"/>
              </a:pPr>
              <a:r>
                <a:rPr lang="en-US" sz="1632" b="1" dirty="0">
                  <a:solidFill>
                    <a:schemeClr val="tx1">
                      <a:alpha val="99000"/>
                    </a:schemeClr>
                  </a:solidFill>
                </a:rPr>
                <a:t>REMOTE SERVERS</a:t>
              </a:r>
            </a:p>
          </p:txBody>
        </p:sp>
      </p:grpSp>
    </p:spTree>
    <p:extLst>
      <p:ext uri="{BB962C8B-B14F-4D97-AF65-F5344CB8AC3E}">
        <p14:creationId xmlns:p14="http://schemas.microsoft.com/office/powerpoint/2010/main" val="31899037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3"/>
                                        </p:tgtEl>
                                        <p:attrNameLst>
                                          <p:attrName>style.visibility</p:attrName>
                                        </p:attrNameLst>
                                      </p:cBhvr>
                                      <p:to>
                                        <p:strVal val="visible"/>
                                      </p:to>
                                    </p:set>
                                    <p:animEffect transition="in" filter="fade">
                                      <p:cBhvr>
                                        <p:cTn id="7" dur="500"/>
                                        <p:tgtEl>
                                          <p:spTgt spid="183"/>
                                        </p:tgtEl>
                                      </p:cBhvr>
                                    </p:animEffect>
                                  </p:childTnLst>
                                </p:cTn>
                              </p:par>
                              <p:par>
                                <p:cTn id="8" presetID="1" presetClass="exit" presetSubtype="0" fill="hold" nodeType="withEffect">
                                  <p:stCondLst>
                                    <p:cond delay="0"/>
                                  </p:stCondLst>
                                  <p:childTnLst>
                                    <p:set>
                                      <p:cBhvr>
                                        <p:cTn id="9" dur="1" fill="hold">
                                          <p:stCondLst>
                                            <p:cond delay="0"/>
                                          </p:stCondLst>
                                        </p:cTn>
                                        <p:tgtEl>
                                          <p:spTgt spid="20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82"/>
                                        </p:tgtEl>
                                        <p:attrNameLst>
                                          <p:attrName>style.visibility</p:attrName>
                                        </p:attrNameLst>
                                      </p:cBhvr>
                                      <p:to>
                                        <p:strVal val="visible"/>
                                      </p:to>
                                    </p:set>
                                    <p:animEffect transition="in" filter="fade">
                                      <p:cBhvr>
                                        <p:cTn id="19" dur="500"/>
                                        <p:tgtEl>
                                          <p:spTgt spid="18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84"/>
                                        </p:tgtEl>
                                        <p:attrNameLst>
                                          <p:attrName>style.visibility</p:attrName>
                                        </p:attrNameLst>
                                      </p:cBhvr>
                                      <p:to>
                                        <p:strVal val="visible"/>
                                      </p:to>
                                    </p:set>
                                    <p:animEffect transition="in" filter="fade">
                                      <p:cBhvr>
                                        <p:cTn id="24" dur="500"/>
                                        <p:tgtEl>
                                          <p:spTgt spid="184"/>
                                        </p:tgtEl>
                                      </p:cBhvr>
                                    </p:animEffect>
                                  </p:childTnLst>
                                </p:cTn>
                              </p:par>
                              <p:par>
                                <p:cTn id="25" presetID="10"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Rectangle 178"/>
          <p:cNvSpPr/>
          <p:nvPr/>
        </p:nvSpPr>
        <p:spPr bwMode="auto">
          <a:xfrm>
            <a:off x="2502" y="5284752"/>
            <a:ext cx="12431473" cy="1709773"/>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2" name="Title 1"/>
          <p:cNvSpPr>
            <a:spLocks noGrp="1"/>
          </p:cNvSpPr>
          <p:nvPr>
            <p:ph type="title"/>
          </p:nvPr>
        </p:nvSpPr>
        <p:spPr>
          <a:xfrm>
            <a:off x="531948" y="233150"/>
            <a:ext cx="11370961" cy="452021"/>
          </a:xfrm>
        </p:spPr>
        <p:txBody>
          <a:bodyPr/>
          <a:lstStyle/>
          <a:p>
            <a:r>
              <a:rPr lang="en-US" sz="3264" dirty="0"/>
              <a:t>Server </a:t>
            </a:r>
            <a:r>
              <a:rPr lang="en-US" sz="3264" dirty="0" smtClean="0"/>
              <a:t>Manager: Customization concepts</a:t>
            </a:r>
            <a:endParaRPr lang="en-US" sz="3264" dirty="0"/>
          </a:p>
        </p:txBody>
      </p:sp>
      <p:sp>
        <p:nvSpPr>
          <p:cNvPr id="5" name="Flowchart: Magnetic Disk 4"/>
          <p:cNvSpPr/>
          <p:nvPr/>
        </p:nvSpPr>
        <p:spPr bwMode="auto">
          <a:xfrm>
            <a:off x="5130200" y="3837765"/>
            <a:ext cx="1172420" cy="845917"/>
          </a:xfrm>
          <a:prstGeom prst="flowChartMagneticDisk">
            <a:avLst/>
          </a:prstGeom>
          <a:solidFill>
            <a:schemeClr val="accent1"/>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Inventory</a:t>
            </a:r>
          </a:p>
        </p:txBody>
      </p:sp>
      <p:sp>
        <p:nvSpPr>
          <p:cNvPr id="6" name="Flowchart: Magnetic Disk 5"/>
          <p:cNvSpPr/>
          <p:nvPr/>
        </p:nvSpPr>
        <p:spPr bwMode="auto">
          <a:xfrm>
            <a:off x="6807117" y="3388495"/>
            <a:ext cx="1509478" cy="1567331"/>
          </a:xfrm>
          <a:prstGeom prst="flowChartMagneticDisk">
            <a:avLst/>
          </a:prstGeom>
          <a:solidFill>
            <a:schemeClr val="accent1"/>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
            </a:r>
            <a:br>
              <a:rPr lang="en-US" sz="1428" dirty="0">
                <a:solidFill>
                  <a:srgbClr val="FFFFFF">
                    <a:alpha val="98824"/>
                  </a:srgbClr>
                </a:solidFill>
                <a:latin typeface="Segoe UI" pitchFamily="34" charset="0"/>
                <a:ea typeface="Segoe UI" pitchFamily="34" charset="0"/>
                <a:cs typeface="Segoe UI" pitchFamily="34" charset="0"/>
              </a:rPr>
            </a:br>
            <a:r>
              <a:rPr lang="en-US" sz="1428" dirty="0">
                <a:solidFill>
                  <a:srgbClr val="FFFFFF">
                    <a:alpha val="98824"/>
                  </a:srgbClr>
                </a:solidFill>
                <a:latin typeface="Segoe UI" pitchFamily="34" charset="0"/>
                <a:ea typeface="Segoe UI" pitchFamily="34" charset="0"/>
                <a:cs typeface="Segoe UI" pitchFamily="34" charset="0"/>
              </a:rPr>
              <a:t>Events</a:t>
            </a:r>
            <a:br>
              <a:rPr lang="en-US" sz="1428" dirty="0">
                <a:solidFill>
                  <a:srgbClr val="FFFFFF">
                    <a:alpha val="98824"/>
                  </a:srgbClr>
                </a:solidFill>
                <a:latin typeface="Segoe UI" pitchFamily="34" charset="0"/>
                <a:ea typeface="Segoe UI" pitchFamily="34" charset="0"/>
                <a:cs typeface="Segoe UI" pitchFamily="34" charset="0"/>
              </a:rPr>
            </a:br>
            <a:r>
              <a:rPr lang="en-US" sz="1428" dirty="0">
                <a:solidFill>
                  <a:srgbClr val="FFFFFF">
                    <a:alpha val="98824"/>
                  </a:srgbClr>
                </a:solidFill>
                <a:latin typeface="Segoe UI" pitchFamily="34" charset="0"/>
                <a:ea typeface="Segoe UI" pitchFamily="34" charset="0"/>
                <a:cs typeface="Segoe UI" pitchFamily="34" charset="0"/>
              </a:rPr>
              <a:t>Services</a:t>
            </a:r>
            <a:br>
              <a:rPr lang="en-US" sz="1428" dirty="0">
                <a:solidFill>
                  <a:srgbClr val="FFFFFF">
                    <a:alpha val="98824"/>
                  </a:srgbClr>
                </a:solidFill>
                <a:latin typeface="Segoe UI" pitchFamily="34" charset="0"/>
                <a:ea typeface="Segoe UI" pitchFamily="34" charset="0"/>
                <a:cs typeface="Segoe UI" pitchFamily="34" charset="0"/>
              </a:rPr>
            </a:br>
            <a:r>
              <a:rPr lang="en-US" sz="1428" dirty="0">
                <a:solidFill>
                  <a:srgbClr val="FFFFFF">
                    <a:alpha val="98824"/>
                  </a:srgbClr>
                </a:solidFill>
                <a:latin typeface="Segoe UI" pitchFamily="34" charset="0"/>
                <a:ea typeface="Segoe UI" pitchFamily="34" charset="0"/>
                <a:cs typeface="Segoe UI" pitchFamily="34" charset="0"/>
              </a:rPr>
              <a:t>Performance</a:t>
            </a:r>
            <a:br>
              <a:rPr lang="en-US" sz="1428" dirty="0">
                <a:solidFill>
                  <a:srgbClr val="FFFFFF">
                    <a:alpha val="98824"/>
                  </a:srgbClr>
                </a:solidFill>
                <a:latin typeface="Segoe UI" pitchFamily="34" charset="0"/>
                <a:ea typeface="Segoe UI" pitchFamily="34" charset="0"/>
                <a:cs typeface="Segoe UI" pitchFamily="34" charset="0"/>
              </a:rPr>
            </a:br>
            <a:r>
              <a:rPr lang="en-US" sz="1428" dirty="0">
                <a:solidFill>
                  <a:srgbClr val="FFFFFF">
                    <a:alpha val="98824"/>
                  </a:srgbClr>
                </a:solidFill>
                <a:latin typeface="Segoe UI" pitchFamily="34" charset="0"/>
                <a:ea typeface="Segoe UI" pitchFamily="34" charset="0"/>
                <a:cs typeface="Segoe UI" pitchFamily="34" charset="0"/>
              </a:rPr>
              <a:t>BPA</a:t>
            </a:r>
          </a:p>
        </p:txBody>
      </p:sp>
      <p:grpSp>
        <p:nvGrpSpPr>
          <p:cNvPr id="185" name="Group 184"/>
          <p:cNvGrpSpPr/>
          <p:nvPr/>
        </p:nvGrpSpPr>
        <p:grpSpPr>
          <a:xfrm>
            <a:off x="1311608" y="5477096"/>
            <a:ext cx="6602419" cy="1361995"/>
            <a:chOff x="1283554" y="5370190"/>
            <a:chExt cx="6473547" cy="1335410"/>
          </a:xfrm>
        </p:grpSpPr>
        <p:grpSp>
          <p:nvGrpSpPr>
            <p:cNvPr id="22" name="Group 21"/>
            <p:cNvGrpSpPr/>
            <p:nvPr/>
          </p:nvGrpSpPr>
          <p:grpSpPr>
            <a:xfrm>
              <a:off x="2727901" y="5400020"/>
              <a:ext cx="1447800" cy="1229380"/>
              <a:chOff x="3656012" y="5105400"/>
              <a:chExt cx="1447800" cy="1229380"/>
            </a:xfrm>
          </p:grpSpPr>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20" name="Picture 19"/>
              <p:cNvPicPr>
                <a:picLocks noChangeAspect="1"/>
              </p:cNvPicPr>
              <p:nvPr/>
            </p:nvPicPr>
            <p:blipFill>
              <a:blip r:embed="rId3">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21" name="Picture 20"/>
              <p:cNvPicPr>
                <a:picLocks noChangeAspect="1"/>
              </p:cNvPicPr>
              <p:nvPr/>
            </p:nvPicPr>
            <p:blipFill>
              <a:blip r:embed="rId3">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nvGrpSpPr>
            <p:cNvPr id="23" name="Group 22"/>
            <p:cNvGrpSpPr/>
            <p:nvPr/>
          </p:nvGrpSpPr>
          <p:grpSpPr>
            <a:xfrm>
              <a:off x="6309301" y="5476220"/>
              <a:ext cx="1447800" cy="1229380"/>
              <a:chOff x="3656012" y="5105400"/>
              <a:chExt cx="1447800" cy="1229380"/>
            </a:xfrm>
          </p:grpSpPr>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25" name="Picture 24"/>
              <p:cNvPicPr>
                <a:picLocks noChangeAspect="1"/>
              </p:cNvPicPr>
              <p:nvPr/>
            </p:nvPicPr>
            <p:blipFill>
              <a:blip r:embed="rId3">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nvGrpSpPr>
            <p:cNvPr id="35" name="Group 34"/>
            <p:cNvGrpSpPr/>
            <p:nvPr/>
          </p:nvGrpSpPr>
          <p:grpSpPr>
            <a:xfrm>
              <a:off x="4251901" y="5370190"/>
              <a:ext cx="1871508" cy="1335410"/>
              <a:chOff x="5934693" y="5146115"/>
              <a:chExt cx="1871508" cy="1335410"/>
            </a:xfrm>
          </p:grpSpPr>
          <p:grpSp>
            <p:nvGrpSpPr>
              <p:cNvPr id="27" name="Group 26"/>
              <p:cNvGrpSpPr/>
              <p:nvPr/>
            </p:nvGrpSpPr>
            <p:grpSpPr>
              <a:xfrm>
                <a:off x="5934693" y="5146115"/>
                <a:ext cx="1447800" cy="1229380"/>
                <a:chOff x="3656012" y="5105400"/>
                <a:chExt cx="1447800" cy="1229380"/>
              </a:xfrm>
            </p:grpSpPr>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29" name="Picture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30" name="Picture 29"/>
                <p:cNvPicPr>
                  <a:picLocks noChangeAspect="1"/>
                </p:cNvPicPr>
                <p:nvPr/>
              </p:nvPicPr>
              <p:blipFill>
                <a:blip r:embed="rId3">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nvGrpSpPr>
              <p:cNvPr id="31" name="Group 30"/>
              <p:cNvGrpSpPr/>
              <p:nvPr/>
            </p:nvGrpSpPr>
            <p:grpSpPr>
              <a:xfrm>
                <a:off x="6358401" y="5252145"/>
                <a:ext cx="1447800" cy="1229380"/>
                <a:chOff x="3656012" y="5105400"/>
                <a:chExt cx="1447800" cy="1229380"/>
              </a:xfrm>
            </p:grpSpPr>
            <p:pic>
              <p:nvPicPr>
                <p:cNvPr id="32" name="Picture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6012" y="5257800"/>
                  <a:ext cx="857106" cy="1076980"/>
                </a:xfrm>
                <a:prstGeom prst="rect">
                  <a:avLst/>
                </a:prstGeom>
              </p:spPr>
            </p:pic>
            <p:pic>
              <p:nvPicPr>
                <p:cNvPr id="33" name="Picture 32"/>
                <p:cNvPicPr>
                  <a:picLocks noChangeAspect="1"/>
                </p:cNvPicPr>
                <p:nvPr/>
              </p:nvPicPr>
              <p:blipFill>
                <a:blip r:embed="rId3">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3960812" y="5181600"/>
                  <a:ext cx="857106" cy="1076980"/>
                </a:xfrm>
                <a:prstGeom prst="rect">
                  <a:avLst/>
                </a:prstGeom>
              </p:spPr>
            </p:pic>
            <p:pic>
              <p:nvPicPr>
                <p:cNvPr id="34" name="Picture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6706" y="5105400"/>
                  <a:ext cx="857106" cy="1076980"/>
                </a:xfrm>
                <a:prstGeom prst="rect">
                  <a:avLst/>
                </a:prstGeom>
              </p:spPr>
            </p:pic>
          </p:grpSp>
        </p:grpSp>
        <p:sp>
          <p:nvSpPr>
            <p:cNvPr id="81" name="TextBox 80"/>
            <p:cNvSpPr txBox="1"/>
            <p:nvPr/>
          </p:nvSpPr>
          <p:spPr>
            <a:xfrm>
              <a:off x="1283554" y="5643248"/>
              <a:ext cx="1291947" cy="636713"/>
            </a:xfrm>
            <a:prstGeom prst="rect">
              <a:avLst/>
            </a:prstGeom>
            <a:noFill/>
          </p:spPr>
          <p:txBody>
            <a:bodyPr wrap="square" lIns="93260" tIns="93260" rIns="93260" bIns="93260" rtlCol="0">
              <a:spAutoFit/>
            </a:bodyPr>
            <a:lstStyle/>
            <a:p>
              <a:pPr>
                <a:lnSpc>
                  <a:spcPct val="90000"/>
                </a:lnSpc>
                <a:spcBef>
                  <a:spcPct val="20000"/>
                </a:spcBef>
                <a:buSzPct val="90000"/>
              </a:pPr>
              <a:r>
                <a:rPr lang="en-US" sz="1632" b="1" dirty="0">
                  <a:solidFill>
                    <a:schemeClr val="bg1">
                      <a:alpha val="99000"/>
                    </a:schemeClr>
                  </a:solidFill>
                </a:rPr>
                <a:t>REMOTE SERVERS</a:t>
              </a:r>
            </a:p>
          </p:txBody>
        </p:sp>
      </p:grpSp>
      <p:grpSp>
        <p:nvGrpSpPr>
          <p:cNvPr id="182" name="Group 181"/>
          <p:cNvGrpSpPr/>
          <p:nvPr/>
        </p:nvGrpSpPr>
        <p:grpSpPr>
          <a:xfrm>
            <a:off x="2946606" y="1726382"/>
            <a:ext cx="5914008" cy="1567861"/>
            <a:chOff x="2886639" y="1692686"/>
            <a:chExt cx="5798573" cy="1537258"/>
          </a:xfrm>
        </p:grpSpPr>
        <p:cxnSp>
          <p:nvCxnSpPr>
            <p:cNvPr id="38" name="Straight Connector 37"/>
            <p:cNvCxnSpPr/>
            <p:nvPr/>
          </p:nvCxnSpPr>
          <p:spPr>
            <a:xfrm>
              <a:off x="2886639" y="3200400"/>
              <a:ext cx="5798573" cy="0"/>
            </a:xfrm>
            <a:prstGeom prst="line">
              <a:avLst/>
            </a:prstGeom>
            <a:ln w="3175">
              <a:solidFill>
                <a:schemeClr val="bg1">
                  <a:lumMod val="60000"/>
                  <a:lumOff val="4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181" name="Group 180"/>
            <p:cNvGrpSpPr/>
            <p:nvPr/>
          </p:nvGrpSpPr>
          <p:grpSpPr>
            <a:xfrm>
              <a:off x="4139343" y="1692686"/>
              <a:ext cx="2717069" cy="1353705"/>
              <a:chOff x="4139343" y="1692686"/>
              <a:chExt cx="2717069" cy="1353705"/>
            </a:xfrm>
          </p:grpSpPr>
          <p:sp>
            <p:nvSpPr>
              <p:cNvPr id="62" name="Rounded Rectangle 61"/>
              <p:cNvSpPr/>
              <p:nvPr/>
            </p:nvSpPr>
            <p:spPr bwMode="auto">
              <a:xfrm>
                <a:off x="4567896" y="2057400"/>
                <a:ext cx="866847" cy="547007"/>
              </a:xfrm>
              <a:prstGeom prst="roundRect">
                <a:avLst>
                  <a:gd name="adj" fmla="val 34035"/>
                </a:avLst>
              </a:prstGeom>
              <a:solidFill>
                <a:schemeClr val="accent1"/>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63" name="Rounded Rectangle 62"/>
              <p:cNvSpPr/>
              <p:nvPr/>
            </p:nvSpPr>
            <p:spPr bwMode="auto">
              <a:xfrm>
                <a:off x="4491695" y="2133600"/>
                <a:ext cx="866847" cy="547007"/>
              </a:xfrm>
              <a:prstGeom prst="roundRect">
                <a:avLst>
                  <a:gd name="adj" fmla="val 34035"/>
                </a:avLst>
              </a:prstGeom>
              <a:solidFill>
                <a:schemeClr val="accent1"/>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64" name="Rounded Rectangle 63"/>
              <p:cNvSpPr/>
              <p:nvPr/>
            </p:nvSpPr>
            <p:spPr bwMode="auto">
              <a:xfrm>
                <a:off x="4410625" y="2211655"/>
                <a:ext cx="866847" cy="547007"/>
              </a:xfrm>
              <a:prstGeom prst="roundRect">
                <a:avLst>
                  <a:gd name="adj" fmla="val 34035"/>
                </a:avLst>
              </a:prstGeom>
              <a:solidFill>
                <a:srgbClr val="F6AE1E"/>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65" name="Rounded Rectangle 64"/>
              <p:cNvSpPr/>
              <p:nvPr/>
            </p:nvSpPr>
            <p:spPr bwMode="auto">
              <a:xfrm>
                <a:off x="4296614" y="2279071"/>
                <a:ext cx="866847" cy="547007"/>
              </a:xfrm>
              <a:prstGeom prst="roundRect">
                <a:avLst>
                  <a:gd name="adj" fmla="val 34035"/>
                </a:avLst>
              </a:prstGeom>
              <a:solidFill>
                <a:schemeClr val="accent1"/>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66" name="Rounded Rectangle 65"/>
              <p:cNvSpPr/>
              <p:nvPr/>
            </p:nvSpPr>
            <p:spPr bwMode="auto">
              <a:xfrm>
                <a:off x="4220413" y="2355271"/>
                <a:ext cx="866847" cy="547007"/>
              </a:xfrm>
              <a:prstGeom prst="roundRect">
                <a:avLst>
                  <a:gd name="adj" fmla="val 34035"/>
                </a:avLst>
              </a:prstGeom>
              <a:solidFill>
                <a:schemeClr val="accent1"/>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67" name="Rounded Rectangle 66"/>
              <p:cNvSpPr/>
              <p:nvPr/>
            </p:nvSpPr>
            <p:spPr bwMode="auto">
              <a:xfrm>
                <a:off x="4139343" y="2433326"/>
                <a:ext cx="866847" cy="547007"/>
              </a:xfrm>
              <a:prstGeom prst="roundRect">
                <a:avLst>
                  <a:gd name="adj" fmla="val 34035"/>
                </a:avLst>
              </a:prstGeom>
              <a:solidFill>
                <a:schemeClr val="accent1"/>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80" name="Rounded Rectangle 79"/>
              <p:cNvSpPr/>
              <p:nvPr/>
            </p:nvSpPr>
            <p:spPr bwMode="auto">
              <a:xfrm>
                <a:off x="5615790" y="2499384"/>
                <a:ext cx="866847" cy="547007"/>
              </a:xfrm>
              <a:prstGeom prst="roundRect">
                <a:avLst>
                  <a:gd name="adj" fmla="val 34035"/>
                </a:avLst>
              </a:prstGeom>
              <a:solidFill>
                <a:schemeClr val="accent1"/>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21" name="TextBox 120"/>
              <p:cNvSpPr txBox="1"/>
              <p:nvPr/>
            </p:nvSpPr>
            <p:spPr>
              <a:xfrm>
                <a:off x="4532438" y="1692686"/>
                <a:ext cx="947504" cy="382412"/>
              </a:xfrm>
              <a:prstGeom prst="rect">
                <a:avLst/>
              </a:prstGeom>
              <a:noFill/>
            </p:spPr>
            <p:txBody>
              <a:bodyPr wrap="square" lIns="93260" tIns="93260" rIns="93260" bIns="93260" rtlCol="0">
                <a:spAutoFit/>
              </a:bodyPr>
              <a:lstStyle/>
              <a:p>
                <a:pPr>
                  <a:lnSpc>
                    <a:spcPct val="90000"/>
                  </a:lnSpc>
                  <a:spcBef>
                    <a:spcPct val="20000"/>
                  </a:spcBef>
                  <a:buSzPct val="90000"/>
                </a:pPr>
                <a:r>
                  <a:rPr lang="en-US" sz="1428" dirty="0">
                    <a:solidFill>
                      <a:schemeClr val="tx1">
                        <a:alpha val="99000"/>
                      </a:schemeClr>
                    </a:solidFill>
                  </a:rPr>
                  <a:t>Roles</a:t>
                </a:r>
              </a:p>
            </p:txBody>
          </p:sp>
          <p:sp>
            <p:nvSpPr>
              <p:cNvPr id="122" name="TextBox 121"/>
              <p:cNvSpPr txBox="1"/>
              <p:nvPr/>
            </p:nvSpPr>
            <p:spPr>
              <a:xfrm>
                <a:off x="5651661" y="2071251"/>
                <a:ext cx="1204751" cy="382412"/>
              </a:xfrm>
              <a:prstGeom prst="rect">
                <a:avLst/>
              </a:prstGeom>
              <a:noFill/>
            </p:spPr>
            <p:txBody>
              <a:bodyPr wrap="square" lIns="93260" tIns="93260" rIns="93260" bIns="93260" rtlCol="0">
                <a:spAutoFit/>
              </a:bodyPr>
              <a:lstStyle/>
              <a:p>
                <a:pPr>
                  <a:lnSpc>
                    <a:spcPct val="90000"/>
                  </a:lnSpc>
                  <a:spcBef>
                    <a:spcPct val="20000"/>
                  </a:spcBef>
                  <a:buSzPct val="90000"/>
                </a:pPr>
                <a:r>
                  <a:rPr lang="en-US" sz="1428" dirty="0">
                    <a:solidFill>
                      <a:schemeClr val="tx1">
                        <a:alpha val="99000"/>
                      </a:schemeClr>
                    </a:solidFill>
                  </a:rPr>
                  <a:t>All Servers</a:t>
                </a:r>
              </a:p>
            </p:txBody>
          </p:sp>
        </p:grpSp>
        <p:sp>
          <p:nvSpPr>
            <p:cNvPr id="123" name="TextBox 122"/>
            <p:cNvSpPr txBox="1"/>
            <p:nvPr/>
          </p:nvSpPr>
          <p:spPr>
            <a:xfrm>
              <a:off x="2886639" y="2819254"/>
              <a:ext cx="1091935" cy="410690"/>
            </a:xfrm>
            <a:prstGeom prst="rect">
              <a:avLst/>
            </a:prstGeom>
            <a:noFill/>
          </p:spPr>
          <p:txBody>
            <a:bodyPr wrap="square" lIns="93260" tIns="93260" rIns="93260" bIns="93260" rtlCol="0">
              <a:spAutoFit/>
            </a:bodyPr>
            <a:lstStyle/>
            <a:p>
              <a:pPr algn="ctr">
                <a:lnSpc>
                  <a:spcPct val="90000"/>
                </a:lnSpc>
                <a:spcBef>
                  <a:spcPct val="20000"/>
                </a:spcBef>
                <a:buSzPct val="90000"/>
              </a:pPr>
              <a:r>
                <a:rPr lang="en-US" sz="1632" b="1" dirty="0">
                  <a:solidFill>
                    <a:schemeClr val="tx1">
                      <a:alpha val="99000"/>
                    </a:schemeClr>
                  </a:solidFill>
                </a:rPr>
                <a:t>GROUPS</a:t>
              </a:r>
            </a:p>
          </p:txBody>
        </p:sp>
      </p:grpSp>
      <p:grpSp>
        <p:nvGrpSpPr>
          <p:cNvPr id="180" name="Group 179"/>
          <p:cNvGrpSpPr/>
          <p:nvPr/>
        </p:nvGrpSpPr>
        <p:grpSpPr>
          <a:xfrm>
            <a:off x="6910652" y="1747648"/>
            <a:ext cx="1128838" cy="1289325"/>
            <a:chOff x="6773312" y="1713536"/>
            <a:chExt cx="1106804" cy="1264159"/>
          </a:xfrm>
          <a:solidFill>
            <a:schemeClr val="accent6"/>
          </a:solidFill>
        </p:grpSpPr>
        <p:sp>
          <p:nvSpPr>
            <p:cNvPr id="132" name="Rounded Rectangle 131"/>
            <p:cNvSpPr/>
            <p:nvPr/>
          </p:nvSpPr>
          <p:spPr bwMode="auto">
            <a:xfrm>
              <a:off x="6930583" y="2276433"/>
              <a:ext cx="866847" cy="547007"/>
            </a:xfrm>
            <a:prstGeom prst="roundRect">
              <a:avLst>
                <a:gd name="adj" fmla="val 34035"/>
              </a:avLst>
            </a:prstGeom>
            <a:grp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33" name="Rounded Rectangle 132"/>
            <p:cNvSpPr/>
            <p:nvPr/>
          </p:nvSpPr>
          <p:spPr bwMode="auto">
            <a:xfrm>
              <a:off x="6854382" y="2352633"/>
              <a:ext cx="866847" cy="547007"/>
            </a:xfrm>
            <a:prstGeom prst="roundRect">
              <a:avLst>
                <a:gd name="adj" fmla="val 34035"/>
              </a:avLst>
            </a:prstGeom>
            <a:grp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34" name="Rounded Rectangle 133"/>
            <p:cNvSpPr/>
            <p:nvPr/>
          </p:nvSpPr>
          <p:spPr bwMode="auto">
            <a:xfrm>
              <a:off x="6773312" y="2430688"/>
              <a:ext cx="866847" cy="547007"/>
            </a:xfrm>
            <a:prstGeom prst="roundRect">
              <a:avLst>
                <a:gd name="adj" fmla="val 34035"/>
              </a:avLst>
            </a:prstGeom>
            <a:grp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35" name="TextBox 134"/>
            <p:cNvSpPr txBox="1"/>
            <p:nvPr/>
          </p:nvSpPr>
          <p:spPr>
            <a:xfrm>
              <a:off x="6932612" y="1713536"/>
              <a:ext cx="947504" cy="580159"/>
            </a:xfrm>
            <a:prstGeom prst="rect">
              <a:avLst/>
            </a:prstGeom>
            <a:noFill/>
          </p:spPr>
          <p:txBody>
            <a:bodyPr wrap="square" lIns="93260" tIns="93260" rIns="93260" bIns="93260" rtlCol="0">
              <a:spAutoFit/>
            </a:bodyPr>
            <a:lstStyle/>
            <a:p>
              <a:pPr>
                <a:lnSpc>
                  <a:spcPct val="90000"/>
                </a:lnSpc>
                <a:spcBef>
                  <a:spcPct val="20000"/>
                </a:spcBef>
                <a:buSzPct val="90000"/>
              </a:pPr>
              <a:r>
                <a:rPr lang="en-US" sz="1428" dirty="0">
                  <a:solidFill>
                    <a:schemeClr val="tx1">
                      <a:alpha val="99000"/>
                    </a:schemeClr>
                  </a:solidFill>
                </a:rPr>
                <a:t>User Custom </a:t>
              </a:r>
            </a:p>
          </p:txBody>
        </p:sp>
      </p:grpSp>
      <p:grpSp>
        <p:nvGrpSpPr>
          <p:cNvPr id="157" name="Group 156"/>
          <p:cNvGrpSpPr/>
          <p:nvPr/>
        </p:nvGrpSpPr>
        <p:grpSpPr>
          <a:xfrm>
            <a:off x="1808331" y="2594160"/>
            <a:ext cx="908531" cy="1113263"/>
            <a:chOff x="2431645" y="3642554"/>
            <a:chExt cx="1040105" cy="1266863"/>
          </a:xfrm>
        </p:grpSpPr>
        <p:grpSp>
          <p:nvGrpSpPr>
            <p:cNvPr id="141" name="Group 140"/>
            <p:cNvGrpSpPr/>
            <p:nvPr/>
          </p:nvGrpSpPr>
          <p:grpSpPr>
            <a:xfrm>
              <a:off x="2580952" y="3642554"/>
              <a:ext cx="890798" cy="1170041"/>
              <a:chOff x="1165014" y="2618013"/>
              <a:chExt cx="1247463" cy="1338077"/>
            </a:xfrm>
          </p:grpSpPr>
          <p:sp>
            <p:nvSpPr>
              <p:cNvPr id="142" name="Rectangle 141"/>
              <p:cNvSpPr/>
              <p:nvPr/>
            </p:nvSpPr>
            <p:spPr bwMode="auto">
              <a:xfrm>
                <a:off x="1165014" y="2618013"/>
                <a:ext cx="1247463" cy="13380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43" name="Rounded Rectangle 142"/>
              <p:cNvSpPr/>
              <p:nvPr/>
            </p:nvSpPr>
            <p:spPr bwMode="auto">
              <a:xfrm>
                <a:off x="1233514" y="2682902"/>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44" name="Rounded Rectangle 143"/>
              <p:cNvSpPr/>
              <p:nvPr/>
            </p:nvSpPr>
            <p:spPr bwMode="auto">
              <a:xfrm>
                <a:off x="1220858" y="3096511"/>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45" name="Rounded Rectangle 144"/>
              <p:cNvSpPr/>
              <p:nvPr/>
            </p:nvSpPr>
            <p:spPr bwMode="auto">
              <a:xfrm>
                <a:off x="1218719" y="3507638"/>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nvGrpSpPr>
            <p:cNvPr id="147" name="Group 146"/>
            <p:cNvGrpSpPr/>
            <p:nvPr/>
          </p:nvGrpSpPr>
          <p:grpSpPr>
            <a:xfrm>
              <a:off x="2504864" y="3747085"/>
              <a:ext cx="890798" cy="1063674"/>
              <a:chOff x="1165014" y="2618013"/>
              <a:chExt cx="1247463" cy="1338077"/>
            </a:xfrm>
          </p:grpSpPr>
          <p:sp>
            <p:nvSpPr>
              <p:cNvPr id="148" name="Rectangle 147"/>
              <p:cNvSpPr/>
              <p:nvPr/>
            </p:nvSpPr>
            <p:spPr bwMode="auto">
              <a:xfrm>
                <a:off x="1165014" y="2618013"/>
                <a:ext cx="1247463" cy="13380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49" name="Rounded Rectangle 148"/>
              <p:cNvSpPr/>
              <p:nvPr/>
            </p:nvSpPr>
            <p:spPr bwMode="auto">
              <a:xfrm>
                <a:off x="1233514" y="2682902"/>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50" name="Rounded Rectangle 149"/>
              <p:cNvSpPr/>
              <p:nvPr/>
            </p:nvSpPr>
            <p:spPr bwMode="auto">
              <a:xfrm>
                <a:off x="1220858" y="3096511"/>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51" name="Rounded Rectangle 150"/>
              <p:cNvSpPr/>
              <p:nvPr/>
            </p:nvSpPr>
            <p:spPr bwMode="auto">
              <a:xfrm>
                <a:off x="1218719" y="3507638"/>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nvGrpSpPr>
            <p:cNvPr id="152" name="Group 151"/>
            <p:cNvGrpSpPr/>
            <p:nvPr/>
          </p:nvGrpSpPr>
          <p:grpSpPr>
            <a:xfrm>
              <a:off x="2431645" y="3845743"/>
              <a:ext cx="890798" cy="1063674"/>
              <a:chOff x="1165014" y="2618013"/>
              <a:chExt cx="1247463" cy="1338077"/>
            </a:xfrm>
          </p:grpSpPr>
          <p:sp>
            <p:nvSpPr>
              <p:cNvPr id="153" name="Rectangle 152"/>
              <p:cNvSpPr/>
              <p:nvPr/>
            </p:nvSpPr>
            <p:spPr bwMode="auto">
              <a:xfrm>
                <a:off x="1165014" y="2618013"/>
                <a:ext cx="1247463" cy="13380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54" name="Rounded Rectangle 153"/>
              <p:cNvSpPr/>
              <p:nvPr/>
            </p:nvSpPr>
            <p:spPr bwMode="auto">
              <a:xfrm>
                <a:off x="1233514" y="2682902"/>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55" name="Rounded Rectangle 154"/>
              <p:cNvSpPr/>
              <p:nvPr/>
            </p:nvSpPr>
            <p:spPr bwMode="auto">
              <a:xfrm>
                <a:off x="1220858" y="3096511"/>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56" name="Rounded Rectangle 155"/>
              <p:cNvSpPr/>
              <p:nvPr/>
            </p:nvSpPr>
            <p:spPr bwMode="auto">
              <a:xfrm>
                <a:off x="1218719" y="3507638"/>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sp>
        <p:nvSpPr>
          <p:cNvPr id="43" name="Rectangle 42"/>
          <p:cNvSpPr/>
          <p:nvPr/>
        </p:nvSpPr>
        <p:spPr bwMode="auto">
          <a:xfrm>
            <a:off x="363672" y="1357902"/>
            <a:ext cx="718019" cy="2884737"/>
          </a:xfrm>
          <a:prstGeom prst="rect">
            <a:avLst/>
          </a:prstGeom>
          <a:solidFill>
            <a:schemeClr val="tx2">
              <a:lumMod val="40000"/>
              <a:lumOff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44" name="Rectangle 43"/>
          <p:cNvSpPr/>
          <p:nvPr/>
        </p:nvSpPr>
        <p:spPr bwMode="auto">
          <a:xfrm>
            <a:off x="368024" y="1468042"/>
            <a:ext cx="710910" cy="164013"/>
          </a:xfrm>
          <a:prstGeom prst="rect">
            <a:avLst/>
          </a:prstGeom>
          <a:solidFill>
            <a:schemeClr val="accent1"/>
          </a:solidFill>
          <a:ln w="12700">
            <a:solidFill>
              <a:srgbClr val="FFC000"/>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nvGrpSpPr>
          <p:cNvPr id="48" name="Group 47"/>
          <p:cNvGrpSpPr/>
          <p:nvPr/>
        </p:nvGrpSpPr>
        <p:grpSpPr>
          <a:xfrm>
            <a:off x="363672" y="1748631"/>
            <a:ext cx="718816" cy="582877"/>
            <a:chOff x="208808" y="2095500"/>
            <a:chExt cx="704786" cy="571500"/>
          </a:xfrm>
        </p:grpSpPr>
        <p:sp>
          <p:nvSpPr>
            <p:cNvPr id="45" name="Rectangle 44"/>
            <p:cNvSpPr/>
            <p:nvPr/>
          </p:nvSpPr>
          <p:spPr bwMode="auto">
            <a:xfrm>
              <a:off x="209590" y="2095500"/>
              <a:ext cx="704004" cy="16081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46" name="Rectangle 45"/>
            <p:cNvSpPr/>
            <p:nvPr/>
          </p:nvSpPr>
          <p:spPr bwMode="auto">
            <a:xfrm>
              <a:off x="208808" y="2297875"/>
              <a:ext cx="704004" cy="16081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47" name="Rectangle 46"/>
            <p:cNvSpPr/>
            <p:nvPr/>
          </p:nvSpPr>
          <p:spPr bwMode="auto">
            <a:xfrm>
              <a:off x="209590" y="2506188"/>
              <a:ext cx="704004" cy="16081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nvGrpSpPr>
          <p:cNvPr id="49" name="Group 48"/>
          <p:cNvGrpSpPr/>
          <p:nvPr/>
        </p:nvGrpSpPr>
        <p:grpSpPr>
          <a:xfrm>
            <a:off x="359284" y="2388534"/>
            <a:ext cx="725199" cy="582877"/>
            <a:chOff x="205288" y="2095500"/>
            <a:chExt cx="711044" cy="571500"/>
          </a:xfrm>
        </p:grpSpPr>
        <p:sp>
          <p:nvSpPr>
            <p:cNvPr id="50" name="Rectangle 49"/>
            <p:cNvSpPr/>
            <p:nvPr/>
          </p:nvSpPr>
          <p:spPr bwMode="auto">
            <a:xfrm>
              <a:off x="209590" y="2095500"/>
              <a:ext cx="704004" cy="160812"/>
            </a:xfrm>
            <a:prstGeom prst="rect">
              <a:avLst/>
            </a:prstGeom>
            <a:solidFill>
              <a:srgbClr val="F6AE1E"/>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51" name="Rectangle 50"/>
            <p:cNvSpPr/>
            <p:nvPr/>
          </p:nvSpPr>
          <p:spPr bwMode="auto">
            <a:xfrm>
              <a:off x="205288" y="2297875"/>
              <a:ext cx="711044" cy="16081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52" name="Rectangle 51"/>
            <p:cNvSpPr/>
            <p:nvPr/>
          </p:nvSpPr>
          <p:spPr bwMode="auto">
            <a:xfrm>
              <a:off x="209590" y="2506188"/>
              <a:ext cx="704004" cy="16081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nvGrpSpPr>
          <p:cNvPr id="59" name="Group 58"/>
          <p:cNvGrpSpPr/>
          <p:nvPr/>
        </p:nvGrpSpPr>
        <p:grpSpPr>
          <a:xfrm>
            <a:off x="1322070" y="1357902"/>
            <a:ext cx="1398905" cy="1019403"/>
            <a:chOff x="1493414" y="1418110"/>
            <a:chExt cx="2006152" cy="1432585"/>
          </a:xfrm>
        </p:grpSpPr>
        <p:sp>
          <p:nvSpPr>
            <p:cNvPr id="15" name="Rectangle 14"/>
            <p:cNvSpPr/>
            <p:nvPr/>
          </p:nvSpPr>
          <p:spPr bwMode="auto">
            <a:xfrm>
              <a:off x="1493414" y="1418110"/>
              <a:ext cx="2006152" cy="1432585"/>
            </a:xfrm>
            <a:prstGeom prst="rect">
              <a:avLst/>
            </a:prstGeom>
            <a:solidFill>
              <a:schemeClr val="accent1">
                <a:lumMod val="40000"/>
                <a:lumOff val="60000"/>
              </a:schemeClr>
            </a:solidFill>
            <a:ln w="12700">
              <a:solidFill>
                <a:srgbClr val="FFC000"/>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2" name="Rounded Rectangle 11"/>
            <p:cNvSpPr/>
            <p:nvPr/>
          </p:nvSpPr>
          <p:spPr bwMode="auto">
            <a:xfrm>
              <a:off x="1598612" y="1524001"/>
              <a:ext cx="399204" cy="376793"/>
            </a:xfrm>
            <a:prstGeom prst="roundRect">
              <a:avLst/>
            </a:prstGeom>
            <a:solidFill>
              <a:schemeClr val="accent1"/>
            </a:solidFill>
            <a:ln w="12700">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53" name="Rounded Rectangle 52"/>
            <p:cNvSpPr/>
            <p:nvPr/>
          </p:nvSpPr>
          <p:spPr bwMode="auto">
            <a:xfrm>
              <a:off x="2055812" y="1528207"/>
              <a:ext cx="399204" cy="376793"/>
            </a:xfrm>
            <a:prstGeom prst="roundRect">
              <a:avLst/>
            </a:prstGeom>
            <a:solidFill>
              <a:schemeClr val="accent1"/>
            </a:solidFill>
            <a:ln w="12700">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54" name="Rounded Rectangle 53"/>
            <p:cNvSpPr/>
            <p:nvPr/>
          </p:nvSpPr>
          <p:spPr bwMode="auto">
            <a:xfrm>
              <a:off x="2513012" y="1528207"/>
              <a:ext cx="399204" cy="376793"/>
            </a:xfrm>
            <a:prstGeom prst="roundRect">
              <a:avLst/>
            </a:prstGeom>
            <a:solidFill>
              <a:schemeClr val="accent1"/>
            </a:solidFill>
            <a:ln w="12700">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55" name="Rounded Rectangle 54"/>
            <p:cNvSpPr/>
            <p:nvPr/>
          </p:nvSpPr>
          <p:spPr bwMode="auto">
            <a:xfrm>
              <a:off x="2970212" y="1528207"/>
              <a:ext cx="399204" cy="376793"/>
            </a:xfrm>
            <a:prstGeom prst="roundRect">
              <a:avLst/>
            </a:prstGeom>
            <a:solidFill>
              <a:schemeClr val="accent1"/>
            </a:solidFill>
            <a:ln w="12700">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56" name="Rounded Rectangle 55"/>
            <p:cNvSpPr/>
            <p:nvPr/>
          </p:nvSpPr>
          <p:spPr bwMode="auto">
            <a:xfrm>
              <a:off x="1580408" y="1985407"/>
              <a:ext cx="399204" cy="376793"/>
            </a:xfrm>
            <a:prstGeom prst="roundRect">
              <a:avLst/>
            </a:prstGeom>
            <a:solidFill>
              <a:srgbClr val="F6AE1E"/>
            </a:solidFill>
            <a:ln w="12700">
              <a:solidFill>
                <a:srgbClr val="FFC000"/>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57" name="Rounded Rectangle 56"/>
            <p:cNvSpPr/>
            <p:nvPr/>
          </p:nvSpPr>
          <p:spPr bwMode="auto">
            <a:xfrm>
              <a:off x="2037608" y="1985407"/>
              <a:ext cx="399204" cy="376793"/>
            </a:xfrm>
            <a:prstGeom prst="roundRect">
              <a:avLst/>
            </a:prstGeom>
            <a:solidFill>
              <a:schemeClr val="accent1"/>
            </a:solidFill>
            <a:ln w="12700">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58" name="Rounded Rectangle 57"/>
            <p:cNvSpPr/>
            <p:nvPr/>
          </p:nvSpPr>
          <p:spPr bwMode="auto">
            <a:xfrm>
              <a:off x="2513012" y="1985407"/>
              <a:ext cx="399204" cy="376793"/>
            </a:xfrm>
            <a:prstGeom prst="roundRect">
              <a:avLst/>
            </a:prstGeom>
            <a:solidFill>
              <a:schemeClr val="accent1"/>
            </a:solidFill>
            <a:ln w="12700">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nvGrpSpPr>
          <p:cNvPr id="88" name="Group 87"/>
          <p:cNvGrpSpPr/>
          <p:nvPr/>
        </p:nvGrpSpPr>
        <p:grpSpPr>
          <a:xfrm>
            <a:off x="1740031" y="2821818"/>
            <a:ext cx="778112" cy="934709"/>
            <a:chOff x="1165014" y="2618013"/>
            <a:chExt cx="1247463" cy="1338077"/>
          </a:xfrm>
        </p:grpSpPr>
        <p:sp>
          <p:nvSpPr>
            <p:cNvPr id="70" name="Rectangle 69"/>
            <p:cNvSpPr/>
            <p:nvPr/>
          </p:nvSpPr>
          <p:spPr bwMode="auto">
            <a:xfrm>
              <a:off x="1165014" y="2618013"/>
              <a:ext cx="1247463" cy="1338077"/>
            </a:xfrm>
            <a:prstGeom prst="rect">
              <a:avLst/>
            </a:prstGeom>
            <a:solidFill>
              <a:schemeClr val="accent1">
                <a:lumMod val="40000"/>
                <a:lumOff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71" name="Rounded Rectangle 70"/>
            <p:cNvSpPr/>
            <p:nvPr/>
          </p:nvSpPr>
          <p:spPr bwMode="auto">
            <a:xfrm>
              <a:off x="1233514" y="2682902"/>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85" name="Rounded Rectangle 84"/>
            <p:cNvSpPr/>
            <p:nvPr/>
          </p:nvSpPr>
          <p:spPr bwMode="auto">
            <a:xfrm>
              <a:off x="1220858" y="3096511"/>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86" name="Rounded Rectangle 85"/>
            <p:cNvSpPr/>
            <p:nvPr/>
          </p:nvSpPr>
          <p:spPr bwMode="auto">
            <a:xfrm>
              <a:off x="1218719" y="3507638"/>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nvGrpSpPr>
          <p:cNvPr id="89" name="Group 88"/>
          <p:cNvGrpSpPr/>
          <p:nvPr/>
        </p:nvGrpSpPr>
        <p:grpSpPr>
          <a:xfrm>
            <a:off x="1657834" y="2919550"/>
            <a:ext cx="778112" cy="934709"/>
            <a:chOff x="1165014" y="2618013"/>
            <a:chExt cx="1247463" cy="1338077"/>
          </a:xfrm>
        </p:grpSpPr>
        <p:sp>
          <p:nvSpPr>
            <p:cNvPr id="90" name="Rectangle 89"/>
            <p:cNvSpPr/>
            <p:nvPr/>
          </p:nvSpPr>
          <p:spPr bwMode="auto">
            <a:xfrm>
              <a:off x="1165014" y="2618013"/>
              <a:ext cx="1247463" cy="1338077"/>
            </a:xfrm>
            <a:prstGeom prst="rect">
              <a:avLst/>
            </a:prstGeom>
            <a:solidFill>
              <a:schemeClr val="accent1">
                <a:lumMod val="40000"/>
                <a:lumOff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91" name="Rounded Rectangle 90"/>
            <p:cNvSpPr/>
            <p:nvPr/>
          </p:nvSpPr>
          <p:spPr bwMode="auto">
            <a:xfrm>
              <a:off x="1233514" y="2682902"/>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92" name="Rounded Rectangle 91"/>
            <p:cNvSpPr/>
            <p:nvPr/>
          </p:nvSpPr>
          <p:spPr bwMode="auto">
            <a:xfrm>
              <a:off x="1220858" y="3096511"/>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93" name="Rounded Rectangle 92"/>
            <p:cNvSpPr/>
            <p:nvPr/>
          </p:nvSpPr>
          <p:spPr bwMode="auto">
            <a:xfrm>
              <a:off x="1218719" y="3507638"/>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nvGrpSpPr>
          <p:cNvPr id="94" name="Group 93"/>
          <p:cNvGrpSpPr/>
          <p:nvPr/>
        </p:nvGrpSpPr>
        <p:grpSpPr>
          <a:xfrm>
            <a:off x="1572008" y="3005404"/>
            <a:ext cx="778112" cy="934709"/>
            <a:chOff x="1165014" y="2618013"/>
            <a:chExt cx="1247463" cy="1338077"/>
          </a:xfrm>
        </p:grpSpPr>
        <p:sp>
          <p:nvSpPr>
            <p:cNvPr id="95" name="Rectangle 94"/>
            <p:cNvSpPr/>
            <p:nvPr/>
          </p:nvSpPr>
          <p:spPr bwMode="auto">
            <a:xfrm>
              <a:off x="1165014" y="2618013"/>
              <a:ext cx="1247463" cy="1338077"/>
            </a:xfrm>
            <a:prstGeom prst="rect">
              <a:avLst/>
            </a:prstGeom>
            <a:solidFill>
              <a:srgbClr val="F6AE1E"/>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96" name="Rounded Rectangle 95"/>
            <p:cNvSpPr/>
            <p:nvPr/>
          </p:nvSpPr>
          <p:spPr bwMode="auto">
            <a:xfrm>
              <a:off x="1233514" y="2682902"/>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97" name="Rounded Rectangle 96"/>
            <p:cNvSpPr/>
            <p:nvPr/>
          </p:nvSpPr>
          <p:spPr bwMode="auto">
            <a:xfrm>
              <a:off x="1220858" y="3096511"/>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98" name="Rounded Rectangle 97"/>
            <p:cNvSpPr/>
            <p:nvPr/>
          </p:nvSpPr>
          <p:spPr bwMode="auto">
            <a:xfrm>
              <a:off x="1218719" y="3507638"/>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nvGrpSpPr>
          <p:cNvPr id="99" name="Group 98"/>
          <p:cNvGrpSpPr/>
          <p:nvPr/>
        </p:nvGrpSpPr>
        <p:grpSpPr>
          <a:xfrm>
            <a:off x="1481448" y="3096504"/>
            <a:ext cx="778112" cy="934709"/>
            <a:chOff x="1165014" y="2618013"/>
            <a:chExt cx="1247463" cy="1338077"/>
          </a:xfrm>
        </p:grpSpPr>
        <p:sp>
          <p:nvSpPr>
            <p:cNvPr id="100" name="Rectangle 99"/>
            <p:cNvSpPr/>
            <p:nvPr/>
          </p:nvSpPr>
          <p:spPr bwMode="auto">
            <a:xfrm>
              <a:off x="1165014" y="2618013"/>
              <a:ext cx="1247463" cy="1338077"/>
            </a:xfrm>
            <a:prstGeom prst="rect">
              <a:avLst/>
            </a:prstGeom>
            <a:solidFill>
              <a:schemeClr val="accent1">
                <a:lumMod val="40000"/>
                <a:lumOff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01" name="Rounded Rectangle 100"/>
            <p:cNvSpPr/>
            <p:nvPr/>
          </p:nvSpPr>
          <p:spPr bwMode="auto">
            <a:xfrm>
              <a:off x="1233514" y="2682902"/>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02" name="Rounded Rectangle 101"/>
            <p:cNvSpPr/>
            <p:nvPr/>
          </p:nvSpPr>
          <p:spPr bwMode="auto">
            <a:xfrm>
              <a:off x="1220858" y="3096511"/>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03" name="Rounded Rectangle 102"/>
            <p:cNvSpPr/>
            <p:nvPr/>
          </p:nvSpPr>
          <p:spPr bwMode="auto">
            <a:xfrm>
              <a:off x="1218719" y="3507638"/>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nvGrpSpPr>
          <p:cNvPr id="104" name="Group 103"/>
          <p:cNvGrpSpPr/>
          <p:nvPr/>
        </p:nvGrpSpPr>
        <p:grpSpPr>
          <a:xfrm>
            <a:off x="1390633" y="3189636"/>
            <a:ext cx="778112" cy="934709"/>
            <a:chOff x="1165014" y="2618013"/>
            <a:chExt cx="1247463" cy="1338077"/>
          </a:xfrm>
        </p:grpSpPr>
        <p:sp>
          <p:nvSpPr>
            <p:cNvPr id="105" name="Rectangle 104"/>
            <p:cNvSpPr/>
            <p:nvPr/>
          </p:nvSpPr>
          <p:spPr bwMode="auto">
            <a:xfrm>
              <a:off x="1165014" y="2618013"/>
              <a:ext cx="1247463" cy="1338077"/>
            </a:xfrm>
            <a:prstGeom prst="rect">
              <a:avLst/>
            </a:prstGeom>
            <a:solidFill>
              <a:schemeClr val="accent1">
                <a:lumMod val="40000"/>
                <a:lumOff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06" name="Rounded Rectangle 105"/>
            <p:cNvSpPr/>
            <p:nvPr/>
          </p:nvSpPr>
          <p:spPr bwMode="auto">
            <a:xfrm>
              <a:off x="1233514" y="2682902"/>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07" name="Rounded Rectangle 106"/>
            <p:cNvSpPr/>
            <p:nvPr/>
          </p:nvSpPr>
          <p:spPr bwMode="auto">
            <a:xfrm>
              <a:off x="1220858" y="3096511"/>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08" name="Rounded Rectangle 107"/>
            <p:cNvSpPr/>
            <p:nvPr/>
          </p:nvSpPr>
          <p:spPr bwMode="auto">
            <a:xfrm>
              <a:off x="1218719" y="3507638"/>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nvGrpSpPr>
          <p:cNvPr id="109" name="Group 108"/>
          <p:cNvGrpSpPr/>
          <p:nvPr/>
        </p:nvGrpSpPr>
        <p:grpSpPr>
          <a:xfrm>
            <a:off x="1311607" y="3278043"/>
            <a:ext cx="778112" cy="934709"/>
            <a:chOff x="1165014" y="2618013"/>
            <a:chExt cx="1247463" cy="1338077"/>
          </a:xfrm>
        </p:grpSpPr>
        <p:sp>
          <p:nvSpPr>
            <p:cNvPr id="110" name="Rectangle 109"/>
            <p:cNvSpPr/>
            <p:nvPr/>
          </p:nvSpPr>
          <p:spPr bwMode="auto">
            <a:xfrm>
              <a:off x="1165014" y="2618013"/>
              <a:ext cx="1247463" cy="1338077"/>
            </a:xfrm>
            <a:prstGeom prst="rect">
              <a:avLst/>
            </a:prstGeom>
            <a:solidFill>
              <a:schemeClr val="accent1">
                <a:lumMod val="40000"/>
                <a:lumOff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11" name="Rounded Rectangle 110"/>
            <p:cNvSpPr/>
            <p:nvPr/>
          </p:nvSpPr>
          <p:spPr bwMode="auto">
            <a:xfrm>
              <a:off x="1233514" y="2682902"/>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12" name="Rounded Rectangle 111"/>
            <p:cNvSpPr/>
            <p:nvPr/>
          </p:nvSpPr>
          <p:spPr bwMode="auto">
            <a:xfrm>
              <a:off x="1220858" y="3096511"/>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13" name="Rounded Rectangle 112"/>
            <p:cNvSpPr/>
            <p:nvPr/>
          </p:nvSpPr>
          <p:spPr bwMode="auto">
            <a:xfrm>
              <a:off x="1218719" y="3507638"/>
              <a:ext cx="1114248" cy="348098"/>
            </a:xfrm>
            <a:prstGeom prst="round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sp>
        <p:nvSpPr>
          <p:cNvPr id="114" name="TextBox 113"/>
          <p:cNvSpPr txBox="1"/>
          <p:nvPr/>
        </p:nvSpPr>
        <p:spPr>
          <a:xfrm>
            <a:off x="1268803" y="1010320"/>
            <a:ext cx="1121800" cy="390025"/>
          </a:xfrm>
          <a:prstGeom prst="rect">
            <a:avLst/>
          </a:prstGeom>
          <a:noFill/>
        </p:spPr>
        <p:txBody>
          <a:bodyPr wrap="square" lIns="93260" tIns="93260" rIns="93260" bIns="93260" rtlCol="0">
            <a:spAutoFit/>
          </a:bodyPr>
          <a:lstStyle/>
          <a:p>
            <a:pPr>
              <a:lnSpc>
                <a:spcPct val="90000"/>
              </a:lnSpc>
              <a:spcBef>
                <a:spcPct val="20000"/>
              </a:spcBef>
              <a:buSzPct val="90000"/>
            </a:pPr>
            <a:r>
              <a:rPr lang="en-US" sz="1428" dirty="0">
                <a:solidFill>
                  <a:schemeClr val="tx1">
                    <a:alpha val="99000"/>
                  </a:schemeClr>
                </a:solidFill>
              </a:rPr>
              <a:t>Dashboard</a:t>
            </a:r>
          </a:p>
        </p:txBody>
      </p:sp>
      <p:sp>
        <p:nvSpPr>
          <p:cNvPr id="115" name="TextBox 114"/>
          <p:cNvSpPr txBox="1"/>
          <p:nvPr/>
        </p:nvSpPr>
        <p:spPr>
          <a:xfrm>
            <a:off x="1233657" y="4199198"/>
            <a:ext cx="1322322" cy="390025"/>
          </a:xfrm>
          <a:prstGeom prst="rect">
            <a:avLst/>
          </a:prstGeom>
          <a:noFill/>
        </p:spPr>
        <p:txBody>
          <a:bodyPr wrap="square" lIns="93260" tIns="93260" rIns="93260" bIns="93260" rtlCol="0">
            <a:spAutoFit/>
          </a:bodyPr>
          <a:lstStyle/>
          <a:p>
            <a:pPr>
              <a:lnSpc>
                <a:spcPct val="90000"/>
              </a:lnSpc>
              <a:spcBef>
                <a:spcPct val="20000"/>
              </a:spcBef>
              <a:buSzPct val="90000"/>
            </a:pPr>
            <a:r>
              <a:rPr lang="en-US" sz="1428" dirty="0">
                <a:solidFill>
                  <a:schemeClr val="tx1">
                    <a:alpha val="99000"/>
                  </a:schemeClr>
                </a:solidFill>
              </a:rPr>
              <a:t>Detail Views</a:t>
            </a:r>
          </a:p>
        </p:txBody>
      </p:sp>
      <p:cxnSp>
        <p:nvCxnSpPr>
          <p:cNvPr id="117" name="Straight Arrow Connector 116"/>
          <p:cNvCxnSpPr>
            <a:stCxn id="44" idx="3"/>
          </p:cNvCxnSpPr>
          <p:nvPr/>
        </p:nvCxnSpPr>
        <p:spPr>
          <a:xfrm>
            <a:off x="1078934" y="1550049"/>
            <a:ext cx="243136"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1082489" y="2465967"/>
            <a:ext cx="489520" cy="571006"/>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25" name="TextBox 124"/>
          <p:cNvSpPr txBox="1"/>
          <p:nvPr/>
        </p:nvSpPr>
        <p:spPr>
          <a:xfrm>
            <a:off x="778276" y="4585299"/>
            <a:ext cx="1146060" cy="418866"/>
          </a:xfrm>
          <a:prstGeom prst="rect">
            <a:avLst/>
          </a:prstGeom>
          <a:noFill/>
        </p:spPr>
        <p:txBody>
          <a:bodyPr wrap="square" lIns="93260" tIns="93260" rIns="93260" bIns="93260" rtlCol="0">
            <a:spAutoFit/>
          </a:bodyPr>
          <a:lstStyle/>
          <a:p>
            <a:pPr algn="ctr">
              <a:lnSpc>
                <a:spcPct val="90000"/>
              </a:lnSpc>
              <a:spcBef>
                <a:spcPct val="20000"/>
              </a:spcBef>
              <a:buSzPct val="90000"/>
            </a:pPr>
            <a:r>
              <a:rPr lang="en-US" sz="1632" b="1" dirty="0">
                <a:solidFill>
                  <a:schemeClr val="tx1">
                    <a:alpha val="99000"/>
                  </a:schemeClr>
                </a:solidFill>
              </a:rPr>
              <a:t>VIEWS</a:t>
            </a:r>
          </a:p>
        </p:txBody>
      </p:sp>
      <p:grpSp>
        <p:nvGrpSpPr>
          <p:cNvPr id="136" name="Group 135"/>
          <p:cNvGrpSpPr/>
          <p:nvPr/>
        </p:nvGrpSpPr>
        <p:grpSpPr>
          <a:xfrm>
            <a:off x="364381" y="3044838"/>
            <a:ext cx="718816" cy="582877"/>
            <a:chOff x="208808" y="2095500"/>
            <a:chExt cx="704786" cy="571500"/>
          </a:xfrm>
          <a:solidFill>
            <a:schemeClr val="accent6"/>
          </a:solidFill>
        </p:grpSpPr>
        <p:sp>
          <p:nvSpPr>
            <p:cNvPr id="137" name="Rectangle 136"/>
            <p:cNvSpPr/>
            <p:nvPr/>
          </p:nvSpPr>
          <p:spPr bwMode="auto">
            <a:xfrm>
              <a:off x="209590" y="2095500"/>
              <a:ext cx="704004" cy="160812"/>
            </a:xfrm>
            <a:prstGeom prst="rect">
              <a:avLst/>
            </a:prstGeom>
            <a:grp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38" name="Rectangle 137"/>
            <p:cNvSpPr/>
            <p:nvPr/>
          </p:nvSpPr>
          <p:spPr bwMode="auto">
            <a:xfrm>
              <a:off x="208808" y="2297875"/>
              <a:ext cx="704004" cy="160812"/>
            </a:xfrm>
            <a:prstGeom prst="rect">
              <a:avLst/>
            </a:prstGeom>
            <a:grp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39" name="Rectangle 138"/>
            <p:cNvSpPr/>
            <p:nvPr/>
          </p:nvSpPr>
          <p:spPr bwMode="auto">
            <a:xfrm>
              <a:off x="209590" y="2506188"/>
              <a:ext cx="704004" cy="160812"/>
            </a:xfrm>
            <a:prstGeom prst="rect">
              <a:avLst/>
            </a:prstGeom>
            <a:grp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nvGrpSpPr>
          <p:cNvPr id="162" name="Group 161"/>
          <p:cNvGrpSpPr/>
          <p:nvPr/>
        </p:nvGrpSpPr>
        <p:grpSpPr>
          <a:xfrm>
            <a:off x="1392208" y="1761581"/>
            <a:ext cx="1237066" cy="587127"/>
            <a:chOff x="1362581" y="1879597"/>
            <a:chExt cx="1212920" cy="575667"/>
          </a:xfrm>
          <a:solidFill>
            <a:schemeClr val="accent6"/>
          </a:solidFill>
        </p:grpSpPr>
        <p:sp>
          <p:nvSpPr>
            <p:cNvPr id="159" name="Rounded Rectangle 158"/>
            <p:cNvSpPr/>
            <p:nvPr/>
          </p:nvSpPr>
          <p:spPr bwMode="auto">
            <a:xfrm>
              <a:off x="2302566" y="1879597"/>
              <a:ext cx="272935" cy="268718"/>
            </a:xfrm>
            <a:prstGeom prst="roundRect">
              <a:avLst/>
            </a:prstGeom>
            <a:grpFill/>
            <a:ln w="12700">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60" name="Rounded Rectangle 159"/>
            <p:cNvSpPr/>
            <p:nvPr/>
          </p:nvSpPr>
          <p:spPr bwMode="auto">
            <a:xfrm flipH="1">
              <a:off x="1362581" y="2187394"/>
              <a:ext cx="276090" cy="262886"/>
            </a:xfrm>
            <a:prstGeom prst="roundRect">
              <a:avLst/>
            </a:prstGeom>
            <a:grpFill/>
            <a:ln w="12700">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61" name="Rounded Rectangle 160"/>
            <p:cNvSpPr/>
            <p:nvPr/>
          </p:nvSpPr>
          <p:spPr bwMode="auto">
            <a:xfrm flipH="1">
              <a:off x="1678462" y="2192378"/>
              <a:ext cx="276090" cy="262886"/>
            </a:xfrm>
            <a:prstGeom prst="roundRect">
              <a:avLst/>
            </a:prstGeom>
            <a:grpFill/>
            <a:ln w="12700">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nvGrpSpPr>
          <p:cNvPr id="188" name="Group 187"/>
          <p:cNvGrpSpPr/>
          <p:nvPr/>
        </p:nvGrpSpPr>
        <p:grpSpPr>
          <a:xfrm>
            <a:off x="8549745" y="1570306"/>
            <a:ext cx="3341829" cy="3385520"/>
            <a:chOff x="8380412" y="1539655"/>
            <a:chExt cx="3276600" cy="3319439"/>
          </a:xfrm>
        </p:grpSpPr>
        <p:sp>
          <p:nvSpPr>
            <p:cNvPr id="163" name="Rounded Rectangle 162"/>
            <p:cNvSpPr/>
            <p:nvPr/>
          </p:nvSpPr>
          <p:spPr bwMode="auto">
            <a:xfrm>
              <a:off x="9523412" y="1928263"/>
              <a:ext cx="2133600" cy="2930831"/>
            </a:xfrm>
            <a:prstGeom prst="roundRect">
              <a:avLst>
                <a:gd name="adj" fmla="val 20602"/>
              </a:avLst>
            </a:prstGeom>
            <a:solidFill>
              <a:schemeClr val="tx1"/>
            </a:solidFill>
            <a:ln>
              <a:solidFill>
                <a:schemeClr val="bg2"/>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165" name="Rectangle 164"/>
            <p:cNvSpPr/>
            <p:nvPr/>
          </p:nvSpPr>
          <p:spPr bwMode="auto">
            <a:xfrm>
              <a:off x="9828212" y="2211655"/>
              <a:ext cx="1524000" cy="338281"/>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632" dirty="0">
                  <a:solidFill>
                    <a:schemeClr val="tx1">
                      <a:alpha val="98824"/>
                    </a:schemeClr>
                  </a:solidFill>
                  <a:latin typeface="Segoe UI" pitchFamily="34" charset="0"/>
                  <a:ea typeface="Segoe UI" pitchFamily="34" charset="0"/>
                  <a:cs typeface="Segoe UI" pitchFamily="34" charset="0"/>
                </a:rPr>
                <a:t>Server Set</a:t>
              </a:r>
            </a:p>
          </p:txBody>
        </p:sp>
        <p:sp>
          <p:nvSpPr>
            <p:cNvPr id="166" name="Rectangle 165"/>
            <p:cNvSpPr/>
            <p:nvPr/>
          </p:nvSpPr>
          <p:spPr bwMode="auto">
            <a:xfrm>
              <a:off x="9797054" y="4031547"/>
              <a:ext cx="1524000" cy="54994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632" dirty="0">
                  <a:solidFill>
                    <a:schemeClr val="tx1">
                      <a:alpha val="98824"/>
                    </a:schemeClr>
                  </a:solidFill>
                  <a:latin typeface="Segoe UI" pitchFamily="34" charset="0"/>
                  <a:ea typeface="Segoe UI" pitchFamily="34" charset="0"/>
                  <a:cs typeface="Segoe UI" pitchFamily="34" charset="0"/>
                </a:rPr>
                <a:t>Dashboard Filter</a:t>
              </a:r>
            </a:p>
          </p:txBody>
        </p:sp>
        <p:sp>
          <p:nvSpPr>
            <p:cNvPr id="167" name="Rectangle 166"/>
            <p:cNvSpPr/>
            <p:nvPr/>
          </p:nvSpPr>
          <p:spPr bwMode="auto">
            <a:xfrm>
              <a:off x="9828212" y="2985796"/>
              <a:ext cx="1524000" cy="930463"/>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632" i="1" dirty="0">
                  <a:solidFill>
                    <a:srgbClr val="FFFFFF">
                      <a:alpha val="98824"/>
                    </a:srgbClr>
                  </a:solidFill>
                  <a:latin typeface="Segoe UI" pitchFamily="34" charset="0"/>
                  <a:ea typeface="Segoe UI" pitchFamily="34" charset="0"/>
                  <a:cs typeface="Segoe UI" pitchFamily="34" charset="0"/>
                </a:rPr>
                <a:t>Data Sets</a:t>
              </a:r>
              <a:r>
                <a:rPr lang="en-US" sz="1632" i="1" u="sng" dirty="0">
                  <a:solidFill>
                    <a:srgbClr val="FFFFFF">
                      <a:alpha val="98824"/>
                    </a:srgbClr>
                  </a:solidFill>
                  <a:latin typeface="Segoe UI" pitchFamily="34" charset="0"/>
                  <a:ea typeface="Segoe UI" pitchFamily="34" charset="0"/>
                  <a:cs typeface="Segoe UI" pitchFamily="34" charset="0"/>
                </a:rPr>
                <a:t/>
              </a:r>
              <a:br>
                <a:rPr lang="en-US" sz="1632" i="1" u="sng" dirty="0">
                  <a:solidFill>
                    <a:srgbClr val="FFFFFF">
                      <a:alpha val="98824"/>
                    </a:srgbClr>
                  </a:solidFill>
                  <a:latin typeface="Segoe UI" pitchFamily="34" charset="0"/>
                  <a:ea typeface="Segoe UI" pitchFamily="34" charset="0"/>
                  <a:cs typeface="Segoe UI" pitchFamily="34" charset="0"/>
                </a:rPr>
              </a:br>
              <a:r>
                <a:rPr lang="en-US" sz="1632" i="1" dirty="0">
                  <a:solidFill>
                    <a:srgbClr val="FFFFFF">
                      <a:alpha val="98824"/>
                    </a:srgbClr>
                  </a:solidFill>
                  <a:latin typeface="Segoe UI" pitchFamily="34" charset="0"/>
                  <a:ea typeface="Segoe UI" pitchFamily="34" charset="0"/>
                  <a:cs typeface="Segoe UI" pitchFamily="34" charset="0"/>
                </a:rPr>
                <a:t>+</a:t>
              </a:r>
              <a:br>
                <a:rPr lang="en-US" sz="1632" i="1" dirty="0">
                  <a:solidFill>
                    <a:srgbClr val="FFFFFF">
                      <a:alpha val="98824"/>
                    </a:srgbClr>
                  </a:solidFill>
                  <a:latin typeface="Segoe UI" pitchFamily="34" charset="0"/>
                  <a:ea typeface="Segoe UI" pitchFamily="34" charset="0"/>
                  <a:cs typeface="Segoe UI" pitchFamily="34" charset="0"/>
                </a:rPr>
              </a:br>
              <a:r>
                <a:rPr lang="en-US" sz="1632" i="1" dirty="0">
                  <a:solidFill>
                    <a:srgbClr val="FFFFFF">
                      <a:alpha val="98824"/>
                    </a:srgbClr>
                  </a:solidFill>
                  <a:latin typeface="Segoe UI" pitchFamily="34" charset="0"/>
                  <a:ea typeface="Segoe UI" pitchFamily="34" charset="0"/>
                  <a:cs typeface="Segoe UI" pitchFamily="34" charset="0"/>
                </a:rPr>
                <a:t>Query</a:t>
              </a:r>
            </a:p>
          </p:txBody>
        </p:sp>
        <p:sp>
          <p:nvSpPr>
            <p:cNvPr id="168" name="TextBox 167"/>
            <p:cNvSpPr txBox="1"/>
            <p:nvPr/>
          </p:nvSpPr>
          <p:spPr>
            <a:xfrm>
              <a:off x="9752012" y="2650186"/>
              <a:ext cx="1524000" cy="410690"/>
            </a:xfrm>
            <a:prstGeom prst="rect">
              <a:avLst/>
            </a:prstGeom>
            <a:noFill/>
          </p:spPr>
          <p:txBody>
            <a:bodyPr wrap="square" lIns="93260" tIns="93260" rIns="93260" bIns="93260" rtlCol="0">
              <a:spAutoFit/>
            </a:bodyPr>
            <a:lstStyle/>
            <a:p>
              <a:pPr>
                <a:lnSpc>
                  <a:spcPct val="90000"/>
                </a:lnSpc>
                <a:spcBef>
                  <a:spcPct val="20000"/>
                </a:spcBef>
                <a:buSzPct val="90000"/>
              </a:pPr>
              <a:r>
                <a:rPr lang="en-US" sz="1632" b="1" dirty="0">
                  <a:solidFill>
                    <a:schemeClr val="bg1">
                      <a:alpha val="99000"/>
                    </a:schemeClr>
                  </a:solidFill>
                </a:rPr>
                <a:t>Data Query</a:t>
              </a:r>
            </a:p>
          </p:txBody>
        </p:sp>
        <p:sp>
          <p:nvSpPr>
            <p:cNvPr id="169" name="TextBox 168"/>
            <p:cNvSpPr txBox="1"/>
            <p:nvPr/>
          </p:nvSpPr>
          <p:spPr>
            <a:xfrm>
              <a:off x="9523412" y="1539655"/>
              <a:ext cx="2133600" cy="438903"/>
            </a:xfrm>
            <a:prstGeom prst="rect">
              <a:avLst/>
            </a:prstGeom>
            <a:noFill/>
          </p:spPr>
          <p:txBody>
            <a:bodyPr wrap="square" lIns="93260" tIns="93260" rIns="93260" bIns="93260" rtlCol="0">
              <a:spAutoFit/>
            </a:bodyPr>
            <a:lstStyle/>
            <a:p>
              <a:pPr algn="ctr">
                <a:lnSpc>
                  <a:spcPct val="90000"/>
                </a:lnSpc>
                <a:spcBef>
                  <a:spcPct val="20000"/>
                </a:spcBef>
                <a:buSzPct val="90000"/>
              </a:pPr>
              <a:r>
                <a:rPr lang="en-US" sz="1836" dirty="0">
                  <a:solidFill>
                    <a:schemeClr val="tx1">
                      <a:alpha val="99000"/>
                    </a:schemeClr>
                  </a:solidFill>
                </a:rPr>
                <a:t>Group Taxonomy</a:t>
              </a:r>
            </a:p>
          </p:txBody>
        </p:sp>
        <p:cxnSp>
          <p:nvCxnSpPr>
            <p:cNvPr id="171" name="Straight Connector 170"/>
            <p:cNvCxnSpPr/>
            <p:nvPr/>
          </p:nvCxnSpPr>
          <p:spPr>
            <a:xfrm flipV="1">
              <a:off x="8380412" y="1990083"/>
              <a:ext cx="1371600" cy="55420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a:off x="8380412" y="2689668"/>
              <a:ext cx="1295400" cy="202076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nvGrpSpPr>
          <p:cNvPr id="183" name="Group 182"/>
          <p:cNvGrpSpPr/>
          <p:nvPr/>
        </p:nvGrpSpPr>
        <p:grpSpPr>
          <a:xfrm>
            <a:off x="2948827" y="3264112"/>
            <a:ext cx="4236526" cy="2212986"/>
            <a:chOff x="2888817" y="3200400"/>
            <a:chExt cx="4153834" cy="2169791"/>
          </a:xfrm>
        </p:grpSpPr>
        <p:sp>
          <p:nvSpPr>
            <p:cNvPr id="60" name="Flowchart: Document 59"/>
            <p:cNvSpPr/>
            <p:nvPr/>
          </p:nvSpPr>
          <p:spPr bwMode="auto">
            <a:xfrm>
              <a:off x="3656012" y="3692966"/>
              <a:ext cx="1019247" cy="981999"/>
            </a:xfrm>
            <a:prstGeom prst="flowChartDocumen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dirty="0">
                  <a:solidFill>
                    <a:srgbClr val="FFFFFF">
                      <a:alpha val="98824"/>
                    </a:srgbClr>
                  </a:solidFill>
                  <a:latin typeface="Segoe UI" pitchFamily="34" charset="0"/>
                  <a:ea typeface="Segoe UI" pitchFamily="34" charset="0"/>
                  <a:cs typeface="Segoe UI" pitchFamily="34" charset="0"/>
                </a:rPr>
                <a:t>Server Pool</a:t>
              </a:r>
            </a:p>
          </p:txBody>
        </p:sp>
        <p:sp>
          <p:nvSpPr>
            <p:cNvPr id="124" name="TextBox 123"/>
            <p:cNvSpPr txBox="1"/>
            <p:nvPr/>
          </p:nvSpPr>
          <p:spPr>
            <a:xfrm>
              <a:off x="2888817" y="3200400"/>
              <a:ext cx="1071995" cy="410690"/>
            </a:xfrm>
            <a:prstGeom prst="rect">
              <a:avLst/>
            </a:prstGeom>
            <a:noFill/>
          </p:spPr>
          <p:txBody>
            <a:bodyPr wrap="square" lIns="93260" tIns="93260" rIns="93260" bIns="93260" rtlCol="0">
              <a:spAutoFit/>
            </a:bodyPr>
            <a:lstStyle/>
            <a:p>
              <a:pPr algn="ctr">
                <a:lnSpc>
                  <a:spcPct val="90000"/>
                </a:lnSpc>
                <a:spcBef>
                  <a:spcPct val="20000"/>
                </a:spcBef>
                <a:buSzPct val="90000"/>
              </a:pPr>
              <a:r>
                <a:rPr lang="en-US" sz="1632" b="1" dirty="0">
                  <a:solidFill>
                    <a:schemeClr val="tx1">
                      <a:alpha val="99000"/>
                    </a:schemeClr>
                  </a:solidFill>
                </a:rPr>
                <a:t>DATA</a:t>
              </a:r>
            </a:p>
          </p:txBody>
        </p:sp>
        <p:sp>
          <p:nvSpPr>
            <p:cNvPr id="175" name="Left Brace 174"/>
            <p:cNvSpPr/>
            <p:nvPr/>
          </p:nvSpPr>
          <p:spPr>
            <a:xfrm rot="5400000">
              <a:off x="4749336" y="3076875"/>
              <a:ext cx="645790" cy="3940841"/>
            </a:xfrm>
            <a:prstGeom prst="leftBrace">
              <a:avLst>
                <a:gd name="adj1" fmla="val 26863"/>
                <a:gd name="adj2" fmla="val 72164"/>
              </a:avLst>
            </a:prstGeom>
            <a:ln w="19050">
              <a:solidFill>
                <a:schemeClr val="accent6"/>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p>
          </p:txBody>
        </p:sp>
      </p:grpSp>
    </p:spTree>
    <p:extLst>
      <p:ext uri="{BB962C8B-B14F-4D97-AF65-F5344CB8AC3E}">
        <p14:creationId xmlns:p14="http://schemas.microsoft.com/office/powerpoint/2010/main" val="8739222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7"/>
                                        </p:tgtEl>
                                        <p:attrNameLst>
                                          <p:attrName>style.visibility</p:attrName>
                                        </p:attrNameLst>
                                      </p:cBhvr>
                                      <p:to>
                                        <p:strVal val="visible"/>
                                      </p:to>
                                    </p:set>
                                    <p:animEffect transition="in" filter="fade">
                                      <p:cBhvr>
                                        <p:cTn id="7" dur="500"/>
                                        <p:tgtEl>
                                          <p:spTgt spid="157"/>
                                        </p:tgtEl>
                                      </p:cBhvr>
                                    </p:animEffect>
                                  </p:childTnLst>
                                </p:cTn>
                              </p:par>
                              <p:par>
                                <p:cTn id="8" presetID="10" presetClass="entr" presetSubtype="0" fill="hold" nodeType="withEffect">
                                  <p:stCondLst>
                                    <p:cond delay="0"/>
                                  </p:stCondLst>
                                  <p:childTnLst>
                                    <p:set>
                                      <p:cBhvr>
                                        <p:cTn id="9" dur="1" fill="hold">
                                          <p:stCondLst>
                                            <p:cond delay="0"/>
                                          </p:stCondLst>
                                        </p:cTn>
                                        <p:tgtEl>
                                          <p:spTgt spid="136"/>
                                        </p:tgtEl>
                                        <p:attrNameLst>
                                          <p:attrName>style.visibility</p:attrName>
                                        </p:attrNameLst>
                                      </p:cBhvr>
                                      <p:to>
                                        <p:strVal val="visible"/>
                                      </p:to>
                                    </p:set>
                                    <p:animEffect transition="in" filter="fade">
                                      <p:cBhvr>
                                        <p:cTn id="10" dur="500"/>
                                        <p:tgtEl>
                                          <p:spTgt spid="136"/>
                                        </p:tgtEl>
                                      </p:cBhvr>
                                    </p:animEffect>
                                  </p:childTnLst>
                                </p:cTn>
                              </p:par>
                              <p:par>
                                <p:cTn id="11" presetID="10" presetClass="entr" presetSubtype="0" fill="hold" nodeType="withEffect">
                                  <p:stCondLst>
                                    <p:cond delay="0"/>
                                  </p:stCondLst>
                                  <p:childTnLst>
                                    <p:set>
                                      <p:cBhvr>
                                        <p:cTn id="12" dur="1" fill="hold">
                                          <p:stCondLst>
                                            <p:cond delay="0"/>
                                          </p:stCondLst>
                                        </p:cTn>
                                        <p:tgtEl>
                                          <p:spTgt spid="162"/>
                                        </p:tgtEl>
                                        <p:attrNameLst>
                                          <p:attrName>style.visibility</p:attrName>
                                        </p:attrNameLst>
                                      </p:cBhvr>
                                      <p:to>
                                        <p:strVal val="visible"/>
                                      </p:to>
                                    </p:set>
                                    <p:animEffect transition="in" filter="fade">
                                      <p:cBhvr>
                                        <p:cTn id="13" dur="500"/>
                                        <p:tgtEl>
                                          <p:spTgt spid="162"/>
                                        </p:tgtEl>
                                      </p:cBhvr>
                                    </p:animEffect>
                                  </p:childTnLst>
                                </p:cTn>
                              </p:par>
                              <p:par>
                                <p:cTn id="14" presetID="10" presetClass="entr" presetSubtype="0" fill="hold" nodeType="withEffect">
                                  <p:stCondLst>
                                    <p:cond delay="0"/>
                                  </p:stCondLst>
                                  <p:childTnLst>
                                    <p:set>
                                      <p:cBhvr>
                                        <p:cTn id="15" dur="1" fill="hold">
                                          <p:stCondLst>
                                            <p:cond delay="0"/>
                                          </p:stCondLst>
                                        </p:cTn>
                                        <p:tgtEl>
                                          <p:spTgt spid="180"/>
                                        </p:tgtEl>
                                        <p:attrNameLst>
                                          <p:attrName>style.visibility</p:attrName>
                                        </p:attrNameLst>
                                      </p:cBhvr>
                                      <p:to>
                                        <p:strVal val="visible"/>
                                      </p:to>
                                    </p:set>
                                    <p:animEffect transition="in" filter="fade">
                                      <p:cBhvr>
                                        <p:cTn id="16" dur="500"/>
                                        <p:tgtEl>
                                          <p:spTgt spid="18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88"/>
                                        </p:tgtEl>
                                        <p:attrNameLst>
                                          <p:attrName>style.visibility</p:attrName>
                                        </p:attrNameLst>
                                      </p:cBhvr>
                                      <p:to>
                                        <p:strVal val="visible"/>
                                      </p:to>
                                    </p:set>
                                    <p:animEffect transition="in" filter="fade">
                                      <p:cBhvr>
                                        <p:cTn id="21" dur="500"/>
                                        <p:tgtEl>
                                          <p:spTgt spid="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smtClean="0"/>
              <a:t>Demo – Server Manager Custom Groups</a:t>
            </a:r>
            <a:endParaRPr lang="en-US" sz="5400" dirty="0"/>
          </a:p>
        </p:txBody>
      </p:sp>
      <p:sp>
        <p:nvSpPr>
          <p:cNvPr id="5" name="Text Placeholder 4"/>
          <p:cNvSpPr>
            <a:spLocks noGrp="1"/>
          </p:cNvSpPr>
          <p:nvPr>
            <p:ph type="body" sz="quarter" idx="12"/>
          </p:nvPr>
        </p:nvSpPr>
        <p:spPr/>
        <p:txBody>
          <a:bodyPr/>
          <a:lstStyle/>
          <a:p>
            <a:r>
              <a:rPr lang="en-US" dirty="0" smtClean="0"/>
              <a:t>Ian Lucas</a:t>
            </a:r>
            <a:endParaRPr lang="en-US" dirty="0"/>
          </a:p>
        </p:txBody>
      </p:sp>
    </p:spTree>
    <p:extLst>
      <p:ext uri="{BB962C8B-B14F-4D97-AF65-F5344CB8AC3E}">
        <p14:creationId xmlns:p14="http://schemas.microsoft.com/office/powerpoint/2010/main" val="2229819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234032" y="3677920"/>
            <a:ext cx="11917328" cy="252984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34032" y="233150"/>
            <a:ext cx="11375536" cy="621530"/>
          </a:xfrm>
        </p:spPr>
        <p:txBody>
          <a:bodyPr/>
          <a:lstStyle/>
          <a:p>
            <a:r>
              <a:rPr lang="en-US" sz="4400" dirty="0" smtClean="0"/>
              <a:t>What are the implications</a:t>
            </a:r>
            <a:r>
              <a:rPr lang="en-US" sz="4400" dirty="0"/>
              <a:t> </a:t>
            </a:r>
            <a:r>
              <a:rPr lang="en-US" sz="4400" dirty="0" smtClean="0"/>
              <a:t>of all this data?</a:t>
            </a:r>
            <a:endParaRPr lang="en-US" sz="4400" dirty="0"/>
          </a:p>
        </p:txBody>
      </p:sp>
      <p:sp>
        <p:nvSpPr>
          <p:cNvPr id="3" name="Text Placeholder 2"/>
          <p:cNvSpPr>
            <a:spLocks noGrp="1"/>
          </p:cNvSpPr>
          <p:nvPr>
            <p:ph type="body" sz="quarter" idx="10"/>
          </p:nvPr>
        </p:nvSpPr>
        <p:spPr>
          <a:xfrm>
            <a:off x="520613" y="1165754"/>
            <a:ext cx="11370961" cy="1335750"/>
          </a:xfrm>
        </p:spPr>
        <p:txBody>
          <a:bodyPr vert="horz" wrap="square" lIns="0" tIns="0" rIns="0" bIns="0" rtlCol="0">
            <a:spAutoFit/>
          </a:bodyPr>
          <a:lstStyle/>
          <a:p>
            <a:pPr marL="460375" indent="-460375" defTabSz="914363">
              <a:buFontTx/>
              <a:buBlip>
                <a:blip r:embed="rId3"/>
              </a:buBlip>
            </a:pPr>
            <a:r>
              <a:rPr lang="en-US" sz="2800" dirty="0">
                <a:gradFill>
                  <a:gsLst>
                    <a:gs pos="0">
                      <a:schemeClr val="tx1"/>
                    </a:gs>
                    <a:gs pos="86000">
                      <a:schemeClr val="tx1"/>
                    </a:gs>
                  </a:gsLst>
                  <a:lin ang="5400000" scaled="0"/>
                </a:gradFill>
                <a:latin typeface="+mn-lt"/>
              </a:rPr>
              <a:t>Confidence in data</a:t>
            </a:r>
          </a:p>
          <a:p>
            <a:pPr marL="460375" indent="-460375" defTabSz="914363">
              <a:buFontTx/>
              <a:buBlip>
                <a:blip r:embed="rId3"/>
              </a:buBlip>
            </a:pPr>
            <a:r>
              <a:rPr lang="en-US" sz="2800" dirty="0">
                <a:gradFill>
                  <a:gsLst>
                    <a:gs pos="0">
                      <a:schemeClr val="tx1"/>
                    </a:gs>
                    <a:gs pos="86000">
                      <a:schemeClr val="tx1"/>
                    </a:gs>
                  </a:gsLst>
                  <a:lin ang="5400000" scaled="0"/>
                </a:gradFill>
                <a:latin typeface="+mn-lt"/>
              </a:rPr>
              <a:t>How does this impact my servers?</a:t>
            </a:r>
          </a:p>
          <a:p>
            <a:pPr marL="460375" indent="-460375" defTabSz="914363">
              <a:buFontTx/>
              <a:buBlip>
                <a:blip r:embed="rId3"/>
              </a:buBlip>
            </a:pPr>
            <a:r>
              <a:rPr lang="en-US" sz="2800" dirty="0">
                <a:gradFill>
                  <a:gsLst>
                    <a:gs pos="0">
                      <a:schemeClr val="tx1"/>
                    </a:gs>
                    <a:gs pos="86000">
                      <a:schemeClr val="tx1"/>
                    </a:gs>
                  </a:gsLst>
                  <a:lin ang="5400000" scaled="0"/>
                </a:gradFill>
                <a:latin typeface="+mn-lt"/>
              </a:rPr>
              <a:t>What is the load on my network?</a:t>
            </a:r>
          </a:p>
        </p:txBody>
      </p:sp>
      <p:sp>
        <p:nvSpPr>
          <p:cNvPr id="7" name="Title 1"/>
          <p:cNvSpPr txBox="1">
            <a:spLocks/>
          </p:cNvSpPr>
          <p:nvPr/>
        </p:nvSpPr>
        <p:spPr>
          <a:xfrm>
            <a:off x="238607" y="2895316"/>
            <a:ext cx="11370961" cy="609398"/>
          </a:xfrm>
          <a:prstGeom prst="rect">
            <a:avLst/>
          </a:prstGeom>
        </p:spPr>
        <p:txBody>
          <a:bodyPr vert="horz" wrap="square" lIns="146304" tIns="91440" rIns="146304" bIns="91440" rtlCol="0" anchor="t">
            <a:noAutofit/>
          </a:bodyPr>
          <a:lstStyle>
            <a:lvl1pPr>
              <a:lnSpc>
                <a:spcPct val="90000"/>
              </a:lnSpc>
              <a:spcBef>
                <a:spcPct val="0"/>
              </a:spcBef>
              <a:buNone/>
              <a:defRPr lang="en-US" sz="4400" b="0" cap="none" spc="-102" baseline="0">
                <a:ln w="3175">
                  <a:noFill/>
                </a:ln>
                <a:gradFill>
                  <a:gsLst>
                    <a:gs pos="1250">
                      <a:schemeClr val="tx1"/>
                    </a:gs>
                    <a:gs pos="100000">
                      <a:schemeClr val="tx1"/>
                    </a:gs>
                  </a:gsLst>
                  <a:lin ang="5400000" scaled="0"/>
                </a:gradFill>
                <a:effectLst/>
                <a:latin typeface="+mj-lt"/>
                <a:cs typeface="Segoe UI" pitchFamily="34" charset="0"/>
              </a:defRPr>
            </a:lvl1pPr>
          </a:lstStyle>
          <a:p>
            <a:r>
              <a:rPr lang="en-US" dirty="0" smtClean="0"/>
              <a:t>Behind the scenes…</a:t>
            </a:r>
            <a:endParaRPr lang="en-US" dirty="0"/>
          </a:p>
        </p:txBody>
      </p:sp>
      <p:sp>
        <p:nvSpPr>
          <p:cNvPr id="8" name="Text Placeholder 2"/>
          <p:cNvSpPr txBox="1">
            <a:spLocks/>
          </p:cNvSpPr>
          <p:nvPr/>
        </p:nvSpPr>
        <p:spPr>
          <a:xfrm>
            <a:off x="544901" y="3926567"/>
            <a:ext cx="11370961" cy="1809726"/>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a:t>Data time-stamping</a:t>
            </a:r>
          </a:p>
          <a:p>
            <a:r>
              <a:rPr lang="en-US" sz="2800" dirty="0"/>
              <a:t>Configurable poll interval</a:t>
            </a:r>
          </a:p>
          <a:p>
            <a:r>
              <a:rPr lang="en-US" sz="2800" dirty="0"/>
              <a:t>Provider side caching</a:t>
            </a:r>
          </a:p>
          <a:p>
            <a:r>
              <a:rPr lang="en-US" sz="2800" dirty="0"/>
              <a:t>Data query optimization</a:t>
            </a:r>
          </a:p>
        </p:txBody>
      </p:sp>
      <p:grpSp>
        <p:nvGrpSpPr>
          <p:cNvPr id="9" name="Group 8"/>
          <p:cNvGrpSpPr/>
          <p:nvPr/>
        </p:nvGrpSpPr>
        <p:grpSpPr>
          <a:xfrm>
            <a:off x="10414906" y="4218746"/>
            <a:ext cx="1476622" cy="1253854"/>
            <a:chOff x="8274079" y="1772023"/>
            <a:chExt cx="1476622" cy="1253854"/>
          </a:xfrm>
        </p:grpSpPr>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74079" y="1927457"/>
              <a:ext cx="874169" cy="1098420"/>
            </a:xfrm>
            <a:prstGeom prst="rect">
              <a:avLst/>
            </a:prstGeom>
          </p:spPr>
        </p:pic>
        <p:pic>
          <p:nvPicPr>
            <p:cNvPr id="12" name="Picture 11"/>
            <p:cNvPicPr>
              <a:picLocks noChangeAspect="1"/>
            </p:cNvPicPr>
            <p:nvPr/>
          </p:nvPicPr>
          <p:blipFill>
            <a:blip r:embed="rId4">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8545809" y="1859868"/>
              <a:ext cx="874169" cy="109842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76532" y="1772023"/>
              <a:ext cx="874169" cy="1098420"/>
            </a:xfrm>
            <a:prstGeom prst="rect">
              <a:avLst/>
            </a:prstGeom>
          </p:spPr>
        </p:pic>
      </p:grpSp>
      <p:pic>
        <p:nvPicPr>
          <p:cNvPr id="15" name="Picture 3"/>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5904746" y="4291496"/>
            <a:ext cx="1420968" cy="1108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6" name="Straight Arrow Connector 15"/>
          <p:cNvCxnSpPr/>
          <p:nvPr/>
        </p:nvCxnSpPr>
        <p:spPr>
          <a:xfrm flipH="1" flipV="1">
            <a:off x="7936566" y="4710269"/>
            <a:ext cx="1851553" cy="9893"/>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flipV="1">
            <a:off x="8007608" y="4925846"/>
            <a:ext cx="1796446" cy="1122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flipV="1">
            <a:off x="8007608" y="5083883"/>
            <a:ext cx="1796446" cy="1122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flipV="1">
            <a:off x="8007607" y="5217671"/>
            <a:ext cx="1796446" cy="1122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7333559" y="4668170"/>
            <a:ext cx="686649" cy="627864"/>
          </a:xfrm>
          <a:prstGeom prst="rect">
            <a:avLst/>
          </a:prstGeom>
          <a:noFill/>
        </p:spPr>
        <p:txBody>
          <a:bodyPr wrap="square" lIns="182880" tIns="146304" rIns="182880" bIns="146304" rtlCol="0">
            <a:spAutoFit/>
          </a:bodyPr>
          <a:lstStyle/>
          <a:p>
            <a:pPr>
              <a:lnSpc>
                <a:spcPct val="90000"/>
              </a:lnSpc>
              <a:spcAft>
                <a:spcPts val="600"/>
              </a:spcAft>
            </a:pPr>
            <a:r>
              <a:rPr lang="el-GR" sz="2400" dirty="0" smtClean="0">
                <a:gradFill>
                  <a:gsLst>
                    <a:gs pos="2917">
                      <a:schemeClr val="tx1"/>
                    </a:gs>
                    <a:gs pos="30000">
                      <a:schemeClr val="tx1"/>
                    </a:gs>
                  </a:gsLst>
                  <a:lin ang="5400000" scaled="0"/>
                </a:gradFill>
              </a:rPr>
              <a:t>Δ</a:t>
            </a:r>
            <a:r>
              <a:rPr lang="en-US" sz="2400" dirty="0" smtClean="0">
                <a:gradFill>
                  <a:gsLst>
                    <a:gs pos="2917">
                      <a:schemeClr val="tx1"/>
                    </a:gs>
                    <a:gs pos="30000">
                      <a:schemeClr val="tx1"/>
                    </a:gs>
                  </a:gsLst>
                  <a:lin ang="5400000" scaled="0"/>
                </a:gradFill>
              </a:rPr>
              <a:t>t</a:t>
            </a:r>
          </a:p>
        </p:txBody>
      </p:sp>
      <p:grpSp>
        <p:nvGrpSpPr>
          <p:cNvPr id="61" name="Group 60"/>
          <p:cNvGrpSpPr/>
          <p:nvPr/>
        </p:nvGrpSpPr>
        <p:grpSpPr>
          <a:xfrm>
            <a:off x="9758950" y="5170573"/>
            <a:ext cx="809813" cy="793160"/>
            <a:chOff x="9758950" y="5170573"/>
            <a:chExt cx="809813" cy="793160"/>
          </a:xfrm>
        </p:grpSpPr>
        <p:sp>
          <p:nvSpPr>
            <p:cNvPr id="59" name="Flowchart: Magnetic Disk 58"/>
            <p:cNvSpPr/>
            <p:nvPr/>
          </p:nvSpPr>
          <p:spPr bwMode="auto">
            <a:xfrm>
              <a:off x="10033625" y="5170573"/>
              <a:ext cx="287079" cy="414670"/>
            </a:xfrm>
            <a:prstGeom prst="flowChartMagneticDisk">
              <a:avLst/>
            </a:prstGeom>
            <a:solidFill>
              <a:schemeClr val="accent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0" name="TextBox 59"/>
            <p:cNvSpPr txBox="1"/>
            <p:nvPr/>
          </p:nvSpPr>
          <p:spPr>
            <a:xfrm>
              <a:off x="9758950" y="5502068"/>
              <a:ext cx="809813" cy="461665"/>
            </a:xfrm>
            <a:prstGeom prst="rect">
              <a:avLst/>
            </a:prstGeom>
            <a:noFill/>
          </p:spPr>
          <p:txBody>
            <a:bodyPr wrap="square" lIns="182880" tIns="146304" rIns="182880" bIns="146304" rtlCol="0">
              <a:spAutoFit/>
            </a:bodyPr>
            <a:lstStyle/>
            <a:p>
              <a:pPr algn="ctr">
                <a:lnSpc>
                  <a:spcPct val="90000"/>
                </a:lnSpc>
                <a:spcAft>
                  <a:spcPts val="600"/>
                </a:spcAft>
              </a:pPr>
              <a:r>
                <a:rPr lang="en-US" sz="1200" dirty="0" smtClean="0">
                  <a:gradFill>
                    <a:gsLst>
                      <a:gs pos="2917">
                        <a:schemeClr val="tx1"/>
                      </a:gs>
                      <a:gs pos="30000">
                        <a:schemeClr val="tx1"/>
                      </a:gs>
                    </a:gsLst>
                    <a:lin ang="5400000" scaled="0"/>
                  </a:gradFill>
                </a:rPr>
                <a:t>Cache</a:t>
              </a:r>
            </a:p>
          </p:txBody>
        </p:sp>
      </p:grpSp>
    </p:spTree>
    <p:extLst>
      <p:ext uri="{BB962C8B-B14F-4D97-AF65-F5344CB8AC3E}">
        <p14:creationId xmlns:p14="http://schemas.microsoft.com/office/powerpoint/2010/main" val="16599955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8">
                                            <p:txEl>
                                              <p:pRg st="0" end="0"/>
                                            </p:txEl>
                                          </p:spTgt>
                                        </p:tgtEl>
                                        <p:attrNameLst>
                                          <p:attrName>style.visibility</p:attrName>
                                        </p:attrNameLst>
                                      </p:cBhvr>
                                      <p:to>
                                        <p:strVal val="visible"/>
                                      </p:to>
                                    </p:set>
                                    <p:animEffect transition="in" filter="fade">
                                      <p:cBhvr>
                                        <p:cTn id="28" dur="500"/>
                                        <p:tgtEl>
                                          <p:spTgt spid="8">
                                            <p:txEl>
                                              <p:pRg st="0" end="0"/>
                                            </p:txEl>
                                          </p:spTgt>
                                        </p:tgtEl>
                                      </p:cBhvr>
                                    </p:animEffect>
                                  </p:childTnLst>
                                </p:cTn>
                              </p:par>
                              <p:par>
                                <p:cTn id="29" presetID="1"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down)">
                                      <p:cBhvr>
                                        <p:cTn id="39" dur="500"/>
                                        <p:tgtEl>
                                          <p:spTgt spid="22"/>
                                        </p:tgtEl>
                                      </p:cBhvr>
                                    </p:animEffect>
                                  </p:childTnLst>
                                </p:cTn>
                              </p:par>
                            </p:childTnLst>
                          </p:cTn>
                        </p:par>
                        <p:par>
                          <p:cTn id="40" fill="hold">
                            <p:stCondLst>
                              <p:cond delay="500"/>
                            </p:stCondLst>
                            <p:childTnLst>
                              <p:par>
                                <p:cTn id="41" presetID="22" presetClass="entr" presetSubtype="4"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down)">
                                      <p:cBhvr>
                                        <p:cTn id="43" dur="500"/>
                                        <p:tgtEl>
                                          <p:spTgt spid="23"/>
                                        </p:tgtEl>
                                      </p:cBhvr>
                                    </p:animEffect>
                                  </p:childTnLst>
                                </p:cTn>
                              </p:par>
                            </p:childTnLst>
                          </p:cTn>
                        </p:par>
                        <p:par>
                          <p:cTn id="44" fill="hold">
                            <p:stCondLst>
                              <p:cond delay="1000"/>
                            </p:stCondLst>
                            <p:childTnLst>
                              <p:par>
                                <p:cTn id="45" presetID="22" presetClass="entr" presetSubtype="4"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down)">
                                      <p:cBhvr>
                                        <p:cTn id="47" dur="5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8">
                                            <p:txEl>
                                              <p:pRg st="1" end="1"/>
                                            </p:txEl>
                                          </p:spTgt>
                                        </p:tgtEl>
                                        <p:attrNameLst>
                                          <p:attrName>style.visibility</p:attrName>
                                        </p:attrNameLst>
                                      </p:cBhvr>
                                      <p:to>
                                        <p:strVal val="visible"/>
                                      </p:to>
                                    </p:set>
                                    <p:animEffect transition="in" filter="fade">
                                      <p:cBhvr>
                                        <p:cTn id="52" dur="500"/>
                                        <p:tgtEl>
                                          <p:spTgt spid="8">
                                            <p:txEl>
                                              <p:pRg st="1" end="1"/>
                                            </p:txEl>
                                          </p:spTgt>
                                        </p:tgtEl>
                                      </p:cBhvr>
                                    </p:animEffect>
                                  </p:childTnLst>
                                </p:cTn>
                              </p:par>
                              <p:par>
                                <p:cTn id="53" presetID="42" presetClass="entr" presetSubtype="0" fill="hold" grpId="0" nodeType="with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fade">
                                      <p:cBhvr>
                                        <p:cTn id="55" dur="1000"/>
                                        <p:tgtEl>
                                          <p:spTgt spid="58"/>
                                        </p:tgtEl>
                                      </p:cBhvr>
                                    </p:animEffect>
                                    <p:anim calcmode="lin" valueType="num">
                                      <p:cBhvr>
                                        <p:cTn id="56" dur="1000" fill="hold"/>
                                        <p:tgtEl>
                                          <p:spTgt spid="58"/>
                                        </p:tgtEl>
                                        <p:attrNameLst>
                                          <p:attrName>ppt_x</p:attrName>
                                        </p:attrNameLst>
                                      </p:cBhvr>
                                      <p:tavLst>
                                        <p:tav tm="0">
                                          <p:val>
                                            <p:strVal val="#ppt_x"/>
                                          </p:val>
                                        </p:tav>
                                        <p:tav tm="100000">
                                          <p:val>
                                            <p:strVal val="#ppt_x"/>
                                          </p:val>
                                        </p:tav>
                                      </p:tavLst>
                                    </p:anim>
                                    <p:anim calcmode="lin" valueType="num">
                                      <p:cBhvr>
                                        <p:cTn id="57"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8">
                                            <p:txEl>
                                              <p:pRg st="2" end="2"/>
                                            </p:txEl>
                                          </p:spTgt>
                                        </p:tgtEl>
                                        <p:attrNameLst>
                                          <p:attrName>style.visibility</p:attrName>
                                        </p:attrNameLst>
                                      </p:cBhvr>
                                      <p:to>
                                        <p:strVal val="visible"/>
                                      </p:to>
                                    </p:set>
                                    <p:animEffect transition="in" filter="fade">
                                      <p:cBhvr>
                                        <p:cTn id="62" dur="500"/>
                                        <p:tgtEl>
                                          <p:spTgt spid="8">
                                            <p:txEl>
                                              <p:pRg st="2" end="2"/>
                                            </p:txEl>
                                          </p:spTgt>
                                        </p:tgtEl>
                                      </p:cBhvr>
                                    </p:animEffect>
                                  </p:childTnLst>
                                </p:cTn>
                              </p:par>
                              <p:par>
                                <p:cTn id="63" presetID="42" presetClass="entr" presetSubtype="0" fill="hold" nodeType="with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fade">
                                      <p:cBhvr>
                                        <p:cTn id="65" dur="1000"/>
                                        <p:tgtEl>
                                          <p:spTgt spid="61"/>
                                        </p:tgtEl>
                                      </p:cBhvr>
                                    </p:animEffect>
                                    <p:anim calcmode="lin" valueType="num">
                                      <p:cBhvr>
                                        <p:cTn id="66" dur="1000" fill="hold"/>
                                        <p:tgtEl>
                                          <p:spTgt spid="61"/>
                                        </p:tgtEl>
                                        <p:attrNameLst>
                                          <p:attrName>ppt_x</p:attrName>
                                        </p:attrNameLst>
                                      </p:cBhvr>
                                      <p:tavLst>
                                        <p:tav tm="0">
                                          <p:val>
                                            <p:strVal val="#ppt_x"/>
                                          </p:val>
                                        </p:tav>
                                        <p:tav tm="100000">
                                          <p:val>
                                            <p:strVal val="#ppt_x"/>
                                          </p:val>
                                        </p:tav>
                                      </p:tavLst>
                                    </p:anim>
                                    <p:anim calcmode="lin" valueType="num">
                                      <p:cBhvr>
                                        <p:cTn id="67"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8">
                                            <p:txEl>
                                              <p:pRg st="3" end="3"/>
                                            </p:txEl>
                                          </p:spTgt>
                                        </p:tgtEl>
                                        <p:attrNameLst>
                                          <p:attrName>style.visibility</p:attrName>
                                        </p:attrNameLst>
                                      </p:cBhvr>
                                      <p:to>
                                        <p:strVal val="visible"/>
                                      </p:to>
                                    </p:set>
                                    <p:animEffect transition="in" filter="fade">
                                      <p:cBhvr>
                                        <p:cTn id="7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uiExpand="1" build="p"/>
      <p:bldP spid="7" grpId="0"/>
      <p:bldP spid="8" grpId="0" uiExpand="1" build="p"/>
      <p:bldP spid="5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31948" y="233150"/>
            <a:ext cx="11370961" cy="621530"/>
          </a:xfrm>
        </p:spPr>
        <p:txBody>
          <a:bodyPr/>
          <a:lstStyle/>
          <a:p>
            <a:r>
              <a:rPr lang="en-US" sz="4800" dirty="0" smtClean="0"/>
              <a:t>Query optimization: Events</a:t>
            </a:r>
            <a:endParaRPr lang="en-US" sz="4800" dirty="0"/>
          </a:p>
        </p:txBody>
      </p:sp>
      <p:sp>
        <p:nvSpPr>
          <p:cNvPr id="16" name="Rounded Rectangle 15"/>
          <p:cNvSpPr/>
          <p:nvPr/>
        </p:nvSpPr>
        <p:spPr bwMode="auto">
          <a:xfrm>
            <a:off x="8238878" y="-1"/>
            <a:ext cx="4213360" cy="6994525"/>
          </a:xfrm>
          <a:prstGeom prst="roundRect">
            <a:avLst>
              <a:gd name="adj" fmla="val 0"/>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a:r>
              <a:rPr lang="en-US" sz="1836" b="1" dirty="0">
                <a:solidFill>
                  <a:schemeClr val="tx1">
                    <a:alpha val="98824"/>
                  </a:schemeClr>
                </a:solidFill>
                <a:latin typeface="Segoe UI" pitchFamily="34" charset="0"/>
                <a:ea typeface="Segoe UI" pitchFamily="34" charset="0"/>
                <a:cs typeface="Segoe UI" pitchFamily="34" charset="0"/>
              </a:rPr>
              <a:t/>
            </a:r>
            <a:br>
              <a:rPr lang="en-US" sz="1836" b="1" dirty="0">
                <a:solidFill>
                  <a:schemeClr val="tx1">
                    <a:alpha val="98824"/>
                  </a:schemeClr>
                </a:solidFill>
                <a:latin typeface="Segoe UI" pitchFamily="34" charset="0"/>
                <a:ea typeface="Segoe UI" pitchFamily="34" charset="0"/>
                <a:cs typeface="Segoe UI" pitchFamily="34" charset="0"/>
              </a:rPr>
            </a:br>
            <a:r>
              <a:rPr lang="en-US" sz="1836" b="1" dirty="0">
                <a:solidFill>
                  <a:schemeClr val="tx1">
                    <a:alpha val="98824"/>
                  </a:schemeClr>
                </a:solidFill>
                <a:latin typeface="Segoe UI" pitchFamily="34" charset="0"/>
                <a:ea typeface="Segoe UI" pitchFamily="34" charset="0"/>
                <a:cs typeface="Segoe UI" pitchFamily="34" charset="0"/>
              </a:rPr>
              <a:t>Query – SvrDemo1</a:t>
            </a:r>
            <a:endParaRPr lang="en-US" sz="1836" dirty="0">
              <a:solidFill>
                <a:schemeClr val="tx1">
                  <a:alpha val="98824"/>
                </a:schemeClr>
              </a:solidFill>
              <a:latin typeface="Segoe UI" pitchFamily="34" charset="0"/>
              <a:ea typeface="Segoe UI" pitchFamily="34" charset="0"/>
              <a:cs typeface="Segoe UI" pitchFamily="34" charset="0"/>
            </a:endParaRPr>
          </a:p>
          <a:p>
            <a:pPr defTabSz="932290"/>
            <a:endParaRPr lang="en-US" sz="1428" dirty="0">
              <a:solidFill>
                <a:schemeClr val="tx1">
                  <a:alpha val="98824"/>
                </a:schemeClr>
              </a:solidFill>
              <a:latin typeface="Segoe UI" pitchFamily="34" charset="0"/>
              <a:ea typeface="Segoe UI" pitchFamily="34" charset="0"/>
              <a:cs typeface="Segoe UI" pitchFamily="34" charset="0"/>
            </a:endParaRPr>
          </a:p>
        </p:txBody>
      </p:sp>
      <p:graphicFrame>
        <p:nvGraphicFramePr>
          <p:cNvPr id="19" name="Table 18"/>
          <p:cNvGraphicFramePr>
            <a:graphicFrameLocks noGrp="1"/>
          </p:cNvGraphicFramePr>
          <p:nvPr>
            <p:extLst/>
          </p:nvPr>
        </p:nvGraphicFramePr>
        <p:xfrm>
          <a:off x="544900" y="1243471"/>
          <a:ext cx="3308102" cy="5144860"/>
        </p:xfrm>
        <a:graphic>
          <a:graphicData uri="http://schemas.openxmlformats.org/drawingml/2006/table">
            <a:tbl>
              <a:tblPr firstRow="1" bandRow="1">
                <a:tableStyleId>{5C22544A-7EE6-4342-B048-85BDC9FD1C3A}</a:tableStyleId>
              </a:tblPr>
              <a:tblGrid>
                <a:gridCol w="1309457"/>
                <a:gridCol w="1998645"/>
              </a:tblGrid>
              <a:tr h="466301">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1600" b="1" i="0" u="none" strike="noStrike" dirty="0" smtClean="0">
                        <a:solidFill>
                          <a:srgbClr val="FFFFFF"/>
                        </a:solidFill>
                        <a:effectLst/>
                        <a:latin typeface="+mn-lt"/>
                      </a:endParaRPr>
                    </a:p>
                  </a:txBody>
                  <a:tcPr marL="93260" marR="93260" marT="46630" marB="4663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800" b="1" i="0" u="none" strike="noStrike" dirty="0" smtClean="0">
                          <a:solidFill>
                            <a:srgbClr val="FFFFFF"/>
                          </a:solidFill>
                          <a:effectLst/>
                          <a:latin typeface="+mn-lt"/>
                        </a:rPr>
                        <a:t>All Servers</a:t>
                      </a: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r>
              <a:tr h="1336731">
                <a:tc rowSpan="3">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i="0" u="none" strike="noStrike" dirty="0" smtClean="0">
                          <a:solidFill>
                            <a:srgbClr val="FFFFFF"/>
                          </a:solidFill>
                          <a:effectLst/>
                          <a:latin typeface="+mn-lt"/>
                        </a:rPr>
                        <a:t>Event Data Query</a:t>
                      </a: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i="0" u="none" strike="noStrike" dirty="0" smtClean="0">
                          <a:solidFill>
                            <a:srgbClr val="FFFFFF"/>
                          </a:solidFill>
                          <a:effectLst/>
                          <a:latin typeface="+mn-lt"/>
                        </a:rPr>
                        <a:t>Levels: </a:t>
                      </a:r>
                    </a:p>
                    <a:p>
                      <a:pPr marL="0" marR="0" indent="0" algn="l" defTabSz="914363" rtl="0" eaLnBrk="1" fontAlgn="auto" latinLnBrk="0" hangingPunct="1">
                        <a:lnSpc>
                          <a:spcPct val="100000"/>
                        </a:lnSpc>
                        <a:spcBef>
                          <a:spcPts val="0"/>
                        </a:spcBef>
                        <a:spcAft>
                          <a:spcPts val="0"/>
                        </a:spcAft>
                        <a:buClrTx/>
                        <a:buSzTx/>
                        <a:buFontTx/>
                        <a:buNone/>
                        <a:tabLst/>
                        <a:defRPr/>
                      </a:pPr>
                      <a:r>
                        <a:rPr lang="en-US" sz="1600" b="0" i="0" u="none" strike="noStrike" dirty="0" smtClean="0">
                          <a:solidFill>
                            <a:srgbClr val="FFFFFF"/>
                          </a:solidFill>
                          <a:effectLst/>
                          <a:latin typeface="+mn-lt"/>
                        </a:rPr>
                        <a:t>Critical</a:t>
                      </a:r>
                    </a:p>
                    <a:p>
                      <a:pPr marL="0" marR="0" indent="0" algn="l" defTabSz="914363" rtl="0" eaLnBrk="1" fontAlgn="auto" latinLnBrk="0" hangingPunct="1">
                        <a:lnSpc>
                          <a:spcPct val="100000"/>
                        </a:lnSpc>
                        <a:spcBef>
                          <a:spcPts val="0"/>
                        </a:spcBef>
                        <a:spcAft>
                          <a:spcPts val="0"/>
                        </a:spcAft>
                        <a:buClrTx/>
                        <a:buSzTx/>
                        <a:buFontTx/>
                        <a:buNone/>
                        <a:tabLst/>
                        <a:defRPr/>
                      </a:pPr>
                      <a:r>
                        <a:rPr lang="en-US" sz="1600" b="0" i="0" u="none" strike="noStrike" dirty="0" smtClean="0">
                          <a:solidFill>
                            <a:srgbClr val="FFFFFF"/>
                          </a:solidFill>
                          <a:effectLst/>
                          <a:latin typeface="+mn-lt"/>
                        </a:rPr>
                        <a:t>Error</a:t>
                      </a:r>
                    </a:p>
                    <a:p>
                      <a:pPr marL="0" marR="0" indent="0" algn="l" defTabSz="914363" rtl="0" eaLnBrk="1" fontAlgn="auto" latinLnBrk="0" hangingPunct="1">
                        <a:lnSpc>
                          <a:spcPct val="100000"/>
                        </a:lnSpc>
                        <a:spcBef>
                          <a:spcPts val="0"/>
                        </a:spcBef>
                        <a:spcAft>
                          <a:spcPts val="0"/>
                        </a:spcAft>
                        <a:buClrTx/>
                        <a:buSzTx/>
                        <a:buFontTx/>
                        <a:buNone/>
                        <a:tabLst/>
                        <a:defRPr/>
                      </a:pPr>
                      <a:r>
                        <a:rPr lang="en-US" sz="1600" b="0" i="0" u="none" strike="noStrike" baseline="0" dirty="0" smtClean="0">
                          <a:solidFill>
                            <a:srgbClr val="FFFFFF"/>
                          </a:solidFill>
                          <a:effectLst/>
                          <a:latin typeface="+mn-lt"/>
                        </a:rPr>
                        <a:t>Warning</a:t>
                      </a:r>
                    </a:p>
                    <a:p>
                      <a:pPr marL="0" marR="0" indent="0" algn="l" defTabSz="914363" rtl="0" eaLnBrk="1" fontAlgn="auto" latinLnBrk="0" hangingPunct="1">
                        <a:lnSpc>
                          <a:spcPct val="100000"/>
                        </a:lnSpc>
                        <a:spcBef>
                          <a:spcPts val="0"/>
                        </a:spcBef>
                        <a:spcAft>
                          <a:spcPts val="0"/>
                        </a:spcAft>
                        <a:buClrTx/>
                        <a:buSzTx/>
                        <a:buFontTx/>
                        <a:buNone/>
                        <a:tabLst/>
                        <a:defRPr/>
                      </a:pPr>
                      <a:endParaRPr lang="en-US" sz="1600" b="0" i="0" u="none" strike="noStrike" dirty="0" smtClean="0">
                        <a:solidFill>
                          <a:srgbClr val="FFFFFF"/>
                        </a:solidFill>
                        <a:effectLst/>
                        <a:latin typeface="+mn-lt"/>
                      </a:endParaRPr>
                    </a:p>
                  </a:txBody>
                  <a:tcPr marL="93260" marR="93260" marT="46630" marB="46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r>
              <a:tr h="590649">
                <a:tc vMerge="1">
                  <a:txBody>
                    <a:bodyPr/>
                    <a:lstStyle/>
                    <a:p>
                      <a:endParaRPr lang="en-US"/>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i="0" u="none" strike="noStrike" dirty="0" smtClean="0">
                          <a:solidFill>
                            <a:srgbClr val="FFFFFF"/>
                          </a:solidFill>
                          <a:effectLst/>
                          <a:latin typeface="+mn-lt"/>
                        </a:rPr>
                        <a:t>Period: </a:t>
                      </a:r>
                      <a:br>
                        <a:rPr lang="en-US" sz="1600" b="1" i="0" u="none" strike="noStrike" dirty="0" smtClean="0">
                          <a:solidFill>
                            <a:srgbClr val="FFFFFF"/>
                          </a:solidFill>
                          <a:effectLst/>
                          <a:latin typeface="+mn-lt"/>
                        </a:rPr>
                      </a:br>
                      <a:r>
                        <a:rPr lang="en-US" sz="1600" b="0" i="0" u="none" strike="noStrike" dirty="0" smtClean="0">
                          <a:solidFill>
                            <a:srgbClr val="FFFFFF"/>
                          </a:solidFill>
                          <a:effectLst/>
                          <a:latin typeface="+mn-lt"/>
                        </a:rPr>
                        <a:t>24</a:t>
                      </a:r>
                      <a:r>
                        <a:rPr lang="en-US" sz="1600" b="0" i="0" u="none" strike="noStrike" baseline="0" dirty="0" smtClean="0">
                          <a:solidFill>
                            <a:srgbClr val="FFFFFF"/>
                          </a:solidFill>
                          <a:effectLst/>
                          <a:latin typeface="+mn-lt"/>
                        </a:rPr>
                        <a:t> hours</a:t>
                      </a:r>
                      <a:endParaRPr lang="en-US" sz="1600" b="0" i="0" u="none" strike="noStrike" dirty="0" smtClean="0">
                        <a:solidFill>
                          <a:srgbClr val="FFFFFF"/>
                        </a:solidFill>
                        <a:effectLst/>
                        <a:latin typeface="+mn-lt"/>
                      </a:endParaRPr>
                    </a:p>
                  </a:txBody>
                  <a:tcPr marL="93260" marR="93260" marT="46630" marB="46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r>
              <a:tr h="1088037">
                <a:tc vMerge="1">
                  <a:txBody>
                    <a:bodyPr/>
                    <a:lstStyle/>
                    <a:p>
                      <a:endParaRPr lang="en-US"/>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i="0" u="none" strike="noStrike" dirty="0" smtClean="0">
                          <a:solidFill>
                            <a:srgbClr val="FFFFFF"/>
                          </a:solidFill>
                          <a:effectLst/>
                          <a:latin typeface="+mn-lt"/>
                        </a:rPr>
                        <a:t>Logs: </a:t>
                      </a:r>
                      <a:br>
                        <a:rPr lang="en-US" sz="1600" b="1" i="0" u="none" strike="noStrike" dirty="0" smtClean="0">
                          <a:solidFill>
                            <a:srgbClr val="FFFFFF"/>
                          </a:solidFill>
                          <a:effectLst/>
                          <a:latin typeface="+mn-lt"/>
                        </a:rPr>
                      </a:br>
                      <a:r>
                        <a:rPr lang="en-US" sz="1600" b="0" i="0" u="none" strike="noStrike" dirty="0" smtClean="0">
                          <a:solidFill>
                            <a:srgbClr val="FFFFFF"/>
                          </a:solidFill>
                          <a:effectLst/>
                          <a:latin typeface="+mn-lt"/>
                        </a:rPr>
                        <a:t>Application</a:t>
                      </a:r>
                    </a:p>
                    <a:p>
                      <a:pPr marL="0" marR="0" indent="0" algn="l" defTabSz="914363" rtl="0" eaLnBrk="1" fontAlgn="auto" latinLnBrk="0" hangingPunct="1">
                        <a:lnSpc>
                          <a:spcPct val="100000"/>
                        </a:lnSpc>
                        <a:spcBef>
                          <a:spcPts val="0"/>
                        </a:spcBef>
                        <a:spcAft>
                          <a:spcPts val="0"/>
                        </a:spcAft>
                        <a:buClrTx/>
                        <a:buSzTx/>
                        <a:buFontTx/>
                        <a:buNone/>
                        <a:tabLst/>
                        <a:defRPr/>
                      </a:pPr>
                      <a:r>
                        <a:rPr lang="en-US" sz="1600" b="0" i="0" u="none" strike="noStrike" baseline="0" dirty="0" smtClean="0">
                          <a:solidFill>
                            <a:srgbClr val="FFFFFF"/>
                          </a:solidFill>
                          <a:effectLst/>
                          <a:latin typeface="+mn-lt"/>
                        </a:rPr>
                        <a:t>Setup</a:t>
                      </a:r>
                      <a:br>
                        <a:rPr lang="en-US" sz="1600" b="0" i="0" u="none" strike="noStrike" baseline="0" dirty="0" smtClean="0">
                          <a:solidFill>
                            <a:srgbClr val="FFFFFF"/>
                          </a:solidFill>
                          <a:effectLst/>
                          <a:latin typeface="+mn-lt"/>
                        </a:rPr>
                      </a:br>
                      <a:r>
                        <a:rPr lang="en-US" sz="1600" b="0" i="0" u="none" strike="noStrike" baseline="0" dirty="0" smtClean="0">
                          <a:solidFill>
                            <a:srgbClr val="FFFFFF"/>
                          </a:solidFill>
                          <a:effectLst/>
                          <a:latin typeface="+mn-lt"/>
                        </a:rPr>
                        <a:t>System</a:t>
                      </a:r>
                      <a:endParaRPr lang="en-US" sz="1600" b="0" i="0" u="none" strike="noStrike" dirty="0" smtClean="0">
                        <a:solidFill>
                          <a:srgbClr val="FFFFFF"/>
                        </a:solidFill>
                        <a:effectLst/>
                        <a:latin typeface="+mn-lt"/>
                      </a:endParaRPr>
                    </a:p>
                  </a:txBody>
                  <a:tcPr marL="93260" marR="93260" marT="46630" marB="46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r>
              <a:tr h="450758">
                <a:tc>
                  <a:txBody>
                    <a:bodyPr/>
                    <a:lstStyle/>
                    <a:p>
                      <a:pPr algn="ctr"/>
                      <a:r>
                        <a:rPr lang="en-US" sz="1600" kern="1200" dirty="0" smtClean="0">
                          <a:solidFill>
                            <a:schemeClr val="dk1"/>
                          </a:solidFill>
                          <a:latin typeface="+mn-lt"/>
                          <a:ea typeface="+mn-ea"/>
                          <a:cs typeface="+mn-cs"/>
                        </a:rPr>
                        <a:t>SvrDemo1</a:t>
                      </a:r>
                      <a:endParaRPr lang="en-US" sz="1600" kern="1200" dirty="0">
                        <a:solidFill>
                          <a:schemeClr val="dk1"/>
                        </a:solidFill>
                        <a:latin typeface="+mn-lt"/>
                        <a:ea typeface="+mn-ea"/>
                        <a:cs typeface="+mn-cs"/>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363" rtl="0" eaLnBrk="1" fontAlgn="auto" latinLnBrk="0" hangingPunct="1">
                        <a:lnSpc>
                          <a:spcPct val="100000"/>
                        </a:lnSpc>
                        <a:spcBef>
                          <a:spcPts val="0"/>
                        </a:spcBef>
                        <a:spcAft>
                          <a:spcPts val="0"/>
                        </a:spcAft>
                        <a:buClrTx/>
                        <a:buSzTx/>
                        <a:buFont typeface="Wingdings" pitchFamily="2" charset="2"/>
                        <a:buNone/>
                        <a:tabLst/>
                        <a:defRPr/>
                      </a:pPr>
                      <a:r>
                        <a:rPr lang="en-US" sz="2000" dirty="0" smtClean="0">
                          <a:sym typeface="Wingdings"/>
                        </a:rPr>
                        <a:t></a:t>
                      </a:r>
                      <a:endParaRPr lang="en-US" sz="2000" dirty="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4128">
                <a:tc>
                  <a:txBody>
                    <a:bodyPr/>
                    <a:lstStyle/>
                    <a:p>
                      <a:pPr algn="ctr"/>
                      <a:r>
                        <a:rPr lang="en-US" sz="1600" kern="1200" dirty="0" smtClean="0">
                          <a:solidFill>
                            <a:schemeClr val="dk1"/>
                          </a:solidFill>
                          <a:latin typeface="+mn-lt"/>
                          <a:ea typeface="+mn-ea"/>
                          <a:cs typeface="+mn-cs"/>
                        </a:rPr>
                        <a:t>SvrDemo2</a:t>
                      </a:r>
                      <a:endParaRPr lang="en-US" sz="1600" kern="1200" dirty="0">
                        <a:solidFill>
                          <a:schemeClr val="dk1"/>
                        </a:solidFill>
                        <a:latin typeface="+mn-lt"/>
                        <a:ea typeface="+mn-ea"/>
                        <a:cs typeface="+mn-cs"/>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363" rtl="0" eaLnBrk="1" fontAlgn="auto" latinLnBrk="0" hangingPunct="1">
                        <a:lnSpc>
                          <a:spcPct val="100000"/>
                        </a:lnSpc>
                        <a:spcBef>
                          <a:spcPts val="0"/>
                        </a:spcBef>
                        <a:spcAft>
                          <a:spcPts val="0"/>
                        </a:spcAft>
                        <a:buClrTx/>
                        <a:buSzTx/>
                        <a:buFont typeface="Wingdings" pitchFamily="2" charset="2"/>
                        <a:buNone/>
                        <a:tabLst/>
                        <a:defRPr/>
                      </a:pPr>
                      <a:r>
                        <a:rPr lang="en-US" sz="2000" dirty="0" smtClean="0">
                          <a:sym typeface="Wingdings"/>
                        </a:rPr>
                        <a:t></a:t>
                      </a:r>
                      <a:endParaRPr lang="en-US" sz="2000" dirty="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4128">
                <a:tc>
                  <a:txBody>
                    <a:bodyPr/>
                    <a:lstStyle/>
                    <a:p>
                      <a:pPr algn="ctr"/>
                      <a:r>
                        <a:rPr lang="en-US" sz="1600" kern="1200" dirty="0" smtClean="0">
                          <a:solidFill>
                            <a:schemeClr val="dk1"/>
                          </a:solidFill>
                          <a:latin typeface="+mn-lt"/>
                          <a:ea typeface="+mn-ea"/>
                          <a:cs typeface="+mn-cs"/>
                        </a:rPr>
                        <a:t>SvrDemo3</a:t>
                      </a:r>
                      <a:endParaRPr lang="en-US" sz="1600" kern="1200" dirty="0">
                        <a:solidFill>
                          <a:schemeClr val="dk1"/>
                        </a:solidFill>
                        <a:latin typeface="+mn-lt"/>
                        <a:ea typeface="+mn-ea"/>
                        <a:cs typeface="+mn-cs"/>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363" rtl="0" eaLnBrk="1" fontAlgn="auto" latinLnBrk="0" hangingPunct="1">
                        <a:lnSpc>
                          <a:spcPct val="100000"/>
                        </a:lnSpc>
                        <a:spcBef>
                          <a:spcPts val="0"/>
                        </a:spcBef>
                        <a:spcAft>
                          <a:spcPts val="0"/>
                        </a:spcAft>
                        <a:buClrTx/>
                        <a:buSzTx/>
                        <a:buFont typeface="Wingdings" pitchFamily="2" charset="2"/>
                        <a:buNone/>
                        <a:tabLst/>
                        <a:defRPr/>
                      </a:pPr>
                      <a:r>
                        <a:rPr lang="en-US" sz="2000" dirty="0" smtClean="0">
                          <a:sym typeface="Wingdings"/>
                        </a:rPr>
                        <a:t></a:t>
                      </a:r>
                      <a:endParaRPr lang="en-US" sz="2000" dirty="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4128">
                <a:tc>
                  <a:txBody>
                    <a:bodyPr/>
                    <a:lstStyle/>
                    <a:p>
                      <a:pPr algn="ctr"/>
                      <a:r>
                        <a:rPr lang="en-US" sz="1600" kern="1200" dirty="0" smtClean="0">
                          <a:solidFill>
                            <a:schemeClr val="dk1"/>
                          </a:solidFill>
                          <a:latin typeface="+mn-lt"/>
                          <a:ea typeface="+mn-ea"/>
                          <a:cs typeface="+mn-cs"/>
                        </a:rPr>
                        <a:t>SvrDemo4</a:t>
                      </a:r>
                      <a:endParaRPr lang="en-US" sz="1600" kern="1200" dirty="0">
                        <a:solidFill>
                          <a:schemeClr val="dk1"/>
                        </a:solidFill>
                        <a:latin typeface="+mn-lt"/>
                        <a:ea typeface="+mn-ea"/>
                        <a:cs typeface="+mn-cs"/>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363" rtl="0" eaLnBrk="1" fontAlgn="auto" latinLnBrk="0" hangingPunct="1">
                        <a:lnSpc>
                          <a:spcPct val="100000"/>
                        </a:lnSpc>
                        <a:spcBef>
                          <a:spcPts val="0"/>
                        </a:spcBef>
                        <a:spcAft>
                          <a:spcPts val="0"/>
                        </a:spcAft>
                        <a:buClrTx/>
                        <a:buSzTx/>
                        <a:buFont typeface="Wingdings" pitchFamily="2" charset="2"/>
                        <a:buNone/>
                        <a:tabLst/>
                        <a:defRPr/>
                      </a:pPr>
                      <a:r>
                        <a:rPr lang="en-US" sz="2000" dirty="0" smtClean="0">
                          <a:sym typeface="Wingdings"/>
                        </a:rPr>
                        <a:t></a:t>
                      </a:r>
                      <a:endParaRPr lang="en-US" sz="2000" dirty="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20" name="Table 19"/>
          <p:cNvGraphicFramePr>
            <a:graphicFrameLocks noGrp="1"/>
          </p:cNvGraphicFramePr>
          <p:nvPr>
            <p:extLst/>
          </p:nvPr>
        </p:nvGraphicFramePr>
        <p:xfrm>
          <a:off x="8348059" y="854886"/>
          <a:ext cx="3994998" cy="1211128"/>
        </p:xfrm>
        <a:graphic>
          <a:graphicData uri="http://schemas.openxmlformats.org/drawingml/2006/table">
            <a:tbl>
              <a:tblPr firstRow="1" bandRow="1">
                <a:tableStyleId>{073A0DAA-6AF3-43AB-8588-CEC1D06C72B9}</a:tableStyleId>
              </a:tblPr>
              <a:tblGrid>
                <a:gridCol w="1211714"/>
                <a:gridCol w="1405707"/>
                <a:gridCol w="1377577"/>
              </a:tblGrid>
              <a:tr h="371785">
                <a:tc>
                  <a:txBody>
                    <a:bodyPr/>
                    <a:lstStyle/>
                    <a:p>
                      <a:r>
                        <a:rPr lang="en-US" sz="1600" dirty="0" smtClean="0"/>
                        <a:t>Period</a:t>
                      </a:r>
                      <a:endParaRPr lang="en-US" sz="1600" dirty="0"/>
                    </a:p>
                  </a:txBody>
                  <a:tcPr marL="93260" marR="93260" marT="46630" marB="46630"/>
                </a:tc>
                <a:tc>
                  <a:txBody>
                    <a:bodyPr/>
                    <a:lstStyle/>
                    <a:p>
                      <a:r>
                        <a:rPr lang="en-US" sz="1600" dirty="0" smtClean="0"/>
                        <a:t>Levels</a:t>
                      </a:r>
                      <a:endParaRPr lang="en-US" sz="1600" dirty="0"/>
                    </a:p>
                  </a:txBody>
                  <a:tcPr marL="93260" marR="93260" marT="46630" marB="46630"/>
                </a:tc>
                <a:tc>
                  <a:txBody>
                    <a:bodyPr/>
                    <a:lstStyle/>
                    <a:p>
                      <a:r>
                        <a:rPr lang="en-US" sz="1600" dirty="0" smtClean="0"/>
                        <a:t>Log</a:t>
                      </a:r>
                      <a:endParaRPr lang="en-US" sz="1600" dirty="0"/>
                    </a:p>
                  </a:txBody>
                  <a:tcPr marL="93260" marR="93260" marT="46630" marB="46630"/>
                </a:tc>
              </a:tr>
              <a:tr h="839343">
                <a:tc>
                  <a:txBody>
                    <a:bodyPr/>
                    <a:lstStyle/>
                    <a:p>
                      <a:r>
                        <a:rPr lang="en-US" sz="1600" dirty="0" smtClean="0"/>
                        <a:t>T-24hr</a:t>
                      </a:r>
                      <a:endParaRPr lang="en-US" sz="1600" dirty="0"/>
                    </a:p>
                  </a:txBody>
                  <a:tcPr marL="93260" marR="93260" marT="46630" marB="46630"/>
                </a:tc>
                <a:tc>
                  <a:txBody>
                    <a:bodyPr/>
                    <a:lstStyle/>
                    <a:p>
                      <a:r>
                        <a:rPr lang="en-US" sz="1600" dirty="0" smtClean="0"/>
                        <a:t>Critical</a:t>
                      </a:r>
                      <a:br>
                        <a:rPr lang="en-US" sz="1600" dirty="0" smtClean="0"/>
                      </a:br>
                      <a:r>
                        <a:rPr lang="en-US" sz="1600" dirty="0" smtClean="0"/>
                        <a:t>Error</a:t>
                      </a:r>
                    </a:p>
                    <a:p>
                      <a:r>
                        <a:rPr lang="en-US" sz="1600" dirty="0" smtClean="0"/>
                        <a:t>Warning</a:t>
                      </a:r>
                      <a:endParaRPr lang="en-US" sz="1600" dirty="0"/>
                    </a:p>
                  </a:txBody>
                  <a:tcPr marL="93260" marR="93260" marT="46630" marB="46630"/>
                </a:tc>
                <a:tc>
                  <a:txBody>
                    <a:bodyPr/>
                    <a:lstStyle/>
                    <a:p>
                      <a:r>
                        <a:rPr lang="en-US" sz="1600" dirty="0" smtClean="0"/>
                        <a:t>Application</a:t>
                      </a:r>
                    </a:p>
                    <a:p>
                      <a:r>
                        <a:rPr lang="en-US" sz="1600" dirty="0" smtClean="0"/>
                        <a:t>Setup</a:t>
                      </a:r>
                    </a:p>
                    <a:p>
                      <a:r>
                        <a:rPr lang="en-US" sz="1600" dirty="0" smtClean="0"/>
                        <a:t>System</a:t>
                      </a:r>
                      <a:endParaRPr lang="en-US" sz="1600" dirty="0"/>
                    </a:p>
                  </a:txBody>
                  <a:tcPr marL="93260" marR="93260" marT="46630" marB="46630"/>
                </a:tc>
              </a:tr>
            </a:tbl>
          </a:graphicData>
        </a:graphic>
      </p:graphicFrame>
      <p:sp>
        <p:nvSpPr>
          <p:cNvPr id="23" name="Rectangle 22"/>
          <p:cNvSpPr/>
          <p:nvPr/>
        </p:nvSpPr>
        <p:spPr>
          <a:xfrm>
            <a:off x="8436473" y="6061921"/>
            <a:ext cx="3818170" cy="670445"/>
          </a:xfrm>
          <a:prstGeom prst="rect">
            <a:avLst/>
          </a:prstGeom>
        </p:spPr>
        <p:txBody>
          <a:bodyPr wrap="square">
            <a:spAutoFit/>
          </a:bodyPr>
          <a:lstStyle/>
          <a:p>
            <a:pPr defTabSz="932290"/>
            <a:r>
              <a:rPr lang="en-US" sz="1836" dirty="0">
                <a:solidFill>
                  <a:schemeClr val="tx1">
                    <a:alpha val="98824"/>
                  </a:schemeClr>
                </a:solidFill>
                <a:latin typeface="Segoe UI" pitchFamily="34" charset="0"/>
                <a:ea typeface="Segoe UI" pitchFamily="34" charset="0"/>
                <a:cs typeface="Segoe UI" pitchFamily="34" charset="0"/>
              </a:rPr>
              <a:t>Next query will include timestamp of last event</a:t>
            </a:r>
          </a:p>
        </p:txBody>
      </p:sp>
    </p:spTree>
    <p:extLst>
      <p:ext uri="{BB962C8B-B14F-4D97-AF65-F5344CB8AC3E}">
        <p14:creationId xmlns:p14="http://schemas.microsoft.com/office/powerpoint/2010/main" val="3624123986"/>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31948" y="233150"/>
            <a:ext cx="11370961" cy="621530"/>
          </a:xfrm>
        </p:spPr>
        <p:txBody>
          <a:bodyPr/>
          <a:lstStyle/>
          <a:p>
            <a:r>
              <a:rPr lang="en-US" dirty="0" smtClean="0"/>
              <a:t>Query optimization: Events</a:t>
            </a:r>
            <a:endParaRPr lang="en-US" dirty="0"/>
          </a:p>
        </p:txBody>
      </p:sp>
      <p:sp>
        <p:nvSpPr>
          <p:cNvPr id="16" name="Rounded Rectangle 15"/>
          <p:cNvSpPr/>
          <p:nvPr/>
        </p:nvSpPr>
        <p:spPr bwMode="auto">
          <a:xfrm>
            <a:off x="8238878" y="-1"/>
            <a:ext cx="4213360" cy="6994525"/>
          </a:xfrm>
          <a:prstGeom prst="roundRect">
            <a:avLst>
              <a:gd name="adj" fmla="val 0"/>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a:r>
              <a:rPr lang="en-US" sz="1836" b="1" dirty="0">
                <a:solidFill>
                  <a:schemeClr val="tx1">
                    <a:alpha val="98824"/>
                  </a:schemeClr>
                </a:solidFill>
                <a:latin typeface="Segoe UI" pitchFamily="34" charset="0"/>
                <a:ea typeface="Segoe UI" pitchFamily="34" charset="0"/>
                <a:cs typeface="Segoe UI" pitchFamily="34" charset="0"/>
              </a:rPr>
              <a:t/>
            </a:r>
            <a:br>
              <a:rPr lang="en-US" sz="1836" b="1" dirty="0">
                <a:solidFill>
                  <a:schemeClr val="tx1">
                    <a:alpha val="98824"/>
                  </a:schemeClr>
                </a:solidFill>
                <a:latin typeface="Segoe UI" pitchFamily="34" charset="0"/>
                <a:ea typeface="Segoe UI" pitchFamily="34" charset="0"/>
                <a:cs typeface="Segoe UI" pitchFamily="34" charset="0"/>
              </a:rPr>
            </a:br>
            <a:r>
              <a:rPr lang="en-US" sz="1836" b="1" dirty="0">
                <a:solidFill>
                  <a:schemeClr val="tx1">
                    <a:alpha val="98824"/>
                  </a:schemeClr>
                </a:solidFill>
                <a:latin typeface="Segoe UI" pitchFamily="34" charset="0"/>
                <a:ea typeface="Segoe UI" pitchFamily="34" charset="0"/>
                <a:cs typeface="Segoe UI" pitchFamily="34" charset="0"/>
              </a:rPr>
              <a:t>Query – SvrDemo1</a:t>
            </a:r>
            <a:endParaRPr lang="en-US" sz="1836" dirty="0">
              <a:solidFill>
                <a:schemeClr val="tx1">
                  <a:alpha val="98824"/>
                </a:schemeClr>
              </a:solidFill>
              <a:latin typeface="Segoe UI" pitchFamily="34" charset="0"/>
              <a:ea typeface="Segoe UI" pitchFamily="34" charset="0"/>
              <a:cs typeface="Segoe UI" pitchFamily="34" charset="0"/>
            </a:endParaRPr>
          </a:p>
          <a:p>
            <a:pPr defTabSz="932290"/>
            <a:endParaRPr lang="en-US" sz="1428" dirty="0">
              <a:solidFill>
                <a:schemeClr val="tx1">
                  <a:alpha val="98824"/>
                </a:schemeClr>
              </a:solidFill>
              <a:latin typeface="Segoe UI" pitchFamily="34" charset="0"/>
              <a:ea typeface="Segoe UI" pitchFamily="34" charset="0"/>
              <a:cs typeface="Segoe UI" pitchFamily="34" charset="0"/>
            </a:endParaRPr>
          </a:p>
        </p:txBody>
      </p:sp>
      <p:graphicFrame>
        <p:nvGraphicFramePr>
          <p:cNvPr id="19" name="Table 18"/>
          <p:cNvGraphicFramePr>
            <a:graphicFrameLocks noGrp="1"/>
          </p:cNvGraphicFramePr>
          <p:nvPr>
            <p:extLst/>
          </p:nvPr>
        </p:nvGraphicFramePr>
        <p:xfrm>
          <a:off x="544900" y="1243471"/>
          <a:ext cx="5306747" cy="5144860"/>
        </p:xfrm>
        <a:graphic>
          <a:graphicData uri="http://schemas.openxmlformats.org/drawingml/2006/table">
            <a:tbl>
              <a:tblPr firstRow="1" bandRow="1">
                <a:tableStyleId>{5C22544A-7EE6-4342-B048-85BDC9FD1C3A}</a:tableStyleId>
              </a:tblPr>
              <a:tblGrid>
                <a:gridCol w="1309457"/>
                <a:gridCol w="1998645"/>
                <a:gridCol w="1998645"/>
              </a:tblGrid>
              <a:tr h="466301">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1600" b="1" i="0" u="none" strike="noStrike" dirty="0" smtClean="0">
                        <a:solidFill>
                          <a:srgbClr val="FFFFFF"/>
                        </a:solidFill>
                        <a:effectLst/>
                        <a:latin typeface="+mn-lt"/>
                      </a:endParaRPr>
                    </a:p>
                  </a:txBody>
                  <a:tcPr marL="93260" marR="93260" marT="46630" marB="4663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800" b="1" i="0" u="none" strike="noStrike" dirty="0" smtClean="0">
                          <a:solidFill>
                            <a:srgbClr val="FFFFFF"/>
                          </a:solidFill>
                          <a:effectLst/>
                          <a:latin typeface="+mn-lt"/>
                        </a:rPr>
                        <a:t>All Servers</a:t>
                      </a: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800" b="1" i="0" u="none" strike="noStrike" dirty="0" smtClean="0">
                          <a:solidFill>
                            <a:srgbClr val="FFFFFF"/>
                          </a:solidFill>
                          <a:effectLst/>
                          <a:latin typeface="+mn-lt"/>
                        </a:rPr>
                        <a:t>Role-X</a:t>
                      </a: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r>
              <a:tr h="1336731">
                <a:tc rowSpan="3">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i="0" u="none" strike="noStrike" dirty="0" smtClean="0">
                          <a:solidFill>
                            <a:srgbClr val="FFFFFF"/>
                          </a:solidFill>
                          <a:effectLst/>
                          <a:latin typeface="+mn-lt"/>
                        </a:rPr>
                        <a:t>Event Data Query</a:t>
                      </a: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i="0" u="none" strike="noStrike" dirty="0" smtClean="0">
                          <a:solidFill>
                            <a:srgbClr val="FFFFFF"/>
                          </a:solidFill>
                          <a:effectLst/>
                          <a:latin typeface="+mn-lt"/>
                        </a:rPr>
                        <a:t>Levels: </a:t>
                      </a:r>
                    </a:p>
                    <a:p>
                      <a:pPr marL="0" marR="0" indent="0" algn="l" defTabSz="914363" rtl="0" eaLnBrk="1" fontAlgn="auto" latinLnBrk="0" hangingPunct="1">
                        <a:lnSpc>
                          <a:spcPct val="100000"/>
                        </a:lnSpc>
                        <a:spcBef>
                          <a:spcPts val="0"/>
                        </a:spcBef>
                        <a:spcAft>
                          <a:spcPts val="0"/>
                        </a:spcAft>
                        <a:buClrTx/>
                        <a:buSzTx/>
                        <a:buFontTx/>
                        <a:buNone/>
                        <a:tabLst/>
                        <a:defRPr/>
                      </a:pPr>
                      <a:r>
                        <a:rPr lang="en-US" sz="1600" b="0" i="0" u="none" strike="noStrike" dirty="0" smtClean="0">
                          <a:solidFill>
                            <a:srgbClr val="FFFFFF"/>
                          </a:solidFill>
                          <a:effectLst/>
                          <a:latin typeface="+mn-lt"/>
                        </a:rPr>
                        <a:t>Critical</a:t>
                      </a:r>
                    </a:p>
                    <a:p>
                      <a:pPr marL="0" marR="0" indent="0" algn="l" defTabSz="914363" rtl="0" eaLnBrk="1" fontAlgn="auto" latinLnBrk="0" hangingPunct="1">
                        <a:lnSpc>
                          <a:spcPct val="100000"/>
                        </a:lnSpc>
                        <a:spcBef>
                          <a:spcPts val="0"/>
                        </a:spcBef>
                        <a:spcAft>
                          <a:spcPts val="0"/>
                        </a:spcAft>
                        <a:buClrTx/>
                        <a:buSzTx/>
                        <a:buFontTx/>
                        <a:buNone/>
                        <a:tabLst/>
                        <a:defRPr/>
                      </a:pPr>
                      <a:r>
                        <a:rPr lang="en-US" sz="1600" b="0" i="0" u="none" strike="noStrike" dirty="0" smtClean="0">
                          <a:solidFill>
                            <a:srgbClr val="FFFFFF"/>
                          </a:solidFill>
                          <a:effectLst/>
                          <a:latin typeface="+mn-lt"/>
                        </a:rPr>
                        <a:t>Error</a:t>
                      </a:r>
                    </a:p>
                    <a:p>
                      <a:pPr marL="0" marR="0" indent="0" algn="l" defTabSz="914363" rtl="0" eaLnBrk="1" fontAlgn="auto" latinLnBrk="0" hangingPunct="1">
                        <a:lnSpc>
                          <a:spcPct val="100000"/>
                        </a:lnSpc>
                        <a:spcBef>
                          <a:spcPts val="0"/>
                        </a:spcBef>
                        <a:spcAft>
                          <a:spcPts val="0"/>
                        </a:spcAft>
                        <a:buClrTx/>
                        <a:buSzTx/>
                        <a:buFontTx/>
                        <a:buNone/>
                        <a:tabLst/>
                        <a:defRPr/>
                      </a:pPr>
                      <a:r>
                        <a:rPr lang="en-US" sz="1600" b="0" i="0" u="none" strike="noStrike" baseline="0" dirty="0" smtClean="0">
                          <a:solidFill>
                            <a:srgbClr val="FFFFFF"/>
                          </a:solidFill>
                          <a:effectLst/>
                          <a:latin typeface="+mn-lt"/>
                        </a:rPr>
                        <a:t>Warning</a:t>
                      </a:r>
                      <a:endParaRPr lang="en-US" sz="1600" b="0" i="0" u="none" strike="noStrike" dirty="0" smtClean="0">
                        <a:solidFill>
                          <a:srgbClr val="FFFFFF"/>
                        </a:solidFill>
                        <a:effectLst/>
                        <a:latin typeface="+mn-lt"/>
                      </a:endParaRPr>
                    </a:p>
                  </a:txBody>
                  <a:tcPr marL="93260" marR="93260" marT="46630" marB="46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i="0" u="none" strike="noStrike" dirty="0" smtClean="0">
                          <a:solidFill>
                            <a:srgbClr val="FFFFFF"/>
                          </a:solidFill>
                          <a:effectLst/>
                          <a:latin typeface="+mn-lt"/>
                        </a:rPr>
                        <a:t>Levels: </a:t>
                      </a:r>
                      <a:br>
                        <a:rPr lang="en-US" sz="1600" b="1" i="0" u="none" strike="noStrike" dirty="0" smtClean="0">
                          <a:solidFill>
                            <a:srgbClr val="FFFFFF"/>
                          </a:solidFill>
                          <a:effectLst/>
                          <a:latin typeface="+mn-lt"/>
                        </a:rPr>
                      </a:br>
                      <a:r>
                        <a:rPr lang="en-US" sz="1600" b="0" i="0" u="none" strike="noStrike" dirty="0" smtClean="0">
                          <a:solidFill>
                            <a:srgbClr val="FFFFFF"/>
                          </a:solidFill>
                          <a:effectLst/>
                          <a:latin typeface="+mn-lt"/>
                        </a:rPr>
                        <a:t>Critical</a:t>
                      </a:r>
                    </a:p>
                    <a:p>
                      <a:pPr marL="0" marR="0" indent="0" algn="l" defTabSz="914363" rtl="0" eaLnBrk="1" fontAlgn="auto" latinLnBrk="0" hangingPunct="1">
                        <a:lnSpc>
                          <a:spcPct val="100000"/>
                        </a:lnSpc>
                        <a:spcBef>
                          <a:spcPts val="0"/>
                        </a:spcBef>
                        <a:spcAft>
                          <a:spcPts val="0"/>
                        </a:spcAft>
                        <a:buClrTx/>
                        <a:buSzTx/>
                        <a:buFontTx/>
                        <a:buNone/>
                        <a:tabLst/>
                        <a:defRPr/>
                      </a:pPr>
                      <a:r>
                        <a:rPr lang="en-US" sz="1600" b="0" i="0" u="none" strike="noStrike" dirty="0" smtClean="0">
                          <a:solidFill>
                            <a:srgbClr val="FFFFFF"/>
                          </a:solidFill>
                          <a:effectLst/>
                          <a:latin typeface="+mn-lt"/>
                        </a:rPr>
                        <a:t>Error</a:t>
                      </a:r>
                    </a:p>
                    <a:p>
                      <a:pPr marL="0" marR="0" indent="0" algn="l" defTabSz="914363" rtl="0" eaLnBrk="1" fontAlgn="auto" latinLnBrk="0" hangingPunct="1">
                        <a:lnSpc>
                          <a:spcPct val="100000"/>
                        </a:lnSpc>
                        <a:spcBef>
                          <a:spcPts val="0"/>
                        </a:spcBef>
                        <a:spcAft>
                          <a:spcPts val="0"/>
                        </a:spcAft>
                        <a:buClrTx/>
                        <a:buSzTx/>
                        <a:buFontTx/>
                        <a:buNone/>
                        <a:tabLst/>
                        <a:defRPr/>
                      </a:pPr>
                      <a:r>
                        <a:rPr lang="en-US" sz="1600" b="0" i="0" u="none" strike="noStrike" baseline="0" dirty="0" smtClean="0">
                          <a:solidFill>
                            <a:srgbClr val="FFFFFF"/>
                          </a:solidFill>
                          <a:effectLst/>
                          <a:latin typeface="+mn-lt"/>
                        </a:rPr>
                        <a:t>Warning</a:t>
                      </a:r>
                      <a:br>
                        <a:rPr lang="en-US" sz="1600" b="0" i="0" u="none" strike="noStrike" baseline="0" dirty="0" smtClean="0">
                          <a:solidFill>
                            <a:srgbClr val="FFFFFF"/>
                          </a:solidFill>
                          <a:effectLst/>
                          <a:latin typeface="+mn-lt"/>
                        </a:rPr>
                      </a:br>
                      <a:r>
                        <a:rPr lang="en-US" sz="1600" b="0" i="0" u="none" strike="noStrike" baseline="0" dirty="0" smtClean="0">
                          <a:solidFill>
                            <a:srgbClr val="FFFFFF"/>
                          </a:solidFill>
                          <a:effectLst/>
                          <a:latin typeface="+mn-lt"/>
                        </a:rPr>
                        <a:t>Informational</a:t>
                      </a:r>
                      <a:endParaRPr lang="en-US" sz="1600" b="0" i="0" u="none" strike="noStrike" dirty="0" smtClean="0">
                        <a:solidFill>
                          <a:srgbClr val="FFFFFF"/>
                        </a:solidFill>
                        <a:effectLst/>
                        <a:latin typeface="+mn-lt"/>
                      </a:endParaRPr>
                    </a:p>
                  </a:txBody>
                  <a:tcPr marL="93260" marR="93260" marT="46630" marB="46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r>
              <a:tr h="590649">
                <a:tc vMerge="1">
                  <a:txBody>
                    <a:bodyPr/>
                    <a:lstStyle/>
                    <a:p>
                      <a:endParaRPr lang="en-US"/>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i="0" u="none" strike="noStrike" dirty="0" smtClean="0">
                          <a:solidFill>
                            <a:srgbClr val="FFFFFF"/>
                          </a:solidFill>
                          <a:effectLst/>
                          <a:latin typeface="+mn-lt"/>
                        </a:rPr>
                        <a:t>Period: </a:t>
                      </a:r>
                      <a:br>
                        <a:rPr lang="en-US" sz="1600" b="1" i="0" u="none" strike="noStrike" dirty="0" smtClean="0">
                          <a:solidFill>
                            <a:srgbClr val="FFFFFF"/>
                          </a:solidFill>
                          <a:effectLst/>
                          <a:latin typeface="+mn-lt"/>
                        </a:rPr>
                      </a:br>
                      <a:r>
                        <a:rPr lang="en-US" sz="1600" b="0" i="0" u="none" strike="noStrike" dirty="0" smtClean="0">
                          <a:solidFill>
                            <a:srgbClr val="FFFFFF"/>
                          </a:solidFill>
                          <a:effectLst/>
                          <a:latin typeface="+mn-lt"/>
                        </a:rPr>
                        <a:t>24</a:t>
                      </a:r>
                      <a:r>
                        <a:rPr lang="en-US" sz="1600" b="0" i="0" u="none" strike="noStrike" baseline="0" dirty="0" smtClean="0">
                          <a:solidFill>
                            <a:srgbClr val="FFFFFF"/>
                          </a:solidFill>
                          <a:effectLst/>
                          <a:latin typeface="+mn-lt"/>
                        </a:rPr>
                        <a:t> hours</a:t>
                      </a:r>
                      <a:endParaRPr lang="en-US" sz="1600" b="0" i="0" u="none" strike="noStrike" dirty="0" smtClean="0">
                        <a:solidFill>
                          <a:srgbClr val="FFFFFF"/>
                        </a:solidFill>
                        <a:effectLst/>
                        <a:latin typeface="+mn-lt"/>
                      </a:endParaRPr>
                    </a:p>
                  </a:txBody>
                  <a:tcPr marL="93260" marR="93260" marT="46630" marB="46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i="0" u="none" strike="noStrike" dirty="0" smtClean="0">
                          <a:solidFill>
                            <a:srgbClr val="FFFFFF"/>
                          </a:solidFill>
                          <a:effectLst/>
                          <a:latin typeface="+mn-lt"/>
                        </a:rPr>
                        <a:t>Period: </a:t>
                      </a:r>
                      <a:br>
                        <a:rPr lang="en-US" sz="1600" b="1" i="0" u="none" strike="noStrike" dirty="0" smtClean="0">
                          <a:solidFill>
                            <a:srgbClr val="FFFFFF"/>
                          </a:solidFill>
                          <a:effectLst/>
                          <a:latin typeface="+mn-lt"/>
                        </a:rPr>
                      </a:br>
                      <a:r>
                        <a:rPr lang="en-US" sz="1600" b="0" i="0" u="none" strike="noStrike" dirty="0" smtClean="0">
                          <a:solidFill>
                            <a:srgbClr val="FFFFFF"/>
                          </a:solidFill>
                          <a:effectLst/>
                          <a:latin typeface="+mn-lt"/>
                        </a:rPr>
                        <a:t>12 hours</a:t>
                      </a:r>
                    </a:p>
                  </a:txBody>
                  <a:tcPr marL="93260" marR="93260" marT="46630" marB="46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r>
              <a:tr h="1088037">
                <a:tc vMerge="1">
                  <a:txBody>
                    <a:bodyPr/>
                    <a:lstStyle/>
                    <a:p>
                      <a:endParaRPr lang="en-US"/>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i="0" u="none" strike="noStrike" dirty="0" smtClean="0">
                          <a:solidFill>
                            <a:srgbClr val="FFFFFF"/>
                          </a:solidFill>
                          <a:effectLst/>
                          <a:latin typeface="+mn-lt"/>
                        </a:rPr>
                        <a:t>Logs: </a:t>
                      </a:r>
                      <a:br>
                        <a:rPr lang="en-US" sz="1600" b="1" i="0" u="none" strike="noStrike" dirty="0" smtClean="0">
                          <a:solidFill>
                            <a:srgbClr val="FFFFFF"/>
                          </a:solidFill>
                          <a:effectLst/>
                          <a:latin typeface="+mn-lt"/>
                        </a:rPr>
                      </a:br>
                      <a:r>
                        <a:rPr lang="en-US" sz="1600" b="0" i="0" u="none" strike="noStrike" dirty="0" smtClean="0">
                          <a:solidFill>
                            <a:srgbClr val="FFFFFF"/>
                          </a:solidFill>
                          <a:effectLst/>
                          <a:latin typeface="+mn-lt"/>
                        </a:rPr>
                        <a:t>Application</a:t>
                      </a:r>
                    </a:p>
                    <a:p>
                      <a:pPr marL="0" marR="0" indent="0" algn="l" defTabSz="914363" rtl="0" eaLnBrk="1" fontAlgn="auto" latinLnBrk="0" hangingPunct="1">
                        <a:lnSpc>
                          <a:spcPct val="100000"/>
                        </a:lnSpc>
                        <a:spcBef>
                          <a:spcPts val="0"/>
                        </a:spcBef>
                        <a:spcAft>
                          <a:spcPts val="0"/>
                        </a:spcAft>
                        <a:buClrTx/>
                        <a:buSzTx/>
                        <a:buFontTx/>
                        <a:buNone/>
                        <a:tabLst/>
                        <a:defRPr/>
                      </a:pPr>
                      <a:r>
                        <a:rPr lang="en-US" sz="1600" b="0" i="0" u="none" strike="noStrike" baseline="0" dirty="0" smtClean="0">
                          <a:solidFill>
                            <a:srgbClr val="FFFFFF"/>
                          </a:solidFill>
                          <a:effectLst/>
                          <a:latin typeface="+mn-lt"/>
                        </a:rPr>
                        <a:t>Setup</a:t>
                      </a:r>
                      <a:br>
                        <a:rPr lang="en-US" sz="1600" b="0" i="0" u="none" strike="noStrike" baseline="0" dirty="0" smtClean="0">
                          <a:solidFill>
                            <a:srgbClr val="FFFFFF"/>
                          </a:solidFill>
                          <a:effectLst/>
                          <a:latin typeface="+mn-lt"/>
                        </a:rPr>
                      </a:br>
                      <a:r>
                        <a:rPr lang="en-US" sz="1600" b="0" i="0" u="none" strike="noStrike" baseline="0" dirty="0" smtClean="0">
                          <a:solidFill>
                            <a:srgbClr val="FFFFFF"/>
                          </a:solidFill>
                          <a:effectLst/>
                          <a:latin typeface="+mn-lt"/>
                        </a:rPr>
                        <a:t>System</a:t>
                      </a:r>
                      <a:endParaRPr lang="en-US" sz="1600" b="0" i="0" u="none" strike="noStrike" dirty="0" smtClean="0">
                        <a:solidFill>
                          <a:srgbClr val="FFFFFF"/>
                        </a:solidFill>
                        <a:effectLst/>
                        <a:latin typeface="+mn-lt"/>
                      </a:endParaRPr>
                    </a:p>
                  </a:txBody>
                  <a:tcPr marL="93260" marR="93260" marT="46630" marB="46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i="0" u="none" strike="noStrike" dirty="0" smtClean="0">
                          <a:solidFill>
                            <a:srgbClr val="FFFFFF"/>
                          </a:solidFill>
                          <a:effectLst/>
                          <a:latin typeface="+mn-lt"/>
                        </a:rPr>
                        <a:t>Logs</a:t>
                      </a:r>
                      <a:r>
                        <a:rPr lang="en-US" sz="1600" b="0" i="0" u="none" strike="noStrike" dirty="0" smtClean="0">
                          <a:solidFill>
                            <a:srgbClr val="FFFFFF"/>
                          </a:solidFill>
                          <a:effectLst/>
                          <a:latin typeface="+mn-lt"/>
                        </a:rPr>
                        <a:t>: </a:t>
                      </a:r>
                      <a:br>
                        <a:rPr lang="en-US" sz="1600" b="0" i="0" u="none" strike="noStrike" dirty="0" smtClean="0">
                          <a:solidFill>
                            <a:srgbClr val="FFFFFF"/>
                          </a:solidFill>
                          <a:effectLst/>
                          <a:latin typeface="+mn-lt"/>
                        </a:rPr>
                      </a:br>
                      <a:r>
                        <a:rPr lang="en-US" sz="1600" b="0" i="1" u="none" strike="noStrike" dirty="0" smtClean="0">
                          <a:solidFill>
                            <a:srgbClr val="FFFFFF"/>
                          </a:solidFill>
                          <a:effectLst/>
                          <a:latin typeface="+mn-lt"/>
                        </a:rPr>
                        <a:t>&lt;</a:t>
                      </a:r>
                      <a:r>
                        <a:rPr lang="en-US" sz="1600" b="0" i="1" u="none" strike="noStrike" dirty="0" smtClean="0">
                          <a:solidFill>
                            <a:schemeClr val="tx1"/>
                          </a:solidFill>
                          <a:effectLst/>
                          <a:latin typeface="+mn-lt"/>
                        </a:rPr>
                        <a:t>Defined</a:t>
                      </a:r>
                      <a:r>
                        <a:rPr lang="en-US" sz="1600" b="0" i="1" u="none" strike="noStrike" baseline="0" dirty="0" smtClean="0">
                          <a:solidFill>
                            <a:schemeClr val="tx1"/>
                          </a:solidFill>
                          <a:effectLst/>
                          <a:latin typeface="+mn-lt"/>
                        </a:rPr>
                        <a:t> by </a:t>
                      </a:r>
                      <a:r>
                        <a:rPr lang="en-US" sz="1600" b="0" i="1" u="none" strike="noStrike" dirty="0" smtClean="0">
                          <a:solidFill>
                            <a:schemeClr val="tx1"/>
                          </a:solidFill>
                          <a:effectLst/>
                          <a:latin typeface="+mn-lt"/>
                        </a:rPr>
                        <a:t>Role&gt;</a:t>
                      </a:r>
                    </a:p>
                  </a:txBody>
                  <a:tcPr marL="93260" marR="93260" marT="46630" marB="46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r>
              <a:tr h="450758">
                <a:tc>
                  <a:txBody>
                    <a:bodyPr/>
                    <a:lstStyle/>
                    <a:p>
                      <a:pPr algn="ctr"/>
                      <a:r>
                        <a:rPr lang="en-US" sz="1600" kern="1200" dirty="0" smtClean="0">
                          <a:solidFill>
                            <a:schemeClr val="dk1"/>
                          </a:solidFill>
                          <a:latin typeface="+mn-lt"/>
                          <a:ea typeface="+mn-ea"/>
                          <a:cs typeface="+mn-cs"/>
                        </a:rPr>
                        <a:t>SvrDemo1</a:t>
                      </a:r>
                      <a:endParaRPr lang="en-US" sz="1600" kern="1200" dirty="0">
                        <a:solidFill>
                          <a:schemeClr val="dk1"/>
                        </a:solidFill>
                        <a:latin typeface="+mn-lt"/>
                        <a:ea typeface="+mn-ea"/>
                        <a:cs typeface="+mn-cs"/>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363" rtl="0" eaLnBrk="1" fontAlgn="auto" latinLnBrk="0" hangingPunct="1">
                        <a:lnSpc>
                          <a:spcPct val="100000"/>
                        </a:lnSpc>
                        <a:spcBef>
                          <a:spcPts val="0"/>
                        </a:spcBef>
                        <a:spcAft>
                          <a:spcPts val="0"/>
                        </a:spcAft>
                        <a:buClrTx/>
                        <a:buSzTx/>
                        <a:buFont typeface="Wingdings" pitchFamily="2" charset="2"/>
                        <a:buNone/>
                        <a:tabLst/>
                        <a:defRPr/>
                      </a:pPr>
                      <a:r>
                        <a:rPr lang="en-US" sz="2000" dirty="0" smtClean="0">
                          <a:sym typeface="Wingdings"/>
                        </a:rPr>
                        <a:t></a:t>
                      </a:r>
                      <a:endParaRPr lang="en-US" sz="2000" dirty="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000" dirty="0" smtClean="0">
                          <a:sym typeface="Wingdings"/>
                        </a:rPr>
                        <a:t></a:t>
                      </a:r>
                      <a:endParaRPr lang="en-US" sz="2000" dirty="0" smtClean="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4128">
                <a:tc>
                  <a:txBody>
                    <a:bodyPr/>
                    <a:lstStyle/>
                    <a:p>
                      <a:pPr algn="ctr"/>
                      <a:r>
                        <a:rPr lang="en-US" sz="1600" kern="1200" dirty="0" smtClean="0">
                          <a:solidFill>
                            <a:schemeClr val="dk1"/>
                          </a:solidFill>
                          <a:latin typeface="+mn-lt"/>
                          <a:ea typeface="+mn-ea"/>
                          <a:cs typeface="+mn-cs"/>
                        </a:rPr>
                        <a:t>SvrDemo2</a:t>
                      </a:r>
                      <a:endParaRPr lang="en-US" sz="1600" kern="1200" dirty="0">
                        <a:solidFill>
                          <a:schemeClr val="dk1"/>
                        </a:solidFill>
                        <a:latin typeface="+mn-lt"/>
                        <a:ea typeface="+mn-ea"/>
                        <a:cs typeface="+mn-cs"/>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363" rtl="0" eaLnBrk="1" fontAlgn="auto" latinLnBrk="0" hangingPunct="1">
                        <a:lnSpc>
                          <a:spcPct val="100000"/>
                        </a:lnSpc>
                        <a:spcBef>
                          <a:spcPts val="0"/>
                        </a:spcBef>
                        <a:spcAft>
                          <a:spcPts val="0"/>
                        </a:spcAft>
                        <a:buClrTx/>
                        <a:buSzTx/>
                        <a:buFont typeface="Wingdings" pitchFamily="2" charset="2"/>
                        <a:buNone/>
                        <a:tabLst/>
                        <a:defRPr/>
                      </a:pPr>
                      <a:r>
                        <a:rPr lang="en-US" sz="2000" dirty="0" smtClean="0">
                          <a:sym typeface="Wingdings"/>
                        </a:rPr>
                        <a:t></a:t>
                      </a:r>
                      <a:endParaRPr lang="en-US" sz="2000" dirty="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2000" dirty="0" smtClean="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4128">
                <a:tc>
                  <a:txBody>
                    <a:bodyPr/>
                    <a:lstStyle/>
                    <a:p>
                      <a:pPr algn="ctr"/>
                      <a:r>
                        <a:rPr lang="en-US" sz="1600" kern="1200" dirty="0" smtClean="0">
                          <a:solidFill>
                            <a:schemeClr val="dk1"/>
                          </a:solidFill>
                          <a:latin typeface="+mn-lt"/>
                          <a:ea typeface="+mn-ea"/>
                          <a:cs typeface="+mn-cs"/>
                        </a:rPr>
                        <a:t>SvrDemo3</a:t>
                      </a:r>
                      <a:endParaRPr lang="en-US" sz="1600" kern="1200" dirty="0">
                        <a:solidFill>
                          <a:schemeClr val="dk1"/>
                        </a:solidFill>
                        <a:latin typeface="+mn-lt"/>
                        <a:ea typeface="+mn-ea"/>
                        <a:cs typeface="+mn-cs"/>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363" rtl="0" eaLnBrk="1" fontAlgn="auto" latinLnBrk="0" hangingPunct="1">
                        <a:lnSpc>
                          <a:spcPct val="100000"/>
                        </a:lnSpc>
                        <a:spcBef>
                          <a:spcPts val="0"/>
                        </a:spcBef>
                        <a:spcAft>
                          <a:spcPts val="0"/>
                        </a:spcAft>
                        <a:buClrTx/>
                        <a:buSzTx/>
                        <a:buFont typeface="Wingdings" pitchFamily="2" charset="2"/>
                        <a:buNone/>
                        <a:tabLst/>
                        <a:defRPr/>
                      </a:pPr>
                      <a:r>
                        <a:rPr lang="en-US" sz="2000" dirty="0" smtClean="0">
                          <a:sym typeface="Wingdings"/>
                        </a:rPr>
                        <a:t></a:t>
                      </a:r>
                      <a:endParaRPr lang="en-US" sz="2000" dirty="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000" dirty="0" smtClean="0">
                          <a:sym typeface="Wingdings"/>
                        </a:rPr>
                        <a:t></a:t>
                      </a:r>
                      <a:endParaRPr lang="en-US" sz="2000" dirty="0" smtClean="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4128">
                <a:tc>
                  <a:txBody>
                    <a:bodyPr/>
                    <a:lstStyle/>
                    <a:p>
                      <a:pPr algn="ctr"/>
                      <a:r>
                        <a:rPr lang="en-US" sz="1600" kern="1200" dirty="0" smtClean="0">
                          <a:solidFill>
                            <a:schemeClr val="dk1"/>
                          </a:solidFill>
                          <a:latin typeface="+mn-lt"/>
                          <a:ea typeface="+mn-ea"/>
                          <a:cs typeface="+mn-cs"/>
                        </a:rPr>
                        <a:t>SvrDemo4</a:t>
                      </a:r>
                      <a:endParaRPr lang="en-US" sz="1600" kern="1200" dirty="0">
                        <a:solidFill>
                          <a:schemeClr val="dk1"/>
                        </a:solidFill>
                        <a:latin typeface="+mn-lt"/>
                        <a:ea typeface="+mn-ea"/>
                        <a:cs typeface="+mn-cs"/>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363" rtl="0" eaLnBrk="1" fontAlgn="auto" latinLnBrk="0" hangingPunct="1">
                        <a:lnSpc>
                          <a:spcPct val="100000"/>
                        </a:lnSpc>
                        <a:spcBef>
                          <a:spcPts val="0"/>
                        </a:spcBef>
                        <a:spcAft>
                          <a:spcPts val="0"/>
                        </a:spcAft>
                        <a:buClrTx/>
                        <a:buSzTx/>
                        <a:buFont typeface="Wingdings" pitchFamily="2" charset="2"/>
                        <a:buNone/>
                        <a:tabLst/>
                        <a:defRPr/>
                      </a:pPr>
                      <a:r>
                        <a:rPr lang="en-US" sz="2000" dirty="0" smtClean="0">
                          <a:sym typeface="Wingdings"/>
                        </a:rPr>
                        <a:t></a:t>
                      </a:r>
                      <a:endParaRPr lang="en-US" sz="2000" dirty="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2000" dirty="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20" name="Table 19"/>
          <p:cNvGraphicFramePr>
            <a:graphicFrameLocks noGrp="1"/>
          </p:cNvGraphicFramePr>
          <p:nvPr>
            <p:extLst/>
          </p:nvPr>
        </p:nvGraphicFramePr>
        <p:xfrm>
          <a:off x="8346807" y="854886"/>
          <a:ext cx="3997501" cy="2305602"/>
        </p:xfrm>
        <a:graphic>
          <a:graphicData uri="http://schemas.openxmlformats.org/drawingml/2006/table">
            <a:tbl>
              <a:tblPr firstRow="1" bandRow="1">
                <a:tableStyleId>{073A0DAA-6AF3-43AB-8588-CEC1D06C72B9}</a:tableStyleId>
              </a:tblPr>
              <a:tblGrid>
                <a:gridCol w="936415"/>
                <a:gridCol w="1530543"/>
                <a:gridCol w="1530543"/>
              </a:tblGrid>
              <a:tr h="378222">
                <a:tc>
                  <a:txBody>
                    <a:bodyPr/>
                    <a:lstStyle/>
                    <a:p>
                      <a:r>
                        <a:rPr lang="en-US" sz="1600" dirty="0" smtClean="0"/>
                        <a:t>Period</a:t>
                      </a:r>
                      <a:endParaRPr lang="en-US" sz="1600" dirty="0"/>
                    </a:p>
                  </a:txBody>
                  <a:tcPr marL="93260" marR="93260" marT="46630" marB="46630"/>
                </a:tc>
                <a:tc>
                  <a:txBody>
                    <a:bodyPr/>
                    <a:lstStyle/>
                    <a:p>
                      <a:r>
                        <a:rPr lang="en-US" sz="1600" dirty="0" smtClean="0"/>
                        <a:t>Levels</a:t>
                      </a:r>
                      <a:endParaRPr lang="en-US" sz="1600" dirty="0"/>
                    </a:p>
                  </a:txBody>
                  <a:tcPr marL="93260" marR="93260" marT="46630" marB="46630"/>
                </a:tc>
                <a:tc>
                  <a:txBody>
                    <a:bodyPr/>
                    <a:lstStyle/>
                    <a:p>
                      <a:r>
                        <a:rPr lang="en-US" sz="1600" dirty="0" smtClean="0"/>
                        <a:t>Log</a:t>
                      </a:r>
                      <a:endParaRPr lang="en-US" sz="1600" dirty="0"/>
                    </a:p>
                  </a:txBody>
                  <a:tcPr marL="93260" marR="93260" marT="46630" marB="46630"/>
                </a:tc>
              </a:tr>
              <a:tr h="839343">
                <a:tc>
                  <a:txBody>
                    <a:bodyPr/>
                    <a:lstStyle/>
                    <a:p>
                      <a:r>
                        <a:rPr lang="en-US" sz="1600" dirty="0" smtClean="0"/>
                        <a:t>T-24hr</a:t>
                      </a:r>
                      <a:endParaRPr lang="en-US" sz="1600" dirty="0"/>
                    </a:p>
                  </a:txBody>
                  <a:tcPr marL="93260" marR="93260" marT="46630" marB="46630"/>
                </a:tc>
                <a:tc>
                  <a:txBody>
                    <a:bodyPr/>
                    <a:lstStyle/>
                    <a:p>
                      <a:r>
                        <a:rPr lang="en-US" sz="1600" dirty="0" smtClean="0"/>
                        <a:t>Critical</a:t>
                      </a:r>
                      <a:br>
                        <a:rPr lang="en-US" sz="1600" dirty="0" smtClean="0"/>
                      </a:br>
                      <a:r>
                        <a:rPr lang="en-US" sz="1600" dirty="0" smtClean="0"/>
                        <a:t>Error</a:t>
                      </a:r>
                    </a:p>
                    <a:p>
                      <a:r>
                        <a:rPr lang="en-US" sz="1600" dirty="0" smtClean="0"/>
                        <a:t>Warning</a:t>
                      </a:r>
                      <a:endParaRPr lang="en-US" sz="1600" dirty="0"/>
                    </a:p>
                  </a:txBody>
                  <a:tcPr marL="93260" marR="93260" marT="46630" marB="46630"/>
                </a:tc>
                <a:tc>
                  <a:txBody>
                    <a:bodyPr/>
                    <a:lstStyle/>
                    <a:p>
                      <a:r>
                        <a:rPr lang="en-US" sz="1600" dirty="0" smtClean="0"/>
                        <a:t>Application</a:t>
                      </a:r>
                    </a:p>
                    <a:p>
                      <a:r>
                        <a:rPr lang="en-US" sz="1600" dirty="0" smtClean="0"/>
                        <a:t>Setup</a:t>
                      </a:r>
                    </a:p>
                    <a:p>
                      <a:r>
                        <a:rPr lang="en-US" sz="1600" dirty="0" smtClean="0"/>
                        <a:t>System</a:t>
                      </a:r>
                      <a:endParaRPr lang="en-US" sz="1600" dirty="0"/>
                    </a:p>
                  </a:txBody>
                  <a:tcPr marL="93260" marR="93260" marT="46630" marB="46630"/>
                </a:tc>
              </a:tr>
              <a:tr h="1088037">
                <a:tc>
                  <a:txBody>
                    <a:bodyPr/>
                    <a:lstStyle/>
                    <a:p>
                      <a:r>
                        <a:rPr lang="en-US" sz="1600" dirty="0" smtClean="0"/>
                        <a:t>T-12hr</a:t>
                      </a:r>
                      <a:endParaRPr lang="en-US" sz="1600" dirty="0"/>
                    </a:p>
                  </a:txBody>
                  <a:tcPr marL="93260" marR="93260" marT="46630" marB="46630"/>
                </a:tc>
                <a:tc>
                  <a:txBody>
                    <a:bodyPr/>
                    <a:lstStyle/>
                    <a:p>
                      <a:r>
                        <a:rPr lang="en-US" sz="1600" dirty="0" smtClean="0"/>
                        <a:t>Critical</a:t>
                      </a:r>
                    </a:p>
                    <a:p>
                      <a:r>
                        <a:rPr lang="en-US" sz="1600" dirty="0" smtClean="0"/>
                        <a:t>Error</a:t>
                      </a:r>
                    </a:p>
                    <a:p>
                      <a:r>
                        <a:rPr lang="en-US" sz="1600" dirty="0" smtClean="0"/>
                        <a:t>Warning</a:t>
                      </a:r>
                    </a:p>
                    <a:p>
                      <a:r>
                        <a:rPr lang="en-US" sz="1600" dirty="0" smtClean="0"/>
                        <a:t>Informational</a:t>
                      </a:r>
                    </a:p>
                  </a:txBody>
                  <a:tcPr marL="93260" marR="93260" marT="46630" marB="46630"/>
                </a:tc>
                <a:tc>
                  <a:txBody>
                    <a:bodyPr/>
                    <a:lstStyle/>
                    <a:p>
                      <a:r>
                        <a:rPr lang="en-US" sz="1600" dirty="0" smtClean="0"/>
                        <a:t>Role-X</a:t>
                      </a:r>
                      <a:r>
                        <a:rPr lang="en-US" sz="1600" baseline="0" dirty="0" smtClean="0"/>
                        <a:t> Logs</a:t>
                      </a:r>
                    </a:p>
                  </a:txBody>
                  <a:tcPr marL="93260" marR="93260" marT="46630" marB="46630"/>
                </a:tc>
              </a:tr>
            </a:tbl>
          </a:graphicData>
        </a:graphic>
      </p:graphicFrame>
      <p:sp>
        <p:nvSpPr>
          <p:cNvPr id="6" name="Rectangle 5"/>
          <p:cNvSpPr/>
          <p:nvPr/>
        </p:nvSpPr>
        <p:spPr>
          <a:xfrm>
            <a:off x="8436473" y="6061921"/>
            <a:ext cx="3818170" cy="670445"/>
          </a:xfrm>
          <a:prstGeom prst="rect">
            <a:avLst/>
          </a:prstGeom>
        </p:spPr>
        <p:txBody>
          <a:bodyPr wrap="square">
            <a:spAutoFit/>
          </a:bodyPr>
          <a:lstStyle/>
          <a:p>
            <a:pPr defTabSz="932290"/>
            <a:r>
              <a:rPr lang="en-US" sz="1836" dirty="0">
                <a:solidFill>
                  <a:schemeClr val="tx1">
                    <a:alpha val="98824"/>
                  </a:schemeClr>
                </a:solidFill>
                <a:latin typeface="Segoe UI" pitchFamily="34" charset="0"/>
                <a:ea typeface="Segoe UI" pitchFamily="34" charset="0"/>
                <a:cs typeface="Segoe UI" pitchFamily="34" charset="0"/>
              </a:rPr>
              <a:t>Next query will include timestamp of last event</a:t>
            </a:r>
          </a:p>
        </p:txBody>
      </p:sp>
    </p:spTree>
    <p:extLst>
      <p:ext uri="{BB962C8B-B14F-4D97-AF65-F5344CB8AC3E}">
        <p14:creationId xmlns:p14="http://schemas.microsoft.com/office/powerpoint/2010/main" val="633318249"/>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31948" y="233150"/>
            <a:ext cx="11370961" cy="621530"/>
          </a:xfrm>
        </p:spPr>
        <p:txBody>
          <a:bodyPr/>
          <a:lstStyle/>
          <a:p>
            <a:r>
              <a:rPr lang="en-US" dirty="0" smtClean="0"/>
              <a:t>Query optimization: Events</a:t>
            </a:r>
            <a:endParaRPr lang="en-US" dirty="0"/>
          </a:p>
        </p:txBody>
      </p:sp>
      <p:sp>
        <p:nvSpPr>
          <p:cNvPr id="16" name="Rounded Rectangle 15"/>
          <p:cNvSpPr/>
          <p:nvPr/>
        </p:nvSpPr>
        <p:spPr bwMode="auto">
          <a:xfrm>
            <a:off x="8262777" y="-1"/>
            <a:ext cx="4213360" cy="6994525"/>
          </a:xfrm>
          <a:prstGeom prst="roundRect">
            <a:avLst>
              <a:gd name="adj" fmla="val 0"/>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a:r>
              <a:rPr lang="en-US" sz="1836" b="1" dirty="0">
                <a:solidFill>
                  <a:schemeClr val="tx1">
                    <a:alpha val="98824"/>
                  </a:schemeClr>
                </a:solidFill>
                <a:latin typeface="Segoe UI" pitchFamily="34" charset="0"/>
                <a:ea typeface="Segoe UI" pitchFamily="34" charset="0"/>
                <a:cs typeface="Segoe UI" pitchFamily="34" charset="0"/>
              </a:rPr>
              <a:t/>
            </a:r>
            <a:br>
              <a:rPr lang="en-US" sz="1836" b="1" dirty="0">
                <a:solidFill>
                  <a:schemeClr val="tx1">
                    <a:alpha val="98824"/>
                  </a:schemeClr>
                </a:solidFill>
                <a:latin typeface="Segoe UI" pitchFamily="34" charset="0"/>
                <a:ea typeface="Segoe UI" pitchFamily="34" charset="0"/>
                <a:cs typeface="Segoe UI" pitchFamily="34" charset="0"/>
              </a:rPr>
            </a:br>
            <a:r>
              <a:rPr lang="en-US" sz="1836" b="1" dirty="0">
                <a:solidFill>
                  <a:schemeClr val="tx1">
                    <a:alpha val="98824"/>
                  </a:schemeClr>
                </a:solidFill>
                <a:latin typeface="Segoe UI" pitchFamily="34" charset="0"/>
                <a:ea typeface="Segoe UI" pitchFamily="34" charset="0"/>
                <a:cs typeface="Segoe UI" pitchFamily="34" charset="0"/>
              </a:rPr>
              <a:t>Query – SvrDemo1</a:t>
            </a:r>
            <a:endParaRPr lang="en-US" sz="1836" dirty="0">
              <a:solidFill>
                <a:schemeClr val="tx1">
                  <a:alpha val="98824"/>
                </a:schemeClr>
              </a:solidFill>
              <a:latin typeface="Segoe UI" pitchFamily="34" charset="0"/>
              <a:ea typeface="Segoe UI" pitchFamily="34" charset="0"/>
              <a:cs typeface="Segoe UI" pitchFamily="34" charset="0"/>
            </a:endParaRPr>
          </a:p>
          <a:p>
            <a:pPr defTabSz="932290"/>
            <a:endParaRPr lang="en-US" sz="1428" dirty="0">
              <a:solidFill>
                <a:schemeClr val="tx1">
                  <a:alpha val="98824"/>
                </a:schemeClr>
              </a:solidFill>
              <a:latin typeface="Segoe UI" pitchFamily="34" charset="0"/>
              <a:ea typeface="Segoe UI" pitchFamily="34" charset="0"/>
              <a:cs typeface="Segoe UI" pitchFamily="34" charset="0"/>
            </a:endParaRPr>
          </a:p>
        </p:txBody>
      </p:sp>
      <p:graphicFrame>
        <p:nvGraphicFramePr>
          <p:cNvPr id="19" name="Table 18"/>
          <p:cNvGraphicFramePr>
            <a:graphicFrameLocks noGrp="1"/>
          </p:cNvGraphicFramePr>
          <p:nvPr>
            <p:extLst/>
          </p:nvPr>
        </p:nvGraphicFramePr>
        <p:xfrm>
          <a:off x="544900" y="1243471"/>
          <a:ext cx="7305392" cy="5144860"/>
        </p:xfrm>
        <a:graphic>
          <a:graphicData uri="http://schemas.openxmlformats.org/drawingml/2006/table">
            <a:tbl>
              <a:tblPr firstRow="1" bandRow="1">
                <a:tableStyleId>{5C22544A-7EE6-4342-B048-85BDC9FD1C3A}</a:tableStyleId>
              </a:tblPr>
              <a:tblGrid>
                <a:gridCol w="1309457"/>
                <a:gridCol w="1998645"/>
                <a:gridCol w="1998645"/>
                <a:gridCol w="1998645"/>
              </a:tblGrid>
              <a:tr h="466301">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1600" b="1" i="0" u="none" strike="noStrike" dirty="0" smtClean="0">
                        <a:solidFill>
                          <a:srgbClr val="FFFFFF"/>
                        </a:solidFill>
                        <a:effectLst/>
                        <a:latin typeface="+mn-lt"/>
                      </a:endParaRPr>
                    </a:p>
                  </a:txBody>
                  <a:tcPr marL="93260" marR="93260" marT="46630" marB="4663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800" b="1" i="0" u="none" strike="noStrike" dirty="0" smtClean="0">
                          <a:solidFill>
                            <a:srgbClr val="FFFFFF"/>
                          </a:solidFill>
                          <a:effectLst/>
                          <a:latin typeface="+mn-lt"/>
                        </a:rPr>
                        <a:t>All Servers</a:t>
                      </a: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800" b="1" i="0" u="none" strike="noStrike" dirty="0" smtClean="0">
                          <a:solidFill>
                            <a:srgbClr val="FFFFFF"/>
                          </a:solidFill>
                          <a:effectLst/>
                          <a:latin typeface="+mn-lt"/>
                        </a:rPr>
                        <a:t>Role-X</a:t>
                      </a: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800" b="1" i="0" u="none" strike="noStrike" dirty="0" smtClean="0">
                          <a:solidFill>
                            <a:srgbClr val="FFFFFF"/>
                          </a:solidFill>
                          <a:effectLst/>
                          <a:latin typeface="+mn-lt"/>
                        </a:rPr>
                        <a:t>Custom1</a:t>
                      </a: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r>
              <a:tr h="1336731">
                <a:tc rowSpan="3">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i="0" u="none" strike="noStrike" dirty="0" smtClean="0">
                          <a:solidFill>
                            <a:srgbClr val="FFFFFF"/>
                          </a:solidFill>
                          <a:effectLst/>
                          <a:latin typeface="+mn-lt"/>
                        </a:rPr>
                        <a:t>Event Data Query</a:t>
                      </a: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i="0" u="none" strike="noStrike" dirty="0" smtClean="0">
                          <a:solidFill>
                            <a:srgbClr val="FFFFFF"/>
                          </a:solidFill>
                          <a:effectLst/>
                          <a:latin typeface="+mn-lt"/>
                        </a:rPr>
                        <a:t>Levels: </a:t>
                      </a:r>
                    </a:p>
                    <a:p>
                      <a:pPr marL="0" marR="0" indent="0" algn="l" defTabSz="914363" rtl="0" eaLnBrk="1" fontAlgn="auto" latinLnBrk="0" hangingPunct="1">
                        <a:lnSpc>
                          <a:spcPct val="100000"/>
                        </a:lnSpc>
                        <a:spcBef>
                          <a:spcPts val="0"/>
                        </a:spcBef>
                        <a:spcAft>
                          <a:spcPts val="0"/>
                        </a:spcAft>
                        <a:buClrTx/>
                        <a:buSzTx/>
                        <a:buFontTx/>
                        <a:buNone/>
                        <a:tabLst/>
                        <a:defRPr/>
                      </a:pPr>
                      <a:r>
                        <a:rPr lang="en-US" sz="1600" b="0" i="0" u="none" strike="noStrike" dirty="0" smtClean="0">
                          <a:solidFill>
                            <a:srgbClr val="FFFFFF"/>
                          </a:solidFill>
                          <a:effectLst/>
                          <a:latin typeface="+mn-lt"/>
                        </a:rPr>
                        <a:t>Critical</a:t>
                      </a:r>
                    </a:p>
                    <a:p>
                      <a:pPr marL="0" marR="0" indent="0" algn="l" defTabSz="914363" rtl="0" eaLnBrk="1" fontAlgn="auto" latinLnBrk="0" hangingPunct="1">
                        <a:lnSpc>
                          <a:spcPct val="100000"/>
                        </a:lnSpc>
                        <a:spcBef>
                          <a:spcPts val="0"/>
                        </a:spcBef>
                        <a:spcAft>
                          <a:spcPts val="0"/>
                        </a:spcAft>
                        <a:buClrTx/>
                        <a:buSzTx/>
                        <a:buFontTx/>
                        <a:buNone/>
                        <a:tabLst/>
                        <a:defRPr/>
                      </a:pPr>
                      <a:r>
                        <a:rPr lang="en-US" sz="1600" b="0" i="0" u="none" strike="noStrike" dirty="0" smtClean="0">
                          <a:solidFill>
                            <a:srgbClr val="FFFFFF"/>
                          </a:solidFill>
                          <a:effectLst/>
                          <a:latin typeface="+mn-lt"/>
                        </a:rPr>
                        <a:t>Error</a:t>
                      </a:r>
                    </a:p>
                    <a:p>
                      <a:pPr marL="0" marR="0" indent="0" algn="l" defTabSz="914363" rtl="0" eaLnBrk="1" fontAlgn="auto" latinLnBrk="0" hangingPunct="1">
                        <a:lnSpc>
                          <a:spcPct val="100000"/>
                        </a:lnSpc>
                        <a:spcBef>
                          <a:spcPts val="0"/>
                        </a:spcBef>
                        <a:spcAft>
                          <a:spcPts val="0"/>
                        </a:spcAft>
                        <a:buClrTx/>
                        <a:buSzTx/>
                        <a:buFontTx/>
                        <a:buNone/>
                        <a:tabLst/>
                        <a:defRPr/>
                      </a:pPr>
                      <a:r>
                        <a:rPr lang="en-US" sz="1600" b="0" i="0" u="none" strike="noStrike" baseline="0" dirty="0" smtClean="0">
                          <a:solidFill>
                            <a:srgbClr val="FFFFFF"/>
                          </a:solidFill>
                          <a:effectLst/>
                          <a:latin typeface="+mn-lt"/>
                        </a:rPr>
                        <a:t>Warning</a:t>
                      </a:r>
                      <a:endParaRPr lang="en-US" sz="1600" b="0" i="0" u="none" strike="noStrike" dirty="0" smtClean="0">
                        <a:solidFill>
                          <a:srgbClr val="FFFFFF"/>
                        </a:solidFill>
                        <a:effectLst/>
                        <a:latin typeface="+mn-lt"/>
                      </a:endParaRPr>
                    </a:p>
                  </a:txBody>
                  <a:tcPr marL="93260" marR="93260" marT="46630" marB="46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i="0" u="none" strike="noStrike" dirty="0" smtClean="0">
                          <a:solidFill>
                            <a:srgbClr val="FFFFFF"/>
                          </a:solidFill>
                          <a:effectLst/>
                          <a:latin typeface="+mn-lt"/>
                        </a:rPr>
                        <a:t>Levels: </a:t>
                      </a:r>
                      <a:br>
                        <a:rPr lang="en-US" sz="1600" b="1" i="0" u="none" strike="noStrike" dirty="0" smtClean="0">
                          <a:solidFill>
                            <a:srgbClr val="FFFFFF"/>
                          </a:solidFill>
                          <a:effectLst/>
                          <a:latin typeface="+mn-lt"/>
                        </a:rPr>
                      </a:br>
                      <a:r>
                        <a:rPr lang="en-US" sz="1600" b="0" i="0" u="none" strike="noStrike" dirty="0" smtClean="0">
                          <a:solidFill>
                            <a:srgbClr val="FFFFFF"/>
                          </a:solidFill>
                          <a:effectLst/>
                          <a:latin typeface="+mn-lt"/>
                        </a:rPr>
                        <a:t>Critical</a:t>
                      </a:r>
                    </a:p>
                    <a:p>
                      <a:pPr marL="0" marR="0" indent="0" algn="l" defTabSz="914363" rtl="0" eaLnBrk="1" fontAlgn="auto" latinLnBrk="0" hangingPunct="1">
                        <a:lnSpc>
                          <a:spcPct val="100000"/>
                        </a:lnSpc>
                        <a:spcBef>
                          <a:spcPts val="0"/>
                        </a:spcBef>
                        <a:spcAft>
                          <a:spcPts val="0"/>
                        </a:spcAft>
                        <a:buClrTx/>
                        <a:buSzTx/>
                        <a:buFontTx/>
                        <a:buNone/>
                        <a:tabLst/>
                        <a:defRPr/>
                      </a:pPr>
                      <a:r>
                        <a:rPr lang="en-US" sz="1600" b="0" i="0" u="none" strike="noStrike" dirty="0" smtClean="0">
                          <a:solidFill>
                            <a:srgbClr val="FFFFFF"/>
                          </a:solidFill>
                          <a:effectLst/>
                          <a:latin typeface="+mn-lt"/>
                        </a:rPr>
                        <a:t>Error</a:t>
                      </a:r>
                    </a:p>
                    <a:p>
                      <a:pPr marL="0" marR="0" indent="0" algn="l" defTabSz="914363" rtl="0" eaLnBrk="1" fontAlgn="auto" latinLnBrk="0" hangingPunct="1">
                        <a:lnSpc>
                          <a:spcPct val="100000"/>
                        </a:lnSpc>
                        <a:spcBef>
                          <a:spcPts val="0"/>
                        </a:spcBef>
                        <a:spcAft>
                          <a:spcPts val="0"/>
                        </a:spcAft>
                        <a:buClrTx/>
                        <a:buSzTx/>
                        <a:buFontTx/>
                        <a:buNone/>
                        <a:tabLst/>
                        <a:defRPr/>
                      </a:pPr>
                      <a:r>
                        <a:rPr lang="en-US" sz="1600" b="0" i="0" u="none" strike="noStrike" baseline="0" dirty="0" smtClean="0">
                          <a:solidFill>
                            <a:srgbClr val="FFFFFF"/>
                          </a:solidFill>
                          <a:effectLst/>
                          <a:latin typeface="+mn-lt"/>
                        </a:rPr>
                        <a:t>Warning</a:t>
                      </a:r>
                      <a:br>
                        <a:rPr lang="en-US" sz="1600" b="0" i="0" u="none" strike="noStrike" baseline="0" dirty="0" smtClean="0">
                          <a:solidFill>
                            <a:srgbClr val="FFFFFF"/>
                          </a:solidFill>
                          <a:effectLst/>
                          <a:latin typeface="+mn-lt"/>
                        </a:rPr>
                      </a:br>
                      <a:r>
                        <a:rPr lang="en-US" sz="1600" b="0" i="0" u="none" strike="noStrike" baseline="0" dirty="0" smtClean="0">
                          <a:solidFill>
                            <a:srgbClr val="FFFFFF"/>
                          </a:solidFill>
                          <a:effectLst/>
                          <a:latin typeface="+mn-lt"/>
                        </a:rPr>
                        <a:t>Informational</a:t>
                      </a:r>
                      <a:endParaRPr lang="en-US" sz="1600" b="0" i="0" u="none" strike="noStrike" dirty="0" smtClean="0">
                        <a:solidFill>
                          <a:srgbClr val="FFFFFF"/>
                        </a:solidFill>
                        <a:effectLst/>
                        <a:latin typeface="+mn-lt"/>
                      </a:endParaRPr>
                    </a:p>
                  </a:txBody>
                  <a:tcPr marL="93260" marR="93260" marT="46630" marB="46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i="0" u="none" strike="noStrike" dirty="0" smtClean="0">
                          <a:solidFill>
                            <a:srgbClr val="FFFFFF"/>
                          </a:solidFill>
                          <a:effectLst/>
                          <a:latin typeface="+mn-lt"/>
                        </a:rPr>
                        <a:t>Levels: </a:t>
                      </a:r>
                      <a:br>
                        <a:rPr lang="en-US" sz="1600" b="1" i="0" u="none" strike="noStrike" dirty="0" smtClean="0">
                          <a:solidFill>
                            <a:srgbClr val="FFFFFF"/>
                          </a:solidFill>
                          <a:effectLst/>
                          <a:latin typeface="+mn-lt"/>
                        </a:rPr>
                      </a:br>
                      <a:r>
                        <a:rPr lang="en-US" sz="1600" b="0" i="0" u="none" strike="noStrike" dirty="0" smtClean="0">
                          <a:solidFill>
                            <a:srgbClr val="FFFFFF"/>
                          </a:solidFill>
                          <a:effectLst/>
                          <a:latin typeface="+mn-lt"/>
                        </a:rPr>
                        <a:t>Critical</a:t>
                      </a:r>
                      <a:br>
                        <a:rPr lang="en-US" sz="1600" b="0" i="0" u="none" strike="noStrike" dirty="0" smtClean="0">
                          <a:solidFill>
                            <a:srgbClr val="FFFFFF"/>
                          </a:solidFill>
                          <a:effectLst/>
                          <a:latin typeface="+mn-lt"/>
                        </a:rPr>
                      </a:br>
                      <a:r>
                        <a:rPr lang="en-US" sz="1600" b="0" i="0" u="none" strike="noStrike" dirty="0" smtClean="0">
                          <a:solidFill>
                            <a:srgbClr val="FFFFFF"/>
                          </a:solidFill>
                          <a:effectLst/>
                          <a:latin typeface="+mn-lt"/>
                        </a:rPr>
                        <a:t>Errors</a:t>
                      </a:r>
                    </a:p>
                  </a:txBody>
                  <a:tcPr marL="93260" marR="93260" marT="46630" marB="46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r>
              <a:tr h="590649">
                <a:tc vMerge="1">
                  <a:txBody>
                    <a:bodyPr/>
                    <a:lstStyle/>
                    <a:p>
                      <a:endParaRPr lang="en-US"/>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i="0" u="none" strike="noStrike" dirty="0" smtClean="0">
                          <a:solidFill>
                            <a:srgbClr val="FFFFFF"/>
                          </a:solidFill>
                          <a:effectLst/>
                          <a:latin typeface="+mn-lt"/>
                        </a:rPr>
                        <a:t>Period: </a:t>
                      </a:r>
                      <a:br>
                        <a:rPr lang="en-US" sz="1600" b="1" i="0" u="none" strike="noStrike" dirty="0" smtClean="0">
                          <a:solidFill>
                            <a:srgbClr val="FFFFFF"/>
                          </a:solidFill>
                          <a:effectLst/>
                          <a:latin typeface="+mn-lt"/>
                        </a:rPr>
                      </a:br>
                      <a:r>
                        <a:rPr lang="en-US" sz="1600" b="0" i="0" u="none" strike="noStrike" dirty="0" smtClean="0">
                          <a:solidFill>
                            <a:srgbClr val="FFFFFF"/>
                          </a:solidFill>
                          <a:effectLst/>
                          <a:latin typeface="+mn-lt"/>
                        </a:rPr>
                        <a:t>24</a:t>
                      </a:r>
                      <a:r>
                        <a:rPr lang="en-US" sz="1600" b="0" i="0" u="none" strike="noStrike" baseline="0" dirty="0" smtClean="0">
                          <a:solidFill>
                            <a:srgbClr val="FFFFFF"/>
                          </a:solidFill>
                          <a:effectLst/>
                          <a:latin typeface="+mn-lt"/>
                        </a:rPr>
                        <a:t> hours</a:t>
                      </a:r>
                      <a:endParaRPr lang="en-US" sz="1600" b="0" i="0" u="none" strike="noStrike" dirty="0" smtClean="0">
                        <a:solidFill>
                          <a:srgbClr val="FFFFFF"/>
                        </a:solidFill>
                        <a:effectLst/>
                        <a:latin typeface="+mn-lt"/>
                      </a:endParaRPr>
                    </a:p>
                  </a:txBody>
                  <a:tcPr marL="93260" marR="93260" marT="46630" marB="46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i="0" u="none" strike="noStrike" dirty="0" smtClean="0">
                          <a:solidFill>
                            <a:srgbClr val="FFFFFF"/>
                          </a:solidFill>
                          <a:effectLst/>
                          <a:latin typeface="+mn-lt"/>
                        </a:rPr>
                        <a:t>Period: </a:t>
                      </a:r>
                      <a:br>
                        <a:rPr lang="en-US" sz="1600" b="1" i="0" u="none" strike="noStrike" dirty="0" smtClean="0">
                          <a:solidFill>
                            <a:srgbClr val="FFFFFF"/>
                          </a:solidFill>
                          <a:effectLst/>
                          <a:latin typeface="+mn-lt"/>
                        </a:rPr>
                      </a:br>
                      <a:r>
                        <a:rPr lang="en-US" sz="1600" b="0" i="0" u="none" strike="noStrike" dirty="0" smtClean="0">
                          <a:solidFill>
                            <a:srgbClr val="FFFFFF"/>
                          </a:solidFill>
                          <a:effectLst/>
                          <a:latin typeface="+mn-lt"/>
                        </a:rPr>
                        <a:t>12 hours</a:t>
                      </a:r>
                    </a:p>
                  </a:txBody>
                  <a:tcPr marL="93260" marR="93260" marT="46630" marB="46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i="0" u="none" strike="noStrike" dirty="0" smtClean="0">
                          <a:solidFill>
                            <a:srgbClr val="FFFFFF"/>
                          </a:solidFill>
                          <a:effectLst/>
                          <a:latin typeface="+mn-lt"/>
                        </a:rPr>
                        <a:t>Period: </a:t>
                      </a:r>
                      <a:br>
                        <a:rPr lang="en-US" sz="1600" b="1" i="0" u="none" strike="noStrike" dirty="0" smtClean="0">
                          <a:solidFill>
                            <a:srgbClr val="FFFFFF"/>
                          </a:solidFill>
                          <a:effectLst/>
                          <a:latin typeface="+mn-lt"/>
                        </a:rPr>
                      </a:br>
                      <a:r>
                        <a:rPr lang="en-US" sz="1600" b="0" i="0" u="none" strike="noStrike" dirty="0" smtClean="0">
                          <a:solidFill>
                            <a:srgbClr val="FFFFFF"/>
                          </a:solidFill>
                          <a:effectLst/>
                          <a:latin typeface="+mn-lt"/>
                        </a:rPr>
                        <a:t>3 days</a:t>
                      </a:r>
                    </a:p>
                  </a:txBody>
                  <a:tcPr marL="93260" marR="93260" marT="46630" marB="46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r>
              <a:tr h="1088037">
                <a:tc vMerge="1">
                  <a:txBody>
                    <a:bodyPr/>
                    <a:lstStyle/>
                    <a:p>
                      <a:endParaRPr lang="en-US"/>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i="0" u="none" strike="noStrike" dirty="0" smtClean="0">
                          <a:solidFill>
                            <a:srgbClr val="FFFFFF"/>
                          </a:solidFill>
                          <a:effectLst/>
                          <a:latin typeface="+mn-lt"/>
                        </a:rPr>
                        <a:t>Logs: </a:t>
                      </a:r>
                      <a:br>
                        <a:rPr lang="en-US" sz="1600" b="1" i="0" u="none" strike="noStrike" dirty="0" smtClean="0">
                          <a:solidFill>
                            <a:srgbClr val="FFFFFF"/>
                          </a:solidFill>
                          <a:effectLst/>
                          <a:latin typeface="+mn-lt"/>
                        </a:rPr>
                      </a:br>
                      <a:r>
                        <a:rPr lang="en-US" sz="1600" b="0" i="0" u="none" strike="noStrike" dirty="0" smtClean="0">
                          <a:solidFill>
                            <a:srgbClr val="FFFFFF"/>
                          </a:solidFill>
                          <a:effectLst/>
                          <a:latin typeface="+mn-lt"/>
                        </a:rPr>
                        <a:t>Application</a:t>
                      </a:r>
                    </a:p>
                    <a:p>
                      <a:pPr marL="0" marR="0" indent="0" algn="l" defTabSz="914363" rtl="0" eaLnBrk="1" fontAlgn="auto" latinLnBrk="0" hangingPunct="1">
                        <a:lnSpc>
                          <a:spcPct val="100000"/>
                        </a:lnSpc>
                        <a:spcBef>
                          <a:spcPts val="0"/>
                        </a:spcBef>
                        <a:spcAft>
                          <a:spcPts val="0"/>
                        </a:spcAft>
                        <a:buClrTx/>
                        <a:buSzTx/>
                        <a:buFontTx/>
                        <a:buNone/>
                        <a:tabLst/>
                        <a:defRPr/>
                      </a:pPr>
                      <a:r>
                        <a:rPr lang="en-US" sz="1600" b="0" i="0" u="none" strike="noStrike" baseline="0" dirty="0" smtClean="0">
                          <a:solidFill>
                            <a:srgbClr val="FFFFFF"/>
                          </a:solidFill>
                          <a:effectLst/>
                          <a:latin typeface="+mn-lt"/>
                        </a:rPr>
                        <a:t>Setup</a:t>
                      </a:r>
                      <a:br>
                        <a:rPr lang="en-US" sz="1600" b="0" i="0" u="none" strike="noStrike" baseline="0" dirty="0" smtClean="0">
                          <a:solidFill>
                            <a:srgbClr val="FFFFFF"/>
                          </a:solidFill>
                          <a:effectLst/>
                          <a:latin typeface="+mn-lt"/>
                        </a:rPr>
                      </a:br>
                      <a:r>
                        <a:rPr lang="en-US" sz="1600" b="0" i="0" u="none" strike="noStrike" baseline="0" dirty="0" smtClean="0">
                          <a:solidFill>
                            <a:srgbClr val="FFFFFF"/>
                          </a:solidFill>
                          <a:effectLst/>
                          <a:latin typeface="+mn-lt"/>
                        </a:rPr>
                        <a:t>System</a:t>
                      </a:r>
                      <a:endParaRPr lang="en-US" sz="1600" b="0" i="0" u="none" strike="noStrike" dirty="0" smtClean="0">
                        <a:solidFill>
                          <a:srgbClr val="FFFFFF"/>
                        </a:solidFill>
                        <a:effectLst/>
                        <a:latin typeface="+mn-lt"/>
                      </a:endParaRPr>
                    </a:p>
                  </a:txBody>
                  <a:tcPr marL="93260" marR="93260" marT="46630" marB="46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i="0" u="none" strike="noStrike" dirty="0" smtClean="0">
                          <a:solidFill>
                            <a:srgbClr val="FFFFFF"/>
                          </a:solidFill>
                          <a:effectLst/>
                          <a:latin typeface="+mn-lt"/>
                        </a:rPr>
                        <a:t>Logs</a:t>
                      </a:r>
                      <a:r>
                        <a:rPr lang="en-US" sz="1600" b="0" i="0" u="none" strike="noStrike" dirty="0" smtClean="0">
                          <a:solidFill>
                            <a:srgbClr val="FFFFFF"/>
                          </a:solidFill>
                          <a:effectLst/>
                          <a:latin typeface="+mn-lt"/>
                        </a:rPr>
                        <a:t>: </a:t>
                      </a:r>
                      <a:br>
                        <a:rPr lang="en-US" sz="1600" b="0" i="0" u="none" strike="noStrike" dirty="0" smtClean="0">
                          <a:solidFill>
                            <a:srgbClr val="FFFFFF"/>
                          </a:solidFill>
                          <a:effectLst/>
                          <a:latin typeface="+mn-lt"/>
                        </a:rPr>
                      </a:br>
                      <a:r>
                        <a:rPr lang="en-US" sz="1600" b="0" i="1" u="none" strike="noStrike" dirty="0" smtClean="0">
                          <a:solidFill>
                            <a:srgbClr val="FFFFFF"/>
                          </a:solidFill>
                          <a:effectLst/>
                          <a:latin typeface="+mn-lt"/>
                        </a:rPr>
                        <a:t>&lt;</a:t>
                      </a:r>
                      <a:r>
                        <a:rPr lang="en-US" sz="1600" b="0" i="1" u="none" strike="noStrike" dirty="0" smtClean="0">
                          <a:solidFill>
                            <a:schemeClr val="tx1"/>
                          </a:solidFill>
                          <a:effectLst/>
                          <a:latin typeface="+mn-lt"/>
                        </a:rPr>
                        <a:t>Defined</a:t>
                      </a:r>
                      <a:r>
                        <a:rPr lang="en-US" sz="1600" b="0" i="1" u="none" strike="noStrike" baseline="0" dirty="0" smtClean="0">
                          <a:solidFill>
                            <a:schemeClr val="tx1"/>
                          </a:solidFill>
                          <a:effectLst/>
                          <a:latin typeface="+mn-lt"/>
                        </a:rPr>
                        <a:t> by </a:t>
                      </a:r>
                      <a:r>
                        <a:rPr lang="en-US" sz="1600" b="0" i="1" u="none" strike="noStrike" dirty="0" smtClean="0">
                          <a:solidFill>
                            <a:schemeClr val="tx1"/>
                          </a:solidFill>
                          <a:effectLst/>
                          <a:latin typeface="+mn-lt"/>
                        </a:rPr>
                        <a:t>Role&gt;</a:t>
                      </a:r>
                    </a:p>
                  </a:txBody>
                  <a:tcPr marL="93260" marR="93260" marT="46630" marB="46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i="0" u="none" strike="noStrike" dirty="0" smtClean="0">
                          <a:solidFill>
                            <a:srgbClr val="FFFFFF"/>
                          </a:solidFill>
                          <a:effectLst/>
                          <a:latin typeface="+mn-lt"/>
                        </a:rPr>
                        <a:t>Logs: </a:t>
                      </a:r>
                      <a:br>
                        <a:rPr lang="en-US" sz="1600" b="1" i="0" u="none" strike="noStrike" dirty="0" smtClean="0">
                          <a:solidFill>
                            <a:srgbClr val="FFFFFF"/>
                          </a:solidFill>
                          <a:effectLst/>
                          <a:latin typeface="+mn-lt"/>
                        </a:rPr>
                      </a:br>
                      <a:r>
                        <a:rPr lang="en-US" sz="1600" b="0" i="0" u="none" strike="noStrike" dirty="0" smtClean="0">
                          <a:solidFill>
                            <a:srgbClr val="FFFFFF"/>
                          </a:solidFill>
                          <a:effectLst/>
                          <a:latin typeface="+mn-lt"/>
                        </a:rPr>
                        <a:t>Application</a:t>
                      </a:r>
                    </a:p>
                    <a:p>
                      <a:pPr marL="0" marR="0" indent="0" algn="l" defTabSz="914363" rtl="0" eaLnBrk="1" fontAlgn="auto" latinLnBrk="0" hangingPunct="1">
                        <a:lnSpc>
                          <a:spcPct val="100000"/>
                        </a:lnSpc>
                        <a:spcBef>
                          <a:spcPts val="0"/>
                        </a:spcBef>
                        <a:spcAft>
                          <a:spcPts val="0"/>
                        </a:spcAft>
                        <a:buClrTx/>
                        <a:buSzTx/>
                        <a:buFontTx/>
                        <a:buNone/>
                        <a:tabLst/>
                        <a:defRPr/>
                      </a:pPr>
                      <a:r>
                        <a:rPr lang="en-US" sz="1600" b="0" i="0" u="none" strike="noStrike" dirty="0" err="1" smtClean="0">
                          <a:solidFill>
                            <a:srgbClr val="FFFFFF"/>
                          </a:solidFill>
                          <a:effectLst/>
                          <a:latin typeface="+mn-lt"/>
                        </a:rPr>
                        <a:t>AppLogA</a:t>
                      </a:r>
                      <a:endParaRPr lang="en-US" sz="1600" b="0" i="0" u="none" strike="noStrike" dirty="0" smtClean="0">
                        <a:solidFill>
                          <a:srgbClr val="FFFFFF"/>
                        </a:solidFill>
                        <a:effectLst/>
                        <a:latin typeface="+mn-lt"/>
                      </a:endParaRPr>
                    </a:p>
                    <a:p>
                      <a:pPr marL="0" marR="0" indent="0" algn="l" defTabSz="914363" rtl="0" eaLnBrk="1" fontAlgn="auto" latinLnBrk="0" hangingPunct="1">
                        <a:lnSpc>
                          <a:spcPct val="100000"/>
                        </a:lnSpc>
                        <a:spcBef>
                          <a:spcPts val="0"/>
                        </a:spcBef>
                        <a:spcAft>
                          <a:spcPts val="0"/>
                        </a:spcAft>
                        <a:buClrTx/>
                        <a:buSzTx/>
                        <a:buFontTx/>
                        <a:buNone/>
                        <a:tabLst/>
                        <a:defRPr/>
                      </a:pPr>
                      <a:r>
                        <a:rPr lang="en-US" sz="1600" b="0" i="0" u="none" strike="noStrike" dirty="0" err="1" smtClean="0">
                          <a:solidFill>
                            <a:srgbClr val="FFFFFF"/>
                          </a:solidFill>
                          <a:effectLst/>
                          <a:latin typeface="+mn-lt"/>
                        </a:rPr>
                        <a:t>AppLogB</a:t>
                      </a:r>
                      <a:endParaRPr lang="en-US" sz="1600" b="0" i="0" u="none" strike="noStrike" dirty="0" smtClean="0">
                        <a:solidFill>
                          <a:srgbClr val="FFFFFF"/>
                        </a:solidFill>
                        <a:effectLst/>
                        <a:latin typeface="+mn-lt"/>
                      </a:endParaRPr>
                    </a:p>
                  </a:txBody>
                  <a:tcPr marL="93260" marR="93260" marT="46630" marB="46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r>
              <a:tr h="450758">
                <a:tc>
                  <a:txBody>
                    <a:bodyPr/>
                    <a:lstStyle/>
                    <a:p>
                      <a:pPr algn="ctr"/>
                      <a:r>
                        <a:rPr lang="en-US" sz="1600" kern="1200" dirty="0" smtClean="0">
                          <a:solidFill>
                            <a:schemeClr val="dk1"/>
                          </a:solidFill>
                          <a:latin typeface="+mn-lt"/>
                          <a:ea typeface="+mn-ea"/>
                          <a:cs typeface="+mn-cs"/>
                        </a:rPr>
                        <a:t>SvrDemo1</a:t>
                      </a:r>
                      <a:endParaRPr lang="en-US" sz="1600" kern="1200" dirty="0">
                        <a:solidFill>
                          <a:schemeClr val="dk1"/>
                        </a:solidFill>
                        <a:latin typeface="+mn-lt"/>
                        <a:ea typeface="+mn-ea"/>
                        <a:cs typeface="+mn-cs"/>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363" rtl="0" eaLnBrk="1" fontAlgn="auto" latinLnBrk="0" hangingPunct="1">
                        <a:lnSpc>
                          <a:spcPct val="100000"/>
                        </a:lnSpc>
                        <a:spcBef>
                          <a:spcPts val="0"/>
                        </a:spcBef>
                        <a:spcAft>
                          <a:spcPts val="0"/>
                        </a:spcAft>
                        <a:buClrTx/>
                        <a:buSzTx/>
                        <a:buFont typeface="Wingdings" pitchFamily="2" charset="2"/>
                        <a:buNone/>
                        <a:tabLst/>
                        <a:defRPr/>
                      </a:pPr>
                      <a:r>
                        <a:rPr lang="en-US" sz="2000" dirty="0" smtClean="0">
                          <a:sym typeface="Wingdings"/>
                        </a:rPr>
                        <a:t></a:t>
                      </a:r>
                      <a:endParaRPr lang="en-US" sz="2000" dirty="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000" dirty="0" smtClean="0">
                          <a:sym typeface="Wingdings"/>
                        </a:rPr>
                        <a:t></a:t>
                      </a:r>
                      <a:endParaRPr lang="en-US" sz="2000" dirty="0" smtClean="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smtClean="0">
                          <a:sym typeface="Wingdings"/>
                        </a:rPr>
                        <a:t></a:t>
                      </a:r>
                      <a:endParaRPr lang="en-US" sz="2000" dirty="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4128">
                <a:tc>
                  <a:txBody>
                    <a:bodyPr/>
                    <a:lstStyle/>
                    <a:p>
                      <a:pPr algn="ctr"/>
                      <a:r>
                        <a:rPr lang="en-US" sz="1600" kern="1200" dirty="0" smtClean="0">
                          <a:solidFill>
                            <a:schemeClr val="dk1"/>
                          </a:solidFill>
                          <a:latin typeface="+mn-lt"/>
                          <a:ea typeface="+mn-ea"/>
                          <a:cs typeface="+mn-cs"/>
                        </a:rPr>
                        <a:t>SvrDemo2</a:t>
                      </a:r>
                      <a:endParaRPr lang="en-US" sz="1600" kern="1200" dirty="0">
                        <a:solidFill>
                          <a:schemeClr val="dk1"/>
                        </a:solidFill>
                        <a:latin typeface="+mn-lt"/>
                        <a:ea typeface="+mn-ea"/>
                        <a:cs typeface="+mn-cs"/>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363" rtl="0" eaLnBrk="1" fontAlgn="auto" latinLnBrk="0" hangingPunct="1">
                        <a:lnSpc>
                          <a:spcPct val="100000"/>
                        </a:lnSpc>
                        <a:spcBef>
                          <a:spcPts val="0"/>
                        </a:spcBef>
                        <a:spcAft>
                          <a:spcPts val="0"/>
                        </a:spcAft>
                        <a:buClrTx/>
                        <a:buSzTx/>
                        <a:buFont typeface="Wingdings" pitchFamily="2" charset="2"/>
                        <a:buNone/>
                        <a:tabLst/>
                        <a:defRPr/>
                      </a:pPr>
                      <a:r>
                        <a:rPr lang="en-US" sz="2000" dirty="0" smtClean="0">
                          <a:sym typeface="Wingdings"/>
                        </a:rPr>
                        <a:t></a:t>
                      </a:r>
                      <a:endParaRPr lang="en-US" sz="2000" dirty="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2000" dirty="0" smtClean="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000" dirty="0" smtClean="0">
                          <a:sym typeface="Wingdings"/>
                        </a:rPr>
                        <a:t></a:t>
                      </a:r>
                      <a:endParaRPr lang="en-US" sz="2000" dirty="0" smtClean="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4128">
                <a:tc>
                  <a:txBody>
                    <a:bodyPr/>
                    <a:lstStyle/>
                    <a:p>
                      <a:pPr algn="ctr"/>
                      <a:r>
                        <a:rPr lang="en-US" sz="1600" kern="1200" dirty="0" smtClean="0">
                          <a:solidFill>
                            <a:schemeClr val="dk1"/>
                          </a:solidFill>
                          <a:latin typeface="+mn-lt"/>
                          <a:ea typeface="+mn-ea"/>
                          <a:cs typeface="+mn-cs"/>
                        </a:rPr>
                        <a:t>SvrDemo3</a:t>
                      </a:r>
                      <a:endParaRPr lang="en-US" sz="1600" kern="1200" dirty="0">
                        <a:solidFill>
                          <a:schemeClr val="dk1"/>
                        </a:solidFill>
                        <a:latin typeface="+mn-lt"/>
                        <a:ea typeface="+mn-ea"/>
                        <a:cs typeface="+mn-cs"/>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363" rtl="0" eaLnBrk="1" fontAlgn="auto" latinLnBrk="0" hangingPunct="1">
                        <a:lnSpc>
                          <a:spcPct val="100000"/>
                        </a:lnSpc>
                        <a:spcBef>
                          <a:spcPts val="0"/>
                        </a:spcBef>
                        <a:spcAft>
                          <a:spcPts val="0"/>
                        </a:spcAft>
                        <a:buClrTx/>
                        <a:buSzTx/>
                        <a:buFont typeface="Wingdings" pitchFamily="2" charset="2"/>
                        <a:buNone/>
                        <a:tabLst/>
                        <a:defRPr/>
                      </a:pPr>
                      <a:r>
                        <a:rPr lang="en-US" sz="2000" dirty="0" smtClean="0">
                          <a:sym typeface="Wingdings"/>
                        </a:rPr>
                        <a:t></a:t>
                      </a:r>
                      <a:endParaRPr lang="en-US" sz="2000" dirty="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000" dirty="0" smtClean="0">
                          <a:sym typeface="Wingdings"/>
                        </a:rPr>
                        <a:t></a:t>
                      </a:r>
                      <a:endParaRPr lang="en-US" sz="2000" dirty="0" smtClean="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2000" dirty="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4128">
                <a:tc>
                  <a:txBody>
                    <a:bodyPr/>
                    <a:lstStyle/>
                    <a:p>
                      <a:pPr algn="ctr"/>
                      <a:r>
                        <a:rPr lang="en-US" sz="1600" kern="1200" dirty="0" smtClean="0">
                          <a:solidFill>
                            <a:schemeClr val="dk1"/>
                          </a:solidFill>
                          <a:latin typeface="+mn-lt"/>
                          <a:ea typeface="+mn-ea"/>
                          <a:cs typeface="+mn-cs"/>
                        </a:rPr>
                        <a:t>SvrDemo4</a:t>
                      </a:r>
                      <a:endParaRPr lang="en-US" sz="1600" kern="1200" dirty="0">
                        <a:solidFill>
                          <a:schemeClr val="dk1"/>
                        </a:solidFill>
                        <a:latin typeface="+mn-lt"/>
                        <a:ea typeface="+mn-ea"/>
                        <a:cs typeface="+mn-cs"/>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363" rtl="0" eaLnBrk="1" fontAlgn="auto" latinLnBrk="0" hangingPunct="1">
                        <a:lnSpc>
                          <a:spcPct val="100000"/>
                        </a:lnSpc>
                        <a:spcBef>
                          <a:spcPts val="0"/>
                        </a:spcBef>
                        <a:spcAft>
                          <a:spcPts val="0"/>
                        </a:spcAft>
                        <a:buClrTx/>
                        <a:buSzTx/>
                        <a:buFont typeface="Wingdings" pitchFamily="2" charset="2"/>
                        <a:buNone/>
                        <a:tabLst/>
                        <a:defRPr/>
                      </a:pPr>
                      <a:r>
                        <a:rPr lang="en-US" sz="2000" dirty="0" smtClean="0">
                          <a:sym typeface="Wingdings"/>
                        </a:rPr>
                        <a:t></a:t>
                      </a:r>
                      <a:endParaRPr lang="en-US" sz="2000" dirty="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2000" dirty="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2000" dirty="0"/>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20" name="Table 19"/>
          <p:cNvGraphicFramePr>
            <a:graphicFrameLocks noGrp="1"/>
          </p:cNvGraphicFramePr>
          <p:nvPr>
            <p:extLst/>
          </p:nvPr>
        </p:nvGraphicFramePr>
        <p:xfrm>
          <a:off x="8375725" y="777169"/>
          <a:ext cx="3982151" cy="3736280"/>
        </p:xfrm>
        <a:graphic>
          <a:graphicData uri="http://schemas.openxmlformats.org/drawingml/2006/table">
            <a:tbl>
              <a:tblPr firstRow="1" bandRow="1">
                <a:tableStyleId>{073A0DAA-6AF3-43AB-8588-CEC1D06C72B9}</a:tableStyleId>
              </a:tblPr>
              <a:tblGrid>
                <a:gridCol w="980709"/>
                <a:gridCol w="1476416"/>
                <a:gridCol w="1525026"/>
              </a:tblGrid>
              <a:tr h="385665">
                <a:tc>
                  <a:txBody>
                    <a:bodyPr/>
                    <a:lstStyle/>
                    <a:p>
                      <a:r>
                        <a:rPr lang="en-US" sz="1600" dirty="0" smtClean="0"/>
                        <a:t>Period</a:t>
                      </a:r>
                      <a:endParaRPr lang="en-US" sz="1600" dirty="0"/>
                    </a:p>
                  </a:txBody>
                  <a:tcPr marL="93260" marR="93260" marT="46630" marB="46630"/>
                </a:tc>
                <a:tc>
                  <a:txBody>
                    <a:bodyPr/>
                    <a:lstStyle/>
                    <a:p>
                      <a:r>
                        <a:rPr lang="en-US" sz="1600" dirty="0" smtClean="0"/>
                        <a:t>Levels</a:t>
                      </a:r>
                      <a:endParaRPr lang="en-US" sz="1600" dirty="0"/>
                    </a:p>
                  </a:txBody>
                  <a:tcPr marL="93260" marR="93260" marT="46630" marB="46630"/>
                </a:tc>
                <a:tc>
                  <a:txBody>
                    <a:bodyPr/>
                    <a:lstStyle/>
                    <a:p>
                      <a:r>
                        <a:rPr lang="en-US" sz="1600" dirty="0" smtClean="0"/>
                        <a:t>Log</a:t>
                      </a:r>
                      <a:endParaRPr lang="en-US" sz="1600" dirty="0"/>
                    </a:p>
                  </a:txBody>
                  <a:tcPr marL="93260" marR="93260" marT="46630" marB="46630"/>
                </a:tc>
              </a:tr>
              <a:tr h="855859">
                <a:tc>
                  <a:txBody>
                    <a:bodyPr/>
                    <a:lstStyle/>
                    <a:p>
                      <a:r>
                        <a:rPr lang="en-US" sz="1600" dirty="0" smtClean="0"/>
                        <a:t>T-3d</a:t>
                      </a:r>
                      <a:endParaRPr lang="en-US" sz="1600" dirty="0"/>
                    </a:p>
                  </a:txBody>
                  <a:tcPr marL="93260" marR="93260" marT="46630" marB="46630"/>
                </a:tc>
                <a:tc>
                  <a:txBody>
                    <a:bodyPr/>
                    <a:lstStyle/>
                    <a:p>
                      <a:r>
                        <a:rPr lang="en-US" sz="1600" dirty="0" smtClean="0"/>
                        <a:t>Critical</a:t>
                      </a:r>
                    </a:p>
                    <a:p>
                      <a:r>
                        <a:rPr lang="en-US" sz="1600" dirty="0" smtClean="0"/>
                        <a:t>Error</a:t>
                      </a:r>
                    </a:p>
                  </a:txBody>
                  <a:tcPr marL="93260" marR="93260" marT="46630" marB="46630"/>
                </a:tc>
                <a:tc>
                  <a:txBody>
                    <a:bodyPr/>
                    <a:lstStyle/>
                    <a:p>
                      <a:r>
                        <a:rPr lang="en-US" sz="1600" dirty="0" smtClean="0"/>
                        <a:t>Application</a:t>
                      </a:r>
                    </a:p>
                    <a:p>
                      <a:r>
                        <a:rPr lang="en-US" sz="1600" dirty="0" err="1" smtClean="0"/>
                        <a:t>AppLogA</a:t>
                      </a:r>
                      <a:r>
                        <a:rPr lang="en-US" sz="1600" dirty="0" smtClean="0"/>
                        <a:t/>
                      </a:r>
                      <a:br>
                        <a:rPr lang="en-US" sz="1600" dirty="0" smtClean="0"/>
                      </a:br>
                      <a:r>
                        <a:rPr lang="en-US" sz="1600" dirty="0" err="1" smtClean="0"/>
                        <a:t>AppLogB</a:t>
                      </a:r>
                      <a:endParaRPr lang="en-US" sz="1600" dirty="0"/>
                    </a:p>
                  </a:txBody>
                  <a:tcPr marL="93260" marR="93260" marT="46630" marB="46630"/>
                </a:tc>
              </a:tr>
              <a:tr h="839343">
                <a:tc rowSpan="2">
                  <a:txBody>
                    <a:bodyPr/>
                    <a:lstStyle/>
                    <a:p>
                      <a:r>
                        <a:rPr lang="en-US" sz="1600" dirty="0" smtClean="0"/>
                        <a:t>T-24hr</a:t>
                      </a:r>
                      <a:endParaRPr lang="en-US" sz="1600" dirty="0"/>
                    </a:p>
                  </a:txBody>
                  <a:tcPr marL="93260" marR="93260" marT="46630" marB="46630"/>
                </a:tc>
                <a:tc>
                  <a:txBody>
                    <a:bodyPr/>
                    <a:lstStyle/>
                    <a:p>
                      <a:r>
                        <a:rPr lang="en-US" sz="1600" dirty="0" smtClean="0"/>
                        <a:t>Critical</a:t>
                      </a:r>
                      <a:br>
                        <a:rPr lang="en-US" sz="1600" dirty="0" smtClean="0"/>
                      </a:br>
                      <a:r>
                        <a:rPr lang="en-US" sz="1600" dirty="0" smtClean="0"/>
                        <a:t>Error</a:t>
                      </a:r>
                    </a:p>
                    <a:p>
                      <a:r>
                        <a:rPr lang="en-US" sz="1600" dirty="0" smtClean="0"/>
                        <a:t>Warning</a:t>
                      </a:r>
                      <a:endParaRPr lang="en-US" sz="1600" dirty="0"/>
                    </a:p>
                  </a:txBody>
                  <a:tcPr marL="93260" marR="93260" marT="46630" marB="46630"/>
                </a:tc>
                <a:tc>
                  <a:txBody>
                    <a:bodyPr/>
                    <a:lstStyle/>
                    <a:p>
                      <a:r>
                        <a:rPr lang="en-US" sz="1600" strike="sngStrike" baseline="0" dirty="0" smtClean="0"/>
                        <a:t>Application</a:t>
                      </a:r>
                    </a:p>
                    <a:p>
                      <a:r>
                        <a:rPr lang="en-US" sz="1600" dirty="0" smtClean="0"/>
                        <a:t>Setup</a:t>
                      </a:r>
                    </a:p>
                    <a:p>
                      <a:r>
                        <a:rPr lang="en-US" sz="1600" dirty="0" smtClean="0"/>
                        <a:t>System</a:t>
                      </a:r>
                      <a:endParaRPr lang="en-US" sz="1600" dirty="0"/>
                    </a:p>
                  </a:txBody>
                  <a:tcPr marL="93260" marR="93260" marT="46630" marB="46630"/>
                </a:tc>
              </a:tr>
              <a:tr h="545966">
                <a:tc vMerge="1">
                  <a:txBody>
                    <a:bodyPr/>
                    <a:lstStyle/>
                    <a:p>
                      <a:endParaRPr lang="en-US" sz="1600" dirty="0"/>
                    </a:p>
                  </a:txBody>
                  <a:tcPr/>
                </a:tc>
                <a:tc>
                  <a:txBody>
                    <a:bodyPr/>
                    <a:lstStyle/>
                    <a:p>
                      <a:r>
                        <a:rPr lang="en-US" sz="1600" dirty="0" smtClean="0"/>
                        <a:t>Warning</a:t>
                      </a:r>
                      <a:endParaRPr lang="en-US" sz="1600" dirty="0"/>
                    </a:p>
                  </a:txBody>
                  <a:tcPr marL="93260" marR="93260" marT="46630" marB="46630"/>
                </a:tc>
                <a:tc>
                  <a:txBody>
                    <a:bodyPr/>
                    <a:lstStyle/>
                    <a:p>
                      <a:r>
                        <a:rPr lang="en-US" sz="1600" dirty="0" smtClean="0"/>
                        <a:t>Application</a:t>
                      </a:r>
                      <a:endParaRPr lang="en-US" sz="1600" dirty="0"/>
                    </a:p>
                  </a:txBody>
                  <a:tcPr marL="93260" marR="93260" marT="46630" marB="46630"/>
                </a:tc>
              </a:tr>
              <a:tr h="1109447">
                <a:tc>
                  <a:txBody>
                    <a:bodyPr/>
                    <a:lstStyle/>
                    <a:p>
                      <a:r>
                        <a:rPr lang="en-US" sz="1600" dirty="0" smtClean="0"/>
                        <a:t>T-12hr</a:t>
                      </a:r>
                      <a:endParaRPr lang="en-US" sz="1600" dirty="0"/>
                    </a:p>
                  </a:txBody>
                  <a:tcPr marL="93260" marR="93260" marT="46630" marB="46630"/>
                </a:tc>
                <a:tc>
                  <a:txBody>
                    <a:bodyPr/>
                    <a:lstStyle/>
                    <a:p>
                      <a:r>
                        <a:rPr lang="en-US" sz="1600" dirty="0" smtClean="0"/>
                        <a:t>Critical</a:t>
                      </a:r>
                    </a:p>
                    <a:p>
                      <a:r>
                        <a:rPr lang="en-US" sz="1600" dirty="0" smtClean="0"/>
                        <a:t>Error</a:t>
                      </a:r>
                    </a:p>
                    <a:p>
                      <a:r>
                        <a:rPr lang="en-US" sz="1600" dirty="0" smtClean="0"/>
                        <a:t>Warning</a:t>
                      </a:r>
                    </a:p>
                    <a:p>
                      <a:r>
                        <a:rPr lang="en-US" sz="1600" dirty="0" smtClean="0"/>
                        <a:t>Informational</a:t>
                      </a:r>
                    </a:p>
                  </a:txBody>
                  <a:tcPr marL="93260" marR="93260" marT="46630" marB="46630"/>
                </a:tc>
                <a:tc>
                  <a:txBody>
                    <a:bodyPr/>
                    <a:lstStyle/>
                    <a:p>
                      <a:r>
                        <a:rPr lang="en-US" sz="1600" dirty="0" smtClean="0"/>
                        <a:t>Role-X</a:t>
                      </a:r>
                      <a:r>
                        <a:rPr lang="en-US" sz="1600" baseline="0" dirty="0" smtClean="0"/>
                        <a:t> Logs</a:t>
                      </a:r>
                    </a:p>
                  </a:txBody>
                  <a:tcPr marL="93260" marR="93260" marT="46630" marB="46630"/>
                </a:tc>
              </a:tr>
            </a:tbl>
          </a:graphicData>
        </a:graphic>
      </p:graphicFrame>
      <p:sp>
        <p:nvSpPr>
          <p:cNvPr id="6" name="Rectangle 5"/>
          <p:cNvSpPr/>
          <p:nvPr/>
        </p:nvSpPr>
        <p:spPr>
          <a:xfrm>
            <a:off x="8436473" y="6061921"/>
            <a:ext cx="3818170" cy="670445"/>
          </a:xfrm>
          <a:prstGeom prst="rect">
            <a:avLst/>
          </a:prstGeom>
        </p:spPr>
        <p:txBody>
          <a:bodyPr wrap="square">
            <a:spAutoFit/>
          </a:bodyPr>
          <a:lstStyle/>
          <a:p>
            <a:pPr defTabSz="932290"/>
            <a:r>
              <a:rPr lang="en-US" sz="1836" dirty="0">
                <a:solidFill>
                  <a:schemeClr val="tx1">
                    <a:alpha val="98824"/>
                  </a:schemeClr>
                </a:solidFill>
                <a:latin typeface="Segoe UI" pitchFamily="34" charset="0"/>
                <a:ea typeface="Segoe UI" pitchFamily="34" charset="0"/>
                <a:cs typeface="Segoe UI" pitchFamily="34" charset="0"/>
              </a:rPr>
              <a:t>Next query will include timestamp of last event</a:t>
            </a:r>
          </a:p>
        </p:txBody>
      </p:sp>
    </p:spTree>
    <p:extLst>
      <p:ext uri="{BB962C8B-B14F-4D97-AF65-F5344CB8AC3E}">
        <p14:creationId xmlns:p14="http://schemas.microsoft.com/office/powerpoint/2010/main" val="338139738"/>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Personalizing </a:t>
            </a:r>
            <a:r>
              <a:rPr lang="en-US" dirty="0" smtClean="0"/>
              <a:t>your experience</a:t>
            </a:r>
            <a:endParaRPr lang="en-US" dirty="0"/>
          </a:p>
        </p:txBody>
      </p:sp>
      <p:sp>
        <p:nvSpPr>
          <p:cNvPr id="3" name="Text Placeholder 2"/>
          <p:cNvSpPr>
            <a:spLocks noGrp="1"/>
          </p:cNvSpPr>
          <p:nvPr>
            <p:ph type="body" sz="quarter" idx="10"/>
          </p:nvPr>
        </p:nvSpPr>
        <p:spPr>
          <a:xfrm>
            <a:off x="531948" y="1476620"/>
            <a:ext cx="11370961" cy="3447098"/>
          </a:xfrm>
        </p:spPr>
        <p:txBody>
          <a:bodyPr/>
          <a:lstStyle/>
          <a:p>
            <a:r>
              <a:rPr lang="en-US" dirty="0" smtClean="0"/>
              <a:t>Using Server Manager as your central portal.</a:t>
            </a:r>
          </a:p>
          <a:p>
            <a:pPr lvl="1"/>
            <a:r>
              <a:rPr lang="en-US" dirty="0" smtClean="0"/>
              <a:t>Launching </a:t>
            </a:r>
            <a:r>
              <a:rPr lang="en-US" dirty="0"/>
              <a:t>your favorite scripts and tools from Server Manager</a:t>
            </a:r>
          </a:p>
          <a:p>
            <a:pPr lvl="2"/>
            <a:r>
              <a:rPr lang="en-US" dirty="0"/>
              <a:t>PowerShell scripts launching</a:t>
            </a:r>
          </a:p>
          <a:p>
            <a:pPr lvl="2"/>
            <a:r>
              <a:rPr lang="en-US" dirty="0"/>
              <a:t>Organizing your many tools</a:t>
            </a:r>
          </a:p>
          <a:p>
            <a:r>
              <a:rPr lang="en-US" dirty="0" smtClean="0"/>
              <a:t>Using Server </a:t>
            </a:r>
            <a:r>
              <a:rPr lang="en-US" dirty="0"/>
              <a:t>Manager </a:t>
            </a:r>
            <a:r>
              <a:rPr lang="en-US" dirty="0" smtClean="0"/>
              <a:t>across devices</a:t>
            </a:r>
          </a:p>
          <a:p>
            <a:pPr lvl="1"/>
            <a:r>
              <a:rPr lang="en-US" dirty="0" smtClean="0"/>
              <a:t>ServerList.xml – server pool, custom groups</a:t>
            </a:r>
          </a:p>
          <a:p>
            <a:pPr lvl="1"/>
            <a:r>
              <a:rPr lang="en-US" dirty="0" err="1" smtClean="0"/>
              <a:t>User.config</a:t>
            </a:r>
            <a:r>
              <a:rPr lang="en-US" dirty="0" smtClean="0"/>
              <a:t> – layout preferences, custom queries/filters</a:t>
            </a:r>
            <a:endParaRPr lang="en-US" dirty="0"/>
          </a:p>
        </p:txBody>
      </p:sp>
    </p:spTree>
    <p:extLst>
      <p:ext uri="{BB962C8B-B14F-4D97-AF65-F5344CB8AC3E}">
        <p14:creationId xmlns:p14="http://schemas.microsoft.com/office/powerpoint/2010/main" val="23183174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br>
              <a:rPr lang="en-US" dirty="0" smtClean="0"/>
            </a:br>
            <a:endParaRPr lang="en-US" dirty="0"/>
          </a:p>
        </p:txBody>
      </p:sp>
      <p:sp>
        <p:nvSpPr>
          <p:cNvPr id="3" name="Content Placeholder 2"/>
          <p:cNvSpPr>
            <a:spLocks noGrp="1"/>
          </p:cNvSpPr>
          <p:nvPr>
            <p:ph sz="quarter" idx="10"/>
          </p:nvPr>
        </p:nvSpPr>
        <p:spPr>
          <a:xfrm>
            <a:off x="274320" y="1491164"/>
            <a:ext cx="11887200" cy="4308872"/>
          </a:xfrm>
        </p:spPr>
        <p:txBody>
          <a:bodyPr/>
          <a:lstStyle/>
          <a:p>
            <a:r>
              <a:rPr lang="en-US" dirty="0" smtClean="0"/>
              <a:t>Deploying Server Core</a:t>
            </a:r>
          </a:p>
          <a:p>
            <a:pPr marL="342900" lvl="1" indent="0">
              <a:buNone/>
            </a:pPr>
            <a:r>
              <a:rPr lang="en-US" i="1" dirty="0" smtClean="0"/>
              <a:t>The </a:t>
            </a:r>
            <a:r>
              <a:rPr lang="en-US" i="1" u="sng" dirty="0" smtClean="0"/>
              <a:t>how</a:t>
            </a:r>
            <a:r>
              <a:rPr lang="en-US" i="1" dirty="0" smtClean="0"/>
              <a:t> and </a:t>
            </a:r>
            <a:r>
              <a:rPr lang="en-US" i="1" u="sng" dirty="0" smtClean="0"/>
              <a:t>why</a:t>
            </a:r>
            <a:r>
              <a:rPr lang="en-US" i="1" dirty="0" smtClean="0"/>
              <a:t> of moving to Server Core.</a:t>
            </a:r>
            <a:r>
              <a:rPr lang="en-US" dirty="0" smtClean="0"/>
              <a:t> </a:t>
            </a:r>
            <a:br>
              <a:rPr lang="en-US" dirty="0" smtClean="0"/>
            </a:br>
            <a:endParaRPr lang="en-US" dirty="0" smtClean="0"/>
          </a:p>
          <a:p>
            <a:r>
              <a:rPr lang="en-US" dirty="0" smtClean="0"/>
              <a:t>Features on Demand</a:t>
            </a:r>
          </a:p>
          <a:p>
            <a:pPr marL="342900" lvl="1" indent="0">
              <a:buNone/>
            </a:pPr>
            <a:r>
              <a:rPr lang="en-US" i="1" u="sng" dirty="0" smtClean="0"/>
              <a:t>What</a:t>
            </a:r>
            <a:r>
              <a:rPr lang="en-US" i="1" dirty="0" smtClean="0"/>
              <a:t> is this new feature, </a:t>
            </a:r>
            <a:r>
              <a:rPr lang="en-US" i="1" u="sng" dirty="0" smtClean="0"/>
              <a:t>why</a:t>
            </a:r>
            <a:r>
              <a:rPr lang="en-US" i="1" dirty="0" smtClean="0"/>
              <a:t> is it important, and </a:t>
            </a:r>
            <a:r>
              <a:rPr lang="en-US" i="1" u="sng" dirty="0" smtClean="0"/>
              <a:t>how</a:t>
            </a:r>
            <a:r>
              <a:rPr lang="en-US" i="1" dirty="0" smtClean="0"/>
              <a:t> do I leverage it best?</a:t>
            </a:r>
            <a:br>
              <a:rPr lang="en-US" i="1" dirty="0" smtClean="0"/>
            </a:br>
            <a:endParaRPr lang="en-US" i="1" dirty="0" smtClean="0"/>
          </a:p>
          <a:p>
            <a:r>
              <a:rPr lang="en-US" dirty="0" smtClean="0"/>
              <a:t>Optimizing Server Manager</a:t>
            </a:r>
          </a:p>
          <a:p>
            <a:pPr marL="342900" lvl="1" indent="0">
              <a:buNone/>
            </a:pPr>
            <a:r>
              <a:rPr lang="en-US" i="1" u="sng" dirty="0" smtClean="0"/>
              <a:t>How</a:t>
            </a:r>
            <a:r>
              <a:rPr lang="en-US" i="1" dirty="0" smtClean="0"/>
              <a:t> do I get the most of Server Manager, by </a:t>
            </a:r>
            <a:r>
              <a:rPr lang="en-US" i="1" u="sng" dirty="0" smtClean="0"/>
              <a:t>customizing</a:t>
            </a:r>
            <a:r>
              <a:rPr lang="en-US" i="1" dirty="0" smtClean="0"/>
              <a:t> it to work better in my environment?</a:t>
            </a:r>
          </a:p>
        </p:txBody>
      </p:sp>
    </p:spTree>
    <p:extLst>
      <p:ext uri="{BB962C8B-B14F-4D97-AF65-F5344CB8AC3E}">
        <p14:creationId xmlns:p14="http://schemas.microsoft.com/office/powerpoint/2010/main" val="3285684619"/>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smtClean="0"/>
              <a:t>Demo</a:t>
            </a:r>
            <a:br>
              <a:rPr lang="en-US" sz="5400" dirty="0" smtClean="0"/>
            </a:br>
            <a:r>
              <a:rPr lang="en-US" sz="5400" dirty="0"/>
              <a:t/>
            </a:r>
            <a:br>
              <a:rPr lang="en-US" sz="5400" dirty="0"/>
            </a:br>
            <a:r>
              <a:rPr lang="en-US" sz="5400" dirty="0" smtClean="0"/>
              <a:t>Custom Tools in Server Manager </a:t>
            </a:r>
            <a:endParaRPr lang="en-US" sz="5400"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87608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rotWithShape="1">
          <a:blip r:embed="rId3"/>
          <a:srcRect b="37739"/>
          <a:stretch/>
        </p:blipFill>
        <p:spPr>
          <a:xfrm>
            <a:off x="2172100" y="1794623"/>
            <a:ext cx="2033904" cy="1332034"/>
          </a:xfrm>
          <a:prstGeom prst="rect">
            <a:avLst/>
          </a:prstGeom>
        </p:spPr>
      </p:pic>
      <p:sp>
        <p:nvSpPr>
          <p:cNvPr id="2" name="Title 1"/>
          <p:cNvSpPr>
            <a:spLocks noGrp="1"/>
          </p:cNvSpPr>
          <p:nvPr>
            <p:ph type="title"/>
          </p:nvPr>
        </p:nvSpPr>
        <p:spPr/>
        <p:txBody>
          <a:bodyPr/>
          <a:lstStyle/>
          <a:p>
            <a:r>
              <a:rPr lang="en-US" sz="4800" dirty="0" smtClean="0"/>
              <a:t>Troubleshooting Manageability States</a:t>
            </a:r>
            <a:endParaRPr lang="en-US" sz="4800" dirty="0"/>
          </a:p>
        </p:txBody>
      </p:sp>
      <p:grpSp>
        <p:nvGrpSpPr>
          <p:cNvPr id="17" name="Group 16"/>
          <p:cNvGrpSpPr/>
          <p:nvPr/>
        </p:nvGrpSpPr>
        <p:grpSpPr>
          <a:xfrm>
            <a:off x="1195127" y="5015565"/>
            <a:ext cx="9529820" cy="666854"/>
            <a:chOff x="1195127" y="4632109"/>
            <a:chExt cx="9529820" cy="666854"/>
          </a:xfrm>
        </p:grpSpPr>
        <p:sp>
          <p:nvSpPr>
            <p:cNvPr id="5" name="TextBox 4"/>
            <p:cNvSpPr txBox="1"/>
            <p:nvPr/>
          </p:nvSpPr>
          <p:spPr>
            <a:xfrm>
              <a:off x="1195127" y="4632109"/>
              <a:ext cx="2330080" cy="649454"/>
            </a:xfrm>
            <a:prstGeom prst="rect">
              <a:avLst/>
            </a:prstGeom>
            <a:noFill/>
          </p:spPr>
          <p:txBody>
            <a:bodyPr wrap="none" lIns="93260" tIns="93260" rIns="93260" bIns="93260" rtlCol="0">
              <a:spAutoFit/>
            </a:bodyPr>
            <a:lstStyle/>
            <a:p>
              <a:pPr>
                <a:lnSpc>
                  <a:spcPct val="90000"/>
                </a:lnSpc>
                <a:spcBef>
                  <a:spcPct val="20000"/>
                </a:spcBef>
                <a:buSzPct val="90000"/>
              </a:pPr>
              <a:r>
                <a:rPr lang="en-US" sz="3264" b="1" dirty="0">
                  <a:solidFill>
                    <a:schemeClr val="tx1">
                      <a:alpha val="99000"/>
                    </a:schemeClr>
                  </a:solidFill>
                </a:rPr>
                <a:t>Client-side</a:t>
              </a:r>
            </a:p>
          </p:txBody>
        </p:sp>
        <p:sp>
          <p:nvSpPr>
            <p:cNvPr id="7" name="TextBox 6"/>
            <p:cNvSpPr txBox="1"/>
            <p:nvPr/>
          </p:nvSpPr>
          <p:spPr>
            <a:xfrm>
              <a:off x="4315705" y="4649509"/>
              <a:ext cx="3167876" cy="649454"/>
            </a:xfrm>
            <a:prstGeom prst="rect">
              <a:avLst/>
            </a:prstGeom>
            <a:noFill/>
          </p:spPr>
          <p:txBody>
            <a:bodyPr wrap="none" lIns="93260" tIns="93260" rIns="93260" bIns="93260" rtlCol="0">
              <a:spAutoFit/>
            </a:bodyPr>
            <a:lstStyle/>
            <a:p>
              <a:pPr>
                <a:lnSpc>
                  <a:spcPct val="90000"/>
                </a:lnSpc>
                <a:spcBef>
                  <a:spcPct val="20000"/>
                </a:spcBef>
                <a:buSzPct val="90000"/>
              </a:pPr>
              <a:r>
                <a:rPr lang="en-US" sz="3264" b="1" dirty="0">
                  <a:solidFill>
                    <a:schemeClr val="tx1">
                      <a:alpha val="99000"/>
                    </a:schemeClr>
                  </a:solidFill>
                </a:rPr>
                <a:t>Remote Access</a:t>
              </a:r>
            </a:p>
          </p:txBody>
        </p:sp>
        <p:sp>
          <p:nvSpPr>
            <p:cNvPr id="8" name="TextBox 7"/>
            <p:cNvSpPr txBox="1"/>
            <p:nvPr/>
          </p:nvSpPr>
          <p:spPr>
            <a:xfrm>
              <a:off x="8274079" y="4649509"/>
              <a:ext cx="2450868" cy="649454"/>
            </a:xfrm>
            <a:prstGeom prst="rect">
              <a:avLst/>
            </a:prstGeom>
            <a:noFill/>
          </p:spPr>
          <p:txBody>
            <a:bodyPr wrap="none" lIns="93260" tIns="93260" rIns="93260" bIns="93260" rtlCol="0">
              <a:spAutoFit/>
            </a:bodyPr>
            <a:lstStyle/>
            <a:p>
              <a:pPr>
                <a:lnSpc>
                  <a:spcPct val="90000"/>
                </a:lnSpc>
                <a:spcBef>
                  <a:spcPct val="20000"/>
                </a:spcBef>
                <a:buSzPct val="90000"/>
              </a:pPr>
              <a:r>
                <a:rPr lang="en-US" sz="3264" b="1" dirty="0">
                  <a:solidFill>
                    <a:schemeClr val="tx1">
                      <a:alpha val="99000"/>
                    </a:schemeClr>
                  </a:solidFill>
                </a:rPr>
                <a:t>Server-side</a:t>
              </a:r>
            </a:p>
          </p:txBody>
        </p:sp>
      </p:grpSp>
      <p:grpSp>
        <p:nvGrpSpPr>
          <p:cNvPr id="3" name="Group 2"/>
          <p:cNvGrpSpPr/>
          <p:nvPr/>
        </p:nvGrpSpPr>
        <p:grpSpPr>
          <a:xfrm>
            <a:off x="8602226" y="2897381"/>
            <a:ext cx="1476622" cy="1253854"/>
            <a:chOff x="8274079" y="1772023"/>
            <a:chExt cx="1476622" cy="1253854"/>
          </a:xfrm>
        </p:grpSpPr>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74079" y="1927457"/>
              <a:ext cx="874169" cy="1098420"/>
            </a:xfrm>
            <a:prstGeom prst="rect">
              <a:avLst/>
            </a:prstGeom>
          </p:spPr>
        </p:pic>
        <p:pic>
          <p:nvPicPr>
            <p:cNvPr id="14" name="Picture 13"/>
            <p:cNvPicPr>
              <a:picLocks noChangeAspect="1"/>
            </p:cNvPicPr>
            <p:nvPr/>
          </p:nvPicPr>
          <p:blipFill>
            <a:blip r:embed="rId4">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8545809" y="1859868"/>
              <a:ext cx="874169" cy="109842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76532" y="1772023"/>
              <a:ext cx="874169" cy="1098420"/>
            </a:xfrm>
            <a:prstGeom prst="rect">
              <a:avLst/>
            </a:prstGeom>
          </p:spPr>
        </p:pic>
      </p:grpSp>
      <p:cxnSp>
        <p:nvCxnSpPr>
          <p:cNvPr id="6" name="Straight Arrow Connector 5"/>
          <p:cNvCxnSpPr/>
          <p:nvPr/>
        </p:nvCxnSpPr>
        <p:spPr>
          <a:xfrm flipV="1">
            <a:off x="3878826" y="3760837"/>
            <a:ext cx="4373674" cy="17788"/>
          </a:xfrm>
          <a:prstGeom prst="straightConnector1">
            <a:avLst/>
          </a:prstGeom>
          <a:ln w="571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1579588" y="2936848"/>
            <a:ext cx="1783316" cy="1390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a:off x="8361457" y="2145403"/>
            <a:ext cx="2229876" cy="627864"/>
          </a:xfrm>
          <a:prstGeom prst="rect">
            <a:avLst/>
          </a:prstGeom>
          <a:noFill/>
        </p:spPr>
        <p:txBody>
          <a:bodyPr wrap="square" lIns="182880" tIns="146304" rIns="182880" bIns="146304" rtlCol="0">
            <a:spAutoFit/>
          </a:bodyPr>
          <a:lstStyle/>
          <a:p>
            <a:pPr>
              <a:lnSpc>
                <a:spcPct val="90000"/>
              </a:lnSpc>
              <a:spcAft>
                <a:spcPts val="600"/>
              </a:spcAft>
            </a:pPr>
            <a:r>
              <a:rPr lang="en-US" sz="2400" i="1" dirty="0" smtClean="0">
                <a:gradFill>
                  <a:gsLst>
                    <a:gs pos="2917">
                      <a:schemeClr val="tx1"/>
                    </a:gs>
                    <a:gs pos="30000">
                      <a:schemeClr val="tx1"/>
                    </a:gs>
                  </a:gsLst>
                  <a:lin ang="5400000" scaled="0"/>
                </a:gradFill>
              </a:rPr>
              <a:t>Workgroups</a:t>
            </a:r>
          </a:p>
        </p:txBody>
      </p:sp>
    </p:spTree>
    <p:extLst>
      <p:ext uri="{BB962C8B-B14F-4D97-AF65-F5344CB8AC3E}">
        <p14:creationId xmlns:p14="http://schemas.microsoft.com/office/powerpoint/2010/main" val="2608673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p:cNvSpPr/>
          <p:nvPr/>
        </p:nvSpPr>
        <p:spPr bwMode="auto">
          <a:xfrm>
            <a:off x="5977302" y="553992"/>
            <a:ext cx="1895475" cy="1419225"/>
          </a:xfrm>
          <a:prstGeom prst="ellipse">
            <a:avLst/>
          </a:prstGeom>
          <a:solidFill>
            <a:srgbClr val="DC3C00">
              <a:alpha val="6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Client-Side Errors</a:t>
            </a:r>
            <a:endParaRPr lang="en-US" dirty="0"/>
          </a:p>
        </p:txBody>
      </p:sp>
      <p:sp>
        <p:nvSpPr>
          <p:cNvPr id="3" name="Text Placeholder 2"/>
          <p:cNvSpPr>
            <a:spLocks noGrp="1"/>
          </p:cNvSpPr>
          <p:nvPr>
            <p:ph sz="quarter" idx="10"/>
          </p:nvPr>
        </p:nvSpPr>
        <p:spPr>
          <a:xfrm>
            <a:off x="465190" y="1608300"/>
            <a:ext cx="11887200" cy="1138773"/>
          </a:xfrm>
        </p:spPr>
        <p:txBody>
          <a:bodyPr/>
          <a:lstStyle/>
          <a:p>
            <a:pPr marL="0" indent="0">
              <a:buNone/>
            </a:pPr>
            <a:r>
              <a:rPr lang="en-US" sz="2000" dirty="0">
                <a:solidFill>
                  <a:schemeClr val="accent4"/>
                </a:solidFill>
              </a:rPr>
              <a:t>Kerberos security error</a:t>
            </a:r>
          </a:p>
          <a:p>
            <a:pPr marL="0" indent="0">
              <a:buNone/>
            </a:pPr>
            <a:r>
              <a:rPr lang="en-US" sz="2000" dirty="0">
                <a:solidFill>
                  <a:schemeClr val="accent4"/>
                </a:solidFill>
              </a:rPr>
              <a:t>Kerberos target resolution error</a:t>
            </a:r>
          </a:p>
          <a:p>
            <a:pPr marL="0" indent="0">
              <a:buNone/>
            </a:pPr>
            <a:r>
              <a:rPr lang="en-US" sz="2000" dirty="0" err="1">
                <a:solidFill>
                  <a:schemeClr val="accent4"/>
                </a:solidFill>
              </a:rPr>
              <a:t>WinRM</a:t>
            </a:r>
            <a:r>
              <a:rPr lang="en-US" sz="2000" dirty="0">
                <a:solidFill>
                  <a:schemeClr val="accent4"/>
                </a:solidFill>
              </a:rPr>
              <a:t> Negotiate authentication </a:t>
            </a:r>
            <a:r>
              <a:rPr lang="en-US" sz="2000" dirty="0" smtClean="0">
                <a:solidFill>
                  <a:schemeClr val="accent4"/>
                </a:solidFill>
              </a:rPr>
              <a:t>error</a:t>
            </a:r>
            <a:endParaRPr lang="en-US" sz="2000" dirty="0">
              <a:solidFill>
                <a:schemeClr val="accent4"/>
              </a:solidFill>
            </a:endParaRPr>
          </a:p>
        </p:txBody>
      </p:sp>
      <p:grpSp>
        <p:nvGrpSpPr>
          <p:cNvPr id="11" name="Group 10"/>
          <p:cNvGrpSpPr>
            <a:grpSpLocks noChangeAspect="1"/>
          </p:cNvGrpSpPr>
          <p:nvPr/>
        </p:nvGrpSpPr>
        <p:grpSpPr>
          <a:xfrm>
            <a:off x="6218238" y="755684"/>
            <a:ext cx="4983480" cy="1031099"/>
            <a:chOff x="1579588" y="2897381"/>
            <a:chExt cx="6913580" cy="1430454"/>
          </a:xfrm>
        </p:grpSpPr>
        <p:grpSp>
          <p:nvGrpSpPr>
            <p:cNvPr id="5" name="Group 4"/>
            <p:cNvGrpSpPr/>
            <p:nvPr/>
          </p:nvGrpSpPr>
          <p:grpSpPr>
            <a:xfrm>
              <a:off x="7016546" y="2897381"/>
              <a:ext cx="1476622" cy="1253854"/>
              <a:chOff x="6688399" y="1772023"/>
              <a:chExt cx="1476622" cy="1253854"/>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8399" y="1927457"/>
                <a:ext cx="874169" cy="1098420"/>
              </a:xfrm>
              <a:prstGeom prst="rect">
                <a:avLst/>
              </a:prstGeom>
            </p:spPr>
          </p:pic>
          <p:pic>
            <p:nvPicPr>
              <p:cNvPr id="7" name="Picture 6"/>
              <p:cNvPicPr>
                <a:picLocks noChangeAspect="1"/>
              </p:cNvPicPr>
              <p:nvPr/>
            </p:nvPicPr>
            <p:blipFill>
              <a:blip r:embed="rId3">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6960129" y="1859868"/>
                <a:ext cx="874169" cy="109842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0852" y="1772023"/>
                <a:ext cx="874169" cy="1098420"/>
              </a:xfrm>
              <a:prstGeom prst="rect">
                <a:avLst/>
              </a:prstGeom>
            </p:spPr>
          </p:pic>
        </p:grpSp>
        <p:cxnSp>
          <p:nvCxnSpPr>
            <p:cNvPr id="9" name="Straight Arrow Connector 8"/>
            <p:cNvCxnSpPr>
              <a:cxnSpLocks noChangeAspect="1"/>
            </p:cNvCxnSpPr>
            <p:nvPr/>
          </p:nvCxnSpPr>
          <p:spPr>
            <a:xfrm flipV="1">
              <a:off x="3878825" y="3769319"/>
              <a:ext cx="2288196" cy="9306"/>
            </a:xfrm>
            <a:prstGeom prst="straightConnector1">
              <a:avLst/>
            </a:prstGeom>
            <a:ln w="571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pic>
          <p:nvPicPr>
            <p:cNvPr id="10" name="Picture 3"/>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1579588" y="2936848"/>
              <a:ext cx="1783316" cy="1390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7" name="Group 16"/>
          <p:cNvGrpSpPr/>
          <p:nvPr/>
        </p:nvGrpSpPr>
        <p:grpSpPr>
          <a:xfrm>
            <a:off x="398586" y="3140901"/>
            <a:ext cx="11639303" cy="2315188"/>
            <a:chOff x="342900" y="2594637"/>
            <a:chExt cx="11639303" cy="2315188"/>
          </a:xfrm>
        </p:grpSpPr>
        <p:sp>
          <p:nvSpPr>
            <p:cNvPr id="14" name="TextBox 13"/>
            <p:cNvSpPr txBox="1"/>
            <p:nvPr/>
          </p:nvSpPr>
          <p:spPr>
            <a:xfrm>
              <a:off x="342900" y="2594637"/>
              <a:ext cx="8143875" cy="1169551"/>
            </a:xfrm>
            <a:prstGeom prst="rect">
              <a:avLst/>
            </a:prstGeom>
            <a:noFill/>
          </p:spPr>
          <p:txBody>
            <a:bodyPr wrap="square" lIns="182880" tIns="146304" rIns="182880" bIns="146304" rtlCol="0">
              <a:spAutoFit/>
            </a:bodyPr>
            <a:lstStyle/>
            <a:p>
              <a:pPr>
                <a:lnSpc>
                  <a:spcPct val="90000"/>
                </a:lnSpc>
                <a:spcAft>
                  <a:spcPts val="1200"/>
                </a:spcAft>
              </a:pPr>
              <a:r>
                <a:rPr lang="en-US" sz="2800" dirty="0" smtClean="0">
                  <a:gradFill>
                    <a:gsLst>
                      <a:gs pos="2917">
                        <a:schemeClr val="tx1"/>
                      </a:gs>
                      <a:gs pos="30000">
                        <a:schemeClr val="tx1"/>
                      </a:gs>
                    </a:gsLst>
                    <a:lin ang="5400000" scaled="0"/>
                  </a:gradFill>
                </a:rPr>
                <a:t>Managing Workgroup Servers</a:t>
              </a:r>
            </a:p>
            <a:p>
              <a:pPr marL="342900" indent="-342900">
                <a:lnSpc>
                  <a:spcPct val="90000"/>
                </a:lnSpc>
                <a:spcAft>
                  <a:spcPts val="600"/>
                </a:spcAft>
                <a:buFont typeface="Arial" panose="020B0604020202020204" pitchFamily="34" charset="0"/>
                <a:buChar char="•"/>
              </a:pPr>
              <a:r>
                <a:rPr lang="en-US" sz="2400" dirty="0" smtClean="0">
                  <a:gradFill>
                    <a:gsLst>
                      <a:gs pos="2917">
                        <a:schemeClr val="tx1"/>
                      </a:gs>
                      <a:gs pos="30000">
                        <a:schemeClr val="tx1"/>
                      </a:gs>
                    </a:gsLst>
                    <a:lin ang="5400000" scaled="0"/>
                  </a:gradFill>
                </a:rPr>
                <a:t>Trusted Hosts (Kerberos/NTLM)</a:t>
              </a:r>
            </a:p>
          </p:txBody>
        </p:sp>
        <p:sp>
          <p:nvSpPr>
            <p:cNvPr id="15" name="Rectangle 14"/>
            <p:cNvSpPr/>
            <p:nvPr/>
          </p:nvSpPr>
          <p:spPr bwMode="auto">
            <a:xfrm>
              <a:off x="533770" y="3727733"/>
              <a:ext cx="11448433" cy="515725"/>
            </a:xfrm>
            <a:prstGeom prst="rect">
              <a:avLst/>
            </a:prstGeom>
            <a:solidFill>
              <a:schemeClr val="tx1"/>
            </a:solidFill>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marL="0" lvl="1" defTabSz="932290" fontAlgn="base">
                <a:spcBef>
                  <a:spcPct val="0"/>
                </a:spcBef>
                <a:spcAft>
                  <a:spcPct val="0"/>
                </a:spcAft>
              </a:pPr>
              <a:r>
                <a:rPr lang="en-US" sz="2000" dirty="0" smtClean="0">
                  <a:solidFill>
                    <a:schemeClr val="bg1"/>
                  </a:solidFill>
                  <a:latin typeface="Consolas" panose="020B0609020204030204" pitchFamily="49" charset="0"/>
                  <a:cs typeface="Consolas" pitchFamily="49" charset="0"/>
                </a:rPr>
                <a:t>PS&gt; </a:t>
              </a:r>
              <a:r>
                <a:rPr lang="en-US" sz="2000" dirty="0">
                  <a:solidFill>
                    <a:schemeClr val="bg1"/>
                  </a:solidFill>
                  <a:latin typeface="Consolas" panose="020B0609020204030204" pitchFamily="49" charset="0"/>
                  <a:cs typeface="Consolas" pitchFamily="49" charset="0"/>
                </a:rPr>
                <a:t>Set-Item </a:t>
              </a:r>
              <a:r>
                <a:rPr lang="en-US" sz="2000" dirty="0" err="1">
                  <a:solidFill>
                    <a:schemeClr val="bg1"/>
                  </a:solidFill>
                  <a:latin typeface="Consolas" panose="020B0609020204030204" pitchFamily="49" charset="0"/>
                  <a:cs typeface="Consolas" pitchFamily="49" charset="0"/>
                </a:rPr>
                <a:t>wsman</a:t>
              </a:r>
              <a:r>
                <a:rPr lang="en-US" sz="2000" dirty="0">
                  <a:solidFill>
                    <a:schemeClr val="bg1"/>
                  </a:solidFill>
                  <a:latin typeface="Consolas" panose="020B0609020204030204" pitchFamily="49" charset="0"/>
                  <a:cs typeface="Consolas" pitchFamily="49" charset="0"/>
                </a:rPr>
                <a:t>:\</a:t>
              </a:r>
              <a:r>
                <a:rPr lang="en-US" sz="2000" dirty="0" err="1">
                  <a:solidFill>
                    <a:schemeClr val="bg1"/>
                  </a:solidFill>
                  <a:latin typeface="Consolas" panose="020B0609020204030204" pitchFamily="49" charset="0"/>
                  <a:cs typeface="Consolas" pitchFamily="49" charset="0"/>
                </a:rPr>
                <a:t>localhost</a:t>
              </a:r>
              <a:r>
                <a:rPr lang="en-US" sz="2000" dirty="0">
                  <a:solidFill>
                    <a:schemeClr val="bg1"/>
                  </a:solidFill>
                  <a:latin typeface="Consolas" panose="020B0609020204030204" pitchFamily="49" charset="0"/>
                  <a:cs typeface="Consolas" pitchFamily="49" charset="0"/>
                </a:rPr>
                <a:t>\Client\</a:t>
              </a:r>
              <a:r>
                <a:rPr lang="en-US" sz="2000" dirty="0" err="1">
                  <a:solidFill>
                    <a:schemeClr val="bg1"/>
                  </a:solidFill>
                  <a:latin typeface="Consolas" panose="020B0609020204030204" pitchFamily="49" charset="0"/>
                  <a:cs typeface="Consolas" pitchFamily="49" charset="0"/>
                </a:rPr>
                <a:t>TrustedHosts</a:t>
              </a:r>
              <a:r>
                <a:rPr lang="en-US" sz="2000" dirty="0">
                  <a:solidFill>
                    <a:schemeClr val="bg1"/>
                  </a:solidFill>
                  <a:latin typeface="Consolas" panose="020B0609020204030204" pitchFamily="49" charset="0"/>
                  <a:cs typeface="Consolas" pitchFamily="49" charset="0"/>
                </a:rPr>
                <a:t> Server01 -Concatenate -Force</a:t>
              </a:r>
            </a:p>
          </p:txBody>
        </p:sp>
        <p:sp>
          <p:nvSpPr>
            <p:cNvPr id="16" name="TextBox 15"/>
            <p:cNvSpPr txBox="1"/>
            <p:nvPr/>
          </p:nvSpPr>
          <p:spPr>
            <a:xfrm>
              <a:off x="342900" y="4281961"/>
              <a:ext cx="8551718" cy="627864"/>
            </a:xfrm>
            <a:prstGeom prst="rect">
              <a:avLst/>
            </a:prstGeom>
            <a:noFill/>
          </p:spPr>
          <p:txBody>
            <a:bodyPr wrap="square" lIns="182880" tIns="146304" rIns="182880" bIns="146304" rtlCol="0">
              <a:spAutoFit/>
            </a:bodyPr>
            <a:lstStyle/>
            <a:p>
              <a:pPr marL="342900" indent="-342900">
                <a:lnSpc>
                  <a:spcPct val="90000"/>
                </a:lnSpc>
                <a:spcAft>
                  <a:spcPts val="600"/>
                </a:spcAft>
                <a:buFont typeface="Arial" panose="020B0604020202020204" pitchFamily="34" charset="0"/>
                <a:buChar char="•"/>
              </a:pPr>
              <a:r>
                <a:rPr lang="en-US" sz="2400" dirty="0" smtClean="0">
                  <a:gradFill>
                    <a:gsLst>
                      <a:gs pos="2917">
                        <a:schemeClr val="tx1"/>
                      </a:gs>
                      <a:gs pos="30000">
                        <a:schemeClr val="tx1"/>
                      </a:gs>
                    </a:gsLst>
                    <a:lin ang="5400000" scaled="0"/>
                  </a:gradFill>
                </a:rPr>
                <a:t>Manage-As credentials</a:t>
              </a:r>
            </a:p>
          </p:txBody>
        </p:sp>
      </p:grpSp>
    </p:spTree>
    <p:extLst>
      <p:ext uri="{BB962C8B-B14F-4D97-AF65-F5344CB8AC3E}">
        <p14:creationId xmlns:p14="http://schemas.microsoft.com/office/powerpoint/2010/main" val="498124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Remote Access Errors</a:t>
            </a:r>
            <a:endParaRPr lang="en-US" dirty="0"/>
          </a:p>
        </p:txBody>
      </p:sp>
      <p:sp>
        <p:nvSpPr>
          <p:cNvPr id="3" name="Text Placeholder 2"/>
          <p:cNvSpPr>
            <a:spLocks noGrp="1"/>
          </p:cNvSpPr>
          <p:nvPr>
            <p:ph type="body" sz="quarter" idx="10"/>
          </p:nvPr>
        </p:nvSpPr>
        <p:spPr>
          <a:xfrm>
            <a:off x="531948" y="1476621"/>
            <a:ext cx="11370961" cy="2154436"/>
          </a:xfrm>
        </p:spPr>
        <p:txBody>
          <a:bodyPr/>
          <a:lstStyle/>
          <a:p>
            <a:pPr marL="0" indent="0">
              <a:buNone/>
            </a:pPr>
            <a:r>
              <a:rPr lang="en-US" sz="2000" dirty="0">
                <a:solidFill>
                  <a:schemeClr val="accent4"/>
                </a:solidFill>
              </a:rPr>
              <a:t>Target name resolution error</a:t>
            </a:r>
          </a:p>
          <a:p>
            <a:pPr marL="0" indent="0">
              <a:buNone/>
            </a:pPr>
            <a:r>
              <a:rPr lang="en-US" sz="2000" dirty="0" smtClean="0">
                <a:solidFill>
                  <a:schemeClr val="accent4"/>
                </a:solidFill>
              </a:rPr>
              <a:t>Target </a:t>
            </a:r>
            <a:r>
              <a:rPr lang="en-US" sz="2000" dirty="0">
                <a:solidFill>
                  <a:schemeClr val="accent4"/>
                </a:solidFill>
              </a:rPr>
              <a:t>computer not </a:t>
            </a:r>
            <a:r>
              <a:rPr lang="en-US" sz="2000" dirty="0" smtClean="0">
                <a:solidFill>
                  <a:schemeClr val="accent4"/>
                </a:solidFill>
              </a:rPr>
              <a:t>accessible</a:t>
            </a:r>
          </a:p>
          <a:p>
            <a:pPr marL="0" indent="0">
              <a:buNone/>
            </a:pPr>
            <a:r>
              <a:rPr lang="en-US" sz="2000" dirty="0">
                <a:solidFill>
                  <a:schemeClr val="accent4"/>
                </a:solidFill>
              </a:rPr>
              <a:t>Error </a:t>
            </a:r>
            <a:r>
              <a:rPr lang="en-US" sz="2000" dirty="0" smtClean="0">
                <a:solidFill>
                  <a:schemeClr val="accent4"/>
                </a:solidFill>
              </a:rPr>
              <a:t>- </a:t>
            </a:r>
            <a:r>
              <a:rPr lang="en-US" sz="2000" dirty="0">
                <a:solidFill>
                  <a:schemeClr val="accent4"/>
                </a:solidFill>
              </a:rPr>
              <a:t>Cannot manage the operating system of the target computer</a:t>
            </a:r>
          </a:p>
          <a:p>
            <a:pPr marL="0" indent="0">
              <a:buNone/>
            </a:pPr>
            <a:r>
              <a:rPr lang="en-US" sz="2000" dirty="0">
                <a:solidFill>
                  <a:schemeClr val="accent4"/>
                </a:solidFill>
              </a:rPr>
              <a:t>Online - Verify </a:t>
            </a:r>
            <a:r>
              <a:rPr lang="en-US" sz="2000" dirty="0" err="1">
                <a:solidFill>
                  <a:schemeClr val="accent4"/>
                </a:solidFill>
              </a:rPr>
              <a:t>WinRM</a:t>
            </a:r>
            <a:r>
              <a:rPr lang="en-US" sz="2000" dirty="0">
                <a:solidFill>
                  <a:schemeClr val="accent4"/>
                </a:solidFill>
              </a:rPr>
              <a:t> 3.0 service is installed, running, and required firewall ports are open</a:t>
            </a:r>
          </a:p>
          <a:p>
            <a:pPr marL="0" indent="0">
              <a:buNone/>
            </a:pPr>
            <a:r>
              <a:rPr lang="en-US" sz="2000" dirty="0">
                <a:solidFill>
                  <a:schemeClr val="accent4"/>
                </a:solidFill>
              </a:rPr>
              <a:t>Online - Access </a:t>
            </a:r>
            <a:r>
              <a:rPr lang="en-US" sz="2000" dirty="0" smtClean="0">
                <a:solidFill>
                  <a:schemeClr val="accent4"/>
                </a:solidFill>
              </a:rPr>
              <a:t>denied</a:t>
            </a:r>
          </a:p>
          <a:p>
            <a:pPr marL="0" indent="0">
              <a:buNone/>
            </a:pPr>
            <a:r>
              <a:rPr lang="en-US" sz="2000" dirty="0">
                <a:solidFill>
                  <a:schemeClr val="accent4"/>
                </a:solidFill>
              </a:rPr>
              <a:t>Online - Server Manager WMI providers not loading on the target server</a:t>
            </a:r>
          </a:p>
        </p:txBody>
      </p:sp>
      <p:sp>
        <p:nvSpPr>
          <p:cNvPr id="4" name="Oval 3"/>
          <p:cNvSpPr/>
          <p:nvPr/>
        </p:nvSpPr>
        <p:spPr bwMode="auto">
          <a:xfrm>
            <a:off x="7682277" y="940400"/>
            <a:ext cx="1895475" cy="846383"/>
          </a:xfrm>
          <a:prstGeom prst="ellipse">
            <a:avLst/>
          </a:prstGeom>
          <a:solidFill>
            <a:srgbClr val="DC3C00">
              <a:alpha val="6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5" name="Group 4"/>
          <p:cNvGrpSpPr>
            <a:grpSpLocks noChangeAspect="1"/>
          </p:cNvGrpSpPr>
          <p:nvPr/>
        </p:nvGrpSpPr>
        <p:grpSpPr>
          <a:xfrm>
            <a:off x="6218238" y="755684"/>
            <a:ext cx="4983480" cy="1031099"/>
            <a:chOff x="1579588" y="2897381"/>
            <a:chExt cx="6913580" cy="1430454"/>
          </a:xfrm>
        </p:grpSpPr>
        <p:grpSp>
          <p:nvGrpSpPr>
            <p:cNvPr id="6" name="Group 5"/>
            <p:cNvGrpSpPr/>
            <p:nvPr/>
          </p:nvGrpSpPr>
          <p:grpSpPr>
            <a:xfrm>
              <a:off x="7016546" y="2897381"/>
              <a:ext cx="1476622" cy="1253854"/>
              <a:chOff x="6688399" y="1772023"/>
              <a:chExt cx="1476622" cy="1253854"/>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8399" y="1927457"/>
                <a:ext cx="874169" cy="1098420"/>
              </a:xfrm>
              <a:prstGeom prst="rect">
                <a:avLst/>
              </a:prstGeom>
            </p:spPr>
          </p:pic>
          <p:pic>
            <p:nvPicPr>
              <p:cNvPr id="10" name="Picture 9"/>
              <p:cNvPicPr>
                <a:picLocks noChangeAspect="1"/>
              </p:cNvPicPr>
              <p:nvPr/>
            </p:nvPicPr>
            <p:blipFill>
              <a:blip r:embed="rId3">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6960129" y="1859868"/>
                <a:ext cx="874169" cy="1098420"/>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0852" y="1772023"/>
                <a:ext cx="874169" cy="1098420"/>
              </a:xfrm>
              <a:prstGeom prst="rect">
                <a:avLst/>
              </a:prstGeom>
            </p:spPr>
          </p:pic>
        </p:grpSp>
        <p:cxnSp>
          <p:nvCxnSpPr>
            <p:cNvPr id="7" name="Straight Arrow Connector 6"/>
            <p:cNvCxnSpPr>
              <a:cxnSpLocks noChangeAspect="1"/>
            </p:cNvCxnSpPr>
            <p:nvPr/>
          </p:nvCxnSpPr>
          <p:spPr>
            <a:xfrm flipV="1">
              <a:off x="3878825" y="3769319"/>
              <a:ext cx="2288196" cy="9306"/>
            </a:xfrm>
            <a:prstGeom prst="straightConnector1">
              <a:avLst/>
            </a:prstGeom>
            <a:ln w="571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pic>
          <p:nvPicPr>
            <p:cNvPr id="8" name="Picture 3"/>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1579588" y="2936848"/>
              <a:ext cx="1783316" cy="1390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2" name="TextBox 11"/>
          <p:cNvSpPr txBox="1"/>
          <p:nvPr/>
        </p:nvSpPr>
        <p:spPr>
          <a:xfrm>
            <a:off x="486139" y="3829671"/>
            <a:ext cx="10477186" cy="259763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Managing Workgroup Servers</a:t>
            </a:r>
          </a:p>
          <a:p>
            <a:pPr marL="342900" indent="-342900">
              <a:lnSpc>
                <a:spcPct val="90000"/>
              </a:lnSpc>
              <a:spcAft>
                <a:spcPts val="600"/>
              </a:spcAft>
              <a:buFont typeface="Arial" panose="020B0604020202020204" pitchFamily="34" charset="0"/>
              <a:buChar char="•"/>
            </a:pPr>
            <a:r>
              <a:rPr lang="en-US" sz="2400" dirty="0" smtClean="0">
                <a:gradFill>
                  <a:gsLst>
                    <a:gs pos="2917">
                      <a:schemeClr val="tx1"/>
                    </a:gs>
                    <a:gs pos="30000">
                      <a:schemeClr val="tx1"/>
                    </a:gs>
                  </a:gsLst>
                  <a:lin ang="5400000" scaled="0"/>
                </a:gradFill>
              </a:rPr>
              <a:t>Name resolution – DNS/</a:t>
            </a:r>
            <a:r>
              <a:rPr lang="en-US" sz="2400" dirty="0" err="1" smtClean="0">
                <a:gradFill>
                  <a:gsLst>
                    <a:gs pos="2917">
                      <a:schemeClr val="tx1"/>
                    </a:gs>
                    <a:gs pos="30000">
                      <a:schemeClr val="tx1"/>
                    </a:gs>
                  </a:gsLst>
                  <a:lin ang="5400000" scaled="0"/>
                </a:gradFill>
              </a:rPr>
              <a:t>NetBios</a:t>
            </a:r>
            <a:r>
              <a:rPr lang="en-US" sz="2400" dirty="0" smtClean="0">
                <a:gradFill>
                  <a:gsLst>
                    <a:gs pos="2917">
                      <a:schemeClr val="tx1"/>
                    </a:gs>
                    <a:gs pos="30000">
                      <a:schemeClr val="tx1"/>
                    </a:gs>
                  </a:gsLst>
                  <a:lin ang="5400000" scaled="0"/>
                </a:gradFill>
              </a:rPr>
              <a:t>/IP</a:t>
            </a:r>
          </a:p>
          <a:p>
            <a:pPr marL="342900" indent="-342900">
              <a:lnSpc>
                <a:spcPct val="90000"/>
              </a:lnSpc>
              <a:spcAft>
                <a:spcPts val="600"/>
              </a:spcAft>
              <a:buFont typeface="Arial" panose="020B0604020202020204" pitchFamily="34" charset="0"/>
              <a:buChar char="•"/>
            </a:pPr>
            <a:r>
              <a:rPr lang="en-US" sz="2400" dirty="0">
                <a:gradFill>
                  <a:gsLst>
                    <a:gs pos="2917">
                      <a:schemeClr val="tx1"/>
                    </a:gs>
                    <a:gs pos="30000">
                      <a:schemeClr val="tx1"/>
                    </a:gs>
                  </a:gsLst>
                  <a:lin ang="5400000" scaled="0"/>
                </a:gradFill>
              </a:rPr>
              <a:t>Network Profiles / WRM Firewalls when crossing subnets</a:t>
            </a:r>
          </a:p>
          <a:p>
            <a:pPr marL="342900" indent="-342900">
              <a:lnSpc>
                <a:spcPct val="90000"/>
              </a:lnSpc>
              <a:spcAft>
                <a:spcPts val="600"/>
              </a:spcAft>
              <a:buFont typeface="Arial" panose="020B0604020202020204" pitchFamily="34" charset="0"/>
              <a:buChar char="•"/>
            </a:pPr>
            <a:r>
              <a:rPr lang="en-US" sz="2400" dirty="0" smtClean="0">
                <a:gradFill>
                  <a:gsLst>
                    <a:gs pos="2917">
                      <a:schemeClr val="tx1"/>
                    </a:gs>
                    <a:gs pos="30000">
                      <a:schemeClr val="tx1"/>
                    </a:gs>
                  </a:gsLst>
                  <a:lin ang="5400000" scaled="0"/>
                </a:gradFill>
              </a:rPr>
              <a:t>Enable-</a:t>
            </a:r>
            <a:r>
              <a:rPr lang="en-US" sz="2400" dirty="0" err="1" smtClean="0">
                <a:gradFill>
                  <a:gsLst>
                    <a:gs pos="2917">
                      <a:schemeClr val="tx1"/>
                    </a:gs>
                    <a:gs pos="30000">
                      <a:schemeClr val="tx1"/>
                    </a:gs>
                  </a:gsLst>
                  <a:lin ang="5400000" scaled="0"/>
                </a:gradFill>
              </a:rPr>
              <a:t>RemoteManagement</a:t>
            </a:r>
            <a:endParaRPr lang="en-US" sz="2400" dirty="0" smtClean="0">
              <a:gradFill>
                <a:gsLst>
                  <a:gs pos="2917">
                    <a:schemeClr val="tx1"/>
                  </a:gs>
                  <a:gs pos="30000">
                    <a:schemeClr val="tx1"/>
                  </a:gs>
                </a:gsLst>
                <a:lin ang="5400000" scaled="0"/>
              </a:gradFill>
            </a:endParaRPr>
          </a:p>
          <a:p>
            <a:pPr marL="342900" indent="-342900">
              <a:lnSpc>
                <a:spcPct val="90000"/>
              </a:lnSpc>
              <a:spcAft>
                <a:spcPts val="600"/>
              </a:spcAft>
              <a:buFont typeface="Arial" panose="020B0604020202020204" pitchFamily="34" charset="0"/>
              <a:buChar char="•"/>
            </a:pPr>
            <a:r>
              <a:rPr lang="en-US" sz="2400" dirty="0" smtClean="0">
                <a:gradFill>
                  <a:gsLst>
                    <a:gs pos="2917">
                      <a:schemeClr val="tx1"/>
                    </a:gs>
                    <a:gs pos="30000">
                      <a:schemeClr val="tx1"/>
                    </a:gs>
                  </a:gsLst>
                  <a:lin ang="5400000" scaled="0"/>
                </a:gradFill>
              </a:rPr>
              <a:t>WMF 3.0 on </a:t>
            </a:r>
            <a:r>
              <a:rPr lang="en-US" sz="2400" dirty="0">
                <a:gradFill>
                  <a:gsLst>
                    <a:gs pos="2917">
                      <a:schemeClr val="tx1"/>
                    </a:gs>
                    <a:gs pos="30000">
                      <a:schemeClr val="tx1"/>
                    </a:gs>
                  </a:gsLst>
                  <a:lin ang="5400000" scaled="0"/>
                </a:gradFill>
              </a:rPr>
              <a:t>down-level servers</a:t>
            </a:r>
            <a:br>
              <a:rPr lang="en-US" sz="2400" dirty="0">
                <a:gradFill>
                  <a:gsLst>
                    <a:gs pos="2917">
                      <a:schemeClr val="tx1"/>
                    </a:gs>
                    <a:gs pos="30000">
                      <a:schemeClr val="tx1"/>
                    </a:gs>
                  </a:gsLst>
                  <a:lin ang="5400000" scaled="0"/>
                </a:gradFill>
              </a:rPr>
            </a:br>
            <a:r>
              <a:rPr lang="en-US" sz="2000" dirty="0">
                <a:gradFill>
                  <a:gsLst>
                    <a:gs pos="2917">
                      <a:schemeClr val="tx1"/>
                    </a:gs>
                    <a:gs pos="30000">
                      <a:schemeClr val="tx1"/>
                    </a:gs>
                  </a:gsLst>
                  <a:lin ang="5400000" scaled="0"/>
                </a:gradFill>
                <a:hlinkClick r:id="rId5"/>
              </a:rPr>
              <a:t>http://www.microsoft.com/en-us/download/details.aspx?id=34595</a:t>
            </a:r>
            <a:endParaRPr lang="en-US" sz="24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530951662"/>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Server-Side States</a:t>
            </a:r>
            <a:endParaRPr lang="en-US" dirty="0"/>
          </a:p>
        </p:txBody>
      </p:sp>
      <p:sp>
        <p:nvSpPr>
          <p:cNvPr id="3" name="Text Placeholder 2"/>
          <p:cNvSpPr>
            <a:spLocks noGrp="1"/>
          </p:cNvSpPr>
          <p:nvPr>
            <p:ph type="body" sz="quarter" idx="10"/>
          </p:nvPr>
        </p:nvSpPr>
        <p:spPr>
          <a:xfrm>
            <a:off x="529660" y="1861178"/>
            <a:ext cx="11370961" cy="4185761"/>
          </a:xfrm>
        </p:spPr>
        <p:txBody>
          <a:bodyPr/>
          <a:lstStyle/>
          <a:p>
            <a:pPr marL="0" indent="0">
              <a:buNone/>
            </a:pPr>
            <a:r>
              <a:rPr lang="en-US" sz="2000" dirty="0">
                <a:solidFill>
                  <a:schemeClr val="accent4"/>
                </a:solidFill>
              </a:rPr>
              <a:t>Online – Cannot manage a client-based operating system</a:t>
            </a:r>
          </a:p>
          <a:p>
            <a:pPr marL="0" indent="0">
              <a:buNone/>
            </a:pPr>
            <a:r>
              <a:rPr lang="en-US" sz="2000" dirty="0">
                <a:solidFill>
                  <a:schemeClr val="accent4"/>
                </a:solidFill>
              </a:rPr>
              <a:t>Online – Cannot manage operating systems older than Windows Server 2003</a:t>
            </a:r>
          </a:p>
          <a:p>
            <a:pPr marL="0" indent="0">
              <a:buNone/>
            </a:pPr>
            <a:r>
              <a:rPr lang="en-US" sz="2000" dirty="0">
                <a:solidFill>
                  <a:schemeClr val="accent4"/>
                </a:solidFill>
              </a:rPr>
              <a:t>Online – Limited data – Windows Server 2003</a:t>
            </a:r>
          </a:p>
          <a:p>
            <a:pPr marL="0" indent="0">
              <a:buNone/>
            </a:pPr>
            <a:r>
              <a:rPr lang="en-US" sz="2000" dirty="0">
                <a:solidFill>
                  <a:schemeClr val="accent4"/>
                </a:solidFill>
              </a:rPr>
              <a:t>Online – Restart pending</a:t>
            </a:r>
          </a:p>
          <a:p>
            <a:pPr marL="0" indent="0">
              <a:buNone/>
            </a:pPr>
            <a:r>
              <a:rPr lang="en-US" sz="2000" dirty="0">
                <a:solidFill>
                  <a:schemeClr val="accent4"/>
                </a:solidFill>
              </a:rPr>
              <a:t>Online – Windows PowerShell not installed</a:t>
            </a:r>
          </a:p>
          <a:p>
            <a:pPr marL="0" indent="0">
              <a:buNone/>
            </a:pPr>
            <a:r>
              <a:rPr lang="en-US" sz="2000" dirty="0">
                <a:solidFill>
                  <a:schemeClr val="accent4"/>
                </a:solidFill>
              </a:rPr>
              <a:t>Online – Performance counters not started </a:t>
            </a:r>
          </a:p>
          <a:p>
            <a:pPr marL="0" indent="0">
              <a:buNone/>
            </a:pPr>
            <a:r>
              <a:rPr lang="en-US" sz="2000" dirty="0">
                <a:solidFill>
                  <a:schemeClr val="accent4"/>
                </a:solidFill>
              </a:rPr>
              <a:t>Online - Cannot get event data</a:t>
            </a:r>
          </a:p>
          <a:p>
            <a:pPr marL="0" indent="0">
              <a:buNone/>
            </a:pPr>
            <a:r>
              <a:rPr lang="en-US" sz="2000" dirty="0">
                <a:solidFill>
                  <a:schemeClr val="accent4"/>
                </a:solidFill>
              </a:rPr>
              <a:t>Online - Cannot get service data</a:t>
            </a:r>
          </a:p>
          <a:p>
            <a:pPr marL="0" indent="0">
              <a:buNone/>
            </a:pPr>
            <a:r>
              <a:rPr lang="en-US" sz="2000" dirty="0">
                <a:solidFill>
                  <a:schemeClr val="accent4"/>
                </a:solidFill>
              </a:rPr>
              <a:t>Online - Cannot get BPA results</a:t>
            </a:r>
          </a:p>
          <a:p>
            <a:pPr marL="0" indent="0">
              <a:buNone/>
            </a:pPr>
            <a:r>
              <a:rPr lang="en-US" sz="2000" dirty="0">
                <a:solidFill>
                  <a:schemeClr val="accent4"/>
                </a:solidFill>
              </a:rPr>
              <a:t>Online - Cannot get performance counter data</a:t>
            </a:r>
          </a:p>
          <a:p>
            <a:pPr marL="0" indent="0">
              <a:buNone/>
            </a:pPr>
            <a:r>
              <a:rPr lang="en-US" sz="2000" dirty="0">
                <a:solidFill>
                  <a:schemeClr val="accent4"/>
                </a:solidFill>
              </a:rPr>
              <a:t>Online - Cannot get role and feature data</a:t>
            </a:r>
          </a:p>
          <a:p>
            <a:pPr marL="0" indent="0">
              <a:buNone/>
            </a:pPr>
            <a:r>
              <a:rPr lang="en-US" sz="2000" dirty="0">
                <a:solidFill>
                  <a:schemeClr val="accent4"/>
                </a:solidFill>
              </a:rPr>
              <a:t>Online - Data retrieval failures occurred</a:t>
            </a:r>
          </a:p>
        </p:txBody>
      </p:sp>
      <p:sp>
        <p:nvSpPr>
          <p:cNvPr id="4" name="Oval 3"/>
          <p:cNvSpPr/>
          <p:nvPr/>
        </p:nvSpPr>
        <p:spPr bwMode="auto">
          <a:xfrm>
            <a:off x="9623857" y="505272"/>
            <a:ext cx="1895475" cy="1419225"/>
          </a:xfrm>
          <a:prstGeom prst="ellipse">
            <a:avLst/>
          </a:prstGeom>
          <a:solidFill>
            <a:srgbClr val="DC3C00">
              <a:alpha val="6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5" name="Group 4"/>
          <p:cNvGrpSpPr>
            <a:grpSpLocks noChangeAspect="1"/>
          </p:cNvGrpSpPr>
          <p:nvPr/>
        </p:nvGrpSpPr>
        <p:grpSpPr>
          <a:xfrm>
            <a:off x="6218238" y="755684"/>
            <a:ext cx="4983480" cy="1031099"/>
            <a:chOff x="1579588" y="2897381"/>
            <a:chExt cx="6913580" cy="1430454"/>
          </a:xfrm>
        </p:grpSpPr>
        <p:grpSp>
          <p:nvGrpSpPr>
            <p:cNvPr id="6" name="Group 5"/>
            <p:cNvGrpSpPr/>
            <p:nvPr/>
          </p:nvGrpSpPr>
          <p:grpSpPr>
            <a:xfrm>
              <a:off x="7016546" y="2897381"/>
              <a:ext cx="1476622" cy="1253854"/>
              <a:chOff x="6688399" y="1772023"/>
              <a:chExt cx="1476622" cy="1253854"/>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8399" y="1927457"/>
                <a:ext cx="874169" cy="1098420"/>
              </a:xfrm>
              <a:prstGeom prst="rect">
                <a:avLst/>
              </a:prstGeom>
            </p:spPr>
          </p:pic>
          <p:pic>
            <p:nvPicPr>
              <p:cNvPr id="10" name="Picture 9"/>
              <p:cNvPicPr>
                <a:picLocks noChangeAspect="1"/>
              </p:cNvPicPr>
              <p:nvPr/>
            </p:nvPicPr>
            <p:blipFill>
              <a:blip r:embed="rId3">
                <a:duotone>
                  <a:prstClr val="black"/>
                  <a:srgbClr val="F6AE1E">
                    <a:tint val="45000"/>
                    <a:satMod val="400000"/>
                  </a:srgbClr>
                </a:duotone>
                <a:extLst>
                  <a:ext uri="{28A0092B-C50C-407E-A947-70E740481C1C}">
                    <a14:useLocalDpi xmlns:a14="http://schemas.microsoft.com/office/drawing/2010/main" val="0"/>
                  </a:ext>
                </a:extLst>
              </a:blip>
              <a:stretch>
                <a:fillRect/>
              </a:stretch>
            </p:blipFill>
            <p:spPr>
              <a:xfrm>
                <a:off x="6960129" y="1859868"/>
                <a:ext cx="874169" cy="1098420"/>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0852" y="1772023"/>
                <a:ext cx="874169" cy="1098420"/>
              </a:xfrm>
              <a:prstGeom prst="rect">
                <a:avLst/>
              </a:prstGeom>
            </p:spPr>
          </p:pic>
        </p:grpSp>
        <p:cxnSp>
          <p:nvCxnSpPr>
            <p:cNvPr id="7" name="Straight Arrow Connector 6"/>
            <p:cNvCxnSpPr>
              <a:cxnSpLocks noChangeAspect="1"/>
            </p:cNvCxnSpPr>
            <p:nvPr/>
          </p:nvCxnSpPr>
          <p:spPr>
            <a:xfrm flipV="1">
              <a:off x="3878825" y="3769319"/>
              <a:ext cx="2288196" cy="9306"/>
            </a:xfrm>
            <a:prstGeom prst="straightConnector1">
              <a:avLst/>
            </a:prstGeom>
            <a:ln w="571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pic>
          <p:nvPicPr>
            <p:cNvPr id="8" name="Picture 3"/>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1579588" y="2936848"/>
              <a:ext cx="1783316" cy="1390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9258692"/>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Recap</a:t>
            </a:r>
            <a:endParaRPr lang="en-US" dirty="0"/>
          </a:p>
        </p:txBody>
      </p:sp>
      <p:sp>
        <p:nvSpPr>
          <p:cNvPr id="4" name="TextBox 3"/>
          <p:cNvSpPr txBox="1"/>
          <p:nvPr/>
        </p:nvSpPr>
        <p:spPr>
          <a:xfrm>
            <a:off x="1716065" y="3832964"/>
            <a:ext cx="8154445" cy="1778949"/>
          </a:xfrm>
          <a:prstGeom prst="rect">
            <a:avLst/>
          </a:prstGeom>
          <a:noFill/>
        </p:spPr>
        <p:txBody>
          <a:bodyPr wrap="square" lIns="182880" tIns="146304" rIns="182880" bIns="146304" rtlCol="0">
            <a:spAutoFit/>
          </a:bodyPr>
          <a:lstStyle/>
          <a:p>
            <a:pPr algn="ctr">
              <a:lnSpc>
                <a:spcPct val="90000"/>
              </a:lnSpc>
              <a:spcAft>
                <a:spcPts val="600"/>
              </a:spcAft>
            </a:pPr>
            <a:r>
              <a:rPr lang="en-US" sz="2400" i="1" dirty="0" smtClean="0"/>
              <a:t>“</a:t>
            </a:r>
            <a:r>
              <a:rPr lang="en-US" sz="2400" i="1" dirty="0"/>
              <a:t>Anyone who wants to know how a car should behave, should drive one of </a:t>
            </a:r>
            <a:r>
              <a:rPr lang="en-US" sz="2400" i="1" dirty="0" smtClean="0"/>
              <a:t>these.”</a:t>
            </a:r>
            <a:endParaRPr lang="en-US" sz="2400" i="1" dirty="0"/>
          </a:p>
          <a:p>
            <a:pPr algn="r">
              <a:lnSpc>
                <a:spcPct val="90000"/>
              </a:lnSpc>
              <a:spcAft>
                <a:spcPts val="600"/>
              </a:spcAft>
            </a:pPr>
            <a:endParaRPr lang="en-US" sz="2400" i="1" dirty="0" smtClean="0"/>
          </a:p>
          <a:p>
            <a:pPr algn="r">
              <a:lnSpc>
                <a:spcPct val="90000"/>
              </a:lnSpc>
              <a:spcAft>
                <a:spcPts val="600"/>
              </a:spcAft>
            </a:pPr>
            <a:r>
              <a:rPr lang="en-US" sz="2400" i="1" dirty="0" smtClean="0"/>
              <a:t>Jeremy Clarkson</a:t>
            </a:r>
            <a:endParaRPr lang="en-US" sz="2400" i="1" dirty="0"/>
          </a:p>
        </p:txBody>
      </p:sp>
    </p:spTree>
    <p:extLst>
      <p:ext uri="{BB962C8B-B14F-4D97-AF65-F5344CB8AC3E}">
        <p14:creationId xmlns:p14="http://schemas.microsoft.com/office/powerpoint/2010/main" val="4022280407"/>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9564" cy="627028"/>
          </a:xfrm>
        </p:spPr>
        <p:txBody>
          <a:bodyPr/>
          <a:lstStyle/>
          <a:p>
            <a:r>
              <a:rPr lang="en-US" sz="4000" dirty="0" smtClean="0"/>
              <a:t>Resources</a:t>
            </a:r>
            <a:endParaRPr lang="en-US" sz="4000" dirty="0"/>
          </a:p>
        </p:txBody>
      </p:sp>
      <p:sp>
        <p:nvSpPr>
          <p:cNvPr id="3" name="Content Placeholder 2"/>
          <p:cNvSpPr>
            <a:spLocks noGrp="1"/>
          </p:cNvSpPr>
          <p:nvPr>
            <p:ph sz="quarter" idx="10"/>
          </p:nvPr>
        </p:nvSpPr>
        <p:spPr>
          <a:xfrm>
            <a:off x="1" y="1026413"/>
            <a:ext cx="12436474" cy="6275564"/>
          </a:xfrm>
        </p:spPr>
        <p:txBody>
          <a:bodyPr/>
          <a:lstStyle/>
          <a:p>
            <a:pPr marL="0" indent="0">
              <a:buNone/>
            </a:pPr>
            <a:r>
              <a:rPr lang="en-US" sz="1800" u="sng" dirty="0" smtClean="0"/>
              <a:t>Server Core</a:t>
            </a:r>
          </a:p>
          <a:p>
            <a:pPr lvl="1"/>
            <a:r>
              <a:rPr lang="en-US" sz="1600" dirty="0"/>
              <a:t>TechNet Library – Configure and Manage Server Core </a:t>
            </a:r>
            <a:r>
              <a:rPr lang="en-US" sz="1600" dirty="0" smtClean="0"/>
              <a:t>Installations</a:t>
            </a:r>
          </a:p>
          <a:p>
            <a:pPr marL="342900" lvl="1" indent="0">
              <a:buNone/>
            </a:pPr>
            <a:r>
              <a:rPr lang="en-US" sz="1600" dirty="0" smtClean="0">
                <a:hlinkClick r:id="rId3"/>
              </a:rPr>
              <a:t>http</a:t>
            </a:r>
            <a:r>
              <a:rPr lang="en-US" sz="1600" dirty="0">
                <a:hlinkClick r:id="rId3"/>
              </a:rPr>
              <a:t>://</a:t>
            </a:r>
            <a:r>
              <a:rPr lang="en-US" sz="1600" dirty="0" smtClean="0">
                <a:hlinkClick r:id="rId3"/>
              </a:rPr>
              <a:t>technet.microsoft.com/en-us/library/jj574091.aspx</a:t>
            </a:r>
            <a:endParaRPr lang="en-US" sz="1600" dirty="0" smtClean="0"/>
          </a:p>
          <a:p>
            <a:pPr lvl="1"/>
            <a:r>
              <a:rPr lang="en-US" sz="1600" dirty="0"/>
              <a:t>Detecting State - Win32_ServerFeature class</a:t>
            </a:r>
          </a:p>
          <a:p>
            <a:pPr marL="342900" lvl="1" indent="0">
              <a:buNone/>
            </a:pPr>
            <a:r>
              <a:rPr lang="en-US" sz="1600" dirty="0" smtClean="0">
                <a:hlinkClick r:id="rId4"/>
              </a:rPr>
              <a:t>http</a:t>
            </a:r>
            <a:r>
              <a:rPr lang="en-US" sz="1600" dirty="0">
                <a:hlinkClick r:id="rId4"/>
              </a:rPr>
              <a:t>://</a:t>
            </a:r>
            <a:r>
              <a:rPr lang="en-US" sz="1600" dirty="0" smtClean="0">
                <a:hlinkClick r:id="rId4"/>
              </a:rPr>
              <a:t>msdn.microsoft.com/en-us/windows/cc280268</a:t>
            </a:r>
            <a:endParaRPr lang="en-US" sz="1600" dirty="0" smtClean="0"/>
          </a:p>
          <a:p>
            <a:pPr marL="0" indent="0">
              <a:buNone/>
            </a:pPr>
            <a:r>
              <a:rPr lang="en-US" sz="1800" u="sng" dirty="0"/>
              <a:t>Features on Demand</a:t>
            </a:r>
          </a:p>
          <a:p>
            <a:pPr lvl="1"/>
            <a:r>
              <a:rPr lang="en-US" sz="1600" dirty="0" smtClean="0"/>
              <a:t>TechNet Library - Configure </a:t>
            </a:r>
            <a:r>
              <a:rPr lang="en-US" sz="1600" dirty="0"/>
              <a:t>Features on Demand in Windows Server</a:t>
            </a:r>
            <a:endParaRPr lang="en-US" sz="1600" dirty="0" smtClean="0"/>
          </a:p>
          <a:p>
            <a:pPr marL="342900" lvl="1" indent="0">
              <a:buNone/>
            </a:pPr>
            <a:r>
              <a:rPr lang="en-US" sz="1600" dirty="0">
                <a:hlinkClick r:id="rId5"/>
              </a:rPr>
              <a:t>http://technet.microsoft.com/en-us/library/jj127275 </a:t>
            </a:r>
            <a:endParaRPr lang="en-US" sz="1600" dirty="0" smtClean="0"/>
          </a:p>
          <a:p>
            <a:pPr lvl="1"/>
            <a:r>
              <a:rPr lang="en-US" sz="1600" dirty="0" smtClean="0"/>
              <a:t>Blog- </a:t>
            </a:r>
            <a:r>
              <a:rPr lang="en-US" sz="1600" dirty="0"/>
              <a:t>Using Features on Demand with Updated Systems and Patched Images</a:t>
            </a:r>
            <a:endParaRPr lang="en-US" sz="1600" dirty="0" smtClean="0"/>
          </a:p>
          <a:p>
            <a:pPr marL="342900" lvl="1" indent="0">
              <a:buNone/>
            </a:pPr>
            <a:r>
              <a:rPr lang="en-US" sz="1600" u="sng" dirty="0" smtClean="0">
                <a:solidFill>
                  <a:schemeClr val="bg1"/>
                </a:solidFill>
                <a:latin typeface="Segoe UI Light" pitchFamily="34" charset="0"/>
                <a:hlinkClick r:id="rId6"/>
              </a:rPr>
              <a:t>http</a:t>
            </a:r>
            <a:r>
              <a:rPr lang="en-US" sz="1600" u="sng" dirty="0">
                <a:solidFill>
                  <a:schemeClr val="bg1"/>
                </a:solidFill>
                <a:latin typeface="Segoe UI Light" pitchFamily="34" charset="0"/>
                <a:hlinkClick r:id="rId6"/>
              </a:rPr>
              <a:t>://blogs.technet.com/b/server_core/archive/2012/11/05/using-features-on-demand-with-updated-systems-and-patched-images.aspx </a:t>
            </a:r>
            <a:endParaRPr lang="en-US" sz="1600" u="sng" dirty="0">
              <a:solidFill>
                <a:schemeClr val="bg1"/>
              </a:solidFill>
              <a:latin typeface="Segoe UI Light" pitchFamily="34" charset="0"/>
            </a:endParaRPr>
          </a:p>
          <a:p>
            <a:pPr lvl="1"/>
            <a:r>
              <a:rPr lang="en-US" sz="1600" dirty="0" smtClean="0"/>
              <a:t>TechNet Library - .NET 3.5 and Features </a:t>
            </a:r>
            <a:r>
              <a:rPr lang="en-US" sz="1600" dirty="0"/>
              <a:t>on </a:t>
            </a:r>
            <a:r>
              <a:rPr lang="en-US" sz="1600" dirty="0" smtClean="0"/>
              <a:t>Demand</a:t>
            </a:r>
            <a:endParaRPr lang="en-US" sz="1600" dirty="0"/>
          </a:p>
          <a:p>
            <a:pPr marL="342900" lvl="1" indent="0">
              <a:buNone/>
            </a:pPr>
            <a:r>
              <a:rPr lang="en-US" sz="1600" u="sng" dirty="0" smtClean="0">
                <a:hlinkClick r:id="rId7"/>
              </a:rPr>
              <a:t>http</a:t>
            </a:r>
            <a:r>
              <a:rPr lang="en-US" sz="1600" u="sng" dirty="0">
                <a:hlinkClick r:id="rId7"/>
              </a:rPr>
              <a:t>://technet.microsoft.com/en-us/library/hh831809#BKMK_FoD</a:t>
            </a:r>
            <a:endParaRPr lang="en-US" sz="1600" u="sng" dirty="0"/>
          </a:p>
          <a:p>
            <a:pPr marL="0" indent="0">
              <a:buNone/>
            </a:pPr>
            <a:r>
              <a:rPr lang="en-US" sz="1800" u="sng" dirty="0"/>
              <a:t>Server Manager</a:t>
            </a:r>
          </a:p>
          <a:p>
            <a:pPr lvl="1"/>
            <a:r>
              <a:rPr lang="en-US" sz="1600" dirty="0" smtClean="0"/>
              <a:t>Blog – Server Manager Overview</a:t>
            </a:r>
          </a:p>
          <a:p>
            <a:pPr marL="342900" lvl="1" indent="0">
              <a:buNone/>
            </a:pPr>
            <a:r>
              <a:rPr lang="en-US" sz="1600" dirty="0">
                <a:hlinkClick r:id="rId8"/>
              </a:rPr>
              <a:t>http://blogs.technet.com/b/servermanager/archive/2012/06/27/server-manager-power-of-many-simplicity-of-one.aspx</a:t>
            </a:r>
            <a:endParaRPr lang="en-US" sz="1600" dirty="0"/>
          </a:p>
          <a:p>
            <a:pPr lvl="1"/>
            <a:r>
              <a:rPr lang="en-US" sz="1600" dirty="0" smtClean="0"/>
              <a:t>TechNet </a:t>
            </a:r>
            <a:r>
              <a:rPr lang="en-US" sz="1600" dirty="0"/>
              <a:t>Library – Server Manager </a:t>
            </a:r>
            <a:r>
              <a:rPr lang="en-US" sz="1600" dirty="0" smtClean="0"/>
              <a:t>Troubleshooting (3 part series)</a:t>
            </a:r>
            <a:endParaRPr lang="en-US" sz="1600" dirty="0"/>
          </a:p>
          <a:p>
            <a:pPr marL="342900" lvl="1" indent="0">
              <a:buNone/>
            </a:pPr>
            <a:r>
              <a:rPr lang="en-US" sz="1600" dirty="0">
                <a:hlinkClick r:id="rId9"/>
              </a:rPr>
              <a:t>http://</a:t>
            </a:r>
            <a:r>
              <a:rPr lang="en-US" sz="1600" dirty="0" smtClean="0">
                <a:hlinkClick r:id="rId9"/>
              </a:rPr>
              <a:t>social.technet.microsoft.com/wiki/contents/articles/13443.windows-server-2012-server-manager-troubleshooting-guide-part-i-overview.aspx</a:t>
            </a:r>
            <a:endParaRPr lang="en-US" sz="1600" dirty="0" smtClean="0"/>
          </a:p>
          <a:p>
            <a:pPr lvl="1"/>
            <a:r>
              <a:rPr lang="en-US" sz="1600" dirty="0" smtClean="0"/>
              <a:t>Blog – Customize Tools Menu</a:t>
            </a:r>
          </a:p>
          <a:p>
            <a:pPr marL="342900" lvl="1" indent="0">
              <a:buNone/>
            </a:pPr>
            <a:r>
              <a:rPr lang="en-US" sz="1600" dirty="0">
                <a:hlinkClick r:id="rId10"/>
              </a:rPr>
              <a:t>http://blogs.technet.com/b/servermanager/archive/2012/07/09/customize-tools-menu-in-server-manager.aspx</a:t>
            </a:r>
            <a:r>
              <a:rPr lang="en-US" sz="1600" dirty="0"/>
              <a:t> </a:t>
            </a:r>
          </a:p>
          <a:p>
            <a:endParaRPr lang="en-US" sz="2800" dirty="0"/>
          </a:p>
        </p:txBody>
      </p:sp>
    </p:spTree>
    <p:extLst>
      <p:ext uri="{BB962C8B-B14F-4D97-AF65-F5344CB8AC3E}">
        <p14:creationId xmlns:p14="http://schemas.microsoft.com/office/powerpoint/2010/main" val="2613108224"/>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79213" y="1238650"/>
            <a:ext cx="11878048" cy="4558121"/>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a:t>Track </a:t>
            </a:r>
            <a:r>
              <a:rPr lang="en-US" dirty="0" smtClean="0"/>
              <a:t>resources</a:t>
            </a:r>
            <a:endParaRPr lang="en-US" dirty="0"/>
          </a:p>
        </p:txBody>
      </p:sp>
      <p:sp>
        <p:nvSpPr>
          <p:cNvPr id="3" name="Text Placeholder 2"/>
          <p:cNvSpPr>
            <a:spLocks noGrp="1"/>
          </p:cNvSpPr>
          <p:nvPr>
            <p:ph type="body" sz="quarter" idx="10"/>
          </p:nvPr>
        </p:nvSpPr>
        <p:spPr>
          <a:xfrm>
            <a:off x="277029" y="1212850"/>
            <a:ext cx="11882419" cy="4265848"/>
          </a:xfrm>
        </p:spPr>
        <p:txBody>
          <a:bodyPr/>
          <a:lstStyle/>
          <a:p>
            <a:pPr marL="571165" indent="-571165" defTabSz="932194">
              <a:buSzPct val="105000"/>
              <a:buBlip>
                <a:blip r:embed="rId3"/>
              </a:buBlip>
            </a:pPr>
            <a:r>
              <a:rPr lang="en-US" sz="4080" dirty="0">
                <a:gradFill>
                  <a:gsLst>
                    <a:gs pos="1250">
                      <a:srgbClr val="FFFFFF"/>
                    </a:gs>
                    <a:gs pos="100000">
                      <a:srgbClr val="FFFFFF"/>
                    </a:gs>
                  </a:gsLst>
                  <a:lin ang="5400000" scaled="0"/>
                </a:gradFill>
              </a:rPr>
              <a:t>Learn more about Windows Server 2012 R2 Preview, download the datasheet and </a:t>
            </a:r>
            <a:br>
              <a:rPr lang="en-US" sz="4080" dirty="0">
                <a:gradFill>
                  <a:gsLst>
                    <a:gs pos="1250">
                      <a:srgbClr val="FFFFFF"/>
                    </a:gs>
                    <a:gs pos="100000">
                      <a:srgbClr val="FFFFFF"/>
                    </a:gs>
                  </a:gsLst>
                  <a:lin ang="5400000" scaled="0"/>
                </a:gradFill>
              </a:rPr>
            </a:br>
            <a:r>
              <a:rPr lang="en-US" sz="4080" dirty="0">
                <a:gradFill>
                  <a:gsLst>
                    <a:gs pos="1250">
                      <a:srgbClr val="FFFFFF"/>
                    </a:gs>
                    <a:gs pos="100000">
                      <a:srgbClr val="FFFFFF"/>
                    </a:gs>
                  </a:gsLst>
                  <a:lin ang="5400000" scaled="0"/>
                </a:gradFill>
              </a:rPr>
              <a:t>evaluation bits on </a:t>
            </a:r>
            <a:br>
              <a:rPr lang="en-US" sz="4080" dirty="0">
                <a:gradFill>
                  <a:gsLst>
                    <a:gs pos="1250">
                      <a:srgbClr val="FFFFFF"/>
                    </a:gs>
                    <a:gs pos="100000">
                      <a:srgbClr val="FFFFFF"/>
                    </a:gs>
                  </a:gsLst>
                  <a:lin ang="5400000" scaled="0"/>
                </a:gradFill>
              </a:rPr>
            </a:br>
            <a:r>
              <a:rPr lang="en-US" sz="4080" dirty="0">
                <a:gradFill>
                  <a:gsLst>
                    <a:gs pos="1250">
                      <a:srgbClr val="FFFFFF"/>
                    </a:gs>
                    <a:gs pos="100000">
                      <a:srgbClr val="FFFFFF"/>
                    </a:gs>
                  </a:gsLst>
                  <a:lin ang="5400000" scaled="0"/>
                </a:gradFill>
                <a:hlinkClick r:id="rId4"/>
              </a:rPr>
              <a:t>http://aka.ms/WS2012R2</a:t>
            </a:r>
            <a:endParaRPr lang="en-US" sz="4080" dirty="0">
              <a:gradFill>
                <a:gsLst>
                  <a:gs pos="1250">
                    <a:srgbClr val="FFFFFF"/>
                  </a:gs>
                  <a:gs pos="100000">
                    <a:srgbClr val="FFFFFF"/>
                  </a:gs>
                </a:gsLst>
                <a:lin ang="5400000" scaled="0"/>
              </a:gradFill>
            </a:endParaRPr>
          </a:p>
          <a:p>
            <a:pPr marL="571165" indent="-571165" defTabSz="932194">
              <a:buSzPct val="105000"/>
              <a:buBlip>
                <a:blip r:embed="rId3"/>
              </a:buBlip>
            </a:pPr>
            <a:r>
              <a:rPr lang="en-US" sz="4080" dirty="0">
                <a:gradFill>
                  <a:gsLst>
                    <a:gs pos="1250">
                      <a:srgbClr val="FFFFFF"/>
                    </a:gs>
                    <a:gs pos="100000">
                      <a:srgbClr val="FFFFFF"/>
                    </a:gs>
                  </a:gsLst>
                  <a:lin ang="5400000" scaled="0"/>
                </a:gradFill>
              </a:rPr>
              <a:t>Learn more about System Center 2012 R2 Preview, download the datasheet and evaluation bits on </a:t>
            </a:r>
            <a:br>
              <a:rPr lang="en-US" sz="4080" dirty="0">
                <a:gradFill>
                  <a:gsLst>
                    <a:gs pos="1250">
                      <a:srgbClr val="FFFFFF"/>
                    </a:gs>
                    <a:gs pos="100000">
                      <a:srgbClr val="FFFFFF"/>
                    </a:gs>
                  </a:gsLst>
                  <a:lin ang="5400000" scaled="0"/>
                </a:gradFill>
              </a:rPr>
            </a:br>
            <a:r>
              <a:rPr lang="en-US" sz="4080" dirty="0">
                <a:gradFill>
                  <a:gsLst>
                    <a:gs pos="1250">
                      <a:srgbClr val="FFFFFF"/>
                    </a:gs>
                    <a:gs pos="100000">
                      <a:srgbClr val="FFFFFF"/>
                    </a:gs>
                  </a:gsLst>
                  <a:lin ang="5400000" scaled="0"/>
                </a:gradFill>
                <a:hlinkClick r:id="rId5"/>
              </a:rPr>
              <a:t>http://aka.ms/SC2012R2</a:t>
            </a:r>
            <a:endParaRPr lang="en-US" sz="4080"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3335011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8673083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83655" y="2529186"/>
            <a:ext cx="3614782" cy="3887912"/>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268762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Server Core</a:t>
            </a:r>
            <a:endParaRPr lang="en-US" dirty="0"/>
          </a:p>
        </p:txBody>
      </p:sp>
      <p:sp>
        <p:nvSpPr>
          <p:cNvPr id="6" name="TextBox 5"/>
          <p:cNvSpPr txBox="1"/>
          <p:nvPr/>
        </p:nvSpPr>
        <p:spPr>
          <a:xfrm>
            <a:off x="2129425" y="3782860"/>
            <a:ext cx="7440460" cy="1446550"/>
          </a:xfrm>
          <a:prstGeom prst="rect">
            <a:avLst/>
          </a:prstGeom>
          <a:noFill/>
        </p:spPr>
        <p:txBody>
          <a:bodyPr wrap="square" lIns="182880" tIns="146304" rIns="182880" bIns="146304" rtlCol="0">
            <a:spAutoFit/>
          </a:bodyPr>
          <a:lstStyle/>
          <a:p>
            <a:pPr algn="ctr">
              <a:lnSpc>
                <a:spcPct val="90000"/>
              </a:lnSpc>
              <a:spcAft>
                <a:spcPts val="600"/>
              </a:spcAft>
            </a:pPr>
            <a:r>
              <a:rPr lang="en-US" sz="2400" i="1" dirty="0" smtClean="0"/>
              <a:t>“Simplicity is the ultimate sophistication.”</a:t>
            </a:r>
          </a:p>
          <a:p>
            <a:pPr algn="ctr">
              <a:lnSpc>
                <a:spcPct val="90000"/>
              </a:lnSpc>
              <a:spcAft>
                <a:spcPts val="600"/>
              </a:spcAft>
            </a:pPr>
            <a:endParaRPr lang="en-US" sz="2400" i="1" dirty="0"/>
          </a:p>
          <a:p>
            <a:pPr algn="r">
              <a:lnSpc>
                <a:spcPct val="90000"/>
              </a:lnSpc>
              <a:spcAft>
                <a:spcPts val="600"/>
              </a:spcAft>
            </a:pPr>
            <a:r>
              <a:rPr lang="en-US" sz="2400" i="1" dirty="0" smtClean="0"/>
              <a:t>Leonardo da Vinci</a:t>
            </a:r>
            <a:endParaRPr lang="en-US" sz="2400" i="1" dirty="0"/>
          </a:p>
        </p:txBody>
      </p:sp>
    </p:spTree>
    <p:extLst>
      <p:ext uri="{BB962C8B-B14F-4D97-AF65-F5344CB8AC3E}">
        <p14:creationId xmlns:p14="http://schemas.microsoft.com/office/powerpoint/2010/main" val="2296222579"/>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8123695"/>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66825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0" dirty="0" smtClean="0"/>
              <a:t>Windows Server 2012 Configuration Levels</a:t>
            </a:r>
            <a:endParaRPr lang="en-US" sz="4000" b="0" dirty="0"/>
          </a:p>
        </p:txBody>
      </p:sp>
      <p:sp>
        <p:nvSpPr>
          <p:cNvPr id="8" name="TextBox 7"/>
          <p:cNvSpPr txBox="1"/>
          <p:nvPr/>
        </p:nvSpPr>
        <p:spPr>
          <a:xfrm>
            <a:off x="7532375" y="5718363"/>
            <a:ext cx="3303741" cy="1037207"/>
          </a:xfrm>
          <a:prstGeom prst="rect">
            <a:avLst/>
          </a:prstGeom>
          <a:noFill/>
        </p:spPr>
        <p:txBody>
          <a:bodyPr wrap="square" lIns="182880" tIns="146304" rIns="182880" bIns="146304" rtlCol="0">
            <a:spAutoFit/>
          </a:bodyPr>
          <a:lstStyle/>
          <a:p>
            <a:pPr>
              <a:lnSpc>
                <a:spcPct val="90000"/>
              </a:lnSpc>
              <a:spcAft>
                <a:spcPts val="600"/>
              </a:spcAft>
            </a:pPr>
            <a:r>
              <a:rPr lang="en-US" sz="1600" b="1" dirty="0">
                <a:solidFill>
                  <a:srgbClr val="FFC000"/>
                </a:solidFill>
              </a:rPr>
              <a:t>NEW</a:t>
            </a:r>
          </a:p>
          <a:p>
            <a:pPr>
              <a:lnSpc>
                <a:spcPct val="90000"/>
              </a:lnSpc>
              <a:spcAft>
                <a:spcPts val="600"/>
              </a:spcAft>
            </a:pPr>
            <a:r>
              <a:rPr lang="en-US" sz="1600" dirty="0" smtClean="0"/>
              <a:t>Simple Transition between Server </a:t>
            </a:r>
            <a:r>
              <a:rPr lang="en-US" sz="1600" dirty="0"/>
              <a:t>Core and Full </a:t>
            </a:r>
            <a:r>
              <a:rPr lang="en-US" sz="1600" dirty="0" smtClean="0"/>
              <a:t>Server</a:t>
            </a:r>
            <a:endParaRPr lang="en-US" sz="1600" dirty="0" smtClean="0">
              <a:gradFill>
                <a:gsLst>
                  <a:gs pos="2917">
                    <a:schemeClr val="tx1"/>
                  </a:gs>
                  <a:gs pos="30000">
                    <a:schemeClr val="tx1"/>
                  </a:gs>
                </a:gsLst>
                <a:lin ang="5400000" scaled="0"/>
              </a:gradFill>
            </a:endParaRPr>
          </a:p>
        </p:txBody>
      </p:sp>
      <p:graphicFrame>
        <p:nvGraphicFramePr>
          <p:cNvPr id="4" name="Diagram 3"/>
          <p:cNvGraphicFramePr/>
          <p:nvPr>
            <p:extLst>
              <p:ext uri="{D42A27DB-BD31-4B8C-83A1-F6EECF244321}">
                <p14:modId xmlns:p14="http://schemas.microsoft.com/office/powerpoint/2010/main" val="3541247640"/>
              </p:ext>
            </p:extLst>
          </p:nvPr>
        </p:nvGraphicFramePr>
        <p:xfrm>
          <a:off x="6246808" y="1216644"/>
          <a:ext cx="6950231" cy="46047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Up-Down Arrow 11"/>
          <p:cNvSpPr/>
          <p:nvPr/>
        </p:nvSpPr>
        <p:spPr bwMode="auto">
          <a:xfrm>
            <a:off x="9671980" y="2366683"/>
            <a:ext cx="238502" cy="2443792"/>
          </a:xfrm>
          <a:prstGeom prst="upDownArrow">
            <a:avLst/>
          </a:prstGeom>
          <a:solidFill>
            <a:srgbClr val="FFC000"/>
          </a:solidFill>
          <a:ln>
            <a:solidFill>
              <a:schemeClr val="accent3"/>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vert270"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400" dirty="0">
              <a:solidFill>
                <a:schemeClr val="tx2"/>
              </a:solidFill>
            </a:endParaRPr>
          </a:p>
        </p:txBody>
      </p:sp>
      <p:grpSp>
        <p:nvGrpSpPr>
          <p:cNvPr id="19" name="Group 18"/>
          <p:cNvGrpSpPr/>
          <p:nvPr/>
        </p:nvGrpSpPr>
        <p:grpSpPr>
          <a:xfrm>
            <a:off x="349623" y="2855224"/>
            <a:ext cx="5916705" cy="1504899"/>
            <a:chOff x="349623" y="1214472"/>
            <a:chExt cx="5916705" cy="1504899"/>
          </a:xfrm>
        </p:grpSpPr>
        <p:sp>
          <p:nvSpPr>
            <p:cNvPr id="10" name="Rectangle 9"/>
            <p:cNvSpPr/>
            <p:nvPr/>
          </p:nvSpPr>
          <p:spPr>
            <a:xfrm>
              <a:off x="441621" y="1214472"/>
              <a:ext cx="5824707" cy="1504899"/>
            </a:xfrm>
            <a:prstGeom prst="rect">
              <a:avLst/>
            </a:prstGeom>
          </p:spPr>
          <p:txBody>
            <a:bodyPr wrap="square">
              <a:spAutoFit/>
            </a:bodyPr>
            <a:lstStyle/>
            <a:p>
              <a:r>
                <a:rPr lang="en-US" sz="1836" b="1" dirty="0"/>
                <a:t>Server </a:t>
              </a:r>
              <a:r>
                <a:rPr lang="en-US" sz="1836" b="1" dirty="0" smtClean="0"/>
                <a:t>Core </a:t>
              </a:r>
              <a:r>
                <a:rPr lang="en-US" sz="1836" dirty="0" smtClean="0"/>
                <a:t> (default option)</a:t>
              </a:r>
              <a:endParaRPr lang="en-US" sz="1836" dirty="0"/>
            </a:p>
            <a:p>
              <a:pPr marL="291436" indent="-291436">
                <a:buFont typeface="Arial" pitchFamily="34" charset="0"/>
                <a:buChar char="•"/>
              </a:pPr>
              <a:r>
                <a:rPr lang="en-US" sz="1836" dirty="0" smtClean="0"/>
                <a:t>Reduced Attack Surface / Patching</a:t>
              </a:r>
            </a:p>
            <a:p>
              <a:pPr marL="291436" indent="-291436">
                <a:buFont typeface="Arial" pitchFamily="34" charset="0"/>
                <a:buChar char="•"/>
              </a:pPr>
              <a:r>
                <a:rPr lang="en-US" sz="1836" dirty="0" smtClean="0"/>
                <a:t>Increased VM density</a:t>
              </a:r>
              <a:endParaRPr lang="en-US" sz="1836" dirty="0"/>
            </a:p>
            <a:p>
              <a:pPr marL="291436" indent="-291436">
                <a:buFont typeface="Arial" pitchFamily="34" charset="0"/>
                <a:buChar char="•"/>
              </a:pPr>
              <a:r>
                <a:rPr lang="en-US" sz="1836" dirty="0" smtClean="0"/>
                <a:t>Remote Management - RSAT / PowerShell</a:t>
              </a:r>
            </a:p>
            <a:p>
              <a:pPr marL="291436" indent="-291436">
                <a:buFont typeface="Arial" pitchFamily="34" charset="0"/>
                <a:buChar char="•"/>
              </a:pPr>
              <a:r>
                <a:rPr lang="en-US" sz="1836" dirty="0" smtClean="0"/>
                <a:t>More supported Roles / Features</a:t>
              </a:r>
            </a:p>
          </p:txBody>
        </p:sp>
        <p:sp>
          <p:nvSpPr>
            <p:cNvPr id="6" name="Rectangle 5"/>
            <p:cNvSpPr/>
            <p:nvPr/>
          </p:nvSpPr>
          <p:spPr bwMode="auto">
            <a:xfrm>
              <a:off x="349623" y="1214473"/>
              <a:ext cx="45719" cy="15048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8" name="Group 17"/>
          <p:cNvGrpSpPr/>
          <p:nvPr/>
        </p:nvGrpSpPr>
        <p:grpSpPr>
          <a:xfrm>
            <a:off x="350967" y="1500479"/>
            <a:ext cx="5915361" cy="1222386"/>
            <a:chOff x="350967" y="2630027"/>
            <a:chExt cx="5915361" cy="1222386"/>
          </a:xfrm>
        </p:grpSpPr>
        <p:sp>
          <p:nvSpPr>
            <p:cNvPr id="11" name="Rectangle 10"/>
            <p:cNvSpPr/>
            <p:nvPr/>
          </p:nvSpPr>
          <p:spPr>
            <a:xfrm>
              <a:off x="441621" y="2750860"/>
              <a:ext cx="5824707" cy="939873"/>
            </a:xfrm>
            <a:prstGeom prst="rect">
              <a:avLst/>
            </a:prstGeom>
          </p:spPr>
          <p:txBody>
            <a:bodyPr wrap="square">
              <a:spAutoFit/>
            </a:bodyPr>
            <a:lstStyle/>
            <a:p>
              <a:r>
                <a:rPr lang="en-US" sz="1836" b="1" dirty="0"/>
                <a:t>Classic </a:t>
              </a:r>
              <a:r>
                <a:rPr lang="en-US" sz="1836" b="1" i="1" dirty="0"/>
                <a:t>“Full Server”</a:t>
              </a:r>
            </a:p>
            <a:p>
              <a:pPr marL="291436" indent="-291436">
                <a:buFont typeface="Arial" pitchFamily="34" charset="0"/>
                <a:buChar char="•"/>
              </a:pPr>
              <a:r>
                <a:rPr lang="en-US" sz="1836" dirty="0"/>
                <a:t>Full Modern-Style GUI shell</a:t>
              </a:r>
            </a:p>
            <a:p>
              <a:pPr marL="291436" indent="-291436">
                <a:buFont typeface="Arial" pitchFamily="34" charset="0"/>
                <a:buChar char="•"/>
              </a:pPr>
              <a:r>
                <a:rPr lang="en-US" sz="1836" dirty="0"/>
                <a:t>Install </a:t>
              </a:r>
              <a:r>
                <a:rPr lang="en-US" sz="1836" i="1" dirty="0"/>
                <a:t>Desktop Experience</a:t>
              </a:r>
              <a:r>
                <a:rPr lang="en-US" sz="1836" dirty="0"/>
                <a:t> to run Modern apps</a:t>
              </a:r>
            </a:p>
          </p:txBody>
        </p:sp>
        <p:sp>
          <p:nvSpPr>
            <p:cNvPr id="16" name="Rectangle 15"/>
            <p:cNvSpPr/>
            <p:nvPr/>
          </p:nvSpPr>
          <p:spPr bwMode="auto">
            <a:xfrm>
              <a:off x="350967" y="2630027"/>
              <a:ext cx="45719" cy="12223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1" name="TextBox 20"/>
          <p:cNvSpPr txBox="1"/>
          <p:nvPr/>
        </p:nvSpPr>
        <p:spPr>
          <a:xfrm>
            <a:off x="8901953" y="3194035"/>
            <a:ext cx="1169894" cy="544765"/>
          </a:xfrm>
          <a:prstGeom prst="rect">
            <a:avLst/>
          </a:prstGeom>
          <a:noFill/>
        </p:spPr>
        <p:txBody>
          <a:bodyPr wrap="square" lIns="182880" tIns="146304" rIns="182880" bIns="146304" rtlCol="0">
            <a:spAutoFit/>
          </a:bodyPr>
          <a:lstStyle/>
          <a:p>
            <a:pPr>
              <a:lnSpc>
                <a:spcPct val="90000"/>
              </a:lnSpc>
              <a:spcAft>
                <a:spcPts val="600"/>
              </a:spcAft>
            </a:pPr>
            <a:r>
              <a:rPr lang="en-US" b="1" dirty="0">
                <a:solidFill>
                  <a:srgbClr val="FFC000"/>
                </a:solidFill>
              </a:rPr>
              <a:t>~</a:t>
            </a:r>
            <a:r>
              <a:rPr lang="en-US" b="1" dirty="0" smtClean="0">
                <a:solidFill>
                  <a:srgbClr val="FFC000"/>
                </a:solidFill>
              </a:rPr>
              <a:t>4GB</a:t>
            </a:r>
          </a:p>
        </p:txBody>
      </p:sp>
    </p:spTree>
    <p:extLst>
      <p:ext uri="{BB962C8B-B14F-4D97-AF65-F5344CB8AC3E}">
        <p14:creationId xmlns:p14="http://schemas.microsoft.com/office/powerpoint/2010/main" val="30858529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animBg="1"/>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531948" y="233150"/>
            <a:ext cx="11370961" cy="6647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400" b="0" kern="1200" cap="none" spc="-100"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z="4800" dirty="0"/>
              <a:t>Transitioning between Server </a:t>
            </a:r>
            <a:r>
              <a:rPr lang="en-US" sz="4800" dirty="0" smtClean="0"/>
              <a:t>and Server Core</a:t>
            </a:r>
            <a:endParaRPr lang="en-US" sz="4800" dirty="0"/>
          </a:p>
        </p:txBody>
      </p:sp>
      <p:sp>
        <p:nvSpPr>
          <p:cNvPr id="12" name="Content Placeholder 2"/>
          <p:cNvSpPr txBox="1">
            <a:spLocks/>
          </p:cNvSpPr>
          <p:nvPr/>
        </p:nvSpPr>
        <p:spPr>
          <a:xfrm>
            <a:off x="531948" y="1364063"/>
            <a:ext cx="11370960" cy="461111"/>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dirty="0" smtClean="0"/>
              <a:t>Server Manager</a:t>
            </a:r>
            <a:endParaRPr lang="en-US" sz="3264" dirty="0"/>
          </a:p>
        </p:txBody>
      </p:sp>
      <p:pic>
        <p:nvPicPr>
          <p:cNvPr id="13"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2469"/>
          <a:stretch/>
        </p:blipFill>
        <p:spPr bwMode="auto">
          <a:xfrm>
            <a:off x="1183341" y="2227982"/>
            <a:ext cx="9694194" cy="4141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812423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31949" y="1975098"/>
            <a:ext cx="11281909" cy="3631763"/>
          </a:xfrm>
        </p:spPr>
        <p:txBody>
          <a:bodyPr/>
          <a:lstStyle/>
          <a:p>
            <a:pPr lvl="1"/>
            <a:r>
              <a:rPr lang="en-US" dirty="0" smtClean="0"/>
              <a:t>Full Server to Server Core</a:t>
            </a:r>
          </a:p>
          <a:p>
            <a:endParaRPr lang="en-US" dirty="0"/>
          </a:p>
          <a:p>
            <a:endParaRPr lang="en-US" dirty="0" smtClean="0"/>
          </a:p>
          <a:p>
            <a:pPr lvl="1"/>
            <a:r>
              <a:rPr lang="en-US" dirty="0" smtClean="0"/>
              <a:t>Server Core to Full Server</a:t>
            </a:r>
          </a:p>
          <a:p>
            <a:endParaRPr lang="en-US" dirty="0" smtClean="0"/>
          </a:p>
          <a:p>
            <a:endParaRPr lang="en-US" dirty="0"/>
          </a:p>
        </p:txBody>
      </p:sp>
      <p:sp>
        <p:nvSpPr>
          <p:cNvPr id="4" name="Rectangle 3"/>
          <p:cNvSpPr/>
          <p:nvPr/>
        </p:nvSpPr>
        <p:spPr bwMode="auto">
          <a:xfrm>
            <a:off x="1049250" y="2601762"/>
            <a:ext cx="11167133" cy="777169"/>
          </a:xfrm>
          <a:prstGeom prst="rect">
            <a:avLst/>
          </a:prstGeom>
          <a:solidFill>
            <a:schemeClr val="tx1"/>
          </a:solidFill>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marL="0" lvl="1" defTabSz="932290" fontAlgn="base">
              <a:spcBef>
                <a:spcPct val="0"/>
              </a:spcBef>
              <a:spcAft>
                <a:spcPct val="0"/>
              </a:spcAft>
            </a:pPr>
            <a:r>
              <a:rPr lang="en-US" sz="2000" dirty="0" smtClean="0">
                <a:solidFill>
                  <a:schemeClr val="bg1"/>
                </a:solidFill>
                <a:latin typeface="Consolas" panose="020B0609020204030204" pitchFamily="49" charset="0"/>
                <a:cs typeface="Consolas" pitchFamily="49" charset="0"/>
              </a:rPr>
              <a:t>PS&gt; Uninstall-</a:t>
            </a:r>
            <a:r>
              <a:rPr lang="en-US" sz="2000" dirty="0" err="1" smtClean="0">
                <a:solidFill>
                  <a:schemeClr val="bg1"/>
                </a:solidFill>
                <a:latin typeface="Consolas" panose="020B0609020204030204" pitchFamily="49" charset="0"/>
                <a:cs typeface="Consolas" pitchFamily="49" charset="0"/>
              </a:rPr>
              <a:t>WindowsFeature</a:t>
            </a:r>
            <a:r>
              <a:rPr lang="en-US" sz="2000" dirty="0" smtClean="0">
                <a:solidFill>
                  <a:schemeClr val="bg1"/>
                </a:solidFill>
                <a:latin typeface="Consolas" panose="020B0609020204030204" pitchFamily="49" charset="0"/>
                <a:cs typeface="Consolas" pitchFamily="49" charset="0"/>
              </a:rPr>
              <a:t> Server-</a:t>
            </a:r>
            <a:r>
              <a:rPr lang="en-US" sz="2000" dirty="0" err="1" smtClean="0">
                <a:solidFill>
                  <a:schemeClr val="bg1"/>
                </a:solidFill>
                <a:latin typeface="Consolas" panose="020B0609020204030204" pitchFamily="49" charset="0"/>
                <a:cs typeface="Consolas" pitchFamily="49" charset="0"/>
              </a:rPr>
              <a:t>Gui</a:t>
            </a:r>
            <a:r>
              <a:rPr lang="en-US" sz="2000" dirty="0" smtClean="0">
                <a:solidFill>
                  <a:schemeClr val="bg1"/>
                </a:solidFill>
                <a:latin typeface="Consolas" panose="020B0609020204030204" pitchFamily="49" charset="0"/>
                <a:cs typeface="Consolas" pitchFamily="49" charset="0"/>
              </a:rPr>
              <a:t>-</a:t>
            </a:r>
            <a:r>
              <a:rPr lang="en-US" sz="2000" dirty="0" err="1" smtClean="0">
                <a:solidFill>
                  <a:schemeClr val="bg1"/>
                </a:solidFill>
                <a:latin typeface="Consolas" panose="020B0609020204030204" pitchFamily="49" charset="0"/>
                <a:cs typeface="Consolas" pitchFamily="49" charset="0"/>
              </a:rPr>
              <a:t>Mgmt</a:t>
            </a:r>
            <a:r>
              <a:rPr lang="en-US" sz="2000" dirty="0" smtClean="0">
                <a:solidFill>
                  <a:schemeClr val="bg1"/>
                </a:solidFill>
                <a:latin typeface="Consolas" panose="020B0609020204030204" pitchFamily="49" charset="0"/>
                <a:cs typeface="Consolas" pitchFamily="49" charset="0"/>
              </a:rPr>
              <a:t>-</a:t>
            </a:r>
            <a:r>
              <a:rPr lang="en-US" sz="2000" dirty="0" err="1" smtClean="0">
                <a:solidFill>
                  <a:schemeClr val="bg1"/>
                </a:solidFill>
                <a:latin typeface="Consolas" panose="020B0609020204030204" pitchFamily="49" charset="0"/>
                <a:cs typeface="Consolas" pitchFamily="49" charset="0"/>
              </a:rPr>
              <a:t>Infra,Server</a:t>
            </a:r>
            <a:r>
              <a:rPr lang="en-US" sz="2000" dirty="0" smtClean="0">
                <a:solidFill>
                  <a:schemeClr val="bg1"/>
                </a:solidFill>
                <a:latin typeface="Consolas" panose="020B0609020204030204" pitchFamily="49" charset="0"/>
                <a:cs typeface="Consolas" pitchFamily="49" charset="0"/>
              </a:rPr>
              <a:t>-</a:t>
            </a:r>
            <a:r>
              <a:rPr lang="en-US" sz="2000" dirty="0" err="1" smtClean="0">
                <a:solidFill>
                  <a:schemeClr val="bg1"/>
                </a:solidFill>
                <a:latin typeface="Consolas" panose="020B0609020204030204" pitchFamily="49" charset="0"/>
                <a:cs typeface="Consolas" pitchFamily="49" charset="0"/>
              </a:rPr>
              <a:t>Gui</a:t>
            </a:r>
            <a:r>
              <a:rPr lang="en-US" sz="2000" dirty="0" smtClean="0">
                <a:solidFill>
                  <a:schemeClr val="bg1"/>
                </a:solidFill>
                <a:latin typeface="Consolas" panose="020B0609020204030204" pitchFamily="49" charset="0"/>
                <a:cs typeface="Consolas" pitchFamily="49" charset="0"/>
              </a:rPr>
              <a:t>-Shell -</a:t>
            </a:r>
            <a:r>
              <a:rPr lang="en-US" sz="2000" dirty="0">
                <a:solidFill>
                  <a:schemeClr val="bg1"/>
                </a:solidFill>
                <a:latin typeface="Consolas" pitchFamily="49" charset="0"/>
                <a:cs typeface="Consolas" pitchFamily="49" charset="0"/>
              </a:rPr>
              <a:t>Restart</a:t>
            </a:r>
          </a:p>
        </p:txBody>
      </p:sp>
      <p:sp>
        <p:nvSpPr>
          <p:cNvPr id="5" name="Rectangle 4"/>
          <p:cNvSpPr/>
          <p:nvPr/>
        </p:nvSpPr>
        <p:spPr bwMode="auto">
          <a:xfrm>
            <a:off x="1049250" y="4386784"/>
            <a:ext cx="11167133" cy="777169"/>
          </a:xfrm>
          <a:prstGeom prst="rect">
            <a:avLst/>
          </a:prstGeom>
          <a:solidFill>
            <a:schemeClr val="tx1"/>
          </a:solidFill>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marL="0" lvl="1" defTabSz="932290" fontAlgn="base">
              <a:spcBef>
                <a:spcPct val="0"/>
              </a:spcBef>
              <a:spcAft>
                <a:spcPct val="0"/>
              </a:spcAft>
            </a:pPr>
            <a:r>
              <a:rPr lang="en-US" sz="2000" dirty="0" smtClean="0">
                <a:solidFill>
                  <a:schemeClr val="bg1"/>
                </a:solidFill>
                <a:latin typeface="Consolas" panose="020B0609020204030204" pitchFamily="49" charset="0"/>
                <a:cs typeface="Consolas" pitchFamily="49" charset="0"/>
              </a:rPr>
              <a:t>PS&gt; Install-</a:t>
            </a:r>
            <a:r>
              <a:rPr lang="en-US" sz="2000" dirty="0" err="1" smtClean="0">
                <a:solidFill>
                  <a:schemeClr val="bg1"/>
                </a:solidFill>
                <a:latin typeface="Consolas" panose="020B0609020204030204" pitchFamily="49" charset="0"/>
                <a:cs typeface="Consolas" pitchFamily="49" charset="0"/>
              </a:rPr>
              <a:t>WindowsFeature</a:t>
            </a:r>
            <a:r>
              <a:rPr lang="en-US" sz="2000" dirty="0" smtClean="0">
                <a:solidFill>
                  <a:schemeClr val="bg1"/>
                </a:solidFill>
                <a:latin typeface="Consolas" panose="020B0609020204030204" pitchFamily="49" charset="0"/>
                <a:cs typeface="Consolas" pitchFamily="49" charset="0"/>
              </a:rPr>
              <a:t> Server-</a:t>
            </a:r>
            <a:r>
              <a:rPr lang="en-US" sz="2000" dirty="0" err="1" smtClean="0">
                <a:solidFill>
                  <a:schemeClr val="bg1"/>
                </a:solidFill>
                <a:latin typeface="Consolas" panose="020B0609020204030204" pitchFamily="49" charset="0"/>
                <a:cs typeface="Consolas" pitchFamily="49" charset="0"/>
              </a:rPr>
              <a:t>Gui</a:t>
            </a:r>
            <a:r>
              <a:rPr lang="en-US" sz="2000" dirty="0" smtClean="0">
                <a:solidFill>
                  <a:schemeClr val="bg1"/>
                </a:solidFill>
                <a:latin typeface="Consolas" panose="020B0609020204030204" pitchFamily="49" charset="0"/>
                <a:cs typeface="Consolas" pitchFamily="49" charset="0"/>
              </a:rPr>
              <a:t>-</a:t>
            </a:r>
            <a:r>
              <a:rPr lang="en-US" sz="2000" dirty="0" err="1" smtClean="0">
                <a:solidFill>
                  <a:schemeClr val="bg1"/>
                </a:solidFill>
                <a:latin typeface="Consolas" panose="020B0609020204030204" pitchFamily="49" charset="0"/>
                <a:cs typeface="Consolas" pitchFamily="49" charset="0"/>
              </a:rPr>
              <a:t>Mgmt</a:t>
            </a:r>
            <a:r>
              <a:rPr lang="en-US" sz="2000" dirty="0" smtClean="0">
                <a:solidFill>
                  <a:schemeClr val="bg1"/>
                </a:solidFill>
                <a:latin typeface="Consolas" panose="020B0609020204030204" pitchFamily="49" charset="0"/>
                <a:cs typeface="Consolas" pitchFamily="49" charset="0"/>
              </a:rPr>
              <a:t>-</a:t>
            </a:r>
            <a:r>
              <a:rPr lang="en-US" sz="2000" dirty="0" err="1" smtClean="0">
                <a:solidFill>
                  <a:schemeClr val="bg1"/>
                </a:solidFill>
                <a:latin typeface="Consolas" panose="020B0609020204030204" pitchFamily="49" charset="0"/>
                <a:cs typeface="Consolas" pitchFamily="49" charset="0"/>
              </a:rPr>
              <a:t>Infra,Server</a:t>
            </a:r>
            <a:r>
              <a:rPr lang="en-US" sz="2000" dirty="0" smtClean="0">
                <a:solidFill>
                  <a:schemeClr val="bg1"/>
                </a:solidFill>
                <a:latin typeface="Consolas" panose="020B0609020204030204" pitchFamily="49" charset="0"/>
                <a:cs typeface="Consolas" pitchFamily="49" charset="0"/>
              </a:rPr>
              <a:t>-</a:t>
            </a:r>
            <a:r>
              <a:rPr lang="en-US" sz="2000" dirty="0" err="1" smtClean="0">
                <a:solidFill>
                  <a:schemeClr val="bg1"/>
                </a:solidFill>
                <a:latin typeface="Consolas" panose="020B0609020204030204" pitchFamily="49" charset="0"/>
                <a:cs typeface="Consolas" pitchFamily="49" charset="0"/>
              </a:rPr>
              <a:t>Gui</a:t>
            </a:r>
            <a:r>
              <a:rPr lang="en-US" sz="2000" dirty="0" smtClean="0">
                <a:solidFill>
                  <a:schemeClr val="bg1"/>
                </a:solidFill>
                <a:latin typeface="Consolas" panose="020B0609020204030204" pitchFamily="49" charset="0"/>
                <a:cs typeface="Consolas" pitchFamily="49" charset="0"/>
              </a:rPr>
              <a:t>-Shell </a:t>
            </a:r>
            <a:r>
              <a:rPr lang="en-US" sz="2000" dirty="0">
                <a:solidFill>
                  <a:schemeClr val="bg1"/>
                </a:solidFill>
                <a:latin typeface="Consolas" panose="020B0609020204030204" pitchFamily="49" charset="0"/>
                <a:cs typeface="Consolas" pitchFamily="49" charset="0"/>
              </a:rPr>
              <a:t>-Restart</a:t>
            </a:r>
          </a:p>
        </p:txBody>
      </p:sp>
      <p:grpSp>
        <p:nvGrpSpPr>
          <p:cNvPr id="11" name="Group 10"/>
          <p:cNvGrpSpPr/>
          <p:nvPr/>
        </p:nvGrpSpPr>
        <p:grpSpPr>
          <a:xfrm>
            <a:off x="7170714" y="5163953"/>
            <a:ext cx="4214891" cy="477065"/>
            <a:chOff x="7539424" y="5635187"/>
            <a:chExt cx="6524985" cy="477065"/>
          </a:xfrm>
        </p:grpSpPr>
        <p:sp>
          <p:nvSpPr>
            <p:cNvPr id="6" name="Up Arrow 5"/>
            <p:cNvSpPr/>
            <p:nvPr/>
          </p:nvSpPr>
          <p:spPr bwMode="auto">
            <a:xfrm>
              <a:off x="7539424" y="5635187"/>
              <a:ext cx="310868" cy="410020"/>
            </a:xfrm>
            <a:prstGeom prst="upArrow">
              <a:avLst/>
            </a:prstGeom>
            <a:solidFill>
              <a:srgbClr val="FFC000"/>
            </a:solidFill>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Rectangle 6"/>
            <p:cNvSpPr/>
            <p:nvPr/>
          </p:nvSpPr>
          <p:spPr>
            <a:xfrm>
              <a:off x="7850292" y="5742920"/>
              <a:ext cx="6214117" cy="369332"/>
            </a:xfrm>
            <a:prstGeom prst="rect">
              <a:avLst/>
            </a:prstGeom>
          </p:spPr>
          <p:txBody>
            <a:bodyPr>
              <a:spAutoFit/>
            </a:bodyPr>
            <a:lstStyle/>
            <a:p>
              <a:r>
                <a:rPr lang="en-US" i="1" dirty="0" smtClean="0">
                  <a:solidFill>
                    <a:srgbClr val="FFC000"/>
                  </a:solidFill>
                </a:rPr>
                <a:t>Install </a:t>
              </a:r>
              <a:r>
                <a:rPr lang="en-US" i="1" dirty="0">
                  <a:solidFill>
                    <a:srgbClr val="FFC000"/>
                  </a:solidFill>
                </a:rPr>
                <a:t>multiple </a:t>
              </a:r>
              <a:r>
                <a:rPr lang="en-US" i="1" dirty="0" smtClean="0">
                  <a:solidFill>
                    <a:srgbClr val="FFC000"/>
                  </a:solidFill>
                </a:rPr>
                <a:t>features</a:t>
              </a:r>
              <a:endParaRPr lang="en-US" i="1" dirty="0">
                <a:solidFill>
                  <a:srgbClr val="FFC000"/>
                </a:solidFill>
              </a:endParaRPr>
            </a:p>
          </p:txBody>
        </p:sp>
      </p:grpSp>
      <p:grpSp>
        <p:nvGrpSpPr>
          <p:cNvPr id="2" name="Group 1"/>
          <p:cNvGrpSpPr/>
          <p:nvPr/>
        </p:nvGrpSpPr>
        <p:grpSpPr>
          <a:xfrm>
            <a:off x="8825054" y="3451985"/>
            <a:ext cx="2687018" cy="369332"/>
            <a:chOff x="8659995" y="3499121"/>
            <a:chExt cx="3817028" cy="369332"/>
          </a:xfrm>
        </p:grpSpPr>
        <p:sp>
          <p:nvSpPr>
            <p:cNvPr id="8" name="Up Arrow 7"/>
            <p:cNvSpPr/>
            <p:nvPr/>
          </p:nvSpPr>
          <p:spPr bwMode="auto">
            <a:xfrm>
              <a:off x="12166155" y="3499121"/>
              <a:ext cx="310868" cy="367569"/>
            </a:xfrm>
            <a:prstGeom prst="upArrow">
              <a:avLst/>
            </a:prstGeom>
            <a:solidFill>
              <a:srgbClr val="FFC000"/>
            </a:solidFill>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9" name="Rectangle 8"/>
            <p:cNvSpPr/>
            <p:nvPr/>
          </p:nvSpPr>
          <p:spPr>
            <a:xfrm>
              <a:off x="8659995" y="3499121"/>
              <a:ext cx="3637379" cy="369332"/>
            </a:xfrm>
            <a:prstGeom prst="rect">
              <a:avLst/>
            </a:prstGeom>
          </p:spPr>
          <p:txBody>
            <a:bodyPr wrap="square">
              <a:spAutoFit/>
            </a:bodyPr>
            <a:lstStyle/>
            <a:p>
              <a:r>
                <a:rPr lang="en-US" i="1" dirty="0">
                  <a:solidFill>
                    <a:srgbClr val="FFC000"/>
                  </a:solidFill>
                </a:rPr>
                <a:t>Single reboot </a:t>
              </a:r>
              <a:r>
                <a:rPr lang="en-US" i="1" dirty="0" smtClean="0">
                  <a:solidFill>
                    <a:srgbClr val="FFC000"/>
                  </a:solidFill>
                </a:rPr>
                <a:t>required</a:t>
              </a:r>
              <a:endParaRPr lang="en-US" i="1" dirty="0"/>
            </a:p>
          </p:txBody>
        </p:sp>
      </p:grpSp>
      <p:sp>
        <p:nvSpPr>
          <p:cNvPr id="10" name="Title 1"/>
          <p:cNvSpPr txBox="1">
            <a:spLocks/>
          </p:cNvSpPr>
          <p:nvPr/>
        </p:nvSpPr>
        <p:spPr>
          <a:xfrm>
            <a:off x="531948" y="233150"/>
            <a:ext cx="11370961" cy="6647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400" b="0" kern="1200" cap="none" spc="-100"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z="4800" dirty="0"/>
              <a:t>Transitioning between Server </a:t>
            </a:r>
            <a:r>
              <a:rPr lang="en-US" sz="4800" dirty="0" smtClean="0"/>
              <a:t>and Server Core</a:t>
            </a:r>
            <a:endParaRPr lang="en-US" sz="4800" dirty="0"/>
          </a:p>
        </p:txBody>
      </p:sp>
      <p:sp>
        <p:nvSpPr>
          <p:cNvPr id="12" name="Content Placeholder 2"/>
          <p:cNvSpPr txBox="1">
            <a:spLocks/>
          </p:cNvSpPr>
          <p:nvPr/>
        </p:nvSpPr>
        <p:spPr>
          <a:xfrm>
            <a:off x="531948" y="1364063"/>
            <a:ext cx="11370960" cy="461111"/>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dirty="0"/>
              <a:t>PowerShell Cmdlets</a:t>
            </a:r>
          </a:p>
        </p:txBody>
      </p:sp>
    </p:spTree>
    <p:extLst>
      <p:ext uri="{BB962C8B-B14F-4D97-AF65-F5344CB8AC3E}">
        <p14:creationId xmlns:p14="http://schemas.microsoft.com/office/powerpoint/2010/main" val="103249096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Minimal Server Interface</a:t>
            </a:r>
            <a:endParaRPr lang="en-US" dirty="0"/>
          </a:p>
        </p:txBody>
      </p:sp>
      <p:sp>
        <p:nvSpPr>
          <p:cNvPr id="3" name="TextBox 2"/>
          <p:cNvSpPr txBox="1"/>
          <p:nvPr/>
        </p:nvSpPr>
        <p:spPr>
          <a:xfrm>
            <a:off x="2129425" y="3782860"/>
            <a:ext cx="7352778" cy="1778949"/>
          </a:xfrm>
          <a:prstGeom prst="rect">
            <a:avLst/>
          </a:prstGeom>
          <a:noFill/>
        </p:spPr>
        <p:txBody>
          <a:bodyPr wrap="square" lIns="182880" tIns="146304" rIns="182880" bIns="146304" rtlCol="0">
            <a:spAutoFit/>
          </a:bodyPr>
          <a:lstStyle/>
          <a:p>
            <a:pPr algn="ctr">
              <a:lnSpc>
                <a:spcPct val="90000"/>
              </a:lnSpc>
              <a:spcAft>
                <a:spcPts val="600"/>
              </a:spcAft>
            </a:pPr>
            <a:r>
              <a:rPr lang="en-US" sz="2400" i="1" dirty="0" smtClean="0"/>
              <a:t>“Everything should be made as simple as possible, but not simpler.”</a:t>
            </a:r>
          </a:p>
          <a:p>
            <a:pPr algn="ctr">
              <a:lnSpc>
                <a:spcPct val="90000"/>
              </a:lnSpc>
              <a:spcAft>
                <a:spcPts val="600"/>
              </a:spcAft>
            </a:pPr>
            <a:endParaRPr lang="en-US" sz="2400" i="1" dirty="0"/>
          </a:p>
          <a:p>
            <a:pPr algn="r">
              <a:lnSpc>
                <a:spcPct val="90000"/>
              </a:lnSpc>
              <a:spcAft>
                <a:spcPts val="600"/>
              </a:spcAft>
            </a:pPr>
            <a:r>
              <a:rPr lang="en-US" sz="2400" i="1" dirty="0" smtClean="0"/>
              <a:t>Albert Einstein</a:t>
            </a:r>
            <a:endParaRPr lang="en-US" sz="2400" i="1" dirty="0"/>
          </a:p>
        </p:txBody>
      </p:sp>
    </p:spTree>
    <p:extLst>
      <p:ext uri="{BB962C8B-B14F-4D97-AF65-F5344CB8AC3E}">
        <p14:creationId xmlns:p14="http://schemas.microsoft.com/office/powerpoint/2010/main" val="2212595103"/>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KUt1l6BREOFTULBeo7sA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CIJcFP9aWEK51n3JNkCZb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EwkeGY5kTkyvCebb675pV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e.rcLwV470mUna6jsp9HjA"/>
</p:tagLst>
</file>

<file path=ppt/theme/theme1.xml><?xml version="1.0" encoding="utf-8"?>
<a:theme xmlns:a="http://schemas.openxmlformats.org/drawingml/2006/main" name="TechEd_2013_Template_r0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1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3.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potx" id="{E8DFABE4-88D1-4ACE-A455-2F0815ECCC87}" vid="{87B015FB-85AC-4804-97B7-86A6F472A39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31376</TotalTime>
  <Words>5769</Words>
  <Application>Microsoft Office PowerPoint</Application>
  <PresentationFormat>Custom</PresentationFormat>
  <Paragraphs>732</Paragraphs>
  <Slides>51</Slides>
  <Notes>50</Notes>
  <HiddenSlides>0</HiddenSlides>
  <MMClips>0</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1</vt:i4>
      </vt:variant>
      <vt:variant>
        <vt:lpstr>Slide Titles</vt:lpstr>
      </vt:variant>
      <vt:variant>
        <vt:i4>51</vt:i4>
      </vt:variant>
    </vt:vector>
  </HeadingPairs>
  <TitlesOfParts>
    <vt:vector size="62" baseType="lpstr">
      <vt:lpstr>Webdings</vt:lpstr>
      <vt:lpstr>Wingdings</vt:lpstr>
      <vt:lpstr>Arial</vt:lpstr>
      <vt:lpstr>Gabriola</vt:lpstr>
      <vt:lpstr>Segoe UI Light</vt:lpstr>
      <vt:lpstr>Segoe UI</vt:lpstr>
      <vt:lpstr>Consolas</vt:lpstr>
      <vt:lpstr>TechEd_2013_Template_r09</vt:lpstr>
      <vt:lpstr>1_TechEd_2013_Template_16x9</vt:lpstr>
      <vt:lpstr>TechEd_2013_Template_16x9</vt:lpstr>
      <vt:lpstr>think-cell Slide</vt:lpstr>
      <vt:lpstr>PowerPoint Presentation</vt:lpstr>
      <vt:lpstr>Windows Server 2012 Deployment and Ongoing Management:  Why Server Core Is Right for You </vt:lpstr>
      <vt:lpstr>PowerPoint Presentation</vt:lpstr>
      <vt:lpstr>Agenda </vt:lpstr>
      <vt:lpstr>Server Core</vt:lpstr>
      <vt:lpstr>Windows Server 2012 Configuration Levels</vt:lpstr>
      <vt:lpstr>PowerPoint Presentation</vt:lpstr>
      <vt:lpstr>PowerPoint Presentation</vt:lpstr>
      <vt:lpstr>Minimal Server Interface</vt:lpstr>
      <vt:lpstr>Windows Server 2012 Configuration Levels</vt:lpstr>
      <vt:lpstr>Windows Server 2012 Configuration Levels</vt:lpstr>
      <vt:lpstr>PowerPoint Presentation</vt:lpstr>
      <vt:lpstr>Limitations of the Minimal Server Interface</vt:lpstr>
      <vt:lpstr>Detecting the state of Server Graphical Shell</vt:lpstr>
      <vt:lpstr>Local Shell Capabilities</vt:lpstr>
      <vt:lpstr>Demo  Moving to Server Core</vt:lpstr>
      <vt:lpstr>Features on Demand</vt:lpstr>
      <vt:lpstr>Reducing Disk Footprint</vt:lpstr>
      <vt:lpstr>Features on Demand (FoD)</vt:lpstr>
      <vt:lpstr>Reinstalling Removed Features</vt:lpstr>
      <vt:lpstr>Reinstalling Roles and Features</vt:lpstr>
      <vt:lpstr>Using the WIM as source</vt:lpstr>
      <vt:lpstr>Using the WIM Directly</vt:lpstr>
      <vt:lpstr>FoD and Server Core </vt:lpstr>
      <vt:lpstr>Servicing FoD Sources</vt:lpstr>
      <vt:lpstr>FoD and .NET 3.5</vt:lpstr>
      <vt:lpstr>Demo  Features on Demand</vt:lpstr>
      <vt:lpstr>Server Manager</vt:lpstr>
      <vt:lpstr>Managing across Multiple Servers Designing IT Pro Experiences</vt:lpstr>
      <vt:lpstr>Evolving Deployment Choice</vt:lpstr>
      <vt:lpstr>Demo  Deploying Roles and Features</vt:lpstr>
      <vt:lpstr>Server Manager: Core Functionalities</vt:lpstr>
      <vt:lpstr>Server Manager: Customization concepts</vt:lpstr>
      <vt:lpstr>Demo – Server Manager Custom Groups</vt:lpstr>
      <vt:lpstr>What are the implications of all this data?</vt:lpstr>
      <vt:lpstr>Query optimization: Events</vt:lpstr>
      <vt:lpstr>Query optimization: Events</vt:lpstr>
      <vt:lpstr>Query optimization: Events</vt:lpstr>
      <vt:lpstr>Personalizing your experience</vt:lpstr>
      <vt:lpstr>Demo  Custom Tools in Server Manager </vt:lpstr>
      <vt:lpstr>Troubleshooting Manageability States</vt:lpstr>
      <vt:lpstr>Client-Side Errors</vt:lpstr>
      <vt:lpstr>Remote Access Errors</vt:lpstr>
      <vt:lpstr>Server-Side States</vt:lpstr>
      <vt:lpstr>Recap</vt:lpstr>
      <vt:lpstr>Resources</vt:lpstr>
      <vt:lpstr>Track resources</vt:lpstr>
      <vt:lpstr>Resources</vt:lpstr>
      <vt:lpstr>Complete an evaluation on CommNet and enter to win!</vt:lpstr>
      <vt:lpstr>Evaluate this session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MDC-B339: Windows Server 2012 Deployment and Ongoing Management: Why Server Core Is Right for You </dc:title>
  <dc:subject>TechEd 2013</dc:subject>
  <dc:creator>Ian Lucas</dc:creator>
  <cp:keywords>TechEd 2013</cp:keywords>
  <dc:description>Template by: Jordan Cayabyab, Artitudes Design, Inc.
Formatting by: Dana KW, Silver Fox Productions, Inc.
Audience Type: Internal/External</dc:description>
  <cp:lastModifiedBy>Shows</cp:lastModifiedBy>
  <cp:revision>124</cp:revision>
  <dcterms:created xsi:type="dcterms:W3CDTF">2013-05-02T17:42:00Z</dcterms:created>
  <dcterms:modified xsi:type="dcterms:W3CDTF">2013-06-03T22:40:23Z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