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0" r:id="rId4"/>
  </p:sldMasterIdLst>
  <p:notesMasterIdLst>
    <p:notesMasterId r:id="rId54"/>
  </p:notesMasterIdLst>
  <p:handoutMasterIdLst>
    <p:handoutMasterId r:id="rId55"/>
  </p:handoutMasterIdLst>
  <p:sldIdLst>
    <p:sldId id="702" r:id="rId5"/>
    <p:sldId id="598" r:id="rId6"/>
    <p:sldId id="624" r:id="rId7"/>
    <p:sldId id="616" r:id="rId8"/>
    <p:sldId id="657" r:id="rId9"/>
    <p:sldId id="658" r:id="rId10"/>
    <p:sldId id="659" r:id="rId11"/>
    <p:sldId id="653" r:id="rId12"/>
    <p:sldId id="709" r:id="rId13"/>
    <p:sldId id="706" r:id="rId14"/>
    <p:sldId id="692" r:id="rId15"/>
    <p:sldId id="693" r:id="rId16"/>
    <p:sldId id="708" r:id="rId17"/>
    <p:sldId id="684" r:id="rId18"/>
    <p:sldId id="685" r:id="rId19"/>
    <p:sldId id="686" r:id="rId20"/>
    <p:sldId id="687" r:id="rId21"/>
    <p:sldId id="649" r:id="rId22"/>
    <p:sldId id="593" r:id="rId23"/>
    <p:sldId id="639" r:id="rId24"/>
    <p:sldId id="634" r:id="rId25"/>
    <p:sldId id="660" r:id="rId26"/>
    <p:sldId id="620" r:id="rId27"/>
    <p:sldId id="647" r:id="rId28"/>
    <p:sldId id="609" r:id="rId29"/>
    <p:sldId id="612" r:id="rId30"/>
    <p:sldId id="648" r:id="rId31"/>
    <p:sldId id="678" r:id="rId32"/>
    <p:sldId id="683" r:id="rId33"/>
    <p:sldId id="679" r:id="rId34"/>
    <p:sldId id="681" r:id="rId35"/>
    <p:sldId id="661" r:id="rId36"/>
    <p:sldId id="665" r:id="rId37"/>
    <p:sldId id="578" r:id="rId38"/>
    <p:sldId id="668" r:id="rId39"/>
    <p:sldId id="670" r:id="rId40"/>
    <p:sldId id="690" r:id="rId41"/>
    <p:sldId id="704" r:id="rId42"/>
    <p:sldId id="689" r:id="rId43"/>
    <p:sldId id="695" r:id="rId44"/>
    <p:sldId id="703" r:id="rId45"/>
    <p:sldId id="697" r:id="rId46"/>
    <p:sldId id="711" r:id="rId47"/>
    <p:sldId id="698" r:id="rId48"/>
    <p:sldId id="712" r:id="rId49"/>
    <p:sldId id="631" r:id="rId50"/>
    <p:sldId id="632" r:id="rId51"/>
    <p:sldId id="379" r:id="rId52"/>
    <p:sldId id="701" r:id="rId53"/>
  </p:sldIdLst>
  <p:sldSz cx="9144000" cy="5143500" type="screen16x9"/>
  <p:notesSz cx="6858000" cy="9144000"/>
  <p:defaultTextStyle>
    <a:defPPr>
      <a:defRPr lang="en-US"/>
    </a:defPPr>
    <a:lvl1pPr marL="0" algn="l" defTabSz="913808" rtl="0" eaLnBrk="1" latinLnBrk="0" hangingPunct="1">
      <a:defRPr sz="1800" kern="1200">
        <a:solidFill>
          <a:schemeClr val="tx1"/>
        </a:solidFill>
        <a:latin typeface="+mn-lt"/>
        <a:ea typeface="+mn-ea"/>
        <a:cs typeface="+mn-cs"/>
      </a:defRPr>
    </a:lvl1pPr>
    <a:lvl2pPr marL="456902" algn="l" defTabSz="913808" rtl="0" eaLnBrk="1" latinLnBrk="0" hangingPunct="1">
      <a:defRPr sz="1800" kern="1200">
        <a:solidFill>
          <a:schemeClr val="tx1"/>
        </a:solidFill>
        <a:latin typeface="+mn-lt"/>
        <a:ea typeface="+mn-ea"/>
        <a:cs typeface="+mn-cs"/>
      </a:defRPr>
    </a:lvl2pPr>
    <a:lvl3pPr marL="913808" algn="l" defTabSz="913808" rtl="0" eaLnBrk="1" latinLnBrk="0" hangingPunct="1">
      <a:defRPr sz="1800" kern="1200">
        <a:solidFill>
          <a:schemeClr val="tx1"/>
        </a:solidFill>
        <a:latin typeface="+mn-lt"/>
        <a:ea typeface="+mn-ea"/>
        <a:cs typeface="+mn-cs"/>
      </a:defRPr>
    </a:lvl3pPr>
    <a:lvl4pPr marL="1370713" algn="l" defTabSz="913808" rtl="0" eaLnBrk="1" latinLnBrk="0" hangingPunct="1">
      <a:defRPr sz="1800" kern="1200">
        <a:solidFill>
          <a:schemeClr val="tx1"/>
        </a:solidFill>
        <a:latin typeface="+mn-lt"/>
        <a:ea typeface="+mn-ea"/>
        <a:cs typeface="+mn-cs"/>
      </a:defRPr>
    </a:lvl4pPr>
    <a:lvl5pPr marL="1827617" algn="l" defTabSz="913808" rtl="0" eaLnBrk="1" latinLnBrk="0" hangingPunct="1">
      <a:defRPr sz="1800" kern="1200">
        <a:solidFill>
          <a:schemeClr val="tx1"/>
        </a:solidFill>
        <a:latin typeface="+mn-lt"/>
        <a:ea typeface="+mn-ea"/>
        <a:cs typeface="+mn-cs"/>
      </a:defRPr>
    </a:lvl5pPr>
    <a:lvl6pPr marL="2284516" algn="l" defTabSz="913808" rtl="0" eaLnBrk="1" latinLnBrk="0" hangingPunct="1">
      <a:defRPr sz="1800" kern="1200">
        <a:solidFill>
          <a:schemeClr val="tx1"/>
        </a:solidFill>
        <a:latin typeface="+mn-lt"/>
        <a:ea typeface="+mn-ea"/>
        <a:cs typeface="+mn-cs"/>
      </a:defRPr>
    </a:lvl6pPr>
    <a:lvl7pPr marL="2741419" algn="l" defTabSz="913808" rtl="0" eaLnBrk="1" latinLnBrk="0" hangingPunct="1">
      <a:defRPr sz="1800" kern="1200">
        <a:solidFill>
          <a:schemeClr val="tx1"/>
        </a:solidFill>
        <a:latin typeface="+mn-lt"/>
        <a:ea typeface="+mn-ea"/>
        <a:cs typeface="+mn-cs"/>
      </a:defRPr>
    </a:lvl7pPr>
    <a:lvl8pPr marL="3198320" algn="l" defTabSz="913808" rtl="0" eaLnBrk="1" latinLnBrk="0" hangingPunct="1">
      <a:defRPr sz="1800" kern="1200">
        <a:solidFill>
          <a:schemeClr val="tx1"/>
        </a:solidFill>
        <a:latin typeface="+mn-lt"/>
        <a:ea typeface="+mn-ea"/>
        <a:cs typeface="+mn-cs"/>
      </a:defRPr>
    </a:lvl8pPr>
    <a:lvl9pPr marL="3655229" algn="l" defTabSz="91380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dylag" initials="emd" lastIdx="2" clrIdx="0"/>
  <p:cmAuthor id="7" name="Dhananjay Mahajan" initials="DM" lastIdx="2" clrIdx="7">
    <p:extLst>
      <p:ext uri="{19B8F6BF-5375-455C-9EA6-DF929625EA0E}">
        <p15:presenceInfo xmlns:p15="http://schemas.microsoft.com/office/powerpoint/2012/main" userId="S-1-5-21-397955417-626881126-188441444-2663195" providerId="AD"/>
      </p:ext>
    </p:extLst>
  </p:cmAuthor>
  <p:cmAuthor id="1" name="sadams" initials="sla" lastIdx="8" clrIdx="1"/>
  <p:cmAuthor id="8" name="Ananthanarayan Sundaram" initials="AS" lastIdx="10" clrIdx="8">
    <p:extLst>
      <p:ext uri="{19B8F6BF-5375-455C-9EA6-DF929625EA0E}">
        <p15:presenceInfo xmlns:p15="http://schemas.microsoft.com/office/powerpoint/2012/main" userId="S-1-5-21-2127521184-1604012920-1887927527-3665594" providerId="AD"/>
      </p:ext>
    </p:extLst>
  </p:cmAuthor>
  <p:cmAuthor id="2" name="uelzur" initials="u" lastIdx="10" clrIdx="2"/>
  <p:cmAuthor id="3" name="Torres, Rene" initials="TR" lastIdx="3" clrIdx="3"/>
  <p:cmAuthor id="4" name="js" initials="js" lastIdx="4" clrIdx="4"/>
  <p:cmAuthor id="5" name="rschool" initials="rms" lastIdx="2" clrIdx="5"/>
  <p:cmAuthor id="6" name="D'Souza, Clive V" initials="DCV"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005392"/>
    <a:srgbClr val="005DA2"/>
    <a:srgbClr val="A5A5A5"/>
    <a:srgbClr val="595959"/>
    <a:srgbClr val="FFFFFF"/>
    <a:srgbClr val="00339A"/>
    <a:srgbClr val="66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6323" autoAdjust="0"/>
  </p:normalViewPr>
  <p:slideViewPr>
    <p:cSldViewPr snapToGrid="0">
      <p:cViewPr varScale="1">
        <p:scale>
          <a:sx n="149" d="100"/>
          <a:sy n="149" d="100"/>
        </p:scale>
        <p:origin x="546" y="108"/>
      </p:cViewPr>
      <p:guideLst>
        <p:guide orient="horz" pos="1432"/>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800" b="0"/>
            </a:pPr>
            <a:r>
              <a:rPr lang="en-US" sz="1800" b="0" dirty="0"/>
              <a:t>SMB Client Interface Scaling - Throughput</a:t>
            </a:r>
          </a:p>
        </c:rich>
      </c:tx>
      <c:layout>
        <c:manualLayout>
          <c:xMode val="edge"/>
          <c:yMode val="edge"/>
          <c:x val="0.24676739224838579"/>
          <c:y val="2.0309545806364359E-2"/>
        </c:manualLayout>
      </c:layout>
      <c:overlay val="0"/>
    </c:title>
    <c:autoTitleDeleted val="0"/>
    <c:plotArea>
      <c:layout/>
      <c:lineChart>
        <c:grouping val="standard"/>
        <c:varyColors val="0"/>
        <c:ser>
          <c:idx val="1"/>
          <c:order val="1"/>
          <c:tx>
            <c:v>1 x 10GbE</c:v>
          </c:tx>
          <c:cat>
            <c:numRef>
              <c:f>CL_size_survey_8068_1_int!$F$13:$F$23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CL_size_survey_8068_1_int!$I$13:$I$23</c:f>
              <c:numCache>
                <c:formatCode>General</c:formatCode>
                <c:ptCount val="11"/>
                <c:pt idx="0">
                  <c:v>156.814932</c:v>
                </c:pt>
                <c:pt idx="1">
                  <c:v>226.18357599999999</c:v>
                </c:pt>
                <c:pt idx="2">
                  <c:v>687.69172500000002</c:v>
                </c:pt>
                <c:pt idx="3">
                  <c:v>875.67296299999998</c:v>
                </c:pt>
                <c:pt idx="4">
                  <c:v>1124.872611</c:v>
                </c:pt>
                <c:pt idx="5">
                  <c:v>1138.749644</c:v>
                </c:pt>
                <c:pt idx="6">
                  <c:v>1128.373151</c:v>
                </c:pt>
                <c:pt idx="7">
                  <c:v>1163.7643519999999</c:v>
                </c:pt>
                <c:pt idx="8">
                  <c:v>1164.983831</c:v>
                </c:pt>
                <c:pt idx="9">
                  <c:v>1170.0508150000001</c:v>
                </c:pt>
                <c:pt idx="10">
                  <c:v>1154.3338369999999</c:v>
                </c:pt>
              </c:numCache>
            </c:numRef>
          </c:val>
          <c:smooth val="0"/>
        </c:ser>
        <c:ser>
          <c:idx val="2"/>
          <c:order val="2"/>
          <c:tx>
            <c:v>2 x 10GbE</c:v>
          </c:tx>
          <c:cat>
            <c:numRef>
              <c:f>CL_size_survey_8068_2_int!$F$13:$F$23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CL_size_survey_8068_2_int!$I$13:$I$23</c:f>
              <c:numCache>
                <c:formatCode>General</c:formatCode>
                <c:ptCount val="11"/>
                <c:pt idx="0">
                  <c:v>162.059516</c:v>
                </c:pt>
                <c:pt idx="1">
                  <c:v>322.33529900000002</c:v>
                </c:pt>
                <c:pt idx="2">
                  <c:v>1224.752594</c:v>
                </c:pt>
                <c:pt idx="3">
                  <c:v>2116.9096450000002</c:v>
                </c:pt>
                <c:pt idx="4">
                  <c:v>2334.7591459999999</c:v>
                </c:pt>
                <c:pt idx="5">
                  <c:v>2337.8288659999998</c:v>
                </c:pt>
                <c:pt idx="6">
                  <c:v>2307.9321150000001</c:v>
                </c:pt>
                <c:pt idx="7">
                  <c:v>2305.1336449999999</c:v>
                </c:pt>
                <c:pt idx="8">
                  <c:v>2324.7593700000002</c:v>
                </c:pt>
                <c:pt idx="9">
                  <c:v>2313.7383450000002</c:v>
                </c:pt>
                <c:pt idx="10">
                  <c:v>2332.608322</c:v>
                </c:pt>
              </c:numCache>
            </c:numRef>
          </c:val>
          <c:smooth val="0"/>
        </c:ser>
        <c:ser>
          <c:idx val="3"/>
          <c:order val="3"/>
          <c:tx>
            <c:v>3 x 10GbE</c:v>
          </c:tx>
          <c:cat>
            <c:numRef>
              <c:f>CL_size_survey_8068_int_3!$F$13:$F$23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CL_size_survey_8068_int_3!$I$13:$I$23</c:f>
              <c:numCache>
                <c:formatCode>General</c:formatCode>
                <c:ptCount val="11"/>
                <c:pt idx="0">
                  <c:v>161.88358600000001</c:v>
                </c:pt>
                <c:pt idx="1">
                  <c:v>321.19065399999999</c:v>
                </c:pt>
                <c:pt idx="2">
                  <c:v>1238.788491</c:v>
                </c:pt>
                <c:pt idx="3">
                  <c:v>2410.8725199999999</c:v>
                </c:pt>
                <c:pt idx="4">
                  <c:v>3131.6209309999999</c:v>
                </c:pt>
                <c:pt idx="5">
                  <c:v>3329.5766749999998</c:v>
                </c:pt>
                <c:pt idx="6">
                  <c:v>3326.9937679999998</c:v>
                </c:pt>
                <c:pt idx="7">
                  <c:v>3190.6087299999999</c:v>
                </c:pt>
                <c:pt idx="8">
                  <c:v>3147.5608320000001</c:v>
                </c:pt>
                <c:pt idx="9">
                  <c:v>3139.8305310000001</c:v>
                </c:pt>
                <c:pt idx="10">
                  <c:v>3123.3739099999998</c:v>
                </c:pt>
              </c:numCache>
            </c:numRef>
          </c:val>
          <c:smooth val="0"/>
        </c:ser>
        <c:ser>
          <c:idx val="0"/>
          <c:order val="0"/>
          <c:tx>
            <c:v>4 x 10GbE</c:v>
          </c:tx>
          <c:cat>
            <c:numRef>
              <c:f>CL_size_survey_8068_int_4!$F$13:$F$23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CL_size_survey_8068_int_4!$I$13:$I$23</c:f>
              <c:numCache>
                <c:formatCode>General</c:formatCode>
                <c:ptCount val="11"/>
                <c:pt idx="0">
                  <c:v>161.584318</c:v>
                </c:pt>
                <c:pt idx="1">
                  <c:v>315.50438300000002</c:v>
                </c:pt>
                <c:pt idx="2">
                  <c:v>1232.7341759999999</c:v>
                </c:pt>
                <c:pt idx="3">
                  <c:v>2397.5162129999999</c:v>
                </c:pt>
                <c:pt idx="4">
                  <c:v>3211.4626199999998</c:v>
                </c:pt>
                <c:pt idx="5">
                  <c:v>3978.5874749999998</c:v>
                </c:pt>
                <c:pt idx="6">
                  <c:v>4234.701161</c:v>
                </c:pt>
                <c:pt idx="7">
                  <c:v>4307.2203419999996</c:v>
                </c:pt>
                <c:pt idx="8">
                  <c:v>4303.5957850000004</c:v>
                </c:pt>
                <c:pt idx="9">
                  <c:v>4265.0499609999997</c:v>
                </c:pt>
                <c:pt idx="10">
                  <c:v>4231.0107120000002</c:v>
                </c:pt>
              </c:numCache>
            </c:numRef>
          </c:val>
          <c:smooth val="0"/>
        </c:ser>
        <c:dLbls>
          <c:showLegendKey val="0"/>
          <c:showVal val="0"/>
          <c:showCatName val="0"/>
          <c:showSerName val="0"/>
          <c:showPercent val="0"/>
          <c:showBubbleSize val="0"/>
        </c:dLbls>
        <c:marker val="1"/>
        <c:smooth val="0"/>
        <c:axId val="1164928200"/>
        <c:axId val="1164929768"/>
      </c:lineChart>
      <c:catAx>
        <c:axId val="1164928200"/>
        <c:scaling>
          <c:orientation val="minMax"/>
        </c:scaling>
        <c:delete val="0"/>
        <c:axPos val="b"/>
        <c:title>
          <c:tx>
            <c:rich>
              <a:bodyPr/>
              <a:lstStyle/>
              <a:p>
                <a:pPr>
                  <a:defRPr sz="1600"/>
                </a:pPr>
                <a:r>
                  <a:rPr lang="en-US" sz="1600"/>
                  <a:t>I/O Size</a:t>
                </a:r>
              </a:p>
            </c:rich>
          </c:tx>
          <c:layout>
            <c:manualLayout>
              <c:xMode val="edge"/>
              <c:yMode val="edge"/>
              <c:x val="0.48607829708589606"/>
              <c:y val="0.91601991386376658"/>
            </c:manualLayout>
          </c:layout>
          <c:overlay val="0"/>
        </c:title>
        <c:numFmt formatCode="General" sourceLinked="1"/>
        <c:majorTickMark val="out"/>
        <c:minorTickMark val="none"/>
        <c:tickLblPos val="nextTo"/>
        <c:crossAx val="1164929768"/>
        <c:crosses val="autoZero"/>
        <c:auto val="1"/>
        <c:lblAlgn val="ctr"/>
        <c:lblOffset val="100"/>
        <c:noMultiLvlLbl val="0"/>
      </c:catAx>
      <c:valAx>
        <c:axId val="1164929768"/>
        <c:scaling>
          <c:orientation val="minMax"/>
        </c:scaling>
        <c:delete val="0"/>
        <c:axPos val="l"/>
        <c:majorGridlines/>
        <c:title>
          <c:tx>
            <c:rich>
              <a:bodyPr rot="-5400000" vert="horz"/>
              <a:lstStyle/>
              <a:p>
                <a:pPr>
                  <a:defRPr/>
                </a:pPr>
                <a:r>
                  <a:rPr lang="en-US"/>
                  <a:t>MB/sec</a:t>
                </a:r>
              </a:p>
            </c:rich>
          </c:tx>
          <c:layout>
            <c:manualLayout>
              <c:xMode val="edge"/>
              <c:yMode val="edge"/>
              <c:x val="1.7031105503809603E-2"/>
              <c:y val="0.39165142879596604"/>
            </c:manualLayout>
          </c:layout>
          <c:overlay val="0"/>
        </c:title>
        <c:numFmt formatCode="General" sourceLinked="1"/>
        <c:majorTickMark val="out"/>
        <c:minorTickMark val="none"/>
        <c:tickLblPos val="nextTo"/>
        <c:crossAx val="1164928200"/>
        <c:crosses val="autoZero"/>
        <c:crossBetween val="between"/>
      </c:valAx>
    </c:plotArea>
    <c:legend>
      <c:legendPos val="t"/>
      <c:layout>
        <c:manualLayout>
          <c:xMode val="edge"/>
          <c:yMode val="edge"/>
          <c:x val="0.10511702818919356"/>
          <c:y val="0.10727803653981997"/>
          <c:w val="0.88012753042866843"/>
          <c:h val="6.9873290365736293E-2"/>
        </c:manualLayout>
      </c:layout>
      <c:overlay val="0"/>
      <c:txPr>
        <a:bodyPr/>
        <a:lstStyle/>
        <a:p>
          <a:pPr>
            <a:defRPr sz="1600" b="1"/>
          </a:pPr>
          <a:endParaRPr lang="en-US"/>
        </a:p>
      </c:txPr>
    </c:legend>
    <c:plotVisOnly val="1"/>
    <c:dispBlanksAs val="gap"/>
    <c:showDLblsOverMax val="0"/>
  </c:chart>
  <c:txPr>
    <a:bodyPr/>
    <a:lstStyle/>
    <a:p>
      <a:pPr>
        <a:defRPr sz="12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701CF-9516-49DD-B42C-D1F395509D2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A64C7EF-AB6E-404C-84B5-582C55C7263B}">
      <dgm:prSet phldrT="[Text]"/>
      <dgm:spPr/>
      <dgm:t>
        <a:bodyPr/>
        <a:lstStyle/>
        <a:p>
          <a:r>
            <a:rPr lang="en-US" dirty="0" smtClean="0"/>
            <a:t>Tenant Isolation</a:t>
          </a:r>
          <a:endParaRPr lang="en-US" dirty="0"/>
        </a:p>
      </dgm:t>
    </dgm:pt>
    <dgm:pt modelId="{82F48F8D-7DB3-487D-8F51-58A74CC8DE27}" type="parTrans" cxnId="{9623DB56-2D63-4A4D-A57E-870A090C5900}">
      <dgm:prSet/>
      <dgm:spPr/>
      <dgm:t>
        <a:bodyPr/>
        <a:lstStyle/>
        <a:p>
          <a:endParaRPr lang="en-US"/>
        </a:p>
      </dgm:t>
    </dgm:pt>
    <dgm:pt modelId="{5793E56D-DA9C-4846-AFBF-7A2E16D8D166}" type="sibTrans" cxnId="{9623DB56-2D63-4A4D-A57E-870A090C5900}">
      <dgm:prSet/>
      <dgm:spPr/>
      <dgm:t>
        <a:bodyPr/>
        <a:lstStyle/>
        <a:p>
          <a:endParaRPr lang="en-US"/>
        </a:p>
      </dgm:t>
    </dgm:pt>
    <dgm:pt modelId="{C5C9207A-852D-4A6A-AEDD-FF2353798CF5}">
      <dgm:prSet phldrT="[Text]"/>
      <dgm:spPr/>
      <dgm:t>
        <a:bodyPr/>
        <a:lstStyle/>
        <a:p>
          <a:r>
            <a:rPr lang="en-US" dirty="0" smtClean="0"/>
            <a:t>Traffic Shaping</a:t>
          </a:r>
          <a:endParaRPr lang="en-US" dirty="0"/>
        </a:p>
      </dgm:t>
    </dgm:pt>
    <dgm:pt modelId="{3ED85F0F-690D-45A2-924A-F1892C4CCE73}" type="parTrans" cxnId="{CE726C1C-F833-4E0D-B9EF-DAE4E41A1703}">
      <dgm:prSet/>
      <dgm:spPr/>
      <dgm:t>
        <a:bodyPr/>
        <a:lstStyle/>
        <a:p>
          <a:endParaRPr lang="en-US"/>
        </a:p>
      </dgm:t>
    </dgm:pt>
    <dgm:pt modelId="{CC41889E-9A5B-422F-B4C8-8DC97333D497}" type="sibTrans" cxnId="{CE726C1C-F833-4E0D-B9EF-DAE4E41A1703}">
      <dgm:prSet/>
      <dgm:spPr/>
      <dgm:t>
        <a:bodyPr/>
        <a:lstStyle/>
        <a:p>
          <a:endParaRPr lang="en-US"/>
        </a:p>
      </dgm:t>
    </dgm:pt>
    <dgm:pt modelId="{A89C2C52-212C-44EE-8477-A72DC41138BF}">
      <dgm:prSet phldrT="[Text]"/>
      <dgm:spPr/>
      <dgm:t>
        <a:bodyPr/>
        <a:lstStyle/>
        <a:p>
          <a:r>
            <a:rPr lang="en-US" dirty="0" smtClean="0"/>
            <a:t>Security</a:t>
          </a:r>
          <a:endParaRPr lang="en-US" dirty="0"/>
        </a:p>
      </dgm:t>
    </dgm:pt>
    <dgm:pt modelId="{02B61579-0215-40ED-A0DB-72FD1884986F}" type="parTrans" cxnId="{F750CC2D-F5E3-4A92-BDCE-68536744BA38}">
      <dgm:prSet/>
      <dgm:spPr/>
      <dgm:t>
        <a:bodyPr/>
        <a:lstStyle/>
        <a:p>
          <a:endParaRPr lang="en-US"/>
        </a:p>
      </dgm:t>
    </dgm:pt>
    <dgm:pt modelId="{67E3BFC2-0367-4203-9EA4-E3E9104730C5}" type="sibTrans" cxnId="{F750CC2D-F5E3-4A92-BDCE-68536744BA38}">
      <dgm:prSet/>
      <dgm:spPr/>
      <dgm:t>
        <a:bodyPr/>
        <a:lstStyle/>
        <a:p>
          <a:endParaRPr lang="en-US"/>
        </a:p>
      </dgm:t>
    </dgm:pt>
    <dgm:pt modelId="{A781F8DB-DCD7-4E9F-A2ED-D8AB2118176A}">
      <dgm:prSet phldrT="[Text]"/>
      <dgm:spPr/>
      <dgm:t>
        <a:bodyPr/>
        <a:lstStyle/>
        <a:p>
          <a:r>
            <a:rPr lang="en-US" dirty="0" smtClean="0"/>
            <a:t>Performance</a:t>
          </a:r>
          <a:endParaRPr lang="en-US" dirty="0"/>
        </a:p>
      </dgm:t>
    </dgm:pt>
    <dgm:pt modelId="{01C80AC4-4868-4D95-8114-63BDB20EADEC}" type="parTrans" cxnId="{3AE2E8A0-13FC-4C3B-A49D-5671D03511E0}">
      <dgm:prSet/>
      <dgm:spPr/>
      <dgm:t>
        <a:bodyPr/>
        <a:lstStyle/>
        <a:p>
          <a:endParaRPr lang="en-US"/>
        </a:p>
      </dgm:t>
    </dgm:pt>
    <dgm:pt modelId="{A19E77E2-25D5-4780-9D4B-542A759CB37B}" type="sibTrans" cxnId="{3AE2E8A0-13FC-4C3B-A49D-5671D03511E0}">
      <dgm:prSet/>
      <dgm:spPr/>
      <dgm:t>
        <a:bodyPr/>
        <a:lstStyle/>
        <a:p>
          <a:endParaRPr lang="en-US"/>
        </a:p>
      </dgm:t>
    </dgm:pt>
    <dgm:pt modelId="{C615104B-EF9B-4376-AE54-2C9FFD46CACB}">
      <dgm:prSet phldrT="[Text]"/>
      <dgm:spPr/>
      <dgm:t>
        <a:bodyPr/>
        <a:lstStyle/>
        <a:p>
          <a:r>
            <a:rPr lang="en-US" dirty="0" smtClean="0"/>
            <a:t>Diagnostics</a:t>
          </a:r>
          <a:endParaRPr lang="en-US" dirty="0"/>
        </a:p>
      </dgm:t>
    </dgm:pt>
    <dgm:pt modelId="{9E540577-EC65-4926-BC2B-06494EBF7289}" type="parTrans" cxnId="{B839DDF9-0075-4866-88B5-50E9DAF0833F}">
      <dgm:prSet/>
      <dgm:spPr/>
      <dgm:t>
        <a:bodyPr/>
        <a:lstStyle/>
        <a:p>
          <a:endParaRPr lang="en-US"/>
        </a:p>
      </dgm:t>
    </dgm:pt>
    <dgm:pt modelId="{5EE8F391-F75D-4230-A28D-46F4800AA059}" type="sibTrans" cxnId="{B839DDF9-0075-4866-88B5-50E9DAF0833F}">
      <dgm:prSet/>
      <dgm:spPr/>
      <dgm:t>
        <a:bodyPr/>
        <a:lstStyle/>
        <a:p>
          <a:endParaRPr lang="en-US"/>
        </a:p>
      </dgm:t>
    </dgm:pt>
    <dgm:pt modelId="{1BC7B1E1-A05C-4C1B-9C25-4AA14A31CBF8}" type="pres">
      <dgm:prSet presAssocID="{D96701CF-9516-49DD-B42C-D1F395509D2B}" presName="theList" presStyleCnt="0">
        <dgm:presLayoutVars>
          <dgm:dir/>
          <dgm:animLvl val="lvl"/>
          <dgm:resizeHandles val="exact"/>
        </dgm:presLayoutVars>
      </dgm:prSet>
      <dgm:spPr/>
      <dgm:t>
        <a:bodyPr/>
        <a:lstStyle/>
        <a:p>
          <a:endParaRPr lang="en-US"/>
        </a:p>
      </dgm:t>
    </dgm:pt>
    <dgm:pt modelId="{E5987AE9-4120-4A8C-9EA0-5ABDBE561CA9}" type="pres">
      <dgm:prSet presAssocID="{0A64C7EF-AB6E-404C-84B5-582C55C7263B}" presName="compNode" presStyleCnt="0"/>
      <dgm:spPr/>
      <dgm:t>
        <a:bodyPr/>
        <a:lstStyle/>
        <a:p>
          <a:endParaRPr lang="en-US"/>
        </a:p>
      </dgm:t>
    </dgm:pt>
    <dgm:pt modelId="{CCE2A0B7-789B-4A89-AA57-A0CF3023C231}" type="pres">
      <dgm:prSet presAssocID="{0A64C7EF-AB6E-404C-84B5-582C55C7263B}" presName="aNode" presStyleLbl="bgShp" presStyleIdx="0" presStyleCnt="5"/>
      <dgm:spPr/>
      <dgm:t>
        <a:bodyPr/>
        <a:lstStyle/>
        <a:p>
          <a:endParaRPr lang="en-US"/>
        </a:p>
      </dgm:t>
    </dgm:pt>
    <dgm:pt modelId="{28E68EC1-F221-4779-93B9-5915E417B6D1}" type="pres">
      <dgm:prSet presAssocID="{0A64C7EF-AB6E-404C-84B5-582C55C7263B}" presName="textNode" presStyleLbl="bgShp" presStyleIdx="0" presStyleCnt="5"/>
      <dgm:spPr/>
      <dgm:t>
        <a:bodyPr/>
        <a:lstStyle/>
        <a:p>
          <a:endParaRPr lang="en-US"/>
        </a:p>
      </dgm:t>
    </dgm:pt>
    <dgm:pt modelId="{A7D1EE9F-E7C3-4B90-B12F-CF8798B95189}" type="pres">
      <dgm:prSet presAssocID="{0A64C7EF-AB6E-404C-84B5-582C55C7263B}" presName="compChildNode" presStyleCnt="0"/>
      <dgm:spPr/>
      <dgm:t>
        <a:bodyPr/>
        <a:lstStyle/>
        <a:p>
          <a:endParaRPr lang="en-US"/>
        </a:p>
      </dgm:t>
    </dgm:pt>
    <dgm:pt modelId="{0B3D365F-5686-43B0-BBD5-07EFA236E28F}" type="pres">
      <dgm:prSet presAssocID="{0A64C7EF-AB6E-404C-84B5-582C55C7263B}" presName="theInnerList" presStyleCnt="0"/>
      <dgm:spPr/>
      <dgm:t>
        <a:bodyPr/>
        <a:lstStyle/>
        <a:p>
          <a:endParaRPr lang="en-US"/>
        </a:p>
      </dgm:t>
    </dgm:pt>
    <dgm:pt modelId="{35E62DC8-7F7C-4734-9EF7-B181B774FFF7}" type="pres">
      <dgm:prSet presAssocID="{0A64C7EF-AB6E-404C-84B5-582C55C7263B}" presName="aSpace" presStyleCnt="0"/>
      <dgm:spPr/>
      <dgm:t>
        <a:bodyPr/>
        <a:lstStyle/>
        <a:p>
          <a:endParaRPr lang="en-US"/>
        </a:p>
      </dgm:t>
    </dgm:pt>
    <dgm:pt modelId="{FBB01962-C876-438D-9538-385E89B48E3E}" type="pres">
      <dgm:prSet presAssocID="{C5C9207A-852D-4A6A-AEDD-FF2353798CF5}" presName="compNode" presStyleCnt="0"/>
      <dgm:spPr/>
      <dgm:t>
        <a:bodyPr/>
        <a:lstStyle/>
        <a:p>
          <a:endParaRPr lang="en-US"/>
        </a:p>
      </dgm:t>
    </dgm:pt>
    <dgm:pt modelId="{5C13653C-03A4-4F2C-B8E9-BFAB4DBBC890}" type="pres">
      <dgm:prSet presAssocID="{C5C9207A-852D-4A6A-AEDD-FF2353798CF5}" presName="aNode" presStyleLbl="bgShp" presStyleIdx="1" presStyleCnt="5"/>
      <dgm:spPr/>
      <dgm:t>
        <a:bodyPr/>
        <a:lstStyle/>
        <a:p>
          <a:endParaRPr lang="en-US"/>
        </a:p>
      </dgm:t>
    </dgm:pt>
    <dgm:pt modelId="{B1FA6D71-D98A-4AFC-BB7C-DCF4B499D731}" type="pres">
      <dgm:prSet presAssocID="{C5C9207A-852D-4A6A-AEDD-FF2353798CF5}" presName="textNode" presStyleLbl="bgShp" presStyleIdx="1" presStyleCnt="5"/>
      <dgm:spPr/>
      <dgm:t>
        <a:bodyPr/>
        <a:lstStyle/>
        <a:p>
          <a:endParaRPr lang="en-US"/>
        </a:p>
      </dgm:t>
    </dgm:pt>
    <dgm:pt modelId="{DD717616-3EF4-49D8-B06E-5C71DE8070F0}" type="pres">
      <dgm:prSet presAssocID="{C5C9207A-852D-4A6A-AEDD-FF2353798CF5}" presName="compChildNode" presStyleCnt="0"/>
      <dgm:spPr/>
      <dgm:t>
        <a:bodyPr/>
        <a:lstStyle/>
        <a:p>
          <a:endParaRPr lang="en-US"/>
        </a:p>
      </dgm:t>
    </dgm:pt>
    <dgm:pt modelId="{E4CC6DB8-619B-47DC-BAB3-03D4A453EECA}" type="pres">
      <dgm:prSet presAssocID="{C5C9207A-852D-4A6A-AEDD-FF2353798CF5}" presName="theInnerList" presStyleCnt="0"/>
      <dgm:spPr/>
      <dgm:t>
        <a:bodyPr/>
        <a:lstStyle/>
        <a:p>
          <a:endParaRPr lang="en-US"/>
        </a:p>
      </dgm:t>
    </dgm:pt>
    <dgm:pt modelId="{4812B139-2597-492D-B92F-C85F9E161788}" type="pres">
      <dgm:prSet presAssocID="{C5C9207A-852D-4A6A-AEDD-FF2353798CF5}" presName="aSpace" presStyleCnt="0"/>
      <dgm:spPr/>
      <dgm:t>
        <a:bodyPr/>
        <a:lstStyle/>
        <a:p>
          <a:endParaRPr lang="en-US"/>
        </a:p>
      </dgm:t>
    </dgm:pt>
    <dgm:pt modelId="{6F420C11-B1B3-408B-8FE5-6BD9E796D839}" type="pres">
      <dgm:prSet presAssocID="{A89C2C52-212C-44EE-8477-A72DC41138BF}" presName="compNode" presStyleCnt="0"/>
      <dgm:spPr/>
      <dgm:t>
        <a:bodyPr/>
        <a:lstStyle/>
        <a:p>
          <a:endParaRPr lang="en-US"/>
        </a:p>
      </dgm:t>
    </dgm:pt>
    <dgm:pt modelId="{9FBC70FC-710B-44AF-AF5B-CC85D3B9A6DE}" type="pres">
      <dgm:prSet presAssocID="{A89C2C52-212C-44EE-8477-A72DC41138BF}" presName="aNode" presStyleLbl="bgShp" presStyleIdx="2" presStyleCnt="5"/>
      <dgm:spPr/>
      <dgm:t>
        <a:bodyPr/>
        <a:lstStyle/>
        <a:p>
          <a:endParaRPr lang="en-US"/>
        </a:p>
      </dgm:t>
    </dgm:pt>
    <dgm:pt modelId="{A8D5B018-13C7-4202-9090-F1079FECEE50}" type="pres">
      <dgm:prSet presAssocID="{A89C2C52-212C-44EE-8477-A72DC41138BF}" presName="textNode" presStyleLbl="bgShp" presStyleIdx="2" presStyleCnt="5"/>
      <dgm:spPr/>
      <dgm:t>
        <a:bodyPr/>
        <a:lstStyle/>
        <a:p>
          <a:endParaRPr lang="en-US"/>
        </a:p>
      </dgm:t>
    </dgm:pt>
    <dgm:pt modelId="{0B9E2953-B7AD-4E18-8167-9D3F2CE0AC37}" type="pres">
      <dgm:prSet presAssocID="{A89C2C52-212C-44EE-8477-A72DC41138BF}" presName="compChildNode" presStyleCnt="0"/>
      <dgm:spPr/>
      <dgm:t>
        <a:bodyPr/>
        <a:lstStyle/>
        <a:p>
          <a:endParaRPr lang="en-US"/>
        </a:p>
      </dgm:t>
    </dgm:pt>
    <dgm:pt modelId="{5CEEE254-C198-4A3A-B875-0C4B457C1B2E}" type="pres">
      <dgm:prSet presAssocID="{A89C2C52-212C-44EE-8477-A72DC41138BF}" presName="theInnerList" presStyleCnt="0"/>
      <dgm:spPr/>
      <dgm:t>
        <a:bodyPr/>
        <a:lstStyle/>
        <a:p>
          <a:endParaRPr lang="en-US"/>
        </a:p>
      </dgm:t>
    </dgm:pt>
    <dgm:pt modelId="{F0FB0491-FD63-4304-925B-700321DBEF1C}" type="pres">
      <dgm:prSet presAssocID="{A89C2C52-212C-44EE-8477-A72DC41138BF}" presName="aSpace" presStyleCnt="0"/>
      <dgm:spPr/>
      <dgm:t>
        <a:bodyPr/>
        <a:lstStyle/>
        <a:p>
          <a:endParaRPr lang="en-US"/>
        </a:p>
      </dgm:t>
    </dgm:pt>
    <dgm:pt modelId="{85F95BB9-CCC7-4BB8-9009-28260D8CD45D}" type="pres">
      <dgm:prSet presAssocID="{A781F8DB-DCD7-4E9F-A2ED-D8AB2118176A}" presName="compNode" presStyleCnt="0"/>
      <dgm:spPr/>
      <dgm:t>
        <a:bodyPr/>
        <a:lstStyle/>
        <a:p>
          <a:endParaRPr lang="en-US"/>
        </a:p>
      </dgm:t>
    </dgm:pt>
    <dgm:pt modelId="{AA57A15E-8B87-4982-BE9B-CB8502FC0E8B}" type="pres">
      <dgm:prSet presAssocID="{A781F8DB-DCD7-4E9F-A2ED-D8AB2118176A}" presName="aNode" presStyleLbl="bgShp" presStyleIdx="3" presStyleCnt="5"/>
      <dgm:spPr/>
      <dgm:t>
        <a:bodyPr/>
        <a:lstStyle/>
        <a:p>
          <a:endParaRPr lang="en-US"/>
        </a:p>
      </dgm:t>
    </dgm:pt>
    <dgm:pt modelId="{B85D033C-CF8C-4B49-AD50-E0E2CA13FC4E}" type="pres">
      <dgm:prSet presAssocID="{A781F8DB-DCD7-4E9F-A2ED-D8AB2118176A}" presName="textNode" presStyleLbl="bgShp" presStyleIdx="3" presStyleCnt="5"/>
      <dgm:spPr/>
      <dgm:t>
        <a:bodyPr/>
        <a:lstStyle/>
        <a:p>
          <a:endParaRPr lang="en-US"/>
        </a:p>
      </dgm:t>
    </dgm:pt>
    <dgm:pt modelId="{AEB1CF8C-B923-4AF5-B3FB-18BD71BC825D}" type="pres">
      <dgm:prSet presAssocID="{A781F8DB-DCD7-4E9F-A2ED-D8AB2118176A}" presName="compChildNode" presStyleCnt="0"/>
      <dgm:spPr/>
      <dgm:t>
        <a:bodyPr/>
        <a:lstStyle/>
        <a:p>
          <a:endParaRPr lang="en-US"/>
        </a:p>
      </dgm:t>
    </dgm:pt>
    <dgm:pt modelId="{7FBD0202-6D2D-44B2-AC67-AF4608CBE28B}" type="pres">
      <dgm:prSet presAssocID="{A781F8DB-DCD7-4E9F-A2ED-D8AB2118176A}" presName="theInnerList" presStyleCnt="0"/>
      <dgm:spPr/>
      <dgm:t>
        <a:bodyPr/>
        <a:lstStyle/>
        <a:p>
          <a:endParaRPr lang="en-US"/>
        </a:p>
      </dgm:t>
    </dgm:pt>
    <dgm:pt modelId="{5FBBC151-2E2A-43C5-A5CD-BADC334C9C84}" type="pres">
      <dgm:prSet presAssocID="{A781F8DB-DCD7-4E9F-A2ED-D8AB2118176A}" presName="aSpace" presStyleCnt="0"/>
      <dgm:spPr/>
      <dgm:t>
        <a:bodyPr/>
        <a:lstStyle/>
        <a:p>
          <a:endParaRPr lang="en-US"/>
        </a:p>
      </dgm:t>
    </dgm:pt>
    <dgm:pt modelId="{D69D81BA-4DC3-4EF9-A740-37CCCE3C6D4E}" type="pres">
      <dgm:prSet presAssocID="{C615104B-EF9B-4376-AE54-2C9FFD46CACB}" presName="compNode" presStyleCnt="0"/>
      <dgm:spPr/>
      <dgm:t>
        <a:bodyPr/>
        <a:lstStyle/>
        <a:p>
          <a:endParaRPr lang="en-US"/>
        </a:p>
      </dgm:t>
    </dgm:pt>
    <dgm:pt modelId="{7C0848FF-88DF-4A72-AD0A-65C2A9B411DD}" type="pres">
      <dgm:prSet presAssocID="{C615104B-EF9B-4376-AE54-2C9FFD46CACB}" presName="aNode" presStyleLbl="bgShp" presStyleIdx="4" presStyleCnt="5" custLinFactNeighborY="185"/>
      <dgm:spPr/>
      <dgm:t>
        <a:bodyPr/>
        <a:lstStyle/>
        <a:p>
          <a:endParaRPr lang="en-US"/>
        </a:p>
      </dgm:t>
    </dgm:pt>
    <dgm:pt modelId="{59971CAD-357A-4962-8D8E-6838CFB0A457}" type="pres">
      <dgm:prSet presAssocID="{C615104B-EF9B-4376-AE54-2C9FFD46CACB}" presName="textNode" presStyleLbl="bgShp" presStyleIdx="4" presStyleCnt="5"/>
      <dgm:spPr/>
      <dgm:t>
        <a:bodyPr/>
        <a:lstStyle/>
        <a:p>
          <a:endParaRPr lang="en-US"/>
        </a:p>
      </dgm:t>
    </dgm:pt>
    <dgm:pt modelId="{D7FF8C2E-557C-4F14-B7D3-E9B5D0D6D00A}" type="pres">
      <dgm:prSet presAssocID="{C615104B-EF9B-4376-AE54-2C9FFD46CACB}" presName="compChildNode" presStyleCnt="0"/>
      <dgm:spPr/>
      <dgm:t>
        <a:bodyPr/>
        <a:lstStyle/>
        <a:p>
          <a:endParaRPr lang="en-US"/>
        </a:p>
      </dgm:t>
    </dgm:pt>
    <dgm:pt modelId="{96A31C69-1383-4625-8559-1C82BE5B1430}" type="pres">
      <dgm:prSet presAssocID="{C615104B-EF9B-4376-AE54-2C9FFD46CACB}" presName="theInnerList" presStyleCnt="0"/>
      <dgm:spPr/>
      <dgm:t>
        <a:bodyPr/>
        <a:lstStyle/>
        <a:p>
          <a:endParaRPr lang="en-US"/>
        </a:p>
      </dgm:t>
    </dgm:pt>
  </dgm:ptLst>
  <dgm:cxnLst>
    <dgm:cxn modelId="{B839DDF9-0075-4866-88B5-50E9DAF0833F}" srcId="{D96701CF-9516-49DD-B42C-D1F395509D2B}" destId="{C615104B-EF9B-4376-AE54-2C9FFD46CACB}" srcOrd="4" destOrd="0" parTransId="{9E540577-EC65-4926-BC2B-06494EBF7289}" sibTransId="{5EE8F391-F75D-4230-A28D-46F4800AA059}"/>
    <dgm:cxn modelId="{3D1D9EB0-756C-4A24-8394-BA2356F2A4B5}" type="presOf" srcId="{D96701CF-9516-49DD-B42C-D1F395509D2B}" destId="{1BC7B1E1-A05C-4C1B-9C25-4AA14A31CBF8}" srcOrd="0" destOrd="0" presId="urn:microsoft.com/office/officeart/2005/8/layout/lProcess2"/>
    <dgm:cxn modelId="{8F81BBC5-7ED5-4205-894A-ED6834545787}" type="presOf" srcId="{C615104B-EF9B-4376-AE54-2C9FFD46CACB}" destId="{59971CAD-357A-4962-8D8E-6838CFB0A457}" srcOrd="1" destOrd="0" presId="urn:microsoft.com/office/officeart/2005/8/layout/lProcess2"/>
    <dgm:cxn modelId="{F750CC2D-F5E3-4A92-BDCE-68536744BA38}" srcId="{D96701CF-9516-49DD-B42C-D1F395509D2B}" destId="{A89C2C52-212C-44EE-8477-A72DC41138BF}" srcOrd="2" destOrd="0" parTransId="{02B61579-0215-40ED-A0DB-72FD1884986F}" sibTransId="{67E3BFC2-0367-4203-9EA4-E3E9104730C5}"/>
    <dgm:cxn modelId="{5D60FA87-692C-4D99-BB92-86B26A25C073}" type="presOf" srcId="{A781F8DB-DCD7-4E9F-A2ED-D8AB2118176A}" destId="{AA57A15E-8B87-4982-BE9B-CB8502FC0E8B}" srcOrd="0" destOrd="0" presId="urn:microsoft.com/office/officeart/2005/8/layout/lProcess2"/>
    <dgm:cxn modelId="{84514A1B-5D06-44F4-9CF8-0525577E13D1}" type="presOf" srcId="{C5C9207A-852D-4A6A-AEDD-FF2353798CF5}" destId="{5C13653C-03A4-4F2C-B8E9-BFAB4DBBC890}" srcOrd="0" destOrd="0" presId="urn:microsoft.com/office/officeart/2005/8/layout/lProcess2"/>
    <dgm:cxn modelId="{C88E22FA-2842-4B82-B9BA-3AF2D4E680D9}" type="presOf" srcId="{C5C9207A-852D-4A6A-AEDD-FF2353798CF5}" destId="{B1FA6D71-D98A-4AFC-BB7C-DCF4B499D731}" srcOrd="1" destOrd="0" presId="urn:microsoft.com/office/officeart/2005/8/layout/lProcess2"/>
    <dgm:cxn modelId="{11DADA1C-CA76-4A94-B327-A8E1E0AC146E}" type="presOf" srcId="{0A64C7EF-AB6E-404C-84B5-582C55C7263B}" destId="{28E68EC1-F221-4779-93B9-5915E417B6D1}" srcOrd="1" destOrd="0" presId="urn:microsoft.com/office/officeart/2005/8/layout/lProcess2"/>
    <dgm:cxn modelId="{3AE2E8A0-13FC-4C3B-A49D-5671D03511E0}" srcId="{D96701CF-9516-49DD-B42C-D1F395509D2B}" destId="{A781F8DB-DCD7-4E9F-A2ED-D8AB2118176A}" srcOrd="3" destOrd="0" parTransId="{01C80AC4-4868-4D95-8114-63BDB20EADEC}" sibTransId="{A19E77E2-25D5-4780-9D4B-542A759CB37B}"/>
    <dgm:cxn modelId="{C0E71A60-2ECA-4386-8F01-2163EC1A159D}" type="presOf" srcId="{A89C2C52-212C-44EE-8477-A72DC41138BF}" destId="{9FBC70FC-710B-44AF-AF5B-CC85D3B9A6DE}" srcOrd="0" destOrd="0" presId="urn:microsoft.com/office/officeart/2005/8/layout/lProcess2"/>
    <dgm:cxn modelId="{26A91D91-87DC-45CE-A4E2-83E82E84A031}" type="presOf" srcId="{C615104B-EF9B-4376-AE54-2C9FFD46CACB}" destId="{7C0848FF-88DF-4A72-AD0A-65C2A9B411DD}" srcOrd="0" destOrd="0" presId="urn:microsoft.com/office/officeart/2005/8/layout/lProcess2"/>
    <dgm:cxn modelId="{6A3D9D27-59A2-45F3-97B1-218F0DA2F042}" type="presOf" srcId="{0A64C7EF-AB6E-404C-84B5-582C55C7263B}" destId="{CCE2A0B7-789B-4A89-AA57-A0CF3023C231}" srcOrd="0" destOrd="0" presId="urn:microsoft.com/office/officeart/2005/8/layout/lProcess2"/>
    <dgm:cxn modelId="{57A3A9FB-7B29-412A-8851-ADEDF7F6C00D}" type="presOf" srcId="{A781F8DB-DCD7-4E9F-A2ED-D8AB2118176A}" destId="{B85D033C-CF8C-4B49-AD50-E0E2CA13FC4E}" srcOrd="1" destOrd="0" presId="urn:microsoft.com/office/officeart/2005/8/layout/lProcess2"/>
    <dgm:cxn modelId="{9623DB56-2D63-4A4D-A57E-870A090C5900}" srcId="{D96701CF-9516-49DD-B42C-D1F395509D2B}" destId="{0A64C7EF-AB6E-404C-84B5-582C55C7263B}" srcOrd="0" destOrd="0" parTransId="{82F48F8D-7DB3-487D-8F51-58A74CC8DE27}" sibTransId="{5793E56D-DA9C-4846-AFBF-7A2E16D8D166}"/>
    <dgm:cxn modelId="{CE726C1C-F833-4E0D-B9EF-DAE4E41A1703}" srcId="{D96701CF-9516-49DD-B42C-D1F395509D2B}" destId="{C5C9207A-852D-4A6A-AEDD-FF2353798CF5}" srcOrd="1" destOrd="0" parTransId="{3ED85F0F-690D-45A2-924A-F1892C4CCE73}" sibTransId="{CC41889E-9A5B-422F-B4C8-8DC97333D497}"/>
    <dgm:cxn modelId="{557F7C94-5189-451F-8237-327DC739B9C2}" type="presOf" srcId="{A89C2C52-212C-44EE-8477-A72DC41138BF}" destId="{A8D5B018-13C7-4202-9090-F1079FECEE50}" srcOrd="1" destOrd="0" presId="urn:microsoft.com/office/officeart/2005/8/layout/lProcess2"/>
    <dgm:cxn modelId="{1AC8FFDC-A7DD-4321-9092-E7B095A5FBFB}" type="presParOf" srcId="{1BC7B1E1-A05C-4C1B-9C25-4AA14A31CBF8}" destId="{E5987AE9-4120-4A8C-9EA0-5ABDBE561CA9}" srcOrd="0" destOrd="0" presId="urn:microsoft.com/office/officeart/2005/8/layout/lProcess2"/>
    <dgm:cxn modelId="{51BFB532-AC1B-4E04-8406-DEB0AA3401F2}" type="presParOf" srcId="{E5987AE9-4120-4A8C-9EA0-5ABDBE561CA9}" destId="{CCE2A0B7-789B-4A89-AA57-A0CF3023C231}" srcOrd="0" destOrd="0" presId="urn:microsoft.com/office/officeart/2005/8/layout/lProcess2"/>
    <dgm:cxn modelId="{97E57C4A-5C70-4380-A4A0-3133441C6B6E}" type="presParOf" srcId="{E5987AE9-4120-4A8C-9EA0-5ABDBE561CA9}" destId="{28E68EC1-F221-4779-93B9-5915E417B6D1}" srcOrd="1" destOrd="0" presId="urn:microsoft.com/office/officeart/2005/8/layout/lProcess2"/>
    <dgm:cxn modelId="{6671A6C5-0CCC-474A-83A1-D90983DD9BFE}" type="presParOf" srcId="{E5987AE9-4120-4A8C-9EA0-5ABDBE561CA9}" destId="{A7D1EE9F-E7C3-4B90-B12F-CF8798B95189}" srcOrd="2" destOrd="0" presId="urn:microsoft.com/office/officeart/2005/8/layout/lProcess2"/>
    <dgm:cxn modelId="{DCAA294E-43C8-40FD-B0AB-A9FA054E8939}" type="presParOf" srcId="{A7D1EE9F-E7C3-4B90-B12F-CF8798B95189}" destId="{0B3D365F-5686-43B0-BBD5-07EFA236E28F}" srcOrd="0" destOrd="0" presId="urn:microsoft.com/office/officeart/2005/8/layout/lProcess2"/>
    <dgm:cxn modelId="{FADF78A9-6EEC-46D9-92E0-A2CE850E91C4}" type="presParOf" srcId="{1BC7B1E1-A05C-4C1B-9C25-4AA14A31CBF8}" destId="{35E62DC8-7F7C-4734-9EF7-B181B774FFF7}" srcOrd="1" destOrd="0" presId="urn:microsoft.com/office/officeart/2005/8/layout/lProcess2"/>
    <dgm:cxn modelId="{EDB16892-CD66-45DD-8667-AAE4868522A6}" type="presParOf" srcId="{1BC7B1E1-A05C-4C1B-9C25-4AA14A31CBF8}" destId="{FBB01962-C876-438D-9538-385E89B48E3E}" srcOrd="2" destOrd="0" presId="urn:microsoft.com/office/officeart/2005/8/layout/lProcess2"/>
    <dgm:cxn modelId="{817B7C60-0188-4FCA-8B86-7C4DFE306D4E}" type="presParOf" srcId="{FBB01962-C876-438D-9538-385E89B48E3E}" destId="{5C13653C-03A4-4F2C-B8E9-BFAB4DBBC890}" srcOrd="0" destOrd="0" presId="urn:microsoft.com/office/officeart/2005/8/layout/lProcess2"/>
    <dgm:cxn modelId="{0A57C294-D050-4F64-92AC-F87E69A6B4FF}" type="presParOf" srcId="{FBB01962-C876-438D-9538-385E89B48E3E}" destId="{B1FA6D71-D98A-4AFC-BB7C-DCF4B499D731}" srcOrd="1" destOrd="0" presId="urn:microsoft.com/office/officeart/2005/8/layout/lProcess2"/>
    <dgm:cxn modelId="{E7855679-2762-46EF-BA0F-4F88707C4D2B}" type="presParOf" srcId="{FBB01962-C876-438D-9538-385E89B48E3E}" destId="{DD717616-3EF4-49D8-B06E-5C71DE8070F0}" srcOrd="2" destOrd="0" presId="urn:microsoft.com/office/officeart/2005/8/layout/lProcess2"/>
    <dgm:cxn modelId="{45847481-08C6-4DB8-BD37-92526A64ADAE}" type="presParOf" srcId="{DD717616-3EF4-49D8-B06E-5C71DE8070F0}" destId="{E4CC6DB8-619B-47DC-BAB3-03D4A453EECA}" srcOrd="0" destOrd="0" presId="urn:microsoft.com/office/officeart/2005/8/layout/lProcess2"/>
    <dgm:cxn modelId="{59FEC44D-4E5F-4694-9CEF-D95422F919A3}" type="presParOf" srcId="{1BC7B1E1-A05C-4C1B-9C25-4AA14A31CBF8}" destId="{4812B139-2597-492D-B92F-C85F9E161788}" srcOrd="3" destOrd="0" presId="urn:microsoft.com/office/officeart/2005/8/layout/lProcess2"/>
    <dgm:cxn modelId="{60CCD850-BCF6-4B4D-B1FD-FC147139E822}" type="presParOf" srcId="{1BC7B1E1-A05C-4C1B-9C25-4AA14A31CBF8}" destId="{6F420C11-B1B3-408B-8FE5-6BD9E796D839}" srcOrd="4" destOrd="0" presId="urn:microsoft.com/office/officeart/2005/8/layout/lProcess2"/>
    <dgm:cxn modelId="{C748FAA7-7847-4F07-BBF2-F30B5D39B8CF}" type="presParOf" srcId="{6F420C11-B1B3-408B-8FE5-6BD9E796D839}" destId="{9FBC70FC-710B-44AF-AF5B-CC85D3B9A6DE}" srcOrd="0" destOrd="0" presId="urn:microsoft.com/office/officeart/2005/8/layout/lProcess2"/>
    <dgm:cxn modelId="{B1E14D73-A384-4726-9B76-8AF017BEFA78}" type="presParOf" srcId="{6F420C11-B1B3-408B-8FE5-6BD9E796D839}" destId="{A8D5B018-13C7-4202-9090-F1079FECEE50}" srcOrd="1" destOrd="0" presId="urn:microsoft.com/office/officeart/2005/8/layout/lProcess2"/>
    <dgm:cxn modelId="{A5E0F465-FD4F-4EA7-AA65-BC6BC19CF74F}" type="presParOf" srcId="{6F420C11-B1B3-408B-8FE5-6BD9E796D839}" destId="{0B9E2953-B7AD-4E18-8167-9D3F2CE0AC37}" srcOrd="2" destOrd="0" presId="urn:microsoft.com/office/officeart/2005/8/layout/lProcess2"/>
    <dgm:cxn modelId="{F1039B98-A43A-46F8-96E2-F97574B388AE}" type="presParOf" srcId="{0B9E2953-B7AD-4E18-8167-9D3F2CE0AC37}" destId="{5CEEE254-C198-4A3A-B875-0C4B457C1B2E}" srcOrd="0" destOrd="0" presId="urn:microsoft.com/office/officeart/2005/8/layout/lProcess2"/>
    <dgm:cxn modelId="{68E20B5E-BA1E-4AD6-A18F-945AC54C201F}" type="presParOf" srcId="{1BC7B1E1-A05C-4C1B-9C25-4AA14A31CBF8}" destId="{F0FB0491-FD63-4304-925B-700321DBEF1C}" srcOrd="5" destOrd="0" presId="urn:microsoft.com/office/officeart/2005/8/layout/lProcess2"/>
    <dgm:cxn modelId="{46111F2C-A28C-4D5C-BF5D-0EA3B3772486}" type="presParOf" srcId="{1BC7B1E1-A05C-4C1B-9C25-4AA14A31CBF8}" destId="{85F95BB9-CCC7-4BB8-9009-28260D8CD45D}" srcOrd="6" destOrd="0" presId="urn:microsoft.com/office/officeart/2005/8/layout/lProcess2"/>
    <dgm:cxn modelId="{767A6279-D74E-4C55-B906-C848913013C9}" type="presParOf" srcId="{85F95BB9-CCC7-4BB8-9009-28260D8CD45D}" destId="{AA57A15E-8B87-4982-BE9B-CB8502FC0E8B}" srcOrd="0" destOrd="0" presId="urn:microsoft.com/office/officeart/2005/8/layout/lProcess2"/>
    <dgm:cxn modelId="{1F2C91B3-02CE-42B7-9563-58166F730F0F}" type="presParOf" srcId="{85F95BB9-CCC7-4BB8-9009-28260D8CD45D}" destId="{B85D033C-CF8C-4B49-AD50-E0E2CA13FC4E}" srcOrd="1" destOrd="0" presId="urn:microsoft.com/office/officeart/2005/8/layout/lProcess2"/>
    <dgm:cxn modelId="{204E80C3-5DFC-4D49-895C-1C8B71DE1DA1}" type="presParOf" srcId="{85F95BB9-CCC7-4BB8-9009-28260D8CD45D}" destId="{AEB1CF8C-B923-4AF5-B3FB-18BD71BC825D}" srcOrd="2" destOrd="0" presId="urn:microsoft.com/office/officeart/2005/8/layout/lProcess2"/>
    <dgm:cxn modelId="{ED5D3E88-CDBB-4B39-B92C-C41E8C7B0E17}" type="presParOf" srcId="{AEB1CF8C-B923-4AF5-B3FB-18BD71BC825D}" destId="{7FBD0202-6D2D-44B2-AC67-AF4608CBE28B}" srcOrd="0" destOrd="0" presId="urn:microsoft.com/office/officeart/2005/8/layout/lProcess2"/>
    <dgm:cxn modelId="{EB89E4C8-6555-44D0-98AF-77AA2760E448}" type="presParOf" srcId="{1BC7B1E1-A05C-4C1B-9C25-4AA14A31CBF8}" destId="{5FBBC151-2E2A-43C5-A5CD-BADC334C9C84}" srcOrd="7" destOrd="0" presId="urn:microsoft.com/office/officeart/2005/8/layout/lProcess2"/>
    <dgm:cxn modelId="{35327FD9-FFA4-4CCB-9D98-51F085CD2763}" type="presParOf" srcId="{1BC7B1E1-A05C-4C1B-9C25-4AA14A31CBF8}" destId="{D69D81BA-4DC3-4EF9-A740-37CCCE3C6D4E}" srcOrd="8" destOrd="0" presId="urn:microsoft.com/office/officeart/2005/8/layout/lProcess2"/>
    <dgm:cxn modelId="{D2119858-BAC4-4DF4-8C06-B40149E2B682}" type="presParOf" srcId="{D69D81BA-4DC3-4EF9-A740-37CCCE3C6D4E}" destId="{7C0848FF-88DF-4A72-AD0A-65C2A9B411DD}" srcOrd="0" destOrd="0" presId="urn:microsoft.com/office/officeart/2005/8/layout/lProcess2"/>
    <dgm:cxn modelId="{93DF985F-86BC-4EBD-A940-C9B1CF88F863}" type="presParOf" srcId="{D69D81BA-4DC3-4EF9-A740-37CCCE3C6D4E}" destId="{59971CAD-357A-4962-8D8E-6838CFB0A457}" srcOrd="1" destOrd="0" presId="urn:microsoft.com/office/officeart/2005/8/layout/lProcess2"/>
    <dgm:cxn modelId="{DC17D5C7-77C2-458B-AAC2-EB003E64C2A9}" type="presParOf" srcId="{D69D81BA-4DC3-4EF9-A740-37CCCE3C6D4E}" destId="{D7FF8C2E-557C-4F14-B7D3-E9B5D0D6D00A}" srcOrd="2" destOrd="0" presId="urn:microsoft.com/office/officeart/2005/8/layout/lProcess2"/>
    <dgm:cxn modelId="{EF0010D9-0529-44BB-AC14-ADAB851D4FA3}" type="presParOf" srcId="{D7FF8C2E-557C-4F14-B7D3-E9B5D0D6D00A}" destId="{96A31C69-1383-4625-8559-1C82BE5B143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E0652C-AAC8-4EE2-9B03-51D9DF1381E9}"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FA691E6C-E24F-4831-B568-742736C1DF71}">
      <dgm:prSet/>
      <dgm:spPr/>
      <dgm:t>
        <a:bodyPr anchor="ctr"/>
        <a:lstStyle/>
        <a:p>
          <a:pPr rtl="0"/>
          <a:r>
            <a:rPr lang="en-US" dirty="0" smtClean="0"/>
            <a:t>To Workload Owners</a:t>
          </a:r>
          <a:endParaRPr lang="en-US" dirty="0"/>
        </a:p>
      </dgm:t>
    </dgm:pt>
    <dgm:pt modelId="{61FB8814-5A1B-4C83-9CC1-47EBBAEFAB51}" type="parTrans" cxnId="{3A270715-E659-4AB1-883E-F8D98EC9A1C7}">
      <dgm:prSet/>
      <dgm:spPr/>
      <dgm:t>
        <a:bodyPr/>
        <a:lstStyle/>
        <a:p>
          <a:endParaRPr lang="en-US"/>
        </a:p>
      </dgm:t>
    </dgm:pt>
    <dgm:pt modelId="{3F1BC870-5B23-4B4C-8659-15BE9F308710}" type="sibTrans" cxnId="{3A270715-E659-4AB1-883E-F8D98EC9A1C7}">
      <dgm:prSet/>
      <dgm:spPr/>
      <dgm:t>
        <a:bodyPr/>
        <a:lstStyle/>
        <a:p>
          <a:endParaRPr lang="en-US"/>
        </a:p>
      </dgm:t>
    </dgm:pt>
    <dgm:pt modelId="{4D3975DC-6BED-41C1-B07A-848FBC6BEA75}">
      <dgm:prSet/>
      <dgm:spPr/>
      <dgm:t>
        <a:bodyPr anchor="ctr"/>
        <a:lstStyle/>
        <a:p>
          <a:pPr rtl="0"/>
          <a:r>
            <a:rPr lang="en-US" smtClean="0"/>
            <a:t>Seamless migration to the cloud</a:t>
          </a:r>
          <a:endParaRPr lang="en-US"/>
        </a:p>
      </dgm:t>
    </dgm:pt>
    <dgm:pt modelId="{7E275C7B-F95C-4ADF-B395-4D869E9BBB7E}" type="parTrans" cxnId="{4D624A43-04B5-42EA-8AB4-FC93B7E070B0}">
      <dgm:prSet/>
      <dgm:spPr/>
      <dgm:t>
        <a:bodyPr/>
        <a:lstStyle/>
        <a:p>
          <a:endParaRPr lang="en-US"/>
        </a:p>
      </dgm:t>
    </dgm:pt>
    <dgm:pt modelId="{4EB88D67-32D8-4192-8090-927A7441021A}" type="sibTrans" cxnId="{4D624A43-04B5-42EA-8AB4-FC93B7E070B0}">
      <dgm:prSet/>
      <dgm:spPr/>
      <dgm:t>
        <a:bodyPr/>
        <a:lstStyle/>
        <a:p>
          <a:endParaRPr lang="en-US"/>
        </a:p>
      </dgm:t>
    </dgm:pt>
    <dgm:pt modelId="{910A8769-5588-46B3-A57A-FBF4627F431F}">
      <dgm:prSet/>
      <dgm:spPr/>
      <dgm:t>
        <a:bodyPr anchor="ctr"/>
        <a:lstStyle/>
        <a:p>
          <a:pPr rtl="0"/>
          <a:r>
            <a:rPr lang="en-US" smtClean="0"/>
            <a:t>Move n-tier topology to the cloud</a:t>
          </a:r>
          <a:endParaRPr lang="en-US"/>
        </a:p>
      </dgm:t>
    </dgm:pt>
    <dgm:pt modelId="{F18BDE6D-4DA8-412F-9618-55746D9C704B}" type="parTrans" cxnId="{12A3AF5E-D208-458D-B743-1005B3D7A4E5}">
      <dgm:prSet/>
      <dgm:spPr/>
      <dgm:t>
        <a:bodyPr/>
        <a:lstStyle/>
        <a:p>
          <a:endParaRPr lang="en-US"/>
        </a:p>
      </dgm:t>
    </dgm:pt>
    <dgm:pt modelId="{434A83AA-7050-4060-8C54-A235C243B091}" type="sibTrans" cxnId="{12A3AF5E-D208-458D-B743-1005B3D7A4E5}">
      <dgm:prSet/>
      <dgm:spPr/>
      <dgm:t>
        <a:bodyPr/>
        <a:lstStyle/>
        <a:p>
          <a:endParaRPr lang="en-US"/>
        </a:p>
      </dgm:t>
    </dgm:pt>
    <dgm:pt modelId="{DA4E2012-53CC-4608-A204-C36DA51FAB9D}">
      <dgm:prSet/>
      <dgm:spPr/>
      <dgm:t>
        <a:bodyPr anchor="ctr"/>
        <a:lstStyle/>
        <a:p>
          <a:pPr rtl="0"/>
          <a:r>
            <a:rPr lang="en-US" dirty="0" smtClean="0"/>
            <a:t>Preserve policies, VM settings, IP addresses</a:t>
          </a:r>
          <a:endParaRPr lang="en-US" dirty="0"/>
        </a:p>
      </dgm:t>
    </dgm:pt>
    <dgm:pt modelId="{280B1B1C-A07F-4A8E-B784-B0467129AE62}" type="parTrans" cxnId="{8001403D-79F2-4A51-BDAC-6BA89A25FAF5}">
      <dgm:prSet/>
      <dgm:spPr/>
      <dgm:t>
        <a:bodyPr/>
        <a:lstStyle/>
        <a:p>
          <a:endParaRPr lang="en-US"/>
        </a:p>
      </dgm:t>
    </dgm:pt>
    <dgm:pt modelId="{EAEA88E8-5FA8-40FF-909E-76D09BF047F0}" type="sibTrans" cxnId="{8001403D-79F2-4A51-BDAC-6BA89A25FAF5}">
      <dgm:prSet/>
      <dgm:spPr/>
      <dgm:t>
        <a:bodyPr/>
        <a:lstStyle/>
        <a:p>
          <a:endParaRPr lang="en-US"/>
        </a:p>
      </dgm:t>
    </dgm:pt>
    <dgm:pt modelId="{FC7EAC77-569C-49AD-9CD7-56BEE0787130}">
      <dgm:prSet/>
      <dgm:spPr/>
      <dgm:t>
        <a:bodyPr anchor="ctr"/>
        <a:lstStyle/>
        <a:p>
          <a:pPr rtl="0"/>
          <a:r>
            <a:rPr lang="en-US" dirty="0" smtClean="0"/>
            <a:t>To Enterprises</a:t>
          </a:r>
          <a:endParaRPr lang="en-US" dirty="0"/>
        </a:p>
      </dgm:t>
    </dgm:pt>
    <dgm:pt modelId="{11E3186E-97E5-4CBE-9B53-C96E0ACEF9B2}" type="parTrans" cxnId="{B576C211-D03A-42C1-AD89-7F5AA170EDA9}">
      <dgm:prSet/>
      <dgm:spPr/>
      <dgm:t>
        <a:bodyPr/>
        <a:lstStyle/>
        <a:p>
          <a:endParaRPr lang="en-US"/>
        </a:p>
      </dgm:t>
    </dgm:pt>
    <dgm:pt modelId="{8CBACD82-B0A2-4B4B-98F0-71A2111E7FBC}" type="sibTrans" cxnId="{B576C211-D03A-42C1-AD89-7F5AA170EDA9}">
      <dgm:prSet/>
      <dgm:spPr/>
      <dgm:t>
        <a:bodyPr/>
        <a:lstStyle/>
        <a:p>
          <a:endParaRPr lang="en-US"/>
        </a:p>
      </dgm:t>
    </dgm:pt>
    <dgm:pt modelId="{A45D06EB-5367-4FC6-8EC4-EA7123C2E0B2}">
      <dgm:prSet/>
      <dgm:spPr/>
      <dgm:t>
        <a:bodyPr anchor="ctr"/>
        <a:lstStyle/>
        <a:p>
          <a:pPr rtl="0"/>
          <a:r>
            <a:rPr lang="en-US" dirty="0" smtClean="0"/>
            <a:t>Private Cloud datacenter consolidation and efficiencies</a:t>
          </a:r>
          <a:endParaRPr lang="en-US" dirty="0"/>
        </a:p>
      </dgm:t>
    </dgm:pt>
    <dgm:pt modelId="{96CDF75C-A89E-47F5-AA06-FB549447A8AD}" type="parTrans" cxnId="{7D7ADFFB-8E00-40D5-81FE-C14B1C57FD0E}">
      <dgm:prSet/>
      <dgm:spPr/>
      <dgm:t>
        <a:bodyPr/>
        <a:lstStyle/>
        <a:p>
          <a:endParaRPr lang="en-US"/>
        </a:p>
      </dgm:t>
    </dgm:pt>
    <dgm:pt modelId="{67B74613-58F9-439E-BE55-0FD8783825F8}" type="sibTrans" cxnId="{7D7ADFFB-8E00-40D5-81FE-C14B1C57FD0E}">
      <dgm:prSet/>
      <dgm:spPr/>
      <dgm:t>
        <a:bodyPr/>
        <a:lstStyle/>
        <a:p>
          <a:endParaRPr lang="en-US"/>
        </a:p>
      </dgm:t>
    </dgm:pt>
    <dgm:pt modelId="{1B4BBD80-9856-44D7-BF61-FBCA1A5CC973}">
      <dgm:prSet/>
      <dgm:spPr/>
      <dgm:t>
        <a:bodyPr anchor="ctr"/>
        <a:lstStyle/>
        <a:p>
          <a:pPr rtl="0"/>
          <a:r>
            <a:rPr lang="en-US" dirty="0" smtClean="0"/>
            <a:t>Extension of datacenter into hybrid cloud</a:t>
          </a:r>
          <a:endParaRPr lang="en-US" dirty="0"/>
        </a:p>
      </dgm:t>
    </dgm:pt>
    <dgm:pt modelId="{B355E2F5-BB58-492D-BA91-E62F28EA8CF8}" type="parTrans" cxnId="{EAAB2B1D-59A4-4D39-9785-0A094CA247B8}">
      <dgm:prSet/>
      <dgm:spPr/>
      <dgm:t>
        <a:bodyPr/>
        <a:lstStyle/>
        <a:p>
          <a:endParaRPr lang="en-US"/>
        </a:p>
      </dgm:t>
    </dgm:pt>
    <dgm:pt modelId="{489AB4A2-5F75-4CDB-9928-7DA768A1F066}" type="sibTrans" cxnId="{EAAB2B1D-59A4-4D39-9785-0A094CA247B8}">
      <dgm:prSet/>
      <dgm:spPr/>
      <dgm:t>
        <a:bodyPr/>
        <a:lstStyle/>
        <a:p>
          <a:endParaRPr lang="en-US"/>
        </a:p>
      </dgm:t>
    </dgm:pt>
    <dgm:pt modelId="{F7CFCB58-7346-4CDF-8CDA-56430A645A6F}">
      <dgm:prSet/>
      <dgm:spPr/>
      <dgm:t>
        <a:bodyPr anchor="ctr"/>
        <a:lstStyle/>
        <a:p>
          <a:pPr rtl="0"/>
          <a:r>
            <a:rPr lang="en-US" dirty="0" smtClean="0"/>
            <a:t>Incremental integration of acquired company network infrastructure</a:t>
          </a:r>
          <a:endParaRPr lang="en-US" dirty="0"/>
        </a:p>
      </dgm:t>
    </dgm:pt>
    <dgm:pt modelId="{B885D997-167F-4E67-8C77-D604326408D9}" type="parTrans" cxnId="{5AF81511-A1DA-429E-8639-70CAB3550012}">
      <dgm:prSet/>
      <dgm:spPr/>
      <dgm:t>
        <a:bodyPr/>
        <a:lstStyle/>
        <a:p>
          <a:endParaRPr lang="en-US"/>
        </a:p>
      </dgm:t>
    </dgm:pt>
    <dgm:pt modelId="{A1CCF725-465E-403C-B71E-EADB3B7744A3}" type="sibTrans" cxnId="{5AF81511-A1DA-429E-8639-70CAB3550012}">
      <dgm:prSet/>
      <dgm:spPr/>
      <dgm:t>
        <a:bodyPr/>
        <a:lstStyle/>
        <a:p>
          <a:endParaRPr lang="en-US"/>
        </a:p>
      </dgm:t>
    </dgm:pt>
    <dgm:pt modelId="{E2973166-BC90-4938-B042-55E8720DA96D}">
      <dgm:prSet/>
      <dgm:spPr/>
      <dgm:t>
        <a:bodyPr anchor="ctr"/>
        <a:lstStyle/>
        <a:p>
          <a:pPr rtl="0"/>
          <a:r>
            <a:rPr lang="en-US" smtClean="0"/>
            <a:t>To Hosters</a:t>
          </a:r>
          <a:endParaRPr lang="en-US"/>
        </a:p>
      </dgm:t>
    </dgm:pt>
    <dgm:pt modelId="{9523C1CE-9D38-488E-8E03-5422B95AF7D0}" type="parTrans" cxnId="{EB6F33D1-9566-415F-85A8-3ECD8278785E}">
      <dgm:prSet/>
      <dgm:spPr/>
      <dgm:t>
        <a:bodyPr/>
        <a:lstStyle/>
        <a:p>
          <a:endParaRPr lang="en-US"/>
        </a:p>
      </dgm:t>
    </dgm:pt>
    <dgm:pt modelId="{336F6855-C774-4078-8903-1C2BE230684B}" type="sibTrans" cxnId="{EB6F33D1-9566-415F-85A8-3ECD8278785E}">
      <dgm:prSet/>
      <dgm:spPr/>
      <dgm:t>
        <a:bodyPr/>
        <a:lstStyle/>
        <a:p>
          <a:endParaRPr lang="en-US"/>
        </a:p>
      </dgm:t>
    </dgm:pt>
    <dgm:pt modelId="{2E962805-1D82-4B7B-A3FA-6BCECED006CD}">
      <dgm:prSet/>
      <dgm:spPr/>
      <dgm:t>
        <a:bodyPr anchor="ctr"/>
        <a:lstStyle/>
        <a:p>
          <a:pPr rtl="0"/>
          <a:r>
            <a:rPr lang="en-US" dirty="0" smtClean="0"/>
            <a:t>Bring Your own IP</a:t>
          </a:r>
          <a:endParaRPr lang="en-US" dirty="0"/>
        </a:p>
      </dgm:t>
    </dgm:pt>
    <dgm:pt modelId="{D7A237AA-1287-4B60-B5FC-467ACB696F72}" type="parTrans" cxnId="{5276B5AD-7671-43BB-B4B4-4E323CDE9AFC}">
      <dgm:prSet/>
      <dgm:spPr/>
      <dgm:t>
        <a:bodyPr/>
        <a:lstStyle/>
        <a:p>
          <a:endParaRPr lang="en-US"/>
        </a:p>
      </dgm:t>
    </dgm:pt>
    <dgm:pt modelId="{25B874F4-7F45-4672-A73F-DAD9087C79E3}" type="sibTrans" cxnId="{5276B5AD-7671-43BB-B4B4-4E323CDE9AFC}">
      <dgm:prSet/>
      <dgm:spPr/>
      <dgm:t>
        <a:bodyPr/>
        <a:lstStyle/>
        <a:p>
          <a:endParaRPr lang="en-US"/>
        </a:p>
      </dgm:t>
    </dgm:pt>
    <dgm:pt modelId="{D1228A99-BADB-4D07-8394-E232857B095F}">
      <dgm:prSet/>
      <dgm:spPr/>
      <dgm:t>
        <a:bodyPr anchor="ctr"/>
        <a:lstStyle/>
        <a:p>
          <a:pPr rtl="0"/>
          <a:r>
            <a:rPr lang="en-US" dirty="0" smtClean="0"/>
            <a:t>Bring Your network topology</a:t>
          </a:r>
          <a:endParaRPr lang="en-US" dirty="0"/>
        </a:p>
      </dgm:t>
    </dgm:pt>
    <dgm:pt modelId="{D9FEBD48-0EBE-4FCD-9997-5A30468AD6D9}" type="parTrans" cxnId="{1A7D3DA7-DD34-49BC-A900-1345849AA6C3}">
      <dgm:prSet/>
      <dgm:spPr/>
      <dgm:t>
        <a:bodyPr/>
        <a:lstStyle/>
        <a:p>
          <a:endParaRPr lang="en-US"/>
        </a:p>
      </dgm:t>
    </dgm:pt>
    <dgm:pt modelId="{A3BFA52C-978A-40AC-8089-677965CB749F}" type="sibTrans" cxnId="{1A7D3DA7-DD34-49BC-A900-1345849AA6C3}">
      <dgm:prSet/>
      <dgm:spPr/>
      <dgm:t>
        <a:bodyPr/>
        <a:lstStyle/>
        <a:p>
          <a:endParaRPr lang="en-US"/>
        </a:p>
      </dgm:t>
    </dgm:pt>
    <dgm:pt modelId="{5B885EFA-EC43-48AD-A186-030CEDD91471}">
      <dgm:prSet/>
      <dgm:spPr/>
      <dgm:t>
        <a:bodyPr anchor="ctr"/>
        <a:lstStyle/>
        <a:p>
          <a:pPr rtl="0"/>
          <a:r>
            <a:rPr lang="en-US" dirty="0" smtClean="0"/>
            <a:t>To Private/Public Cloud Datacenter Admins</a:t>
          </a:r>
          <a:endParaRPr lang="en-US" dirty="0"/>
        </a:p>
      </dgm:t>
    </dgm:pt>
    <dgm:pt modelId="{397F2E66-BB8A-4839-890F-A802D5B20EFF}" type="parTrans" cxnId="{3B5527A6-9A9C-4FA6-ABD1-357F5767BF5B}">
      <dgm:prSet/>
      <dgm:spPr/>
      <dgm:t>
        <a:bodyPr/>
        <a:lstStyle/>
        <a:p>
          <a:endParaRPr lang="en-US"/>
        </a:p>
      </dgm:t>
    </dgm:pt>
    <dgm:pt modelId="{3FB6F82D-5BEF-426C-BD95-EA5E1CCD475F}" type="sibTrans" cxnId="{3B5527A6-9A9C-4FA6-ABD1-357F5767BF5B}">
      <dgm:prSet/>
      <dgm:spPr/>
      <dgm:t>
        <a:bodyPr/>
        <a:lstStyle/>
        <a:p>
          <a:endParaRPr lang="en-US"/>
        </a:p>
      </dgm:t>
    </dgm:pt>
    <dgm:pt modelId="{7203DEF8-7462-45C3-9783-35CABF6E3D74}">
      <dgm:prSet/>
      <dgm:spPr/>
      <dgm:t>
        <a:bodyPr anchor="ctr"/>
        <a:lstStyle/>
        <a:p>
          <a:pPr rtl="0"/>
          <a:r>
            <a:rPr lang="en-US" dirty="0" smtClean="0"/>
            <a:t>Flexible VM placement without reconfiguration</a:t>
          </a:r>
          <a:endParaRPr lang="en-US" dirty="0"/>
        </a:p>
      </dgm:t>
    </dgm:pt>
    <dgm:pt modelId="{84B5D497-FE81-469C-B04B-070B34378688}" type="parTrans" cxnId="{5A989BFA-4EA0-4CB1-9E63-5F18AE7695AF}">
      <dgm:prSet/>
      <dgm:spPr/>
      <dgm:t>
        <a:bodyPr/>
        <a:lstStyle/>
        <a:p>
          <a:endParaRPr lang="en-US"/>
        </a:p>
      </dgm:t>
    </dgm:pt>
    <dgm:pt modelId="{26E86B4C-5E57-44E1-A6D1-7C98E7E65BA9}" type="sibTrans" cxnId="{5A989BFA-4EA0-4CB1-9E63-5F18AE7695AF}">
      <dgm:prSet/>
      <dgm:spPr/>
      <dgm:t>
        <a:bodyPr/>
        <a:lstStyle/>
        <a:p>
          <a:endParaRPr lang="en-US"/>
        </a:p>
      </dgm:t>
    </dgm:pt>
    <dgm:pt modelId="{FAF60F1C-96E4-4E6B-905A-A7EF7198128F}">
      <dgm:prSet/>
      <dgm:spPr/>
      <dgm:t>
        <a:bodyPr anchor="ctr"/>
        <a:lstStyle/>
        <a:p>
          <a:pPr rtl="0"/>
          <a:r>
            <a:rPr lang="en-US" dirty="0" smtClean="0"/>
            <a:t>Decoupling of server and network admin roles increases agility</a:t>
          </a:r>
          <a:endParaRPr lang="en-US" dirty="0"/>
        </a:p>
      </dgm:t>
    </dgm:pt>
    <dgm:pt modelId="{642CECAA-B587-4B97-9B62-238D18A60FA6}" type="parTrans" cxnId="{1CA25CE1-EEDD-4E9D-8F6C-811F81CDBAAF}">
      <dgm:prSet/>
      <dgm:spPr/>
      <dgm:t>
        <a:bodyPr/>
        <a:lstStyle/>
        <a:p>
          <a:endParaRPr lang="en-US"/>
        </a:p>
      </dgm:t>
    </dgm:pt>
    <dgm:pt modelId="{15D8678E-C8EE-4EF5-9CC9-0A33CF519748}" type="sibTrans" cxnId="{1CA25CE1-EEDD-4E9D-8F6C-811F81CDBAAF}">
      <dgm:prSet/>
      <dgm:spPr/>
      <dgm:t>
        <a:bodyPr/>
        <a:lstStyle/>
        <a:p>
          <a:endParaRPr lang="en-US"/>
        </a:p>
      </dgm:t>
    </dgm:pt>
    <dgm:pt modelId="{DA719843-CCE5-47A5-AB5D-A0A847D74E20}">
      <dgm:prSet/>
      <dgm:spPr/>
      <dgm:t>
        <a:bodyPr anchor="ctr"/>
        <a:lstStyle/>
        <a:p>
          <a:pPr rtl="0"/>
          <a:r>
            <a:rPr lang="en-US" dirty="0" smtClean="0"/>
            <a:t>Scalable multi-tenancy</a:t>
          </a:r>
          <a:endParaRPr lang="en-US" dirty="0"/>
        </a:p>
      </dgm:t>
    </dgm:pt>
    <dgm:pt modelId="{A6FD0367-F581-4C36-9D6E-54D5FE29738F}" type="parTrans" cxnId="{5B2C850E-DB37-4E31-8A26-F50F21C1A2C2}">
      <dgm:prSet/>
      <dgm:spPr/>
      <dgm:t>
        <a:bodyPr/>
        <a:lstStyle/>
        <a:p>
          <a:endParaRPr lang="en-US"/>
        </a:p>
      </dgm:t>
    </dgm:pt>
    <dgm:pt modelId="{4BA91824-B595-420E-9A3C-B02CB1CCAD88}" type="sibTrans" cxnId="{5B2C850E-DB37-4E31-8A26-F50F21C1A2C2}">
      <dgm:prSet/>
      <dgm:spPr/>
      <dgm:t>
        <a:bodyPr/>
        <a:lstStyle/>
        <a:p>
          <a:endParaRPr lang="en-US"/>
        </a:p>
      </dgm:t>
    </dgm:pt>
    <dgm:pt modelId="{4983395C-A505-4630-933C-E89E55C16E06}" type="pres">
      <dgm:prSet presAssocID="{18E0652C-AAC8-4EE2-9B03-51D9DF1381E9}" presName="vert0" presStyleCnt="0">
        <dgm:presLayoutVars>
          <dgm:dir/>
          <dgm:animOne val="branch"/>
          <dgm:animLvl val="lvl"/>
        </dgm:presLayoutVars>
      </dgm:prSet>
      <dgm:spPr/>
      <dgm:t>
        <a:bodyPr/>
        <a:lstStyle/>
        <a:p>
          <a:endParaRPr lang="en-US"/>
        </a:p>
      </dgm:t>
    </dgm:pt>
    <dgm:pt modelId="{4EDF38B8-CBA0-4533-8D39-1B3C4FA6D212}" type="pres">
      <dgm:prSet presAssocID="{FA691E6C-E24F-4831-B568-742736C1DF71}" presName="thickLine" presStyleLbl="alignNode1" presStyleIdx="0" presStyleCnt="4"/>
      <dgm:spPr/>
      <dgm:t>
        <a:bodyPr/>
        <a:lstStyle/>
        <a:p>
          <a:endParaRPr lang="en-US"/>
        </a:p>
      </dgm:t>
    </dgm:pt>
    <dgm:pt modelId="{E315114B-0BFE-4480-A230-ABA0317912E9}" type="pres">
      <dgm:prSet presAssocID="{FA691E6C-E24F-4831-B568-742736C1DF71}" presName="horz1" presStyleCnt="0"/>
      <dgm:spPr/>
      <dgm:t>
        <a:bodyPr/>
        <a:lstStyle/>
        <a:p>
          <a:endParaRPr lang="en-US"/>
        </a:p>
      </dgm:t>
    </dgm:pt>
    <dgm:pt modelId="{5F6271E2-B617-4866-9144-7AAC814EA0F9}" type="pres">
      <dgm:prSet presAssocID="{FA691E6C-E24F-4831-B568-742736C1DF71}" presName="tx1" presStyleLbl="revTx" presStyleIdx="0" presStyleCnt="15" custScaleX="183816"/>
      <dgm:spPr/>
      <dgm:t>
        <a:bodyPr/>
        <a:lstStyle/>
        <a:p>
          <a:endParaRPr lang="en-US"/>
        </a:p>
      </dgm:t>
    </dgm:pt>
    <dgm:pt modelId="{D6DB27AF-1BDB-4631-8234-077199774B3F}" type="pres">
      <dgm:prSet presAssocID="{FA691E6C-E24F-4831-B568-742736C1DF71}" presName="vert1" presStyleCnt="0"/>
      <dgm:spPr/>
      <dgm:t>
        <a:bodyPr/>
        <a:lstStyle/>
        <a:p>
          <a:endParaRPr lang="en-US"/>
        </a:p>
      </dgm:t>
    </dgm:pt>
    <dgm:pt modelId="{7A050751-701B-4966-96E4-22C00F9E0951}" type="pres">
      <dgm:prSet presAssocID="{4D3975DC-6BED-41C1-B07A-848FBC6BEA75}" presName="vertSpace2a" presStyleCnt="0"/>
      <dgm:spPr/>
      <dgm:t>
        <a:bodyPr/>
        <a:lstStyle/>
        <a:p>
          <a:endParaRPr lang="en-US"/>
        </a:p>
      </dgm:t>
    </dgm:pt>
    <dgm:pt modelId="{C783A7BC-02DE-4168-9AB9-C58A017E4D23}" type="pres">
      <dgm:prSet presAssocID="{4D3975DC-6BED-41C1-B07A-848FBC6BEA75}" presName="horz2" presStyleCnt="0"/>
      <dgm:spPr/>
      <dgm:t>
        <a:bodyPr/>
        <a:lstStyle/>
        <a:p>
          <a:endParaRPr lang="en-US"/>
        </a:p>
      </dgm:t>
    </dgm:pt>
    <dgm:pt modelId="{B12EECCA-7561-46F2-B9F4-DBB52305AF3F}" type="pres">
      <dgm:prSet presAssocID="{4D3975DC-6BED-41C1-B07A-848FBC6BEA75}" presName="horzSpace2" presStyleCnt="0"/>
      <dgm:spPr/>
      <dgm:t>
        <a:bodyPr/>
        <a:lstStyle/>
        <a:p>
          <a:endParaRPr lang="en-US"/>
        </a:p>
      </dgm:t>
    </dgm:pt>
    <dgm:pt modelId="{9F0D159E-D269-4A7F-A27E-496BC645058B}" type="pres">
      <dgm:prSet presAssocID="{4D3975DC-6BED-41C1-B07A-848FBC6BEA75}" presName="tx2" presStyleLbl="revTx" presStyleIdx="1" presStyleCnt="15"/>
      <dgm:spPr/>
      <dgm:t>
        <a:bodyPr/>
        <a:lstStyle/>
        <a:p>
          <a:endParaRPr lang="en-US"/>
        </a:p>
      </dgm:t>
    </dgm:pt>
    <dgm:pt modelId="{AC75B4AE-CBB3-4F09-AC99-71D3E2AE41A7}" type="pres">
      <dgm:prSet presAssocID="{4D3975DC-6BED-41C1-B07A-848FBC6BEA75}" presName="vert2" presStyleCnt="0"/>
      <dgm:spPr/>
      <dgm:t>
        <a:bodyPr/>
        <a:lstStyle/>
        <a:p>
          <a:endParaRPr lang="en-US"/>
        </a:p>
      </dgm:t>
    </dgm:pt>
    <dgm:pt modelId="{07D9BAB4-8495-4EB2-8606-60B11BD7BED1}" type="pres">
      <dgm:prSet presAssocID="{4D3975DC-6BED-41C1-B07A-848FBC6BEA75}" presName="thinLine2b" presStyleLbl="callout" presStyleIdx="0" presStyleCnt="11"/>
      <dgm:spPr/>
      <dgm:t>
        <a:bodyPr/>
        <a:lstStyle/>
        <a:p>
          <a:endParaRPr lang="en-US"/>
        </a:p>
      </dgm:t>
    </dgm:pt>
    <dgm:pt modelId="{116E5E6A-01EA-43B1-B935-7BD649C6D818}" type="pres">
      <dgm:prSet presAssocID="{4D3975DC-6BED-41C1-B07A-848FBC6BEA75}" presName="vertSpace2b" presStyleCnt="0"/>
      <dgm:spPr/>
      <dgm:t>
        <a:bodyPr/>
        <a:lstStyle/>
        <a:p>
          <a:endParaRPr lang="en-US"/>
        </a:p>
      </dgm:t>
    </dgm:pt>
    <dgm:pt modelId="{5CBCD1F2-617F-414B-92B1-A8B32D698F59}" type="pres">
      <dgm:prSet presAssocID="{910A8769-5588-46B3-A57A-FBF4627F431F}" presName="horz2" presStyleCnt="0"/>
      <dgm:spPr/>
      <dgm:t>
        <a:bodyPr/>
        <a:lstStyle/>
        <a:p>
          <a:endParaRPr lang="en-US"/>
        </a:p>
      </dgm:t>
    </dgm:pt>
    <dgm:pt modelId="{C05D0DD5-1622-4AA3-9A5D-17B2823C5E8E}" type="pres">
      <dgm:prSet presAssocID="{910A8769-5588-46B3-A57A-FBF4627F431F}" presName="horzSpace2" presStyleCnt="0"/>
      <dgm:spPr/>
      <dgm:t>
        <a:bodyPr/>
        <a:lstStyle/>
        <a:p>
          <a:endParaRPr lang="en-US"/>
        </a:p>
      </dgm:t>
    </dgm:pt>
    <dgm:pt modelId="{0854705C-B6DD-41A1-A265-DB9CA2480FE0}" type="pres">
      <dgm:prSet presAssocID="{910A8769-5588-46B3-A57A-FBF4627F431F}" presName="tx2" presStyleLbl="revTx" presStyleIdx="2" presStyleCnt="15"/>
      <dgm:spPr/>
      <dgm:t>
        <a:bodyPr/>
        <a:lstStyle/>
        <a:p>
          <a:endParaRPr lang="en-US"/>
        </a:p>
      </dgm:t>
    </dgm:pt>
    <dgm:pt modelId="{A625C7B7-DF30-4358-8590-075817BCA957}" type="pres">
      <dgm:prSet presAssocID="{910A8769-5588-46B3-A57A-FBF4627F431F}" presName="vert2" presStyleCnt="0"/>
      <dgm:spPr/>
      <dgm:t>
        <a:bodyPr/>
        <a:lstStyle/>
        <a:p>
          <a:endParaRPr lang="en-US"/>
        </a:p>
      </dgm:t>
    </dgm:pt>
    <dgm:pt modelId="{83680836-1A6F-4D9F-8BE8-76179063B346}" type="pres">
      <dgm:prSet presAssocID="{910A8769-5588-46B3-A57A-FBF4627F431F}" presName="thinLine2b" presStyleLbl="callout" presStyleIdx="1" presStyleCnt="11"/>
      <dgm:spPr/>
      <dgm:t>
        <a:bodyPr/>
        <a:lstStyle/>
        <a:p>
          <a:endParaRPr lang="en-US"/>
        </a:p>
      </dgm:t>
    </dgm:pt>
    <dgm:pt modelId="{91E344C8-C5E2-4CF5-A793-B787D5B0B907}" type="pres">
      <dgm:prSet presAssocID="{910A8769-5588-46B3-A57A-FBF4627F431F}" presName="vertSpace2b" presStyleCnt="0"/>
      <dgm:spPr/>
      <dgm:t>
        <a:bodyPr/>
        <a:lstStyle/>
        <a:p>
          <a:endParaRPr lang="en-US"/>
        </a:p>
      </dgm:t>
    </dgm:pt>
    <dgm:pt modelId="{69040FA1-FD48-4BB7-B677-0C59BCBC876E}" type="pres">
      <dgm:prSet presAssocID="{DA4E2012-53CC-4608-A204-C36DA51FAB9D}" presName="horz2" presStyleCnt="0"/>
      <dgm:spPr/>
      <dgm:t>
        <a:bodyPr/>
        <a:lstStyle/>
        <a:p>
          <a:endParaRPr lang="en-US"/>
        </a:p>
      </dgm:t>
    </dgm:pt>
    <dgm:pt modelId="{595D80DA-5959-4624-8E9C-0B62B2A9A778}" type="pres">
      <dgm:prSet presAssocID="{DA4E2012-53CC-4608-A204-C36DA51FAB9D}" presName="horzSpace2" presStyleCnt="0"/>
      <dgm:spPr/>
      <dgm:t>
        <a:bodyPr/>
        <a:lstStyle/>
        <a:p>
          <a:endParaRPr lang="en-US"/>
        </a:p>
      </dgm:t>
    </dgm:pt>
    <dgm:pt modelId="{259685D2-1365-4F6E-B29D-18B605669E46}" type="pres">
      <dgm:prSet presAssocID="{DA4E2012-53CC-4608-A204-C36DA51FAB9D}" presName="tx2" presStyleLbl="revTx" presStyleIdx="3" presStyleCnt="15"/>
      <dgm:spPr/>
      <dgm:t>
        <a:bodyPr/>
        <a:lstStyle/>
        <a:p>
          <a:endParaRPr lang="en-US"/>
        </a:p>
      </dgm:t>
    </dgm:pt>
    <dgm:pt modelId="{EC916B47-1A42-4D7A-9FEC-65BD0140946B}" type="pres">
      <dgm:prSet presAssocID="{DA4E2012-53CC-4608-A204-C36DA51FAB9D}" presName="vert2" presStyleCnt="0"/>
      <dgm:spPr/>
      <dgm:t>
        <a:bodyPr/>
        <a:lstStyle/>
        <a:p>
          <a:endParaRPr lang="en-US"/>
        </a:p>
      </dgm:t>
    </dgm:pt>
    <dgm:pt modelId="{5C3B332F-5A76-429C-A0E0-A2EA030C78C4}" type="pres">
      <dgm:prSet presAssocID="{DA4E2012-53CC-4608-A204-C36DA51FAB9D}" presName="thinLine2b" presStyleLbl="callout" presStyleIdx="2" presStyleCnt="11"/>
      <dgm:spPr/>
      <dgm:t>
        <a:bodyPr/>
        <a:lstStyle/>
        <a:p>
          <a:endParaRPr lang="en-US"/>
        </a:p>
      </dgm:t>
    </dgm:pt>
    <dgm:pt modelId="{3FBB70B2-C639-4FB7-9690-C6B01D16056A}" type="pres">
      <dgm:prSet presAssocID="{DA4E2012-53CC-4608-A204-C36DA51FAB9D}" presName="vertSpace2b" presStyleCnt="0"/>
      <dgm:spPr/>
      <dgm:t>
        <a:bodyPr/>
        <a:lstStyle/>
        <a:p>
          <a:endParaRPr lang="en-US"/>
        </a:p>
      </dgm:t>
    </dgm:pt>
    <dgm:pt modelId="{126BABB6-4FAA-45C3-87B4-D1CD3E8BB05F}" type="pres">
      <dgm:prSet presAssocID="{FC7EAC77-569C-49AD-9CD7-56BEE0787130}" presName="thickLine" presStyleLbl="alignNode1" presStyleIdx="1" presStyleCnt="4"/>
      <dgm:spPr/>
      <dgm:t>
        <a:bodyPr/>
        <a:lstStyle/>
        <a:p>
          <a:endParaRPr lang="en-US"/>
        </a:p>
      </dgm:t>
    </dgm:pt>
    <dgm:pt modelId="{9C7141D2-8629-407A-B308-3153CEA172E5}" type="pres">
      <dgm:prSet presAssocID="{FC7EAC77-569C-49AD-9CD7-56BEE0787130}" presName="horz1" presStyleCnt="0"/>
      <dgm:spPr/>
      <dgm:t>
        <a:bodyPr/>
        <a:lstStyle/>
        <a:p>
          <a:endParaRPr lang="en-US"/>
        </a:p>
      </dgm:t>
    </dgm:pt>
    <dgm:pt modelId="{D69D1A9C-0F89-4CDB-9FF4-088467A09B0F}" type="pres">
      <dgm:prSet presAssocID="{FC7EAC77-569C-49AD-9CD7-56BEE0787130}" presName="tx1" presStyleLbl="revTx" presStyleIdx="4" presStyleCnt="15" custScaleX="183816"/>
      <dgm:spPr/>
      <dgm:t>
        <a:bodyPr/>
        <a:lstStyle/>
        <a:p>
          <a:endParaRPr lang="en-US"/>
        </a:p>
      </dgm:t>
    </dgm:pt>
    <dgm:pt modelId="{C32F71C1-606C-48F9-9D7F-3593175EE093}" type="pres">
      <dgm:prSet presAssocID="{FC7EAC77-569C-49AD-9CD7-56BEE0787130}" presName="vert1" presStyleCnt="0"/>
      <dgm:spPr/>
      <dgm:t>
        <a:bodyPr/>
        <a:lstStyle/>
        <a:p>
          <a:endParaRPr lang="en-US"/>
        </a:p>
      </dgm:t>
    </dgm:pt>
    <dgm:pt modelId="{DAD6A846-B696-4E37-AA92-E8BA47DD6575}" type="pres">
      <dgm:prSet presAssocID="{A45D06EB-5367-4FC6-8EC4-EA7123C2E0B2}" presName="vertSpace2a" presStyleCnt="0"/>
      <dgm:spPr/>
      <dgm:t>
        <a:bodyPr/>
        <a:lstStyle/>
        <a:p>
          <a:endParaRPr lang="en-US"/>
        </a:p>
      </dgm:t>
    </dgm:pt>
    <dgm:pt modelId="{F5B67663-B54F-4F5E-BB47-87743DA26C17}" type="pres">
      <dgm:prSet presAssocID="{A45D06EB-5367-4FC6-8EC4-EA7123C2E0B2}" presName="horz2" presStyleCnt="0"/>
      <dgm:spPr/>
      <dgm:t>
        <a:bodyPr/>
        <a:lstStyle/>
        <a:p>
          <a:endParaRPr lang="en-US"/>
        </a:p>
      </dgm:t>
    </dgm:pt>
    <dgm:pt modelId="{2D416BE9-CCCD-463F-949F-868F5B6D8877}" type="pres">
      <dgm:prSet presAssocID="{A45D06EB-5367-4FC6-8EC4-EA7123C2E0B2}" presName="horzSpace2" presStyleCnt="0"/>
      <dgm:spPr/>
      <dgm:t>
        <a:bodyPr/>
        <a:lstStyle/>
        <a:p>
          <a:endParaRPr lang="en-US"/>
        </a:p>
      </dgm:t>
    </dgm:pt>
    <dgm:pt modelId="{DFC3581B-829A-4837-B2A1-FE8CA1569E92}" type="pres">
      <dgm:prSet presAssocID="{A45D06EB-5367-4FC6-8EC4-EA7123C2E0B2}" presName="tx2" presStyleLbl="revTx" presStyleIdx="5" presStyleCnt="15"/>
      <dgm:spPr/>
      <dgm:t>
        <a:bodyPr/>
        <a:lstStyle/>
        <a:p>
          <a:endParaRPr lang="en-US"/>
        </a:p>
      </dgm:t>
    </dgm:pt>
    <dgm:pt modelId="{25976607-5975-4DAC-BA9E-7F50141719A6}" type="pres">
      <dgm:prSet presAssocID="{A45D06EB-5367-4FC6-8EC4-EA7123C2E0B2}" presName="vert2" presStyleCnt="0"/>
      <dgm:spPr/>
      <dgm:t>
        <a:bodyPr/>
        <a:lstStyle/>
        <a:p>
          <a:endParaRPr lang="en-US"/>
        </a:p>
      </dgm:t>
    </dgm:pt>
    <dgm:pt modelId="{0030605B-8F36-41E1-A011-E6D576CD1D5C}" type="pres">
      <dgm:prSet presAssocID="{A45D06EB-5367-4FC6-8EC4-EA7123C2E0B2}" presName="thinLine2b" presStyleLbl="callout" presStyleIdx="3" presStyleCnt="11"/>
      <dgm:spPr/>
      <dgm:t>
        <a:bodyPr/>
        <a:lstStyle/>
        <a:p>
          <a:endParaRPr lang="en-US"/>
        </a:p>
      </dgm:t>
    </dgm:pt>
    <dgm:pt modelId="{0EDD3500-0171-44F4-9CA0-182734C08675}" type="pres">
      <dgm:prSet presAssocID="{A45D06EB-5367-4FC6-8EC4-EA7123C2E0B2}" presName="vertSpace2b" presStyleCnt="0"/>
      <dgm:spPr/>
      <dgm:t>
        <a:bodyPr/>
        <a:lstStyle/>
        <a:p>
          <a:endParaRPr lang="en-US"/>
        </a:p>
      </dgm:t>
    </dgm:pt>
    <dgm:pt modelId="{751AEE32-E997-4C51-9613-82005F5F9F09}" type="pres">
      <dgm:prSet presAssocID="{1B4BBD80-9856-44D7-BF61-FBCA1A5CC973}" presName="horz2" presStyleCnt="0"/>
      <dgm:spPr/>
      <dgm:t>
        <a:bodyPr/>
        <a:lstStyle/>
        <a:p>
          <a:endParaRPr lang="en-US"/>
        </a:p>
      </dgm:t>
    </dgm:pt>
    <dgm:pt modelId="{8F0D25F4-EC55-4E9B-870D-D400217AA628}" type="pres">
      <dgm:prSet presAssocID="{1B4BBD80-9856-44D7-BF61-FBCA1A5CC973}" presName="horzSpace2" presStyleCnt="0"/>
      <dgm:spPr/>
      <dgm:t>
        <a:bodyPr/>
        <a:lstStyle/>
        <a:p>
          <a:endParaRPr lang="en-US"/>
        </a:p>
      </dgm:t>
    </dgm:pt>
    <dgm:pt modelId="{82F92357-C293-471E-A419-44FAFD9087B5}" type="pres">
      <dgm:prSet presAssocID="{1B4BBD80-9856-44D7-BF61-FBCA1A5CC973}" presName="tx2" presStyleLbl="revTx" presStyleIdx="6" presStyleCnt="15"/>
      <dgm:spPr/>
      <dgm:t>
        <a:bodyPr/>
        <a:lstStyle/>
        <a:p>
          <a:endParaRPr lang="en-US"/>
        </a:p>
      </dgm:t>
    </dgm:pt>
    <dgm:pt modelId="{020115E1-3121-458A-A1CF-BCD60F335B57}" type="pres">
      <dgm:prSet presAssocID="{1B4BBD80-9856-44D7-BF61-FBCA1A5CC973}" presName="vert2" presStyleCnt="0"/>
      <dgm:spPr/>
      <dgm:t>
        <a:bodyPr/>
        <a:lstStyle/>
        <a:p>
          <a:endParaRPr lang="en-US"/>
        </a:p>
      </dgm:t>
    </dgm:pt>
    <dgm:pt modelId="{36A3A3B7-200F-445E-B3A6-2F60A406E63A}" type="pres">
      <dgm:prSet presAssocID="{1B4BBD80-9856-44D7-BF61-FBCA1A5CC973}" presName="thinLine2b" presStyleLbl="callout" presStyleIdx="4" presStyleCnt="11"/>
      <dgm:spPr/>
      <dgm:t>
        <a:bodyPr/>
        <a:lstStyle/>
        <a:p>
          <a:endParaRPr lang="en-US"/>
        </a:p>
      </dgm:t>
    </dgm:pt>
    <dgm:pt modelId="{5EE34277-84B6-4B74-8B3E-0EB34D543ECB}" type="pres">
      <dgm:prSet presAssocID="{1B4BBD80-9856-44D7-BF61-FBCA1A5CC973}" presName="vertSpace2b" presStyleCnt="0"/>
      <dgm:spPr/>
      <dgm:t>
        <a:bodyPr/>
        <a:lstStyle/>
        <a:p>
          <a:endParaRPr lang="en-US"/>
        </a:p>
      </dgm:t>
    </dgm:pt>
    <dgm:pt modelId="{FEB7189C-853C-488B-973F-940A2B918D72}" type="pres">
      <dgm:prSet presAssocID="{F7CFCB58-7346-4CDF-8CDA-56430A645A6F}" presName="horz2" presStyleCnt="0"/>
      <dgm:spPr/>
      <dgm:t>
        <a:bodyPr/>
        <a:lstStyle/>
        <a:p>
          <a:endParaRPr lang="en-US"/>
        </a:p>
      </dgm:t>
    </dgm:pt>
    <dgm:pt modelId="{40007DD2-0E05-4401-873F-EA624E1A7E8A}" type="pres">
      <dgm:prSet presAssocID="{F7CFCB58-7346-4CDF-8CDA-56430A645A6F}" presName="horzSpace2" presStyleCnt="0"/>
      <dgm:spPr/>
      <dgm:t>
        <a:bodyPr/>
        <a:lstStyle/>
        <a:p>
          <a:endParaRPr lang="en-US"/>
        </a:p>
      </dgm:t>
    </dgm:pt>
    <dgm:pt modelId="{C55F8B95-7DEB-4DA0-901D-8536E58A21A5}" type="pres">
      <dgm:prSet presAssocID="{F7CFCB58-7346-4CDF-8CDA-56430A645A6F}" presName="tx2" presStyleLbl="revTx" presStyleIdx="7" presStyleCnt="15"/>
      <dgm:spPr/>
      <dgm:t>
        <a:bodyPr/>
        <a:lstStyle/>
        <a:p>
          <a:endParaRPr lang="en-US"/>
        </a:p>
      </dgm:t>
    </dgm:pt>
    <dgm:pt modelId="{04469B6F-53E8-47A6-959D-A4DBB3E1B2C5}" type="pres">
      <dgm:prSet presAssocID="{F7CFCB58-7346-4CDF-8CDA-56430A645A6F}" presName="vert2" presStyleCnt="0"/>
      <dgm:spPr/>
      <dgm:t>
        <a:bodyPr/>
        <a:lstStyle/>
        <a:p>
          <a:endParaRPr lang="en-US"/>
        </a:p>
      </dgm:t>
    </dgm:pt>
    <dgm:pt modelId="{51461EFA-D377-44F0-B717-FF4E250CF1EF}" type="pres">
      <dgm:prSet presAssocID="{F7CFCB58-7346-4CDF-8CDA-56430A645A6F}" presName="thinLine2b" presStyleLbl="callout" presStyleIdx="5" presStyleCnt="11"/>
      <dgm:spPr/>
      <dgm:t>
        <a:bodyPr/>
        <a:lstStyle/>
        <a:p>
          <a:endParaRPr lang="en-US"/>
        </a:p>
      </dgm:t>
    </dgm:pt>
    <dgm:pt modelId="{516E0D92-19E5-4AC8-B932-DEF3B942826B}" type="pres">
      <dgm:prSet presAssocID="{F7CFCB58-7346-4CDF-8CDA-56430A645A6F}" presName="vertSpace2b" presStyleCnt="0"/>
      <dgm:spPr/>
      <dgm:t>
        <a:bodyPr/>
        <a:lstStyle/>
        <a:p>
          <a:endParaRPr lang="en-US"/>
        </a:p>
      </dgm:t>
    </dgm:pt>
    <dgm:pt modelId="{385B571E-53B9-4C4F-8E9E-0EF4C4193FD8}" type="pres">
      <dgm:prSet presAssocID="{E2973166-BC90-4938-B042-55E8720DA96D}" presName="thickLine" presStyleLbl="alignNode1" presStyleIdx="2" presStyleCnt="4"/>
      <dgm:spPr/>
      <dgm:t>
        <a:bodyPr/>
        <a:lstStyle/>
        <a:p>
          <a:endParaRPr lang="en-US"/>
        </a:p>
      </dgm:t>
    </dgm:pt>
    <dgm:pt modelId="{72561837-ADD3-4228-BF68-20C337A253BA}" type="pres">
      <dgm:prSet presAssocID="{E2973166-BC90-4938-B042-55E8720DA96D}" presName="horz1" presStyleCnt="0"/>
      <dgm:spPr/>
      <dgm:t>
        <a:bodyPr/>
        <a:lstStyle/>
        <a:p>
          <a:endParaRPr lang="en-US"/>
        </a:p>
      </dgm:t>
    </dgm:pt>
    <dgm:pt modelId="{267E8E2F-3A16-4C83-8866-C7A6A044E7C1}" type="pres">
      <dgm:prSet presAssocID="{E2973166-BC90-4938-B042-55E8720DA96D}" presName="tx1" presStyleLbl="revTx" presStyleIdx="8" presStyleCnt="15" custScaleX="183816"/>
      <dgm:spPr/>
      <dgm:t>
        <a:bodyPr/>
        <a:lstStyle/>
        <a:p>
          <a:endParaRPr lang="en-US"/>
        </a:p>
      </dgm:t>
    </dgm:pt>
    <dgm:pt modelId="{E4F73DBE-AFDE-481F-B731-247A1B13CDAC}" type="pres">
      <dgm:prSet presAssocID="{E2973166-BC90-4938-B042-55E8720DA96D}" presName="vert1" presStyleCnt="0"/>
      <dgm:spPr/>
      <dgm:t>
        <a:bodyPr/>
        <a:lstStyle/>
        <a:p>
          <a:endParaRPr lang="en-US"/>
        </a:p>
      </dgm:t>
    </dgm:pt>
    <dgm:pt modelId="{0AF2147D-E299-4485-85E0-A7EF0B708C01}" type="pres">
      <dgm:prSet presAssocID="{2E962805-1D82-4B7B-A3FA-6BCECED006CD}" presName="vertSpace2a" presStyleCnt="0"/>
      <dgm:spPr/>
      <dgm:t>
        <a:bodyPr/>
        <a:lstStyle/>
        <a:p>
          <a:endParaRPr lang="en-US"/>
        </a:p>
      </dgm:t>
    </dgm:pt>
    <dgm:pt modelId="{C253C5DD-87AA-4CB2-A97D-0634E13A4BF8}" type="pres">
      <dgm:prSet presAssocID="{2E962805-1D82-4B7B-A3FA-6BCECED006CD}" presName="horz2" presStyleCnt="0"/>
      <dgm:spPr/>
      <dgm:t>
        <a:bodyPr/>
        <a:lstStyle/>
        <a:p>
          <a:endParaRPr lang="en-US"/>
        </a:p>
      </dgm:t>
    </dgm:pt>
    <dgm:pt modelId="{9C183621-D414-455A-B058-8FF508E333F2}" type="pres">
      <dgm:prSet presAssocID="{2E962805-1D82-4B7B-A3FA-6BCECED006CD}" presName="horzSpace2" presStyleCnt="0"/>
      <dgm:spPr/>
      <dgm:t>
        <a:bodyPr/>
        <a:lstStyle/>
        <a:p>
          <a:endParaRPr lang="en-US"/>
        </a:p>
      </dgm:t>
    </dgm:pt>
    <dgm:pt modelId="{1C043E7A-6284-4116-B87E-BD8E8133F98C}" type="pres">
      <dgm:prSet presAssocID="{2E962805-1D82-4B7B-A3FA-6BCECED006CD}" presName="tx2" presStyleLbl="revTx" presStyleIdx="9" presStyleCnt="15"/>
      <dgm:spPr/>
      <dgm:t>
        <a:bodyPr/>
        <a:lstStyle/>
        <a:p>
          <a:endParaRPr lang="en-US"/>
        </a:p>
      </dgm:t>
    </dgm:pt>
    <dgm:pt modelId="{A293A2BA-EA48-43D6-99CD-CD98C82F7436}" type="pres">
      <dgm:prSet presAssocID="{2E962805-1D82-4B7B-A3FA-6BCECED006CD}" presName="vert2" presStyleCnt="0"/>
      <dgm:spPr/>
      <dgm:t>
        <a:bodyPr/>
        <a:lstStyle/>
        <a:p>
          <a:endParaRPr lang="en-US"/>
        </a:p>
      </dgm:t>
    </dgm:pt>
    <dgm:pt modelId="{C5913D89-E057-45B4-9305-F5A7D7BB9948}" type="pres">
      <dgm:prSet presAssocID="{2E962805-1D82-4B7B-A3FA-6BCECED006CD}" presName="thinLine2b" presStyleLbl="callout" presStyleIdx="6" presStyleCnt="11"/>
      <dgm:spPr/>
      <dgm:t>
        <a:bodyPr/>
        <a:lstStyle/>
        <a:p>
          <a:endParaRPr lang="en-US"/>
        </a:p>
      </dgm:t>
    </dgm:pt>
    <dgm:pt modelId="{F61FF5F0-6FC6-4873-AE93-8583910B8E54}" type="pres">
      <dgm:prSet presAssocID="{2E962805-1D82-4B7B-A3FA-6BCECED006CD}" presName="vertSpace2b" presStyleCnt="0"/>
      <dgm:spPr/>
      <dgm:t>
        <a:bodyPr/>
        <a:lstStyle/>
        <a:p>
          <a:endParaRPr lang="en-US"/>
        </a:p>
      </dgm:t>
    </dgm:pt>
    <dgm:pt modelId="{249ECC49-CF22-473C-96D6-4C3A12AC48D5}" type="pres">
      <dgm:prSet presAssocID="{D1228A99-BADB-4D07-8394-E232857B095F}" presName="horz2" presStyleCnt="0"/>
      <dgm:spPr/>
      <dgm:t>
        <a:bodyPr/>
        <a:lstStyle/>
        <a:p>
          <a:endParaRPr lang="en-US"/>
        </a:p>
      </dgm:t>
    </dgm:pt>
    <dgm:pt modelId="{1AFAFE91-4002-4078-90E0-7310E17FE351}" type="pres">
      <dgm:prSet presAssocID="{D1228A99-BADB-4D07-8394-E232857B095F}" presName="horzSpace2" presStyleCnt="0"/>
      <dgm:spPr/>
      <dgm:t>
        <a:bodyPr/>
        <a:lstStyle/>
        <a:p>
          <a:endParaRPr lang="en-US"/>
        </a:p>
      </dgm:t>
    </dgm:pt>
    <dgm:pt modelId="{65496664-4E7D-4289-8E5C-6CDA491664D9}" type="pres">
      <dgm:prSet presAssocID="{D1228A99-BADB-4D07-8394-E232857B095F}" presName="tx2" presStyleLbl="revTx" presStyleIdx="10" presStyleCnt="15"/>
      <dgm:spPr/>
      <dgm:t>
        <a:bodyPr/>
        <a:lstStyle/>
        <a:p>
          <a:endParaRPr lang="en-US"/>
        </a:p>
      </dgm:t>
    </dgm:pt>
    <dgm:pt modelId="{49C3404C-49E0-401F-9BC9-6277DB2FE659}" type="pres">
      <dgm:prSet presAssocID="{D1228A99-BADB-4D07-8394-E232857B095F}" presName="vert2" presStyleCnt="0"/>
      <dgm:spPr/>
      <dgm:t>
        <a:bodyPr/>
        <a:lstStyle/>
        <a:p>
          <a:endParaRPr lang="en-US"/>
        </a:p>
      </dgm:t>
    </dgm:pt>
    <dgm:pt modelId="{F521A64A-E312-4EE3-A3D5-DD6DE25C041B}" type="pres">
      <dgm:prSet presAssocID="{D1228A99-BADB-4D07-8394-E232857B095F}" presName="thinLine2b" presStyleLbl="callout" presStyleIdx="7" presStyleCnt="11"/>
      <dgm:spPr/>
      <dgm:t>
        <a:bodyPr/>
        <a:lstStyle/>
        <a:p>
          <a:endParaRPr lang="en-US"/>
        </a:p>
      </dgm:t>
    </dgm:pt>
    <dgm:pt modelId="{CF987844-4DF5-40F5-BCF3-1AF94DA6EDA1}" type="pres">
      <dgm:prSet presAssocID="{D1228A99-BADB-4D07-8394-E232857B095F}" presName="vertSpace2b" presStyleCnt="0"/>
      <dgm:spPr/>
      <dgm:t>
        <a:bodyPr/>
        <a:lstStyle/>
        <a:p>
          <a:endParaRPr lang="en-US"/>
        </a:p>
      </dgm:t>
    </dgm:pt>
    <dgm:pt modelId="{52E4D62B-4B27-4EDF-B406-D9B81C22E119}" type="pres">
      <dgm:prSet presAssocID="{DA719843-CCE5-47A5-AB5D-A0A847D74E20}" presName="horz2" presStyleCnt="0"/>
      <dgm:spPr/>
      <dgm:t>
        <a:bodyPr/>
        <a:lstStyle/>
        <a:p>
          <a:endParaRPr lang="en-US"/>
        </a:p>
      </dgm:t>
    </dgm:pt>
    <dgm:pt modelId="{E6065D4B-86F3-43B6-83EB-871BFEB78AAE}" type="pres">
      <dgm:prSet presAssocID="{DA719843-CCE5-47A5-AB5D-A0A847D74E20}" presName="horzSpace2" presStyleCnt="0"/>
      <dgm:spPr/>
      <dgm:t>
        <a:bodyPr/>
        <a:lstStyle/>
        <a:p>
          <a:endParaRPr lang="en-US"/>
        </a:p>
      </dgm:t>
    </dgm:pt>
    <dgm:pt modelId="{F690021C-9077-4E7C-9F68-B8185530131A}" type="pres">
      <dgm:prSet presAssocID="{DA719843-CCE5-47A5-AB5D-A0A847D74E20}" presName="tx2" presStyleLbl="revTx" presStyleIdx="11" presStyleCnt="15"/>
      <dgm:spPr/>
      <dgm:t>
        <a:bodyPr/>
        <a:lstStyle/>
        <a:p>
          <a:endParaRPr lang="en-US"/>
        </a:p>
      </dgm:t>
    </dgm:pt>
    <dgm:pt modelId="{8D26E640-E46A-40C8-B74D-F0999C237311}" type="pres">
      <dgm:prSet presAssocID="{DA719843-CCE5-47A5-AB5D-A0A847D74E20}" presName="vert2" presStyleCnt="0"/>
      <dgm:spPr/>
      <dgm:t>
        <a:bodyPr/>
        <a:lstStyle/>
        <a:p>
          <a:endParaRPr lang="en-US"/>
        </a:p>
      </dgm:t>
    </dgm:pt>
    <dgm:pt modelId="{815A809F-4CE3-4D8A-9B9C-20E509E11AD4}" type="pres">
      <dgm:prSet presAssocID="{DA719843-CCE5-47A5-AB5D-A0A847D74E20}" presName="thinLine2b" presStyleLbl="callout" presStyleIdx="8" presStyleCnt="11"/>
      <dgm:spPr/>
      <dgm:t>
        <a:bodyPr/>
        <a:lstStyle/>
        <a:p>
          <a:endParaRPr lang="en-US"/>
        </a:p>
      </dgm:t>
    </dgm:pt>
    <dgm:pt modelId="{90F581D1-B19D-4403-82DE-7D692E15B8BF}" type="pres">
      <dgm:prSet presAssocID="{DA719843-CCE5-47A5-AB5D-A0A847D74E20}" presName="vertSpace2b" presStyleCnt="0"/>
      <dgm:spPr/>
      <dgm:t>
        <a:bodyPr/>
        <a:lstStyle/>
        <a:p>
          <a:endParaRPr lang="en-US"/>
        </a:p>
      </dgm:t>
    </dgm:pt>
    <dgm:pt modelId="{B521326D-2ECD-428C-80B8-05BE89B53274}" type="pres">
      <dgm:prSet presAssocID="{5B885EFA-EC43-48AD-A186-030CEDD91471}" presName="thickLine" presStyleLbl="alignNode1" presStyleIdx="3" presStyleCnt="4"/>
      <dgm:spPr/>
      <dgm:t>
        <a:bodyPr/>
        <a:lstStyle/>
        <a:p>
          <a:endParaRPr lang="en-US"/>
        </a:p>
      </dgm:t>
    </dgm:pt>
    <dgm:pt modelId="{BD012BE2-765F-44AA-81CB-FD9AB07B1529}" type="pres">
      <dgm:prSet presAssocID="{5B885EFA-EC43-48AD-A186-030CEDD91471}" presName="horz1" presStyleCnt="0"/>
      <dgm:spPr/>
      <dgm:t>
        <a:bodyPr/>
        <a:lstStyle/>
        <a:p>
          <a:endParaRPr lang="en-US"/>
        </a:p>
      </dgm:t>
    </dgm:pt>
    <dgm:pt modelId="{FD53FF76-6AF3-42FD-8D6B-8B109492D726}" type="pres">
      <dgm:prSet presAssocID="{5B885EFA-EC43-48AD-A186-030CEDD91471}" presName="tx1" presStyleLbl="revTx" presStyleIdx="12" presStyleCnt="15" custScaleX="183816"/>
      <dgm:spPr/>
      <dgm:t>
        <a:bodyPr/>
        <a:lstStyle/>
        <a:p>
          <a:endParaRPr lang="en-US"/>
        </a:p>
      </dgm:t>
    </dgm:pt>
    <dgm:pt modelId="{D23C584E-76C6-42FC-AE23-2D7697D6A4DA}" type="pres">
      <dgm:prSet presAssocID="{5B885EFA-EC43-48AD-A186-030CEDD91471}" presName="vert1" presStyleCnt="0"/>
      <dgm:spPr/>
      <dgm:t>
        <a:bodyPr/>
        <a:lstStyle/>
        <a:p>
          <a:endParaRPr lang="en-US"/>
        </a:p>
      </dgm:t>
    </dgm:pt>
    <dgm:pt modelId="{1F9492A9-5D00-4B4C-B0FF-3A438242F24B}" type="pres">
      <dgm:prSet presAssocID="{7203DEF8-7462-45C3-9783-35CABF6E3D74}" presName="vertSpace2a" presStyleCnt="0"/>
      <dgm:spPr/>
      <dgm:t>
        <a:bodyPr/>
        <a:lstStyle/>
        <a:p>
          <a:endParaRPr lang="en-US"/>
        </a:p>
      </dgm:t>
    </dgm:pt>
    <dgm:pt modelId="{8B55359D-AC3B-46FB-99C9-0E4D75B518AC}" type="pres">
      <dgm:prSet presAssocID="{7203DEF8-7462-45C3-9783-35CABF6E3D74}" presName="horz2" presStyleCnt="0"/>
      <dgm:spPr/>
      <dgm:t>
        <a:bodyPr/>
        <a:lstStyle/>
        <a:p>
          <a:endParaRPr lang="en-US"/>
        </a:p>
      </dgm:t>
    </dgm:pt>
    <dgm:pt modelId="{9AE492B5-BCF7-4E10-84CD-128CC8845D0C}" type="pres">
      <dgm:prSet presAssocID="{7203DEF8-7462-45C3-9783-35CABF6E3D74}" presName="horzSpace2" presStyleCnt="0"/>
      <dgm:spPr/>
      <dgm:t>
        <a:bodyPr/>
        <a:lstStyle/>
        <a:p>
          <a:endParaRPr lang="en-US"/>
        </a:p>
      </dgm:t>
    </dgm:pt>
    <dgm:pt modelId="{11AD50D0-5494-410F-8AE3-722107F20548}" type="pres">
      <dgm:prSet presAssocID="{7203DEF8-7462-45C3-9783-35CABF6E3D74}" presName="tx2" presStyleLbl="revTx" presStyleIdx="13" presStyleCnt="15"/>
      <dgm:spPr/>
      <dgm:t>
        <a:bodyPr/>
        <a:lstStyle/>
        <a:p>
          <a:endParaRPr lang="en-US"/>
        </a:p>
      </dgm:t>
    </dgm:pt>
    <dgm:pt modelId="{653F038A-F90B-49AD-ABEF-1A496D6BBEAD}" type="pres">
      <dgm:prSet presAssocID="{7203DEF8-7462-45C3-9783-35CABF6E3D74}" presName="vert2" presStyleCnt="0"/>
      <dgm:spPr/>
      <dgm:t>
        <a:bodyPr/>
        <a:lstStyle/>
        <a:p>
          <a:endParaRPr lang="en-US"/>
        </a:p>
      </dgm:t>
    </dgm:pt>
    <dgm:pt modelId="{E153B619-AC80-4740-9CD2-5E5FDBA29DDC}" type="pres">
      <dgm:prSet presAssocID="{7203DEF8-7462-45C3-9783-35CABF6E3D74}" presName="thinLine2b" presStyleLbl="callout" presStyleIdx="9" presStyleCnt="11"/>
      <dgm:spPr/>
      <dgm:t>
        <a:bodyPr/>
        <a:lstStyle/>
        <a:p>
          <a:endParaRPr lang="en-US"/>
        </a:p>
      </dgm:t>
    </dgm:pt>
    <dgm:pt modelId="{2C7B8395-73B6-415B-8612-B5A9F9628C8A}" type="pres">
      <dgm:prSet presAssocID="{7203DEF8-7462-45C3-9783-35CABF6E3D74}" presName="vertSpace2b" presStyleCnt="0"/>
      <dgm:spPr/>
      <dgm:t>
        <a:bodyPr/>
        <a:lstStyle/>
        <a:p>
          <a:endParaRPr lang="en-US"/>
        </a:p>
      </dgm:t>
    </dgm:pt>
    <dgm:pt modelId="{52FE895B-1DC4-4B86-865D-0D1D320E9221}" type="pres">
      <dgm:prSet presAssocID="{FAF60F1C-96E4-4E6B-905A-A7EF7198128F}" presName="horz2" presStyleCnt="0"/>
      <dgm:spPr/>
      <dgm:t>
        <a:bodyPr/>
        <a:lstStyle/>
        <a:p>
          <a:endParaRPr lang="en-US"/>
        </a:p>
      </dgm:t>
    </dgm:pt>
    <dgm:pt modelId="{12D9DC57-A629-40B1-AC24-89654FE110DD}" type="pres">
      <dgm:prSet presAssocID="{FAF60F1C-96E4-4E6B-905A-A7EF7198128F}" presName="horzSpace2" presStyleCnt="0"/>
      <dgm:spPr/>
      <dgm:t>
        <a:bodyPr/>
        <a:lstStyle/>
        <a:p>
          <a:endParaRPr lang="en-US"/>
        </a:p>
      </dgm:t>
    </dgm:pt>
    <dgm:pt modelId="{E8B9F55F-1FCE-4F0E-BB3D-659CA1EBEA65}" type="pres">
      <dgm:prSet presAssocID="{FAF60F1C-96E4-4E6B-905A-A7EF7198128F}" presName="tx2" presStyleLbl="revTx" presStyleIdx="14" presStyleCnt="15"/>
      <dgm:spPr/>
      <dgm:t>
        <a:bodyPr/>
        <a:lstStyle/>
        <a:p>
          <a:endParaRPr lang="en-US"/>
        </a:p>
      </dgm:t>
    </dgm:pt>
    <dgm:pt modelId="{D18E7472-7D77-4C15-ADFA-A67CB10C3827}" type="pres">
      <dgm:prSet presAssocID="{FAF60F1C-96E4-4E6B-905A-A7EF7198128F}" presName="vert2" presStyleCnt="0"/>
      <dgm:spPr/>
      <dgm:t>
        <a:bodyPr/>
        <a:lstStyle/>
        <a:p>
          <a:endParaRPr lang="en-US"/>
        </a:p>
      </dgm:t>
    </dgm:pt>
    <dgm:pt modelId="{B2ADFEC0-9771-4F8B-BFBC-985BC9FD6721}" type="pres">
      <dgm:prSet presAssocID="{FAF60F1C-96E4-4E6B-905A-A7EF7198128F}" presName="thinLine2b" presStyleLbl="callout" presStyleIdx="10" presStyleCnt="11"/>
      <dgm:spPr/>
      <dgm:t>
        <a:bodyPr/>
        <a:lstStyle/>
        <a:p>
          <a:endParaRPr lang="en-US"/>
        </a:p>
      </dgm:t>
    </dgm:pt>
    <dgm:pt modelId="{1602464A-7B12-4E90-8B0F-63DE4730FEF6}" type="pres">
      <dgm:prSet presAssocID="{FAF60F1C-96E4-4E6B-905A-A7EF7198128F}" presName="vertSpace2b" presStyleCnt="0"/>
      <dgm:spPr/>
      <dgm:t>
        <a:bodyPr/>
        <a:lstStyle/>
        <a:p>
          <a:endParaRPr lang="en-US"/>
        </a:p>
      </dgm:t>
    </dgm:pt>
  </dgm:ptLst>
  <dgm:cxnLst>
    <dgm:cxn modelId="{FD547311-6AE8-4FA8-918D-A93C11EBB1ED}" type="presOf" srcId="{DA719843-CCE5-47A5-AB5D-A0A847D74E20}" destId="{F690021C-9077-4E7C-9F68-B8185530131A}" srcOrd="0" destOrd="0" presId="urn:microsoft.com/office/officeart/2008/layout/LinedList"/>
    <dgm:cxn modelId="{AAFF9AB7-990F-4889-B916-E89D556886FE}" type="presOf" srcId="{4D3975DC-6BED-41C1-B07A-848FBC6BEA75}" destId="{9F0D159E-D269-4A7F-A27E-496BC645058B}" srcOrd="0" destOrd="0" presId="urn:microsoft.com/office/officeart/2008/layout/LinedList"/>
    <dgm:cxn modelId="{EB6F33D1-9566-415F-85A8-3ECD8278785E}" srcId="{18E0652C-AAC8-4EE2-9B03-51D9DF1381E9}" destId="{E2973166-BC90-4938-B042-55E8720DA96D}" srcOrd="2" destOrd="0" parTransId="{9523C1CE-9D38-488E-8E03-5422B95AF7D0}" sibTransId="{336F6855-C774-4078-8903-1C2BE230684B}"/>
    <dgm:cxn modelId="{5AF81511-A1DA-429E-8639-70CAB3550012}" srcId="{FC7EAC77-569C-49AD-9CD7-56BEE0787130}" destId="{F7CFCB58-7346-4CDF-8CDA-56430A645A6F}" srcOrd="2" destOrd="0" parTransId="{B885D997-167F-4E67-8C77-D604326408D9}" sibTransId="{A1CCF725-465E-403C-B71E-EADB3B7744A3}"/>
    <dgm:cxn modelId="{829C7F98-80E4-4608-93D9-1825FAD62212}" type="presOf" srcId="{E2973166-BC90-4938-B042-55E8720DA96D}" destId="{267E8E2F-3A16-4C83-8866-C7A6A044E7C1}" srcOrd="0" destOrd="0" presId="urn:microsoft.com/office/officeart/2008/layout/LinedList"/>
    <dgm:cxn modelId="{3A270715-E659-4AB1-883E-F8D98EC9A1C7}" srcId="{18E0652C-AAC8-4EE2-9B03-51D9DF1381E9}" destId="{FA691E6C-E24F-4831-B568-742736C1DF71}" srcOrd="0" destOrd="0" parTransId="{61FB8814-5A1B-4C83-9CC1-47EBBAEFAB51}" sibTransId="{3F1BC870-5B23-4B4C-8659-15BE9F308710}"/>
    <dgm:cxn modelId="{7D7ADFFB-8E00-40D5-81FE-C14B1C57FD0E}" srcId="{FC7EAC77-569C-49AD-9CD7-56BEE0787130}" destId="{A45D06EB-5367-4FC6-8EC4-EA7123C2E0B2}" srcOrd="0" destOrd="0" parTransId="{96CDF75C-A89E-47F5-AA06-FB549447A8AD}" sibTransId="{67B74613-58F9-439E-BE55-0FD8783825F8}"/>
    <dgm:cxn modelId="{4D624A43-04B5-42EA-8AB4-FC93B7E070B0}" srcId="{FA691E6C-E24F-4831-B568-742736C1DF71}" destId="{4D3975DC-6BED-41C1-B07A-848FBC6BEA75}" srcOrd="0" destOrd="0" parTransId="{7E275C7B-F95C-4ADF-B395-4D869E9BBB7E}" sibTransId="{4EB88D67-32D8-4192-8090-927A7441021A}"/>
    <dgm:cxn modelId="{B576C211-D03A-42C1-AD89-7F5AA170EDA9}" srcId="{18E0652C-AAC8-4EE2-9B03-51D9DF1381E9}" destId="{FC7EAC77-569C-49AD-9CD7-56BEE0787130}" srcOrd="1" destOrd="0" parTransId="{11E3186E-97E5-4CBE-9B53-C96E0ACEF9B2}" sibTransId="{8CBACD82-B0A2-4B4B-98F0-71A2111E7FBC}"/>
    <dgm:cxn modelId="{B062EC18-78EC-48EA-AF41-BB05C33CEB91}" type="presOf" srcId="{FC7EAC77-569C-49AD-9CD7-56BEE0787130}" destId="{D69D1A9C-0F89-4CDB-9FF4-088467A09B0F}" srcOrd="0" destOrd="0" presId="urn:microsoft.com/office/officeart/2008/layout/LinedList"/>
    <dgm:cxn modelId="{1A7D3DA7-DD34-49BC-A900-1345849AA6C3}" srcId="{E2973166-BC90-4938-B042-55E8720DA96D}" destId="{D1228A99-BADB-4D07-8394-E232857B095F}" srcOrd="1" destOrd="0" parTransId="{D9FEBD48-0EBE-4FCD-9997-5A30468AD6D9}" sibTransId="{A3BFA52C-978A-40AC-8089-677965CB749F}"/>
    <dgm:cxn modelId="{833ED198-E6C7-42CA-98F9-3C858A307186}" type="presOf" srcId="{18E0652C-AAC8-4EE2-9B03-51D9DF1381E9}" destId="{4983395C-A505-4630-933C-E89E55C16E06}" srcOrd="0" destOrd="0" presId="urn:microsoft.com/office/officeart/2008/layout/LinedList"/>
    <dgm:cxn modelId="{3B5527A6-9A9C-4FA6-ABD1-357F5767BF5B}" srcId="{18E0652C-AAC8-4EE2-9B03-51D9DF1381E9}" destId="{5B885EFA-EC43-48AD-A186-030CEDD91471}" srcOrd="3" destOrd="0" parTransId="{397F2E66-BB8A-4839-890F-A802D5B20EFF}" sibTransId="{3FB6F82D-5BEF-426C-BD95-EA5E1CCD475F}"/>
    <dgm:cxn modelId="{7A77E755-49E9-492F-9AA4-EF6488713A33}" type="presOf" srcId="{5B885EFA-EC43-48AD-A186-030CEDD91471}" destId="{FD53FF76-6AF3-42FD-8D6B-8B109492D726}" srcOrd="0" destOrd="0" presId="urn:microsoft.com/office/officeart/2008/layout/LinedList"/>
    <dgm:cxn modelId="{17B9F437-FE27-468C-94E6-0878A8220F95}" type="presOf" srcId="{1B4BBD80-9856-44D7-BF61-FBCA1A5CC973}" destId="{82F92357-C293-471E-A419-44FAFD9087B5}" srcOrd="0" destOrd="0" presId="urn:microsoft.com/office/officeart/2008/layout/LinedList"/>
    <dgm:cxn modelId="{12A3AF5E-D208-458D-B743-1005B3D7A4E5}" srcId="{FA691E6C-E24F-4831-B568-742736C1DF71}" destId="{910A8769-5588-46B3-A57A-FBF4627F431F}" srcOrd="1" destOrd="0" parTransId="{F18BDE6D-4DA8-412F-9618-55746D9C704B}" sibTransId="{434A83AA-7050-4060-8C54-A235C243B091}"/>
    <dgm:cxn modelId="{619589D5-C8F4-4D79-BF08-3D16D0A6F5FA}" type="presOf" srcId="{F7CFCB58-7346-4CDF-8CDA-56430A645A6F}" destId="{C55F8B95-7DEB-4DA0-901D-8536E58A21A5}" srcOrd="0" destOrd="0" presId="urn:microsoft.com/office/officeart/2008/layout/LinedList"/>
    <dgm:cxn modelId="{1CA25CE1-EEDD-4E9D-8F6C-811F81CDBAAF}" srcId="{5B885EFA-EC43-48AD-A186-030CEDD91471}" destId="{FAF60F1C-96E4-4E6B-905A-A7EF7198128F}" srcOrd="1" destOrd="0" parTransId="{642CECAA-B587-4B97-9B62-238D18A60FA6}" sibTransId="{15D8678E-C8EE-4EF5-9CC9-0A33CF519748}"/>
    <dgm:cxn modelId="{DF6EF303-1834-4FF2-AFA7-C33D17894F20}" type="presOf" srcId="{DA4E2012-53CC-4608-A204-C36DA51FAB9D}" destId="{259685D2-1365-4F6E-B29D-18B605669E46}" srcOrd="0" destOrd="0" presId="urn:microsoft.com/office/officeart/2008/layout/LinedList"/>
    <dgm:cxn modelId="{A1EB5255-319C-4D0F-9B23-A89CA369C45D}" type="presOf" srcId="{910A8769-5588-46B3-A57A-FBF4627F431F}" destId="{0854705C-B6DD-41A1-A265-DB9CA2480FE0}" srcOrd="0" destOrd="0" presId="urn:microsoft.com/office/officeart/2008/layout/LinedList"/>
    <dgm:cxn modelId="{5276B5AD-7671-43BB-B4B4-4E323CDE9AFC}" srcId="{E2973166-BC90-4938-B042-55E8720DA96D}" destId="{2E962805-1D82-4B7B-A3FA-6BCECED006CD}" srcOrd="0" destOrd="0" parTransId="{D7A237AA-1287-4B60-B5FC-467ACB696F72}" sibTransId="{25B874F4-7F45-4672-A73F-DAD9087C79E3}"/>
    <dgm:cxn modelId="{5A989BFA-4EA0-4CB1-9E63-5F18AE7695AF}" srcId="{5B885EFA-EC43-48AD-A186-030CEDD91471}" destId="{7203DEF8-7462-45C3-9783-35CABF6E3D74}" srcOrd="0" destOrd="0" parTransId="{84B5D497-FE81-469C-B04B-070B34378688}" sibTransId="{26E86B4C-5E57-44E1-A6D1-7C98E7E65BA9}"/>
    <dgm:cxn modelId="{ACBC2DF9-BB59-441F-94E2-21A28C17B241}" type="presOf" srcId="{7203DEF8-7462-45C3-9783-35CABF6E3D74}" destId="{11AD50D0-5494-410F-8AE3-722107F20548}" srcOrd="0" destOrd="0" presId="urn:microsoft.com/office/officeart/2008/layout/LinedList"/>
    <dgm:cxn modelId="{E1B25CD6-07B7-4D26-8B5D-AF2FDF6CA63C}" type="presOf" srcId="{D1228A99-BADB-4D07-8394-E232857B095F}" destId="{65496664-4E7D-4289-8E5C-6CDA491664D9}" srcOrd="0" destOrd="0" presId="urn:microsoft.com/office/officeart/2008/layout/LinedList"/>
    <dgm:cxn modelId="{65B2D3B0-E3B9-43FE-9041-AEBF92DAF826}" type="presOf" srcId="{FAF60F1C-96E4-4E6B-905A-A7EF7198128F}" destId="{E8B9F55F-1FCE-4F0E-BB3D-659CA1EBEA65}" srcOrd="0" destOrd="0" presId="urn:microsoft.com/office/officeart/2008/layout/LinedList"/>
    <dgm:cxn modelId="{5B2C850E-DB37-4E31-8A26-F50F21C1A2C2}" srcId="{E2973166-BC90-4938-B042-55E8720DA96D}" destId="{DA719843-CCE5-47A5-AB5D-A0A847D74E20}" srcOrd="2" destOrd="0" parTransId="{A6FD0367-F581-4C36-9D6E-54D5FE29738F}" sibTransId="{4BA91824-B595-420E-9A3C-B02CB1CCAD88}"/>
    <dgm:cxn modelId="{E29DB8DA-CAFA-4096-A11D-0ABE673570FF}" type="presOf" srcId="{FA691E6C-E24F-4831-B568-742736C1DF71}" destId="{5F6271E2-B617-4866-9144-7AAC814EA0F9}" srcOrd="0" destOrd="0" presId="urn:microsoft.com/office/officeart/2008/layout/LinedList"/>
    <dgm:cxn modelId="{EAAB2B1D-59A4-4D39-9785-0A094CA247B8}" srcId="{FC7EAC77-569C-49AD-9CD7-56BEE0787130}" destId="{1B4BBD80-9856-44D7-BF61-FBCA1A5CC973}" srcOrd="1" destOrd="0" parTransId="{B355E2F5-BB58-492D-BA91-E62F28EA8CF8}" sibTransId="{489AB4A2-5F75-4CDB-9928-7DA768A1F066}"/>
    <dgm:cxn modelId="{A21F4AF6-305A-454B-8644-A760B59AB19A}" type="presOf" srcId="{2E962805-1D82-4B7B-A3FA-6BCECED006CD}" destId="{1C043E7A-6284-4116-B87E-BD8E8133F98C}" srcOrd="0" destOrd="0" presId="urn:microsoft.com/office/officeart/2008/layout/LinedList"/>
    <dgm:cxn modelId="{32793C05-03B1-424E-AC78-E69AF6281A51}" type="presOf" srcId="{A45D06EB-5367-4FC6-8EC4-EA7123C2E0B2}" destId="{DFC3581B-829A-4837-B2A1-FE8CA1569E92}" srcOrd="0" destOrd="0" presId="urn:microsoft.com/office/officeart/2008/layout/LinedList"/>
    <dgm:cxn modelId="{8001403D-79F2-4A51-BDAC-6BA89A25FAF5}" srcId="{FA691E6C-E24F-4831-B568-742736C1DF71}" destId="{DA4E2012-53CC-4608-A204-C36DA51FAB9D}" srcOrd="2" destOrd="0" parTransId="{280B1B1C-A07F-4A8E-B784-B0467129AE62}" sibTransId="{EAEA88E8-5FA8-40FF-909E-76D09BF047F0}"/>
    <dgm:cxn modelId="{D34E3C53-0B02-47D0-9BD8-FFA263D4F2CA}" type="presParOf" srcId="{4983395C-A505-4630-933C-E89E55C16E06}" destId="{4EDF38B8-CBA0-4533-8D39-1B3C4FA6D212}" srcOrd="0" destOrd="0" presId="urn:microsoft.com/office/officeart/2008/layout/LinedList"/>
    <dgm:cxn modelId="{EE884C55-D1F9-49D4-91A1-FB2404A32378}" type="presParOf" srcId="{4983395C-A505-4630-933C-E89E55C16E06}" destId="{E315114B-0BFE-4480-A230-ABA0317912E9}" srcOrd="1" destOrd="0" presId="urn:microsoft.com/office/officeart/2008/layout/LinedList"/>
    <dgm:cxn modelId="{62E3B83D-0AFD-4C56-B1F1-B3AE2C06D6AF}" type="presParOf" srcId="{E315114B-0BFE-4480-A230-ABA0317912E9}" destId="{5F6271E2-B617-4866-9144-7AAC814EA0F9}" srcOrd="0" destOrd="0" presId="urn:microsoft.com/office/officeart/2008/layout/LinedList"/>
    <dgm:cxn modelId="{6D9DE483-2C26-41EA-81BD-7CA38438E162}" type="presParOf" srcId="{E315114B-0BFE-4480-A230-ABA0317912E9}" destId="{D6DB27AF-1BDB-4631-8234-077199774B3F}" srcOrd="1" destOrd="0" presId="urn:microsoft.com/office/officeart/2008/layout/LinedList"/>
    <dgm:cxn modelId="{E034EF52-8E35-45D7-AD31-7992A95F70C3}" type="presParOf" srcId="{D6DB27AF-1BDB-4631-8234-077199774B3F}" destId="{7A050751-701B-4966-96E4-22C00F9E0951}" srcOrd="0" destOrd="0" presId="urn:microsoft.com/office/officeart/2008/layout/LinedList"/>
    <dgm:cxn modelId="{5554463D-BC85-46E5-8FAC-0526BE8C3E8A}" type="presParOf" srcId="{D6DB27AF-1BDB-4631-8234-077199774B3F}" destId="{C783A7BC-02DE-4168-9AB9-C58A017E4D23}" srcOrd="1" destOrd="0" presId="urn:microsoft.com/office/officeart/2008/layout/LinedList"/>
    <dgm:cxn modelId="{420332AC-DE61-4697-8564-ED570BF05904}" type="presParOf" srcId="{C783A7BC-02DE-4168-9AB9-C58A017E4D23}" destId="{B12EECCA-7561-46F2-B9F4-DBB52305AF3F}" srcOrd="0" destOrd="0" presId="urn:microsoft.com/office/officeart/2008/layout/LinedList"/>
    <dgm:cxn modelId="{00470F9A-FA49-43E6-B63D-24517070E163}" type="presParOf" srcId="{C783A7BC-02DE-4168-9AB9-C58A017E4D23}" destId="{9F0D159E-D269-4A7F-A27E-496BC645058B}" srcOrd="1" destOrd="0" presId="urn:microsoft.com/office/officeart/2008/layout/LinedList"/>
    <dgm:cxn modelId="{53CD7727-A37E-414E-BD11-B688E1FE9DDC}" type="presParOf" srcId="{C783A7BC-02DE-4168-9AB9-C58A017E4D23}" destId="{AC75B4AE-CBB3-4F09-AC99-71D3E2AE41A7}" srcOrd="2" destOrd="0" presId="urn:microsoft.com/office/officeart/2008/layout/LinedList"/>
    <dgm:cxn modelId="{644F5214-B512-46AB-ACA1-A0DCBA644D68}" type="presParOf" srcId="{D6DB27AF-1BDB-4631-8234-077199774B3F}" destId="{07D9BAB4-8495-4EB2-8606-60B11BD7BED1}" srcOrd="2" destOrd="0" presId="urn:microsoft.com/office/officeart/2008/layout/LinedList"/>
    <dgm:cxn modelId="{9BAA84A7-2139-4469-8DDD-BBCA05DDAF5E}" type="presParOf" srcId="{D6DB27AF-1BDB-4631-8234-077199774B3F}" destId="{116E5E6A-01EA-43B1-B935-7BD649C6D818}" srcOrd="3" destOrd="0" presId="urn:microsoft.com/office/officeart/2008/layout/LinedList"/>
    <dgm:cxn modelId="{2B60E72A-0965-4ADC-8940-B937F4CB05D8}" type="presParOf" srcId="{D6DB27AF-1BDB-4631-8234-077199774B3F}" destId="{5CBCD1F2-617F-414B-92B1-A8B32D698F59}" srcOrd="4" destOrd="0" presId="urn:microsoft.com/office/officeart/2008/layout/LinedList"/>
    <dgm:cxn modelId="{D0619369-B5E0-4BB9-8F04-F0089EFB0BD0}" type="presParOf" srcId="{5CBCD1F2-617F-414B-92B1-A8B32D698F59}" destId="{C05D0DD5-1622-4AA3-9A5D-17B2823C5E8E}" srcOrd="0" destOrd="0" presId="urn:microsoft.com/office/officeart/2008/layout/LinedList"/>
    <dgm:cxn modelId="{8FD78DCA-E3A6-4942-92DE-9B07673A7D3D}" type="presParOf" srcId="{5CBCD1F2-617F-414B-92B1-A8B32D698F59}" destId="{0854705C-B6DD-41A1-A265-DB9CA2480FE0}" srcOrd="1" destOrd="0" presId="urn:microsoft.com/office/officeart/2008/layout/LinedList"/>
    <dgm:cxn modelId="{78710446-3E2A-468F-914D-EDC1ECED55DC}" type="presParOf" srcId="{5CBCD1F2-617F-414B-92B1-A8B32D698F59}" destId="{A625C7B7-DF30-4358-8590-075817BCA957}" srcOrd="2" destOrd="0" presId="urn:microsoft.com/office/officeart/2008/layout/LinedList"/>
    <dgm:cxn modelId="{EEB25751-9370-41E6-A1F4-B422E41DD7C7}" type="presParOf" srcId="{D6DB27AF-1BDB-4631-8234-077199774B3F}" destId="{83680836-1A6F-4D9F-8BE8-76179063B346}" srcOrd="5" destOrd="0" presId="urn:microsoft.com/office/officeart/2008/layout/LinedList"/>
    <dgm:cxn modelId="{400AA808-1531-4964-8EA9-429E84A39B5E}" type="presParOf" srcId="{D6DB27AF-1BDB-4631-8234-077199774B3F}" destId="{91E344C8-C5E2-4CF5-A793-B787D5B0B907}" srcOrd="6" destOrd="0" presId="urn:microsoft.com/office/officeart/2008/layout/LinedList"/>
    <dgm:cxn modelId="{3351D3C8-5A13-46B9-B2FD-C2318C23AC48}" type="presParOf" srcId="{D6DB27AF-1BDB-4631-8234-077199774B3F}" destId="{69040FA1-FD48-4BB7-B677-0C59BCBC876E}" srcOrd="7" destOrd="0" presId="urn:microsoft.com/office/officeart/2008/layout/LinedList"/>
    <dgm:cxn modelId="{C1011000-AD0C-43D6-9481-19E8C47D7681}" type="presParOf" srcId="{69040FA1-FD48-4BB7-B677-0C59BCBC876E}" destId="{595D80DA-5959-4624-8E9C-0B62B2A9A778}" srcOrd="0" destOrd="0" presId="urn:microsoft.com/office/officeart/2008/layout/LinedList"/>
    <dgm:cxn modelId="{46B2EA72-DEB1-458D-BA4C-2914ADB6D213}" type="presParOf" srcId="{69040FA1-FD48-4BB7-B677-0C59BCBC876E}" destId="{259685D2-1365-4F6E-B29D-18B605669E46}" srcOrd="1" destOrd="0" presId="urn:microsoft.com/office/officeart/2008/layout/LinedList"/>
    <dgm:cxn modelId="{616CD82A-BB98-4DBB-BE4F-8E068E350E37}" type="presParOf" srcId="{69040FA1-FD48-4BB7-B677-0C59BCBC876E}" destId="{EC916B47-1A42-4D7A-9FEC-65BD0140946B}" srcOrd="2" destOrd="0" presId="urn:microsoft.com/office/officeart/2008/layout/LinedList"/>
    <dgm:cxn modelId="{A3212CAF-0956-42C1-BEA5-25AA113E20B3}" type="presParOf" srcId="{D6DB27AF-1BDB-4631-8234-077199774B3F}" destId="{5C3B332F-5A76-429C-A0E0-A2EA030C78C4}" srcOrd="8" destOrd="0" presId="urn:microsoft.com/office/officeart/2008/layout/LinedList"/>
    <dgm:cxn modelId="{2378FEA3-A580-4444-B395-D1D1CCE4675C}" type="presParOf" srcId="{D6DB27AF-1BDB-4631-8234-077199774B3F}" destId="{3FBB70B2-C639-4FB7-9690-C6B01D16056A}" srcOrd="9" destOrd="0" presId="urn:microsoft.com/office/officeart/2008/layout/LinedList"/>
    <dgm:cxn modelId="{3D89B34C-0DD1-4318-8D58-2AF92831C6AA}" type="presParOf" srcId="{4983395C-A505-4630-933C-E89E55C16E06}" destId="{126BABB6-4FAA-45C3-87B4-D1CD3E8BB05F}" srcOrd="2" destOrd="0" presId="urn:microsoft.com/office/officeart/2008/layout/LinedList"/>
    <dgm:cxn modelId="{85CECBFF-76FA-4A21-9F21-6AABF7CB4474}" type="presParOf" srcId="{4983395C-A505-4630-933C-E89E55C16E06}" destId="{9C7141D2-8629-407A-B308-3153CEA172E5}" srcOrd="3" destOrd="0" presId="urn:microsoft.com/office/officeart/2008/layout/LinedList"/>
    <dgm:cxn modelId="{0FC29FD0-8F13-45C0-BCEB-AA150D9610F4}" type="presParOf" srcId="{9C7141D2-8629-407A-B308-3153CEA172E5}" destId="{D69D1A9C-0F89-4CDB-9FF4-088467A09B0F}" srcOrd="0" destOrd="0" presId="urn:microsoft.com/office/officeart/2008/layout/LinedList"/>
    <dgm:cxn modelId="{C8CF804B-7CBB-46D6-B74A-C68D88B4D071}" type="presParOf" srcId="{9C7141D2-8629-407A-B308-3153CEA172E5}" destId="{C32F71C1-606C-48F9-9D7F-3593175EE093}" srcOrd="1" destOrd="0" presId="urn:microsoft.com/office/officeart/2008/layout/LinedList"/>
    <dgm:cxn modelId="{577D22AE-5476-4E9B-AD02-08B27C44CE86}" type="presParOf" srcId="{C32F71C1-606C-48F9-9D7F-3593175EE093}" destId="{DAD6A846-B696-4E37-AA92-E8BA47DD6575}" srcOrd="0" destOrd="0" presId="urn:microsoft.com/office/officeart/2008/layout/LinedList"/>
    <dgm:cxn modelId="{C6B7A787-FBAC-49CA-825A-77F44BBBA4CC}" type="presParOf" srcId="{C32F71C1-606C-48F9-9D7F-3593175EE093}" destId="{F5B67663-B54F-4F5E-BB47-87743DA26C17}" srcOrd="1" destOrd="0" presId="urn:microsoft.com/office/officeart/2008/layout/LinedList"/>
    <dgm:cxn modelId="{1A071353-5730-4908-962A-A52ADDCC79DF}" type="presParOf" srcId="{F5B67663-B54F-4F5E-BB47-87743DA26C17}" destId="{2D416BE9-CCCD-463F-949F-868F5B6D8877}" srcOrd="0" destOrd="0" presId="urn:microsoft.com/office/officeart/2008/layout/LinedList"/>
    <dgm:cxn modelId="{D9A1897B-16A0-43F8-9061-C3C7068F21BA}" type="presParOf" srcId="{F5B67663-B54F-4F5E-BB47-87743DA26C17}" destId="{DFC3581B-829A-4837-B2A1-FE8CA1569E92}" srcOrd="1" destOrd="0" presId="urn:microsoft.com/office/officeart/2008/layout/LinedList"/>
    <dgm:cxn modelId="{2AF0A5DB-EA7F-424D-8CE6-73711450B231}" type="presParOf" srcId="{F5B67663-B54F-4F5E-BB47-87743DA26C17}" destId="{25976607-5975-4DAC-BA9E-7F50141719A6}" srcOrd="2" destOrd="0" presId="urn:microsoft.com/office/officeart/2008/layout/LinedList"/>
    <dgm:cxn modelId="{AA76201E-2005-4EF6-ADD2-E6E3A1A41F47}" type="presParOf" srcId="{C32F71C1-606C-48F9-9D7F-3593175EE093}" destId="{0030605B-8F36-41E1-A011-E6D576CD1D5C}" srcOrd="2" destOrd="0" presId="urn:microsoft.com/office/officeart/2008/layout/LinedList"/>
    <dgm:cxn modelId="{96094BCC-FB43-443F-B52D-A786ECBF0965}" type="presParOf" srcId="{C32F71C1-606C-48F9-9D7F-3593175EE093}" destId="{0EDD3500-0171-44F4-9CA0-182734C08675}" srcOrd="3" destOrd="0" presId="urn:microsoft.com/office/officeart/2008/layout/LinedList"/>
    <dgm:cxn modelId="{6C188C21-38E0-45E1-A195-7FEE57FBD9CB}" type="presParOf" srcId="{C32F71C1-606C-48F9-9D7F-3593175EE093}" destId="{751AEE32-E997-4C51-9613-82005F5F9F09}" srcOrd="4" destOrd="0" presId="urn:microsoft.com/office/officeart/2008/layout/LinedList"/>
    <dgm:cxn modelId="{65CB76B9-AA66-4612-B82C-72D73C63F866}" type="presParOf" srcId="{751AEE32-E997-4C51-9613-82005F5F9F09}" destId="{8F0D25F4-EC55-4E9B-870D-D400217AA628}" srcOrd="0" destOrd="0" presId="urn:microsoft.com/office/officeart/2008/layout/LinedList"/>
    <dgm:cxn modelId="{BD67E70E-378D-4704-BA3E-9C90380FBAFE}" type="presParOf" srcId="{751AEE32-E997-4C51-9613-82005F5F9F09}" destId="{82F92357-C293-471E-A419-44FAFD9087B5}" srcOrd="1" destOrd="0" presId="urn:microsoft.com/office/officeart/2008/layout/LinedList"/>
    <dgm:cxn modelId="{ED6C6A70-0C36-42E4-9BD7-4957D7621E9D}" type="presParOf" srcId="{751AEE32-E997-4C51-9613-82005F5F9F09}" destId="{020115E1-3121-458A-A1CF-BCD60F335B57}" srcOrd="2" destOrd="0" presId="urn:microsoft.com/office/officeart/2008/layout/LinedList"/>
    <dgm:cxn modelId="{953BD5A2-3C9D-448D-8F0F-18C9A77EDB32}" type="presParOf" srcId="{C32F71C1-606C-48F9-9D7F-3593175EE093}" destId="{36A3A3B7-200F-445E-B3A6-2F60A406E63A}" srcOrd="5" destOrd="0" presId="urn:microsoft.com/office/officeart/2008/layout/LinedList"/>
    <dgm:cxn modelId="{7BAA57E1-5163-4BC4-BBF2-124FB53191D7}" type="presParOf" srcId="{C32F71C1-606C-48F9-9D7F-3593175EE093}" destId="{5EE34277-84B6-4B74-8B3E-0EB34D543ECB}" srcOrd="6" destOrd="0" presId="urn:microsoft.com/office/officeart/2008/layout/LinedList"/>
    <dgm:cxn modelId="{538BECF0-A417-47CF-9E37-B4E3259E610E}" type="presParOf" srcId="{C32F71C1-606C-48F9-9D7F-3593175EE093}" destId="{FEB7189C-853C-488B-973F-940A2B918D72}" srcOrd="7" destOrd="0" presId="urn:microsoft.com/office/officeart/2008/layout/LinedList"/>
    <dgm:cxn modelId="{7204439C-D99E-40A9-A154-E7301F9B2EDE}" type="presParOf" srcId="{FEB7189C-853C-488B-973F-940A2B918D72}" destId="{40007DD2-0E05-4401-873F-EA624E1A7E8A}" srcOrd="0" destOrd="0" presId="urn:microsoft.com/office/officeart/2008/layout/LinedList"/>
    <dgm:cxn modelId="{FA962126-DDDA-4C89-AFE4-0EACFB4722EA}" type="presParOf" srcId="{FEB7189C-853C-488B-973F-940A2B918D72}" destId="{C55F8B95-7DEB-4DA0-901D-8536E58A21A5}" srcOrd="1" destOrd="0" presId="urn:microsoft.com/office/officeart/2008/layout/LinedList"/>
    <dgm:cxn modelId="{8B5F7294-82BF-49BB-9A61-C9A0038F3BA9}" type="presParOf" srcId="{FEB7189C-853C-488B-973F-940A2B918D72}" destId="{04469B6F-53E8-47A6-959D-A4DBB3E1B2C5}" srcOrd="2" destOrd="0" presId="urn:microsoft.com/office/officeart/2008/layout/LinedList"/>
    <dgm:cxn modelId="{CDED9402-BA6A-4BDE-AF64-179B31016985}" type="presParOf" srcId="{C32F71C1-606C-48F9-9D7F-3593175EE093}" destId="{51461EFA-D377-44F0-B717-FF4E250CF1EF}" srcOrd="8" destOrd="0" presId="urn:microsoft.com/office/officeart/2008/layout/LinedList"/>
    <dgm:cxn modelId="{3E50853A-D23E-4A1C-A5A7-ACA063577569}" type="presParOf" srcId="{C32F71C1-606C-48F9-9D7F-3593175EE093}" destId="{516E0D92-19E5-4AC8-B932-DEF3B942826B}" srcOrd="9" destOrd="0" presId="urn:microsoft.com/office/officeart/2008/layout/LinedList"/>
    <dgm:cxn modelId="{9E8C9C76-D610-46A4-AD07-D4B6CCE442EE}" type="presParOf" srcId="{4983395C-A505-4630-933C-E89E55C16E06}" destId="{385B571E-53B9-4C4F-8E9E-0EF4C4193FD8}" srcOrd="4" destOrd="0" presId="urn:microsoft.com/office/officeart/2008/layout/LinedList"/>
    <dgm:cxn modelId="{76B99172-14E0-4234-AAE2-40DC7B0752F0}" type="presParOf" srcId="{4983395C-A505-4630-933C-E89E55C16E06}" destId="{72561837-ADD3-4228-BF68-20C337A253BA}" srcOrd="5" destOrd="0" presId="urn:microsoft.com/office/officeart/2008/layout/LinedList"/>
    <dgm:cxn modelId="{40843160-0AAF-4B53-961F-4E962CECD81F}" type="presParOf" srcId="{72561837-ADD3-4228-BF68-20C337A253BA}" destId="{267E8E2F-3A16-4C83-8866-C7A6A044E7C1}" srcOrd="0" destOrd="0" presId="urn:microsoft.com/office/officeart/2008/layout/LinedList"/>
    <dgm:cxn modelId="{2D65CAF0-29C5-4557-9DCE-730A5ECE16A5}" type="presParOf" srcId="{72561837-ADD3-4228-BF68-20C337A253BA}" destId="{E4F73DBE-AFDE-481F-B731-247A1B13CDAC}" srcOrd="1" destOrd="0" presId="urn:microsoft.com/office/officeart/2008/layout/LinedList"/>
    <dgm:cxn modelId="{E1C50A83-4914-46B6-8E83-95535338A2E3}" type="presParOf" srcId="{E4F73DBE-AFDE-481F-B731-247A1B13CDAC}" destId="{0AF2147D-E299-4485-85E0-A7EF0B708C01}" srcOrd="0" destOrd="0" presId="urn:microsoft.com/office/officeart/2008/layout/LinedList"/>
    <dgm:cxn modelId="{91CDAD7F-8385-47A1-B47A-983CE3F3A522}" type="presParOf" srcId="{E4F73DBE-AFDE-481F-B731-247A1B13CDAC}" destId="{C253C5DD-87AA-4CB2-A97D-0634E13A4BF8}" srcOrd="1" destOrd="0" presId="urn:microsoft.com/office/officeart/2008/layout/LinedList"/>
    <dgm:cxn modelId="{D54EBAD9-8E16-46C0-84A3-A4C91E386D32}" type="presParOf" srcId="{C253C5DD-87AA-4CB2-A97D-0634E13A4BF8}" destId="{9C183621-D414-455A-B058-8FF508E333F2}" srcOrd="0" destOrd="0" presId="urn:microsoft.com/office/officeart/2008/layout/LinedList"/>
    <dgm:cxn modelId="{9AED4F3D-2758-4CCA-B710-20E9042DC441}" type="presParOf" srcId="{C253C5DD-87AA-4CB2-A97D-0634E13A4BF8}" destId="{1C043E7A-6284-4116-B87E-BD8E8133F98C}" srcOrd="1" destOrd="0" presId="urn:microsoft.com/office/officeart/2008/layout/LinedList"/>
    <dgm:cxn modelId="{7C557C26-0577-4027-8134-23B2400C747B}" type="presParOf" srcId="{C253C5DD-87AA-4CB2-A97D-0634E13A4BF8}" destId="{A293A2BA-EA48-43D6-99CD-CD98C82F7436}" srcOrd="2" destOrd="0" presId="urn:microsoft.com/office/officeart/2008/layout/LinedList"/>
    <dgm:cxn modelId="{558C3ED9-4AA2-48C5-AC1D-5CD16A062E9A}" type="presParOf" srcId="{E4F73DBE-AFDE-481F-B731-247A1B13CDAC}" destId="{C5913D89-E057-45B4-9305-F5A7D7BB9948}" srcOrd="2" destOrd="0" presId="urn:microsoft.com/office/officeart/2008/layout/LinedList"/>
    <dgm:cxn modelId="{4A23E68B-9EBE-439D-B77B-1E67925CDCB8}" type="presParOf" srcId="{E4F73DBE-AFDE-481F-B731-247A1B13CDAC}" destId="{F61FF5F0-6FC6-4873-AE93-8583910B8E54}" srcOrd="3" destOrd="0" presId="urn:microsoft.com/office/officeart/2008/layout/LinedList"/>
    <dgm:cxn modelId="{FD29C6A2-D0DF-4F29-9254-176C805906F7}" type="presParOf" srcId="{E4F73DBE-AFDE-481F-B731-247A1B13CDAC}" destId="{249ECC49-CF22-473C-96D6-4C3A12AC48D5}" srcOrd="4" destOrd="0" presId="urn:microsoft.com/office/officeart/2008/layout/LinedList"/>
    <dgm:cxn modelId="{22812250-F668-483A-8BD4-7F3A82C2D129}" type="presParOf" srcId="{249ECC49-CF22-473C-96D6-4C3A12AC48D5}" destId="{1AFAFE91-4002-4078-90E0-7310E17FE351}" srcOrd="0" destOrd="0" presId="urn:microsoft.com/office/officeart/2008/layout/LinedList"/>
    <dgm:cxn modelId="{FC36A9DE-2A70-4B71-8A24-1711AFCC4C2D}" type="presParOf" srcId="{249ECC49-CF22-473C-96D6-4C3A12AC48D5}" destId="{65496664-4E7D-4289-8E5C-6CDA491664D9}" srcOrd="1" destOrd="0" presId="urn:microsoft.com/office/officeart/2008/layout/LinedList"/>
    <dgm:cxn modelId="{3B2A0694-E584-4707-9C7D-D63308FE81DF}" type="presParOf" srcId="{249ECC49-CF22-473C-96D6-4C3A12AC48D5}" destId="{49C3404C-49E0-401F-9BC9-6277DB2FE659}" srcOrd="2" destOrd="0" presId="urn:microsoft.com/office/officeart/2008/layout/LinedList"/>
    <dgm:cxn modelId="{B396E593-405F-407F-AC6D-1726B4CF9703}" type="presParOf" srcId="{E4F73DBE-AFDE-481F-B731-247A1B13CDAC}" destId="{F521A64A-E312-4EE3-A3D5-DD6DE25C041B}" srcOrd="5" destOrd="0" presId="urn:microsoft.com/office/officeart/2008/layout/LinedList"/>
    <dgm:cxn modelId="{0AD81566-7F27-4338-BC5C-CB2740914D0A}" type="presParOf" srcId="{E4F73DBE-AFDE-481F-B731-247A1B13CDAC}" destId="{CF987844-4DF5-40F5-BCF3-1AF94DA6EDA1}" srcOrd="6" destOrd="0" presId="urn:microsoft.com/office/officeart/2008/layout/LinedList"/>
    <dgm:cxn modelId="{0C987446-6A7A-47A8-AAD8-8BFEE731F556}" type="presParOf" srcId="{E4F73DBE-AFDE-481F-B731-247A1B13CDAC}" destId="{52E4D62B-4B27-4EDF-B406-D9B81C22E119}" srcOrd="7" destOrd="0" presId="urn:microsoft.com/office/officeart/2008/layout/LinedList"/>
    <dgm:cxn modelId="{4E88E605-1CCC-4F36-A219-32CD13D13EAA}" type="presParOf" srcId="{52E4D62B-4B27-4EDF-B406-D9B81C22E119}" destId="{E6065D4B-86F3-43B6-83EB-871BFEB78AAE}" srcOrd="0" destOrd="0" presId="urn:microsoft.com/office/officeart/2008/layout/LinedList"/>
    <dgm:cxn modelId="{C2E3CF87-968D-4CA0-8E6A-67E3F734577E}" type="presParOf" srcId="{52E4D62B-4B27-4EDF-B406-D9B81C22E119}" destId="{F690021C-9077-4E7C-9F68-B8185530131A}" srcOrd="1" destOrd="0" presId="urn:microsoft.com/office/officeart/2008/layout/LinedList"/>
    <dgm:cxn modelId="{272541D9-DF3F-4C5E-8A57-BC380C92BC64}" type="presParOf" srcId="{52E4D62B-4B27-4EDF-B406-D9B81C22E119}" destId="{8D26E640-E46A-40C8-B74D-F0999C237311}" srcOrd="2" destOrd="0" presId="urn:microsoft.com/office/officeart/2008/layout/LinedList"/>
    <dgm:cxn modelId="{0AEBA07D-0956-4298-8514-255B3AE402D1}" type="presParOf" srcId="{E4F73DBE-AFDE-481F-B731-247A1B13CDAC}" destId="{815A809F-4CE3-4D8A-9B9C-20E509E11AD4}" srcOrd="8" destOrd="0" presId="urn:microsoft.com/office/officeart/2008/layout/LinedList"/>
    <dgm:cxn modelId="{00034D7B-1AA5-4BC7-9A6B-1FECC25BB4F9}" type="presParOf" srcId="{E4F73DBE-AFDE-481F-B731-247A1B13CDAC}" destId="{90F581D1-B19D-4403-82DE-7D692E15B8BF}" srcOrd="9" destOrd="0" presId="urn:microsoft.com/office/officeart/2008/layout/LinedList"/>
    <dgm:cxn modelId="{9F8BC94F-E4BC-4B65-8FAD-71227675D3F6}" type="presParOf" srcId="{4983395C-A505-4630-933C-E89E55C16E06}" destId="{B521326D-2ECD-428C-80B8-05BE89B53274}" srcOrd="6" destOrd="0" presId="urn:microsoft.com/office/officeart/2008/layout/LinedList"/>
    <dgm:cxn modelId="{8A96C623-E5DC-46DE-8405-05E8C3143CCA}" type="presParOf" srcId="{4983395C-A505-4630-933C-E89E55C16E06}" destId="{BD012BE2-765F-44AA-81CB-FD9AB07B1529}" srcOrd="7" destOrd="0" presId="urn:microsoft.com/office/officeart/2008/layout/LinedList"/>
    <dgm:cxn modelId="{EA4B793E-2D20-41B9-96EB-9BB42D6B0286}" type="presParOf" srcId="{BD012BE2-765F-44AA-81CB-FD9AB07B1529}" destId="{FD53FF76-6AF3-42FD-8D6B-8B109492D726}" srcOrd="0" destOrd="0" presId="urn:microsoft.com/office/officeart/2008/layout/LinedList"/>
    <dgm:cxn modelId="{E5EEBDBA-71D0-4867-996C-13D31150AD1A}" type="presParOf" srcId="{BD012BE2-765F-44AA-81CB-FD9AB07B1529}" destId="{D23C584E-76C6-42FC-AE23-2D7697D6A4DA}" srcOrd="1" destOrd="0" presId="urn:microsoft.com/office/officeart/2008/layout/LinedList"/>
    <dgm:cxn modelId="{E56AF9C8-670B-4C11-94F1-A53E4AC5551F}" type="presParOf" srcId="{D23C584E-76C6-42FC-AE23-2D7697D6A4DA}" destId="{1F9492A9-5D00-4B4C-B0FF-3A438242F24B}" srcOrd="0" destOrd="0" presId="urn:microsoft.com/office/officeart/2008/layout/LinedList"/>
    <dgm:cxn modelId="{2C86E359-4B51-479D-BC40-8C07F7369DA3}" type="presParOf" srcId="{D23C584E-76C6-42FC-AE23-2D7697D6A4DA}" destId="{8B55359D-AC3B-46FB-99C9-0E4D75B518AC}" srcOrd="1" destOrd="0" presId="urn:microsoft.com/office/officeart/2008/layout/LinedList"/>
    <dgm:cxn modelId="{2F13A2B0-E623-44A3-8353-A4AD63C9A5BA}" type="presParOf" srcId="{8B55359D-AC3B-46FB-99C9-0E4D75B518AC}" destId="{9AE492B5-BCF7-4E10-84CD-128CC8845D0C}" srcOrd="0" destOrd="0" presId="urn:microsoft.com/office/officeart/2008/layout/LinedList"/>
    <dgm:cxn modelId="{7DAF18EF-9519-445E-BE36-9191E7F99083}" type="presParOf" srcId="{8B55359D-AC3B-46FB-99C9-0E4D75B518AC}" destId="{11AD50D0-5494-410F-8AE3-722107F20548}" srcOrd="1" destOrd="0" presId="urn:microsoft.com/office/officeart/2008/layout/LinedList"/>
    <dgm:cxn modelId="{2BD92D39-2CEA-4B70-AF6B-74FD17563D22}" type="presParOf" srcId="{8B55359D-AC3B-46FB-99C9-0E4D75B518AC}" destId="{653F038A-F90B-49AD-ABEF-1A496D6BBEAD}" srcOrd="2" destOrd="0" presId="urn:microsoft.com/office/officeart/2008/layout/LinedList"/>
    <dgm:cxn modelId="{2D911CB4-660C-471B-A065-2B57C80F4274}" type="presParOf" srcId="{D23C584E-76C6-42FC-AE23-2D7697D6A4DA}" destId="{E153B619-AC80-4740-9CD2-5E5FDBA29DDC}" srcOrd="2" destOrd="0" presId="urn:microsoft.com/office/officeart/2008/layout/LinedList"/>
    <dgm:cxn modelId="{A8A7DF70-0766-4A3F-8EE9-9DE281B508E5}" type="presParOf" srcId="{D23C584E-76C6-42FC-AE23-2D7697D6A4DA}" destId="{2C7B8395-73B6-415B-8612-B5A9F9628C8A}" srcOrd="3" destOrd="0" presId="urn:microsoft.com/office/officeart/2008/layout/LinedList"/>
    <dgm:cxn modelId="{38F2EF59-4967-458E-BA32-B84DBEAB67A9}" type="presParOf" srcId="{D23C584E-76C6-42FC-AE23-2D7697D6A4DA}" destId="{52FE895B-1DC4-4B86-865D-0D1D320E9221}" srcOrd="4" destOrd="0" presId="urn:microsoft.com/office/officeart/2008/layout/LinedList"/>
    <dgm:cxn modelId="{DD706C46-5B9A-4DF6-B4E8-D88CC6F86639}" type="presParOf" srcId="{52FE895B-1DC4-4B86-865D-0D1D320E9221}" destId="{12D9DC57-A629-40B1-AC24-89654FE110DD}" srcOrd="0" destOrd="0" presId="urn:microsoft.com/office/officeart/2008/layout/LinedList"/>
    <dgm:cxn modelId="{6499F28A-8CBB-427B-A7EB-F0EBADEC0F13}" type="presParOf" srcId="{52FE895B-1DC4-4B86-865D-0D1D320E9221}" destId="{E8B9F55F-1FCE-4F0E-BB3D-659CA1EBEA65}" srcOrd="1" destOrd="0" presId="urn:microsoft.com/office/officeart/2008/layout/LinedList"/>
    <dgm:cxn modelId="{C69BB28F-2C03-49D0-A280-80E69AA14AC7}" type="presParOf" srcId="{52FE895B-1DC4-4B86-865D-0D1D320E9221}" destId="{D18E7472-7D77-4C15-ADFA-A67CB10C3827}" srcOrd="2" destOrd="0" presId="urn:microsoft.com/office/officeart/2008/layout/LinedList"/>
    <dgm:cxn modelId="{34D39908-28C4-4F44-992A-6C64C14D59AF}" type="presParOf" srcId="{D23C584E-76C6-42FC-AE23-2D7697D6A4DA}" destId="{B2ADFEC0-9771-4F8B-BFBC-985BC9FD6721}" srcOrd="5" destOrd="0" presId="urn:microsoft.com/office/officeart/2008/layout/LinedList"/>
    <dgm:cxn modelId="{9DE4EB77-A86D-44DD-9CFE-DBE83F8418B0}" type="presParOf" srcId="{D23C584E-76C6-42FC-AE23-2D7697D6A4DA}" destId="{1602464A-7B12-4E90-8B0F-63DE4730FEF6}"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59053D-F9CA-4E37-9C05-3FAE26F2E1C5}" type="datetimeFigureOut">
              <a:rPr lang="en-US" smtClean="0"/>
              <a:t>6/28/2013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25CC20-6C3A-4A9D-AA58-80EF1D22821B}" type="slidenum">
              <a:rPr lang="en-US" smtClean="0"/>
              <a:t>‹#›</a:t>
            </a:fld>
            <a:endParaRPr lang="en-US"/>
          </a:p>
        </p:txBody>
      </p:sp>
    </p:spTree>
    <p:extLst>
      <p:ext uri="{BB962C8B-B14F-4D97-AF65-F5344CB8AC3E}">
        <p14:creationId xmlns:p14="http://schemas.microsoft.com/office/powerpoint/2010/main" val="192770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72155-8E0B-487E-8531-15C244CDD81E}" type="datetimeFigureOut">
              <a:rPr lang="en-US" smtClean="0"/>
              <a:pPr/>
              <a:t>6/28/2013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8BAB18-8CBC-49C9-9BB0-BE87093C2017}" type="slidenum">
              <a:rPr lang="en-US" smtClean="0"/>
              <a:pPr/>
              <a:t>‹#›</a:t>
            </a:fld>
            <a:endParaRPr lang="en-US"/>
          </a:p>
        </p:txBody>
      </p:sp>
    </p:spTree>
    <p:extLst>
      <p:ext uri="{BB962C8B-B14F-4D97-AF65-F5344CB8AC3E}">
        <p14:creationId xmlns:p14="http://schemas.microsoft.com/office/powerpoint/2010/main" val="1655960260"/>
      </p:ext>
    </p:extLst>
  </p:cSld>
  <p:clrMap bg1="lt1" tx1="dk1" bg2="lt2" tx2="dk2" accent1="accent1" accent2="accent2" accent3="accent3" accent4="accent4" accent5="accent5" accent6="accent6" hlink="hlink" folHlink="folHlink"/>
  <p:notesStyle>
    <a:lvl1pPr marL="0" algn="l" defTabSz="913808" rtl="0" eaLnBrk="1" latinLnBrk="0" hangingPunct="1">
      <a:defRPr sz="1200" kern="1200">
        <a:solidFill>
          <a:schemeClr val="tx1"/>
        </a:solidFill>
        <a:latin typeface="+mn-lt"/>
        <a:ea typeface="+mn-ea"/>
        <a:cs typeface="+mn-cs"/>
      </a:defRPr>
    </a:lvl1pPr>
    <a:lvl2pPr marL="456902" algn="l" defTabSz="913808" rtl="0" eaLnBrk="1" latinLnBrk="0" hangingPunct="1">
      <a:defRPr sz="1200" kern="1200">
        <a:solidFill>
          <a:schemeClr val="tx1"/>
        </a:solidFill>
        <a:latin typeface="+mn-lt"/>
        <a:ea typeface="+mn-ea"/>
        <a:cs typeface="+mn-cs"/>
      </a:defRPr>
    </a:lvl2pPr>
    <a:lvl3pPr marL="913808" algn="l" defTabSz="913808" rtl="0" eaLnBrk="1" latinLnBrk="0" hangingPunct="1">
      <a:defRPr sz="1200" kern="1200">
        <a:solidFill>
          <a:schemeClr val="tx1"/>
        </a:solidFill>
        <a:latin typeface="+mn-lt"/>
        <a:ea typeface="+mn-ea"/>
        <a:cs typeface="+mn-cs"/>
      </a:defRPr>
    </a:lvl3pPr>
    <a:lvl4pPr marL="1370713" algn="l" defTabSz="913808" rtl="0" eaLnBrk="1" latinLnBrk="0" hangingPunct="1">
      <a:defRPr sz="1200" kern="1200">
        <a:solidFill>
          <a:schemeClr val="tx1"/>
        </a:solidFill>
        <a:latin typeface="+mn-lt"/>
        <a:ea typeface="+mn-ea"/>
        <a:cs typeface="+mn-cs"/>
      </a:defRPr>
    </a:lvl4pPr>
    <a:lvl5pPr marL="1827617" algn="l" defTabSz="913808" rtl="0" eaLnBrk="1" latinLnBrk="0" hangingPunct="1">
      <a:defRPr sz="1200" kern="1200">
        <a:solidFill>
          <a:schemeClr val="tx1"/>
        </a:solidFill>
        <a:latin typeface="+mn-lt"/>
        <a:ea typeface="+mn-ea"/>
        <a:cs typeface="+mn-cs"/>
      </a:defRPr>
    </a:lvl5pPr>
    <a:lvl6pPr marL="2284516" algn="l" defTabSz="913808" rtl="0" eaLnBrk="1" latinLnBrk="0" hangingPunct="1">
      <a:defRPr sz="1200" kern="1200">
        <a:solidFill>
          <a:schemeClr val="tx1"/>
        </a:solidFill>
        <a:latin typeface="+mn-lt"/>
        <a:ea typeface="+mn-ea"/>
        <a:cs typeface="+mn-cs"/>
      </a:defRPr>
    </a:lvl6pPr>
    <a:lvl7pPr marL="2741419" algn="l" defTabSz="913808" rtl="0" eaLnBrk="1" latinLnBrk="0" hangingPunct="1">
      <a:defRPr sz="1200" kern="1200">
        <a:solidFill>
          <a:schemeClr val="tx1"/>
        </a:solidFill>
        <a:latin typeface="+mn-lt"/>
        <a:ea typeface="+mn-ea"/>
        <a:cs typeface="+mn-cs"/>
      </a:defRPr>
    </a:lvl7pPr>
    <a:lvl8pPr marL="3198320" algn="l" defTabSz="913808" rtl="0" eaLnBrk="1" latinLnBrk="0" hangingPunct="1">
      <a:defRPr sz="1200" kern="1200">
        <a:solidFill>
          <a:schemeClr val="tx1"/>
        </a:solidFill>
        <a:latin typeface="+mn-lt"/>
        <a:ea typeface="+mn-ea"/>
        <a:cs typeface="+mn-cs"/>
      </a:defRPr>
    </a:lvl8pPr>
    <a:lvl9pPr marL="3655229" algn="l" defTabSz="9138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6/28/2013 4:54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21966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Segoe UI Light" pitchFamily="34" charset="0"/>
                <a:ea typeface="+mn-ea"/>
                <a:cs typeface="+mn-cs"/>
              </a:rPr>
              <a:t>A reasonable question to ask is - how did you come up with that?  It turns out that the origins of our approach lies in our experiences designing, implementing and optimizing networks to run large scale online services like Azure.  </a:t>
            </a:r>
          </a:p>
          <a:p>
            <a:r>
              <a:rPr lang="en-US" sz="1200" kern="1200" dirty="0" smtClean="0">
                <a:solidFill>
                  <a:schemeClr val="tx1"/>
                </a:solidFill>
                <a:effectLst/>
                <a:latin typeface="Segoe UI Light" pitchFamily="34" charset="0"/>
                <a:ea typeface="+mn-ea"/>
                <a:cs typeface="+mn-cs"/>
              </a:rPr>
              <a:t> </a:t>
            </a:r>
          </a:p>
          <a:p>
            <a:r>
              <a:rPr lang="en-US" sz="1200" b="1" kern="1200" dirty="0" smtClean="0">
                <a:solidFill>
                  <a:schemeClr val="tx1"/>
                </a:solidFill>
                <a:effectLst/>
                <a:latin typeface="Segoe UI Light" pitchFamily="34" charset="0"/>
                <a:ea typeface="+mn-ea"/>
                <a:cs typeface="+mn-cs"/>
              </a:rPr>
              <a:t>Principles on network design</a:t>
            </a:r>
            <a:endParaRPr lang="en-US" sz="1200" kern="1200" dirty="0" smtClean="0">
              <a:solidFill>
                <a:schemeClr val="tx1"/>
              </a:solidFill>
              <a:effectLst/>
              <a:latin typeface="Segoe UI Light" pitchFamily="34" charset="0"/>
              <a:ea typeface="+mn-ea"/>
              <a:cs typeface="+mn-cs"/>
            </a:endParaRPr>
          </a:p>
          <a:p>
            <a:pPr marL="171450" indent="-171450" rtl="0" fontAlgn="ctr">
              <a:buFont typeface="Arial" panose="020B0604020202020204" pitchFamily="34" charset="0"/>
              <a:buChar char="•"/>
            </a:pPr>
            <a:r>
              <a:rPr lang="en-US" sz="1200" kern="1200" dirty="0" smtClean="0">
                <a:solidFill>
                  <a:schemeClr val="tx1"/>
                </a:solidFill>
                <a:effectLst/>
                <a:latin typeface="Segoe UI Light" pitchFamily="34" charset="0"/>
                <a:ea typeface="+mn-ea"/>
                <a:cs typeface="+mn-cs"/>
              </a:rPr>
              <a:t>Shared pooled network infrastructure - Decoupling the network design from being tied to app/</a:t>
            </a:r>
            <a:r>
              <a:rPr lang="en-US" sz="1200" kern="1200" dirty="0" err="1" smtClean="0">
                <a:solidFill>
                  <a:schemeClr val="tx1"/>
                </a:solidFill>
                <a:effectLst/>
                <a:latin typeface="Segoe UI Light" pitchFamily="34" charset="0"/>
                <a:ea typeface="+mn-ea"/>
                <a:cs typeface="+mn-cs"/>
              </a:rPr>
              <a:t>workoads</a:t>
            </a:r>
            <a:r>
              <a:rPr lang="en-US" sz="1200" kern="1200" dirty="0" smtClean="0">
                <a:solidFill>
                  <a:schemeClr val="tx1"/>
                </a:solidFill>
                <a:effectLst/>
                <a:latin typeface="Segoe UI Light" pitchFamily="34" charset="0"/>
                <a:ea typeface="+mn-ea"/>
                <a:cs typeface="+mn-cs"/>
              </a:rPr>
              <a:t> and racks,  workload/ application traffic to be flexibly directed through multiple paths…so you don’t need to overprovision at each connection point (port)…we’ve seen some tremendous improvement in CAPEX and OPEX through network utilization and aggregate capacity. Goes back to the first point.  </a:t>
            </a:r>
          </a:p>
          <a:p>
            <a:pPr marL="171450" indent="-171450" rtl="0" fontAlgn="ctr">
              <a:buFont typeface="Arial" panose="020B0604020202020204" pitchFamily="34" charset="0"/>
              <a:buChar char="•"/>
            </a:pPr>
            <a:r>
              <a:rPr lang="en-US" sz="1200" kern="1200" dirty="0" err="1" smtClean="0">
                <a:solidFill>
                  <a:schemeClr val="tx1"/>
                </a:solidFill>
                <a:effectLst/>
                <a:latin typeface="Segoe UI Light" pitchFamily="34" charset="0"/>
                <a:ea typeface="+mn-ea"/>
                <a:cs typeface="+mn-cs"/>
              </a:rPr>
              <a:t>Multitenancy</a:t>
            </a:r>
            <a:r>
              <a:rPr lang="en-US" sz="1200" kern="1200" dirty="0" smtClean="0">
                <a:solidFill>
                  <a:schemeClr val="tx1"/>
                </a:solidFill>
                <a:effectLst/>
                <a:latin typeface="Segoe UI Light" pitchFamily="34" charset="0"/>
                <a:ea typeface="+mn-ea"/>
                <a:cs typeface="+mn-cs"/>
              </a:rPr>
              <a:t> demands flexibility – isolate customers as they on ramp to the cloud in a way that enables them to BYOIP….we had staging vs. production, multiple customers with different isolation needs etc.  </a:t>
            </a:r>
          </a:p>
          <a:p>
            <a:pPr marL="171450" indent="-171450" rtl="0" fontAlgn="ctr">
              <a:buFont typeface="Arial" panose="020B0604020202020204" pitchFamily="34" charset="0"/>
              <a:buChar char="•"/>
            </a:pPr>
            <a:r>
              <a:rPr lang="en-US" sz="1200" kern="1200" dirty="0" smtClean="0">
                <a:solidFill>
                  <a:schemeClr val="tx1"/>
                </a:solidFill>
                <a:effectLst/>
                <a:latin typeface="Segoe UI Light" pitchFamily="34" charset="0"/>
                <a:ea typeface="+mn-ea"/>
                <a:cs typeface="+mn-cs"/>
              </a:rPr>
              <a:t>Automation - Azure 50000 network changes per day… we learnt that there’s no way of scaling network operations manually and we needed automated configuration and change management that was centralized and drives simplicity and reliability.  </a:t>
            </a:r>
          </a:p>
          <a:p>
            <a:r>
              <a:rPr lang="en-US" sz="1200" kern="1200" dirty="0" smtClean="0">
                <a:solidFill>
                  <a:schemeClr val="tx1"/>
                </a:solidFill>
                <a:effectLst/>
                <a:latin typeface="Segoe UI Light" pitchFamily="34" charset="0"/>
                <a:ea typeface="+mn-ea"/>
                <a:cs typeface="+mn-cs"/>
              </a:rPr>
              <a:t> </a:t>
            </a:r>
          </a:p>
          <a:p>
            <a:r>
              <a:rPr lang="en-US" sz="1200" kern="1200" dirty="0" smtClean="0">
                <a:solidFill>
                  <a:schemeClr val="tx1"/>
                </a:solidFill>
                <a:effectLst/>
                <a:latin typeface="Segoe UI Light" pitchFamily="34" charset="0"/>
                <a:ea typeface="+mn-ea"/>
                <a:cs typeface="+mn-cs"/>
              </a:rPr>
              <a:t>These learnings directly informed our approach and in turn our promise with  SDN - like I mentioned earlier, this is in line with our philosophy of using public cloud as the benchmark. </a:t>
            </a:r>
          </a:p>
          <a:p>
            <a:pPr marL="0" indent="0">
              <a:buNone/>
            </a:pPr>
            <a:endParaRPr lang="en-US" dirty="0" smtClean="0"/>
          </a:p>
          <a:p>
            <a:r>
              <a:rPr lang="en-US" sz="1200" kern="1200" dirty="0" smtClean="0">
                <a:solidFill>
                  <a:schemeClr val="tx1"/>
                </a:solidFill>
                <a:effectLst/>
                <a:latin typeface="Segoe UI Light" pitchFamily="34" charset="0"/>
                <a:ea typeface="+mn-ea"/>
                <a:cs typeface="+mn-cs"/>
              </a:rPr>
              <a:t>These principles indeed form the basis of our SDN promise to you and you see in subsequent chapters of this presentation as to how they manifest in WS and SC capabilities. </a:t>
            </a:r>
          </a:p>
          <a:p>
            <a:r>
              <a:rPr lang="en-US" sz="1200" b="1" kern="1200" dirty="0" smtClean="0">
                <a:solidFill>
                  <a:schemeClr val="tx1"/>
                </a:solidFill>
                <a:effectLst/>
                <a:latin typeface="Segoe UI Light" pitchFamily="34" charset="0"/>
                <a:ea typeface="+mn-ea"/>
                <a:cs typeface="+mn-cs"/>
              </a:rPr>
              <a:t> </a:t>
            </a:r>
            <a:endParaRPr lang="en-US" sz="1200" kern="1200" dirty="0" smtClean="0">
              <a:solidFill>
                <a:schemeClr val="tx1"/>
              </a:solidFill>
              <a:effectLst/>
              <a:latin typeface="Segoe UI Light" pitchFamily="34" charset="0"/>
              <a:ea typeface="+mn-ea"/>
              <a:cs typeface="+mn-cs"/>
            </a:endParaRPr>
          </a:p>
          <a:p>
            <a:pPr marL="171450" indent="-171450" rtl="0" fontAlgn="ctr">
              <a:buFont typeface="Arial" panose="020B0604020202020204" pitchFamily="34" charset="0"/>
              <a:buChar char="•"/>
            </a:pPr>
            <a:r>
              <a:rPr lang="en-US" sz="1200" b="1" kern="1200" dirty="0" smtClean="0">
                <a:solidFill>
                  <a:schemeClr val="tx1"/>
                </a:solidFill>
                <a:effectLst/>
                <a:latin typeface="Segoe UI Light" pitchFamily="34" charset="0"/>
                <a:ea typeface="+mn-ea"/>
                <a:cs typeface="+mn-cs"/>
              </a:rPr>
              <a:t>Built in and production ready </a:t>
            </a:r>
            <a:r>
              <a:rPr lang="en-US" sz="1200" kern="1200" dirty="0" smtClean="0">
                <a:solidFill>
                  <a:schemeClr val="tx1"/>
                </a:solidFill>
                <a:effectLst/>
                <a:latin typeface="Segoe UI Light" pitchFamily="34" charset="0"/>
                <a:ea typeface="+mn-ea"/>
                <a:cs typeface="+mn-cs"/>
              </a:rPr>
              <a:t>– We want to take accountability to ensure that you have all the pieces of the puzzle to deliver hybrid cloud computing.  We will innovate in-box as well as bring in the right level of integration and interoperability. </a:t>
            </a:r>
          </a:p>
          <a:p>
            <a:pPr marL="171450" indent="-171450" rtl="0" fontAlgn="ctr">
              <a:buFont typeface="Arial" panose="020B0604020202020204" pitchFamily="34" charset="0"/>
              <a:buChar char="•"/>
            </a:pPr>
            <a:r>
              <a:rPr lang="en-US" sz="1200" b="1" kern="1200" dirty="0" smtClean="0">
                <a:solidFill>
                  <a:schemeClr val="tx1"/>
                </a:solidFill>
                <a:effectLst/>
                <a:latin typeface="Segoe UI Light" pitchFamily="34" charset="0"/>
                <a:ea typeface="+mn-ea"/>
                <a:cs typeface="+mn-cs"/>
              </a:rPr>
              <a:t> </a:t>
            </a:r>
            <a:r>
              <a:rPr lang="en-US" sz="1200" kern="1200" dirty="0" smtClean="0">
                <a:solidFill>
                  <a:schemeClr val="tx1"/>
                </a:solidFill>
                <a:effectLst/>
                <a:latin typeface="Segoe UI Light" pitchFamily="34" charset="0"/>
                <a:ea typeface="+mn-ea"/>
                <a:cs typeface="+mn-cs"/>
              </a:rPr>
              <a:t> - Related to integration,  we will step up and holistically shape industry thinking in terms of what hardware and software innovation do we need to make these promises real – there will be requirements that can best be met by hardware, others that the magic of software can deliver what should be delivered in software etc. so you have choice and your needs are best met.   Drive innovation for you in a way that extends what you have.   Our decision to support Open Daylight at Platinum level as an example of our commitment. </a:t>
            </a:r>
          </a:p>
          <a:p>
            <a:pPr marL="171450" indent="-171450" rtl="0" fontAlgn="ctr">
              <a:buFont typeface="Arial" panose="020B0604020202020204" pitchFamily="34" charset="0"/>
              <a:buChar char="•"/>
            </a:pPr>
            <a:r>
              <a:rPr lang="en-US" sz="1200" b="1" kern="1200" dirty="0" smtClean="0">
                <a:solidFill>
                  <a:schemeClr val="tx1"/>
                </a:solidFill>
                <a:effectLst/>
                <a:latin typeface="Segoe UI Light" pitchFamily="34" charset="0"/>
                <a:ea typeface="+mn-ea"/>
                <a:cs typeface="+mn-cs"/>
              </a:rPr>
              <a:t>Open, extensible  </a:t>
            </a:r>
            <a:r>
              <a:rPr lang="en-US" sz="1200" kern="1200" dirty="0" smtClean="0">
                <a:solidFill>
                  <a:schemeClr val="tx1"/>
                </a:solidFill>
                <a:effectLst/>
                <a:latin typeface="Segoe UI Light" pitchFamily="34" charset="0"/>
                <a:ea typeface="+mn-ea"/>
                <a:cs typeface="+mn-cs"/>
              </a:rPr>
              <a:t>– Be it around partners building into our solution natively, providing virtual or physical appliances, or driving for standardization of interfaces at all appropriate places. We support our partners with certification tests, interoperability plug fests, development tools, and close engineering support.</a:t>
            </a:r>
          </a:p>
          <a:p>
            <a:pPr marL="0" indent="0">
              <a:buNone/>
            </a:pP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520E131-F40B-42EB-9AF8-17B839F7551E}"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267608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409575" y="698500"/>
            <a:ext cx="6203950" cy="3490913"/>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r>
              <a:rPr lang="en-US" dirty="0" smtClean="0"/>
              <a:t>To cluster</a:t>
            </a:r>
            <a:r>
              <a:rPr lang="en-US" baseline="0" dirty="0" smtClean="0"/>
              <a:t> Hyper-V in Windows Server 2008 R2, you typically needed a SAN in the back-end – either an </a:t>
            </a:r>
            <a:r>
              <a:rPr lang="en-US" baseline="0" dirty="0" err="1" smtClean="0"/>
              <a:t>iSCSI</a:t>
            </a:r>
            <a:r>
              <a:rPr lang="en-US" baseline="0" dirty="0" smtClean="0"/>
              <a:t> or FC SAN. Setting up the SAN to support clustering has been challenging to some. We already have a solution for </a:t>
            </a:r>
            <a:r>
              <a:rPr lang="en-US" baseline="0" dirty="0" err="1" smtClean="0"/>
              <a:t>filebased</a:t>
            </a:r>
            <a:r>
              <a:rPr lang="en-US" baseline="0" dirty="0" smtClean="0"/>
              <a:t> storage in Windows which is the SMB </a:t>
            </a:r>
            <a:r>
              <a:rPr lang="en-US" baseline="0" dirty="0" err="1" smtClean="0"/>
              <a:t>fileshare</a:t>
            </a:r>
            <a:r>
              <a:rPr lang="en-US" baseline="0" dirty="0" smtClean="0"/>
              <a:t> that m</a:t>
            </a:r>
            <a:r>
              <a:rPr lang="en-US" dirty="0" smtClean="0"/>
              <a:t>ost of you are familiar with. These</a:t>
            </a:r>
            <a:r>
              <a:rPr lang="en-US" baseline="0" dirty="0" smtClean="0"/>
              <a:t> were traditionally your file repository for Office workers for storing </a:t>
            </a:r>
            <a:r>
              <a:rPr lang="en-US" baseline="0" dirty="0" err="1" smtClean="0"/>
              <a:t>powerpoint</a:t>
            </a:r>
            <a:r>
              <a:rPr lang="en-US" baseline="0" dirty="0" smtClean="0"/>
              <a:t> decks, word docs, videos and so on. </a:t>
            </a:r>
          </a:p>
          <a:p>
            <a:endParaRPr lang="en-US" baseline="0" dirty="0" smtClean="0"/>
          </a:p>
          <a:p>
            <a:r>
              <a:rPr lang="en-US" baseline="0" dirty="0" smtClean="0"/>
              <a:t>With WS 2012, we fully support using SMB </a:t>
            </a:r>
            <a:r>
              <a:rPr lang="en-US" baseline="0" dirty="0" err="1" smtClean="0"/>
              <a:t>fileshares</a:t>
            </a:r>
            <a:r>
              <a:rPr lang="en-US" baseline="0" dirty="0" smtClean="0"/>
              <a:t> for storing your Hyper-V VMs. Not the VM library or install ISOs, the live VHDs of your VMs. Not only that we also enable live SQL databases to reside in an SMB </a:t>
            </a:r>
            <a:r>
              <a:rPr lang="en-US" baseline="0" dirty="0" err="1" smtClean="0"/>
              <a:t>fileshare</a:t>
            </a:r>
            <a:r>
              <a:rPr lang="en-US" baseline="0" dirty="0" smtClean="0"/>
              <a:t> now. </a:t>
            </a:r>
          </a:p>
          <a:p>
            <a:r>
              <a:rPr lang="en-US" baseline="0" dirty="0" smtClean="0"/>
              <a:t>&lt;Click&gt;</a:t>
            </a:r>
          </a:p>
          <a:p>
            <a:endParaRPr lang="en-US" baseline="0" dirty="0" smtClean="0"/>
          </a:p>
          <a:p>
            <a:r>
              <a:rPr lang="en-US" baseline="0" dirty="0" smtClean="0"/>
              <a:t>What this provides you is an additional file based storage option for your mission critical application that is very easy to provision at a fraction of the cost. You can now cluster your volumes together and expose them as a single file system name space to Hyper-V as a location to store the VMs or to your workload to store the SQL database. With SMB transparent failover, even if one of the nodes goes down, SMB transparently fails over to another node without down time. </a:t>
            </a:r>
          </a:p>
          <a:p>
            <a:r>
              <a:rPr lang="en-US" baseline="0" dirty="0" smtClean="0"/>
              <a:t>&lt;Click&gt;</a:t>
            </a:r>
          </a:p>
          <a:p>
            <a:endParaRPr lang="en-US" baseline="0" dirty="0" smtClean="0"/>
          </a:p>
          <a:p>
            <a:endParaRPr lang="en-US" baseline="0" dirty="0" smtClean="0"/>
          </a:p>
          <a:p>
            <a:r>
              <a:rPr lang="en-US" baseline="0" dirty="0" smtClean="0"/>
              <a:t>As you would see over the course of this presentation, we have augmented this with a lot of other functionality to provide real enterprise class performance and reliability with features like SMB Direct, SMB transparent failover, SMB multichannel, Clustered Share volumes and so on.</a:t>
            </a:r>
            <a:endParaRPr lang="en-US" dirty="0" smtClean="0"/>
          </a:p>
          <a:p>
            <a:endParaRPr lang="en-US" dirty="0" smtClean="0"/>
          </a:p>
          <a:p>
            <a:r>
              <a:rPr lang="en-US" baseline="0" dirty="0" smtClean="0"/>
              <a:t>We also support encryption in SMB so that data that gets transferred over wire is safe and secure. And most importantly we have now changed Volume Shadow Service or VSS to support back-up of remote file storage. So any 3</a:t>
            </a:r>
            <a:r>
              <a:rPr lang="en-US" baseline="30000" dirty="0" smtClean="0"/>
              <a:t>rd</a:t>
            </a:r>
            <a:r>
              <a:rPr lang="en-US" baseline="0" dirty="0" smtClean="0"/>
              <a:t> party back-up software that plugs into VSS can now back-up your SMB </a:t>
            </a:r>
            <a:r>
              <a:rPr lang="en-US" baseline="0" dirty="0" err="1" smtClean="0"/>
              <a:t>fileshares</a:t>
            </a:r>
            <a:r>
              <a:rPr lang="en-US" baseline="0" dirty="0" smtClean="0"/>
              <a:t> – backing up not only your documents but also your VMs and databases.</a:t>
            </a:r>
          </a:p>
          <a:p>
            <a:endParaRPr lang="en-US" baseline="0" dirty="0" smtClean="0"/>
          </a:p>
          <a:p>
            <a:r>
              <a:rPr lang="en-US" baseline="0" dirty="0" smtClean="0"/>
              <a:t>Finally, since SMB uses your existing network infrastructure – the need for a dedicated network is eliminated there by reducing management costs.</a:t>
            </a:r>
          </a:p>
          <a:p>
            <a:endParaRPr lang="en-US" baseline="0" dirty="0" smtClean="0"/>
          </a:p>
          <a:p>
            <a:r>
              <a:rPr lang="en-US" baseline="0" dirty="0" smtClean="0"/>
              <a:t>So no matter what your underlying storage subsystem is, SMB provides an easy and highly available repository for your SQL databases and Hyper-V VMs.</a:t>
            </a:r>
          </a:p>
          <a:p>
            <a:r>
              <a:rPr lang="en-US" baseline="0" dirty="0" smtClean="0"/>
              <a:t>&lt;Click&gt;</a:t>
            </a:r>
          </a:p>
          <a:p>
            <a:r>
              <a:rPr lang="en-US" baseline="0" dirty="0" smtClean="0"/>
              <a:t>Since all that you need for SMB is volumes – it really doesn’t matter how </a:t>
            </a:r>
            <a:r>
              <a:rPr lang="en-US" baseline="0" dirty="0" err="1" smtClean="0"/>
              <a:t>thse</a:t>
            </a:r>
            <a:r>
              <a:rPr lang="en-US" baseline="0" dirty="0" smtClean="0"/>
              <a:t> volumes are created – they could be a RAID attached storage solution, </a:t>
            </a:r>
          </a:p>
          <a:p>
            <a:r>
              <a:rPr lang="en-US" baseline="0" dirty="0" smtClean="0"/>
              <a:t>&lt;Click&gt;</a:t>
            </a:r>
          </a:p>
          <a:p>
            <a:r>
              <a:rPr lang="en-US" baseline="0" dirty="0" smtClean="0"/>
              <a:t>through a SAN.</a:t>
            </a:r>
          </a:p>
          <a:p>
            <a:r>
              <a:rPr lang="en-US" baseline="0" dirty="0" smtClean="0"/>
              <a:t>&lt;Click&gt;</a:t>
            </a:r>
          </a:p>
          <a:p>
            <a:r>
              <a:rPr lang="en-US" baseline="0" dirty="0" smtClean="0"/>
              <a:t>Or Storage Spaces </a:t>
            </a:r>
            <a:endParaRPr lang="en-US" dirty="0" smtClean="0"/>
          </a:p>
        </p:txBody>
      </p:sp>
      <p:sp>
        <p:nvSpPr>
          <p:cNvPr id="430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endParaRPr lang="en-US" sz="1200" dirty="0">
              <a:latin typeface="Arial" charset="0"/>
            </a:endParaRPr>
          </a:p>
        </p:txBody>
      </p:sp>
      <p:sp>
        <p:nvSpPr>
          <p:cNvPr id="430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fld id="{11372316-D797-45B7-821A-CC9A67FC3C9F}" type="datetime8">
              <a:rPr lang="en-US" sz="1200">
                <a:latin typeface="Arial" charset="0"/>
              </a:rPr>
              <a:pPr eaLnBrk="1" hangingPunct="1"/>
              <a:t>6/28/2013 4:55 PM</a:t>
            </a:fld>
            <a:endParaRPr lang="en-US" sz="1200" dirty="0">
              <a:latin typeface="Arial" charset="0"/>
            </a:endParaRPr>
          </a:p>
        </p:txBody>
      </p:sp>
      <p:sp>
        <p:nvSpPr>
          <p:cNvPr id="4301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fld id="{CED24E78-1858-421F-A69F-EBB098D8B839}" type="slidenum">
              <a:rPr lang="en-US" sz="1200">
                <a:latin typeface="Arial" charset="0"/>
              </a:rPr>
              <a:pPr eaLnBrk="1" hangingPunct="1"/>
              <a:t>13</a:t>
            </a:fld>
            <a:endParaRPr lang="en-US" sz="1200" dirty="0">
              <a:latin typeface="Arial" charset="0"/>
            </a:endParaRPr>
          </a:p>
        </p:txBody>
      </p:sp>
      <p:sp>
        <p:nvSpPr>
          <p:cNvPr id="43015" name="Footer Placeholder 3"/>
          <p:cNvSpPr>
            <a:spLocks noGrp="1"/>
          </p:cNvSpPr>
          <p:nvPr>
            <p:ph type="ftr" sz="quarter" idx="4"/>
          </p:nvPr>
        </p:nvSpPr>
        <p:spPr>
          <a:xfrm>
            <a:off x="0" y="8842029"/>
            <a:ext cx="6398824" cy="4654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5" tIns="47544" rIns="95085" bIns="47544"/>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r>
              <a:rPr lang="en-US" sz="500" dirty="0">
                <a:solidFill>
                  <a:srgbClr val="000000"/>
                </a:solidFill>
              </a:rPr>
              <a:t>© 2010 Microsoft Corporation. All rights reserved. Microsoft, Windows, Windows Vista and other product names are or may be registered trademarks and/or trademarks in the U.S. and/or other countries.</a:t>
            </a:r>
          </a:p>
          <a:p>
            <a:pPr eaLnBrk="1" hangingPunct="1"/>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p:txBody>
      </p:sp>
    </p:spTree>
    <p:extLst>
      <p:ext uri="{BB962C8B-B14F-4D97-AF65-F5344CB8AC3E}">
        <p14:creationId xmlns:p14="http://schemas.microsoft.com/office/powerpoint/2010/main" val="284850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it?</a:t>
            </a:r>
          </a:p>
          <a:p>
            <a:pPr marL="281435" indent="-281435">
              <a:spcBef>
                <a:spcPts val="295"/>
              </a:spcBef>
              <a:buFont typeface="Arial" panose="020B0604020202020204" pitchFamily="34" charset="0"/>
              <a:buChar char="•"/>
            </a:pPr>
            <a:r>
              <a:rPr lang="en-US" dirty="0"/>
              <a:t>Store Hyper-V files in shares over the SMB 3.0 protocol</a:t>
            </a:r>
            <a:br>
              <a:rPr lang="en-US" dirty="0"/>
            </a:br>
            <a:r>
              <a:rPr lang="en-US" dirty="0"/>
              <a:t>(including VM configuration, VHD files, snapshots)</a:t>
            </a:r>
          </a:p>
          <a:p>
            <a:pPr marL="281435" indent="-281435">
              <a:spcBef>
                <a:spcPts val="295"/>
              </a:spcBef>
              <a:buFont typeface="Arial" panose="020B0604020202020204" pitchFamily="34" charset="0"/>
              <a:buChar char="•"/>
            </a:pPr>
            <a:r>
              <a:rPr lang="en-US" dirty="0"/>
              <a:t>Works with both standalone and clustered servers </a:t>
            </a:r>
            <a:br>
              <a:rPr lang="en-US" dirty="0"/>
            </a:br>
            <a:r>
              <a:rPr lang="en-US" dirty="0"/>
              <a:t>(file storage used as cluster shared storage)</a:t>
            </a:r>
            <a:br>
              <a:rPr lang="en-US" dirty="0"/>
            </a:br>
            <a:endParaRPr lang="en-US" sz="400" dirty="0"/>
          </a:p>
          <a:p>
            <a:r>
              <a:rPr lang="en-US" b="1" dirty="0"/>
              <a:t>Highlights</a:t>
            </a:r>
          </a:p>
          <a:p>
            <a:pPr marL="281435" indent="-281435">
              <a:spcBef>
                <a:spcPts val="295"/>
              </a:spcBef>
              <a:buFont typeface="Arial" panose="020B0604020202020204" pitchFamily="34" charset="0"/>
              <a:buChar char="•"/>
            </a:pPr>
            <a:r>
              <a:rPr lang="en-US" dirty="0"/>
              <a:t>Increases flexibility</a:t>
            </a:r>
          </a:p>
          <a:p>
            <a:pPr marL="281435" indent="-281435">
              <a:spcBef>
                <a:spcPts val="295"/>
              </a:spcBef>
              <a:buFont typeface="Arial" panose="020B0604020202020204" pitchFamily="34" charset="0"/>
              <a:buChar char="•"/>
            </a:pPr>
            <a:r>
              <a:rPr lang="en-US" dirty="0"/>
              <a:t>Eases provisioning, management and migration</a:t>
            </a:r>
          </a:p>
          <a:p>
            <a:pPr marL="281435" indent="-281435">
              <a:spcBef>
                <a:spcPts val="295"/>
              </a:spcBef>
              <a:buFont typeface="Arial" panose="020B0604020202020204" pitchFamily="34" charset="0"/>
              <a:buChar char="•"/>
            </a:pPr>
            <a:r>
              <a:rPr lang="en-US" dirty="0"/>
              <a:t>Leverages converged network</a:t>
            </a:r>
          </a:p>
          <a:p>
            <a:pPr marL="281435" indent="-281435">
              <a:spcBef>
                <a:spcPts val="295"/>
              </a:spcBef>
              <a:buFont typeface="Arial" panose="020B0604020202020204" pitchFamily="34" charset="0"/>
              <a:buChar char="•"/>
            </a:pPr>
            <a:r>
              <a:rPr lang="en-US" dirty="0"/>
              <a:t>Reduces </a:t>
            </a:r>
            <a:r>
              <a:rPr lang="en-US" dirty="0" err="1"/>
              <a:t>CapEx</a:t>
            </a:r>
            <a:r>
              <a:rPr lang="en-US" dirty="0"/>
              <a:t> and </a:t>
            </a:r>
            <a:r>
              <a:rPr lang="en-US" dirty="0" err="1"/>
              <a:t>OpEx</a:t>
            </a:r>
            <a:r>
              <a:rPr lang="en-US" dirty="0"/>
              <a:t/>
            </a:r>
            <a:br>
              <a:rPr lang="en-US" dirty="0"/>
            </a:br>
            <a:endParaRPr lang="en-US" sz="400" dirty="0"/>
          </a:p>
          <a:p>
            <a:r>
              <a:rPr lang="en-US" b="1" dirty="0"/>
              <a:t>Supporting Features</a:t>
            </a:r>
          </a:p>
          <a:p>
            <a:pPr marL="281435" indent="-281435">
              <a:spcBef>
                <a:spcPts val="295"/>
              </a:spcBef>
              <a:buFont typeface="Arial" panose="020B0604020202020204" pitchFamily="34" charset="0"/>
              <a:buChar char="•"/>
            </a:pPr>
            <a:r>
              <a:rPr lang="en-US" dirty="0"/>
              <a:t>SMB Transparent Failover - Continuous availability</a:t>
            </a:r>
          </a:p>
          <a:p>
            <a:pPr marL="281435" indent="-281435">
              <a:spcBef>
                <a:spcPts val="295"/>
              </a:spcBef>
              <a:buFont typeface="Arial" panose="020B0604020202020204" pitchFamily="34" charset="0"/>
              <a:buChar char="•"/>
            </a:pPr>
            <a:r>
              <a:rPr lang="en-US" dirty="0"/>
              <a:t>SMB Scale-Out – Active/Active file server clusters</a:t>
            </a:r>
          </a:p>
          <a:p>
            <a:pPr marL="281435" indent="-281435">
              <a:spcBef>
                <a:spcPts val="295"/>
              </a:spcBef>
              <a:buFont typeface="Arial" panose="020B0604020202020204" pitchFamily="34" charset="0"/>
              <a:buChar char="•"/>
            </a:pPr>
            <a:r>
              <a:rPr lang="en-US" dirty="0"/>
              <a:t>SMB Direct (SMB over RDMA) - Low latency, low CPU use</a:t>
            </a:r>
          </a:p>
          <a:p>
            <a:pPr marL="281435" indent="-281435">
              <a:spcBef>
                <a:spcPts val="295"/>
              </a:spcBef>
              <a:buFont typeface="Arial" panose="020B0604020202020204" pitchFamily="34" charset="0"/>
              <a:buChar char="•"/>
            </a:pPr>
            <a:r>
              <a:rPr lang="en-US" dirty="0"/>
              <a:t>SMB Multichannel – Network throughput and failover</a:t>
            </a:r>
          </a:p>
          <a:p>
            <a:pPr marL="281435" indent="-281435">
              <a:spcBef>
                <a:spcPts val="295"/>
              </a:spcBef>
              <a:buFont typeface="Arial" panose="020B0604020202020204" pitchFamily="34" charset="0"/>
              <a:buChar char="•"/>
            </a:pPr>
            <a:r>
              <a:rPr lang="en-US" dirty="0"/>
              <a:t>SMB Encryption - Security</a:t>
            </a:r>
          </a:p>
          <a:p>
            <a:pPr marL="281435" indent="-281435">
              <a:spcBef>
                <a:spcPts val="295"/>
              </a:spcBef>
              <a:buFont typeface="Arial" panose="020B0604020202020204" pitchFamily="34" charset="0"/>
              <a:buChar char="•"/>
            </a:pPr>
            <a:r>
              <a:rPr lang="en-US" dirty="0"/>
              <a:t>VSS for SMB File Shares - Backup and restore</a:t>
            </a:r>
          </a:p>
          <a:p>
            <a:pPr marL="281435" indent="-281435">
              <a:spcBef>
                <a:spcPts val="295"/>
              </a:spcBef>
              <a:buFont typeface="Arial" panose="020B0604020202020204" pitchFamily="34" charset="0"/>
              <a:buChar char="•"/>
            </a:pPr>
            <a:r>
              <a:rPr lang="en-US" dirty="0"/>
              <a:t>SMB PowerShell - Manageability</a:t>
            </a:r>
          </a:p>
          <a:p>
            <a:endParaRPr lang="en-US" dirty="0"/>
          </a:p>
        </p:txBody>
      </p:sp>
      <p:sp>
        <p:nvSpPr>
          <p:cNvPr id="4" name="Slide Number Placeholder 3"/>
          <p:cNvSpPr>
            <a:spLocks noGrp="1"/>
          </p:cNvSpPr>
          <p:nvPr>
            <p:ph type="sldNum" sz="quarter" idx="10"/>
          </p:nvPr>
        </p:nvSpPr>
        <p:spPr/>
        <p:txBody>
          <a:bodyPr/>
          <a:lstStyle/>
          <a:p>
            <a:fld id="{FA18B5E9-861A-48F2-98B9-CF86C76136C7}" type="slidenum">
              <a:rPr lang="en-US" smtClean="0"/>
              <a:t>14</a:t>
            </a:fld>
            <a:endParaRPr lang="en-US"/>
          </a:p>
        </p:txBody>
      </p:sp>
    </p:spTree>
    <p:extLst>
      <p:ext uri="{BB962C8B-B14F-4D97-AF65-F5344CB8AC3E}">
        <p14:creationId xmlns:p14="http://schemas.microsoft.com/office/powerpoint/2010/main" val="3948890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Results using four 10GbE NICs simultaneously</a:t>
            </a:r>
          </a:p>
          <a:p>
            <a:endParaRPr lang="en-US" sz="2000" dirty="0"/>
          </a:p>
          <a:p>
            <a:r>
              <a:rPr lang="en-US" sz="2000" dirty="0"/>
              <a:t>Linear bandwidth scaling </a:t>
            </a:r>
          </a:p>
          <a:p>
            <a:pPr lvl="1"/>
            <a:r>
              <a:rPr lang="en-US" sz="1800" dirty="0"/>
              <a:t>1 NIC – 1150 MB/sec</a:t>
            </a:r>
          </a:p>
          <a:p>
            <a:pPr lvl="1"/>
            <a:r>
              <a:rPr lang="en-US" sz="1800" dirty="0"/>
              <a:t>2 NICs – 2330 MB/sec</a:t>
            </a:r>
          </a:p>
          <a:p>
            <a:pPr lvl="1"/>
            <a:r>
              <a:rPr lang="en-US" sz="1800" dirty="0"/>
              <a:t>3 NICs – 3320 MB/sec</a:t>
            </a:r>
          </a:p>
          <a:p>
            <a:pPr lvl="1"/>
            <a:r>
              <a:rPr lang="en-US" sz="1800" dirty="0"/>
              <a:t>4 NICs – 4300 MB/sec</a:t>
            </a:r>
          </a:p>
          <a:p>
            <a:pPr lvl="1"/>
            <a:endParaRPr lang="en-US" sz="1800" dirty="0"/>
          </a:p>
          <a:p>
            <a:r>
              <a:rPr lang="en-US" sz="2000" dirty="0"/>
              <a:t>Leverages NIC support for RSS (Receive Side Scaling)</a:t>
            </a:r>
          </a:p>
          <a:p>
            <a:endParaRPr lang="en-US" sz="2000" dirty="0"/>
          </a:p>
          <a:p>
            <a:r>
              <a:rPr lang="en-US" sz="2000" dirty="0"/>
              <a:t>Bandwidth for small IOs is bottlenecked on CPU</a:t>
            </a:r>
          </a:p>
          <a:p>
            <a:endParaRPr lang="en-US" dirty="0"/>
          </a:p>
        </p:txBody>
      </p:sp>
      <p:sp>
        <p:nvSpPr>
          <p:cNvPr id="4" name="Slide Number Placeholder 3"/>
          <p:cNvSpPr>
            <a:spLocks noGrp="1"/>
          </p:cNvSpPr>
          <p:nvPr>
            <p:ph type="sldNum" sz="quarter" idx="10"/>
          </p:nvPr>
        </p:nvSpPr>
        <p:spPr/>
        <p:txBody>
          <a:bodyPr/>
          <a:lstStyle/>
          <a:p>
            <a:fld id="{FA18B5E9-861A-48F2-98B9-CF86C76136C7}" type="slidenum">
              <a:rPr lang="en-US" smtClean="0"/>
              <a:t>17</a:t>
            </a:fld>
            <a:endParaRPr lang="en-US"/>
          </a:p>
        </p:txBody>
      </p:sp>
    </p:spTree>
    <p:extLst>
      <p:ext uri="{BB962C8B-B14F-4D97-AF65-F5344CB8AC3E}">
        <p14:creationId xmlns:p14="http://schemas.microsoft.com/office/powerpoint/2010/main" val="1914628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i="1" dirty="0" smtClean="0">
                <a:solidFill>
                  <a:schemeClr val="bg1"/>
                </a:solidFill>
              </a:rPr>
              <a:t>Hyper-V Extensible Switch</a:t>
            </a:r>
          </a:p>
          <a:p>
            <a:r>
              <a:rPr lang="en-US" sz="1200" dirty="0" smtClean="0">
                <a:solidFill>
                  <a:schemeClr val="bg1"/>
                </a:solidFill>
                <a:latin typeface="Arial" pitchFamily="34" charset="0"/>
              </a:rPr>
              <a:t>Improved multitenant security for customers on a shared infrastructure as a service (</a:t>
            </a:r>
            <a:r>
              <a:rPr lang="en-US" sz="1200" dirty="0" err="1" smtClean="0">
                <a:solidFill>
                  <a:schemeClr val="bg1"/>
                </a:solidFill>
                <a:latin typeface="Arial" pitchFamily="34" charset="0"/>
              </a:rPr>
              <a:t>IaaS</a:t>
            </a:r>
            <a:r>
              <a:rPr lang="en-US" sz="1200" dirty="0" smtClean="0">
                <a:solidFill>
                  <a:schemeClr val="bg1"/>
                </a:solidFill>
                <a:latin typeface="Arial" pitchFamily="34" charset="0"/>
              </a:rPr>
              <a:t>) cloud through a layer-2 virtual interface that provides programmatically managed and extensible capabilities to connect virtual machines to the physical network</a:t>
            </a:r>
            <a:endParaRPr lang="en-US" sz="1200" dirty="0" smtClean="0">
              <a:solidFill>
                <a:schemeClr val="tx1"/>
              </a:solidFill>
              <a:latin typeface="+mn-lt"/>
            </a:endParaRPr>
          </a:p>
          <a:p>
            <a:endParaRPr lang="en-US" sz="1200" dirty="0" smtClean="0">
              <a:solidFill>
                <a:schemeClr val="tx1"/>
              </a:solidFill>
              <a:latin typeface="+mn-lt"/>
            </a:endParaRPr>
          </a:p>
          <a:p>
            <a:r>
              <a:rPr lang="en-US" dirty="0" smtClean="0"/>
              <a:t>Hyper-V extensible switch is a virtual Ethernet switch that runs in the management operating system of the Hyper-V parent partition. Each instance of the extensible switch routes packets between the physical network interface in the host and the virtual network interfaces that are configured for the Hyper-V child partitions. These virtual network interfaces include Hyper-V external, internal, and private network interfaces.</a:t>
            </a:r>
          </a:p>
          <a:p>
            <a:r>
              <a:rPr lang="en-US" dirty="0" smtClean="0"/>
              <a:t>Starting with Windows Server 2012, the extensible switch module supports an interface that allows NDIS filter drivers (known as </a:t>
            </a:r>
            <a:r>
              <a:rPr lang="en-US" i="1" dirty="0" smtClean="0"/>
              <a:t>extensible switch extensions</a:t>
            </a:r>
            <a:r>
              <a:rPr lang="en-US" dirty="0" smtClean="0"/>
              <a:t>) to bind within the extensible switch driver stack. This allows extensions to monitor, modify, and forward packets to extensible switch ports. This also allows extensions to inspect and inject packets in the virtual network interfaces that are used by the various Hyper-V partitions. </a:t>
            </a:r>
          </a:p>
          <a:p>
            <a:r>
              <a:rPr lang="en-US" dirty="0" smtClean="0"/>
              <a:t>Extensions can be configured with switch and port policies to apply to packets that are routed through the extensible switch data path. This allows the driver to allow or deny a packet from being sent or received over a port.</a:t>
            </a:r>
          </a:p>
          <a:p>
            <a:r>
              <a:rPr lang="en-US" dirty="0" smtClean="0"/>
              <a:t>In the extensible switch interface, the filter drivers are known as </a:t>
            </a:r>
            <a:r>
              <a:rPr lang="en-US" i="1" dirty="0" smtClean="0"/>
              <a:t>extensible switch extensions</a:t>
            </a:r>
            <a:r>
              <a:rPr lang="en-US" dirty="0" smtClean="0"/>
              <a:t> and the driver stack is known as the </a:t>
            </a:r>
            <a:r>
              <a:rPr lang="en-US" i="1" dirty="0" smtClean="0"/>
              <a:t>extensible switch driver stack</a:t>
            </a:r>
            <a:r>
              <a:rPr lang="en-US" dirty="0" smtClean="0"/>
              <a:t>. </a:t>
            </a:r>
          </a:p>
          <a:p>
            <a:r>
              <a:rPr lang="en-US" dirty="0" smtClean="0"/>
              <a:t>The extensible switch interface supports the following types of extensions:</a:t>
            </a:r>
          </a:p>
          <a:p>
            <a:r>
              <a:rPr lang="en-US" dirty="0" smtClean="0"/>
              <a:t>Capturing Extension An extension that captures and monitors packet traffic. This type of extension cannot modify packets or packet destinations through the extensible switch. However, capturing extensions can originate packet traffic, such as packets that contain traffic statistics that the extension sends to a host application.</a:t>
            </a:r>
          </a:p>
          <a:p>
            <a:r>
              <a:rPr lang="en-US" dirty="0" smtClean="0"/>
              <a:t>Filtering Extension An extension that captures and monitors packet traffic. This type of extension can also inspect and reject packet delivery based on custom port or switch policy settings.</a:t>
            </a:r>
          </a:p>
          <a:p>
            <a:r>
              <a:rPr lang="en-US" dirty="0" smtClean="0"/>
              <a:t>Forwarding Extension An extension that has the same capabilities as a filtering extension. This type of extension also determines the extensible switch destination ports that a packet is delivered to, as well as inject packet traffic to any extensible switch port. This type of extension also inspects and rejects packet delivery based on standard port policy settings.</a:t>
            </a:r>
          </a:p>
          <a:p>
            <a:r>
              <a:rPr lang="en-US" b="1" dirty="0" smtClean="0"/>
              <a:t>Note</a:t>
            </a:r>
            <a:r>
              <a:rPr lang="en-US" dirty="0" smtClean="0"/>
              <a:t>  If a forwarding extension is not installed and enabled in the extensible switch, the switch determines a packet's destination ports as well as filters packets based on standard port settings.</a:t>
            </a:r>
          </a:p>
          <a:p>
            <a:endParaRPr lang="en-US" dirty="0" smtClean="0"/>
          </a:p>
          <a:p>
            <a:r>
              <a:rPr lang="en-US" b="1" dirty="0" smtClean="0">
                <a:effectLst/>
              </a:rPr>
              <a:t>There are several extensions that offer exciting functionality for the Hyper-V Extensible Switch.</a:t>
            </a:r>
          </a:p>
          <a:p>
            <a:r>
              <a:rPr lang="en-US" dirty="0" smtClean="0">
                <a:effectLst/>
              </a:rPr>
              <a:t>The highlight of this session was the number of partners that were looking for ways to build in new functionality here.  Some of the extensions that were showcased are mentioned below:</a:t>
            </a:r>
          </a:p>
          <a:p>
            <a:pPr marL="171450" indent="-171450">
              <a:buFont typeface="Arial" pitchFamily="34" charset="0"/>
              <a:buChar char="•"/>
            </a:pPr>
            <a:r>
              <a:rPr lang="en-US" dirty="0" smtClean="0">
                <a:effectLst/>
              </a:rPr>
              <a:t>Support for the Cisco Nexus 1000V for Hyper-V, in addition to the Cisco VM-FEX extension with direct I/O (SR-IOV).</a:t>
            </a:r>
          </a:p>
          <a:p>
            <a:pPr marL="171450" indent="-171450">
              <a:buFont typeface="Arial" pitchFamily="34" charset="0"/>
              <a:buChar char="•"/>
            </a:pPr>
            <a:r>
              <a:rPr lang="en-US" dirty="0" err="1" smtClean="0">
                <a:effectLst/>
              </a:rPr>
              <a:t>Inmon</a:t>
            </a:r>
            <a:r>
              <a:rPr lang="en-US" dirty="0" smtClean="0">
                <a:effectLst/>
              </a:rPr>
              <a:t> with their traffic capturing &amp;analysis and their </a:t>
            </a:r>
            <a:r>
              <a:rPr lang="en-US" dirty="0" err="1" smtClean="0">
                <a:effectLst/>
              </a:rPr>
              <a:t>sFlow</a:t>
            </a:r>
            <a:r>
              <a:rPr lang="en-US" dirty="0" smtClean="0">
                <a:effectLst/>
              </a:rPr>
              <a:t> product.</a:t>
            </a:r>
          </a:p>
          <a:p>
            <a:pPr marL="171450" indent="-171450">
              <a:buFont typeface="Arial" pitchFamily="34" charset="0"/>
              <a:buChar char="•"/>
            </a:pPr>
            <a:r>
              <a:rPr lang="en-US" dirty="0" smtClean="0">
                <a:effectLst/>
              </a:rPr>
              <a:t>5Nine showed their Virtual Firewall.</a:t>
            </a:r>
          </a:p>
          <a:p>
            <a:pPr marL="171450" indent="-171450">
              <a:buFont typeface="Arial" pitchFamily="34" charset="0"/>
              <a:buChar char="•"/>
            </a:pPr>
            <a:r>
              <a:rPr lang="en-US" dirty="0" smtClean="0">
                <a:effectLst/>
              </a:rPr>
              <a:t>Broadcom demonstrated a </a:t>
            </a:r>
            <a:r>
              <a:rPr lang="en-US" dirty="0" err="1" smtClean="0">
                <a:effectLst/>
              </a:rPr>
              <a:t>DoS</a:t>
            </a:r>
            <a:r>
              <a:rPr lang="en-US" dirty="0" smtClean="0">
                <a:effectLst/>
              </a:rPr>
              <a:t> Prevention extension.</a:t>
            </a:r>
          </a:p>
          <a:p>
            <a:pPr marL="171450" indent="-171450">
              <a:buFont typeface="Arial" pitchFamily="34" charset="0"/>
              <a:buChar char="•"/>
            </a:pPr>
            <a:r>
              <a:rPr lang="en-US" dirty="0" smtClean="0">
                <a:effectLst/>
              </a:rPr>
              <a:t>NEC demonstrated an extension that converts Hyper-V to an </a:t>
            </a:r>
            <a:r>
              <a:rPr lang="en-US" dirty="0" err="1" smtClean="0">
                <a:effectLst/>
              </a:rPr>
              <a:t>OpenFlow</a:t>
            </a:r>
            <a:r>
              <a:rPr lang="en-US" dirty="0" smtClean="0">
                <a:effectLst/>
              </a:rPr>
              <a:t> virtual switch and integrates it with their Programmable Flow product.</a:t>
            </a:r>
          </a:p>
          <a:p>
            <a:endParaRPr lang="en-US" dirty="0" smtClean="0"/>
          </a:p>
          <a:p>
            <a:endParaRPr lang="en-US" sz="1200" dirty="0" smtClean="0">
              <a:solidFill>
                <a:schemeClr val="bg1"/>
              </a:solidFill>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08BAB18-8CBC-49C9-9BB0-BE87093C2017}" type="slidenum">
              <a:rPr lang="en-US" smtClean="0"/>
              <a:pPr/>
              <a:t>18</a:t>
            </a:fld>
            <a:endParaRPr lang="en-US"/>
          </a:p>
        </p:txBody>
      </p:sp>
    </p:spTree>
    <p:extLst>
      <p:ext uri="{BB962C8B-B14F-4D97-AF65-F5344CB8AC3E}">
        <p14:creationId xmlns:p14="http://schemas.microsoft.com/office/powerpoint/2010/main" val="3538967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36"/>
              </a:spcAft>
              <a:buFont typeface="Arial" pitchFamily="34" charset="0"/>
              <a:buNone/>
            </a:pPr>
            <a:r>
              <a:rPr lang="en-US" dirty="0" smtClean="0">
                <a:solidFill>
                  <a:srgbClr val="FFFFFF"/>
                </a:solidFill>
              </a:rPr>
              <a:t>Enable traffic control policies per VM or per host</a:t>
            </a:r>
          </a:p>
          <a:p>
            <a:pPr marL="0" indent="0">
              <a:spcAft>
                <a:spcPts val="1836"/>
              </a:spcAft>
              <a:buFont typeface="Arial" pitchFamily="34" charset="0"/>
              <a:buNone/>
            </a:pPr>
            <a:r>
              <a:rPr lang="en-US" dirty="0" smtClean="0">
                <a:solidFill>
                  <a:srgbClr val="FFFFFF"/>
                </a:solidFill>
              </a:rPr>
              <a:t>Enable bandwidth policies real-time</a:t>
            </a:r>
          </a:p>
          <a:p>
            <a:pPr marL="0" indent="0">
              <a:spcAft>
                <a:spcPts val="1836"/>
              </a:spcAft>
              <a:buFont typeface="Arial" pitchFamily="34" charset="0"/>
              <a:buNone/>
            </a:pPr>
            <a:r>
              <a:rPr lang="en-US" dirty="0" smtClean="0">
                <a:solidFill>
                  <a:srgbClr val="FFFFFF"/>
                </a:solidFill>
              </a:rPr>
              <a:t>Integrate physical switch with virtual switch and manage with single interface</a:t>
            </a:r>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 Ready 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2E480A5-712A-44CF-827A-4D7F92CCAEDB}"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037918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1600" b="1" i="1" dirty="0">
                <a:solidFill>
                  <a:schemeClr val="bg1"/>
                </a:solidFill>
              </a:rPr>
              <a:t>Dynamic Virtual Machine Queues (DVMQ): </a:t>
            </a:r>
          </a:p>
          <a:p>
            <a:pPr marL="117265" lvl="1" defTabSz="900593">
              <a:defRPr/>
            </a:pPr>
            <a:r>
              <a:rPr lang="en-US" dirty="0">
                <a:solidFill>
                  <a:schemeClr val="bg1"/>
                </a:solidFill>
              </a:rPr>
              <a:t>Dynamically spans processing VMQ network traffic across more than one CPU and automatically scale up and scale down the CPU utilization based on demand</a:t>
            </a:r>
          </a:p>
          <a:p>
            <a:pPr marL="117265" lvl="1"/>
            <a:endParaRPr lang="en-US" dirty="0">
              <a:solidFill>
                <a:schemeClr val="bg1"/>
              </a:solidFill>
            </a:endParaRPr>
          </a:p>
          <a:p>
            <a:pPr marL="117265" lvl="1"/>
            <a:r>
              <a:rPr lang="en-US" dirty="0">
                <a:solidFill>
                  <a:schemeClr val="bg1"/>
                </a:solidFill>
              </a:rPr>
              <a:t>Packets routing is handled by the Intel</a:t>
            </a:r>
            <a:r>
              <a:rPr lang="en-US" baseline="30000" dirty="0">
                <a:solidFill>
                  <a:schemeClr val="bg1"/>
                </a:solidFill>
              </a:rPr>
              <a:t>®</a:t>
            </a:r>
            <a:r>
              <a:rPr lang="en-US" dirty="0">
                <a:solidFill>
                  <a:schemeClr val="bg1"/>
                </a:solidFill>
              </a:rPr>
              <a:t> Ethernet Controller queues enabled by VMDq. Packets are sorted and directed to each VM  allowing concurrent receive processing for multiple VMs. Every queue is serviced by a different processor core using the controllers QoS round-robin scheduler. Routing to queues in the Ethernet controller avoids a copy step to copy data from the controllers receive buffers to the VM address space. </a:t>
            </a:r>
            <a:r>
              <a:rPr lang="en-US" dirty="0"/>
              <a:t>DMVQ will dynamically span processing VMQ n/w traffic across more than one CPU. It will automatically scale up and scale down the CPU utilization based on demand.</a:t>
            </a:r>
            <a:endParaRPr lang="en-US" dirty="0">
              <a:solidFill>
                <a:schemeClr val="bg1"/>
              </a:solidFill>
            </a:endParaRPr>
          </a:p>
          <a:p>
            <a:pPr algn="l"/>
            <a:endParaRPr lang="en-US" dirty="0">
              <a:solidFill>
                <a:schemeClr val="bg1"/>
              </a:solidFill>
            </a:endParaRPr>
          </a:p>
          <a:p>
            <a:r>
              <a:rPr lang="en-US" sz="1600" b="1" i="1" dirty="0">
                <a:solidFill>
                  <a:schemeClr val="bg1"/>
                </a:solidFill>
              </a:rPr>
              <a:t>SR-IOV for Direct Device Assignment to a VM</a:t>
            </a:r>
          </a:p>
          <a:p>
            <a:pPr marL="117265" defTabSz="900593">
              <a:defRPr/>
            </a:pPr>
            <a:r>
              <a:rPr lang="en-US" dirty="0">
                <a:solidFill>
                  <a:schemeClr val="bg1"/>
                </a:solidFill>
              </a:rPr>
              <a:t>Windows Server 2012 supports direct device assignment to virtual machines without compromising flexibility</a:t>
            </a:r>
          </a:p>
          <a:p>
            <a:pPr marL="117265"/>
            <a:endParaRPr lang="en-US" dirty="0">
              <a:solidFill>
                <a:schemeClr val="bg1"/>
              </a:solidFill>
            </a:endParaRPr>
          </a:p>
          <a:p>
            <a:pPr marL="117265"/>
            <a:r>
              <a:rPr lang="en-US" dirty="0">
                <a:solidFill>
                  <a:schemeClr val="bg1"/>
                </a:solidFill>
              </a:rPr>
              <a:t>High traffic VMs can be assigned directly to a PCI Express* Virtual Function (VF) provided by SR-IOV support in the OS, Server Platform and Intel</a:t>
            </a:r>
            <a:r>
              <a:rPr lang="en-US" baseline="30000" dirty="0">
                <a:solidFill>
                  <a:schemeClr val="bg1"/>
                </a:solidFill>
              </a:rPr>
              <a:t>®</a:t>
            </a:r>
            <a:r>
              <a:rPr lang="en-US" dirty="0">
                <a:solidFill>
                  <a:schemeClr val="bg1"/>
                </a:solidFill>
              </a:rPr>
              <a:t> Ethernet Controller by-passing the Hypervisor and Virtual Switch.</a:t>
            </a:r>
            <a:endParaRPr lang="en-US" altLang="zh-TW" dirty="0">
              <a:solidFill>
                <a:schemeClr val="bg1"/>
              </a:solidFill>
              <a:ea typeface="PMingLiU" pitchFamily="18" charset="-120"/>
            </a:endParaRPr>
          </a:p>
          <a:p>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20</a:t>
            </a:fld>
            <a:endParaRPr lang="en-US" dirty="0"/>
          </a:p>
        </p:txBody>
      </p:sp>
    </p:spTree>
    <p:extLst>
      <p:ext uri="{BB962C8B-B14F-4D97-AF65-F5344CB8AC3E}">
        <p14:creationId xmlns:p14="http://schemas.microsoft.com/office/powerpoint/2010/main" val="779301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126471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D82CF42-311D-4112-94D8-B0A915557A49}"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70411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6/28/2013</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err="1" smtClean="0"/>
              <a:t>TechReady</a:t>
            </a:r>
            <a:r>
              <a:rPr lang="en-US" dirty="0" smtClean="0"/>
              <a:t> 14</a:t>
            </a:r>
          </a:p>
        </p:txBody>
      </p:sp>
    </p:spTree>
    <p:extLst>
      <p:ext uri="{BB962C8B-B14F-4D97-AF65-F5344CB8AC3E}">
        <p14:creationId xmlns:p14="http://schemas.microsoft.com/office/powerpoint/2010/main" val="3707688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27933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marL="0" indent="0">
              <a:spcBef>
                <a:spcPts val="1200"/>
              </a:spcBef>
              <a:buNone/>
            </a:pPr>
            <a:r>
              <a:rPr lang="en-US" sz="2400" dirty="0" smtClean="0"/>
              <a:t>An approach where software can dynamically manage the network, allowing it to adapt to changing workload needs by:</a:t>
            </a:r>
          </a:p>
          <a:p>
            <a:pPr lvl="1">
              <a:spcBef>
                <a:spcPts val="1200"/>
              </a:spcBef>
            </a:pPr>
            <a:r>
              <a:rPr lang="en-US" sz="2000" dirty="0" smtClean="0"/>
              <a:t>Enabling integrated policies that span physical and virtual networks</a:t>
            </a:r>
          </a:p>
          <a:p>
            <a:pPr marL="456902" marR="0" lvl="1" indent="0" algn="l" defTabSz="913808" rtl="0" eaLnBrk="1" fontAlgn="auto" latinLnBrk="0" hangingPunct="1">
              <a:lnSpc>
                <a:spcPct val="100000"/>
              </a:lnSpc>
              <a:spcBef>
                <a:spcPts val="1200"/>
              </a:spcBef>
              <a:spcAft>
                <a:spcPts val="0"/>
              </a:spcAft>
              <a:buClrTx/>
              <a:buSzTx/>
              <a:buFontTx/>
              <a:buNone/>
              <a:tabLst/>
              <a:defRPr/>
            </a:pPr>
            <a:r>
              <a:rPr lang="en-US" sz="2000" dirty="0" smtClean="0"/>
              <a:t>Controlling datacenter traffic flow </a:t>
            </a:r>
          </a:p>
          <a:p>
            <a:pPr lvl="1">
              <a:spcBef>
                <a:spcPts val="1200"/>
              </a:spcBef>
            </a:pPr>
            <a:r>
              <a:rPr lang="en-US" sz="2000" dirty="0" smtClean="0"/>
              <a:t>Abstracting workloads from the physical network </a:t>
            </a:r>
          </a:p>
          <a:p>
            <a:pPr eaLnBrk="1" hangingPunct="1"/>
            <a:endParaRPr lang="en-US" dirty="0" smtClean="0"/>
          </a:p>
        </p:txBody>
      </p:sp>
    </p:spTree>
    <p:extLst>
      <p:ext uri="{BB962C8B-B14F-4D97-AF65-F5344CB8AC3E}">
        <p14:creationId xmlns:p14="http://schemas.microsoft.com/office/powerpoint/2010/main" val="892592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2097241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pPr algn="l">
              <a:spcBef>
                <a:spcPts val="300"/>
              </a:spcBef>
              <a:spcAft>
                <a:spcPts val="300"/>
              </a:spcAft>
            </a:pPr>
            <a:endParaRPr lang="en-US" sz="1800" dirty="0" smtClean="0">
              <a:effectLst>
                <a:outerShdw blurRad="38100" dist="38100" dir="2700000" algn="tl">
                  <a:srgbClr val="000000">
                    <a:alpha val="43137"/>
                  </a:srgbClr>
                </a:outerShdw>
              </a:effectLst>
              <a:latin typeface="Neo Sans Intel" pitchFamily="34" charset="0"/>
              <a:cs typeface="Calibri" pitchFamily="34" charset="0"/>
            </a:endParaRPr>
          </a:p>
          <a:p>
            <a:r>
              <a:rPr lang="en-US" sz="2800" dirty="0" smtClean="0"/>
              <a:t>ONP Software (ONS)</a:t>
            </a:r>
          </a:p>
          <a:p>
            <a:pPr lvl="1"/>
            <a:r>
              <a:rPr lang="en-US" sz="1600" dirty="0" smtClean="0"/>
              <a:t>Scalable Control Plane Abstraction - Programmable Object Model</a:t>
            </a:r>
          </a:p>
          <a:p>
            <a:pPr lvl="1"/>
            <a:r>
              <a:rPr lang="en-US" sz="1600" dirty="0" smtClean="0"/>
              <a:t>Flexible Data Plane Abstraction - Simplifies control plane and management application development for networking devices. </a:t>
            </a:r>
          </a:p>
          <a:p>
            <a:pPr lvl="1"/>
            <a:r>
              <a:rPr lang="en-US" sz="1600" dirty="0" smtClean="0"/>
              <a:t>Robust &amp; standards-based Layer 2/2+ Protocol</a:t>
            </a:r>
          </a:p>
          <a:p>
            <a:pPr lvl="1"/>
            <a:r>
              <a:rPr lang="en-US" sz="1600" dirty="0" smtClean="0"/>
              <a:t>Open Source L3 Protocol Suite – Based on </a:t>
            </a:r>
            <a:r>
              <a:rPr lang="en-US" sz="1600" dirty="0" err="1" smtClean="0"/>
              <a:t>Quagga</a:t>
            </a:r>
            <a:endParaRPr lang="en-US" sz="1600" dirty="0" smtClean="0"/>
          </a:p>
          <a:p>
            <a:pPr lvl="1"/>
            <a:r>
              <a:rPr lang="en-US" sz="1600" dirty="0" smtClean="0"/>
              <a:t>Hardware-independence Layer (HAL) – Chipset variety</a:t>
            </a:r>
          </a:p>
          <a:p>
            <a:r>
              <a:rPr lang="en-US" sz="2800" dirty="0" err="1" smtClean="0"/>
              <a:t>Toroki</a:t>
            </a:r>
            <a:r>
              <a:rPr lang="en-US" sz="2800" dirty="0" smtClean="0"/>
              <a:t> </a:t>
            </a:r>
            <a:r>
              <a:rPr lang="en-US" sz="2800" dirty="0" err="1" smtClean="0"/>
              <a:t>SimSwitch</a:t>
            </a:r>
            <a:r>
              <a:rPr lang="en-US" sz="2800" dirty="0" smtClean="0"/>
              <a:t>* </a:t>
            </a:r>
          </a:p>
          <a:p>
            <a:pPr lvl="1"/>
            <a:r>
              <a:rPr lang="en-US" sz="1600" dirty="0" smtClean="0"/>
              <a:t>Simulation software allows development and test of applications on any size network topology without the expense of a real network </a:t>
            </a:r>
          </a:p>
          <a:p>
            <a:r>
              <a:rPr lang="en-US" sz="2800" dirty="0" smtClean="0"/>
              <a:t>Test Suite</a:t>
            </a:r>
          </a:p>
          <a:p>
            <a:pPr lvl="1"/>
            <a:r>
              <a:rPr lang="en-US" sz="1600" dirty="0" smtClean="0"/>
              <a:t>Automated testing framework and unit test cases that exercise all ONS Network Platform functionalities </a:t>
            </a:r>
            <a:endParaRPr lang="en-US" sz="1600" dirty="0"/>
          </a:p>
        </p:txBody>
      </p:sp>
      <p:sp>
        <p:nvSpPr>
          <p:cNvPr id="4" name="Slide Number Placeholder 3"/>
          <p:cNvSpPr>
            <a:spLocks noGrp="1"/>
          </p:cNvSpPr>
          <p:nvPr>
            <p:ph type="sldNum" sz="quarter" idx="10"/>
          </p:nvPr>
        </p:nvSpPr>
        <p:spPr/>
        <p:txBody>
          <a:bodyPr/>
          <a:lstStyle/>
          <a:p>
            <a:fld id="{708BAB18-8CBC-49C9-9BB0-BE87093C201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982929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Simultaneously supports legacy and SDN networks</a:t>
            </a:r>
          </a:p>
          <a:p>
            <a:pPr lvl="1"/>
            <a:r>
              <a:rPr lang="en-US" dirty="0" smtClean="0"/>
              <a:t>Also supports NAT, load balancing, IP tunneling</a:t>
            </a:r>
          </a:p>
          <a:p>
            <a:r>
              <a:rPr lang="en-US" dirty="0" smtClean="0"/>
              <a:t>Can be optimized for flexibility or scale</a:t>
            </a:r>
          </a:p>
          <a:p>
            <a:pPr lvl="1"/>
            <a:r>
              <a:rPr lang="en-US" dirty="0" smtClean="0"/>
              <a:t>4K full </a:t>
            </a:r>
            <a:r>
              <a:rPr lang="en-US" dirty="0" err="1" smtClean="0"/>
              <a:t>OpenFlow</a:t>
            </a:r>
            <a:r>
              <a:rPr lang="en-US" dirty="0" smtClean="0"/>
              <a:t>* 12-tuple table entries (single pass)</a:t>
            </a:r>
          </a:p>
          <a:p>
            <a:pPr lvl="1"/>
            <a:r>
              <a:rPr lang="en-US" dirty="0" smtClean="0"/>
              <a:t>100K table entries compiled from L2/L3/L4 and metadata</a:t>
            </a:r>
          </a:p>
          <a:p>
            <a:r>
              <a:rPr lang="en-US" dirty="0" smtClean="0"/>
              <a:t>Offers flexible tagging and overlay networks</a:t>
            </a:r>
          </a:p>
          <a:p>
            <a:pPr lvl="1"/>
            <a:r>
              <a:rPr lang="en-US" dirty="0" smtClean="0"/>
              <a:t>Can provide SDN and tunneling proxy for connected hosts</a:t>
            </a:r>
          </a:p>
          <a:p>
            <a:r>
              <a:rPr lang="en-US" dirty="0" smtClean="0"/>
              <a:t>Delivers uncompromising performance</a:t>
            </a:r>
          </a:p>
          <a:p>
            <a:pPr lvl="1"/>
            <a:r>
              <a:rPr lang="en-US" dirty="0" smtClean="0"/>
              <a:t>Single-pass lookups at line rate (no corner cases)</a:t>
            </a:r>
          </a:p>
          <a:p>
            <a:pPr lvl="1"/>
            <a:r>
              <a:rPr lang="en-US" dirty="0" smtClean="0"/>
              <a:t>Highly-deterministic 400ns latency</a:t>
            </a:r>
          </a:p>
          <a:p>
            <a:pPr eaLnBrk="1" hangingPunct="1"/>
            <a:endParaRPr lang="en-US" dirty="0" smtClean="0"/>
          </a:p>
        </p:txBody>
      </p:sp>
    </p:spTree>
    <p:extLst>
      <p:ext uri="{BB962C8B-B14F-4D97-AF65-F5344CB8AC3E}">
        <p14:creationId xmlns:p14="http://schemas.microsoft.com/office/powerpoint/2010/main" val="806200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3087849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41</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6/28/2013 4:55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6/28/2013 4:55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9789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43</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6/28/2013 4:55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96233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4:55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The datacenter has undergone a dramatic transformation in the last 10 years. In the era of Windows Server 2003 and single-core Intel Xeon processors, every workload in the datacenter was hosted on its own dedicated physical server. With Windows Server 2008 R2 and Intel</a:t>
            </a:r>
            <a:r>
              <a:rPr lang="en-US" baseline="0" dirty="0" smtClean="0"/>
              <a:t> </a:t>
            </a:r>
            <a:r>
              <a:rPr lang="en-US" dirty="0" smtClean="0"/>
              <a:t>quad-core Nehalem microarchitecture, IT began to embrace virtualization, running multiple workloads on each server to improve utilization and reduce space and power requirements.</a:t>
            </a:r>
          </a:p>
          <a:p>
            <a:endParaRPr lang="en-US" dirty="0" smtClean="0"/>
          </a:p>
          <a:p>
            <a:r>
              <a:rPr lang="en-US" dirty="0" smtClean="0"/>
              <a:t>Windows Server 2012 and the Intel Xeon processor E5 family take virtualization to the next level to provide the foundation for private and hybrid cloud computing. Compute, network, and storage resources are all virtualized to provide flexible pools that can be allocated to any workload. The datacenter becomes more dynamic, and manual processes can be automated to enable faster and more efficient service delivery and better utilization.</a:t>
            </a:r>
          </a:p>
          <a:p>
            <a:endParaRPr lang="en-US" dirty="0" smtClean="0"/>
          </a:p>
          <a:p>
            <a:r>
              <a:rPr lang="en-US" b="1" baseline="0" dirty="0" smtClean="0"/>
              <a:t>cloud definition:</a:t>
            </a:r>
            <a:endParaRPr lang="en-US" baseline="0" dirty="0" smtClean="0"/>
          </a:p>
          <a:p>
            <a:r>
              <a:rPr lang="en-US" dirty="0" smtClean="0"/>
              <a:t>Centralized resources</a:t>
            </a:r>
          </a:p>
          <a:p>
            <a:r>
              <a:rPr lang="en-US" dirty="0" smtClean="0"/>
              <a:t>Automation</a:t>
            </a:r>
          </a:p>
          <a:p>
            <a:r>
              <a:rPr lang="en-US" dirty="0" smtClean="0"/>
              <a:t>Dynamic resource management</a:t>
            </a:r>
          </a:p>
          <a:p>
            <a:r>
              <a:rPr lang="en-US" dirty="0" smtClean="0"/>
              <a:t>Network centric</a:t>
            </a:r>
          </a:p>
          <a:p>
            <a:r>
              <a:rPr lang="en-US" dirty="0" smtClean="0"/>
              <a:t>Standardization</a:t>
            </a:r>
          </a:p>
          <a:p>
            <a:r>
              <a:rPr lang="en-US" dirty="0" smtClean="0"/>
              <a:t>Convergence</a:t>
            </a:r>
          </a:p>
          <a:p>
            <a:r>
              <a:rPr lang="en-US" dirty="0" smtClean="0"/>
              <a:t>Simplification</a:t>
            </a:r>
          </a:p>
          <a:p>
            <a:endParaRPr lang="en-US" dirty="0"/>
          </a:p>
        </p:txBody>
      </p:sp>
      <p:sp>
        <p:nvSpPr>
          <p:cNvPr id="4" name="Slide Number Placeholder 3"/>
          <p:cNvSpPr>
            <a:spLocks noGrp="1"/>
          </p:cNvSpPr>
          <p:nvPr>
            <p:ph type="sldNum" sz="quarter" idx="10"/>
          </p:nvPr>
        </p:nvSpPr>
        <p:spPr/>
        <p:txBody>
          <a:bodyPr/>
          <a:lstStyle/>
          <a:p>
            <a:fld id="{8388AF88-5F87-48CC-A564-BC7DCC1006EE}" type="slidenum">
              <a:rPr lang="en-US" smtClean="0"/>
              <a:t>4</a:t>
            </a:fld>
            <a:endParaRPr lang="en-US"/>
          </a:p>
        </p:txBody>
      </p:sp>
    </p:spTree>
    <p:extLst>
      <p:ext uri="{BB962C8B-B14F-4D97-AF65-F5344CB8AC3E}">
        <p14:creationId xmlns:p14="http://schemas.microsoft.com/office/powerpoint/2010/main" val="491168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6/28/2013 4:55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670464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a:t>
            </a:r>
            <a:r>
              <a:rPr lang="en-US" dirty="0" smtClean="0"/>
              <a:t>summary </a:t>
            </a:r>
            <a:r>
              <a:rPr lang="en-US" dirty="0"/>
              <a:t>of specific Intel and Microsoft enablement efforts. Each of these technologies address a fundamental need in today’s </a:t>
            </a:r>
            <a:r>
              <a:rPr lang="en-US" dirty="0" smtClean="0"/>
              <a:t>datacenters</a:t>
            </a:r>
            <a:r>
              <a:rPr lang="en-US" dirty="0"/>
              <a:t>, especially for customers who are increasing their use of virtualization and moving toward the cloud.</a:t>
            </a:r>
          </a:p>
          <a:p>
            <a:pPr marL="171450" indent="-171450">
              <a:buFont typeface="Arial" pitchFamily="34" charset="0"/>
              <a:buChar char="•"/>
            </a:pPr>
            <a:r>
              <a:rPr lang="en-US" dirty="0" smtClean="0"/>
              <a:t>10GbE Intel Ethernet for </a:t>
            </a:r>
            <a:r>
              <a:rPr lang="en-US" dirty="0"/>
              <a:t>a faster, simpler, and more cost-effective network.</a:t>
            </a:r>
          </a:p>
          <a:p>
            <a:pPr marL="171450" indent="-171450">
              <a:buFont typeface="Arial" pitchFamily="34" charset="0"/>
              <a:buChar char="•"/>
            </a:pPr>
            <a:r>
              <a:rPr lang="en-US" dirty="0"/>
              <a:t>VMDq and SR-IOV for near-native I/O performance—so servers and applications can take full advantage of that expanded and unified network.</a:t>
            </a:r>
          </a:p>
          <a:p>
            <a:pPr marL="171450" indent="-171450">
              <a:buFont typeface="Arial" pitchFamily="34" charset="0"/>
              <a:buChar char="•"/>
            </a:pPr>
            <a:r>
              <a:rPr lang="en-US" dirty="0" smtClean="0"/>
              <a:t>Intel AES-NI,</a:t>
            </a:r>
            <a:r>
              <a:rPr lang="en-US" baseline="0" dirty="0" smtClean="0"/>
              <a:t> </a:t>
            </a:r>
            <a:r>
              <a:rPr lang="en-US" dirty="0" smtClean="0"/>
              <a:t>Intel Secure Key Technology so </a:t>
            </a:r>
            <a:r>
              <a:rPr lang="en-US" dirty="0"/>
              <a:t>encryption </a:t>
            </a:r>
            <a:r>
              <a:rPr lang="en-US" dirty="0" smtClean="0"/>
              <a:t>is more secure and can </a:t>
            </a:r>
            <a:r>
              <a:rPr lang="en-US" dirty="0"/>
              <a:t>be used pervasively to protect data on shared and public </a:t>
            </a:r>
            <a:r>
              <a:rPr lang="en-US" dirty="0" smtClean="0"/>
              <a:t>infrastructure, with less impact on application performance,</a:t>
            </a:r>
            <a:r>
              <a:rPr lang="en-US" baseline="0" dirty="0" smtClean="0"/>
              <a:t> and Intel OS Guard to help prevent escalation of privilege (EOP) security attacks</a:t>
            </a:r>
            <a:endParaRPr lang="en-US" dirty="0"/>
          </a:p>
          <a:p>
            <a:pPr marL="171450" indent="-171450">
              <a:buFont typeface="Arial" pitchFamily="34" charset="0"/>
              <a:buChar char="•"/>
            </a:pPr>
            <a:r>
              <a:rPr lang="en-US" dirty="0" smtClean="0"/>
              <a:t>Intel MCA Recovery to </a:t>
            </a:r>
            <a:r>
              <a:rPr lang="en-US" dirty="0"/>
              <a:t>enable high-end availability and data integrity on cost-effective </a:t>
            </a:r>
            <a:r>
              <a:rPr lang="en-US" dirty="0" smtClean="0"/>
              <a:t>Intel Xeon processor-based </a:t>
            </a:r>
            <a:r>
              <a:rPr lang="en-US" dirty="0"/>
              <a:t>server platforms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46</a:t>
            </a:fld>
            <a:endParaRPr lang="en-US" dirty="0"/>
          </a:p>
        </p:txBody>
      </p:sp>
    </p:spTree>
    <p:extLst>
      <p:ext uri="{BB962C8B-B14F-4D97-AF65-F5344CB8AC3E}">
        <p14:creationId xmlns:p14="http://schemas.microsoft.com/office/powerpoint/2010/main" val="2068022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Windows Server 2012 provides a cloud-optimized operating environment that can help customers solve key </a:t>
            </a:r>
            <a:r>
              <a:rPr lang="en-US" dirty="0" smtClean="0"/>
              <a:t>datacenter </a:t>
            </a:r>
            <a:r>
              <a:rPr lang="en-US" dirty="0"/>
              <a:t>challenges and move to the cloud in an incremental and cost-effective fashion</a:t>
            </a:r>
            <a:r>
              <a:rPr lang="en-US" dirty="0" smtClean="0"/>
              <a:t>.</a:t>
            </a:r>
          </a:p>
          <a:p>
            <a:pPr eaLnBrk="1" hangingPunct="1"/>
            <a:endParaRPr lang="en-US" dirty="0"/>
          </a:p>
          <a:p>
            <a:pPr eaLnBrk="1" hangingPunct="1"/>
            <a:r>
              <a:rPr lang="en-US" dirty="0"/>
              <a:t>Intel Xeon processors and Intel Ethernet Adapters deliver higher value for Windows Server 2012 deployments, in part due to their inherent performance and reliability advantages. A number of integrated technologies add additional value and have been extensively optimized and tested in collaboration with Microsoft. Some of the most important are shown in this </a:t>
            </a:r>
            <a:r>
              <a:rPr lang="en-US" dirty="0" smtClean="0"/>
              <a:t>slide</a:t>
            </a:r>
            <a:r>
              <a:rPr lang="en-US" dirty="0"/>
              <a:t>:</a:t>
            </a:r>
          </a:p>
          <a:p>
            <a:pPr marL="171450" indent="-171450" eaLnBrk="1" hangingPunct="1">
              <a:buFont typeface="Arial" pitchFamily="34" charset="0"/>
              <a:buChar char="•"/>
            </a:pPr>
            <a:r>
              <a:rPr lang="en-US" dirty="0" smtClean="0"/>
              <a:t>Intel MCA Recovery, </a:t>
            </a:r>
            <a:r>
              <a:rPr lang="en-US" dirty="0"/>
              <a:t>Intel AES-NI, and Intel Node Manager are unique to Intel Xeon processors and can help customers create a more resilient, secure, and energy-efficient </a:t>
            </a:r>
            <a:r>
              <a:rPr lang="en-US" dirty="0" smtClean="0"/>
              <a:t>datacenter </a:t>
            </a:r>
            <a:r>
              <a:rPr lang="en-US" dirty="0"/>
              <a:t>that delivers higher value with lower costs and less effort. (Intel Secure Key Technology and </a:t>
            </a:r>
            <a:r>
              <a:rPr lang="en-US" dirty="0" smtClean="0"/>
              <a:t>Intel OS Guard will </a:t>
            </a:r>
            <a:r>
              <a:rPr lang="en-US" dirty="0"/>
              <a:t>be provided on next-generation server platforms to further improve encryption security and to provide better protection against escalation of privilege security attacks.)</a:t>
            </a:r>
          </a:p>
          <a:p>
            <a:pPr marL="171450" indent="-171450" eaLnBrk="1" hangingPunct="1">
              <a:buFont typeface="Arial" pitchFamily="34" charset="0"/>
              <a:buChar char="•"/>
            </a:pPr>
            <a:r>
              <a:rPr lang="en-US" dirty="0" smtClean="0"/>
              <a:t>VMDq </a:t>
            </a:r>
            <a:r>
              <a:rPr lang="en-US" dirty="0"/>
              <a:t>is implemented via hardware and software in Intel Ethernet Adapters to provide a solution that uniquely balances hardware I/O acceleration and software extensibility. It helps to eliminate a critical potential bottleneck in today’s virtualized </a:t>
            </a:r>
            <a:r>
              <a:rPr lang="en-US" dirty="0" smtClean="0"/>
              <a:t>datacenters </a:t>
            </a:r>
            <a:r>
              <a:rPr lang="en-US" dirty="0"/>
              <a:t>and </a:t>
            </a:r>
            <a:r>
              <a:rPr lang="en-US" dirty="0" smtClean="0"/>
              <a:t>clouds</a:t>
            </a:r>
            <a:r>
              <a:rPr lang="en-US" dirty="0"/>
              <a:t>, and it does so without bypassing critical functionality in Hyper-V that lets IT retain control of QoS.</a:t>
            </a:r>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47</a:t>
            </a:fld>
            <a:endParaRPr lang="en-US" dirty="0"/>
          </a:p>
        </p:txBody>
      </p:sp>
    </p:spTree>
    <p:extLst>
      <p:ext uri="{BB962C8B-B14F-4D97-AF65-F5344CB8AC3E}">
        <p14:creationId xmlns:p14="http://schemas.microsoft.com/office/powerpoint/2010/main" val="2772220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6/28/2013 4:55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346075"/>
            <a:ext cx="6091238" cy="3427413"/>
          </a:xfrm>
        </p:spPr>
      </p:sp>
      <p:sp>
        <p:nvSpPr>
          <p:cNvPr id="3" name="Notes Placeholder 2"/>
          <p:cNvSpPr>
            <a:spLocks noGrp="1"/>
          </p:cNvSpPr>
          <p:nvPr>
            <p:ph type="body" idx="1"/>
          </p:nvPr>
        </p:nvSpPr>
        <p:spPr>
          <a:xfrm>
            <a:off x="240078" y="3859605"/>
            <a:ext cx="6362041" cy="4992161"/>
          </a:xfrm>
        </p:spPr>
        <p:txBody>
          <a:bodyPr/>
          <a:lstStyle/>
          <a:p>
            <a:r>
              <a:rPr lang="en-US" sz="900" b="1" dirty="0" smtClean="0"/>
              <a:t>Key</a:t>
            </a:r>
            <a:r>
              <a:rPr lang="en-US" sz="900" b="1" baseline="0" dirty="0" smtClean="0"/>
              <a:t> Message:  Growth in users, devices, data and traffic &amp; IT challenges drive need for cloud computing</a:t>
            </a:r>
          </a:p>
          <a:p>
            <a:endParaRPr lang="en-US" sz="9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baseline="0" dirty="0" smtClean="0"/>
              <a:t>There is significant growth projected in connected users, over 3 billion by 2015, along massive growth in data, everything from transactions and financial data to emails, text, video, and photos.  In fact, there are forecasts of over 2X growth in information every 2 years, and 11X increase in mobile data traffic by 2015.   Moreover, we project there will be 15 billion connected devices – from notebooks and desktops to smartphones, tablets, cars and more.  To keep up, IT is expanding their datacenter deployments to handle the growth in users, data, devices, and traffic.  This could lead to a 2X increase in datacenter power costs from 2011 to 2015, or an additional $27B (source – Intel: </a:t>
            </a:r>
            <a:r>
              <a:rPr lang="en-US" sz="900" dirty="0" smtClean="0">
                <a:effectLst/>
              </a:rPr>
              <a:t>Incremental 30GW of power = ~10M homes</a:t>
            </a:r>
            <a:r>
              <a:rPr lang="en-US" sz="900" baseline="0" dirty="0" smtClean="0">
                <a:effectLst/>
              </a:rPr>
              <a:t> (2011: 31GW, $27B in cost, estimate 2015: 62GW, $54B in cost)</a:t>
            </a:r>
            <a:endParaRPr lang="en-US" sz="9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dirty="0" smtClean="0">
                <a:effectLst/>
              </a:rPr>
              <a:t>In short, IT seeks to be more responsive, secure, and deliver the necessary solutions that enable companies to grow and gain competitive advantage, all while keeping costs in check.</a:t>
            </a:r>
            <a:r>
              <a:rPr lang="en-US" sz="900" baseline="0" dirty="0" smtClean="0">
                <a:effectLst/>
              </a:rPr>
              <a:t>  Cloud computing has developed to the point where it can provide a solution to meet these needs. </a:t>
            </a:r>
            <a:endParaRPr lang="en-US" sz="900"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dirty="0" smtClean="0">
              <a:effectLst/>
            </a:endParaRPr>
          </a:p>
          <a:p>
            <a:endParaRPr lang="en-US" sz="900" dirty="0"/>
          </a:p>
        </p:txBody>
      </p:sp>
      <p:sp>
        <p:nvSpPr>
          <p:cNvPr id="4" name="Slide Number Placeholder 3"/>
          <p:cNvSpPr>
            <a:spLocks noGrp="1"/>
          </p:cNvSpPr>
          <p:nvPr>
            <p:ph type="sldNum" sz="quarter" idx="10"/>
          </p:nvPr>
        </p:nvSpPr>
        <p:spPr/>
        <p:txBody>
          <a:bodyPr/>
          <a:lstStyle/>
          <a:p>
            <a:fld id="{2F2964AE-2784-4EAC-8F68-58129471D284}" type="slidenum">
              <a:rPr lang="en-US" smtClean="0"/>
              <a:pPr/>
              <a:t>5</a:t>
            </a:fld>
            <a:endParaRPr lang="en-US"/>
          </a:p>
        </p:txBody>
      </p:sp>
    </p:spTree>
    <p:extLst>
      <p:ext uri="{BB962C8B-B14F-4D97-AF65-F5344CB8AC3E}">
        <p14:creationId xmlns:p14="http://schemas.microsoft.com/office/powerpoint/2010/main" val="385315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0149" y="4217972"/>
            <a:ext cx="6001926" cy="4800600"/>
          </a:xfrm>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t>Key message: There</a:t>
            </a:r>
            <a:r>
              <a:rPr lang="en-US" sz="2500" b="1" baseline="0" dirty="0" smtClean="0"/>
              <a:t> are real benefits to be gained from cloud and company adoption is growing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500" b="0" dirty="0" smtClean="0"/>
              <a:t>Based on IT surveys, many companies are</a:t>
            </a:r>
            <a:r>
              <a:rPr lang="en-US" sz="2500" b="0" baseline="0" dirty="0" smtClean="0"/>
              <a:t> either adopting or have plans to adopt public clouds, private clouds, or hybrid clouds that combine both public and private and allow for usages, such as cloud bursting where businesses “burst” from their private cloud to consume public cloud resources such as servers and storage when needed.  In fact, many companies view hybrid cloud as helping companies truly realize the benefits of cloud via flexibility and efficiency to use whatever form of cloud they choose based on business and IT requirements.  You can see the stats here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t>42% </a:t>
            </a:r>
            <a:r>
              <a:rPr lang="en-US" sz="2500" b="0" dirty="0" smtClean="0"/>
              <a:t>of IT surveyed </a:t>
            </a:r>
            <a:r>
              <a:rPr lang="en-US" sz="2500" b="1" dirty="0" smtClean="0"/>
              <a:t>and 23% </a:t>
            </a:r>
            <a:r>
              <a:rPr lang="en-US" sz="2500" dirty="0" smtClean="0"/>
              <a:t>will run </a:t>
            </a:r>
            <a:r>
              <a:rPr lang="en-US" sz="2500" b="0" dirty="0" smtClean="0"/>
              <a:t>over 40% of operations </a:t>
            </a:r>
            <a:r>
              <a:rPr lang="en-US" sz="2500" dirty="0" smtClean="0"/>
              <a:t>in public cloud by 2014</a:t>
            </a:r>
            <a:r>
              <a:rPr lang="en-US" sz="2500" baseline="30000" dirty="0" smtClean="0"/>
              <a:t>2  (ODCA member survey)</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t>35% </a:t>
            </a:r>
            <a:r>
              <a:rPr lang="en-US" sz="2500" dirty="0" smtClean="0"/>
              <a:t>will use hybrid clouds by 2015</a:t>
            </a:r>
            <a:r>
              <a:rPr lang="en-US" sz="2500" baseline="30000" dirty="0" smtClean="0"/>
              <a:t>1 (Gartner)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b="1" baseline="30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2500" b="1" i="0" u="none" strike="noStrike" kern="1200" baseline="0" dirty="0" smtClean="0">
                <a:solidFill>
                  <a:schemeClr val="tx1"/>
                </a:solidFill>
              </a:rPr>
              <a:t>Running Intel’s Business in the Cloud</a:t>
            </a:r>
          </a:p>
          <a:p>
            <a:pPr marL="0" indent="0">
              <a:buNone/>
            </a:pPr>
            <a:r>
              <a:rPr lang="en-US" sz="2500" dirty="0" smtClean="0">
                <a:solidFill>
                  <a:schemeClr val="tx1"/>
                </a:solidFill>
              </a:rPr>
              <a:t>Intel IT has</a:t>
            </a:r>
            <a:r>
              <a:rPr lang="en-US" sz="2500" baseline="0" dirty="0" smtClean="0">
                <a:solidFill>
                  <a:schemeClr val="tx1"/>
                </a:solidFill>
              </a:rPr>
              <a:t> had an aggressive evolution to cloud in the past 2 years via deployment of a private cloud behind the company’s firewall.  </a:t>
            </a:r>
            <a:r>
              <a:rPr lang="en-US" sz="2500" b="0" i="0" u="none" strike="noStrike" kern="1200" baseline="0" dirty="0" smtClean="0">
                <a:solidFill>
                  <a:schemeClr val="tx1"/>
                </a:solidFill>
              </a:rPr>
              <a:t>In 2011, we continued to make rapid progress in transitioning to our enterprise private cloud. We focused on virtualizing more demanding applications, including Internet facing and mission-critical applications with higher security requirements, and migrating them to the private cloud. Sixty-five percent of our Office and Enterprise environment is virtualized, and we are on track to reach our target of 75 percent.  </a:t>
            </a:r>
          </a:p>
          <a:p>
            <a:endParaRPr lang="en-US" sz="2500" b="0" i="0" u="none" strike="noStrike" kern="1200" baseline="0" dirty="0" smtClean="0">
              <a:solidFill>
                <a:schemeClr val="tx1"/>
              </a:solidFill>
            </a:endParaRPr>
          </a:p>
          <a:p>
            <a:r>
              <a:rPr lang="en-US" sz="2500" b="0" i="0" u="none" strike="noStrike" kern="1200" baseline="0" dirty="0" smtClean="0">
                <a:solidFill>
                  <a:schemeClr val="tx1"/>
                </a:solidFill>
              </a:rPr>
              <a:t>Building on a foundation of virtualized infrastructure, we dramatically decreased the time it takes to acquire new capacity</a:t>
            </a:r>
          </a:p>
          <a:p>
            <a:r>
              <a:rPr lang="en-US" sz="2500" b="0" i="0" u="none" strike="noStrike" kern="1200" baseline="0" dirty="0" smtClean="0">
                <a:solidFill>
                  <a:schemeClr val="tx1"/>
                </a:solidFill>
              </a:rPr>
              <a:t>using self-service provisioning and extensive automation. Self-service is now the norm:</a:t>
            </a:r>
          </a:p>
          <a:p>
            <a:endParaRPr lang="en-US" sz="2500" b="0" i="0" u="none" strike="noStrike" kern="1200" baseline="0" dirty="0" smtClean="0">
              <a:solidFill>
                <a:schemeClr val="tx1"/>
              </a:solidFill>
            </a:endParaRPr>
          </a:p>
          <a:p>
            <a:r>
              <a:rPr lang="en-US" sz="2500" b="0" i="0" u="none" strike="noStrike" kern="1200" baseline="0" dirty="0" smtClean="0">
                <a:solidFill>
                  <a:schemeClr val="tx1"/>
                </a:solidFill>
              </a:rPr>
              <a:t>Most new services are now delivered within 45 minutes in our private cloud. In contrast, just two years ago, server provisioning in the traditional IT environment typically took as long as 90 days.  And Intel IT has realized $9M in savings in the past 2 years via efficiency &amp; agility gains.  </a:t>
            </a:r>
          </a:p>
          <a:p>
            <a:endParaRPr lang="en-US" sz="2500" b="0" i="0" u="none" strike="noStrike" kern="120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2500" b="0" i="0" u="none" strike="noStrike" kern="1200" baseline="0" dirty="0" smtClean="0">
                <a:solidFill>
                  <a:schemeClr val="tx1"/>
                </a:solidFill>
              </a:rPr>
              <a:t>There are several other industry examples where enterprises, universities, and governments are realizing significant benefits from cloud computing.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500" b="0" i="0" u="none" strike="noStrike" kern="1200" baseline="0" dirty="0" smtClean="0">
              <a:solidFill>
                <a:schemeClr val="tx1"/>
              </a:solidFill>
            </a:endParaRPr>
          </a:p>
          <a:p>
            <a:r>
              <a:rPr lang="en-US" sz="2500" b="0" i="0" u="none" strike="noStrike" kern="1200" baseline="0" dirty="0" smtClean="0">
                <a:solidFill>
                  <a:schemeClr val="tx1"/>
                </a:solidFill>
              </a:rPr>
              <a:t>In spite of these gains, Intel is like many enterprises in that there remain many opportunities to more fully take advantage of cloud computing and realize its benefits</a:t>
            </a:r>
            <a:endParaRPr lang="en-US" sz="2500" dirty="0" smtClean="0"/>
          </a:p>
          <a:p>
            <a:endParaRPr lang="en-AU" sz="2500" dirty="0" smtClean="0"/>
          </a:p>
        </p:txBody>
      </p:sp>
      <p:sp>
        <p:nvSpPr>
          <p:cNvPr id="4" name="Slide Number Placeholder 3"/>
          <p:cNvSpPr>
            <a:spLocks noGrp="1"/>
          </p:cNvSpPr>
          <p:nvPr>
            <p:ph type="sldNum" sz="quarter" idx="10"/>
          </p:nvPr>
        </p:nvSpPr>
        <p:spPr/>
        <p:txBody>
          <a:bodyPr/>
          <a:lstStyle/>
          <a:p>
            <a:fld id="{2F2964AE-2784-4EAC-8F68-58129471D284}" type="slidenum">
              <a:rPr lang="en-US" smtClean="0"/>
              <a:pPr/>
              <a:t>6</a:t>
            </a:fld>
            <a:endParaRPr lang="en-US"/>
          </a:p>
        </p:txBody>
      </p:sp>
    </p:spTree>
    <p:extLst>
      <p:ext uri="{BB962C8B-B14F-4D97-AF65-F5344CB8AC3E}">
        <p14:creationId xmlns:p14="http://schemas.microsoft.com/office/powerpoint/2010/main" val="3693636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34938"/>
            <a:ext cx="6091237" cy="3427412"/>
          </a:xfrm>
        </p:spPr>
      </p:sp>
      <p:sp>
        <p:nvSpPr>
          <p:cNvPr id="3" name="Notes Placeholder 2"/>
          <p:cNvSpPr>
            <a:spLocks noGrp="1"/>
          </p:cNvSpPr>
          <p:nvPr>
            <p:ph type="body" idx="1"/>
          </p:nvPr>
        </p:nvSpPr>
        <p:spPr>
          <a:xfrm>
            <a:off x="97948" y="3577009"/>
            <a:ext cx="6640881" cy="5794395"/>
          </a:xfrm>
        </p:spPr>
        <p:txBody>
          <a:bodyPr>
            <a:noAutofit/>
          </a:bodyPr>
          <a:lstStyle/>
          <a:p>
            <a:pPr marL="0" indent="0">
              <a:buNone/>
            </a:pPr>
            <a:r>
              <a:rPr lang="en-US" sz="800" b="1" dirty="0" smtClean="0">
                <a:solidFill>
                  <a:schemeClr val="tx1"/>
                </a:solidFill>
              </a:rPr>
              <a:t>Key</a:t>
            </a:r>
            <a:r>
              <a:rPr lang="en-US" sz="800" b="1" baseline="0" dirty="0" smtClean="0">
                <a:solidFill>
                  <a:schemeClr val="tx1"/>
                </a:solidFill>
              </a:rPr>
              <a:t> Message:  In terms of customer challenges to cloud adoption, there remain major barriers that imped IT’s ability to fully realize the promise of cloud computing.  </a:t>
            </a:r>
            <a:endParaRPr lang="en-US" sz="800" dirty="0" smtClean="0">
              <a:solidFill>
                <a:schemeClr val="tx1"/>
              </a:solidFill>
            </a:endParaRPr>
          </a:p>
          <a:p>
            <a:pPr>
              <a:buFontTx/>
              <a:buNone/>
              <a:defRPr/>
            </a:pPr>
            <a:r>
              <a:rPr lang="en-AU" sz="800" dirty="0" smtClean="0"/>
              <a:t>Many</a:t>
            </a:r>
            <a:r>
              <a:rPr lang="en-AU" sz="800" baseline="0" dirty="0" smtClean="0"/>
              <a:t> companies that are deploying or have plans to deploy private clouds, use of public and eventually hybrid clouds</a:t>
            </a:r>
            <a:r>
              <a:rPr lang="en-AU" sz="800" dirty="0" smtClean="0"/>
              <a:t> </a:t>
            </a:r>
            <a:r>
              <a:rPr lang="en-AU" sz="800" baseline="0" dirty="0" smtClean="0"/>
              <a:t>have real concerns that remain,</a:t>
            </a:r>
            <a:r>
              <a:rPr lang="en-AU" sz="800" dirty="0" smtClean="0"/>
              <a:t> </a:t>
            </a:r>
            <a:r>
              <a:rPr lang="en-AU" sz="800" baseline="0" dirty="0" smtClean="0"/>
              <a:t>or hurdles to overcome,</a:t>
            </a:r>
            <a:r>
              <a:rPr lang="en-AU" sz="800" dirty="0" smtClean="0"/>
              <a:t> </a:t>
            </a:r>
            <a:r>
              <a:rPr lang="en-AU" sz="800" baseline="0" dirty="0" smtClean="0"/>
              <a:t>to fully take advantage of cloud.   </a:t>
            </a:r>
          </a:p>
          <a:p>
            <a:pPr>
              <a:buFontTx/>
              <a:buNone/>
              <a:defRPr/>
            </a:pPr>
            <a:r>
              <a:rPr lang="en-AU" sz="800" baseline="0" dirty="0" smtClean="0"/>
              <a:t>They include maturity of technology, risk aversion, and organizational development</a:t>
            </a:r>
            <a:r>
              <a:rPr lang="en-AU" sz="800" dirty="0" smtClean="0"/>
              <a:t>/evolution. </a:t>
            </a:r>
          </a:p>
          <a:p>
            <a:pPr>
              <a:defRPr/>
            </a:pPr>
            <a:r>
              <a:rPr lang="en-GB" sz="800" b="1" i="1" u="sng" dirty="0" smtClean="0"/>
              <a:t>Risk aversion</a:t>
            </a:r>
            <a:endParaRPr lang="en-GB" sz="800" b="1" i="1"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800" b="1" dirty="0" smtClean="0"/>
              <a:t>Compliance/audit is complex</a:t>
            </a:r>
            <a:r>
              <a:rPr lang="en-US" sz="800" dirty="0" smtClean="0"/>
              <a:t> - For example, public cloud service providers could migrate data to another country where power is cheaper, but regulation laxer. </a:t>
            </a:r>
            <a:r>
              <a:rPr lang="en-GB" sz="800" dirty="0" smtClean="0"/>
              <a:t>Who will own the legal responsibilities for data management, data retention, record transparency and accounting accuracy as required by many regulatory agencies? Trying to manage audits</a:t>
            </a:r>
            <a:r>
              <a:rPr lang="en-GB" sz="800" baseline="0" dirty="0" smtClean="0"/>
              <a:t> across private and public clouds remains one of the chief issues for enterprises to use public clouds, especially in heavily regulated industries, such as financial services and healthcare. </a:t>
            </a:r>
            <a:endParaRPr lang="en-AU" sz="80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800" b="1" dirty="0" smtClean="0"/>
              <a:t>Quality of service is not guaranteed </a:t>
            </a:r>
            <a:r>
              <a:rPr lang="en-US" sz="800" dirty="0" smtClean="0"/>
              <a:t>– few public cloud providers offer reassurances on continuity of service, mean time to repair or data recovery, meaning services are unreliable for mission-critical applications</a:t>
            </a:r>
            <a:endParaRPr lang="en-GB" sz="800" b="1" dirty="0" smtClean="0"/>
          </a:p>
          <a:p>
            <a:pPr>
              <a:buFont typeface="Arial" pitchFamily="34" charset="0"/>
              <a:buNone/>
              <a:defRPr/>
            </a:pPr>
            <a:r>
              <a:rPr lang="en-GB" sz="800" b="1" dirty="0" smtClean="0"/>
              <a:t>Interoperability and lock in – </a:t>
            </a:r>
            <a:r>
              <a:rPr lang="en-GB" sz="800" dirty="0" smtClean="0"/>
              <a:t>for cloud to be truly realized to provide for more automation, shared and dynamic resources and multiple cloud environments come together in a seamless way,</a:t>
            </a:r>
            <a:r>
              <a:rPr lang="en-GB" sz="800" baseline="0" dirty="0" smtClean="0"/>
              <a:t> in the form of hybrid clouds, </a:t>
            </a:r>
            <a:r>
              <a:rPr lang="en-GB" sz="800" dirty="0" smtClean="0"/>
              <a:t>requires interoperability and standards based hardware and software.  </a:t>
            </a:r>
            <a:endParaRPr lang="en-GB" sz="800" b="1" dirty="0" smtClean="0"/>
          </a:p>
          <a:p>
            <a:pPr>
              <a:buFontTx/>
              <a:buNone/>
              <a:defRPr/>
            </a:pPr>
            <a:r>
              <a:rPr lang="en-AU" sz="800" b="1" i="1" u="sng" dirty="0" smtClean="0"/>
              <a:t>Technology maturity</a:t>
            </a:r>
            <a:endParaRPr lang="en-AU" sz="800" b="1" i="1" dirty="0" smtClean="0"/>
          </a:p>
          <a:p>
            <a:pPr marL="0" indent="0">
              <a:buFont typeface="Arial" pitchFamily="34" charset="0"/>
              <a:buNone/>
            </a:pPr>
            <a:r>
              <a:rPr lang="en-US" sz="800" b="1" dirty="0" smtClean="0"/>
              <a:t>Security remains one</a:t>
            </a:r>
            <a:r>
              <a:rPr lang="en-US" sz="800" b="1" baseline="0" dirty="0" smtClean="0"/>
              <a:t> of the top</a:t>
            </a:r>
            <a:r>
              <a:rPr lang="en-US" sz="800" b="1" dirty="0" smtClean="0"/>
              <a:t> concerns</a:t>
            </a:r>
            <a:r>
              <a:rPr lang="en-GB" sz="800" b="1" dirty="0" smtClean="0"/>
              <a:t> </a:t>
            </a:r>
            <a:r>
              <a:rPr lang="en-GB" sz="800" dirty="0" smtClean="0"/>
              <a:t>– security concerns exist when using private</a:t>
            </a:r>
            <a:r>
              <a:rPr lang="en-GB" sz="800" baseline="0" dirty="0" smtClean="0"/>
              <a:t>, public or hybrid clouds – among other issues, concerns include l</a:t>
            </a:r>
            <a:r>
              <a:rPr lang="en-US" sz="800" dirty="0" err="1" smtClean="0">
                <a:solidFill>
                  <a:schemeClr val="tx1"/>
                </a:solidFill>
              </a:rPr>
              <a:t>ack</a:t>
            </a:r>
            <a:r>
              <a:rPr lang="en-US" sz="800" dirty="0" smtClean="0">
                <a:solidFill>
                  <a:schemeClr val="tx1"/>
                </a:solidFill>
              </a:rPr>
              <a:t> of control over data,</a:t>
            </a:r>
            <a:r>
              <a:rPr lang="en-US" sz="800" baseline="0" dirty="0" smtClean="0">
                <a:solidFill>
                  <a:schemeClr val="tx1"/>
                </a:solidFill>
              </a:rPr>
              <a:t> lack of </a:t>
            </a:r>
            <a:r>
              <a:rPr lang="en-US" sz="800" dirty="0" smtClean="0">
                <a:solidFill>
                  <a:schemeClr val="tx1"/>
                </a:solidFill>
              </a:rPr>
              <a:t>visibility into the infrastructure, user</a:t>
            </a:r>
            <a:r>
              <a:rPr lang="en-US" sz="800" baseline="0" dirty="0" smtClean="0">
                <a:solidFill>
                  <a:schemeClr val="tx1"/>
                </a:solidFill>
              </a:rPr>
              <a:t> identity protection ensuring the right users are accessing the right information. </a:t>
            </a:r>
            <a:endParaRPr lang="en-GB" sz="800" dirty="0" smtClean="0"/>
          </a:p>
          <a:p>
            <a:pPr marL="0" indent="0">
              <a:buFont typeface="Arial" pitchFamily="34" charset="0"/>
              <a:buNone/>
            </a:pPr>
            <a:r>
              <a:rPr lang="en-GB" sz="800" b="1" dirty="0" smtClean="0"/>
              <a:t>Scale</a:t>
            </a:r>
            <a:r>
              <a:rPr lang="en-GB" sz="800" b="1" baseline="0" dirty="0" smtClean="0"/>
              <a:t> and automation challenges - </a:t>
            </a:r>
            <a:r>
              <a:rPr lang="en-GB" sz="800" dirty="0" smtClean="0"/>
              <a:t>to drive greater efficiencies, there is a need for more flexible, automated resource pools that combine</a:t>
            </a:r>
            <a:r>
              <a:rPr lang="en-GB" sz="800" baseline="0" dirty="0" smtClean="0"/>
              <a:t> </a:t>
            </a:r>
            <a:r>
              <a:rPr lang="en-GB" sz="800" dirty="0" smtClean="0"/>
              <a:t>servers, storage and networks that scale dynamically to manage service level agreements, enable workload migration from server to server, and be more </a:t>
            </a:r>
            <a:r>
              <a:rPr lang="en-GB" sz="800" baseline="0" dirty="0" smtClean="0"/>
              <a:t>intelligent to </a:t>
            </a:r>
            <a:r>
              <a:rPr lang="en-GB" sz="800" dirty="0" smtClean="0"/>
              <a:t>migrate workloads based on power consumption, utilization rates, performance, and other factors.   Today, there are management silos in handling virtualized</a:t>
            </a:r>
            <a:r>
              <a:rPr lang="en-GB" sz="800" baseline="0" dirty="0" smtClean="0"/>
              <a:t> servers, storage, networks, and </a:t>
            </a:r>
            <a:r>
              <a:rPr lang="en-GB" sz="800" baseline="0" dirty="0" err="1" smtClean="0"/>
              <a:t>datacenter</a:t>
            </a:r>
            <a:r>
              <a:rPr lang="en-GB" sz="800" baseline="0" dirty="0" smtClean="0"/>
              <a:t> facilities that limit true automation and thus many processes remain manual. </a:t>
            </a:r>
            <a:endParaRPr lang="en-GB" sz="800" dirty="0" smtClean="0"/>
          </a:p>
          <a:p>
            <a:pPr>
              <a:buFont typeface="Arial" pitchFamily="34" charset="0"/>
              <a:buNone/>
              <a:defRPr/>
            </a:pPr>
            <a:r>
              <a:rPr lang="en-GB" sz="800" b="1" dirty="0" smtClean="0"/>
              <a:t>Standards </a:t>
            </a:r>
            <a:r>
              <a:rPr lang="en-GB" sz="800" dirty="0" smtClean="0"/>
              <a:t>– there has</a:t>
            </a:r>
            <a:r>
              <a:rPr lang="en-GB" sz="800" baseline="0" dirty="0" smtClean="0"/>
              <a:t> been progress in the development of standards that enable better integration between clouds, such as the DMTFs Open Virtualization Format (OVF), and best practices and checklists for cloud security from groups like the Cloud Security Alliance.  However, the level of adoption and use is still limited today, which continues to challenge IT in their ability to fully embrace cloud computing.  Having a consistent method for comparing cloud service levels among public providers to say an enterprise’s private cloud is very difficult to do today.  </a:t>
            </a:r>
            <a:endParaRPr lang="en-GB" sz="800" dirty="0" smtClean="0"/>
          </a:p>
          <a:p>
            <a:pPr>
              <a:buFont typeface="Arial" pitchFamily="34" charset="0"/>
              <a:buNone/>
              <a:defRPr/>
            </a:pPr>
            <a:endParaRPr lang="en-US" sz="100" dirty="0" smtClean="0"/>
          </a:p>
          <a:p>
            <a:pPr marL="0" indent="0">
              <a:buNone/>
            </a:pPr>
            <a:r>
              <a:rPr lang="en-US" sz="800" b="1" i="1" u="sng" dirty="0" smtClean="0">
                <a:solidFill>
                  <a:schemeClr val="tx1"/>
                </a:solidFill>
              </a:rPr>
              <a:t>Cultural / Organizational</a:t>
            </a:r>
          </a:p>
          <a:p>
            <a:pPr algn="l"/>
            <a:r>
              <a:rPr lang="en-US" sz="800" dirty="0" smtClean="0"/>
              <a:t>Historically, IT has been managed via functional</a:t>
            </a:r>
            <a:r>
              <a:rPr lang="en-US" sz="800" baseline="0" dirty="0" smtClean="0"/>
              <a:t> </a:t>
            </a:r>
            <a:r>
              <a:rPr lang="en-US" sz="800" baseline="0" dirty="0" err="1" smtClean="0"/>
              <a:t>silo’d</a:t>
            </a:r>
            <a:r>
              <a:rPr lang="en-US" sz="800" baseline="0" dirty="0" smtClean="0"/>
              <a:t> experts who were masters of their domain expertise and responsibility. As companies move to a more service oriented model of delivering business services via cloud on a much faster timeline, these functional experts need to understand how they interact together, be aware of how they affect each other.</a:t>
            </a:r>
            <a:r>
              <a:rPr lang="en-US" sz="800" dirty="0" smtClean="0"/>
              <a:t>   There are seeing new roles emerging</a:t>
            </a:r>
            <a:r>
              <a:rPr lang="en-US" sz="800" baseline="0" dirty="0" smtClean="0"/>
              <a:t> including an end to end business service owner. A cross functional, business, customer facing role across the domains.  Cloud is also driving more collaborative operations teams to force working the interdependencies together. </a:t>
            </a:r>
          </a:p>
          <a:p>
            <a:pPr algn="l"/>
            <a:r>
              <a:rPr lang="en-US" sz="800" b="1" i="1" u="sng" dirty="0" smtClean="0"/>
              <a:t>Scaling the Infrastructure</a:t>
            </a:r>
            <a:endParaRPr lang="en-US" sz="800" b="1" i="1" u="sng" baseline="0" dirty="0" smtClean="0"/>
          </a:p>
          <a:p>
            <a:pPr algn="l"/>
            <a:r>
              <a:rPr lang="en-US" sz="800" baseline="0" dirty="0" smtClean="0"/>
              <a:t>Specifically regarding scaling the cloud infrastructure, cloud drives a need to have a scalable, flexible infrastructure that can meet the needs of end users, who have a perception of an infinite amount of resources available.  Unpredictable demand, space and power constraints, being able to easily scale storage capacity in the face of massive data growth, and being able to dynamically re-route network traffic and reduce management complexity are some of the major challenges.  Moreover, better orchestration of these IT resources and improving security are some of the key issues in deploying and managing a highly scalable infrastructure. </a:t>
            </a:r>
          </a:p>
          <a:p>
            <a:pPr algn="l"/>
            <a:endParaRPr lang="en-US" sz="8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800" b="0" i="0" u="none" dirty="0" smtClean="0"/>
              <a:t>I’ll focus later</a:t>
            </a:r>
            <a:r>
              <a:rPr lang="en-US" sz="800" b="0" i="0" u="none" baseline="0" dirty="0" smtClean="0"/>
              <a:t> in the presentation in more detail on Intel’s multi-year strategy to address challenges in scaling the infrastructure. </a:t>
            </a:r>
            <a:endParaRPr lang="en-US" sz="800" dirty="0" smtClean="0"/>
          </a:p>
          <a:p>
            <a:pPr algn="l"/>
            <a:endParaRPr lang="en-US" sz="800" dirty="0" smtClean="0"/>
          </a:p>
          <a:p>
            <a:endParaRPr lang="en-US" sz="800" dirty="0"/>
          </a:p>
        </p:txBody>
      </p:sp>
      <p:sp>
        <p:nvSpPr>
          <p:cNvPr id="4" name="Slide Number Placeholder 3"/>
          <p:cNvSpPr>
            <a:spLocks noGrp="1"/>
          </p:cNvSpPr>
          <p:nvPr>
            <p:ph type="sldNum" sz="quarter" idx="10"/>
          </p:nvPr>
        </p:nvSpPr>
        <p:spPr/>
        <p:txBody>
          <a:bodyPr/>
          <a:lstStyle/>
          <a:p>
            <a:fld id="{2F2964AE-2784-4EAC-8F68-58129471D284}" type="slidenum">
              <a:rPr lang="en-US" smtClean="0"/>
              <a:pPr/>
              <a:t>7</a:t>
            </a:fld>
            <a:endParaRPr lang="en-US" dirty="0"/>
          </a:p>
        </p:txBody>
      </p:sp>
    </p:spTree>
    <p:extLst>
      <p:ext uri="{BB962C8B-B14F-4D97-AF65-F5344CB8AC3E}">
        <p14:creationId xmlns:p14="http://schemas.microsoft.com/office/powerpoint/2010/main" val="369363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To achieve the Open Platform Architecture Intel is developing platform capabilities</a:t>
            </a:r>
            <a:r>
              <a:rPr lang="en-US" baseline="0" dirty="0" smtClean="0"/>
              <a:t> across the datacenter for Server, Storage, Network, Security and Orchestration. </a:t>
            </a:r>
          </a:p>
          <a:p>
            <a:endParaRPr lang="en-US" baseline="0" dirty="0" smtClean="0"/>
          </a:p>
          <a:p>
            <a:r>
              <a:rPr lang="en-US" baseline="0" dirty="0" smtClean="0"/>
              <a:t>Let’s take a moment to discuss the technologies and solutions that Intel is working with the industry to achieve.</a:t>
            </a:r>
          </a:p>
          <a:p>
            <a:endParaRPr lang="en-US" baseline="0" dirty="0" smtClean="0"/>
          </a:p>
          <a:p>
            <a:r>
              <a:rPr lang="en-US" b="1" baseline="0" dirty="0" smtClean="0"/>
              <a:t>Servers</a:t>
            </a:r>
            <a:r>
              <a:rPr lang="en-US" baseline="0" dirty="0" smtClean="0"/>
              <a:t>: For IT leaders the performance and optimization remain critical to the success of business agility. Compute demand continues to rise and Intel is continuing to accelerate Moore’s Law in our current E5 and E7 Xeon platforms by delivering increasing levels of application performance, new reliability features and continuing to work with our Industry partners to deliver industry scale. As we deliver these new capabilities we continue to develop new form factors and instrumentation that deliver increasing levels of serviceability and control. </a:t>
            </a:r>
          </a:p>
          <a:p>
            <a:endParaRPr lang="en-US" baseline="0" dirty="0" smtClean="0"/>
          </a:p>
          <a:p>
            <a:r>
              <a:rPr lang="en-US" b="1" baseline="0" dirty="0" smtClean="0"/>
              <a:t>Storage: </a:t>
            </a:r>
            <a:r>
              <a:rPr lang="en-US" b="0" baseline="0" dirty="0" smtClean="0"/>
              <a:t>The coming years will marked by the unprecedented growth in data and storage devices. The new emerging architectures for storage are providing IT leaders with the capabilities to deliver new storage tiers capable of providing multiple levels of storage performance. From high performance and lower power SSD technology to next generation low latency Non Volatile Memory architectures capable of transforming the way applications and operating systems are written. It is now time to begin the transition of building test and development environment to take advantage of these technologies to prepare for this explosion of data management and traffic. </a:t>
            </a:r>
          </a:p>
          <a:p>
            <a:endParaRPr lang="en-US" b="0" baseline="0" dirty="0" smtClean="0"/>
          </a:p>
          <a:p>
            <a:r>
              <a:rPr lang="en-US" b="1" baseline="0" dirty="0" smtClean="0"/>
              <a:t>Network: </a:t>
            </a:r>
            <a:r>
              <a:rPr lang="en-US" b="0" baseline="0" dirty="0" smtClean="0"/>
              <a:t>The 10Gbe transition is underway. The value of this transition is the ability to unify port management, scale bandwidth and cable reduction. However, as 10GbE port costs are reduced, the next generation of 40GbE Top of Rack switch solutions are providing a programmable control plan and new management API’s to take advantage of increased bandwidth and optimizations. By the end of 2014 these networking capabilities will become virtualized and scalable to meet the most demanding needs of your datacenter. Through our investments in Fulcrum, Qlogic and Cray interconnect, Intel is developing the available tools for the industry to meet their most demanding datacenter requirements for Cloud computing. </a:t>
            </a:r>
          </a:p>
          <a:p>
            <a:endParaRPr lang="en-US" b="0" baseline="0" dirty="0" smtClean="0"/>
          </a:p>
          <a:p>
            <a:r>
              <a:rPr lang="en-US" b="1" baseline="0" dirty="0" smtClean="0"/>
              <a:t>Security: </a:t>
            </a:r>
            <a:r>
              <a:rPr lang="en-US" b="0" baseline="0" dirty="0" smtClean="0"/>
              <a:t>Data protection, compliance, and multi-tenant datacenter present a new level of security concerns for IT leaders to address. Through our investments in Intel TXT and AESNI technologies we are working with industry leaders such as RSA, VMware, Microsoft, Symantec and our newest security acquisition MacAfee to deliver tools and solutions to address your security concerns. </a:t>
            </a:r>
          </a:p>
          <a:p>
            <a:endParaRPr lang="en-US" b="0" baseline="0" dirty="0" smtClean="0"/>
          </a:p>
          <a:p>
            <a:r>
              <a:rPr lang="en-US" b="1" baseline="0" dirty="0" smtClean="0"/>
              <a:t>Orchestration: </a:t>
            </a:r>
            <a:r>
              <a:rPr lang="en-US" b="0" baseline="0" dirty="0" smtClean="0"/>
              <a:t>One of the key to scaling your datacenter infrastructure is automation through the use of orchestration technologies. Today’s Intel Xeon-based platforms provide instrumentation capabilities of managing energy consumption, memory usage, hyper-threading and CPU utilization. Our future platforms begin to increase this intelligence and add additional optimizations for VM resource allocation, automated resource scheduling. This level of orchestration is a requirement to move to a more dynamic Cloud Computing infrastructure. </a:t>
            </a:r>
          </a:p>
          <a:p>
            <a:endParaRPr lang="en-US" b="0" baseline="0" dirty="0" smtClean="0"/>
          </a:p>
          <a:p>
            <a:r>
              <a:rPr lang="en-US" b="0" baseline="0" dirty="0" smtClean="0"/>
              <a:t>Let’s spend some time talking how these evolving platform capabilities enable flexibility for Cloud Computing. </a:t>
            </a:r>
            <a:endParaRPr lang="en-US" b="0" dirty="0"/>
          </a:p>
        </p:txBody>
      </p:sp>
      <p:sp>
        <p:nvSpPr>
          <p:cNvPr id="4" name="Slide Number Placeholder 3"/>
          <p:cNvSpPr>
            <a:spLocks noGrp="1"/>
          </p:cNvSpPr>
          <p:nvPr>
            <p:ph type="sldNum" sz="quarter" idx="10"/>
          </p:nvPr>
        </p:nvSpPr>
        <p:spPr/>
        <p:txBody>
          <a:bodyPr/>
          <a:lstStyle/>
          <a:p>
            <a:fld id="{A9B0908F-7CB7-4EC9-8E71-8B7EF2AE6ED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9532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409575" y="698500"/>
            <a:ext cx="6203950" cy="3490913"/>
          </a:xfrm>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b="1" dirty="0"/>
              <a:t>Optimize your IT for the cloud with </a:t>
            </a:r>
            <a:r>
              <a:rPr lang="en-US" b="1" dirty="0" smtClean="0"/>
              <a:t>Windows Server 2012 R2</a:t>
            </a:r>
            <a:endParaRPr lang="en-US" b="1" dirty="0"/>
          </a:p>
          <a:p>
            <a:pPr eaLnBrk="1" hangingPunct="1">
              <a:defRPr/>
            </a:pPr>
            <a:endParaRPr lang="en-US" dirty="0"/>
          </a:p>
          <a:p>
            <a:pPr eaLnBrk="1" hangingPunct="1">
              <a:defRPr/>
            </a:pPr>
            <a:r>
              <a:rPr lang="en-US" dirty="0"/>
              <a:t>When you optimize your IT for the cloud with </a:t>
            </a:r>
            <a:r>
              <a:rPr lang="en-US" dirty="0" smtClean="0"/>
              <a:t>Windows Server 2012 R2, </a:t>
            </a:r>
            <a:r>
              <a:rPr lang="en-US" dirty="0"/>
              <a:t>you take advantage of the skills and investment you’ve already made in building a familiar and consistent platform. </a:t>
            </a:r>
            <a:r>
              <a:rPr lang="en-US" dirty="0" smtClean="0"/>
              <a:t>Windows Server 2012 R2 </a:t>
            </a:r>
            <a:r>
              <a:rPr lang="en-US" dirty="0"/>
              <a:t>builds on that familiarity. With </a:t>
            </a:r>
            <a:r>
              <a:rPr lang="en-US" dirty="0" smtClean="0"/>
              <a:t>Windows Server 2012 R2, </a:t>
            </a:r>
            <a:r>
              <a:rPr lang="en-US" dirty="0"/>
              <a:t>you gain all the Microsoft experience behind building and operating private and public clouds, delivered as a dynamic, available, and cost-effective server platform.</a:t>
            </a:r>
          </a:p>
          <a:p>
            <a:pPr eaLnBrk="1" hangingPunct="1">
              <a:defRPr/>
            </a:pPr>
            <a:endParaRPr lang="en-US" dirty="0"/>
          </a:p>
          <a:p>
            <a:pPr eaLnBrk="1" hangingPunct="1">
              <a:defRPr/>
            </a:pPr>
            <a:r>
              <a:rPr lang="en-US" dirty="0" smtClean="0"/>
              <a:t>Windows Server 2012 R2 </a:t>
            </a:r>
            <a:r>
              <a:rPr lang="en-US" dirty="0"/>
              <a:t>delivers value in four key ways:</a:t>
            </a:r>
          </a:p>
          <a:p>
            <a:pPr marL="233282" indent="-233282">
              <a:buFont typeface="+mj-lt"/>
              <a:buAutoNum type="arabicPeriod"/>
              <a:defRPr/>
            </a:pPr>
            <a:r>
              <a:rPr lang="en-US" dirty="0"/>
              <a:t>It takes you </a:t>
            </a:r>
            <a:r>
              <a:rPr lang="en-US" b="1" dirty="0"/>
              <a:t>beyond virtualization</a:t>
            </a:r>
            <a:r>
              <a:rPr lang="en-US" dirty="0"/>
              <a:t>. </a:t>
            </a:r>
            <a:r>
              <a:rPr lang="en-US" dirty="0" smtClean="0"/>
              <a:t>Windows Server 2012 R2 </a:t>
            </a:r>
            <a:r>
              <a:rPr lang="en-US" dirty="0"/>
              <a:t>offers a dynamic, multitenant infrastructure that goes beyond virtualization technology to a complete platform for building a private cloud.</a:t>
            </a:r>
          </a:p>
          <a:p>
            <a:pPr marL="233282" indent="-233282">
              <a:buFont typeface="+mj-lt"/>
              <a:buAutoNum type="arabicPeriod"/>
              <a:defRPr/>
            </a:pPr>
            <a:r>
              <a:rPr lang="en-US" dirty="0"/>
              <a:t>It delivers </a:t>
            </a:r>
            <a:r>
              <a:rPr lang="en-US" b="1" dirty="0"/>
              <a:t>the power of many servers, with the simplicity of one</a:t>
            </a:r>
            <a:r>
              <a:rPr lang="en-US" dirty="0"/>
              <a:t>. </a:t>
            </a:r>
            <a:r>
              <a:rPr lang="en-US" dirty="0" smtClean="0"/>
              <a:t>Windows Server 2012 R2 </a:t>
            </a:r>
            <a:r>
              <a:rPr lang="en-US" dirty="0"/>
              <a:t>offers you excellent economics by integrating a highly available and easy-to-manage multiple-server platform.</a:t>
            </a:r>
          </a:p>
          <a:p>
            <a:pPr marL="233282" indent="-233282">
              <a:buFont typeface="+mj-lt"/>
              <a:buAutoNum type="arabicPeriod"/>
              <a:defRPr/>
            </a:pPr>
            <a:r>
              <a:rPr lang="en-US" dirty="0"/>
              <a:t>It opens the door to </a:t>
            </a:r>
            <a:r>
              <a:rPr lang="en-US" b="1" dirty="0"/>
              <a:t>every app on any cloud</a:t>
            </a:r>
            <a:r>
              <a:rPr lang="en-US" dirty="0"/>
              <a:t>. </a:t>
            </a:r>
            <a:r>
              <a:rPr lang="en-US" dirty="0" smtClean="0"/>
              <a:t>Windows Server 2012 R2 </a:t>
            </a:r>
            <a:r>
              <a:rPr lang="en-US" dirty="0"/>
              <a:t>is a broad, scalable, and elastic web and application platform that gives you the flexibility to build and deploy applications on-premises, in the cloud, and in a hybrid environment through a consistent set of tools and frameworks.</a:t>
            </a:r>
          </a:p>
          <a:p>
            <a:pPr marL="233282" indent="-233282">
              <a:buFont typeface="+mj-lt"/>
              <a:buAutoNum type="arabicPeriod"/>
              <a:defRPr/>
            </a:pPr>
            <a:r>
              <a:rPr lang="en-US" dirty="0"/>
              <a:t>It </a:t>
            </a:r>
            <a:r>
              <a:rPr lang="en-US" b="1" dirty="0"/>
              <a:t>enables the modern workstyle</a:t>
            </a:r>
            <a:r>
              <a:rPr lang="en-US" dirty="0"/>
              <a:t>. </a:t>
            </a:r>
            <a:r>
              <a:rPr lang="en-US" dirty="0" smtClean="0"/>
              <a:t>Windows Server 2012 R2 </a:t>
            </a:r>
            <a:r>
              <a:rPr lang="en-US" dirty="0"/>
              <a:t>empowers IT to provide users with flexible access to data and applications anywhere, on any device, and while simplifying management and maintaining security, control, and compliance.</a:t>
            </a:r>
          </a:p>
          <a:p>
            <a:pPr eaLnBrk="1" hangingPunct="1">
              <a:defRPr/>
            </a:pPr>
            <a:endParaRPr lang="en-US" dirty="0"/>
          </a:p>
          <a:p>
            <a:pPr defTabSz="933089">
              <a:defRPr/>
            </a:pPr>
            <a:r>
              <a:rPr lang="en-US" spc="-51" dirty="0">
                <a:latin typeface="Segoe UI Light"/>
                <a:ea typeface="Segoe UI" pitchFamily="34" charset="0"/>
                <a:cs typeface="Segoe UI" pitchFamily="34" charset="0"/>
              </a:rPr>
              <a:t>With </a:t>
            </a:r>
            <a:r>
              <a:rPr lang="en-US" spc="-51" dirty="0" smtClean="0">
                <a:latin typeface="Segoe UI Light"/>
                <a:ea typeface="Segoe UI" pitchFamily="34" charset="0"/>
                <a:cs typeface="Segoe UI" pitchFamily="34" charset="0"/>
              </a:rPr>
              <a:t>Windows Server 2012 R2, </a:t>
            </a:r>
            <a:r>
              <a:rPr lang="en-US" spc="-51" dirty="0">
                <a:latin typeface="Segoe UI Light"/>
                <a:ea typeface="Segoe UI" pitchFamily="34" charset="0"/>
                <a:cs typeface="Segoe UI" pitchFamily="34" charset="0"/>
              </a:rPr>
              <a:t>Microsoft has made significant investments in each of these four areas that allow customers to take their datacenter operations to the next level. Now, let’s take a look how </a:t>
            </a:r>
            <a:r>
              <a:rPr lang="en-US" spc="-51" dirty="0" smtClean="0">
                <a:latin typeface="Segoe UI Light"/>
                <a:ea typeface="Segoe UI" pitchFamily="34" charset="0"/>
                <a:cs typeface="Segoe UI" pitchFamily="34" charset="0"/>
              </a:rPr>
              <a:t>Windows Server 2012 R2 </a:t>
            </a:r>
            <a:r>
              <a:rPr lang="en-US" spc="-51" dirty="0">
                <a:latin typeface="Segoe UI Light"/>
                <a:ea typeface="Segoe UI" pitchFamily="34" charset="0"/>
                <a:cs typeface="Segoe UI" pitchFamily="34" charset="0"/>
              </a:rPr>
              <a:t>helps customers to:</a:t>
            </a:r>
          </a:p>
          <a:p>
            <a:pPr defTabSz="933089">
              <a:defRPr/>
            </a:pPr>
            <a:endParaRPr lang="en-US" spc="-51" dirty="0">
              <a:latin typeface="Segoe UI Light"/>
              <a:ea typeface="Segoe UI" pitchFamily="34" charset="0"/>
              <a:cs typeface="Segoe UI" pitchFamily="34" charset="0"/>
            </a:endParaRPr>
          </a:p>
          <a:p>
            <a:pPr marL="174961" indent="-174961" defTabSz="933089">
              <a:buFont typeface="Arial" pitchFamily="34" charset="0"/>
              <a:buChar char="•"/>
              <a:defRPr/>
            </a:pPr>
            <a:r>
              <a:rPr lang="en-US" spc="-51" dirty="0">
                <a:latin typeface="Segoe UI Light"/>
                <a:ea typeface="Segoe UI" pitchFamily="34" charset="0"/>
                <a:cs typeface="Segoe UI" pitchFamily="34" charset="0"/>
              </a:rPr>
              <a:t>Build and deploy a modern datacenter </a:t>
            </a:r>
            <a:r>
              <a:rPr lang="en-US" spc="-51" dirty="0" smtClean="0">
                <a:latin typeface="Segoe UI Light"/>
                <a:ea typeface="Segoe UI" pitchFamily="34" charset="0"/>
                <a:cs typeface="Segoe UI" pitchFamily="34" charset="0"/>
              </a:rPr>
              <a:t>infrastructure</a:t>
            </a:r>
            <a:endParaRPr lang="en-US" spc="-51" dirty="0">
              <a:latin typeface="Segoe UI Light"/>
              <a:ea typeface="Segoe UI" pitchFamily="34" charset="0"/>
              <a:cs typeface="Segoe UI" pitchFamily="34" charset="0"/>
            </a:endParaRPr>
          </a:p>
        </p:txBody>
      </p:sp>
      <p:sp>
        <p:nvSpPr>
          <p:cNvPr id="71684" name="Slide Number Placeholder 3"/>
          <p:cNvSpPr>
            <a:spLocks noGrp="1"/>
          </p:cNvSpPr>
          <p:nvPr>
            <p:ph type="sldNum" sz="quarter" idx="5"/>
          </p:nvPr>
        </p:nvSpPr>
        <p:spPr>
          <a:noFill/>
        </p:spPr>
        <p:txBody>
          <a:bodyPr/>
          <a:lstStyle/>
          <a:p>
            <a:fld id="{FB3F81A3-58BB-4414-AF4F-A8AC318A0AD3}" type="slidenum">
              <a:rPr lang="en-US" smtClean="0">
                <a:solidFill>
                  <a:prstClr val="black"/>
                </a:solidFill>
              </a:rPr>
              <a:pPr/>
              <a:t>9</a:t>
            </a:fld>
            <a:endParaRPr lang="en-US" dirty="0" smtClean="0">
              <a:solidFill>
                <a:prstClr val="black"/>
              </a:solidFill>
            </a:endParaRPr>
          </a:p>
        </p:txBody>
      </p:sp>
    </p:spTree>
    <p:extLst>
      <p:ext uri="{BB962C8B-B14F-4D97-AF65-F5344CB8AC3E}">
        <p14:creationId xmlns:p14="http://schemas.microsoft.com/office/powerpoint/2010/main" val="583884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3600" dirty="0" smtClean="0">
                <a:gradFill>
                  <a:gsLst>
                    <a:gs pos="2917">
                      <a:schemeClr val="tx1"/>
                    </a:gs>
                    <a:gs pos="30000">
                      <a:schemeClr val="tx1"/>
                    </a:gs>
                  </a:gsLst>
                  <a:lin ang="5400000" scaled="0"/>
                </a:gradFill>
              </a:rPr>
              <a:t>Software-defined</a:t>
            </a:r>
            <a:r>
              <a:rPr lang="en-US" sz="3600" baseline="0" dirty="0" smtClean="0">
                <a:gradFill>
                  <a:gsLst>
                    <a:gs pos="2917">
                      <a:schemeClr val="tx1"/>
                    </a:gs>
                    <a:gs pos="30000">
                      <a:schemeClr val="tx1"/>
                    </a:gs>
                  </a:gsLst>
                  <a:lin ang="5400000" scaled="0"/>
                </a:gradFill>
              </a:rPr>
              <a:t> networking enhances the management of modern networks by providing the ability for applications to control access to network resources dynamically. These applications can be management consoles, streaming servers, transaction processing databases, or other programs for which network access and quality of service are critical to success. </a:t>
            </a:r>
            <a:endParaRPr lang="en-US" sz="3600" dirty="0" smtClean="0">
              <a:gradFill>
                <a:gsLst>
                  <a:gs pos="2917">
                    <a:schemeClr val="tx1"/>
                  </a:gs>
                  <a:gs pos="30000">
                    <a:schemeClr val="tx1"/>
                  </a:gs>
                </a:gsLst>
                <a:lin ang="5400000" scaled="0"/>
              </a:gradFill>
            </a:endParaRPr>
          </a:p>
          <a:p>
            <a:endParaRPr lang="en-US" sz="3600" dirty="0" smtClean="0">
              <a:gradFill>
                <a:gsLst>
                  <a:gs pos="2917">
                    <a:schemeClr val="tx1"/>
                  </a:gs>
                  <a:gs pos="30000">
                    <a:schemeClr val="tx1"/>
                  </a:gs>
                </a:gsLst>
                <a:lin ang="5400000" scaled="0"/>
              </a:gradFill>
            </a:endParaRPr>
          </a:p>
          <a:p>
            <a:r>
              <a:rPr lang="en-US" sz="3600" dirty="0" smtClean="0">
                <a:gradFill>
                  <a:gsLst>
                    <a:gs pos="2917">
                      <a:schemeClr val="tx1"/>
                    </a:gs>
                    <a:gs pos="30000">
                      <a:schemeClr val="tx1"/>
                    </a:gs>
                  </a:gsLst>
                  <a:lin ang="5400000" scaled="0"/>
                </a:gradFill>
              </a:rPr>
              <a:t>Applications can then to adapt to workload needs by:</a:t>
            </a:r>
          </a:p>
          <a:p>
            <a:endParaRPr lang="en-US" sz="3600" dirty="0" smtClean="0">
              <a:gradFill>
                <a:gsLst>
                  <a:gs pos="2917">
                    <a:schemeClr val="tx1"/>
                  </a:gs>
                  <a:gs pos="30000">
                    <a:schemeClr val="tx1"/>
                  </a:gs>
                </a:gsLst>
                <a:lin ang="5400000" scaled="0"/>
              </a:gradFill>
            </a:endParaRPr>
          </a:p>
          <a:p>
            <a:pPr marL="690562"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gradFill>
                  <a:gsLst>
                    <a:gs pos="2917">
                      <a:schemeClr val="tx1"/>
                    </a:gs>
                    <a:gs pos="30000">
                      <a:schemeClr val="tx1"/>
                    </a:gs>
                  </a:gsLst>
                  <a:lin ang="5400000" scaled="0"/>
                </a:gradFill>
              </a:rPr>
              <a:t>Abstracting workloads from the physical network so that services are delivered according to demand  </a:t>
            </a:r>
          </a:p>
          <a:p>
            <a:pPr marL="690562" lvl="1" indent="-457200">
              <a:buFont typeface="Arial" panose="020B0604020202020204" pitchFamily="34" charset="0"/>
              <a:buChar char="•"/>
            </a:pPr>
            <a:r>
              <a:rPr lang="en-US" sz="2000" dirty="0" smtClean="0">
                <a:gradFill>
                  <a:gsLst>
                    <a:gs pos="2917">
                      <a:schemeClr val="tx1"/>
                    </a:gs>
                    <a:gs pos="30000">
                      <a:schemeClr val="tx1"/>
                    </a:gs>
                  </a:gsLst>
                  <a:lin ang="5400000" scaled="0"/>
                </a:gradFill>
              </a:rPr>
              <a:t>Controlling datacenter traffic flow</a:t>
            </a:r>
            <a:r>
              <a:rPr lang="en-US" sz="2000" baseline="0" dirty="0" smtClean="0">
                <a:gradFill>
                  <a:gsLst>
                    <a:gs pos="2917">
                      <a:schemeClr val="tx1"/>
                    </a:gs>
                    <a:gs pos="30000">
                      <a:schemeClr val="tx1"/>
                    </a:gs>
                  </a:gsLst>
                  <a:lin ang="5400000" scaled="0"/>
                </a:gradFill>
              </a:rPr>
              <a:t> to maintain consistent </a:t>
            </a:r>
            <a:r>
              <a:rPr lang="en-US" sz="2000" baseline="0" dirty="0" err="1" smtClean="0">
                <a:gradFill>
                  <a:gsLst>
                    <a:gs pos="2917">
                      <a:schemeClr val="tx1"/>
                    </a:gs>
                    <a:gs pos="30000">
                      <a:schemeClr val="tx1"/>
                    </a:gs>
                  </a:gsLst>
                  <a:lin ang="5400000" scaled="0"/>
                </a:gradFill>
              </a:rPr>
              <a:t>QoS</a:t>
            </a:r>
            <a:r>
              <a:rPr lang="en-US" sz="2000" baseline="0" dirty="0" smtClean="0">
                <a:gradFill>
                  <a:gsLst>
                    <a:gs pos="2917">
                      <a:schemeClr val="tx1"/>
                    </a:gs>
                    <a:gs pos="30000">
                      <a:schemeClr val="tx1"/>
                    </a:gs>
                  </a:gsLst>
                  <a:lin ang="5400000" scaled="0"/>
                </a:gradFill>
              </a:rPr>
              <a:t> levels</a:t>
            </a:r>
            <a:endParaRPr lang="en-US" sz="2000" dirty="0" smtClean="0">
              <a:gradFill>
                <a:gsLst>
                  <a:gs pos="2917">
                    <a:schemeClr val="tx1"/>
                  </a:gs>
                  <a:gs pos="30000">
                    <a:schemeClr val="tx1"/>
                  </a:gs>
                </a:gsLst>
                <a:lin ang="5400000" scaled="0"/>
              </a:gradFill>
            </a:endParaRPr>
          </a:p>
          <a:p>
            <a:pPr marL="690562" lvl="1" indent="-457200">
              <a:buFont typeface="Arial" panose="020B0604020202020204" pitchFamily="34" charset="0"/>
              <a:buChar char="•"/>
            </a:pPr>
            <a:r>
              <a:rPr lang="en-US" sz="2000" dirty="0" smtClean="0">
                <a:gradFill>
                  <a:gsLst>
                    <a:gs pos="2917">
                      <a:schemeClr val="tx1"/>
                    </a:gs>
                    <a:gs pos="30000">
                      <a:schemeClr val="tx1"/>
                    </a:gs>
                  </a:gsLst>
                  <a:lin ang="5400000" scaled="0"/>
                </a:gradFill>
              </a:rPr>
              <a:t>Enabling integrated network management policies that span both</a:t>
            </a:r>
            <a:r>
              <a:rPr lang="en-US" sz="2000" baseline="0" dirty="0" smtClean="0">
                <a:gradFill>
                  <a:gsLst>
                    <a:gs pos="2917">
                      <a:schemeClr val="tx1"/>
                    </a:gs>
                    <a:gs pos="30000">
                      <a:schemeClr val="tx1"/>
                    </a:gs>
                  </a:gsLst>
                  <a:lin ang="5400000" scaled="0"/>
                </a:gradFill>
              </a:rPr>
              <a:t> </a:t>
            </a:r>
            <a:r>
              <a:rPr lang="en-US" sz="2000" dirty="0" smtClean="0">
                <a:gradFill>
                  <a:gsLst>
                    <a:gs pos="2917">
                      <a:schemeClr val="tx1"/>
                    </a:gs>
                    <a:gs pos="30000">
                      <a:schemeClr val="tx1"/>
                    </a:gs>
                  </a:gsLst>
                  <a:lin ang="5400000" scaled="0"/>
                </a:gradFill>
              </a:rPr>
              <a:t>physical and virtual networks</a:t>
            </a:r>
          </a:p>
          <a:p>
            <a:endParaRPr lang="en-US" sz="3600" dirty="0" smtClean="0"/>
          </a:p>
          <a:p>
            <a:r>
              <a:rPr lang="en-US" sz="3600" dirty="0" smtClean="0"/>
              <a:t>A key</a:t>
            </a:r>
            <a:r>
              <a:rPr lang="en-US" sz="3600" baseline="0" dirty="0" smtClean="0"/>
              <a:t> enabler with SDN is that it uses </a:t>
            </a:r>
            <a:r>
              <a:rPr lang="en-US" sz="3600" dirty="0" smtClean="0"/>
              <a:t>networking functionality that has been moved to the virtual switch, providing</a:t>
            </a:r>
            <a:r>
              <a:rPr lang="en-US" sz="3600" baseline="0" dirty="0" smtClean="0"/>
              <a:t> the ability to modify packets in transit and enabling integration of more advanced switch extensions. Finally, SDN also brings the benefit of unifying the </a:t>
            </a:r>
            <a:r>
              <a:rPr lang="en-US" sz="3600" dirty="0" smtClean="0"/>
              <a:t>management of both</a:t>
            </a:r>
            <a:r>
              <a:rPr lang="en-US" sz="3600" baseline="0" dirty="0" smtClean="0"/>
              <a:t> the </a:t>
            </a:r>
            <a:r>
              <a:rPr lang="en-US" sz="3600" dirty="0" smtClean="0"/>
              <a:t>physical and virtual infrastructure.</a:t>
            </a:r>
          </a:p>
          <a:p>
            <a:endParaRPr lang="en-GB" dirty="0"/>
          </a:p>
        </p:txBody>
      </p:sp>
      <p:sp>
        <p:nvSpPr>
          <p:cNvPr id="4" name="Slide Number Placeholder 3"/>
          <p:cNvSpPr>
            <a:spLocks noGrp="1"/>
          </p:cNvSpPr>
          <p:nvPr>
            <p:ph type="sldNum" sz="quarter" idx="10"/>
          </p:nvPr>
        </p:nvSpPr>
        <p:spPr/>
        <p:txBody>
          <a:bodyPr/>
          <a:lstStyle/>
          <a:p>
            <a:fld id="{3C1AD1F8-85C8-4BEF-8FD3-D9F35D614EDB}" type="slidenum">
              <a:rPr lang="en-US" smtClean="0"/>
              <a:t>10</a:t>
            </a:fld>
            <a:endParaRPr lang="en-US" dirty="0"/>
          </a:p>
        </p:txBody>
      </p:sp>
    </p:spTree>
    <p:extLst>
      <p:ext uri="{BB962C8B-B14F-4D97-AF65-F5344CB8AC3E}">
        <p14:creationId xmlns:p14="http://schemas.microsoft.com/office/powerpoint/2010/main" val="3847650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7597434" y="354859"/>
            <a:ext cx="1210407" cy="258777"/>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67227" bIns="67227" anchor="t" anchorCtr="0"/>
          <a:lstStyle>
            <a:lvl1pPr>
              <a:defRPr sz="6500"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01929" y="891883"/>
            <a:ext cx="8740142" cy="1539023"/>
          </a:xfrm>
        </p:spPr>
        <p:txBody>
          <a:bodyPr/>
          <a:lstStyle>
            <a:lvl1pPr marL="0" indent="0">
              <a:buNone/>
              <a:defRPr>
                <a:gradFill>
                  <a:gsLst>
                    <a:gs pos="1250">
                      <a:schemeClr val="tx1"/>
                    </a:gs>
                    <a:gs pos="99000">
                      <a:schemeClr val="tx1"/>
                    </a:gs>
                  </a:gsLst>
                  <a:lin ang="5400000" scaled="0"/>
                </a:gradFill>
              </a:defRPr>
            </a:lvl1pPr>
            <a:lvl2pPr marL="0" indent="0">
              <a:buFontTx/>
              <a:buNone/>
              <a:defRPr sz="1500"/>
            </a:lvl2pPr>
            <a:lvl3pPr marL="168067" indent="0">
              <a:buNone/>
              <a:defRPr sz="1500"/>
            </a:lvl3pPr>
            <a:lvl4pPr marL="336133" indent="0">
              <a:buNone/>
              <a:defRPr sz="1300"/>
            </a:lvl4pPr>
            <a:lvl5pPr marL="504200" indent="0">
              <a:buNone/>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01929" y="893051"/>
            <a:ext cx="8740142" cy="1654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0" y="891882"/>
            <a:ext cx="4033911" cy="1864933"/>
          </a:xfrm>
        </p:spPr>
        <p:txBody>
          <a:bodyPr wrap="square">
            <a:spAutoFit/>
          </a:bodyPr>
          <a:lstStyle>
            <a:lvl1pPr marL="0" indent="0">
              <a:spcBef>
                <a:spcPts val="900"/>
              </a:spcBef>
              <a:buClr>
                <a:schemeClr val="tx1"/>
              </a:buClr>
              <a:buFont typeface="Wingdings" pitchFamily="2" charset="2"/>
              <a:buNone/>
              <a:defRPr sz="2600"/>
            </a:lvl1pPr>
            <a:lvl2pPr marL="0" indent="0">
              <a:buNone/>
              <a:defRPr sz="1500"/>
            </a:lvl2pPr>
            <a:lvl3pPr marL="170401" indent="0">
              <a:buNone/>
              <a:tabLst/>
              <a:defRPr sz="1500"/>
            </a:lvl3pPr>
            <a:lvl4pPr marL="338468" indent="0">
              <a:buNone/>
              <a:defRPr sz="1300"/>
            </a:lvl4pPr>
            <a:lvl5pPr marL="504200" indent="0">
              <a:buNone/>
              <a:tabLst/>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1" y="891882"/>
            <a:ext cx="4033911" cy="1815141"/>
          </a:xfrm>
        </p:spPr>
        <p:txBody>
          <a:bodyPr wrap="square">
            <a:spAutoFit/>
          </a:bodyPr>
          <a:lstStyle>
            <a:lvl1pPr marL="0" indent="0">
              <a:spcBef>
                <a:spcPts val="900"/>
              </a:spcBef>
              <a:buClr>
                <a:schemeClr val="tx1"/>
              </a:buClr>
              <a:buFont typeface="Wingdings" pitchFamily="2" charset="2"/>
              <a:buNone/>
              <a:defRPr sz="2600"/>
            </a:lvl1pPr>
            <a:lvl2pPr marL="0" indent="0">
              <a:buNone/>
              <a:defRPr sz="1500"/>
            </a:lvl2pPr>
            <a:lvl3pPr marL="170401" indent="0">
              <a:buNone/>
              <a:tabLst/>
              <a:defRPr sz="1500"/>
            </a:lvl3pPr>
            <a:lvl4pPr marL="338468" indent="0">
              <a:buNone/>
              <a:defRPr sz="1300"/>
            </a:lvl4pPr>
            <a:lvl5pPr marL="504200" indent="0">
              <a:buNone/>
              <a:tabLst/>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0" y="891882"/>
            <a:ext cx="4033911" cy="1864933"/>
          </a:xfrm>
        </p:spPr>
        <p:txBody>
          <a:bodyPr wrap="square">
            <a:spAutoFit/>
          </a:bodyPr>
          <a:lstStyle>
            <a:lvl1pPr marL="211251" indent="-211251">
              <a:spcBef>
                <a:spcPts val="900"/>
              </a:spcBef>
              <a:buClr>
                <a:schemeClr val="tx1"/>
              </a:buClr>
              <a:buFont typeface="Arial" pitchFamily="34" charset="0"/>
              <a:buChar char="•"/>
              <a:defRPr sz="2600"/>
            </a:lvl1pPr>
            <a:lvl2pPr marL="390513" indent="-171445">
              <a:defRPr sz="1500"/>
            </a:lvl2pPr>
            <a:lvl3pPr marL="514335" indent="-123822">
              <a:tabLst/>
              <a:defRPr sz="1500"/>
            </a:lvl3pPr>
            <a:lvl4pPr marL="647680" indent="-133346">
              <a:defRPr sz="1300"/>
            </a:lvl4pPr>
            <a:lvl5pPr marL="771502" indent="-123822">
              <a:tabLst/>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1" y="891882"/>
            <a:ext cx="4033911" cy="1864933"/>
          </a:xfrm>
        </p:spPr>
        <p:txBody>
          <a:bodyPr wrap="square">
            <a:spAutoFit/>
          </a:bodyPr>
          <a:lstStyle>
            <a:lvl1pPr marL="211251" indent="-211251">
              <a:spcBef>
                <a:spcPts val="900"/>
              </a:spcBef>
              <a:buClr>
                <a:schemeClr val="tx1"/>
              </a:buClr>
              <a:buFont typeface="Arial" pitchFamily="34" charset="0"/>
              <a:buChar char="•"/>
              <a:defRPr sz="2600"/>
            </a:lvl1pPr>
            <a:lvl2pPr marL="390513" indent="-171445">
              <a:defRPr sz="1500"/>
            </a:lvl2pPr>
            <a:lvl3pPr marL="514335" indent="-123822">
              <a:tabLst/>
              <a:defRPr sz="1500"/>
            </a:lvl3pPr>
            <a:lvl4pPr marL="647680" indent="-133346">
              <a:defRPr sz="1300"/>
            </a:lvl4pPr>
            <a:lvl5pPr marL="771502" indent="-123822">
              <a:tabLst/>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0" y="891882"/>
            <a:ext cx="4033911" cy="1964517"/>
          </a:xfrm>
        </p:spPr>
        <p:txBody>
          <a:bodyPr wrap="square">
            <a:spAutoFit/>
          </a:bodyPr>
          <a:lstStyle>
            <a:lvl1pPr marL="211251" indent="-211251">
              <a:spcBef>
                <a:spcPts val="900"/>
              </a:spcBef>
              <a:buClr>
                <a:schemeClr val="tx2"/>
              </a:buClr>
              <a:buFont typeface="Arial" pitchFamily="34" charset="0"/>
              <a:buChar char="•"/>
              <a:defRPr sz="2600">
                <a:gradFill>
                  <a:gsLst>
                    <a:gs pos="1250">
                      <a:schemeClr val="tx2"/>
                    </a:gs>
                    <a:gs pos="99000">
                      <a:schemeClr val="tx2"/>
                    </a:gs>
                  </a:gsLst>
                  <a:lin ang="5400000" scaled="0"/>
                </a:gradFill>
              </a:defRPr>
            </a:lvl1pPr>
            <a:lvl2pPr marL="390513" indent="-171445">
              <a:defRPr sz="1800"/>
            </a:lvl2pPr>
            <a:lvl3pPr marL="514335" indent="-123822">
              <a:tabLst/>
              <a:defRPr sz="1800"/>
            </a:lvl3pPr>
            <a:lvl4pPr marL="647680" indent="-133346">
              <a:defRPr/>
            </a:lvl4pPr>
            <a:lvl5pPr marL="771502" indent="-12382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1" y="891882"/>
            <a:ext cx="4033911" cy="1964517"/>
          </a:xfrm>
        </p:spPr>
        <p:txBody>
          <a:bodyPr wrap="square">
            <a:spAutoFit/>
          </a:bodyPr>
          <a:lstStyle>
            <a:lvl1pPr marL="211251" indent="-211251">
              <a:spcBef>
                <a:spcPts val="900"/>
              </a:spcBef>
              <a:buClr>
                <a:schemeClr val="tx2"/>
              </a:buClr>
              <a:buFont typeface="Arial" pitchFamily="34" charset="0"/>
              <a:buChar char="•"/>
              <a:defRPr sz="2600">
                <a:gradFill>
                  <a:gsLst>
                    <a:gs pos="1250">
                      <a:schemeClr val="tx2"/>
                    </a:gs>
                    <a:gs pos="99000">
                      <a:schemeClr val="tx2"/>
                    </a:gs>
                  </a:gsLst>
                  <a:lin ang="5400000" scaled="0"/>
                </a:gradFill>
              </a:defRPr>
            </a:lvl1pPr>
            <a:lvl2pPr marL="390513" indent="-171445">
              <a:defRPr sz="1800"/>
            </a:lvl2pPr>
            <a:lvl3pPr marL="514335" indent="-123822">
              <a:tabLst/>
              <a:defRPr sz="1800"/>
            </a:lvl3pPr>
            <a:lvl4pPr marL="647680" indent="-133346">
              <a:defRPr/>
            </a:lvl4pPr>
            <a:lvl5pPr marL="771502" indent="-12382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rth America ">
    <p:spTree>
      <p:nvGrpSpPr>
        <p:cNvPr id="1" name=""/>
        <p:cNvGrpSpPr/>
        <p:nvPr/>
      </p:nvGrpSpPr>
      <p:grpSpPr>
        <a:xfrm>
          <a:off x="0" y="0"/>
          <a:ext cx="0" cy="0"/>
          <a:chOff x="0" y="0"/>
          <a:chExt cx="0" cy="0"/>
        </a:xfrm>
      </p:grpSpPr>
      <p:sp>
        <p:nvSpPr>
          <p:cNvPr id="100" name="Rectangle 99"/>
          <p:cNvSpPr/>
          <p:nvPr/>
        </p:nvSpPr>
        <p:spPr bwMode="auto">
          <a:xfrm>
            <a:off x="201929" y="2899785"/>
            <a:ext cx="6723186" cy="134482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4665484" y="2899785"/>
            <a:ext cx="2259632" cy="134482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01929" y="1563130"/>
            <a:ext cx="6723186" cy="134482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01976" y="1563140"/>
            <a:ext cx="6723139" cy="1344818"/>
          </a:xfrm>
          <a:noFill/>
        </p:spPr>
        <p:txBody>
          <a:bodyPr lIns="107563" tIns="67227" rIns="107563" bIns="67227" anchor="t" anchorCtr="0"/>
          <a:lstStyle>
            <a:lvl1pPr>
              <a:defRPr sz="4400" spc="-74"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01976" y="2908931"/>
            <a:ext cx="4463508" cy="1344245"/>
          </a:xfrm>
          <a:noFill/>
        </p:spPr>
        <p:txBody>
          <a:bodyPr lIns="134453" tIns="107563" rIns="134453" bIns="107563">
            <a:noAutofit/>
          </a:bodyPr>
          <a:lstStyle>
            <a:lvl1pPr marL="0" indent="0">
              <a:spcBef>
                <a:spcPts val="0"/>
              </a:spcBef>
              <a:buNone/>
              <a:defRPr sz="2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992" y="381129"/>
            <a:ext cx="1926818" cy="673219"/>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36993" y="4565359"/>
            <a:ext cx="1141803" cy="244625"/>
          </a:xfrm>
          <a:prstGeom prst="rect">
            <a:avLst/>
          </a:prstGeom>
        </p:spPr>
      </p:pic>
      <p:sp>
        <p:nvSpPr>
          <p:cNvPr id="10" name="Text Placeholder 7"/>
          <p:cNvSpPr>
            <a:spLocks noGrp="1"/>
          </p:cNvSpPr>
          <p:nvPr>
            <p:ph type="body" sz="quarter" idx="13" hasCustomPrompt="1"/>
          </p:nvPr>
        </p:nvSpPr>
        <p:spPr>
          <a:xfrm>
            <a:off x="4773741" y="319658"/>
            <a:ext cx="4033912" cy="682296"/>
          </a:xfrm>
        </p:spPr>
        <p:txBody>
          <a:bodyPr tIns="0" rIns="0"/>
          <a:lstStyle>
            <a:lvl1pPr marL="0" indent="0" algn="r">
              <a:buNone/>
              <a:defRPr sz="4400"/>
            </a:lvl1pPr>
          </a:lstStyle>
          <a:p>
            <a:pPr lvl="0"/>
            <a:r>
              <a:rPr lang="en-US" dirty="0" smtClean="0"/>
              <a:t>Session code</a:t>
            </a:r>
            <a:endParaRPr lang="en-US" dirty="0"/>
          </a:p>
        </p:txBody>
      </p:sp>
      <p:grpSp>
        <p:nvGrpSpPr>
          <p:cNvPr id="97" name="Group 96"/>
          <p:cNvGrpSpPr/>
          <p:nvPr/>
        </p:nvGrpSpPr>
        <p:grpSpPr>
          <a:xfrm>
            <a:off x="4974744" y="3016524"/>
            <a:ext cx="1641112" cy="1127694"/>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p:nvGrpSpPr>
        <p:grpSpPr>
          <a:xfrm>
            <a:off x="13861903" y="1439387"/>
            <a:ext cx="1096020" cy="111485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891882"/>
            <a:ext cx="9144000" cy="425161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89" tIns="34289" rIns="34289" bIns="34289" numCol="1" spcCol="0" rtlCol="0" fromWordArt="0" anchor="ctr" anchorCtr="0" forceAA="0" compatLnSpc="1">
            <a:prstTxWarp prst="textNoShape">
              <a:avLst/>
            </a:prstTxWarp>
            <a:noAutofit/>
          </a:bodyPr>
          <a:lstStyle/>
          <a:p>
            <a:pPr algn="ctr" defTabSz="685553"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01930" y="894311"/>
            <a:ext cx="8740141" cy="1585395"/>
          </a:xfrm>
        </p:spPr>
        <p:txBody>
          <a:bodyPr/>
          <a:lstStyle>
            <a:lvl1pPr marL="0"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8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0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6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69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1929" y="891883"/>
            <a:ext cx="8740142" cy="1816227"/>
          </a:xfrm>
          <a:prstGeom prst="rect">
            <a:avLst/>
          </a:prstGeom>
        </p:spPr>
        <p:txBody>
          <a:bodyPr/>
          <a:lstStyle>
            <a:lvl1pPr marL="213585" indent="-213585">
              <a:buClr>
                <a:schemeClr val="tx1"/>
              </a:buClr>
              <a:buSzPct val="90000"/>
              <a:buFont typeface="Arial" pitchFamily="34" charset="0"/>
              <a:buChar char="•"/>
              <a:defRPr sz="2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167" indent="-206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752" indent="-213585">
              <a:buClr>
                <a:schemeClr val="tx1"/>
              </a:buClr>
              <a:buSzPct val="90000"/>
              <a:buFont typeface="Arial" pitchFamily="34" charset="0"/>
              <a:buChar char="•"/>
              <a:defRPr sz="21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819" indent="-168067">
              <a:buClr>
                <a:schemeClr val="tx1"/>
              </a:buClr>
              <a:buSzPct val="90000"/>
              <a:buFont typeface="Arial" pitchFamily="34" charset="0"/>
              <a:buChar char="•"/>
              <a:defRPr sz="18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69885" indent="-168067">
              <a:buClr>
                <a:schemeClr val="tx1"/>
              </a:buClr>
              <a:buSzPct val="90000"/>
              <a:buFont typeface="Arial" pitchFamily="34" charset="0"/>
              <a:buChar char="•"/>
              <a:defRPr sz="15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4679157"/>
            <a:ext cx="9144001" cy="464344"/>
          </a:xfrm>
          <a:prstGeom prst="rect">
            <a:avLst/>
          </a:prstGeom>
          <a:solidFill>
            <a:srgbClr val="FFFF99"/>
          </a:solidFill>
        </p:spPr>
        <p:txBody>
          <a:bodyPr wrap="square" lIns="114292" tIns="57146" rIns="114292" bIns="57146" anchor="b" anchorCtr="0">
            <a:noAutofit/>
          </a:bodyPr>
          <a:lstStyle>
            <a:lvl1pPr algn="r">
              <a:buFont typeface="Arial" pitchFamily="34" charset="0"/>
              <a:buNone/>
              <a:defRPr sz="2700" spc="-37"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654644"/>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985595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5"/>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5"/>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633697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1654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065856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864"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864"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9" tIns="34295" rIns="68589" bIns="34295" numCol="1" anchor="t" anchorCtr="0" compatLnSpc="1">
            <a:prstTxWarp prst="textNoShape">
              <a:avLst/>
            </a:prstTxWarp>
          </a:bodyPr>
          <a:lstStyle/>
          <a:p>
            <a:endParaRPr lang="en-US"/>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8530"/>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864" rtl="0" eaLnBrk="1" latinLnBrk="0" hangingPunct="1">
              <a:lnSpc>
                <a:spcPct val="90000"/>
              </a:lnSpc>
              <a:spcBef>
                <a:spcPct val="0"/>
              </a:spcBef>
              <a:buNone/>
              <a:defRPr lang="en-US" sz="3000" b="1" kern="1200" cap="none" spc="-75"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762091" y="2390352"/>
            <a:ext cx="2120991" cy="2120439"/>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0639481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7" name="Text Placeholder 7"/>
          <p:cNvSpPr>
            <a:spLocks noGrp="1"/>
          </p:cNvSpPr>
          <p:nvPr>
            <p:ph type="body" sz="quarter" idx="13" hasCustomPrompt="1"/>
          </p:nvPr>
        </p:nvSpPr>
        <p:spPr>
          <a:xfrm>
            <a:off x="353962" y="4764881"/>
            <a:ext cx="8008988" cy="221456"/>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18448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81000" y="988219"/>
            <a:ext cx="8436076" cy="1654644"/>
          </a:xfrm>
        </p:spPr>
        <p:txBody>
          <a:bodyP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353962" y="4774406"/>
            <a:ext cx="8008988" cy="195263"/>
          </a:xfrm>
        </p:spPr>
        <p:txBody>
          <a:bodyPr wrap="square" anchor="t" anchorCtr="0">
            <a:normAutofit/>
          </a:bodyPr>
          <a:lstStyle>
            <a:lvl1pPr marL="0" indent="0">
              <a:lnSpc>
                <a:spcPct val="80000"/>
              </a:lnSpc>
              <a:spcBef>
                <a:spcPts val="200"/>
              </a:spcBef>
              <a:buFont typeface="Arial" pitchFamily="34" charset="0"/>
              <a:buNone/>
              <a:defRPr sz="700" b="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238887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81000" y="988219"/>
            <a:ext cx="8436076" cy="1654644"/>
          </a:xfrm>
        </p:spPr>
        <p:txBody>
          <a:bodyPr>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353962" y="4774406"/>
            <a:ext cx="8008988" cy="195263"/>
          </a:xfrm>
        </p:spPr>
        <p:txBody>
          <a:bodyPr wrap="square" anchor="t" anchorCtr="0">
            <a:normAutofit/>
          </a:bodyPr>
          <a:lstStyle>
            <a:lvl1pPr marL="0" indent="0">
              <a:lnSpc>
                <a:spcPct val="80000"/>
              </a:lnSpc>
              <a:spcBef>
                <a:spcPts val="200"/>
              </a:spcBef>
              <a:buFont typeface="Arial" pitchFamily="34" charset="0"/>
              <a:buNone/>
              <a:defRPr sz="700" b="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31767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Europe ">
    <p:spTree>
      <p:nvGrpSpPr>
        <p:cNvPr id="1" name=""/>
        <p:cNvGrpSpPr/>
        <p:nvPr/>
      </p:nvGrpSpPr>
      <p:grpSpPr>
        <a:xfrm>
          <a:off x="0" y="0"/>
          <a:ext cx="0" cy="0"/>
          <a:chOff x="0" y="0"/>
          <a:chExt cx="0" cy="0"/>
        </a:xfrm>
      </p:grpSpPr>
      <p:sp>
        <p:nvSpPr>
          <p:cNvPr id="100" name="Rectangle 99"/>
          <p:cNvSpPr/>
          <p:nvPr/>
        </p:nvSpPr>
        <p:spPr bwMode="auto">
          <a:xfrm>
            <a:off x="201929" y="2899785"/>
            <a:ext cx="6723186" cy="134482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4665484" y="2899785"/>
            <a:ext cx="2259632" cy="134482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01929" y="1563130"/>
            <a:ext cx="6723186" cy="134482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01976" y="1563140"/>
            <a:ext cx="6723139" cy="1344818"/>
          </a:xfrm>
          <a:noFill/>
        </p:spPr>
        <p:txBody>
          <a:bodyPr lIns="107563" tIns="67227" rIns="107563" bIns="67227" anchor="t" anchorCtr="0"/>
          <a:lstStyle>
            <a:lvl1pPr>
              <a:defRPr sz="4400" spc="-74"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01976" y="2908931"/>
            <a:ext cx="4463508" cy="1344245"/>
          </a:xfrm>
          <a:noFill/>
        </p:spPr>
        <p:txBody>
          <a:bodyPr lIns="134453" tIns="107563" rIns="134453" bIns="107563">
            <a:noAutofit/>
          </a:bodyPr>
          <a:lstStyle>
            <a:lvl1pPr marL="0" indent="0">
              <a:spcBef>
                <a:spcPts val="0"/>
              </a:spcBef>
              <a:buNone/>
              <a:defRPr sz="2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992" y="381129"/>
            <a:ext cx="1926818" cy="673219"/>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36993" y="4565359"/>
            <a:ext cx="1141803" cy="244625"/>
          </a:xfrm>
          <a:prstGeom prst="rect">
            <a:avLst/>
          </a:prstGeom>
        </p:spPr>
      </p:pic>
      <p:sp>
        <p:nvSpPr>
          <p:cNvPr id="10" name="Text Placeholder 7"/>
          <p:cNvSpPr>
            <a:spLocks noGrp="1"/>
          </p:cNvSpPr>
          <p:nvPr>
            <p:ph type="body" sz="quarter" idx="13" hasCustomPrompt="1"/>
          </p:nvPr>
        </p:nvSpPr>
        <p:spPr>
          <a:xfrm>
            <a:off x="4773741" y="319658"/>
            <a:ext cx="4033912" cy="682296"/>
          </a:xfrm>
        </p:spPr>
        <p:txBody>
          <a:bodyPr tIns="0" rIns="0"/>
          <a:lstStyle>
            <a:lvl1pPr marL="0" indent="0" algn="r">
              <a:buNone/>
              <a:defRPr sz="4400"/>
            </a:lvl1pPr>
          </a:lstStyle>
          <a:p>
            <a:pPr lvl="0"/>
            <a:r>
              <a:rPr lang="en-US" dirty="0" smtClean="0"/>
              <a:t>Session code</a:t>
            </a:r>
            <a:endParaRPr lang="en-US" dirty="0"/>
          </a:p>
        </p:txBody>
      </p:sp>
      <p:grpSp>
        <p:nvGrpSpPr>
          <p:cNvPr id="98" name="Group 97"/>
          <p:cNvGrpSpPr/>
          <p:nvPr/>
        </p:nvGrpSpPr>
        <p:grpSpPr>
          <a:xfrm>
            <a:off x="5247290" y="3022945"/>
            <a:ext cx="1096020" cy="111485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05394"/>
            <a:ext cx="8686800" cy="514350"/>
          </a:xfrm>
        </p:spPr>
        <p:txBody>
          <a:bodyPr/>
          <a:lstStyle/>
          <a:p>
            <a:r>
              <a:rPr lang="en-US" dirty="0" smtClean="0"/>
              <a:t>Click to edit title</a:t>
            </a:r>
            <a:endParaRPr lang="en-US" dirty="0"/>
          </a:p>
        </p:txBody>
      </p:sp>
    </p:spTree>
    <p:extLst>
      <p:ext uri="{BB962C8B-B14F-4D97-AF65-F5344CB8AC3E}">
        <p14:creationId xmlns:p14="http://schemas.microsoft.com/office/powerpoint/2010/main" val="222484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grpSp>
        <p:nvGrpSpPr>
          <p:cNvPr id="19" name="Group 18"/>
          <p:cNvGrpSpPr/>
          <p:nvPr/>
        </p:nvGrpSpPr>
        <p:grpSpPr>
          <a:xfrm>
            <a:off x="0" y="0"/>
            <a:ext cx="9144000" cy="5143500"/>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bwMode="auto">
          <a:xfrm>
            <a:off x="-1" y="346378"/>
            <a:ext cx="8268747" cy="550174"/>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01695" y="346378"/>
            <a:ext cx="7947621" cy="550174"/>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01930" y="1026370"/>
            <a:ext cx="8528026" cy="1485367"/>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1500"/>
            </a:lvl2pPr>
            <a:lvl3pPr marL="168067" indent="0">
              <a:buNone/>
              <a:defRPr sz="1500"/>
            </a:lvl3pPr>
            <a:lvl4pPr marL="336133" indent="0">
              <a:buNone/>
              <a:defRPr sz="1300"/>
            </a:lvl4pPr>
            <a:lvl5pPr marL="504200" indent="0">
              <a:buNone/>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Right Triangle 25"/>
          <p:cNvSpPr/>
          <p:nvPr/>
        </p:nvSpPr>
        <p:spPr bwMode="auto">
          <a:xfrm rot="10800000">
            <a:off x="-1" y="896551"/>
            <a:ext cx="193628" cy="177942"/>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9"/>
          <p:cNvSpPr>
            <a:spLocks noEditPoints="1"/>
          </p:cNvSpPr>
          <p:nvPr/>
        </p:nvSpPr>
        <p:spPr bwMode="black">
          <a:xfrm>
            <a:off x="8513066" y="4512317"/>
            <a:ext cx="287136" cy="28834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67227" tIns="33613" rIns="67227" bIns="33613" numCol="1" anchor="t" anchorCtr="0" compatLnSpc="1">
            <a:prstTxWarp prst="textNoShape">
              <a:avLst/>
            </a:prstTxWarp>
          </a:bodyPr>
          <a:lstStyle/>
          <a:p>
            <a:endParaRPr lang="en-US"/>
          </a:p>
        </p:txBody>
      </p:sp>
      <p:sp>
        <p:nvSpPr>
          <p:cNvPr id="14" name="TextBox 7"/>
          <p:cNvSpPr txBox="1"/>
          <p:nvPr userDrawn="1"/>
        </p:nvSpPr>
        <p:spPr bwMode="white">
          <a:xfrm>
            <a:off x="3138595" y="4923029"/>
            <a:ext cx="2866810" cy="123111"/>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800" b="0" spc="11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65059361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4" name="Rectangle 3"/>
          <p:cNvSpPr/>
          <p:nvPr/>
        </p:nvSpPr>
        <p:spPr bwMode="ltGray">
          <a:xfrm>
            <a:off x="201976" y="890733"/>
            <a:ext cx="7395458" cy="20172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7563" tIns="80672" rIns="107563" bIns="80672"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77" y="890733"/>
            <a:ext cx="7394337" cy="2023491"/>
          </a:xfrm>
          <a:noFill/>
        </p:spPr>
        <p:txBody>
          <a:bodyPr tIns="67227" bIns="67227" anchor="t" anchorCtr="0"/>
          <a:lstStyle>
            <a:lvl1pPr>
              <a:defRPr sz="5300" spc="-74"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01930" y="2907953"/>
            <a:ext cx="7395505" cy="1345411"/>
          </a:xfrm>
          <a:noFill/>
        </p:spPr>
        <p:txBody>
          <a:bodyPr lIns="134453" tIns="107563" rIns="134453" bIns="107563">
            <a:noAutofit/>
          </a:bodyPr>
          <a:lstStyle>
            <a:lvl1pPr marL="0" indent="0">
              <a:spcBef>
                <a:spcPts val="0"/>
              </a:spcBef>
              <a:buNone/>
              <a:defRPr sz="2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0" y="889767"/>
            <a:ext cx="7394337" cy="2023491"/>
          </a:xfrm>
          <a:noFill/>
        </p:spPr>
        <p:txBody>
          <a:bodyPr tIns="67227" bIns="67227" anchor="t" anchorCtr="0"/>
          <a:lstStyle>
            <a:lvl1pPr>
              <a:defRPr sz="5300" spc="-74"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01930" y="2907953"/>
            <a:ext cx="7395505" cy="1345411"/>
          </a:xfrm>
          <a:noFill/>
        </p:spPr>
        <p:txBody>
          <a:bodyPr lIns="134453" tIns="107563" rIns="134453" bIns="107563">
            <a:noAutofit/>
          </a:bodyPr>
          <a:lstStyle>
            <a:lvl1pPr marL="0" indent="0">
              <a:spcBef>
                <a:spcPts val="0"/>
              </a:spcBef>
              <a:buNone/>
              <a:defRPr sz="2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4" name="Rectangle 3"/>
          <p:cNvSpPr/>
          <p:nvPr/>
        </p:nvSpPr>
        <p:spPr bwMode="ltGray">
          <a:xfrm>
            <a:off x="201976" y="890733"/>
            <a:ext cx="7395458" cy="20172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77" y="890733"/>
            <a:ext cx="7394337" cy="2023491"/>
          </a:xfrm>
          <a:noFill/>
        </p:spPr>
        <p:txBody>
          <a:bodyPr tIns="67227" bIns="67227" anchor="t" anchorCtr="0"/>
          <a:lstStyle>
            <a:lvl1pPr>
              <a:defRPr sz="5300" spc="-74"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0" y="889767"/>
            <a:ext cx="7394337" cy="2023491"/>
          </a:xfrm>
          <a:noFill/>
        </p:spPr>
        <p:txBody>
          <a:bodyPr tIns="67227" bIns="67227" anchor="t" anchorCtr="0"/>
          <a:lstStyle>
            <a:lvl1pPr>
              <a:defRPr sz="5300" spc="-74"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67227" bIns="67227" anchor="t" anchorCtr="0"/>
          <a:lstStyle>
            <a:lvl1pPr>
              <a:defRPr sz="6500"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1563129"/>
            <a:ext cx="8740142" cy="1347163"/>
          </a:xfrm>
          <a:noFill/>
        </p:spPr>
        <p:txBody>
          <a:bodyPr tIns="67227" bIns="67227" anchor="t" anchorCtr="0"/>
          <a:lstStyle>
            <a:lvl1pPr>
              <a:defRPr sz="6500"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696" y="218327"/>
            <a:ext cx="8741880" cy="674749"/>
          </a:xfrm>
          <a:prstGeom prst="rect">
            <a:avLst/>
          </a:prstGeom>
        </p:spPr>
        <p:txBody>
          <a:bodyPr vert="horz" wrap="square" lIns="107563" tIns="67227" rIns="107563" bIns="67227"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01931" y="891883"/>
            <a:ext cx="8740140" cy="1654644"/>
          </a:xfrm>
          <a:prstGeom prst="rect">
            <a:avLst/>
          </a:prstGeom>
        </p:spPr>
        <p:txBody>
          <a:bodyPr vert="horz" wrap="square" lIns="107563" tIns="67227" rIns="107563" bIns="67227"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819" y="4912519"/>
            <a:ext cx="385041" cy="230832"/>
          </a:xfrm>
          <a:prstGeom prst="rect">
            <a:avLst/>
          </a:prstGeom>
        </p:spPr>
        <p:txBody>
          <a:bodyPr wrap="none">
            <a:spAutoFit/>
          </a:bodyPr>
          <a:lstStyle/>
          <a:p>
            <a:pPr algn="r" rtl="0" fontAlgn="base">
              <a:spcBef>
                <a:spcPct val="0"/>
              </a:spcBef>
              <a:spcAft>
                <a:spcPct val="0"/>
              </a:spcAft>
              <a:defRPr/>
            </a:pPr>
            <a:fld id="{AA263253-F945-4235-BD90-BF4F38E50B20}" type="slidenum">
              <a:rPr lang="en-US" sz="900" kern="1200" smtClean="0">
                <a:solidFill>
                  <a:srgbClr val="FFFFFF"/>
                </a:solidFill>
                <a:latin typeface="Verdana" pitchFamily="34" charset="0"/>
                <a:ea typeface="+mn-ea"/>
                <a:cs typeface="+mn-cs"/>
              </a:rPr>
              <a:pPr algn="r" rtl="0" fontAlgn="base">
                <a:spcBef>
                  <a:spcPct val="0"/>
                </a:spcBef>
                <a:spcAft>
                  <a:spcPct val="0"/>
                </a:spcAft>
                <a:defRPr/>
              </a:pPr>
              <a:t>‹#›</a:t>
            </a:fld>
            <a:endParaRPr lang="en-US" sz="900" kern="1200" dirty="0">
              <a:solidFill>
                <a:srgbClr val="FFFFFF"/>
              </a:solidFill>
              <a:latin typeface="Verdana" pitchFamily="34" charset="0"/>
              <a:ea typeface="+mn-ea"/>
              <a:cs typeface="+mn-cs"/>
            </a:endParaRPr>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 id="2147484253" r:id="rId13"/>
    <p:sldLayoutId id="2147484254" r:id="rId14"/>
    <p:sldLayoutId id="2147484255" r:id="rId15"/>
    <p:sldLayoutId id="2147484256" r:id="rId16"/>
    <p:sldLayoutId id="2147484257" r:id="rId17"/>
    <p:sldLayoutId id="2147484258" r:id="rId18"/>
    <p:sldLayoutId id="2147484259" r:id="rId19"/>
    <p:sldLayoutId id="2147484260" r:id="rId20"/>
    <p:sldLayoutId id="2147484261" r:id="rId21"/>
    <p:sldLayoutId id="2147484262" r:id="rId22"/>
    <p:sldLayoutId id="2147484263" r:id="rId23"/>
    <p:sldLayoutId id="2147484264" r:id="rId24"/>
    <p:sldLayoutId id="2147484265" r:id="rId25"/>
    <p:sldLayoutId id="2147484266" r:id="rId26"/>
    <p:sldLayoutId id="2147484271" r:id="rId27"/>
    <p:sldLayoutId id="2147484272" r:id="rId28"/>
    <p:sldLayoutId id="2147484273" r:id="rId29"/>
    <p:sldLayoutId id="2147484274" r:id="rId30"/>
    <p:sldLayoutId id="2147484275" r:id="rId31"/>
  </p:sldLayoutIdLst>
  <p:transition>
    <p:fade/>
  </p:transition>
  <p:timing>
    <p:tnLst>
      <p:par>
        <p:cTn id="1" dur="indefinite" restart="never" nodeType="tmRoot"/>
      </p:par>
    </p:tnLst>
  </p:timing>
  <p:hf hdr="0" ftr="0" dt="0"/>
  <p:txStyles>
    <p:titleStyle>
      <a:lvl1pPr algn="l" defTabSz="685752" rtl="0" eaLnBrk="1" latinLnBrk="0" hangingPunct="1">
        <a:lnSpc>
          <a:spcPct val="90000"/>
        </a:lnSpc>
        <a:spcBef>
          <a:spcPct val="0"/>
        </a:spcBef>
        <a:buNone/>
        <a:defRPr lang="en-US" sz="400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100" marR="0" indent="-252100" algn="l" defTabSz="685752" rtl="0" eaLnBrk="1" fontAlgn="auto" latinLnBrk="0" hangingPunct="1">
        <a:lnSpc>
          <a:spcPct val="90000"/>
        </a:lnSpc>
        <a:spcBef>
          <a:spcPct val="20000"/>
        </a:spcBef>
        <a:spcAft>
          <a:spcPts val="0"/>
        </a:spcAft>
        <a:buClrTx/>
        <a:buSzPct val="90000"/>
        <a:buFont typeface="Arial" pitchFamily="34" charset="0"/>
        <a:buChar char="•"/>
        <a:tabLst/>
        <a:defRPr sz="2900" kern="1200" spc="0" baseline="0">
          <a:gradFill>
            <a:gsLst>
              <a:gs pos="1250">
                <a:schemeClr val="tx1"/>
              </a:gs>
              <a:gs pos="100000">
                <a:schemeClr val="tx1"/>
              </a:gs>
            </a:gsLst>
            <a:lin ang="5400000" scaled="0"/>
          </a:gradFill>
          <a:latin typeface="+mj-lt"/>
          <a:ea typeface="+mn-ea"/>
          <a:cs typeface="+mn-cs"/>
        </a:defRPr>
      </a:lvl1pPr>
      <a:lvl2pPr marL="429504" marR="0" indent="-177404" algn="l" defTabSz="68575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588234"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756300"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4pPr>
      <a:lvl5pPr marL="924367" marR="0" indent="-168067" algn="l" defTabSz="685752"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5pPr>
      <a:lvl6pPr marL="1885817"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94"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70"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47" indent="-171438" algn="l" defTabSz="68575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2" rtl="0" eaLnBrk="1" latinLnBrk="0" hangingPunct="1">
        <a:defRPr sz="1300" kern="1200">
          <a:solidFill>
            <a:schemeClr val="tx1"/>
          </a:solidFill>
          <a:latin typeface="+mn-lt"/>
          <a:ea typeface="+mn-ea"/>
          <a:cs typeface="+mn-cs"/>
        </a:defRPr>
      </a:lvl1pPr>
      <a:lvl2pPr marL="342876" algn="l" defTabSz="685752" rtl="0" eaLnBrk="1" latinLnBrk="0" hangingPunct="1">
        <a:defRPr sz="1300" kern="1200">
          <a:solidFill>
            <a:schemeClr val="tx1"/>
          </a:solidFill>
          <a:latin typeface="+mn-lt"/>
          <a:ea typeface="+mn-ea"/>
          <a:cs typeface="+mn-cs"/>
        </a:defRPr>
      </a:lvl2pPr>
      <a:lvl3pPr marL="685752" algn="l" defTabSz="685752" rtl="0" eaLnBrk="1" latinLnBrk="0" hangingPunct="1">
        <a:defRPr sz="1300" kern="1200">
          <a:solidFill>
            <a:schemeClr val="tx1"/>
          </a:solidFill>
          <a:latin typeface="+mn-lt"/>
          <a:ea typeface="+mn-ea"/>
          <a:cs typeface="+mn-cs"/>
        </a:defRPr>
      </a:lvl3pPr>
      <a:lvl4pPr marL="1028628" algn="l" defTabSz="685752" rtl="0" eaLnBrk="1" latinLnBrk="0" hangingPunct="1">
        <a:defRPr sz="1300" kern="1200">
          <a:solidFill>
            <a:schemeClr val="tx1"/>
          </a:solidFill>
          <a:latin typeface="+mn-lt"/>
          <a:ea typeface="+mn-ea"/>
          <a:cs typeface="+mn-cs"/>
        </a:defRPr>
      </a:lvl4pPr>
      <a:lvl5pPr marL="1371504" algn="l" defTabSz="685752" rtl="0" eaLnBrk="1" latinLnBrk="0" hangingPunct="1">
        <a:defRPr sz="1300" kern="1200">
          <a:solidFill>
            <a:schemeClr val="tx1"/>
          </a:solidFill>
          <a:latin typeface="+mn-lt"/>
          <a:ea typeface="+mn-ea"/>
          <a:cs typeface="+mn-cs"/>
        </a:defRPr>
      </a:lvl5pPr>
      <a:lvl6pPr marL="1714381" algn="l" defTabSz="685752" rtl="0" eaLnBrk="1" latinLnBrk="0" hangingPunct="1">
        <a:defRPr sz="1300" kern="1200">
          <a:solidFill>
            <a:schemeClr val="tx1"/>
          </a:solidFill>
          <a:latin typeface="+mn-lt"/>
          <a:ea typeface="+mn-ea"/>
          <a:cs typeface="+mn-cs"/>
        </a:defRPr>
      </a:lvl6pPr>
      <a:lvl7pPr marL="2057256" algn="l" defTabSz="685752" rtl="0" eaLnBrk="1" latinLnBrk="0" hangingPunct="1">
        <a:defRPr sz="1300" kern="1200">
          <a:solidFill>
            <a:schemeClr val="tx1"/>
          </a:solidFill>
          <a:latin typeface="+mn-lt"/>
          <a:ea typeface="+mn-ea"/>
          <a:cs typeface="+mn-cs"/>
        </a:defRPr>
      </a:lvl7pPr>
      <a:lvl8pPr marL="2400132" algn="l" defTabSz="685752" rtl="0" eaLnBrk="1" latinLnBrk="0" hangingPunct="1">
        <a:defRPr sz="1300" kern="1200">
          <a:solidFill>
            <a:schemeClr val="tx1"/>
          </a:solidFill>
          <a:latin typeface="+mn-lt"/>
          <a:ea typeface="+mn-ea"/>
          <a:cs typeface="+mn-cs"/>
        </a:defRPr>
      </a:lvl8pPr>
      <a:lvl9pPr marL="2743008" algn="l" defTabSz="685752" rtl="0" eaLnBrk="1" latinLnBrk="0" hangingPunct="1">
        <a:defRPr sz="13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6.png"/><Relationship Id="rId7" Type="http://schemas.microsoft.com/office/2007/relationships/hdphoto" Target="../media/hdphoto2.wdp"/><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12.xml"/><Relationship Id="rId16" Type="http://schemas.openxmlformats.org/officeDocument/2006/relationships/image" Target="../media/image46.png"/><Relationship Id="rId1" Type="http://schemas.openxmlformats.org/officeDocument/2006/relationships/slideLayout" Target="../slideLayouts/slideLayout16.xml"/><Relationship Id="rId6" Type="http://schemas.openxmlformats.org/officeDocument/2006/relationships/image" Target="../media/image39.png"/><Relationship Id="rId11" Type="http://schemas.microsoft.com/office/2007/relationships/hdphoto" Target="../media/hdphoto4.wdp"/><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1.png"/><Relationship Id="rId19" Type="http://schemas.openxmlformats.org/officeDocument/2006/relationships/image" Target="../media/image49.png"/><Relationship Id="rId4" Type="http://schemas.openxmlformats.org/officeDocument/2006/relationships/image" Target="../media/image37.png"/><Relationship Id="rId9" Type="http://schemas.microsoft.com/office/2007/relationships/hdphoto" Target="../media/hdphoto3.wdp"/><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go.microsoft.com/fwlink/p/?LinkId=22784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6.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6.xml"/><Relationship Id="rId5" Type="http://schemas.microsoft.com/office/2007/relationships/hdphoto" Target="../media/hdphoto5.wdp"/><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11.xml"/><Relationship Id="rId4" Type="http://schemas.openxmlformats.org/officeDocument/2006/relationships/image" Target="../media/image71.emf"/></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jpg"/><Relationship Id="rId7" Type="http://schemas.openxmlformats.org/officeDocument/2006/relationships/image" Target="../media/image76.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75.gif"/><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jpeg"/></Relationships>
</file>

<file path=ppt/slides/_rels/slide35.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7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8" Type="http://schemas.openxmlformats.org/officeDocument/2006/relationships/hyperlink" Target="http://www.intel.com/content/www/xa/en/processors/xeon/xeon-processor-5000-sequence.html" TargetMode="External"/><Relationship Id="rId3" Type="http://schemas.openxmlformats.org/officeDocument/2006/relationships/image" Target="../media/image79.png"/><Relationship Id="rId7" Type="http://schemas.openxmlformats.org/officeDocument/2006/relationships/hyperlink" Target="http://www.intel.com/content/www/us/en/cloud-computing/intel-cloud-based-solutions.html"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hyperlink" Target="http://www.intel.com/content/www/us/en/cloud-computing/intel-s-cloud-computing-vision.html" TargetMode="External"/><Relationship Id="rId5" Type="http://schemas.openxmlformats.org/officeDocument/2006/relationships/hyperlink" Target="http://www.intel.com/content/www/xa/en/cloud-computing/cloud-computing-xeon-e5-microsoft-server-solution-brief.html" TargetMode="External"/><Relationship Id="rId10" Type="http://schemas.openxmlformats.org/officeDocument/2006/relationships/hyperlink" Target="http://www.microsoft.com/en-us/server-cloud/windows-server/" TargetMode="External"/><Relationship Id="rId4" Type="http://schemas.openxmlformats.org/officeDocument/2006/relationships/hyperlink" Target="http://www.intel.ie/content/dam/www/public/us/en/documents/white-papers/cloud-computing-xeon-e5-server-2012-paper.pdf" TargetMode="External"/><Relationship Id="rId9" Type="http://schemas.openxmlformats.org/officeDocument/2006/relationships/hyperlink" Target="http://www.microsoft.com/en-us/server-cloud/cloud-computin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hyperlink" Target="http://aka.ms/SC2012R2" TargetMode="External"/><Relationship Id="rId4" Type="http://schemas.openxmlformats.org/officeDocument/2006/relationships/hyperlink" Target="http://aka.ms/WS2012R2"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83.png"/><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72.jp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hyperlink" Target="http://www.datacenterdynamics.com/research/energy-demand-2011-12" TargetMode="Externa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2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hyperlink" Target="http://premierit.intel.com/doc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45202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96" y="270949"/>
            <a:ext cx="8740142" cy="1121686"/>
          </a:xfrm>
        </p:spPr>
        <p:txBody>
          <a:bodyPr/>
          <a:lstStyle/>
          <a:p>
            <a:r>
              <a:rPr lang="en-US" sz="3529" dirty="0"/>
              <a:t>What is Software-defined Networking (SDN)?</a:t>
            </a:r>
          </a:p>
        </p:txBody>
      </p:sp>
      <p:sp>
        <p:nvSpPr>
          <p:cNvPr id="3" name="Rectangle 2"/>
          <p:cNvSpPr/>
          <p:nvPr/>
        </p:nvSpPr>
        <p:spPr bwMode="auto">
          <a:xfrm>
            <a:off x="1085661" y="2483935"/>
            <a:ext cx="2145768" cy="16564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r>
              <a:rPr lang="en-US" sz="2000" dirty="0"/>
              <a:t>Abstracting the physical network with virtual networks</a:t>
            </a:r>
          </a:p>
          <a:p>
            <a:pPr algn="ctr" defTabSz="685647"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3501603" y="2474190"/>
            <a:ext cx="2145768" cy="16564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r>
              <a:rPr lang="en-US" sz="2000" dirty="0"/>
              <a:t>Spanning policies across physical and virtual networks</a:t>
            </a:r>
          </a:p>
          <a:p>
            <a:pPr algn="ctr" defTabSz="685647"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917544" y="2474189"/>
            <a:ext cx="2145768" cy="16564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r>
              <a:rPr lang="en-US" sz="2000" dirty="0"/>
              <a:t>Controlling datacenter traffic flow </a:t>
            </a:r>
          </a:p>
          <a:p>
            <a:pPr algn="ctr" defTabSz="685647"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826347" y="1153912"/>
            <a:ext cx="7491306" cy="512635"/>
          </a:xfrm>
          <a:prstGeom prst="rect">
            <a:avLst/>
          </a:prstGeom>
          <a:solidFill>
            <a:schemeClr val="bg2">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algn="ctr" defTabSz="810623">
              <a:spcBef>
                <a:spcPct val="50000"/>
              </a:spcBef>
            </a:pPr>
            <a:r>
              <a:rPr lang="en-US" sz="2400" dirty="0">
                <a:solidFill>
                  <a:schemeClr val="tx2"/>
                </a:solidFill>
              </a:rPr>
              <a:t>Enables software to dynamically manage the </a:t>
            </a:r>
            <a:r>
              <a:rPr lang="en-US" sz="2400" dirty="0" smtClean="0">
                <a:solidFill>
                  <a:schemeClr val="tx2"/>
                </a:solidFill>
              </a:rPr>
              <a:t>network</a:t>
            </a:r>
            <a:endParaRPr lang="en-US" sz="2400" dirty="0">
              <a:solidFill>
                <a:schemeClr val="tx2"/>
              </a:solidFill>
            </a:endParaRPr>
          </a:p>
        </p:txBody>
      </p:sp>
      <p:sp>
        <p:nvSpPr>
          <p:cNvPr id="8" name="Isosceles Triangle 7"/>
          <p:cNvSpPr/>
          <p:nvPr/>
        </p:nvSpPr>
        <p:spPr bwMode="auto">
          <a:xfrm>
            <a:off x="1083175" y="1718065"/>
            <a:ext cx="6977651" cy="643087"/>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827086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Microsoft’s approach to SDN </a:t>
            </a:r>
            <a:endParaRPr lang="en-US" dirty="0"/>
          </a:p>
        </p:txBody>
      </p:sp>
      <p:sp>
        <p:nvSpPr>
          <p:cNvPr id="8" name="Content Placeholder 7"/>
          <p:cNvSpPr txBox="1">
            <a:spLocks noGrp="1"/>
          </p:cNvSpPr>
          <p:nvPr>
            <p:ph sz="quarter" idx="10"/>
          </p:nvPr>
        </p:nvSpPr>
        <p:spPr>
          <a:xfrm>
            <a:off x="5663963" y="1486832"/>
            <a:ext cx="3317618" cy="2294474"/>
          </a:xfrm>
          <a:prstGeom prst="rect">
            <a:avLst/>
          </a:prstGeom>
          <a:noFill/>
        </p:spPr>
        <p:txBody>
          <a:bodyPr wrap="square" lIns="0" tIns="0" rIns="0" bIns="0" rtlCol="0">
            <a:spAutoFit/>
          </a:bodyPr>
          <a:lstStyle/>
          <a:p>
            <a:pPr marL="0" indent="0">
              <a:buNone/>
            </a:pPr>
            <a:r>
              <a:rPr lang="en-US" sz="2100" spc="-37" dirty="0">
                <a:gradFill>
                  <a:gsLst>
                    <a:gs pos="2917">
                      <a:schemeClr val="tx1"/>
                    </a:gs>
                    <a:gs pos="30000">
                      <a:schemeClr val="tx1"/>
                    </a:gs>
                  </a:gsLst>
                  <a:lin ang="5400000" scaled="0"/>
                </a:gradFill>
                <a:latin typeface="Segoe UI" pitchFamily="34" charset="0"/>
                <a:ea typeface="Segoe UI" pitchFamily="34" charset="0"/>
                <a:cs typeface="Segoe UI" pitchFamily="34" charset="0"/>
              </a:rPr>
              <a:t>End-to-end solution</a:t>
            </a:r>
          </a:p>
          <a:p>
            <a:pPr marL="0" indent="0">
              <a:buNone/>
            </a:pPr>
            <a:endParaRPr lang="en-US" sz="2100" spc="-37" dirty="0">
              <a:gradFill>
                <a:gsLst>
                  <a:gs pos="2917">
                    <a:schemeClr val="tx1"/>
                  </a:gs>
                  <a:gs pos="30000">
                    <a:schemeClr val="tx1"/>
                  </a:gs>
                </a:gsLst>
                <a:lin ang="5400000" scaled="0"/>
              </a:gradFill>
              <a:latin typeface="Segoe UI" pitchFamily="34" charset="0"/>
              <a:ea typeface="Segoe UI" pitchFamily="34" charset="0"/>
              <a:cs typeface="Segoe UI" pitchFamily="34" charset="0"/>
            </a:endParaRPr>
          </a:p>
          <a:p>
            <a:pPr marL="0" indent="0">
              <a:buNone/>
            </a:pPr>
            <a:r>
              <a:rPr lang="en-US" sz="2100" spc="-37" dirty="0">
                <a:gradFill>
                  <a:gsLst>
                    <a:gs pos="2917">
                      <a:schemeClr val="tx1"/>
                    </a:gs>
                    <a:gs pos="30000">
                      <a:schemeClr val="tx1"/>
                    </a:gs>
                  </a:gsLst>
                  <a:lin ang="5400000" scaled="0"/>
                </a:gradFill>
                <a:latin typeface="Segoe UI" pitchFamily="34" charset="0"/>
                <a:ea typeface="Segoe UI" pitchFamily="34" charset="0"/>
                <a:cs typeface="Segoe UI" pitchFamily="34" charset="0"/>
              </a:rPr>
              <a:t>Promote industry innovation in software &amp; hardware </a:t>
            </a:r>
          </a:p>
          <a:p>
            <a:pPr marL="0" indent="0">
              <a:buNone/>
            </a:pPr>
            <a:endParaRPr lang="en-US" sz="2100" spc="-37" dirty="0">
              <a:gradFill>
                <a:gsLst>
                  <a:gs pos="2917">
                    <a:schemeClr val="tx1"/>
                  </a:gs>
                  <a:gs pos="30000">
                    <a:schemeClr val="tx1"/>
                  </a:gs>
                </a:gsLst>
                <a:lin ang="5400000" scaled="0"/>
              </a:gradFill>
              <a:latin typeface="Segoe UI" pitchFamily="34" charset="0"/>
              <a:ea typeface="Segoe UI" pitchFamily="34" charset="0"/>
              <a:cs typeface="Segoe UI" pitchFamily="34" charset="0"/>
            </a:endParaRPr>
          </a:p>
          <a:p>
            <a:pPr marL="0" indent="0">
              <a:buNone/>
            </a:pPr>
            <a:r>
              <a:rPr lang="en-US" sz="2100" spc="-37" dirty="0">
                <a:gradFill>
                  <a:gsLst>
                    <a:gs pos="2917">
                      <a:schemeClr val="tx1"/>
                    </a:gs>
                    <a:gs pos="30000">
                      <a:schemeClr val="tx1"/>
                    </a:gs>
                  </a:gsLst>
                  <a:lin ang="5400000" scaled="0"/>
                </a:gradFill>
                <a:latin typeface="Segoe UI" pitchFamily="34" charset="0"/>
                <a:ea typeface="Segoe UI" pitchFamily="34" charset="0"/>
                <a:cs typeface="Segoe UI" pitchFamily="34" charset="0"/>
              </a:rPr>
              <a:t>Open, extensible and </a:t>
            </a:r>
            <a:r>
              <a:rPr lang="en-US" sz="2100" spc="-37" dirty="0" smtClean="0">
                <a:gradFill>
                  <a:gsLst>
                    <a:gs pos="2917">
                      <a:schemeClr val="tx1"/>
                    </a:gs>
                    <a:gs pos="30000">
                      <a:schemeClr val="tx1"/>
                    </a:gs>
                  </a:gsLst>
                  <a:lin ang="5400000" scaled="0"/>
                </a:gradFill>
                <a:latin typeface="Segoe UI" pitchFamily="34" charset="0"/>
                <a:ea typeface="Segoe UI" pitchFamily="34" charset="0"/>
                <a:cs typeface="Segoe UI" pitchFamily="34" charset="0"/>
              </a:rPr>
              <a:t>standards-based</a:t>
            </a:r>
            <a:endParaRPr lang="en-US" sz="2100" spc="-37" dirty="0">
              <a:gradFill>
                <a:gsLst>
                  <a:gs pos="2917">
                    <a:schemeClr val="tx1"/>
                  </a:gs>
                  <a:gs pos="30000">
                    <a:schemeClr val="tx1"/>
                  </a:gs>
                </a:gsLst>
                <a:lin ang="5400000" scaled="0"/>
              </a:gradFill>
              <a:latin typeface="Segoe UI" pitchFamily="34" charset="0"/>
              <a:ea typeface="Segoe UI" pitchFamily="34" charset="0"/>
              <a:cs typeface="Segoe UI" pitchFamily="34" charset="0"/>
            </a:endParaRPr>
          </a:p>
        </p:txBody>
      </p:sp>
      <p:sp>
        <p:nvSpPr>
          <p:cNvPr id="6" name="Isosceles Triangle 5"/>
          <p:cNvSpPr/>
          <p:nvPr/>
        </p:nvSpPr>
        <p:spPr bwMode="auto">
          <a:xfrm rot="5400000">
            <a:off x="4467411" y="2363778"/>
            <a:ext cx="1654604" cy="547426"/>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grpSp>
        <p:nvGrpSpPr>
          <p:cNvPr id="5" name="Group 4"/>
          <p:cNvGrpSpPr/>
          <p:nvPr/>
        </p:nvGrpSpPr>
        <p:grpSpPr>
          <a:xfrm>
            <a:off x="3459795" y="1810189"/>
            <a:ext cx="1493181" cy="1654602"/>
            <a:chOff x="4705561" y="2461633"/>
            <a:chExt cx="2030830" cy="2250055"/>
          </a:xfrm>
        </p:grpSpPr>
        <p:sp>
          <p:nvSpPr>
            <p:cNvPr id="25" name="Rectangle 24"/>
            <p:cNvSpPr/>
            <p:nvPr/>
          </p:nvSpPr>
          <p:spPr bwMode="auto">
            <a:xfrm>
              <a:off x="4705561" y="3150369"/>
              <a:ext cx="2030830" cy="1561319"/>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sp>
          <p:nvSpPr>
            <p:cNvPr id="18" name="Rectangle 17"/>
            <p:cNvSpPr/>
            <p:nvPr/>
          </p:nvSpPr>
          <p:spPr bwMode="auto">
            <a:xfrm>
              <a:off x="4707229" y="2461633"/>
              <a:ext cx="2029161" cy="688736"/>
            </a:xfrm>
            <a:prstGeom prst="rect">
              <a:avLst/>
            </a:prstGeom>
            <a:solidFill>
              <a:srgbClr val="66CC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spcBef>
                  <a:spcPct val="0"/>
                </a:spcBef>
                <a:spcAft>
                  <a:spcPct val="0"/>
                </a:spcAft>
              </a:pPr>
              <a:r>
                <a:rPr lang="en-US" dirty="0">
                  <a:gradFill>
                    <a:gsLst>
                      <a:gs pos="0">
                        <a:srgbClr val="FFFFFF"/>
                      </a:gs>
                      <a:gs pos="100000">
                        <a:srgbClr val="FFFFFF"/>
                      </a:gs>
                    </a:gsLst>
                    <a:lin ang="5400000" scaled="0"/>
                  </a:gradFill>
                </a:rPr>
                <a:t>Automation </a:t>
              </a:r>
            </a:p>
          </p:txBody>
        </p:sp>
      </p:grpSp>
      <p:grpSp>
        <p:nvGrpSpPr>
          <p:cNvPr id="30" name="Group 29"/>
          <p:cNvGrpSpPr/>
          <p:nvPr/>
        </p:nvGrpSpPr>
        <p:grpSpPr>
          <a:xfrm>
            <a:off x="336160" y="1810189"/>
            <a:ext cx="1494407" cy="1654602"/>
            <a:chOff x="457200" y="2461633"/>
            <a:chExt cx="2032497" cy="2250055"/>
          </a:xfrm>
        </p:grpSpPr>
        <p:sp>
          <p:nvSpPr>
            <p:cNvPr id="28" name="Rectangle 27"/>
            <p:cNvSpPr/>
            <p:nvPr/>
          </p:nvSpPr>
          <p:spPr bwMode="auto">
            <a:xfrm>
              <a:off x="457200" y="3150369"/>
              <a:ext cx="2032497" cy="1561319"/>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sp>
          <p:nvSpPr>
            <p:cNvPr id="16" name="Rectangle 15"/>
            <p:cNvSpPr/>
            <p:nvPr/>
          </p:nvSpPr>
          <p:spPr bwMode="auto">
            <a:xfrm>
              <a:off x="457200" y="2461633"/>
              <a:ext cx="2032497" cy="688736"/>
            </a:xfrm>
            <a:prstGeom prst="rect">
              <a:avLst/>
            </a:pr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spcBef>
                  <a:spcPct val="0"/>
                </a:spcBef>
                <a:spcAft>
                  <a:spcPct val="0"/>
                </a:spcAft>
              </a:pPr>
              <a:r>
                <a:rPr lang="en-US" dirty="0">
                  <a:gradFill>
                    <a:gsLst>
                      <a:gs pos="0">
                        <a:srgbClr val="FFFFFF"/>
                      </a:gs>
                      <a:gs pos="100000">
                        <a:srgbClr val="FFFFFF"/>
                      </a:gs>
                    </a:gsLst>
                    <a:lin ang="5400000" scaled="0"/>
                  </a:gradFill>
                </a:rPr>
                <a:t>Flexibility </a:t>
              </a:r>
            </a:p>
          </p:txBody>
        </p:sp>
        <p:sp>
          <p:nvSpPr>
            <p:cNvPr id="23" name="Rectangle 22"/>
            <p:cNvSpPr/>
            <p:nvPr/>
          </p:nvSpPr>
          <p:spPr bwMode="auto">
            <a:xfrm>
              <a:off x="458867" y="3150369"/>
              <a:ext cx="2030830" cy="156131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grpSp>
      <p:grpSp>
        <p:nvGrpSpPr>
          <p:cNvPr id="29" name="Group 28"/>
          <p:cNvGrpSpPr/>
          <p:nvPr/>
        </p:nvGrpSpPr>
        <p:grpSpPr>
          <a:xfrm>
            <a:off x="1898590" y="1810189"/>
            <a:ext cx="1493181" cy="1654602"/>
            <a:chOff x="2582214" y="2461633"/>
            <a:chExt cx="2030830" cy="2250055"/>
          </a:xfrm>
        </p:grpSpPr>
        <p:sp>
          <p:nvSpPr>
            <p:cNvPr id="27" name="Rectangle 26"/>
            <p:cNvSpPr/>
            <p:nvPr/>
          </p:nvSpPr>
          <p:spPr bwMode="auto">
            <a:xfrm>
              <a:off x="2582214" y="3150369"/>
              <a:ext cx="2030830" cy="1561319"/>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sp>
          <p:nvSpPr>
            <p:cNvPr id="17" name="Rectangle 16"/>
            <p:cNvSpPr/>
            <p:nvPr/>
          </p:nvSpPr>
          <p:spPr bwMode="auto">
            <a:xfrm>
              <a:off x="2582215" y="2461633"/>
              <a:ext cx="2030829" cy="688736"/>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spcBef>
                  <a:spcPct val="0"/>
                </a:spcBef>
                <a:spcAft>
                  <a:spcPct val="0"/>
                </a:spcAft>
              </a:pPr>
              <a:r>
                <a:rPr lang="en-US" dirty="0">
                  <a:gradFill>
                    <a:gsLst>
                      <a:gs pos="0">
                        <a:srgbClr val="FFFFFF"/>
                      </a:gs>
                      <a:gs pos="100000">
                        <a:srgbClr val="FFFFFF"/>
                      </a:gs>
                    </a:gsLst>
                    <a:lin ang="5400000" scaled="0"/>
                  </a:gradFill>
                </a:rPr>
                <a:t>Control</a:t>
              </a:r>
            </a:p>
          </p:txBody>
        </p:sp>
        <p:sp>
          <p:nvSpPr>
            <p:cNvPr id="24" name="Rectangle 23"/>
            <p:cNvSpPr/>
            <p:nvPr/>
          </p:nvSpPr>
          <p:spPr bwMode="auto">
            <a:xfrm>
              <a:off x="2582214" y="3150369"/>
              <a:ext cx="2030830" cy="156131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grpSp>
      <p:sp>
        <p:nvSpPr>
          <p:cNvPr id="32" name="Freeform 94"/>
          <p:cNvSpPr>
            <a:spLocks/>
          </p:cNvSpPr>
          <p:nvPr/>
        </p:nvSpPr>
        <p:spPr bwMode="auto">
          <a:xfrm>
            <a:off x="473178" y="2478628"/>
            <a:ext cx="1186852" cy="746292"/>
          </a:xfrm>
          <a:custGeom>
            <a:avLst/>
            <a:gdLst>
              <a:gd name="T0" fmla="*/ 870 w 870"/>
              <a:gd name="T1" fmla="*/ 235 h 547"/>
              <a:gd name="T2" fmla="*/ 635 w 870"/>
              <a:gd name="T3" fmla="*/ 70 h 547"/>
              <a:gd name="T4" fmla="*/ 635 w 870"/>
              <a:gd name="T5" fmla="*/ 187 h 547"/>
              <a:gd name="T6" fmla="*/ 467 w 870"/>
              <a:gd name="T7" fmla="*/ 357 h 547"/>
              <a:gd name="T8" fmla="*/ 467 w 870"/>
              <a:gd name="T9" fmla="*/ 357 h 547"/>
              <a:gd name="T10" fmla="*/ 460 w 870"/>
              <a:gd name="T11" fmla="*/ 431 h 547"/>
              <a:gd name="T12" fmla="*/ 443 w 870"/>
              <a:gd name="T13" fmla="*/ 454 h 547"/>
              <a:gd name="T14" fmla="*/ 434 w 870"/>
              <a:gd name="T15" fmla="*/ 451 h 547"/>
              <a:gd name="T16" fmla="*/ 418 w 870"/>
              <a:gd name="T17" fmla="*/ 358 h 547"/>
              <a:gd name="T18" fmla="*/ 418 w 870"/>
              <a:gd name="T19" fmla="*/ 357 h 547"/>
              <a:gd name="T20" fmla="*/ 417 w 870"/>
              <a:gd name="T21" fmla="*/ 192 h 547"/>
              <a:gd name="T22" fmla="*/ 417 w 870"/>
              <a:gd name="T23" fmla="*/ 190 h 547"/>
              <a:gd name="T24" fmla="*/ 405 w 870"/>
              <a:gd name="T25" fmla="*/ 90 h 547"/>
              <a:gd name="T26" fmla="*/ 299 w 870"/>
              <a:gd name="T27" fmla="*/ 0 h 547"/>
              <a:gd name="T28" fmla="*/ 191 w 870"/>
              <a:gd name="T29" fmla="*/ 93 h 547"/>
              <a:gd name="T30" fmla="*/ 180 w 870"/>
              <a:gd name="T31" fmla="*/ 191 h 547"/>
              <a:gd name="T32" fmla="*/ 180 w 870"/>
              <a:gd name="T33" fmla="*/ 193 h 547"/>
              <a:gd name="T34" fmla="*/ 171 w 870"/>
              <a:gd name="T35" fmla="*/ 245 h 547"/>
              <a:gd name="T36" fmla="*/ 97 w 870"/>
              <a:gd name="T37" fmla="*/ 267 h 547"/>
              <a:gd name="T38" fmla="*/ 1 w 870"/>
              <a:gd name="T39" fmla="*/ 267 h 547"/>
              <a:gd name="T40" fmla="*/ 0 w 870"/>
              <a:gd name="T41" fmla="*/ 361 h 547"/>
              <a:gd name="T42" fmla="*/ 98 w 870"/>
              <a:gd name="T43" fmla="*/ 361 h 547"/>
              <a:gd name="T44" fmla="*/ 249 w 870"/>
              <a:gd name="T45" fmla="*/ 297 h 547"/>
              <a:gd name="T46" fmla="*/ 274 w 870"/>
              <a:gd name="T47" fmla="*/ 193 h 547"/>
              <a:gd name="T48" fmla="*/ 274 w 870"/>
              <a:gd name="T49" fmla="*/ 191 h 547"/>
              <a:gd name="T50" fmla="*/ 281 w 870"/>
              <a:gd name="T51" fmla="*/ 119 h 547"/>
              <a:gd name="T52" fmla="*/ 299 w 870"/>
              <a:gd name="T53" fmla="*/ 94 h 547"/>
              <a:gd name="T54" fmla="*/ 316 w 870"/>
              <a:gd name="T55" fmla="*/ 116 h 547"/>
              <a:gd name="T56" fmla="*/ 323 w 870"/>
              <a:gd name="T57" fmla="*/ 191 h 547"/>
              <a:gd name="T58" fmla="*/ 324 w 870"/>
              <a:gd name="T59" fmla="*/ 356 h 547"/>
              <a:gd name="T60" fmla="*/ 366 w 870"/>
              <a:gd name="T61" fmla="*/ 516 h 547"/>
              <a:gd name="T62" fmla="*/ 443 w 870"/>
              <a:gd name="T63" fmla="*/ 547 h 547"/>
              <a:gd name="T64" fmla="*/ 550 w 870"/>
              <a:gd name="T65" fmla="*/ 457 h 547"/>
              <a:gd name="T66" fmla="*/ 560 w 870"/>
              <a:gd name="T67" fmla="*/ 357 h 547"/>
              <a:gd name="T68" fmla="*/ 560 w 870"/>
              <a:gd name="T69" fmla="*/ 357 h 547"/>
              <a:gd name="T70" fmla="*/ 577 w 870"/>
              <a:gd name="T71" fmla="*/ 289 h 547"/>
              <a:gd name="T72" fmla="*/ 635 w 870"/>
              <a:gd name="T73" fmla="*/ 281 h 547"/>
              <a:gd name="T74" fmla="*/ 635 w 870"/>
              <a:gd name="T75" fmla="*/ 395 h 547"/>
              <a:gd name="T76" fmla="*/ 870 w 870"/>
              <a:gd name="T77" fmla="*/ 23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0" h="547">
                <a:moveTo>
                  <a:pt x="870" y="235"/>
                </a:moveTo>
                <a:cubicBezTo>
                  <a:pt x="635" y="70"/>
                  <a:pt x="635" y="70"/>
                  <a:pt x="635" y="70"/>
                </a:cubicBezTo>
                <a:cubicBezTo>
                  <a:pt x="635" y="187"/>
                  <a:pt x="635" y="187"/>
                  <a:pt x="635" y="187"/>
                </a:cubicBezTo>
                <a:cubicBezTo>
                  <a:pt x="564" y="187"/>
                  <a:pt x="467" y="195"/>
                  <a:pt x="467" y="357"/>
                </a:cubicBezTo>
                <a:cubicBezTo>
                  <a:pt x="467" y="357"/>
                  <a:pt x="467" y="357"/>
                  <a:pt x="467" y="357"/>
                </a:cubicBezTo>
                <a:cubicBezTo>
                  <a:pt x="467" y="374"/>
                  <a:pt x="467" y="407"/>
                  <a:pt x="460" y="431"/>
                </a:cubicBezTo>
                <a:cubicBezTo>
                  <a:pt x="453" y="454"/>
                  <a:pt x="447" y="454"/>
                  <a:pt x="443" y="454"/>
                </a:cubicBezTo>
                <a:cubicBezTo>
                  <a:pt x="437" y="454"/>
                  <a:pt x="435" y="452"/>
                  <a:pt x="434" y="451"/>
                </a:cubicBezTo>
                <a:cubicBezTo>
                  <a:pt x="429" y="446"/>
                  <a:pt x="415" y="426"/>
                  <a:pt x="418" y="358"/>
                </a:cubicBezTo>
                <a:cubicBezTo>
                  <a:pt x="418" y="357"/>
                  <a:pt x="418" y="357"/>
                  <a:pt x="418" y="357"/>
                </a:cubicBezTo>
                <a:cubicBezTo>
                  <a:pt x="417" y="192"/>
                  <a:pt x="417" y="192"/>
                  <a:pt x="417" y="192"/>
                </a:cubicBezTo>
                <a:cubicBezTo>
                  <a:pt x="417" y="190"/>
                  <a:pt x="417" y="190"/>
                  <a:pt x="417" y="190"/>
                </a:cubicBezTo>
                <a:cubicBezTo>
                  <a:pt x="417" y="168"/>
                  <a:pt x="416" y="127"/>
                  <a:pt x="405" y="90"/>
                </a:cubicBezTo>
                <a:cubicBezTo>
                  <a:pt x="382" y="9"/>
                  <a:pt x="323" y="0"/>
                  <a:pt x="299" y="0"/>
                </a:cubicBezTo>
                <a:cubicBezTo>
                  <a:pt x="274" y="0"/>
                  <a:pt x="215" y="9"/>
                  <a:pt x="191" y="93"/>
                </a:cubicBezTo>
                <a:cubicBezTo>
                  <a:pt x="180" y="131"/>
                  <a:pt x="180" y="172"/>
                  <a:pt x="180" y="191"/>
                </a:cubicBezTo>
                <a:cubicBezTo>
                  <a:pt x="180" y="193"/>
                  <a:pt x="180" y="193"/>
                  <a:pt x="180" y="193"/>
                </a:cubicBezTo>
                <a:cubicBezTo>
                  <a:pt x="180" y="210"/>
                  <a:pt x="180" y="232"/>
                  <a:pt x="171" y="245"/>
                </a:cubicBezTo>
                <a:cubicBezTo>
                  <a:pt x="159" y="263"/>
                  <a:pt x="124" y="267"/>
                  <a:pt x="97" y="267"/>
                </a:cubicBezTo>
                <a:cubicBezTo>
                  <a:pt x="46" y="267"/>
                  <a:pt x="1" y="267"/>
                  <a:pt x="1" y="267"/>
                </a:cubicBezTo>
                <a:cubicBezTo>
                  <a:pt x="0" y="361"/>
                  <a:pt x="0" y="361"/>
                  <a:pt x="0" y="361"/>
                </a:cubicBezTo>
                <a:cubicBezTo>
                  <a:pt x="1" y="361"/>
                  <a:pt x="46" y="361"/>
                  <a:pt x="98" y="361"/>
                </a:cubicBezTo>
                <a:cubicBezTo>
                  <a:pt x="170" y="360"/>
                  <a:pt x="221" y="339"/>
                  <a:pt x="249" y="297"/>
                </a:cubicBezTo>
                <a:cubicBezTo>
                  <a:pt x="274" y="260"/>
                  <a:pt x="274" y="218"/>
                  <a:pt x="274" y="193"/>
                </a:cubicBezTo>
                <a:cubicBezTo>
                  <a:pt x="274" y="191"/>
                  <a:pt x="274" y="191"/>
                  <a:pt x="274" y="191"/>
                </a:cubicBezTo>
                <a:cubicBezTo>
                  <a:pt x="274" y="176"/>
                  <a:pt x="274" y="144"/>
                  <a:pt x="281" y="119"/>
                </a:cubicBezTo>
                <a:cubicBezTo>
                  <a:pt x="288" y="94"/>
                  <a:pt x="295" y="94"/>
                  <a:pt x="299" y="94"/>
                </a:cubicBezTo>
                <a:cubicBezTo>
                  <a:pt x="302" y="94"/>
                  <a:pt x="309" y="94"/>
                  <a:pt x="316" y="116"/>
                </a:cubicBezTo>
                <a:cubicBezTo>
                  <a:pt x="323" y="141"/>
                  <a:pt x="323" y="172"/>
                  <a:pt x="323" y="191"/>
                </a:cubicBezTo>
                <a:cubicBezTo>
                  <a:pt x="324" y="356"/>
                  <a:pt x="324" y="356"/>
                  <a:pt x="324" y="356"/>
                </a:cubicBezTo>
                <a:cubicBezTo>
                  <a:pt x="322" y="432"/>
                  <a:pt x="336" y="484"/>
                  <a:pt x="366" y="516"/>
                </a:cubicBezTo>
                <a:cubicBezTo>
                  <a:pt x="387" y="537"/>
                  <a:pt x="413" y="547"/>
                  <a:pt x="443" y="547"/>
                </a:cubicBezTo>
                <a:cubicBezTo>
                  <a:pt x="467" y="547"/>
                  <a:pt x="526" y="539"/>
                  <a:pt x="550" y="457"/>
                </a:cubicBezTo>
                <a:cubicBezTo>
                  <a:pt x="560" y="420"/>
                  <a:pt x="560" y="379"/>
                  <a:pt x="560" y="357"/>
                </a:cubicBezTo>
                <a:cubicBezTo>
                  <a:pt x="560" y="357"/>
                  <a:pt x="560" y="357"/>
                  <a:pt x="560" y="357"/>
                </a:cubicBezTo>
                <a:cubicBezTo>
                  <a:pt x="560" y="336"/>
                  <a:pt x="562" y="299"/>
                  <a:pt x="577" y="289"/>
                </a:cubicBezTo>
                <a:cubicBezTo>
                  <a:pt x="588" y="282"/>
                  <a:pt x="612" y="281"/>
                  <a:pt x="635" y="281"/>
                </a:cubicBezTo>
                <a:cubicBezTo>
                  <a:pt x="635" y="395"/>
                  <a:pt x="635" y="395"/>
                  <a:pt x="635" y="395"/>
                </a:cubicBezTo>
                <a:lnTo>
                  <a:pt x="870" y="235"/>
                </a:lnTo>
                <a:close/>
              </a:path>
            </a:pathLst>
          </a:custGeom>
          <a:solidFill>
            <a:schemeClr val="tx1"/>
          </a:solidFill>
          <a:ln>
            <a:noFill/>
          </a:ln>
        </p:spPr>
        <p:txBody>
          <a:bodyPr vert="horz" wrap="square" lIns="67227" tIns="33613" rIns="67227" bIns="33613" numCol="1" anchor="t" anchorCtr="0" compatLnSpc="1">
            <a:prstTxWarp prst="textNoShape">
              <a:avLst/>
            </a:prstTxWarp>
          </a:bodyPr>
          <a:lstStyle/>
          <a:p>
            <a:endParaRPr lang="en-US"/>
          </a:p>
        </p:txBody>
      </p:sp>
      <p:sp>
        <p:nvSpPr>
          <p:cNvPr id="33" name="Freeform 144"/>
          <p:cNvSpPr>
            <a:spLocks noEditPoints="1"/>
          </p:cNvSpPr>
          <p:nvPr/>
        </p:nvSpPr>
        <p:spPr bwMode="auto">
          <a:xfrm>
            <a:off x="2152564" y="2478628"/>
            <a:ext cx="888101" cy="867856"/>
          </a:xfrm>
          <a:custGeom>
            <a:avLst/>
            <a:gdLst>
              <a:gd name="T0" fmla="*/ 846 w 849"/>
              <a:gd name="T1" fmla="*/ 548 h 830"/>
              <a:gd name="T2" fmla="*/ 845 w 849"/>
              <a:gd name="T3" fmla="*/ 564 h 830"/>
              <a:gd name="T4" fmla="*/ 841 w 849"/>
              <a:gd name="T5" fmla="*/ 654 h 830"/>
              <a:gd name="T6" fmla="*/ 836 w 849"/>
              <a:gd name="T7" fmla="*/ 689 h 830"/>
              <a:gd name="T8" fmla="*/ 824 w 849"/>
              <a:gd name="T9" fmla="*/ 730 h 830"/>
              <a:gd name="T10" fmla="*/ 825 w 849"/>
              <a:gd name="T11" fmla="*/ 732 h 830"/>
              <a:gd name="T12" fmla="*/ 837 w 849"/>
              <a:gd name="T13" fmla="*/ 786 h 830"/>
              <a:gd name="T14" fmla="*/ 581 w 849"/>
              <a:gd name="T15" fmla="*/ 830 h 830"/>
              <a:gd name="T16" fmla="*/ 569 w 849"/>
              <a:gd name="T17" fmla="*/ 766 h 830"/>
              <a:gd name="T18" fmla="*/ 539 w 849"/>
              <a:gd name="T19" fmla="*/ 736 h 830"/>
              <a:gd name="T20" fmla="*/ 452 w 849"/>
              <a:gd name="T21" fmla="*/ 658 h 830"/>
              <a:gd name="T22" fmla="*/ 406 w 849"/>
              <a:gd name="T23" fmla="*/ 572 h 830"/>
              <a:gd name="T24" fmla="*/ 378 w 849"/>
              <a:gd name="T25" fmla="*/ 525 h 830"/>
              <a:gd name="T26" fmla="*/ 363 w 849"/>
              <a:gd name="T27" fmla="*/ 503 h 830"/>
              <a:gd name="T28" fmla="*/ 354 w 849"/>
              <a:gd name="T29" fmla="*/ 473 h 830"/>
              <a:gd name="T30" fmla="*/ 342 w 849"/>
              <a:gd name="T31" fmla="*/ 443 h 830"/>
              <a:gd name="T32" fmla="*/ 318 w 849"/>
              <a:gd name="T33" fmla="*/ 408 h 830"/>
              <a:gd name="T34" fmla="*/ 324 w 849"/>
              <a:gd name="T35" fmla="*/ 383 h 830"/>
              <a:gd name="T36" fmla="*/ 392 w 849"/>
              <a:gd name="T37" fmla="*/ 396 h 830"/>
              <a:gd name="T38" fmla="*/ 412 w 849"/>
              <a:gd name="T39" fmla="*/ 428 h 830"/>
              <a:gd name="T40" fmla="*/ 453 w 849"/>
              <a:gd name="T41" fmla="*/ 487 h 830"/>
              <a:gd name="T42" fmla="*/ 501 w 849"/>
              <a:gd name="T43" fmla="*/ 499 h 830"/>
              <a:gd name="T44" fmla="*/ 511 w 849"/>
              <a:gd name="T45" fmla="*/ 492 h 830"/>
              <a:gd name="T46" fmla="*/ 525 w 849"/>
              <a:gd name="T47" fmla="*/ 455 h 830"/>
              <a:gd name="T48" fmla="*/ 524 w 849"/>
              <a:gd name="T49" fmla="*/ 444 h 830"/>
              <a:gd name="T50" fmla="*/ 467 w 849"/>
              <a:gd name="T51" fmla="*/ 136 h 830"/>
              <a:gd name="T52" fmla="*/ 491 w 849"/>
              <a:gd name="T53" fmla="*/ 99 h 830"/>
              <a:gd name="T54" fmla="*/ 528 w 849"/>
              <a:gd name="T55" fmla="*/ 124 h 830"/>
              <a:gd name="T56" fmla="*/ 587 w 849"/>
              <a:gd name="T57" fmla="*/ 344 h 830"/>
              <a:gd name="T58" fmla="*/ 587 w 849"/>
              <a:gd name="T59" fmla="*/ 345 h 830"/>
              <a:gd name="T60" fmla="*/ 587 w 849"/>
              <a:gd name="T61" fmla="*/ 347 h 830"/>
              <a:gd name="T62" fmla="*/ 605 w 849"/>
              <a:gd name="T63" fmla="*/ 343 h 830"/>
              <a:gd name="T64" fmla="*/ 661 w 849"/>
              <a:gd name="T65" fmla="*/ 364 h 830"/>
              <a:gd name="T66" fmla="*/ 668 w 849"/>
              <a:gd name="T67" fmla="*/ 372 h 830"/>
              <a:gd name="T68" fmla="*/ 678 w 849"/>
              <a:gd name="T69" fmla="*/ 391 h 830"/>
              <a:gd name="T70" fmla="*/ 697 w 849"/>
              <a:gd name="T71" fmla="*/ 392 h 830"/>
              <a:gd name="T72" fmla="*/ 698 w 849"/>
              <a:gd name="T73" fmla="*/ 392 h 830"/>
              <a:gd name="T74" fmla="*/ 765 w 849"/>
              <a:gd name="T75" fmla="*/ 428 h 830"/>
              <a:gd name="T76" fmla="*/ 801 w 849"/>
              <a:gd name="T77" fmla="*/ 480 h 830"/>
              <a:gd name="T78" fmla="*/ 802 w 849"/>
              <a:gd name="T79" fmla="*/ 481 h 830"/>
              <a:gd name="T80" fmla="*/ 846 w 849"/>
              <a:gd name="T81" fmla="*/ 548 h 830"/>
              <a:gd name="T82" fmla="*/ 98 w 849"/>
              <a:gd name="T83" fmla="*/ 0 h 830"/>
              <a:gd name="T84" fmla="*/ 0 w 849"/>
              <a:gd name="T85" fmla="*/ 98 h 830"/>
              <a:gd name="T86" fmla="*/ 98 w 849"/>
              <a:gd name="T87" fmla="*/ 196 h 830"/>
              <a:gd name="T88" fmla="*/ 196 w 849"/>
              <a:gd name="T89" fmla="*/ 98 h 830"/>
              <a:gd name="T90" fmla="*/ 98 w 849"/>
              <a:gd name="T91" fmla="*/ 0 h 830"/>
              <a:gd name="T92" fmla="*/ 729 w 849"/>
              <a:gd name="T93" fmla="*/ 0 h 830"/>
              <a:gd name="T94" fmla="*/ 631 w 849"/>
              <a:gd name="T95" fmla="*/ 98 h 830"/>
              <a:gd name="T96" fmla="*/ 729 w 849"/>
              <a:gd name="T97" fmla="*/ 196 h 830"/>
              <a:gd name="T98" fmla="*/ 827 w 849"/>
              <a:gd name="T99" fmla="*/ 98 h 830"/>
              <a:gd name="T100" fmla="*/ 729 w 849"/>
              <a:gd name="T101" fmla="*/ 0 h 830"/>
              <a:gd name="T102" fmla="*/ 414 w 849"/>
              <a:gd name="T103" fmla="*/ 196 h 830"/>
              <a:gd name="T104" fmla="*/ 436 w 849"/>
              <a:gd name="T105" fmla="*/ 193 h 830"/>
              <a:gd name="T106" fmla="*/ 427 w 849"/>
              <a:gd name="T107" fmla="*/ 144 h 830"/>
              <a:gd name="T108" fmla="*/ 438 w 849"/>
              <a:gd name="T109" fmla="*/ 87 h 830"/>
              <a:gd name="T110" fmla="*/ 484 w 849"/>
              <a:gd name="T111" fmla="*/ 59 h 830"/>
              <a:gd name="T112" fmla="*/ 502 w 849"/>
              <a:gd name="T113" fmla="*/ 57 h 830"/>
              <a:gd name="T114" fmla="*/ 503 w 849"/>
              <a:gd name="T115" fmla="*/ 57 h 830"/>
              <a:gd name="T116" fmla="*/ 414 w 849"/>
              <a:gd name="T117" fmla="*/ 0 h 830"/>
              <a:gd name="T118" fmla="*/ 316 w 849"/>
              <a:gd name="T119" fmla="*/ 98 h 830"/>
              <a:gd name="T120" fmla="*/ 414 w 849"/>
              <a:gd name="T121" fmla="*/ 196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9" h="830">
                <a:moveTo>
                  <a:pt x="846" y="548"/>
                </a:moveTo>
                <a:cubicBezTo>
                  <a:pt x="845" y="553"/>
                  <a:pt x="845" y="559"/>
                  <a:pt x="845" y="564"/>
                </a:cubicBezTo>
                <a:cubicBezTo>
                  <a:pt x="844" y="594"/>
                  <a:pt x="842" y="625"/>
                  <a:pt x="841" y="654"/>
                </a:cubicBezTo>
                <a:cubicBezTo>
                  <a:pt x="841" y="666"/>
                  <a:pt x="838" y="677"/>
                  <a:pt x="836" y="689"/>
                </a:cubicBezTo>
                <a:cubicBezTo>
                  <a:pt x="832" y="702"/>
                  <a:pt x="829" y="717"/>
                  <a:pt x="824" y="730"/>
                </a:cubicBezTo>
                <a:cubicBezTo>
                  <a:pt x="824" y="730"/>
                  <a:pt x="824" y="730"/>
                  <a:pt x="825" y="732"/>
                </a:cubicBezTo>
                <a:cubicBezTo>
                  <a:pt x="825" y="732"/>
                  <a:pt x="825" y="732"/>
                  <a:pt x="837" y="786"/>
                </a:cubicBezTo>
                <a:cubicBezTo>
                  <a:pt x="817" y="790"/>
                  <a:pt x="628" y="822"/>
                  <a:pt x="581" y="830"/>
                </a:cubicBezTo>
                <a:cubicBezTo>
                  <a:pt x="581" y="830"/>
                  <a:pt x="581" y="830"/>
                  <a:pt x="569" y="766"/>
                </a:cubicBezTo>
                <a:cubicBezTo>
                  <a:pt x="561" y="754"/>
                  <a:pt x="552" y="744"/>
                  <a:pt x="539" y="736"/>
                </a:cubicBezTo>
                <a:cubicBezTo>
                  <a:pt x="501" y="718"/>
                  <a:pt x="477" y="689"/>
                  <a:pt x="452" y="658"/>
                </a:cubicBezTo>
                <a:cubicBezTo>
                  <a:pt x="432" y="633"/>
                  <a:pt x="424" y="598"/>
                  <a:pt x="406" y="572"/>
                </a:cubicBezTo>
                <a:cubicBezTo>
                  <a:pt x="400" y="556"/>
                  <a:pt x="387" y="540"/>
                  <a:pt x="378" y="525"/>
                </a:cubicBezTo>
                <a:cubicBezTo>
                  <a:pt x="374" y="519"/>
                  <a:pt x="368" y="508"/>
                  <a:pt x="363" y="503"/>
                </a:cubicBezTo>
                <a:cubicBezTo>
                  <a:pt x="358" y="497"/>
                  <a:pt x="356" y="480"/>
                  <a:pt x="354" y="473"/>
                </a:cubicBezTo>
                <a:cubicBezTo>
                  <a:pt x="350" y="463"/>
                  <a:pt x="347" y="452"/>
                  <a:pt x="342" y="443"/>
                </a:cubicBezTo>
                <a:cubicBezTo>
                  <a:pt x="336" y="431"/>
                  <a:pt x="326" y="419"/>
                  <a:pt x="318" y="408"/>
                </a:cubicBezTo>
                <a:cubicBezTo>
                  <a:pt x="312" y="401"/>
                  <a:pt x="319" y="388"/>
                  <a:pt x="324" y="383"/>
                </a:cubicBezTo>
                <a:cubicBezTo>
                  <a:pt x="344" y="367"/>
                  <a:pt x="376" y="380"/>
                  <a:pt x="392" y="396"/>
                </a:cubicBezTo>
                <a:cubicBezTo>
                  <a:pt x="400" y="405"/>
                  <a:pt x="406" y="417"/>
                  <a:pt x="412" y="428"/>
                </a:cubicBezTo>
                <a:cubicBezTo>
                  <a:pt x="424" y="445"/>
                  <a:pt x="436" y="473"/>
                  <a:pt x="453" y="487"/>
                </a:cubicBezTo>
                <a:cubicBezTo>
                  <a:pt x="468" y="497"/>
                  <a:pt x="484" y="501"/>
                  <a:pt x="501" y="499"/>
                </a:cubicBezTo>
                <a:cubicBezTo>
                  <a:pt x="504" y="499"/>
                  <a:pt x="508" y="496"/>
                  <a:pt x="511" y="492"/>
                </a:cubicBezTo>
                <a:cubicBezTo>
                  <a:pt x="520" y="481"/>
                  <a:pt x="525" y="468"/>
                  <a:pt x="525" y="455"/>
                </a:cubicBezTo>
                <a:cubicBezTo>
                  <a:pt x="525" y="451"/>
                  <a:pt x="524" y="448"/>
                  <a:pt x="524" y="444"/>
                </a:cubicBezTo>
                <a:cubicBezTo>
                  <a:pt x="524" y="444"/>
                  <a:pt x="524" y="444"/>
                  <a:pt x="467" y="136"/>
                </a:cubicBezTo>
                <a:cubicBezTo>
                  <a:pt x="460" y="103"/>
                  <a:pt x="491" y="99"/>
                  <a:pt x="491" y="99"/>
                </a:cubicBezTo>
                <a:cubicBezTo>
                  <a:pt x="507" y="96"/>
                  <a:pt x="520" y="96"/>
                  <a:pt x="528" y="124"/>
                </a:cubicBezTo>
                <a:cubicBezTo>
                  <a:pt x="528" y="124"/>
                  <a:pt x="528" y="124"/>
                  <a:pt x="587" y="344"/>
                </a:cubicBezTo>
                <a:cubicBezTo>
                  <a:pt x="587" y="344"/>
                  <a:pt x="587" y="344"/>
                  <a:pt x="587" y="345"/>
                </a:cubicBezTo>
                <a:cubicBezTo>
                  <a:pt x="587" y="345"/>
                  <a:pt x="587" y="345"/>
                  <a:pt x="587" y="347"/>
                </a:cubicBezTo>
                <a:cubicBezTo>
                  <a:pt x="587" y="347"/>
                  <a:pt x="587" y="347"/>
                  <a:pt x="605" y="343"/>
                </a:cubicBezTo>
                <a:cubicBezTo>
                  <a:pt x="627" y="343"/>
                  <a:pt x="645" y="351"/>
                  <a:pt x="661" y="364"/>
                </a:cubicBezTo>
                <a:cubicBezTo>
                  <a:pt x="664" y="367"/>
                  <a:pt x="665" y="369"/>
                  <a:pt x="668" y="372"/>
                </a:cubicBezTo>
                <a:cubicBezTo>
                  <a:pt x="668" y="372"/>
                  <a:pt x="668" y="372"/>
                  <a:pt x="678" y="391"/>
                </a:cubicBezTo>
                <a:cubicBezTo>
                  <a:pt x="678" y="391"/>
                  <a:pt x="678" y="391"/>
                  <a:pt x="697" y="392"/>
                </a:cubicBezTo>
                <a:cubicBezTo>
                  <a:pt x="697" y="392"/>
                  <a:pt x="697" y="392"/>
                  <a:pt x="698" y="392"/>
                </a:cubicBezTo>
                <a:cubicBezTo>
                  <a:pt x="724" y="396"/>
                  <a:pt x="748" y="409"/>
                  <a:pt x="765" y="428"/>
                </a:cubicBezTo>
                <a:cubicBezTo>
                  <a:pt x="780" y="444"/>
                  <a:pt x="792" y="461"/>
                  <a:pt x="801" y="480"/>
                </a:cubicBezTo>
                <a:cubicBezTo>
                  <a:pt x="801" y="481"/>
                  <a:pt x="801" y="481"/>
                  <a:pt x="802" y="481"/>
                </a:cubicBezTo>
                <a:cubicBezTo>
                  <a:pt x="838" y="484"/>
                  <a:pt x="849" y="531"/>
                  <a:pt x="846" y="548"/>
                </a:cubicBezTo>
                <a:close/>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729" y="0"/>
                </a:moveTo>
                <a:cubicBezTo>
                  <a:pt x="675" y="0"/>
                  <a:pt x="631" y="44"/>
                  <a:pt x="631" y="98"/>
                </a:cubicBezTo>
                <a:cubicBezTo>
                  <a:pt x="631" y="152"/>
                  <a:pt x="675" y="196"/>
                  <a:pt x="729" y="196"/>
                </a:cubicBezTo>
                <a:cubicBezTo>
                  <a:pt x="784" y="196"/>
                  <a:pt x="827" y="152"/>
                  <a:pt x="827" y="98"/>
                </a:cubicBezTo>
                <a:cubicBezTo>
                  <a:pt x="827" y="44"/>
                  <a:pt x="784" y="0"/>
                  <a:pt x="729" y="0"/>
                </a:cubicBezTo>
                <a:close/>
                <a:moveTo>
                  <a:pt x="414" y="196"/>
                </a:moveTo>
                <a:cubicBezTo>
                  <a:pt x="421" y="196"/>
                  <a:pt x="429" y="195"/>
                  <a:pt x="436" y="193"/>
                </a:cubicBezTo>
                <a:cubicBezTo>
                  <a:pt x="427" y="144"/>
                  <a:pt x="427" y="144"/>
                  <a:pt x="427" y="144"/>
                </a:cubicBezTo>
                <a:cubicBezTo>
                  <a:pt x="421" y="117"/>
                  <a:pt x="430" y="98"/>
                  <a:pt x="438" y="87"/>
                </a:cubicBezTo>
                <a:cubicBezTo>
                  <a:pt x="453" y="65"/>
                  <a:pt x="477" y="60"/>
                  <a:pt x="484" y="59"/>
                </a:cubicBezTo>
                <a:cubicBezTo>
                  <a:pt x="489" y="58"/>
                  <a:pt x="495" y="57"/>
                  <a:pt x="502" y="57"/>
                </a:cubicBezTo>
                <a:cubicBezTo>
                  <a:pt x="502" y="57"/>
                  <a:pt x="502" y="57"/>
                  <a:pt x="503" y="57"/>
                </a:cubicBezTo>
                <a:cubicBezTo>
                  <a:pt x="487" y="23"/>
                  <a:pt x="453" y="0"/>
                  <a:pt x="414" y="0"/>
                </a:cubicBezTo>
                <a:cubicBezTo>
                  <a:pt x="360" y="0"/>
                  <a:pt x="316" y="44"/>
                  <a:pt x="316" y="98"/>
                </a:cubicBezTo>
                <a:cubicBezTo>
                  <a:pt x="316" y="152"/>
                  <a:pt x="360" y="196"/>
                  <a:pt x="414" y="196"/>
                </a:cubicBezTo>
                <a:close/>
              </a:path>
            </a:pathLst>
          </a:custGeom>
          <a:solidFill>
            <a:schemeClr val="tx1"/>
          </a:solidFill>
          <a:ln>
            <a:noFill/>
          </a:ln>
        </p:spPr>
        <p:txBody>
          <a:bodyPr vert="horz" wrap="square" lIns="67227" tIns="33613" rIns="67227" bIns="33613" numCol="1" anchor="t" anchorCtr="0" compatLnSpc="1">
            <a:prstTxWarp prst="textNoShape">
              <a:avLst/>
            </a:prstTxWarp>
          </a:bodyPr>
          <a:lstStyle/>
          <a:p>
            <a:endParaRPr lang="en-US"/>
          </a:p>
        </p:txBody>
      </p:sp>
      <p:sp>
        <p:nvSpPr>
          <p:cNvPr id="34" name="Freeform 21"/>
          <p:cNvSpPr>
            <a:spLocks noEditPoints="1"/>
          </p:cNvSpPr>
          <p:nvPr/>
        </p:nvSpPr>
        <p:spPr bwMode="auto">
          <a:xfrm>
            <a:off x="3836247" y="2478628"/>
            <a:ext cx="753059" cy="812164"/>
          </a:xfrm>
          <a:custGeom>
            <a:avLst/>
            <a:gdLst>
              <a:gd name="T0" fmla="*/ 461 w 994"/>
              <a:gd name="T1" fmla="*/ 747 h 1072"/>
              <a:gd name="T2" fmla="*/ 359 w 994"/>
              <a:gd name="T3" fmla="*/ 1072 h 1072"/>
              <a:gd name="T4" fmla="*/ 107 w 994"/>
              <a:gd name="T5" fmla="*/ 999 h 1072"/>
              <a:gd name="T6" fmla="*/ 59 w 994"/>
              <a:gd name="T7" fmla="*/ 770 h 1072"/>
              <a:gd name="T8" fmla="*/ 39 w 994"/>
              <a:gd name="T9" fmla="*/ 728 h 1072"/>
              <a:gd name="T10" fmla="*/ 22 w 994"/>
              <a:gd name="T11" fmla="*/ 681 h 1072"/>
              <a:gd name="T12" fmla="*/ 12 w 994"/>
              <a:gd name="T13" fmla="*/ 639 h 1072"/>
              <a:gd name="T14" fmla="*/ 4 w 994"/>
              <a:gd name="T15" fmla="*/ 594 h 1072"/>
              <a:gd name="T16" fmla="*/ 1 w 994"/>
              <a:gd name="T17" fmla="*/ 539 h 1072"/>
              <a:gd name="T18" fmla="*/ 3 w 994"/>
              <a:gd name="T19" fmla="*/ 486 h 1072"/>
              <a:gd name="T20" fmla="*/ 11 w 994"/>
              <a:gd name="T21" fmla="*/ 436 h 1072"/>
              <a:gd name="T22" fmla="*/ 23 w 994"/>
              <a:gd name="T23" fmla="*/ 388 h 1072"/>
              <a:gd name="T24" fmla="*/ 41 w 994"/>
              <a:gd name="T25" fmla="*/ 340 h 1072"/>
              <a:gd name="T26" fmla="*/ 43 w 994"/>
              <a:gd name="T27" fmla="*/ 336 h 1072"/>
              <a:gd name="T28" fmla="*/ 314 w 994"/>
              <a:gd name="T29" fmla="*/ 75 h 1072"/>
              <a:gd name="T30" fmla="*/ 378 w 994"/>
              <a:gd name="T31" fmla="*/ 237 h 1072"/>
              <a:gd name="T32" fmla="*/ 201 w 994"/>
              <a:gd name="T33" fmla="*/ 409 h 1072"/>
              <a:gd name="T34" fmla="*/ 189 w 994"/>
              <a:gd name="T35" fmla="*/ 440 h 1072"/>
              <a:gd name="T36" fmla="*/ 181 w 994"/>
              <a:gd name="T37" fmla="*/ 472 h 1072"/>
              <a:gd name="T38" fmla="*/ 176 w 994"/>
              <a:gd name="T39" fmla="*/ 504 h 1072"/>
              <a:gd name="T40" fmla="*/ 175 w 994"/>
              <a:gd name="T41" fmla="*/ 536 h 1072"/>
              <a:gd name="T42" fmla="*/ 179 w 994"/>
              <a:gd name="T43" fmla="*/ 590 h 1072"/>
              <a:gd name="T44" fmla="*/ 191 w 994"/>
              <a:gd name="T45" fmla="*/ 637 h 1072"/>
              <a:gd name="T46" fmla="*/ 210 w 994"/>
              <a:gd name="T47" fmla="*/ 681 h 1072"/>
              <a:gd name="T48" fmla="*/ 238 w 994"/>
              <a:gd name="T49" fmla="*/ 727 h 1072"/>
              <a:gd name="T50" fmla="*/ 265 w 994"/>
              <a:gd name="T51" fmla="*/ 759 h 1072"/>
              <a:gd name="T52" fmla="*/ 389 w 994"/>
              <a:gd name="T53" fmla="*/ 717 h 1072"/>
              <a:gd name="T54" fmla="*/ 991 w 994"/>
              <a:gd name="T55" fmla="*/ 492 h 1072"/>
              <a:gd name="T56" fmla="*/ 985 w 994"/>
              <a:gd name="T57" fmla="*/ 446 h 1072"/>
              <a:gd name="T58" fmla="*/ 973 w 994"/>
              <a:gd name="T59" fmla="*/ 394 h 1072"/>
              <a:gd name="T60" fmla="*/ 957 w 994"/>
              <a:gd name="T61" fmla="*/ 348 h 1072"/>
              <a:gd name="T62" fmla="*/ 936 w 994"/>
              <a:gd name="T63" fmla="*/ 304 h 1072"/>
              <a:gd name="T64" fmla="*/ 810 w 994"/>
              <a:gd name="T65" fmla="*/ 151 h 1072"/>
              <a:gd name="T66" fmla="*/ 857 w 994"/>
              <a:gd name="T67" fmla="*/ 0 h 1072"/>
              <a:gd name="T68" fmla="*/ 533 w 994"/>
              <a:gd name="T69" fmla="*/ 103 h 1072"/>
              <a:gd name="T70" fmla="*/ 606 w 994"/>
              <a:gd name="T71" fmla="*/ 355 h 1072"/>
              <a:gd name="T72" fmla="*/ 728 w 994"/>
              <a:gd name="T73" fmla="*/ 312 h 1072"/>
              <a:gd name="T74" fmla="*/ 756 w 994"/>
              <a:gd name="T75" fmla="*/ 345 h 1072"/>
              <a:gd name="T76" fmla="*/ 784 w 994"/>
              <a:gd name="T77" fmla="*/ 390 h 1072"/>
              <a:gd name="T78" fmla="*/ 803 w 994"/>
              <a:gd name="T79" fmla="*/ 435 h 1072"/>
              <a:gd name="T80" fmla="*/ 815 w 994"/>
              <a:gd name="T81" fmla="*/ 482 h 1072"/>
              <a:gd name="T82" fmla="*/ 819 w 994"/>
              <a:gd name="T83" fmla="*/ 536 h 1072"/>
              <a:gd name="T84" fmla="*/ 818 w 994"/>
              <a:gd name="T85" fmla="*/ 568 h 1072"/>
              <a:gd name="T86" fmla="*/ 813 w 994"/>
              <a:gd name="T87" fmla="*/ 600 h 1072"/>
              <a:gd name="T88" fmla="*/ 805 w 994"/>
              <a:gd name="T89" fmla="*/ 632 h 1072"/>
              <a:gd name="T90" fmla="*/ 793 w 994"/>
              <a:gd name="T91" fmla="*/ 662 h 1072"/>
              <a:gd name="T92" fmla="*/ 616 w 994"/>
              <a:gd name="T93" fmla="*/ 835 h 1072"/>
              <a:gd name="T94" fmla="*/ 680 w 994"/>
              <a:gd name="T95" fmla="*/ 997 h 1072"/>
              <a:gd name="T96" fmla="*/ 951 w 994"/>
              <a:gd name="T97" fmla="*/ 735 h 1072"/>
              <a:gd name="T98" fmla="*/ 953 w 994"/>
              <a:gd name="T99" fmla="*/ 732 h 1072"/>
              <a:gd name="T100" fmla="*/ 971 w 994"/>
              <a:gd name="T101" fmla="*/ 685 h 1072"/>
              <a:gd name="T102" fmla="*/ 983 w 994"/>
              <a:gd name="T103" fmla="*/ 636 h 1072"/>
              <a:gd name="T104" fmla="*/ 991 w 994"/>
              <a:gd name="T105" fmla="*/ 586 h 1072"/>
              <a:gd name="T106" fmla="*/ 993 w 994"/>
              <a:gd name="T107" fmla="*/ 533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4" h="1072">
                <a:moveTo>
                  <a:pt x="389" y="717"/>
                </a:moveTo>
                <a:cubicBezTo>
                  <a:pt x="428" y="677"/>
                  <a:pt x="461" y="691"/>
                  <a:pt x="461" y="747"/>
                </a:cubicBezTo>
                <a:cubicBezTo>
                  <a:pt x="461" y="969"/>
                  <a:pt x="461" y="969"/>
                  <a:pt x="461" y="969"/>
                </a:cubicBezTo>
                <a:cubicBezTo>
                  <a:pt x="461" y="1025"/>
                  <a:pt x="415" y="1072"/>
                  <a:pt x="359" y="1072"/>
                </a:cubicBezTo>
                <a:cubicBezTo>
                  <a:pt x="137" y="1072"/>
                  <a:pt x="137" y="1072"/>
                  <a:pt x="137" y="1072"/>
                </a:cubicBezTo>
                <a:cubicBezTo>
                  <a:pt x="80" y="1072"/>
                  <a:pt x="67" y="1039"/>
                  <a:pt x="107" y="999"/>
                </a:cubicBezTo>
                <a:cubicBezTo>
                  <a:pt x="184" y="921"/>
                  <a:pt x="184" y="921"/>
                  <a:pt x="184" y="921"/>
                </a:cubicBezTo>
                <a:cubicBezTo>
                  <a:pt x="133" y="880"/>
                  <a:pt x="90" y="828"/>
                  <a:pt x="59" y="770"/>
                </a:cubicBezTo>
                <a:cubicBezTo>
                  <a:pt x="58" y="768"/>
                  <a:pt x="58" y="768"/>
                  <a:pt x="58" y="768"/>
                </a:cubicBezTo>
                <a:cubicBezTo>
                  <a:pt x="51" y="755"/>
                  <a:pt x="45" y="742"/>
                  <a:pt x="39" y="728"/>
                </a:cubicBezTo>
                <a:cubicBezTo>
                  <a:pt x="37" y="724"/>
                  <a:pt x="37" y="724"/>
                  <a:pt x="37" y="724"/>
                </a:cubicBezTo>
                <a:cubicBezTo>
                  <a:pt x="32" y="710"/>
                  <a:pt x="26" y="696"/>
                  <a:pt x="22" y="681"/>
                </a:cubicBezTo>
                <a:cubicBezTo>
                  <a:pt x="21" y="677"/>
                  <a:pt x="21" y="677"/>
                  <a:pt x="21" y="677"/>
                </a:cubicBezTo>
                <a:cubicBezTo>
                  <a:pt x="17" y="665"/>
                  <a:pt x="14" y="652"/>
                  <a:pt x="12" y="639"/>
                </a:cubicBezTo>
                <a:cubicBezTo>
                  <a:pt x="9" y="625"/>
                  <a:pt x="9" y="625"/>
                  <a:pt x="9" y="625"/>
                </a:cubicBezTo>
                <a:cubicBezTo>
                  <a:pt x="7" y="615"/>
                  <a:pt x="6" y="605"/>
                  <a:pt x="4" y="594"/>
                </a:cubicBezTo>
                <a:cubicBezTo>
                  <a:pt x="3" y="580"/>
                  <a:pt x="3" y="580"/>
                  <a:pt x="3" y="580"/>
                </a:cubicBezTo>
                <a:cubicBezTo>
                  <a:pt x="2" y="567"/>
                  <a:pt x="1" y="553"/>
                  <a:pt x="1" y="539"/>
                </a:cubicBezTo>
                <a:cubicBezTo>
                  <a:pt x="0" y="536"/>
                  <a:pt x="0" y="536"/>
                  <a:pt x="0" y="536"/>
                </a:cubicBezTo>
                <a:cubicBezTo>
                  <a:pt x="0" y="519"/>
                  <a:pt x="1" y="502"/>
                  <a:pt x="3" y="486"/>
                </a:cubicBezTo>
                <a:cubicBezTo>
                  <a:pt x="5" y="474"/>
                  <a:pt x="5" y="474"/>
                  <a:pt x="5" y="474"/>
                </a:cubicBezTo>
                <a:cubicBezTo>
                  <a:pt x="6" y="461"/>
                  <a:pt x="8" y="449"/>
                  <a:pt x="11" y="436"/>
                </a:cubicBezTo>
                <a:cubicBezTo>
                  <a:pt x="14" y="425"/>
                  <a:pt x="14" y="425"/>
                  <a:pt x="14" y="425"/>
                </a:cubicBezTo>
                <a:cubicBezTo>
                  <a:pt x="16" y="412"/>
                  <a:pt x="19" y="400"/>
                  <a:pt x="23" y="388"/>
                </a:cubicBezTo>
                <a:cubicBezTo>
                  <a:pt x="27" y="378"/>
                  <a:pt x="27" y="378"/>
                  <a:pt x="27" y="378"/>
                </a:cubicBezTo>
                <a:cubicBezTo>
                  <a:pt x="31" y="365"/>
                  <a:pt x="36" y="353"/>
                  <a:pt x="41" y="340"/>
                </a:cubicBezTo>
                <a:cubicBezTo>
                  <a:pt x="42" y="339"/>
                  <a:pt x="42" y="339"/>
                  <a:pt x="42" y="339"/>
                </a:cubicBezTo>
                <a:cubicBezTo>
                  <a:pt x="43" y="336"/>
                  <a:pt x="43" y="336"/>
                  <a:pt x="43" y="336"/>
                </a:cubicBezTo>
                <a:cubicBezTo>
                  <a:pt x="67" y="281"/>
                  <a:pt x="101" y="230"/>
                  <a:pt x="146" y="186"/>
                </a:cubicBezTo>
                <a:cubicBezTo>
                  <a:pt x="194" y="137"/>
                  <a:pt x="251" y="100"/>
                  <a:pt x="314" y="75"/>
                </a:cubicBezTo>
                <a:cubicBezTo>
                  <a:pt x="359" y="58"/>
                  <a:pt x="409" y="80"/>
                  <a:pt x="427" y="124"/>
                </a:cubicBezTo>
                <a:cubicBezTo>
                  <a:pt x="445" y="169"/>
                  <a:pt x="423" y="220"/>
                  <a:pt x="378" y="237"/>
                </a:cubicBezTo>
                <a:cubicBezTo>
                  <a:pt x="337" y="253"/>
                  <a:pt x="300" y="278"/>
                  <a:pt x="269" y="309"/>
                </a:cubicBezTo>
                <a:cubicBezTo>
                  <a:pt x="239" y="338"/>
                  <a:pt x="217" y="372"/>
                  <a:pt x="201" y="409"/>
                </a:cubicBezTo>
                <a:cubicBezTo>
                  <a:pt x="197" y="417"/>
                  <a:pt x="195" y="424"/>
                  <a:pt x="192" y="432"/>
                </a:cubicBezTo>
                <a:cubicBezTo>
                  <a:pt x="189" y="440"/>
                  <a:pt x="189" y="440"/>
                  <a:pt x="189" y="440"/>
                </a:cubicBezTo>
                <a:cubicBezTo>
                  <a:pt x="187" y="447"/>
                  <a:pt x="186" y="453"/>
                  <a:pt x="184" y="460"/>
                </a:cubicBezTo>
                <a:cubicBezTo>
                  <a:pt x="181" y="472"/>
                  <a:pt x="181" y="472"/>
                  <a:pt x="181" y="472"/>
                </a:cubicBezTo>
                <a:cubicBezTo>
                  <a:pt x="180" y="478"/>
                  <a:pt x="179" y="483"/>
                  <a:pt x="178" y="489"/>
                </a:cubicBezTo>
                <a:cubicBezTo>
                  <a:pt x="176" y="504"/>
                  <a:pt x="176" y="504"/>
                  <a:pt x="176" y="504"/>
                </a:cubicBezTo>
                <a:cubicBezTo>
                  <a:pt x="175" y="514"/>
                  <a:pt x="175" y="524"/>
                  <a:pt x="175" y="534"/>
                </a:cubicBezTo>
                <a:cubicBezTo>
                  <a:pt x="175" y="536"/>
                  <a:pt x="175" y="536"/>
                  <a:pt x="175" y="536"/>
                </a:cubicBezTo>
                <a:cubicBezTo>
                  <a:pt x="175" y="551"/>
                  <a:pt x="176" y="565"/>
                  <a:pt x="178" y="579"/>
                </a:cubicBezTo>
                <a:cubicBezTo>
                  <a:pt x="179" y="590"/>
                  <a:pt x="179" y="590"/>
                  <a:pt x="179" y="590"/>
                </a:cubicBezTo>
                <a:cubicBezTo>
                  <a:pt x="182" y="604"/>
                  <a:pt x="185" y="617"/>
                  <a:pt x="189" y="630"/>
                </a:cubicBezTo>
                <a:cubicBezTo>
                  <a:pt x="191" y="637"/>
                  <a:pt x="191" y="637"/>
                  <a:pt x="191" y="637"/>
                </a:cubicBezTo>
                <a:cubicBezTo>
                  <a:pt x="194" y="647"/>
                  <a:pt x="199" y="658"/>
                  <a:pt x="203" y="668"/>
                </a:cubicBezTo>
                <a:cubicBezTo>
                  <a:pt x="210" y="681"/>
                  <a:pt x="210" y="681"/>
                  <a:pt x="210" y="681"/>
                </a:cubicBezTo>
                <a:cubicBezTo>
                  <a:pt x="214" y="691"/>
                  <a:pt x="220" y="701"/>
                  <a:pt x="226" y="710"/>
                </a:cubicBezTo>
                <a:cubicBezTo>
                  <a:pt x="230" y="716"/>
                  <a:pt x="234" y="721"/>
                  <a:pt x="238" y="727"/>
                </a:cubicBezTo>
                <a:cubicBezTo>
                  <a:pt x="242" y="733"/>
                  <a:pt x="247" y="739"/>
                  <a:pt x="252" y="745"/>
                </a:cubicBezTo>
                <a:cubicBezTo>
                  <a:pt x="265" y="759"/>
                  <a:pt x="265" y="759"/>
                  <a:pt x="265" y="759"/>
                </a:cubicBezTo>
                <a:cubicBezTo>
                  <a:pt x="279" y="773"/>
                  <a:pt x="293" y="785"/>
                  <a:pt x="309" y="797"/>
                </a:cubicBezTo>
                <a:cubicBezTo>
                  <a:pt x="389" y="717"/>
                  <a:pt x="389" y="717"/>
                  <a:pt x="389" y="717"/>
                </a:cubicBezTo>
                <a:moveTo>
                  <a:pt x="993" y="533"/>
                </a:moveTo>
                <a:cubicBezTo>
                  <a:pt x="993" y="519"/>
                  <a:pt x="993" y="505"/>
                  <a:pt x="991" y="492"/>
                </a:cubicBezTo>
                <a:cubicBezTo>
                  <a:pt x="990" y="478"/>
                  <a:pt x="990" y="478"/>
                  <a:pt x="990" y="478"/>
                </a:cubicBezTo>
                <a:cubicBezTo>
                  <a:pt x="989" y="467"/>
                  <a:pt x="987" y="457"/>
                  <a:pt x="985" y="446"/>
                </a:cubicBezTo>
                <a:cubicBezTo>
                  <a:pt x="983" y="433"/>
                  <a:pt x="983" y="433"/>
                  <a:pt x="983" y="433"/>
                </a:cubicBezTo>
                <a:cubicBezTo>
                  <a:pt x="980" y="420"/>
                  <a:pt x="977" y="407"/>
                  <a:pt x="973" y="394"/>
                </a:cubicBezTo>
                <a:cubicBezTo>
                  <a:pt x="972" y="391"/>
                  <a:pt x="972" y="391"/>
                  <a:pt x="972" y="391"/>
                </a:cubicBezTo>
                <a:cubicBezTo>
                  <a:pt x="968" y="377"/>
                  <a:pt x="962" y="362"/>
                  <a:pt x="957" y="348"/>
                </a:cubicBezTo>
                <a:cubicBezTo>
                  <a:pt x="955" y="344"/>
                  <a:pt x="955" y="344"/>
                  <a:pt x="955" y="344"/>
                </a:cubicBezTo>
                <a:cubicBezTo>
                  <a:pt x="949" y="330"/>
                  <a:pt x="943" y="317"/>
                  <a:pt x="936" y="304"/>
                </a:cubicBezTo>
                <a:cubicBezTo>
                  <a:pt x="935" y="302"/>
                  <a:pt x="935" y="302"/>
                  <a:pt x="935" y="302"/>
                </a:cubicBezTo>
                <a:cubicBezTo>
                  <a:pt x="904" y="244"/>
                  <a:pt x="862" y="192"/>
                  <a:pt x="810" y="151"/>
                </a:cubicBezTo>
                <a:cubicBezTo>
                  <a:pt x="887" y="73"/>
                  <a:pt x="887" y="73"/>
                  <a:pt x="887" y="73"/>
                </a:cubicBezTo>
                <a:cubicBezTo>
                  <a:pt x="927" y="33"/>
                  <a:pt x="914" y="0"/>
                  <a:pt x="857" y="0"/>
                </a:cubicBezTo>
                <a:cubicBezTo>
                  <a:pt x="636" y="0"/>
                  <a:pt x="636" y="0"/>
                  <a:pt x="636" y="0"/>
                </a:cubicBezTo>
                <a:cubicBezTo>
                  <a:pt x="579" y="0"/>
                  <a:pt x="533" y="47"/>
                  <a:pt x="533" y="103"/>
                </a:cubicBezTo>
                <a:cubicBezTo>
                  <a:pt x="533" y="325"/>
                  <a:pt x="533" y="325"/>
                  <a:pt x="533" y="325"/>
                </a:cubicBezTo>
                <a:cubicBezTo>
                  <a:pt x="533" y="381"/>
                  <a:pt x="566" y="395"/>
                  <a:pt x="606" y="355"/>
                </a:cubicBezTo>
                <a:cubicBezTo>
                  <a:pt x="685" y="275"/>
                  <a:pt x="685" y="275"/>
                  <a:pt x="685" y="275"/>
                </a:cubicBezTo>
                <a:cubicBezTo>
                  <a:pt x="701" y="286"/>
                  <a:pt x="715" y="299"/>
                  <a:pt x="728" y="312"/>
                </a:cubicBezTo>
                <a:cubicBezTo>
                  <a:pt x="733" y="317"/>
                  <a:pt x="738" y="322"/>
                  <a:pt x="742" y="327"/>
                </a:cubicBezTo>
                <a:cubicBezTo>
                  <a:pt x="747" y="333"/>
                  <a:pt x="752" y="339"/>
                  <a:pt x="756" y="345"/>
                </a:cubicBezTo>
                <a:cubicBezTo>
                  <a:pt x="760" y="351"/>
                  <a:pt x="765" y="357"/>
                  <a:pt x="768" y="363"/>
                </a:cubicBezTo>
                <a:cubicBezTo>
                  <a:pt x="774" y="372"/>
                  <a:pt x="780" y="381"/>
                  <a:pt x="784" y="390"/>
                </a:cubicBezTo>
                <a:cubicBezTo>
                  <a:pt x="791" y="404"/>
                  <a:pt x="791" y="404"/>
                  <a:pt x="791" y="404"/>
                </a:cubicBezTo>
                <a:cubicBezTo>
                  <a:pt x="795" y="414"/>
                  <a:pt x="800" y="424"/>
                  <a:pt x="803" y="435"/>
                </a:cubicBezTo>
                <a:cubicBezTo>
                  <a:pt x="805" y="442"/>
                  <a:pt x="805" y="442"/>
                  <a:pt x="805" y="442"/>
                </a:cubicBezTo>
                <a:cubicBezTo>
                  <a:pt x="809" y="455"/>
                  <a:pt x="812" y="468"/>
                  <a:pt x="815" y="482"/>
                </a:cubicBezTo>
                <a:cubicBezTo>
                  <a:pt x="816" y="493"/>
                  <a:pt x="816" y="493"/>
                  <a:pt x="816" y="493"/>
                </a:cubicBezTo>
                <a:cubicBezTo>
                  <a:pt x="818" y="507"/>
                  <a:pt x="819" y="521"/>
                  <a:pt x="819" y="536"/>
                </a:cubicBezTo>
                <a:cubicBezTo>
                  <a:pt x="819" y="536"/>
                  <a:pt x="819" y="536"/>
                  <a:pt x="819" y="536"/>
                </a:cubicBezTo>
                <a:cubicBezTo>
                  <a:pt x="819" y="547"/>
                  <a:pt x="819" y="558"/>
                  <a:pt x="818" y="568"/>
                </a:cubicBezTo>
                <a:cubicBezTo>
                  <a:pt x="816" y="582"/>
                  <a:pt x="816" y="582"/>
                  <a:pt x="816" y="582"/>
                </a:cubicBezTo>
                <a:cubicBezTo>
                  <a:pt x="815" y="588"/>
                  <a:pt x="814" y="594"/>
                  <a:pt x="813" y="600"/>
                </a:cubicBezTo>
                <a:cubicBezTo>
                  <a:pt x="810" y="612"/>
                  <a:pt x="810" y="612"/>
                  <a:pt x="810" y="612"/>
                </a:cubicBezTo>
                <a:cubicBezTo>
                  <a:pt x="808" y="619"/>
                  <a:pt x="807" y="625"/>
                  <a:pt x="805" y="632"/>
                </a:cubicBezTo>
                <a:cubicBezTo>
                  <a:pt x="802" y="640"/>
                  <a:pt x="802" y="640"/>
                  <a:pt x="802" y="640"/>
                </a:cubicBezTo>
                <a:cubicBezTo>
                  <a:pt x="799" y="648"/>
                  <a:pt x="797" y="655"/>
                  <a:pt x="793" y="662"/>
                </a:cubicBezTo>
                <a:cubicBezTo>
                  <a:pt x="778" y="700"/>
                  <a:pt x="755" y="734"/>
                  <a:pt x="725" y="763"/>
                </a:cubicBezTo>
                <a:cubicBezTo>
                  <a:pt x="694" y="795"/>
                  <a:pt x="657" y="819"/>
                  <a:pt x="616" y="835"/>
                </a:cubicBezTo>
                <a:cubicBezTo>
                  <a:pt x="571" y="852"/>
                  <a:pt x="549" y="903"/>
                  <a:pt x="567" y="948"/>
                </a:cubicBezTo>
                <a:cubicBezTo>
                  <a:pt x="585" y="992"/>
                  <a:pt x="635" y="1014"/>
                  <a:pt x="680" y="997"/>
                </a:cubicBezTo>
                <a:cubicBezTo>
                  <a:pt x="743" y="972"/>
                  <a:pt x="800" y="935"/>
                  <a:pt x="849" y="886"/>
                </a:cubicBezTo>
                <a:cubicBezTo>
                  <a:pt x="893" y="842"/>
                  <a:pt x="927" y="791"/>
                  <a:pt x="951" y="735"/>
                </a:cubicBezTo>
                <a:cubicBezTo>
                  <a:pt x="953" y="734"/>
                  <a:pt x="953" y="734"/>
                  <a:pt x="953" y="734"/>
                </a:cubicBezTo>
                <a:cubicBezTo>
                  <a:pt x="953" y="732"/>
                  <a:pt x="953" y="732"/>
                  <a:pt x="953" y="732"/>
                </a:cubicBezTo>
                <a:cubicBezTo>
                  <a:pt x="959" y="719"/>
                  <a:pt x="963" y="706"/>
                  <a:pt x="968" y="693"/>
                </a:cubicBezTo>
                <a:cubicBezTo>
                  <a:pt x="971" y="685"/>
                  <a:pt x="971" y="685"/>
                  <a:pt x="971" y="685"/>
                </a:cubicBezTo>
                <a:cubicBezTo>
                  <a:pt x="975" y="672"/>
                  <a:pt x="978" y="659"/>
                  <a:pt x="981" y="646"/>
                </a:cubicBezTo>
                <a:cubicBezTo>
                  <a:pt x="983" y="636"/>
                  <a:pt x="983" y="636"/>
                  <a:pt x="983" y="636"/>
                </a:cubicBezTo>
                <a:cubicBezTo>
                  <a:pt x="986" y="623"/>
                  <a:pt x="988" y="609"/>
                  <a:pt x="990" y="596"/>
                </a:cubicBezTo>
                <a:cubicBezTo>
                  <a:pt x="991" y="586"/>
                  <a:pt x="991" y="586"/>
                  <a:pt x="991" y="586"/>
                </a:cubicBezTo>
                <a:cubicBezTo>
                  <a:pt x="993" y="570"/>
                  <a:pt x="994" y="553"/>
                  <a:pt x="994" y="536"/>
                </a:cubicBezTo>
                <a:lnTo>
                  <a:pt x="993" y="533"/>
                </a:lnTo>
                <a:close/>
              </a:path>
            </a:pathLst>
          </a:custGeom>
          <a:solidFill>
            <a:schemeClr val="tx1"/>
          </a:solidFill>
          <a:ln>
            <a:noFill/>
          </a:ln>
        </p:spPr>
        <p:txBody>
          <a:bodyPr vert="horz" wrap="square" lIns="67227" tIns="33613" rIns="67227" bIns="33613" numCol="1" anchor="t" anchorCtr="0" compatLnSpc="1">
            <a:prstTxWarp prst="textNoShape">
              <a:avLst/>
            </a:prstTxWarp>
          </a:bodyPr>
          <a:lstStyle/>
          <a:p>
            <a:endParaRPr lang="en-US"/>
          </a:p>
        </p:txBody>
      </p:sp>
    </p:spTree>
    <p:extLst>
      <p:ext uri="{BB962C8B-B14F-4D97-AF65-F5344CB8AC3E}">
        <p14:creationId xmlns:p14="http://schemas.microsoft.com/office/powerpoint/2010/main" val="184340962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29" y="340541"/>
            <a:ext cx="7929405" cy="550174"/>
          </a:xfrm>
        </p:spPr>
        <p:txBody>
          <a:bodyPr/>
          <a:lstStyle/>
          <a:p>
            <a:r>
              <a:rPr lang="en-US" sz="2600" dirty="0"/>
              <a:t>Delivering on SDN with Windows Server &amp; System Center   </a:t>
            </a:r>
          </a:p>
        </p:txBody>
      </p:sp>
      <p:sp>
        <p:nvSpPr>
          <p:cNvPr id="8" name="Rectangle 7"/>
          <p:cNvSpPr/>
          <p:nvPr/>
        </p:nvSpPr>
        <p:spPr bwMode="auto">
          <a:xfrm>
            <a:off x="5940555" y="1671971"/>
            <a:ext cx="2651760" cy="2508770"/>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53" tIns="107563" rIns="134453" bIns="107563" numCol="1" rtlCol="0" anchor="t" anchorCtr="0" compatLnSpc="1">
            <a:prstTxWarp prst="textNoShape">
              <a:avLst/>
            </a:prstTxWarp>
          </a:bodyPr>
          <a:lstStyle/>
          <a:p>
            <a:pPr defTabSz="685553" fontAlgn="base">
              <a:lnSpc>
                <a:spcPct val="90000"/>
              </a:lnSpc>
              <a:spcBef>
                <a:spcPts val="1200"/>
              </a:spcBef>
              <a:spcAft>
                <a:spcPct val="0"/>
              </a:spcAft>
            </a:pPr>
            <a:r>
              <a:rPr lang="en-US" sz="1600" spc="-37" dirty="0">
                <a:solidFill>
                  <a:srgbClr val="FFFFFF"/>
                </a:solidFill>
              </a:rPr>
              <a:t>Dynamic, policy-driven network (re)configuration</a:t>
            </a:r>
          </a:p>
          <a:p>
            <a:pPr defTabSz="685553" fontAlgn="base">
              <a:lnSpc>
                <a:spcPct val="90000"/>
              </a:lnSpc>
              <a:spcBef>
                <a:spcPts val="1200"/>
              </a:spcBef>
              <a:spcAft>
                <a:spcPct val="0"/>
              </a:spcAft>
            </a:pPr>
            <a:r>
              <a:rPr lang="en-US" sz="1600" spc="-37" dirty="0" smtClean="0">
                <a:solidFill>
                  <a:srgbClr val="FFFFFF"/>
                </a:solidFill>
              </a:rPr>
              <a:t>Consistent</a:t>
            </a:r>
            <a:r>
              <a:rPr lang="en-US" sz="1600" spc="-37" dirty="0">
                <a:solidFill>
                  <a:srgbClr val="FFFFFF"/>
                </a:solidFill>
              </a:rPr>
              <a:t>, profile-based deployment of SDN traffic policies through distributed virtual switch </a:t>
            </a:r>
          </a:p>
          <a:p>
            <a:pPr defTabSz="685553" fontAlgn="base">
              <a:lnSpc>
                <a:spcPct val="90000"/>
              </a:lnSpc>
              <a:spcBef>
                <a:spcPts val="1200"/>
              </a:spcBef>
              <a:spcAft>
                <a:spcPct val="0"/>
              </a:spcAft>
            </a:pPr>
            <a:r>
              <a:rPr lang="en-US" sz="1600" spc="-37" dirty="0" smtClean="0">
                <a:solidFill>
                  <a:srgbClr val="FFFFFF"/>
                </a:solidFill>
              </a:rPr>
              <a:t>Provision </a:t>
            </a:r>
            <a:r>
              <a:rPr lang="en-US" sz="1600" spc="-37" dirty="0">
                <a:solidFill>
                  <a:srgbClr val="FFFFFF"/>
                </a:solidFill>
              </a:rPr>
              <a:t>load balancers, site-to-site VPNs  </a:t>
            </a:r>
            <a:r>
              <a:rPr lang="en-US" sz="1600" spc="-37" dirty="0" smtClean="0">
                <a:solidFill>
                  <a:srgbClr val="FFFFFF"/>
                </a:solidFill>
              </a:rPr>
              <a:t>and gateways </a:t>
            </a: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p:txBody>
      </p:sp>
      <p:sp>
        <p:nvSpPr>
          <p:cNvPr id="13" name="Rectangle 12"/>
          <p:cNvSpPr/>
          <p:nvPr/>
        </p:nvSpPr>
        <p:spPr bwMode="auto">
          <a:xfrm>
            <a:off x="3128588" y="1671971"/>
            <a:ext cx="2651760" cy="2517217"/>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53" tIns="107563" rIns="134453" bIns="107563" numCol="1" rtlCol="0" anchor="t" anchorCtr="0" compatLnSpc="1">
            <a:prstTxWarp prst="textNoShape">
              <a:avLst/>
            </a:prstTxWarp>
          </a:bodyPr>
          <a:lstStyle/>
          <a:p>
            <a:pPr defTabSz="685553" fontAlgn="base">
              <a:lnSpc>
                <a:spcPct val="90000"/>
              </a:lnSpc>
              <a:spcBef>
                <a:spcPts val="1200"/>
              </a:spcBef>
              <a:spcAft>
                <a:spcPct val="0"/>
              </a:spcAft>
            </a:pPr>
            <a:r>
              <a:rPr lang="en-US" sz="1600" spc="-37" dirty="0">
                <a:solidFill>
                  <a:srgbClr val="FFFFFF"/>
                </a:solidFill>
              </a:rPr>
              <a:t>Integrated control plane to co-relate workload placement and virtual network policy</a:t>
            </a:r>
          </a:p>
          <a:p>
            <a:pPr defTabSz="685553" fontAlgn="base">
              <a:lnSpc>
                <a:spcPct val="90000"/>
              </a:lnSpc>
              <a:spcBef>
                <a:spcPts val="1200"/>
              </a:spcBef>
              <a:spcAft>
                <a:spcPct val="0"/>
              </a:spcAft>
            </a:pPr>
            <a:r>
              <a:rPr lang="en-US" sz="1600" spc="-37" dirty="0" smtClean="0">
                <a:solidFill>
                  <a:srgbClr val="FFFFFF"/>
                </a:solidFill>
              </a:rPr>
              <a:t>Dynamic </a:t>
            </a:r>
            <a:r>
              <a:rPr lang="en-US" sz="1600" spc="-37" dirty="0">
                <a:solidFill>
                  <a:srgbClr val="FFFFFF"/>
                </a:solidFill>
              </a:rPr>
              <a:t>traffic control policies with Network QoS</a:t>
            </a:r>
          </a:p>
          <a:p>
            <a:pPr defTabSz="685553" fontAlgn="base">
              <a:lnSpc>
                <a:spcPct val="90000"/>
              </a:lnSpc>
              <a:spcBef>
                <a:spcPts val="1200"/>
              </a:spcBef>
              <a:spcAft>
                <a:spcPct val="0"/>
              </a:spcAft>
            </a:pPr>
            <a:r>
              <a:rPr lang="en-US" sz="1600" spc="-37" dirty="0" smtClean="0">
                <a:solidFill>
                  <a:srgbClr val="FFFFFF"/>
                </a:solidFill>
              </a:rPr>
              <a:t>Traffic </a:t>
            </a:r>
            <a:r>
              <a:rPr lang="en-US" sz="1600" spc="-37" dirty="0">
                <a:solidFill>
                  <a:srgbClr val="FFFFFF"/>
                </a:solidFill>
              </a:rPr>
              <a:t>monitoring and flow control with switch extensions  </a:t>
            </a: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a:p>
            <a:pPr defTabSz="685553" fontAlgn="base">
              <a:lnSpc>
                <a:spcPct val="90000"/>
              </a:lnSpc>
              <a:spcBef>
                <a:spcPts val="1200"/>
              </a:spcBef>
              <a:spcAft>
                <a:spcPct val="0"/>
              </a:spcAft>
            </a:pPr>
            <a:endParaRPr lang="en-US" sz="1600" spc="-37" dirty="0">
              <a:solidFill>
                <a:srgbClr val="FFFFFF"/>
              </a:solidFill>
            </a:endParaRPr>
          </a:p>
        </p:txBody>
      </p:sp>
      <p:sp>
        <p:nvSpPr>
          <p:cNvPr id="15" name="Rectangle 14"/>
          <p:cNvSpPr/>
          <p:nvPr/>
        </p:nvSpPr>
        <p:spPr bwMode="auto">
          <a:xfrm>
            <a:off x="313904" y="1675198"/>
            <a:ext cx="2651760" cy="2477860"/>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53" tIns="107563" rIns="134453" bIns="107563" numCol="1" rtlCol="0" anchor="t" anchorCtr="0" compatLnSpc="1">
            <a:prstTxWarp prst="textNoShape">
              <a:avLst/>
            </a:prstTxWarp>
          </a:bodyPr>
          <a:lstStyle/>
          <a:p>
            <a:pPr defTabSz="685553" fontAlgn="base">
              <a:lnSpc>
                <a:spcPct val="90000"/>
              </a:lnSpc>
              <a:spcBef>
                <a:spcPts val="1200"/>
              </a:spcBef>
              <a:spcAft>
                <a:spcPct val="0"/>
              </a:spcAft>
            </a:pPr>
            <a:r>
              <a:rPr lang="en-US" sz="1600" spc="-37" dirty="0">
                <a:solidFill>
                  <a:srgbClr val="FFFFFF"/>
                </a:solidFill>
              </a:rPr>
              <a:t>Virtual network abstraction with multitenant isolation </a:t>
            </a:r>
          </a:p>
          <a:p>
            <a:pPr defTabSz="685553" fontAlgn="base">
              <a:lnSpc>
                <a:spcPct val="90000"/>
              </a:lnSpc>
              <a:spcBef>
                <a:spcPts val="1200"/>
              </a:spcBef>
              <a:spcAft>
                <a:spcPct val="0"/>
              </a:spcAft>
            </a:pPr>
            <a:r>
              <a:rPr lang="en-US" sz="1600" spc="-37" dirty="0" smtClean="0">
                <a:solidFill>
                  <a:srgbClr val="FFFFFF"/>
                </a:solidFill>
              </a:rPr>
              <a:t>BYOIP </a:t>
            </a:r>
            <a:r>
              <a:rPr lang="en-US" sz="1600" spc="-37" dirty="0">
                <a:solidFill>
                  <a:srgbClr val="FFFFFF"/>
                </a:solidFill>
              </a:rPr>
              <a:t>for tenant onboarding &amp; workload mobility </a:t>
            </a:r>
          </a:p>
          <a:p>
            <a:pPr defTabSz="685553" fontAlgn="base">
              <a:lnSpc>
                <a:spcPct val="90000"/>
              </a:lnSpc>
              <a:spcBef>
                <a:spcPts val="1200"/>
              </a:spcBef>
              <a:spcAft>
                <a:spcPct val="0"/>
              </a:spcAft>
            </a:pPr>
            <a:r>
              <a:rPr lang="en-US" sz="1600" spc="-37" dirty="0" smtClean="0">
                <a:solidFill>
                  <a:srgbClr val="FFFFFF"/>
                </a:solidFill>
              </a:rPr>
              <a:t>Secure </a:t>
            </a:r>
            <a:r>
              <a:rPr lang="en-US" sz="1600" spc="-37" dirty="0">
                <a:solidFill>
                  <a:srgbClr val="FFFFFF"/>
                </a:solidFill>
              </a:rPr>
              <a:t>cross-premises connectivity</a:t>
            </a:r>
          </a:p>
          <a:p>
            <a:pPr defTabSz="685553" fontAlgn="base">
              <a:lnSpc>
                <a:spcPct val="90000"/>
              </a:lnSpc>
              <a:spcBef>
                <a:spcPts val="1200"/>
              </a:spcBef>
              <a:spcAft>
                <a:spcPct val="0"/>
              </a:spcAft>
            </a:pPr>
            <a:endParaRPr lang="en-US" sz="1600" spc="-37" dirty="0">
              <a:solidFill>
                <a:srgbClr val="FFFFFF"/>
              </a:solidFill>
            </a:endParaRPr>
          </a:p>
        </p:txBody>
      </p:sp>
      <p:sp>
        <p:nvSpPr>
          <p:cNvPr id="4" name="Rectangle 3"/>
          <p:cNvSpPr/>
          <p:nvPr/>
        </p:nvSpPr>
        <p:spPr bwMode="auto">
          <a:xfrm>
            <a:off x="313903" y="1058818"/>
            <a:ext cx="2651760" cy="616379"/>
          </a:xfrm>
          <a:prstGeom prst="rect">
            <a:avLst/>
          </a:pr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0" rIns="91440" bIns="0" numCol="1" rtlCol="0" anchor="ctr" anchorCtr="0" compatLnSpc="1">
            <a:prstTxWarp prst="textNoShape">
              <a:avLst/>
            </a:prstTxWarp>
          </a:bodyPr>
          <a:lstStyle/>
          <a:p>
            <a:pPr defTabSz="685553" fontAlgn="base">
              <a:spcBef>
                <a:spcPct val="0"/>
              </a:spcBef>
              <a:spcAft>
                <a:spcPct val="0"/>
              </a:spcAft>
            </a:pPr>
            <a:r>
              <a:rPr lang="en-US" sz="2000" dirty="0">
                <a:gradFill>
                  <a:gsLst>
                    <a:gs pos="0">
                      <a:srgbClr val="FFFFFF"/>
                    </a:gs>
                    <a:gs pos="100000">
                      <a:srgbClr val="FFFFFF"/>
                    </a:gs>
                  </a:gsLst>
                  <a:lin ang="5400000" scaled="0"/>
                </a:gradFill>
              </a:rPr>
              <a:t>Flexibility </a:t>
            </a:r>
          </a:p>
        </p:txBody>
      </p:sp>
      <p:sp>
        <p:nvSpPr>
          <p:cNvPr id="27" name="Rectangle 26"/>
          <p:cNvSpPr/>
          <p:nvPr/>
        </p:nvSpPr>
        <p:spPr bwMode="auto">
          <a:xfrm>
            <a:off x="3128588" y="1058818"/>
            <a:ext cx="2651760" cy="616379"/>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0" rIns="91440" bIns="0" numCol="1" rtlCol="0" anchor="ctr" anchorCtr="0" compatLnSpc="1">
            <a:prstTxWarp prst="textNoShape">
              <a:avLst/>
            </a:prstTxWarp>
          </a:bodyPr>
          <a:lstStyle/>
          <a:p>
            <a:pPr defTabSz="685553" fontAlgn="base">
              <a:spcBef>
                <a:spcPct val="0"/>
              </a:spcBef>
              <a:spcAft>
                <a:spcPct val="0"/>
              </a:spcAft>
            </a:pPr>
            <a:r>
              <a:rPr lang="en-US" sz="2000" dirty="0">
                <a:gradFill>
                  <a:gsLst>
                    <a:gs pos="0">
                      <a:srgbClr val="FFFFFF"/>
                    </a:gs>
                    <a:gs pos="100000">
                      <a:srgbClr val="FFFFFF"/>
                    </a:gs>
                  </a:gsLst>
                  <a:lin ang="5400000" scaled="0"/>
                </a:gradFill>
              </a:rPr>
              <a:t>Control</a:t>
            </a:r>
          </a:p>
        </p:txBody>
      </p:sp>
      <p:sp>
        <p:nvSpPr>
          <p:cNvPr id="28" name="Rectangle 27"/>
          <p:cNvSpPr/>
          <p:nvPr/>
        </p:nvSpPr>
        <p:spPr bwMode="auto">
          <a:xfrm>
            <a:off x="5940556" y="1058818"/>
            <a:ext cx="2651760" cy="616379"/>
          </a:xfrm>
          <a:prstGeom prst="rect">
            <a:avLst/>
          </a:prstGeom>
          <a:solidFill>
            <a:srgbClr val="66CC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0" rIns="91440" bIns="0" numCol="1" rtlCol="0" anchor="ctr" anchorCtr="0" compatLnSpc="1">
            <a:prstTxWarp prst="textNoShape">
              <a:avLst/>
            </a:prstTxWarp>
          </a:bodyPr>
          <a:lstStyle/>
          <a:p>
            <a:pPr defTabSz="685553" fontAlgn="base">
              <a:spcBef>
                <a:spcPct val="0"/>
              </a:spcBef>
              <a:spcAft>
                <a:spcPct val="0"/>
              </a:spcAft>
            </a:pPr>
            <a:r>
              <a:rPr lang="en-US" sz="2000" dirty="0">
                <a:gradFill>
                  <a:gsLst>
                    <a:gs pos="0">
                      <a:srgbClr val="FFFFFF"/>
                    </a:gs>
                    <a:gs pos="100000">
                      <a:srgbClr val="FFFFFF"/>
                    </a:gs>
                  </a:gsLst>
                  <a:lin ang="5400000" scaled="0"/>
                </a:gradFill>
              </a:rPr>
              <a:t>Automation </a:t>
            </a:r>
          </a:p>
        </p:txBody>
      </p:sp>
      <p:sp>
        <p:nvSpPr>
          <p:cNvPr id="12" name="Freeform 5"/>
          <p:cNvSpPr>
            <a:spLocks noChangeAspect="1" noEditPoints="1"/>
          </p:cNvSpPr>
          <p:nvPr/>
        </p:nvSpPr>
        <p:spPr bwMode="auto">
          <a:xfrm>
            <a:off x="1414746" y="4420889"/>
            <a:ext cx="2653015" cy="305984"/>
          </a:xfrm>
          <a:custGeom>
            <a:avLst/>
            <a:gdLst>
              <a:gd name="T0" fmla="*/ 368 w 7511"/>
              <a:gd name="T1" fmla="*/ 425 h 864"/>
              <a:gd name="T2" fmla="*/ 0 w 7511"/>
              <a:gd name="T3" fmla="*/ 439 h 864"/>
              <a:gd name="T4" fmla="*/ 864 w 7511"/>
              <a:gd name="T5" fmla="*/ 864 h 864"/>
              <a:gd name="T6" fmla="*/ 1835 w 7511"/>
              <a:gd name="T7" fmla="*/ 200 h 864"/>
              <a:gd name="T8" fmla="*/ 1730 w 7511"/>
              <a:gd name="T9" fmla="*/ 172 h 864"/>
              <a:gd name="T10" fmla="*/ 1309 w 7511"/>
              <a:gd name="T11" fmla="*/ 605 h 864"/>
              <a:gd name="T12" fmla="*/ 1462 w 7511"/>
              <a:gd name="T13" fmla="*/ 280 h 864"/>
              <a:gd name="T14" fmla="*/ 1845 w 7511"/>
              <a:gd name="T15" fmla="*/ 321 h 864"/>
              <a:gd name="T16" fmla="*/ 2175 w 7511"/>
              <a:gd name="T17" fmla="*/ 312 h 864"/>
              <a:gd name="T18" fmla="*/ 2052 w 7511"/>
              <a:gd name="T19" fmla="*/ 691 h 864"/>
              <a:gd name="T20" fmla="*/ 2301 w 7511"/>
              <a:gd name="T21" fmla="*/ 691 h 864"/>
              <a:gd name="T22" fmla="*/ 2538 w 7511"/>
              <a:gd name="T23" fmla="*/ 312 h 864"/>
              <a:gd name="T24" fmla="*/ 2650 w 7511"/>
              <a:gd name="T25" fmla="*/ 628 h 864"/>
              <a:gd name="T26" fmla="*/ 2458 w 7511"/>
              <a:gd name="T27" fmla="*/ 613 h 864"/>
              <a:gd name="T28" fmla="*/ 2650 w 7511"/>
              <a:gd name="T29" fmla="*/ 524 h 864"/>
              <a:gd name="T30" fmla="*/ 2834 w 7511"/>
              <a:gd name="T31" fmla="*/ 648 h 864"/>
              <a:gd name="T32" fmla="*/ 2970 w 7511"/>
              <a:gd name="T33" fmla="*/ 650 h 864"/>
              <a:gd name="T34" fmla="*/ 3089 w 7511"/>
              <a:gd name="T35" fmla="*/ 507 h 864"/>
              <a:gd name="T36" fmla="*/ 3409 w 7511"/>
              <a:gd name="T37" fmla="*/ 321 h 864"/>
              <a:gd name="T38" fmla="*/ 3342 w 7511"/>
              <a:gd name="T39" fmla="*/ 691 h 864"/>
              <a:gd name="T40" fmla="*/ 3630 w 7511"/>
              <a:gd name="T41" fmla="*/ 321 h 864"/>
              <a:gd name="T42" fmla="*/ 3839 w 7511"/>
              <a:gd name="T43" fmla="*/ 362 h 864"/>
              <a:gd name="T44" fmla="*/ 3734 w 7511"/>
              <a:gd name="T45" fmla="*/ 483 h 864"/>
              <a:gd name="T46" fmla="*/ 3713 w 7511"/>
              <a:gd name="T47" fmla="*/ 678 h 864"/>
              <a:gd name="T48" fmla="*/ 4304 w 7511"/>
              <a:gd name="T49" fmla="*/ 410 h 864"/>
              <a:gd name="T50" fmla="*/ 4406 w 7511"/>
              <a:gd name="T51" fmla="*/ 250 h 864"/>
              <a:gd name="T52" fmla="*/ 4255 w 7511"/>
              <a:gd name="T53" fmla="*/ 450 h 864"/>
              <a:gd name="T54" fmla="*/ 4139 w 7511"/>
              <a:gd name="T55" fmla="*/ 671 h 864"/>
              <a:gd name="T56" fmla="*/ 4799 w 7511"/>
              <a:gd name="T57" fmla="*/ 490 h 864"/>
              <a:gd name="T58" fmla="*/ 4520 w 7511"/>
              <a:gd name="T59" fmla="*/ 649 h 864"/>
              <a:gd name="T60" fmla="*/ 4537 w 7511"/>
              <a:gd name="T61" fmla="*/ 521 h 864"/>
              <a:gd name="T62" fmla="*/ 4713 w 7511"/>
              <a:gd name="T63" fmla="*/ 391 h 864"/>
              <a:gd name="T64" fmla="*/ 4926 w 7511"/>
              <a:gd name="T65" fmla="*/ 397 h 864"/>
              <a:gd name="T66" fmla="*/ 4924 w 7511"/>
              <a:gd name="T67" fmla="*/ 502 h 864"/>
              <a:gd name="T68" fmla="*/ 5258 w 7511"/>
              <a:gd name="T69" fmla="*/ 624 h 864"/>
              <a:gd name="T70" fmla="*/ 5431 w 7511"/>
              <a:gd name="T71" fmla="*/ 321 h 864"/>
              <a:gd name="T72" fmla="*/ 5463 w 7511"/>
              <a:gd name="T73" fmla="*/ 407 h 864"/>
              <a:gd name="T74" fmla="*/ 5623 w 7511"/>
              <a:gd name="T75" fmla="*/ 650 h 864"/>
              <a:gd name="T76" fmla="*/ 5540 w 7511"/>
              <a:gd name="T77" fmla="*/ 392 h 864"/>
              <a:gd name="T78" fmla="*/ 5988 w 7511"/>
              <a:gd name="T79" fmla="*/ 314 h 864"/>
              <a:gd name="T80" fmla="*/ 5830 w 7511"/>
              <a:gd name="T81" fmla="*/ 691 h 864"/>
              <a:gd name="T82" fmla="*/ 6024 w 7511"/>
              <a:gd name="T83" fmla="*/ 319 h 864"/>
              <a:gd name="T84" fmla="*/ 6161 w 7511"/>
              <a:gd name="T85" fmla="*/ 691 h 864"/>
              <a:gd name="T86" fmla="*/ 6346 w 7511"/>
              <a:gd name="T87" fmla="*/ 490 h 864"/>
              <a:gd name="T88" fmla="*/ 6181 w 7511"/>
              <a:gd name="T89" fmla="*/ 214 h 864"/>
              <a:gd name="T90" fmla="*/ 6378 w 7511"/>
              <a:gd name="T91" fmla="*/ 388 h 864"/>
              <a:gd name="T92" fmla="*/ 6825 w 7511"/>
              <a:gd name="T93" fmla="*/ 629 h 864"/>
              <a:gd name="T94" fmla="*/ 6810 w 7511"/>
              <a:gd name="T95" fmla="*/ 435 h 864"/>
              <a:gd name="T96" fmla="*/ 6912 w 7511"/>
              <a:gd name="T97" fmla="*/ 244 h 864"/>
              <a:gd name="T98" fmla="*/ 7408 w 7511"/>
              <a:gd name="T99" fmla="*/ 388 h 864"/>
              <a:gd name="T100" fmla="*/ 7511 w 7511"/>
              <a:gd name="T101" fmla="*/ 691 h 864"/>
              <a:gd name="T102" fmla="*/ 7466 w 7511"/>
              <a:gd name="T103" fmla="*/ 401 h 864"/>
              <a:gd name="T104" fmla="*/ 7211 w 7511"/>
              <a:gd name="T105" fmla="*/ 277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11" h="864">
                <a:moveTo>
                  <a:pt x="382" y="67"/>
                </a:moveTo>
                <a:cubicBezTo>
                  <a:pt x="864" y="0"/>
                  <a:pt x="864" y="0"/>
                  <a:pt x="864" y="0"/>
                </a:cubicBezTo>
                <a:cubicBezTo>
                  <a:pt x="864" y="425"/>
                  <a:pt x="864" y="425"/>
                  <a:pt x="864" y="425"/>
                </a:cubicBezTo>
                <a:cubicBezTo>
                  <a:pt x="382" y="425"/>
                  <a:pt x="382" y="425"/>
                  <a:pt x="382" y="425"/>
                </a:cubicBezTo>
                <a:lnTo>
                  <a:pt x="382" y="67"/>
                </a:lnTo>
                <a:close/>
                <a:moveTo>
                  <a:pt x="368" y="425"/>
                </a:moveTo>
                <a:cubicBezTo>
                  <a:pt x="368" y="69"/>
                  <a:pt x="368" y="69"/>
                  <a:pt x="368" y="69"/>
                </a:cubicBezTo>
                <a:cubicBezTo>
                  <a:pt x="0" y="121"/>
                  <a:pt x="0" y="121"/>
                  <a:pt x="0" y="121"/>
                </a:cubicBezTo>
                <a:cubicBezTo>
                  <a:pt x="0" y="425"/>
                  <a:pt x="0" y="425"/>
                  <a:pt x="0" y="425"/>
                </a:cubicBezTo>
                <a:lnTo>
                  <a:pt x="368" y="425"/>
                </a:lnTo>
                <a:close/>
                <a:moveTo>
                  <a:pt x="368" y="439"/>
                </a:moveTo>
                <a:cubicBezTo>
                  <a:pt x="0" y="439"/>
                  <a:pt x="0" y="439"/>
                  <a:pt x="0" y="439"/>
                </a:cubicBezTo>
                <a:cubicBezTo>
                  <a:pt x="0" y="743"/>
                  <a:pt x="0" y="743"/>
                  <a:pt x="0" y="743"/>
                </a:cubicBezTo>
                <a:cubicBezTo>
                  <a:pt x="368" y="795"/>
                  <a:pt x="368" y="795"/>
                  <a:pt x="368" y="795"/>
                </a:cubicBezTo>
                <a:lnTo>
                  <a:pt x="368" y="439"/>
                </a:lnTo>
                <a:close/>
                <a:moveTo>
                  <a:pt x="382" y="439"/>
                </a:moveTo>
                <a:cubicBezTo>
                  <a:pt x="382" y="797"/>
                  <a:pt x="382" y="797"/>
                  <a:pt x="382" y="797"/>
                </a:cubicBezTo>
                <a:cubicBezTo>
                  <a:pt x="864" y="864"/>
                  <a:pt x="864" y="864"/>
                  <a:pt x="864" y="864"/>
                </a:cubicBezTo>
                <a:cubicBezTo>
                  <a:pt x="864" y="439"/>
                  <a:pt x="864" y="439"/>
                  <a:pt x="864" y="439"/>
                </a:cubicBezTo>
                <a:lnTo>
                  <a:pt x="382" y="439"/>
                </a:lnTo>
                <a:close/>
                <a:moveTo>
                  <a:pt x="1901" y="173"/>
                </a:moveTo>
                <a:cubicBezTo>
                  <a:pt x="1894" y="165"/>
                  <a:pt x="1885" y="161"/>
                  <a:pt x="1874" y="161"/>
                </a:cubicBezTo>
                <a:cubicBezTo>
                  <a:pt x="1863" y="161"/>
                  <a:pt x="1853" y="165"/>
                  <a:pt x="1846" y="173"/>
                </a:cubicBezTo>
                <a:cubicBezTo>
                  <a:pt x="1839" y="180"/>
                  <a:pt x="1835" y="189"/>
                  <a:pt x="1835" y="200"/>
                </a:cubicBezTo>
                <a:cubicBezTo>
                  <a:pt x="1835" y="211"/>
                  <a:pt x="1839" y="221"/>
                  <a:pt x="1846" y="228"/>
                </a:cubicBezTo>
                <a:cubicBezTo>
                  <a:pt x="1854" y="235"/>
                  <a:pt x="1863" y="238"/>
                  <a:pt x="1874" y="238"/>
                </a:cubicBezTo>
                <a:cubicBezTo>
                  <a:pt x="1884" y="238"/>
                  <a:pt x="1893" y="235"/>
                  <a:pt x="1901" y="227"/>
                </a:cubicBezTo>
                <a:cubicBezTo>
                  <a:pt x="1909" y="220"/>
                  <a:pt x="1913" y="211"/>
                  <a:pt x="1913" y="200"/>
                </a:cubicBezTo>
                <a:cubicBezTo>
                  <a:pt x="1913" y="189"/>
                  <a:pt x="1909" y="180"/>
                  <a:pt x="1901" y="173"/>
                </a:cubicBezTo>
                <a:close/>
                <a:moveTo>
                  <a:pt x="1730" y="172"/>
                </a:moveTo>
                <a:cubicBezTo>
                  <a:pt x="1614" y="607"/>
                  <a:pt x="1614" y="607"/>
                  <a:pt x="1614" y="607"/>
                </a:cubicBezTo>
                <a:cubicBezTo>
                  <a:pt x="1613" y="607"/>
                  <a:pt x="1613" y="607"/>
                  <a:pt x="1613" y="607"/>
                </a:cubicBezTo>
                <a:cubicBezTo>
                  <a:pt x="1494" y="172"/>
                  <a:pt x="1494" y="172"/>
                  <a:pt x="1494" y="172"/>
                </a:cubicBezTo>
                <a:cubicBezTo>
                  <a:pt x="1436" y="172"/>
                  <a:pt x="1436" y="172"/>
                  <a:pt x="1436" y="172"/>
                </a:cubicBezTo>
                <a:cubicBezTo>
                  <a:pt x="1310" y="605"/>
                  <a:pt x="1310" y="605"/>
                  <a:pt x="1310" y="605"/>
                </a:cubicBezTo>
                <a:cubicBezTo>
                  <a:pt x="1309" y="605"/>
                  <a:pt x="1309" y="605"/>
                  <a:pt x="1309" y="605"/>
                </a:cubicBezTo>
                <a:cubicBezTo>
                  <a:pt x="1189" y="172"/>
                  <a:pt x="1189" y="172"/>
                  <a:pt x="1189" y="172"/>
                </a:cubicBezTo>
                <a:cubicBezTo>
                  <a:pt x="1122" y="172"/>
                  <a:pt x="1122" y="172"/>
                  <a:pt x="1122" y="172"/>
                </a:cubicBezTo>
                <a:cubicBezTo>
                  <a:pt x="1274" y="691"/>
                  <a:pt x="1274" y="691"/>
                  <a:pt x="1274" y="691"/>
                </a:cubicBezTo>
                <a:cubicBezTo>
                  <a:pt x="1344" y="691"/>
                  <a:pt x="1344" y="691"/>
                  <a:pt x="1344" y="691"/>
                </a:cubicBezTo>
                <a:cubicBezTo>
                  <a:pt x="1460" y="280"/>
                  <a:pt x="1460" y="280"/>
                  <a:pt x="1460" y="280"/>
                </a:cubicBezTo>
                <a:cubicBezTo>
                  <a:pt x="1462" y="280"/>
                  <a:pt x="1462" y="280"/>
                  <a:pt x="1462" y="280"/>
                </a:cubicBezTo>
                <a:cubicBezTo>
                  <a:pt x="1578" y="691"/>
                  <a:pt x="1578" y="691"/>
                  <a:pt x="1578" y="691"/>
                </a:cubicBezTo>
                <a:cubicBezTo>
                  <a:pt x="1649" y="691"/>
                  <a:pt x="1649" y="691"/>
                  <a:pt x="1649" y="691"/>
                </a:cubicBezTo>
                <a:cubicBezTo>
                  <a:pt x="1796" y="172"/>
                  <a:pt x="1796" y="172"/>
                  <a:pt x="1796" y="172"/>
                </a:cubicBezTo>
                <a:lnTo>
                  <a:pt x="1730" y="172"/>
                </a:lnTo>
                <a:close/>
                <a:moveTo>
                  <a:pt x="1904" y="321"/>
                </a:moveTo>
                <a:cubicBezTo>
                  <a:pt x="1845" y="321"/>
                  <a:pt x="1845" y="321"/>
                  <a:pt x="1845" y="321"/>
                </a:cubicBezTo>
                <a:cubicBezTo>
                  <a:pt x="1845" y="691"/>
                  <a:pt x="1845" y="691"/>
                  <a:pt x="1845" y="691"/>
                </a:cubicBezTo>
                <a:cubicBezTo>
                  <a:pt x="1904" y="691"/>
                  <a:pt x="1904" y="691"/>
                  <a:pt x="1904" y="691"/>
                </a:cubicBezTo>
                <a:lnTo>
                  <a:pt x="1904" y="321"/>
                </a:lnTo>
                <a:close/>
                <a:moveTo>
                  <a:pt x="2301" y="464"/>
                </a:moveTo>
                <a:cubicBezTo>
                  <a:pt x="2301" y="416"/>
                  <a:pt x="2290" y="378"/>
                  <a:pt x="2269" y="351"/>
                </a:cubicBezTo>
                <a:cubicBezTo>
                  <a:pt x="2247" y="325"/>
                  <a:pt x="2216" y="312"/>
                  <a:pt x="2175" y="312"/>
                </a:cubicBezTo>
                <a:cubicBezTo>
                  <a:pt x="2122" y="312"/>
                  <a:pt x="2082" y="335"/>
                  <a:pt x="2054" y="382"/>
                </a:cubicBezTo>
                <a:cubicBezTo>
                  <a:pt x="2052" y="382"/>
                  <a:pt x="2052" y="382"/>
                  <a:pt x="2052" y="382"/>
                </a:cubicBezTo>
                <a:cubicBezTo>
                  <a:pt x="2052" y="321"/>
                  <a:pt x="2052" y="321"/>
                  <a:pt x="2052" y="321"/>
                </a:cubicBezTo>
                <a:cubicBezTo>
                  <a:pt x="1993" y="321"/>
                  <a:pt x="1993" y="321"/>
                  <a:pt x="1993" y="321"/>
                </a:cubicBezTo>
                <a:cubicBezTo>
                  <a:pt x="1993" y="691"/>
                  <a:pt x="1993" y="691"/>
                  <a:pt x="1993" y="691"/>
                </a:cubicBezTo>
                <a:cubicBezTo>
                  <a:pt x="2052" y="691"/>
                  <a:pt x="2052" y="691"/>
                  <a:pt x="2052" y="691"/>
                </a:cubicBezTo>
                <a:cubicBezTo>
                  <a:pt x="2052" y="480"/>
                  <a:pt x="2052" y="480"/>
                  <a:pt x="2052" y="480"/>
                </a:cubicBezTo>
                <a:cubicBezTo>
                  <a:pt x="2052" y="446"/>
                  <a:pt x="2062" y="417"/>
                  <a:pt x="2082" y="395"/>
                </a:cubicBezTo>
                <a:cubicBezTo>
                  <a:pt x="2102" y="373"/>
                  <a:pt x="2126" y="362"/>
                  <a:pt x="2155" y="362"/>
                </a:cubicBezTo>
                <a:cubicBezTo>
                  <a:pt x="2213" y="362"/>
                  <a:pt x="2241" y="402"/>
                  <a:pt x="2241" y="480"/>
                </a:cubicBezTo>
                <a:cubicBezTo>
                  <a:pt x="2241" y="691"/>
                  <a:pt x="2241" y="691"/>
                  <a:pt x="2241" y="691"/>
                </a:cubicBezTo>
                <a:cubicBezTo>
                  <a:pt x="2301" y="691"/>
                  <a:pt x="2301" y="691"/>
                  <a:pt x="2301" y="691"/>
                </a:cubicBezTo>
                <a:lnTo>
                  <a:pt x="2301" y="464"/>
                </a:lnTo>
                <a:close/>
                <a:moveTo>
                  <a:pt x="2710" y="143"/>
                </a:moveTo>
                <a:cubicBezTo>
                  <a:pt x="2650" y="143"/>
                  <a:pt x="2650" y="143"/>
                  <a:pt x="2650" y="143"/>
                </a:cubicBezTo>
                <a:cubicBezTo>
                  <a:pt x="2650" y="372"/>
                  <a:pt x="2650" y="372"/>
                  <a:pt x="2650" y="372"/>
                </a:cubicBezTo>
                <a:cubicBezTo>
                  <a:pt x="2649" y="372"/>
                  <a:pt x="2649" y="372"/>
                  <a:pt x="2649" y="372"/>
                </a:cubicBezTo>
                <a:cubicBezTo>
                  <a:pt x="2625" y="332"/>
                  <a:pt x="2588" y="312"/>
                  <a:pt x="2538" y="312"/>
                </a:cubicBezTo>
                <a:cubicBezTo>
                  <a:pt x="2486" y="312"/>
                  <a:pt x="2445" y="330"/>
                  <a:pt x="2414" y="367"/>
                </a:cubicBezTo>
                <a:cubicBezTo>
                  <a:pt x="2383" y="405"/>
                  <a:pt x="2368" y="454"/>
                  <a:pt x="2368" y="515"/>
                </a:cubicBezTo>
                <a:cubicBezTo>
                  <a:pt x="2368" y="571"/>
                  <a:pt x="2382" y="616"/>
                  <a:pt x="2410" y="650"/>
                </a:cubicBezTo>
                <a:cubicBezTo>
                  <a:pt x="2437" y="683"/>
                  <a:pt x="2475" y="700"/>
                  <a:pt x="2521" y="700"/>
                </a:cubicBezTo>
                <a:cubicBezTo>
                  <a:pt x="2579" y="700"/>
                  <a:pt x="2621" y="676"/>
                  <a:pt x="2649" y="628"/>
                </a:cubicBezTo>
                <a:cubicBezTo>
                  <a:pt x="2650" y="628"/>
                  <a:pt x="2650" y="628"/>
                  <a:pt x="2650" y="628"/>
                </a:cubicBezTo>
                <a:cubicBezTo>
                  <a:pt x="2650" y="691"/>
                  <a:pt x="2650" y="691"/>
                  <a:pt x="2650" y="691"/>
                </a:cubicBezTo>
                <a:cubicBezTo>
                  <a:pt x="2710" y="691"/>
                  <a:pt x="2710" y="691"/>
                  <a:pt x="2710" y="691"/>
                </a:cubicBezTo>
                <a:lnTo>
                  <a:pt x="2710" y="143"/>
                </a:lnTo>
                <a:close/>
                <a:moveTo>
                  <a:pt x="2619" y="614"/>
                </a:moveTo>
                <a:cubicBezTo>
                  <a:pt x="2598" y="638"/>
                  <a:pt x="2571" y="650"/>
                  <a:pt x="2538" y="650"/>
                </a:cubicBezTo>
                <a:cubicBezTo>
                  <a:pt x="2505" y="650"/>
                  <a:pt x="2478" y="637"/>
                  <a:pt x="2458" y="613"/>
                </a:cubicBezTo>
                <a:cubicBezTo>
                  <a:pt x="2439" y="588"/>
                  <a:pt x="2429" y="554"/>
                  <a:pt x="2429" y="512"/>
                </a:cubicBezTo>
                <a:cubicBezTo>
                  <a:pt x="2429" y="465"/>
                  <a:pt x="2439" y="428"/>
                  <a:pt x="2460" y="402"/>
                </a:cubicBezTo>
                <a:cubicBezTo>
                  <a:pt x="2481" y="376"/>
                  <a:pt x="2510" y="362"/>
                  <a:pt x="2545" y="362"/>
                </a:cubicBezTo>
                <a:cubicBezTo>
                  <a:pt x="2575" y="362"/>
                  <a:pt x="2599" y="372"/>
                  <a:pt x="2620" y="393"/>
                </a:cubicBezTo>
                <a:cubicBezTo>
                  <a:pt x="2640" y="413"/>
                  <a:pt x="2650" y="438"/>
                  <a:pt x="2650" y="469"/>
                </a:cubicBezTo>
                <a:cubicBezTo>
                  <a:pt x="2650" y="524"/>
                  <a:pt x="2650" y="524"/>
                  <a:pt x="2650" y="524"/>
                </a:cubicBezTo>
                <a:cubicBezTo>
                  <a:pt x="2650" y="560"/>
                  <a:pt x="2640" y="591"/>
                  <a:pt x="2619" y="614"/>
                </a:cubicBezTo>
                <a:close/>
                <a:moveTo>
                  <a:pt x="3103" y="363"/>
                </a:moveTo>
                <a:cubicBezTo>
                  <a:pt x="3072" y="329"/>
                  <a:pt x="3029" y="312"/>
                  <a:pt x="2974" y="312"/>
                </a:cubicBezTo>
                <a:cubicBezTo>
                  <a:pt x="2915" y="312"/>
                  <a:pt x="2869" y="329"/>
                  <a:pt x="2836" y="365"/>
                </a:cubicBezTo>
                <a:cubicBezTo>
                  <a:pt x="2802" y="401"/>
                  <a:pt x="2785" y="449"/>
                  <a:pt x="2785" y="510"/>
                </a:cubicBezTo>
                <a:cubicBezTo>
                  <a:pt x="2785" y="567"/>
                  <a:pt x="2802" y="613"/>
                  <a:pt x="2834" y="648"/>
                </a:cubicBezTo>
                <a:cubicBezTo>
                  <a:pt x="2867" y="683"/>
                  <a:pt x="2911" y="700"/>
                  <a:pt x="2965" y="700"/>
                </a:cubicBezTo>
                <a:cubicBezTo>
                  <a:pt x="3022" y="700"/>
                  <a:pt x="3066" y="682"/>
                  <a:pt x="3100" y="647"/>
                </a:cubicBezTo>
                <a:cubicBezTo>
                  <a:pt x="3133" y="611"/>
                  <a:pt x="3150" y="563"/>
                  <a:pt x="3150" y="505"/>
                </a:cubicBezTo>
                <a:cubicBezTo>
                  <a:pt x="3150" y="445"/>
                  <a:pt x="3134" y="398"/>
                  <a:pt x="3103" y="363"/>
                </a:cubicBezTo>
                <a:close/>
                <a:moveTo>
                  <a:pt x="3058" y="613"/>
                </a:moveTo>
                <a:cubicBezTo>
                  <a:pt x="3038" y="637"/>
                  <a:pt x="3008" y="650"/>
                  <a:pt x="2970" y="650"/>
                </a:cubicBezTo>
                <a:cubicBezTo>
                  <a:pt x="2932" y="650"/>
                  <a:pt x="2902" y="637"/>
                  <a:pt x="2880" y="612"/>
                </a:cubicBezTo>
                <a:cubicBezTo>
                  <a:pt x="2857" y="587"/>
                  <a:pt x="2846" y="553"/>
                  <a:pt x="2846" y="508"/>
                </a:cubicBezTo>
                <a:cubicBezTo>
                  <a:pt x="2846" y="462"/>
                  <a:pt x="2857" y="426"/>
                  <a:pt x="2879" y="400"/>
                </a:cubicBezTo>
                <a:cubicBezTo>
                  <a:pt x="2902" y="375"/>
                  <a:pt x="2932" y="362"/>
                  <a:pt x="2970" y="362"/>
                </a:cubicBezTo>
                <a:cubicBezTo>
                  <a:pt x="3008" y="362"/>
                  <a:pt x="3038" y="375"/>
                  <a:pt x="3058" y="400"/>
                </a:cubicBezTo>
                <a:cubicBezTo>
                  <a:pt x="3079" y="424"/>
                  <a:pt x="3089" y="460"/>
                  <a:pt x="3089" y="507"/>
                </a:cubicBezTo>
                <a:cubicBezTo>
                  <a:pt x="3089" y="553"/>
                  <a:pt x="3079" y="588"/>
                  <a:pt x="3058" y="613"/>
                </a:cubicBezTo>
                <a:close/>
                <a:moveTo>
                  <a:pt x="3630" y="321"/>
                </a:moveTo>
                <a:cubicBezTo>
                  <a:pt x="3549" y="620"/>
                  <a:pt x="3549" y="620"/>
                  <a:pt x="3549" y="620"/>
                </a:cubicBezTo>
                <a:cubicBezTo>
                  <a:pt x="3546" y="620"/>
                  <a:pt x="3546" y="620"/>
                  <a:pt x="3546" y="620"/>
                </a:cubicBezTo>
                <a:cubicBezTo>
                  <a:pt x="3464" y="321"/>
                  <a:pt x="3464" y="321"/>
                  <a:pt x="3464" y="321"/>
                </a:cubicBezTo>
                <a:cubicBezTo>
                  <a:pt x="3409" y="321"/>
                  <a:pt x="3409" y="321"/>
                  <a:pt x="3409" y="321"/>
                </a:cubicBezTo>
                <a:cubicBezTo>
                  <a:pt x="3318" y="620"/>
                  <a:pt x="3318" y="620"/>
                  <a:pt x="3318" y="620"/>
                </a:cubicBezTo>
                <a:cubicBezTo>
                  <a:pt x="3315" y="620"/>
                  <a:pt x="3315" y="620"/>
                  <a:pt x="3315" y="620"/>
                </a:cubicBezTo>
                <a:cubicBezTo>
                  <a:pt x="3233" y="321"/>
                  <a:pt x="3233" y="321"/>
                  <a:pt x="3233" y="321"/>
                </a:cubicBezTo>
                <a:cubicBezTo>
                  <a:pt x="3171" y="321"/>
                  <a:pt x="3171" y="321"/>
                  <a:pt x="3171" y="321"/>
                </a:cubicBezTo>
                <a:cubicBezTo>
                  <a:pt x="3283" y="691"/>
                  <a:pt x="3283" y="691"/>
                  <a:pt x="3283" y="691"/>
                </a:cubicBezTo>
                <a:cubicBezTo>
                  <a:pt x="3342" y="691"/>
                  <a:pt x="3342" y="691"/>
                  <a:pt x="3342" y="691"/>
                </a:cubicBezTo>
                <a:cubicBezTo>
                  <a:pt x="3432" y="404"/>
                  <a:pt x="3432" y="404"/>
                  <a:pt x="3432" y="404"/>
                </a:cubicBezTo>
                <a:cubicBezTo>
                  <a:pt x="3433" y="404"/>
                  <a:pt x="3433" y="404"/>
                  <a:pt x="3433" y="404"/>
                </a:cubicBezTo>
                <a:cubicBezTo>
                  <a:pt x="3516" y="691"/>
                  <a:pt x="3516" y="691"/>
                  <a:pt x="3516" y="691"/>
                </a:cubicBezTo>
                <a:cubicBezTo>
                  <a:pt x="3578" y="691"/>
                  <a:pt x="3578" y="691"/>
                  <a:pt x="3578" y="691"/>
                </a:cubicBezTo>
                <a:cubicBezTo>
                  <a:pt x="3689" y="321"/>
                  <a:pt x="3689" y="321"/>
                  <a:pt x="3689" y="321"/>
                </a:cubicBezTo>
                <a:lnTo>
                  <a:pt x="3630" y="321"/>
                </a:lnTo>
                <a:close/>
                <a:moveTo>
                  <a:pt x="3919" y="530"/>
                </a:moveTo>
                <a:cubicBezTo>
                  <a:pt x="3905" y="514"/>
                  <a:pt x="3880" y="498"/>
                  <a:pt x="3845" y="483"/>
                </a:cubicBezTo>
                <a:cubicBezTo>
                  <a:pt x="3816" y="471"/>
                  <a:pt x="3797" y="461"/>
                  <a:pt x="3788" y="452"/>
                </a:cubicBezTo>
                <a:cubicBezTo>
                  <a:pt x="3779" y="443"/>
                  <a:pt x="3774" y="430"/>
                  <a:pt x="3774" y="414"/>
                </a:cubicBezTo>
                <a:cubicBezTo>
                  <a:pt x="3774" y="399"/>
                  <a:pt x="3780" y="386"/>
                  <a:pt x="3792" y="377"/>
                </a:cubicBezTo>
                <a:cubicBezTo>
                  <a:pt x="3804" y="367"/>
                  <a:pt x="3820" y="362"/>
                  <a:pt x="3839" y="362"/>
                </a:cubicBezTo>
                <a:cubicBezTo>
                  <a:pt x="3871" y="362"/>
                  <a:pt x="3899" y="371"/>
                  <a:pt x="3923" y="389"/>
                </a:cubicBezTo>
                <a:cubicBezTo>
                  <a:pt x="3923" y="329"/>
                  <a:pt x="3923" y="329"/>
                  <a:pt x="3923" y="329"/>
                </a:cubicBezTo>
                <a:cubicBezTo>
                  <a:pt x="3900" y="317"/>
                  <a:pt x="3873" y="312"/>
                  <a:pt x="3844" y="312"/>
                </a:cubicBezTo>
                <a:cubicBezTo>
                  <a:pt x="3806" y="312"/>
                  <a:pt x="3775" y="322"/>
                  <a:pt x="3750" y="342"/>
                </a:cubicBezTo>
                <a:cubicBezTo>
                  <a:pt x="3726" y="363"/>
                  <a:pt x="3713" y="388"/>
                  <a:pt x="3713" y="419"/>
                </a:cubicBezTo>
                <a:cubicBezTo>
                  <a:pt x="3713" y="446"/>
                  <a:pt x="3720" y="467"/>
                  <a:pt x="3734" y="483"/>
                </a:cubicBezTo>
                <a:cubicBezTo>
                  <a:pt x="3747" y="499"/>
                  <a:pt x="3770" y="514"/>
                  <a:pt x="3803" y="528"/>
                </a:cubicBezTo>
                <a:cubicBezTo>
                  <a:pt x="3836" y="543"/>
                  <a:pt x="3856" y="555"/>
                  <a:pt x="3866" y="564"/>
                </a:cubicBezTo>
                <a:cubicBezTo>
                  <a:pt x="3875" y="572"/>
                  <a:pt x="3879" y="584"/>
                  <a:pt x="3879" y="598"/>
                </a:cubicBezTo>
                <a:cubicBezTo>
                  <a:pt x="3879" y="632"/>
                  <a:pt x="3856" y="650"/>
                  <a:pt x="3809" y="650"/>
                </a:cubicBezTo>
                <a:cubicBezTo>
                  <a:pt x="3774" y="650"/>
                  <a:pt x="3742" y="638"/>
                  <a:pt x="3713" y="614"/>
                </a:cubicBezTo>
                <a:cubicBezTo>
                  <a:pt x="3713" y="678"/>
                  <a:pt x="3713" y="678"/>
                  <a:pt x="3713" y="678"/>
                </a:cubicBezTo>
                <a:cubicBezTo>
                  <a:pt x="3739" y="693"/>
                  <a:pt x="3769" y="700"/>
                  <a:pt x="3804" y="700"/>
                </a:cubicBezTo>
                <a:cubicBezTo>
                  <a:pt x="3845" y="700"/>
                  <a:pt x="3878" y="690"/>
                  <a:pt x="3903" y="670"/>
                </a:cubicBezTo>
                <a:cubicBezTo>
                  <a:pt x="3928" y="650"/>
                  <a:pt x="3940" y="624"/>
                  <a:pt x="3940" y="592"/>
                </a:cubicBezTo>
                <a:cubicBezTo>
                  <a:pt x="3940" y="567"/>
                  <a:pt x="3933" y="547"/>
                  <a:pt x="3919" y="530"/>
                </a:cubicBezTo>
                <a:close/>
                <a:moveTo>
                  <a:pt x="4400" y="482"/>
                </a:moveTo>
                <a:cubicBezTo>
                  <a:pt x="4382" y="459"/>
                  <a:pt x="4350" y="435"/>
                  <a:pt x="4304" y="410"/>
                </a:cubicBezTo>
                <a:cubicBezTo>
                  <a:pt x="4273" y="393"/>
                  <a:pt x="4252" y="379"/>
                  <a:pt x="4239" y="369"/>
                </a:cubicBezTo>
                <a:cubicBezTo>
                  <a:pt x="4226" y="359"/>
                  <a:pt x="4217" y="348"/>
                  <a:pt x="4211" y="338"/>
                </a:cubicBezTo>
                <a:cubicBezTo>
                  <a:pt x="4206" y="328"/>
                  <a:pt x="4203" y="314"/>
                  <a:pt x="4203" y="297"/>
                </a:cubicBezTo>
                <a:cubicBezTo>
                  <a:pt x="4203" y="273"/>
                  <a:pt x="4212" y="254"/>
                  <a:pt x="4230" y="240"/>
                </a:cubicBezTo>
                <a:cubicBezTo>
                  <a:pt x="4249" y="226"/>
                  <a:pt x="4272" y="218"/>
                  <a:pt x="4301" y="218"/>
                </a:cubicBezTo>
                <a:cubicBezTo>
                  <a:pt x="4344" y="218"/>
                  <a:pt x="4379" y="229"/>
                  <a:pt x="4406" y="250"/>
                </a:cubicBezTo>
                <a:cubicBezTo>
                  <a:pt x="4406" y="182"/>
                  <a:pt x="4406" y="182"/>
                  <a:pt x="4406" y="182"/>
                </a:cubicBezTo>
                <a:cubicBezTo>
                  <a:pt x="4385" y="170"/>
                  <a:pt x="4351" y="164"/>
                  <a:pt x="4304" y="164"/>
                </a:cubicBezTo>
                <a:cubicBezTo>
                  <a:pt x="4255" y="164"/>
                  <a:pt x="4216" y="177"/>
                  <a:pt x="4185" y="202"/>
                </a:cubicBezTo>
                <a:cubicBezTo>
                  <a:pt x="4155" y="228"/>
                  <a:pt x="4139" y="261"/>
                  <a:pt x="4139" y="302"/>
                </a:cubicBezTo>
                <a:cubicBezTo>
                  <a:pt x="4139" y="333"/>
                  <a:pt x="4148" y="360"/>
                  <a:pt x="4165" y="381"/>
                </a:cubicBezTo>
                <a:cubicBezTo>
                  <a:pt x="4182" y="403"/>
                  <a:pt x="4212" y="426"/>
                  <a:pt x="4255" y="450"/>
                </a:cubicBezTo>
                <a:cubicBezTo>
                  <a:pt x="4299" y="476"/>
                  <a:pt x="4328" y="496"/>
                  <a:pt x="4342" y="512"/>
                </a:cubicBezTo>
                <a:cubicBezTo>
                  <a:pt x="4357" y="527"/>
                  <a:pt x="4364" y="546"/>
                  <a:pt x="4364" y="567"/>
                </a:cubicBezTo>
                <a:cubicBezTo>
                  <a:pt x="4364" y="619"/>
                  <a:pt x="4330" y="645"/>
                  <a:pt x="4264" y="645"/>
                </a:cubicBezTo>
                <a:cubicBezTo>
                  <a:pt x="4243" y="645"/>
                  <a:pt x="4221" y="641"/>
                  <a:pt x="4197" y="632"/>
                </a:cubicBezTo>
                <a:cubicBezTo>
                  <a:pt x="4173" y="623"/>
                  <a:pt x="4153" y="612"/>
                  <a:pt x="4139" y="599"/>
                </a:cubicBezTo>
                <a:cubicBezTo>
                  <a:pt x="4139" y="671"/>
                  <a:pt x="4139" y="671"/>
                  <a:pt x="4139" y="671"/>
                </a:cubicBezTo>
                <a:cubicBezTo>
                  <a:pt x="4149" y="678"/>
                  <a:pt x="4166" y="684"/>
                  <a:pt x="4190" y="691"/>
                </a:cubicBezTo>
                <a:cubicBezTo>
                  <a:pt x="4214" y="697"/>
                  <a:pt x="4236" y="700"/>
                  <a:pt x="4255" y="700"/>
                </a:cubicBezTo>
                <a:cubicBezTo>
                  <a:pt x="4309" y="700"/>
                  <a:pt x="4351" y="688"/>
                  <a:pt x="4381" y="663"/>
                </a:cubicBezTo>
                <a:cubicBezTo>
                  <a:pt x="4412" y="638"/>
                  <a:pt x="4428" y="604"/>
                  <a:pt x="4428" y="560"/>
                </a:cubicBezTo>
                <a:cubicBezTo>
                  <a:pt x="4428" y="531"/>
                  <a:pt x="4419" y="505"/>
                  <a:pt x="4400" y="482"/>
                </a:cubicBezTo>
                <a:close/>
                <a:moveTo>
                  <a:pt x="4799" y="490"/>
                </a:moveTo>
                <a:cubicBezTo>
                  <a:pt x="4799" y="433"/>
                  <a:pt x="4785" y="390"/>
                  <a:pt x="4759" y="359"/>
                </a:cubicBezTo>
                <a:cubicBezTo>
                  <a:pt x="4732" y="327"/>
                  <a:pt x="4694" y="312"/>
                  <a:pt x="4646" y="312"/>
                </a:cubicBezTo>
                <a:cubicBezTo>
                  <a:pt x="4614" y="312"/>
                  <a:pt x="4585" y="320"/>
                  <a:pt x="4559" y="337"/>
                </a:cubicBezTo>
                <a:cubicBezTo>
                  <a:pt x="4533" y="353"/>
                  <a:pt x="4513" y="377"/>
                  <a:pt x="4498" y="407"/>
                </a:cubicBezTo>
                <a:cubicBezTo>
                  <a:pt x="4483" y="437"/>
                  <a:pt x="4476" y="471"/>
                  <a:pt x="4476" y="507"/>
                </a:cubicBezTo>
                <a:cubicBezTo>
                  <a:pt x="4476" y="568"/>
                  <a:pt x="4491" y="615"/>
                  <a:pt x="4520" y="649"/>
                </a:cubicBezTo>
                <a:cubicBezTo>
                  <a:pt x="4550" y="683"/>
                  <a:pt x="4591" y="700"/>
                  <a:pt x="4644" y="700"/>
                </a:cubicBezTo>
                <a:cubicBezTo>
                  <a:pt x="4698" y="700"/>
                  <a:pt x="4741" y="688"/>
                  <a:pt x="4773" y="664"/>
                </a:cubicBezTo>
                <a:cubicBezTo>
                  <a:pt x="4773" y="609"/>
                  <a:pt x="4773" y="609"/>
                  <a:pt x="4773" y="609"/>
                </a:cubicBezTo>
                <a:cubicBezTo>
                  <a:pt x="4738" y="636"/>
                  <a:pt x="4700" y="650"/>
                  <a:pt x="4658" y="650"/>
                </a:cubicBezTo>
                <a:cubicBezTo>
                  <a:pt x="4621" y="650"/>
                  <a:pt x="4592" y="639"/>
                  <a:pt x="4570" y="617"/>
                </a:cubicBezTo>
                <a:cubicBezTo>
                  <a:pt x="4549" y="594"/>
                  <a:pt x="4538" y="563"/>
                  <a:pt x="4537" y="521"/>
                </a:cubicBezTo>
                <a:cubicBezTo>
                  <a:pt x="4799" y="521"/>
                  <a:pt x="4799" y="521"/>
                  <a:pt x="4799" y="521"/>
                </a:cubicBezTo>
                <a:lnTo>
                  <a:pt x="4799" y="490"/>
                </a:lnTo>
                <a:close/>
                <a:moveTo>
                  <a:pt x="4538" y="471"/>
                </a:moveTo>
                <a:cubicBezTo>
                  <a:pt x="4543" y="438"/>
                  <a:pt x="4555" y="412"/>
                  <a:pt x="4575" y="392"/>
                </a:cubicBezTo>
                <a:cubicBezTo>
                  <a:pt x="4595" y="372"/>
                  <a:pt x="4618" y="362"/>
                  <a:pt x="4646" y="362"/>
                </a:cubicBezTo>
                <a:cubicBezTo>
                  <a:pt x="4675" y="362"/>
                  <a:pt x="4697" y="372"/>
                  <a:pt x="4713" y="391"/>
                </a:cubicBezTo>
                <a:cubicBezTo>
                  <a:pt x="4729" y="410"/>
                  <a:pt x="4738" y="436"/>
                  <a:pt x="4738" y="471"/>
                </a:cubicBezTo>
                <a:lnTo>
                  <a:pt x="4538" y="471"/>
                </a:lnTo>
                <a:close/>
                <a:moveTo>
                  <a:pt x="5058" y="319"/>
                </a:moveTo>
                <a:cubicBezTo>
                  <a:pt x="5050" y="316"/>
                  <a:pt x="5038" y="314"/>
                  <a:pt x="5023" y="314"/>
                </a:cubicBezTo>
                <a:cubicBezTo>
                  <a:pt x="5001" y="314"/>
                  <a:pt x="4981" y="322"/>
                  <a:pt x="4964" y="336"/>
                </a:cubicBezTo>
                <a:cubicBezTo>
                  <a:pt x="4947" y="351"/>
                  <a:pt x="4934" y="371"/>
                  <a:pt x="4926" y="397"/>
                </a:cubicBezTo>
                <a:cubicBezTo>
                  <a:pt x="4924" y="397"/>
                  <a:pt x="4924" y="397"/>
                  <a:pt x="4924" y="397"/>
                </a:cubicBezTo>
                <a:cubicBezTo>
                  <a:pt x="4924" y="321"/>
                  <a:pt x="4924" y="321"/>
                  <a:pt x="4924" y="321"/>
                </a:cubicBezTo>
                <a:cubicBezTo>
                  <a:pt x="4865" y="321"/>
                  <a:pt x="4865" y="321"/>
                  <a:pt x="4865" y="321"/>
                </a:cubicBezTo>
                <a:cubicBezTo>
                  <a:pt x="4865" y="691"/>
                  <a:pt x="4865" y="691"/>
                  <a:pt x="4865" y="691"/>
                </a:cubicBezTo>
                <a:cubicBezTo>
                  <a:pt x="4924" y="691"/>
                  <a:pt x="4924" y="691"/>
                  <a:pt x="4924" y="691"/>
                </a:cubicBezTo>
                <a:cubicBezTo>
                  <a:pt x="4924" y="502"/>
                  <a:pt x="4924" y="502"/>
                  <a:pt x="4924" y="502"/>
                </a:cubicBezTo>
                <a:cubicBezTo>
                  <a:pt x="4924" y="463"/>
                  <a:pt x="4933" y="431"/>
                  <a:pt x="4949" y="406"/>
                </a:cubicBezTo>
                <a:cubicBezTo>
                  <a:pt x="4965" y="381"/>
                  <a:pt x="4987" y="369"/>
                  <a:pt x="5013" y="369"/>
                </a:cubicBezTo>
                <a:cubicBezTo>
                  <a:pt x="5033" y="369"/>
                  <a:pt x="5048" y="373"/>
                  <a:pt x="5058" y="381"/>
                </a:cubicBezTo>
                <a:lnTo>
                  <a:pt x="5058" y="319"/>
                </a:lnTo>
                <a:close/>
                <a:moveTo>
                  <a:pt x="5369" y="321"/>
                </a:moveTo>
                <a:cubicBezTo>
                  <a:pt x="5258" y="624"/>
                  <a:pt x="5258" y="624"/>
                  <a:pt x="5258" y="624"/>
                </a:cubicBezTo>
                <a:cubicBezTo>
                  <a:pt x="5256" y="624"/>
                  <a:pt x="5256" y="624"/>
                  <a:pt x="5256" y="624"/>
                </a:cubicBezTo>
                <a:cubicBezTo>
                  <a:pt x="5150" y="321"/>
                  <a:pt x="5150" y="321"/>
                  <a:pt x="5150" y="321"/>
                </a:cubicBezTo>
                <a:cubicBezTo>
                  <a:pt x="5084" y="321"/>
                  <a:pt x="5084" y="321"/>
                  <a:pt x="5084" y="321"/>
                </a:cubicBezTo>
                <a:cubicBezTo>
                  <a:pt x="5225" y="691"/>
                  <a:pt x="5225" y="691"/>
                  <a:pt x="5225" y="691"/>
                </a:cubicBezTo>
                <a:cubicBezTo>
                  <a:pt x="5283" y="691"/>
                  <a:pt x="5283" y="691"/>
                  <a:pt x="5283" y="691"/>
                </a:cubicBezTo>
                <a:cubicBezTo>
                  <a:pt x="5431" y="321"/>
                  <a:pt x="5431" y="321"/>
                  <a:pt x="5431" y="321"/>
                </a:cubicBezTo>
                <a:lnTo>
                  <a:pt x="5369" y="321"/>
                </a:lnTo>
                <a:close/>
                <a:moveTo>
                  <a:pt x="5764" y="490"/>
                </a:moveTo>
                <a:cubicBezTo>
                  <a:pt x="5764" y="433"/>
                  <a:pt x="5751" y="390"/>
                  <a:pt x="5724" y="359"/>
                </a:cubicBezTo>
                <a:cubicBezTo>
                  <a:pt x="5697" y="327"/>
                  <a:pt x="5660" y="312"/>
                  <a:pt x="5612" y="312"/>
                </a:cubicBezTo>
                <a:cubicBezTo>
                  <a:pt x="5580" y="312"/>
                  <a:pt x="5551" y="320"/>
                  <a:pt x="5525" y="337"/>
                </a:cubicBezTo>
                <a:cubicBezTo>
                  <a:pt x="5499" y="353"/>
                  <a:pt x="5478" y="377"/>
                  <a:pt x="5463" y="407"/>
                </a:cubicBezTo>
                <a:cubicBezTo>
                  <a:pt x="5449" y="437"/>
                  <a:pt x="5441" y="471"/>
                  <a:pt x="5441" y="507"/>
                </a:cubicBezTo>
                <a:cubicBezTo>
                  <a:pt x="5441" y="568"/>
                  <a:pt x="5456" y="615"/>
                  <a:pt x="5486" y="649"/>
                </a:cubicBezTo>
                <a:cubicBezTo>
                  <a:pt x="5515" y="683"/>
                  <a:pt x="5557" y="700"/>
                  <a:pt x="5609" y="700"/>
                </a:cubicBezTo>
                <a:cubicBezTo>
                  <a:pt x="5663" y="700"/>
                  <a:pt x="5706" y="688"/>
                  <a:pt x="5738" y="664"/>
                </a:cubicBezTo>
                <a:cubicBezTo>
                  <a:pt x="5738" y="609"/>
                  <a:pt x="5738" y="609"/>
                  <a:pt x="5738" y="609"/>
                </a:cubicBezTo>
                <a:cubicBezTo>
                  <a:pt x="5704" y="636"/>
                  <a:pt x="5665" y="650"/>
                  <a:pt x="5623" y="650"/>
                </a:cubicBezTo>
                <a:cubicBezTo>
                  <a:pt x="5586" y="650"/>
                  <a:pt x="5557" y="639"/>
                  <a:pt x="5536" y="617"/>
                </a:cubicBezTo>
                <a:cubicBezTo>
                  <a:pt x="5515" y="594"/>
                  <a:pt x="5504" y="563"/>
                  <a:pt x="5503" y="521"/>
                </a:cubicBezTo>
                <a:cubicBezTo>
                  <a:pt x="5764" y="521"/>
                  <a:pt x="5764" y="521"/>
                  <a:pt x="5764" y="521"/>
                </a:cubicBezTo>
                <a:lnTo>
                  <a:pt x="5764" y="490"/>
                </a:lnTo>
                <a:close/>
                <a:moveTo>
                  <a:pt x="5503" y="471"/>
                </a:moveTo>
                <a:cubicBezTo>
                  <a:pt x="5508" y="438"/>
                  <a:pt x="5521" y="412"/>
                  <a:pt x="5540" y="392"/>
                </a:cubicBezTo>
                <a:cubicBezTo>
                  <a:pt x="5560" y="372"/>
                  <a:pt x="5583" y="362"/>
                  <a:pt x="5611" y="362"/>
                </a:cubicBezTo>
                <a:cubicBezTo>
                  <a:pt x="5640" y="362"/>
                  <a:pt x="5663" y="372"/>
                  <a:pt x="5679" y="391"/>
                </a:cubicBezTo>
                <a:cubicBezTo>
                  <a:pt x="5695" y="410"/>
                  <a:pt x="5703" y="436"/>
                  <a:pt x="5703" y="471"/>
                </a:cubicBezTo>
                <a:lnTo>
                  <a:pt x="5503" y="471"/>
                </a:lnTo>
                <a:close/>
                <a:moveTo>
                  <a:pt x="6024" y="319"/>
                </a:moveTo>
                <a:cubicBezTo>
                  <a:pt x="6015" y="316"/>
                  <a:pt x="6004" y="314"/>
                  <a:pt x="5988" y="314"/>
                </a:cubicBezTo>
                <a:cubicBezTo>
                  <a:pt x="5966" y="314"/>
                  <a:pt x="5946" y="322"/>
                  <a:pt x="5929" y="336"/>
                </a:cubicBezTo>
                <a:cubicBezTo>
                  <a:pt x="5912" y="351"/>
                  <a:pt x="5899" y="371"/>
                  <a:pt x="5891" y="397"/>
                </a:cubicBezTo>
                <a:cubicBezTo>
                  <a:pt x="5890" y="397"/>
                  <a:pt x="5890" y="397"/>
                  <a:pt x="5890" y="397"/>
                </a:cubicBezTo>
                <a:cubicBezTo>
                  <a:pt x="5890" y="321"/>
                  <a:pt x="5890" y="321"/>
                  <a:pt x="5890" y="321"/>
                </a:cubicBezTo>
                <a:cubicBezTo>
                  <a:pt x="5830" y="321"/>
                  <a:pt x="5830" y="321"/>
                  <a:pt x="5830" y="321"/>
                </a:cubicBezTo>
                <a:cubicBezTo>
                  <a:pt x="5830" y="691"/>
                  <a:pt x="5830" y="691"/>
                  <a:pt x="5830" y="691"/>
                </a:cubicBezTo>
                <a:cubicBezTo>
                  <a:pt x="5890" y="691"/>
                  <a:pt x="5890" y="691"/>
                  <a:pt x="5890" y="691"/>
                </a:cubicBezTo>
                <a:cubicBezTo>
                  <a:pt x="5890" y="502"/>
                  <a:pt x="5890" y="502"/>
                  <a:pt x="5890" y="502"/>
                </a:cubicBezTo>
                <a:cubicBezTo>
                  <a:pt x="5890" y="463"/>
                  <a:pt x="5898" y="431"/>
                  <a:pt x="5914" y="406"/>
                </a:cubicBezTo>
                <a:cubicBezTo>
                  <a:pt x="5931" y="381"/>
                  <a:pt x="5952" y="369"/>
                  <a:pt x="5978" y="369"/>
                </a:cubicBezTo>
                <a:cubicBezTo>
                  <a:pt x="5998" y="369"/>
                  <a:pt x="6013" y="373"/>
                  <a:pt x="6024" y="381"/>
                </a:cubicBezTo>
                <a:lnTo>
                  <a:pt x="6024" y="319"/>
                </a:lnTo>
                <a:close/>
                <a:moveTo>
                  <a:pt x="6378" y="388"/>
                </a:moveTo>
                <a:cubicBezTo>
                  <a:pt x="6363" y="411"/>
                  <a:pt x="6338" y="436"/>
                  <a:pt x="6302" y="462"/>
                </a:cubicBezTo>
                <a:cubicBezTo>
                  <a:pt x="6257" y="495"/>
                  <a:pt x="6226" y="520"/>
                  <a:pt x="6209" y="539"/>
                </a:cubicBezTo>
                <a:cubicBezTo>
                  <a:pt x="6191" y="557"/>
                  <a:pt x="6179" y="576"/>
                  <a:pt x="6172" y="596"/>
                </a:cubicBezTo>
                <a:cubicBezTo>
                  <a:pt x="6165" y="615"/>
                  <a:pt x="6161" y="638"/>
                  <a:pt x="6161" y="666"/>
                </a:cubicBezTo>
                <a:cubicBezTo>
                  <a:pt x="6161" y="691"/>
                  <a:pt x="6161" y="691"/>
                  <a:pt x="6161" y="691"/>
                </a:cubicBezTo>
                <a:cubicBezTo>
                  <a:pt x="6481" y="691"/>
                  <a:pt x="6481" y="691"/>
                  <a:pt x="6481" y="691"/>
                </a:cubicBezTo>
                <a:cubicBezTo>
                  <a:pt x="6481" y="638"/>
                  <a:pt x="6481" y="638"/>
                  <a:pt x="6481" y="638"/>
                </a:cubicBezTo>
                <a:cubicBezTo>
                  <a:pt x="6223" y="638"/>
                  <a:pt x="6223" y="638"/>
                  <a:pt x="6223" y="638"/>
                </a:cubicBezTo>
                <a:cubicBezTo>
                  <a:pt x="6223" y="621"/>
                  <a:pt x="6226" y="606"/>
                  <a:pt x="6231" y="594"/>
                </a:cubicBezTo>
                <a:cubicBezTo>
                  <a:pt x="6237" y="581"/>
                  <a:pt x="6247" y="568"/>
                  <a:pt x="6261" y="555"/>
                </a:cubicBezTo>
                <a:cubicBezTo>
                  <a:pt x="6275" y="542"/>
                  <a:pt x="6303" y="520"/>
                  <a:pt x="6346" y="490"/>
                </a:cubicBezTo>
                <a:cubicBezTo>
                  <a:pt x="6389" y="459"/>
                  <a:pt x="6419" y="429"/>
                  <a:pt x="6436" y="401"/>
                </a:cubicBezTo>
                <a:cubicBezTo>
                  <a:pt x="6453" y="373"/>
                  <a:pt x="6461" y="340"/>
                  <a:pt x="6461" y="303"/>
                </a:cubicBezTo>
                <a:cubicBezTo>
                  <a:pt x="6461" y="261"/>
                  <a:pt x="6448" y="227"/>
                  <a:pt x="6420" y="201"/>
                </a:cubicBezTo>
                <a:cubicBezTo>
                  <a:pt x="6393" y="176"/>
                  <a:pt x="6357" y="164"/>
                  <a:pt x="6312" y="164"/>
                </a:cubicBezTo>
                <a:cubicBezTo>
                  <a:pt x="6283" y="164"/>
                  <a:pt x="6258" y="168"/>
                  <a:pt x="6237" y="177"/>
                </a:cubicBezTo>
                <a:cubicBezTo>
                  <a:pt x="6216" y="185"/>
                  <a:pt x="6198" y="197"/>
                  <a:pt x="6181" y="214"/>
                </a:cubicBezTo>
                <a:cubicBezTo>
                  <a:pt x="6181" y="277"/>
                  <a:pt x="6181" y="277"/>
                  <a:pt x="6181" y="277"/>
                </a:cubicBezTo>
                <a:cubicBezTo>
                  <a:pt x="6199" y="258"/>
                  <a:pt x="6218" y="242"/>
                  <a:pt x="6240" y="231"/>
                </a:cubicBezTo>
                <a:cubicBezTo>
                  <a:pt x="6262" y="220"/>
                  <a:pt x="6284" y="214"/>
                  <a:pt x="6305" y="214"/>
                </a:cubicBezTo>
                <a:cubicBezTo>
                  <a:pt x="6335" y="214"/>
                  <a:pt x="6358" y="222"/>
                  <a:pt x="6375" y="239"/>
                </a:cubicBezTo>
                <a:cubicBezTo>
                  <a:pt x="6392" y="256"/>
                  <a:pt x="6401" y="279"/>
                  <a:pt x="6401" y="308"/>
                </a:cubicBezTo>
                <a:cubicBezTo>
                  <a:pt x="6401" y="338"/>
                  <a:pt x="6393" y="365"/>
                  <a:pt x="6378" y="388"/>
                </a:cubicBezTo>
                <a:close/>
                <a:moveTo>
                  <a:pt x="6708" y="164"/>
                </a:moveTo>
                <a:cubicBezTo>
                  <a:pt x="6650" y="164"/>
                  <a:pt x="6607" y="188"/>
                  <a:pt x="6577" y="235"/>
                </a:cubicBezTo>
                <a:cubicBezTo>
                  <a:pt x="6548" y="283"/>
                  <a:pt x="6533" y="352"/>
                  <a:pt x="6533" y="442"/>
                </a:cubicBezTo>
                <a:cubicBezTo>
                  <a:pt x="6533" y="525"/>
                  <a:pt x="6547" y="589"/>
                  <a:pt x="6576" y="633"/>
                </a:cubicBezTo>
                <a:cubicBezTo>
                  <a:pt x="6604" y="678"/>
                  <a:pt x="6645" y="700"/>
                  <a:pt x="6697" y="700"/>
                </a:cubicBezTo>
                <a:cubicBezTo>
                  <a:pt x="6752" y="700"/>
                  <a:pt x="6795" y="677"/>
                  <a:pt x="6825" y="629"/>
                </a:cubicBezTo>
                <a:cubicBezTo>
                  <a:pt x="6856" y="582"/>
                  <a:pt x="6871" y="515"/>
                  <a:pt x="6871" y="430"/>
                </a:cubicBezTo>
                <a:cubicBezTo>
                  <a:pt x="6871" y="252"/>
                  <a:pt x="6816" y="164"/>
                  <a:pt x="6708" y="164"/>
                </a:cubicBezTo>
                <a:close/>
                <a:moveTo>
                  <a:pt x="6702" y="650"/>
                </a:moveTo>
                <a:cubicBezTo>
                  <a:pt x="6630" y="650"/>
                  <a:pt x="6594" y="580"/>
                  <a:pt x="6594" y="439"/>
                </a:cubicBezTo>
                <a:cubicBezTo>
                  <a:pt x="6594" y="289"/>
                  <a:pt x="6631" y="214"/>
                  <a:pt x="6705" y="214"/>
                </a:cubicBezTo>
                <a:cubicBezTo>
                  <a:pt x="6775" y="214"/>
                  <a:pt x="6810" y="288"/>
                  <a:pt x="6810" y="435"/>
                </a:cubicBezTo>
                <a:cubicBezTo>
                  <a:pt x="6810" y="578"/>
                  <a:pt x="6774" y="650"/>
                  <a:pt x="6702" y="650"/>
                </a:cubicBezTo>
                <a:close/>
                <a:moveTo>
                  <a:pt x="7091" y="691"/>
                </a:moveTo>
                <a:cubicBezTo>
                  <a:pt x="7091" y="161"/>
                  <a:pt x="7091" y="161"/>
                  <a:pt x="7091" y="161"/>
                </a:cubicBezTo>
                <a:cubicBezTo>
                  <a:pt x="7069" y="161"/>
                  <a:pt x="7069" y="161"/>
                  <a:pt x="7069" y="161"/>
                </a:cubicBezTo>
                <a:cubicBezTo>
                  <a:pt x="7051" y="177"/>
                  <a:pt x="7026" y="193"/>
                  <a:pt x="6996" y="209"/>
                </a:cubicBezTo>
                <a:cubicBezTo>
                  <a:pt x="6966" y="225"/>
                  <a:pt x="6938" y="237"/>
                  <a:pt x="6912" y="244"/>
                </a:cubicBezTo>
                <a:cubicBezTo>
                  <a:pt x="6912" y="304"/>
                  <a:pt x="6912" y="304"/>
                  <a:pt x="6912" y="304"/>
                </a:cubicBezTo>
                <a:cubicBezTo>
                  <a:pt x="6932" y="299"/>
                  <a:pt x="6955" y="290"/>
                  <a:pt x="6979" y="278"/>
                </a:cubicBezTo>
                <a:cubicBezTo>
                  <a:pt x="7004" y="265"/>
                  <a:pt x="7022" y="253"/>
                  <a:pt x="7032" y="243"/>
                </a:cubicBezTo>
                <a:cubicBezTo>
                  <a:pt x="7032" y="691"/>
                  <a:pt x="7032" y="691"/>
                  <a:pt x="7032" y="691"/>
                </a:cubicBezTo>
                <a:lnTo>
                  <a:pt x="7091" y="691"/>
                </a:lnTo>
                <a:close/>
                <a:moveTo>
                  <a:pt x="7408" y="388"/>
                </a:moveTo>
                <a:cubicBezTo>
                  <a:pt x="7393" y="411"/>
                  <a:pt x="7368" y="436"/>
                  <a:pt x="7332" y="462"/>
                </a:cubicBezTo>
                <a:cubicBezTo>
                  <a:pt x="7287" y="495"/>
                  <a:pt x="7256" y="520"/>
                  <a:pt x="7239" y="539"/>
                </a:cubicBezTo>
                <a:cubicBezTo>
                  <a:pt x="7222" y="557"/>
                  <a:pt x="7209" y="576"/>
                  <a:pt x="7202" y="596"/>
                </a:cubicBezTo>
                <a:cubicBezTo>
                  <a:pt x="7195" y="615"/>
                  <a:pt x="7191" y="638"/>
                  <a:pt x="7191" y="666"/>
                </a:cubicBezTo>
                <a:cubicBezTo>
                  <a:pt x="7191" y="691"/>
                  <a:pt x="7191" y="691"/>
                  <a:pt x="7191" y="691"/>
                </a:cubicBezTo>
                <a:cubicBezTo>
                  <a:pt x="7511" y="691"/>
                  <a:pt x="7511" y="691"/>
                  <a:pt x="7511" y="691"/>
                </a:cubicBezTo>
                <a:cubicBezTo>
                  <a:pt x="7511" y="638"/>
                  <a:pt x="7511" y="638"/>
                  <a:pt x="7511" y="638"/>
                </a:cubicBezTo>
                <a:cubicBezTo>
                  <a:pt x="7253" y="638"/>
                  <a:pt x="7253" y="638"/>
                  <a:pt x="7253" y="638"/>
                </a:cubicBezTo>
                <a:cubicBezTo>
                  <a:pt x="7253" y="621"/>
                  <a:pt x="7256" y="606"/>
                  <a:pt x="7261" y="594"/>
                </a:cubicBezTo>
                <a:cubicBezTo>
                  <a:pt x="7267" y="581"/>
                  <a:pt x="7277" y="568"/>
                  <a:pt x="7291" y="555"/>
                </a:cubicBezTo>
                <a:cubicBezTo>
                  <a:pt x="7305" y="542"/>
                  <a:pt x="7333" y="520"/>
                  <a:pt x="7376" y="490"/>
                </a:cubicBezTo>
                <a:cubicBezTo>
                  <a:pt x="7419" y="459"/>
                  <a:pt x="7449" y="429"/>
                  <a:pt x="7466" y="401"/>
                </a:cubicBezTo>
                <a:cubicBezTo>
                  <a:pt x="7483" y="373"/>
                  <a:pt x="7491" y="340"/>
                  <a:pt x="7491" y="303"/>
                </a:cubicBezTo>
                <a:cubicBezTo>
                  <a:pt x="7491" y="261"/>
                  <a:pt x="7478" y="227"/>
                  <a:pt x="7450" y="201"/>
                </a:cubicBezTo>
                <a:cubicBezTo>
                  <a:pt x="7423" y="176"/>
                  <a:pt x="7387" y="164"/>
                  <a:pt x="7343" y="164"/>
                </a:cubicBezTo>
                <a:cubicBezTo>
                  <a:pt x="7313" y="164"/>
                  <a:pt x="7288" y="168"/>
                  <a:pt x="7267" y="177"/>
                </a:cubicBezTo>
                <a:cubicBezTo>
                  <a:pt x="7246" y="185"/>
                  <a:pt x="7228" y="197"/>
                  <a:pt x="7211" y="214"/>
                </a:cubicBezTo>
                <a:cubicBezTo>
                  <a:pt x="7211" y="277"/>
                  <a:pt x="7211" y="277"/>
                  <a:pt x="7211" y="277"/>
                </a:cubicBezTo>
                <a:cubicBezTo>
                  <a:pt x="7229" y="258"/>
                  <a:pt x="7249" y="242"/>
                  <a:pt x="7270" y="231"/>
                </a:cubicBezTo>
                <a:cubicBezTo>
                  <a:pt x="7292" y="220"/>
                  <a:pt x="7314" y="214"/>
                  <a:pt x="7335" y="214"/>
                </a:cubicBezTo>
                <a:cubicBezTo>
                  <a:pt x="7365" y="214"/>
                  <a:pt x="7388" y="222"/>
                  <a:pt x="7405" y="239"/>
                </a:cubicBezTo>
                <a:cubicBezTo>
                  <a:pt x="7422" y="256"/>
                  <a:pt x="7431" y="279"/>
                  <a:pt x="7431" y="308"/>
                </a:cubicBezTo>
                <a:cubicBezTo>
                  <a:pt x="7431" y="338"/>
                  <a:pt x="7423" y="365"/>
                  <a:pt x="7408" y="388"/>
                </a:cubicBezTo>
                <a:close/>
              </a:path>
            </a:pathLst>
          </a:custGeom>
          <a:solidFill>
            <a:schemeClr val="tx1"/>
          </a:solidFill>
          <a:ln>
            <a:noFill/>
          </a:ln>
        </p:spPr>
        <p:txBody>
          <a:bodyPr vert="horz" wrap="square" lIns="67227" tIns="33613" rIns="67227" bIns="33613" numCol="1" anchor="t" anchorCtr="0" compatLnSpc="1">
            <a:prstTxWarp prst="textNoShape">
              <a:avLst/>
            </a:prstTxWarp>
          </a:bodyPr>
          <a:lstStyle/>
          <a:p>
            <a:endParaRPr lang="en-US">
              <a:solidFill>
                <a:srgbClr val="FFFFFF"/>
              </a:solidFill>
            </a:endParaRPr>
          </a:p>
        </p:txBody>
      </p:sp>
      <p:sp>
        <p:nvSpPr>
          <p:cNvPr id="14" name="Freeform 6"/>
          <p:cNvSpPr>
            <a:spLocks noChangeAspect="1" noEditPoints="1"/>
          </p:cNvSpPr>
          <p:nvPr/>
        </p:nvSpPr>
        <p:spPr bwMode="auto">
          <a:xfrm>
            <a:off x="4572000" y="4308819"/>
            <a:ext cx="2434019" cy="428572"/>
          </a:xfrm>
          <a:custGeom>
            <a:avLst/>
            <a:gdLst>
              <a:gd name="T0" fmla="*/ 136 w 2517"/>
              <a:gd name="T1" fmla="*/ 247 h 443"/>
              <a:gd name="T2" fmla="*/ 74 w 2517"/>
              <a:gd name="T3" fmla="*/ 293 h 443"/>
              <a:gd name="T4" fmla="*/ 200 w 2517"/>
              <a:gd name="T5" fmla="*/ 430 h 443"/>
              <a:gd name="T6" fmla="*/ 98 w 2517"/>
              <a:gd name="T7" fmla="*/ 323 h 443"/>
              <a:gd name="T8" fmla="*/ 103 w 2517"/>
              <a:gd name="T9" fmla="*/ 413 h 443"/>
              <a:gd name="T10" fmla="*/ 108 w 2517"/>
              <a:gd name="T11" fmla="*/ 414 h 443"/>
              <a:gd name="T12" fmla="*/ 231 w 2517"/>
              <a:gd name="T13" fmla="*/ 318 h 443"/>
              <a:gd name="T14" fmla="*/ 103 w 2517"/>
              <a:gd name="T15" fmla="*/ 33 h 443"/>
              <a:gd name="T16" fmla="*/ 175 w 2517"/>
              <a:gd name="T17" fmla="*/ 42 h 443"/>
              <a:gd name="T18" fmla="*/ 400 w 2517"/>
              <a:gd name="T19" fmla="*/ 174 h 443"/>
              <a:gd name="T20" fmla="*/ 220 w 2517"/>
              <a:gd name="T21" fmla="*/ 155 h 443"/>
              <a:gd name="T22" fmla="*/ 151 w 2517"/>
              <a:gd name="T23" fmla="*/ 196 h 443"/>
              <a:gd name="T24" fmla="*/ 159 w 2517"/>
              <a:gd name="T25" fmla="*/ 203 h 443"/>
              <a:gd name="T26" fmla="*/ 277 w 2517"/>
              <a:gd name="T27" fmla="*/ 191 h 443"/>
              <a:gd name="T28" fmla="*/ 173 w 2517"/>
              <a:gd name="T29" fmla="*/ 81 h 443"/>
              <a:gd name="T30" fmla="*/ 286 w 2517"/>
              <a:gd name="T31" fmla="*/ 189 h 443"/>
              <a:gd name="T32" fmla="*/ 251 w 2517"/>
              <a:gd name="T33" fmla="*/ 419 h 443"/>
              <a:gd name="T34" fmla="*/ 234 w 2517"/>
              <a:gd name="T35" fmla="*/ 413 h 443"/>
              <a:gd name="T36" fmla="*/ 457 w 2517"/>
              <a:gd name="T37" fmla="*/ 375 h 443"/>
              <a:gd name="T38" fmla="*/ 540 w 2517"/>
              <a:gd name="T39" fmla="*/ 178 h 443"/>
              <a:gd name="T40" fmla="*/ 561 w 2517"/>
              <a:gd name="T41" fmla="*/ 441 h 443"/>
              <a:gd name="T42" fmla="*/ 692 w 2517"/>
              <a:gd name="T43" fmla="*/ 231 h 443"/>
              <a:gd name="T44" fmla="*/ 713 w 2517"/>
              <a:gd name="T45" fmla="*/ 240 h 443"/>
              <a:gd name="T46" fmla="*/ 857 w 2517"/>
              <a:gd name="T47" fmla="*/ 379 h 443"/>
              <a:gd name="T48" fmla="*/ 842 w 2517"/>
              <a:gd name="T49" fmla="*/ 332 h 443"/>
              <a:gd name="T50" fmla="*/ 908 w 2517"/>
              <a:gd name="T51" fmla="*/ 360 h 443"/>
              <a:gd name="T52" fmla="*/ 992 w 2517"/>
              <a:gd name="T53" fmla="*/ 290 h 443"/>
              <a:gd name="T54" fmla="*/ 1074 w 2517"/>
              <a:gd name="T55" fmla="*/ 260 h 443"/>
              <a:gd name="T56" fmla="*/ 1245 w 2517"/>
              <a:gd name="T57" fmla="*/ 287 h 443"/>
              <a:gd name="T58" fmla="*/ 1343 w 2517"/>
              <a:gd name="T59" fmla="*/ 277 h 443"/>
              <a:gd name="T60" fmla="*/ 1506 w 2517"/>
              <a:gd name="T61" fmla="*/ 360 h 443"/>
              <a:gd name="T62" fmla="*/ 1589 w 2517"/>
              <a:gd name="T63" fmla="*/ 290 h 443"/>
              <a:gd name="T64" fmla="*/ 1661 w 2517"/>
              <a:gd name="T65" fmla="*/ 255 h 443"/>
              <a:gd name="T66" fmla="*/ 1799 w 2517"/>
              <a:gd name="T67" fmla="*/ 196 h 443"/>
              <a:gd name="T68" fmla="*/ 1894 w 2517"/>
              <a:gd name="T69" fmla="*/ 309 h 443"/>
              <a:gd name="T70" fmla="*/ 1996 w 2517"/>
              <a:gd name="T71" fmla="*/ 309 h 443"/>
              <a:gd name="T72" fmla="*/ 2021 w 2517"/>
              <a:gd name="T73" fmla="*/ 375 h 443"/>
              <a:gd name="T74" fmla="*/ 512 w 2517"/>
              <a:gd name="T75" fmla="*/ 87 h 443"/>
              <a:gd name="T76" fmla="*/ 457 w 2517"/>
              <a:gd name="T77" fmla="*/ 77 h 443"/>
              <a:gd name="T78" fmla="*/ 537 w 2517"/>
              <a:gd name="T79" fmla="*/ 79 h 443"/>
              <a:gd name="T80" fmla="*/ 566 w 2517"/>
              <a:gd name="T81" fmla="*/ 144 h 443"/>
              <a:gd name="T82" fmla="*/ 598 w 2517"/>
              <a:gd name="T83" fmla="*/ 148 h 443"/>
              <a:gd name="T84" fmla="*/ 633 w 2517"/>
              <a:gd name="T85" fmla="*/ 97 h 443"/>
              <a:gd name="T86" fmla="*/ 684 w 2517"/>
              <a:gd name="T87" fmla="*/ 124 h 443"/>
              <a:gd name="T88" fmla="*/ 702 w 2517"/>
              <a:gd name="T89" fmla="*/ 148 h 443"/>
              <a:gd name="T90" fmla="*/ 720 w 2517"/>
              <a:gd name="T91" fmla="*/ 104 h 443"/>
              <a:gd name="T92" fmla="*/ 750 w 2517"/>
              <a:gd name="T93" fmla="*/ 104 h 443"/>
              <a:gd name="T94" fmla="*/ 785 w 2517"/>
              <a:gd name="T95" fmla="*/ 124 h 443"/>
              <a:gd name="T96" fmla="*/ 799 w 2517"/>
              <a:gd name="T97" fmla="*/ 98 h 443"/>
              <a:gd name="T98" fmla="*/ 833 w 2517"/>
              <a:gd name="T99" fmla="*/ 98 h 443"/>
              <a:gd name="T100" fmla="*/ 863 w 2517"/>
              <a:gd name="T101" fmla="*/ 149 h 443"/>
              <a:gd name="T102" fmla="*/ 884 w 2517"/>
              <a:gd name="T103" fmla="*/ 89 h 443"/>
              <a:gd name="T104" fmla="*/ 881 w 2517"/>
              <a:gd name="T105" fmla="*/ 111 h 443"/>
              <a:gd name="T106" fmla="*/ 887 w 2517"/>
              <a:gd name="T107" fmla="*/ 95 h 443"/>
              <a:gd name="T108" fmla="*/ 2173 w 2517"/>
              <a:gd name="T109" fmla="*/ 236 h 443"/>
              <a:gd name="T110" fmla="*/ 2130 w 2517"/>
              <a:gd name="T111" fmla="*/ 375 h 443"/>
              <a:gd name="T112" fmla="*/ 2255 w 2517"/>
              <a:gd name="T113" fmla="*/ 353 h 443"/>
              <a:gd name="T114" fmla="*/ 2387 w 2517"/>
              <a:gd name="T115" fmla="*/ 367 h 443"/>
              <a:gd name="T116" fmla="*/ 2441 w 2517"/>
              <a:gd name="T117" fmla="*/ 24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7" h="443">
                <a:moveTo>
                  <a:pt x="241" y="208"/>
                </a:moveTo>
                <a:cubicBezTo>
                  <a:pt x="241" y="206"/>
                  <a:pt x="234" y="210"/>
                  <a:pt x="232" y="211"/>
                </a:cubicBezTo>
                <a:cubicBezTo>
                  <a:pt x="234" y="225"/>
                  <a:pt x="235" y="239"/>
                  <a:pt x="236" y="252"/>
                </a:cubicBezTo>
                <a:cubicBezTo>
                  <a:pt x="223" y="246"/>
                  <a:pt x="198" y="229"/>
                  <a:pt x="191" y="224"/>
                </a:cubicBezTo>
                <a:cubicBezTo>
                  <a:pt x="187" y="226"/>
                  <a:pt x="187" y="226"/>
                  <a:pt x="187" y="226"/>
                </a:cubicBezTo>
                <a:cubicBezTo>
                  <a:pt x="187" y="225"/>
                  <a:pt x="187" y="225"/>
                  <a:pt x="187" y="224"/>
                </a:cubicBezTo>
                <a:cubicBezTo>
                  <a:pt x="180" y="226"/>
                  <a:pt x="180" y="226"/>
                  <a:pt x="180" y="226"/>
                </a:cubicBezTo>
                <a:cubicBezTo>
                  <a:pt x="178" y="228"/>
                  <a:pt x="179" y="226"/>
                  <a:pt x="179" y="229"/>
                </a:cubicBezTo>
                <a:cubicBezTo>
                  <a:pt x="181" y="246"/>
                  <a:pt x="178" y="265"/>
                  <a:pt x="171" y="285"/>
                </a:cubicBezTo>
                <a:cubicBezTo>
                  <a:pt x="158" y="274"/>
                  <a:pt x="146" y="258"/>
                  <a:pt x="143" y="243"/>
                </a:cubicBezTo>
                <a:cubicBezTo>
                  <a:pt x="141" y="244"/>
                  <a:pt x="140" y="244"/>
                  <a:pt x="138" y="245"/>
                </a:cubicBezTo>
                <a:cubicBezTo>
                  <a:pt x="137" y="245"/>
                  <a:pt x="136" y="245"/>
                  <a:pt x="136" y="247"/>
                </a:cubicBezTo>
                <a:cubicBezTo>
                  <a:pt x="142" y="266"/>
                  <a:pt x="157" y="282"/>
                  <a:pt x="167" y="291"/>
                </a:cubicBezTo>
                <a:cubicBezTo>
                  <a:pt x="155" y="295"/>
                  <a:pt x="141" y="301"/>
                  <a:pt x="125" y="306"/>
                </a:cubicBezTo>
                <a:cubicBezTo>
                  <a:pt x="120" y="308"/>
                  <a:pt x="112" y="310"/>
                  <a:pt x="104" y="313"/>
                </a:cubicBezTo>
                <a:cubicBezTo>
                  <a:pt x="112" y="302"/>
                  <a:pt x="130" y="267"/>
                  <a:pt x="136" y="245"/>
                </a:cubicBezTo>
                <a:cubicBezTo>
                  <a:pt x="126" y="249"/>
                  <a:pt x="126" y="249"/>
                  <a:pt x="126" y="249"/>
                </a:cubicBezTo>
                <a:cubicBezTo>
                  <a:pt x="116" y="274"/>
                  <a:pt x="99" y="301"/>
                  <a:pt x="92" y="312"/>
                </a:cubicBezTo>
                <a:cubicBezTo>
                  <a:pt x="92" y="312"/>
                  <a:pt x="92" y="313"/>
                  <a:pt x="91" y="313"/>
                </a:cubicBezTo>
                <a:cubicBezTo>
                  <a:pt x="84" y="301"/>
                  <a:pt x="82" y="286"/>
                  <a:pt x="87" y="270"/>
                </a:cubicBezTo>
                <a:cubicBezTo>
                  <a:pt x="87" y="270"/>
                  <a:pt x="87" y="270"/>
                  <a:pt x="87" y="270"/>
                </a:cubicBezTo>
                <a:cubicBezTo>
                  <a:pt x="88" y="267"/>
                  <a:pt x="79" y="274"/>
                  <a:pt x="78" y="275"/>
                </a:cubicBezTo>
                <a:cubicBezTo>
                  <a:pt x="75" y="276"/>
                  <a:pt x="75" y="278"/>
                  <a:pt x="75" y="280"/>
                </a:cubicBezTo>
                <a:cubicBezTo>
                  <a:pt x="74" y="284"/>
                  <a:pt x="74" y="289"/>
                  <a:pt x="74" y="293"/>
                </a:cubicBezTo>
                <a:cubicBezTo>
                  <a:pt x="74" y="302"/>
                  <a:pt x="77" y="311"/>
                  <a:pt x="82" y="320"/>
                </a:cubicBezTo>
                <a:cubicBezTo>
                  <a:pt x="62" y="326"/>
                  <a:pt x="38" y="333"/>
                  <a:pt x="16" y="339"/>
                </a:cubicBezTo>
                <a:cubicBezTo>
                  <a:pt x="16" y="338"/>
                  <a:pt x="16" y="337"/>
                  <a:pt x="17" y="336"/>
                </a:cubicBezTo>
                <a:cubicBezTo>
                  <a:pt x="20" y="320"/>
                  <a:pt x="36" y="300"/>
                  <a:pt x="54" y="290"/>
                </a:cubicBezTo>
                <a:cubicBezTo>
                  <a:pt x="59" y="284"/>
                  <a:pt x="59" y="284"/>
                  <a:pt x="59" y="284"/>
                </a:cubicBezTo>
                <a:cubicBezTo>
                  <a:pt x="34" y="302"/>
                  <a:pt x="34" y="302"/>
                  <a:pt x="34" y="302"/>
                </a:cubicBezTo>
                <a:cubicBezTo>
                  <a:pt x="22" y="312"/>
                  <a:pt x="8" y="328"/>
                  <a:pt x="5" y="342"/>
                </a:cubicBezTo>
                <a:cubicBezTo>
                  <a:pt x="0" y="363"/>
                  <a:pt x="16" y="380"/>
                  <a:pt x="33" y="392"/>
                </a:cubicBezTo>
                <a:cubicBezTo>
                  <a:pt x="52" y="405"/>
                  <a:pt x="71" y="412"/>
                  <a:pt x="94" y="418"/>
                </a:cubicBezTo>
                <a:cubicBezTo>
                  <a:pt x="119" y="425"/>
                  <a:pt x="169" y="432"/>
                  <a:pt x="194" y="432"/>
                </a:cubicBezTo>
                <a:cubicBezTo>
                  <a:pt x="196" y="432"/>
                  <a:pt x="199" y="432"/>
                  <a:pt x="199" y="432"/>
                </a:cubicBezTo>
                <a:cubicBezTo>
                  <a:pt x="199" y="432"/>
                  <a:pt x="200" y="430"/>
                  <a:pt x="200" y="430"/>
                </a:cubicBezTo>
                <a:cubicBezTo>
                  <a:pt x="202" y="426"/>
                  <a:pt x="232" y="370"/>
                  <a:pt x="240" y="323"/>
                </a:cubicBezTo>
                <a:cubicBezTo>
                  <a:pt x="245" y="292"/>
                  <a:pt x="249" y="249"/>
                  <a:pt x="241" y="208"/>
                </a:cubicBezTo>
                <a:close/>
                <a:moveTo>
                  <a:pt x="187" y="228"/>
                </a:moveTo>
                <a:cubicBezTo>
                  <a:pt x="198" y="235"/>
                  <a:pt x="226" y="252"/>
                  <a:pt x="235" y="255"/>
                </a:cubicBezTo>
                <a:cubicBezTo>
                  <a:pt x="223" y="265"/>
                  <a:pt x="205" y="275"/>
                  <a:pt x="179" y="286"/>
                </a:cubicBezTo>
                <a:cubicBezTo>
                  <a:pt x="187" y="260"/>
                  <a:pt x="188" y="240"/>
                  <a:pt x="187" y="228"/>
                </a:cubicBezTo>
                <a:close/>
                <a:moveTo>
                  <a:pt x="133" y="313"/>
                </a:moveTo>
                <a:cubicBezTo>
                  <a:pt x="145" y="309"/>
                  <a:pt x="156" y="304"/>
                  <a:pt x="166" y="300"/>
                </a:cubicBezTo>
                <a:cubicBezTo>
                  <a:pt x="158" y="320"/>
                  <a:pt x="148" y="339"/>
                  <a:pt x="138" y="356"/>
                </a:cubicBezTo>
                <a:cubicBezTo>
                  <a:pt x="138" y="356"/>
                  <a:pt x="137" y="356"/>
                  <a:pt x="137" y="356"/>
                </a:cubicBezTo>
                <a:cubicBezTo>
                  <a:pt x="132" y="354"/>
                  <a:pt x="128" y="351"/>
                  <a:pt x="123" y="347"/>
                </a:cubicBezTo>
                <a:cubicBezTo>
                  <a:pt x="113" y="340"/>
                  <a:pt x="105" y="332"/>
                  <a:pt x="98" y="323"/>
                </a:cubicBezTo>
                <a:cubicBezTo>
                  <a:pt x="110" y="320"/>
                  <a:pt x="121" y="317"/>
                  <a:pt x="133" y="313"/>
                </a:cubicBezTo>
                <a:close/>
                <a:moveTo>
                  <a:pt x="16" y="343"/>
                </a:moveTo>
                <a:cubicBezTo>
                  <a:pt x="37" y="338"/>
                  <a:pt x="60" y="333"/>
                  <a:pt x="82" y="327"/>
                </a:cubicBezTo>
                <a:cubicBezTo>
                  <a:pt x="66" y="352"/>
                  <a:pt x="51" y="370"/>
                  <a:pt x="43" y="384"/>
                </a:cubicBezTo>
                <a:cubicBezTo>
                  <a:pt x="30" y="374"/>
                  <a:pt x="17" y="358"/>
                  <a:pt x="16" y="343"/>
                </a:cubicBezTo>
                <a:close/>
                <a:moveTo>
                  <a:pt x="46" y="386"/>
                </a:moveTo>
                <a:cubicBezTo>
                  <a:pt x="59" y="366"/>
                  <a:pt x="75" y="349"/>
                  <a:pt x="90" y="331"/>
                </a:cubicBezTo>
                <a:cubicBezTo>
                  <a:pt x="94" y="335"/>
                  <a:pt x="98" y="339"/>
                  <a:pt x="102" y="343"/>
                </a:cubicBezTo>
                <a:cubicBezTo>
                  <a:pt x="109" y="350"/>
                  <a:pt x="118" y="356"/>
                  <a:pt x="127" y="360"/>
                </a:cubicBezTo>
                <a:cubicBezTo>
                  <a:pt x="101" y="370"/>
                  <a:pt x="74" y="379"/>
                  <a:pt x="49" y="388"/>
                </a:cubicBezTo>
                <a:cubicBezTo>
                  <a:pt x="48" y="387"/>
                  <a:pt x="47" y="387"/>
                  <a:pt x="46" y="386"/>
                </a:cubicBezTo>
                <a:close/>
                <a:moveTo>
                  <a:pt x="103" y="413"/>
                </a:moveTo>
                <a:cubicBezTo>
                  <a:pt x="101" y="412"/>
                  <a:pt x="100" y="412"/>
                  <a:pt x="99" y="411"/>
                </a:cubicBezTo>
                <a:cubicBezTo>
                  <a:pt x="76" y="404"/>
                  <a:pt x="66" y="399"/>
                  <a:pt x="52" y="390"/>
                </a:cubicBezTo>
                <a:cubicBezTo>
                  <a:pt x="62" y="387"/>
                  <a:pt x="108" y="375"/>
                  <a:pt x="131" y="368"/>
                </a:cubicBezTo>
                <a:cubicBezTo>
                  <a:pt x="118" y="388"/>
                  <a:pt x="107" y="405"/>
                  <a:pt x="103" y="413"/>
                </a:cubicBezTo>
                <a:cubicBezTo>
                  <a:pt x="103" y="413"/>
                  <a:pt x="103" y="413"/>
                  <a:pt x="103" y="413"/>
                </a:cubicBezTo>
                <a:close/>
                <a:moveTo>
                  <a:pt x="196" y="429"/>
                </a:moveTo>
                <a:cubicBezTo>
                  <a:pt x="178" y="427"/>
                  <a:pt x="142" y="421"/>
                  <a:pt x="118" y="416"/>
                </a:cubicBezTo>
                <a:cubicBezTo>
                  <a:pt x="151" y="408"/>
                  <a:pt x="174" y="405"/>
                  <a:pt x="212" y="387"/>
                </a:cubicBezTo>
                <a:cubicBezTo>
                  <a:pt x="206" y="405"/>
                  <a:pt x="199" y="422"/>
                  <a:pt x="196" y="429"/>
                </a:cubicBezTo>
                <a:close/>
                <a:moveTo>
                  <a:pt x="111" y="414"/>
                </a:moveTo>
                <a:cubicBezTo>
                  <a:pt x="111" y="415"/>
                  <a:pt x="111" y="415"/>
                  <a:pt x="111" y="415"/>
                </a:cubicBezTo>
                <a:cubicBezTo>
                  <a:pt x="110" y="414"/>
                  <a:pt x="109" y="414"/>
                  <a:pt x="108" y="414"/>
                </a:cubicBezTo>
                <a:cubicBezTo>
                  <a:pt x="121" y="398"/>
                  <a:pt x="132" y="383"/>
                  <a:pt x="142" y="368"/>
                </a:cubicBezTo>
                <a:cubicBezTo>
                  <a:pt x="175" y="381"/>
                  <a:pt x="208" y="384"/>
                  <a:pt x="212" y="384"/>
                </a:cubicBezTo>
                <a:cubicBezTo>
                  <a:pt x="196" y="390"/>
                  <a:pt x="115" y="413"/>
                  <a:pt x="111" y="414"/>
                </a:cubicBezTo>
                <a:close/>
                <a:moveTo>
                  <a:pt x="229" y="328"/>
                </a:moveTo>
                <a:cubicBezTo>
                  <a:pt x="226" y="341"/>
                  <a:pt x="220" y="362"/>
                  <a:pt x="213" y="382"/>
                </a:cubicBezTo>
                <a:cubicBezTo>
                  <a:pt x="192" y="378"/>
                  <a:pt x="168" y="372"/>
                  <a:pt x="147" y="362"/>
                </a:cubicBezTo>
                <a:cubicBezTo>
                  <a:pt x="170" y="352"/>
                  <a:pt x="217" y="331"/>
                  <a:pt x="230" y="322"/>
                </a:cubicBezTo>
                <a:cubicBezTo>
                  <a:pt x="230" y="324"/>
                  <a:pt x="229" y="326"/>
                  <a:pt x="229" y="328"/>
                </a:cubicBezTo>
                <a:close/>
                <a:moveTo>
                  <a:pt x="231" y="318"/>
                </a:moveTo>
                <a:cubicBezTo>
                  <a:pt x="217" y="326"/>
                  <a:pt x="173" y="344"/>
                  <a:pt x="152" y="351"/>
                </a:cubicBezTo>
                <a:cubicBezTo>
                  <a:pt x="163" y="332"/>
                  <a:pt x="170" y="313"/>
                  <a:pt x="176" y="297"/>
                </a:cubicBezTo>
                <a:cubicBezTo>
                  <a:pt x="199" y="311"/>
                  <a:pt x="223" y="317"/>
                  <a:pt x="231" y="318"/>
                </a:cubicBezTo>
                <a:cubicBezTo>
                  <a:pt x="231" y="318"/>
                  <a:pt x="231" y="318"/>
                  <a:pt x="231" y="318"/>
                </a:cubicBezTo>
                <a:close/>
                <a:moveTo>
                  <a:pt x="231" y="316"/>
                </a:moveTo>
                <a:cubicBezTo>
                  <a:pt x="213" y="311"/>
                  <a:pt x="197" y="302"/>
                  <a:pt x="182" y="292"/>
                </a:cubicBezTo>
                <a:cubicBezTo>
                  <a:pt x="213" y="277"/>
                  <a:pt x="233" y="262"/>
                  <a:pt x="236" y="259"/>
                </a:cubicBezTo>
                <a:cubicBezTo>
                  <a:pt x="236" y="280"/>
                  <a:pt x="234" y="300"/>
                  <a:pt x="231" y="316"/>
                </a:cubicBezTo>
                <a:close/>
                <a:moveTo>
                  <a:pt x="87" y="60"/>
                </a:moveTo>
                <a:cubicBezTo>
                  <a:pt x="79" y="53"/>
                  <a:pt x="88" y="44"/>
                  <a:pt x="93" y="40"/>
                </a:cubicBezTo>
                <a:cubicBezTo>
                  <a:pt x="95" y="38"/>
                  <a:pt x="98" y="36"/>
                  <a:pt x="100" y="35"/>
                </a:cubicBezTo>
                <a:cubicBezTo>
                  <a:pt x="107" y="43"/>
                  <a:pt x="123" y="64"/>
                  <a:pt x="130" y="71"/>
                </a:cubicBezTo>
                <a:cubicBezTo>
                  <a:pt x="141" y="70"/>
                  <a:pt x="141" y="70"/>
                  <a:pt x="141" y="70"/>
                </a:cubicBezTo>
                <a:cubicBezTo>
                  <a:pt x="135" y="65"/>
                  <a:pt x="110" y="40"/>
                  <a:pt x="103" y="33"/>
                </a:cubicBezTo>
                <a:cubicBezTo>
                  <a:pt x="103" y="33"/>
                  <a:pt x="103" y="33"/>
                  <a:pt x="103" y="33"/>
                </a:cubicBezTo>
                <a:cubicBezTo>
                  <a:pt x="115" y="38"/>
                  <a:pt x="155" y="46"/>
                  <a:pt x="177" y="47"/>
                </a:cubicBezTo>
                <a:cubicBezTo>
                  <a:pt x="177" y="47"/>
                  <a:pt x="177" y="47"/>
                  <a:pt x="177" y="47"/>
                </a:cubicBezTo>
                <a:cubicBezTo>
                  <a:pt x="169" y="51"/>
                  <a:pt x="156" y="58"/>
                  <a:pt x="141" y="67"/>
                </a:cubicBezTo>
                <a:cubicBezTo>
                  <a:pt x="150" y="69"/>
                  <a:pt x="150" y="69"/>
                  <a:pt x="150" y="69"/>
                </a:cubicBezTo>
                <a:cubicBezTo>
                  <a:pt x="162" y="63"/>
                  <a:pt x="170" y="58"/>
                  <a:pt x="178" y="50"/>
                </a:cubicBezTo>
                <a:cubicBezTo>
                  <a:pt x="182" y="59"/>
                  <a:pt x="187" y="68"/>
                  <a:pt x="193" y="78"/>
                </a:cubicBezTo>
                <a:cubicBezTo>
                  <a:pt x="202" y="79"/>
                  <a:pt x="202" y="79"/>
                  <a:pt x="202" y="79"/>
                </a:cubicBezTo>
                <a:cubicBezTo>
                  <a:pt x="185" y="49"/>
                  <a:pt x="172" y="23"/>
                  <a:pt x="167" y="0"/>
                </a:cubicBezTo>
                <a:cubicBezTo>
                  <a:pt x="154" y="4"/>
                  <a:pt x="86" y="28"/>
                  <a:pt x="74" y="45"/>
                </a:cubicBezTo>
                <a:cubicBezTo>
                  <a:pt x="69" y="51"/>
                  <a:pt x="83" y="57"/>
                  <a:pt x="87" y="60"/>
                </a:cubicBezTo>
                <a:close/>
                <a:moveTo>
                  <a:pt x="165" y="4"/>
                </a:moveTo>
                <a:cubicBezTo>
                  <a:pt x="167" y="16"/>
                  <a:pt x="170" y="29"/>
                  <a:pt x="175" y="42"/>
                </a:cubicBezTo>
                <a:cubicBezTo>
                  <a:pt x="159" y="38"/>
                  <a:pt x="120" y="32"/>
                  <a:pt x="107" y="30"/>
                </a:cubicBezTo>
                <a:cubicBezTo>
                  <a:pt x="130" y="17"/>
                  <a:pt x="162" y="5"/>
                  <a:pt x="165" y="4"/>
                </a:cubicBezTo>
                <a:close/>
                <a:moveTo>
                  <a:pt x="398" y="172"/>
                </a:moveTo>
                <a:cubicBezTo>
                  <a:pt x="374" y="135"/>
                  <a:pt x="338" y="101"/>
                  <a:pt x="231" y="81"/>
                </a:cubicBezTo>
                <a:cubicBezTo>
                  <a:pt x="208" y="77"/>
                  <a:pt x="181" y="73"/>
                  <a:pt x="134" y="65"/>
                </a:cubicBezTo>
                <a:cubicBezTo>
                  <a:pt x="117" y="62"/>
                  <a:pt x="68" y="55"/>
                  <a:pt x="74" y="44"/>
                </a:cubicBezTo>
                <a:cubicBezTo>
                  <a:pt x="71" y="48"/>
                  <a:pt x="73" y="52"/>
                  <a:pt x="76" y="54"/>
                </a:cubicBezTo>
                <a:cubicBezTo>
                  <a:pt x="100" y="82"/>
                  <a:pt x="135" y="99"/>
                  <a:pt x="135" y="156"/>
                </a:cubicBezTo>
                <a:cubicBezTo>
                  <a:pt x="135" y="208"/>
                  <a:pt x="88" y="257"/>
                  <a:pt x="41" y="296"/>
                </a:cubicBezTo>
                <a:cubicBezTo>
                  <a:pt x="39" y="298"/>
                  <a:pt x="36" y="300"/>
                  <a:pt x="33" y="302"/>
                </a:cubicBezTo>
                <a:cubicBezTo>
                  <a:pt x="90" y="267"/>
                  <a:pt x="126" y="253"/>
                  <a:pt x="170" y="236"/>
                </a:cubicBezTo>
                <a:cubicBezTo>
                  <a:pt x="226" y="214"/>
                  <a:pt x="336" y="183"/>
                  <a:pt x="400" y="174"/>
                </a:cubicBezTo>
                <a:lnTo>
                  <a:pt x="398" y="172"/>
                </a:lnTo>
                <a:close/>
                <a:moveTo>
                  <a:pt x="173" y="225"/>
                </a:moveTo>
                <a:cubicBezTo>
                  <a:pt x="173" y="212"/>
                  <a:pt x="170" y="203"/>
                  <a:pt x="165" y="195"/>
                </a:cubicBezTo>
                <a:cubicBezTo>
                  <a:pt x="181" y="186"/>
                  <a:pt x="199" y="176"/>
                  <a:pt x="219" y="166"/>
                </a:cubicBezTo>
                <a:cubicBezTo>
                  <a:pt x="207" y="183"/>
                  <a:pt x="192" y="203"/>
                  <a:pt x="173" y="225"/>
                </a:cubicBezTo>
                <a:cubicBezTo>
                  <a:pt x="173" y="225"/>
                  <a:pt x="173" y="225"/>
                  <a:pt x="173" y="225"/>
                </a:cubicBezTo>
                <a:close/>
                <a:moveTo>
                  <a:pt x="178" y="81"/>
                </a:moveTo>
                <a:cubicBezTo>
                  <a:pt x="178" y="81"/>
                  <a:pt x="178" y="81"/>
                  <a:pt x="179" y="81"/>
                </a:cubicBezTo>
                <a:cubicBezTo>
                  <a:pt x="183" y="95"/>
                  <a:pt x="185" y="110"/>
                  <a:pt x="183" y="125"/>
                </a:cubicBezTo>
                <a:cubicBezTo>
                  <a:pt x="169" y="120"/>
                  <a:pt x="155" y="116"/>
                  <a:pt x="142" y="113"/>
                </a:cubicBezTo>
                <a:cubicBezTo>
                  <a:pt x="151" y="102"/>
                  <a:pt x="164" y="92"/>
                  <a:pt x="178" y="81"/>
                </a:cubicBezTo>
                <a:close/>
                <a:moveTo>
                  <a:pt x="220" y="155"/>
                </a:moveTo>
                <a:cubicBezTo>
                  <a:pt x="203" y="163"/>
                  <a:pt x="188" y="172"/>
                  <a:pt x="174" y="181"/>
                </a:cubicBezTo>
                <a:cubicBezTo>
                  <a:pt x="182" y="167"/>
                  <a:pt x="187" y="153"/>
                  <a:pt x="189" y="140"/>
                </a:cubicBezTo>
                <a:cubicBezTo>
                  <a:pt x="199" y="144"/>
                  <a:pt x="210" y="149"/>
                  <a:pt x="220" y="155"/>
                </a:cubicBezTo>
                <a:close/>
                <a:moveTo>
                  <a:pt x="197" y="130"/>
                </a:moveTo>
                <a:cubicBezTo>
                  <a:pt x="213" y="118"/>
                  <a:pt x="231" y="107"/>
                  <a:pt x="252" y="96"/>
                </a:cubicBezTo>
                <a:cubicBezTo>
                  <a:pt x="251" y="108"/>
                  <a:pt x="244" y="125"/>
                  <a:pt x="231" y="146"/>
                </a:cubicBezTo>
                <a:cubicBezTo>
                  <a:pt x="220" y="140"/>
                  <a:pt x="209" y="134"/>
                  <a:pt x="197" y="130"/>
                </a:cubicBezTo>
                <a:close/>
                <a:moveTo>
                  <a:pt x="142" y="175"/>
                </a:moveTo>
                <a:cubicBezTo>
                  <a:pt x="149" y="168"/>
                  <a:pt x="162" y="156"/>
                  <a:pt x="181" y="141"/>
                </a:cubicBezTo>
                <a:cubicBezTo>
                  <a:pt x="177" y="157"/>
                  <a:pt x="170" y="173"/>
                  <a:pt x="161" y="189"/>
                </a:cubicBezTo>
                <a:cubicBezTo>
                  <a:pt x="154" y="181"/>
                  <a:pt x="147" y="177"/>
                  <a:pt x="142" y="175"/>
                </a:cubicBezTo>
                <a:close/>
                <a:moveTo>
                  <a:pt x="151" y="196"/>
                </a:moveTo>
                <a:cubicBezTo>
                  <a:pt x="140" y="204"/>
                  <a:pt x="130" y="212"/>
                  <a:pt x="121" y="219"/>
                </a:cubicBezTo>
                <a:cubicBezTo>
                  <a:pt x="128" y="208"/>
                  <a:pt x="133" y="197"/>
                  <a:pt x="137" y="186"/>
                </a:cubicBezTo>
                <a:cubicBezTo>
                  <a:pt x="142" y="189"/>
                  <a:pt x="147" y="192"/>
                  <a:pt x="151" y="196"/>
                </a:cubicBezTo>
                <a:close/>
                <a:moveTo>
                  <a:pt x="176" y="135"/>
                </a:moveTo>
                <a:cubicBezTo>
                  <a:pt x="166" y="143"/>
                  <a:pt x="154" y="154"/>
                  <a:pt x="140" y="167"/>
                </a:cubicBezTo>
                <a:cubicBezTo>
                  <a:pt x="142" y="152"/>
                  <a:pt x="141" y="137"/>
                  <a:pt x="139" y="124"/>
                </a:cubicBezTo>
                <a:cubicBezTo>
                  <a:pt x="149" y="125"/>
                  <a:pt x="162" y="129"/>
                  <a:pt x="176" y="135"/>
                </a:cubicBezTo>
                <a:close/>
                <a:moveTo>
                  <a:pt x="149" y="206"/>
                </a:moveTo>
                <a:cubicBezTo>
                  <a:pt x="134" y="224"/>
                  <a:pt x="115" y="241"/>
                  <a:pt x="92" y="255"/>
                </a:cubicBezTo>
                <a:cubicBezTo>
                  <a:pt x="100" y="247"/>
                  <a:pt x="107" y="238"/>
                  <a:pt x="113" y="230"/>
                </a:cubicBezTo>
                <a:cubicBezTo>
                  <a:pt x="121" y="224"/>
                  <a:pt x="134" y="215"/>
                  <a:pt x="149" y="206"/>
                </a:cubicBezTo>
                <a:close/>
                <a:moveTo>
                  <a:pt x="159" y="203"/>
                </a:moveTo>
                <a:cubicBezTo>
                  <a:pt x="165" y="211"/>
                  <a:pt x="168" y="219"/>
                  <a:pt x="168" y="227"/>
                </a:cubicBezTo>
                <a:cubicBezTo>
                  <a:pt x="143" y="237"/>
                  <a:pt x="122" y="245"/>
                  <a:pt x="102" y="255"/>
                </a:cubicBezTo>
                <a:cubicBezTo>
                  <a:pt x="126" y="238"/>
                  <a:pt x="145" y="221"/>
                  <a:pt x="159" y="203"/>
                </a:cubicBezTo>
                <a:close/>
                <a:moveTo>
                  <a:pt x="232" y="163"/>
                </a:moveTo>
                <a:cubicBezTo>
                  <a:pt x="246" y="172"/>
                  <a:pt x="259" y="182"/>
                  <a:pt x="271" y="193"/>
                </a:cubicBezTo>
                <a:cubicBezTo>
                  <a:pt x="244" y="200"/>
                  <a:pt x="214" y="210"/>
                  <a:pt x="180" y="222"/>
                </a:cubicBezTo>
                <a:cubicBezTo>
                  <a:pt x="204" y="201"/>
                  <a:pt x="221" y="181"/>
                  <a:pt x="232" y="163"/>
                </a:cubicBezTo>
                <a:close/>
                <a:moveTo>
                  <a:pt x="243" y="154"/>
                </a:moveTo>
                <a:cubicBezTo>
                  <a:pt x="269" y="143"/>
                  <a:pt x="298" y="132"/>
                  <a:pt x="329" y="124"/>
                </a:cubicBezTo>
                <a:cubicBezTo>
                  <a:pt x="319" y="141"/>
                  <a:pt x="302" y="159"/>
                  <a:pt x="278" y="191"/>
                </a:cubicBezTo>
                <a:cubicBezTo>
                  <a:pt x="278" y="191"/>
                  <a:pt x="278" y="191"/>
                  <a:pt x="278" y="191"/>
                </a:cubicBezTo>
                <a:cubicBezTo>
                  <a:pt x="278" y="191"/>
                  <a:pt x="277" y="191"/>
                  <a:pt x="277" y="191"/>
                </a:cubicBezTo>
                <a:cubicBezTo>
                  <a:pt x="278" y="191"/>
                  <a:pt x="278" y="191"/>
                  <a:pt x="278" y="191"/>
                </a:cubicBezTo>
                <a:cubicBezTo>
                  <a:pt x="268" y="176"/>
                  <a:pt x="256" y="164"/>
                  <a:pt x="243" y="154"/>
                </a:cubicBezTo>
                <a:close/>
                <a:moveTo>
                  <a:pt x="324" y="120"/>
                </a:moveTo>
                <a:cubicBezTo>
                  <a:pt x="294" y="126"/>
                  <a:pt x="267" y="135"/>
                  <a:pt x="242" y="145"/>
                </a:cubicBezTo>
                <a:cubicBezTo>
                  <a:pt x="251" y="127"/>
                  <a:pt x="256" y="110"/>
                  <a:pt x="257" y="96"/>
                </a:cubicBezTo>
                <a:cubicBezTo>
                  <a:pt x="273" y="101"/>
                  <a:pt x="290" y="106"/>
                  <a:pt x="306" y="112"/>
                </a:cubicBezTo>
                <a:cubicBezTo>
                  <a:pt x="312" y="114"/>
                  <a:pt x="318" y="117"/>
                  <a:pt x="324" y="120"/>
                </a:cubicBezTo>
                <a:close/>
                <a:moveTo>
                  <a:pt x="245" y="94"/>
                </a:moveTo>
                <a:cubicBezTo>
                  <a:pt x="226" y="102"/>
                  <a:pt x="209" y="111"/>
                  <a:pt x="191" y="124"/>
                </a:cubicBezTo>
                <a:cubicBezTo>
                  <a:pt x="191" y="108"/>
                  <a:pt x="188" y="94"/>
                  <a:pt x="183" y="82"/>
                </a:cubicBezTo>
                <a:cubicBezTo>
                  <a:pt x="204" y="86"/>
                  <a:pt x="225" y="89"/>
                  <a:pt x="245" y="94"/>
                </a:cubicBezTo>
                <a:close/>
                <a:moveTo>
                  <a:pt x="173" y="81"/>
                </a:moveTo>
                <a:cubicBezTo>
                  <a:pt x="165" y="85"/>
                  <a:pt x="145" y="97"/>
                  <a:pt x="136" y="108"/>
                </a:cubicBezTo>
                <a:cubicBezTo>
                  <a:pt x="131" y="91"/>
                  <a:pt x="125" y="77"/>
                  <a:pt x="122" y="71"/>
                </a:cubicBezTo>
                <a:cubicBezTo>
                  <a:pt x="141" y="75"/>
                  <a:pt x="161" y="79"/>
                  <a:pt x="173" y="81"/>
                </a:cubicBezTo>
                <a:close/>
                <a:moveTo>
                  <a:pt x="90" y="62"/>
                </a:moveTo>
                <a:cubicBezTo>
                  <a:pt x="98" y="65"/>
                  <a:pt x="107" y="67"/>
                  <a:pt x="118" y="70"/>
                </a:cubicBezTo>
                <a:cubicBezTo>
                  <a:pt x="122" y="83"/>
                  <a:pt x="126" y="94"/>
                  <a:pt x="129" y="105"/>
                </a:cubicBezTo>
                <a:cubicBezTo>
                  <a:pt x="120" y="89"/>
                  <a:pt x="106" y="74"/>
                  <a:pt x="90" y="62"/>
                </a:cubicBezTo>
                <a:close/>
                <a:moveTo>
                  <a:pt x="286" y="189"/>
                </a:moveTo>
                <a:cubicBezTo>
                  <a:pt x="309" y="167"/>
                  <a:pt x="321" y="153"/>
                  <a:pt x="334" y="125"/>
                </a:cubicBezTo>
                <a:cubicBezTo>
                  <a:pt x="361" y="140"/>
                  <a:pt x="381" y="158"/>
                  <a:pt x="390" y="170"/>
                </a:cubicBezTo>
                <a:cubicBezTo>
                  <a:pt x="391" y="170"/>
                  <a:pt x="392" y="171"/>
                  <a:pt x="393" y="172"/>
                </a:cubicBezTo>
                <a:cubicBezTo>
                  <a:pt x="380" y="172"/>
                  <a:pt x="342" y="175"/>
                  <a:pt x="286" y="189"/>
                </a:cubicBezTo>
                <a:close/>
                <a:moveTo>
                  <a:pt x="230" y="415"/>
                </a:moveTo>
                <a:cubicBezTo>
                  <a:pt x="225" y="415"/>
                  <a:pt x="225" y="415"/>
                  <a:pt x="225" y="415"/>
                </a:cubicBezTo>
                <a:cubicBezTo>
                  <a:pt x="225" y="432"/>
                  <a:pt x="225" y="432"/>
                  <a:pt x="225" y="432"/>
                </a:cubicBezTo>
                <a:cubicBezTo>
                  <a:pt x="222" y="432"/>
                  <a:pt x="222" y="432"/>
                  <a:pt x="222" y="432"/>
                </a:cubicBezTo>
                <a:cubicBezTo>
                  <a:pt x="222" y="415"/>
                  <a:pt x="222" y="415"/>
                  <a:pt x="222" y="415"/>
                </a:cubicBezTo>
                <a:cubicBezTo>
                  <a:pt x="217" y="415"/>
                  <a:pt x="217" y="415"/>
                  <a:pt x="217" y="415"/>
                </a:cubicBezTo>
                <a:cubicBezTo>
                  <a:pt x="217" y="413"/>
                  <a:pt x="217" y="413"/>
                  <a:pt x="217" y="413"/>
                </a:cubicBezTo>
                <a:cubicBezTo>
                  <a:pt x="230" y="413"/>
                  <a:pt x="230" y="413"/>
                  <a:pt x="230" y="413"/>
                </a:cubicBezTo>
                <a:lnTo>
                  <a:pt x="230" y="415"/>
                </a:lnTo>
                <a:close/>
                <a:moveTo>
                  <a:pt x="254" y="432"/>
                </a:moveTo>
                <a:cubicBezTo>
                  <a:pt x="251" y="432"/>
                  <a:pt x="251" y="432"/>
                  <a:pt x="251" y="432"/>
                </a:cubicBezTo>
                <a:cubicBezTo>
                  <a:pt x="251" y="419"/>
                  <a:pt x="251" y="419"/>
                  <a:pt x="251" y="419"/>
                </a:cubicBezTo>
                <a:cubicBezTo>
                  <a:pt x="251" y="418"/>
                  <a:pt x="251" y="417"/>
                  <a:pt x="251" y="415"/>
                </a:cubicBezTo>
                <a:cubicBezTo>
                  <a:pt x="251" y="415"/>
                  <a:pt x="251" y="415"/>
                  <a:pt x="251" y="415"/>
                </a:cubicBezTo>
                <a:cubicBezTo>
                  <a:pt x="251" y="416"/>
                  <a:pt x="251" y="417"/>
                  <a:pt x="251" y="417"/>
                </a:cubicBezTo>
                <a:cubicBezTo>
                  <a:pt x="244" y="432"/>
                  <a:pt x="244" y="432"/>
                  <a:pt x="244" y="432"/>
                </a:cubicBezTo>
                <a:cubicBezTo>
                  <a:pt x="243" y="432"/>
                  <a:pt x="243" y="432"/>
                  <a:pt x="243" y="432"/>
                </a:cubicBezTo>
                <a:cubicBezTo>
                  <a:pt x="236" y="417"/>
                  <a:pt x="236" y="417"/>
                  <a:pt x="236" y="417"/>
                </a:cubicBezTo>
                <a:cubicBezTo>
                  <a:pt x="236" y="417"/>
                  <a:pt x="236" y="416"/>
                  <a:pt x="236" y="415"/>
                </a:cubicBezTo>
                <a:cubicBezTo>
                  <a:pt x="236" y="415"/>
                  <a:pt x="236" y="415"/>
                  <a:pt x="236" y="415"/>
                </a:cubicBezTo>
                <a:cubicBezTo>
                  <a:pt x="236" y="416"/>
                  <a:pt x="236" y="417"/>
                  <a:pt x="236" y="419"/>
                </a:cubicBezTo>
                <a:cubicBezTo>
                  <a:pt x="236" y="432"/>
                  <a:pt x="236" y="432"/>
                  <a:pt x="236" y="432"/>
                </a:cubicBezTo>
                <a:cubicBezTo>
                  <a:pt x="234" y="432"/>
                  <a:pt x="234" y="432"/>
                  <a:pt x="234" y="432"/>
                </a:cubicBezTo>
                <a:cubicBezTo>
                  <a:pt x="234" y="413"/>
                  <a:pt x="234" y="413"/>
                  <a:pt x="234" y="413"/>
                </a:cubicBezTo>
                <a:cubicBezTo>
                  <a:pt x="237" y="413"/>
                  <a:pt x="237" y="413"/>
                  <a:pt x="237" y="413"/>
                </a:cubicBezTo>
                <a:cubicBezTo>
                  <a:pt x="243" y="426"/>
                  <a:pt x="243" y="426"/>
                  <a:pt x="243" y="426"/>
                </a:cubicBezTo>
                <a:cubicBezTo>
                  <a:pt x="243" y="427"/>
                  <a:pt x="243" y="428"/>
                  <a:pt x="243" y="429"/>
                </a:cubicBezTo>
                <a:cubicBezTo>
                  <a:pt x="244" y="429"/>
                  <a:pt x="244" y="429"/>
                  <a:pt x="244" y="429"/>
                </a:cubicBezTo>
                <a:cubicBezTo>
                  <a:pt x="244" y="427"/>
                  <a:pt x="244" y="427"/>
                  <a:pt x="244" y="426"/>
                </a:cubicBezTo>
                <a:cubicBezTo>
                  <a:pt x="251" y="413"/>
                  <a:pt x="251" y="413"/>
                  <a:pt x="251" y="413"/>
                </a:cubicBezTo>
                <a:cubicBezTo>
                  <a:pt x="254" y="413"/>
                  <a:pt x="254" y="413"/>
                  <a:pt x="254" y="413"/>
                </a:cubicBezTo>
                <a:lnTo>
                  <a:pt x="254" y="432"/>
                </a:lnTo>
                <a:close/>
                <a:moveTo>
                  <a:pt x="549" y="325"/>
                </a:moveTo>
                <a:cubicBezTo>
                  <a:pt x="549" y="340"/>
                  <a:pt x="544" y="353"/>
                  <a:pt x="533" y="363"/>
                </a:cubicBezTo>
                <a:cubicBezTo>
                  <a:pt x="521" y="374"/>
                  <a:pt x="504" y="379"/>
                  <a:pt x="482" y="379"/>
                </a:cubicBezTo>
                <a:cubicBezTo>
                  <a:pt x="474" y="379"/>
                  <a:pt x="466" y="378"/>
                  <a:pt x="457" y="375"/>
                </a:cubicBezTo>
                <a:cubicBezTo>
                  <a:pt x="448" y="373"/>
                  <a:pt x="441" y="370"/>
                  <a:pt x="436" y="367"/>
                </a:cubicBezTo>
                <a:cubicBezTo>
                  <a:pt x="436" y="339"/>
                  <a:pt x="436" y="339"/>
                  <a:pt x="436" y="339"/>
                </a:cubicBezTo>
                <a:cubicBezTo>
                  <a:pt x="443" y="345"/>
                  <a:pt x="451" y="350"/>
                  <a:pt x="460" y="353"/>
                </a:cubicBezTo>
                <a:cubicBezTo>
                  <a:pt x="469" y="356"/>
                  <a:pt x="477" y="358"/>
                  <a:pt x="485" y="358"/>
                </a:cubicBezTo>
                <a:cubicBezTo>
                  <a:pt x="511" y="358"/>
                  <a:pt x="524" y="348"/>
                  <a:pt x="524" y="327"/>
                </a:cubicBezTo>
                <a:cubicBezTo>
                  <a:pt x="524" y="319"/>
                  <a:pt x="521" y="311"/>
                  <a:pt x="514" y="304"/>
                </a:cubicBezTo>
                <a:cubicBezTo>
                  <a:pt x="508" y="298"/>
                  <a:pt x="497" y="291"/>
                  <a:pt x="482" y="282"/>
                </a:cubicBezTo>
                <a:cubicBezTo>
                  <a:pt x="465" y="272"/>
                  <a:pt x="453" y="263"/>
                  <a:pt x="447" y="255"/>
                </a:cubicBezTo>
                <a:cubicBezTo>
                  <a:pt x="440" y="246"/>
                  <a:pt x="437" y="236"/>
                  <a:pt x="437" y="224"/>
                </a:cubicBezTo>
                <a:cubicBezTo>
                  <a:pt x="437" y="209"/>
                  <a:pt x="442" y="196"/>
                  <a:pt x="454" y="186"/>
                </a:cubicBezTo>
                <a:cubicBezTo>
                  <a:pt x="466" y="176"/>
                  <a:pt x="481" y="170"/>
                  <a:pt x="501" y="170"/>
                </a:cubicBezTo>
                <a:cubicBezTo>
                  <a:pt x="519" y="170"/>
                  <a:pt x="532" y="173"/>
                  <a:pt x="540" y="178"/>
                </a:cubicBezTo>
                <a:cubicBezTo>
                  <a:pt x="540" y="204"/>
                  <a:pt x="540" y="204"/>
                  <a:pt x="540" y="204"/>
                </a:cubicBezTo>
                <a:cubicBezTo>
                  <a:pt x="530" y="196"/>
                  <a:pt x="516" y="192"/>
                  <a:pt x="499" y="192"/>
                </a:cubicBezTo>
                <a:cubicBezTo>
                  <a:pt x="488" y="192"/>
                  <a:pt x="478" y="195"/>
                  <a:pt x="471" y="201"/>
                </a:cubicBezTo>
                <a:cubicBezTo>
                  <a:pt x="465" y="206"/>
                  <a:pt x="461" y="213"/>
                  <a:pt x="461" y="222"/>
                </a:cubicBezTo>
                <a:cubicBezTo>
                  <a:pt x="461" y="232"/>
                  <a:pt x="464" y="239"/>
                  <a:pt x="470" y="246"/>
                </a:cubicBezTo>
                <a:cubicBezTo>
                  <a:pt x="476" y="251"/>
                  <a:pt x="486" y="258"/>
                  <a:pt x="501" y="266"/>
                </a:cubicBezTo>
                <a:cubicBezTo>
                  <a:pt x="517" y="275"/>
                  <a:pt x="529" y="284"/>
                  <a:pt x="536" y="292"/>
                </a:cubicBezTo>
                <a:cubicBezTo>
                  <a:pt x="545" y="302"/>
                  <a:pt x="549" y="313"/>
                  <a:pt x="549" y="325"/>
                </a:cubicBezTo>
                <a:close/>
                <a:moveTo>
                  <a:pt x="692" y="231"/>
                </a:moveTo>
                <a:cubicBezTo>
                  <a:pt x="626" y="399"/>
                  <a:pt x="626" y="399"/>
                  <a:pt x="626" y="399"/>
                </a:cubicBezTo>
                <a:cubicBezTo>
                  <a:pt x="614" y="428"/>
                  <a:pt x="597" y="443"/>
                  <a:pt x="576" y="443"/>
                </a:cubicBezTo>
                <a:cubicBezTo>
                  <a:pt x="570" y="443"/>
                  <a:pt x="565" y="443"/>
                  <a:pt x="561" y="441"/>
                </a:cubicBezTo>
                <a:cubicBezTo>
                  <a:pt x="561" y="421"/>
                  <a:pt x="561" y="421"/>
                  <a:pt x="561" y="421"/>
                </a:cubicBezTo>
                <a:cubicBezTo>
                  <a:pt x="566" y="422"/>
                  <a:pt x="570" y="423"/>
                  <a:pt x="574" y="423"/>
                </a:cubicBezTo>
                <a:cubicBezTo>
                  <a:pt x="586" y="423"/>
                  <a:pt x="595" y="416"/>
                  <a:pt x="601" y="403"/>
                </a:cubicBezTo>
                <a:cubicBezTo>
                  <a:pt x="612" y="375"/>
                  <a:pt x="612" y="375"/>
                  <a:pt x="612" y="375"/>
                </a:cubicBezTo>
                <a:cubicBezTo>
                  <a:pt x="556" y="231"/>
                  <a:pt x="556" y="231"/>
                  <a:pt x="556" y="231"/>
                </a:cubicBezTo>
                <a:cubicBezTo>
                  <a:pt x="582" y="231"/>
                  <a:pt x="582" y="231"/>
                  <a:pt x="582" y="231"/>
                </a:cubicBezTo>
                <a:cubicBezTo>
                  <a:pt x="620" y="342"/>
                  <a:pt x="620" y="342"/>
                  <a:pt x="620" y="342"/>
                </a:cubicBezTo>
                <a:cubicBezTo>
                  <a:pt x="621" y="344"/>
                  <a:pt x="622" y="348"/>
                  <a:pt x="623" y="353"/>
                </a:cubicBezTo>
                <a:cubicBezTo>
                  <a:pt x="624" y="353"/>
                  <a:pt x="624" y="353"/>
                  <a:pt x="624" y="353"/>
                </a:cubicBezTo>
                <a:cubicBezTo>
                  <a:pt x="625" y="351"/>
                  <a:pt x="626" y="347"/>
                  <a:pt x="627" y="343"/>
                </a:cubicBezTo>
                <a:cubicBezTo>
                  <a:pt x="668" y="231"/>
                  <a:pt x="668" y="231"/>
                  <a:pt x="668" y="231"/>
                </a:cubicBezTo>
                <a:lnTo>
                  <a:pt x="692" y="231"/>
                </a:lnTo>
                <a:close/>
                <a:moveTo>
                  <a:pt x="787" y="337"/>
                </a:moveTo>
                <a:cubicBezTo>
                  <a:pt x="787" y="349"/>
                  <a:pt x="782" y="359"/>
                  <a:pt x="773" y="366"/>
                </a:cubicBezTo>
                <a:cubicBezTo>
                  <a:pt x="764" y="375"/>
                  <a:pt x="751" y="379"/>
                  <a:pt x="734" y="379"/>
                </a:cubicBezTo>
                <a:cubicBezTo>
                  <a:pt x="720" y="379"/>
                  <a:pt x="708" y="376"/>
                  <a:pt x="698" y="370"/>
                </a:cubicBezTo>
                <a:cubicBezTo>
                  <a:pt x="698" y="346"/>
                  <a:pt x="698" y="346"/>
                  <a:pt x="698" y="346"/>
                </a:cubicBezTo>
                <a:cubicBezTo>
                  <a:pt x="709" y="355"/>
                  <a:pt x="722" y="359"/>
                  <a:pt x="736" y="359"/>
                </a:cubicBezTo>
                <a:cubicBezTo>
                  <a:pt x="754" y="359"/>
                  <a:pt x="763" y="353"/>
                  <a:pt x="763" y="339"/>
                </a:cubicBezTo>
                <a:cubicBezTo>
                  <a:pt x="763" y="334"/>
                  <a:pt x="761" y="329"/>
                  <a:pt x="757" y="325"/>
                </a:cubicBezTo>
                <a:cubicBezTo>
                  <a:pt x="753" y="322"/>
                  <a:pt x="745" y="317"/>
                  <a:pt x="733" y="312"/>
                </a:cubicBezTo>
                <a:cubicBezTo>
                  <a:pt x="721" y="307"/>
                  <a:pt x="713" y="301"/>
                  <a:pt x="708" y="296"/>
                </a:cubicBezTo>
                <a:cubicBezTo>
                  <a:pt x="701" y="289"/>
                  <a:pt x="698" y="280"/>
                  <a:pt x="698" y="270"/>
                </a:cubicBezTo>
                <a:cubicBezTo>
                  <a:pt x="698" y="258"/>
                  <a:pt x="703" y="248"/>
                  <a:pt x="713" y="240"/>
                </a:cubicBezTo>
                <a:cubicBezTo>
                  <a:pt x="722" y="232"/>
                  <a:pt x="734" y="228"/>
                  <a:pt x="749" y="228"/>
                </a:cubicBezTo>
                <a:cubicBezTo>
                  <a:pt x="761" y="228"/>
                  <a:pt x="771" y="230"/>
                  <a:pt x="780" y="235"/>
                </a:cubicBezTo>
                <a:cubicBezTo>
                  <a:pt x="780" y="258"/>
                  <a:pt x="780" y="258"/>
                  <a:pt x="780" y="258"/>
                </a:cubicBezTo>
                <a:cubicBezTo>
                  <a:pt x="771" y="251"/>
                  <a:pt x="760" y="248"/>
                  <a:pt x="747" y="248"/>
                </a:cubicBezTo>
                <a:cubicBezTo>
                  <a:pt x="740" y="248"/>
                  <a:pt x="734" y="250"/>
                  <a:pt x="729" y="253"/>
                </a:cubicBezTo>
                <a:cubicBezTo>
                  <a:pt x="724" y="257"/>
                  <a:pt x="722" y="262"/>
                  <a:pt x="722" y="268"/>
                </a:cubicBezTo>
                <a:cubicBezTo>
                  <a:pt x="722" y="274"/>
                  <a:pt x="724" y="279"/>
                  <a:pt x="728" y="283"/>
                </a:cubicBezTo>
                <a:cubicBezTo>
                  <a:pt x="731" y="286"/>
                  <a:pt x="738" y="290"/>
                  <a:pt x="749" y="295"/>
                </a:cubicBezTo>
                <a:cubicBezTo>
                  <a:pt x="762" y="300"/>
                  <a:pt x="771" y="305"/>
                  <a:pt x="776" y="311"/>
                </a:cubicBezTo>
                <a:cubicBezTo>
                  <a:pt x="783" y="317"/>
                  <a:pt x="787" y="326"/>
                  <a:pt x="787" y="337"/>
                </a:cubicBezTo>
                <a:close/>
                <a:moveTo>
                  <a:pt x="878" y="374"/>
                </a:moveTo>
                <a:cubicBezTo>
                  <a:pt x="873" y="377"/>
                  <a:pt x="866" y="379"/>
                  <a:pt x="857" y="379"/>
                </a:cubicBezTo>
                <a:cubicBezTo>
                  <a:pt x="832" y="379"/>
                  <a:pt x="819" y="365"/>
                  <a:pt x="819" y="336"/>
                </a:cubicBezTo>
                <a:cubicBezTo>
                  <a:pt x="819" y="251"/>
                  <a:pt x="819" y="251"/>
                  <a:pt x="819" y="251"/>
                </a:cubicBezTo>
                <a:cubicBezTo>
                  <a:pt x="794" y="251"/>
                  <a:pt x="794" y="251"/>
                  <a:pt x="794" y="251"/>
                </a:cubicBezTo>
                <a:cubicBezTo>
                  <a:pt x="794" y="231"/>
                  <a:pt x="794" y="231"/>
                  <a:pt x="794" y="231"/>
                </a:cubicBezTo>
                <a:cubicBezTo>
                  <a:pt x="819" y="231"/>
                  <a:pt x="819" y="231"/>
                  <a:pt x="819" y="231"/>
                </a:cubicBezTo>
                <a:cubicBezTo>
                  <a:pt x="819" y="196"/>
                  <a:pt x="819" y="196"/>
                  <a:pt x="819" y="196"/>
                </a:cubicBezTo>
                <a:cubicBezTo>
                  <a:pt x="826" y="194"/>
                  <a:pt x="834" y="191"/>
                  <a:pt x="842" y="189"/>
                </a:cubicBezTo>
                <a:cubicBezTo>
                  <a:pt x="842" y="231"/>
                  <a:pt x="842" y="231"/>
                  <a:pt x="842" y="231"/>
                </a:cubicBezTo>
                <a:cubicBezTo>
                  <a:pt x="878" y="231"/>
                  <a:pt x="878" y="231"/>
                  <a:pt x="878" y="231"/>
                </a:cubicBezTo>
                <a:cubicBezTo>
                  <a:pt x="878" y="251"/>
                  <a:pt x="878" y="251"/>
                  <a:pt x="878" y="251"/>
                </a:cubicBezTo>
                <a:cubicBezTo>
                  <a:pt x="842" y="251"/>
                  <a:pt x="842" y="251"/>
                  <a:pt x="842" y="251"/>
                </a:cubicBezTo>
                <a:cubicBezTo>
                  <a:pt x="842" y="332"/>
                  <a:pt x="842" y="332"/>
                  <a:pt x="842" y="332"/>
                </a:cubicBezTo>
                <a:cubicBezTo>
                  <a:pt x="842" y="342"/>
                  <a:pt x="844" y="349"/>
                  <a:pt x="847" y="353"/>
                </a:cubicBezTo>
                <a:cubicBezTo>
                  <a:pt x="850" y="357"/>
                  <a:pt x="856" y="359"/>
                  <a:pt x="864" y="359"/>
                </a:cubicBezTo>
                <a:cubicBezTo>
                  <a:pt x="869" y="359"/>
                  <a:pt x="874" y="357"/>
                  <a:pt x="878" y="354"/>
                </a:cubicBezTo>
                <a:lnTo>
                  <a:pt x="878" y="374"/>
                </a:lnTo>
                <a:close/>
                <a:moveTo>
                  <a:pt x="1015" y="309"/>
                </a:moveTo>
                <a:cubicBezTo>
                  <a:pt x="914" y="309"/>
                  <a:pt x="914" y="309"/>
                  <a:pt x="914" y="309"/>
                </a:cubicBezTo>
                <a:cubicBezTo>
                  <a:pt x="914" y="325"/>
                  <a:pt x="918" y="338"/>
                  <a:pt x="927" y="346"/>
                </a:cubicBezTo>
                <a:cubicBezTo>
                  <a:pt x="935" y="355"/>
                  <a:pt x="946" y="359"/>
                  <a:pt x="961" y="359"/>
                </a:cubicBezTo>
                <a:cubicBezTo>
                  <a:pt x="977" y="359"/>
                  <a:pt x="992" y="354"/>
                  <a:pt x="1005" y="344"/>
                </a:cubicBezTo>
                <a:cubicBezTo>
                  <a:pt x="1005" y="365"/>
                  <a:pt x="1005" y="365"/>
                  <a:pt x="1005" y="365"/>
                </a:cubicBezTo>
                <a:cubicBezTo>
                  <a:pt x="993" y="374"/>
                  <a:pt x="976" y="379"/>
                  <a:pt x="955" y="379"/>
                </a:cubicBezTo>
                <a:cubicBezTo>
                  <a:pt x="935" y="379"/>
                  <a:pt x="920" y="373"/>
                  <a:pt x="908" y="360"/>
                </a:cubicBezTo>
                <a:cubicBezTo>
                  <a:pt x="896" y="347"/>
                  <a:pt x="890" y="329"/>
                  <a:pt x="890" y="304"/>
                </a:cubicBezTo>
                <a:cubicBezTo>
                  <a:pt x="890" y="281"/>
                  <a:pt x="896" y="262"/>
                  <a:pt x="910" y="248"/>
                </a:cubicBezTo>
                <a:cubicBezTo>
                  <a:pt x="922" y="235"/>
                  <a:pt x="938" y="228"/>
                  <a:pt x="956" y="228"/>
                </a:cubicBezTo>
                <a:cubicBezTo>
                  <a:pt x="975" y="228"/>
                  <a:pt x="990" y="234"/>
                  <a:pt x="1001" y="248"/>
                </a:cubicBezTo>
                <a:cubicBezTo>
                  <a:pt x="1010" y="260"/>
                  <a:pt x="1015" y="276"/>
                  <a:pt x="1015" y="297"/>
                </a:cubicBezTo>
                <a:lnTo>
                  <a:pt x="1015" y="309"/>
                </a:lnTo>
                <a:close/>
                <a:moveTo>
                  <a:pt x="992" y="290"/>
                </a:moveTo>
                <a:cubicBezTo>
                  <a:pt x="991" y="277"/>
                  <a:pt x="988" y="266"/>
                  <a:pt x="982" y="259"/>
                </a:cubicBezTo>
                <a:cubicBezTo>
                  <a:pt x="976" y="251"/>
                  <a:pt x="967" y="248"/>
                  <a:pt x="956" y="248"/>
                </a:cubicBezTo>
                <a:cubicBezTo>
                  <a:pt x="945" y="248"/>
                  <a:pt x="936" y="252"/>
                  <a:pt x="928" y="259"/>
                </a:cubicBezTo>
                <a:cubicBezTo>
                  <a:pt x="920" y="267"/>
                  <a:pt x="916" y="277"/>
                  <a:pt x="914" y="290"/>
                </a:cubicBezTo>
                <a:lnTo>
                  <a:pt x="992" y="290"/>
                </a:lnTo>
                <a:close/>
                <a:moveTo>
                  <a:pt x="1245" y="375"/>
                </a:moveTo>
                <a:cubicBezTo>
                  <a:pt x="1222" y="375"/>
                  <a:pt x="1222" y="375"/>
                  <a:pt x="1222" y="375"/>
                </a:cubicBezTo>
                <a:cubicBezTo>
                  <a:pt x="1222" y="293"/>
                  <a:pt x="1222" y="293"/>
                  <a:pt x="1222" y="293"/>
                </a:cubicBezTo>
                <a:cubicBezTo>
                  <a:pt x="1222" y="276"/>
                  <a:pt x="1219" y="264"/>
                  <a:pt x="1214" y="257"/>
                </a:cubicBezTo>
                <a:cubicBezTo>
                  <a:pt x="1209" y="251"/>
                  <a:pt x="1201" y="248"/>
                  <a:pt x="1190" y="248"/>
                </a:cubicBezTo>
                <a:cubicBezTo>
                  <a:pt x="1180" y="248"/>
                  <a:pt x="1171" y="252"/>
                  <a:pt x="1164" y="261"/>
                </a:cubicBezTo>
                <a:cubicBezTo>
                  <a:pt x="1158" y="270"/>
                  <a:pt x="1154" y="281"/>
                  <a:pt x="1154" y="293"/>
                </a:cubicBezTo>
                <a:cubicBezTo>
                  <a:pt x="1154" y="375"/>
                  <a:pt x="1154" y="375"/>
                  <a:pt x="1154" y="375"/>
                </a:cubicBezTo>
                <a:cubicBezTo>
                  <a:pt x="1131" y="375"/>
                  <a:pt x="1131" y="375"/>
                  <a:pt x="1131" y="375"/>
                </a:cubicBezTo>
                <a:cubicBezTo>
                  <a:pt x="1131" y="290"/>
                  <a:pt x="1131" y="290"/>
                  <a:pt x="1131" y="290"/>
                </a:cubicBezTo>
                <a:cubicBezTo>
                  <a:pt x="1131" y="262"/>
                  <a:pt x="1120" y="248"/>
                  <a:pt x="1098" y="248"/>
                </a:cubicBezTo>
                <a:cubicBezTo>
                  <a:pt x="1088" y="248"/>
                  <a:pt x="1080" y="252"/>
                  <a:pt x="1074" y="260"/>
                </a:cubicBezTo>
                <a:cubicBezTo>
                  <a:pt x="1067" y="269"/>
                  <a:pt x="1063" y="280"/>
                  <a:pt x="1063" y="293"/>
                </a:cubicBezTo>
                <a:cubicBezTo>
                  <a:pt x="1063" y="375"/>
                  <a:pt x="1063" y="375"/>
                  <a:pt x="1063" y="375"/>
                </a:cubicBezTo>
                <a:cubicBezTo>
                  <a:pt x="1040" y="375"/>
                  <a:pt x="1040" y="375"/>
                  <a:pt x="1040" y="375"/>
                </a:cubicBezTo>
                <a:cubicBezTo>
                  <a:pt x="1040" y="231"/>
                  <a:pt x="1040" y="231"/>
                  <a:pt x="1040" y="231"/>
                </a:cubicBezTo>
                <a:cubicBezTo>
                  <a:pt x="1063" y="231"/>
                  <a:pt x="1063" y="231"/>
                  <a:pt x="1063" y="231"/>
                </a:cubicBezTo>
                <a:cubicBezTo>
                  <a:pt x="1063" y="254"/>
                  <a:pt x="1063" y="254"/>
                  <a:pt x="1063" y="254"/>
                </a:cubicBezTo>
                <a:cubicBezTo>
                  <a:pt x="1064" y="254"/>
                  <a:pt x="1064" y="254"/>
                  <a:pt x="1064" y="254"/>
                </a:cubicBezTo>
                <a:cubicBezTo>
                  <a:pt x="1074" y="237"/>
                  <a:pt x="1089" y="228"/>
                  <a:pt x="1109" y="228"/>
                </a:cubicBezTo>
                <a:cubicBezTo>
                  <a:pt x="1119" y="228"/>
                  <a:pt x="1127" y="231"/>
                  <a:pt x="1135" y="236"/>
                </a:cubicBezTo>
                <a:cubicBezTo>
                  <a:pt x="1142" y="242"/>
                  <a:pt x="1147" y="249"/>
                  <a:pt x="1149" y="258"/>
                </a:cubicBezTo>
                <a:cubicBezTo>
                  <a:pt x="1160" y="238"/>
                  <a:pt x="1176" y="228"/>
                  <a:pt x="1197" y="228"/>
                </a:cubicBezTo>
                <a:cubicBezTo>
                  <a:pt x="1229" y="228"/>
                  <a:pt x="1245" y="248"/>
                  <a:pt x="1245" y="287"/>
                </a:cubicBezTo>
                <a:lnTo>
                  <a:pt x="1245" y="375"/>
                </a:lnTo>
                <a:close/>
                <a:moveTo>
                  <a:pt x="1469" y="367"/>
                </a:moveTo>
                <a:cubicBezTo>
                  <a:pt x="1454" y="375"/>
                  <a:pt x="1435" y="379"/>
                  <a:pt x="1413" y="379"/>
                </a:cubicBezTo>
                <a:cubicBezTo>
                  <a:pt x="1384" y="379"/>
                  <a:pt x="1361" y="370"/>
                  <a:pt x="1344" y="351"/>
                </a:cubicBezTo>
                <a:cubicBezTo>
                  <a:pt x="1327" y="332"/>
                  <a:pt x="1318" y="308"/>
                  <a:pt x="1318" y="278"/>
                </a:cubicBezTo>
                <a:cubicBezTo>
                  <a:pt x="1318" y="246"/>
                  <a:pt x="1328" y="219"/>
                  <a:pt x="1349" y="199"/>
                </a:cubicBezTo>
                <a:cubicBezTo>
                  <a:pt x="1368" y="180"/>
                  <a:pt x="1392" y="170"/>
                  <a:pt x="1421" y="170"/>
                </a:cubicBezTo>
                <a:cubicBezTo>
                  <a:pt x="1440" y="170"/>
                  <a:pt x="1456" y="173"/>
                  <a:pt x="1469" y="179"/>
                </a:cubicBezTo>
                <a:cubicBezTo>
                  <a:pt x="1469" y="204"/>
                  <a:pt x="1469" y="204"/>
                  <a:pt x="1469" y="204"/>
                </a:cubicBezTo>
                <a:cubicBezTo>
                  <a:pt x="1454" y="196"/>
                  <a:pt x="1438" y="192"/>
                  <a:pt x="1421" y="192"/>
                </a:cubicBezTo>
                <a:cubicBezTo>
                  <a:pt x="1398" y="192"/>
                  <a:pt x="1380" y="199"/>
                  <a:pt x="1365" y="214"/>
                </a:cubicBezTo>
                <a:cubicBezTo>
                  <a:pt x="1350" y="230"/>
                  <a:pt x="1343" y="251"/>
                  <a:pt x="1343" y="277"/>
                </a:cubicBezTo>
                <a:cubicBezTo>
                  <a:pt x="1343" y="302"/>
                  <a:pt x="1350" y="322"/>
                  <a:pt x="1364" y="337"/>
                </a:cubicBezTo>
                <a:cubicBezTo>
                  <a:pt x="1377" y="351"/>
                  <a:pt x="1395" y="358"/>
                  <a:pt x="1416" y="358"/>
                </a:cubicBezTo>
                <a:cubicBezTo>
                  <a:pt x="1436" y="358"/>
                  <a:pt x="1454" y="353"/>
                  <a:pt x="1469" y="344"/>
                </a:cubicBezTo>
                <a:lnTo>
                  <a:pt x="1469" y="367"/>
                </a:lnTo>
                <a:close/>
                <a:moveTo>
                  <a:pt x="1613" y="309"/>
                </a:moveTo>
                <a:cubicBezTo>
                  <a:pt x="1511" y="309"/>
                  <a:pt x="1511" y="309"/>
                  <a:pt x="1511" y="309"/>
                </a:cubicBezTo>
                <a:cubicBezTo>
                  <a:pt x="1511" y="325"/>
                  <a:pt x="1516" y="338"/>
                  <a:pt x="1524" y="346"/>
                </a:cubicBezTo>
                <a:cubicBezTo>
                  <a:pt x="1532" y="355"/>
                  <a:pt x="1543" y="359"/>
                  <a:pt x="1558" y="359"/>
                </a:cubicBezTo>
                <a:cubicBezTo>
                  <a:pt x="1574" y="359"/>
                  <a:pt x="1589" y="354"/>
                  <a:pt x="1602" y="344"/>
                </a:cubicBezTo>
                <a:cubicBezTo>
                  <a:pt x="1602" y="365"/>
                  <a:pt x="1602" y="365"/>
                  <a:pt x="1602" y="365"/>
                </a:cubicBezTo>
                <a:cubicBezTo>
                  <a:pt x="1590" y="374"/>
                  <a:pt x="1573" y="379"/>
                  <a:pt x="1552" y="379"/>
                </a:cubicBezTo>
                <a:cubicBezTo>
                  <a:pt x="1533" y="379"/>
                  <a:pt x="1517" y="373"/>
                  <a:pt x="1506" y="360"/>
                </a:cubicBezTo>
                <a:cubicBezTo>
                  <a:pt x="1493" y="347"/>
                  <a:pt x="1487" y="329"/>
                  <a:pt x="1487" y="304"/>
                </a:cubicBezTo>
                <a:cubicBezTo>
                  <a:pt x="1487" y="281"/>
                  <a:pt x="1494" y="262"/>
                  <a:pt x="1507" y="248"/>
                </a:cubicBezTo>
                <a:cubicBezTo>
                  <a:pt x="1520" y="235"/>
                  <a:pt x="1535" y="228"/>
                  <a:pt x="1553" y="228"/>
                </a:cubicBezTo>
                <a:cubicBezTo>
                  <a:pt x="1573" y="228"/>
                  <a:pt x="1588" y="234"/>
                  <a:pt x="1598" y="248"/>
                </a:cubicBezTo>
                <a:cubicBezTo>
                  <a:pt x="1608" y="260"/>
                  <a:pt x="1613" y="276"/>
                  <a:pt x="1613" y="297"/>
                </a:cubicBezTo>
                <a:lnTo>
                  <a:pt x="1613" y="309"/>
                </a:lnTo>
                <a:close/>
                <a:moveTo>
                  <a:pt x="1589" y="290"/>
                </a:moveTo>
                <a:cubicBezTo>
                  <a:pt x="1589" y="277"/>
                  <a:pt x="1586" y="266"/>
                  <a:pt x="1580" y="259"/>
                </a:cubicBezTo>
                <a:cubicBezTo>
                  <a:pt x="1573" y="251"/>
                  <a:pt x="1564" y="248"/>
                  <a:pt x="1553" y="248"/>
                </a:cubicBezTo>
                <a:cubicBezTo>
                  <a:pt x="1542" y="248"/>
                  <a:pt x="1533" y="252"/>
                  <a:pt x="1525" y="259"/>
                </a:cubicBezTo>
                <a:cubicBezTo>
                  <a:pt x="1518" y="267"/>
                  <a:pt x="1513" y="277"/>
                  <a:pt x="1511" y="290"/>
                </a:cubicBezTo>
                <a:lnTo>
                  <a:pt x="1589" y="290"/>
                </a:lnTo>
                <a:close/>
                <a:moveTo>
                  <a:pt x="1757" y="375"/>
                </a:moveTo>
                <a:cubicBezTo>
                  <a:pt x="1734" y="375"/>
                  <a:pt x="1734" y="375"/>
                  <a:pt x="1734" y="375"/>
                </a:cubicBezTo>
                <a:cubicBezTo>
                  <a:pt x="1734" y="293"/>
                  <a:pt x="1734" y="293"/>
                  <a:pt x="1734" y="293"/>
                </a:cubicBezTo>
                <a:cubicBezTo>
                  <a:pt x="1734" y="263"/>
                  <a:pt x="1723" y="248"/>
                  <a:pt x="1701" y="248"/>
                </a:cubicBezTo>
                <a:cubicBezTo>
                  <a:pt x="1689" y="248"/>
                  <a:pt x="1680" y="252"/>
                  <a:pt x="1672" y="261"/>
                </a:cubicBezTo>
                <a:cubicBezTo>
                  <a:pt x="1665" y="269"/>
                  <a:pt x="1661" y="280"/>
                  <a:pt x="1661" y="293"/>
                </a:cubicBezTo>
                <a:cubicBezTo>
                  <a:pt x="1661" y="375"/>
                  <a:pt x="1661" y="375"/>
                  <a:pt x="1661" y="375"/>
                </a:cubicBezTo>
                <a:cubicBezTo>
                  <a:pt x="1638" y="375"/>
                  <a:pt x="1638" y="375"/>
                  <a:pt x="1638" y="375"/>
                </a:cubicBezTo>
                <a:cubicBezTo>
                  <a:pt x="1638" y="231"/>
                  <a:pt x="1638" y="231"/>
                  <a:pt x="1638" y="231"/>
                </a:cubicBezTo>
                <a:cubicBezTo>
                  <a:pt x="1661" y="231"/>
                  <a:pt x="1661" y="231"/>
                  <a:pt x="1661" y="231"/>
                </a:cubicBezTo>
                <a:cubicBezTo>
                  <a:pt x="1661" y="255"/>
                  <a:pt x="1661" y="255"/>
                  <a:pt x="1661" y="255"/>
                </a:cubicBezTo>
                <a:cubicBezTo>
                  <a:pt x="1661" y="255"/>
                  <a:pt x="1661" y="255"/>
                  <a:pt x="1661" y="255"/>
                </a:cubicBezTo>
                <a:cubicBezTo>
                  <a:pt x="1672" y="237"/>
                  <a:pt x="1688" y="228"/>
                  <a:pt x="1709" y="228"/>
                </a:cubicBezTo>
                <a:cubicBezTo>
                  <a:pt x="1724" y="228"/>
                  <a:pt x="1736" y="233"/>
                  <a:pt x="1745" y="243"/>
                </a:cubicBezTo>
                <a:cubicBezTo>
                  <a:pt x="1753" y="254"/>
                  <a:pt x="1757" y="268"/>
                  <a:pt x="1757" y="287"/>
                </a:cubicBezTo>
                <a:lnTo>
                  <a:pt x="1757" y="375"/>
                </a:lnTo>
                <a:close/>
                <a:moveTo>
                  <a:pt x="1859" y="374"/>
                </a:moveTo>
                <a:cubicBezTo>
                  <a:pt x="1853" y="377"/>
                  <a:pt x="1846" y="379"/>
                  <a:pt x="1837" y="379"/>
                </a:cubicBezTo>
                <a:cubicBezTo>
                  <a:pt x="1812" y="379"/>
                  <a:pt x="1799" y="365"/>
                  <a:pt x="1799" y="336"/>
                </a:cubicBezTo>
                <a:cubicBezTo>
                  <a:pt x="1799" y="251"/>
                  <a:pt x="1799" y="251"/>
                  <a:pt x="1799" y="251"/>
                </a:cubicBezTo>
                <a:cubicBezTo>
                  <a:pt x="1775" y="251"/>
                  <a:pt x="1775" y="251"/>
                  <a:pt x="1775" y="251"/>
                </a:cubicBezTo>
                <a:cubicBezTo>
                  <a:pt x="1775" y="231"/>
                  <a:pt x="1775" y="231"/>
                  <a:pt x="1775" y="231"/>
                </a:cubicBezTo>
                <a:cubicBezTo>
                  <a:pt x="1799" y="231"/>
                  <a:pt x="1799" y="231"/>
                  <a:pt x="1799" y="231"/>
                </a:cubicBezTo>
                <a:cubicBezTo>
                  <a:pt x="1799" y="196"/>
                  <a:pt x="1799" y="196"/>
                  <a:pt x="1799" y="196"/>
                </a:cubicBezTo>
                <a:cubicBezTo>
                  <a:pt x="1807" y="194"/>
                  <a:pt x="1814" y="191"/>
                  <a:pt x="1823" y="189"/>
                </a:cubicBezTo>
                <a:cubicBezTo>
                  <a:pt x="1823" y="231"/>
                  <a:pt x="1823" y="231"/>
                  <a:pt x="1823" y="231"/>
                </a:cubicBezTo>
                <a:cubicBezTo>
                  <a:pt x="1859" y="231"/>
                  <a:pt x="1859" y="231"/>
                  <a:pt x="1859" y="231"/>
                </a:cubicBezTo>
                <a:cubicBezTo>
                  <a:pt x="1859" y="251"/>
                  <a:pt x="1859" y="251"/>
                  <a:pt x="1859" y="251"/>
                </a:cubicBezTo>
                <a:cubicBezTo>
                  <a:pt x="1823" y="251"/>
                  <a:pt x="1823" y="251"/>
                  <a:pt x="1823" y="251"/>
                </a:cubicBezTo>
                <a:cubicBezTo>
                  <a:pt x="1823" y="332"/>
                  <a:pt x="1823" y="332"/>
                  <a:pt x="1823" y="332"/>
                </a:cubicBezTo>
                <a:cubicBezTo>
                  <a:pt x="1823" y="342"/>
                  <a:pt x="1824" y="349"/>
                  <a:pt x="1827" y="353"/>
                </a:cubicBezTo>
                <a:cubicBezTo>
                  <a:pt x="1831" y="357"/>
                  <a:pt x="1836" y="359"/>
                  <a:pt x="1844" y="359"/>
                </a:cubicBezTo>
                <a:cubicBezTo>
                  <a:pt x="1850" y="359"/>
                  <a:pt x="1855" y="357"/>
                  <a:pt x="1859" y="354"/>
                </a:cubicBezTo>
                <a:lnTo>
                  <a:pt x="1859" y="374"/>
                </a:lnTo>
                <a:close/>
                <a:moveTo>
                  <a:pt x="1996" y="309"/>
                </a:moveTo>
                <a:cubicBezTo>
                  <a:pt x="1894" y="309"/>
                  <a:pt x="1894" y="309"/>
                  <a:pt x="1894" y="309"/>
                </a:cubicBezTo>
                <a:cubicBezTo>
                  <a:pt x="1894" y="325"/>
                  <a:pt x="1899" y="338"/>
                  <a:pt x="1907" y="346"/>
                </a:cubicBezTo>
                <a:cubicBezTo>
                  <a:pt x="1915" y="355"/>
                  <a:pt x="1926" y="359"/>
                  <a:pt x="1941" y="359"/>
                </a:cubicBezTo>
                <a:cubicBezTo>
                  <a:pt x="1957" y="359"/>
                  <a:pt x="1972" y="354"/>
                  <a:pt x="1985" y="344"/>
                </a:cubicBezTo>
                <a:cubicBezTo>
                  <a:pt x="1985" y="365"/>
                  <a:pt x="1985" y="365"/>
                  <a:pt x="1985" y="365"/>
                </a:cubicBezTo>
                <a:cubicBezTo>
                  <a:pt x="1973" y="374"/>
                  <a:pt x="1956" y="379"/>
                  <a:pt x="1935" y="379"/>
                </a:cubicBezTo>
                <a:cubicBezTo>
                  <a:pt x="1916" y="379"/>
                  <a:pt x="1900" y="373"/>
                  <a:pt x="1889" y="360"/>
                </a:cubicBezTo>
                <a:cubicBezTo>
                  <a:pt x="1876" y="347"/>
                  <a:pt x="1870" y="329"/>
                  <a:pt x="1870" y="304"/>
                </a:cubicBezTo>
                <a:cubicBezTo>
                  <a:pt x="1870" y="281"/>
                  <a:pt x="1877" y="262"/>
                  <a:pt x="1890" y="248"/>
                </a:cubicBezTo>
                <a:cubicBezTo>
                  <a:pt x="1903" y="235"/>
                  <a:pt x="1918" y="228"/>
                  <a:pt x="1936" y="228"/>
                </a:cubicBezTo>
                <a:cubicBezTo>
                  <a:pt x="1956" y="228"/>
                  <a:pt x="1971" y="234"/>
                  <a:pt x="1981" y="248"/>
                </a:cubicBezTo>
                <a:cubicBezTo>
                  <a:pt x="1991" y="260"/>
                  <a:pt x="1996" y="276"/>
                  <a:pt x="1996" y="297"/>
                </a:cubicBezTo>
                <a:lnTo>
                  <a:pt x="1996" y="309"/>
                </a:lnTo>
                <a:close/>
                <a:moveTo>
                  <a:pt x="1972" y="290"/>
                </a:moveTo>
                <a:cubicBezTo>
                  <a:pt x="1972" y="277"/>
                  <a:pt x="1969" y="266"/>
                  <a:pt x="1963" y="259"/>
                </a:cubicBezTo>
                <a:cubicBezTo>
                  <a:pt x="1956" y="251"/>
                  <a:pt x="1948" y="248"/>
                  <a:pt x="1936" y="248"/>
                </a:cubicBezTo>
                <a:cubicBezTo>
                  <a:pt x="1925" y="248"/>
                  <a:pt x="1916" y="252"/>
                  <a:pt x="1908" y="259"/>
                </a:cubicBezTo>
                <a:cubicBezTo>
                  <a:pt x="1901" y="267"/>
                  <a:pt x="1896" y="277"/>
                  <a:pt x="1894" y="290"/>
                </a:cubicBezTo>
                <a:lnTo>
                  <a:pt x="1972" y="290"/>
                </a:lnTo>
                <a:close/>
                <a:moveTo>
                  <a:pt x="2096" y="255"/>
                </a:moveTo>
                <a:cubicBezTo>
                  <a:pt x="2092" y="252"/>
                  <a:pt x="2086" y="250"/>
                  <a:pt x="2078" y="250"/>
                </a:cubicBezTo>
                <a:cubicBezTo>
                  <a:pt x="2069" y="250"/>
                  <a:pt x="2061" y="254"/>
                  <a:pt x="2055" y="263"/>
                </a:cubicBezTo>
                <a:cubicBezTo>
                  <a:pt x="2047" y="272"/>
                  <a:pt x="2044" y="285"/>
                  <a:pt x="2044" y="302"/>
                </a:cubicBezTo>
                <a:cubicBezTo>
                  <a:pt x="2044" y="375"/>
                  <a:pt x="2044" y="375"/>
                  <a:pt x="2044" y="375"/>
                </a:cubicBezTo>
                <a:cubicBezTo>
                  <a:pt x="2021" y="375"/>
                  <a:pt x="2021" y="375"/>
                  <a:pt x="2021" y="375"/>
                </a:cubicBezTo>
                <a:cubicBezTo>
                  <a:pt x="2021" y="231"/>
                  <a:pt x="2021" y="231"/>
                  <a:pt x="2021" y="231"/>
                </a:cubicBezTo>
                <a:cubicBezTo>
                  <a:pt x="2044" y="231"/>
                  <a:pt x="2044" y="231"/>
                  <a:pt x="2044" y="231"/>
                </a:cubicBezTo>
                <a:cubicBezTo>
                  <a:pt x="2044" y="261"/>
                  <a:pt x="2044" y="261"/>
                  <a:pt x="2044" y="261"/>
                </a:cubicBezTo>
                <a:cubicBezTo>
                  <a:pt x="2044" y="261"/>
                  <a:pt x="2044" y="261"/>
                  <a:pt x="2044" y="261"/>
                </a:cubicBezTo>
                <a:cubicBezTo>
                  <a:pt x="2048" y="251"/>
                  <a:pt x="2053" y="243"/>
                  <a:pt x="2060" y="237"/>
                </a:cubicBezTo>
                <a:cubicBezTo>
                  <a:pt x="2067" y="232"/>
                  <a:pt x="2074" y="229"/>
                  <a:pt x="2082" y="229"/>
                </a:cubicBezTo>
                <a:cubicBezTo>
                  <a:pt x="2088" y="229"/>
                  <a:pt x="2093" y="230"/>
                  <a:pt x="2096" y="231"/>
                </a:cubicBezTo>
                <a:lnTo>
                  <a:pt x="2096" y="255"/>
                </a:lnTo>
                <a:close/>
                <a:moveTo>
                  <a:pt x="520" y="150"/>
                </a:moveTo>
                <a:cubicBezTo>
                  <a:pt x="512" y="150"/>
                  <a:pt x="512" y="150"/>
                  <a:pt x="512" y="150"/>
                </a:cubicBezTo>
                <a:cubicBezTo>
                  <a:pt x="512" y="101"/>
                  <a:pt x="512" y="101"/>
                  <a:pt x="512" y="101"/>
                </a:cubicBezTo>
                <a:cubicBezTo>
                  <a:pt x="512" y="97"/>
                  <a:pt x="512" y="92"/>
                  <a:pt x="512" y="87"/>
                </a:cubicBezTo>
                <a:cubicBezTo>
                  <a:pt x="512" y="87"/>
                  <a:pt x="512" y="87"/>
                  <a:pt x="512" y="87"/>
                </a:cubicBezTo>
                <a:cubicBezTo>
                  <a:pt x="511" y="90"/>
                  <a:pt x="511" y="93"/>
                  <a:pt x="510" y="94"/>
                </a:cubicBezTo>
                <a:cubicBezTo>
                  <a:pt x="485" y="150"/>
                  <a:pt x="485" y="150"/>
                  <a:pt x="485" y="150"/>
                </a:cubicBezTo>
                <a:cubicBezTo>
                  <a:pt x="481" y="150"/>
                  <a:pt x="481" y="150"/>
                  <a:pt x="481" y="150"/>
                </a:cubicBezTo>
                <a:cubicBezTo>
                  <a:pt x="456" y="94"/>
                  <a:pt x="456" y="94"/>
                  <a:pt x="456" y="94"/>
                </a:cubicBezTo>
                <a:cubicBezTo>
                  <a:pt x="455" y="93"/>
                  <a:pt x="455" y="90"/>
                  <a:pt x="454" y="87"/>
                </a:cubicBezTo>
                <a:cubicBezTo>
                  <a:pt x="454" y="87"/>
                  <a:pt x="454" y="87"/>
                  <a:pt x="454" y="87"/>
                </a:cubicBezTo>
                <a:cubicBezTo>
                  <a:pt x="454" y="90"/>
                  <a:pt x="454" y="95"/>
                  <a:pt x="454" y="101"/>
                </a:cubicBezTo>
                <a:cubicBezTo>
                  <a:pt x="454" y="150"/>
                  <a:pt x="454" y="150"/>
                  <a:pt x="454" y="150"/>
                </a:cubicBezTo>
                <a:cubicBezTo>
                  <a:pt x="446" y="150"/>
                  <a:pt x="446" y="150"/>
                  <a:pt x="446" y="150"/>
                </a:cubicBezTo>
                <a:cubicBezTo>
                  <a:pt x="446" y="77"/>
                  <a:pt x="446" y="77"/>
                  <a:pt x="446" y="77"/>
                </a:cubicBezTo>
                <a:cubicBezTo>
                  <a:pt x="457" y="77"/>
                  <a:pt x="457" y="77"/>
                  <a:pt x="457" y="77"/>
                </a:cubicBezTo>
                <a:cubicBezTo>
                  <a:pt x="479" y="128"/>
                  <a:pt x="479" y="128"/>
                  <a:pt x="479" y="128"/>
                </a:cubicBezTo>
                <a:cubicBezTo>
                  <a:pt x="481" y="132"/>
                  <a:pt x="482" y="135"/>
                  <a:pt x="483" y="137"/>
                </a:cubicBezTo>
                <a:cubicBezTo>
                  <a:pt x="483" y="137"/>
                  <a:pt x="483" y="137"/>
                  <a:pt x="483" y="137"/>
                </a:cubicBezTo>
                <a:cubicBezTo>
                  <a:pt x="485" y="133"/>
                  <a:pt x="486" y="130"/>
                  <a:pt x="487" y="128"/>
                </a:cubicBezTo>
                <a:cubicBezTo>
                  <a:pt x="509" y="77"/>
                  <a:pt x="509" y="77"/>
                  <a:pt x="509" y="77"/>
                </a:cubicBezTo>
                <a:cubicBezTo>
                  <a:pt x="520" y="77"/>
                  <a:pt x="520" y="77"/>
                  <a:pt x="520" y="77"/>
                </a:cubicBezTo>
                <a:lnTo>
                  <a:pt x="520" y="150"/>
                </a:lnTo>
                <a:close/>
                <a:moveTo>
                  <a:pt x="548" y="79"/>
                </a:moveTo>
                <a:cubicBezTo>
                  <a:pt x="548" y="81"/>
                  <a:pt x="547" y="82"/>
                  <a:pt x="546" y="83"/>
                </a:cubicBezTo>
                <a:cubicBezTo>
                  <a:pt x="545" y="84"/>
                  <a:pt x="544" y="85"/>
                  <a:pt x="542" y="85"/>
                </a:cubicBezTo>
                <a:cubicBezTo>
                  <a:pt x="541" y="85"/>
                  <a:pt x="540" y="84"/>
                  <a:pt x="539" y="83"/>
                </a:cubicBezTo>
                <a:cubicBezTo>
                  <a:pt x="537" y="82"/>
                  <a:pt x="537" y="81"/>
                  <a:pt x="537" y="79"/>
                </a:cubicBezTo>
                <a:cubicBezTo>
                  <a:pt x="537" y="78"/>
                  <a:pt x="537" y="77"/>
                  <a:pt x="539" y="75"/>
                </a:cubicBezTo>
                <a:cubicBezTo>
                  <a:pt x="540" y="74"/>
                  <a:pt x="541" y="74"/>
                  <a:pt x="542" y="74"/>
                </a:cubicBezTo>
                <a:cubicBezTo>
                  <a:pt x="544" y="74"/>
                  <a:pt x="545" y="74"/>
                  <a:pt x="546" y="75"/>
                </a:cubicBezTo>
                <a:cubicBezTo>
                  <a:pt x="547" y="77"/>
                  <a:pt x="548" y="78"/>
                  <a:pt x="548" y="79"/>
                </a:cubicBezTo>
                <a:close/>
                <a:moveTo>
                  <a:pt x="546" y="150"/>
                </a:moveTo>
                <a:cubicBezTo>
                  <a:pt x="538" y="150"/>
                  <a:pt x="538" y="150"/>
                  <a:pt x="538" y="150"/>
                </a:cubicBezTo>
                <a:cubicBezTo>
                  <a:pt x="538" y="98"/>
                  <a:pt x="538" y="98"/>
                  <a:pt x="538" y="98"/>
                </a:cubicBezTo>
                <a:cubicBezTo>
                  <a:pt x="546" y="98"/>
                  <a:pt x="546" y="98"/>
                  <a:pt x="546" y="98"/>
                </a:cubicBezTo>
                <a:lnTo>
                  <a:pt x="546" y="150"/>
                </a:lnTo>
                <a:close/>
                <a:moveTo>
                  <a:pt x="598" y="148"/>
                </a:moveTo>
                <a:cubicBezTo>
                  <a:pt x="594" y="150"/>
                  <a:pt x="590" y="151"/>
                  <a:pt x="584" y="151"/>
                </a:cubicBezTo>
                <a:cubicBezTo>
                  <a:pt x="577" y="151"/>
                  <a:pt x="571" y="149"/>
                  <a:pt x="566" y="144"/>
                </a:cubicBezTo>
                <a:cubicBezTo>
                  <a:pt x="562" y="139"/>
                  <a:pt x="559" y="133"/>
                  <a:pt x="559" y="125"/>
                </a:cubicBezTo>
                <a:cubicBezTo>
                  <a:pt x="559" y="117"/>
                  <a:pt x="562" y="110"/>
                  <a:pt x="567" y="105"/>
                </a:cubicBezTo>
                <a:cubicBezTo>
                  <a:pt x="572" y="99"/>
                  <a:pt x="578" y="97"/>
                  <a:pt x="586" y="97"/>
                </a:cubicBezTo>
                <a:cubicBezTo>
                  <a:pt x="591" y="97"/>
                  <a:pt x="595" y="98"/>
                  <a:pt x="598" y="99"/>
                </a:cubicBezTo>
                <a:cubicBezTo>
                  <a:pt x="598" y="108"/>
                  <a:pt x="598" y="108"/>
                  <a:pt x="598" y="108"/>
                </a:cubicBezTo>
                <a:cubicBezTo>
                  <a:pt x="595" y="105"/>
                  <a:pt x="590" y="104"/>
                  <a:pt x="586" y="104"/>
                </a:cubicBezTo>
                <a:cubicBezTo>
                  <a:pt x="581" y="104"/>
                  <a:pt x="576" y="106"/>
                  <a:pt x="573" y="109"/>
                </a:cubicBezTo>
                <a:cubicBezTo>
                  <a:pt x="570" y="113"/>
                  <a:pt x="568" y="118"/>
                  <a:pt x="568" y="124"/>
                </a:cubicBezTo>
                <a:cubicBezTo>
                  <a:pt x="568" y="131"/>
                  <a:pt x="569" y="135"/>
                  <a:pt x="573" y="139"/>
                </a:cubicBezTo>
                <a:cubicBezTo>
                  <a:pt x="576" y="142"/>
                  <a:pt x="580" y="144"/>
                  <a:pt x="586" y="144"/>
                </a:cubicBezTo>
                <a:cubicBezTo>
                  <a:pt x="590" y="144"/>
                  <a:pt x="594" y="143"/>
                  <a:pt x="598" y="140"/>
                </a:cubicBezTo>
                <a:lnTo>
                  <a:pt x="598" y="148"/>
                </a:lnTo>
                <a:close/>
                <a:moveTo>
                  <a:pt x="638" y="106"/>
                </a:moveTo>
                <a:cubicBezTo>
                  <a:pt x="637" y="105"/>
                  <a:pt x="634" y="105"/>
                  <a:pt x="632" y="105"/>
                </a:cubicBezTo>
                <a:cubicBezTo>
                  <a:pt x="628" y="105"/>
                  <a:pt x="625" y="106"/>
                  <a:pt x="623" y="109"/>
                </a:cubicBezTo>
                <a:cubicBezTo>
                  <a:pt x="621" y="113"/>
                  <a:pt x="619" y="117"/>
                  <a:pt x="619" y="123"/>
                </a:cubicBezTo>
                <a:cubicBezTo>
                  <a:pt x="619" y="150"/>
                  <a:pt x="619" y="150"/>
                  <a:pt x="619" y="150"/>
                </a:cubicBezTo>
                <a:cubicBezTo>
                  <a:pt x="611" y="150"/>
                  <a:pt x="611" y="150"/>
                  <a:pt x="611" y="150"/>
                </a:cubicBezTo>
                <a:cubicBezTo>
                  <a:pt x="611" y="98"/>
                  <a:pt x="611" y="98"/>
                  <a:pt x="611" y="98"/>
                </a:cubicBezTo>
                <a:cubicBezTo>
                  <a:pt x="619" y="98"/>
                  <a:pt x="619" y="98"/>
                  <a:pt x="619" y="98"/>
                </a:cubicBezTo>
                <a:cubicBezTo>
                  <a:pt x="619" y="109"/>
                  <a:pt x="619" y="109"/>
                  <a:pt x="619" y="109"/>
                </a:cubicBezTo>
                <a:cubicBezTo>
                  <a:pt x="619" y="109"/>
                  <a:pt x="619" y="109"/>
                  <a:pt x="619" y="109"/>
                </a:cubicBezTo>
                <a:cubicBezTo>
                  <a:pt x="621" y="105"/>
                  <a:pt x="623" y="102"/>
                  <a:pt x="625" y="100"/>
                </a:cubicBezTo>
                <a:cubicBezTo>
                  <a:pt x="627" y="98"/>
                  <a:pt x="630" y="97"/>
                  <a:pt x="633" y="97"/>
                </a:cubicBezTo>
                <a:cubicBezTo>
                  <a:pt x="635" y="97"/>
                  <a:pt x="637" y="97"/>
                  <a:pt x="638" y="98"/>
                </a:cubicBezTo>
                <a:lnTo>
                  <a:pt x="638" y="106"/>
                </a:lnTo>
                <a:close/>
                <a:moveTo>
                  <a:pt x="693" y="124"/>
                </a:moveTo>
                <a:cubicBezTo>
                  <a:pt x="693" y="132"/>
                  <a:pt x="691" y="139"/>
                  <a:pt x="686" y="144"/>
                </a:cubicBezTo>
                <a:cubicBezTo>
                  <a:pt x="681" y="149"/>
                  <a:pt x="675" y="151"/>
                  <a:pt x="667" y="151"/>
                </a:cubicBezTo>
                <a:cubicBezTo>
                  <a:pt x="659" y="151"/>
                  <a:pt x="653" y="149"/>
                  <a:pt x="648" y="144"/>
                </a:cubicBezTo>
                <a:cubicBezTo>
                  <a:pt x="644" y="139"/>
                  <a:pt x="642" y="132"/>
                  <a:pt x="642" y="125"/>
                </a:cubicBezTo>
                <a:cubicBezTo>
                  <a:pt x="642" y="116"/>
                  <a:pt x="644" y="109"/>
                  <a:pt x="649" y="104"/>
                </a:cubicBezTo>
                <a:cubicBezTo>
                  <a:pt x="654" y="99"/>
                  <a:pt x="660" y="97"/>
                  <a:pt x="668" y="97"/>
                </a:cubicBezTo>
                <a:cubicBezTo>
                  <a:pt x="676" y="97"/>
                  <a:pt x="682" y="99"/>
                  <a:pt x="686" y="104"/>
                </a:cubicBezTo>
                <a:cubicBezTo>
                  <a:pt x="691" y="109"/>
                  <a:pt x="693" y="115"/>
                  <a:pt x="693" y="124"/>
                </a:cubicBezTo>
                <a:close/>
                <a:moveTo>
                  <a:pt x="684" y="124"/>
                </a:moveTo>
                <a:cubicBezTo>
                  <a:pt x="684" y="117"/>
                  <a:pt x="683" y="112"/>
                  <a:pt x="680" y="109"/>
                </a:cubicBezTo>
                <a:cubicBezTo>
                  <a:pt x="677" y="105"/>
                  <a:pt x="673" y="104"/>
                  <a:pt x="668" y="104"/>
                </a:cubicBezTo>
                <a:cubicBezTo>
                  <a:pt x="662" y="104"/>
                  <a:pt x="658" y="105"/>
                  <a:pt x="655" y="109"/>
                </a:cubicBezTo>
                <a:cubicBezTo>
                  <a:pt x="652" y="112"/>
                  <a:pt x="650" y="118"/>
                  <a:pt x="650" y="124"/>
                </a:cubicBezTo>
                <a:cubicBezTo>
                  <a:pt x="650" y="130"/>
                  <a:pt x="652" y="135"/>
                  <a:pt x="655" y="139"/>
                </a:cubicBezTo>
                <a:cubicBezTo>
                  <a:pt x="658" y="142"/>
                  <a:pt x="662" y="144"/>
                  <a:pt x="668" y="144"/>
                </a:cubicBezTo>
                <a:cubicBezTo>
                  <a:pt x="673" y="144"/>
                  <a:pt x="677" y="142"/>
                  <a:pt x="680" y="139"/>
                </a:cubicBezTo>
                <a:cubicBezTo>
                  <a:pt x="683" y="135"/>
                  <a:pt x="684" y="130"/>
                  <a:pt x="684" y="124"/>
                </a:cubicBezTo>
                <a:close/>
                <a:moveTo>
                  <a:pt x="734" y="136"/>
                </a:moveTo>
                <a:cubicBezTo>
                  <a:pt x="734" y="140"/>
                  <a:pt x="733" y="144"/>
                  <a:pt x="729" y="147"/>
                </a:cubicBezTo>
                <a:cubicBezTo>
                  <a:pt x="726" y="150"/>
                  <a:pt x="721" y="151"/>
                  <a:pt x="715" y="151"/>
                </a:cubicBezTo>
                <a:cubicBezTo>
                  <a:pt x="710" y="151"/>
                  <a:pt x="706" y="150"/>
                  <a:pt x="702" y="148"/>
                </a:cubicBezTo>
                <a:cubicBezTo>
                  <a:pt x="702" y="139"/>
                  <a:pt x="702" y="139"/>
                  <a:pt x="702" y="139"/>
                </a:cubicBezTo>
                <a:cubicBezTo>
                  <a:pt x="706" y="142"/>
                  <a:pt x="711" y="144"/>
                  <a:pt x="716" y="144"/>
                </a:cubicBezTo>
                <a:cubicBezTo>
                  <a:pt x="722" y="144"/>
                  <a:pt x="726" y="142"/>
                  <a:pt x="726" y="137"/>
                </a:cubicBezTo>
                <a:cubicBezTo>
                  <a:pt x="726" y="135"/>
                  <a:pt x="725" y="133"/>
                  <a:pt x="724" y="132"/>
                </a:cubicBezTo>
                <a:cubicBezTo>
                  <a:pt x="722" y="130"/>
                  <a:pt x="719" y="129"/>
                  <a:pt x="715" y="127"/>
                </a:cubicBezTo>
                <a:cubicBezTo>
                  <a:pt x="711" y="125"/>
                  <a:pt x="708" y="123"/>
                  <a:pt x="706" y="121"/>
                </a:cubicBezTo>
                <a:cubicBezTo>
                  <a:pt x="704" y="119"/>
                  <a:pt x="702" y="116"/>
                  <a:pt x="702" y="112"/>
                </a:cubicBezTo>
                <a:cubicBezTo>
                  <a:pt x="702" y="107"/>
                  <a:pt x="704" y="104"/>
                  <a:pt x="708" y="101"/>
                </a:cubicBezTo>
                <a:cubicBezTo>
                  <a:pt x="711" y="98"/>
                  <a:pt x="715" y="97"/>
                  <a:pt x="721" y="97"/>
                </a:cubicBezTo>
                <a:cubicBezTo>
                  <a:pt x="725" y="97"/>
                  <a:pt x="729" y="97"/>
                  <a:pt x="732" y="99"/>
                </a:cubicBezTo>
                <a:cubicBezTo>
                  <a:pt x="732" y="107"/>
                  <a:pt x="732" y="107"/>
                  <a:pt x="732" y="107"/>
                </a:cubicBezTo>
                <a:cubicBezTo>
                  <a:pt x="728" y="105"/>
                  <a:pt x="725" y="104"/>
                  <a:pt x="720" y="104"/>
                </a:cubicBezTo>
                <a:cubicBezTo>
                  <a:pt x="717" y="104"/>
                  <a:pt x="715" y="104"/>
                  <a:pt x="713" y="106"/>
                </a:cubicBezTo>
                <a:cubicBezTo>
                  <a:pt x="712" y="107"/>
                  <a:pt x="711" y="109"/>
                  <a:pt x="711" y="111"/>
                </a:cubicBezTo>
                <a:cubicBezTo>
                  <a:pt x="711" y="113"/>
                  <a:pt x="712" y="115"/>
                  <a:pt x="713" y="116"/>
                </a:cubicBezTo>
                <a:cubicBezTo>
                  <a:pt x="714" y="118"/>
                  <a:pt x="717" y="119"/>
                  <a:pt x="721" y="121"/>
                </a:cubicBezTo>
                <a:cubicBezTo>
                  <a:pt x="725" y="123"/>
                  <a:pt x="728" y="125"/>
                  <a:pt x="730" y="126"/>
                </a:cubicBezTo>
                <a:cubicBezTo>
                  <a:pt x="733" y="129"/>
                  <a:pt x="734" y="132"/>
                  <a:pt x="734" y="136"/>
                </a:cubicBezTo>
                <a:close/>
                <a:moveTo>
                  <a:pt x="794" y="124"/>
                </a:moveTo>
                <a:cubicBezTo>
                  <a:pt x="794" y="132"/>
                  <a:pt x="791" y="139"/>
                  <a:pt x="787" y="144"/>
                </a:cubicBezTo>
                <a:cubicBezTo>
                  <a:pt x="782" y="149"/>
                  <a:pt x="776" y="151"/>
                  <a:pt x="768" y="151"/>
                </a:cubicBezTo>
                <a:cubicBezTo>
                  <a:pt x="760" y="151"/>
                  <a:pt x="754" y="149"/>
                  <a:pt x="749" y="144"/>
                </a:cubicBezTo>
                <a:cubicBezTo>
                  <a:pt x="745" y="139"/>
                  <a:pt x="742" y="132"/>
                  <a:pt x="742" y="125"/>
                </a:cubicBezTo>
                <a:cubicBezTo>
                  <a:pt x="742" y="116"/>
                  <a:pt x="745" y="109"/>
                  <a:pt x="750" y="104"/>
                </a:cubicBezTo>
                <a:cubicBezTo>
                  <a:pt x="755" y="99"/>
                  <a:pt x="761" y="97"/>
                  <a:pt x="769" y="97"/>
                </a:cubicBezTo>
                <a:cubicBezTo>
                  <a:pt x="777" y="97"/>
                  <a:pt x="783" y="99"/>
                  <a:pt x="787" y="104"/>
                </a:cubicBezTo>
                <a:cubicBezTo>
                  <a:pt x="791" y="109"/>
                  <a:pt x="794" y="115"/>
                  <a:pt x="794" y="124"/>
                </a:cubicBezTo>
                <a:close/>
                <a:moveTo>
                  <a:pt x="785" y="124"/>
                </a:moveTo>
                <a:cubicBezTo>
                  <a:pt x="785" y="117"/>
                  <a:pt x="784" y="112"/>
                  <a:pt x="781" y="109"/>
                </a:cubicBezTo>
                <a:cubicBezTo>
                  <a:pt x="778" y="105"/>
                  <a:pt x="774" y="104"/>
                  <a:pt x="768" y="104"/>
                </a:cubicBezTo>
                <a:cubicBezTo>
                  <a:pt x="763" y="104"/>
                  <a:pt x="759" y="105"/>
                  <a:pt x="756" y="109"/>
                </a:cubicBezTo>
                <a:cubicBezTo>
                  <a:pt x="753" y="112"/>
                  <a:pt x="751" y="118"/>
                  <a:pt x="751" y="124"/>
                </a:cubicBezTo>
                <a:cubicBezTo>
                  <a:pt x="751" y="130"/>
                  <a:pt x="753" y="135"/>
                  <a:pt x="756" y="139"/>
                </a:cubicBezTo>
                <a:cubicBezTo>
                  <a:pt x="759" y="142"/>
                  <a:pt x="763" y="144"/>
                  <a:pt x="768" y="144"/>
                </a:cubicBezTo>
                <a:cubicBezTo>
                  <a:pt x="774" y="144"/>
                  <a:pt x="778" y="142"/>
                  <a:pt x="781" y="139"/>
                </a:cubicBezTo>
                <a:cubicBezTo>
                  <a:pt x="784" y="135"/>
                  <a:pt x="785" y="130"/>
                  <a:pt x="785" y="124"/>
                </a:cubicBezTo>
                <a:close/>
                <a:moveTo>
                  <a:pt x="830" y="80"/>
                </a:moveTo>
                <a:cubicBezTo>
                  <a:pt x="829" y="79"/>
                  <a:pt x="827" y="79"/>
                  <a:pt x="825" y="79"/>
                </a:cubicBezTo>
                <a:cubicBezTo>
                  <a:pt x="819" y="79"/>
                  <a:pt x="816" y="83"/>
                  <a:pt x="816" y="90"/>
                </a:cubicBezTo>
                <a:cubicBezTo>
                  <a:pt x="816" y="98"/>
                  <a:pt x="816" y="98"/>
                  <a:pt x="816" y="98"/>
                </a:cubicBezTo>
                <a:cubicBezTo>
                  <a:pt x="828" y="98"/>
                  <a:pt x="828" y="98"/>
                  <a:pt x="828" y="98"/>
                </a:cubicBezTo>
                <a:cubicBezTo>
                  <a:pt x="828" y="105"/>
                  <a:pt x="828" y="105"/>
                  <a:pt x="828" y="105"/>
                </a:cubicBezTo>
                <a:cubicBezTo>
                  <a:pt x="816" y="105"/>
                  <a:pt x="816" y="105"/>
                  <a:pt x="816" y="105"/>
                </a:cubicBezTo>
                <a:cubicBezTo>
                  <a:pt x="816" y="150"/>
                  <a:pt x="816" y="150"/>
                  <a:pt x="816" y="150"/>
                </a:cubicBezTo>
                <a:cubicBezTo>
                  <a:pt x="808" y="150"/>
                  <a:pt x="808" y="150"/>
                  <a:pt x="808" y="150"/>
                </a:cubicBezTo>
                <a:cubicBezTo>
                  <a:pt x="808" y="105"/>
                  <a:pt x="808" y="105"/>
                  <a:pt x="808" y="105"/>
                </a:cubicBezTo>
                <a:cubicBezTo>
                  <a:pt x="799" y="105"/>
                  <a:pt x="799" y="105"/>
                  <a:pt x="799" y="105"/>
                </a:cubicBezTo>
                <a:cubicBezTo>
                  <a:pt x="799" y="98"/>
                  <a:pt x="799" y="98"/>
                  <a:pt x="799" y="98"/>
                </a:cubicBezTo>
                <a:cubicBezTo>
                  <a:pt x="808" y="98"/>
                  <a:pt x="808" y="98"/>
                  <a:pt x="808" y="98"/>
                </a:cubicBezTo>
                <a:cubicBezTo>
                  <a:pt x="808" y="90"/>
                  <a:pt x="808" y="90"/>
                  <a:pt x="808" y="90"/>
                </a:cubicBezTo>
                <a:cubicBezTo>
                  <a:pt x="808" y="84"/>
                  <a:pt x="810" y="79"/>
                  <a:pt x="813" y="76"/>
                </a:cubicBezTo>
                <a:cubicBezTo>
                  <a:pt x="816" y="73"/>
                  <a:pt x="820" y="72"/>
                  <a:pt x="824" y="72"/>
                </a:cubicBezTo>
                <a:cubicBezTo>
                  <a:pt x="827" y="72"/>
                  <a:pt x="829" y="72"/>
                  <a:pt x="830" y="73"/>
                </a:cubicBezTo>
                <a:lnTo>
                  <a:pt x="830" y="80"/>
                </a:lnTo>
                <a:close/>
                <a:moveTo>
                  <a:pt x="863" y="149"/>
                </a:moveTo>
                <a:cubicBezTo>
                  <a:pt x="861" y="151"/>
                  <a:pt x="859" y="151"/>
                  <a:pt x="855" y="151"/>
                </a:cubicBezTo>
                <a:cubicBezTo>
                  <a:pt x="846" y="151"/>
                  <a:pt x="842" y="146"/>
                  <a:pt x="842" y="136"/>
                </a:cubicBezTo>
                <a:cubicBezTo>
                  <a:pt x="842" y="105"/>
                  <a:pt x="842" y="105"/>
                  <a:pt x="842" y="105"/>
                </a:cubicBezTo>
                <a:cubicBezTo>
                  <a:pt x="833" y="105"/>
                  <a:pt x="833" y="105"/>
                  <a:pt x="833" y="105"/>
                </a:cubicBezTo>
                <a:cubicBezTo>
                  <a:pt x="833" y="98"/>
                  <a:pt x="833" y="98"/>
                  <a:pt x="833" y="98"/>
                </a:cubicBezTo>
                <a:cubicBezTo>
                  <a:pt x="842" y="98"/>
                  <a:pt x="842" y="98"/>
                  <a:pt x="842" y="98"/>
                </a:cubicBezTo>
                <a:cubicBezTo>
                  <a:pt x="842" y="85"/>
                  <a:pt x="842" y="85"/>
                  <a:pt x="842" y="85"/>
                </a:cubicBezTo>
                <a:cubicBezTo>
                  <a:pt x="844" y="84"/>
                  <a:pt x="847" y="84"/>
                  <a:pt x="850" y="83"/>
                </a:cubicBezTo>
                <a:cubicBezTo>
                  <a:pt x="850" y="98"/>
                  <a:pt x="850" y="98"/>
                  <a:pt x="850" y="98"/>
                </a:cubicBezTo>
                <a:cubicBezTo>
                  <a:pt x="863" y="98"/>
                  <a:pt x="863" y="98"/>
                  <a:pt x="863" y="98"/>
                </a:cubicBezTo>
                <a:cubicBezTo>
                  <a:pt x="863" y="105"/>
                  <a:pt x="863" y="105"/>
                  <a:pt x="863" y="105"/>
                </a:cubicBezTo>
                <a:cubicBezTo>
                  <a:pt x="850" y="105"/>
                  <a:pt x="850" y="105"/>
                  <a:pt x="850" y="105"/>
                </a:cubicBezTo>
                <a:cubicBezTo>
                  <a:pt x="850" y="134"/>
                  <a:pt x="850" y="134"/>
                  <a:pt x="850" y="134"/>
                </a:cubicBezTo>
                <a:cubicBezTo>
                  <a:pt x="850" y="138"/>
                  <a:pt x="851" y="140"/>
                  <a:pt x="852" y="142"/>
                </a:cubicBezTo>
                <a:cubicBezTo>
                  <a:pt x="853" y="143"/>
                  <a:pt x="855" y="144"/>
                  <a:pt x="858" y="144"/>
                </a:cubicBezTo>
                <a:cubicBezTo>
                  <a:pt x="860" y="144"/>
                  <a:pt x="862" y="143"/>
                  <a:pt x="863" y="142"/>
                </a:cubicBezTo>
                <a:lnTo>
                  <a:pt x="863" y="149"/>
                </a:lnTo>
                <a:close/>
                <a:moveTo>
                  <a:pt x="899" y="101"/>
                </a:moveTo>
                <a:cubicBezTo>
                  <a:pt x="899" y="106"/>
                  <a:pt x="898" y="109"/>
                  <a:pt x="895" y="112"/>
                </a:cubicBezTo>
                <a:cubicBezTo>
                  <a:pt x="892" y="115"/>
                  <a:pt x="888" y="116"/>
                  <a:pt x="884" y="116"/>
                </a:cubicBezTo>
                <a:cubicBezTo>
                  <a:pt x="880" y="116"/>
                  <a:pt x="877" y="115"/>
                  <a:pt x="874" y="112"/>
                </a:cubicBezTo>
                <a:cubicBezTo>
                  <a:pt x="871" y="109"/>
                  <a:pt x="870" y="106"/>
                  <a:pt x="870" y="102"/>
                </a:cubicBezTo>
                <a:cubicBezTo>
                  <a:pt x="870" y="97"/>
                  <a:pt x="871" y="94"/>
                  <a:pt x="874" y="91"/>
                </a:cubicBezTo>
                <a:cubicBezTo>
                  <a:pt x="877" y="88"/>
                  <a:pt x="880" y="87"/>
                  <a:pt x="884" y="87"/>
                </a:cubicBezTo>
                <a:cubicBezTo>
                  <a:pt x="889" y="87"/>
                  <a:pt x="892" y="88"/>
                  <a:pt x="895" y="91"/>
                </a:cubicBezTo>
                <a:cubicBezTo>
                  <a:pt x="898" y="94"/>
                  <a:pt x="899" y="97"/>
                  <a:pt x="899" y="101"/>
                </a:cubicBezTo>
                <a:close/>
                <a:moveTo>
                  <a:pt x="897" y="102"/>
                </a:moveTo>
                <a:cubicBezTo>
                  <a:pt x="897" y="98"/>
                  <a:pt x="896" y="95"/>
                  <a:pt x="894" y="92"/>
                </a:cubicBezTo>
                <a:cubicBezTo>
                  <a:pt x="891" y="90"/>
                  <a:pt x="888" y="89"/>
                  <a:pt x="884" y="89"/>
                </a:cubicBezTo>
                <a:cubicBezTo>
                  <a:pt x="881" y="89"/>
                  <a:pt x="878" y="90"/>
                  <a:pt x="875" y="92"/>
                </a:cubicBezTo>
                <a:cubicBezTo>
                  <a:pt x="873" y="95"/>
                  <a:pt x="871" y="98"/>
                  <a:pt x="871" y="102"/>
                </a:cubicBezTo>
                <a:cubicBezTo>
                  <a:pt x="871" y="105"/>
                  <a:pt x="873" y="108"/>
                  <a:pt x="875" y="111"/>
                </a:cubicBezTo>
                <a:cubicBezTo>
                  <a:pt x="878" y="113"/>
                  <a:pt x="881" y="114"/>
                  <a:pt x="884" y="114"/>
                </a:cubicBezTo>
                <a:cubicBezTo>
                  <a:pt x="888" y="114"/>
                  <a:pt x="891" y="113"/>
                  <a:pt x="894" y="111"/>
                </a:cubicBezTo>
                <a:cubicBezTo>
                  <a:pt x="896" y="108"/>
                  <a:pt x="897" y="105"/>
                  <a:pt x="897" y="102"/>
                </a:cubicBezTo>
                <a:close/>
                <a:moveTo>
                  <a:pt x="892" y="111"/>
                </a:moveTo>
                <a:cubicBezTo>
                  <a:pt x="888" y="111"/>
                  <a:pt x="888" y="111"/>
                  <a:pt x="888" y="111"/>
                </a:cubicBezTo>
                <a:cubicBezTo>
                  <a:pt x="886" y="106"/>
                  <a:pt x="886" y="106"/>
                  <a:pt x="886" y="106"/>
                </a:cubicBezTo>
                <a:cubicBezTo>
                  <a:pt x="885" y="104"/>
                  <a:pt x="884" y="103"/>
                  <a:pt x="883" y="103"/>
                </a:cubicBezTo>
                <a:cubicBezTo>
                  <a:pt x="881" y="103"/>
                  <a:pt x="881" y="103"/>
                  <a:pt x="881" y="103"/>
                </a:cubicBezTo>
                <a:cubicBezTo>
                  <a:pt x="881" y="111"/>
                  <a:pt x="881" y="111"/>
                  <a:pt x="881" y="111"/>
                </a:cubicBezTo>
                <a:cubicBezTo>
                  <a:pt x="879" y="111"/>
                  <a:pt x="879" y="111"/>
                  <a:pt x="879" y="111"/>
                </a:cubicBezTo>
                <a:cubicBezTo>
                  <a:pt x="879" y="92"/>
                  <a:pt x="879" y="92"/>
                  <a:pt x="879" y="92"/>
                </a:cubicBezTo>
                <a:cubicBezTo>
                  <a:pt x="884" y="92"/>
                  <a:pt x="884" y="92"/>
                  <a:pt x="884" y="92"/>
                </a:cubicBezTo>
                <a:cubicBezTo>
                  <a:pt x="886" y="92"/>
                  <a:pt x="888" y="93"/>
                  <a:pt x="889" y="94"/>
                </a:cubicBezTo>
                <a:cubicBezTo>
                  <a:pt x="890" y="94"/>
                  <a:pt x="891" y="96"/>
                  <a:pt x="891" y="97"/>
                </a:cubicBezTo>
                <a:cubicBezTo>
                  <a:pt x="891" y="98"/>
                  <a:pt x="890" y="99"/>
                  <a:pt x="889" y="100"/>
                </a:cubicBezTo>
                <a:cubicBezTo>
                  <a:pt x="889" y="101"/>
                  <a:pt x="887" y="102"/>
                  <a:pt x="886" y="102"/>
                </a:cubicBezTo>
                <a:cubicBezTo>
                  <a:pt x="886" y="102"/>
                  <a:pt x="886" y="102"/>
                  <a:pt x="886" y="102"/>
                </a:cubicBezTo>
                <a:cubicBezTo>
                  <a:pt x="887" y="102"/>
                  <a:pt x="888" y="104"/>
                  <a:pt x="889" y="106"/>
                </a:cubicBezTo>
                <a:lnTo>
                  <a:pt x="892" y="111"/>
                </a:lnTo>
                <a:close/>
                <a:moveTo>
                  <a:pt x="888" y="97"/>
                </a:moveTo>
                <a:cubicBezTo>
                  <a:pt x="888" y="96"/>
                  <a:pt x="888" y="96"/>
                  <a:pt x="887" y="95"/>
                </a:cubicBezTo>
                <a:cubicBezTo>
                  <a:pt x="886" y="95"/>
                  <a:pt x="885" y="94"/>
                  <a:pt x="884" y="94"/>
                </a:cubicBezTo>
                <a:cubicBezTo>
                  <a:pt x="881" y="94"/>
                  <a:pt x="881" y="94"/>
                  <a:pt x="881" y="94"/>
                </a:cubicBezTo>
                <a:cubicBezTo>
                  <a:pt x="881" y="101"/>
                  <a:pt x="881" y="101"/>
                  <a:pt x="881" y="101"/>
                </a:cubicBezTo>
                <a:cubicBezTo>
                  <a:pt x="884" y="101"/>
                  <a:pt x="884" y="101"/>
                  <a:pt x="884" y="101"/>
                </a:cubicBezTo>
                <a:cubicBezTo>
                  <a:pt x="887" y="101"/>
                  <a:pt x="888" y="100"/>
                  <a:pt x="888" y="97"/>
                </a:cubicBezTo>
                <a:close/>
                <a:moveTo>
                  <a:pt x="2130" y="375"/>
                </a:moveTo>
                <a:cubicBezTo>
                  <a:pt x="2130" y="366"/>
                  <a:pt x="2130" y="366"/>
                  <a:pt x="2130" y="366"/>
                </a:cubicBezTo>
                <a:cubicBezTo>
                  <a:pt x="2169" y="323"/>
                  <a:pt x="2169" y="323"/>
                  <a:pt x="2169" y="323"/>
                </a:cubicBezTo>
                <a:cubicBezTo>
                  <a:pt x="2183" y="308"/>
                  <a:pt x="2193" y="297"/>
                  <a:pt x="2197" y="290"/>
                </a:cubicBezTo>
                <a:cubicBezTo>
                  <a:pt x="2202" y="283"/>
                  <a:pt x="2204" y="275"/>
                  <a:pt x="2204" y="266"/>
                </a:cubicBezTo>
                <a:cubicBezTo>
                  <a:pt x="2204" y="256"/>
                  <a:pt x="2201" y="249"/>
                  <a:pt x="2196" y="244"/>
                </a:cubicBezTo>
                <a:cubicBezTo>
                  <a:pt x="2191" y="239"/>
                  <a:pt x="2183" y="236"/>
                  <a:pt x="2173" y="236"/>
                </a:cubicBezTo>
                <a:cubicBezTo>
                  <a:pt x="2161" y="236"/>
                  <a:pt x="2148" y="241"/>
                  <a:pt x="2137" y="251"/>
                </a:cubicBezTo>
                <a:cubicBezTo>
                  <a:pt x="2137" y="240"/>
                  <a:pt x="2137" y="240"/>
                  <a:pt x="2137" y="240"/>
                </a:cubicBezTo>
                <a:cubicBezTo>
                  <a:pt x="2148" y="232"/>
                  <a:pt x="2161" y="227"/>
                  <a:pt x="2175" y="227"/>
                </a:cubicBezTo>
                <a:cubicBezTo>
                  <a:pt x="2187" y="227"/>
                  <a:pt x="2197" y="231"/>
                  <a:pt x="2203" y="237"/>
                </a:cubicBezTo>
                <a:cubicBezTo>
                  <a:pt x="2210" y="244"/>
                  <a:pt x="2214" y="253"/>
                  <a:pt x="2214" y="264"/>
                </a:cubicBezTo>
                <a:cubicBezTo>
                  <a:pt x="2214" y="274"/>
                  <a:pt x="2211" y="283"/>
                  <a:pt x="2206" y="292"/>
                </a:cubicBezTo>
                <a:cubicBezTo>
                  <a:pt x="2202" y="300"/>
                  <a:pt x="2191" y="312"/>
                  <a:pt x="2176" y="329"/>
                </a:cubicBezTo>
                <a:cubicBezTo>
                  <a:pt x="2140" y="367"/>
                  <a:pt x="2140" y="367"/>
                  <a:pt x="2140" y="367"/>
                </a:cubicBezTo>
                <a:cubicBezTo>
                  <a:pt x="2140" y="367"/>
                  <a:pt x="2140" y="367"/>
                  <a:pt x="2140" y="367"/>
                </a:cubicBezTo>
                <a:cubicBezTo>
                  <a:pt x="2213" y="367"/>
                  <a:pt x="2213" y="367"/>
                  <a:pt x="2213" y="367"/>
                </a:cubicBezTo>
                <a:cubicBezTo>
                  <a:pt x="2213" y="375"/>
                  <a:pt x="2213" y="375"/>
                  <a:pt x="2213" y="375"/>
                </a:cubicBezTo>
                <a:lnTo>
                  <a:pt x="2130" y="375"/>
                </a:lnTo>
                <a:close/>
                <a:moveTo>
                  <a:pt x="2279" y="378"/>
                </a:moveTo>
                <a:cubicBezTo>
                  <a:pt x="2265" y="378"/>
                  <a:pt x="2255" y="372"/>
                  <a:pt x="2247" y="360"/>
                </a:cubicBezTo>
                <a:cubicBezTo>
                  <a:pt x="2240" y="347"/>
                  <a:pt x="2236" y="329"/>
                  <a:pt x="2236" y="306"/>
                </a:cubicBezTo>
                <a:cubicBezTo>
                  <a:pt x="2236" y="280"/>
                  <a:pt x="2240" y="260"/>
                  <a:pt x="2248" y="247"/>
                </a:cubicBezTo>
                <a:cubicBezTo>
                  <a:pt x="2256" y="234"/>
                  <a:pt x="2267" y="227"/>
                  <a:pt x="2282" y="227"/>
                </a:cubicBezTo>
                <a:cubicBezTo>
                  <a:pt x="2310" y="227"/>
                  <a:pt x="2324" y="252"/>
                  <a:pt x="2324" y="302"/>
                </a:cubicBezTo>
                <a:cubicBezTo>
                  <a:pt x="2324" y="327"/>
                  <a:pt x="2320" y="346"/>
                  <a:pt x="2312" y="359"/>
                </a:cubicBezTo>
                <a:cubicBezTo>
                  <a:pt x="2304" y="372"/>
                  <a:pt x="2293" y="378"/>
                  <a:pt x="2279" y="378"/>
                </a:cubicBezTo>
                <a:close/>
                <a:moveTo>
                  <a:pt x="2281" y="236"/>
                </a:moveTo>
                <a:cubicBezTo>
                  <a:pt x="2270" y="236"/>
                  <a:pt x="2261" y="242"/>
                  <a:pt x="2255" y="253"/>
                </a:cubicBezTo>
                <a:cubicBezTo>
                  <a:pt x="2249" y="265"/>
                  <a:pt x="2246" y="282"/>
                  <a:pt x="2246" y="305"/>
                </a:cubicBezTo>
                <a:cubicBezTo>
                  <a:pt x="2246" y="325"/>
                  <a:pt x="2249" y="341"/>
                  <a:pt x="2255" y="353"/>
                </a:cubicBezTo>
                <a:cubicBezTo>
                  <a:pt x="2260" y="364"/>
                  <a:pt x="2269" y="370"/>
                  <a:pt x="2280" y="370"/>
                </a:cubicBezTo>
                <a:cubicBezTo>
                  <a:pt x="2291" y="370"/>
                  <a:pt x="2299" y="364"/>
                  <a:pt x="2305" y="352"/>
                </a:cubicBezTo>
                <a:cubicBezTo>
                  <a:pt x="2311" y="341"/>
                  <a:pt x="2314" y="325"/>
                  <a:pt x="2314" y="303"/>
                </a:cubicBezTo>
                <a:cubicBezTo>
                  <a:pt x="2314" y="258"/>
                  <a:pt x="2303" y="236"/>
                  <a:pt x="2281" y="236"/>
                </a:cubicBezTo>
                <a:close/>
                <a:moveTo>
                  <a:pt x="2344" y="375"/>
                </a:moveTo>
                <a:cubicBezTo>
                  <a:pt x="2344" y="367"/>
                  <a:pt x="2344" y="367"/>
                  <a:pt x="2344" y="367"/>
                </a:cubicBezTo>
                <a:cubicBezTo>
                  <a:pt x="2378" y="367"/>
                  <a:pt x="2378" y="367"/>
                  <a:pt x="2378" y="367"/>
                </a:cubicBezTo>
                <a:cubicBezTo>
                  <a:pt x="2378" y="237"/>
                  <a:pt x="2378" y="237"/>
                  <a:pt x="2378" y="237"/>
                </a:cubicBezTo>
                <a:cubicBezTo>
                  <a:pt x="2342" y="250"/>
                  <a:pt x="2342" y="250"/>
                  <a:pt x="2342" y="250"/>
                </a:cubicBezTo>
                <a:cubicBezTo>
                  <a:pt x="2342" y="240"/>
                  <a:pt x="2342" y="240"/>
                  <a:pt x="2342" y="240"/>
                </a:cubicBezTo>
                <a:cubicBezTo>
                  <a:pt x="2387" y="225"/>
                  <a:pt x="2387" y="225"/>
                  <a:pt x="2387" y="225"/>
                </a:cubicBezTo>
                <a:cubicBezTo>
                  <a:pt x="2387" y="367"/>
                  <a:pt x="2387" y="367"/>
                  <a:pt x="2387" y="367"/>
                </a:cubicBezTo>
                <a:cubicBezTo>
                  <a:pt x="2420" y="367"/>
                  <a:pt x="2420" y="367"/>
                  <a:pt x="2420" y="367"/>
                </a:cubicBezTo>
                <a:cubicBezTo>
                  <a:pt x="2420" y="375"/>
                  <a:pt x="2420" y="375"/>
                  <a:pt x="2420" y="375"/>
                </a:cubicBezTo>
                <a:lnTo>
                  <a:pt x="2344" y="375"/>
                </a:lnTo>
                <a:close/>
                <a:moveTo>
                  <a:pt x="2433" y="375"/>
                </a:moveTo>
                <a:cubicBezTo>
                  <a:pt x="2433" y="366"/>
                  <a:pt x="2433" y="366"/>
                  <a:pt x="2433" y="366"/>
                </a:cubicBezTo>
                <a:cubicBezTo>
                  <a:pt x="2473" y="323"/>
                  <a:pt x="2473" y="323"/>
                  <a:pt x="2473" y="323"/>
                </a:cubicBezTo>
                <a:cubicBezTo>
                  <a:pt x="2487" y="308"/>
                  <a:pt x="2496" y="297"/>
                  <a:pt x="2501" y="290"/>
                </a:cubicBezTo>
                <a:cubicBezTo>
                  <a:pt x="2505" y="283"/>
                  <a:pt x="2508" y="275"/>
                  <a:pt x="2508" y="266"/>
                </a:cubicBezTo>
                <a:cubicBezTo>
                  <a:pt x="2508" y="256"/>
                  <a:pt x="2505" y="249"/>
                  <a:pt x="2500" y="244"/>
                </a:cubicBezTo>
                <a:cubicBezTo>
                  <a:pt x="2494" y="239"/>
                  <a:pt x="2487" y="236"/>
                  <a:pt x="2477" y="236"/>
                </a:cubicBezTo>
                <a:cubicBezTo>
                  <a:pt x="2464" y="236"/>
                  <a:pt x="2452" y="241"/>
                  <a:pt x="2441" y="251"/>
                </a:cubicBezTo>
                <a:cubicBezTo>
                  <a:pt x="2441" y="240"/>
                  <a:pt x="2441" y="240"/>
                  <a:pt x="2441" y="240"/>
                </a:cubicBezTo>
                <a:cubicBezTo>
                  <a:pt x="2452" y="232"/>
                  <a:pt x="2464" y="227"/>
                  <a:pt x="2478" y="227"/>
                </a:cubicBezTo>
                <a:cubicBezTo>
                  <a:pt x="2491" y="227"/>
                  <a:pt x="2500" y="231"/>
                  <a:pt x="2507" y="237"/>
                </a:cubicBezTo>
                <a:cubicBezTo>
                  <a:pt x="2514" y="244"/>
                  <a:pt x="2517" y="253"/>
                  <a:pt x="2517" y="264"/>
                </a:cubicBezTo>
                <a:cubicBezTo>
                  <a:pt x="2517" y="274"/>
                  <a:pt x="2515" y="283"/>
                  <a:pt x="2510" y="292"/>
                </a:cubicBezTo>
                <a:cubicBezTo>
                  <a:pt x="2505" y="300"/>
                  <a:pt x="2495" y="312"/>
                  <a:pt x="2479" y="329"/>
                </a:cubicBezTo>
                <a:cubicBezTo>
                  <a:pt x="2444" y="367"/>
                  <a:pt x="2444" y="367"/>
                  <a:pt x="2444" y="367"/>
                </a:cubicBezTo>
                <a:cubicBezTo>
                  <a:pt x="2444" y="367"/>
                  <a:pt x="2444" y="367"/>
                  <a:pt x="2444" y="367"/>
                </a:cubicBezTo>
                <a:cubicBezTo>
                  <a:pt x="2516" y="367"/>
                  <a:pt x="2516" y="367"/>
                  <a:pt x="2516" y="367"/>
                </a:cubicBezTo>
                <a:cubicBezTo>
                  <a:pt x="2516" y="375"/>
                  <a:pt x="2516" y="375"/>
                  <a:pt x="2516" y="375"/>
                </a:cubicBezTo>
                <a:lnTo>
                  <a:pt x="2433" y="3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27" tIns="33613" rIns="67227" bIns="33613" numCol="1" anchor="t" anchorCtr="0" compatLnSpc="1">
            <a:prstTxWarp prst="textNoShape">
              <a:avLst/>
            </a:prstTxWarp>
          </a:bodyPr>
          <a:lstStyle/>
          <a:p>
            <a:endParaRPr lang="en-US">
              <a:solidFill>
                <a:srgbClr val="FFFFFF"/>
              </a:solidFill>
            </a:endParaRPr>
          </a:p>
        </p:txBody>
      </p:sp>
      <p:sp>
        <p:nvSpPr>
          <p:cNvPr id="16" name="Freeform 94"/>
          <p:cNvSpPr>
            <a:spLocks/>
          </p:cNvSpPr>
          <p:nvPr/>
        </p:nvSpPr>
        <p:spPr bwMode="auto">
          <a:xfrm>
            <a:off x="2134864" y="1170617"/>
            <a:ext cx="624653" cy="392781"/>
          </a:xfrm>
          <a:custGeom>
            <a:avLst/>
            <a:gdLst>
              <a:gd name="T0" fmla="*/ 870 w 870"/>
              <a:gd name="T1" fmla="*/ 235 h 547"/>
              <a:gd name="T2" fmla="*/ 635 w 870"/>
              <a:gd name="T3" fmla="*/ 70 h 547"/>
              <a:gd name="T4" fmla="*/ 635 w 870"/>
              <a:gd name="T5" fmla="*/ 187 h 547"/>
              <a:gd name="T6" fmla="*/ 467 w 870"/>
              <a:gd name="T7" fmla="*/ 357 h 547"/>
              <a:gd name="T8" fmla="*/ 467 w 870"/>
              <a:gd name="T9" fmla="*/ 357 h 547"/>
              <a:gd name="T10" fmla="*/ 460 w 870"/>
              <a:gd name="T11" fmla="*/ 431 h 547"/>
              <a:gd name="T12" fmla="*/ 443 w 870"/>
              <a:gd name="T13" fmla="*/ 454 h 547"/>
              <a:gd name="T14" fmla="*/ 434 w 870"/>
              <a:gd name="T15" fmla="*/ 451 h 547"/>
              <a:gd name="T16" fmla="*/ 418 w 870"/>
              <a:gd name="T17" fmla="*/ 358 h 547"/>
              <a:gd name="T18" fmla="*/ 418 w 870"/>
              <a:gd name="T19" fmla="*/ 357 h 547"/>
              <a:gd name="T20" fmla="*/ 417 w 870"/>
              <a:gd name="T21" fmla="*/ 192 h 547"/>
              <a:gd name="T22" fmla="*/ 417 w 870"/>
              <a:gd name="T23" fmla="*/ 190 h 547"/>
              <a:gd name="T24" fmla="*/ 405 w 870"/>
              <a:gd name="T25" fmla="*/ 90 h 547"/>
              <a:gd name="T26" fmla="*/ 299 w 870"/>
              <a:gd name="T27" fmla="*/ 0 h 547"/>
              <a:gd name="T28" fmla="*/ 191 w 870"/>
              <a:gd name="T29" fmla="*/ 93 h 547"/>
              <a:gd name="T30" fmla="*/ 180 w 870"/>
              <a:gd name="T31" fmla="*/ 191 h 547"/>
              <a:gd name="T32" fmla="*/ 180 w 870"/>
              <a:gd name="T33" fmla="*/ 193 h 547"/>
              <a:gd name="T34" fmla="*/ 171 w 870"/>
              <a:gd name="T35" fmla="*/ 245 h 547"/>
              <a:gd name="T36" fmla="*/ 97 w 870"/>
              <a:gd name="T37" fmla="*/ 267 h 547"/>
              <a:gd name="T38" fmla="*/ 1 w 870"/>
              <a:gd name="T39" fmla="*/ 267 h 547"/>
              <a:gd name="T40" fmla="*/ 0 w 870"/>
              <a:gd name="T41" fmla="*/ 361 h 547"/>
              <a:gd name="T42" fmla="*/ 98 w 870"/>
              <a:gd name="T43" fmla="*/ 361 h 547"/>
              <a:gd name="T44" fmla="*/ 249 w 870"/>
              <a:gd name="T45" fmla="*/ 297 h 547"/>
              <a:gd name="T46" fmla="*/ 274 w 870"/>
              <a:gd name="T47" fmla="*/ 193 h 547"/>
              <a:gd name="T48" fmla="*/ 274 w 870"/>
              <a:gd name="T49" fmla="*/ 191 h 547"/>
              <a:gd name="T50" fmla="*/ 281 w 870"/>
              <a:gd name="T51" fmla="*/ 119 h 547"/>
              <a:gd name="T52" fmla="*/ 299 w 870"/>
              <a:gd name="T53" fmla="*/ 94 h 547"/>
              <a:gd name="T54" fmla="*/ 316 w 870"/>
              <a:gd name="T55" fmla="*/ 116 h 547"/>
              <a:gd name="T56" fmla="*/ 323 w 870"/>
              <a:gd name="T57" fmla="*/ 191 h 547"/>
              <a:gd name="T58" fmla="*/ 324 w 870"/>
              <a:gd name="T59" fmla="*/ 356 h 547"/>
              <a:gd name="T60" fmla="*/ 366 w 870"/>
              <a:gd name="T61" fmla="*/ 516 h 547"/>
              <a:gd name="T62" fmla="*/ 443 w 870"/>
              <a:gd name="T63" fmla="*/ 547 h 547"/>
              <a:gd name="T64" fmla="*/ 550 w 870"/>
              <a:gd name="T65" fmla="*/ 457 h 547"/>
              <a:gd name="T66" fmla="*/ 560 w 870"/>
              <a:gd name="T67" fmla="*/ 357 h 547"/>
              <a:gd name="T68" fmla="*/ 560 w 870"/>
              <a:gd name="T69" fmla="*/ 357 h 547"/>
              <a:gd name="T70" fmla="*/ 577 w 870"/>
              <a:gd name="T71" fmla="*/ 289 h 547"/>
              <a:gd name="T72" fmla="*/ 635 w 870"/>
              <a:gd name="T73" fmla="*/ 281 h 547"/>
              <a:gd name="T74" fmla="*/ 635 w 870"/>
              <a:gd name="T75" fmla="*/ 395 h 547"/>
              <a:gd name="T76" fmla="*/ 870 w 870"/>
              <a:gd name="T77" fmla="*/ 23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0" h="547">
                <a:moveTo>
                  <a:pt x="870" y="235"/>
                </a:moveTo>
                <a:cubicBezTo>
                  <a:pt x="635" y="70"/>
                  <a:pt x="635" y="70"/>
                  <a:pt x="635" y="70"/>
                </a:cubicBezTo>
                <a:cubicBezTo>
                  <a:pt x="635" y="187"/>
                  <a:pt x="635" y="187"/>
                  <a:pt x="635" y="187"/>
                </a:cubicBezTo>
                <a:cubicBezTo>
                  <a:pt x="564" y="187"/>
                  <a:pt x="467" y="195"/>
                  <a:pt x="467" y="357"/>
                </a:cubicBezTo>
                <a:cubicBezTo>
                  <a:pt x="467" y="357"/>
                  <a:pt x="467" y="357"/>
                  <a:pt x="467" y="357"/>
                </a:cubicBezTo>
                <a:cubicBezTo>
                  <a:pt x="467" y="374"/>
                  <a:pt x="467" y="407"/>
                  <a:pt x="460" y="431"/>
                </a:cubicBezTo>
                <a:cubicBezTo>
                  <a:pt x="453" y="454"/>
                  <a:pt x="447" y="454"/>
                  <a:pt x="443" y="454"/>
                </a:cubicBezTo>
                <a:cubicBezTo>
                  <a:pt x="437" y="454"/>
                  <a:pt x="435" y="452"/>
                  <a:pt x="434" y="451"/>
                </a:cubicBezTo>
                <a:cubicBezTo>
                  <a:pt x="429" y="446"/>
                  <a:pt x="415" y="426"/>
                  <a:pt x="418" y="358"/>
                </a:cubicBezTo>
                <a:cubicBezTo>
                  <a:pt x="418" y="357"/>
                  <a:pt x="418" y="357"/>
                  <a:pt x="418" y="357"/>
                </a:cubicBezTo>
                <a:cubicBezTo>
                  <a:pt x="417" y="192"/>
                  <a:pt x="417" y="192"/>
                  <a:pt x="417" y="192"/>
                </a:cubicBezTo>
                <a:cubicBezTo>
                  <a:pt x="417" y="190"/>
                  <a:pt x="417" y="190"/>
                  <a:pt x="417" y="190"/>
                </a:cubicBezTo>
                <a:cubicBezTo>
                  <a:pt x="417" y="168"/>
                  <a:pt x="416" y="127"/>
                  <a:pt x="405" y="90"/>
                </a:cubicBezTo>
                <a:cubicBezTo>
                  <a:pt x="382" y="9"/>
                  <a:pt x="323" y="0"/>
                  <a:pt x="299" y="0"/>
                </a:cubicBezTo>
                <a:cubicBezTo>
                  <a:pt x="274" y="0"/>
                  <a:pt x="215" y="9"/>
                  <a:pt x="191" y="93"/>
                </a:cubicBezTo>
                <a:cubicBezTo>
                  <a:pt x="180" y="131"/>
                  <a:pt x="180" y="172"/>
                  <a:pt x="180" y="191"/>
                </a:cubicBezTo>
                <a:cubicBezTo>
                  <a:pt x="180" y="193"/>
                  <a:pt x="180" y="193"/>
                  <a:pt x="180" y="193"/>
                </a:cubicBezTo>
                <a:cubicBezTo>
                  <a:pt x="180" y="210"/>
                  <a:pt x="180" y="232"/>
                  <a:pt x="171" y="245"/>
                </a:cubicBezTo>
                <a:cubicBezTo>
                  <a:pt x="159" y="263"/>
                  <a:pt x="124" y="267"/>
                  <a:pt x="97" y="267"/>
                </a:cubicBezTo>
                <a:cubicBezTo>
                  <a:pt x="46" y="267"/>
                  <a:pt x="1" y="267"/>
                  <a:pt x="1" y="267"/>
                </a:cubicBezTo>
                <a:cubicBezTo>
                  <a:pt x="0" y="361"/>
                  <a:pt x="0" y="361"/>
                  <a:pt x="0" y="361"/>
                </a:cubicBezTo>
                <a:cubicBezTo>
                  <a:pt x="1" y="361"/>
                  <a:pt x="46" y="361"/>
                  <a:pt x="98" y="361"/>
                </a:cubicBezTo>
                <a:cubicBezTo>
                  <a:pt x="170" y="360"/>
                  <a:pt x="221" y="339"/>
                  <a:pt x="249" y="297"/>
                </a:cubicBezTo>
                <a:cubicBezTo>
                  <a:pt x="274" y="260"/>
                  <a:pt x="274" y="218"/>
                  <a:pt x="274" y="193"/>
                </a:cubicBezTo>
                <a:cubicBezTo>
                  <a:pt x="274" y="191"/>
                  <a:pt x="274" y="191"/>
                  <a:pt x="274" y="191"/>
                </a:cubicBezTo>
                <a:cubicBezTo>
                  <a:pt x="274" y="176"/>
                  <a:pt x="274" y="144"/>
                  <a:pt x="281" y="119"/>
                </a:cubicBezTo>
                <a:cubicBezTo>
                  <a:pt x="288" y="94"/>
                  <a:pt x="295" y="94"/>
                  <a:pt x="299" y="94"/>
                </a:cubicBezTo>
                <a:cubicBezTo>
                  <a:pt x="302" y="94"/>
                  <a:pt x="309" y="94"/>
                  <a:pt x="316" y="116"/>
                </a:cubicBezTo>
                <a:cubicBezTo>
                  <a:pt x="323" y="141"/>
                  <a:pt x="323" y="172"/>
                  <a:pt x="323" y="191"/>
                </a:cubicBezTo>
                <a:cubicBezTo>
                  <a:pt x="324" y="356"/>
                  <a:pt x="324" y="356"/>
                  <a:pt x="324" y="356"/>
                </a:cubicBezTo>
                <a:cubicBezTo>
                  <a:pt x="322" y="432"/>
                  <a:pt x="336" y="484"/>
                  <a:pt x="366" y="516"/>
                </a:cubicBezTo>
                <a:cubicBezTo>
                  <a:pt x="387" y="537"/>
                  <a:pt x="413" y="547"/>
                  <a:pt x="443" y="547"/>
                </a:cubicBezTo>
                <a:cubicBezTo>
                  <a:pt x="467" y="547"/>
                  <a:pt x="526" y="539"/>
                  <a:pt x="550" y="457"/>
                </a:cubicBezTo>
                <a:cubicBezTo>
                  <a:pt x="560" y="420"/>
                  <a:pt x="560" y="379"/>
                  <a:pt x="560" y="357"/>
                </a:cubicBezTo>
                <a:cubicBezTo>
                  <a:pt x="560" y="357"/>
                  <a:pt x="560" y="357"/>
                  <a:pt x="560" y="357"/>
                </a:cubicBezTo>
                <a:cubicBezTo>
                  <a:pt x="560" y="336"/>
                  <a:pt x="562" y="299"/>
                  <a:pt x="577" y="289"/>
                </a:cubicBezTo>
                <a:cubicBezTo>
                  <a:pt x="588" y="282"/>
                  <a:pt x="612" y="281"/>
                  <a:pt x="635" y="281"/>
                </a:cubicBezTo>
                <a:cubicBezTo>
                  <a:pt x="635" y="395"/>
                  <a:pt x="635" y="395"/>
                  <a:pt x="635" y="395"/>
                </a:cubicBezTo>
                <a:lnTo>
                  <a:pt x="870" y="235"/>
                </a:lnTo>
                <a:close/>
              </a:path>
            </a:pathLst>
          </a:custGeom>
          <a:solidFill>
            <a:schemeClr val="tx1"/>
          </a:solidFill>
          <a:ln>
            <a:noFill/>
          </a:ln>
        </p:spPr>
        <p:txBody>
          <a:bodyPr vert="horz" wrap="square" lIns="67227" tIns="33613" rIns="67227" bIns="33613" numCol="1" anchor="ctr" anchorCtr="0" compatLnSpc="1">
            <a:prstTxWarp prst="textNoShape">
              <a:avLst/>
            </a:prstTxWarp>
          </a:bodyPr>
          <a:lstStyle/>
          <a:p>
            <a:endParaRPr lang="en-US"/>
          </a:p>
        </p:txBody>
      </p:sp>
      <p:sp>
        <p:nvSpPr>
          <p:cNvPr id="17" name="Freeform 144"/>
          <p:cNvSpPr>
            <a:spLocks noEditPoints="1"/>
          </p:cNvSpPr>
          <p:nvPr/>
        </p:nvSpPr>
        <p:spPr bwMode="auto">
          <a:xfrm>
            <a:off x="5116168" y="1140144"/>
            <a:ext cx="464311" cy="453726"/>
          </a:xfrm>
          <a:custGeom>
            <a:avLst/>
            <a:gdLst>
              <a:gd name="T0" fmla="*/ 846 w 849"/>
              <a:gd name="T1" fmla="*/ 548 h 830"/>
              <a:gd name="T2" fmla="*/ 845 w 849"/>
              <a:gd name="T3" fmla="*/ 564 h 830"/>
              <a:gd name="T4" fmla="*/ 841 w 849"/>
              <a:gd name="T5" fmla="*/ 654 h 830"/>
              <a:gd name="T6" fmla="*/ 836 w 849"/>
              <a:gd name="T7" fmla="*/ 689 h 830"/>
              <a:gd name="T8" fmla="*/ 824 w 849"/>
              <a:gd name="T9" fmla="*/ 730 h 830"/>
              <a:gd name="T10" fmla="*/ 825 w 849"/>
              <a:gd name="T11" fmla="*/ 732 h 830"/>
              <a:gd name="T12" fmla="*/ 837 w 849"/>
              <a:gd name="T13" fmla="*/ 786 h 830"/>
              <a:gd name="T14" fmla="*/ 581 w 849"/>
              <a:gd name="T15" fmla="*/ 830 h 830"/>
              <a:gd name="T16" fmla="*/ 569 w 849"/>
              <a:gd name="T17" fmla="*/ 766 h 830"/>
              <a:gd name="T18" fmla="*/ 539 w 849"/>
              <a:gd name="T19" fmla="*/ 736 h 830"/>
              <a:gd name="T20" fmla="*/ 452 w 849"/>
              <a:gd name="T21" fmla="*/ 658 h 830"/>
              <a:gd name="T22" fmla="*/ 406 w 849"/>
              <a:gd name="T23" fmla="*/ 572 h 830"/>
              <a:gd name="T24" fmla="*/ 378 w 849"/>
              <a:gd name="T25" fmla="*/ 525 h 830"/>
              <a:gd name="T26" fmla="*/ 363 w 849"/>
              <a:gd name="T27" fmla="*/ 503 h 830"/>
              <a:gd name="T28" fmla="*/ 354 w 849"/>
              <a:gd name="T29" fmla="*/ 473 h 830"/>
              <a:gd name="T30" fmla="*/ 342 w 849"/>
              <a:gd name="T31" fmla="*/ 443 h 830"/>
              <a:gd name="T32" fmla="*/ 318 w 849"/>
              <a:gd name="T33" fmla="*/ 408 h 830"/>
              <a:gd name="T34" fmla="*/ 324 w 849"/>
              <a:gd name="T35" fmla="*/ 383 h 830"/>
              <a:gd name="T36" fmla="*/ 392 w 849"/>
              <a:gd name="T37" fmla="*/ 396 h 830"/>
              <a:gd name="T38" fmla="*/ 412 w 849"/>
              <a:gd name="T39" fmla="*/ 428 h 830"/>
              <a:gd name="T40" fmla="*/ 453 w 849"/>
              <a:gd name="T41" fmla="*/ 487 h 830"/>
              <a:gd name="T42" fmla="*/ 501 w 849"/>
              <a:gd name="T43" fmla="*/ 499 h 830"/>
              <a:gd name="T44" fmla="*/ 511 w 849"/>
              <a:gd name="T45" fmla="*/ 492 h 830"/>
              <a:gd name="T46" fmla="*/ 525 w 849"/>
              <a:gd name="T47" fmla="*/ 455 h 830"/>
              <a:gd name="T48" fmla="*/ 524 w 849"/>
              <a:gd name="T49" fmla="*/ 444 h 830"/>
              <a:gd name="T50" fmla="*/ 467 w 849"/>
              <a:gd name="T51" fmla="*/ 136 h 830"/>
              <a:gd name="T52" fmla="*/ 491 w 849"/>
              <a:gd name="T53" fmla="*/ 99 h 830"/>
              <a:gd name="T54" fmla="*/ 528 w 849"/>
              <a:gd name="T55" fmla="*/ 124 h 830"/>
              <a:gd name="T56" fmla="*/ 587 w 849"/>
              <a:gd name="T57" fmla="*/ 344 h 830"/>
              <a:gd name="T58" fmla="*/ 587 w 849"/>
              <a:gd name="T59" fmla="*/ 345 h 830"/>
              <a:gd name="T60" fmla="*/ 587 w 849"/>
              <a:gd name="T61" fmla="*/ 347 h 830"/>
              <a:gd name="T62" fmla="*/ 605 w 849"/>
              <a:gd name="T63" fmla="*/ 343 h 830"/>
              <a:gd name="T64" fmla="*/ 661 w 849"/>
              <a:gd name="T65" fmla="*/ 364 h 830"/>
              <a:gd name="T66" fmla="*/ 668 w 849"/>
              <a:gd name="T67" fmla="*/ 372 h 830"/>
              <a:gd name="T68" fmla="*/ 678 w 849"/>
              <a:gd name="T69" fmla="*/ 391 h 830"/>
              <a:gd name="T70" fmla="*/ 697 w 849"/>
              <a:gd name="T71" fmla="*/ 392 h 830"/>
              <a:gd name="T72" fmla="*/ 698 w 849"/>
              <a:gd name="T73" fmla="*/ 392 h 830"/>
              <a:gd name="T74" fmla="*/ 765 w 849"/>
              <a:gd name="T75" fmla="*/ 428 h 830"/>
              <a:gd name="T76" fmla="*/ 801 w 849"/>
              <a:gd name="T77" fmla="*/ 480 h 830"/>
              <a:gd name="T78" fmla="*/ 802 w 849"/>
              <a:gd name="T79" fmla="*/ 481 h 830"/>
              <a:gd name="T80" fmla="*/ 846 w 849"/>
              <a:gd name="T81" fmla="*/ 548 h 830"/>
              <a:gd name="T82" fmla="*/ 98 w 849"/>
              <a:gd name="T83" fmla="*/ 0 h 830"/>
              <a:gd name="T84" fmla="*/ 0 w 849"/>
              <a:gd name="T85" fmla="*/ 98 h 830"/>
              <a:gd name="T86" fmla="*/ 98 w 849"/>
              <a:gd name="T87" fmla="*/ 196 h 830"/>
              <a:gd name="T88" fmla="*/ 196 w 849"/>
              <a:gd name="T89" fmla="*/ 98 h 830"/>
              <a:gd name="T90" fmla="*/ 98 w 849"/>
              <a:gd name="T91" fmla="*/ 0 h 830"/>
              <a:gd name="T92" fmla="*/ 729 w 849"/>
              <a:gd name="T93" fmla="*/ 0 h 830"/>
              <a:gd name="T94" fmla="*/ 631 w 849"/>
              <a:gd name="T95" fmla="*/ 98 h 830"/>
              <a:gd name="T96" fmla="*/ 729 w 849"/>
              <a:gd name="T97" fmla="*/ 196 h 830"/>
              <a:gd name="T98" fmla="*/ 827 w 849"/>
              <a:gd name="T99" fmla="*/ 98 h 830"/>
              <a:gd name="T100" fmla="*/ 729 w 849"/>
              <a:gd name="T101" fmla="*/ 0 h 830"/>
              <a:gd name="T102" fmla="*/ 414 w 849"/>
              <a:gd name="T103" fmla="*/ 196 h 830"/>
              <a:gd name="T104" fmla="*/ 436 w 849"/>
              <a:gd name="T105" fmla="*/ 193 h 830"/>
              <a:gd name="T106" fmla="*/ 427 w 849"/>
              <a:gd name="T107" fmla="*/ 144 h 830"/>
              <a:gd name="T108" fmla="*/ 438 w 849"/>
              <a:gd name="T109" fmla="*/ 87 h 830"/>
              <a:gd name="T110" fmla="*/ 484 w 849"/>
              <a:gd name="T111" fmla="*/ 59 h 830"/>
              <a:gd name="T112" fmla="*/ 502 w 849"/>
              <a:gd name="T113" fmla="*/ 57 h 830"/>
              <a:gd name="T114" fmla="*/ 503 w 849"/>
              <a:gd name="T115" fmla="*/ 57 h 830"/>
              <a:gd name="T116" fmla="*/ 414 w 849"/>
              <a:gd name="T117" fmla="*/ 0 h 830"/>
              <a:gd name="T118" fmla="*/ 316 w 849"/>
              <a:gd name="T119" fmla="*/ 98 h 830"/>
              <a:gd name="T120" fmla="*/ 414 w 849"/>
              <a:gd name="T121" fmla="*/ 196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9" h="830">
                <a:moveTo>
                  <a:pt x="846" y="548"/>
                </a:moveTo>
                <a:cubicBezTo>
                  <a:pt x="845" y="553"/>
                  <a:pt x="845" y="559"/>
                  <a:pt x="845" y="564"/>
                </a:cubicBezTo>
                <a:cubicBezTo>
                  <a:pt x="844" y="594"/>
                  <a:pt x="842" y="625"/>
                  <a:pt x="841" y="654"/>
                </a:cubicBezTo>
                <a:cubicBezTo>
                  <a:pt x="841" y="666"/>
                  <a:pt x="838" y="677"/>
                  <a:pt x="836" y="689"/>
                </a:cubicBezTo>
                <a:cubicBezTo>
                  <a:pt x="832" y="702"/>
                  <a:pt x="829" y="717"/>
                  <a:pt x="824" y="730"/>
                </a:cubicBezTo>
                <a:cubicBezTo>
                  <a:pt x="824" y="730"/>
                  <a:pt x="824" y="730"/>
                  <a:pt x="825" y="732"/>
                </a:cubicBezTo>
                <a:cubicBezTo>
                  <a:pt x="825" y="732"/>
                  <a:pt x="825" y="732"/>
                  <a:pt x="837" y="786"/>
                </a:cubicBezTo>
                <a:cubicBezTo>
                  <a:pt x="817" y="790"/>
                  <a:pt x="628" y="822"/>
                  <a:pt x="581" y="830"/>
                </a:cubicBezTo>
                <a:cubicBezTo>
                  <a:pt x="581" y="830"/>
                  <a:pt x="581" y="830"/>
                  <a:pt x="569" y="766"/>
                </a:cubicBezTo>
                <a:cubicBezTo>
                  <a:pt x="561" y="754"/>
                  <a:pt x="552" y="744"/>
                  <a:pt x="539" y="736"/>
                </a:cubicBezTo>
                <a:cubicBezTo>
                  <a:pt x="501" y="718"/>
                  <a:pt x="477" y="689"/>
                  <a:pt x="452" y="658"/>
                </a:cubicBezTo>
                <a:cubicBezTo>
                  <a:pt x="432" y="633"/>
                  <a:pt x="424" y="598"/>
                  <a:pt x="406" y="572"/>
                </a:cubicBezTo>
                <a:cubicBezTo>
                  <a:pt x="400" y="556"/>
                  <a:pt x="387" y="540"/>
                  <a:pt x="378" y="525"/>
                </a:cubicBezTo>
                <a:cubicBezTo>
                  <a:pt x="374" y="519"/>
                  <a:pt x="368" y="508"/>
                  <a:pt x="363" y="503"/>
                </a:cubicBezTo>
                <a:cubicBezTo>
                  <a:pt x="358" y="497"/>
                  <a:pt x="356" y="480"/>
                  <a:pt x="354" y="473"/>
                </a:cubicBezTo>
                <a:cubicBezTo>
                  <a:pt x="350" y="463"/>
                  <a:pt x="347" y="452"/>
                  <a:pt x="342" y="443"/>
                </a:cubicBezTo>
                <a:cubicBezTo>
                  <a:pt x="336" y="431"/>
                  <a:pt x="326" y="419"/>
                  <a:pt x="318" y="408"/>
                </a:cubicBezTo>
                <a:cubicBezTo>
                  <a:pt x="312" y="401"/>
                  <a:pt x="319" y="388"/>
                  <a:pt x="324" y="383"/>
                </a:cubicBezTo>
                <a:cubicBezTo>
                  <a:pt x="344" y="367"/>
                  <a:pt x="376" y="380"/>
                  <a:pt x="392" y="396"/>
                </a:cubicBezTo>
                <a:cubicBezTo>
                  <a:pt x="400" y="405"/>
                  <a:pt x="406" y="417"/>
                  <a:pt x="412" y="428"/>
                </a:cubicBezTo>
                <a:cubicBezTo>
                  <a:pt x="424" y="445"/>
                  <a:pt x="436" y="473"/>
                  <a:pt x="453" y="487"/>
                </a:cubicBezTo>
                <a:cubicBezTo>
                  <a:pt x="468" y="497"/>
                  <a:pt x="484" y="501"/>
                  <a:pt x="501" y="499"/>
                </a:cubicBezTo>
                <a:cubicBezTo>
                  <a:pt x="504" y="499"/>
                  <a:pt x="508" y="496"/>
                  <a:pt x="511" y="492"/>
                </a:cubicBezTo>
                <a:cubicBezTo>
                  <a:pt x="520" y="481"/>
                  <a:pt x="525" y="468"/>
                  <a:pt x="525" y="455"/>
                </a:cubicBezTo>
                <a:cubicBezTo>
                  <a:pt x="525" y="451"/>
                  <a:pt x="524" y="448"/>
                  <a:pt x="524" y="444"/>
                </a:cubicBezTo>
                <a:cubicBezTo>
                  <a:pt x="524" y="444"/>
                  <a:pt x="524" y="444"/>
                  <a:pt x="467" y="136"/>
                </a:cubicBezTo>
                <a:cubicBezTo>
                  <a:pt x="460" y="103"/>
                  <a:pt x="491" y="99"/>
                  <a:pt x="491" y="99"/>
                </a:cubicBezTo>
                <a:cubicBezTo>
                  <a:pt x="507" y="96"/>
                  <a:pt x="520" y="96"/>
                  <a:pt x="528" y="124"/>
                </a:cubicBezTo>
                <a:cubicBezTo>
                  <a:pt x="528" y="124"/>
                  <a:pt x="528" y="124"/>
                  <a:pt x="587" y="344"/>
                </a:cubicBezTo>
                <a:cubicBezTo>
                  <a:pt x="587" y="344"/>
                  <a:pt x="587" y="344"/>
                  <a:pt x="587" y="345"/>
                </a:cubicBezTo>
                <a:cubicBezTo>
                  <a:pt x="587" y="345"/>
                  <a:pt x="587" y="345"/>
                  <a:pt x="587" y="347"/>
                </a:cubicBezTo>
                <a:cubicBezTo>
                  <a:pt x="587" y="347"/>
                  <a:pt x="587" y="347"/>
                  <a:pt x="605" y="343"/>
                </a:cubicBezTo>
                <a:cubicBezTo>
                  <a:pt x="627" y="343"/>
                  <a:pt x="645" y="351"/>
                  <a:pt x="661" y="364"/>
                </a:cubicBezTo>
                <a:cubicBezTo>
                  <a:pt x="664" y="367"/>
                  <a:pt x="665" y="369"/>
                  <a:pt x="668" y="372"/>
                </a:cubicBezTo>
                <a:cubicBezTo>
                  <a:pt x="668" y="372"/>
                  <a:pt x="668" y="372"/>
                  <a:pt x="678" y="391"/>
                </a:cubicBezTo>
                <a:cubicBezTo>
                  <a:pt x="678" y="391"/>
                  <a:pt x="678" y="391"/>
                  <a:pt x="697" y="392"/>
                </a:cubicBezTo>
                <a:cubicBezTo>
                  <a:pt x="697" y="392"/>
                  <a:pt x="697" y="392"/>
                  <a:pt x="698" y="392"/>
                </a:cubicBezTo>
                <a:cubicBezTo>
                  <a:pt x="724" y="396"/>
                  <a:pt x="748" y="409"/>
                  <a:pt x="765" y="428"/>
                </a:cubicBezTo>
                <a:cubicBezTo>
                  <a:pt x="780" y="444"/>
                  <a:pt x="792" y="461"/>
                  <a:pt x="801" y="480"/>
                </a:cubicBezTo>
                <a:cubicBezTo>
                  <a:pt x="801" y="481"/>
                  <a:pt x="801" y="481"/>
                  <a:pt x="802" y="481"/>
                </a:cubicBezTo>
                <a:cubicBezTo>
                  <a:pt x="838" y="484"/>
                  <a:pt x="849" y="531"/>
                  <a:pt x="846" y="548"/>
                </a:cubicBezTo>
                <a:close/>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729" y="0"/>
                </a:moveTo>
                <a:cubicBezTo>
                  <a:pt x="675" y="0"/>
                  <a:pt x="631" y="44"/>
                  <a:pt x="631" y="98"/>
                </a:cubicBezTo>
                <a:cubicBezTo>
                  <a:pt x="631" y="152"/>
                  <a:pt x="675" y="196"/>
                  <a:pt x="729" y="196"/>
                </a:cubicBezTo>
                <a:cubicBezTo>
                  <a:pt x="784" y="196"/>
                  <a:pt x="827" y="152"/>
                  <a:pt x="827" y="98"/>
                </a:cubicBezTo>
                <a:cubicBezTo>
                  <a:pt x="827" y="44"/>
                  <a:pt x="784" y="0"/>
                  <a:pt x="729" y="0"/>
                </a:cubicBezTo>
                <a:close/>
                <a:moveTo>
                  <a:pt x="414" y="196"/>
                </a:moveTo>
                <a:cubicBezTo>
                  <a:pt x="421" y="196"/>
                  <a:pt x="429" y="195"/>
                  <a:pt x="436" y="193"/>
                </a:cubicBezTo>
                <a:cubicBezTo>
                  <a:pt x="427" y="144"/>
                  <a:pt x="427" y="144"/>
                  <a:pt x="427" y="144"/>
                </a:cubicBezTo>
                <a:cubicBezTo>
                  <a:pt x="421" y="117"/>
                  <a:pt x="430" y="98"/>
                  <a:pt x="438" y="87"/>
                </a:cubicBezTo>
                <a:cubicBezTo>
                  <a:pt x="453" y="65"/>
                  <a:pt x="477" y="60"/>
                  <a:pt x="484" y="59"/>
                </a:cubicBezTo>
                <a:cubicBezTo>
                  <a:pt x="489" y="58"/>
                  <a:pt x="495" y="57"/>
                  <a:pt x="502" y="57"/>
                </a:cubicBezTo>
                <a:cubicBezTo>
                  <a:pt x="502" y="57"/>
                  <a:pt x="502" y="57"/>
                  <a:pt x="503" y="57"/>
                </a:cubicBezTo>
                <a:cubicBezTo>
                  <a:pt x="487" y="23"/>
                  <a:pt x="453" y="0"/>
                  <a:pt x="414" y="0"/>
                </a:cubicBezTo>
                <a:cubicBezTo>
                  <a:pt x="360" y="0"/>
                  <a:pt x="316" y="44"/>
                  <a:pt x="316" y="98"/>
                </a:cubicBezTo>
                <a:cubicBezTo>
                  <a:pt x="316" y="152"/>
                  <a:pt x="360" y="196"/>
                  <a:pt x="414" y="196"/>
                </a:cubicBezTo>
                <a:close/>
              </a:path>
            </a:pathLst>
          </a:custGeom>
          <a:solidFill>
            <a:schemeClr val="tx1"/>
          </a:solidFill>
          <a:ln>
            <a:noFill/>
          </a:ln>
        </p:spPr>
        <p:txBody>
          <a:bodyPr vert="horz" wrap="square" lIns="67227" tIns="33613" rIns="67227" bIns="33613" numCol="1" anchor="ctr" anchorCtr="0" compatLnSpc="1">
            <a:prstTxWarp prst="textNoShape">
              <a:avLst/>
            </a:prstTxWarp>
          </a:bodyPr>
          <a:lstStyle/>
          <a:p>
            <a:endParaRPr lang="en-US"/>
          </a:p>
        </p:txBody>
      </p:sp>
      <p:sp>
        <p:nvSpPr>
          <p:cNvPr id="18" name="Freeform 21"/>
          <p:cNvSpPr>
            <a:spLocks noEditPoints="1"/>
          </p:cNvSpPr>
          <p:nvPr/>
        </p:nvSpPr>
        <p:spPr bwMode="auto">
          <a:xfrm>
            <a:off x="8028973" y="1140956"/>
            <a:ext cx="419201" cy="452102"/>
          </a:xfrm>
          <a:custGeom>
            <a:avLst/>
            <a:gdLst>
              <a:gd name="T0" fmla="*/ 461 w 994"/>
              <a:gd name="T1" fmla="*/ 747 h 1072"/>
              <a:gd name="T2" fmla="*/ 359 w 994"/>
              <a:gd name="T3" fmla="*/ 1072 h 1072"/>
              <a:gd name="T4" fmla="*/ 107 w 994"/>
              <a:gd name="T5" fmla="*/ 999 h 1072"/>
              <a:gd name="T6" fmla="*/ 59 w 994"/>
              <a:gd name="T7" fmla="*/ 770 h 1072"/>
              <a:gd name="T8" fmla="*/ 39 w 994"/>
              <a:gd name="T9" fmla="*/ 728 h 1072"/>
              <a:gd name="T10" fmla="*/ 22 w 994"/>
              <a:gd name="T11" fmla="*/ 681 h 1072"/>
              <a:gd name="T12" fmla="*/ 12 w 994"/>
              <a:gd name="T13" fmla="*/ 639 h 1072"/>
              <a:gd name="T14" fmla="*/ 4 w 994"/>
              <a:gd name="T15" fmla="*/ 594 h 1072"/>
              <a:gd name="T16" fmla="*/ 1 w 994"/>
              <a:gd name="T17" fmla="*/ 539 h 1072"/>
              <a:gd name="T18" fmla="*/ 3 w 994"/>
              <a:gd name="T19" fmla="*/ 486 h 1072"/>
              <a:gd name="T20" fmla="*/ 11 w 994"/>
              <a:gd name="T21" fmla="*/ 436 h 1072"/>
              <a:gd name="T22" fmla="*/ 23 w 994"/>
              <a:gd name="T23" fmla="*/ 388 h 1072"/>
              <a:gd name="T24" fmla="*/ 41 w 994"/>
              <a:gd name="T25" fmla="*/ 340 h 1072"/>
              <a:gd name="T26" fmla="*/ 43 w 994"/>
              <a:gd name="T27" fmla="*/ 336 h 1072"/>
              <a:gd name="T28" fmla="*/ 314 w 994"/>
              <a:gd name="T29" fmla="*/ 75 h 1072"/>
              <a:gd name="T30" fmla="*/ 378 w 994"/>
              <a:gd name="T31" fmla="*/ 237 h 1072"/>
              <a:gd name="T32" fmla="*/ 201 w 994"/>
              <a:gd name="T33" fmla="*/ 409 h 1072"/>
              <a:gd name="T34" fmla="*/ 189 w 994"/>
              <a:gd name="T35" fmla="*/ 440 h 1072"/>
              <a:gd name="T36" fmla="*/ 181 w 994"/>
              <a:gd name="T37" fmla="*/ 472 h 1072"/>
              <a:gd name="T38" fmla="*/ 176 w 994"/>
              <a:gd name="T39" fmla="*/ 504 h 1072"/>
              <a:gd name="T40" fmla="*/ 175 w 994"/>
              <a:gd name="T41" fmla="*/ 536 h 1072"/>
              <a:gd name="T42" fmla="*/ 179 w 994"/>
              <a:gd name="T43" fmla="*/ 590 h 1072"/>
              <a:gd name="T44" fmla="*/ 191 w 994"/>
              <a:gd name="T45" fmla="*/ 637 h 1072"/>
              <a:gd name="T46" fmla="*/ 210 w 994"/>
              <a:gd name="T47" fmla="*/ 681 h 1072"/>
              <a:gd name="T48" fmla="*/ 238 w 994"/>
              <a:gd name="T49" fmla="*/ 727 h 1072"/>
              <a:gd name="T50" fmla="*/ 265 w 994"/>
              <a:gd name="T51" fmla="*/ 759 h 1072"/>
              <a:gd name="T52" fmla="*/ 389 w 994"/>
              <a:gd name="T53" fmla="*/ 717 h 1072"/>
              <a:gd name="T54" fmla="*/ 991 w 994"/>
              <a:gd name="T55" fmla="*/ 492 h 1072"/>
              <a:gd name="T56" fmla="*/ 985 w 994"/>
              <a:gd name="T57" fmla="*/ 446 h 1072"/>
              <a:gd name="T58" fmla="*/ 973 w 994"/>
              <a:gd name="T59" fmla="*/ 394 h 1072"/>
              <a:gd name="T60" fmla="*/ 957 w 994"/>
              <a:gd name="T61" fmla="*/ 348 h 1072"/>
              <a:gd name="T62" fmla="*/ 936 w 994"/>
              <a:gd name="T63" fmla="*/ 304 h 1072"/>
              <a:gd name="T64" fmla="*/ 810 w 994"/>
              <a:gd name="T65" fmla="*/ 151 h 1072"/>
              <a:gd name="T66" fmla="*/ 857 w 994"/>
              <a:gd name="T67" fmla="*/ 0 h 1072"/>
              <a:gd name="T68" fmla="*/ 533 w 994"/>
              <a:gd name="T69" fmla="*/ 103 h 1072"/>
              <a:gd name="T70" fmla="*/ 606 w 994"/>
              <a:gd name="T71" fmla="*/ 355 h 1072"/>
              <a:gd name="T72" fmla="*/ 728 w 994"/>
              <a:gd name="T73" fmla="*/ 312 h 1072"/>
              <a:gd name="T74" fmla="*/ 756 w 994"/>
              <a:gd name="T75" fmla="*/ 345 h 1072"/>
              <a:gd name="T76" fmla="*/ 784 w 994"/>
              <a:gd name="T77" fmla="*/ 390 h 1072"/>
              <a:gd name="T78" fmla="*/ 803 w 994"/>
              <a:gd name="T79" fmla="*/ 435 h 1072"/>
              <a:gd name="T80" fmla="*/ 815 w 994"/>
              <a:gd name="T81" fmla="*/ 482 h 1072"/>
              <a:gd name="T82" fmla="*/ 819 w 994"/>
              <a:gd name="T83" fmla="*/ 536 h 1072"/>
              <a:gd name="T84" fmla="*/ 818 w 994"/>
              <a:gd name="T85" fmla="*/ 568 h 1072"/>
              <a:gd name="T86" fmla="*/ 813 w 994"/>
              <a:gd name="T87" fmla="*/ 600 h 1072"/>
              <a:gd name="T88" fmla="*/ 805 w 994"/>
              <a:gd name="T89" fmla="*/ 632 h 1072"/>
              <a:gd name="T90" fmla="*/ 793 w 994"/>
              <a:gd name="T91" fmla="*/ 662 h 1072"/>
              <a:gd name="T92" fmla="*/ 616 w 994"/>
              <a:gd name="T93" fmla="*/ 835 h 1072"/>
              <a:gd name="T94" fmla="*/ 680 w 994"/>
              <a:gd name="T95" fmla="*/ 997 h 1072"/>
              <a:gd name="T96" fmla="*/ 951 w 994"/>
              <a:gd name="T97" fmla="*/ 735 h 1072"/>
              <a:gd name="T98" fmla="*/ 953 w 994"/>
              <a:gd name="T99" fmla="*/ 732 h 1072"/>
              <a:gd name="T100" fmla="*/ 971 w 994"/>
              <a:gd name="T101" fmla="*/ 685 h 1072"/>
              <a:gd name="T102" fmla="*/ 983 w 994"/>
              <a:gd name="T103" fmla="*/ 636 h 1072"/>
              <a:gd name="T104" fmla="*/ 991 w 994"/>
              <a:gd name="T105" fmla="*/ 586 h 1072"/>
              <a:gd name="T106" fmla="*/ 993 w 994"/>
              <a:gd name="T107" fmla="*/ 533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4" h="1072">
                <a:moveTo>
                  <a:pt x="389" y="717"/>
                </a:moveTo>
                <a:cubicBezTo>
                  <a:pt x="428" y="677"/>
                  <a:pt x="461" y="691"/>
                  <a:pt x="461" y="747"/>
                </a:cubicBezTo>
                <a:cubicBezTo>
                  <a:pt x="461" y="969"/>
                  <a:pt x="461" y="969"/>
                  <a:pt x="461" y="969"/>
                </a:cubicBezTo>
                <a:cubicBezTo>
                  <a:pt x="461" y="1025"/>
                  <a:pt x="415" y="1072"/>
                  <a:pt x="359" y="1072"/>
                </a:cubicBezTo>
                <a:cubicBezTo>
                  <a:pt x="137" y="1072"/>
                  <a:pt x="137" y="1072"/>
                  <a:pt x="137" y="1072"/>
                </a:cubicBezTo>
                <a:cubicBezTo>
                  <a:pt x="80" y="1072"/>
                  <a:pt x="67" y="1039"/>
                  <a:pt x="107" y="999"/>
                </a:cubicBezTo>
                <a:cubicBezTo>
                  <a:pt x="184" y="921"/>
                  <a:pt x="184" y="921"/>
                  <a:pt x="184" y="921"/>
                </a:cubicBezTo>
                <a:cubicBezTo>
                  <a:pt x="133" y="880"/>
                  <a:pt x="90" y="828"/>
                  <a:pt x="59" y="770"/>
                </a:cubicBezTo>
                <a:cubicBezTo>
                  <a:pt x="58" y="768"/>
                  <a:pt x="58" y="768"/>
                  <a:pt x="58" y="768"/>
                </a:cubicBezTo>
                <a:cubicBezTo>
                  <a:pt x="51" y="755"/>
                  <a:pt x="45" y="742"/>
                  <a:pt x="39" y="728"/>
                </a:cubicBezTo>
                <a:cubicBezTo>
                  <a:pt x="37" y="724"/>
                  <a:pt x="37" y="724"/>
                  <a:pt x="37" y="724"/>
                </a:cubicBezTo>
                <a:cubicBezTo>
                  <a:pt x="32" y="710"/>
                  <a:pt x="26" y="696"/>
                  <a:pt x="22" y="681"/>
                </a:cubicBezTo>
                <a:cubicBezTo>
                  <a:pt x="21" y="677"/>
                  <a:pt x="21" y="677"/>
                  <a:pt x="21" y="677"/>
                </a:cubicBezTo>
                <a:cubicBezTo>
                  <a:pt x="17" y="665"/>
                  <a:pt x="14" y="652"/>
                  <a:pt x="12" y="639"/>
                </a:cubicBezTo>
                <a:cubicBezTo>
                  <a:pt x="9" y="625"/>
                  <a:pt x="9" y="625"/>
                  <a:pt x="9" y="625"/>
                </a:cubicBezTo>
                <a:cubicBezTo>
                  <a:pt x="7" y="615"/>
                  <a:pt x="6" y="605"/>
                  <a:pt x="4" y="594"/>
                </a:cubicBezTo>
                <a:cubicBezTo>
                  <a:pt x="3" y="580"/>
                  <a:pt x="3" y="580"/>
                  <a:pt x="3" y="580"/>
                </a:cubicBezTo>
                <a:cubicBezTo>
                  <a:pt x="2" y="567"/>
                  <a:pt x="1" y="553"/>
                  <a:pt x="1" y="539"/>
                </a:cubicBezTo>
                <a:cubicBezTo>
                  <a:pt x="0" y="536"/>
                  <a:pt x="0" y="536"/>
                  <a:pt x="0" y="536"/>
                </a:cubicBezTo>
                <a:cubicBezTo>
                  <a:pt x="0" y="519"/>
                  <a:pt x="1" y="502"/>
                  <a:pt x="3" y="486"/>
                </a:cubicBezTo>
                <a:cubicBezTo>
                  <a:pt x="5" y="474"/>
                  <a:pt x="5" y="474"/>
                  <a:pt x="5" y="474"/>
                </a:cubicBezTo>
                <a:cubicBezTo>
                  <a:pt x="6" y="461"/>
                  <a:pt x="8" y="449"/>
                  <a:pt x="11" y="436"/>
                </a:cubicBezTo>
                <a:cubicBezTo>
                  <a:pt x="14" y="425"/>
                  <a:pt x="14" y="425"/>
                  <a:pt x="14" y="425"/>
                </a:cubicBezTo>
                <a:cubicBezTo>
                  <a:pt x="16" y="412"/>
                  <a:pt x="19" y="400"/>
                  <a:pt x="23" y="388"/>
                </a:cubicBezTo>
                <a:cubicBezTo>
                  <a:pt x="27" y="378"/>
                  <a:pt x="27" y="378"/>
                  <a:pt x="27" y="378"/>
                </a:cubicBezTo>
                <a:cubicBezTo>
                  <a:pt x="31" y="365"/>
                  <a:pt x="36" y="353"/>
                  <a:pt x="41" y="340"/>
                </a:cubicBezTo>
                <a:cubicBezTo>
                  <a:pt x="42" y="339"/>
                  <a:pt x="42" y="339"/>
                  <a:pt x="42" y="339"/>
                </a:cubicBezTo>
                <a:cubicBezTo>
                  <a:pt x="43" y="336"/>
                  <a:pt x="43" y="336"/>
                  <a:pt x="43" y="336"/>
                </a:cubicBezTo>
                <a:cubicBezTo>
                  <a:pt x="67" y="281"/>
                  <a:pt x="101" y="230"/>
                  <a:pt x="146" y="186"/>
                </a:cubicBezTo>
                <a:cubicBezTo>
                  <a:pt x="194" y="137"/>
                  <a:pt x="251" y="100"/>
                  <a:pt x="314" y="75"/>
                </a:cubicBezTo>
                <a:cubicBezTo>
                  <a:pt x="359" y="58"/>
                  <a:pt x="409" y="80"/>
                  <a:pt x="427" y="124"/>
                </a:cubicBezTo>
                <a:cubicBezTo>
                  <a:pt x="445" y="169"/>
                  <a:pt x="423" y="220"/>
                  <a:pt x="378" y="237"/>
                </a:cubicBezTo>
                <a:cubicBezTo>
                  <a:pt x="337" y="253"/>
                  <a:pt x="300" y="278"/>
                  <a:pt x="269" y="309"/>
                </a:cubicBezTo>
                <a:cubicBezTo>
                  <a:pt x="239" y="338"/>
                  <a:pt x="217" y="372"/>
                  <a:pt x="201" y="409"/>
                </a:cubicBezTo>
                <a:cubicBezTo>
                  <a:pt x="197" y="417"/>
                  <a:pt x="195" y="424"/>
                  <a:pt x="192" y="432"/>
                </a:cubicBezTo>
                <a:cubicBezTo>
                  <a:pt x="189" y="440"/>
                  <a:pt x="189" y="440"/>
                  <a:pt x="189" y="440"/>
                </a:cubicBezTo>
                <a:cubicBezTo>
                  <a:pt x="187" y="447"/>
                  <a:pt x="186" y="453"/>
                  <a:pt x="184" y="460"/>
                </a:cubicBezTo>
                <a:cubicBezTo>
                  <a:pt x="181" y="472"/>
                  <a:pt x="181" y="472"/>
                  <a:pt x="181" y="472"/>
                </a:cubicBezTo>
                <a:cubicBezTo>
                  <a:pt x="180" y="478"/>
                  <a:pt x="179" y="483"/>
                  <a:pt x="178" y="489"/>
                </a:cubicBezTo>
                <a:cubicBezTo>
                  <a:pt x="176" y="504"/>
                  <a:pt x="176" y="504"/>
                  <a:pt x="176" y="504"/>
                </a:cubicBezTo>
                <a:cubicBezTo>
                  <a:pt x="175" y="514"/>
                  <a:pt x="175" y="524"/>
                  <a:pt x="175" y="534"/>
                </a:cubicBezTo>
                <a:cubicBezTo>
                  <a:pt x="175" y="536"/>
                  <a:pt x="175" y="536"/>
                  <a:pt x="175" y="536"/>
                </a:cubicBezTo>
                <a:cubicBezTo>
                  <a:pt x="175" y="551"/>
                  <a:pt x="176" y="565"/>
                  <a:pt x="178" y="579"/>
                </a:cubicBezTo>
                <a:cubicBezTo>
                  <a:pt x="179" y="590"/>
                  <a:pt x="179" y="590"/>
                  <a:pt x="179" y="590"/>
                </a:cubicBezTo>
                <a:cubicBezTo>
                  <a:pt x="182" y="604"/>
                  <a:pt x="185" y="617"/>
                  <a:pt x="189" y="630"/>
                </a:cubicBezTo>
                <a:cubicBezTo>
                  <a:pt x="191" y="637"/>
                  <a:pt x="191" y="637"/>
                  <a:pt x="191" y="637"/>
                </a:cubicBezTo>
                <a:cubicBezTo>
                  <a:pt x="194" y="647"/>
                  <a:pt x="199" y="658"/>
                  <a:pt x="203" y="668"/>
                </a:cubicBezTo>
                <a:cubicBezTo>
                  <a:pt x="210" y="681"/>
                  <a:pt x="210" y="681"/>
                  <a:pt x="210" y="681"/>
                </a:cubicBezTo>
                <a:cubicBezTo>
                  <a:pt x="214" y="691"/>
                  <a:pt x="220" y="701"/>
                  <a:pt x="226" y="710"/>
                </a:cubicBezTo>
                <a:cubicBezTo>
                  <a:pt x="230" y="716"/>
                  <a:pt x="234" y="721"/>
                  <a:pt x="238" y="727"/>
                </a:cubicBezTo>
                <a:cubicBezTo>
                  <a:pt x="242" y="733"/>
                  <a:pt x="247" y="739"/>
                  <a:pt x="252" y="745"/>
                </a:cubicBezTo>
                <a:cubicBezTo>
                  <a:pt x="265" y="759"/>
                  <a:pt x="265" y="759"/>
                  <a:pt x="265" y="759"/>
                </a:cubicBezTo>
                <a:cubicBezTo>
                  <a:pt x="279" y="773"/>
                  <a:pt x="293" y="785"/>
                  <a:pt x="309" y="797"/>
                </a:cubicBezTo>
                <a:cubicBezTo>
                  <a:pt x="389" y="717"/>
                  <a:pt x="389" y="717"/>
                  <a:pt x="389" y="717"/>
                </a:cubicBezTo>
                <a:moveTo>
                  <a:pt x="993" y="533"/>
                </a:moveTo>
                <a:cubicBezTo>
                  <a:pt x="993" y="519"/>
                  <a:pt x="993" y="505"/>
                  <a:pt x="991" y="492"/>
                </a:cubicBezTo>
                <a:cubicBezTo>
                  <a:pt x="990" y="478"/>
                  <a:pt x="990" y="478"/>
                  <a:pt x="990" y="478"/>
                </a:cubicBezTo>
                <a:cubicBezTo>
                  <a:pt x="989" y="467"/>
                  <a:pt x="987" y="457"/>
                  <a:pt x="985" y="446"/>
                </a:cubicBezTo>
                <a:cubicBezTo>
                  <a:pt x="983" y="433"/>
                  <a:pt x="983" y="433"/>
                  <a:pt x="983" y="433"/>
                </a:cubicBezTo>
                <a:cubicBezTo>
                  <a:pt x="980" y="420"/>
                  <a:pt x="977" y="407"/>
                  <a:pt x="973" y="394"/>
                </a:cubicBezTo>
                <a:cubicBezTo>
                  <a:pt x="972" y="391"/>
                  <a:pt x="972" y="391"/>
                  <a:pt x="972" y="391"/>
                </a:cubicBezTo>
                <a:cubicBezTo>
                  <a:pt x="968" y="377"/>
                  <a:pt x="962" y="362"/>
                  <a:pt x="957" y="348"/>
                </a:cubicBezTo>
                <a:cubicBezTo>
                  <a:pt x="955" y="344"/>
                  <a:pt x="955" y="344"/>
                  <a:pt x="955" y="344"/>
                </a:cubicBezTo>
                <a:cubicBezTo>
                  <a:pt x="949" y="330"/>
                  <a:pt x="943" y="317"/>
                  <a:pt x="936" y="304"/>
                </a:cubicBezTo>
                <a:cubicBezTo>
                  <a:pt x="935" y="302"/>
                  <a:pt x="935" y="302"/>
                  <a:pt x="935" y="302"/>
                </a:cubicBezTo>
                <a:cubicBezTo>
                  <a:pt x="904" y="244"/>
                  <a:pt x="862" y="192"/>
                  <a:pt x="810" y="151"/>
                </a:cubicBezTo>
                <a:cubicBezTo>
                  <a:pt x="887" y="73"/>
                  <a:pt x="887" y="73"/>
                  <a:pt x="887" y="73"/>
                </a:cubicBezTo>
                <a:cubicBezTo>
                  <a:pt x="927" y="33"/>
                  <a:pt x="914" y="0"/>
                  <a:pt x="857" y="0"/>
                </a:cubicBezTo>
                <a:cubicBezTo>
                  <a:pt x="636" y="0"/>
                  <a:pt x="636" y="0"/>
                  <a:pt x="636" y="0"/>
                </a:cubicBezTo>
                <a:cubicBezTo>
                  <a:pt x="579" y="0"/>
                  <a:pt x="533" y="47"/>
                  <a:pt x="533" y="103"/>
                </a:cubicBezTo>
                <a:cubicBezTo>
                  <a:pt x="533" y="325"/>
                  <a:pt x="533" y="325"/>
                  <a:pt x="533" y="325"/>
                </a:cubicBezTo>
                <a:cubicBezTo>
                  <a:pt x="533" y="381"/>
                  <a:pt x="566" y="395"/>
                  <a:pt x="606" y="355"/>
                </a:cubicBezTo>
                <a:cubicBezTo>
                  <a:pt x="685" y="275"/>
                  <a:pt x="685" y="275"/>
                  <a:pt x="685" y="275"/>
                </a:cubicBezTo>
                <a:cubicBezTo>
                  <a:pt x="701" y="286"/>
                  <a:pt x="715" y="299"/>
                  <a:pt x="728" y="312"/>
                </a:cubicBezTo>
                <a:cubicBezTo>
                  <a:pt x="733" y="317"/>
                  <a:pt x="738" y="322"/>
                  <a:pt x="742" y="327"/>
                </a:cubicBezTo>
                <a:cubicBezTo>
                  <a:pt x="747" y="333"/>
                  <a:pt x="752" y="339"/>
                  <a:pt x="756" y="345"/>
                </a:cubicBezTo>
                <a:cubicBezTo>
                  <a:pt x="760" y="351"/>
                  <a:pt x="765" y="357"/>
                  <a:pt x="768" y="363"/>
                </a:cubicBezTo>
                <a:cubicBezTo>
                  <a:pt x="774" y="372"/>
                  <a:pt x="780" y="381"/>
                  <a:pt x="784" y="390"/>
                </a:cubicBezTo>
                <a:cubicBezTo>
                  <a:pt x="791" y="404"/>
                  <a:pt x="791" y="404"/>
                  <a:pt x="791" y="404"/>
                </a:cubicBezTo>
                <a:cubicBezTo>
                  <a:pt x="795" y="414"/>
                  <a:pt x="800" y="424"/>
                  <a:pt x="803" y="435"/>
                </a:cubicBezTo>
                <a:cubicBezTo>
                  <a:pt x="805" y="442"/>
                  <a:pt x="805" y="442"/>
                  <a:pt x="805" y="442"/>
                </a:cubicBezTo>
                <a:cubicBezTo>
                  <a:pt x="809" y="455"/>
                  <a:pt x="812" y="468"/>
                  <a:pt x="815" y="482"/>
                </a:cubicBezTo>
                <a:cubicBezTo>
                  <a:pt x="816" y="493"/>
                  <a:pt x="816" y="493"/>
                  <a:pt x="816" y="493"/>
                </a:cubicBezTo>
                <a:cubicBezTo>
                  <a:pt x="818" y="507"/>
                  <a:pt x="819" y="521"/>
                  <a:pt x="819" y="536"/>
                </a:cubicBezTo>
                <a:cubicBezTo>
                  <a:pt x="819" y="536"/>
                  <a:pt x="819" y="536"/>
                  <a:pt x="819" y="536"/>
                </a:cubicBezTo>
                <a:cubicBezTo>
                  <a:pt x="819" y="547"/>
                  <a:pt x="819" y="558"/>
                  <a:pt x="818" y="568"/>
                </a:cubicBezTo>
                <a:cubicBezTo>
                  <a:pt x="816" y="582"/>
                  <a:pt x="816" y="582"/>
                  <a:pt x="816" y="582"/>
                </a:cubicBezTo>
                <a:cubicBezTo>
                  <a:pt x="815" y="588"/>
                  <a:pt x="814" y="594"/>
                  <a:pt x="813" y="600"/>
                </a:cubicBezTo>
                <a:cubicBezTo>
                  <a:pt x="810" y="612"/>
                  <a:pt x="810" y="612"/>
                  <a:pt x="810" y="612"/>
                </a:cubicBezTo>
                <a:cubicBezTo>
                  <a:pt x="808" y="619"/>
                  <a:pt x="807" y="625"/>
                  <a:pt x="805" y="632"/>
                </a:cubicBezTo>
                <a:cubicBezTo>
                  <a:pt x="802" y="640"/>
                  <a:pt x="802" y="640"/>
                  <a:pt x="802" y="640"/>
                </a:cubicBezTo>
                <a:cubicBezTo>
                  <a:pt x="799" y="648"/>
                  <a:pt x="797" y="655"/>
                  <a:pt x="793" y="662"/>
                </a:cubicBezTo>
                <a:cubicBezTo>
                  <a:pt x="778" y="700"/>
                  <a:pt x="755" y="734"/>
                  <a:pt x="725" y="763"/>
                </a:cubicBezTo>
                <a:cubicBezTo>
                  <a:pt x="694" y="795"/>
                  <a:pt x="657" y="819"/>
                  <a:pt x="616" y="835"/>
                </a:cubicBezTo>
                <a:cubicBezTo>
                  <a:pt x="571" y="852"/>
                  <a:pt x="549" y="903"/>
                  <a:pt x="567" y="948"/>
                </a:cubicBezTo>
                <a:cubicBezTo>
                  <a:pt x="585" y="992"/>
                  <a:pt x="635" y="1014"/>
                  <a:pt x="680" y="997"/>
                </a:cubicBezTo>
                <a:cubicBezTo>
                  <a:pt x="743" y="972"/>
                  <a:pt x="800" y="935"/>
                  <a:pt x="849" y="886"/>
                </a:cubicBezTo>
                <a:cubicBezTo>
                  <a:pt x="893" y="842"/>
                  <a:pt x="927" y="791"/>
                  <a:pt x="951" y="735"/>
                </a:cubicBezTo>
                <a:cubicBezTo>
                  <a:pt x="953" y="734"/>
                  <a:pt x="953" y="734"/>
                  <a:pt x="953" y="734"/>
                </a:cubicBezTo>
                <a:cubicBezTo>
                  <a:pt x="953" y="732"/>
                  <a:pt x="953" y="732"/>
                  <a:pt x="953" y="732"/>
                </a:cubicBezTo>
                <a:cubicBezTo>
                  <a:pt x="959" y="719"/>
                  <a:pt x="963" y="706"/>
                  <a:pt x="968" y="693"/>
                </a:cubicBezTo>
                <a:cubicBezTo>
                  <a:pt x="971" y="685"/>
                  <a:pt x="971" y="685"/>
                  <a:pt x="971" y="685"/>
                </a:cubicBezTo>
                <a:cubicBezTo>
                  <a:pt x="975" y="672"/>
                  <a:pt x="978" y="659"/>
                  <a:pt x="981" y="646"/>
                </a:cubicBezTo>
                <a:cubicBezTo>
                  <a:pt x="983" y="636"/>
                  <a:pt x="983" y="636"/>
                  <a:pt x="983" y="636"/>
                </a:cubicBezTo>
                <a:cubicBezTo>
                  <a:pt x="986" y="623"/>
                  <a:pt x="988" y="609"/>
                  <a:pt x="990" y="596"/>
                </a:cubicBezTo>
                <a:cubicBezTo>
                  <a:pt x="991" y="586"/>
                  <a:pt x="991" y="586"/>
                  <a:pt x="991" y="586"/>
                </a:cubicBezTo>
                <a:cubicBezTo>
                  <a:pt x="993" y="570"/>
                  <a:pt x="994" y="553"/>
                  <a:pt x="994" y="536"/>
                </a:cubicBezTo>
                <a:lnTo>
                  <a:pt x="993" y="533"/>
                </a:lnTo>
                <a:close/>
              </a:path>
            </a:pathLst>
          </a:custGeom>
          <a:solidFill>
            <a:schemeClr val="tx1"/>
          </a:solidFill>
          <a:ln>
            <a:noFill/>
          </a:ln>
        </p:spPr>
        <p:txBody>
          <a:bodyPr vert="horz" wrap="square" lIns="67227" tIns="33613" rIns="67227" bIns="33613" numCol="1" anchor="ctr" anchorCtr="0" compatLnSpc="1">
            <a:prstTxWarp prst="textNoShape">
              <a:avLst/>
            </a:prstTxWarp>
          </a:bodyPr>
          <a:lstStyle/>
          <a:p>
            <a:endParaRPr lang="en-US"/>
          </a:p>
        </p:txBody>
      </p:sp>
    </p:spTree>
    <p:extLst>
      <p:ext uri="{BB962C8B-B14F-4D97-AF65-F5344CB8AC3E}">
        <p14:creationId xmlns:p14="http://schemas.microsoft.com/office/powerpoint/2010/main" val="82170772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7"/>
          <p:cNvSpPr>
            <a:spLocks noChangeArrowheads="1"/>
          </p:cNvSpPr>
          <p:nvPr/>
        </p:nvSpPr>
        <p:spPr bwMode="auto">
          <a:xfrm>
            <a:off x="6911493" y="911750"/>
            <a:ext cx="2083679" cy="4099865"/>
          </a:xfrm>
          <a:prstGeom prst="rect">
            <a:avLst/>
          </a:prstGeom>
          <a:solidFill>
            <a:schemeClr val="tx1">
              <a:lumMod val="95000"/>
            </a:schemeClr>
          </a:solidFill>
          <a:ln>
            <a:noFill/>
          </a:ln>
          <a:extLst/>
        </p:spPr>
        <p:txBody>
          <a:bodyPr wrap="square" lIns="109728" tIns="137160" rIns="57134" bIns="28567" anchor="t"/>
          <a:lstStyle/>
          <a:p>
            <a:pPr marL="125016" lvl="1" indent="-125016" defTabSz="346796">
              <a:lnSpc>
                <a:spcPct val="90000"/>
              </a:lnSpc>
              <a:spcBef>
                <a:spcPts val="450"/>
              </a:spcBef>
              <a:spcAft>
                <a:spcPts val="450"/>
              </a:spcAft>
              <a:buClr>
                <a:srgbClr val="FFFFFF"/>
              </a:buClr>
              <a:buSzPct val="90000"/>
              <a:buFont typeface="Arial" pitchFamily="34" charset="0"/>
              <a:buChar char="•"/>
            </a:pPr>
            <a:r>
              <a:rPr lang="en-US" sz="1125" dirty="0">
                <a:gradFill>
                  <a:gsLst>
                    <a:gs pos="1250">
                      <a:schemeClr val="bg1"/>
                    </a:gs>
                    <a:gs pos="100000">
                      <a:schemeClr val="bg1"/>
                    </a:gs>
                  </a:gsLst>
                  <a:lin ang="5400000" scaled="0"/>
                </a:gradFill>
                <a:cs typeface="Segoe UI" pitchFamily="34" charset="0"/>
              </a:rPr>
              <a:t>Highly available, shared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data store for SQL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Server databases and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Hyper-V workloads.</a:t>
            </a:r>
          </a:p>
          <a:p>
            <a:pPr marL="125016" lvl="1" indent="-125016" defTabSz="346796">
              <a:lnSpc>
                <a:spcPct val="90000"/>
              </a:lnSpc>
              <a:spcBef>
                <a:spcPts val="450"/>
              </a:spcBef>
              <a:spcAft>
                <a:spcPts val="450"/>
              </a:spcAft>
              <a:buClr>
                <a:srgbClr val="FFFFFF"/>
              </a:buClr>
              <a:buSzPct val="90000"/>
              <a:buFont typeface="Arial" pitchFamily="34" charset="0"/>
              <a:buChar char="•"/>
            </a:pPr>
            <a:r>
              <a:rPr lang="en-US" sz="1125" dirty="0">
                <a:gradFill>
                  <a:gsLst>
                    <a:gs pos="1250">
                      <a:schemeClr val="bg1"/>
                    </a:gs>
                    <a:gs pos="100000">
                      <a:schemeClr val="bg1"/>
                    </a:gs>
                  </a:gsLst>
                  <a:lin ang="5400000" scaled="0"/>
                </a:gradFill>
                <a:cs typeface="Segoe UI" pitchFamily="34" charset="0"/>
              </a:rPr>
              <a:t>Increased flexibility,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easier provisioning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and management.</a:t>
            </a:r>
          </a:p>
          <a:p>
            <a:pPr marL="125016" lvl="1" indent="-125016" defTabSz="346796">
              <a:lnSpc>
                <a:spcPct val="90000"/>
              </a:lnSpc>
              <a:spcBef>
                <a:spcPts val="450"/>
              </a:spcBef>
              <a:spcAft>
                <a:spcPts val="450"/>
              </a:spcAft>
              <a:buClr>
                <a:srgbClr val="FFFFFF"/>
              </a:buClr>
              <a:buSzPct val="90000"/>
              <a:buFont typeface="Arial" pitchFamily="34" charset="0"/>
              <a:buChar char="•"/>
            </a:pPr>
            <a:r>
              <a:rPr lang="en-US" sz="1125" dirty="0">
                <a:gradFill>
                  <a:gsLst>
                    <a:gs pos="1250">
                      <a:schemeClr val="bg1"/>
                    </a:gs>
                    <a:gs pos="100000">
                      <a:schemeClr val="bg1"/>
                    </a:gs>
                  </a:gsLst>
                  <a:lin ang="5400000" scaled="0"/>
                </a:gradFill>
                <a:cs typeface="Segoe UI" pitchFamily="34" charset="0"/>
              </a:rPr>
              <a:t>Ability to take advantage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of existing network infrastructure.</a:t>
            </a:r>
          </a:p>
          <a:p>
            <a:pPr marL="125016" lvl="1" indent="-125016" defTabSz="346796">
              <a:lnSpc>
                <a:spcPct val="90000"/>
              </a:lnSpc>
              <a:spcBef>
                <a:spcPts val="450"/>
              </a:spcBef>
              <a:spcAft>
                <a:spcPts val="450"/>
              </a:spcAft>
              <a:buClr>
                <a:srgbClr val="FFFFFF"/>
              </a:buClr>
              <a:buSzPct val="90000"/>
              <a:buFont typeface="Arial" pitchFamily="34" charset="0"/>
              <a:buChar char="•"/>
            </a:pPr>
            <a:r>
              <a:rPr lang="en-US" sz="1125" dirty="0">
                <a:gradFill>
                  <a:gsLst>
                    <a:gs pos="1250">
                      <a:schemeClr val="bg1"/>
                    </a:gs>
                    <a:gs pos="100000">
                      <a:schemeClr val="bg1"/>
                    </a:gs>
                  </a:gsLst>
                  <a:lin ang="5400000" scaled="0"/>
                </a:gradFill>
                <a:cs typeface="Segoe UI" pitchFamily="34" charset="0"/>
              </a:rPr>
              <a:t>No application downtime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for planned maintenance </a:t>
            </a:r>
            <a:br>
              <a:rPr lang="en-US" sz="1125" dirty="0">
                <a:gradFill>
                  <a:gsLst>
                    <a:gs pos="1250">
                      <a:schemeClr val="bg1"/>
                    </a:gs>
                    <a:gs pos="100000">
                      <a:schemeClr val="bg1"/>
                    </a:gs>
                  </a:gsLst>
                  <a:lin ang="5400000" scaled="0"/>
                </a:gradFill>
                <a:cs typeface="Segoe UI" pitchFamily="34" charset="0"/>
              </a:rPr>
            </a:br>
            <a:r>
              <a:rPr lang="en-US" sz="1125" dirty="0">
                <a:gradFill>
                  <a:gsLst>
                    <a:gs pos="1250">
                      <a:schemeClr val="bg1"/>
                    </a:gs>
                    <a:gs pos="100000">
                      <a:schemeClr val="bg1"/>
                    </a:gs>
                  </a:gsLst>
                  <a:lin ang="5400000" scaled="0"/>
                </a:gradFill>
                <a:cs typeface="Segoe UI" pitchFamily="34" charset="0"/>
              </a:rPr>
              <a:t>or unplanned failures with failover clustering.</a:t>
            </a:r>
          </a:p>
          <a:p>
            <a:pPr marL="125016" lvl="1" indent="-125016" defTabSz="346796">
              <a:lnSpc>
                <a:spcPct val="90000"/>
              </a:lnSpc>
              <a:spcBef>
                <a:spcPts val="450"/>
              </a:spcBef>
              <a:spcAft>
                <a:spcPts val="450"/>
              </a:spcAft>
              <a:buClr>
                <a:srgbClr val="FFFFFF"/>
              </a:buClr>
              <a:buSzPct val="90000"/>
              <a:buFont typeface="Arial" pitchFamily="34" charset="0"/>
              <a:buChar char="•"/>
            </a:pPr>
            <a:r>
              <a:rPr lang="en-US" sz="1125" dirty="0">
                <a:gradFill>
                  <a:gsLst>
                    <a:gs pos="1250">
                      <a:schemeClr val="bg1"/>
                    </a:gs>
                    <a:gs pos="100000">
                      <a:schemeClr val="bg1"/>
                    </a:gs>
                  </a:gsLst>
                  <a:lin ang="5400000" scaled="0"/>
                </a:gradFill>
                <a:cs typeface="Segoe UI" pitchFamily="34" charset="0"/>
              </a:rPr>
              <a:t>Near line rate performance for both small and large IOs.</a:t>
            </a:r>
          </a:p>
          <a:p>
            <a:pPr marL="125016" lvl="1" indent="-125016" defTabSz="346796">
              <a:lnSpc>
                <a:spcPct val="90000"/>
              </a:lnSpc>
              <a:spcBef>
                <a:spcPts val="450"/>
              </a:spcBef>
              <a:spcAft>
                <a:spcPts val="450"/>
              </a:spcAft>
              <a:buClr>
                <a:srgbClr val="FFFFFF"/>
              </a:buClr>
              <a:buSzPct val="90000"/>
              <a:buFont typeface="Arial" pitchFamily="34" charset="0"/>
              <a:buChar char="•"/>
            </a:pPr>
            <a:r>
              <a:rPr lang="en-US" sz="1125" dirty="0">
                <a:gradFill>
                  <a:gsLst>
                    <a:gs pos="1250">
                      <a:schemeClr val="bg1"/>
                    </a:gs>
                    <a:gs pos="100000">
                      <a:schemeClr val="bg1"/>
                    </a:gs>
                  </a:gsLst>
                  <a:lin ang="5400000" scaled="0"/>
                </a:gradFill>
                <a:cs typeface="Segoe UI" pitchFamily="34" charset="0"/>
              </a:rPr>
              <a:t>Can work with existing storage investments.</a:t>
            </a:r>
          </a:p>
          <a:p>
            <a:pPr marL="125016" lvl="1" indent="-125016" defTabSz="346796">
              <a:lnSpc>
                <a:spcPct val="90000"/>
              </a:lnSpc>
              <a:spcBef>
                <a:spcPts val="450"/>
              </a:spcBef>
              <a:spcAft>
                <a:spcPts val="450"/>
              </a:spcAft>
              <a:buClr>
                <a:srgbClr val="FFFFFF"/>
              </a:buClr>
              <a:buSzPct val="90000"/>
              <a:buFont typeface="Arial" pitchFamily="34" charset="0"/>
              <a:buChar char="•"/>
            </a:pPr>
            <a:r>
              <a:rPr lang="en-US" sz="1125" dirty="0">
                <a:gradFill>
                  <a:gsLst>
                    <a:gs pos="1250">
                      <a:schemeClr val="bg1"/>
                    </a:gs>
                    <a:gs pos="100000">
                      <a:schemeClr val="bg1"/>
                    </a:gs>
                  </a:gsLst>
                  <a:lin ang="5400000" scaled="0"/>
                </a:gradFill>
                <a:cs typeface="Segoe UI" pitchFamily="34" charset="0"/>
              </a:rPr>
              <a:t>Built-in encryption support.</a:t>
            </a:r>
            <a:endParaRPr lang="en-US" sz="1125" dirty="0">
              <a:gradFill>
                <a:gsLst>
                  <a:gs pos="1250">
                    <a:schemeClr val="bg1"/>
                  </a:gs>
                  <a:gs pos="100000">
                    <a:schemeClr val="bg1"/>
                  </a:gs>
                </a:gsLst>
                <a:lin ang="5400000" scaled="0"/>
              </a:gradFill>
            </a:endParaRPr>
          </a:p>
          <a:p>
            <a:pPr marL="125016" lvl="1" indent="-125016" defTabSz="346796">
              <a:lnSpc>
                <a:spcPct val="90000"/>
              </a:lnSpc>
              <a:spcBef>
                <a:spcPts val="450"/>
              </a:spcBef>
              <a:spcAft>
                <a:spcPts val="450"/>
              </a:spcAft>
              <a:buClr>
                <a:srgbClr val="FFFFFF"/>
              </a:buClr>
              <a:buSzPct val="90000"/>
              <a:buFont typeface="Arial" pitchFamily="34" charset="0"/>
              <a:buChar char="•"/>
            </a:pPr>
            <a:endParaRPr lang="en-US" sz="1125" dirty="0">
              <a:solidFill>
                <a:srgbClr val="FFFFFE"/>
              </a:solidFill>
              <a:cs typeface="Segoe UI" pitchFamily="34" charset="0"/>
            </a:endParaRPr>
          </a:p>
          <a:p>
            <a:pPr marL="125016" lvl="1" indent="-125016" defTabSz="346796">
              <a:lnSpc>
                <a:spcPct val="90000"/>
              </a:lnSpc>
              <a:spcBef>
                <a:spcPts val="450"/>
              </a:spcBef>
              <a:spcAft>
                <a:spcPts val="450"/>
              </a:spcAft>
              <a:buClr>
                <a:srgbClr val="FFFFFF"/>
              </a:buClr>
              <a:buSzPct val="90000"/>
              <a:buFont typeface="Arial" pitchFamily="34" charset="0"/>
              <a:buChar char="•"/>
            </a:pPr>
            <a:endParaRPr lang="en-US" sz="1125" dirty="0"/>
          </a:p>
        </p:txBody>
      </p:sp>
      <p:grpSp>
        <p:nvGrpSpPr>
          <p:cNvPr id="18" name="Group 17"/>
          <p:cNvGrpSpPr/>
          <p:nvPr/>
        </p:nvGrpSpPr>
        <p:grpSpPr>
          <a:xfrm>
            <a:off x="1439975" y="2254269"/>
            <a:ext cx="1686283" cy="397867"/>
            <a:chOff x="2172393" y="2936651"/>
            <a:chExt cx="2248377" cy="530489"/>
          </a:xfrm>
        </p:grpSpPr>
        <p:cxnSp>
          <p:nvCxnSpPr>
            <p:cNvPr id="93" name="Straight Connector 62"/>
            <p:cNvCxnSpPr>
              <a:cxnSpLocks noChangeShapeType="1"/>
            </p:cNvCxnSpPr>
            <p:nvPr/>
          </p:nvCxnSpPr>
          <p:spPr bwMode="auto">
            <a:xfrm flipH="1">
              <a:off x="3282782" y="3199735"/>
              <a:ext cx="113798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91" name="TextBox 55"/>
            <p:cNvSpPr txBox="1">
              <a:spLocks noChangeArrowheads="1"/>
            </p:cNvSpPr>
            <p:nvPr/>
          </p:nvSpPr>
          <p:spPr bwMode="auto">
            <a:xfrm>
              <a:off x="2172393" y="2936651"/>
              <a:ext cx="1154605" cy="530489"/>
            </a:xfrm>
            <a:prstGeom prst="rect">
              <a:avLst/>
            </a:prstGeom>
            <a:solidFill>
              <a:schemeClr val="accent1"/>
            </a:solidFill>
            <a:ln>
              <a:noFill/>
              <a:headEnd type="none" w="med" len="med"/>
              <a:tailEnd type="none" w="med" len="med"/>
            </a:ln>
            <a:effectLst/>
            <a:extLst/>
          </p:spPr>
          <p:style>
            <a:lnRef idx="3">
              <a:schemeClr val="lt1"/>
            </a:lnRef>
            <a:fillRef idx="1">
              <a:schemeClr val="accent5"/>
            </a:fillRef>
            <a:effectRef idx="1">
              <a:schemeClr val="accent5"/>
            </a:effectRef>
            <a:fontRef idx="minor">
              <a:schemeClr val="lt1"/>
            </a:fontRef>
          </p:style>
          <p:txBody>
            <a:bodyPr vert="horz" wrap="square" lIns="34290" tIns="34290" rIns="34290" bIns="34290" numCol="1" rtlCol="0" anchor="ctr" anchorCtr="0" compatLnSpc="1">
              <a:prstTxWarp prst="textNoShape">
                <a:avLst/>
              </a:prstTxWarp>
            </a:bodyPr>
            <a:lstStyle>
              <a:defPPr>
                <a:defRPr lang="en-US"/>
              </a:defPPr>
              <a:lvl1pPr algn="ctr" defTabSz="1088456">
                <a:defRPr sz="1300">
                  <a:latin typeface="+mj-lt"/>
                  <a:cs typeface="Arial" charset="0"/>
                </a:defRPr>
              </a:lvl1pPr>
            </a:lstStyle>
            <a:p>
              <a:r>
                <a:rPr lang="en-US" sz="975" dirty="0">
                  <a:gradFill>
                    <a:gsLst>
                      <a:gs pos="14159">
                        <a:schemeClr val="tx1"/>
                      </a:gs>
                      <a:gs pos="73000">
                        <a:schemeClr val="tx1"/>
                      </a:gs>
                    </a:gsLst>
                    <a:lin ang="5400000" scaled="0"/>
                  </a:gradFill>
                  <a:latin typeface="+mn-lt"/>
                </a:rPr>
                <a:t>File server cluster</a:t>
              </a:r>
            </a:p>
          </p:txBody>
        </p:sp>
      </p:grpSp>
      <p:sp>
        <p:nvSpPr>
          <p:cNvPr id="15362" name="Rectangle 2"/>
          <p:cNvSpPr>
            <a:spLocks noGrp="1" noChangeArrowheads="1"/>
          </p:cNvSpPr>
          <p:nvPr>
            <p:ph type="title"/>
          </p:nvPr>
        </p:nvSpPr>
        <p:spPr/>
        <p:txBody>
          <a:bodyPr/>
          <a:lstStyle/>
          <a:p>
            <a:r>
              <a:rPr lang="en-US" sz="3300" dirty="0"/>
              <a:t>Application storage support – SMB 3.0 </a:t>
            </a:r>
          </a:p>
        </p:txBody>
      </p:sp>
      <p:grpSp>
        <p:nvGrpSpPr>
          <p:cNvPr id="6" name="Group 5"/>
          <p:cNvGrpSpPr/>
          <p:nvPr/>
        </p:nvGrpSpPr>
        <p:grpSpPr>
          <a:xfrm>
            <a:off x="1443463" y="3048155"/>
            <a:ext cx="4621400" cy="342305"/>
            <a:chOff x="1891278" y="3673740"/>
            <a:chExt cx="2001052" cy="456406"/>
          </a:xfrm>
          <a:solidFill>
            <a:schemeClr val="bg2"/>
          </a:solidFill>
        </p:grpSpPr>
        <p:sp>
          <p:nvSpPr>
            <p:cNvPr id="128" name="Rounded Rectangle 127"/>
            <p:cNvSpPr/>
            <p:nvPr/>
          </p:nvSpPr>
          <p:spPr>
            <a:xfrm>
              <a:off x="1891278" y="3673740"/>
              <a:ext cx="2001052"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68669" tIns="34335" rIns="68669" bIns="34335" anchor="ctr"/>
            <a:lstStyle/>
            <a:p>
              <a:pPr algn="ctr">
                <a:defRPr/>
              </a:pPr>
              <a:endParaRPr lang="en-US" sz="1350" dirty="0">
                <a:solidFill>
                  <a:srgbClr val="3C3C3C"/>
                </a:solidFill>
              </a:endParaRPr>
            </a:p>
          </p:txBody>
        </p:sp>
        <p:sp>
          <p:nvSpPr>
            <p:cNvPr id="158" name="TextBox 157"/>
            <p:cNvSpPr txBox="1"/>
            <p:nvPr/>
          </p:nvSpPr>
          <p:spPr>
            <a:xfrm>
              <a:off x="2063213" y="3763103"/>
              <a:ext cx="1723312" cy="307897"/>
            </a:xfrm>
            <a:prstGeom prst="rect">
              <a:avLst/>
            </a:prstGeom>
            <a:grpFill/>
          </p:spPr>
          <p:txBody>
            <a:bodyPr lIns="68669" tIns="34335" rIns="68669" bIns="34335">
              <a:spAutoFit/>
            </a:bodyPr>
            <a:lstStyle/>
            <a:p>
              <a:pPr algn="ctr">
                <a:defRPr/>
              </a:pPr>
              <a:r>
                <a:rPr lang="en-US" sz="1050" dirty="0">
                  <a:gradFill>
                    <a:gsLst>
                      <a:gs pos="14159">
                        <a:schemeClr val="tx1"/>
                      </a:gs>
                      <a:gs pos="73000">
                        <a:schemeClr val="tx1"/>
                      </a:gs>
                    </a:gsLst>
                    <a:lin ang="5400000" scaled="0"/>
                  </a:gradFill>
                </a:rPr>
                <a:t>Cluster shared volumes</a:t>
              </a:r>
            </a:p>
          </p:txBody>
        </p:sp>
      </p:gr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1211" y="11430"/>
            <a:ext cx="342900" cy="342900"/>
          </a:xfrm>
          <a:prstGeom prst="rect">
            <a:avLst/>
          </a:prstGeom>
        </p:spPr>
      </p:pic>
      <p:sp>
        <p:nvSpPr>
          <p:cNvPr id="15" name="Trapezoid 14"/>
          <p:cNvSpPr/>
          <p:nvPr/>
        </p:nvSpPr>
        <p:spPr bwMode="auto">
          <a:xfrm>
            <a:off x="1453706" y="2939593"/>
            <a:ext cx="4609308" cy="110708"/>
          </a:xfrm>
          <a:custGeom>
            <a:avLst/>
            <a:gdLst>
              <a:gd name="connsiteX0" fmla="*/ 0 w 1776741"/>
              <a:gd name="connsiteY0" fmla="*/ 404337 h 404337"/>
              <a:gd name="connsiteX1" fmla="*/ 101084 w 1776741"/>
              <a:gd name="connsiteY1" fmla="*/ 0 h 404337"/>
              <a:gd name="connsiteX2" fmla="*/ 1675657 w 1776741"/>
              <a:gd name="connsiteY2" fmla="*/ 0 h 404337"/>
              <a:gd name="connsiteX3" fmla="*/ 1776741 w 1776741"/>
              <a:gd name="connsiteY3" fmla="*/ 404337 h 404337"/>
              <a:gd name="connsiteX4" fmla="*/ 0 w 1776741"/>
              <a:gd name="connsiteY4" fmla="*/ 404337 h 404337"/>
              <a:gd name="connsiteX0" fmla="*/ 0 w 3816556"/>
              <a:gd name="connsiteY0" fmla="*/ 404337 h 404337"/>
              <a:gd name="connsiteX1" fmla="*/ 101084 w 3816556"/>
              <a:gd name="connsiteY1" fmla="*/ 0 h 404337"/>
              <a:gd name="connsiteX2" fmla="*/ 1675657 w 3816556"/>
              <a:gd name="connsiteY2" fmla="*/ 0 h 404337"/>
              <a:gd name="connsiteX3" fmla="*/ 3816556 w 3816556"/>
              <a:gd name="connsiteY3" fmla="*/ 344047 h 404337"/>
              <a:gd name="connsiteX4" fmla="*/ 0 w 3816556"/>
              <a:gd name="connsiteY4" fmla="*/ 404337 h 404337"/>
              <a:gd name="connsiteX0" fmla="*/ 0 w 6107580"/>
              <a:gd name="connsiteY0" fmla="*/ 344046 h 344047"/>
              <a:gd name="connsiteX1" fmla="*/ 2392108 w 6107580"/>
              <a:gd name="connsiteY1" fmla="*/ 0 h 344047"/>
              <a:gd name="connsiteX2" fmla="*/ 3966681 w 6107580"/>
              <a:gd name="connsiteY2" fmla="*/ 0 h 344047"/>
              <a:gd name="connsiteX3" fmla="*/ 6107580 w 6107580"/>
              <a:gd name="connsiteY3" fmla="*/ 344047 h 344047"/>
              <a:gd name="connsiteX4" fmla="*/ 0 w 6107580"/>
              <a:gd name="connsiteY4" fmla="*/ 344046 h 34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580" h="344047">
                <a:moveTo>
                  <a:pt x="0" y="344046"/>
                </a:moveTo>
                <a:lnTo>
                  <a:pt x="2392108" y="0"/>
                </a:lnTo>
                <a:lnTo>
                  <a:pt x="3966681" y="0"/>
                </a:lnTo>
                <a:lnTo>
                  <a:pt x="6107580" y="344047"/>
                </a:lnTo>
                <a:lnTo>
                  <a:pt x="0" y="344046"/>
                </a:lnTo>
                <a:close/>
              </a:path>
            </a:pathLst>
          </a:custGeom>
          <a:solidFill>
            <a:srgbClr val="00539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14" name="Can 13"/>
          <p:cNvSpPr/>
          <p:nvPr/>
        </p:nvSpPr>
        <p:spPr bwMode="auto">
          <a:xfrm>
            <a:off x="1682494" y="3120751"/>
            <a:ext cx="335297" cy="230924"/>
          </a:xfrm>
          <a:prstGeom prst="can">
            <a:avLst/>
          </a:prstGeom>
          <a:solidFill>
            <a:schemeClr val="tx1"/>
          </a:solidFill>
          <a:ln w="19050" cmpd="sng">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75" name="Can 74"/>
          <p:cNvSpPr/>
          <p:nvPr/>
        </p:nvSpPr>
        <p:spPr bwMode="auto">
          <a:xfrm>
            <a:off x="5607877" y="3126454"/>
            <a:ext cx="335297" cy="230924"/>
          </a:xfrm>
          <a:prstGeom prst="can">
            <a:avLst/>
          </a:prstGeom>
          <a:solidFill>
            <a:schemeClr val="tx1"/>
          </a:solidFill>
          <a:ln w="19050" cmpd="sng">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76" name="Rounded Rectangle 53"/>
          <p:cNvSpPr>
            <a:spLocks noChangeArrowheads="1"/>
          </p:cNvSpPr>
          <p:nvPr/>
        </p:nvSpPr>
        <p:spPr bwMode="auto">
          <a:xfrm>
            <a:off x="2468166" y="2676412"/>
            <a:ext cx="2564892" cy="258961"/>
          </a:xfrm>
          <a:prstGeom prst="roundRect">
            <a:avLst>
              <a:gd name="adj" fmla="val 0"/>
            </a:avLst>
          </a:prstGeom>
          <a:no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137160" tIns="34289" rIns="68577" bIns="68580" numCol="1" rtlCol="0" anchor="b" anchorCtr="0" compatLnSpc="1">
            <a:prstTxWarp prst="textNoShape">
              <a:avLst/>
            </a:prstTxWarp>
          </a:bodyPr>
          <a:lstStyle/>
          <a:p>
            <a:pPr algn="ctr" defTabSz="685574" fontAlgn="base">
              <a:lnSpc>
                <a:spcPct val="90000"/>
              </a:lnSpc>
              <a:spcBef>
                <a:spcPct val="0"/>
              </a:spcBef>
              <a:spcAft>
                <a:spcPct val="0"/>
              </a:spcAft>
            </a:pPr>
            <a:r>
              <a:rPr lang="en-US" sz="1050" dirty="0">
                <a:gradFill>
                  <a:gsLst>
                    <a:gs pos="11504">
                      <a:schemeClr val="tx1"/>
                    </a:gs>
                    <a:gs pos="50000">
                      <a:schemeClr val="tx1"/>
                    </a:gs>
                  </a:gsLst>
                  <a:lin ang="5400000" scaled="0"/>
                </a:gradFill>
              </a:rPr>
              <a:t>Single file system namespace</a:t>
            </a:r>
          </a:p>
        </p:txBody>
      </p:sp>
      <p:sp>
        <p:nvSpPr>
          <p:cNvPr id="16" name="Flowchart: Manual Operation 15"/>
          <p:cNvSpPr/>
          <p:nvPr/>
        </p:nvSpPr>
        <p:spPr bwMode="auto">
          <a:xfrm>
            <a:off x="1439974" y="1672808"/>
            <a:ext cx="4605472" cy="32305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80"/>
              <a:gd name="connsiteX1" fmla="*/ 10000 w 10000"/>
              <a:gd name="connsiteY1" fmla="*/ 0 h 10080"/>
              <a:gd name="connsiteX2" fmla="*/ 8000 w 10000"/>
              <a:gd name="connsiteY2" fmla="*/ 10000 h 10080"/>
              <a:gd name="connsiteX3" fmla="*/ 2117 w 10000"/>
              <a:gd name="connsiteY3" fmla="*/ 10080 h 10080"/>
              <a:gd name="connsiteX4" fmla="*/ 0 w 10000"/>
              <a:gd name="connsiteY4" fmla="*/ 0 h 10080"/>
              <a:gd name="connsiteX0" fmla="*/ 0 w 10000"/>
              <a:gd name="connsiteY0" fmla="*/ 0 h 10080"/>
              <a:gd name="connsiteX1" fmla="*/ 10000 w 10000"/>
              <a:gd name="connsiteY1" fmla="*/ 0 h 10080"/>
              <a:gd name="connsiteX2" fmla="*/ 7804 w 10000"/>
              <a:gd name="connsiteY2" fmla="*/ 10080 h 10080"/>
              <a:gd name="connsiteX3" fmla="*/ 2117 w 10000"/>
              <a:gd name="connsiteY3" fmla="*/ 10080 h 10080"/>
              <a:gd name="connsiteX4" fmla="*/ 0 w 10000"/>
              <a:gd name="connsiteY4" fmla="*/ 0 h 10080"/>
              <a:gd name="connsiteX0" fmla="*/ 0 w 10000"/>
              <a:gd name="connsiteY0" fmla="*/ 0 h 10080"/>
              <a:gd name="connsiteX1" fmla="*/ 10000 w 10000"/>
              <a:gd name="connsiteY1" fmla="*/ 0 h 10080"/>
              <a:gd name="connsiteX2" fmla="*/ 7804 w 10000"/>
              <a:gd name="connsiteY2" fmla="*/ 10080 h 10080"/>
              <a:gd name="connsiteX3" fmla="*/ 2234 w 10000"/>
              <a:gd name="connsiteY3" fmla="*/ 10000 h 10080"/>
              <a:gd name="connsiteX4" fmla="*/ 0 w 10000"/>
              <a:gd name="connsiteY4" fmla="*/ 0 h 1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80">
                <a:moveTo>
                  <a:pt x="0" y="0"/>
                </a:moveTo>
                <a:lnTo>
                  <a:pt x="10000" y="0"/>
                </a:lnTo>
                <a:lnTo>
                  <a:pt x="7804" y="10080"/>
                </a:lnTo>
                <a:lnTo>
                  <a:pt x="2234" y="10000"/>
                </a:lnTo>
                <a:lnTo>
                  <a:pt x="0" y="0"/>
                </a:lnTo>
                <a:close/>
              </a:path>
            </a:pathLst>
          </a:custGeom>
          <a:solidFill>
            <a:srgbClr val="00539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137160" rIns="68577" bIns="137160" numCol="1" rtlCol="0" anchor="ctr" anchorCtr="0" compatLnSpc="1">
            <a:prstTxWarp prst="textNoShape">
              <a:avLst/>
            </a:prstTxWarp>
          </a:bodyPr>
          <a:lstStyle/>
          <a:p>
            <a:pPr algn="ctr" defTabSz="685574" fontAlgn="base">
              <a:lnSpc>
                <a:spcPct val="90000"/>
              </a:lnSpc>
              <a:spcBef>
                <a:spcPct val="0"/>
              </a:spcBef>
              <a:spcAft>
                <a:spcPct val="0"/>
              </a:spcAft>
            </a:pPr>
            <a:r>
              <a:rPr lang="en-US" sz="1500" spc="-38" dirty="0">
                <a:gradFill>
                  <a:gsLst>
                    <a:gs pos="24779">
                      <a:schemeClr val="tx1"/>
                    </a:gs>
                    <a:gs pos="70000">
                      <a:schemeClr val="tx1"/>
                    </a:gs>
                  </a:gsLst>
                  <a:lin ang="5400000" scaled="0"/>
                </a:gradFill>
              </a:rPr>
              <a:t>SMB</a:t>
            </a:r>
          </a:p>
        </p:txBody>
      </p:sp>
      <p:pic>
        <p:nvPicPr>
          <p:cNvPr id="71" name="Picture 4"/>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83568" y="2288191"/>
            <a:ext cx="484759" cy="360769"/>
          </a:xfrm>
          <a:prstGeom prst="rect">
            <a:avLst/>
          </a:prstGeom>
          <a:noFill/>
          <a:extLst>
            <a:ext uri="{909E8E84-426E-40DD-AFC4-6F175D3DCCD1}">
              <a14:hiddenFill xmlns:a14="http://schemas.microsoft.com/office/drawing/2010/main">
                <a:solidFill>
                  <a:srgbClr val="FFFFFF"/>
                </a:solidFill>
              </a14:hiddenFill>
            </a:ext>
          </a:extLst>
        </p:spPr>
      </p:pic>
      <p:sp>
        <p:nvSpPr>
          <p:cNvPr id="84" name="Rounded Rectangle 54"/>
          <p:cNvSpPr>
            <a:spLocks noChangeArrowheads="1"/>
          </p:cNvSpPr>
          <p:nvPr/>
        </p:nvSpPr>
        <p:spPr bwMode="auto">
          <a:xfrm>
            <a:off x="2468166" y="1990493"/>
            <a:ext cx="2565399" cy="248356"/>
          </a:xfrm>
          <a:prstGeom prst="roundRect">
            <a:avLst>
              <a:gd name="adj" fmla="val 0"/>
            </a:avLst>
          </a:prstGeom>
          <a:no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137160" tIns="34289" rIns="68577" bIns="68580" numCol="1" rtlCol="0" anchor="b" anchorCtr="0" compatLnSpc="1">
            <a:prstTxWarp prst="textNoShape">
              <a:avLst/>
            </a:prstTxWarp>
          </a:bodyPr>
          <a:lstStyle/>
          <a:p>
            <a:pPr algn="ctr" defTabSz="685574" fontAlgn="base">
              <a:lnSpc>
                <a:spcPct val="90000"/>
              </a:lnSpc>
              <a:spcBef>
                <a:spcPct val="0"/>
              </a:spcBef>
              <a:spcAft>
                <a:spcPct val="0"/>
              </a:spcAft>
            </a:pPr>
            <a:r>
              <a:rPr lang="en-US" sz="1050" dirty="0">
                <a:gradFill>
                  <a:gsLst>
                    <a:gs pos="11504">
                      <a:schemeClr val="tx1"/>
                    </a:gs>
                    <a:gs pos="50000">
                      <a:schemeClr val="tx1"/>
                    </a:gs>
                  </a:gsLst>
                  <a:lin ang="5400000" scaled="0"/>
                </a:gradFill>
              </a:rPr>
              <a:t>Single logical server \\foo\share</a:t>
            </a:r>
          </a:p>
        </p:txBody>
      </p:sp>
      <p:sp>
        <p:nvSpPr>
          <p:cNvPr id="385" name="Can 384"/>
          <p:cNvSpPr/>
          <p:nvPr/>
        </p:nvSpPr>
        <p:spPr bwMode="auto">
          <a:xfrm>
            <a:off x="2204901" y="3120751"/>
            <a:ext cx="335297" cy="230924"/>
          </a:xfrm>
          <a:prstGeom prst="can">
            <a:avLst/>
          </a:prstGeom>
          <a:solidFill>
            <a:schemeClr val="tx1"/>
          </a:solidFill>
          <a:ln w="19050" cmpd="sng">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386" name="Can 385"/>
          <p:cNvSpPr/>
          <p:nvPr/>
        </p:nvSpPr>
        <p:spPr bwMode="auto">
          <a:xfrm>
            <a:off x="2747233" y="3126811"/>
            <a:ext cx="335297" cy="230924"/>
          </a:xfrm>
          <a:prstGeom prst="can">
            <a:avLst/>
          </a:prstGeom>
          <a:solidFill>
            <a:schemeClr val="tx1"/>
          </a:solidFill>
          <a:ln w="19050" cmpd="sng">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387" name="Can 386"/>
          <p:cNvSpPr/>
          <p:nvPr/>
        </p:nvSpPr>
        <p:spPr bwMode="auto">
          <a:xfrm>
            <a:off x="4611910" y="3120751"/>
            <a:ext cx="335297" cy="230924"/>
          </a:xfrm>
          <a:prstGeom prst="can">
            <a:avLst/>
          </a:prstGeom>
          <a:solidFill>
            <a:schemeClr val="tx1"/>
          </a:solidFill>
          <a:ln w="19050" cmpd="sng">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388" name="Can 387"/>
          <p:cNvSpPr/>
          <p:nvPr/>
        </p:nvSpPr>
        <p:spPr bwMode="auto">
          <a:xfrm>
            <a:off x="5154243" y="3126811"/>
            <a:ext cx="335297" cy="230924"/>
          </a:xfrm>
          <a:prstGeom prst="can">
            <a:avLst/>
          </a:prstGeom>
          <a:solidFill>
            <a:schemeClr val="tx1"/>
          </a:solidFill>
          <a:ln w="19050" cmpd="sng">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grpSp>
        <p:nvGrpSpPr>
          <p:cNvPr id="119" name="Group 118"/>
          <p:cNvGrpSpPr/>
          <p:nvPr/>
        </p:nvGrpSpPr>
        <p:grpSpPr>
          <a:xfrm>
            <a:off x="1441571" y="3447823"/>
            <a:ext cx="4616701" cy="559778"/>
            <a:chOff x="928764" y="4746513"/>
            <a:chExt cx="9759492" cy="1183344"/>
          </a:xfrm>
        </p:grpSpPr>
        <p:sp>
          <p:nvSpPr>
            <p:cNvPr id="123" name="Rectangle 122"/>
            <p:cNvSpPr/>
            <p:nvPr/>
          </p:nvSpPr>
          <p:spPr bwMode="auto">
            <a:xfrm>
              <a:off x="4699668" y="4746513"/>
              <a:ext cx="2262717" cy="118334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0" rIns="68580" bIns="68580" numCol="1" rtlCol="0" anchor="b" anchorCtr="0" compatLnSpc="1">
              <a:prstTxWarp prst="textNoShape">
                <a:avLst/>
              </a:prstTxWarp>
            </a:bodyPr>
            <a:lstStyle/>
            <a:p>
              <a:pPr algn="r" defTabSz="685574" fontAlgn="base">
                <a:lnSpc>
                  <a:spcPct val="90000"/>
                </a:lnSpc>
                <a:spcBef>
                  <a:spcPct val="0"/>
                </a:spcBef>
                <a:spcAft>
                  <a:spcPct val="0"/>
                </a:spcAft>
              </a:pPr>
              <a:r>
                <a:rPr lang="en-US" sz="1050" spc="-38" dirty="0">
                  <a:gradFill>
                    <a:gsLst>
                      <a:gs pos="1250">
                        <a:schemeClr val="tx1"/>
                      </a:gs>
                      <a:gs pos="100000">
                        <a:schemeClr val="tx1"/>
                      </a:gs>
                    </a:gsLst>
                    <a:lin ang="5400000" scaled="0"/>
                  </a:gradFill>
                </a:rPr>
                <a:t>RAID </a:t>
              </a:r>
              <a:br>
                <a:rPr lang="en-US" sz="1050" spc="-38" dirty="0">
                  <a:gradFill>
                    <a:gsLst>
                      <a:gs pos="1250">
                        <a:schemeClr val="tx1"/>
                      </a:gs>
                      <a:gs pos="100000">
                        <a:schemeClr val="tx1"/>
                      </a:gs>
                    </a:gsLst>
                    <a:lin ang="5400000" scaled="0"/>
                  </a:gradFill>
                </a:rPr>
              </a:br>
              <a:r>
                <a:rPr lang="en-US" sz="1050" spc="-38" dirty="0">
                  <a:gradFill>
                    <a:gsLst>
                      <a:gs pos="1250">
                        <a:schemeClr val="tx1"/>
                      </a:gs>
                      <a:gs pos="100000">
                        <a:schemeClr val="tx1"/>
                      </a:gs>
                    </a:gsLst>
                    <a:lin ang="5400000" scaled="0"/>
                  </a:gradFill>
                </a:rPr>
                <a:t>array</a:t>
              </a:r>
            </a:p>
          </p:txBody>
        </p:sp>
        <p:sp>
          <p:nvSpPr>
            <p:cNvPr id="127" name="Rectangle 126"/>
            <p:cNvSpPr/>
            <p:nvPr/>
          </p:nvSpPr>
          <p:spPr bwMode="auto">
            <a:xfrm>
              <a:off x="8425539" y="4746513"/>
              <a:ext cx="2262717" cy="118334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0" rIns="68580" bIns="68580" numCol="1" rtlCol="0" anchor="b" anchorCtr="0" compatLnSpc="1">
              <a:prstTxWarp prst="textNoShape">
                <a:avLst/>
              </a:prstTxWarp>
            </a:bodyPr>
            <a:lstStyle/>
            <a:p>
              <a:pPr algn="r" defTabSz="685574" fontAlgn="base">
                <a:lnSpc>
                  <a:spcPct val="90000"/>
                </a:lnSpc>
                <a:spcBef>
                  <a:spcPct val="0"/>
                </a:spcBef>
                <a:spcAft>
                  <a:spcPct val="0"/>
                </a:spcAft>
              </a:pPr>
              <a:r>
                <a:rPr lang="en-US" sz="1050" spc="-38" dirty="0">
                  <a:gradFill>
                    <a:gsLst>
                      <a:gs pos="1250">
                        <a:schemeClr val="tx1"/>
                      </a:gs>
                      <a:gs pos="100000">
                        <a:schemeClr val="tx1"/>
                      </a:gs>
                    </a:gsLst>
                    <a:lin ang="5400000" scaled="0"/>
                  </a:gradFill>
                </a:rPr>
                <a:t>RAID </a:t>
              </a:r>
              <a:br>
                <a:rPr lang="en-US" sz="1050" spc="-38" dirty="0">
                  <a:gradFill>
                    <a:gsLst>
                      <a:gs pos="1250">
                        <a:schemeClr val="tx1"/>
                      </a:gs>
                      <a:gs pos="100000">
                        <a:schemeClr val="tx1"/>
                      </a:gs>
                    </a:gsLst>
                    <a:lin ang="5400000" scaled="0"/>
                  </a:gradFill>
                </a:rPr>
              </a:br>
              <a:r>
                <a:rPr lang="en-US" sz="1050" spc="-38" dirty="0">
                  <a:gradFill>
                    <a:gsLst>
                      <a:gs pos="1250">
                        <a:schemeClr val="tx1"/>
                      </a:gs>
                      <a:gs pos="100000">
                        <a:schemeClr val="tx1"/>
                      </a:gs>
                    </a:gsLst>
                    <a:lin ang="5400000" scaled="0"/>
                  </a:gradFill>
                </a:rPr>
                <a:t>array</a:t>
              </a:r>
            </a:p>
          </p:txBody>
        </p:sp>
        <p:grpSp>
          <p:nvGrpSpPr>
            <p:cNvPr id="121" name="Group 120"/>
            <p:cNvGrpSpPr/>
            <p:nvPr/>
          </p:nvGrpSpPr>
          <p:grpSpPr>
            <a:xfrm>
              <a:off x="928764" y="4746514"/>
              <a:ext cx="8640703" cy="1183340"/>
              <a:chOff x="253865" y="4746515"/>
              <a:chExt cx="8640703" cy="1183340"/>
            </a:xfrm>
          </p:grpSpPr>
          <p:sp>
            <p:nvSpPr>
              <p:cNvPr id="125" name="Rectangle 124"/>
              <p:cNvSpPr/>
              <p:nvPr/>
            </p:nvSpPr>
            <p:spPr bwMode="auto">
              <a:xfrm>
                <a:off x="253865" y="4746515"/>
                <a:ext cx="2262717" cy="118334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0" rIns="68580" bIns="68580" numCol="1" rtlCol="0" anchor="b" anchorCtr="0" compatLnSpc="1">
                <a:prstTxWarp prst="textNoShape">
                  <a:avLst/>
                </a:prstTxWarp>
              </a:bodyPr>
              <a:lstStyle/>
              <a:p>
                <a:pPr algn="r" defTabSz="685574" fontAlgn="base">
                  <a:lnSpc>
                    <a:spcPct val="90000"/>
                  </a:lnSpc>
                  <a:spcBef>
                    <a:spcPct val="0"/>
                  </a:spcBef>
                  <a:spcAft>
                    <a:spcPct val="0"/>
                  </a:spcAft>
                </a:pPr>
                <a:r>
                  <a:rPr lang="en-US" sz="1050" spc="-38" dirty="0">
                    <a:gradFill>
                      <a:gsLst>
                        <a:gs pos="1250">
                          <a:schemeClr val="tx1"/>
                        </a:gs>
                        <a:gs pos="100000">
                          <a:schemeClr val="tx1"/>
                        </a:gs>
                      </a:gsLst>
                      <a:lin ang="5400000" scaled="0"/>
                    </a:gradFill>
                  </a:rPr>
                  <a:t>RAID </a:t>
                </a:r>
                <a:br>
                  <a:rPr lang="en-US" sz="1050" spc="-38" dirty="0">
                    <a:gradFill>
                      <a:gsLst>
                        <a:gs pos="1250">
                          <a:schemeClr val="tx1"/>
                        </a:gs>
                        <a:gs pos="100000">
                          <a:schemeClr val="tx1"/>
                        </a:gs>
                      </a:gsLst>
                      <a:lin ang="5400000" scaled="0"/>
                    </a:gradFill>
                  </a:rPr>
                </a:br>
                <a:r>
                  <a:rPr lang="en-US" sz="1050" spc="-38" dirty="0">
                    <a:gradFill>
                      <a:gsLst>
                        <a:gs pos="1250">
                          <a:schemeClr val="tx1"/>
                        </a:gs>
                        <a:gs pos="100000">
                          <a:schemeClr val="tx1"/>
                        </a:gs>
                      </a:gsLst>
                      <a:lin ang="5400000" scaled="0"/>
                    </a:gradFill>
                  </a:rPr>
                  <a:t>array</a:t>
                </a:r>
              </a:p>
            </p:txBody>
          </p:sp>
          <p:pic>
            <p:nvPicPr>
              <p:cNvPr id="126" name="Picture 2"/>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42150" y="4828038"/>
                <a:ext cx="1005118" cy="105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2"/>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195806" y="4828038"/>
                <a:ext cx="1005118" cy="105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2"/>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889450" y="4828038"/>
                <a:ext cx="1005118" cy="105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31" name="Group 130"/>
          <p:cNvGrpSpPr/>
          <p:nvPr/>
        </p:nvGrpSpPr>
        <p:grpSpPr>
          <a:xfrm>
            <a:off x="1441942" y="3451457"/>
            <a:ext cx="4619926" cy="1173480"/>
            <a:chOff x="2214368" y="4551680"/>
            <a:chExt cx="6159901" cy="1564640"/>
          </a:xfrm>
        </p:grpSpPr>
        <p:sp>
          <p:nvSpPr>
            <p:cNvPr id="132" name="Rectangle 131"/>
            <p:cNvSpPr/>
            <p:nvPr/>
          </p:nvSpPr>
          <p:spPr bwMode="auto">
            <a:xfrm>
              <a:off x="2214368" y="4551680"/>
              <a:ext cx="6159901" cy="156464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09728" tIns="0" rIns="0" bIns="0" numCol="1" rtlCol="0" anchor="ctr" anchorCtr="0" compatLnSpc="1">
              <a:prstTxWarp prst="textNoShape">
                <a:avLst/>
              </a:prstTxWarp>
            </a:bodyPr>
            <a:lstStyle/>
            <a:p>
              <a:pPr defTabSz="685574" fontAlgn="base">
                <a:lnSpc>
                  <a:spcPct val="90000"/>
                </a:lnSpc>
                <a:spcBef>
                  <a:spcPct val="0"/>
                </a:spcBef>
                <a:spcAft>
                  <a:spcPct val="0"/>
                </a:spcAft>
              </a:pPr>
              <a:r>
                <a:rPr lang="en-US" sz="1500" spc="-38" dirty="0">
                  <a:gradFill>
                    <a:gsLst>
                      <a:gs pos="1250">
                        <a:schemeClr val="tx1"/>
                      </a:gs>
                      <a:gs pos="100000">
                        <a:schemeClr val="tx1"/>
                      </a:gs>
                    </a:gsLst>
                    <a:lin ang="5400000" scaled="0"/>
                  </a:gradFill>
                </a:rPr>
                <a:t>SAN</a:t>
              </a:r>
            </a:p>
          </p:txBody>
        </p:sp>
        <p:grpSp>
          <p:nvGrpSpPr>
            <p:cNvPr id="133" name="Group 132"/>
            <p:cNvGrpSpPr/>
            <p:nvPr/>
          </p:nvGrpSpPr>
          <p:grpSpPr>
            <a:xfrm>
              <a:off x="2956216" y="4662681"/>
              <a:ext cx="5166009" cy="1226309"/>
              <a:chOff x="3222854" y="1114736"/>
              <a:chExt cx="6934200" cy="1646043"/>
            </a:xfrm>
          </p:grpSpPr>
          <p:grpSp>
            <p:nvGrpSpPr>
              <p:cNvPr id="134" name="Group 133"/>
              <p:cNvGrpSpPr/>
              <p:nvPr/>
            </p:nvGrpSpPr>
            <p:grpSpPr>
              <a:xfrm>
                <a:off x="3222854" y="1114736"/>
                <a:ext cx="6934200" cy="1646043"/>
                <a:chOff x="2038217" y="633915"/>
                <a:chExt cx="6934200" cy="1646043"/>
              </a:xfrm>
            </p:grpSpPr>
            <p:cxnSp>
              <p:nvCxnSpPr>
                <p:cNvPr id="140" name="Straight Connector 139"/>
                <p:cNvCxnSpPr/>
                <p:nvPr/>
              </p:nvCxnSpPr>
              <p:spPr>
                <a:xfrm>
                  <a:off x="2367461" y="754649"/>
                  <a:ext cx="0" cy="309009"/>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41" name="Straight Connector 140"/>
                <p:cNvCxnSpPr/>
                <p:nvPr/>
              </p:nvCxnSpPr>
              <p:spPr>
                <a:xfrm>
                  <a:off x="3606130" y="702764"/>
                  <a:ext cx="0" cy="284460"/>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grpSp>
              <p:nvGrpSpPr>
                <p:cNvPr id="142" name="Group 141"/>
                <p:cNvGrpSpPr/>
                <p:nvPr/>
              </p:nvGrpSpPr>
              <p:grpSpPr>
                <a:xfrm>
                  <a:off x="2038217" y="1002481"/>
                  <a:ext cx="6934200" cy="1277477"/>
                  <a:chOff x="1828800" y="1143000"/>
                  <a:chExt cx="6934200" cy="1876146"/>
                </a:xfrm>
              </p:grpSpPr>
              <p:cxnSp>
                <p:nvCxnSpPr>
                  <p:cNvPr id="144" name="Straight Connector 143"/>
                  <p:cNvCxnSpPr>
                    <a:stCxn id="151" idx="2"/>
                  </p:cNvCxnSpPr>
                  <p:nvPr/>
                </p:nvCxnSpPr>
                <p:spPr>
                  <a:xfrm>
                    <a:off x="2186890" y="2409826"/>
                    <a:ext cx="0" cy="561975"/>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45" name="Straight Connector 144"/>
                  <p:cNvCxnSpPr/>
                  <p:nvPr/>
                </p:nvCxnSpPr>
                <p:spPr>
                  <a:xfrm>
                    <a:off x="3453954" y="2333625"/>
                    <a:ext cx="0" cy="561975"/>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46" name="Straight Connector 145"/>
                  <p:cNvCxnSpPr>
                    <a:stCxn id="153" idx="2"/>
                  </p:cNvCxnSpPr>
                  <p:nvPr/>
                </p:nvCxnSpPr>
                <p:spPr>
                  <a:xfrm>
                    <a:off x="4731543" y="2350967"/>
                    <a:ext cx="0" cy="582733"/>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p:cNvCxnSpPr/>
                  <p:nvPr/>
                </p:nvCxnSpPr>
                <p:spPr>
                  <a:xfrm>
                    <a:off x="6189967" y="1990373"/>
                    <a:ext cx="0" cy="901282"/>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48" name="Straight Connector 147"/>
                  <p:cNvCxnSpPr/>
                  <p:nvPr/>
                </p:nvCxnSpPr>
                <p:spPr>
                  <a:xfrm>
                    <a:off x="6954139" y="1990373"/>
                    <a:ext cx="0" cy="901282"/>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49" name="Straight Connector 148"/>
                  <p:cNvCxnSpPr/>
                  <p:nvPr/>
                </p:nvCxnSpPr>
                <p:spPr>
                  <a:xfrm>
                    <a:off x="7716276" y="2028473"/>
                    <a:ext cx="0" cy="901282"/>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150" name="Straight Connector 149"/>
                  <p:cNvCxnSpPr/>
                  <p:nvPr/>
                </p:nvCxnSpPr>
                <p:spPr>
                  <a:xfrm>
                    <a:off x="8475967" y="2042465"/>
                    <a:ext cx="0" cy="901282"/>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pic>
                <p:nvPicPr>
                  <p:cNvPr id="151" name="Picture 150"/>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1972305" y="1143000"/>
                    <a:ext cx="429169" cy="12668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 name="Picture 151"/>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3200219" y="1143000"/>
                    <a:ext cx="429168" cy="12668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Picture 152"/>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4209312" y="1234027"/>
                    <a:ext cx="1044460" cy="11169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 name="Flowchart: Magnetic Disk 153"/>
                  <p:cNvSpPr/>
                  <p:nvPr/>
                </p:nvSpPr>
                <p:spPr>
                  <a:xfrm>
                    <a:off x="5992266" y="1516118"/>
                    <a:ext cx="398349" cy="572178"/>
                  </a:xfrm>
                  <a:prstGeom prst="flowChartMagneticDisk">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55" name="Flowchart: Alternate Process 154"/>
                  <p:cNvSpPr/>
                  <p:nvPr/>
                </p:nvSpPr>
                <p:spPr>
                  <a:xfrm>
                    <a:off x="1828800" y="2895600"/>
                    <a:ext cx="6934200" cy="123546"/>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sp>
              <p:nvSpPr>
                <p:cNvPr id="143" name="Flowchart: Alternate Process 142"/>
                <p:cNvSpPr/>
                <p:nvPr/>
              </p:nvSpPr>
              <p:spPr>
                <a:xfrm>
                  <a:off x="2038217" y="633915"/>
                  <a:ext cx="6934200" cy="130087"/>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sp>
            <p:nvSpPr>
              <p:cNvPr id="136" name="Flowchart: Magnetic Disk 135"/>
              <p:cNvSpPr/>
              <p:nvPr/>
            </p:nvSpPr>
            <p:spPr>
              <a:xfrm>
                <a:off x="8149019" y="1737361"/>
                <a:ext cx="398349" cy="389599"/>
              </a:xfrm>
              <a:prstGeom prst="flowChartMagneticDisk">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37" name="Flowchart: Magnetic Disk 136"/>
              <p:cNvSpPr/>
              <p:nvPr/>
            </p:nvSpPr>
            <p:spPr>
              <a:xfrm>
                <a:off x="8911154" y="1737361"/>
                <a:ext cx="398349" cy="389599"/>
              </a:xfrm>
              <a:prstGeom prst="flowChartMagneticDisk">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39" name="Flowchart: Magnetic Disk 138"/>
              <p:cNvSpPr/>
              <p:nvPr/>
            </p:nvSpPr>
            <p:spPr>
              <a:xfrm>
                <a:off x="9670846" y="1737361"/>
                <a:ext cx="398349" cy="389599"/>
              </a:xfrm>
              <a:prstGeom prst="flowChartMagneticDisk">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grpSp>
      <p:sp>
        <p:nvSpPr>
          <p:cNvPr id="109" name="Rectangle 108"/>
          <p:cNvSpPr/>
          <p:nvPr/>
        </p:nvSpPr>
        <p:spPr>
          <a:xfrm>
            <a:off x="9142810" y="1176252"/>
            <a:ext cx="2043745" cy="3564004"/>
          </a:xfrm>
          <a:prstGeom prst="rect">
            <a:avLst/>
          </a:prstGeom>
          <a:noFill/>
        </p:spPr>
        <p:txBody>
          <a:bodyPr wrap="square" lIns="137115" tIns="308504" rIns="137115" bIns="68557" anchor="t" anchorCtr="0">
            <a:noAutofit/>
          </a:bodyPr>
          <a:lstStyle/>
          <a:p>
            <a:pPr marL="125016" lvl="1" indent="-125016" defTabSz="346796">
              <a:lnSpc>
                <a:spcPct val="90000"/>
              </a:lnSpc>
              <a:spcBef>
                <a:spcPts val="450"/>
              </a:spcBef>
              <a:spcAft>
                <a:spcPts val="450"/>
              </a:spcAft>
              <a:buClr>
                <a:srgbClr val="FFFFFF"/>
              </a:buClr>
              <a:buSzPct val="90000"/>
              <a:buFont typeface="Arial" pitchFamily="34" charset="0"/>
              <a:buChar char="•"/>
            </a:pPr>
            <a:endParaRPr lang="en-US" sz="1050" dirty="0"/>
          </a:p>
        </p:txBody>
      </p:sp>
      <p:grpSp>
        <p:nvGrpSpPr>
          <p:cNvPr id="19" name="Group 18"/>
          <p:cNvGrpSpPr/>
          <p:nvPr/>
        </p:nvGrpSpPr>
        <p:grpSpPr>
          <a:xfrm>
            <a:off x="1441942" y="944126"/>
            <a:ext cx="3695017" cy="734656"/>
            <a:chOff x="1714611" y="1004833"/>
            <a:chExt cx="4926689" cy="979541"/>
          </a:xfrm>
          <a:solidFill>
            <a:schemeClr val="bg1">
              <a:lumMod val="75000"/>
            </a:schemeClr>
          </a:solidFill>
        </p:grpSpPr>
        <p:sp>
          <p:nvSpPr>
            <p:cNvPr id="375" name="Rounded Rectangle 10"/>
            <p:cNvSpPr>
              <a:spLocks noChangeArrowheads="1"/>
            </p:cNvSpPr>
            <p:nvPr/>
          </p:nvSpPr>
          <p:spPr bwMode="auto">
            <a:xfrm>
              <a:off x="1714611" y="1004833"/>
              <a:ext cx="4926689" cy="979541"/>
            </a:xfrm>
            <a:prstGeom prst="roundRect">
              <a:avLst>
                <a:gd name="adj" fmla="val 0"/>
              </a:avLst>
            </a:prstGeom>
            <a:solidFill>
              <a:schemeClr val="bg1">
                <a:lumMod val="65000"/>
                <a:lumOff val="35000"/>
              </a:scheme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89" rIns="68577" bIns="34290" numCol="1" rtlCol="0" anchor="b" anchorCtr="0" compatLnSpc="1">
              <a:prstTxWarp prst="textNoShape">
                <a:avLst/>
              </a:prstTxWarp>
            </a:bodyPr>
            <a:lstStyle/>
            <a:p>
              <a:pPr defTabSz="685574" fontAlgn="base">
                <a:lnSpc>
                  <a:spcPct val="90000"/>
                </a:lnSpc>
                <a:spcBef>
                  <a:spcPts val="450"/>
                </a:spcBef>
                <a:spcAft>
                  <a:spcPct val="0"/>
                </a:spcAft>
              </a:pPr>
              <a:r>
                <a:rPr lang="en-US" sz="1200" dirty="0">
                  <a:gradFill>
                    <a:gsLst>
                      <a:gs pos="11504">
                        <a:schemeClr val="tx1"/>
                      </a:gs>
                      <a:gs pos="50000">
                        <a:schemeClr val="tx1"/>
                      </a:gs>
                    </a:gsLst>
                    <a:lin ang="5400000" scaled="0"/>
                  </a:gradFill>
                </a:rPr>
                <a:t>Hyper-V cluster</a:t>
              </a:r>
            </a:p>
          </p:txBody>
        </p:sp>
        <p:pic>
          <p:nvPicPr>
            <p:cNvPr id="377" name="Picture 19474"/>
            <p:cNvPicPr>
              <a:picLocks noChangeAspect="1"/>
            </p:cNvPicPr>
            <p:nvPr/>
          </p:nvPicPr>
          <p:blipFill>
            <a:blip r:embed="rId10" cstate="print">
              <a:duotone>
                <a:schemeClr val="accent4">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291880" y="1031876"/>
              <a:ext cx="404202" cy="6769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78" name="Picture 19474"/>
            <p:cNvPicPr>
              <a:picLocks noChangeAspect="1"/>
            </p:cNvPicPr>
            <p:nvPr/>
          </p:nvPicPr>
          <p:blipFill>
            <a:blip r:embed="rId10" cstate="print">
              <a:duotone>
                <a:schemeClr val="accent4">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031307" y="1031876"/>
              <a:ext cx="404202" cy="6769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79" name="Picture 19474"/>
            <p:cNvPicPr>
              <a:picLocks noChangeAspect="1"/>
            </p:cNvPicPr>
            <p:nvPr/>
          </p:nvPicPr>
          <p:blipFill>
            <a:blip r:embed="rId10" cstate="print">
              <a:duotone>
                <a:schemeClr val="accent4">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249588" y="1031876"/>
              <a:ext cx="404202" cy="6769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80" name="Picture 19474"/>
            <p:cNvPicPr>
              <a:picLocks noChangeAspect="1"/>
            </p:cNvPicPr>
            <p:nvPr/>
          </p:nvPicPr>
          <p:blipFill>
            <a:blip r:embed="rId10" cstate="print">
              <a:duotone>
                <a:schemeClr val="accent4">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770734" y="1031876"/>
              <a:ext cx="404202" cy="6769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81" name="Picture 19474"/>
            <p:cNvPicPr>
              <a:picLocks noChangeAspect="1"/>
            </p:cNvPicPr>
            <p:nvPr/>
          </p:nvPicPr>
          <p:blipFill>
            <a:blip r:embed="rId10" cstate="print">
              <a:duotone>
                <a:schemeClr val="accent4">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510161" y="1031876"/>
              <a:ext cx="404202" cy="6769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82" name="Picture 19474"/>
            <p:cNvPicPr>
              <a:picLocks noChangeAspect="1"/>
            </p:cNvPicPr>
            <p:nvPr/>
          </p:nvPicPr>
          <p:blipFill>
            <a:blip r:embed="rId10" cstate="print">
              <a:duotone>
                <a:schemeClr val="accent4">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968919" y="1031876"/>
              <a:ext cx="404202" cy="6769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57" name="Rectangle 156"/>
          <p:cNvSpPr/>
          <p:nvPr/>
        </p:nvSpPr>
        <p:spPr bwMode="auto">
          <a:xfrm>
            <a:off x="7546181" y="0"/>
            <a:ext cx="1484709" cy="642938"/>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7160" tIns="137160" rIns="137160" bIns="34289" numCol="1" rtlCol="0" anchor="t" anchorCtr="0" compatLnSpc="1">
            <a:prstTxWarp prst="textNoShape">
              <a:avLst/>
            </a:prstTxWarp>
          </a:bodyPr>
          <a:lstStyle/>
          <a:p>
            <a:pPr>
              <a:lnSpc>
                <a:spcPct val="90000"/>
              </a:lnSpc>
            </a:pPr>
            <a:r>
              <a:rPr lang="en-US" sz="900" dirty="0">
                <a:gradFill>
                  <a:gsLst>
                    <a:gs pos="14159">
                      <a:schemeClr val="tx1"/>
                    </a:gs>
                    <a:gs pos="73000">
                      <a:schemeClr val="tx1"/>
                    </a:gs>
                  </a:gsLst>
                  <a:lin ang="5400000" scaled="0"/>
                </a:gradFill>
              </a:rPr>
              <a:t>ENTERPRISE-CLASS FEATURES ON LESS EXPENSIVEHARDWARE</a:t>
            </a:r>
          </a:p>
        </p:txBody>
      </p:sp>
      <p:pic>
        <p:nvPicPr>
          <p:cNvPr id="69" name="Picture 4"/>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010540" y="2288191"/>
            <a:ext cx="484759" cy="36076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547897" y="2288191"/>
            <a:ext cx="484759" cy="36076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71451" y="3443844"/>
            <a:ext cx="6329333" cy="1564562"/>
            <a:chOff x="227012" y="4201266"/>
            <a:chExt cx="8439111" cy="2086083"/>
          </a:xfrm>
        </p:grpSpPr>
        <p:sp>
          <p:nvSpPr>
            <p:cNvPr id="209" name="Rounded Rectangle 208"/>
            <p:cNvSpPr/>
            <p:nvPr/>
          </p:nvSpPr>
          <p:spPr>
            <a:xfrm>
              <a:off x="227012" y="5370777"/>
              <a:ext cx="8425426" cy="906198"/>
            </a:xfrm>
            <a:prstGeom prst="roundRect">
              <a:avLst>
                <a:gd name="adj" fmla="val 0"/>
              </a:avLst>
            </a:prstGeom>
            <a:solidFill>
              <a:schemeClr val="accent1"/>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68669" tIns="34335" rIns="68669" bIns="34335" anchor="ctr"/>
            <a:lstStyle/>
            <a:p>
              <a:pPr algn="ctr">
                <a:defRPr/>
              </a:pPr>
              <a:endParaRPr lang="en-US" sz="1350" dirty="0"/>
            </a:p>
          </p:txBody>
        </p:sp>
        <p:sp>
          <p:nvSpPr>
            <p:cNvPr id="210" name="Rounded Rectangle 209"/>
            <p:cNvSpPr/>
            <p:nvPr/>
          </p:nvSpPr>
          <p:spPr>
            <a:xfrm>
              <a:off x="227012" y="4201266"/>
              <a:ext cx="8425426" cy="846984"/>
            </a:xfrm>
            <a:prstGeom prst="roundRect">
              <a:avLst>
                <a:gd name="adj" fmla="val 0"/>
              </a:avLst>
            </a:prstGeom>
            <a:solidFill>
              <a:schemeClr val="accent1"/>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68669" tIns="34335" rIns="68669" bIns="34335" anchor="ctr"/>
            <a:lstStyle/>
            <a:p>
              <a:pPr algn="ctr"/>
              <a:endParaRPr lang="en-US" sz="1350" dirty="0"/>
            </a:p>
          </p:txBody>
        </p:sp>
        <p:sp>
          <p:nvSpPr>
            <p:cNvPr id="211" name="Rounded Rectangle 210"/>
            <p:cNvSpPr/>
            <p:nvPr/>
          </p:nvSpPr>
          <p:spPr bwMode="auto">
            <a:xfrm>
              <a:off x="1893913"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2" name="Rounded Rectangle 211"/>
            <p:cNvSpPr/>
            <p:nvPr/>
          </p:nvSpPr>
          <p:spPr bwMode="auto">
            <a:xfrm>
              <a:off x="3326171"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3" name="Rounded Rectangle 212"/>
            <p:cNvSpPr/>
            <p:nvPr/>
          </p:nvSpPr>
          <p:spPr bwMode="auto">
            <a:xfrm>
              <a:off x="2626522"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4" name="Rounded Rectangle 213"/>
            <p:cNvSpPr/>
            <p:nvPr/>
          </p:nvSpPr>
          <p:spPr bwMode="auto">
            <a:xfrm>
              <a:off x="3854850"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5" name="Rounded Rectangle 214"/>
            <p:cNvSpPr/>
            <p:nvPr/>
          </p:nvSpPr>
          <p:spPr bwMode="auto">
            <a:xfrm>
              <a:off x="4860327"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6" name="Rounded Rectangle 215"/>
            <p:cNvSpPr/>
            <p:nvPr/>
          </p:nvSpPr>
          <p:spPr bwMode="auto">
            <a:xfrm>
              <a:off x="5958296"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7" name="Rounded Rectangle 216"/>
            <p:cNvSpPr/>
            <p:nvPr/>
          </p:nvSpPr>
          <p:spPr bwMode="auto">
            <a:xfrm>
              <a:off x="6576214"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8" name="Rounded Rectangle 217"/>
            <p:cNvSpPr/>
            <p:nvPr/>
          </p:nvSpPr>
          <p:spPr bwMode="auto">
            <a:xfrm>
              <a:off x="7105302"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19" name="Rounded Rectangle 218"/>
            <p:cNvSpPr/>
            <p:nvPr/>
          </p:nvSpPr>
          <p:spPr bwMode="auto">
            <a:xfrm>
              <a:off x="7715534"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20" name="Rounded Rectangle 219"/>
            <p:cNvSpPr/>
            <p:nvPr/>
          </p:nvSpPr>
          <p:spPr bwMode="auto">
            <a:xfrm>
              <a:off x="8154171" y="5366623"/>
              <a:ext cx="207678" cy="316644"/>
            </a:xfrm>
            <a:prstGeom prst="roundRect">
              <a:avLst/>
            </a:prstGeom>
            <a:noFill/>
            <a:ln w="57150">
              <a:solidFill>
                <a:schemeClr val="accent1"/>
              </a:solidFill>
              <a:headEnd type="none" w="med" len="med"/>
              <a:tailEnd type="none" w="med" len="med"/>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GB" sz="1500" spc="-38" dirty="0">
                <a:gradFill>
                  <a:gsLst>
                    <a:gs pos="0">
                      <a:schemeClr val="bg1"/>
                    </a:gs>
                    <a:gs pos="100000">
                      <a:schemeClr val="bg1"/>
                    </a:gs>
                  </a:gsLst>
                  <a:lin ang="5400000" scaled="0"/>
                </a:gradFill>
              </a:endParaRPr>
            </a:p>
          </p:txBody>
        </p:sp>
        <p:sp>
          <p:nvSpPr>
            <p:cNvPr id="221" name="TextBox 82"/>
            <p:cNvSpPr txBox="1">
              <a:spLocks noChangeArrowheads="1"/>
            </p:cNvSpPr>
            <p:nvPr/>
          </p:nvSpPr>
          <p:spPr bwMode="auto">
            <a:xfrm>
              <a:off x="227012" y="4255366"/>
              <a:ext cx="1288184" cy="73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34335" rIns="68669" bIns="34335">
              <a:spAutoFit/>
            </a:bodyPr>
            <a:lstStyle>
              <a:defPPr>
                <a:defRPr lang="en-US"/>
              </a:defPPr>
              <a:lvl1pPr>
                <a:defRPr sz="1400">
                  <a:gradFill>
                    <a:gsLst>
                      <a:gs pos="1250">
                        <a:schemeClr val="tx1"/>
                      </a:gs>
                      <a:gs pos="100000">
                        <a:schemeClr val="tx1"/>
                      </a:gs>
                    </a:gsLst>
                    <a:lin ang="5400000" scaled="0"/>
                  </a:gradFill>
                  <a:cs typeface="Arial" charset="0"/>
                </a:defRPr>
              </a:lvl1pPr>
              <a:lvl2pPr marL="742950" indent="-285750" eaLnBrk="0" hangingPunct="0">
                <a:defRPr sz="2500">
                  <a:latin typeface="Segoe UI" pitchFamily="34" charset="0"/>
                  <a:cs typeface="Arial" charset="0"/>
                </a:defRPr>
              </a:lvl2pPr>
              <a:lvl3pPr marL="1143000" indent="-228600" eaLnBrk="0" hangingPunct="0">
                <a:defRPr sz="2500">
                  <a:latin typeface="Segoe UI" pitchFamily="34" charset="0"/>
                  <a:cs typeface="Arial" charset="0"/>
                </a:defRPr>
              </a:lvl3pPr>
              <a:lvl4pPr marL="1600200" indent="-228600" eaLnBrk="0" hangingPunct="0">
                <a:defRPr sz="2500">
                  <a:latin typeface="Segoe UI" pitchFamily="34" charset="0"/>
                  <a:cs typeface="Arial" charset="0"/>
                </a:defRPr>
              </a:lvl4pPr>
              <a:lvl5pPr marL="2057400" indent="-228600" eaLnBrk="0" hangingPunct="0">
                <a:defRPr sz="2500">
                  <a:latin typeface="Segoe UI" pitchFamily="34" charset="0"/>
                  <a:cs typeface="Arial" charset="0"/>
                </a:defRPr>
              </a:lvl5pPr>
              <a:lvl6pPr marL="2514600" indent="-228600" eaLnBrk="0" fontAlgn="base" hangingPunct="0">
                <a:spcBef>
                  <a:spcPct val="0"/>
                </a:spcBef>
                <a:spcAft>
                  <a:spcPct val="0"/>
                </a:spcAft>
                <a:defRPr sz="2500">
                  <a:latin typeface="Segoe UI" pitchFamily="34" charset="0"/>
                  <a:cs typeface="Arial" charset="0"/>
                </a:defRPr>
              </a:lvl6pPr>
              <a:lvl7pPr marL="2971800" indent="-228600" eaLnBrk="0" fontAlgn="base" hangingPunct="0">
                <a:spcBef>
                  <a:spcPct val="0"/>
                </a:spcBef>
                <a:spcAft>
                  <a:spcPct val="0"/>
                </a:spcAft>
                <a:defRPr sz="2500">
                  <a:latin typeface="Segoe UI" pitchFamily="34" charset="0"/>
                  <a:cs typeface="Arial" charset="0"/>
                </a:defRPr>
              </a:lvl7pPr>
              <a:lvl8pPr marL="3429000" indent="-228600" eaLnBrk="0" fontAlgn="base" hangingPunct="0">
                <a:spcBef>
                  <a:spcPct val="0"/>
                </a:spcBef>
                <a:spcAft>
                  <a:spcPct val="0"/>
                </a:spcAft>
                <a:defRPr sz="2500">
                  <a:latin typeface="Segoe UI" pitchFamily="34" charset="0"/>
                  <a:cs typeface="Arial" charset="0"/>
                </a:defRPr>
              </a:lvl8pPr>
              <a:lvl9pPr marL="3886200" indent="-228600" eaLnBrk="0" fontAlgn="base" hangingPunct="0">
                <a:spcBef>
                  <a:spcPct val="0"/>
                </a:spcBef>
                <a:spcAft>
                  <a:spcPct val="0"/>
                </a:spcAft>
                <a:defRPr sz="2500">
                  <a:latin typeface="Segoe UI" pitchFamily="34" charset="0"/>
                  <a:cs typeface="Arial" charset="0"/>
                </a:defRPr>
              </a:lvl9pPr>
            </a:lstStyle>
            <a:p>
              <a:r>
                <a:rPr lang="en-US" sz="1050" dirty="0"/>
                <a:t>Windows</a:t>
              </a:r>
              <a:br>
                <a:rPr lang="en-US" sz="1050" dirty="0"/>
              </a:br>
              <a:r>
                <a:rPr lang="en-US" sz="1050" dirty="0"/>
                <a:t>virtualized</a:t>
              </a:r>
              <a:br>
                <a:rPr lang="en-US" sz="1050" dirty="0"/>
              </a:br>
              <a:r>
                <a:rPr lang="en-US" sz="1050" dirty="0"/>
                <a:t>storage</a:t>
              </a:r>
            </a:p>
          </p:txBody>
        </p:sp>
        <p:sp>
          <p:nvSpPr>
            <p:cNvPr id="222" name="TextBox 86"/>
            <p:cNvSpPr txBox="1">
              <a:spLocks noChangeArrowheads="1"/>
            </p:cNvSpPr>
            <p:nvPr/>
          </p:nvSpPr>
          <p:spPr bwMode="auto">
            <a:xfrm>
              <a:off x="227012" y="5454484"/>
              <a:ext cx="957543" cy="73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34335" rIns="68669" bIns="34335">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050" dirty="0">
                  <a:gradFill>
                    <a:gsLst>
                      <a:gs pos="1250">
                        <a:schemeClr val="tx1"/>
                      </a:gs>
                      <a:gs pos="100000">
                        <a:schemeClr val="tx1"/>
                      </a:gs>
                    </a:gsLst>
                    <a:lin ang="5400000" scaled="0"/>
                  </a:gradFill>
                  <a:latin typeface="+mn-lt"/>
                </a:rPr>
                <a:t>Tiered physical</a:t>
              </a:r>
              <a:br>
                <a:rPr lang="en-US" sz="1050" dirty="0">
                  <a:gradFill>
                    <a:gsLst>
                      <a:gs pos="1250">
                        <a:schemeClr val="tx1"/>
                      </a:gs>
                      <a:gs pos="100000">
                        <a:schemeClr val="tx1"/>
                      </a:gs>
                    </a:gsLst>
                    <a:lin ang="5400000" scaled="0"/>
                  </a:gradFill>
                  <a:latin typeface="+mn-lt"/>
                </a:rPr>
              </a:br>
              <a:r>
                <a:rPr lang="en-US" sz="1050" dirty="0">
                  <a:gradFill>
                    <a:gsLst>
                      <a:gs pos="1250">
                        <a:schemeClr val="tx1"/>
                      </a:gs>
                      <a:gs pos="100000">
                        <a:schemeClr val="tx1"/>
                      </a:gs>
                    </a:gsLst>
                    <a:lin ang="5400000" scaled="0"/>
                  </a:gradFill>
                  <a:latin typeface="+mn-lt"/>
                </a:rPr>
                <a:t>storage</a:t>
              </a:r>
            </a:p>
          </p:txBody>
        </p:sp>
        <p:sp>
          <p:nvSpPr>
            <p:cNvPr id="241" name="Trapezoid 109"/>
            <p:cNvSpPr/>
            <p:nvPr/>
          </p:nvSpPr>
          <p:spPr bwMode="auto">
            <a:xfrm>
              <a:off x="5593012" y="4921518"/>
              <a:ext cx="3073111" cy="1365831"/>
            </a:xfrm>
            <a:custGeom>
              <a:avLst/>
              <a:gdLst>
                <a:gd name="connsiteX0" fmla="*/ 0 w 3214892"/>
                <a:gd name="connsiteY0" fmla="*/ 1543342 h 1543342"/>
                <a:gd name="connsiteX1" fmla="*/ 618834 w 3214892"/>
                <a:gd name="connsiteY1" fmla="*/ 0 h 1543342"/>
                <a:gd name="connsiteX2" fmla="*/ 2596058 w 3214892"/>
                <a:gd name="connsiteY2" fmla="*/ 0 h 1543342"/>
                <a:gd name="connsiteX3" fmla="*/ 3214892 w 3214892"/>
                <a:gd name="connsiteY3" fmla="*/ 1543342 h 1543342"/>
                <a:gd name="connsiteX4" fmla="*/ 0 w 3214892"/>
                <a:gd name="connsiteY4" fmla="*/ 1543342 h 1543342"/>
                <a:gd name="connsiteX0" fmla="*/ 0 w 3061870"/>
                <a:gd name="connsiteY0" fmla="*/ 1543342 h 1547075"/>
                <a:gd name="connsiteX1" fmla="*/ 618834 w 3061870"/>
                <a:gd name="connsiteY1" fmla="*/ 0 h 1547075"/>
                <a:gd name="connsiteX2" fmla="*/ 2596058 w 3061870"/>
                <a:gd name="connsiteY2" fmla="*/ 0 h 1547075"/>
                <a:gd name="connsiteX3" fmla="*/ 3061870 w 3061870"/>
                <a:gd name="connsiteY3" fmla="*/ 1547075 h 1547075"/>
                <a:gd name="connsiteX4" fmla="*/ 0 w 3061870"/>
                <a:gd name="connsiteY4" fmla="*/ 1543342 h 1547075"/>
                <a:gd name="connsiteX0" fmla="*/ 0 w 3073067"/>
                <a:gd name="connsiteY0" fmla="*/ 1543342 h 1547075"/>
                <a:gd name="connsiteX1" fmla="*/ 618834 w 3073067"/>
                <a:gd name="connsiteY1" fmla="*/ 0 h 1547075"/>
                <a:gd name="connsiteX2" fmla="*/ 2596058 w 3073067"/>
                <a:gd name="connsiteY2" fmla="*/ 0 h 1547075"/>
                <a:gd name="connsiteX3" fmla="*/ 3073067 w 3073067"/>
                <a:gd name="connsiteY3" fmla="*/ 1547075 h 1547075"/>
                <a:gd name="connsiteX4" fmla="*/ 0 w 3073067"/>
                <a:gd name="connsiteY4" fmla="*/ 1543342 h 1547075"/>
                <a:gd name="connsiteX0" fmla="*/ 0 w 3048478"/>
                <a:gd name="connsiteY0" fmla="*/ 1552735 h 1552735"/>
                <a:gd name="connsiteX1" fmla="*/ 594245 w 3048478"/>
                <a:gd name="connsiteY1" fmla="*/ 0 h 1552735"/>
                <a:gd name="connsiteX2" fmla="*/ 2571469 w 3048478"/>
                <a:gd name="connsiteY2" fmla="*/ 0 h 1552735"/>
                <a:gd name="connsiteX3" fmla="*/ 3048478 w 3048478"/>
                <a:gd name="connsiteY3" fmla="*/ 1547075 h 1552735"/>
                <a:gd name="connsiteX4" fmla="*/ 0 w 3048478"/>
                <a:gd name="connsiteY4" fmla="*/ 1552735 h 1552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478" h="1552735">
                  <a:moveTo>
                    <a:pt x="0" y="1552735"/>
                  </a:moveTo>
                  <a:lnTo>
                    <a:pt x="594245" y="0"/>
                  </a:lnTo>
                  <a:lnTo>
                    <a:pt x="2571469" y="0"/>
                  </a:lnTo>
                  <a:lnTo>
                    <a:pt x="3048478" y="1547075"/>
                  </a:lnTo>
                  <a:lnTo>
                    <a:pt x="0" y="1552735"/>
                  </a:lnTo>
                  <a:close/>
                </a:path>
              </a:pathLst>
            </a:custGeom>
            <a:solidFill>
              <a:schemeClr val="tx1">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223" name="TextBox 222"/>
            <p:cNvSpPr txBox="1"/>
            <p:nvPr/>
          </p:nvSpPr>
          <p:spPr>
            <a:xfrm>
              <a:off x="5783726" y="5353461"/>
              <a:ext cx="1608248" cy="307897"/>
            </a:xfrm>
            <a:prstGeom prst="rect">
              <a:avLst/>
            </a:prstGeom>
            <a:noFill/>
          </p:spPr>
          <p:txBody>
            <a:bodyPr lIns="68669" tIns="34335" rIns="68669" bIns="34335">
              <a:spAutoFit/>
            </a:bodyPr>
            <a:lstStyle/>
            <a:p>
              <a:pPr algn="ctr">
                <a:defRPr/>
              </a:pPr>
              <a:r>
                <a:rPr lang="en-US" sz="1050" dirty="0">
                  <a:gradFill>
                    <a:gsLst>
                      <a:gs pos="40708">
                        <a:schemeClr val="bg1"/>
                      </a:gs>
                      <a:gs pos="73000">
                        <a:schemeClr val="bg1"/>
                      </a:gs>
                    </a:gsLst>
                    <a:lin ang="5400000" scaled="0"/>
                  </a:gradFill>
                </a:rPr>
                <a:t>Storage pool</a:t>
              </a:r>
            </a:p>
          </p:txBody>
        </p:sp>
        <p:sp>
          <p:nvSpPr>
            <p:cNvPr id="238" name="Trapezoid 105"/>
            <p:cNvSpPr/>
            <p:nvPr/>
          </p:nvSpPr>
          <p:spPr bwMode="auto">
            <a:xfrm>
              <a:off x="3369667" y="4906599"/>
              <a:ext cx="2668130" cy="1370376"/>
            </a:xfrm>
            <a:custGeom>
              <a:avLst/>
              <a:gdLst>
                <a:gd name="connsiteX0" fmla="*/ 0 w 1911261"/>
                <a:gd name="connsiteY0" fmla="*/ 1990406 h 1990406"/>
                <a:gd name="connsiteX1" fmla="*/ 749061 w 1911261"/>
                <a:gd name="connsiteY1" fmla="*/ 0 h 1990406"/>
                <a:gd name="connsiteX2" fmla="*/ 1162200 w 1911261"/>
                <a:gd name="connsiteY2" fmla="*/ 0 h 1990406"/>
                <a:gd name="connsiteX3" fmla="*/ 1911261 w 1911261"/>
                <a:gd name="connsiteY3" fmla="*/ 1990406 h 1990406"/>
                <a:gd name="connsiteX4" fmla="*/ 0 w 1911261"/>
                <a:gd name="connsiteY4" fmla="*/ 1990406 h 1990406"/>
                <a:gd name="connsiteX0" fmla="*/ 0 w 2237373"/>
                <a:gd name="connsiteY0" fmla="*/ 1990406 h 1990406"/>
                <a:gd name="connsiteX1" fmla="*/ 749061 w 2237373"/>
                <a:gd name="connsiteY1" fmla="*/ 0 h 1990406"/>
                <a:gd name="connsiteX2" fmla="*/ 2237373 w 2237373"/>
                <a:gd name="connsiteY2" fmla="*/ 120580 h 1990406"/>
                <a:gd name="connsiteX3" fmla="*/ 1911261 w 2237373"/>
                <a:gd name="connsiteY3" fmla="*/ 1990406 h 1990406"/>
                <a:gd name="connsiteX4" fmla="*/ 0 w 2237373"/>
                <a:gd name="connsiteY4" fmla="*/ 1990406 h 1990406"/>
                <a:gd name="connsiteX0" fmla="*/ 0 w 2237373"/>
                <a:gd name="connsiteY0" fmla="*/ 1990406 h 1990406"/>
                <a:gd name="connsiteX1" fmla="*/ 749061 w 2237373"/>
                <a:gd name="connsiteY1" fmla="*/ 0 h 1990406"/>
                <a:gd name="connsiteX2" fmla="*/ 1027006 w 2237373"/>
                <a:gd name="connsiteY2" fmla="*/ 112234 h 1990406"/>
                <a:gd name="connsiteX3" fmla="*/ 2237373 w 2237373"/>
                <a:gd name="connsiteY3" fmla="*/ 120580 h 1990406"/>
                <a:gd name="connsiteX4" fmla="*/ 1911261 w 2237373"/>
                <a:gd name="connsiteY4" fmla="*/ 1990406 h 1990406"/>
                <a:gd name="connsiteX5" fmla="*/ 0 w 2237373"/>
                <a:gd name="connsiteY5" fmla="*/ 1990406 h 1990406"/>
                <a:gd name="connsiteX0" fmla="*/ 0 w 2237373"/>
                <a:gd name="connsiteY0" fmla="*/ 1990406 h 1990406"/>
                <a:gd name="connsiteX1" fmla="*/ 749061 w 2237373"/>
                <a:gd name="connsiteY1" fmla="*/ 0 h 1990406"/>
                <a:gd name="connsiteX2" fmla="*/ 1549521 w 2237373"/>
                <a:gd name="connsiteY2" fmla="*/ 142379 h 1990406"/>
                <a:gd name="connsiteX3" fmla="*/ 2237373 w 2237373"/>
                <a:gd name="connsiteY3" fmla="*/ 120580 h 1990406"/>
                <a:gd name="connsiteX4" fmla="*/ 1911261 w 2237373"/>
                <a:gd name="connsiteY4" fmla="*/ 1990406 h 1990406"/>
                <a:gd name="connsiteX5" fmla="*/ 0 w 2237373"/>
                <a:gd name="connsiteY5" fmla="*/ 1990406 h 1990406"/>
                <a:gd name="connsiteX0" fmla="*/ 0 w 2237373"/>
                <a:gd name="connsiteY0" fmla="*/ 1879874 h 1879874"/>
                <a:gd name="connsiteX1" fmla="*/ 1090705 w 2237373"/>
                <a:gd name="connsiteY1" fmla="*/ 0 h 1879874"/>
                <a:gd name="connsiteX2" fmla="*/ 1549521 w 2237373"/>
                <a:gd name="connsiteY2" fmla="*/ 31847 h 1879874"/>
                <a:gd name="connsiteX3" fmla="*/ 2237373 w 2237373"/>
                <a:gd name="connsiteY3" fmla="*/ 10048 h 1879874"/>
                <a:gd name="connsiteX4" fmla="*/ 1911261 w 2237373"/>
                <a:gd name="connsiteY4" fmla="*/ 1879874 h 1879874"/>
                <a:gd name="connsiteX5" fmla="*/ 0 w 2237373"/>
                <a:gd name="connsiteY5" fmla="*/ 1879874 h 1879874"/>
                <a:gd name="connsiteX0" fmla="*/ 0 w 2046454"/>
                <a:gd name="connsiteY0" fmla="*/ 1879874 h 1879874"/>
                <a:gd name="connsiteX1" fmla="*/ 1090705 w 2046454"/>
                <a:gd name="connsiteY1" fmla="*/ 0 h 1879874"/>
                <a:gd name="connsiteX2" fmla="*/ 1549521 w 2046454"/>
                <a:gd name="connsiteY2" fmla="*/ 31847 h 1879874"/>
                <a:gd name="connsiteX3" fmla="*/ 2046454 w 2046454"/>
                <a:gd name="connsiteY3" fmla="*/ 10048 h 1879874"/>
                <a:gd name="connsiteX4" fmla="*/ 1911261 w 2046454"/>
                <a:gd name="connsiteY4" fmla="*/ 1879874 h 1879874"/>
                <a:gd name="connsiteX5" fmla="*/ 0 w 2046454"/>
                <a:gd name="connsiteY5" fmla="*/ 1879874 h 1879874"/>
                <a:gd name="connsiteX0" fmla="*/ 0 w 2046454"/>
                <a:gd name="connsiteY0" fmla="*/ 1879874 h 1879874"/>
                <a:gd name="connsiteX1" fmla="*/ 1090705 w 2046454"/>
                <a:gd name="connsiteY1" fmla="*/ 0 h 1879874"/>
                <a:gd name="connsiteX2" fmla="*/ 1549521 w 2046454"/>
                <a:gd name="connsiteY2" fmla="*/ 31847 h 1879874"/>
                <a:gd name="connsiteX3" fmla="*/ 2046454 w 2046454"/>
                <a:gd name="connsiteY3" fmla="*/ 10048 h 1879874"/>
                <a:gd name="connsiteX4" fmla="*/ 1690197 w 2046454"/>
                <a:gd name="connsiteY4" fmla="*/ 1780260 h 1879874"/>
                <a:gd name="connsiteX5" fmla="*/ 1911261 w 2046454"/>
                <a:gd name="connsiteY5" fmla="*/ 1879874 h 1879874"/>
                <a:gd name="connsiteX6" fmla="*/ 0 w 2046454"/>
                <a:gd name="connsiteY6" fmla="*/ 1879874 h 1879874"/>
                <a:gd name="connsiteX0" fmla="*/ 0 w 2046454"/>
                <a:gd name="connsiteY0" fmla="*/ 1879874 h 1879874"/>
                <a:gd name="connsiteX1" fmla="*/ 1090705 w 2046454"/>
                <a:gd name="connsiteY1" fmla="*/ 0 h 1879874"/>
                <a:gd name="connsiteX2" fmla="*/ 1549521 w 2046454"/>
                <a:gd name="connsiteY2" fmla="*/ 31847 h 1879874"/>
                <a:gd name="connsiteX3" fmla="*/ 2046454 w 2046454"/>
                <a:gd name="connsiteY3" fmla="*/ 10048 h 1879874"/>
                <a:gd name="connsiteX4" fmla="*/ 1690197 w 2046454"/>
                <a:gd name="connsiteY4" fmla="*/ 1780260 h 1879874"/>
                <a:gd name="connsiteX5" fmla="*/ 1559569 w 2046454"/>
                <a:gd name="connsiteY5" fmla="*/ 1849729 h 1879874"/>
                <a:gd name="connsiteX6" fmla="*/ 0 w 2046454"/>
                <a:gd name="connsiteY6" fmla="*/ 1879874 h 1879874"/>
                <a:gd name="connsiteX0" fmla="*/ 0 w 2187006"/>
                <a:gd name="connsiteY0" fmla="*/ 1879874 h 1879874"/>
                <a:gd name="connsiteX1" fmla="*/ 1090705 w 2187006"/>
                <a:gd name="connsiteY1" fmla="*/ 0 h 1879874"/>
                <a:gd name="connsiteX2" fmla="*/ 1549521 w 2187006"/>
                <a:gd name="connsiteY2" fmla="*/ 31847 h 1879874"/>
                <a:gd name="connsiteX3" fmla="*/ 2046454 w 2187006"/>
                <a:gd name="connsiteY3" fmla="*/ 10048 h 1879874"/>
                <a:gd name="connsiteX4" fmla="*/ 2182354 w 2187006"/>
                <a:gd name="connsiteY4" fmla="*/ 1847252 h 1879874"/>
                <a:gd name="connsiteX5" fmla="*/ 1559569 w 2187006"/>
                <a:gd name="connsiteY5" fmla="*/ 1849729 h 1879874"/>
                <a:gd name="connsiteX6" fmla="*/ 0 w 2187006"/>
                <a:gd name="connsiteY6" fmla="*/ 1879874 h 1879874"/>
                <a:gd name="connsiteX0" fmla="*/ 0 w 2046468"/>
                <a:gd name="connsiteY0" fmla="*/ 1879874 h 1879874"/>
                <a:gd name="connsiteX1" fmla="*/ 1090705 w 2046468"/>
                <a:gd name="connsiteY1" fmla="*/ 0 h 1879874"/>
                <a:gd name="connsiteX2" fmla="*/ 1549521 w 2046468"/>
                <a:gd name="connsiteY2" fmla="*/ 31847 h 1879874"/>
                <a:gd name="connsiteX3" fmla="*/ 2046454 w 2046468"/>
                <a:gd name="connsiteY3" fmla="*/ 10048 h 1879874"/>
                <a:gd name="connsiteX4" fmla="*/ 1559569 w 2046468"/>
                <a:gd name="connsiteY4" fmla="*/ 1849729 h 1879874"/>
                <a:gd name="connsiteX5" fmla="*/ 0 w 2046468"/>
                <a:gd name="connsiteY5" fmla="*/ 1879874 h 1879874"/>
                <a:gd name="connsiteX0" fmla="*/ 0 w 2046459"/>
                <a:gd name="connsiteY0" fmla="*/ 1879874 h 1879874"/>
                <a:gd name="connsiteX1" fmla="*/ 1090705 w 2046459"/>
                <a:gd name="connsiteY1" fmla="*/ 0 h 1879874"/>
                <a:gd name="connsiteX2" fmla="*/ 1549521 w 2046459"/>
                <a:gd name="connsiteY2" fmla="*/ 31847 h 1879874"/>
                <a:gd name="connsiteX3" fmla="*/ 2046454 w 2046459"/>
                <a:gd name="connsiteY3" fmla="*/ 10048 h 1879874"/>
                <a:gd name="connsiteX4" fmla="*/ 1559569 w 2046459"/>
                <a:gd name="connsiteY4" fmla="*/ 1849729 h 1879874"/>
                <a:gd name="connsiteX5" fmla="*/ 0 w 2046459"/>
                <a:gd name="connsiteY5" fmla="*/ 1879874 h 1879874"/>
                <a:gd name="connsiteX0" fmla="*/ 0 w 2047493"/>
                <a:gd name="connsiteY0" fmla="*/ 1879874 h 1879874"/>
                <a:gd name="connsiteX1" fmla="*/ 1090705 w 2047493"/>
                <a:gd name="connsiteY1" fmla="*/ 0 h 1879874"/>
                <a:gd name="connsiteX2" fmla="*/ 1549521 w 2047493"/>
                <a:gd name="connsiteY2" fmla="*/ 31847 h 1879874"/>
                <a:gd name="connsiteX3" fmla="*/ 2046454 w 2047493"/>
                <a:gd name="connsiteY3" fmla="*/ 10048 h 1879874"/>
                <a:gd name="connsiteX4" fmla="*/ 1940593 w 2047493"/>
                <a:gd name="connsiteY4" fmla="*/ 1849729 h 1879874"/>
                <a:gd name="connsiteX5" fmla="*/ 0 w 2047493"/>
                <a:gd name="connsiteY5" fmla="*/ 1879874 h 1879874"/>
                <a:gd name="connsiteX0" fmla="*/ 0 w 2046472"/>
                <a:gd name="connsiteY0" fmla="*/ 1879874 h 1879874"/>
                <a:gd name="connsiteX1" fmla="*/ 1090705 w 2046472"/>
                <a:gd name="connsiteY1" fmla="*/ 0 h 1879874"/>
                <a:gd name="connsiteX2" fmla="*/ 1549521 w 2046472"/>
                <a:gd name="connsiteY2" fmla="*/ 31847 h 1879874"/>
                <a:gd name="connsiteX3" fmla="*/ 2046454 w 2046472"/>
                <a:gd name="connsiteY3" fmla="*/ 10048 h 1879874"/>
                <a:gd name="connsiteX4" fmla="*/ 1940593 w 2046472"/>
                <a:gd name="connsiteY4" fmla="*/ 1849729 h 1879874"/>
                <a:gd name="connsiteX5" fmla="*/ 0 w 2046472"/>
                <a:gd name="connsiteY5" fmla="*/ 1879874 h 1879874"/>
                <a:gd name="connsiteX0" fmla="*/ 0 w 2046472"/>
                <a:gd name="connsiteY0" fmla="*/ 1869826 h 1869826"/>
                <a:gd name="connsiteX1" fmla="*/ 979573 w 2046472"/>
                <a:gd name="connsiteY1" fmla="*/ 157431 h 1869826"/>
                <a:gd name="connsiteX2" fmla="*/ 1549521 w 2046472"/>
                <a:gd name="connsiteY2" fmla="*/ 21799 h 1869826"/>
                <a:gd name="connsiteX3" fmla="*/ 2046454 w 2046472"/>
                <a:gd name="connsiteY3" fmla="*/ 0 h 1869826"/>
                <a:gd name="connsiteX4" fmla="*/ 1940593 w 2046472"/>
                <a:gd name="connsiteY4" fmla="*/ 1839681 h 1869826"/>
                <a:gd name="connsiteX5" fmla="*/ 0 w 2046472"/>
                <a:gd name="connsiteY5" fmla="*/ 1869826 h 1869826"/>
                <a:gd name="connsiteX0" fmla="*/ 0 w 2046472"/>
                <a:gd name="connsiteY0" fmla="*/ 1869826 h 1869826"/>
                <a:gd name="connsiteX1" fmla="*/ 979573 w 2046472"/>
                <a:gd name="connsiteY1" fmla="*/ 157431 h 1869826"/>
                <a:gd name="connsiteX2" fmla="*/ 1533645 w 2046472"/>
                <a:gd name="connsiteY2" fmla="*/ 172530 h 1869826"/>
                <a:gd name="connsiteX3" fmla="*/ 2046454 w 2046472"/>
                <a:gd name="connsiteY3" fmla="*/ 0 h 1869826"/>
                <a:gd name="connsiteX4" fmla="*/ 1940593 w 2046472"/>
                <a:gd name="connsiteY4" fmla="*/ 1839681 h 1869826"/>
                <a:gd name="connsiteX5" fmla="*/ 0 w 2046472"/>
                <a:gd name="connsiteY5" fmla="*/ 1869826 h 1869826"/>
                <a:gd name="connsiteX0" fmla="*/ 0 w 2602118"/>
                <a:gd name="connsiteY0" fmla="*/ 1719095 h 1719095"/>
                <a:gd name="connsiteX1" fmla="*/ 979573 w 2602118"/>
                <a:gd name="connsiteY1" fmla="*/ 6700 h 1719095"/>
                <a:gd name="connsiteX2" fmla="*/ 1533645 w 2602118"/>
                <a:gd name="connsiteY2" fmla="*/ 21799 h 1719095"/>
                <a:gd name="connsiteX3" fmla="*/ 2602115 w 2602118"/>
                <a:gd name="connsiteY3" fmla="*/ 0 h 1719095"/>
                <a:gd name="connsiteX4" fmla="*/ 1940593 w 2602118"/>
                <a:gd name="connsiteY4" fmla="*/ 1688950 h 1719095"/>
                <a:gd name="connsiteX5" fmla="*/ 0 w 2602118"/>
                <a:gd name="connsiteY5" fmla="*/ 1719095 h 1719095"/>
                <a:gd name="connsiteX0" fmla="*/ 0 w 2602119"/>
                <a:gd name="connsiteY0" fmla="*/ 1719095 h 1719095"/>
                <a:gd name="connsiteX1" fmla="*/ 979573 w 2602119"/>
                <a:gd name="connsiteY1" fmla="*/ 6700 h 1719095"/>
                <a:gd name="connsiteX2" fmla="*/ 1533645 w 2602119"/>
                <a:gd name="connsiteY2" fmla="*/ 21799 h 1719095"/>
                <a:gd name="connsiteX3" fmla="*/ 2602115 w 2602119"/>
                <a:gd name="connsiteY3" fmla="*/ 0 h 1719095"/>
                <a:gd name="connsiteX4" fmla="*/ 1940593 w 2602119"/>
                <a:gd name="connsiteY4" fmla="*/ 1688950 h 1719095"/>
                <a:gd name="connsiteX5" fmla="*/ 0 w 2602119"/>
                <a:gd name="connsiteY5" fmla="*/ 1719095 h 1719095"/>
                <a:gd name="connsiteX0" fmla="*/ 0 w 2602115"/>
                <a:gd name="connsiteY0" fmla="*/ 1719095 h 1719095"/>
                <a:gd name="connsiteX1" fmla="*/ 979573 w 2602115"/>
                <a:gd name="connsiteY1" fmla="*/ 6700 h 1719095"/>
                <a:gd name="connsiteX2" fmla="*/ 1533645 w 2602115"/>
                <a:gd name="connsiteY2" fmla="*/ 21799 h 1719095"/>
                <a:gd name="connsiteX3" fmla="*/ 2602115 w 2602115"/>
                <a:gd name="connsiteY3" fmla="*/ 0 h 1719095"/>
                <a:gd name="connsiteX4" fmla="*/ 1940593 w 2602115"/>
                <a:gd name="connsiteY4" fmla="*/ 1688950 h 1719095"/>
                <a:gd name="connsiteX5" fmla="*/ 0 w 2602115"/>
                <a:gd name="connsiteY5" fmla="*/ 1719095 h 1719095"/>
                <a:gd name="connsiteX0" fmla="*/ 0 w 2602115"/>
                <a:gd name="connsiteY0" fmla="*/ 1719095 h 1719095"/>
                <a:gd name="connsiteX1" fmla="*/ 662053 w 2602115"/>
                <a:gd name="connsiteY1" fmla="*/ 23448 h 1719095"/>
                <a:gd name="connsiteX2" fmla="*/ 1533645 w 2602115"/>
                <a:gd name="connsiteY2" fmla="*/ 21799 h 1719095"/>
                <a:gd name="connsiteX3" fmla="*/ 2602115 w 2602115"/>
                <a:gd name="connsiteY3" fmla="*/ 0 h 1719095"/>
                <a:gd name="connsiteX4" fmla="*/ 1940593 w 2602115"/>
                <a:gd name="connsiteY4" fmla="*/ 1688950 h 1719095"/>
                <a:gd name="connsiteX5" fmla="*/ 0 w 2602115"/>
                <a:gd name="connsiteY5" fmla="*/ 1719095 h 1719095"/>
                <a:gd name="connsiteX0" fmla="*/ 0 w 2602115"/>
                <a:gd name="connsiteY0" fmla="*/ 1719095 h 1719095"/>
                <a:gd name="connsiteX1" fmla="*/ 646177 w 2602115"/>
                <a:gd name="connsiteY1" fmla="*/ 23448 h 1719095"/>
                <a:gd name="connsiteX2" fmla="*/ 1533645 w 2602115"/>
                <a:gd name="connsiteY2" fmla="*/ 21799 h 1719095"/>
                <a:gd name="connsiteX3" fmla="*/ 2602115 w 2602115"/>
                <a:gd name="connsiteY3" fmla="*/ 0 h 1719095"/>
                <a:gd name="connsiteX4" fmla="*/ 1940593 w 2602115"/>
                <a:gd name="connsiteY4" fmla="*/ 1688950 h 1719095"/>
                <a:gd name="connsiteX5" fmla="*/ 0 w 2602115"/>
                <a:gd name="connsiteY5" fmla="*/ 1719095 h 1719095"/>
                <a:gd name="connsiteX0" fmla="*/ 0 w 2602115"/>
                <a:gd name="connsiteY0" fmla="*/ 1719095 h 1719095"/>
                <a:gd name="connsiteX1" fmla="*/ 646177 w 2602115"/>
                <a:gd name="connsiteY1" fmla="*/ 23448 h 1719095"/>
                <a:gd name="connsiteX2" fmla="*/ 1533645 w 2602115"/>
                <a:gd name="connsiteY2" fmla="*/ 21799 h 1719095"/>
                <a:gd name="connsiteX3" fmla="*/ 2602115 w 2602115"/>
                <a:gd name="connsiteY3" fmla="*/ 0 h 1719095"/>
                <a:gd name="connsiteX4" fmla="*/ 1940593 w 2602115"/>
                <a:gd name="connsiteY4" fmla="*/ 1717446 h 1719095"/>
                <a:gd name="connsiteX5" fmla="*/ 0 w 2602115"/>
                <a:gd name="connsiteY5" fmla="*/ 1719095 h 1719095"/>
                <a:gd name="connsiteX0" fmla="*/ 0 w 2594870"/>
                <a:gd name="connsiteY0" fmla="*/ 1699221 h 1699221"/>
                <a:gd name="connsiteX1" fmla="*/ 646177 w 2594870"/>
                <a:gd name="connsiteY1" fmla="*/ 3574 h 1699221"/>
                <a:gd name="connsiteX2" fmla="*/ 1533645 w 2594870"/>
                <a:gd name="connsiteY2" fmla="*/ 1925 h 1699221"/>
                <a:gd name="connsiteX3" fmla="*/ 2594870 w 2594870"/>
                <a:gd name="connsiteY3" fmla="*/ 8621 h 1699221"/>
                <a:gd name="connsiteX4" fmla="*/ 1940593 w 2594870"/>
                <a:gd name="connsiteY4" fmla="*/ 1697572 h 1699221"/>
                <a:gd name="connsiteX5" fmla="*/ 0 w 2594870"/>
                <a:gd name="connsiteY5" fmla="*/ 1699221 h 169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4870" h="1699221">
                  <a:moveTo>
                    <a:pt x="0" y="1699221"/>
                  </a:moveTo>
                  <a:lnTo>
                    <a:pt x="646177" y="3574"/>
                  </a:lnTo>
                  <a:cubicBezTo>
                    <a:pt x="658438" y="10840"/>
                    <a:pt x="1521384" y="-5341"/>
                    <a:pt x="1533645" y="1925"/>
                  </a:cubicBezTo>
                  <a:lnTo>
                    <a:pt x="2594870" y="8621"/>
                  </a:lnTo>
                  <a:cubicBezTo>
                    <a:pt x="1977380" y="1617933"/>
                    <a:pt x="2154662" y="1134717"/>
                    <a:pt x="1940593" y="1697572"/>
                  </a:cubicBezTo>
                  <a:lnTo>
                    <a:pt x="0" y="1699221"/>
                  </a:lnTo>
                  <a:close/>
                </a:path>
              </a:pathLst>
            </a:custGeom>
            <a:solidFill>
              <a:schemeClr val="tx1">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239" name="Trapezoid 238"/>
            <p:cNvSpPr/>
            <p:nvPr/>
          </p:nvSpPr>
          <p:spPr bwMode="auto">
            <a:xfrm>
              <a:off x="1597549" y="4913692"/>
              <a:ext cx="2591381" cy="1371462"/>
            </a:xfrm>
            <a:prstGeom prst="trapezoid">
              <a:avLst>
                <a:gd name="adj" fmla="val 21546"/>
              </a:avLst>
            </a:prstGeom>
            <a:solidFill>
              <a:schemeClr val="tx1">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lnSpc>
                  <a:spcPct val="90000"/>
                </a:lnSpc>
                <a:spcBef>
                  <a:spcPct val="0"/>
                </a:spcBef>
                <a:spcAft>
                  <a:spcPct val="0"/>
                </a:spcAft>
              </a:pPr>
              <a:endParaRPr lang="en-US" sz="1500" spc="-38" dirty="0">
                <a:gradFill>
                  <a:gsLst>
                    <a:gs pos="0">
                      <a:schemeClr val="bg1"/>
                    </a:gs>
                    <a:gs pos="100000">
                      <a:schemeClr val="bg1"/>
                    </a:gs>
                  </a:gsLst>
                  <a:lin ang="5400000" scaled="0"/>
                </a:gradFill>
              </a:endParaRPr>
            </a:p>
          </p:txBody>
        </p:sp>
        <p:sp>
          <p:nvSpPr>
            <p:cNvPr id="224" name="TextBox 223"/>
            <p:cNvSpPr txBox="1"/>
            <p:nvPr/>
          </p:nvSpPr>
          <p:spPr>
            <a:xfrm>
              <a:off x="2593833" y="5353461"/>
              <a:ext cx="1608248" cy="307897"/>
            </a:xfrm>
            <a:prstGeom prst="rect">
              <a:avLst/>
            </a:prstGeom>
            <a:noFill/>
            <a:ln w="19050" cmpd="sng">
              <a:noFill/>
            </a:ln>
          </p:spPr>
          <p:txBody>
            <a:bodyPr lIns="68669" tIns="34335" rIns="68669" bIns="34335">
              <a:spAutoFit/>
            </a:bodyPr>
            <a:lstStyle/>
            <a:p>
              <a:pPr algn="ctr">
                <a:defRPr/>
              </a:pPr>
              <a:r>
                <a:rPr lang="en-US" sz="1050" dirty="0">
                  <a:gradFill>
                    <a:gsLst>
                      <a:gs pos="40708">
                        <a:schemeClr val="bg1"/>
                      </a:gs>
                      <a:gs pos="73000">
                        <a:schemeClr val="bg1"/>
                      </a:gs>
                    </a:gsLst>
                    <a:lin ang="5400000" scaled="0"/>
                  </a:gradFill>
                </a:rPr>
                <a:t>Storage pool</a:t>
              </a:r>
            </a:p>
          </p:txBody>
        </p:sp>
        <p:pic>
          <p:nvPicPr>
            <p:cNvPr id="225" name="Hyper-V logo"/>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643783" y="5779712"/>
              <a:ext cx="619272" cy="430588"/>
            </a:xfrm>
            <a:prstGeom prst="rect">
              <a:avLst/>
            </a:prstGeom>
            <a:noFill/>
            <a:ln w="9525">
              <a:noFill/>
              <a:miter lim="800000"/>
              <a:headEnd/>
              <a:tailEnd/>
            </a:ln>
          </p:spPr>
        </p:pic>
        <p:pic>
          <p:nvPicPr>
            <p:cNvPr id="226" name="Hyper-V logo"/>
            <p:cNvPicPr>
              <a:picLocks noChangeAspect="1" noChangeArrowheads="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665272" y="5779712"/>
              <a:ext cx="619272" cy="430588"/>
            </a:xfrm>
            <a:prstGeom prst="rect">
              <a:avLst/>
            </a:prstGeom>
            <a:noFill/>
            <a:ln w="9525">
              <a:noFill/>
              <a:miter lim="800000"/>
              <a:headEnd/>
              <a:tailEnd/>
            </a:ln>
          </p:spPr>
        </p:pic>
        <p:pic>
          <p:nvPicPr>
            <p:cNvPr id="227" name="Hyper-V logo"/>
            <p:cNvPicPr>
              <a:picLocks noChangeAspect="1" noChangeArrowheads="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309930" y="5847614"/>
              <a:ext cx="277813" cy="294787"/>
            </a:xfrm>
            <a:prstGeom prst="rect">
              <a:avLst/>
            </a:prstGeom>
            <a:noFill/>
            <a:ln w="9525">
              <a:noFill/>
              <a:miter lim="800000"/>
              <a:headEnd/>
              <a:tailEnd/>
            </a:ln>
          </p:spPr>
        </p:pic>
        <p:pic>
          <p:nvPicPr>
            <p:cNvPr id="228" name="Hyper-V logo"/>
            <p:cNvPicPr>
              <a:picLocks noChangeAspect="1" noChangeArrowheads="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582810" y="5903882"/>
              <a:ext cx="216470" cy="229696"/>
            </a:xfrm>
            <a:prstGeom prst="rect">
              <a:avLst/>
            </a:prstGeom>
            <a:noFill/>
            <a:ln w="9525">
              <a:noFill/>
              <a:miter lim="800000"/>
              <a:headEnd/>
              <a:tailEnd/>
            </a:ln>
          </p:spPr>
        </p:pic>
        <p:pic>
          <p:nvPicPr>
            <p:cNvPr id="229" name="Hyper-V logo"/>
            <p:cNvPicPr>
              <a:picLocks noChangeAspect="1" noChangeArrowheads="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745918" y="5757190"/>
              <a:ext cx="618733" cy="430213"/>
            </a:xfrm>
            <a:prstGeom prst="rect">
              <a:avLst/>
            </a:prstGeom>
            <a:noFill/>
            <a:ln w="9525">
              <a:noFill/>
              <a:miter lim="800000"/>
              <a:headEnd/>
              <a:tailEnd/>
            </a:ln>
          </p:spPr>
        </p:pic>
        <p:pic>
          <p:nvPicPr>
            <p:cNvPr id="230" name="Hyper-V logo"/>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557763" y="5824866"/>
              <a:ext cx="404391" cy="340280"/>
            </a:xfrm>
            <a:prstGeom prst="rect">
              <a:avLst/>
            </a:prstGeom>
            <a:noFill/>
            <a:ln w="9525">
              <a:noFill/>
              <a:miter lim="800000"/>
              <a:headEnd/>
              <a:tailEnd/>
            </a:ln>
          </p:spPr>
        </p:pic>
        <p:pic>
          <p:nvPicPr>
            <p:cNvPr id="231" name="Hyper-V logo"/>
            <p:cNvPicPr>
              <a:picLocks noChangeAspect="1" noChangeArrowheads="1"/>
            </p:cNvPicPr>
            <p:nvPr/>
          </p:nvPicPr>
          <p:blipFill>
            <a:blip r:embed="rId1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687464" y="5771035"/>
              <a:ext cx="343439" cy="364421"/>
            </a:xfrm>
            <a:prstGeom prst="rect">
              <a:avLst/>
            </a:prstGeom>
            <a:noFill/>
            <a:ln w="9525">
              <a:noFill/>
              <a:miter lim="800000"/>
              <a:headEnd/>
              <a:tailEnd/>
            </a:ln>
          </p:spPr>
        </p:pic>
        <p:pic>
          <p:nvPicPr>
            <p:cNvPr id="232" name="Hyper-V logo"/>
            <p:cNvPicPr>
              <a:picLocks noChangeAspect="1" noChangeArrowheads="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893469" y="5912705"/>
              <a:ext cx="216470" cy="229696"/>
            </a:xfrm>
            <a:prstGeom prst="rect">
              <a:avLst/>
            </a:prstGeom>
            <a:noFill/>
            <a:ln w="9525">
              <a:noFill/>
              <a:miter lim="800000"/>
              <a:headEnd/>
              <a:tailEnd/>
            </a:ln>
          </p:spPr>
        </p:pic>
        <p:pic>
          <p:nvPicPr>
            <p:cNvPr id="233" name="Hyper-V logo"/>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015655" y="5684010"/>
              <a:ext cx="423682" cy="449568"/>
            </a:xfrm>
            <a:prstGeom prst="rect">
              <a:avLst/>
            </a:prstGeom>
            <a:noFill/>
            <a:ln w="9525">
              <a:noFill/>
              <a:miter lim="800000"/>
              <a:headEnd/>
              <a:tailEnd/>
            </a:ln>
          </p:spPr>
        </p:pic>
        <p:sp>
          <p:nvSpPr>
            <p:cNvPr id="234" name="AutoShape 132"/>
            <p:cNvSpPr>
              <a:spLocks noChangeArrowheads="1"/>
            </p:cNvSpPr>
            <p:nvPr/>
          </p:nvSpPr>
          <p:spPr bwMode="auto">
            <a:xfrm>
              <a:off x="1588442" y="5133985"/>
              <a:ext cx="3841163" cy="1125517"/>
            </a:xfrm>
            <a:prstGeom prst="roundRect">
              <a:avLst>
                <a:gd name="adj" fmla="val 7972"/>
              </a:avLst>
            </a:prstGeom>
            <a:noFill/>
            <a:ln w="19050" cmpd="sng">
              <a:solidFill>
                <a:schemeClr val="tx1"/>
              </a:solidFill>
              <a:prstDash val="sysDot"/>
              <a:round/>
              <a:headEnd/>
              <a:tailEnd/>
            </a:ln>
          </p:spPr>
          <p:txBody>
            <a:bodyPr wrap="none" anchor="ctr"/>
            <a:lstStyle/>
            <a:p>
              <a:endParaRPr lang="en-US" sz="1350" dirty="0">
                <a:ln>
                  <a:solidFill>
                    <a:srgbClr val="000000"/>
                  </a:solidFill>
                </a:ln>
                <a:solidFill>
                  <a:srgbClr val="000000"/>
                </a:solidFill>
              </a:endParaRPr>
            </a:p>
          </p:txBody>
        </p:sp>
        <p:sp>
          <p:nvSpPr>
            <p:cNvPr id="235" name="AutoShape 132"/>
            <p:cNvSpPr>
              <a:spLocks noChangeArrowheads="1"/>
            </p:cNvSpPr>
            <p:nvPr/>
          </p:nvSpPr>
          <p:spPr bwMode="auto">
            <a:xfrm>
              <a:off x="5582009" y="5133985"/>
              <a:ext cx="2011680" cy="1125517"/>
            </a:xfrm>
            <a:prstGeom prst="roundRect">
              <a:avLst>
                <a:gd name="adj" fmla="val 7972"/>
              </a:avLst>
            </a:prstGeom>
            <a:noFill/>
            <a:ln w="19050" cmpd="sng">
              <a:solidFill>
                <a:schemeClr val="tx1"/>
              </a:solidFill>
              <a:prstDash val="sysDot"/>
              <a:round/>
              <a:headEnd/>
              <a:tailEnd/>
            </a:ln>
          </p:spPr>
          <p:txBody>
            <a:bodyPr wrap="none" anchor="ctr"/>
            <a:lstStyle/>
            <a:p>
              <a:endParaRPr lang="en-US" sz="1350" dirty="0">
                <a:ln>
                  <a:solidFill>
                    <a:srgbClr val="000000"/>
                  </a:solidFill>
                </a:ln>
                <a:solidFill>
                  <a:srgbClr val="000000"/>
                </a:solidFill>
              </a:endParaRPr>
            </a:p>
          </p:txBody>
        </p:sp>
        <p:pic>
          <p:nvPicPr>
            <p:cNvPr id="236" name="Hyper-V logo"/>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088521" y="5685888"/>
              <a:ext cx="423682" cy="449568"/>
            </a:xfrm>
            <a:prstGeom prst="rect">
              <a:avLst/>
            </a:prstGeom>
            <a:noFill/>
            <a:ln w="9525">
              <a:noFill/>
              <a:miter lim="800000"/>
              <a:headEnd/>
              <a:tailEnd/>
            </a:ln>
          </p:spPr>
        </p:pic>
        <p:sp>
          <p:nvSpPr>
            <p:cNvPr id="237" name="AutoShape 132"/>
            <p:cNvSpPr>
              <a:spLocks noChangeArrowheads="1"/>
            </p:cNvSpPr>
            <p:nvPr/>
          </p:nvSpPr>
          <p:spPr bwMode="auto">
            <a:xfrm>
              <a:off x="5586356" y="5133985"/>
              <a:ext cx="3066082" cy="1125517"/>
            </a:xfrm>
            <a:prstGeom prst="roundRect">
              <a:avLst>
                <a:gd name="adj" fmla="val 7972"/>
              </a:avLst>
            </a:prstGeom>
            <a:noFill/>
            <a:ln w="19050" cmpd="sng">
              <a:solidFill>
                <a:schemeClr val="tx1"/>
              </a:solidFill>
              <a:prstDash val="sysDot"/>
              <a:round/>
              <a:headEnd/>
              <a:tailEnd/>
            </a:ln>
          </p:spPr>
          <p:txBody>
            <a:bodyPr wrap="none" anchor="ctr"/>
            <a:lstStyle/>
            <a:p>
              <a:endParaRPr lang="en-US" sz="1350" dirty="0">
                <a:ln>
                  <a:solidFill>
                    <a:srgbClr val="000000"/>
                  </a:solidFill>
                </a:ln>
                <a:solidFill>
                  <a:srgbClr val="000000"/>
                </a:solidFill>
              </a:endParaRPr>
            </a:p>
          </p:txBody>
        </p:sp>
        <p:grpSp>
          <p:nvGrpSpPr>
            <p:cNvPr id="242" name="Group 241"/>
            <p:cNvGrpSpPr/>
            <p:nvPr/>
          </p:nvGrpSpPr>
          <p:grpSpPr>
            <a:xfrm>
              <a:off x="1891278" y="4331732"/>
              <a:ext cx="2002536" cy="586053"/>
              <a:chOff x="1817192" y="4307417"/>
              <a:chExt cx="2002536" cy="586053"/>
            </a:xfrm>
          </p:grpSpPr>
          <p:sp>
            <p:nvSpPr>
              <p:cNvPr id="243" name="Rounded Rectangle 242"/>
              <p:cNvSpPr/>
              <p:nvPr/>
            </p:nvSpPr>
            <p:spPr>
              <a:xfrm>
                <a:off x="1817192" y="4307417"/>
                <a:ext cx="2002536" cy="586053"/>
              </a:xfrm>
              <a:prstGeom prst="roundRect">
                <a:avLst>
                  <a:gd name="adj" fmla="val 0"/>
                </a:avLst>
              </a:prstGeom>
              <a:solidFill>
                <a:schemeClr val="accent1">
                  <a:lumMod val="60000"/>
                  <a:lumOff val="40000"/>
                </a:schemeClr>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68669" tIns="34335" rIns="68669" bIns="34335" anchor="ctr"/>
              <a:lstStyle/>
              <a:p>
                <a:pPr algn="ctr">
                  <a:defRPr/>
                </a:pPr>
                <a:endParaRPr lang="en-US" sz="1350" dirty="0"/>
              </a:p>
            </p:txBody>
          </p:sp>
          <p:sp>
            <p:nvSpPr>
              <p:cNvPr id="244" name="TextBox 243"/>
              <p:cNvSpPr txBox="1"/>
              <p:nvPr/>
            </p:nvSpPr>
            <p:spPr>
              <a:xfrm>
                <a:off x="1995007" y="4446293"/>
                <a:ext cx="1787991" cy="277120"/>
              </a:xfrm>
              <a:prstGeom prst="rect">
                <a:avLst/>
              </a:prstGeom>
              <a:noFill/>
            </p:spPr>
            <p:txBody>
              <a:bodyPr wrap="square" lIns="68669" tIns="34335" rIns="68669" bIns="34335">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defRPr/>
                </a:pPr>
                <a:r>
                  <a:rPr lang="en-US" sz="900" b="0" dirty="0">
                    <a:gradFill>
                      <a:gsLst>
                        <a:gs pos="1250">
                          <a:schemeClr val="bg1"/>
                        </a:gs>
                        <a:gs pos="100000">
                          <a:schemeClr val="bg1"/>
                        </a:gs>
                      </a:gsLst>
                      <a:lin ang="5400000" scaled="0"/>
                    </a:gradFill>
                    <a:effectLst/>
                  </a:rPr>
                  <a:t>Storage space</a:t>
                </a:r>
              </a:p>
            </p:txBody>
          </p:sp>
          <p:pic>
            <p:nvPicPr>
              <p:cNvPr id="245" name="Picture 1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bwMode="auto">
              <a:xfrm>
                <a:off x="1954745" y="4424626"/>
                <a:ext cx="320062" cy="33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 name="Group 245"/>
            <p:cNvGrpSpPr/>
            <p:nvPr/>
          </p:nvGrpSpPr>
          <p:grpSpPr>
            <a:xfrm>
              <a:off x="4035168" y="4331732"/>
              <a:ext cx="2045186" cy="586053"/>
              <a:chOff x="1817191" y="4307417"/>
              <a:chExt cx="2045186" cy="586053"/>
            </a:xfrm>
          </p:grpSpPr>
          <p:sp>
            <p:nvSpPr>
              <p:cNvPr id="247" name="Rounded Rectangle 246"/>
              <p:cNvSpPr/>
              <p:nvPr/>
            </p:nvSpPr>
            <p:spPr>
              <a:xfrm>
                <a:off x="1817191" y="4307417"/>
                <a:ext cx="2002536" cy="586053"/>
              </a:xfrm>
              <a:prstGeom prst="roundRect">
                <a:avLst>
                  <a:gd name="adj" fmla="val 0"/>
                </a:avLst>
              </a:prstGeom>
              <a:solidFill>
                <a:schemeClr val="accent1">
                  <a:lumMod val="60000"/>
                  <a:lumOff val="40000"/>
                </a:schemeClr>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68669" tIns="34335" rIns="68669" bIns="34335" anchor="ctr"/>
              <a:lstStyle/>
              <a:p>
                <a:pPr algn="ctr">
                  <a:defRPr/>
                </a:pPr>
                <a:endParaRPr lang="en-US" sz="1350" dirty="0"/>
              </a:p>
            </p:txBody>
          </p:sp>
          <p:sp>
            <p:nvSpPr>
              <p:cNvPr id="248" name="TextBox 247"/>
              <p:cNvSpPr txBox="1"/>
              <p:nvPr/>
            </p:nvSpPr>
            <p:spPr>
              <a:xfrm>
                <a:off x="2074386" y="4462168"/>
                <a:ext cx="1787991" cy="277120"/>
              </a:xfrm>
              <a:prstGeom prst="rect">
                <a:avLst/>
              </a:prstGeom>
              <a:noFill/>
            </p:spPr>
            <p:txBody>
              <a:bodyPr wrap="square" lIns="68669" tIns="34335" rIns="68669" bIns="34335">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defRPr/>
                </a:pPr>
                <a:r>
                  <a:rPr lang="en-US" sz="900" b="0" dirty="0">
                    <a:gradFill>
                      <a:gsLst>
                        <a:gs pos="1250">
                          <a:schemeClr val="bg1"/>
                        </a:gs>
                        <a:gs pos="100000">
                          <a:schemeClr val="bg1"/>
                        </a:gs>
                      </a:gsLst>
                      <a:lin ang="5400000" scaled="0"/>
                    </a:gradFill>
                    <a:effectLst/>
                  </a:rPr>
                  <a:t>Storage space</a:t>
                </a:r>
              </a:p>
            </p:txBody>
          </p:sp>
          <p:pic>
            <p:nvPicPr>
              <p:cNvPr id="249" name="Picture 1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bwMode="auto">
              <a:xfrm>
                <a:off x="1954745" y="4424626"/>
                <a:ext cx="320062" cy="33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0" name="Group 249"/>
            <p:cNvGrpSpPr/>
            <p:nvPr/>
          </p:nvGrpSpPr>
          <p:grpSpPr>
            <a:xfrm>
              <a:off x="6186992" y="4323133"/>
              <a:ext cx="2029310" cy="603250"/>
              <a:chOff x="1817192" y="4312173"/>
              <a:chExt cx="2029310" cy="603250"/>
            </a:xfrm>
          </p:grpSpPr>
          <p:sp>
            <p:nvSpPr>
              <p:cNvPr id="251" name="Rounded Rectangle 250"/>
              <p:cNvSpPr/>
              <p:nvPr/>
            </p:nvSpPr>
            <p:spPr>
              <a:xfrm>
                <a:off x="1817192" y="4312173"/>
                <a:ext cx="2002536" cy="603250"/>
              </a:xfrm>
              <a:prstGeom prst="roundRect">
                <a:avLst>
                  <a:gd name="adj" fmla="val 0"/>
                </a:avLst>
              </a:prstGeom>
              <a:solidFill>
                <a:schemeClr val="accent1">
                  <a:lumMod val="60000"/>
                  <a:lumOff val="40000"/>
                </a:schemeClr>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68669" tIns="34335" rIns="68669" bIns="34335" anchor="ctr"/>
              <a:lstStyle/>
              <a:p>
                <a:pPr algn="ctr">
                  <a:defRPr/>
                </a:pPr>
                <a:endParaRPr lang="en-US" sz="1350" dirty="0"/>
              </a:p>
            </p:txBody>
          </p:sp>
          <p:sp>
            <p:nvSpPr>
              <p:cNvPr id="252" name="TextBox 251"/>
              <p:cNvSpPr txBox="1"/>
              <p:nvPr/>
            </p:nvSpPr>
            <p:spPr>
              <a:xfrm>
                <a:off x="2058511" y="4446293"/>
                <a:ext cx="1787991" cy="277120"/>
              </a:xfrm>
              <a:prstGeom prst="rect">
                <a:avLst/>
              </a:prstGeom>
              <a:noFill/>
            </p:spPr>
            <p:txBody>
              <a:bodyPr wrap="square" lIns="68669" tIns="34335" rIns="68669" bIns="34335">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defRPr/>
                </a:pPr>
                <a:r>
                  <a:rPr lang="en-US" sz="900" b="0" dirty="0">
                    <a:gradFill>
                      <a:gsLst>
                        <a:gs pos="1250">
                          <a:schemeClr val="bg1"/>
                        </a:gs>
                        <a:gs pos="100000">
                          <a:schemeClr val="bg1"/>
                        </a:gs>
                      </a:gsLst>
                      <a:lin ang="5400000" scaled="0"/>
                    </a:gradFill>
                    <a:effectLst/>
                  </a:rPr>
                  <a:t>Storage space</a:t>
                </a:r>
              </a:p>
            </p:txBody>
          </p:sp>
          <p:pic>
            <p:nvPicPr>
              <p:cNvPr id="253" name="Picture 1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bwMode="auto">
              <a:xfrm>
                <a:off x="1946335" y="4424626"/>
                <a:ext cx="320062" cy="33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4" name="TextBox 86"/>
            <p:cNvSpPr txBox="1">
              <a:spLocks noChangeArrowheads="1"/>
            </p:cNvSpPr>
            <p:nvPr/>
          </p:nvSpPr>
          <p:spPr bwMode="auto">
            <a:xfrm>
              <a:off x="1040675" y="5386385"/>
              <a:ext cx="957543" cy="2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69" tIns="34335" rIns="68669" bIns="34335">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900" dirty="0">
                  <a:gradFill>
                    <a:gsLst>
                      <a:gs pos="1250">
                        <a:schemeClr val="tx1"/>
                      </a:gs>
                      <a:gs pos="100000">
                        <a:schemeClr val="tx1"/>
                      </a:gs>
                    </a:gsLst>
                    <a:lin ang="5400000" scaled="0"/>
                  </a:gradFill>
                  <a:latin typeface="+mn-lt"/>
                </a:rPr>
                <a:t>SSD</a:t>
              </a:r>
            </a:p>
          </p:txBody>
        </p:sp>
        <p:sp>
          <p:nvSpPr>
            <p:cNvPr id="255" name="TextBox 86"/>
            <p:cNvSpPr txBox="1">
              <a:spLocks noChangeArrowheads="1"/>
            </p:cNvSpPr>
            <p:nvPr/>
          </p:nvSpPr>
          <p:spPr bwMode="auto">
            <a:xfrm>
              <a:off x="1032148" y="5831369"/>
              <a:ext cx="957543" cy="2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69" tIns="34335" rIns="68669" bIns="34335">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900" dirty="0">
                  <a:gradFill>
                    <a:gsLst>
                      <a:gs pos="1250">
                        <a:schemeClr val="tx1"/>
                      </a:gs>
                      <a:gs pos="100000">
                        <a:schemeClr val="tx1"/>
                      </a:gs>
                    </a:gsLst>
                    <a:lin ang="5400000" scaled="0"/>
                  </a:gradFill>
                  <a:latin typeface="+mn-lt"/>
                </a:rPr>
                <a:t>HDD</a:t>
              </a:r>
            </a:p>
          </p:txBody>
        </p:sp>
      </p:grpSp>
      <p:grpSp>
        <p:nvGrpSpPr>
          <p:cNvPr id="20" name="Group 19"/>
          <p:cNvGrpSpPr/>
          <p:nvPr/>
        </p:nvGrpSpPr>
        <p:grpSpPr>
          <a:xfrm>
            <a:off x="5137546" y="944885"/>
            <a:ext cx="907901" cy="733806"/>
            <a:chOff x="6624526" y="1000467"/>
            <a:chExt cx="1210535" cy="982892"/>
          </a:xfrm>
        </p:grpSpPr>
        <p:sp>
          <p:nvSpPr>
            <p:cNvPr id="390" name="Rounded Rectangle 10"/>
            <p:cNvSpPr>
              <a:spLocks noChangeArrowheads="1"/>
            </p:cNvSpPr>
            <p:nvPr/>
          </p:nvSpPr>
          <p:spPr bwMode="auto">
            <a:xfrm>
              <a:off x="6624526" y="1000467"/>
              <a:ext cx="1210535" cy="982892"/>
            </a:xfrm>
            <a:prstGeom prst="roundRect">
              <a:avLst>
                <a:gd name="adj" fmla="val 0"/>
              </a:avLst>
            </a:prstGeom>
            <a:solidFill>
              <a:srgbClr val="B3B3B3"/>
            </a:solidFill>
            <a:ln w="19050" cmpd="sng">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137160" tIns="34289" rIns="68577" bIns="68580" numCol="1" rtlCol="0" anchor="b" anchorCtr="0" compatLnSpc="1">
              <a:prstTxWarp prst="textNoShape">
                <a:avLst/>
              </a:prstTxWarp>
            </a:bodyPr>
            <a:lstStyle/>
            <a:p>
              <a:pPr algn="ctr" defTabSz="685574" fontAlgn="base">
                <a:lnSpc>
                  <a:spcPct val="90000"/>
                </a:lnSpc>
                <a:spcBef>
                  <a:spcPct val="0"/>
                </a:spcBef>
                <a:spcAft>
                  <a:spcPct val="0"/>
                </a:spcAft>
              </a:pPr>
              <a:r>
                <a:rPr lang="en-US" sz="700" dirty="0" smtClean="0">
                  <a:gradFill>
                    <a:gsLst>
                      <a:gs pos="15044">
                        <a:schemeClr val="bg1"/>
                      </a:gs>
                      <a:gs pos="37168">
                        <a:schemeClr val="bg1"/>
                      </a:gs>
                    </a:gsLst>
                    <a:lin ang="5400000" scaled="0"/>
                  </a:gradFill>
                </a:rPr>
                <a:t>Microsoft SQL Server</a:t>
              </a:r>
              <a:endParaRPr lang="en-US" sz="700" dirty="0">
                <a:gradFill>
                  <a:gsLst>
                    <a:gs pos="15044">
                      <a:schemeClr val="bg1"/>
                    </a:gs>
                    <a:gs pos="37168">
                      <a:schemeClr val="bg1"/>
                    </a:gs>
                  </a:gsLst>
                  <a:lin ang="5400000" scaled="0"/>
                </a:gradFill>
              </a:endParaRPr>
            </a:p>
          </p:txBody>
        </p:sp>
        <p:pic>
          <p:nvPicPr>
            <p:cNvPr id="389" name="Picture 19474"/>
            <p:cNvPicPr>
              <a:picLocks noChangeAspect="1"/>
            </p:cNvPicPr>
            <p:nvPr/>
          </p:nvPicPr>
          <p:blipFill>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055233" y="1041608"/>
              <a:ext cx="349121"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25320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385"/>
                                        </p:tgtEl>
                                        <p:attrNameLst>
                                          <p:attrName>style.visibility</p:attrName>
                                        </p:attrNameLst>
                                      </p:cBhvr>
                                      <p:to>
                                        <p:strVal val="visible"/>
                                      </p:to>
                                    </p:set>
                                    <p:animEffect transition="in" filter="fade">
                                      <p:cBhvr>
                                        <p:cTn id="22" dur="500"/>
                                        <p:tgtEl>
                                          <p:spTgt spid="385"/>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386"/>
                                        </p:tgtEl>
                                        <p:attrNameLst>
                                          <p:attrName>style.visibility</p:attrName>
                                        </p:attrNameLst>
                                      </p:cBhvr>
                                      <p:to>
                                        <p:strVal val="visible"/>
                                      </p:to>
                                    </p:set>
                                    <p:animEffect transition="in" filter="fade">
                                      <p:cBhvr>
                                        <p:cTn id="25" dur="500"/>
                                        <p:tgtEl>
                                          <p:spTgt spid="386"/>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387"/>
                                        </p:tgtEl>
                                        <p:attrNameLst>
                                          <p:attrName>style.visibility</p:attrName>
                                        </p:attrNameLst>
                                      </p:cBhvr>
                                      <p:to>
                                        <p:strVal val="visible"/>
                                      </p:to>
                                    </p:set>
                                    <p:animEffect transition="in" filter="fade">
                                      <p:cBhvr>
                                        <p:cTn id="28" dur="500"/>
                                        <p:tgtEl>
                                          <p:spTgt spid="387"/>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388"/>
                                        </p:tgtEl>
                                        <p:attrNameLst>
                                          <p:attrName>style.visibility</p:attrName>
                                        </p:attrNameLst>
                                      </p:cBhvr>
                                      <p:to>
                                        <p:strVal val="visible"/>
                                      </p:to>
                                    </p:set>
                                    <p:animEffect transition="in" filter="fade">
                                      <p:cBhvr>
                                        <p:cTn id="31" dur="500"/>
                                        <p:tgtEl>
                                          <p:spTgt spid="388"/>
                                        </p:tgtEl>
                                      </p:cBhvr>
                                    </p:animEffect>
                                  </p:childTnLst>
                                </p:cTn>
                              </p:par>
                            </p:childTnLst>
                          </p:cTn>
                        </p:par>
                        <p:par>
                          <p:cTn id="32" fill="hold">
                            <p:stCondLst>
                              <p:cond delay="2100"/>
                            </p:stCondLst>
                            <p:childTnLst>
                              <p:par>
                                <p:cTn id="33" presetID="16" presetClass="entr" presetSubtype="21"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par>
                          <p:cTn id="36" fill="hold">
                            <p:stCondLst>
                              <p:cond delay="2600"/>
                            </p:stCondLst>
                            <p:childTnLst>
                              <p:par>
                                <p:cTn id="37" presetID="1" presetClass="entr" presetSubtype="0" fill="hold" grpId="0" nodeType="after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anim calcmode="lin" valueType="num">
                                      <p:cBhvr>
                                        <p:cTn id="44" dur="500" fill="hold"/>
                                        <p:tgtEl>
                                          <p:spTgt spid="69"/>
                                        </p:tgtEl>
                                        <p:attrNameLst>
                                          <p:attrName>ppt_x</p:attrName>
                                        </p:attrNameLst>
                                      </p:cBhvr>
                                      <p:tavLst>
                                        <p:tav tm="0">
                                          <p:val>
                                            <p:strVal val="#ppt_x"/>
                                          </p:val>
                                        </p:tav>
                                        <p:tav tm="100000">
                                          <p:val>
                                            <p:strVal val="#ppt_x"/>
                                          </p:val>
                                        </p:tav>
                                      </p:tavLst>
                                    </p:anim>
                                    <p:anim calcmode="lin" valueType="num">
                                      <p:cBhvr>
                                        <p:cTn id="45" dur="5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500"/>
                            </p:stCondLst>
                            <p:childTnLst>
                              <p:par>
                                <p:cTn id="47" presetID="47" presetClass="entr" presetSubtype="0" fill="hold"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anim calcmode="lin" valueType="num">
                                      <p:cBhvr>
                                        <p:cTn id="50" dur="500" fill="hold"/>
                                        <p:tgtEl>
                                          <p:spTgt spid="70"/>
                                        </p:tgtEl>
                                        <p:attrNameLst>
                                          <p:attrName>ppt_x</p:attrName>
                                        </p:attrNameLst>
                                      </p:cBhvr>
                                      <p:tavLst>
                                        <p:tav tm="0">
                                          <p:val>
                                            <p:strVal val="#ppt_x"/>
                                          </p:val>
                                        </p:tav>
                                        <p:tav tm="100000">
                                          <p:val>
                                            <p:strVal val="#ppt_x"/>
                                          </p:val>
                                        </p:tav>
                                      </p:tavLst>
                                    </p:anim>
                                    <p:anim calcmode="lin" valueType="num">
                                      <p:cBhvr>
                                        <p:cTn id="51" dur="500" fill="hold"/>
                                        <p:tgtEl>
                                          <p:spTgt spid="70"/>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47" presetClass="entr" presetSubtype="0" fill="hold"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anim calcmode="lin" valueType="num">
                                      <p:cBhvr>
                                        <p:cTn id="56" dur="500" fill="hold"/>
                                        <p:tgtEl>
                                          <p:spTgt spid="71"/>
                                        </p:tgtEl>
                                        <p:attrNameLst>
                                          <p:attrName>ppt_x</p:attrName>
                                        </p:attrNameLst>
                                      </p:cBhvr>
                                      <p:tavLst>
                                        <p:tav tm="0">
                                          <p:val>
                                            <p:strVal val="#ppt_x"/>
                                          </p:val>
                                        </p:tav>
                                        <p:tav tm="100000">
                                          <p:val>
                                            <p:strVal val="#ppt_x"/>
                                          </p:val>
                                        </p:tav>
                                      </p:tavLst>
                                    </p:anim>
                                    <p:anim calcmode="lin" valueType="num">
                                      <p:cBhvr>
                                        <p:cTn id="57" dur="500" fill="hold"/>
                                        <p:tgtEl>
                                          <p:spTgt spid="71"/>
                                        </p:tgtEl>
                                        <p:attrNameLst>
                                          <p:attrName>ppt_y</p:attrName>
                                        </p:attrNameLst>
                                      </p:cBhvr>
                                      <p:tavLst>
                                        <p:tav tm="0">
                                          <p:val>
                                            <p:strVal val="#ppt_y-.1"/>
                                          </p:val>
                                        </p:tav>
                                        <p:tav tm="100000">
                                          <p:val>
                                            <p:strVal val="#ppt_y"/>
                                          </p:val>
                                        </p:tav>
                                      </p:tavLst>
                                    </p:anim>
                                  </p:childTnLst>
                                </p:cTn>
                              </p:par>
                              <p:par>
                                <p:cTn id="58" presetID="42" presetClass="path" presetSubtype="0" accel="50000" decel="50000" fill="hold" nodeType="withEffect">
                                  <p:stCondLst>
                                    <p:cond delay="0"/>
                                  </p:stCondLst>
                                  <p:childTnLst>
                                    <p:animMotion origin="layout" path="M -3.25085E-6 -9.34536E-7 L 0.12035 -0.00347 " pathEditMode="relative" rAng="0" ptsTypes="AA">
                                      <p:cBhvr>
                                        <p:cTn id="59" dur="500" fill="hold"/>
                                        <p:tgtEl>
                                          <p:spTgt spid="69"/>
                                        </p:tgtEl>
                                        <p:attrNameLst>
                                          <p:attrName>ppt_x</p:attrName>
                                          <p:attrName>ppt_y</p:attrName>
                                        </p:attrNameLst>
                                      </p:cBhvr>
                                      <p:rCtr x="6017" y="-185"/>
                                    </p:animMotion>
                                  </p:childTnLst>
                                </p:cTn>
                              </p:par>
                              <p:par>
                                <p:cTn id="60" presetID="42" presetClass="path" presetSubtype="0" accel="50000" decel="50000" fill="hold" nodeType="withEffect">
                                  <p:stCondLst>
                                    <p:cond delay="0"/>
                                  </p:stCondLst>
                                  <p:childTnLst>
                                    <p:animMotion origin="layout" path="M 1.15134E-6 -9.34536E-7 L -0.12946 -0.00624 " pathEditMode="relative" rAng="0" ptsTypes="AA">
                                      <p:cBhvr>
                                        <p:cTn id="61" dur="500" fill="hold"/>
                                        <p:tgtEl>
                                          <p:spTgt spid="71"/>
                                        </p:tgtEl>
                                        <p:attrNameLst>
                                          <p:attrName>ppt_x</p:attrName>
                                          <p:attrName>ppt_y</p:attrName>
                                        </p:attrNameLst>
                                      </p:cBhvr>
                                      <p:rCtr x="-6473" y="-324"/>
                                    </p:animMotion>
                                  </p:childTnLst>
                                </p:cTn>
                              </p:par>
                              <p:par>
                                <p:cTn id="62" presetID="10"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1500"/>
                            </p:stCondLst>
                            <p:childTnLst>
                              <p:par>
                                <p:cTn id="66" presetID="1" presetClass="entr" presetSubtype="0" fill="hold" grpId="0" nodeType="afterEffect">
                                  <p:stCondLst>
                                    <p:cond delay="500"/>
                                  </p:stCondLst>
                                  <p:childTnLst>
                                    <p:set>
                                      <p:cBhvr>
                                        <p:cTn id="67" dur="1" fill="hold">
                                          <p:stCondLst>
                                            <p:cond delay="0"/>
                                          </p:stCondLst>
                                        </p:cTn>
                                        <p:tgtEl>
                                          <p:spTgt spid="8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par>
                          <p:cTn id="72" fill="hold">
                            <p:stCondLst>
                              <p:cond delay="0"/>
                            </p:stCondLst>
                            <p:childTnLst>
                              <p:par>
                                <p:cTn id="73" presetID="22" presetClass="entr" presetSubtype="4"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xit" presetSubtype="0" fill="hold" nodeType="clickEffect">
                                  <p:stCondLst>
                                    <p:cond delay="0"/>
                                  </p:stCondLst>
                                  <p:childTnLst>
                                    <p:animEffect transition="out" filter="fade">
                                      <p:cBhvr>
                                        <p:cTn id="79" dur="1000"/>
                                        <p:tgtEl>
                                          <p:spTgt spid="119"/>
                                        </p:tgtEl>
                                      </p:cBhvr>
                                    </p:animEffect>
                                    <p:anim calcmode="lin" valueType="num">
                                      <p:cBhvr>
                                        <p:cTn id="80" dur="1000"/>
                                        <p:tgtEl>
                                          <p:spTgt spid="119"/>
                                        </p:tgtEl>
                                        <p:attrNameLst>
                                          <p:attrName>ppt_x</p:attrName>
                                        </p:attrNameLst>
                                      </p:cBhvr>
                                      <p:tavLst>
                                        <p:tav tm="0">
                                          <p:val>
                                            <p:strVal val="ppt_x"/>
                                          </p:val>
                                        </p:tav>
                                        <p:tav tm="100000">
                                          <p:val>
                                            <p:strVal val="ppt_x"/>
                                          </p:val>
                                        </p:tav>
                                      </p:tavLst>
                                    </p:anim>
                                    <p:anim calcmode="lin" valueType="num">
                                      <p:cBhvr>
                                        <p:cTn id="81" dur="1000"/>
                                        <p:tgtEl>
                                          <p:spTgt spid="119"/>
                                        </p:tgtEl>
                                        <p:attrNameLst>
                                          <p:attrName>ppt_y</p:attrName>
                                        </p:attrNameLst>
                                      </p:cBhvr>
                                      <p:tavLst>
                                        <p:tav tm="0">
                                          <p:val>
                                            <p:strVal val="ppt_y"/>
                                          </p:val>
                                        </p:tav>
                                        <p:tav tm="100000">
                                          <p:val>
                                            <p:strVal val="ppt_y+.1"/>
                                          </p:val>
                                        </p:tav>
                                      </p:tavLst>
                                    </p:anim>
                                    <p:set>
                                      <p:cBhvr>
                                        <p:cTn id="82" dur="1" fill="hold">
                                          <p:stCondLst>
                                            <p:cond delay="999"/>
                                          </p:stCondLst>
                                        </p:cTn>
                                        <p:tgtEl>
                                          <p:spTgt spid="119"/>
                                        </p:tgtEl>
                                        <p:attrNameLst>
                                          <p:attrName>style.visibility</p:attrName>
                                        </p:attrNameLst>
                                      </p:cBhvr>
                                      <p:to>
                                        <p:strVal val="hidden"/>
                                      </p:to>
                                    </p:set>
                                  </p:childTnLst>
                                </p:cTn>
                              </p:par>
                              <p:par>
                                <p:cTn id="83" presetID="42" presetClass="entr" presetSubtype="0" fill="hold" nodeType="with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fade">
                                      <p:cBhvr>
                                        <p:cTn id="85" dur="1000"/>
                                        <p:tgtEl>
                                          <p:spTgt spid="131"/>
                                        </p:tgtEl>
                                      </p:cBhvr>
                                    </p:animEffect>
                                    <p:anim calcmode="lin" valueType="num">
                                      <p:cBhvr>
                                        <p:cTn id="86" dur="1000" fill="hold"/>
                                        <p:tgtEl>
                                          <p:spTgt spid="131"/>
                                        </p:tgtEl>
                                        <p:attrNameLst>
                                          <p:attrName>ppt_x</p:attrName>
                                        </p:attrNameLst>
                                      </p:cBhvr>
                                      <p:tavLst>
                                        <p:tav tm="0">
                                          <p:val>
                                            <p:strVal val="#ppt_x"/>
                                          </p:val>
                                        </p:tav>
                                        <p:tav tm="100000">
                                          <p:val>
                                            <p:strVal val="#ppt_x"/>
                                          </p:val>
                                        </p:tav>
                                      </p:tavLst>
                                    </p:anim>
                                    <p:anim calcmode="lin" valueType="num">
                                      <p:cBhvr>
                                        <p:cTn id="87"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xit" presetSubtype="0" fill="hold" nodeType="clickEffect">
                                  <p:stCondLst>
                                    <p:cond delay="0"/>
                                  </p:stCondLst>
                                  <p:childTnLst>
                                    <p:animEffect transition="out" filter="fade">
                                      <p:cBhvr>
                                        <p:cTn id="91" dur="1000"/>
                                        <p:tgtEl>
                                          <p:spTgt spid="131"/>
                                        </p:tgtEl>
                                      </p:cBhvr>
                                    </p:animEffect>
                                    <p:anim calcmode="lin" valueType="num">
                                      <p:cBhvr>
                                        <p:cTn id="92" dur="1000"/>
                                        <p:tgtEl>
                                          <p:spTgt spid="131"/>
                                        </p:tgtEl>
                                        <p:attrNameLst>
                                          <p:attrName>ppt_x</p:attrName>
                                        </p:attrNameLst>
                                      </p:cBhvr>
                                      <p:tavLst>
                                        <p:tav tm="0">
                                          <p:val>
                                            <p:strVal val="ppt_x"/>
                                          </p:val>
                                        </p:tav>
                                        <p:tav tm="100000">
                                          <p:val>
                                            <p:strVal val="ppt_x"/>
                                          </p:val>
                                        </p:tav>
                                      </p:tavLst>
                                    </p:anim>
                                    <p:anim calcmode="lin" valueType="num">
                                      <p:cBhvr>
                                        <p:cTn id="93" dur="1000"/>
                                        <p:tgtEl>
                                          <p:spTgt spid="131"/>
                                        </p:tgtEl>
                                        <p:attrNameLst>
                                          <p:attrName>ppt_y</p:attrName>
                                        </p:attrNameLst>
                                      </p:cBhvr>
                                      <p:tavLst>
                                        <p:tav tm="0">
                                          <p:val>
                                            <p:strVal val="ppt_y"/>
                                          </p:val>
                                        </p:tav>
                                        <p:tav tm="100000">
                                          <p:val>
                                            <p:strVal val="ppt_y+.1"/>
                                          </p:val>
                                        </p:tav>
                                      </p:tavLst>
                                    </p:anim>
                                    <p:set>
                                      <p:cBhvr>
                                        <p:cTn id="94" dur="1" fill="hold">
                                          <p:stCondLst>
                                            <p:cond delay="999"/>
                                          </p:stCondLst>
                                        </p:cTn>
                                        <p:tgtEl>
                                          <p:spTgt spid="13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decel="100000" fill="hold" nodeType="click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additive="base">
                                        <p:cTn id="99" dur="750" fill="hold"/>
                                        <p:tgtEl>
                                          <p:spTgt spid="22"/>
                                        </p:tgtEl>
                                        <p:attrNameLst>
                                          <p:attrName>ppt_x</p:attrName>
                                        </p:attrNameLst>
                                      </p:cBhvr>
                                      <p:tavLst>
                                        <p:tav tm="0">
                                          <p:val>
                                            <p:strVal val="#ppt_x"/>
                                          </p:val>
                                        </p:tav>
                                        <p:tav tm="100000">
                                          <p:val>
                                            <p:strVal val="#ppt_x"/>
                                          </p:val>
                                        </p:tav>
                                      </p:tavLst>
                                    </p:anim>
                                    <p:anim calcmode="lin" valueType="num">
                                      <p:cBhvr additive="base">
                                        <p:cTn id="10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75" grpId="0" animBg="1"/>
      <p:bldP spid="76" grpId="0"/>
      <p:bldP spid="16" grpId="0" animBg="1"/>
      <p:bldP spid="84" grpId="0"/>
      <p:bldP spid="385" grpId="0" animBg="1"/>
      <p:bldP spid="386" grpId="0" animBg="1"/>
      <p:bldP spid="387" grpId="0" animBg="1"/>
      <p:bldP spid="3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Using the speed of 10Gb Ethernet for storage</a:t>
            </a:r>
            <a:endParaRPr lang="en-US" sz="2800" dirty="0"/>
          </a:p>
        </p:txBody>
      </p:sp>
      <p:cxnSp>
        <p:nvCxnSpPr>
          <p:cNvPr id="11" name="Straight Connector 10"/>
          <p:cNvCxnSpPr>
            <a:endCxn id="64" idx="0"/>
          </p:cNvCxnSpPr>
          <p:nvPr/>
        </p:nvCxnSpPr>
        <p:spPr>
          <a:xfrm>
            <a:off x="5881213" y="3948609"/>
            <a:ext cx="1043218" cy="11917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64" idx="0"/>
          </p:cNvCxnSpPr>
          <p:nvPr/>
        </p:nvCxnSpPr>
        <p:spPr>
          <a:xfrm flipH="1">
            <a:off x="6924431" y="3948608"/>
            <a:ext cx="1024245" cy="11917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Can 14"/>
          <p:cNvSpPr/>
          <p:nvPr/>
        </p:nvSpPr>
        <p:spPr>
          <a:xfrm>
            <a:off x="7295565" y="4067782"/>
            <a:ext cx="1198628" cy="503977"/>
          </a:xfrm>
          <a:prstGeom prst="can">
            <a:avLst/>
          </a:prstGeom>
          <a:no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defTabSz="932472" fontAlgn="base">
              <a:spcBef>
                <a:spcPct val="0"/>
              </a:spcBef>
              <a:spcAft>
                <a:spcPct val="0"/>
              </a:spcAft>
            </a:pPr>
            <a:r>
              <a:rPr lang="en-US" sz="1200" dirty="0">
                <a:solidFill>
                  <a:srgbClr val="FFFFFF"/>
                </a:solidFill>
              </a:rPr>
              <a:t>Shared</a:t>
            </a:r>
          </a:p>
          <a:p>
            <a:pPr defTabSz="932472" fontAlgn="base">
              <a:spcBef>
                <a:spcPct val="0"/>
              </a:spcBef>
              <a:spcAft>
                <a:spcPct val="0"/>
              </a:spcAft>
            </a:pPr>
            <a:r>
              <a:rPr lang="en-US" sz="1200" dirty="0">
                <a:solidFill>
                  <a:srgbClr val="FFFFFF"/>
                </a:solidFill>
              </a:rPr>
              <a:t>Storage</a:t>
            </a:r>
          </a:p>
        </p:txBody>
      </p:sp>
      <p:sp>
        <p:nvSpPr>
          <p:cNvPr id="28" name="Rectangle 27"/>
          <p:cNvSpPr/>
          <p:nvPr/>
        </p:nvSpPr>
        <p:spPr bwMode="auto">
          <a:xfrm>
            <a:off x="4881740" y="866274"/>
            <a:ext cx="4206240" cy="2614974"/>
          </a:xfrm>
          <a:prstGeom prst="rect">
            <a:avLst/>
          </a:prstGeom>
          <a:no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3256" tIns="46628" rIns="93256" bIns="46628" numCol="1" rtlCol="0" anchor="t" anchorCtr="0" compatLnSpc="1">
            <a:prstTxWarp prst="textNoShape">
              <a:avLst/>
            </a:prstTxWarp>
          </a:bodyPr>
          <a:lstStyle/>
          <a:p>
            <a:pPr defTabSz="932290" fontAlgn="base">
              <a:spcBef>
                <a:spcPct val="0"/>
              </a:spcBef>
              <a:spcAft>
                <a:spcPct val="0"/>
              </a:spcAft>
            </a:pPr>
            <a:r>
              <a:rPr lang="en-US" sz="1632" dirty="0">
                <a:gradFill>
                  <a:gsLst>
                    <a:gs pos="0">
                      <a:schemeClr val="tx1"/>
                    </a:gs>
                    <a:gs pos="100000">
                      <a:schemeClr val="tx1"/>
                    </a:gs>
                  </a:gsLst>
                  <a:lin ang="5400000" scaled="0"/>
                </a:gradFill>
              </a:rPr>
              <a:t>Hyper-V Cluster</a:t>
            </a:r>
          </a:p>
        </p:txBody>
      </p:sp>
      <p:sp>
        <p:nvSpPr>
          <p:cNvPr id="29" name="Rectangle 28"/>
          <p:cNvSpPr/>
          <p:nvPr/>
        </p:nvSpPr>
        <p:spPr bwMode="auto">
          <a:xfrm>
            <a:off x="4881740" y="3535894"/>
            <a:ext cx="4206240" cy="1131172"/>
          </a:xfrm>
          <a:prstGeom prst="rect">
            <a:avLst/>
          </a:prstGeom>
          <a:no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3256" tIns="46628" rIns="93256" bIns="46628" numCol="1" rtlCol="0" anchor="b" anchorCtr="0" compatLnSpc="1">
            <a:prstTxWarp prst="textNoShape">
              <a:avLst/>
            </a:prstTxWarp>
          </a:bodyPr>
          <a:lstStyle/>
          <a:p>
            <a:pPr defTabSz="932290" fontAlgn="base">
              <a:spcBef>
                <a:spcPct val="0"/>
              </a:spcBef>
              <a:spcAft>
                <a:spcPct val="0"/>
              </a:spcAft>
            </a:pPr>
            <a:r>
              <a:rPr lang="en-US" sz="1632" dirty="0">
                <a:gradFill>
                  <a:gsLst>
                    <a:gs pos="0">
                      <a:schemeClr val="tx1"/>
                    </a:gs>
                    <a:gs pos="100000">
                      <a:schemeClr val="tx1"/>
                    </a:gs>
                  </a:gsLst>
                  <a:lin ang="5400000" scaled="0"/>
                </a:gradFill>
              </a:rPr>
              <a:t>File Server </a:t>
            </a:r>
            <a:r>
              <a:rPr lang="en-US" sz="1632" dirty="0" smtClean="0">
                <a:gradFill>
                  <a:gsLst>
                    <a:gs pos="0">
                      <a:schemeClr val="tx1"/>
                    </a:gs>
                    <a:gs pos="100000">
                      <a:schemeClr val="tx1"/>
                    </a:gs>
                  </a:gsLst>
                  <a:lin ang="5400000" scaled="0"/>
                </a:gradFill>
              </a:rPr>
              <a:t/>
            </a:r>
            <a:br>
              <a:rPr lang="en-US" sz="1632" dirty="0" smtClean="0">
                <a:gradFill>
                  <a:gsLst>
                    <a:gs pos="0">
                      <a:schemeClr val="tx1"/>
                    </a:gs>
                    <a:gs pos="100000">
                      <a:schemeClr val="tx1"/>
                    </a:gs>
                  </a:gsLst>
                  <a:lin ang="5400000" scaled="0"/>
                </a:gradFill>
              </a:rPr>
            </a:br>
            <a:r>
              <a:rPr lang="en-US" sz="1632" dirty="0" smtClean="0">
                <a:gradFill>
                  <a:gsLst>
                    <a:gs pos="0">
                      <a:schemeClr val="tx1"/>
                    </a:gs>
                    <a:gs pos="100000">
                      <a:schemeClr val="tx1"/>
                    </a:gs>
                  </a:gsLst>
                  <a:lin ang="5400000" scaled="0"/>
                </a:gradFill>
              </a:rPr>
              <a:t>Cluster</a:t>
            </a:r>
            <a:endParaRPr lang="en-US" sz="1632" dirty="0">
              <a:gradFill>
                <a:gsLst>
                  <a:gs pos="0">
                    <a:schemeClr val="tx1"/>
                  </a:gs>
                  <a:gs pos="100000">
                    <a:schemeClr val="tx1"/>
                  </a:gs>
                </a:gsLst>
                <a:lin ang="5400000" scaled="0"/>
              </a:gradFill>
            </a:endParaRPr>
          </a:p>
        </p:txBody>
      </p:sp>
      <p:cxnSp>
        <p:nvCxnSpPr>
          <p:cNvPr id="30" name="Straight Connector 29"/>
          <p:cNvCxnSpPr>
            <a:stCxn id="41" idx="2"/>
            <a:endCxn id="39" idx="0"/>
          </p:cNvCxnSpPr>
          <p:nvPr/>
        </p:nvCxnSpPr>
        <p:spPr>
          <a:xfrm>
            <a:off x="5605419" y="3255218"/>
            <a:ext cx="308136" cy="454990"/>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42" idx="2"/>
            <a:endCxn id="39" idx="0"/>
          </p:cNvCxnSpPr>
          <p:nvPr/>
        </p:nvCxnSpPr>
        <p:spPr>
          <a:xfrm flipH="1">
            <a:off x="5913555" y="3255218"/>
            <a:ext cx="1100598" cy="454990"/>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2" idx="2"/>
            <a:endCxn id="40" idx="0"/>
          </p:cNvCxnSpPr>
          <p:nvPr/>
        </p:nvCxnSpPr>
        <p:spPr>
          <a:xfrm>
            <a:off x="7014153" y="3255218"/>
            <a:ext cx="1021037" cy="461518"/>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3" idx="2"/>
            <a:endCxn id="40" idx="0"/>
          </p:cNvCxnSpPr>
          <p:nvPr/>
        </p:nvCxnSpPr>
        <p:spPr>
          <a:xfrm flipH="1">
            <a:off x="8035190" y="3255218"/>
            <a:ext cx="387697" cy="461518"/>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41" idx="2"/>
            <a:endCxn id="40" idx="0"/>
          </p:cNvCxnSpPr>
          <p:nvPr/>
        </p:nvCxnSpPr>
        <p:spPr>
          <a:xfrm>
            <a:off x="5605419" y="3255218"/>
            <a:ext cx="2429771" cy="461518"/>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3" idx="2"/>
            <a:endCxn id="39" idx="0"/>
          </p:cNvCxnSpPr>
          <p:nvPr/>
        </p:nvCxnSpPr>
        <p:spPr>
          <a:xfrm flipH="1">
            <a:off x="5913555" y="3255218"/>
            <a:ext cx="2509332" cy="454990"/>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889393" y="3811448"/>
            <a:ext cx="170359"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75259" y="1064330"/>
            <a:ext cx="4778677" cy="3308598"/>
          </a:xfrm>
          <a:prstGeom prst="rect">
            <a:avLst/>
          </a:prstGeom>
        </p:spPr>
        <p:txBody>
          <a:bodyPr wrap="square">
            <a:spAutoFit/>
          </a:bodyPr>
          <a:lstStyle/>
          <a:p>
            <a:r>
              <a:rPr lang="en-US" i="1" dirty="0"/>
              <a:t>Server Message Block (SMB)</a:t>
            </a:r>
            <a:r>
              <a:rPr lang="en-US" dirty="0"/>
              <a:t> 3.0 </a:t>
            </a:r>
            <a:endParaRPr lang="en-US" dirty="0" smtClean="0"/>
          </a:p>
          <a:p>
            <a:pPr marL="231775" indent="-120650">
              <a:buFont typeface="Arial" pitchFamily="34" charset="0"/>
              <a:buChar char="•"/>
            </a:pPr>
            <a:r>
              <a:rPr lang="en-US" sz="1600" dirty="0" smtClean="0"/>
              <a:t>Store </a:t>
            </a:r>
            <a:r>
              <a:rPr lang="en-US" sz="1600" dirty="0"/>
              <a:t>Hyper-V files in shares over the </a:t>
            </a:r>
            <a:r>
              <a:rPr lang="en-US" sz="1600" i="1" dirty="0"/>
              <a:t>Server Message Block (SMB)</a:t>
            </a:r>
            <a:r>
              <a:rPr lang="en-US" sz="1600" dirty="0" smtClean="0"/>
              <a:t> </a:t>
            </a:r>
            <a:r>
              <a:rPr lang="en-US" sz="1600" dirty="0"/>
              <a:t>3.0 </a:t>
            </a:r>
            <a:r>
              <a:rPr lang="en-US" sz="1600" dirty="0" smtClean="0"/>
              <a:t>protocol</a:t>
            </a:r>
          </a:p>
          <a:p>
            <a:pPr marL="231775" indent="-120650">
              <a:spcBef>
                <a:spcPts val="300"/>
              </a:spcBef>
              <a:buFont typeface="Arial" panose="020B0604020202020204" pitchFamily="34" charset="0"/>
              <a:buChar char="•"/>
            </a:pPr>
            <a:r>
              <a:rPr lang="en-US" sz="1600" dirty="0" smtClean="0"/>
              <a:t>Works </a:t>
            </a:r>
            <a:r>
              <a:rPr lang="en-US" sz="1600" dirty="0"/>
              <a:t>with both standalone </a:t>
            </a:r>
            <a:r>
              <a:rPr lang="en-US" sz="1600" dirty="0" smtClean="0"/>
              <a:t>&amp; clustered servers</a:t>
            </a:r>
          </a:p>
          <a:p>
            <a:pPr marL="231775" indent="-120650">
              <a:spcBef>
                <a:spcPts val="300"/>
              </a:spcBef>
              <a:buFont typeface="Arial" panose="020B0604020202020204" pitchFamily="34" charset="0"/>
              <a:buChar char="•"/>
            </a:pPr>
            <a:r>
              <a:rPr lang="en-US" sz="1600" dirty="0"/>
              <a:t>Automatic c</a:t>
            </a:r>
            <a:r>
              <a:rPr lang="en-US" sz="1600" dirty="0" smtClean="0"/>
              <a:t>onfiguration to detect </a:t>
            </a:r>
            <a:r>
              <a:rPr lang="en-US" sz="1600" dirty="0"/>
              <a:t>and </a:t>
            </a:r>
            <a:r>
              <a:rPr lang="en-US" sz="1600" dirty="0" smtClean="0"/>
              <a:t>use </a:t>
            </a:r>
            <a:r>
              <a:rPr lang="en-US" sz="1600" dirty="0"/>
              <a:t>multiple </a:t>
            </a:r>
            <a:r>
              <a:rPr lang="en-US" sz="1600" dirty="0" smtClean="0"/>
              <a:t>paths </a:t>
            </a:r>
          </a:p>
          <a:p>
            <a:pPr>
              <a:spcBef>
                <a:spcPts val="1200"/>
              </a:spcBef>
            </a:pPr>
            <a:r>
              <a:rPr lang="en-US" dirty="0"/>
              <a:t>Highlights</a:t>
            </a:r>
          </a:p>
          <a:p>
            <a:pPr marL="231775" indent="-120650">
              <a:spcBef>
                <a:spcPts val="300"/>
              </a:spcBef>
              <a:buFont typeface="Arial" panose="020B0604020202020204" pitchFamily="34" charset="0"/>
              <a:buChar char="•"/>
            </a:pPr>
            <a:r>
              <a:rPr lang="en-US" sz="1600" dirty="0"/>
              <a:t>Increases flexibility</a:t>
            </a:r>
          </a:p>
          <a:p>
            <a:pPr marL="231775" indent="-120650">
              <a:spcBef>
                <a:spcPts val="300"/>
              </a:spcBef>
              <a:buFont typeface="Arial" panose="020B0604020202020204" pitchFamily="34" charset="0"/>
              <a:buChar char="•"/>
            </a:pPr>
            <a:r>
              <a:rPr lang="en-US" sz="1600" dirty="0"/>
              <a:t>Eases </a:t>
            </a:r>
            <a:r>
              <a:rPr lang="en-US" sz="1600" dirty="0" smtClean="0"/>
              <a:t>provisioning, management &amp; migration</a:t>
            </a:r>
            <a:endParaRPr lang="en-US" sz="1600" dirty="0"/>
          </a:p>
          <a:p>
            <a:pPr marL="231775" indent="-120650">
              <a:spcBef>
                <a:spcPts val="300"/>
              </a:spcBef>
              <a:buFont typeface="Arial" panose="020B0604020202020204" pitchFamily="34" charset="0"/>
              <a:buChar char="•"/>
            </a:pPr>
            <a:r>
              <a:rPr lang="en-US" sz="1600" dirty="0"/>
              <a:t>Leverages converged network</a:t>
            </a:r>
          </a:p>
          <a:p>
            <a:pPr marL="231775" indent="-120650">
              <a:spcBef>
                <a:spcPts val="300"/>
              </a:spcBef>
              <a:buFont typeface="Arial" panose="020B0604020202020204" pitchFamily="34" charset="0"/>
              <a:buChar char="•"/>
            </a:pPr>
            <a:r>
              <a:rPr lang="en-US" sz="1600" dirty="0"/>
              <a:t>Reduces </a:t>
            </a:r>
            <a:r>
              <a:rPr lang="en-US" sz="1600" dirty="0" err="1"/>
              <a:t>CapEx</a:t>
            </a:r>
            <a:r>
              <a:rPr lang="en-US" sz="1600" dirty="0"/>
              <a:t> and </a:t>
            </a:r>
            <a:r>
              <a:rPr lang="en-US" sz="1600" dirty="0" err="1" smtClean="0"/>
              <a:t>OpEx</a:t>
            </a:r>
            <a:endParaRPr lang="en-US" sz="600" dirty="0"/>
          </a:p>
        </p:txBody>
      </p:sp>
      <p:sp>
        <p:nvSpPr>
          <p:cNvPr id="70" name="Rectangle 69"/>
          <p:cNvSpPr/>
          <p:nvPr/>
        </p:nvSpPr>
        <p:spPr>
          <a:xfrm>
            <a:off x="1101955" y="4683298"/>
            <a:ext cx="7382311" cy="415498"/>
          </a:xfrm>
          <a:prstGeom prst="rect">
            <a:avLst/>
          </a:prstGeom>
        </p:spPr>
        <p:txBody>
          <a:bodyPr wrap="square">
            <a:spAutoFit/>
          </a:bodyPr>
          <a:lstStyle/>
          <a:p>
            <a:r>
              <a:rPr lang="en-US" sz="700" dirty="0"/>
              <a:t>Software and workloads used in performance tests may have been optimized for performance only on Intel microprocessors. Performance tests, such as </a:t>
            </a:r>
            <a:r>
              <a:rPr lang="en-US" sz="700" dirty="0" err="1" smtClean="0"/>
              <a:t>SYSmark</a:t>
            </a:r>
            <a:r>
              <a:rPr lang="en-US" sz="700" baseline="30000" dirty="0" smtClean="0"/>
              <a:t>*</a:t>
            </a:r>
            <a:r>
              <a:rPr lang="en-US" sz="700" dirty="0" smtClean="0"/>
              <a:t> </a:t>
            </a:r>
            <a:r>
              <a:rPr lang="en-US" sz="700" dirty="0"/>
              <a:t>and </a:t>
            </a:r>
            <a:r>
              <a:rPr lang="en-US" sz="700" dirty="0" err="1" smtClean="0"/>
              <a:t>MobileMark</a:t>
            </a:r>
            <a:r>
              <a:rPr lang="en-US" sz="700" baseline="30000" dirty="0" smtClean="0"/>
              <a:t>*</a:t>
            </a:r>
            <a:r>
              <a:rPr lang="en-US" sz="700" dirty="0" smtClean="0"/>
              <a:t>, </a:t>
            </a:r>
            <a:r>
              <a:rPr lang="en-US" sz="700" dirty="0"/>
              <a:t>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a:t>
            </a:r>
            <a:r>
              <a:rPr lang="en-US" sz="700" dirty="0" smtClean="0"/>
              <a:t>.</a:t>
            </a:r>
            <a:endParaRPr lang="en-US" sz="700" dirty="0"/>
          </a:p>
        </p:txBody>
      </p:sp>
      <p:sp>
        <p:nvSpPr>
          <p:cNvPr id="16" name="Rectangle 15"/>
          <p:cNvSpPr/>
          <p:nvPr/>
        </p:nvSpPr>
        <p:spPr>
          <a:xfrm rot="10800000" flipH="1" flipV="1">
            <a:off x="4984794" y="1361266"/>
            <a:ext cx="1212384" cy="1748631"/>
          </a:xfrm>
          <a:prstGeom prst="rect">
            <a:avLst/>
          </a:prstGeom>
          <a:gradFill rotWithShape="1">
            <a:gsLst>
              <a:gs pos="0">
                <a:srgbClr val="A6CE39">
                  <a:tint val="35000"/>
                  <a:satMod val="253000"/>
                </a:srgbClr>
              </a:gs>
              <a:gs pos="50000">
                <a:srgbClr val="A6CE39">
                  <a:tint val="42000"/>
                  <a:satMod val="255000"/>
                </a:srgbClr>
              </a:gs>
              <a:gs pos="97000">
                <a:srgbClr val="A6CE39">
                  <a:tint val="53000"/>
                  <a:satMod val="260000"/>
                </a:srgbClr>
              </a:gs>
              <a:gs pos="100000">
                <a:srgbClr val="A6CE39">
                  <a:tint val="56000"/>
                  <a:satMod val="275000"/>
                </a:srgbClr>
              </a:gs>
            </a:gsLst>
            <a:path path="circle">
              <a:fillToRect l="50000" t="50000" r="50000" b="50000"/>
            </a:path>
          </a:gradFill>
          <a:ln w="9525" cap="flat" cmpd="sng" algn="ctr">
            <a:solidFill>
              <a:srgbClr val="A6CE39"/>
            </a:solidFill>
            <a:prstDash val="solid"/>
            <a:headEnd/>
            <a:tailEnd/>
          </a:ln>
          <a:effectLst>
            <a:outerShdw blurRad="63500" dist="25400" dir="5400000" rotWithShape="0">
              <a:srgbClr val="000000">
                <a:alpha val="43137"/>
              </a:srgbClr>
            </a:outerShdw>
          </a:effectLst>
        </p:spPr>
        <p:txBody>
          <a:bodyPr lIns="91436" tIns="45718" rIns="91436" bIns="45718" anchor="b"/>
          <a:lstStyle/>
          <a:p>
            <a:pPr algn="ctr" defTabSz="914400"/>
            <a:r>
              <a:rPr lang="en-US" sz="1200" kern="0" dirty="0">
                <a:solidFill>
                  <a:srgbClr val="061922"/>
                </a:solidFill>
                <a:latin typeface="Arial" pitchFamily="34" charset="0"/>
                <a:cs typeface="Arial" pitchFamily="34" charset="0"/>
              </a:rPr>
              <a:t>Hyper-V</a:t>
            </a:r>
          </a:p>
        </p:txBody>
      </p:sp>
      <p:sp>
        <p:nvSpPr>
          <p:cNvPr id="20" name="Rectangle 19"/>
          <p:cNvSpPr/>
          <p:nvPr/>
        </p:nvSpPr>
        <p:spPr>
          <a:xfrm rot="10800000" flipH="1" flipV="1">
            <a:off x="6395816" y="1361266"/>
            <a:ext cx="1212384" cy="1748631"/>
          </a:xfrm>
          <a:prstGeom prst="rect">
            <a:avLst/>
          </a:prstGeom>
          <a:gradFill rotWithShape="1">
            <a:gsLst>
              <a:gs pos="0">
                <a:srgbClr val="A6CE39">
                  <a:tint val="35000"/>
                  <a:satMod val="253000"/>
                </a:srgbClr>
              </a:gs>
              <a:gs pos="50000">
                <a:srgbClr val="A6CE39">
                  <a:tint val="42000"/>
                  <a:satMod val="255000"/>
                </a:srgbClr>
              </a:gs>
              <a:gs pos="97000">
                <a:srgbClr val="A6CE39">
                  <a:tint val="53000"/>
                  <a:satMod val="260000"/>
                </a:srgbClr>
              </a:gs>
              <a:gs pos="100000">
                <a:srgbClr val="A6CE39">
                  <a:tint val="56000"/>
                  <a:satMod val="275000"/>
                </a:srgbClr>
              </a:gs>
            </a:gsLst>
            <a:path path="circle">
              <a:fillToRect l="50000" t="50000" r="50000" b="50000"/>
            </a:path>
          </a:gradFill>
          <a:ln w="9525" cap="flat" cmpd="sng" algn="ctr">
            <a:solidFill>
              <a:srgbClr val="A6CE39"/>
            </a:solidFill>
            <a:prstDash val="solid"/>
            <a:headEnd/>
            <a:tailEnd/>
          </a:ln>
          <a:effectLst>
            <a:outerShdw blurRad="63500" dist="25400" dir="5400000" rotWithShape="0">
              <a:srgbClr val="000000">
                <a:alpha val="43137"/>
              </a:srgbClr>
            </a:outerShdw>
          </a:effectLst>
        </p:spPr>
        <p:txBody>
          <a:bodyPr lIns="91436" tIns="45718" rIns="91436" bIns="45718" anchor="b"/>
          <a:lstStyle/>
          <a:p>
            <a:pPr algn="ctr" defTabSz="914400"/>
            <a:r>
              <a:rPr lang="en-US" sz="1200" kern="0" dirty="0">
                <a:solidFill>
                  <a:srgbClr val="061922"/>
                </a:solidFill>
                <a:latin typeface="Arial" pitchFamily="34" charset="0"/>
                <a:cs typeface="Arial" pitchFamily="34" charset="0"/>
              </a:rPr>
              <a:t>Hyper-V</a:t>
            </a:r>
          </a:p>
        </p:txBody>
      </p:sp>
      <p:sp>
        <p:nvSpPr>
          <p:cNvPr id="24" name="Rectangle 23"/>
          <p:cNvSpPr/>
          <p:nvPr/>
        </p:nvSpPr>
        <p:spPr>
          <a:xfrm rot="10800000" flipH="1" flipV="1">
            <a:off x="7808093" y="1361266"/>
            <a:ext cx="1212384" cy="1748631"/>
          </a:xfrm>
          <a:prstGeom prst="rect">
            <a:avLst/>
          </a:prstGeom>
          <a:gradFill rotWithShape="1">
            <a:gsLst>
              <a:gs pos="0">
                <a:srgbClr val="A6CE39">
                  <a:tint val="35000"/>
                  <a:satMod val="253000"/>
                </a:srgbClr>
              </a:gs>
              <a:gs pos="50000">
                <a:srgbClr val="A6CE39">
                  <a:tint val="42000"/>
                  <a:satMod val="255000"/>
                </a:srgbClr>
              </a:gs>
              <a:gs pos="97000">
                <a:srgbClr val="A6CE39">
                  <a:tint val="53000"/>
                  <a:satMod val="260000"/>
                </a:srgbClr>
              </a:gs>
              <a:gs pos="100000">
                <a:srgbClr val="A6CE39">
                  <a:tint val="56000"/>
                  <a:satMod val="275000"/>
                </a:srgbClr>
              </a:gs>
            </a:gsLst>
            <a:path path="circle">
              <a:fillToRect l="50000" t="50000" r="50000" b="50000"/>
            </a:path>
          </a:gradFill>
          <a:ln w="9525" cap="flat" cmpd="sng" algn="ctr">
            <a:solidFill>
              <a:srgbClr val="A6CE39"/>
            </a:solidFill>
            <a:prstDash val="solid"/>
            <a:headEnd/>
            <a:tailEnd/>
          </a:ln>
          <a:effectLst>
            <a:outerShdw blurRad="63500" dist="25400" dir="5400000" rotWithShape="0">
              <a:srgbClr val="000000">
                <a:alpha val="43137"/>
              </a:srgbClr>
            </a:outerShdw>
          </a:effectLst>
        </p:spPr>
        <p:txBody>
          <a:bodyPr lIns="91436" tIns="45718" rIns="91436" bIns="45718" anchor="b"/>
          <a:lstStyle/>
          <a:p>
            <a:pPr algn="ctr" defTabSz="914400"/>
            <a:r>
              <a:rPr lang="en-US" sz="1200" kern="0" dirty="0">
                <a:solidFill>
                  <a:srgbClr val="061922"/>
                </a:solidFill>
                <a:latin typeface="Arial" pitchFamily="34" charset="0"/>
                <a:cs typeface="Arial" pitchFamily="34" charset="0"/>
              </a:rPr>
              <a:t>Hyper-V</a:t>
            </a:r>
          </a:p>
        </p:txBody>
      </p:sp>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678" y="3710208"/>
            <a:ext cx="2021753" cy="21808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313" y="3716736"/>
            <a:ext cx="2021753" cy="21808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4976" y="3106266"/>
            <a:ext cx="1380885" cy="14895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710" y="3106266"/>
            <a:ext cx="1380885" cy="14895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2444" y="3106266"/>
            <a:ext cx="1380885" cy="14895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ounded Rectangle 54"/>
          <p:cNvSpPr/>
          <p:nvPr/>
        </p:nvSpPr>
        <p:spPr bwMode="auto">
          <a:xfrm>
            <a:off x="5215067" y="1398042"/>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SQL</a:t>
            </a: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Server</a:t>
            </a:r>
          </a:p>
        </p:txBody>
      </p:sp>
      <p:sp>
        <p:nvSpPr>
          <p:cNvPr id="56" name="Rounded Rectangle 55"/>
          <p:cNvSpPr/>
          <p:nvPr/>
        </p:nvSpPr>
        <p:spPr bwMode="auto">
          <a:xfrm>
            <a:off x="5215067" y="1892574"/>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IIS</a:t>
            </a:r>
          </a:p>
        </p:txBody>
      </p:sp>
      <p:sp>
        <p:nvSpPr>
          <p:cNvPr id="57" name="Rounded Rectangle 56"/>
          <p:cNvSpPr/>
          <p:nvPr/>
        </p:nvSpPr>
        <p:spPr bwMode="auto">
          <a:xfrm>
            <a:off x="5215067" y="2387107"/>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VDI</a:t>
            </a: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Desktop</a:t>
            </a:r>
          </a:p>
        </p:txBody>
      </p:sp>
      <p:sp>
        <p:nvSpPr>
          <p:cNvPr id="58" name="Rounded Rectangle 57"/>
          <p:cNvSpPr/>
          <p:nvPr/>
        </p:nvSpPr>
        <p:spPr bwMode="auto">
          <a:xfrm>
            <a:off x="6639420" y="1398042"/>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SQL</a:t>
            </a: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Server</a:t>
            </a:r>
          </a:p>
        </p:txBody>
      </p:sp>
      <p:sp>
        <p:nvSpPr>
          <p:cNvPr id="59" name="Rounded Rectangle 58"/>
          <p:cNvSpPr/>
          <p:nvPr/>
        </p:nvSpPr>
        <p:spPr bwMode="auto">
          <a:xfrm>
            <a:off x="6639420" y="1892574"/>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IIS</a:t>
            </a:r>
          </a:p>
        </p:txBody>
      </p:sp>
      <p:sp>
        <p:nvSpPr>
          <p:cNvPr id="60" name="Rounded Rectangle 59"/>
          <p:cNvSpPr/>
          <p:nvPr/>
        </p:nvSpPr>
        <p:spPr bwMode="auto">
          <a:xfrm>
            <a:off x="6639420" y="2387107"/>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VDI</a:t>
            </a: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Desktop</a:t>
            </a:r>
          </a:p>
        </p:txBody>
      </p:sp>
      <p:sp>
        <p:nvSpPr>
          <p:cNvPr id="61" name="Rounded Rectangle 60"/>
          <p:cNvSpPr/>
          <p:nvPr/>
        </p:nvSpPr>
        <p:spPr bwMode="auto">
          <a:xfrm>
            <a:off x="8057127" y="1418362"/>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SQL</a:t>
            </a: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Server</a:t>
            </a:r>
          </a:p>
        </p:txBody>
      </p:sp>
      <p:sp>
        <p:nvSpPr>
          <p:cNvPr id="62" name="Rounded Rectangle 61"/>
          <p:cNvSpPr/>
          <p:nvPr/>
        </p:nvSpPr>
        <p:spPr bwMode="auto">
          <a:xfrm>
            <a:off x="8057127" y="1912894"/>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IIS</a:t>
            </a:r>
          </a:p>
        </p:txBody>
      </p:sp>
      <p:sp>
        <p:nvSpPr>
          <p:cNvPr id="63" name="Rounded Rectangle 62"/>
          <p:cNvSpPr/>
          <p:nvPr/>
        </p:nvSpPr>
        <p:spPr bwMode="auto">
          <a:xfrm>
            <a:off x="8057127" y="2407427"/>
            <a:ext cx="73152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VDI</a:t>
            </a: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Desktop</a:t>
            </a:r>
          </a:p>
        </p:txBody>
      </p:sp>
      <p:pic>
        <p:nvPicPr>
          <p:cNvPr id="64" name="Picture 10" descr="http://www.clker.com/cliparts/b/1/6/b/1195431327409717356database_base_de_donn__01r.svg.med.png"/>
          <p:cNvPicPr>
            <a:picLocks noChangeAspect="1" noChangeArrowheads="1"/>
          </p:cNvPicPr>
          <p:nvPr/>
        </p:nvPicPr>
        <p:blipFill>
          <a:blip r:embed="rId4" cstate="email"/>
          <a:srcRect/>
          <a:stretch>
            <a:fillRect/>
          </a:stretch>
        </p:blipFill>
        <p:spPr bwMode="auto">
          <a:xfrm>
            <a:off x="6588713" y="4067782"/>
            <a:ext cx="671435" cy="545417"/>
          </a:xfrm>
          <a:prstGeom prst="rect">
            <a:avLst/>
          </a:prstGeom>
          <a:noFill/>
          <a:ln w="9525">
            <a:noFill/>
            <a:miter lim="800000"/>
            <a:headEnd/>
            <a:tailEnd/>
          </a:ln>
        </p:spPr>
      </p:pic>
    </p:spTree>
    <p:extLst>
      <p:ext uri="{BB962C8B-B14F-4D97-AF65-F5344CB8AC3E}">
        <p14:creationId xmlns:p14="http://schemas.microsoft.com/office/powerpoint/2010/main" val="79928534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5319" y="171450"/>
            <a:ext cx="8888681" cy="460772"/>
          </a:xfrm>
        </p:spPr>
        <p:txBody>
          <a:bodyPr>
            <a:noAutofit/>
          </a:bodyPr>
          <a:lstStyle/>
          <a:p>
            <a:r>
              <a:rPr lang="en-US" sz="2800" dirty="0" smtClean="0"/>
              <a:t>Sharing the load get 10Gb per second performance</a:t>
            </a:r>
            <a:endParaRPr lang="en-US" sz="2800" dirty="0"/>
          </a:p>
        </p:txBody>
      </p:sp>
      <p:sp>
        <p:nvSpPr>
          <p:cNvPr id="4" name="Content Placeholder 3"/>
          <p:cNvSpPr>
            <a:spLocks noGrp="1"/>
          </p:cNvSpPr>
          <p:nvPr>
            <p:ph sz="half" idx="1"/>
          </p:nvPr>
        </p:nvSpPr>
        <p:spPr>
          <a:xfrm>
            <a:off x="410958" y="1425882"/>
            <a:ext cx="3716124" cy="914400"/>
          </a:xfrm>
        </p:spPr>
        <p:txBody>
          <a:bodyPr>
            <a:normAutofit/>
          </a:bodyPr>
          <a:lstStyle/>
          <a:p>
            <a:pPr marL="0" lvl="1" indent="0">
              <a:buNone/>
            </a:pPr>
            <a:r>
              <a:rPr lang="en-US" dirty="0" smtClean="0"/>
              <a:t>Only </a:t>
            </a:r>
            <a:r>
              <a:rPr lang="en-US" dirty="0"/>
              <a:t>one TCP/IP connection</a:t>
            </a:r>
          </a:p>
          <a:p>
            <a:pPr marL="0" lvl="1" indent="0">
              <a:buNone/>
            </a:pPr>
            <a:r>
              <a:rPr lang="en-US" dirty="0" smtClean="0"/>
              <a:t>Only </a:t>
            </a:r>
            <a:r>
              <a:rPr lang="en-US" dirty="0"/>
              <a:t>one CPU core </a:t>
            </a:r>
            <a:r>
              <a:rPr lang="en-US" dirty="0" smtClean="0"/>
              <a:t>engaged</a:t>
            </a:r>
            <a:endParaRPr lang="en-US" dirty="0"/>
          </a:p>
        </p:txBody>
      </p:sp>
      <p:sp>
        <p:nvSpPr>
          <p:cNvPr id="8" name="Content Placeholder 7"/>
          <p:cNvSpPr>
            <a:spLocks noGrp="1"/>
          </p:cNvSpPr>
          <p:nvPr>
            <p:ph sz="half" idx="2"/>
          </p:nvPr>
        </p:nvSpPr>
        <p:spPr>
          <a:xfrm>
            <a:off x="4831812" y="1425882"/>
            <a:ext cx="4108858" cy="914400"/>
          </a:xfrm>
        </p:spPr>
        <p:txBody>
          <a:bodyPr>
            <a:normAutofit/>
          </a:bodyPr>
          <a:lstStyle/>
          <a:p>
            <a:pPr marL="0" lvl="1" indent="0">
              <a:buNone/>
            </a:pPr>
            <a:r>
              <a:rPr lang="en-US" dirty="0" smtClean="0"/>
              <a:t>Receive </a:t>
            </a:r>
            <a:r>
              <a:rPr lang="en-US" dirty="0"/>
              <a:t>Side Scaling (RSS) </a:t>
            </a:r>
            <a:r>
              <a:rPr lang="en-US" dirty="0" smtClean="0"/>
              <a:t>helps distribute </a:t>
            </a:r>
            <a:r>
              <a:rPr lang="en-US" dirty="0"/>
              <a:t>load </a:t>
            </a:r>
            <a:r>
              <a:rPr lang="en-US" dirty="0" smtClean="0"/>
              <a:t>across CPU cores</a:t>
            </a:r>
            <a:endParaRPr lang="en-US" dirty="0"/>
          </a:p>
        </p:txBody>
      </p:sp>
      <p:sp>
        <p:nvSpPr>
          <p:cNvPr id="5" name="Text Placeholder 4"/>
          <p:cNvSpPr>
            <a:spLocks noGrp="1"/>
          </p:cNvSpPr>
          <p:nvPr>
            <p:ph type="body" sz="quarter" idx="4294967295"/>
          </p:nvPr>
        </p:nvSpPr>
        <p:spPr>
          <a:xfrm>
            <a:off x="4784925" y="887703"/>
            <a:ext cx="4202633" cy="592181"/>
          </a:xfrm>
        </p:spPr>
        <p:txBody>
          <a:bodyPr>
            <a:noAutofit/>
          </a:bodyPr>
          <a:lstStyle/>
          <a:p>
            <a:pPr marL="0" indent="0" algn="ctr">
              <a:buNone/>
            </a:pPr>
            <a:r>
              <a:rPr lang="en-US" dirty="0" smtClean="0">
                <a:solidFill>
                  <a:srgbClr val="66FF33"/>
                </a:solidFill>
              </a:rPr>
              <a:t>With</a:t>
            </a:r>
            <a:r>
              <a:rPr lang="en-US" dirty="0" smtClean="0"/>
              <a:t> Multichannel</a:t>
            </a:r>
            <a:endParaRPr lang="en-US" dirty="0"/>
          </a:p>
        </p:txBody>
      </p:sp>
      <p:sp>
        <p:nvSpPr>
          <p:cNvPr id="3" name="Text Placeholder 2"/>
          <p:cNvSpPr>
            <a:spLocks noGrp="1"/>
          </p:cNvSpPr>
          <p:nvPr>
            <p:ph type="subTitle" idx="4294967295"/>
          </p:nvPr>
        </p:nvSpPr>
        <p:spPr>
          <a:xfrm>
            <a:off x="114123" y="887703"/>
            <a:ext cx="4309795" cy="580150"/>
          </a:xfrm>
        </p:spPr>
        <p:txBody>
          <a:bodyPr vert="horz" lIns="91440" tIns="45720" rIns="91440" bIns="45720" rtlCol="0">
            <a:noAutofit/>
          </a:bodyPr>
          <a:lstStyle/>
          <a:p>
            <a:pPr marL="0" indent="0" algn="ctr">
              <a:buNone/>
            </a:pPr>
            <a:r>
              <a:rPr lang="en-US" dirty="0" smtClean="0">
                <a:solidFill>
                  <a:srgbClr val="FF0000"/>
                </a:solidFill>
              </a:rPr>
              <a:t>Without</a:t>
            </a:r>
            <a:r>
              <a:rPr lang="en-US" dirty="0" smtClean="0"/>
              <a:t> </a:t>
            </a:r>
            <a:r>
              <a:rPr lang="en-US" dirty="0"/>
              <a:t>Multichannel</a:t>
            </a:r>
          </a:p>
        </p:txBody>
      </p:sp>
      <p:cxnSp>
        <p:nvCxnSpPr>
          <p:cNvPr id="30" name="Straight Connector 29"/>
          <p:cNvCxnSpPr/>
          <p:nvPr/>
        </p:nvCxnSpPr>
        <p:spPr>
          <a:xfrm>
            <a:off x="4484878" y="1058980"/>
            <a:ext cx="0" cy="3627320"/>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grpSp>
        <p:nvGrpSpPr>
          <p:cNvPr id="2" name="Group 1"/>
          <p:cNvGrpSpPr/>
          <p:nvPr/>
        </p:nvGrpSpPr>
        <p:grpSpPr>
          <a:xfrm>
            <a:off x="2010593" y="2285429"/>
            <a:ext cx="2206508" cy="1849649"/>
            <a:chOff x="2313984" y="3607018"/>
            <a:chExt cx="1657782" cy="2466198"/>
          </a:xfrm>
        </p:grpSpPr>
        <p:sp>
          <p:nvSpPr>
            <p:cNvPr id="32" name="Rectangle 31"/>
            <p:cNvSpPr/>
            <p:nvPr/>
          </p:nvSpPr>
          <p:spPr>
            <a:xfrm rot="10800000" flipH="1" flipV="1">
              <a:off x="2313984" y="3607018"/>
              <a:ext cx="1657782" cy="2466198"/>
            </a:xfrm>
            <a:prstGeom prst="rect">
              <a:avLst/>
            </a:prstGeom>
            <a:solidFill>
              <a:srgbClr val="FFFFFF"/>
            </a:solidFill>
            <a:ln/>
          </p:spPr>
          <p:style>
            <a:lnRef idx="1">
              <a:schemeClr val="accent2"/>
            </a:lnRef>
            <a:fillRef idx="2">
              <a:schemeClr val="accent2"/>
            </a:fillRef>
            <a:effectRef idx="1">
              <a:schemeClr val="accent2"/>
            </a:effectRef>
            <a:fontRef idx="minor">
              <a:schemeClr val="dk1"/>
            </a:fontRef>
          </p:style>
          <p:txBody>
            <a:bodyPr rtlCol="0" anchor="t"/>
            <a:lstStyle/>
            <a:p>
              <a:pPr algn="ctr"/>
              <a:r>
                <a:rPr lang="en-US" sz="1050" dirty="0" smtClean="0">
                  <a:solidFill>
                    <a:srgbClr val="000000"/>
                  </a:solidFill>
                </a:rPr>
                <a:t>CPU utilization per core</a:t>
              </a:r>
              <a:endParaRPr lang="en-US" sz="1050" dirty="0">
                <a:solidFill>
                  <a:srgbClr val="000000"/>
                </a:solidFill>
              </a:endParaRPr>
            </a:p>
          </p:txBody>
        </p:sp>
        <p:sp>
          <p:nvSpPr>
            <p:cNvPr id="34" name="Rectangle 33"/>
            <p:cNvSpPr/>
            <p:nvPr/>
          </p:nvSpPr>
          <p:spPr>
            <a:xfrm rot="10800000" flipH="1" flipV="1">
              <a:off x="2428314" y="3899142"/>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10" name="TextBox 9"/>
            <p:cNvSpPr txBox="1"/>
            <p:nvPr/>
          </p:nvSpPr>
          <p:spPr>
            <a:xfrm>
              <a:off x="2342567" y="5740773"/>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smtClean="0"/>
                <a:t>Core 1</a:t>
              </a:r>
              <a:endParaRPr lang="en-US" sz="1000" dirty="0"/>
            </a:p>
          </p:txBody>
        </p:sp>
        <p:sp>
          <p:nvSpPr>
            <p:cNvPr id="37" name="Rectangle 36"/>
            <p:cNvSpPr/>
            <p:nvPr/>
          </p:nvSpPr>
          <p:spPr>
            <a:xfrm rot="10800000" flipH="1" flipV="1">
              <a:off x="2799885" y="3899142"/>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38" name="TextBox 37"/>
            <p:cNvSpPr txBox="1"/>
            <p:nvPr/>
          </p:nvSpPr>
          <p:spPr>
            <a:xfrm>
              <a:off x="2714138" y="5740773"/>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Core </a:t>
              </a:r>
              <a:r>
                <a:rPr lang="en-US" sz="1000" dirty="0" smtClean="0"/>
                <a:t>2</a:t>
              </a:r>
              <a:endParaRPr lang="en-US" sz="1000" dirty="0"/>
            </a:p>
          </p:txBody>
        </p:sp>
        <p:sp>
          <p:nvSpPr>
            <p:cNvPr id="39" name="Rectangle 38"/>
            <p:cNvSpPr/>
            <p:nvPr/>
          </p:nvSpPr>
          <p:spPr>
            <a:xfrm rot="10800000" flipH="1" flipV="1">
              <a:off x="3171456" y="3899142"/>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40" name="TextBox 39"/>
            <p:cNvSpPr txBox="1"/>
            <p:nvPr/>
          </p:nvSpPr>
          <p:spPr>
            <a:xfrm>
              <a:off x="3085709" y="5740773"/>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Core </a:t>
              </a:r>
              <a:r>
                <a:rPr lang="en-US" sz="1000" dirty="0" smtClean="0"/>
                <a:t>3</a:t>
              </a:r>
              <a:endParaRPr lang="en-US" sz="1000" dirty="0"/>
            </a:p>
          </p:txBody>
        </p:sp>
        <p:sp>
          <p:nvSpPr>
            <p:cNvPr id="42" name="Rectangle 41"/>
            <p:cNvSpPr/>
            <p:nvPr/>
          </p:nvSpPr>
          <p:spPr>
            <a:xfrm rot="10800000" flipH="1" flipV="1">
              <a:off x="3543027" y="3899142"/>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44" name="TextBox 43"/>
            <p:cNvSpPr txBox="1"/>
            <p:nvPr/>
          </p:nvSpPr>
          <p:spPr>
            <a:xfrm>
              <a:off x="3457279" y="5740773"/>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Core </a:t>
              </a:r>
              <a:r>
                <a:rPr lang="en-US" sz="1000" dirty="0" smtClean="0"/>
                <a:t>4</a:t>
              </a:r>
              <a:endParaRPr lang="en-US" sz="1000" dirty="0"/>
            </a:p>
          </p:txBody>
        </p:sp>
        <p:sp>
          <p:nvSpPr>
            <p:cNvPr id="45" name="Rectangle 44"/>
            <p:cNvSpPr/>
            <p:nvPr/>
          </p:nvSpPr>
          <p:spPr>
            <a:xfrm rot="10800000" flipH="1" flipV="1">
              <a:off x="2467875" y="3944012"/>
              <a:ext cx="206702" cy="1825965"/>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46" name="Rectangle 45"/>
            <p:cNvSpPr/>
            <p:nvPr/>
          </p:nvSpPr>
          <p:spPr>
            <a:xfrm rot="10800000" flipH="1" flipV="1">
              <a:off x="2839446" y="5703891"/>
              <a:ext cx="206702" cy="66085"/>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48" name="Rectangle 47"/>
            <p:cNvSpPr/>
            <p:nvPr/>
          </p:nvSpPr>
          <p:spPr>
            <a:xfrm rot="10800000" flipH="1" flipV="1">
              <a:off x="3211017" y="5705859"/>
              <a:ext cx="206702" cy="66085"/>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49" name="Rectangle 48"/>
            <p:cNvSpPr/>
            <p:nvPr/>
          </p:nvSpPr>
          <p:spPr>
            <a:xfrm rot="10800000" flipH="1" flipV="1">
              <a:off x="3582588" y="5707261"/>
              <a:ext cx="206702" cy="66085"/>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grpSp>
      <p:grpSp>
        <p:nvGrpSpPr>
          <p:cNvPr id="9" name="Group 8"/>
          <p:cNvGrpSpPr/>
          <p:nvPr/>
        </p:nvGrpSpPr>
        <p:grpSpPr>
          <a:xfrm>
            <a:off x="6501898" y="2285429"/>
            <a:ext cx="2531774" cy="1849649"/>
            <a:chOff x="6669730" y="3517483"/>
            <a:chExt cx="1572032" cy="2466198"/>
          </a:xfrm>
        </p:grpSpPr>
        <p:sp>
          <p:nvSpPr>
            <p:cNvPr id="50" name="Rectangle 49"/>
            <p:cNvSpPr/>
            <p:nvPr/>
          </p:nvSpPr>
          <p:spPr>
            <a:xfrm rot="10800000" flipH="1" flipV="1">
              <a:off x="6669730" y="3517483"/>
              <a:ext cx="1572032" cy="2466198"/>
            </a:xfrm>
            <a:prstGeom prst="rect">
              <a:avLst/>
            </a:prstGeom>
            <a:solidFill>
              <a:srgbClr val="FFFFFF"/>
            </a:solidFill>
            <a:ln/>
          </p:spPr>
          <p:style>
            <a:lnRef idx="1">
              <a:schemeClr val="accent2"/>
            </a:lnRef>
            <a:fillRef idx="2">
              <a:schemeClr val="accent2"/>
            </a:fillRef>
            <a:effectRef idx="1">
              <a:schemeClr val="accent2"/>
            </a:effectRef>
            <a:fontRef idx="minor">
              <a:schemeClr val="dk1"/>
            </a:fontRef>
          </p:style>
          <p:txBody>
            <a:bodyPr rtlCol="0" anchor="t"/>
            <a:lstStyle/>
            <a:p>
              <a:pPr algn="ctr"/>
              <a:r>
                <a:rPr lang="en-US" sz="1050" dirty="0" smtClean="0">
                  <a:solidFill>
                    <a:srgbClr val="000000"/>
                  </a:solidFill>
                </a:rPr>
                <a:t>CPU utilization per core</a:t>
              </a:r>
              <a:endParaRPr lang="en-US" sz="1050" dirty="0">
                <a:solidFill>
                  <a:srgbClr val="000000"/>
                </a:solidFill>
              </a:endParaRPr>
            </a:p>
          </p:txBody>
        </p:sp>
        <p:sp>
          <p:nvSpPr>
            <p:cNvPr id="51" name="Rectangle 50"/>
            <p:cNvSpPr/>
            <p:nvPr/>
          </p:nvSpPr>
          <p:spPr>
            <a:xfrm rot="10800000" flipH="1" flipV="1">
              <a:off x="6755477" y="3809607"/>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52" name="TextBox 51"/>
            <p:cNvSpPr txBox="1"/>
            <p:nvPr/>
          </p:nvSpPr>
          <p:spPr>
            <a:xfrm>
              <a:off x="6669730" y="5651238"/>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Core 1</a:t>
              </a:r>
            </a:p>
          </p:txBody>
        </p:sp>
        <p:sp>
          <p:nvSpPr>
            <p:cNvPr id="53" name="Rectangle 52"/>
            <p:cNvSpPr/>
            <p:nvPr/>
          </p:nvSpPr>
          <p:spPr>
            <a:xfrm rot="10800000" flipH="1" flipV="1">
              <a:off x="7127048" y="3809607"/>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54" name="TextBox 53"/>
            <p:cNvSpPr txBox="1"/>
            <p:nvPr/>
          </p:nvSpPr>
          <p:spPr>
            <a:xfrm>
              <a:off x="7041301" y="5651238"/>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Core </a:t>
              </a:r>
              <a:r>
                <a:rPr lang="en-US" sz="1000" dirty="0" smtClean="0"/>
                <a:t>2</a:t>
              </a:r>
              <a:endParaRPr lang="en-US" sz="1000" dirty="0"/>
            </a:p>
          </p:txBody>
        </p:sp>
        <p:sp>
          <p:nvSpPr>
            <p:cNvPr id="55" name="Rectangle 54"/>
            <p:cNvSpPr/>
            <p:nvPr/>
          </p:nvSpPr>
          <p:spPr>
            <a:xfrm rot="10800000" flipH="1" flipV="1">
              <a:off x="7498619" y="3809607"/>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56" name="TextBox 55"/>
            <p:cNvSpPr txBox="1"/>
            <p:nvPr/>
          </p:nvSpPr>
          <p:spPr>
            <a:xfrm>
              <a:off x="7412872" y="5651238"/>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Core </a:t>
              </a:r>
              <a:r>
                <a:rPr lang="en-US" sz="1000" dirty="0" smtClean="0"/>
                <a:t>3</a:t>
              </a:r>
              <a:endParaRPr lang="en-US" sz="1000" dirty="0"/>
            </a:p>
          </p:txBody>
        </p:sp>
        <p:sp>
          <p:nvSpPr>
            <p:cNvPr id="57" name="Rectangle 56"/>
            <p:cNvSpPr/>
            <p:nvPr/>
          </p:nvSpPr>
          <p:spPr>
            <a:xfrm rot="10800000" flipH="1" flipV="1">
              <a:off x="7870190" y="3809607"/>
              <a:ext cx="285824" cy="1870835"/>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58" name="TextBox 57"/>
            <p:cNvSpPr txBox="1"/>
            <p:nvPr/>
          </p:nvSpPr>
          <p:spPr>
            <a:xfrm>
              <a:off x="7784443" y="5651238"/>
              <a:ext cx="457319" cy="27346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t"/>
            <a:lstStyle>
              <a:defPPr>
                <a:defRPr lang="en-US"/>
              </a:defPPr>
              <a:lvl1pPr algn="ctr">
                <a:defRPr sz="1050">
                  <a:solidFill>
                    <a:srgbClr val="00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00" dirty="0"/>
                <a:t>Core </a:t>
              </a:r>
              <a:r>
                <a:rPr lang="en-US" sz="1000" dirty="0" smtClean="0"/>
                <a:t>4</a:t>
              </a:r>
              <a:endParaRPr lang="en-US" sz="1000" dirty="0"/>
            </a:p>
          </p:txBody>
        </p:sp>
        <p:sp>
          <p:nvSpPr>
            <p:cNvPr id="60" name="Rectangle 59"/>
            <p:cNvSpPr/>
            <p:nvPr/>
          </p:nvSpPr>
          <p:spPr>
            <a:xfrm rot="10800000" flipH="1" flipV="1">
              <a:off x="7166608" y="5033942"/>
              <a:ext cx="206702" cy="646499"/>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61" name="Rectangle 60"/>
            <p:cNvSpPr/>
            <p:nvPr/>
          </p:nvSpPr>
          <p:spPr>
            <a:xfrm rot="10800000" flipH="1" flipV="1">
              <a:off x="7538179" y="5035910"/>
              <a:ext cx="206702" cy="646499"/>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62" name="Rectangle 61"/>
            <p:cNvSpPr/>
            <p:nvPr/>
          </p:nvSpPr>
          <p:spPr>
            <a:xfrm rot="10800000" flipH="1" flipV="1">
              <a:off x="7909750" y="5037312"/>
              <a:ext cx="206702" cy="646499"/>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sp>
          <p:nvSpPr>
            <p:cNvPr id="63" name="Rectangle 62"/>
            <p:cNvSpPr/>
            <p:nvPr/>
          </p:nvSpPr>
          <p:spPr>
            <a:xfrm rot="10800000" flipH="1" flipV="1">
              <a:off x="6795038" y="5040020"/>
              <a:ext cx="206702" cy="646499"/>
            </a:xfrm>
            <a:prstGeom prst="rect">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050" dirty="0">
                <a:solidFill>
                  <a:srgbClr val="000000"/>
                </a:solidFill>
              </a:endParaRPr>
            </a:p>
          </p:txBody>
        </p:sp>
      </p:grpSp>
      <p:sp>
        <p:nvSpPr>
          <p:cNvPr id="13" name="Rectangle 12"/>
          <p:cNvSpPr/>
          <p:nvPr/>
        </p:nvSpPr>
        <p:spPr>
          <a:xfrm>
            <a:off x="738794" y="4227915"/>
            <a:ext cx="3060453" cy="461665"/>
          </a:xfrm>
          <a:prstGeom prst="rect">
            <a:avLst/>
          </a:prstGeom>
        </p:spPr>
        <p:txBody>
          <a:bodyPr wrap="none">
            <a:spAutoFit/>
          </a:bodyPr>
          <a:lstStyle/>
          <a:p>
            <a:pPr marL="115888" indent="-115888"/>
            <a:r>
              <a:rPr lang="en-US" sz="2400" dirty="0"/>
              <a:t>Can’t use full 10Gbps</a:t>
            </a:r>
          </a:p>
        </p:txBody>
      </p:sp>
      <p:sp>
        <p:nvSpPr>
          <p:cNvPr id="15" name="Rectangle 14"/>
          <p:cNvSpPr/>
          <p:nvPr/>
        </p:nvSpPr>
        <p:spPr>
          <a:xfrm>
            <a:off x="5362010" y="4227915"/>
            <a:ext cx="3048463" cy="461665"/>
          </a:xfrm>
          <a:prstGeom prst="rect">
            <a:avLst/>
          </a:prstGeom>
        </p:spPr>
        <p:txBody>
          <a:bodyPr wrap="none">
            <a:spAutoFit/>
          </a:bodyPr>
          <a:lstStyle/>
          <a:p>
            <a:pPr marL="115888" indent="-115888"/>
            <a:r>
              <a:rPr lang="en-US" sz="2400" dirty="0"/>
              <a:t>Full 10Gbps available</a:t>
            </a:r>
          </a:p>
        </p:txBody>
      </p:sp>
      <p:pic>
        <p:nvPicPr>
          <p:cNvPr id="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23" y="2295275"/>
            <a:ext cx="1837957" cy="14713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23" y="3951064"/>
            <a:ext cx="1837957" cy="14713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3" name="Straight Connector 72"/>
          <p:cNvCxnSpPr>
            <a:stCxn id="74" idx="0"/>
            <a:endCxn id="75" idx="2"/>
          </p:cNvCxnSpPr>
          <p:nvPr/>
        </p:nvCxnSpPr>
        <p:spPr>
          <a:xfrm flipH="1">
            <a:off x="1006661" y="2512903"/>
            <a:ext cx="6742" cy="14097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470" y="2512903"/>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728" y="3460534"/>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6" name="Group 75"/>
          <p:cNvGrpSpPr/>
          <p:nvPr/>
        </p:nvGrpSpPr>
        <p:grpSpPr>
          <a:xfrm>
            <a:off x="184722" y="3137041"/>
            <a:ext cx="1670871" cy="176024"/>
            <a:chOff x="3615168" y="4825634"/>
            <a:chExt cx="1305304" cy="103058"/>
          </a:xfrm>
        </p:grpSpPr>
        <p:sp>
          <p:nvSpPr>
            <p:cNvPr id="77" name="Rectangle 76"/>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Oval 79"/>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Oval 80"/>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Oval 81"/>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Oval 82"/>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Rectangle 115"/>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Rectangle 116"/>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Rectangle 117"/>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Rectangle 118"/>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Rectangle 121"/>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 name="Rectangle 124"/>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180" name="Straight Connector 179"/>
          <p:cNvCxnSpPr/>
          <p:nvPr/>
        </p:nvCxnSpPr>
        <p:spPr>
          <a:xfrm flipH="1">
            <a:off x="5423092" y="2481685"/>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5572308" y="2481685"/>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5273876" y="2481685"/>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5721524" y="2481685"/>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6916" y="2558674"/>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174" y="3489485"/>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7267" y="2303483"/>
            <a:ext cx="1837957" cy="14713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7267" y="3959272"/>
            <a:ext cx="1837957" cy="14713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8" name="Group 187"/>
          <p:cNvGrpSpPr/>
          <p:nvPr/>
        </p:nvGrpSpPr>
        <p:grpSpPr>
          <a:xfrm>
            <a:off x="4658666" y="3145249"/>
            <a:ext cx="1670871" cy="176024"/>
            <a:chOff x="3615168" y="4825634"/>
            <a:chExt cx="1305304" cy="103058"/>
          </a:xfrm>
        </p:grpSpPr>
        <p:sp>
          <p:nvSpPr>
            <p:cNvPr id="189" name="Rectangle 188"/>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Oval 191"/>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Oval 192"/>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Oval 193"/>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Oval 194"/>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Rectangle 198"/>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217"/>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Rectangle 218"/>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237"/>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Rectangle 238"/>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087692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500"/>
                                        <p:tgtEl>
                                          <p:spTgt spid="180"/>
                                        </p:tgtEl>
                                      </p:cBhvr>
                                    </p:animEffect>
                                  </p:childTnLst>
                                </p:cTn>
                              </p:par>
                              <p:par>
                                <p:cTn id="23" presetID="10" presetClass="entr" presetSubtype="0" fill="hold" nodeType="with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fade">
                                      <p:cBhvr>
                                        <p:cTn id="25" dur="500"/>
                                        <p:tgtEl>
                                          <p:spTgt spid="181"/>
                                        </p:tgtEl>
                                      </p:cBhvr>
                                    </p:animEffect>
                                  </p:childTnLst>
                                </p:cTn>
                              </p:par>
                              <p:par>
                                <p:cTn id="26" presetID="10" presetClass="entr" presetSubtype="0" fill="hold" nodeType="withEffect">
                                  <p:stCondLst>
                                    <p:cond delay="0"/>
                                  </p:stCondLst>
                                  <p:childTnLst>
                                    <p:set>
                                      <p:cBhvr>
                                        <p:cTn id="27" dur="1" fill="hold">
                                          <p:stCondLst>
                                            <p:cond delay="0"/>
                                          </p:stCondLst>
                                        </p:cTn>
                                        <p:tgtEl>
                                          <p:spTgt spid="182"/>
                                        </p:tgtEl>
                                        <p:attrNameLst>
                                          <p:attrName>style.visibility</p:attrName>
                                        </p:attrNameLst>
                                      </p:cBhvr>
                                      <p:to>
                                        <p:strVal val="visible"/>
                                      </p:to>
                                    </p:set>
                                    <p:animEffect transition="in" filter="fade">
                                      <p:cBhvr>
                                        <p:cTn id="28" dur="500"/>
                                        <p:tgtEl>
                                          <p:spTgt spid="182"/>
                                        </p:tgtEl>
                                      </p:cBhvr>
                                    </p:animEffect>
                                  </p:childTnLst>
                                </p:cTn>
                              </p:par>
                              <p:par>
                                <p:cTn id="29" presetID="10" presetClass="entr" presetSubtype="0" fill="hold" nodeType="withEffect">
                                  <p:stCondLst>
                                    <p:cond delay="0"/>
                                  </p:stCondLst>
                                  <p:childTnLst>
                                    <p:set>
                                      <p:cBhvr>
                                        <p:cTn id="30" dur="1" fill="hold">
                                          <p:stCondLst>
                                            <p:cond delay="0"/>
                                          </p:stCondLst>
                                        </p:cTn>
                                        <p:tgtEl>
                                          <p:spTgt spid="183"/>
                                        </p:tgtEl>
                                        <p:attrNameLst>
                                          <p:attrName>style.visibility</p:attrName>
                                        </p:attrNameLst>
                                      </p:cBhvr>
                                      <p:to>
                                        <p:strVal val="visible"/>
                                      </p:to>
                                    </p:set>
                                    <p:animEffect transition="in" filter="fade">
                                      <p:cBhvr>
                                        <p:cTn id="31" dur="500"/>
                                        <p:tgtEl>
                                          <p:spTgt spid="183"/>
                                        </p:tgtEl>
                                      </p:cBhvr>
                                    </p:animEffect>
                                  </p:childTnLst>
                                </p:cTn>
                              </p:par>
                              <p:par>
                                <p:cTn id="32" presetID="10" presetClass="entr" presetSubtype="0" fill="hold" nodeType="withEffect">
                                  <p:stCondLst>
                                    <p:cond delay="0"/>
                                  </p:stCondLst>
                                  <p:childTnLst>
                                    <p:set>
                                      <p:cBhvr>
                                        <p:cTn id="33" dur="1" fill="hold">
                                          <p:stCondLst>
                                            <p:cond delay="0"/>
                                          </p:stCondLst>
                                        </p:cTn>
                                        <p:tgtEl>
                                          <p:spTgt spid="184"/>
                                        </p:tgtEl>
                                        <p:attrNameLst>
                                          <p:attrName>style.visibility</p:attrName>
                                        </p:attrNameLst>
                                      </p:cBhvr>
                                      <p:to>
                                        <p:strVal val="visible"/>
                                      </p:to>
                                    </p:set>
                                    <p:animEffect transition="in" filter="fade">
                                      <p:cBhvr>
                                        <p:cTn id="34" dur="500"/>
                                        <p:tgtEl>
                                          <p:spTgt spid="184"/>
                                        </p:tgtEl>
                                      </p:cBhvr>
                                    </p:animEffect>
                                  </p:childTnLst>
                                </p:cTn>
                              </p:par>
                              <p:par>
                                <p:cTn id="35" presetID="10" presetClass="entr" presetSubtype="0" fill="hold" nodeType="withEffect">
                                  <p:stCondLst>
                                    <p:cond delay="0"/>
                                  </p:stCondLst>
                                  <p:childTnLst>
                                    <p:set>
                                      <p:cBhvr>
                                        <p:cTn id="36" dur="1" fill="hold">
                                          <p:stCondLst>
                                            <p:cond delay="0"/>
                                          </p:stCondLst>
                                        </p:cTn>
                                        <p:tgtEl>
                                          <p:spTgt spid="185"/>
                                        </p:tgtEl>
                                        <p:attrNameLst>
                                          <p:attrName>style.visibility</p:attrName>
                                        </p:attrNameLst>
                                      </p:cBhvr>
                                      <p:to>
                                        <p:strVal val="visible"/>
                                      </p:to>
                                    </p:set>
                                    <p:animEffect transition="in" filter="fade">
                                      <p:cBhvr>
                                        <p:cTn id="37" dur="500"/>
                                        <p:tgtEl>
                                          <p:spTgt spid="185"/>
                                        </p:tgtEl>
                                      </p:cBhvr>
                                    </p:animEffect>
                                  </p:childTnLst>
                                </p:cTn>
                              </p:par>
                              <p:par>
                                <p:cTn id="38" presetID="10" presetClass="entr" presetSubtype="0" fill="hold" nodeType="withEffect">
                                  <p:stCondLst>
                                    <p:cond delay="0"/>
                                  </p:stCondLst>
                                  <p:childTnLst>
                                    <p:set>
                                      <p:cBhvr>
                                        <p:cTn id="39" dur="1" fill="hold">
                                          <p:stCondLst>
                                            <p:cond delay="0"/>
                                          </p:stCondLst>
                                        </p:cTn>
                                        <p:tgtEl>
                                          <p:spTgt spid="186"/>
                                        </p:tgtEl>
                                        <p:attrNameLst>
                                          <p:attrName>style.visibility</p:attrName>
                                        </p:attrNameLst>
                                      </p:cBhvr>
                                      <p:to>
                                        <p:strVal val="visible"/>
                                      </p:to>
                                    </p:set>
                                    <p:animEffect transition="in" filter="fade">
                                      <p:cBhvr>
                                        <p:cTn id="40" dur="500"/>
                                        <p:tgtEl>
                                          <p:spTgt spid="186"/>
                                        </p:tgtEl>
                                      </p:cBhvr>
                                    </p:animEffect>
                                  </p:childTnLst>
                                </p:cTn>
                              </p:par>
                              <p:par>
                                <p:cTn id="41" presetID="10" presetClass="entr" presetSubtype="0" fill="hold" nodeType="withEffect">
                                  <p:stCondLst>
                                    <p:cond delay="0"/>
                                  </p:stCondLst>
                                  <p:childTnLst>
                                    <p:set>
                                      <p:cBhvr>
                                        <p:cTn id="42" dur="1" fill="hold">
                                          <p:stCondLst>
                                            <p:cond delay="0"/>
                                          </p:stCondLst>
                                        </p:cTn>
                                        <p:tgtEl>
                                          <p:spTgt spid="187"/>
                                        </p:tgtEl>
                                        <p:attrNameLst>
                                          <p:attrName>style.visibility</p:attrName>
                                        </p:attrNameLst>
                                      </p:cBhvr>
                                      <p:to>
                                        <p:strVal val="visible"/>
                                      </p:to>
                                    </p:set>
                                    <p:animEffect transition="in" filter="fade">
                                      <p:cBhvr>
                                        <p:cTn id="43" dur="500"/>
                                        <p:tgtEl>
                                          <p:spTgt spid="187"/>
                                        </p:tgtEl>
                                      </p:cBhvr>
                                    </p:animEffect>
                                  </p:childTnLst>
                                </p:cTn>
                              </p:par>
                              <p:par>
                                <p:cTn id="44" presetID="10" presetClass="entr" presetSubtype="0" fill="hold" nodeType="withEffect">
                                  <p:stCondLst>
                                    <p:cond delay="0"/>
                                  </p:stCondLst>
                                  <p:childTnLst>
                                    <p:set>
                                      <p:cBhvr>
                                        <p:cTn id="45" dur="1" fill="hold">
                                          <p:stCondLst>
                                            <p:cond delay="0"/>
                                          </p:stCondLst>
                                        </p:cTn>
                                        <p:tgtEl>
                                          <p:spTgt spid="188"/>
                                        </p:tgtEl>
                                        <p:attrNameLst>
                                          <p:attrName>style.visibility</p:attrName>
                                        </p:attrNameLst>
                                      </p:cBhvr>
                                      <p:to>
                                        <p:strVal val="visible"/>
                                      </p:to>
                                    </p:set>
                                    <p:animEffect transition="in" filter="fade">
                                      <p:cBhvr>
                                        <p:cTn id="46"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build="p"/>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9" name="Straight Connector 298"/>
          <p:cNvCxnSpPr/>
          <p:nvPr/>
        </p:nvCxnSpPr>
        <p:spPr>
          <a:xfrm flipH="1">
            <a:off x="7739572" y="176716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H="1">
            <a:off x="7888788" y="176716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H="1">
            <a:off x="7590356" y="176716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flipH="1">
            <a:off x="8038004" y="176716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6048598" y="179562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flipH="1">
            <a:off x="6197814" y="179562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flipH="1">
            <a:off x="5899382" y="179562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H="1">
            <a:off x="6347030" y="1795624"/>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a:off x="264695" y="1816593"/>
            <a:ext cx="3719841" cy="403181"/>
          </a:xfrm>
          <a:prstGeom prst="roundRect">
            <a:avLst/>
          </a:prstGeom>
          <a:noFill/>
          <a:ln w="1270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LBFO</a:t>
            </a:r>
          </a:p>
        </p:txBody>
      </p:sp>
      <p:sp>
        <p:nvSpPr>
          <p:cNvPr id="182" name="Rounded Rectangle 181"/>
          <p:cNvSpPr/>
          <p:nvPr/>
        </p:nvSpPr>
        <p:spPr bwMode="auto">
          <a:xfrm>
            <a:off x="264695" y="2895140"/>
            <a:ext cx="3719841" cy="403181"/>
          </a:xfrm>
          <a:prstGeom prst="roundRect">
            <a:avLst/>
          </a:prstGeom>
          <a:noFill/>
          <a:ln w="1270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LBFO</a:t>
            </a:r>
          </a:p>
        </p:txBody>
      </p:sp>
      <p:sp>
        <p:nvSpPr>
          <p:cNvPr id="78" name="Text Placeholder 4"/>
          <p:cNvSpPr txBox="1">
            <a:spLocks/>
          </p:cNvSpPr>
          <p:nvPr/>
        </p:nvSpPr>
        <p:spPr>
          <a:xfrm>
            <a:off x="4474858" y="778844"/>
            <a:ext cx="4669143" cy="2743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NIC Teaming with LBFO</a:t>
            </a:r>
            <a:r>
              <a:rPr lang="en-US" sz="2000" dirty="0" smtClean="0"/>
              <a:t/>
            </a:r>
            <a:br>
              <a:rPr lang="en-US" sz="2000" dirty="0" smtClean="0"/>
            </a:br>
            <a:r>
              <a:rPr lang="en-US" sz="2000" dirty="0" smtClean="0">
                <a:solidFill>
                  <a:srgbClr val="66FF33"/>
                </a:solidFill>
              </a:rPr>
              <a:t>With</a:t>
            </a:r>
            <a:r>
              <a:rPr lang="en-US" sz="2000" dirty="0" smtClean="0"/>
              <a:t> Multichannel</a:t>
            </a:r>
            <a:endParaRPr lang="en-US" sz="2000" dirty="0"/>
          </a:p>
        </p:txBody>
      </p:sp>
      <p:sp>
        <p:nvSpPr>
          <p:cNvPr id="79" name="Text Placeholder 2"/>
          <p:cNvSpPr txBox="1">
            <a:spLocks/>
          </p:cNvSpPr>
          <p:nvPr/>
        </p:nvSpPr>
        <p:spPr>
          <a:xfrm>
            <a:off x="1" y="784384"/>
            <a:ext cx="4474856" cy="2743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smtClean="0"/>
              <a:t>NIC Teaming with LBFO</a:t>
            </a:r>
            <a:br>
              <a:rPr lang="en-US" sz="2000" dirty="0" smtClean="0"/>
            </a:br>
            <a:r>
              <a:rPr lang="en-US" sz="2000" dirty="0" smtClean="0">
                <a:solidFill>
                  <a:srgbClr val="FF0000"/>
                </a:solidFill>
              </a:rPr>
              <a:t>Without</a:t>
            </a:r>
            <a:r>
              <a:rPr lang="en-US" sz="2000" dirty="0" smtClean="0"/>
              <a:t> Multichannel </a:t>
            </a:r>
            <a:endParaRPr lang="en-US" sz="2000" dirty="0"/>
          </a:p>
        </p:txBody>
      </p:sp>
      <p:sp>
        <p:nvSpPr>
          <p:cNvPr id="6" name="Title 5"/>
          <p:cNvSpPr>
            <a:spLocks noGrp="1"/>
          </p:cNvSpPr>
          <p:nvPr>
            <p:ph type="title"/>
          </p:nvPr>
        </p:nvSpPr>
        <p:spPr>
          <a:xfrm>
            <a:off x="209021" y="171451"/>
            <a:ext cx="8789835" cy="428114"/>
          </a:xfrm>
        </p:spPr>
        <p:txBody>
          <a:bodyPr>
            <a:noAutofit/>
          </a:bodyPr>
          <a:lstStyle/>
          <a:p>
            <a:r>
              <a:rPr lang="en-US" sz="2800" dirty="0" smtClean="0"/>
              <a:t>Combining LBFO teaming with multichannel for SMB 3.0</a:t>
            </a:r>
            <a:endParaRPr lang="en-US" sz="2800" dirty="0"/>
          </a:p>
        </p:txBody>
      </p:sp>
      <p:sp>
        <p:nvSpPr>
          <p:cNvPr id="46" name="Content Placeholder 2"/>
          <p:cNvSpPr>
            <a:spLocks noGrp="1"/>
          </p:cNvSpPr>
          <p:nvPr>
            <p:ph sz="half" idx="1"/>
          </p:nvPr>
        </p:nvSpPr>
        <p:spPr>
          <a:xfrm>
            <a:off x="469231" y="3626566"/>
            <a:ext cx="3871317" cy="979714"/>
          </a:xfrm>
        </p:spPr>
        <p:txBody>
          <a:bodyPr>
            <a:noAutofit/>
          </a:bodyPr>
          <a:lstStyle/>
          <a:p>
            <a:pPr marL="228600" indent="-111125"/>
            <a:r>
              <a:rPr lang="en-US" sz="1600" dirty="0" smtClean="0">
                <a:latin typeface="Segoe UI" pitchFamily="34" charset="0"/>
                <a:ea typeface="Segoe UI" pitchFamily="34" charset="0"/>
                <a:cs typeface="Segoe UI" pitchFamily="34" charset="0"/>
              </a:rPr>
              <a:t>Automatic NIC failover</a:t>
            </a:r>
          </a:p>
          <a:p>
            <a:pPr>
              <a:buNone/>
            </a:pPr>
            <a:r>
              <a:rPr lang="en-US" sz="1600" dirty="0" smtClean="0">
                <a:latin typeface="Segoe UI" pitchFamily="34" charset="0"/>
                <a:ea typeface="Segoe UI" pitchFamily="34" charset="0"/>
                <a:cs typeface="Segoe UI" pitchFamily="34" charset="0"/>
              </a:rPr>
              <a:t>But…</a:t>
            </a:r>
          </a:p>
          <a:p>
            <a:pPr marL="228600" indent="-111125">
              <a:spcBef>
                <a:spcPts val="0"/>
              </a:spcBef>
            </a:pPr>
            <a:r>
              <a:rPr lang="en-US" sz="1600" dirty="0">
                <a:latin typeface="Segoe UI" pitchFamily="34" charset="0"/>
                <a:ea typeface="Segoe UI" pitchFamily="34" charset="0"/>
                <a:cs typeface="Segoe UI" pitchFamily="34" charset="0"/>
              </a:rPr>
              <a:t>Can’t use full bandwidth</a:t>
            </a:r>
          </a:p>
          <a:p>
            <a:pPr marL="228600" indent="-111125">
              <a:spcBef>
                <a:spcPts val="0"/>
              </a:spcBef>
            </a:pPr>
            <a:r>
              <a:rPr lang="en-US" sz="1600" dirty="0">
                <a:latin typeface="Segoe UI" pitchFamily="34" charset="0"/>
                <a:ea typeface="Segoe UI" pitchFamily="34" charset="0"/>
                <a:cs typeface="Segoe UI" pitchFamily="34" charset="0"/>
              </a:rPr>
              <a:t>Only one NIC engaged</a:t>
            </a:r>
          </a:p>
          <a:p>
            <a:pPr marL="228600" indent="-111125">
              <a:spcBef>
                <a:spcPts val="0"/>
              </a:spcBef>
            </a:pPr>
            <a:r>
              <a:rPr lang="en-US" sz="1600" dirty="0">
                <a:latin typeface="Segoe UI" pitchFamily="34" charset="0"/>
                <a:ea typeface="Segoe UI" pitchFamily="34" charset="0"/>
                <a:cs typeface="Segoe UI" pitchFamily="34" charset="0"/>
              </a:rPr>
              <a:t>Only one CPU core engaged</a:t>
            </a:r>
          </a:p>
        </p:txBody>
      </p:sp>
      <p:sp>
        <p:nvSpPr>
          <p:cNvPr id="52" name="Content Placeholder 4"/>
          <p:cNvSpPr>
            <a:spLocks noGrp="1"/>
          </p:cNvSpPr>
          <p:nvPr>
            <p:ph sz="half" idx="2"/>
          </p:nvPr>
        </p:nvSpPr>
        <p:spPr>
          <a:xfrm>
            <a:off x="5053263" y="3626566"/>
            <a:ext cx="3817332" cy="979714"/>
          </a:xfrm>
        </p:spPr>
        <p:txBody>
          <a:bodyPr>
            <a:noAutofit/>
          </a:bodyPr>
          <a:lstStyle/>
          <a:p>
            <a:pPr marL="228600" indent="-111125">
              <a:spcBef>
                <a:spcPts val="0"/>
              </a:spcBef>
            </a:pPr>
            <a:r>
              <a:rPr lang="en-US" sz="1600" dirty="0" smtClean="0">
                <a:latin typeface="Segoe UI" pitchFamily="34" charset="0"/>
                <a:ea typeface="Segoe UI" pitchFamily="34" charset="0"/>
                <a:cs typeface="Segoe UI" pitchFamily="34" charset="0"/>
              </a:rPr>
              <a:t>Automatic NIC failover</a:t>
            </a:r>
          </a:p>
          <a:p>
            <a:pPr>
              <a:spcBef>
                <a:spcPts val="0"/>
              </a:spcBef>
              <a:buNone/>
            </a:pPr>
            <a:r>
              <a:rPr lang="en-US" sz="1600" dirty="0" smtClean="0">
                <a:latin typeface="Segoe UI" pitchFamily="34" charset="0"/>
                <a:ea typeface="Segoe UI" pitchFamily="34" charset="0"/>
                <a:cs typeface="Segoe UI" pitchFamily="34" charset="0"/>
              </a:rPr>
              <a:t>With…</a:t>
            </a:r>
          </a:p>
          <a:p>
            <a:pPr marL="228600" indent="-111125">
              <a:spcBef>
                <a:spcPts val="0"/>
              </a:spcBef>
            </a:pPr>
            <a:r>
              <a:rPr lang="en-US" sz="1600" dirty="0" smtClean="0">
                <a:latin typeface="Segoe UI" pitchFamily="34" charset="0"/>
                <a:ea typeface="Segoe UI" pitchFamily="34" charset="0"/>
                <a:cs typeface="Segoe UI" pitchFamily="34" charset="0"/>
              </a:rPr>
              <a:t>Combined NIC bandwidth available</a:t>
            </a:r>
          </a:p>
          <a:p>
            <a:pPr marL="228600" indent="-111125">
              <a:spcBef>
                <a:spcPts val="0"/>
              </a:spcBef>
            </a:pPr>
            <a:r>
              <a:rPr lang="en-US" sz="1600" dirty="0" smtClean="0">
                <a:latin typeface="Segoe UI" pitchFamily="34" charset="0"/>
                <a:ea typeface="Segoe UI" pitchFamily="34" charset="0"/>
                <a:cs typeface="Segoe UI" pitchFamily="34" charset="0"/>
              </a:rPr>
              <a:t>Multiple NICs </a:t>
            </a:r>
            <a:r>
              <a:rPr lang="en-US" sz="1600" dirty="0">
                <a:latin typeface="Segoe UI" pitchFamily="34" charset="0"/>
                <a:ea typeface="Segoe UI" pitchFamily="34" charset="0"/>
                <a:cs typeface="Segoe UI" pitchFamily="34" charset="0"/>
              </a:rPr>
              <a:t>engaged</a:t>
            </a:r>
          </a:p>
          <a:p>
            <a:pPr marL="228600" indent="-111125">
              <a:spcBef>
                <a:spcPts val="0"/>
              </a:spcBef>
            </a:pPr>
            <a:r>
              <a:rPr lang="en-US" sz="1600" dirty="0" smtClean="0">
                <a:latin typeface="Segoe UI" pitchFamily="34" charset="0"/>
                <a:ea typeface="Segoe UI" pitchFamily="34" charset="0"/>
                <a:cs typeface="Segoe UI" pitchFamily="34" charset="0"/>
              </a:rPr>
              <a:t>Multiple CPU cores engaged</a:t>
            </a:r>
            <a:endParaRPr lang="en-US" sz="1600" dirty="0">
              <a:latin typeface="Segoe UI" pitchFamily="34" charset="0"/>
              <a:ea typeface="Segoe UI" pitchFamily="34" charset="0"/>
              <a:cs typeface="Segoe UI" pitchFamily="34" charset="0"/>
            </a:endParaRPr>
          </a:p>
        </p:txBody>
      </p:sp>
      <p:cxnSp>
        <p:nvCxnSpPr>
          <p:cNvPr id="72" name="Straight Connector 71"/>
          <p:cNvCxnSpPr/>
          <p:nvPr/>
        </p:nvCxnSpPr>
        <p:spPr>
          <a:xfrm>
            <a:off x="4474857" y="1028700"/>
            <a:ext cx="0" cy="3371850"/>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pic>
        <p:nvPicPr>
          <p:cNvPr id="17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312" y="1813673"/>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2570" y="2866404"/>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12" y="1540623"/>
            <a:ext cx="2960048" cy="23695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12" y="3316083"/>
            <a:ext cx="2960048" cy="23695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a:stCxn id="43" idx="0"/>
            <a:endCxn id="178" idx="2"/>
          </p:cNvCxnSpPr>
          <p:nvPr/>
        </p:nvCxnSpPr>
        <p:spPr>
          <a:xfrm flipH="1">
            <a:off x="1457976" y="1813673"/>
            <a:ext cx="6742" cy="1514803"/>
          </a:xfrm>
          <a:prstGeom prst="line">
            <a:avLst/>
          </a:prstGeom>
          <a:ln w="3810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785" y="1813673"/>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043" y="2866404"/>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a:off x="636037" y="2478801"/>
            <a:ext cx="1670871" cy="176024"/>
            <a:chOff x="3615168" y="4825634"/>
            <a:chExt cx="1305304" cy="103058"/>
          </a:xfrm>
        </p:grpSpPr>
        <p:sp>
          <p:nvSpPr>
            <p:cNvPr id="45" name="Rectangle 44"/>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Oval 48"/>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Oval 49"/>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Oval 50"/>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Oval 54"/>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Rectangle 115"/>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Rectangle 116"/>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Rectangle 117"/>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Rectangle 118"/>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Rectangle 121"/>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5" name="Group 124"/>
          <p:cNvGrpSpPr/>
          <p:nvPr/>
        </p:nvGrpSpPr>
        <p:grpSpPr>
          <a:xfrm>
            <a:off x="2459308" y="2478801"/>
            <a:ext cx="1670871" cy="176024"/>
            <a:chOff x="3615168" y="4825634"/>
            <a:chExt cx="1305304" cy="103058"/>
          </a:xfrm>
        </p:grpSpPr>
        <p:sp>
          <p:nvSpPr>
            <p:cNvPr id="126" name="Rectangle 125"/>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Oval 128"/>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Oval 129"/>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Oval 130"/>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 name="Oval 131"/>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 name="Rectangle 132"/>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Rectangle 135"/>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Rectangle 158"/>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83" name="Rounded Rectangle 182"/>
          <p:cNvSpPr/>
          <p:nvPr/>
        </p:nvSpPr>
        <p:spPr bwMode="auto">
          <a:xfrm>
            <a:off x="4868779" y="1816593"/>
            <a:ext cx="3719841" cy="403181"/>
          </a:xfrm>
          <a:prstGeom prst="roundRect">
            <a:avLst/>
          </a:prstGeom>
          <a:noFill/>
          <a:ln w="1270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LBFO</a:t>
            </a:r>
          </a:p>
        </p:txBody>
      </p:sp>
      <p:sp>
        <p:nvSpPr>
          <p:cNvPr id="184" name="Rounded Rectangle 183"/>
          <p:cNvSpPr/>
          <p:nvPr/>
        </p:nvSpPr>
        <p:spPr bwMode="auto">
          <a:xfrm>
            <a:off x="4868779" y="2895140"/>
            <a:ext cx="3719841" cy="403181"/>
          </a:xfrm>
          <a:prstGeom prst="roundRect">
            <a:avLst/>
          </a:prstGeom>
          <a:noFill/>
          <a:ln w="1270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LBFO</a:t>
            </a:r>
          </a:p>
        </p:txBody>
      </p:sp>
      <p:pic>
        <p:nvPicPr>
          <p:cNvPr id="18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3396" y="1813673"/>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6654" y="2866404"/>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496" y="1540623"/>
            <a:ext cx="2960048" cy="23695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496" y="3316083"/>
            <a:ext cx="2960048" cy="23695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6869" y="1813673"/>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0127" y="2866404"/>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2" name="Group 191"/>
          <p:cNvGrpSpPr/>
          <p:nvPr/>
        </p:nvGrpSpPr>
        <p:grpSpPr>
          <a:xfrm>
            <a:off x="5240121" y="2478801"/>
            <a:ext cx="1670871" cy="176024"/>
            <a:chOff x="3615168" y="4825634"/>
            <a:chExt cx="1305304" cy="103058"/>
          </a:xfrm>
        </p:grpSpPr>
        <p:sp>
          <p:nvSpPr>
            <p:cNvPr id="193" name="Rectangle 192"/>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Oval 195"/>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Oval 196"/>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Oval 197"/>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Oval 198"/>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217"/>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Rectangle 218"/>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237"/>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Rectangle 238"/>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Rectangle 239"/>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3" name="Rectangle 242"/>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44" name="Group 243"/>
          <p:cNvGrpSpPr/>
          <p:nvPr/>
        </p:nvGrpSpPr>
        <p:grpSpPr>
          <a:xfrm>
            <a:off x="7063392" y="2478801"/>
            <a:ext cx="1670871" cy="176024"/>
            <a:chOff x="3615168" y="4825634"/>
            <a:chExt cx="1305304" cy="103058"/>
          </a:xfrm>
        </p:grpSpPr>
        <p:sp>
          <p:nvSpPr>
            <p:cNvPr id="245" name="Rectangle 244"/>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Oval 247"/>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Oval 248"/>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Oval 249"/>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Oval 250"/>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2" name="Rectangle 251"/>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3" name="Rectangle 252"/>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Rectangle 255"/>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Rectangle 256"/>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8" name="Rectangle 257"/>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Rectangle 258"/>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6" name="Rectangle 265"/>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Rectangle 269"/>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Rectangle 271"/>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3" name="Rectangle 272"/>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Rectangle 275"/>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Rectangle 276"/>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8" name="Rectangle 277"/>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Rectangle 278"/>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3" name="Rectangle 292"/>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938942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fade">
                                      <p:cBhvr>
                                        <p:cTn id="7" dur="500"/>
                                        <p:tgtEl>
                                          <p:spTgt spid="5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xEl>
                                              <p:pRg st="1" end="1"/>
                                            </p:txEl>
                                          </p:spTgt>
                                        </p:tgtEl>
                                        <p:attrNameLst>
                                          <p:attrName>style.visibility</p:attrName>
                                        </p:attrNameLst>
                                      </p:cBhvr>
                                      <p:to>
                                        <p:strVal val="visible"/>
                                      </p:to>
                                    </p:set>
                                    <p:animEffect transition="in" filter="fade">
                                      <p:cBhvr>
                                        <p:cTn id="10" dur="500"/>
                                        <p:tgtEl>
                                          <p:spTgt spid="5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xEl>
                                              <p:pRg st="2" end="2"/>
                                            </p:txEl>
                                          </p:spTgt>
                                        </p:tgtEl>
                                        <p:attrNameLst>
                                          <p:attrName>style.visibility</p:attrName>
                                        </p:attrNameLst>
                                      </p:cBhvr>
                                      <p:to>
                                        <p:strVal val="visible"/>
                                      </p:to>
                                    </p:set>
                                    <p:animEffect transition="in" filter="fade">
                                      <p:cBhvr>
                                        <p:cTn id="13" dur="500"/>
                                        <p:tgtEl>
                                          <p:spTgt spid="5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xEl>
                                              <p:pRg st="3" end="3"/>
                                            </p:txEl>
                                          </p:spTgt>
                                        </p:tgtEl>
                                        <p:attrNameLst>
                                          <p:attrName>style.visibility</p:attrName>
                                        </p:attrNameLst>
                                      </p:cBhvr>
                                      <p:to>
                                        <p:strVal val="visible"/>
                                      </p:to>
                                    </p:set>
                                    <p:animEffect transition="in" filter="fade">
                                      <p:cBhvr>
                                        <p:cTn id="16" dur="500"/>
                                        <p:tgtEl>
                                          <p:spTgt spid="5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xEl>
                                              <p:pRg st="4" end="4"/>
                                            </p:txEl>
                                          </p:spTgt>
                                        </p:tgtEl>
                                        <p:attrNameLst>
                                          <p:attrName>style.visibility</p:attrName>
                                        </p:attrNameLst>
                                      </p:cBhvr>
                                      <p:to>
                                        <p:strVal val="visible"/>
                                      </p:to>
                                    </p:set>
                                    <p:animEffect transition="in" filter="fade">
                                      <p:cBhvr>
                                        <p:cTn id="19" dur="500"/>
                                        <p:tgtEl>
                                          <p:spTgt spid="5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par>
                                <p:cTn id="23" presetID="10" presetClass="entr" presetSubtype="0" fill="hold" nodeType="withEffect">
                                  <p:stCondLst>
                                    <p:cond delay="0"/>
                                  </p:stCondLst>
                                  <p:childTnLst>
                                    <p:set>
                                      <p:cBhvr>
                                        <p:cTn id="24" dur="1" fill="hold">
                                          <p:stCondLst>
                                            <p:cond delay="0"/>
                                          </p:stCondLst>
                                        </p:cTn>
                                        <p:tgtEl>
                                          <p:spTgt spid="299"/>
                                        </p:tgtEl>
                                        <p:attrNameLst>
                                          <p:attrName>style.visibility</p:attrName>
                                        </p:attrNameLst>
                                      </p:cBhvr>
                                      <p:to>
                                        <p:strVal val="visible"/>
                                      </p:to>
                                    </p:set>
                                    <p:animEffect transition="in" filter="fade">
                                      <p:cBhvr>
                                        <p:cTn id="25" dur="500"/>
                                        <p:tgtEl>
                                          <p:spTgt spid="299"/>
                                        </p:tgtEl>
                                      </p:cBhvr>
                                    </p:animEffect>
                                  </p:childTnLst>
                                </p:cTn>
                              </p:par>
                              <p:par>
                                <p:cTn id="26" presetID="10" presetClass="entr" presetSubtype="0" fill="hold" nodeType="withEffect">
                                  <p:stCondLst>
                                    <p:cond delay="0"/>
                                  </p:stCondLst>
                                  <p:childTnLst>
                                    <p:set>
                                      <p:cBhvr>
                                        <p:cTn id="27" dur="1" fill="hold">
                                          <p:stCondLst>
                                            <p:cond delay="0"/>
                                          </p:stCondLst>
                                        </p:cTn>
                                        <p:tgtEl>
                                          <p:spTgt spid="300"/>
                                        </p:tgtEl>
                                        <p:attrNameLst>
                                          <p:attrName>style.visibility</p:attrName>
                                        </p:attrNameLst>
                                      </p:cBhvr>
                                      <p:to>
                                        <p:strVal val="visible"/>
                                      </p:to>
                                    </p:set>
                                    <p:animEffect transition="in" filter="fade">
                                      <p:cBhvr>
                                        <p:cTn id="28" dur="500"/>
                                        <p:tgtEl>
                                          <p:spTgt spid="300"/>
                                        </p:tgtEl>
                                      </p:cBhvr>
                                    </p:animEffect>
                                  </p:childTnLst>
                                </p:cTn>
                              </p:par>
                              <p:par>
                                <p:cTn id="29" presetID="10" presetClass="entr" presetSubtype="0" fill="hold" nodeType="withEffect">
                                  <p:stCondLst>
                                    <p:cond delay="0"/>
                                  </p:stCondLst>
                                  <p:childTnLst>
                                    <p:set>
                                      <p:cBhvr>
                                        <p:cTn id="30" dur="1" fill="hold">
                                          <p:stCondLst>
                                            <p:cond delay="0"/>
                                          </p:stCondLst>
                                        </p:cTn>
                                        <p:tgtEl>
                                          <p:spTgt spid="301"/>
                                        </p:tgtEl>
                                        <p:attrNameLst>
                                          <p:attrName>style.visibility</p:attrName>
                                        </p:attrNameLst>
                                      </p:cBhvr>
                                      <p:to>
                                        <p:strVal val="visible"/>
                                      </p:to>
                                    </p:set>
                                    <p:animEffect transition="in" filter="fade">
                                      <p:cBhvr>
                                        <p:cTn id="31" dur="500"/>
                                        <p:tgtEl>
                                          <p:spTgt spid="301"/>
                                        </p:tgtEl>
                                      </p:cBhvr>
                                    </p:animEffect>
                                  </p:childTnLst>
                                </p:cTn>
                              </p:par>
                              <p:par>
                                <p:cTn id="32" presetID="10" presetClass="entr" presetSubtype="0" fill="hold" nodeType="withEffect">
                                  <p:stCondLst>
                                    <p:cond delay="0"/>
                                  </p:stCondLst>
                                  <p:childTnLst>
                                    <p:set>
                                      <p:cBhvr>
                                        <p:cTn id="33" dur="1" fill="hold">
                                          <p:stCondLst>
                                            <p:cond delay="0"/>
                                          </p:stCondLst>
                                        </p:cTn>
                                        <p:tgtEl>
                                          <p:spTgt spid="302"/>
                                        </p:tgtEl>
                                        <p:attrNameLst>
                                          <p:attrName>style.visibility</p:attrName>
                                        </p:attrNameLst>
                                      </p:cBhvr>
                                      <p:to>
                                        <p:strVal val="visible"/>
                                      </p:to>
                                    </p:set>
                                    <p:animEffect transition="in" filter="fade">
                                      <p:cBhvr>
                                        <p:cTn id="34" dur="500"/>
                                        <p:tgtEl>
                                          <p:spTgt spid="302"/>
                                        </p:tgtEl>
                                      </p:cBhvr>
                                    </p:animEffect>
                                  </p:childTnLst>
                                </p:cTn>
                              </p:par>
                              <p:par>
                                <p:cTn id="35" presetID="10" presetClass="entr" presetSubtype="0" fill="hold" nodeType="with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fade">
                                      <p:cBhvr>
                                        <p:cTn id="37" dur="500"/>
                                        <p:tgtEl>
                                          <p:spTgt spid="189"/>
                                        </p:tgtEl>
                                      </p:cBhvr>
                                    </p:animEffect>
                                  </p:childTnLst>
                                </p:cTn>
                              </p:par>
                              <p:par>
                                <p:cTn id="38" presetID="10" presetClass="entr" presetSubtype="0" fill="hold" nodeType="withEffect">
                                  <p:stCondLst>
                                    <p:cond delay="0"/>
                                  </p:stCondLst>
                                  <p:childTnLst>
                                    <p:set>
                                      <p:cBhvr>
                                        <p:cTn id="39" dur="1" fill="hold">
                                          <p:stCondLst>
                                            <p:cond delay="0"/>
                                          </p:stCondLst>
                                        </p:cTn>
                                        <p:tgtEl>
                                          <p:spTgt spid="296"/>
                                        </p:tgtEl>
                                        <p:attrNameLst>
                                          <p:attrName>style.visibility</p:attrName>
                                        </p:attrNameLst>
                                      </p:cBhvr>
                                      <p:to>
                                        <p:strVal val="visible"/>
                                      </p:to>
                                    </p:set>
                                    <p:animEffect transition="in" filter="fade">
                                      <p:cBhvr>
                                        <p:cTn id="40" dur="500"/>
                                        <p:tgtEl>
                                          <p:spTgt spid="296"/>
                                        </p:tgtEl>
                                      </p:cBhvr>
                                    </p:animEffect>
                                  </p:childTnLst>
                                </p:cTn>
                              </p:par>
                              <p:par>
                                <p:cTn id="41" presetID="10" presetClass="entr" presetSubtype="0" fill="hold" nodeType="withEffect">
                                  <p:stCondLst>
                                    <p:cond delay="0"/>
                                  </p:stCondLst>
                                  <p:childTnLst>
                                    <p:set>
                                      <p:cBhvr>
                                        <p:cTn id="42" dur="1" fill="hold">
                                          <p:stCondLst>
                                            <p:cond delay="0"/>
                                          </p:stCondLst>
                                        </p:cTn>
                                        <p:tgtEl>
                                          <p:spTgt spid="297"/>
                                        </p:tgtEl>
                                        <p:attrNameLst>
                                          <p:attrName>style.visibility</p:attrName>
                                        </p:attrNameLst>
                                      </p:cBhvr>
                                      <p:to>
                                        <p:strVal val="visible"/>
                                      </p:to>
                                    </p:set>
                                    <p:animEffect transition="in" filter="fade">
                                      <p:cBhvr>
                                        <p:cTn id="43" dur="500"/>
                                        <p:tgtEl>
                                          <p:spTgt spid="297"/>
                                        </p:tgtEl>
                                      </p:cBhvr>
                                    </p:animEffect>
                                  </p:childTnLst>
                                </p:cTn>
                              </p:par>
                              <p:par>
                                <p:cTn id="44" presetID="10" presetClass="entr" presetSubtype="0" fill="hold" nodeType="withEffect">
                                  <p:stCondLst>
                                    <p:cond delay="0"/>
                                  </p:stCondLst>
                                  <p:childTnLst>
                                    <p:set>
                                      <p:cBhvr>
                                        <p:cTn id="45" dur="1" fill="hold">
                                          <p:stCondLst>
                                            <p:cond delay="0"/>
                                          </p:stCondLst>
                                        </p:cTn>
                                        <p:tgtEl>
                                          <p:spTgt spid="298"/>
                                        </p:tgtEl>
                                        <p:attrNameLst>
                                          <p:attrName>style.visibility</p:attrName>
                                        </p:attrNameLst>
                                      </p:cBhvr>
                                      <p:to>
                                        <p:strVal val="visible"/>
                                      </p:to>
                                    </p:set>
                                    <p:animEffect transition="in" filter="fade">
                                      <p:cBhvr>
                                        <p:cTn id="46" dur="500"/>
                                        <p:tgtEl>
                                          <p:spTgt spid="298"/>
                                        </p:tgtEl>
                                      </p:cBhvr>
                                    </p:animEffect>
                                  </p:childTnLst>
                                </p:cTn>
                              </p:par>
                              <p:par>
                                <p:cTn id="47" presetID="10" presetClass="entr" presetSubtype="0" fill="hold"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3"/>
                                        </p:tgtEl>
                                        <p:attrNameLst>
                                          <p:attrName>style.visibility</p:attrName>
                                        </p:attrNameLst>
                                      </p:cBhvr>
                                      <p:to>
                                        <p:strVal val="visible"/>
                                      </p:to>
                                    </p:set>
                                    <p:animEffect transition="in" filter="fade">
                                      <p:cBhvr>
                                        <p:cTn id="52" dur="500"/>
                                        <p:tgtEl>
                                          <p:spTgt spid="18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4"/>
                                        </p:tgtEl>
                                        <p:attrNameLst>
                                          <p:attrName>style.visibility</p:attrName>
                                        </p:attrNameLst>
                                      </p:cBhvr>
                                      <p:to>
                                        <p:strVal val="visible"/>
                                      </p:to>
                                    </p:set>
                                    <p:animEffect transition="in" filter="fade">
                                      <p:cBhvr>
                                        <p:cTn id="55" dur="500"/>
                                        <p:tgtEl>
                                          <p:spTgt spid="184"/>
                                        </p:tgtEl>
                                      </p:cBhvr>
                                    </p:animEffect>
                                  </p:childTnLst>
                                </p:cTn>
                              </p:par>
                              <p:par>
                                <p:cTn id="56" presetID="10" presetClass="entr" presetSubtype="0" fill="hold" nodeType="withEffect">
                                  <p:stCondLst>
                                    <p:cond delay="0"/>
                                  </p:stCondLst>
                                  <p:childTnLst>
                                    <p:set>
                                      <p:cBhvr>
                                        <p:cTn id="57" dur="1" fill="hold">
                                          <p:stCondLst>
                                            <p:cond delay="0"/>
                                          </p:stCondLst>
                                        </p:cTn>
                                        <p:tgtEl>
                                          <p:spTgt spid="185"/>
                                        </p:tgtEl>
                                        <p:attrNameLst>
                                          <p:attrName>style.visibility</p:attrName>
                                        </p:attrNameLst>
                                      </p:cBhvr>
                                      <p:to>
                                        <p:strVal val="visible"/>
                                      </p:to>
                                    </p:set>
                                    <p:animEffect transition="in" filter="fade">
                                      <p:cBhvr>
                                        <p:cTn id="58" dur="500"/>
                                        <p:tgtEl>
                                          <p:spTgt spid="185"/>
                                        </p:tgtEl>
                                      </p:cBhvr>
                                    </p:animEffect>
                                  </p:childTnLst>
                                </p:cTn>
                              </p:par>
                              <p:par>
                                <p:cTn id="59" presetID="10" presetClass="entr" presetSubtype="0" fill="hold" nodeType="withEffect">
                                  <p:stCondLst>
                                    <p:cond delay="0"/>
                                  </p:stCondLst>
                                  <p:childTnLst>
                                    <p:set>
                                      <p:cBhvr>
                                        <p:cTn id="60" dur="1" fill="hold">
                                          <p:stCondLst>
                                            <p:cond delay="0"/>
                                          </p:stCondLst>
                                        </p:cTn>
                                        <p:tgtEl>
                                          <p:spTgt spid="186"/>
                                        </p:tgtEl>
                                        <p:attrNameLst>
                                          <p:attrName>style.visibility</p:attrName>
                                        </p:attrNameLst>
                                      </p:cBhvr>
                                      <p:to>
                                        <p:strVal val="visible"/>
                                      </p:to>
                                    </p:set>
                                    <p:animEffect transition="in" filter="fade">
                                      <p:cBhvr>
                                        <p:cTn id="61" dur="500"/>
                                        <p:tgtEl>
                                          <p:spTgt spid="186"/>
                                        </p:tgtEl>
                                      </p:cBhvr>
                                    </p:animEffect>
                                  </p:childTnLst>
                                </p:cTn>
                              </p:par>
                              <p:par>
                                <p:cTn id="62" presetID="10" presetClass="entr" presetSubtype="0" fill="hold" nodeType="withEffect">
                                  <p:stCondLst>
                                    <p:cond delay="0"/>
                                  </p:stCondLst>
                                  <p:childTnLst>
                                    <p:set>
                                      <p:cBhvr>
                                        <p:cTn id="63" dur="1" fill="hold">
                                          <p:stCondLst>
                                            <p:cond delay="0"/>
                                          </p:stCondLst>
                                        </p:cTn>
                                        <p:tgtEl>
                                          <p:spTgt spid="187"/>
                                        </p:tgtEl>
                                        <p:attrNameLst>
                                          <p:attrName>style.visibility</p:attrName>
                                        </p:attrNameLst>
                                      </p:cBhvr>
                                      <p:to>
                                        <p:strVal val="visible"/>
                                      </p:to>
                                    </p:set>
                                    <p:animEffect transition="in" filter="fade">
                                      <p:cBhvr>
                                        <p:cTn id="64" dur="500"/>
                                        <p:tgtEl>
                                          <p:spTgt spid="187"/>
                                        </p:tgtEl>
                                      </p:cBhvr>
                                    </p:animEffect>
                                  </p:childTnLst>
                                </p:cTn>
                              </p:par>
                              <p:par>
                                <p:cTn id="65" presetID="10" presetClass="entr" presetSubtype="0" fill="hold" nodeType="withEffect">
                                  <p:stCondLst>
                                    <p:cond delay="0"/>
                                  </p:stCondLst>
                                  <p:childTnLst>
                                    <p:set>
                                      <p:cBhvr>
                                        <p:cTn id="66" dur="1" fill="hold">
                                          <p:stCondLst>
                                            <p:cond delay="0"/>
                                          </p:stCondLst>
                                        </p:cTn>
                                        <p:tgtEl>
                                          <p:spTgt spid="188"/>
                                        </p:tgtEl>
                                        <p:attrNameLst>
                                          <p:attrName>style.visibility</p:attrName>
                                        </p:attrNameLst>
                                      </p:cBhvr>
                                      <p:to>
                                        <p:strVal val="visible"/>
                                      </p:to>
                                    </p:set>
                                    <p:animEffect transition="in" filter="fade">
                                      <p:cBhvr>
                                        <p:cTn id="67" dur="500"/>
                                        <p:tgtEl>
                                          <p:spTgt spid="188"/>
                                        </p:tgtEl>
                                      </p:cBhvr>
                                    </p:animEffect>
                                  </p:childTnLst>
                                </p:cTn>
                              </p:par>
                              <p:par>
                                <p:cTn id="68" presetID="10" presetClass="entr" presetSubtype="0" fill="hold" nodeType="withEffect">
                                  <p:stCondLst>
                                    <p:cond delay="0"/>
                                  </p:stCondLst>
                                  <p:childTnLst>
                                    <p:set>
                                      <p:cBhvr>
                                        <p:cTn id="69" dur="1" fill="hold">
                                          <p:stCondLst>
                                            <p:cond delay="0"/>
                                          </p:stCondLst>
                                        </p:cTn>
                                        <p:tgtEl>
                                          <p:spTgt spid="190"/>
                                        </p:tgtEl>
                                        <p:attrNameLst>
                                          <p:attrName>style.visibility</p:attrName>
                                        </p:attrNameLst>
                                      </p:cBhvr>
                                      <p:to>
                                        <p:strVal val="visible"/>
                                      </p:to>
                                    </p:set>
                                    <p:animEffect transition="in" filter="fade">
                                      <p:cBhvr>
                                        <p:cTn id="70" dur="500"/>
                                        <p:tgtEl>
                                          <p:spTgt spid="190"/>
                                        </p:tgtEl>
                                      </p:cBhvr>
                                    </p:animEffect>
                                  </p:childTnLst>
                                </p:cTn>
                              </p:par>
                              <p:par>
                                <p:cTn id="71" presetID="10" presetClass="entr" presetSubtype="0" fill="hold" nodeType="withEffect">
                                  <p:stCondLst>
                                    <p:cond delay="0"/>
                                  </p:stCondLst>
                                  <p:childTnLst>
                                    <p:set>
                                      <p:cBhvr>
                                        <p:cTn id="72" dur="1" fill="hold">
                                          <p:stCondLst>
                                            <p:cond delay="0"/>
                                          </p:stCondLst>
                                        </p:cTn>
                                        <p:tgtEl>
                                          <p:spTgt spid="191"/>
                                        </p:tgtEl>
                                        <p:attrNameLst>
                                          <p:attrName>style.visibility</p:attrName>
                                        </p:attrNameLst>
                                      </p:cBhvr>
                                      <p:to>
                                        <p:strVal val="visible"/>
                                      </p:to>
                                    </p:set>
                                    <p:animEffect transition="in" filter="fade">
                                      <p:cBhvr>
                                        <p:cTn id="73" dur="500"/>
                                        <p:tgtEl>
                                          <p:spTgt spid="191"/>
                                        </p:tgtEl>
                                      </p:cBhvr>
                                    </p:animEffect>
                                  </p:childTnLst>
                                </p:cTn>
                              </p:par>
                              <p:par>
                                <p:cTn id="74" presetID="10" presetClass="entr" presetSubtype="0" fill="hold" nodeType="withEffect">
                                  <p:stCondLst>
                                    <p:cond delay="0"/>
                                  </p:stCondLst>
                                  <p:childTnLst>
                                    <p:set>
                                      <p:cBhvr>
                                        <p:cTn id="75" dur="1" fill="hold">
                                          <p:stCondLst>
                                            <p:cond delay="0"/>
                                          </p:stCondLst>
                                        </p:cTn>
                                        <p:tgtEl>
                                          <p:spTgt spid="192"/>
                                        </p:tgtEl>
                                        <p:attrNameLst>
                                          <p:attrName>style.visibility</p:attrName>
                                        </p:attrNameLst>
                                      </p:cBhvr>
                                      <p:to>
                                        <p:strVal val="visible"/>
                                      </p:to>
                                    </p:set>
                                    <p:animEffect transition="in" filter="fade">
                                      <p:cBhvr>
                                        <p:cTn id="76" dur="500"/>
                                        <p:tgtEl>
                                          <p:spTgt spid="192"/>
                                        </p:tgtEl>
                                      </p:cBhvr>
                                    </p:animEffect>
                                  </p:childTnLst>
                                </p:cTn>
                              </p:par>
                              <p:par>
                                <p:cTn id="77" presetID="10" presetClass="entr" presetSubtype="0" fill="hold" nodeType="withEffect">
                                  <p:stCondLst>
                                    <p:cond delay="0"/>
                                  </p:stCondLst>
                                  <p:childTnLst>
                                    <p:set>
                                      <p:cBhvr>
                                        <p:cTn id="78" dur="1" fill="hold">
                                          <p:stCondLst>
                                            <p:cond delay="0"/>
                                          </p:stCondLst>
                                        </p:cTn>
                                        <p:tgtEl>
                                          <p:spTgt spid="244"/>
                                        </p:tgtEl>
                                        <p:attrNameLst>
                                          <p:attrName>style.visibility</p:attrName>
                                        </p:attrNameLst>
                                      </p:cBhvr>
                                      <p:to>
                                        <p:strVal val="visible"/>
                                      </p:to>
                                    </p:set>
                                    <p:animEffect transition="in" filter="fade">
                                      <p:cBhvr>
                                        <p:cTn id="79"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52" grpId="0" uiExpand="1" build="p"/>
      <p:bldP spid="183" grpId="0" animBg="1"/>
      <p:bldP spid="1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Server Message Block </a:t>
            </a:r>
            <a:r>
              <a:rPr lang="en-US" sz="2800" dirty="0" smtClean="0"/>
              <a:t>(SMB) 3.0 multichannel performance</a:t>
            </a:r>
            <a:endParaRPr lang="en-US" sz="2800" dirty="0"/>
          </a:p>
        </p:txBody>
      </p:sp>
      <p:graphicFrame>
        <p:nvGraphicFramePr>
          <p:cNvPr id="4" name="Chart 3"/>
          <p:cNvGraphicFramePr/>
          <p:nvPr>
            <p:extLst>
              <p:ext uri="{D42A27DB-BD31-4B8C-83A1-F6EECF244321}">
                <p14:modId xmlns:p14="http://schemas.microsoft.com/office/powerpoint/2010/main" val="3142601362"/>
              </p:ext>
            </p:extLst>
          </p:nvPr>
        </p:nvGraphicFramePr>
        <p:xfrm>
          <a:off x="116114" y="800100"/>
          <a:ext cx="8849589" cy="32829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61297" y="4150135"/>
            <a:ext cx="8506932" cy="492443"/>
          </a:xfrm>
          <a:prstGeom prst="rect">
            <a:avLst/>
          </a:prstGeom>
          <a:noFill/>
          <a:effectLst/>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Source: Microsoft Sept 2012 white paper provides full details</a:t>
            </a:r>
            <a:br>
              <a:rPr lang="en-US" sz="1600" dirty="0" smtClean="0">
                <a:gradFill>
                  <a:gsLst>
                    <a:gs pos="0">
                      <a:schemeClr val="tx1"/>
                    </a:gs>
                    <a:gs pos="86000">
                      <a:schemeClr val="tx1"/>
                    </a:gs>
                  </a:gsLst>
                  <a:lin ang="5400000" scaled="0"/>
                </a:gradFill>
              </a:rPr>
            </a:br>
            <a:r>
              <a:rPr lang="en-US" sz="1600" dirty="0" smtClean="0">
                <a:gradFill>
                  <a:gsLst>
                    <a:gs pos="0">
                      <a:schemeClr val="tx1"/>
                    </a:gs>
                    <a:gs pos="86000">
                      <a:schemeClr val="tx1"/>
                    </a:gs>
                  </a:gsLst>
                  <a:lin ang="5400000" scaled="0"/>
                </a:gradFill>
              </a:rPr>
              <a:t>See </a:t>
            </a:r>
            <a:r>
              <a:rPr lang="en-US" sz="1600" u="sng" dirty="0" smtClean="0">
                <a:hlinkClick r:id="rId4"/>
              </a:rPr>
              <a:t>http://go.microsoft.com/fwlink/p/?LinkId=227841</a:t>
            </a:r>
            <a:endParaRPr lang="en-US" sz="1600" dirty="0"/>
          </a:p>
        </p:txBody>
      </p:sp>
      <p:sp>
        <p:nvSpPr>
          <p:cNvPr id="9" name="Rectangle 8"/>
          <p:cNvSpPr/>
          <p:nvPr/>
        </p:nvSpPr>
        <p:spPr>
          <a:xfrm>
            <a:off x="1065859" y="4683298"/>
            <a:ext cx="7382311" cy="415498"/>
          </a:xfrm>
          <a:prstGeom prst="rect">
            <a:avLst/>
          </a:prstGeom>
        </p:spPr>
        <p:txBody>
          <a:bodyPr wrap="square">
            <a:spAutoFit/>
          </a:bodyPr>
          <a:lstStyle/>
          <a:p>
            <a:r>
              <a:rPr lang="en-US" sz="700" dirty="0"/>
              <a:t>Software and workloads used in performance tests may have been optimized for performance only on Intel microprocessors. Performance tests, such as </a:t>
            </a:r>
            <a:r>
              <a:rPr lang="en-US" sz="700" dirty="0" err="1" smtClean="0"/>
              <a:t>SYSmark</a:t>
            </a:r>
            <a:r>
              <a:rPr lang="en-US" sz="700" baseline="30000" dirty="0" smtClean="0"/>
              <a:t>*</a:t>
            </a:r>
            <a:r>
              <a:rPr lang="en-US" sz="700" dirty="0" smtClean="0"/>
              <a:t> </a:t>
            </a:r>
            <a:r>
              <a:rPr lang="en-US" sz="700" dirty="0"/>
              <a:t>and </a:t>
            </a:r>
            <a:r>
              <a:rPr lang="en-US" sz="700" dirty="0" err="1" smtClean="0"/>
              <a:t>MobileMark</a:t>
            </a:r>
            <a:r>
              <a:rPr lang="en-US" sz="700" baseline="30000" dirty="0" smtClean="0"/>
              <a:t>*</a:t>
            </a:r>
            <a:r>
              <a:rPr lang="en-US" sz="700" dirty="0" smtClean="0"/>
              <a:t>, </a:t>
            </a:r>
            <a:r>
              <a:rPr lang="en-US" sz="700" dirty="0"/>
              <a:t>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a:t>
            </a:r>
            <a:r>
              <a:rPr lang="en-US" sz="700" dirty="0" smtClean="0"/>
              <a:t>.</a:t>
            </a:r>
            <a:endParaRPr lang="en-US" sz="700" dirty="0"/>
          </a:p>
        </p:txBody>
      </p:sp>
    </p:spTree>
    <p:extLst>
      <p:ext uri="{BB962C8B-B14F-4D97-AF65-F5344CB8AC3E}">
        <p14:creationId xmlns:p14="http://schemas.microsoft.com/office/powerpoint/2010/main" val="37394922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213" y="1957886"/>
            <a:ext cx="857421" cy="146878"/>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680" y="1957886"/>
            <a:ext cx="857421" cy="146878"/>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8147" y="1957886"/>
            <a:ext cx="857421" cy="146878"/>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pPr>
              <a:lnSpc>
                <a:spcPct val="100000"/>
              </a:lnSpc>
            </a:pPr>
            <a:r>
              <a:rPr lang="en-US" sz="2400" dirty="0" smtClean="0"/>
              <a:t>Comparing networking connections physical vs. virtualized servers</a:t>
            </a:r>
            <a:endParaRPr lang="en-US" sz="2400" dirty="0"/>
          </a:p>
        </p:txBody>
      </p:sp>
      <p:sp>
        <p:nvSpPr>
          <p:cNvPr id="9" name="Rounded Rectangle 8" hidden="1"/>
          <p:cNvSpPr/>
          <p:nvPr/>
        </p:nvSpPr>
        <p:spPr bwMode="auto">
          <a:xfrm>
            <a:off x="4818494" y="2257688"/>
            <a:ext cx="1067644" cy="292943"/>
          </a:xfrm>
          <a:prstGeom prst="round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lIns="0" tIns="45716" rIns="0" bIns="45716" rtlCol="0" anchor="b"/>
          <a:lstStyle/>
          <a:p>
            <a:pPr algn="ctr" fontAlgn="auto">
              <a:spcBef>
                <a:spcPts val="0"/>
              </a:spcBef>
              <a:spcAft>
                <a:spcPts val="0"/>
              </a:spcAft>
            </a:pPr>
            <a:r>
              <a:rPr lang="en-US" sz="800" kern="0" dirty="0" smtClean="0">
                <a:solidFill>
                  <a:schemeClr val="bg1"/>
                </a:solidFill>
                <a:latin typeface="Arial Narrow" pitchFamily="34" charset="0"/>
                <a:cs typeface="Verdana" pitchFamily="34" charset="0"/>
              </a:rPr>
              <a:t>PG -A</a:t>
            </a:r>
            <a:endParaRPr lang="en-US" sz="800" kern="0" dirty="0">
              <a:solidFill>
                <a:schemeClr val="bg1"/>
              </a:solidFill>
              <a:latin typeface="Arial Narrow" pitchFamily="34" charset="0"/>
              <a:cs typeface="Verdana" pitchFamily="34" charset="0"/>
            </a:endParaRPr>
          </a:p>
        </p:txBody>
      </p:sp>
      <p:sp>
        <p:nvSpPr>
          <p:cNvPr id="10" name="Rounded Rectangle 9" hidden="1"/>
          <p:cNvSpPr/>
          <p:nvPr/>
        </p:nvSpPr>
        <p:spPr bwMode="auto">
          <a:xfrm>
            <a:off x="5931858" y="2257688"/>
            <a:ext cx="640080" cy="292943"/>
          </a:xfrm>
          <a:prstGeom prst="round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lIns="0" tIns="45716" rIns="0" bIns="45716" rtlCol="0" anchor="b"/>
          <a:lstStyle/>
          <a:p>
            <a:pPr lvl="0" algn="ctr"/>
            <a:r>
              <a:rPr lang="en-US" sz="800" kern="0" dirty="0" smtClean="0">
                <a:solidFill>
                  <a:srgbClr val="FFFFFF"/>
                </a:solidFill>
                <a:latin typeface="Arial Narrow" pitchFamily="34" charset="0"/>
                <a:cs typeface="Verdana" pitchFamily="34" charset="0"/>
              </a:rPr>
              <a:t>PG -B</a:t>
            </a:r>
            <a:endParaRPr lang="en-US" sz="800" kern="0" dirty="0">
              <a:solidFill>
                <a:srgbClr val="FFFFFF"/>
              </a:solidFill>
              <a:latin typeface="Arial Narrow" pitchFamily="34" charset="0"/>
              <a:cs typeface="Verdana" pitchFamily="34" charset="0"/>
            </a:endParaRPr>
          </a:p>
        </p:txBody>
      </p:sp>
      <p:sp>
        <p:nvSpPr>
          <p:cNvPr id="22" name="Rounded Rectangle 21" hidden="1"/>
          <p:cNvSpPr/>
          <p:nvPr/>
        </p:nvSpPr>
        <p:spPr bwMode="auto">
          <a:xfrm>
            <a:off x="6648139" y="2248395"/>
            <a:ext cx="542827" cy="292943"/>
          </a:xfrm>
          <a:prstGeom prst="roundRect">
            <a:avLst/>
          </a:prstGeom>
          <a:solidFill>
            <a:schemeClr val="accent4">
              <a:lumMod val="75000"/>
            </a:schemeClr>
          </a:solidFill>
          <a:ln>
            <a:solidFill>
              <a:schemeClr val="accent4">
                <a:lumMod val="50000"/>
              </a:schemeClr>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lIns="0" tIns="45716" rIns="0" bIns="45716" rtlCol="0" anchor="b"/>
          <a:lstStyle/>
          <a:p>
            <a:pPr lvl="0" algn="ctr"/>
            <a:r>
              <a:rPr lang="en-US" sz="800" kern="0" dirty="0" smtClean="0">
                <a:solidFill>
                  <a:srgbClr val="FFFFFF"/>
                </a:solidFill>
                <a:latin typeface="Arial Narrow" pitchFamily="34" charset="0"/>
                <a:cs typeface="Verdana" pitchFamily="34" charset="0"/>
              </a:rPr>
              <a:t>PG - Storage</a:t>
            </a:r>
            <a:endParaRPr lang="en-US" sz="800" kern="0" dirty="0">
              <a:solidFill>
                <a:srgbClr val="FFFFFF"/>
              </a:solidFill>
              <a:latin typeface="Arial Narrow" pitchFamily="34" charset="0"/>
              <a:cs typeface="Verdana" pitchFamily="34" charset="0"/>
            </a:endParaRPr>
          </a:p>
        </p:txBody>
      </p:sp>
      <p:sp>
        <p:nvSpPr>
          <p:cNvPr id="24" name="Rounded Rectangle 23" hidden="1"/>
          <p:cNvSpPr/>
          <p:nvPr/>
        </p:nvSpPr>
        <p:spPr bwMode="auto">
          <a:xfrm>
            <a:off x="7248312" y="2249030"/>
            <a:ext cx="542827" cy="292943"/>
          </a:xfrm>
          <a:prstGeom prst="roundRect">
            <a:avLst/>
          </a:prstGeom>
          <a:solidFill>
            <a:schemeClr val="accent4">
              <a:lumMod val="75000"/>
            </a:schemeClr>
          </a:solidFill>
          <a:ln>
            <a:solidFill>
              <a:schemeClr val="accent4">
                <a:lumMod val="50000"/>
              </a:schemeClr>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lIns="0" tIns="45716" rIns="0" bIns="45716" rtlCol="0" anchor="b"/>
          <a:lstStyle/>
          <a:p>
            <a:pPr lvl="0" algn="ctr"/>
            <a:r>
              <a:rPr lang="en-US" sz="800" kern="0" dirty="0" smtClean="0">
                <a:solidFill>
                  <a:srgbClr val="FFFFFF"/>
                </a:solidFill>
                <a:latin typeface="Arial Narrow" pitchFamily="34" charset="0"/>
                <a:cs typeface="Verdana" pitchFamily="34" charset="0"/>
              </a:rPr>
              <a:t>PG - vMotion</a:t>
            </a:r>
            <a:endParaRPr lang="en-US" sz="800" kern="0" dirty="0">
              <a:solidFill>
                <a:srgbClr val="FFFFFF"/>
              </a:solidFill>
              <a:latin typeface="Arial Narrow" pitchFamily="34" charset="0"/>
              <a:cs typeface="Verdana" pitchFamily="34" charset="0"/>
            </a:endParaRPr>
          </a:p>
        </p:txBody>
      </p:sp>
      <p:sp>
        <p:nvSpPr>
          <p:cNvPr id="26" name="Rounded Rectangle 25" hidden="1"/>
          <p:cNvSpPr/>
          <p:nvPr/>
        </p:nvSpPr>
        <p:spPr bwMode="auto">
          <a:xfrm>
            <a:off x="7848485" y="2249665"/>
            <a:ext cx="542827" cy="292943"/>
          </a:xfrm>
          <a:prstGeom prst="roundRect">
            <a:avLst/>
          </a:prstGeom>
          <a:solidFill>
            <a:schemeClr val="accent4">
              <a:lumMod val="75000"/>
            </a:schemeClr>
          </a:solidFill>
          <a:ln>
            <a:solidFill>
              <a:schemeClr val="accent4">
                <a:lumMod val="50000"/>
              </a:schemeClr>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lIns="0" tIns="45716" rIns="0" bIns="45716" rtlCol="0" anchor="b"/>
          <a:lstStyle/>
          <a:p>
            <a:pPr lvl="0" algn="ctr"/>
            <a:r>
              <a:rPr lang="en-US" sz="800" kern="0" dirty="0" smtClean="0">
                <a:solidFill>
                  <a:srgbClr val="FFFFFF"/>
                </a:solidFill>
                <a:latin typeface="Arial Narrow" pitchFamily="34" charset="0"/>
                <a:cs typeface="Verdana" pitchFamily="34" charset="0"/>
              </a:rPr>
              <a:t>PG - </a:t>
            </a:r>
            <a:r>
              <a:rPr lang="en-US" sz="800" kern="0" dirty="0" err="1" smtClean="0">
                <a:solidFill>
                  <a:srgbClr val="FFFFFF"/>
                </a:solidFill>
                <a:latin typeface="Arial Narrow" pitchFamily="34" charset="0"/>
                <a:cs typeface="Verdana" pitchFamily="34" charset="0"/>
              </a:rPr>
              <a:t>Mgmt</a:t>
            </a:r>
            <a:endParaRPr lang="en-US" sz="800" kern="0" dirty="0">
              <a:solidFill>
                <a:srgbClr val="FFFFFF"/>
              </a:solidFill>
              <a:latin typeface="Arial Narrow" pitchFamily="34" charset="0"/>
              <a:cs typeface="Verdana" pitchFamily="34" charset="0"/>
            </a:endParaRPr>
          </a:p>
        </p:txBody>
      </p:sp>
      <p:pic>
        <p:nvPicPr>
          <p:cNvPr id="52" name="Picture 9" descr="ICON_VM_detail_flat_R2_Q408.png"/>
          <p:cNvPicPr>
            <a:picLocks noChangeAspect="1"/>
          </p:cNvPicPr>
          <p:nvPr/>
        </p:nvPicPr>
        <p:blipFill>
          <a:blip r:embed="rId4"/>
          <a:srcRect/>
          <a:stretch>
            <a:fillRect/>
          </a:stretch>
        </p:blipFill>
        <p:spPr bwMode="auto">
          <a:xfrm>
            <a:off x="402339" y="1554433"/>
            <a:ext cx="419181" cy="343966"/>
          </a:xfrm>
          <a:prstGeom prst="rect">
            <a:avLst/>
          </a:prstGeom>
          <a:noFill/>
          <a:ln w="9525">
            <a:noFill/>
            <a:miter lim="800000"/>
            <a:headEnd/>
            <a:tailEnd/>
          </a:ln>
        </p:spPr>
      </p:pic>
      <p:pic>
        <p:nvPicPr>
          <p:cNvPr id="53" name="Picture 9" descr="ICON_VM_detail_flat_R2_Q408.png"/>
          <p:cNvPicPr>
            <a:picLocks noChangeAspect="1"/>
          </p:cNvPicPr>
          <p:nvPr/>
        </p:nvPicPr>
        <p:blipFill>
          <a:blip r:embed="rId4"/>
          <a:srcRect/>
          <a:stretch>
            <a:fillRect/>
          </a:stretch>
        </p:blipFill>
        <p:spPr bwMode="auto">
          <a:xfrm>
            <a:off x="1365752" y="1554433"/>
            <a:ext cx="419181" cy="343966"/>
          </a:xfrm>
          <a:prstGeom prst="rect">
            <a:avLst/>
          </a:prstGeom>
          <a:noFill/>
          <a:ln w="9525">
            <a:noFill/>
            <a:miter lim="800000"/>
            <a:headEnd/>
            <a:tailEnd/>
          </a:ln>
        </p:spPr>
      </p:pic>
      <p:cxnSp>
        <p:nvCxnSpPr>
          <p:cNvPr id="58" name="Straight Connector 57"/>
          <p:cNvCxnSpPr/>
          <p:nvPr/>
        </p:nvCxnSpPr>
        <p:spPr>
          <a:xfrm>
            <a:off x="856390" y="2311158"/>
            <a:ext cx="0" cy="3727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11870" y="2311158"/>
            <a:ext cx="0" cy="3727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571640" y="2311158"/>
            <a:ext cx="0" cy="3727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5221" y="2311158"/>
            <a:ext cx="0" cy="3727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427218" y="2311158"/>
            <a:ext cx="0" cy="3727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488382" y="2311158"/>
            <a:ext cx="0" cy="3727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2" name="Picture 81" descr="VMW_ICON_Storage_2D(F).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884" y="1616806"/>
            <a:ext cx="252697" cy="188940"/>
          </a:xfrm>
          <a:prstGeom prst="rect">
            <a:avLst/>
          </a:prstGeom>
        </p:spPr>
      </p:pic>
      <p:pic>
        <p:nvPicPr>
          <p:cNvPr id="87" name="Picture 86" descr="VMW_ICON_Storage_2D(F).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2870" y="1709891"/>
            <a:ext cx="252697" cy="188940"/>
          </a:xfrm>
          <a:prstGeom prst="rect">
            <a:avLst/>
          </a:prstGeom>
        </p:spPr>
      </p:pic>
      <p:cxnSp>
        <p:nvCxnSpPr>
          <p:cNvPr id="99" name="Straight Connector 98"/>
          <p:cNvCxnSpPr/>
          <p:nvPr/>
        </p:nvCxnSpPr>
        <p:spPr>
          <a:xfrm>
            <a:off x="2673154" y="2830155"/>
            <a:ext cx="0" cy="15611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752916" y="2832156"/>
            <a:ext cx="0" cy="15611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74149" y="2140548"/>
            <a:ext cx="364485" cy="19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389398" y="2140548"/>
            <a:ext cx="364485" cy="19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261543" y="2140548"/>
            <a:ext cx="364485" cy="19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TextBox 121"/>
          <p:cNvSpPr txBox="1"/>
          <p:nvPr/>
        </p:nvSpPr>
        <p:spPr>
          <a:xfrm>
            <a:off x="3494432" y="2596864"/>
            <a:ext cx="1810111" cy="338554"/>
          </a:xfrm>
          <a:prstGeom prst="rect">
            <a:avLst/>
          </a:prstGeom>
          <a:noFill/>
        </p:spPr>
        <p:txBody>
          <a:bodyPr wrap="none" rtlCol="0">
            <a:spAutoFit/>
          </a:bodyPr>
          <a:lstStyle/>
          <a:p>
            <a:pPr algn="ctr"/>
            <a:r>
              <a:rPr lang="en-US" sz="1600" b="1" dirty="0" smtClean="0">
                <a:latin typeface="Verdana" pitchFamily="34" charset="0"/>
                <a:ea typeface="Verdana" pitchFamily="34" charset="0"/>
                <a:cs typeface="Verdana" pitchFamily="34" charset="0"/>
              </a:rPr>
              <a:t>Access Switch</a:t>
            </a:r>
            <a:endParaRPr lang="en-US" sz="1600" b="1" dirty="0">
              <a:latin typeface="Verdana" pitchFamily="34" charset="0"/>
              <a:ea typeface="Verdana" pitchFamily="34" charset="0"/>
              <a:cs typeface="Verdana" pitchFamily="34" charset="0"/>
            </a:endParaRPr>
          </a:p>
        </p:txBody>
      </p:sp>
      <p:sp>
        <p:nvSpPr>
          <p:cNvPr id="123" name="TextBox 122"/>
          <p:cNvSpPr txBox="1"/>
          <p:nvPr/>
        </p:nvSpPr>
        <p:spPr>
          <a:xfrm>
            <a:off x="3374209" y="2104778"/>
            <a:ext cx="2050561" cy="338554"/>
          </a:xfrm>
          <a:prstGeom prst="rect">
            <a:avLst/>
          </a:prstGeom>
          <a:noFill/>
        </p:spPr>
        <p:txBody>
          <a:bodyPr wrap="none" rtlCol="0">
            <a:spAutoFit/>
          </a:bodyPr>
          <a:lstStyle/>
          <a:p>
            <a:pPr algn="ctr"/>
            <a:r>
              <a:rPr lang="en-US" sz="1600" b="1" dirty="0" smtClean="0">
                <a:latin typeface="Verdana" pitchFamily="34" charset="0"/>
                <a:ea typeface="Verdana" pitchFamily="34" charset="0"/>
                <a:cs typeface="Verdana" pitchFamily="34" charset="0"/>
              </a:rPr>
              <a:t>Server Adapters</a:t>
            </a:r>
            <a:endParaRPr lang="en-US" sz="1600" b="1" dirty="0">
              <a:latin typeface="Verdana" pitchFamily="34" charset="0"/>
              <a:ea typeface="Verdana" pitchFamily="34" charset="0"/>
              <a:cs typeface="Verdana" pitchFamily="34" charset="0"/>
            </a:endParaRPr>
          </a:p>
        </p:txBody>
      </p:sp>
      <p:sp>
        <p:nvSpPr>
          <p:cNvPr id="124" name="TextBox 123"/>
          <p:cNvSpPr txBox="1"/>
          <p:nvPr/>
        </p:nvSpPr>
        <p:spPr>
          <a:xfrm>
            <a:off x="3346957" y="1846168"/>
            <a:ext cx="2105063" cy="338554"/>
          </a:xfrm>
          <a:prstGeom prst="rect">
            <a:avLst/>
          </a:prstGeom>
          <a:noFill/>
        </p:spPr>
        <p:txBody>
          <a:bodyPr wrap="none" rtlCol="0">
            <a:spAutoFit/>
          </a:bodyPr>
          <a:lstStyle/>
          <a:p>
            <a:pPr algn="ctr"/>
            <a:r>
              <a:rPr lang="en-US" sz="1600" b="1" dirty="0" smtClean="0">
                <a:latin typeface="Verdana" pitchFamily="34" charset="0"/>
                <a:ea typeface="Verdana" pitchFamily="34" charset="0"/>
                <a:cs typeface="Verdana" pitchFamily="34" charset="0"/>
              </a:rPr>
              <a:t>Servers/Storage</a:t>
            </a:r>
            <a:endParaRPr lang="en-US" sz="1600" b="1" dirty="0">
              <a:latin typeface="Verdana" pitchFamily="34" charset="0"/>
              <a:ea typeface="Verdana" pitchFamily="34" charset="0"/>
              <a:cs typeface="Verdana" pitchFamily="34" charset="0"/>
            </a:endParaRPr>
          </a:p>
        </p:txBody>
      </p:sp>
      <p:sp>
        <p:nvSpPr>
          <p:cNvPr id="125" name="TextBox 124"/>
          <p:cNvSpPr txBox="1"/>
          <p:nvPr/>
        </p:nvSpPr>
        <p:spPr>
          <a:xfrm>
            <a:off x="3455163" y="3820641"/>
            <a:ext cx="1888658" cy="338554"/>
          </a:xfrm>
          <a:prstGeom prst="rect">
            <a:avLst/>
          </a:prstGeom>
          <a:noFill/>
        </p:spPr>
        <p:txBody>
          <a:bodyPr wrap="none" rtlCol="0">
            <a:spAutoFit/>
          </a:bodyPr>
          <a:lstStyle/>
          <a:p>
            <a:pPr algn="ctr"/>
            <a:r>
              <a:rPr lang="en-US" sz="1600" b="1" dirty="0" smtClean="0">
                <a:latin typeface="Verdana" pitchFamily="34" charset="0"/>
                <a:ea typeface="Verdana" pitchFamily="34" charset="0"/>
                <a:cs typeface="Verdana" pitchFamily="34" charset="0"/>
              </a:rPr>
              <a:t>Switch Uplinks</a:t>
            </a:r>
            <a:endParaRPr lang="en-US" sz="1600" b="1" dirty="0">
              <a:latin typeface="Verdana" pitchFamily="34" charset="0"/>
              <a:ea typeface="Verdana" pitchFamily="34" charset="0"/>
              <a:cs typeface="Verdana" pitchFamily="34" charset="0"/>
            </a:endParaRPr>
          </a:p>
        </p:txBody>
      </p:sp>
      <p:sp>
        <p:nvSpPr>
          <p:cNvPr id="126" name="TextBox 125"/>
          <p:cNvSpPr txBox="1"/>
          <p:nvPr/>
        </p:nvSpPr>
        <p:spPr>
          <a:xfrm>
            <a:off x="3240362" y="4320935"/>
            <a:ext cx="2318262" cy="338554"/>
          </a:xfrm>
          <a:prstGeom prst="rect">
            <a:avLst/>
          </a:prstGeom>
          <a:noFill/>
        </p:spPr>
        <p:txBody>
          <a:bodyPr wrap="none" rtlCol="0">
            <a:spAutoFit/>
          </a:bodyPr>
          <a:lstStyle/>
          <a:p>
            <a:pPr algn="ctr"/>
            <a:r>
              <a:rPr lang="en-US" sz="1600" b="1" dirty="0" smtClean="0">
                <a:latin typeface="Verdana" pitchFamily="34" charset="0"/>
                <a:ea typeface="Verdana" pitchFamily="34" charset="0"/>
                <a:cs typeface="Verdana" pitchFamily="34" charset="0"/>
              </a:rPr>
              <a:t>Aggression Switch</a:t>
            </a:r>
            <a:endParaRPr lang="en-US" sz="1600" b="1" dirty="0">
              <a:latin typeface="Verdana" pitchFamily="34" charset="0"/>
              <a:ea typeface="Verdana" pitchFamily="34" charset="0"/>
              <a:cs typeface="Verdana" pitchFamily="34" charset="0"/>
            </a:endParaRPr>
          </a:p>
        </p:txBody>
      </p:sp>
      <p:cxnSp>
        <p:nvCxnSpPr>
          <p:cNvPr id="128" name="Straight Arrow Connector 127"/>
          <p:cNvCxnSpPr/>
          <p:nvPr/>
        </p:nvCxnSpPr>
        <p:spPr>
          <a:xfrm flipH="1" flipV="1">
            <a:off x="3000742" y="1973126"/>
            <a:ext cx="25150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flipV="1">
            <a:off x="3000742" y="2231736"/>
            <a:ext cx="25150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H="1" flipV="1">
            <a:off x="3000742" y="2723822"/>
            <a:ext cx="25150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flipV="1">
            <a:off x="3000742" y="3989918"/>
            <a:ext cx="25150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flipV="1">
            <a:off x="3000742" y="4490212"/>
            <a:ext cx="25150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flipV="1">
            <a:off x="5505244" y="1973126"/>
            <a:ext cx="251509" cy="1"/>
          </a:xfrm>
          <a:prstGeom prst="straightConnector1">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flipV="1">
            <a:off x="5505244" y="2231736"/>
            <a:ext cx="251509" cy="1"/>
          </a:xfrm>
          <a:prstGeom prst="straightConnector1">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5505244" y="2723822"/>
            <a:ext cx="251509" cy="1"/>
          </a:xfrm>
          <a:prstGeom prst="straightConnector1">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flipV="1">
            <a:off x="5505244" y="3989918"/>
            <a:ext cx="251509" cy="1"/>
          </a:xfrm>
          <a:prstGeom prst="straightConnector1">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flipV="1">
            <a:off x="5505244" y="4490212"/>
            <a:ext cx="251509" cy="1"/>
          </a:xfrm>
          <a:prstGeom prst="straightConnector1">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430104" y="1156655"/>
            <a:ext cx="2079415" cy="369332"/>
          </a:xfrm>
          <a:prstGeom prst="rect">
            <a:avLst/>
          </a:prstGeom>
          <a:noFill/>
        </p:spPr>
        <p:txBody>
          <a:bodyPr wrap="none" rtlCol="0">
            <a:spAutoFit/>
          </a:bodyPr>
          <a:lstStyle/>
          <a:p>
            <a:r>
              <a:rPr lang="en-US" i="1" dirty="0" smtClean="0">
                <a:latin typeface="Verdana" pitchFamily="34" charset="0"/>
                <a:ea typeface="Verdana" pitchFamily="34" charset="0"/>
                <a:cs typeface="Verdana" pitchFamily="34" charset="0"/>
              </a:rPr>
              <a:t>Physical Servers</a:t>
            </a:r>
            <a:endParaRPr lang="en-US" i="1" dirty="0">
              <a:latin typeface="Verdana" pitchFamily="34" charset="0"/>
              <a:ea typeface="Verdana" pitchFamily="34" charset="0"/>
              <a:cs typeface="Verdana" pitchFamily="34" charset="0"/>
            </a:endParaRPr>
          </a:p>
        </p:txBody>
      </p:sp>
      <p:sp>
        <p:nvSpPr>
          <p:cNvPr id="139" name="TextBox 138"/>
          <p:cNvSpPr txBox="1"/>
          <p:nvPr/>
        </p:nvSpPr>
        <p:spPr>
          <a:xfrm>
            <a:off x="6234898" y="1156655"/>
            <a:ext cx="2377574" cy="369332"/>
          </a:xfrm>
          <a:prstGeom prst="rect">
            <a:avLst/>
          </a:prstGeom>
          <a:noFill/>
        </p:spPr>
        <p:txBody>
          <a:bodyPr wrap="none" rtlCol="0">
            <a:spAutoFit/>
          </a:bodyPr>
          <a:lstStyle/>
          <a:p>
            <a:r>
              <a:rPr lang="en-US" i="1" dirty="0" smtClean="0">
                <a:latin typeface="Verdana" pitchFamily="34" charset="0"/>
                <a:ea typeface="Verdana" pitchFamily="34" charset="0"/>
                <a:cs typeface="Verdana" pitchFamily="34" charset="0"/>
              </a:rPr>
              <a:t>Virtualized Servers</a:t>
            </a:r>
            <a:endParaRPr lang="en-US" i="1" dirty="0">
              <a:latin typeface="Verdana" pitchFamily="34" charset="0"/>
              <a:ea typeface="Verdana" pitchFamily="34" charset="0"/>
              <a:cs typeface="Verdana" pitchFamily="34" charset="0"/>
            </a:endParaRPr>
          </a:p>
        </p:txBody>
      </p:sp>
      <p:sp>
        <p:nvSpPr>
          <p:cNvPr id="79" name="Rounded Rectangle 78"/>
          <p:cNvSpPr/>
          <p:nvPr/>
        </p:nvSpPr>
        <p:spPr bwMode="auto">
          <a:xfrm>
            <a:off x="5947177" y="1465351"/>
            <a:ext cx="2960601" cy="1864064"/>
          </a:xfrm>
          <a:prstGeom prst="roundRect">
            <a:avLst>
              <a:gd name="adj" fmla="val 8646"/>
            </a:avLst>
          </a:prstGeom>
          <a:solidFill>
            <a:srgbClr val="CCFF66"/>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900" dirty="0" smtClean="0">
                <a:solidFill>
                  <a:srgbClr val="006600"/>
                </a:solidFill>
                <a:ea typeface="Segoe UI" pitchFamily="34" charset="0"/>
                <a:cs typeface="Segoe UI" pitchFamily="34" charset="0"/>
              </a:rPr>
              <a:t>Microsoft* Windows Server 2012 with Hyper-V</a:t>
            </a:r>
          </a:p>
        </p:txBody>
      </p:sp>
      <p:cxnSp>
        <p:nvCxnSpPr>
          <p:cNvPr id="80" name="Straight Connector 79"/>
          <p:cNvCxnSpPr/>
          <p:nvPr/>
        </p:nvCxnSpPr>
        <p:spPr>
          <a:xfrm>
            <a:off x="6742093" y="3717040"/>
            <a:ext cx="0" cy="74733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177" y="3485758"/>
            <a:ext cx="2960048" cy="23695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2730" y="3784697"/>
            <a:ext cx="723865" cy="4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ounded Rectangle 84"/>
          <p:cNvSpPr/>
          <p:nvPr/>
        </p:nvSpPr>
        <p:spPr>
          <a:xfrm>
            <a:off x="7621507" y="1719510"/>
            <a:ext cx="480008" cy="453422"/>
          </a:xfrm>
          <a:prstGeom prst="roundRect">
            <a:avLst/>
          </a:prstGeom>
          <a:solidFill>
            <a:srgbClr val="33CC33"/>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VM</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86" name="Rounded Rectangle 85"/>
          <p:cNvSpPr/>
          <p:nvPr/>
        </p:nvSpPr>
        <p:spPr>
          <a:xfrm>
            <a:off x="8143643" y="1719510"/>
            <a:ext cx="480008" cy="453422"/>
          </a:xfrm>
          <a:prstGeom prst="roundRect">
            <a:avLst/>
          </a:prstGeom>
          <a:solidFill>
            <a:srgbClr val="33CC33"/>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00" dirty="0" smtClean="0">
                <a:gradFill>
                  <a:gsLst>
                    <a:gs pos="0">
                      <a:srgbClr val="FFFFFF"/>
                    </a:gs>
                    <a:gs pos="100000">
                      <a:srgbClr val="FFFFFF"/>
                    </a:gs>
                  </a:gsLst>
                  <a:lin ang="5400000" scaled="0"/>
                </a:gradFill>
                <a:ea typeface="Segoe UI" pitchFamily="34" charset="0"/>
                <a:cs typeface="Segoe UI" pitchFamily="34" charset="0"/>
              </a:rPr>
              <a:t>VM</a:t>
            </a:r>
            <a:endParaRPr lang="en-US" sz="900" dirty="0">
              <a:gradFill>
                <a:gsLst>
                  <a:gs pos="0">
                    <a:srgbClr val="FFFFFF"/>
                  </a:gs>
                  <a:gs pos="100000">
                    <a:srgbClr val="FFFFFF"/>
                  </a:gs>
                </a:gsLst>
                <a:lin ang="5400000" scaled="0"/>
              </a:gradFill>
              <a:ea typeface="Segoe UI" pitchFamily="34" charset="0"/>
              <a:cs typeface="Segoe UI" pitchFamily="34" charset="0"/>
            </a:endParaRPr>
          </a:p>
        </p:txBody>
      </p:sp>
      <p:grpSp>
        <p:nvGrpSpPr>
          <p:cNvPr id="88" name="Group 87"/>
          <p:cNvGrpSpPr/>
          <p:nvPr/>
        </p:nvGrpSpPr>
        <p:grpSpPr>
          <a:xfrm>
            <a:off x="6196578" y="4373068"/>
            <a:ext cx="2690954" cy="234288"/>
            <a:chOff x="3615168" y="4825634"/>
            <a:chExt cx="1305304" cy="103058"/>
          </a:xfrm>
        </p:grpSpPr>
        <p:sp>
          <p:nvSpPr>
            <p:cNvPr id="89" name="Rectangle 88"/>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Oval 92"/>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Oval 93"/>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Oval 110"/>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Oval 114"/>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Rectangle 116"/>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Rectangle 117"/>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Rectangle 158"/>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Rectangle 178"/>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80" name="Rounded Rectangle 179"/>
          <p:cNvSpPr/>
          <p:nvPr/>
        </p:nvSpPr>
        <p:spPr bwMode="auto">
          <a:xfrm>
            <a:off x="6185603" y="2311158"/>
            <a:ext cx="1369760" cy="424856"/>
          </a:xfrm>
          <a:prstGeom prst="roundRect">
            <a:avLst>
              <a:gd name="adj" fmla="val 9565"/>
            </a:avLst>
          </a:prstGeom>
          <a:solidFill>
            <a:schemeClr val="accent1"/>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Management OS</a:t>
            </a:r>
          </a:p>
        </p:txBody>
      </p:sp>
      <p:sp>
        <p:nvSpPr>
          <p:cNvPr id="181" name="Rounded Rectangle 180"/>
          <p:cNvSpPr/>
          <p:nvPr/>
        </p:nvSpPr>
        <p:spPr bwMode="auto">
          <a:xfrm>
            <a:off x="6920579" y="3093825"/>
            <a:ext cx="1576546" cy="161745"/>
          </a:xfrm>
          <a:prstGeom prst="roundRect">
            <a:avLst/>
          </a:prstGeom>
          <a:solidFill>
            <a:srgbClr val="FF9900"/>
          </a:solidFill>
          <a:ln>
            <a:solidFill>
              <a:srgbClr val="FFC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00" dirty="0" err="1" smtClean="0">
                <a:solidFill>
                  <a:srgbClr val="000000"/>
                </a:solidFill>
                <a:effectLst>
                  <a:outerShdw blurRad="38100" dist="38100" dir="2700000" algn="tl">
                    <a:srgbClr val="000000">
                      <a:alpha val="43137"/>
                    </a:srgbClr>
                  </a:outerShdw>
                </a:effectLst>
                <a:ea typeface="Segoe UI" pitchFamily="34" charset="0"/>
                <a:cs typeface="Segoe UI" pitchFamily="34" charset="0"/>
              </a:rPr>
              <a:t>VMBus</a:t>
            </a:r>
            <a:endParaRPr lang="en-US" sz="900" dirty="0">
              <a:solidFill>
                <a:srgbClr val="000000"/>
              </a:solidFill>
              <a:effectLst>
                <a:outerShdw blurRad="38100" dist="38100" dir="2700000" algn="tl">
                  <a:srgbClr val="000000">
                    <a:alpha val="43137"/>
                  </a:srgbClr>
                </a:outerShdw>
              </a:effectLst>
              <a:ea typeface="Segoe UI" pitchFamily="34" charset="0"/>
              <a:cs typeface="Segoe UI" pitchFamily="34" charset="0"/>
            </a:endParaRPr>
          </a:p>
        </p:txBody>
      </p:sp>
      <p:sp>
        <p:nvSpPr>
          <p:cNvPr id="182" name="Rounded Rectangle 181"/>
          <p:cNvSpPr/>
          <p:nvPr/>
        </p:nvSpPr>
        <p:spPr bwMode="auto">
          <a:xfrm>
            <a:off x="6266828" y="2582831"/>
            <a:ext cx="1181789" cy="233560"/>
          </a:xfrm>
          <a:prstGeom prst="roundRect">
            <a:avLst/>
          </a:prstGeom>
          <a:solidFill>
            <a:srgbClr val="FF9900"/>
          </a:solidFill>
          <a:ln>
            <a:solidFill>
              <a:srgbClr val="FFC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00" dirty="0" smtClean="0">
                <a:solidFill>
                  <a:srgbClr val="000000"/>
                </a:solidFill>
                <a:effectLst>
                  <a:outerShdw blurRad="38100" dist="38100" dir="2700000" algn="tl">
                    <a:srgbClr val="000000">
                      <a:alpha val="43137"/>
                    </a:srgbClr>
                  </a:outerShdw>
                </a:effectLst>
                <a:ea typeface="Segoe UI" pitchFamily="34" charset="0"/>
                <a:cs typeface="Segoe UI" pitchFamily="34" charset="0"/>
              </a:rPr>
              <a:t>Virtual Switch</a:t>
            </a:r>
          </a:p>
        </p:txBody>
      </p:sp>
      <p:cxnSp>
        <p:nvCxnSpPr>
          <p:cNvPr id="183" name="Straight Arrow Connector 182"/>
          <p:cNvCxnSpPr/>
          <p:nvPr/>
        </p:nvCxnSpPr>
        <p:spPr>
          <a:xfrm>
            <a:off x="7035215" y="2725977"/>
            <a:ext cx="0" cy="480700"/>
          </a:xfrm>
          <a:prstGeom prst="straightConnector1">
            <a:avLst/>
          </a:prstGeom>
          <a:ln w="28575">
            <a:solidFill>
              <a:srgbClr val="FFC00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a:off x="7861511" y="2184722"/>
            <a:ext cx="0" cy="702910"/>
          </a:xfrm>
          <a:prstGeom prst="straightConnector1">
            <a:avLst/>
          </a:prstGeom>
          <a:ln w="28575">
            <a:solidFill>
              <a:srgbClr val="FFC00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6470089" y="2812175"/>
            <a:ext cx="0" cy="724645"/>
          </a:xfrm>
          <a:prstGeom prst="straightConnector1">
            <a:avLst/>
          </a:prstGeom>
          <a:ln w="28575">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8371619" y="2184722"/>
            <a:ext cx="0" cy="880661"/>
          </a:xfrm>
          <a:prstGeom prst="straightConnector1">
            <a:avLst/>
          </a:prstGeom>
          <a:ln w="28575">
            <a:solidFill>
              <a:srgbClr val="FFC00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7" name="Rounded Rectangle 186"/>
          <p:cNvSpPr/>
          <p:nvPr/>
        </p:nvSpPr>
        <p:spPr bwMode="auto">
          <a:xfrm>
            <a:off x="7218975" y="2901147"/>
            <a:ext cx="811827" cy="140951"/>
          </a:xfrm>
          <a:prstGeom prst="roundRect">
            <a:avLst/>
          </a:prstGeom>
          <a:solidFill>
            <a:srgbClr val="FF9900"/>
          </a:solidFill>
          <a:ln>
            <a:solidFill>
              <a:srgbClr val="FFC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00" dirty="0" err="1" smtClean="0">
                <a:solidFill>
                  <a:srgbClr val="000000"/>
                </a:solidFill>
                <a:effectLst>
                  <a:outerShdw blurRad="38100" dist="38100" dir="2700000" algn="tl">
                    <a:srgbClr val="000000">
                      <a:alpha val="43137"/>
                    </a:srgbClr>
                  </a:outerShdw>
                </a:effectLst>
                <a:ea typeface="Segoe UI" pitchFamily="34" charset="0"/>
                <a:cs typeface="Segoe UI" pitchFamily="34" charset="0"/>
              </a:rPr>
              <a:t>VMBus</a:t>
            </a:r>
            <a:endParaRPr lang="en-US" sz="900" dirty="0">
              <a:solidFill>
                <a:srgbClr val="000000"/>
              </a:solidFill>
              <a:effectLst>
                <a:outerShdw blurRad="38100" dist="38100" dir="2700000" algn="tl">
                  <a:srgbClr val="000000">
                    <a:alpha val="43137"/>
                  </a:srgbClr>
                </a:outerShdw>
              </a:effectLst>
              <a:ea typeface="Segoe UI" pitchFamily="34" charset="0"/>
              <a:cs typeface="Segoe UI" pitchFamily="34" charset="0"/>
            </a:endParaRPr>
          </a:p>
        </p:txBody>
      </p:sp>
      <p:cxnSp>
        <p:nvCxnSpPr>
          <p:cNvPr id="188" name="Straight Arrow Connector 187"/>
          <p:cNvCxnSpPr/>
          <p:nvPr/>
        </p:nvCxnSpPr>
        <p:spPr>
          <a:xfrm>
            <a:off x="7339395" y="2673167"/>
            <a:ext cx="0" cy="246675"/>
          </a:xfrm>
          <a:prstGeom prst="straightConnector1">
            <a:avLst/>
          </a:prstGeom>
          <a:ln w="28575">
            <a:solidFill>
              <a:srgbClr val="FFC00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45" name="Group 244"/>
          <p:cNvGrpSpPr/>
          <p:nvPr/>
        </p:nvGrpSpPr>
        <p:grpSpPr>
          <a:xfrm>
            <a:off x="552876" y="2639201"/>
            <a:ext cx="2223929" cy="193626"/>
            <a:chOff x="3615168" y="4825634"/>
            <a:chExt cx="1305304" cy="103058"/>
          </a:xfrm>
        </p:grpSpPr>
        <p:sp>
          <p:nvSpPr>
            <p:cNvPr id="246" name="Rectangle 245"/>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Oval 248"/>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Oval 249"/>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Oval 250"/>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2" name="Oval 251"/>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3" name="Rectangle 252"/>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Rectangle 255"/>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Rectangle 256"/>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8" name="Rectangle 257"/>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Rectangle 258"/>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6" name="Rectangle 265"/>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Rectangle 269"/>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Rectangle 271"/>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3" name="Rectangle 272"/>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Rectangle 275"/>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Rectangle 276"/>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8" name="Rectangle 277"/>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Rectangle 278"/>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3" name="Rectangle 292"/>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Rectangle 295"/>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97" name="Group 296"/>
          <p:cNvGrpSpPr/>
          <p:nvPr/>
        </p:nvGrpSpPr>
        <p:grpSpPr>
          <a:xfrm>
            <a:off x="248847" y="4373068"/>
            <a:ext cx="2690954" cy="234288"/>
            <a:chOff x="3615168" y="4825634"/>
            <a:chExt cx="1305304" cy="103058"/>
          </a:xfrm>
        </p:grpSpPr>
        <p:sp>
          <p:nvSpPr>
            <p:cNvPr id="298" name="Rectangle 297"/>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9" name="Rectangle 298"/>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0" name="Rectangle 299"/>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Oval 300"/>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Oval 301"/>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3" name="Oval 302"/>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Oval 303"/>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5" name="Rectangle 304"/>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6" name="Rectangle 305"/>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8" name="Rectangle 307"/>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0" name="Rectangle 309"/>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2" name="Rectangle 311"/>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3" name="Rectangle 312"/>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6" name="Rectangle 315"/>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7" name="Rectangle 316"/>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8" name="Rectangle 317"/>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9" name="Rectangle 318"/>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320"/>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Rectangle 321"/>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Rectangle 322"/>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Rectangle 323"/>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5" name="Rectangle 324"/>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Rectangle 325"/>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2" name="Rectangle 331"/>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3" name="Rectangle 332"/>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4" name="Rectangle 333"/>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5" name="Rectangle 334"/>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6" name="Rectangle 335"/>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7" name="Rectangle 336"/>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8" name="Rectangle 337"/>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9" name="Rectangle 338"/>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0" name="Rectangle 339"/>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1" name="Rectangle 340"/>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2" name="Rectangle 341"/>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3" name="Rectangle 342"/>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4" name="Rectangle 343"/>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5" name="Rectangle 344"/>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6" name="Rectangle 345"/>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7" name="Rectangle 346"/>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8" name="Rectangle 347"/>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33386981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932455" y="1045978"/>
            <a:ext cx="1244023" cy="3756980"/>
          </a:xfrm>
          <a:prstGeom prst="rect">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10" name="Rectangle 9"/>
          <p:cNvSpPr/>
          <p:nvPr/>
        </p:nvSpPr>
        <p:spPr bwMode="auto">
          <a:xfrm>
            <a:off x="4237815" y="1045978"/>
            <a:ext cx="1244023" cy="3756980"/>
          </a:xfrm>
          <a:prstGeom prst="rect">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11" name="Rectangle 10"/>
          <p:cNvSpPr/>
          <p:nvPr/>
        </p:nvSpPr>
        <p:spPr bwMode="auto">
          <a:xfrm>
            <a:off x="5543174" y="1045978"/>
            <a:ext cx="1244023" cy="3756980"/>
          </a:xfrm>
          <a:prstGeom prst="rect">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8" name="Rectangle 7"/>
          <p:cNvSpPr/>
          <p:nvPr/>
        </p:nvSpPr>
        <p:spPr bwMode="auto">
          <a:xfrm>
            <a:off x="1627095" y="1045978"/>
            <a:ext cx="1244023" cy="3756980"/>
          </a:xfrm>
          <a:prstGeom prst="rect">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7" name="Rectangle 6"/>
          <p:cNvSpPr/>
          <p:nvPr/>
        </p:nvSpPr>
        <p:spPr bwMode="auto">
          <a:xfrm>
            <a:off x="327162" y="1045978"/>
            <a:ext cx="1244023" cy="3756980"/>
          </a:xfrm>
          <a:prstGeom prst="rect">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z="3200" dirty="0" smtClean="0"/>
              <a:t>Windows Server 2012 Virtual Switch Features</a:t>
            </a:r>
            <a:endParaRPr lang="en-US" sz="3200" dirty="0"/>
          </a:p>
        </p:txBody>
      </p:sp>
      <p:graphicFrame>
        <p:nvGraphicFramePr>
          <p:cNvPr id="3" name="Diagram 2"/>
          <p:cNvGraphicFramePr/>
          <p:nvPr>
            <p:extLst>
              <p:ext uri="{D42A27DB-BD31-4B8C-83A1-F6EECF244321}">
                <p14:modId xmlns:p14="http://schemas.microsoft.com/office/powerpoint/2010/main" val="2252752863"/>
              </p:ext>
            </p:extLst>
          </p:nvPr>
        </p:nvGraphicFramePr>
        <p:xfrm>
          <a:off x="348784" y="1058818"/>
          <a:ext cx="6426375" cy="3717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bwMode="auto">
          <a:xfrm>
            <a:off x="442031" y="2175172"/>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Port ACL</a:t>
            </a:r>
          </a:p>
        </p:txBody>
      </p:sp>
      <p:sp>
        <p:nvSpPr>
          <p:cNvPr id="13" name="Rectangle 12"/>
          <p:cNvSpPr/>
          <p:nvPr/>
        </p:nvSpPr>
        <p:spPr bwMode="auto">
          <a:xfrm>
            <a:off x="442031" y="3026530"/>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PVLAN</a:t>
            </a:r>
          </a:p>
        </p:txBody>
      </p:sp>
      <p:sp>
        <p:nvSpPr>
          <p:cNvPr id="14" name="Rectangle 13"/>
          <p:cNvSpPr/>
          <p:nvPr/>
        </p:nvSpPr>
        <p:spPr bwMode="auto">
          <a:xfrm>
            <a:off x="442031" y="3877888"/>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Trunk</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mode</a:t>
            </a:r>
          </a:p>
        </p:txBody>
      </p:sp>
      <p:sp>
        <p:nvSpPr>
          <p:cNvPr id="15" name="Rectangle 14"/>
          <p:cNvSpPr/>
          <p:nvPr/>
        </p:nvSpPr>
        <p:spPr bwMode="auto">
          <a:xfrm>
            <a:off x="1739265" y="2175172"/>
            <a:ext cx="1008478" cy="119656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Bandwidth</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Minimum</a:t>
            </a:r>
          </a:p>
        </p:txBody>
      </p:sp>
      <p:sp>
        <p:nvSpPr>
          <p:cNvPr id="16" name="Rectangle 15"/>
          <p:cNvSpPr/>
          <p:nvPr/>
        </p:nvSpPr>
        <p:spPr bwMode="auto">
          <a:xfrm>
            <a:off x="1739265" y="3448458"/>
            <a:ext cx="1008478" cy="119656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Bandwidth</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Cap</a:t>
            </a:r>
          </a:p>
        </p:txBody>
      </p:sp>
      <p:sp>
        <p:nvSpPr>
          <p:cNvPr id="17" name="Rectangle 16"/>
          <p:cNvSpPr/>
          <p:nvPr/>
        </p:nvSpPr>
        <p:spPr bwMode="auto">
          <a:xfrm>
            <a:off x="3033259" y="2175172"/>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DHCP</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Guard</a:t>
            </a:r>
          </a:p>
        </p:txBody>
      </p:sp>
      <p:sp>
        <p:nvSpPr>
          <p:cNvPr id="18" name="Rectangle 17"/>
          <p:cNvSpPr/>
          <p:nvPr/>
        </p:nvSpPr>
        <p:spPr bwMode="auto">
          <a:xfrm>
            <a:off x="3033259" y="3026530"/>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Router</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Guard</a:t>
            </a:r>
          </a:p>
        </p:txBody>
      </p:sp>
      <p:sp>
        <p:nvSpPr>
          <p:cNvPr id="19" name="Rectangle 18"/>
          <p:cNvSpPr/>
          <p:nvPr/>
        </p:nvSpPr>
        <p:spPr bwMode="auto">
          <a:xfrm>
            <a:off x="3033259" y="3877888"/>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IPsec Task</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Offload</a:t>
            </a:r>
          </a:p>
        </p:txBody>
      </p:sp>
      <p:sp>
        <p:nvSpPr>
          <p:cNvPr id="20" name="Rectangle 19"/>
          <p:cNvSpPr/>
          <p:nvPr/>
        </p:nvSpPr>
        <p:spPr bwMode="auto">
          <a:xfrm>
            <a:off x="4355587" y="2175172"/>
            <a:ext cx="1008478" cy="246985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Dynamic</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VMQ</a:t>
            </a:r>
          </a:p>
        </p:txBody>
      </p:sp>
      <p:sp>
        <p:nvSpPr>
          <p:cNvPr id="21" name="Rectangle 20"/>
          <p:cNvSpPr/>
          <p:nvPr/>
        </p:nvSpPr>
        <p:spPr bwMode="auto">
          <a:xfrm>
            <a:off x="5659504" y="2175172"/>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Port</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Mirroring</a:t>
            </a:r>
          </a:p>
        </p:txBody>
      </p:sp>
      <p:sp>
        <p:nvSpPr>
          <p:cNvPr id="22" name="Rectangle 21"/>
          <p:cNvSpPr/>
          <p:nvPr/>
        </p:nvSpPr>
        <p:spPr bwMode="auto">
          <a:xfrm>
            <a:off x="5659504" y="3026530"/>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Event</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Tracing</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(ETW)</a:t>
            </a:r>
          </a:p>
        </p:txBody>
      </p:sp>
      <p:sp>
        <p:nvSpPr>
          <p:cNvPr id="23" name="Rectangle 22"/>
          <p:cNvSpPr/>
          <p:nvPr/>
        </p:nvSpPr>
        <p:spPr bwMode="auto">
          <a:xfrm>
            <a:off x="5659504" y="3877888"/>
            <a:ext cx="1008478" cy="76713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a:gradFill>
                  <a:gsLst>
                    <a:gs pos="0">
                      <a:srgbClr val="FFFFFF"/>
                    </a:gs>
                    <a:gs pos="100000">
                      <a:srgbClr val="FFFFFF"/>
                    </a:gs>
                  </a:gsLst>
                  <a:lin ang="5400000" scaled="0"/>
                </a:gradFill>
              </a:rPr>
              <a:t>Unified</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Tracing</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(UT)</a:t>
            </a:r>
          </a:p>
        </p:txBody>
      </p:sp>
      <p:sp>
        <p:nvSpPr>
          <p:cNvPr id="24" name="Rectangle 23"/>
          <p:cNvSpPr/>
          <p:nvPr/>
        </p:nvSpPr>
        <p:spPr bwMode="auto">
          <a:xfrm>
            <a:off x="7272914" y="1045978"/>
            <a:ext cx="1244023" cy="3756980"/>
          </a:xfrm>
          <a:prstGeom prst="rect">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grpSp>
        <p:nvGrpSpPr>
          <p:cNvPr id="25" name="Group 24"/>
          <p:cNvGrpSpPr/>
          <p:nvPr/>
        </p:nvGrpSpPr>
        <p:grpSpPr>
          <a:xfrm>
            <a:off x="7298096" y="1053598"/>
            <a:ext cx="1211221" cy="3717737"/>
            <a:chOff x="5211702" y="0"/>
            <a:chExt cx="1211221" cy="3717737"/>
          </a:xfrm>
        </p:grpSpPr>
        <p:sp>
          <p:nvSpPr>
            <p:cNvPr id="26" name="Rounded Rectangle 25"/>
            <p:cNvSpPr/>
            <p:nvPr/>
          </p:nvSpPr>
          <p:spPr>
            <a:xfrm>
              <a:off x="5211702" y="0"/>
              <a:ext cx="1211221" cy="3717737"/>
            </a:xfrm>
            <a:prstGeom prst="roundRect">
              <a:avLst>
                <a:gd name="adj" fmla="val 10000"/>
              </a:avLst>
            </a:prstGeom>
            <a:solidFill>
              <a:srgbClr val="92D05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7" name="Rounded Rectangle 4"/>
            <p:cNvSpPr/>
            <p:nvPr/>
          </p:nvSpPr>
          <p:spPr>
            <a:xfrm>
              <a:off x="5211702" y="0"/>
              <a:ext cx="1211221" cy="11153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Network Controllers</a:t>
              </a:r>
              <a:endParaRPr lang="en-US" sz="1500" kern="1200" dirty="0"/>
            </a:p>
          </p:txBody>
        </p:sp>
      </p:grpSp>
      <p:sp>
        <p:nvSpPr>
          <p:cNvPr id="28" name="Rectangle 27"/>
          <p:cNvSpPr/>
          <p:nvPr/>
        </p:nvSpPr>
        <p:spPr bwMode="auto">
          <a:xfrm>
            <a:off x="7399467" y="2175172"/>
            <a:ext cx="1008478" cy="76713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smtClean="0">
                <a:gradFill>
                  <a:gsLst>
                    <a:gs pos="0">
                      <a:srgbClr val="FFFFFF"/>
                    </a:gs>
                    <a:gs pos="100000">
                      <a:srgbClr val="FFFFFF"/>
                    </a:gs>
                  </a:gsLst>
                  <a:lin ang="5400000" scaled="0"/>
                </a:gradFill>
              </a:rPr>
              <a:t>Stateless Offloads</a:t>
            </a:r>
            <a:endParaRPr lang="en-US" sz="1500" dirty="0">
              <a:gradFill>
                <a:gsLst>
                  <a:gs pos="0">
                    <a:srgbClr val="FFFFFF"/>
                  </a:gs>
                  <a:gs pos="100000">
                    <a:srgbClr val="FFFFFF"/>
                  </a:gs>
                </a:gsLst>
                <a:lin ang="5400000" scaled="0"/>
              </a:gradFill>
            </a:endParaRPr>
          </a:p>
        </p:txBody>
      </p:sp>
      <p:sp>
        <p:nvSpPr>
          <p:cNvPr id="29" name="Rectangle 28"/>
          <p:cNvSpPr/>
          <p:nvPr/>
        </p:nvSpPr>
        <p:spPr bwMode="auto">
          <a:xfrm>
            <a:off x="7399467" y="3026530"/>
            <a:ext cx="1008478" cy="76713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smtClean="0">
                <a:gradFill>
                  <a:gsLst>
                    <a:gs pos="0">
                      <a:srgbClr val="FFFFFF"/>
                    </a:gs>
                    <a:gs pos="100000">
                      <a:srgbClr val="FFFFFF"/>
                    </a:gs>
                  </a:gsLst>
                  <a:lin ang="5400000" scaled="0"/>
                </a:gradFill>
              </a:rPr>
              <a:t>Virtual Machine Queues</a:t>
            </a:r>
            <a:endParaRPr lang="en-US" sz="1500" dirty="0">
              <a:gradFill>
                <a:gsLst>
                  <a:gs pos="0">
                    <a:srgbClr val="FFFFFF"/>
                  </a:gs>
                  <a:gs pos="100000">
                    <a:srgbClr val="FFFFFF"/>
                  </a:gs>
                </a:gsLst>
                <a:lin ang="5400000" scaled="0"/>
              </a:gradFill>
            </a:endParaRPr>
          </a:p>
        </p:txBody>
      </p:sp>
      <p:sp>
        <p:nvSpPr>
          <p:cNvPr id="30" name="Rectangle 29"/>
          <p:cNvSpPr/>
          <p:nvPr/>
        </p:nvSpPr>
        <p:spPr bwMode="auto">
          <a:xfrm>
            <a:off x="7399467" y="3877888"/>
            <a:ext cx="1008478" cy="76713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r>
              <a:rPr lang="en-US" sz="1500" dirty="0" smtClean="0">
                <a:gradFill>
                  <a:gsLst>
                    <a:gs pos="0">
                      <a:srgbClr val="FFFFFF"/>
                    </a:gs>
                    <a:gs pos="100000">
                      <a:srgbClr val="FFFFFF"/>
                    </a:gs>
                  </a:gsLst>
                  <a:lin ang="5400000" scaled="0"/>
                </a:gradFill>
              </a:rPr>
              <a:t>SR-IOV Hypervisor Bypass</a:t>
            </a:r>
            <a:endParaRPr lang="en-US" sz="1500" dirty="0">
              <a:gradFill>
                <a:gsLst>
                  <a:gs pos="0">
                    <a:srgbClr val="FFFFFF"/>
                  </a:gs>
                  <a:gs pos="100000">
                    <a:srgbClr val="FFFFFF"/>
                  </a:gs>
                </a:gsLst>
                <a:lin ang="5400000" scaled="0"/>
              </a:gradFill>
            </a:endParaRPr>
          </a:p>
        </p:txBody>
      </p:sp>
      <p:sp>
        <p:nvSpPr>
          <p:cNvPr id="32" name="Freeform 144"/>
          <p:cNvSpPr>
            <a:spLocks noEditPoints="1"/>
          </p:cNvSpPr>
          <p:nvPr/>
        </p:nvSpPr>
        <p:spPr bwMode="auto">
          <a:xfrm>
            <a:off x="8214441" y="235841"/>
            <a:ext cx="590385" cy="576845"/>
          </a:xfrm>
          <a:custGeom>
            <a:avLst/>
            <a:gdLst>
              <a:gd name="T0" fmla="*/ 846 w 849"/>
              <a:gd name="T1" fmla="*/ 548 h 830"/>
              <a:gd name="T2" fmla="*/ 845 w 849"/>
              <a:gd name="T3" fmla="*/ 564 h 830"/>
              <a:gd name="T4" fmla="*/ 841 w 849"/>
              <a:gd name="T5" fmla="*/ 654 h 830"/>
              <a:gd name="T6" fmla="*/ 836 w 849"/>
              <a:gd name="T7" fmla="*/ 689 h 830"/>
              <a:gd name="T8" fmla="*/ 824 w 849"/>
              <a:gd name="T9" fmla="*/ 730 h 830"/>
              <a:gd name="T10" fmla="*/ 825 w 849"/>
              <a:gd name="T11" fmla="*/ 732 h 830"/>
              <a:gd name="T12" fmla="*/ 837 w 849"/>
              <a:gd name="T13" fmla="*/ 786 h 830"/>
              <a:gd name="T14" fmla="*/ 581 w 849"/>
              <a:gd name="T15" fmla="*/ 830 h 830"/>
              <a:gd name="T16" fmla="*/ 569 w 849"/>
              <a:gd name="T17" fmla="*/ 766 h 830"/>
              <a:gd name="T18" fmla="*/ 539 w 849"/>
              <a:gd name="T19" fmla="*/ 736 h 830"/>
              <a:gd name="T20" fmla="*/ 452 w 849"/>
              <a:gd name="T21" fmla="*/ 658 h 830"/>
              <a:gd name="T22" fmla="*/ 406 w 849"/>
              <a:gd name="T23" fmla="*/ 572 h 830"/>
              <a:gd name="T24" fmla="*/ 378 w 849"/>
              <a:gd name="T25" fmla="*/ 525 h 830"/>
              <a:gd name="T26" fmla="*/ 363 w 849"/>
              <a:gd name="T27" fmla="*/ 503 h 830"/>
              <a:gd name="T28" fmla="*/ 354 w 849"/>
              <a:gd name="T29" fmla="*/ 473 h 830"/>
              <a:gd name="T30" fmla="*/ 342 w 849"/>
              <a:gd name="T31" fmla="*/ 443 h 830"/>
              <a:gd name="T32" fmla="*/ 318 w 849"/>
              <a:gd name="T33" fmla="*/ 408 h 830"/>
              <a:gd name="T34" fmla="*/ 324 w 849"/>
              <a:gd name="T35" fmla="*/ 383 h 830"/>
              <a:gd name="T36" fmla="*/ 392 w 849"/>
              <a:gd name="T37" fmla="*/ 396 h 830"/>
              <a:gd name="T38" fmla="*/ 412 w 849"/>
              <a:gd name="T39" fmla="*/ 428 h 830"/>
              <a:gd name="T40" fmla="*/ 453 w 849"/>
              <a:gd name="T41" fmla="*/ 487 h 830"/>
              <a:gd name="T42" fmla="*/ 501 w 849"/>
              <a:gd name="T43" fmla="*/ 499 h 830"/>
              <a:gd name="T44" fmla="*/ 511 w 849"/>
              <a:gd name="T45" fmla="*/ 492 h 830"/>
              <a:gd name="T46" fmla="*/ 525 w 849"/>
              <a:gd name="T47" fmla="*/ 455 h 830"/>
              <a:gd name="T48" fmla="*/ 524 w 849"/>
              <a:gd name="T49" fmla="*/ 444 h 830"/>
              <a:gd name="T50" fmla="*/ 467 w 849"/>
              <a:gd name="T51" fmla="*/ 136 h 830"/>
              <a:gd name="T52" fmla="*/ 491 w 849"/>
              <a:gd name="T53" fmla="*/ 99 h 830"/>
              <a:gd name="T54" fmla="*/ 528 w 849"/>
              <a:gd name="T55" fmla="*/ 124 h 830"/>
              <a:gd name="T56" fmla="*/ 587 w 849"/>
              <a:gd name="T57" fmla="*/ 344 h 830"/>
              <a:gd name="T58" fmla="*/ 587 w 849"/>
              <a:gd name="T59" fmla="*/ 345 h 830"/>
              <a:gd name="T60" fmla="*/ 587 w 849"/>
              <a:gd name="T61" fmla="*/ 347 h 830"/>
              <a:gd name="T62" fmla="*/ 605 w 849"/>
              <a:gd name="T63" fmla="*/ 343 h 830"/>
              <a:gd name="T64" fmla="*/ 661 w 849"/>
              <a:gd name="T65" fmla="*/ 364 h 830"/>
              <a:gd name="T66" fmla="*/ 668 w 849"/>
              <a:gd name="T67" fmla="*/ 372 h 830"/>
              <a:gd name="T68" fmla="*/ 678 w 849"/>
              <a:gd name="T69" fmla="*/ 391 h 830"/>
              <a:gd name="T70" fmla="*/ 697 w 849"/>
              <a:gd name="T71" fmla="*/ 392 h 830"/>
              <a:gd name="T72" fmla="*/ 698 w 849"/>
              <a:gd name="T73" fmla="*/ 392 h 830"/>
              <a:gd name="T74" fmla="*/ 765 w 849"/>
              <a:gd name="T75" fmla="*/ 428 h 830"/>
              <a:gd name="T76" fmla="*/ 801 w 849"/>
              <a:gd name="T77" fmla="*/ 480 h 830"/>
              <a:gd name="T78" fmla="*/ 802 w 849"/>
              <a:gd name="T79" fmla="*/ 481 h 830"/>
              <a:gd name="T80" fmla="*/ 846 w 849"/>
              <a:gd name="T81" fmla="*/ 548 h 830"/>
              <a:gd name="T82" fmla="*/ 98 w 849"/>
              <a:gd name="T83" fmla="*/ 0 h 830"/>
              <a:gd name="T84" fmla="*/ 0 w 849"/>
              <a:gd name="T85" fmla="*/ 98 h 830"/>
              <a:gd name="T86" fmla="*/ 98 w 849"/>
              <a:gd name="T87" fmla="*/ 196 h 830"/>
              <a:gd name="T88" fmla="*/ 196 w 849"/>
              <a:gd name="T89" fmla="*/ 98 h 830"/>
              <a:gd name="T90" fmla="*/ 98 w 849"/>
              <a:gd name="T91" fmla="*/ 0 h 830"/>
              <a:gd name="T92" fmla="*/ 729 w 849"/>
              <a:gd name="T93" fmla="*/ 0 h 830"/>
              <a:gd name="T94" fmla="*/ 631 w 849"/>
              <a:gd name="T95" fmla="*/ 98 h 830"/>
              <a:gd name="T96" fmla="*/ 729 w 849"/>
              <a:gd name="T97" fmla="*/ 196 h 830"/>
              <a:gd name="T98" fmla="*/ 827 w 849"/>
              <a:gd name="T99" fmla="*/ 98 h 830"/>
              <a:gd name="T100" fmla="*/ 729 w 849"/>
              <a:gd name="T101" fmla="*/ 0 h 830"/>
              <a:gd name="T102" fmla="*/ 414 w 849"/>
              <a:gd name="T103" fmla="*/ 196 h 830"/>
              <a:gd name="T104" fmla="*/ 436 w 849"/>
              <a:gd name="T105" fmla="*/ 193 h 830"/>
              <a:gd name="T106" fmla="*/ 427 w 849"/>
              <a:gd name="T107" fmla="*/ 144 h 830"/>
              <a:gd name="T108" fmla="*/ 438 w 849"/>
              <a:gd name="T109" fmla="*/ 87 h 830"/>
              <a:gd name="T110" fmla="*/ 484 w 849"/>
              <a:gd name="T111" fmla="*/ 59 h 830"/>
              <a:gd name="T112" fmla="*/ 502 w 849"/>
              <a:gd name="T113" fmla="*/ 57 h 830"/>
              <a:gd name="T114" fmla="*/ 503 w 849"/>
              <a:gd name="T115" fmla="*/ 57 h 830"/>
              <a:gd name="T116" fmla="*/ 414 w 849"/>
              <a:gd name="T117" fmla="*/ 0 h 830"/>
              <a:gd name="T118" fmla="*/ 316 w 849"/>
              <a:gd name="T119" fmla="*/ 98 h 830"/>
              <a:gd name="T120" fmla="*/ 414 w 849"/>
              <a:gd name="T121" fmla="*/ 196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9" h="830">
                <a:moveTo>
                  <a:pt x="846" y="548"/>
                </a:moveTo>
                <a:cubicBezTo>
                  <a:pt x="845" y="553"/>
                  <a:pt x="845" y="559"/>
                  <a:pt x="845" y="564"/>
                </a:cubicBezTo>
                <a:cubicBezTo>
                  <a:pt x="844" y="594"/>
                  <a:pt x="842" y="625"/>
                  <a:pt x="841" y="654"/>
                </a:cubicBezTo>
                <a:cubicBezTo>
                  <a:pt x="841" y="666"/>
                  <a:pt x="838" y="677"/>
                  <a:pt x="836" y="689"/>
                </a:cubicBezTo>
                <a:cubicBezTo>
                  <a:pt x="832" y="702"/>
                  <a:pt x="829" y="717"/>
                  <a:pt x="824" y="730"/>
                </a:cubicBezTo>
                <a:cubicBezTo>
                  <a:pt x="824" y="730"/>
                  <a:pt x="824" y="730"/>
                  <a:pt x="825" y="732"/>
                </a:cubicBezTo>
                <a:cubicBezTo>
                  <a:pt x="825" y="732"/>
                  <a:pt x="825" y="732"/>
                  <a:pt x="837" y="786"/>
                </a:cubicBezTo>
                <a:cubicBezTo>
                  <a:pt x="817" y="790"/>
                  <a:pt x="628" y="822"/>
                  <a:pt x="581" y="830"/>
                </a:cubicBezTo>
                <a:cubicBezTo>
                  <a:pt x="581" y="830"/>
                  <a:pt x="581" y="830"/>
                  <a:pt x="569" y="766"/>
                </a:cubicBezTo>
                <a:cubicBezTo>
                  <a:pt x="561" y="754"/>
                  <a:pt x="552" y="744"/>
                  <a:pt x="539" y="736"/>
                </a:cubicBezTo>
                <a:cubicBezTo>
                  <a:pt x="501" y="718"/>
                  <a:pt x="477" y="689"/>
                  <a:pt x="452" y="658"/>
                </a:cubicBezTo>
                <a:cubicBezTo>
                  <a:pt x="432" y="633"/>
                  <a:pt x="424" y="598"/>
                  <a:pt x="406" y="572"/>
                </a:cubicBezTo>
                <a:cubicBezTo>
                  <a:pt x="400" y="556"/>
                  <a:pt x="387" y="540"/>
                  <a:pt x="378" y="525"/>
                </a:cubicBezTo>
                <a:cubicBezTo>
                  <a:pt x="374" y="519"/>
                  <a:pt x="368" y="508"/>
                  <a:pt x="363" y="503"/>
                </a:cubicBezTo>
                <a:cubicBezTo>
                  <a:pt x="358" y="497"/>
                  <a:pt x="356" y="480"/>
                  <a:pt x="354" y="473"/>
                </a:cubicBezTo>
                <a:cubicBezTo>
                  <a:pt x="350" y="463"/>
                  <a:pt x="347" y="452"/>
                  <a:pt x="342" y="443"/>
                </a:cubicBezTo>
                <a:cubicBezTo>
                  <a:pt x="336" y="431"/>
                  <a:pt x="326" y="419"/>
                  <a:pt x="318" y="408"/>
                </a:cubicBezTo>
                <a:cubicBezTo>
                  <a:pt x="312" y="401"/>
                  <a:pt x="319" y="388"/>
                  <a:pt x="324" y="383"/>
                </a:cubicBezTo>
                <a:cubicBezTo>
                  <a:pt x="344" y="367"/>
                  <a:pt x="376" y="380"/>
                  <a:pt x="392" y="396"/>
                </a:cubicBezTo>
                <a:cubicBezTo>
                  <a:pt x="400" y="405"/>
                  <a:pt x="406" y="417"/>
                  <a:pt x="412" y="428"/>
                </a:cubicBezTo>
                <a:cubicBezTo>
                  <a:pt x="424" y="445"/>
                  <a:pt x="436" y="473"/>
                  <a:pt x="453" y="487"/>
                </a:cubicBezTo>
                <a:cubicBezTo>
                  <a:pt x="468" y="497"/>
                  <a:pt x="484" y="501"/>
                  <a:pt x="501" y="499"/>
                </a:cubicBezTo>
                <a:cubicBezTo>
                  <a:pt x="504" y="499"/>
                  <a:pt x="508" y="496"/>
                  <a:pt x="511" y="492"/>
                </a:cubicBezTo>
                <a:cubicBezTo>
                  <a:pt x="520" y="481"/>
                  <a:pt x="525" y="468"/>
                  <a:pt x="525" y="455"/>
                </a:cubicBezTo>
                <a:cubicBezTo>
                  <a:pt x="525" y="451"/>
                  <a:pt x="524" y="448"/>
                  <a:pt x="524" y="444"/>
                </a:cubicBezTo>
                <a:cubicBezTo>
                  <a:pt x="524" y="444"/>
                  <a:pt x="524" y="444"/>
                  <a:pt x="467" y="136"/>
                </a:cubicBezTo>
                <a:cubicBezTo>
                  <a:pt x="460" y="103"/>
                  <a:pt x="491" y="99"/>
                  <a:pt x="491" y="99"/>
                </a:cubicBezTo>
                <a:cubicBezTo>
                  <a:pt x="507" y="96"/>
                  <a:pt x="520" y="96"/>
                  <a:pt x="528" y="124"/>
                </a:cubicBezTo>
                <a:cubicBezTo>
                  <a:pt x="528" y="124"/>
                  <a:pt x="528" y="124"/>
                  <a:pt x="587" y="344"/>
                </a:cubicBezTo>
                <a:cubicBezTo>
                  <a:pt x="587" y="344"/>
                  <a:pt x="587" y="344"/>
                  <a:pt x="587" y="345"/>
                </a:cubicBezTo>
                <a:cubicBezTo>
                  <a:pt x="587" y="345"/>
                  <a:pt x="587" y="345"/>
                  <a:pt x="587" y="347"/>
                </a:cubicBezTo>
                <a:cubicBezTo>
                  <a:pt x="587" y="347"/>
                  <a:pt x="587" y="347"/>
                  <a:pt x="605" y="343"/>
                </a:cubicBezTo>
                <a:cubicBezTo>
                  <a:pt x="627" y="343"/>
                  <a:pt x="645" y="351"/>
                  <a:pt x="661" y="364"/>
                </a:cubicBezTo>
                <a:cubicBezTo>
                  <a:pt x="664" y="367"/>
                  <a:pt x="665" y="369"/>
                  <a:pt x="668" y="372"/>
                </a:cubicBezTo>
                <a:cubicBezTo>
                  <a:pt x="668" y="372"/>
                  <a:pt x="668" y="372"/>
                  <a:pt x="678" y="391"/>
                </a:cubicBezTo>
                <a:cubicBezTo>
                  <a:pt x="678" y="391"/>
                  <a:pt x="678" y="391"/>
                  <a:pt x="697" y="392"/>
                </a:cubicBezTo>
                <a:cubicBezTo>
                  <a:pt x="697" y="392"/>
                  <a:pt x="697" y="392"/>
                  <a:pt x="698" y="392"/>
                </a:cubicBezTo>
                <a:cubicBezTo>
                  <a:pt x="724" y="396"/>
                  <a:pt x="748" y="409"/>
                  <a:pt x="765" y="428"/>
                </a:cubicBezTo>
                <a:cubicBezTo>
                  <a:pt x="780" y="444"/>
                  <a:pt x="792" y="461"/>
                  <a:pt x="801" y="480"/>
                </a:cubicBezTo>
                <a:cubicBezTo>
                  <a:pt x="801" y="481"/>
                  <a:pt x="801" y="481"/>
                  <a:pt x="802" y="481"/>
                </a:cubicBezTo>
                <a:cubicBezTo>
                  <a:pt x="838" y="484"/>
                  <a:pt x="849" y="531"/>
                  <a:pt x="846" y="548"/>
                </a:cubicBezTo>
                <a:close/>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729" y="0"/>
                </a:moveTo>
                <a:cubicBezTo>
                  <a:pt x="675" y="0"/>
                  <a:pt x="631" y="44"/>
                  <a:pt x="631" y="98"/>
                </a:cubicBezTo>
                <a:cubicBezTo>
                  <a:pt x="631" y="152"/>
                  <a:pt x="675" y="196"/>
                  <a:pt x="729" y="196"/>
                </a:cubicBezTo>
                <a:cubicBezTo>
                  <a:pt x="784" y="196"/>
                  <a:pt x="827" y="152"/>
                  <a:pt x="827" y="98"/>
                </a:cubicBezTo>
                <a:cubicBezTo>
                  <a:pt x="827" y="44"/>
                  <a:pt x="784" y="0"/>
                  <a:pt x="729" y="0"/>
                </a:cubicBezTo>
                <a:close/>
                <a:moveTo>
                  <a:pt x="414" y="196"/>
                </a:moveTo>
                <a:cubicBezTo>
                  <a:pt x="421" y="196"/>
                  <a:pt x="429" y="195"/>
                  <a:pt x="436" y="193"/>
                </a:cubicBezTo>
                <a:cubicBezTo>
                  <a:pt x="427" y="144"/>
                  <a:pt x="427" y="144"/>
                  <a:pt x="427" y="144"/>
                </a:cubicBezTo>
                <a:cubicBezTo>
                  <a:pt x="421" y="117"/>
                  <a:pt x="430" y="98"/>
                  <a:pt x="438" y="87"/>
                </a:cubicBezTo>
                <a:cubicBezTo>
                  <a:pt x="453" y="65"/>
                  <a:pt x="477" y="60"/>
                  <a:pt x="484" y="59"/>
                </a:cubicBezTo>
                <a:cubicBezTo>
                  <a:pt x="489" y="58"/>
                  <a:pt x="495" y="57"/>
                  <a:pt x="502" y="57"/>
                </a:cubicBezTo>
                <a:cubicBezTo>
                  <a:pt x="502" y="57"/>
                  <a:pt x="502" y="57"/>
                  <a:pt x="503" y="57"/>
                </a:cubicBezTo>
                <a:cubicBezTo>
                  <a:pt x="487" y="23"/>
                  <a:pt x="453" y="0"/>
                  <a:pt x="414" y="0"/>
                </a:cubicBezTo>
                <a:cubicBezTo>
                  <a:pt x="360" y="0"/>
                  <a:pt x="316" y="44"/>
                  <a:pt x="316" y="98"/>
                </a:cubicBezTo>
                <a:cubicBezTo>
                  <a:pt x="316" y="152"/>
                  <a:pt x="360" y="196"/>
                  <a:pt x="414" y="19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74059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Intel and Microsoft Software-Defined Networking Initiatives and Platforms </a:t>
            </a:r>
          </a:p>
        </p:txBody>
      </p:sp>
      <p:sp>
        <p:nvSpPr>
          <p:cNvPr id="3" name="Text Placeholder 2"/>
          <p:cNvSpPr>
            <a:spLocks noGrp="1"/>
          </p:cNvSpPr>
          <p:nvPr>
            <p:ph type="body" sz="quarter" idx="12"/>
          </p:nvPr>
        </p:nvSpPr>
        <p:spPr/>
        <p:txBody>
          <a:bodyPr/>
          <a:lstStyle/>
          <a:p>
            <a:r>
              <a:rPr lang="en-US" sz="2400" dirty="0"/>
              <a:t>Glenn Ward</a:t>
            </a:r>
          </a:p>
        </p:txBody>
      </p:sp>
      <p:sp>
        <p:nvSpPr>
          <p:cNvPr id="4" name="Text Placeholder 3"/>
          <p:cNvSpPr>
            <a:spLocks noGrp="1"/>
          </p:cNvSpPr>
          <p:nvPr>
            <p:ph type="body" sz="quarter" idx="13"/>
          </p:nvPr>
        </p:nvSpPr>
        <p:spPr/>
        <p:txBody>
          <a:bodyPr/>
          <a:lstStyle/>
          <a:p>
            <a:r>
              <a:rPr lang="en-US" dirty="0"/>
              <a:t>MDC-B346</a:t>
            </a:r>
          </a:p>
        </p:txBody>
      </p:sp>
    </p:spTree>
    <p:extLst>
      <p:ext uri="{BB962C8B-B14F-4D97-AF65-F5344CB8AC3E}">
        <p14:creationId xmlns:p14="http://schemas.microsoft.com/office/powerpoint/2010/main" val="25946444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57"/>
          <p:cNvSpPr/>
          <p:nvPr/>
        </p:nvSpPr>
        <p:spPr>
          <a:xfrm>
            <a:off x="1036572" y="2932482"/>
            <a:ext cx="432447" cy="227827"/>
          </a:xfrm>
          <a:prstGeom prst="ellipse">
            <a:avLst/>
          </a:prstGeom>
          <a:solidFill>
            <a:srgbClr val="0071C5"/>
          </a:solidFill>
          <a:ln w="25400" cap="flat" cmpd="sng" algn="ctr">
            <a:solidFill>
              <a:srgbClr val="0071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57" name="Oval 56"/>
          <p:cNvSpPr/>
          <p:nvPr/>
        </p:nvSpPr>
        <p:spPr>
          <a:xfrm>
            <a:off x="2422811" y="2920092"/>
            <a:ext cx="432447" cy="227827"/>
          </a:xfrm>
          <a:prstGeom prst="ellipse">
            <a:avLst/>
          </a:prstGeom>
          <a:solidFill>
            <a:srgbClr val="0071C5"/>
          </a:solidFill>
          <a:ln w="25400" cap="flat" cmpd="sng" algn="ctr">
            <a:solidFill>
              <a:srgbClr val="0071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56" name="Oval 55"/>
          <p:cNvSpPr/>
          <p:nvPr/>
        </p:nvSpPr>
        <p:spPr>
          <a:xfrm>
            <a:off x="3446111" y="2946036"/>
            <a:ext cx="432447" cy="227827"/>
          </a:xfrm>
          <a:prstGeom prst="ellipse">
            <a:avLst/>
          </a:prstGeom>
          <a:solidFill>
            <a:srgbClr val="0071C5"/>
          </a:solidFill>
          <a:ln w="25400" cap="flat" cmpd="sng" algn="ctr">
            <a:solidFill>
              <a:srgbClr val="0071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219" name="Rounded Rectangle 218"/>
          <p:cNvSpPr/>
          <p:nvPr/>
        </p:nvSpPr>
        <p:spPr bwMode="auto">
          <a:xfrm>
            <a:off x="368557" y="2825503"/>
            <a:ext cx="8549024" cy="1033968"/>
          </a:xfrm>
          <a:prstGeom prst="roundRect">
            <a:avLst/>
          </a:prstGeom>
          <a:solidFill>
            <a:srgbClr val="006600"/>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b"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Intel</a:t>
            </a:r>
            <a:r>
              <a:rPr kumimoji="0" lang="en-US" sz="800" b="0" i="0" u="none" strike="noStrike" kern="0" cap="none" spc="0" normalizeH="0" baseline="30000" noProof="0" dirty="0" smtClean="0">
                <a:ln>
                  <a:noFill/>
                </a:ln>
                <a:solidFill>
                  <a:srgbClr val="FFFFFF"/>
                </a:solidFill>
                <a:effectLst/>
                <a:uLnTx/>
                <a:uFillTx/>
                <a:latin typeface="Arial" pitchFamily="34" charset="0"/>
                <a:ea typeface="+mn-ea"/>
                <a:cs typeface="Arial" pitchFamily="34" charset="0"/>
              </a:rPr>
              <a:t>® </a:t>
            </a:r>
            <a:r>
              <a:rPr kumimoji="0" lang="en-US" sz="8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Ethernet with VT-c Support</a:t>
            </a:r>
          </a:p>
        </p:txBody>
      </p:sp>
      <p:sp>
        <p:nvSpPr>
          <p:cNvPr id="220" name="TextBox 219"/>
          <p:cNvSpPr txBox="1"/>
          <p:nvPr/>
        </p:nvSpPr>
        <p:spPr>
          <a:xfrm>
            <a:off x="554541" y="2725754"/>
            <a:ext cx="8198386" cy="162066"/>
          </a:xfrm>
          <a:prstGeom prst="roundRect">
            <a:avLst/>
          </a:prstGeom>
          <a:gradFill rotWithShape="1">
            <a:gsLst>
              <a:gs pos="0">
                <a:srgbClr val="FDB813">
                  <a:shade val="51000"/>
                  <a:satMod val="130000"/>
                </a:srgbClr>
              </a:gs>
              <a:gs pos="80000">
                <a:srgbClr val="FDB813">
                  <a:shade val="93000"/>
                  <a:satMod val="130000"/>
                </a:srgbClr>
              </a:gs>
              <a:gs pos="100000">
                <a:srgbClr val="FDB81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PCI Express</a:t>
            </a:r>
            <a:endParaRPr kumimoji="0" lang="en-US" sz="900" b="1" i="0" u="none" strike="noStrike" kern="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221" name="Rounded Rectangle 220"/>
          <p:cNvSpPr/>
          <p:nvPr/>
        </p:nvSpPr>
        <p:spPr bwMode="auto">
          <a:xfrm>
            <a:off x="3282912" y="2924823"/>
            <a:ext cx="807678" cy="326395"/>
          </a:xfrm>
          <a:prstGeom prst="roundRect">
            <a:avLst/>
          </a:prstGeom>
          <a:solidFill>
            <a:srgbClr val="00B050"/>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endParaRPr>
          </a:p>
        </p:txBody>
      </p:sp>
      <p:sp>
        <p:nvSpPr>
          <p:cNvPr id="223" name="Rounded Rectangle 222"/>
          <p:cNvSpPr/>
          <p:nvPr/>
        </p:nvSpPr>
        <p:spPr bwMode="auto">
          <a:xfrm>
            <a:off x="504325" y="3518213"/>
            <a:ext cx="8308748" cy="135840"/>
          </a:xfrm>
          <a:prstGeom prst="roundRect">
            <a:avLst/>
          </a:prstGeom>
          <a:solidFill>
            <a:srgbClr val="92D050"/>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Arial" pitchFamily="34" charset="0"/>
                <a:ea typeface="+mn-ea"/>
                <a:cs typeface="Arial" pitchFamily="34" charset="0"/>
              </a:rPr>
              <a:t>Virtual Ethernet Bridge and Classifier (L2 Switch)</a:t>
            </a:r>
          </a:p>
        </p:txBody>
      </p:sp>
      <p:grpSp>
        <p:nvGrpSpPr>
          <p:cNvPr id="224" name="Group 223"/>
          <p:cNvGrpSpPr/>
          <p:nvPr/>
        </p:nvGrpSpPr>
        <p:grpSpPr>
          <a:xfrm>
            <a:off x="7053313" y="2940555"/>
            <a:ext cx="807678" cy="570523"/>
            <a:chOff x="6083010" y="2928840"/>
            <a:chExt cx="644046" cy="760697"/>
          </a:xfrm>
        </p:grpSpPr>
        <p:sp>
          <p:nvSpPr>
            <p:cNvPr id="225" name="Rounded Rectangle 224"/>
            <p:cNvSpPr/>
            <p:nvPr/>
          </p:nvSpPr>
          <p:spPr bwMode="auto">
            <a:xfrm>
              <a:off x="6083010" y="2928840"/>
              <a:ext cx="644046" cy="435193"/>
            </a:xfrm>
            <a:prstGeom prst="roundRect">
              <a:avLst/>
            </a:prstGeom>
            <a:gradFill rotWithShape="1">
              <a:gsLst>
                <a:gs pos="0">
                  <a:srgbClr val="A6CE39">
                    <a:shade val="51000"/>
                    <a:satMod val="130000"/>
                  </a:srgbClr>
                </a:gs>
                <a:gs pos="80000">
                  <a:srgbClr val="A6CE39">
                    <a:shade val="93000"/>
                    <a:satMod val="130000"/>
                  </a:srgbClr>
                </a:gs>
                <a:gs pos="100000">
                  <a:srgbClr val="A6CE39">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61922"/>
                </a:solidFill>
                <a:effectLst/>
                <a:uLnTx/>
                <a:uFillTx/>
                <a:latin typeface="Arial" pitchFamily="34" charset="0"/>
                <a:ea typeface="+mn-ea"/>
                <a:cs typeface="Arial" pitchFamily="34" charset="0"/>
              </a:endParaRPr>
            </a:p>
          </p:txBody>
        </p:sp>
        <p:cxnSp>
          <p:nvCxnSpPr>
            <p:cNvPr id="226" name="Straight Arrow Connector 225"/>
            <p:cNvCxnSpPr/>
            <p:nvPr/>
          </p:nvCxnSpPr>
          <p:spPr bwMode="auto">
            <a:xfrm rot="5400000" flipH="1" flipV="1">
              <a:off x="6239592" y="3523889"/>
              <a:ext cx="330882" cy="414"/>
            </a:xfrm>
            <a:prstGeom prst="straightConnector1">
              <a:avLst/>
            </a:prstGeom>
            <a:solidFill>
              <a:srgbClr val="0071C5"/>
            </a:solidFill>
            <a:ln w="28575" cap="flat" cmpd="sng" algn="ctr">
              <a:solidFill>
                <a:srgbClr val="FFFF00"/>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227" name="Rounded Rectangle 226"/>
            <p:cNvSpPr/>
            <p:nvPr/>
          </p:nvSpPr>
          <p:spPr>
            <a:xfrm>
              <a:off x="6113510" y="2966361"/>
              <a:ext cx="274320" cy="9144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28" name="Rounded Rectangle 227"/>
            <p:cNvSpPr/>
            <p:nvPr/>
          </p:nvSpPr>
          <p:spPr>
            <a:xfrm>
              <a:off x="6428066" y="2965844"/>
              <a:ext cx="274320" cy="9144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29" name="Rounded Rectangle 228"/>
            <p:cNvSpPr/>
            <p:nvPr/>
          </p:nvSpPr>
          <p:spPr>
            <a:xfrm>
              <a:off x="6113510" y="3093361"/>
              <a:ext cx="274320" cy="9144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0" name="Rounded Rectangle 229"/>
            <p:cNvSpPr/>
            <p:nvPr/>
          </p:nvSpPr>
          <p:spPr>
            <a:xfrm>
              <a:off x="6428066" y="3092845"/>
              <a:ext cx="274320" cy="9144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1" name="Rounded Rectangle 230"/>
            <p:cNvSpPr/>
            <p:nvPr/>
          </p:nvSpPr>
          <p:spPr>
            <a:xfrm>
              <a:off x="6113510" y="3220362"/>
              <a:ext cx="274320" cy="9144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2" name="Rounded Rectangle 231"/>
            <p:cNvSpPr/>
            <p:nvPr/>
          </p:nvSpPr>
          <p:spPr>
            <a:xfrm>
              <a:off x="6428066" y="3219845"/>
              <a:ext cx="274320" cy="9144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grpSp>
      <p:sp>
        <p:nvSpPr>
          <p:cNvPr id="233" name="Rounded Rectangle 232"/>
          <p:cNvSpPr/>
          <p:nvPr/>
        </p:nvSpPr>
        <p:spPr>
          <a:xfrm>
            <a:off x="3354219" y="2969807"/>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4" name="Rounded Rectangle 233"/>
          <p:cNvSpPr/>
          <p:nvPr/>
        </p:nvSpPr>
        <p:spPr>
          <a:xfrm>
            <a:off x="3668775" y="2969420"/>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5" name="Rounded Rectangle 234"/>
          <p:cNvSpPr/>
          <p:nvPr/>
        </p:nvSpPr>
        <p:spPr>
          <a:xfrm>
            <a:off x="3354219" y="3065057"/>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6" name="Rounded Rectangle 235"/>
          <p:cNvSpPr/>
          <p:nvPr/>
        </p:nvSpPr>
        <p:spPr>
          <a:xfrm>
            <a:off x="3668775" y="3064670"/>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7" name="Rounded Rectangle 236"/>
          <p:cNvSpPr/>
          <p:nvPr/>
        </p:nvSpPr>
        <p:spPr>
          <a:xfrm>
            <a:off x="3354219" y="3160308"/>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38" name="Rounded Rectangle 237"/>
          <p:cNvSpPr/>
          <p:nvPr/>
        </p:nvSpPr>
        <p:spPr>
          <a:xfrm>
            <a:off x="3668775" y="3159920"/>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41" name="Rounded Rectangle 240"/>
          <p:cNvSpPr/>
          <p:nvPr/>
        </p:nvSpPr>
        <p:spPr bwMode="auto">
          <a:xfrm>
            <a:off x="7945249" y="2945648"/>
            <a:ext cx="807678" cy="326395"/>
          </a:xfrm>
          <a:prstGeom prst="roundRect">
            <a:avLst/>
          </a:prstGeom>
          <a:gradFill rotWithShape="1">
            <a:gsLst>
              <a:gs pos="0">
                <a:srgbClr val="A6CE39">
                  <a:shade val="51000"/>
                  <a:satMod val="130000"/>
                </a:srgbClr>
              </a:gs>
              <a:gs pos="80000">
                <a:srgbClr val="A6CE39">
                  <a:shade val="93000"/>
                  <a:satMod val="130000"/>
                </a:srgbClr>
              </a:gs>
              <a:gs pos="100000">
                <a:srgbClr val="A6CE39">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61922"/>
              </a:solidFill>
              <a:effectLst/>
              <a:uLnTx/>
              <a:uFillTx/>
              <a:latin typeface="Arial" pitchFamily="34" charset="0"/>
              <a:ea typeface="+mn-ea"/>
              <a:cs typeface="Arial" pitchFamily="34" charset="0"/>
            </a:endParaRPr>
          </a:p>
        </p:txBody>
      </p:sp>
      <p:cxnSp>
        <p:nvCxnSpPr>
          <p:cNvPr id="242" name="Straight Arrow Connector 241"/>
          <p:cNvCxnSpPr/>
          <p:nvPr/>
        </p:nvCxnSpPr>
        <p:spPr bwMode="auto">
          <a:xfrm rot="5400000" flipH="1" flipV="1">
            <a:off x="3562410" y="3393873"/>
            <a:ext cx="248162" cy="519"/>
          </a:xfrm>
          <a:prstGeom prst="straightConnector1">
            <a:avLst/>
          </a:prstGeom>
          <a:solidFill>
            <a:srgbClr val="0071C5"/>
          </a:solidFill>
          <a:ln w="28575" cap="flat" cmpd="sng" algn="ctr">
            <a:solidFill>
              <a:srgbClr val="FFC00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245" name="Straight Arrow Connector 244"/>
          <p:cNvCxnSpPr/>
          <p:nvPr/>
        </p:nvCxnSpPr>
        <p:spPr bwMode="auto">
          <a:xfrm rot="5400000" flipH="1" flipV="1">
            <a:off x="947702" y="3377825"/>
            <a:ext cx="248162" cy="519"/>
          </a:xfrm>
          <a:prstGeom prst="straightConnector1">
            <a:avLst/>
          </a:prstGeom>
          <a:solidFill>
            <a:srgbClr val="0071C5"/>
          </a:solidFill>
          <a:ln w="28575" cap="flat" cmpd="sng" algn="ctr">
            <a:solidFill>
              <a:srgbClr val="00206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246" name="Straight Arrow Connector 245"/>
          <p:cNvCxnSpPr/>
          <p:nvPr/>
        </p:nvCxnSpPr>
        <p:spPr bwMode="auto">
          <a:xfrm rot="5400000" flipH="1" flipV="1">
            <a:off x="2503378" y="3371461"/>
            <a:ext cx="248162" cy="519"/>
          </a:xfrm>
          <a:prstGeom prst="straightConnector1">
            <a:avLst/>
          </a:prstGeom>
          <a:solidFill>
            <a:srgbClr val="0071C5"/>
          </a:solidFill>
          <a:ln w="28575" cap="flat" cmpd="sng" algn="ctr">
            <a:solidFill>
              <a:srgbClr val="FF9900"/>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247" name="Rounded Rectangle 246"/>
          <p:cNvSpPr/>
          <p:nvPr/>
        </p:nvSpPr>
        <p:spPr>
          <a:xfrm>
            <a:off x="7974741" y="2978010"/>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48" name="Rounded Rectangle 247"/>
          <p:cNvSpPr/>
          <p:nvPr/>
        </p:nvSpPr>
        <p:spPr>
          <a:xfrm>
            <a:off x="8369216" y="2977622"/>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49" name="Rounded Rectangle 248"/>
          <p:cNvSpPr/>
          <p:nvPr/>
        </p:nvSpPr>
        <p:spPr>
          <a:xfrm>
            <a:off x="7974741" y="3073260"/>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50" name="Rounded Rectangle 249"/>
          <p:cNvSpPr/>
          <p:nvPr/>
        </p:nvSpPr>
        <p:spPr>
          <a:xfrm>
            <a:off x="8369216" y="3072873"/>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51" name="Rounded Rectangle 250"/>
          <p:cNvSpPr/>
          <p:nvPr/>
        </p:nvSpPr>
        <p:spPr>
          <a:xfrm>
            <a:off x="7974741" y="3168511"/>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52" name="Rounded Rectangle 251"/>
          <p:cNvSpPr/>
          <p:nvPr/>
        </p:nvSpPr>
        <p:spPr>
          <a:xfrm>
            <a:off x="8369216" y="3168123"/>
            <a:ext cx="344016" cy="68580"/>
          </a:xfrm>
          <a:prstGeom prst="roundRect">
            <a:avLst/>
          </a:prstGeom>
          <a:solidFill>
            <a:srgbClr val="A6CE39">
              <a:alpha val="50196"/>
            </a:srgbClr>
          </a:solidFill>
          <a:ln w="3175" cap="flat" cmpd="sng" algn="ctr">
            <a:solidFill>
              <a:srgbClr val="42C01F"/>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53" name="Rectangle 252"/>
          <p:cNvSpPr/>
          <p:nvPr/>
        </p:nvSpPr>
        <p:spPr>
          <a:xfrm>
            <a:off x="8014281" y="2975931"/>
            <a:ext cx="688032" cy="274320"/>
          </a:xfrm>
          <a:prstGeom prst="rect">
            <a:avLst/>
          </a:prstGeom>
          <a:solidFill>
            <a:srgbClr val="A6CE39">
              <a:alpha val="30196"/>
            </a:srgbClr>
          </a:solidFill>
        </p:spPr>
        <p:txBody>
          <a:bodyPr wrap="square" lIns="0" tIns="0" rIns="0" bIns="0" anchor="ctr">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cs typeface="Arial" pitchFamily="34" charset="0"/>
              </a:rPr>
              <a:t>Virtual Function</a:t>
            </a:r>
          </a:p>
        </p:txBody>
      </p:sp>
      <p:grpSp>
        <p:nvGrpSpPr>
          <p:cNvPr id="261" name="Group 260"/>
          <p:cNvGrpSpPr/>
          <p:nvPr/>
        </p:nvGrpSpPr>
        <p:grpSpPr>
          <a:xfrm>
            <a:off x="690055" y="2924259"/>
            <a:ext cx="807678" cy="326395"/>
            <a:chOff x="961606" y="1114134"/>
            <a:chExt cx="644046" cy="435193"/>
          </a:xfrm>
        </p:grpSpPr>
        <p:sp>
          <p:nvSpPr>
            <p:cNvPr id="271" name="Rounded Rectangle 270"/>
            <p:cNvSpPr/>
            <p:nvPr/>
          </p:nvSpPr>
          <p:spPr bwMode="auto">
            <a:xfrm>
              <a:off x="961606" y="1114134"/>
              <a:ext cx="644046" cy="435193"/>
            </a:xfrm>
            <a:prstGeom prst="roundRect">
              <a:avLst/>
            </a:prstGeom>
            <a:solidFill>
              <a:srgbClr val="00B050"/>
            </a:solidFill>
            <a:ln>
              <a:solidFill>
                <a:srgbClr val="002060"/>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61922"/>
                </a:solidFill>
                <a:effectLst/>
                <a:uLnTx/>
                <a:uFillTx/>
                <a:latin typeface="Arial" pitchFamily="34" charset="0"/>
                <a:ea typeface="+mn-ea"/>
                <a:cs typeface="Arial" pitchFamily="34" charset="0"/>
              </a:endParaRPr>
            </a:p>
          </p:txBody>
        </p:sp>
        <p:sp>
          <p:nvSpPr>
            <p:cNvPr id="272" name="Rounded Rectangle 271"/>
            <p:cNvSpPr/>
            <p:nvPr/>
          </p:nvSpPr>
          <p:spPr>
            <a:xfrm>
              <a:off x="985123" y="1157283"/>
              <a:ext cx="274320" cy="91440"/>
            </a:xfrm>
            <a:prstGeom prst="roundRect">
              <a:avLst/>
            </a:prstGeom>
            <a:solidFill>
              <a:srgbClr val="A6CE39">
                <a:alpha val="50196"/>
              </a:srgbClr>
            </a:solidFill>
            <a:ln w="3175" cap="flat" cmpd="sng" algn="ctr">
              <a:solidFill>
                <a:srgbClr val="00206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73" name="Rounded Rectangle 272"/>
            <p:cNvSpPr/>
            <p:nvPr/>
          </p:nvSpPr>
          <p:spPr>
            <a:xfrm>
              <a:off x="1299679" y="1156766"/>
              <a:ext cx="274320" cy="91440"/>
            </a:xfrm>
            <a:prstGeom prst="roundRect">
              <a:avLst/>
            </a:prstGeom>
            <a:solidFill>
              <a:srgbClr val="A6CE39">
                <a:alpha val="50196"/>
              </a:srgbClr>
            </a:solidFill>
            <a:ln w="3175" cap="flat" cmpd="sng" algn="ctr">
              <a:solidFill>
                <a:srgbClr val="00206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74" name="Rounded Rectangle 273"/>
            <p:cNvSpPr/>
            <p:nvPr/>
          </p:nvSpPr>
          <p:spPr>
            <a:xfrm>
              <a:off x="985123" y="1284283"/>
              <a:ext cx="274320" cy="91440"/>
            </a:xfrm>
            <a:prstGeom prst="roundRect">
              <a:avLst/>
            </a:prstGeom>
            <a:solidFill>
              <a:srgbClr val="A6CE39">
                <a:alpha val="50196"/>
              </a:srgbClr>
            </a:solidFill>
            <a:ln w="3175" cap="flat" cmpd="sng" algn="ctr">
              <a:solidFill>
                <a:srgbClr val="00206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75" name="Rounded Rectangle 274"/>
            <p:cNvSpPr/>
            <p:nvPr/>
          </p:nvSpPr>
          <p:spPr>
            <a:xfrm>
              <a:off x="1299679" y="1283767"/>
              <a:ext cx="274320" cy="91440"/>
            </a:xfrm>
            <a:prstGeom prst="roundRect">
              <a:avLst/>
            </a:prstGeom>
            <a:solidFill>
              <a:srgbClr val="A6CE39">
                <a:alpha val="50196"/>
              </a:srgbClr>
            </a:solidFill>
            <a:ln w="3175" cap="flat" cmpd="sng" algn="ctr">
              <a:solidFill>
                <a:srgbClr val="00206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76" name="Rounded Rectangle 275"/>
            <p:cNvSpPr/>
            <p:nvPr/>
          </p:nvSpPr>
          <p:spPr>
            <a:xfrm>
              <a:off x="985123" y="1411284"/>
              <a:ext cx="274320" cy="91440"/>
            </a:xfrm>
            <a:prstGeom prst="roundRect">
              <a:avLst/>
            </a:prstGeom>
            <a:solidFill>
              <a:srgbClr val="A6CE39">
                <a:alpha val="50196"/>
              </a:srgbClr>
            </a:solidFill>
            <a:ln w="3175" cap="flat" cmpd="sng" algn="ctr">
              <a:solidFill>
                <a:srgbClr val="00206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77" name="Rounded Rectangle 276"/>
            <p:cNvSpPr/>
            <p:nvPr/>
          </p:nvSpPr>
          <p:spPr>
            <a:xfrm>
              <a:off x="1299679" y="1410767"/>
              <a:ext cx="274320" cy="91440"/>
            </a:xfrm>
            <a:prstGeom prst="roundRect">
              <a:avLst/>
            </a:prstGeom>
            <a:solidFill>
              <a:srgbClr val="A6CE39">
                <a:alpha val="50196"/>
              </a:srgbClr>
            </a:solidFill>
            <a:ln w="3175" cap="flat" cmpd="sng" algn="ctr">
              <a:solidFill>
                <a:srgbClr val="00206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grpSp>
      <p:grpSp>
        <p:nvGrpSpPr>
          <p:cNvPr id="262" name="Group 261"/>
          <p:cNvGrpSpPr/>
          <p:nvPr/>
        </p:nvGrpSpPr>
        <p:grpSpPr>
          <a:xfrm>
            <a:off x="2237871" y="2922018"/>
            <a:ext cx="807678" cy="326395"/>
            <a:chOff x="1904030" y="1119630"/>
            <a:chExt cx="644046" cy="435193"/>
          </a:xfrm>
        </p:grpSpPr>
        <p:sp>
          <p:nvSpPr>
            <p:cNvPr id="263" name="Rounded Rectangle 262"/>
            <p:cNvSpPr/>
            <p:nvPr/>
          </p:nvSpPr>
          <p:spPr bwMode="auto">
            <a:xfrm>
              <a:off x="1904030" y="1119630"/>
              <a:ext cx="644046" cy="435193"/>
            </a:xfrm>
            <a:prstGeom prst="roundRect">
              <a:avLst/>
            </a:prstGeom>
            <a:gradFill rotWithShape="1">
              <a:gsLst>
                <a:gs pos="0">
                  <a:srgbClr val="A6CE39">
                    <a:shade val="51000"/>
                    <a:satMod val="130000"/>
                  </a:srgbClr>
                </a:gs>
                <a:gs pos="80000">
                  <a:srgbClr val="A6CE39">
                    <a:shade val="93000"/>
                    <a:satMod val="130000"/>
                  </a:srgbClr>
                </a:gs>
                <a:gs pos="100000">
                  <a:srgbClr val="A6CE39">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61922"/>
                </a:solidFill>
                <a:effectLst/>
                <a:uLnTx/>
                <a:uFillTx/>
                <a:latin typeface="Arial" pitchFamily="34" charset="0"/>
                <a:ea typeface="+mn-ea"/>
                <a:cs typeface="Arial" pitchFamily="34" charset="0"/>
              </a:endParaRPr>
            </a:p>
          </p:txBody>
        </p:sp>
        <p:sp>
          <p:nvSpPr>
            <p:cNvPr id="264" name="Rounded Rectangle 263"/>
            <p:cNvSpPr/>
            <p:nvPr/>
          </p:nvSpPr>
          <p:spPr>
            <a:xfrm>
              <a:off x="1918071" y="1151655"/>
              <a:ext cx="274320" cy="91440"/>
            </a:xfrm>
            <a:prstGeom prst="roundRect">
              <a:avLst/>
            </a:prstGeom>
            <a:solidFill>
              <a:srgbClr val="A6CE39">
                <a:alpha val="50196"/>
              </a:srgbClr>
            </a:solidFill>
            <a:ln w="3175" cap="flat" cmpd="sng" algn="ctr">
              <a:solidFill>
                <a:srgbClr val="FF99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65" name="Rounded Rectangle 264"/>
            <p:cNvSpPr/>
            <p:nvPr/>
          </p:nvSpPr>
          <p:spPr>
            <a:xfrm>
              <a:off x="2232627" y="1151138"/>
              <a:ext cx="274320" cy="91440"/>
            </a:xfrm>
            <a:prstGeom prst="roundRect">
              <a:avLst/>
            </a:prstGeom>
            <a:solidFill>
              <a:srgbClr val="A6CE39">
                <a:alpha val="50196"/>
              </a:srgbClr>
            </a:solidFill>
            <a:ln w="3175" cap="flat" cmpd="sng" algn="ctr">
              <a:solidFill>
                <a:srgbClr val="FF99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66" name="Rounded Rectangle 265"/>
            <p:cNvSpPr/>
            <p:nvPr/>
          </p:nvSpPr>
          <p:spPr>
            <a:xfrm>
              <a:off x="1918071" y="1278655"/>
              <a:ext cx="274320" cy="91440"/>
            </a:xfrm>
            <a:prstGeom prst="roundRect">
              <a:avLst/>
            </a:prstGeom>
            <a:solidFill>
              <a:srgbClr val="A6CE39">
                <a:alpha val="50196"/>
              </a:srgbClr>
            </a:solidFill>
            <a:ln w="3175" cap="flat" cmpd="sng" algn="ctr">
              <a:solidFill>
                <a:srgbClr val="FF99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67" name="Rounded Rectangle 266"/>
            <p:cNvSpPr/>
            <p:nvPr/>
          </p:nvSpPr>
          <p:spPr>
            <a:xfrm>
              <a:off x="2232627" y="1278139"/>
              <a:ext cx="274320" cy="91440"/>
            </a:xfrm>
            <a:prstGeom prst="roundRect">
              <a:avLst/>
            </a:prstGeom>
            <a:solidFill>
              <a:srgbClr val="A6CE39">
                <a:alpha val="50196"/>
              </a:srgbClr>
            </a:solidFill>
            <a:ln w="3175" cap="flat" cmpd="sng" algn="ctr">
              <a:solidFill>
                <a:srgbClr val="FF99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68" name="Rounded Rectangle 267"/>
            <p:cNvSpPr/>
            <p:nvPr/>
          </p:nvSpPr>
          <p:spPr>
            <a:xfrm>
              <a:off x="1918071" y="1405656"/>
              <a:ext cx="274320" cy="91440"/>
            </a:xfrm>
            <a:prstGeom prst="roundRect">
              <a:avLst/>
            </a:prstGeom>
            <a:solidFill>
              <a:srgbClr val="A6CE39">
                <a:alpha val="50196"/>
              </a:srgbClr>
            </a:solidFill>
            <a:ln w="3175" cap="flat" cmpd="sng" algn="ctr">
              <a:solidFill>
                <a:srgbClr val="FF99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FFFFFF"/>
                  </a:solidFill>
                  <a:effectLst/>
                  <a:uLnTx/>
                  <a:uFillTx/>
                  <a:latin typeface="Verdana"/>
                  <a:ea typeface="+mn-ea"/>
                  <a:cs typeface="+mn-cs"/>
                </a:rPr>
                <a:t>Rx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69" name="Rounded Rectangle 268"/>
            <p:cNvSpPr/>
            <p:nvPr/>
          </p:nvSpPr>
          <p:spPr>
            <a:xfrm>
              <a:off x="2232627" y="1405139"/>
              <a:ext cx="274320" cy="91440"/>
            </a:xfrm>
            <a:prstGeom prst="roundRect">
              <a:avLst/>
            </a:prstGeom>
            <a:solidFill>
              <a:srgbClr val="A6CE39">
                <a:alpha val="50196"/>
              </a:srgbClr>
            </a:solidFill>
            <a:ln w="3175" cap="flat" cmpd="sng" algn="ctr">
              <a:solidFill>
                <a:srgbClr val="FF9900"/>
              </a:solid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Verdana"/>
                  <a:ea typeface="+mn-ea"/>
                  <a:cs typeface="+mn-cs"/>
                </a:rPr>
                <a:t>T</a:t>
              </a:r>
              <a:r>
                <a:rPr kumimoji="0" lang="en-US" sz="700" b="0" i="0" u="none" strike="noStrike" kern="0" cap="none" spc="0" normalizeH="0" baseline="0" noProof="0" dirty="0" smtClean="0">
                  <a:ln>
                    <a:noFill/>
                  </a:ln>
                  <a:solidFill>
                    <a:srgbClr val="FFFFFF"/>
                  </a:solidFill>
                  <a:effectLst/>
                  <a:uLnTx/>
                  <a:uFillTx/>
                  <a:latin typeface="Verdana"/>
                  <a:ea typeface="+mn-ea"/>
                  <a:cs typeface="+mn-cs"/>
                </a:rPr>
                <a:t>x</a:t>
              </a:r>
              <a:endParaRPr kumimoji="0" lang="en-US" sz="700" b="0" i="0" u="none" strike="noStrike" kern="0" cap="none" spc="0" normalizeH="0" baseline="0" noProof="0" dirty="0">
                <a:ln>
                  <a:noFill/>
                </a:ln>
                <a:solidFill>
                  <a:srgbClr val="FFFFFF"/>
                </a:solidFill>
                <a:effectLst/>
                <a:uLnTx/>
                <a:uFillTx/>
                <a:latin typeface="Verdana"/>
                <a:ea typeface="+mn-ea"/>
                <a:cs typeface="+mn-cs"/>
              </a:endParaRPr>
            </a:p>
          </p:txBody>
        </p:sp>
        <p:sp>
          <p:nvSpPr>
            <p:cNvPr id="270" name="Rectangle 269"/>
            <p:cNvSpPr/>
            <p:nvPr/>
          </p:nvSpPr>
          <p:spPr>
            <a:xfrm>
              <a:off x="1945329" y="1157955"/>
              <a:ext cx="548640" cy="365761"/>
            </a:xfrm>
            <a:prstGeom prst="rect">
              <a:avLst/>
            </a:prstGeom>
            <a:solidFill>
              <a:srgbClr val="A6CE39">
                <a:alpha val="30196"/>
              </a:srgbClr>
            </a:solidFill>
          </p:spPr>
          <p:txBody>
            <a:bodyPr wrap="square" lIns="0" tIns="0" rIns="0" bIns="0" anchor="ctr">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ysClr val="windowText" lastClr="000000"/>
                  </a:solidFill>
                  <a:effectLst/>
                  <a:uLnTx/>
                  <a:uFillTx/>
                  <a:cs typeface="Arial" pitchFamily="34" charset="0"/>
                </a:rPr>
                <a:t>VMQ1</a:t>
              </a:r>
              <a:br>
                <a:rPr kumimoji="0" lang="en-US" sz="1050" b="1" i="0" u="none" strike="noStrike" kern="0" cap="none" spc="0" normalizeH="0" baseline="0" noProof="0" dirty="0" smtClean="0">
                  <a:ln>
                    <a:noFill/>
                  </a:ln>
                  <a:solidFill>
                    <a:sysClr val="windowText" lastClr="000000"/>
                  </a:solidFill>
                  <a:effectLst/>
                  <a:uLnTx/>
                  <a:uFillTx/>
                  <a:cs typeface="Arial" pitchFamily="34" charset="0"/>
                </a:rPr>
              </a:br>
              <a:r>
                <a:rPr kumimoji="0" lang="en-US" sz="1050" b="1" i="0" u="none" strike="noStrike" kern="0" cap="none" spc="0" normalizeH="0" baseline="0" noProof="0" dirty="0" smtClean="0">
                  <a:ln>
                    <a:noFill/>
                  </a:ln>
                  <a:solidFill>
                    <a:sysClr val="windowText" lastClr="000000"/>
                  </a:solidFill>
                  <a:effectLst/>
                  <a:uLnTx/>
                  <a:uFillTx/>
                  <a:cs typeface="Arial" pitchFamily="34" charset="0"/>
                </a:rPr>
                <a:t>Queue</a:t>
              </a:r>
              <a:endParaRPr kumimoji="0" lang="en-US" sz="1050" b="1" i="0" u="none" strike="noStrike" kern="0" cap="none" spc="0" normalizeH="0" baseline="0" noProof="0" dirty="0">
                <a:ln>
                  <a:noFill/>
                </a:ln>
                <a:solidFill>
                  <a:sysClr val="windowText" lastClr="000000"/>
                </a:solidFill>
                <a:effectLst/>
                <a:uLnTx/>
                <a:uFillTx/>
                <a:cs typeface="Arial" pitchFamily="34" charset="0"/>
              </a:endParaRPr>
            </a:p>
          </p:txBody>
        </p:sp>
      </p:grpSp>
      <p:sp>
        <p:nvSpPr>
          <p:cNvPr id="2" name="Title 1"/>
          <p:cNvSpPr>
            <a:spLocks noGrp="1"/>
          </p:cNvSpPr>
          <p:nvPr>
            <p:ph type="title"/>
          </p:nvPr>
        </p:nvSpPr>
        <p:spPr>
          <a:xfrm>
            <a:off x="257643" y="114300"/>
            <a:ext cx="8798904" cy="594122"/>
          </a:xfrm>
        </p:spPr>
        <p:txBody>
          <a:bodyPr>
            <a:noAutofit/>
          </a:bodyPr>
          <a:lstStyle/>
          <a:p>
            <a:r>
              <a:rPr lang="en-US" sz="2400" dirty="0" smtClean="0"/>
              <a:t>Microsoft* Windows* Server 2012 with Hyper-V* provides multiple options for </a:t>
            </a:r>
            <a:r>
              <a:rPr lang="en-US" altLang="zh-TW" sz="2400" dirty="0" smtClean="0"/>
              <a:t>10GbE networking</a:t>
            </a:r>
            <a:endParaRPr lang="en-US" sz="2400" dirty="0"/>
          </a:p>
        </p:txBody>
      </p:sp>
      <p:sp>
        <p:nvSpPr>
          <p:cNvPr id="13" name="Text Placeholder 12"/>
          <p:cNvSpPr>
            <a:spLocks noGrp="1"/>
          </p:cNvSpPr>
          <p:nvPr>
            <p:ph type="body" sz="quarter" idx="4294967295"/>
          </p:nvPr>
        </p:nvSpPr>
        <p:spPr>
          <a:xfrm>
            <a:off x="406400" y="4925956"/>
            <a:ext cx="5715000" cy="217544"/>
          </a:xfrm>
          <a:prstGeom prst="rect">
            <a:avLst/>
          </a:prstGeom>
        </p:spPr>
        <p:txBody>
          <a:bodyPr>
            <a:normAutofit fontScale="77500" lnSpcReduction="20000"/>
          </a:bodyPr>
          <a:lstStyle/>
          <a:p>
            <a:pPr marL="0" indent="0">
              <a:buNone/>
            </a:pPr>
            <a:r>
              <a:rPr lang="en-US" sz="900" baseline="30000" dirty="0"/>
              <a:t>1</a:t>
            </a:r>
            <a:r>
              <a:rPr lang="en-US" sz="900" dirty="0" smtClean="0"/>
              <a:t>PCI-SIG Single Root I/O Virtualization and Sharing (SR-IOV)</a:t>
            </a:r>
            <a:endParaRPr lang="en-US" sz="900" dirty="0"/>
          </a:p>
        </p:txBody>
      </p:sp>
      <p:sp>
        <p:nvSpPr>
          <p:cNvPr id="8" name="Rounded Rectangle 7"/>
          <p:cNvSpPr/>
          <p:nvPr/>
        </p:nvSpPr>
        <p:spPr>
          <a:xfrm>
            <a:off x="368558" y="3917961"/>
            <a:ext cx="8689122" cy="977336"/>
          </a:xfrm>
          <a:prstGeom prst="roundRect">
            <a:avLst/>
          </a:prstGeom>
          <a:noFill/>
          <a:ln/>
          <a:effectLst/>
        </p:spPr>
        <p:style>
          <a:lnRef idx="0">
            <a:schemeClr val="accent3"/>
          </a:lnRef>
          <a:fillRef idx="3">
            <a:schemeClr val="accent3"/>
          </a:fillRef>
          <a:effectRef idx="3">
            <a:schemeClr val="accent3"/>
          </a:effectRef>
          <a:fontRef idx="minor">
            <a:schemeClr val="lt1"/>
          </a:fontRef>
        </p:style>
        <p:txBody>
          <a:bodyPr rtlCol="0" anchor="ctr"/>
          <a:lstStyle/>
          <a:p>
            <a:r>
              <a:rPr lang="en-US" dirty="0">
                <a:solidFill>
                  <a:schemeClr val="tx1"/>
                </a:solidFill>
              </a:rPr>
              <a:t>Dynamic Virtual Machine Queues (DVMQ)</a:t>
            </a:r>
          </a:p>
          <a:p>
            <a:pPr lvl="0"/>
            <a:r>
              <a:rPr lang="en-US" sz="1400" i="1" dirty="0">
                <a:solidFill>
                  <a:schemeClr val="tx1"/>
                </a:solidFill>
              </a:rPr>
              <a:t>Example: VM1 is traffic is assigned to VMQ1</a:t>
            </a:r>
          </a:p>
          <a:p>
            <a:pPr>
              <a:spcBef>
                <a:spcPts val="600"/>
              </a:spcBef>
            </a:pPr>
            <a:r>
              <a:rPr lang="en-US" dirty="0" smtClean="0">
                <a:solidFill>
                  <a:schemeClr val="tx1"/>
                </a:solidFill>
              </a:rPr>
              <a:t>SR-IOV</a:t>
            </a:r>
            <a:r>
              <a:rPr lang="en-US" baseline="30000" dirty="0">
                <a:solidFill>
                  <a:schemeClr val="tx1"/>
                </a:solidFill>
              </a:rPr>
              <a:t>1</a:t>
            </a:r>
            <a:r>
              <a:rPr lang="en-US" dirty="0" smtClean="0">
                <a:solidFill>
                  <a:schemeClr val="tx1"/>
                </a:solidFill>
              </a:rPr>
              <a:t> </a:t>
            </a:r>
            <a:r>
              <a:rPr lang="en-US" dirty="0">
                <a:solidFill>
                  <a:schemeClr val="tx1"/>
                </a:solidFill>
              </a:rPr>
              <a:t>for VM Direct Assignment</a:t>
            </a:r>
          </a:p>
          <a:p>
            <a:r>
              <a:rPr lang="en-US" sz="1400" i="1" dirty="0">
                <a:solidFill>
                  <a:schemeClr val="tx1"/>
                </a:solidFill>
              </a:rPr>
              <a:t>Example: VM2 is directly assigned to a virtual function</a:t>
            </a:r>
          </a:p>
        </p:txBody>
      </p:sp>
      <p:sp>
        <p:nvSpPr>
          <p:cNvPr id="61" name="Rounded Rectangle 158"/>
          <p:cNvSpPr>
            <a:spLocks noChangeArrowheads="1"/>
          </p:cNvSpPr>
          <p:nvPr/>
        </p:nvSpPr>
        <p:spPr bwMode="auto">
          <a:xfrm>
            <a:off x="504325" y="1095713"/>
            <a:ext cx="3528283" cy="1027233"/>
          </a:xfrm>
          <a:prstGeom prst="roundRect">
            <a:avLst>
              <a:gd name="adj" fmla="val 8076"/>
            </a:avLst>
          </a:prstGeom>
          <a:solidFill>
            <a:srgbClr val="00AEEF"/>
          </a:solidFill>
          <a:ln w="25400" cap="flat" cmpd="sng" algn="ctr">
            <a:solidFill>
              <a:srgbClr val="00AEEF">
                <a:shade val="50000"/>
              </a:srgbClr>
            </a:solidFill>
            <a:prstDash val="solid"/>
            <a:headEnd/>
            <a:tailEnd/>
          </a:ln>
          <a:effectLst/>
        </p:spPr>
        <p:txBody>
          <a:bodyPr lIns="91436" tIns="45718" rIns="91436" bIns="45718"/>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Windows </a:t>
            </a:r>
            <a:r>
              <a:rPr kumimoji="0" lang="en-US" sz="13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Server</a:t>
            </a:r>
            <a:endParaRPr kumimoji="0" lang="en-US" sz="13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62" name="Rounded Rectangle 159"/>
          <p:cNvSpPr>
            <a:spLocks noChangeArrowheads="1"/>
          </p:cNvSpPr>
          <p:nvPr/>
        </p:nvSpPr>
        <p:spPr bwMode="auto">
          <a:xfrm>
            <a:off x="6262054" y="1095712"/>
            <a:ext cx="2347417" cy="929093"/>
          </a:xfrm>
          <a:prstGeom prst="roundRect">
            <a:avLst>
              <a:gd name="adj" fmla="val 8096"/>
            </a:avLst>
          </a:prstGeom>
          <a:solidFill>
            <a:srgbClr val="00B050"/>
          </a:solidFill>
          <a:ln>
            <a:noFill/>
            <a:headEnd/>
            <a:tailEn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lIns="91436" tIns="45718" rIns="91436" bIns="45718"/>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VM </a:t>
            </a:r>
            <a:r>
              <a:rPr kumimoji="0" lang="en-US" sz="13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2</a:t>
            </a:r>
          </a:p>
        </p:txBody>
      </p:sp>
      <p:sp>
        <p:nvSpPr>
          <p:cNvPr id="63" name="Rounded Rectangle 160"/>
          <p:cNvSpPr>
            <a:spLocks noChangeArrowheads="1"/>
          </p:cNvSpPr>
          <p:nvPr/>
        </p:nvSpPr>
        <p:spPr bwMode="auto">
          <a:xfrm>
            <a:off x="4380137" y="1095712"/>
            <a:ext cx="1549174" cy="929093"/>
          </a:xfrm>
          <a:prstGeom prst="roundRect">
            <a:avLst>
              <a:gd name="adj" fmla="val 8875"/>
            </a:avLst>
          </a:prstGeom>
          <a:solidFill>
            <a:srgbClr val="00B050"/>
          </a:solidFill>
          <a:ln>
            <a:noFill/>
            <a:headEnd/>
            <a:tailEn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lIns="91436" tIns="45718" rIns="91436" bIns="45718"/>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solidFill>
                <a:effectLst/>
                <a:uLnTx/>
                <a:uFillTx/>
                <a:latin typeface="Arial" pitchFamily="34" charset="0"/>
                <a:ea typeface="+mn-ea"/>
                <a:cs typeface="Arial" pitchFamily="34" charset="0"/>
              </a:rPr>
              <a:t>VM </a:t>
            </a:r>
            <a:r>
              <a:rPr kumimoji="0" lang="en-US" sz="13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1</a:t>
            </a:r>
          </a:p>
        </p:txBody>
      </p:sp>
      <p:sp>
        <p:nvSpPr>
          <p:cNvPr id="64" name="Rounded Rectangle 162"/>
          <p:cNvSpPr>
            <a:spLocks noChangeArrowheads="1"/>
          </p:cNvSpPr>
          <p:nvPr/>
        </p:nvSpPr>
        <p:spPr bwMode="auto">
          <a:xfrm>
            <a:off x="504327" y="2162754"/>
            <a:ext cx="8308747" cy="408031"/>
          </a:xfrm>
          <a:prstGeom prst="roundRect">
            <a:avLst>
              <a:gd name="adj" fmla="val 16667"/>
            </a:avLst>
          </a:prstGeom>
          <a:gradFill rotWithShape="1">
            <a:gsLst>
              <a:gs pos="0">
                <a:srgbClr val="A6CE39">
                  <a:tint val="35000"/>
                  <a:satMod val="253000"/>
                </a:srgbClr>
              </a:gs>
              <a:gs pos="50000">
                <a:srgbClr val="A6CE39">
                  <a:tint val="42000"/>
                  <a:satMod val="255000"/>
                </a:srgbClr>
              </a:gs>
              <a:gs pos="97000">
                <a:srgbClr val="A6CE39">
                  <a:tint val="53000"/>
                  <a:satMod val="260000"/>
                </a:srgbClr>
              </a:gs>
              <a:gs pos="100000">
                <a:srgbClr val="A6CE39">
                  <a:tint val="56000"/>
                  <a:satMod val="275000"/>
                </a:srgbClr>
              </a:gs>
            </a:gsLst>
            <a:path path="circle">
              <a:fillToRect l="50000" t="50000" r="50000" b="50000"/>
            </a:path>
          </a:gradFill>
          <a:ln w="9525" cap="flat" cmpd="sng" algn="ctr">
            <a:solidFill>
              <a:srgbClr val="A6CE39"/>
            </a:solidFill>
            <a:prstDash val="solid"/>
            <a:headEnd/>
            <a:tailEnd/>
          </a:ln>
          <a:effectLst>
            <a:outerShdw blurRad="63500" dist="25400" dir="5400000" rotWithShape="0">
              <a:srgbClr val="000000">
                <a:alpha val="43137"/>
              </a:srgbClr>
            </a:outerShdw>
          </a:effectLst>
        </p:spPr>
        <p:txBody>
          <a:bodyPr lIns="91436" tIns="45718" rIns="91436" bIns="45718"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61922"/>
                </a:solidFill>
                <a:effectLst/>
                <a:uLnTx/>
                <a:uFillTx/>
                <a:latin typeface="Arial" pitchFamily="34" charset="0"/>
                <a:ea typeface="+mn-ea"/>
                <a:cs typeface="Arial" pitchFamily="34" charset="0"/>
              </a:rPr>
              <a:t>Hyper-V</a:t>
            </a:r>
            <a:endParaRPr kumimoji="0" lang="en-US" sz="1200" b="0" i="0" u="none" strike="noStrike" kern="0" cap="none" spc="0" normalizeH="0" baseline="0" noProof="0" dirty="0">
              <a:ln>
                <a:noFill/>
              </a:ln>
              <a:solidFill>
                <a:srgbClr val="061922"/>
              </a:solidFill>
              <a:effectLst/>
              <a:uLnTx/>
              <a:uFillTx/>
              <a:latin typeface="Arial" pitchFamily="34" charset="0"/>
              <a:ea typeface="+mn-ea"/>
              <a:cs typeface="Arial" pitchFamily="34" charset="0"/>
            </a:endParaRPr>
          </a:p>
        </p:txBody>
      </p:sp>
      <p:sp>
        <p:nvSpPr>
          <p:cNvPr id="65" name="TextBox 164"/>
          <p:cNvSpPr txBox="1">
            <a:spLocks noChangeArrowheads="1"/>
          </p:cNvSpPr>
          <p:nvPr/>
        </p:nvSpPr>
        <p:spPr bwMode="auto">
          <a:xfrm>
            <a:off x="605442" y="783772"/>
            <a:ext cx="3427164" cy="323161"/>
          </a:xfrm>
          <a:prstGeom prst="rect">
            <a:avLst/>
          </a:prstGeom>
          <a:noFill/>
          <a:ln w="9525">
            <a:noFill/>
            <a:miter lim="800000"/>
            <a:headEnd/>
            <a:tailEnd/>
          </a:ln>
        </p:spPr>
        <p:txBody>
          <a:bodyPr wrap="square" lIns="76197" tIns="38098" rIns="76197" bIns="3809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Parent </a:t>
            </a:r>
            <a:r>
              <a:rPr kumimoji="0" lang="en-US" sz="1600" b="0" i="0" u="none" strike="noStrike" kern="0" cap="none" spc="0" normalizeH="0" baseline="0" noProof="0" dirty="0" smtClean="0">
                <a:ln>
                  <a:noFill/>
                </a:ln>
                <a:solidFill>
                  <a:srgbClr val="FFFFFF"/>
                </a:solidFill>
                <a:effectLst/>
                <a:uLnTx/>
                <a:uFillTx/>
              </a:rPr>
              <a:t>Partition</a:t>
            </a:r>
            <a:endParaRPr kumimoji="0" lang="en-US" sz="1600" b="0" i="0" u="none" strike="noStrike" kern="0" cap="none" spc="0" normalizeH="0" baseline="0" noProof="0" dirty="0">
              <a:ln>
                <a:noFill/>
              </a:ln>
              <a:solidFill>
                <a:srgbClr val="FFFFFF"/>
              </a:solidFill>
              <a:effectLst/>
              <a:uLnTx/>
              <a:uFillTx/>
            </a:endParaRPr>
          </a:p>
        </p:txBody>
      </p:sp>
      <p:sp>
        <p:nvSpPr>
          <p:cNvPr id="66" name="TextBox 165"/>
          <p:cNvSpPr txBox="1">
            <a:spLocks noChangeArrowheads="1"/>
          </p:cNvSpPr>
          <p:nvPr/>
        </p:nvSpPr>
        <p:spPr bwMode="auto">
          <a:xfrm>
            <a:off x="4174433" y="783773"/>
            <a:ext cx="4527729" cy="323161"/>
          </a:xfrm>
          <a:prstGeom prst="rect">
            <a:avLst/>
          </a:prstGeom>
          <a:noFill/>
          <a:ln w="9525">
            <a:noFill/>
            <a:miter lim="800000"/>
            <a:headEnd/>
            <a:tailEnd/>
          </a:ln>
        </p:spPr>
        <p:txBody>
          <a:bodyPr wrap="square" lIns="76197" tIns="38098" rIns="76197" bIns="3809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Child Partitions</a:t>
            </a:r>
          </a:p>
        </p:txBody>
      </p:sp>
      <p:sp>
        <p:nvSpPr>
          <p:cNvPr id="67" name="Line 4"/>
          <p:cNvSpPr>
            <a:spLocks noChangeShapeType="1"/>
          </p:cNvSpPr>
          <p:nvPr/>
        </p:nvSpPr>
        <p:spPr bwMode="auto">
          <a:xfrm flipH="1">
            <a:off x="4214634" y="1036983"/>
            <a:ext cx="0" cy="1118670"/>
          </a:xfrm>
          <a:prstGeom prst="line">
            <a:avLst/>
          </a:prstGeom>
          <a:noFill/>
          <a:ln w="28575">
            <a:solidFill>
              <a:srgbClr val="FFFFFF"/>
            </a:solidFill>
            <a:prstDash val="dash"/>
            <a:round/>
            <a:headEnd/>
            <a:tailEnd/>
          </a:ln>
          <a:effectLst>
            <a:outerShdw dist="35921" dir="2700000" algn="ctr" rotWithShape="0">
              <a:srgbClr val="050595"/>
            </a:outerShdw>
          </a:effectLst>
        </p:spPr>
        <p:txBody>
          <a:bodyPr wrap="none" lIns="76197" tIns="38098" rIns="76197" bIns="3809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8" name="Line 4"/>
          <p:cNvSpPr>
            <a:spLocks noChangeShapeType="1"/>
          </p:cNvSpPr>
          <p:nvPr/>
        </p:nvSpPr>
        <p:spPr bwMode="auto">
          <a:xfrm flipH="1">
            <a:off x="6040225" y="1047341"/>
            <a:ext cx="0" cy="1118670"/>
          </a:xfrm>
          <a:prstGeom prst="line">
            <a:avLst/>
          </a:prstGeom>
          <a:noFill/>
          <a:ln w="28575">
            <a:solidFill>
              <a:srgbClr val="FFFFFF"/>
            </a:solidFill>
            <a:prstDash val="dash"/>
            <a:round/>
            <a:headEnd/>
            <a:tailEnd/>
          </a:ln>
          <a:effectLst>
            <a:outerShdw dist="35921" dir="2700000" algn="ctr" rotWithShape="0">
              <a:srgbClr val="050595"/>
            </a:outerShdw>
          </a:effectLst>
        </p:spPr>
        <p:txBody>
          <a:bodyPr wrap="none" lIns="76197" tIns="38098" rIns="76197" bIns="3809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9" name="Line 4"/>
          <p:cNvSpPr>
            <a:spLocks noChangeShapeType="1"/>
          </p:cNvSpPr>
          <p:nvPr/>
        </p:nvSpPr>
        <p:spPr bwMode="auto">
          <a:xfrm flipH="1">
            <a:off x="8702160" y="1047341"/>
            <a:ext cx="0" cy="1118670"/>
          </a:xfrm>
          <a:prstGeom prst="line">
            <a:avLst/>
          </a:prstGeom>
          <a:noFill/>
          <a:ln w="28575">
            <a:solidFill>
              <a:srgbClr val="FFFFFF"/>
            </a:solidFill>
            <a:prstDash val="dash"/>
            <a:round/>
            <a:headEnd/>
            <a:tailEnd/>
          </a:ln>
          <a:effectLst>
            <a:outerShdw dist="35921" dir="2700000" algn="ctr" rotWithShape="0">
              <a:srgbClr val="050595"/>
            </a:outerShdw>
          </a:effectLst>
        </p:spPr>
        <p:txBody>
          <a:bodyPr wrap="none" lIns="76197" tIns="38098" rIns="76197" bIns="3809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0" name="Rounded Rectangle 69"/>
          <p:cNvSpPr/>
          <p:nvPr/>
        </p:nvSpPr>
        <p:spPr bwMode="auto">
          <a:xfrm>
            <a:off x="1071437" y="1638560"/>
            <a:ext cx="2807120" cy="149156"/>
          </a:xfrm>
          <a:prstGeom prst="roundRect">
            <a:avLst/>
          </a:prstGeom>
          <a:solidFill>
            <a:srgbClr val="92D050"/>
          </a:soli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lIns="109728" tIns="54864" rIns="109728" bIns="54864" anchor="ctr"/>
          <a:lstStyle/>
          <a:p>
            <a:pPr marL="0" marR="0" lvl="0" indent="0" defTabSz="91409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Virtual Service Provider (</a:t>
            </a:r>
            <a:r>
              <a:rPr kumimoji="0" lang="en-US" sz="800" b="1" i="0" u="none" strike="noStrike" kern="0" cap="none" spc="0" normalizeH="0" baseline="0" noProof="0" dirty="0" err="1" smtClean="0">
                <a:ln>
                  <a:noFill/>
                </a:ln>
                <a:solidFill>
                  <a:srgbClr val="FFFFFF"/>
                </a:solidFill>
                <a:effectLst/>
                <a:uLnTx/>
                <a:uFillTx/>
                <a:latin typeface="Arial" pitchFamily="34" charset="0"/>
                <a:ea typeface="+mn-ea"/>
                <a:cs typeface="Arial" pitchFamily="34" charset="0"/>
              </a:rPr>
              <a:t>VSP</a:t>
            </a:r>
            <a:r>
              <a:rPr kumimoji="0" lang="en-US" sz="8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a:t>
            </a:r>
            <a:endParaRPr kumimoji="0" lang="en-US" sz="8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71" name="Rounded Rectangle 70"/>
          <p:cNvSpPr/>
          <p:nvPr/>
        </p:nvSpPr>
        <p:spPr bwMode="auto">
          <a:xfrm>
            <a:off x="4488020" y="1677794"/>
            <a:ext cx="704226" cy="223734"/>
          </a:xfrm>
          <a:prstGeom prst="roundRect">
            <a:avLst/>
          </a:prstGeom>
          <a:solidFill>
            <a:srgbClr val="92D050"/>
          </a:soli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lIns="0" tIns="45718" rIns="0"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smtClean="0">
                <a:ln>
                  <a:noFill/>
                </a:ln>
                <a:solidFill>
                  <a:srgbClr val="FFFFFF"/>
                </a:solidFill>
                <a:effectLst/>
                <a:uLnTx/>
                <a:uFillTx/>
                <a:latin typeface="Arial" pitchFamily="34" charset="0"/>
                <a:ea typeface="+mn-ea"/>
                <a:cs typeface="Arial" pitchFamily="34" charset="0"/>
              </a:rPr>
              <a:t>VSC</a:t>
            </a:r>
            <a:endParaRPr kumimoji="0" lang="en-US" sz="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72" name="Rounded Rectangle 71"/>
          <p:cNvSpPr/>
          <p:nvPr/>
        </p:nvSpPr>
        <p:spPr bwMode="auto">
          <a:xfrm>
            <a:off x="3564407" y="2240626"/>
            <a:ext cx="1581861" cy="111867"/>
          </a:xfrm>
          <a:prstGeom prst="roundRect">
            <a:avLst/>
          </a:prstGeom>
          <a:solidFill>
            <a:srgbClr val="FFDA00"/>
          </a:solidFill>
          <a:ln w="25400" cap="flat" cmpd="sng" algn="ctr">
            <a:solidFill>
              <a:srgbClr val="FF9900"/>
            </a:solidFill>
            <a:prstDash val="solid"/>
            <a:headEnd type="none" w="med" len="med"/>
            <a:tailEnd type="none" w="med" len="med"/>
          </a:ln>
          <a:effectLst/>
        </p:spPr>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61922"/>
                </a:solidFill>
                <a:effectLst/>
                <a:uLnTx/>
                <a:uFillTx/>
                <a:latin typeface="Arial" pitchFamily="34" charset="0"/>
                <a:ea typeface="+mn-ea"/>
                <a:cs typeface="Arial" pitchFamily="34" charset="0"/>
              </a:rPr>
              <a:t>VMBus</a:t>
            </a:r>
          </a:p>
        </p:txBody>
      </p:sp>
      <p:cxnSp>
        <p:nvCxnSpPr>
          <p:cNvPr id="73" name="Elbow Connector 211"/>
          <p:cNvCxnSpPr>
            <a:cxnSpLocks noChangeShapeType="1"/>
          </p:cNvCxnSpPr>
          <p:nvPr/>
        </p:nvCxnSpPr>
        <p:spPr bwMode="auto">
          <a:xfrm rot="5400000" flipH="1" flipV="1">
            <a:off x="4643617" y="2069252"/>
            <a:ext cx="353113" cy="0"/>
          </a:xfrm>
          <a:prstGeom prst="bentConnector3">
            <a:avLst>
              <a:gd name="adj1" fmla="val 50000"/>
            </a:avLst>
          </a:prstGeom>
          <a:noFill/>
          <a:ln w="28575" algn="ctr">
            <a:solidFill>
              <a:srgbClr val="FF9900"/>
            </a:solidFill>
            <a:round/>
            <a:headEnd type="triangle" w="med" len="med"/>
            <a:tailEnd type="triangle" w="med" len="med"/>
          </a:ln>
        </p:spPr>
      </p:cxnSp>
      <p:cxnSp>
        <p:nvCxnSpPr>
          <p:cNvPr id="74" name="Elbow Connector 212"/>
          <p:cNvCxnSpPr>
            <a:cxnSpLocks noChangeShapeType="1"/>
          </p:cNvCxnSpPr>
          <p:nvPr/>
        </p:nvCxnSpPr>
        <p:spPr bwMode="auto">
          <a:xfrm rot="5400000" flipH="1" flipV="1">
            <a:off x="6317812" y="2157108"/>
            <a:ext cx="525845" cy="1"/>
          </a:xfrm>
          <a:prstGeom prst="bentConnector3">
            <a:avLst>
              <a:gd name="adj1" fmla="val 50000"/>
            </a:avLst>
          </a:prstGeom>
          <a:noFill/>
          <a:ln w="28575" algn="ctr">
            <a:solidFill>
              <a:srgbClr val="FFC000"/>
            </a:solidFill>
            <a:round/>
            <a:headEnd type="triangle" w="med" len="med"/>
            <a:tailEnd type="triangle" w="med" len="med"/>
          </a:ln>
        </p:spPr>
      </p:cxnSp>
      <p:sp>
        <p:nvSpPr>
          <p:cNvPr id="75" name="Rounded Rectangle 74"/>
          <p:cNvSpPr/>
          <p:nvPr/>
        </p:nvSpPr>
        <p:spPr bwMode="auto">
          <a:xfrm>
            <a:off x="3045549" y="2417134"/>
            <a:ext cx="3660160" cy="111867"/>
          </a:xfrm>
          <a:prstGeom prst="roundRect">
            <a:avLst/>
          </a:prstGeom>
          <a:gradFill rotWithShape="1">
            <a:gsLst>
              <a:gs pos="0">
                <a:srgbClr val="FDB813">
                  <a:tint val="92000"/>
                  <a:satMod val="170000"/>
                </a:srgbClr>
              </a:gs>
              <a:gs pos="15000">
                <a:srgbClr val="FDB813">
                  <a:tint val="92000"/>
                  <a:shade val="99000"/>
                  <a:satMod val="170000"/>
                </a:srgbClr>
              </a:gs>
              <a:gs pos="62000">
                <a:srgbClr val="FDB813">
                  <a:tint val="96000"/>
                  <a:shade val="80000"/>
                  <a:satMod val="170000"/>
                </a:srgbClr>
              </a:gs>
              <a:gs pos="97000">
                <a:srgbClr val="FDB813">
                  <a:tint val="98000"/>
                  <a:shade val="63000"/>
                  <a:satMod val="170000"/>
                </a:srgbClr>
              </a:gs>
              <a:gs pos="100000">
                <a:srgbClr val="FDB813">
                  <a:shade val="62000"/>
                  <a:satMod val="170000"/>
                </a:srgbClr>
              </a:gs>
            </a:gsLst>
            <a:path path="circle">
              <a:fillToRect l="50000" t="50000" r="50000" b="50000"/>
            </a:path>
          </a:gra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DB813"/>
            </a:contourClr>
          </a:sp3d>
        </p:spPr>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61922"/>
                </a:solidFill>
                <a:effectLst/>
                <a:uLnTx/>
                <a:uFillTx/>
                <a:latin typeface="Arial" pitchFamily="34" charset="0"/>
                <a:ea typeface="+mn-ea"/>
                <a:cs typeface="Arial" pitchFamily="34" charset="0"/>
              </a:rPr>
              <a:t>Virtual Machine Bus (</a:t>
            </a:r>
            <a:r>
              <a:rPr kumimoji="0" lang="en-US" sz="700" b="0" i="0" u="none" strike="noStrike" kern="0" cap="none" spc="0" normalizeH="0" baseline="0" noProof="0" dirty="0" err="1">
                <a:ln>
                  <a:noFill/>
                </a:ln>
                <a:solidFill>
                  <a:srgbClr val="061922"/>
                </a:solidFill>
                <a:effectLst/>
                <a:uLnTx/>
                <a:uFillTx/>
                <a:latin typeface="Arial" pitchFamily="34" charset="0"/>
                <a:ea typeface="+mn-ea"/>
                <a:cs typeface="Arial" pitchFamily="34" charset="0"/>
              </a:rPr>
              <a:t>VMBus</a:t>
            </a:r>
            <a:r>
              <a:rPr kumimoji="0" lang="en-US" sz="700" b="0" i="0" u="none" strike="noStrike" kern="0" cap="none" spc="0" normalizeH="0" baseline="0" noProof="0" dirty="0">
                <a:ln>
                  <a:noFill/>
                </a:ln>
                <a:solidFill>
                  <a:srgbClr val="061922"/>
                </a:solidFill>
                <a:effectLst/>
                <a:uLnTx/>
                <a:uFillTx/>
                <a:latin typeface="Arial" pitchFamily="34" charset="0"/>
                <a:ea typeface="+mn-ea"/>
                <a:cs typeface="Arial" pitchFamily="34" charset="0"/>
              </a:rPr>
              <a:t>)</a:t>
            </a:r>
          </a:p>
        </p:txBody>
      </p:sp>
      <p:sp>
        <p:nvSpPr>
          <p:cNvPr id="76" name="Rounded Rectangle 75"/>
          <p:cNvSpPr/>
          <p:nvPr/>
        </p:nvSpPr>
        <p:spPr bwMode="auto">
          <a:xfrm>
            <a:off x="605442" y="1401112"/>
            <a:ext cx="2053062" cy="205740"/>
          </a:xfrm>
          <a:prstGeom prst="roundRect">
            <a:avLst/>
          </a:prstGeom>
          <a:gradFill rotWithShape="1">
            <a:gsLst>
              <a:gs pos="0">
                <a:srgbClr val="004280">
                  <a:tint val="92000"/>
                  <a:satMod val="170000"/>
                </a:srgbClr>
              </a:gs>
              <a:gs pos="15000">
                <a:srgbClr val="004280">
                  <a:tint val="92000"/>
                  <a:shade val="99000"/>
                  <a:satMod val="170000"/>
                </a:srgbClr>
              </a:gs>
              <a:gs pos="62000">
                <a:srgbClr val="004280">
                  <a:tint val="96000"/>
                  <a:shade val="80000"/>
                  <a:satMod val="170000"/>
                </a:srgbClr>
              </a:gs>
              <a:gs pos="97000">
                <a:srgbClr val="004280">
                  <a:tint val="98000"/>
                  <a:shade val="63000"/>
                  <a:satMod val="170000"/>
                </a:srgbClr>
              </a:gs>
              <a:gs pos="100000">
                <a:srgbClr val="004280">
                  <a:shade val="62000"/>
                  <a:satMod val="170000"/>
                </a:srgbClr>
              </a:gs>
            </a:gsLst>
            <a:path path="circle">
              <a:fillToRect l="50000" t="50000" r="50000" b="50000"/>
            </a:path>
          </a:gra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004280"/>
            </a:contourClr>
          </a:sp3d>
        </p:spPr>
        <p:txBody>
          <a:bodyPr lIns="0" tIns="54864" rIns="0" bIns="54864" anchor="ctr"/>
          <a:lstStyle/>
          <a:p>
            <a:pPr marL="0" marR="0" lvl="0" indent="0" algn="ctr" defTabSz="914063"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Windows Kernel</a:t>
            </a:r>
            <a:endParaRPr kumimoji="0" lang="en-US" sz="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77" name="Elbow Connector 211"/>
          <p:cNvCxnSpPr>
            <a:cxnSpLocks noChangeShapeType="1"/>
          </p:cNvCxnSpPr>
          <p:nvPr/>
        </p:nvCxnSpPr>
        <p:spPr bwMode="auto">
          <a:xfrm rot="5400000" flipH="1" flipV="1">
            <a:off x="3487300" y="2012767"/>
            <a:ext cx="447468" cy="1"/>
          </a:xfrm>
          <a:prstGeom prst="bentConnector3">
            <a:avLst>
              <a:gd name="adj1" fmla="val 50000"/>
            </a:avLst>
          </a:prstGeom>
          <a:noFill/>
          <a:ln w="28575" algn="ctr">
            <a:solidFill>
              <a:srgbClr val="FF9900"/>
            </a:solidFill>
            <a:round/>
            <a:headEnd type="triangle" w="med" len="med"/>
            <a:tailEnd type="triangle" w="med" len="med"/>
          </a:ln>
        </p:spPr>
      </p:cxnSp>
      <p:sp>
        <p:nvSpPr>
          <p:cNvPr id="78" name="Oval 77"/>
          <p:cNvSpPr/>
          <p:nvPr/>
        </p:nvSpPr>
        <p:spPr>
          <a:xfrm>
            <a:off x="2618713" y="1976205"/>
            <a:ext cx="205009" cy="58730"/>
          </a:xfrm>
          <a:prstGeom prst="ellipse">
            <a:avLst/>
          </a:prstGeom>
          <a:solidFill>
            <a:srgbClr val="0071C5"/>
          </a:solidFill>
          <a:ln w="25400" cap="flat" cmpd="sng" algn="ctr">
            <a:solidFill>
              <a:srgbClr val="0071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79" name="Oval 78"/>
          <p:cNvSpPr/>
          <p:nvPr/>
        </p:nvSpPr>
        <p:spPr>
          <a:xfrm>
            <a:off x="2269153" y="1976205"/>
            <a:ext cx="205009" cy="58730"/>
          </a:xfrm>
          <a:prstGeom prst="ellipse">
            <a:avLst/>
          </a:prstGeom>
          <a:solidFill>
            <a:srgbClr val="0071C5"/>
          </a:solidFill>
          <a:ln w="25400" cap="flat" cmpd="sng" algn="ctr">
            <a:solidFill>
              <a:srgbClr val="0071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80" name="Oval 79"/>
          <p:cNvSpPr/>
          <p:nvPr/>
        </p:nvSpPr>
        <p:spPr>
          <a:xfrm>
            <a:off x="1825497" y="1976205"/>
            <a:ext cx="205009" cy="58730"/>
          </a:xfrm>
          <a:prstGeom prst="ellipse">
            <a:avLst/>
          </a:prstGeom>
          <a:solidFill>
            <a:srgbClr val="0071C5"/>
          </a:solidFill>
          <a:ln w="25400" cap="flat" cmpd="sng" algn="ctr">
            <a:solidFill>
              <a:srgbClr val="0071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81" name="Oval 80"/>
          <p:cNvSpPr/>
          <p:nvPr/>
        </p:nvSpPr>
        <p:spPr>
          <a:xfrm>
            <a:off x="1171221" y="1976205"/>
            <a:ext cx="205009" cy="58730"/>
          </a:xfrm>
          <a:prstGeom prst="ellipse">
            <a:avLst/>
          </a:prstGeom>
          <a:solidFill>
            <a:srgbClr val="0071C5"/>
          </a:solidFill>
          <a:ln w="25400" cap="flat" cmpd="sng" algn="ctr">
            <a:solidFill>
              <a:srgbClr val="0071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82" name="Rounded Rectangle 81"/>
          <p:cNvSpPr/>
          <p:nvPr/>
        </p:nvSpPr>
        <p:spPr bwMode="auto">
          <a:xfrm>
            <a:off x="778197" y="1924442"/>
            <a:ext cx="2237602" cy="149156"/>
          </a:xfrm>
          <a:prstGeom prst="roundRect">
            <a:avLst/>
          </a:prstGeom>
          <a:solidFill>
            <a:srgbClr val="92D050"/>
          </a:soli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Miniport Driver</a:t>
            </a:r>
            <a:endParaRPr kumimoji="0" lang="en-US" sz="900" b="1"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83" name="Elbow Connector 211"/>
          <p:cNvCxnSpPr>
            <a:cxnSpLocks noChangeShapeType="1"/>
          </p:cNvCxnSpPr>
          <p:nvPr/>
        </p:nvCxnSpPr>
        <p:spPr bwMode="auto">
          <a:xfrm rot="16200000" flipV="1">
            <a:off x="402166" y="2507375"/>
            <a:ext cx="850211" cy="2"/>
          </a:xfrm>
          <a:prstGeom prst="bentConnector3">
            <a:avLst>
              <a:gd name="adj1" fmla="val 50000"/>
            </a:avLst>
          </a:prstGeom>
          <a:noFill/>
          <a:ln w="28575" algn="ctr">
            <a:solidFill>
              <a:srgbClr val="002060"/>
            </a:solidFill>
            <a:round/>
            <a:headEnd type="triangle" w="med" len="med"/>
            <a:tailEnd type="none" w="med" len="med"/>
          </a:ln>
        </p:spPr>
      </p:cxnSp>
      <p:sp>
        <p:nvSpPr>
          <p:cNvPr id="84" name="Rounded Rectangle 83"/>
          <p:cNvSpPr/>
          <p:nvPr/>
        </p:nvSpPr>
        <p:spPr bwMode="auto">
          <a:xfrm>
            <a:off x="4487431" y="1401112"/>
            <a:ext cx="1267605" cy="205740"/>
          </a:xfrm>
          <a:prstGeom prst="roundRect">
            <a:avLst/>
          </a:prstGeom>
          <a:gradFill rotWithShape="1">
            <a:gsLst>
              <a:gs pos="0">
                <a:srgbClr val="004280">
                  <a:tint val="92000"/>
                  <a:satMod val="170000"/>
                </a:srgbClr>
              </a:gs>
              <a:gs pos="15000">
                <a:srgbClr val="004280">
                  <a:tint val="92000"/>
                  <a:shade val="99000"/>
                  <a:satMod val="170000"/>
                </a:srgbClr>
              </a:gs>
              <a:gs pos="62000">
                <a:srgbClr val="004280">
                  <a:tint val="96000"/>
                  <a:shade val="80000"/>
                  <a:satMod val="170000"/>
                </a:srgbClr>
              </a:gs>
              <a:gs pos="97000">
                <a:srgbClr val="004280">
                  <a:tint val="98000"/>
                  <a:shade val="63000"/>
                  <a:satMod val="170000"/>
                </a:srgbClr>
              </a:gs>
              <a:gs pos="100000">
                <a:srgbClr val="004280">
                  <a:shade val="62000"/>
                  <a:satMod val="170000"/>
                </a:srgbClr>
              </a:gs>
            </a:gsLst>
            <a:path path="circle">
              <a:fillToRect l="50000" t="50000" r="50000" b="50000"/>
            </a:path>
          </a:gra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004280"/>
            </a:contourClr>
          </a:sp3d>
        </p:spPr>
        <p:txBody>
          <a:bodyPr lIns="0" tIns="54864" rIns="0" bIns="54864" anchor="ctr"/>
          <a:lstStyle/>
          <a:p>
            <a:pPr marL="0" marR="0" lvl="0" indent="0" algn="ctr" defTabSz="914063"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Windows Kernel</a:t>
            </a:r>
            <a:endParaRPr kumimoji="0" lang="en-US" sz="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5" name="Rounded Rectangle 84"/>
          <p:cNvSpPr/>
          <p:nvPr/>
        </p:nvSpPr>
        <p:spPr bwMode="auto">
          <a:xfrm>
            <a:off x="6334277" y="1678034"/>
            <a:ext cx="704226" cy="223734"/>
          </a:xfrm>
          <a:prstGeom prst="roundRect">
            <a:avLst/>
          </a:prstGeom>
          <a:solidFill>
            <a:srgbClr val="92D050"/>
          </a:soli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A6CE39"/>
            </a:contourClr>
          </a:sp3d>
        </p:spPr>
        <p:txBody>
          <a:bodyPr lIns="0" tIns="45718" rIns="0"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smtClean="0">
                <a:ln>
                  <a:noFill/>
                </a:ln>
                <a:solidFill>
                  <a:srgbClr val="FFFFFF"/>
                </a:solidFill>
                <a:effectLst/>
                <a:uLnTx/>
                <a:uFillTx/>
                <a:latin typeface="Arial" pitchFamily="34" charset="0"/>
                <a:ea typeface="+mn-ea"/>
                <a:cs typeface="Arial" pitchFamily="34" charset="0"/>
              </a:rPr>
              <a:t>VSC</a:t>
            </a:r>
            <a:endParaRPr kumimoji="0" lang="en-US" sz="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6" name="Rounded Rectangle 85"/>
          <p:cNvSpPr/>
          <p:nvPr/>
        </p:nvSpPr>
        <p:spPr bwMode="auto">
          <a:xfrm>
            <a:off x="6334278" y="1401112"/>
            <a:ext cx="2206947" cy="205740"/>
          </a:xfrm>
          <a:prstGeom prst="roundRect">
            <a:avLst/>
          </a:prstGeom>
          <a:gradFill rotWithShape="1">
            <a:gsLst>
              <a:gs pos="0">
                <a:srgbClr val="004280">
                  <a:tint val="92000"/>
                  <a:satMod val="170000"/>
                </a:srgbClr>
              </a:gs>
              <a:gs pos="15000">
                <a:srgbClr val="004280">
                  <a:tint val="92000"/>
                  <a:shade val="99000"/>
                  <a:satMod val="170000"/>
                </a:srgbClr>
              </a:gs>
              <a:gs pos="62000">
                <a:srgbClr val="004280">
                  <a:tint val="96000"/>
                  <a:shade val="80000"/>
                  <a:satMod val="170000"/>
                </a:srgbClr>
              </a:gs>
              <a:gs pos="97000">
                <a:srgbClr val="004280">
                  <a:tint val="98000"/>
                  <a:shade val="63000"/>
                  <a:satMod val="170000"/>
                </a:srgbClr>
              </a:gs>
              <a:gs pos="100000">
                <a:srgbClr val="004280">
                  <a:shade val="62000"/>
                  <a:satMod val="170000"/>
                </a:srgbClr>
              </a:gs>
            </a:gsLst>
            <a:path path="circle">
              <a:fillToRect l="50000" t="50000" r="50000" b="50000"/>
            </a:path>
          </a:gradFill>
          <a:ln>
            <a:noFill/>
            <a:headEnd type="none" w="med" len="med"/>
            <a:tailEnd type="none" w="med" len="me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004280"/>
            </a:contourClr>
          </a:sp3d>
        </p:spPr>
        <p:txBody>
          <a:bodyPr lIns="0" tIns="54864" rIns="0" bIns="54864" anchor="ctr"/>
          <a:lstStyle/>
          <a:p>
            <a:pPr marL="0" marR="0" lvl="0" indent="0" algn="ctr" defTabSz="914063"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FFFFFF"/>
                </a:solidFill>
                <a:effectLst/>
                <a:uLnTx/>
                <a:uFillTx/>
                <a:latin typeface="Arial" pitchFamily="34" charset="0"/>
                <a:ea typeface="+mn-ea"/>
                <a:cs typeface="Arial" pitchFamily="34" charset="0"/>
              </a:rPr>
              <a:t>Windows Kernel</a:t>
            </a:r>
            <a:endParaRPr kumimoji="0" lang="en-US" sz="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87" name="Elbow Connector 211"/>
          <p:cNvCxnSpPr>
            <a:cxnSpLocks noChangeShapeType="1"/>
            <a:stCxn id="56" idx="0"/>
            <a:endCxn id="78" idx="4"/>
          </p:cNvCxnSpPr>
          <p:nvPr/>
        </p:nvCxnSpPr>
        <p:spPr bwMode="auto">
          <a:xfrm rot="16200000" flipV="1">
            <a:off x="2736225" y="2019927"/>
            <a:ext cx="911102" cy="941117"/>
          </a:xfrm>
          <a:prstGeom prst="bentConnector3">
            <a:avLst>
              <a:gd name="adj1" fmla="val 34229"/>
            </a:avLst>
          </a:prstGeom>
          <a:noFill/>
          <a:ln w="28575" algn="ctr">
            <a:solidFill>
              <a:srgbClr val="FFC000"/>
            </a:solidFill>
            <a:round/>
            <a:headEnd type="none" w="med" len="med"/>
            <a:tailEnd type="triangle" w="med" len="med"/>
          </a:ln>
        </p:spPr>
      </p:cxnSp>
      <p:cxnSp>
        <p:nvCxnSpPr>
          <p:cNvPr id="88" name="Elbow Connector 211"/>
          <p:cNvCxnSpPr>
            <a:cxnSpLocks noChangeShapeType="1"/>
            <a:stCxn id="58" idx="0"/>
          </p:cNvCxnSpPr>
          <p:nvPr/>
        </p:nvCxnSpPr>
        <p:spPr bwMode="auto">
          <a:xfrm rot="5400000" flipH="1" flipV="1">
            <a:off x="810373" y="2488471"/>
            <a:ext cx="897546" cy="0"/>
          </a:xfrm>
          <a:prstGeom prst="bentConnector3">
            <a:avLst>
              <a:gd name="adj1" fmla="val 50000"/>
            </a:avLst>
          </a:prstGeom>
          <a:noFill/>
          <a:ln w="28575" algn="ctr">
            <a:solidFill>
              <a:srgbClr val="002060"/>
            </a:solidFill>
            <a:round/>
            <a:headEnd type="none" w="med" len="med"/>
            <a:tailEnd type="triangle" w="med" len="med"/>
          </a:ln>
        </p:spPr>
      </p:cxnSp>
      <p:cxnSp>
        <p:nvCxnSpPr>
          <p:cNvPr id="89" name="Elbow Connector 211"/>
          <p:cNvCxnSpPr>
            <a:cxnSpLocks noChangeShapeType="1"/>
            <a:stCxn id="57" idx="0"/>
            <a:endCxn id="80" idx="4"/>
          </p:cNvCxnSpPr>
          <p:nvPr/>
        </p:nvCxnSpPr>
        <p:spPr bwMode="auto">
          <a:xfrm rot="16200000" flipV="1">
            <a:off x="1840939" y="2121996"/>
            <a:ext cx="885158" cy="711034"/>
          </a:xfrm>
          <a:prstGeom prst="bentConnector3">
            <a:avLst>
              <a:gd name="adj1" fmla="val 33029"/>
            </a:avLst>
          </a:prstGeom>
          <a:noFill/>
          <a:ln w="28575" algn="ctr">
            <a:solidFill>
              <a:srgbClr val="FF9900"/>
            </a:solidFill>
            <a:round/>
            <a:headEnd type="none" w="med" len="med"/>
            <a:tailEnd type="triangle" w="med" len="med"/>
          </a:ln>
        </p:spPr>
      </p:cxnSp>
      <p:cxnSp>
        <p:nvCxnSpPr>
          <p:cNvPr id="90" name="Elbow Connector 212"/>
          <p:cNvCxnSpPr>
            <a:cxnSpLocks noChangeShapeType="1"/>
          </p:cNvCxnSpPr>
          <p:nvPr/>
        </p:nvCxnSpPr>
        <p:spPr bwMode="auto">
          <a:xfrm rot="5400000" flipH="1" flipV="1">
            <a:off x="6726162" y="2444259"/>
            <a:ext cx="1066466" cy="3"/>
          </a:xfrm>
          <a:prstGeom prst="bentConnector3">
            <a:avLst>
              <a:gd name="adj1" fmla="val 50000"/>
            </a:avLst>
          </a:prstGeom>
          <a:noFill/>
          <a:ln w="28575" algn="ctr">
            <a:solidFill>
              <a:srgbClr val="FFFF00"/>
            </a:solidFill>
            <a:round/>
            <a:headEnd type="triangle" w="med" len="med"/>
            <a:tailEnd type="none" w="med" len="med"/>
          </a:ln>
        </p:spPr>
      </p:cxnSp>
      <p:cxnSp>
        <p:nvCxnSpPr>
          <p:cNvPr id="91" name="Elbow Connector 212"/>
          <p:cNvCxnSpPr>
            <a:cxnSpLocks noChangeShapeType="1"/>
          </p:cNvCxnSpPr>
          <p:nvPr/>
        </p:nvCxnSpPr>
        <p:spPr bwMode="auto">
          <a:xfrm rot="5400000" flipH="1" flipV="1">
            <a:off x="7170702" y="2439320"/>
            <a:ext cx="1066466" cy="3"/>
          </a:xfrm>
          <a:prstGeom prst="bentConnector3">
            <a:avLst>
              <a:gd name="adj1" fmla="val 50000"/>
            </a:avLst>
          </a:prstGeom>
          <a:noFill/>
          <a:ln w="28575" algn="ctr">
            <a:solidFill>
              <a:srgbClr val="FFFF00"/>
            </a:solidFill>
            <a:round/>
            <a:headEnd type="none" w="med" len="med"/>
            <a:tailEnd type="triangle" w="med" len="med"/>
          </a:ln>
        </p:spPr>
      </p:cxnSp>
      <p:pic>
        <p:nvPicPr>
          <p:cNvPr id="92" name="Picture 4" descr="http://www.regard.ru/photo/shop/93119.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7809" y="3495198"/>
            <a:ext cx="1349870" cy="564307"/>
          </a:xfrm>
          <a:prstGeom prst="rect">
            <a:avLst/>
          </a:prstGeom>
          <a:noFill/>
          <a:extLst>
            <a:ext uri="{909E8E84-426E-40DD-AFC4-6F175D3DCCD1}">
              <a14:hiddenFill xmlns:a14="http://schemas.microsoft.com/office/drawing/2010/main">
                <a:solidFill>
                  <a:srgbClr val="FFFFFF"/>
                </a:solidFill>
              </a14:hiddenFill>
            </a:ext>
          </a:extLst>
        </p:spPr>
      </p:pic>
      <p:sp>
        <p:nvSpPr>
          <p:cNvPr id="93" name="Rounded Rectangle 92"/>
          <p:cNvSpPr/>
          <p:nvPr/>
        </p:nvSpPr>
        <p:spPr bwMode="auto">
          <a:xfrm>
            <a:off x="7119295" y="1670452"/>
            <a:ext cx="781764" cy="223734"/>
          </a:xfrm>
          <a:prstGeom prst="roundRect">
            <a:avLst/>
          </a:prstGeom>
          <a:gradFill rotWithShape="1">
            <a:gsLst>
              <a:gs pos="0">
                <a:srgbClr val="FFDA00">
                  <a:tint val="35000"/>
                  <a:satMod val="253000"/>
                </a:srgbClr>
              </a:gs>
              <a:gs pos="50000">
                <a:srgbClr val="FFDA00">
                  <a:tint val="42000"/>
                  <a:satMod val="255000"/>
                </a:srgbClr>
              </a:gs>
              <a:gs pos="97000">
                <a:srgbClr val="FFDA00">
                  <a:tint val="53000"/>
                  <a:satMod val="260000"/>
                </a:srgbClr>
              </a:gs>
              <a:gs pos="100000">
                <a:srgbClr val="FFDA00">
                  <a:tint val="56000"/>
                  <a:satMod val="275000"/>
                </a:srgbClr>
              </a:gs>
            </a:gsLst>
            <a:path path="circle">
              <a:fillToRect l="50000" t="50000" r="50000" b="50000"/>
            </a:path>
          </a:gradFill>
          <a:ln w="9525" cap="flat" cmpd="sng" algn="ctr">
            <a:solidFill>
              <a:srgbClr val="FFDA00"/>
            </a:solidFill>
            <a:prstDash val="solid"/>
            <a:headEnd type="none" w="med" len="med"/>
            <a:tailEnd type="none" w="med" len="med"/>
          </a:ln>
          <a:effectLst>
            <a:outerShdw blurRad="63500" dist="25400" dir="5400000" rotWithShape="0">
              <a:srgbClr val="000000">
                <a:alpha val="43137"/>
              </a:srgbClr>
            </a:outerShdw>
          </a:effectLst>
        </p:spPr>
        <p:txBody>
          <a:bodyPr lIns="0" tIns="45718" rIns="0"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002060"/>
                </a:solidFill>
                <a:effectLst/>
                <a:uLnTx/>
                <a:uFillTx/>
                <a:ea typeface="+mn-ea"/>
                <a:cs typeface="Arial" pitchFamily="34" charset="0"/>
              </a:rPr>
              <a:t>Miniport</a:t>
            </a:r>
            <a:br>
              <a:rPr kumimoji="0" lang="en-US" sz="900" b="1" i="0" u="none" strike="noStrike" kern="0" cap="none" spc="0" normalizeH="0" baseline="0" noProof="0" dirty="0" smtClean="0">
                <a:ln>
                  <a:noFill/>
                </a:ln>
                <a:solidFill>
                  <a:srgbClr val="002060"/>
                </a:solidFill>
                <a:effectLst/>
                <a:uLnTx/>
                <a:uFillTx/>
                <a:ea typeface="+mn-ea"/>
                <a:cs typeface="Arial" pitchFamily="34" charset="0"/>
              </a:rPr>
            </a:br>
            <a:r>
              <a:rPr kumimoji="0" lang="en-US" sz="900" b="1" i="0" u="none" strike="noStrike" kern="0" cap="none" spc="0" normalizeH="0" baseline="0" noProof="0" dirty="0" smtClean="0">
                <a:ln>
                  <a:noFill/>
                </a:ln>
                <a:solidFill>
                  <a:srgbClr val="002060"/>
                </a:solidFill>
                <a:effectLst/>
                <a:uLnTx/>
                <a:uFillTx/>
                <a:ea typeface="+mn-ea"/>
                <a:cs typeface="Arial" pitchFamily="34" charset="0"/>
              </a:rPr>
              <a:t>VF Driver</a:t>
            </a:r>
            <a:endParaRPr kumimoji="0" lang="en-US" sz="900" b="1" i="0" u="none" strike="noStrike" kern="0" cap="none" spc="0" normalizeH="0" baseline="0" noProof="0" dirty="0">
              <a:ln>
                <a:noFill/>
              </a:ln>
              <a:solidFill>
                <a:srgbClr val="002060"/>
              </a:solidFill>
              <a:effectLst/>
              <a:uLnTx/>
              <a:uFillTx/>
              <a:ea typeface="+mn-ea"/>
              <a:cs typeface="Arial" pitchFamily="34" charset="0"/>
            </a:endParaRPr>
          </a:p>
        </p:txBody>
      </p:sp>
      <p:cxnSp>
        <p:nvCxnSpPr>
          <p:cNvPr id="94" name="Elbow Connector 211"/>
          <p:cNvCxnSpPr>
            <a:cxnSpLocks noChangeShapeType="1"/>
          </p:cNvCxnSpPr>
          <p:nvPr/>
        </p:nvCxnSpPr>
        <p:spPr bwMode="auto">
          <a:xfrm rot="16200000" flipV="1">
            <a:off x="1732274" y="1856079"/>
            <a:ext cx="186445" cy="0"/>
          </a:xfrm>
          <a:prstGeom prst="bentConnector3">
            <a:avLst>
              <a:gd name="adj1" fmla="val 50000"/>
            </a:avLst>
          </a:prstGeom>
          <a:noFill/>
          <a:ln w="28575" algn="ctr">
            <a:solidFill>
              <a:srgbClr val="002060"/>
            </a:solidFill>
            <a:round/>
            <a:headEnd type="triangle" w="med" len="med"/>
            <a:tailEnd type="triangle" w="med" len="med"/>
          </a:ln>
        </p:spPr>
      </p:cxnSp>
      <p:cxnSp>
        <p:nvCxnSpPr>
          <p:cNvPr id="95" name="Elbow Connector 212"/>
          <p:cNvCxnSpPr>
            <a:cxnSpLocks noChangeShapeType="1"/>
          </p:cNvCxnSpPr>
          <p:nvPr/>
        </p:nvCxnSpPr>
        <p:spPr bwMode="auto">
          <a:xfrm rot="5400000" flipH="1" flipV="1">
            <a:off x="2967604" y="2106693"/>
            <a:ext cx="637961" cy="6"/>
          </a:xfrm>
          <a:prstGeom prst="bentConnector3">
            <a:avLst>
              <a:gd name="adj1" fmla="val 50000"/>
            </a:avLst>
          </a:prstGeom>
          <a:noFill/>
          <a:ln w="28575" algn="ctr">
            <a:solidFill>
              <a:srgbClr val="FFC000"/>
            </a:solidFill>
            <a:round/>
            <a:headEnd type="triangle" w="med" len="med"/>
            <a:tailEnd type="triangle" w="med" len="med"/>
          </a:ln>
        </p:spPr>
      </p:cxnSp>
      <p:sp>
        <p:nvSpPr>
          <p:cNvPr id="96" name="TextBox 95"/>
          <p:cNvSpPr txBox="1"/>
          <p:nvPr/>
        </p:nvSpPr>
        <p:spPr>
          <a:xfrm>
            <a:off x="7033964" y="2641337"/>
            <a:ext cx="929661" cy="84125"/>
          </a:xfrm>
          <a:prstGeom prst="roundRect">
            <a:avLst/>
          </a:prstGeom>
          <a:gradFill rotWithShape="1">
            <a:gsLst>
              <a:gs pos="0">
                <a:srgbClr val="FDB813">
                  <a:tint val="92000"/>
                  <a:satMod val="170000"/>
                </a:srgbClr>
              </a:gs>
              <a:gs pos="15000">
                <a:srgbClr val="FDB813">
                  <a:tint val="92000"/>
                  <a:shade val="99000"/>
                  <a:satMod val="170000"/>
                </a:srgbClr>
              </a:gs>
              <a:gs pos="62000">
                <a:srgbClr val="FDB813">
                  <a:tint val="96000"/>
                  <a:shade val="80000"/>
                  <a:satMod val="170000"/>
                </a:srgbClr>
              </a:gs>
              <a:gs pos="97000">
                <a:srgbClr val="FDB813">
                  <a:tint val="98000"/>
                  <a:shade val="63000"/>
                  <a:satMod val="170000"/>
                </a:srgbClr>
              </a:gs>
              <a:gs pos="100000">
                <a:srgbClr val="FDB813">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DB813"/>
            </a:contourClr>
          </a:sp3d>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Intel® VT-d</a:t>
            </a:r>
            <a:endParaRPr kumimoji="0" lang="en-US" sz="700" b="1" i="0" u="none" strike="noStrike" kern="0" cap="none" spc="0" normalizeH="0" baseline="0" noProof="0" dirty="0">
              <a:ln>
                <a:noFill/>
              </a:ln>
              <a:solidFill>
                <a:srgbClr val="002060"/>
              </a:solidFill>
              <a:effectLst/>
              <a:uLnTx/>
              <a:uFillTx/>
              <a:latin typeface="Arial" pitchFamily="34" charset="0"/>
              <a:ea typeface="+mn-ea"/>
              <a:cs typeface="Arial" pitchFamily="34" charset="0"/>
            </a:endParaRPr>
          </a:p>
        </p:txBody>
      </p:sp>
      <p:pic>
        <p:nvPicPr>
          <p:cNvPr id="97" name="Picture 4" descr="http://www.regard.ru/photo/shop/93119.jpg"/>
          <p:cNvPicPr>
            <a:picLocks noChangeAspect="1" noChangeArrowheads="1"/>
          </p:cNvPicPr>
          <p:nvPr/>
        </p:nvPicPr>
        <p:blipFill>
          <a:blip r:embed="rId4" cstate="print">
            <a:clrChange>
              <a:clrFrom>
                <a:srgbClr val="FFFFFF"/>
              </a:clrFrom>
              <a:clrTo>
                <a:srgbClr val="FFFFFF">
                  <a:alpha val="0"/>
                </a:srgbClr>
              </a:clrTo>
            </a:clrChange>
            <a:duotone>
              <a:prstClr val="black"/>
              <a:srgbClr val="FFDA00">
                <a:tint val="45000"/>
                <a:satMod val="400000"/>
              </a:srgbClr>
            </a:duotone>
            <a:extLst>
              <a:ext uri="{28A0092B-C50C-407E-A947-70E740481C1C}">
                <a14:useLocalDpi xmlns:a14="http://schemas.microsoft.com/office/drawing/2010/main" val="0"/>
              </a:ext>
            </a:extLst>
          </a:blip>
          <a:srcRect/>
          <a:stretch>
            <a:fillRect/>
          </a:stretch>
        </p:blipFill>
        <p:spPr bwMode="auto">
          <a:xfrm>
            <a:off x="7457412" y="2706350"/>
            <a:ext cx="768246" cy="256503"/>
          </a:xfrm>
          <a:prstGeom prst="rect">
            <a:avLst/>
          </a:prstGeom>
          <a:noFill/>
          <a:extLst>
            <a:ext uri="{909E8E84-426E-40DD-AFC4-6F175D3DCCD1}">
              <a14:hiddenFill xmlns:a14="http://schemas.microsoft.com/office/drawing/2010/main">
                <a:solidFill>
                  <a:srgbClr val="FFFFFF"/>
                </a:solidFill>
              </a14:hiddenFill>
            </a:ext>
          </a:extLst>
        </p:spPr>
      </p:pic>
      <p:sp>
        <p:nvSpPr>
          <p:cNvPr id="280" name="Rectangle 279"/>
          <p:cNvSpPr/>
          <p:nvPr/>
        </p:nvSpPr>
        <p:spPr>
          <a:xfrm>
            <a:off x="7113396" y="2979033"/>
            <a:ext cx="688032" cy="274320"/>
          </a:xfrm>
          <a:prstGeom prst="rect">
            <a:avLst/>
          </a:prstGeom>
          <a:solidFill>
            <a:srgbClr val="A6CE39">
              <a:alpha val="30196"/>
            </a:srgbClr>
          </a:solidFill>
        </p:spPr>
        <p:txBody>
          <a:bodyPr wrap="square" lIns="0" tIns="0" rIns="0" bIns="0" anchor="ctr">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cs typeface="Arial" pitchFamily="34" charset="0"/>
              </a:rPr>
              <a:t>Virtual Function</a:t>
            </a:r>
          </a:p>
        </p:txBody>
      </p:sp>
      <p:sp>
        <p:nvSpPr>
          <p:cNvPr id="283" name="Rectangle 282"/>
          <p:cNvSpPr/>
          <p:nvPr/>
        </p:nvSpPr>
        <p:spPr>
          <a:xfrm>
            <a:off x="3353404" y="2954938"/>
            <a:ext cx="688032" cy="274320"/>
          </a:xfrm>
          <a:prstGeom prst="rect">
            <a:avLst/>
          </a:prstGeom>
          <a:solidFill>
            <a:srgbClr val="A6CE39">
              <a:alpha val="30196"/>
            </a:srgbClr>
          </a:solidFill>
        </p:spPr>
        <p:txBody>
          <a:bodyPr wrap="square" lIns="0" tIns="0" rIns="0" bIns="0" anchor="ctr">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ysClr val="windowText" lastClr="000000"/>
                </a:solidFill>
                <a:effectLst/>
                <a:uLnTx/>
                <a:uFillTx/>
                <a:cs typeface="Arial" pitchFamily="34" charset="0"/>
              </a:rPr>
              <a:t>VMQ2</a:t>
            </a:r>
          </a:p>
          <a:p>
            <a:pPr marL="0" marR="0" lvl="0" indent="0" algn="ctr" defTabSz="914400" eaLnBrk="0" fontAlgn="auto" latinLnBrk="0" hangingPunct="0">
              <a:lnSpc>
                <a:spcPct val="100000"/>
              </a:lnSpc>
              <a:spcBef>
                <a:spcPts val="0"/>
              </a:spcBef>
              <a:spcAft>
                <a:spcPts val="0"/>
              </a:spcAft>
              <a:buClrTx/>
              <a:buSzTx/>
              <a:buFontTx/>
              <a:buNone/>
              <a:tabLst/>
              <a:defRPr/>
            </a:pPr>
            <a:r>
              <a:rPr lang="en-US" sz="1050" b="1" kern="0" dirty="0" smtClean="0">
                <a:solidFill>
                  <a:sysClr val="windowText" lastClr="000000"/>
                </a:solidFill>
                <a:cs typeface="Arial" pitchFamily="34" charset="0"/>
              </a:rPr>
              <a:t>Queue</a:t>
            </a:r>
            <a:endParaRPr kumimoji="0" lang="en-US" sz="1050" b="1" i="0" u="none" strike="noStrike" kern="0" cap="none" spc="0" normalizeH="0" baseline="0" noProof="0" dirty="0">
              <a:ln>
                <a:noFill/>
              </a:ln>
              <a:solidFill>
                <a:sysClr val="windowText" lastClr="000000"/>
              </a:solidFill>
              <a:effectLst/>
              <a:uLnTx/>
              <a:uFillTx/>
              <a:cs typeface="Arial" pitchFamily="34" charset="0"/>
            </a:endParaRPr>
          </a:p>
        </p:txBody>
      </p:sp>
      <p:sp>
        <p:nvSpPr>
          <p:cNvPr id="239" name="Rectangle 238"/>
          <p:cNvSpPr/>
          <p:nvPr/>
        </p:nvSpPr>
        <p:spPr>
          <a:xfrm>
            <a:off x="754383" y="2946560"/>
            <a:ext cx="688032" cy="274320"/>
          </a:xfrm>
          <a:prstGeom prst="rect">
            <a:avLst/>
          </a:prstGeom>
          <a:solidFill>
            <a:srgbClr val="A6CE39">
              <a:alpha val="30196"/>
            </a:srgbClr>
          </a:solidFill>
        </p:spPr>
        <p:txBody>
          <a:bodyPr wrap="square" lIns="0" tIns="0" rIns="0" bIns="0" anchor="ctr">
            <a:noAutofit/>
          </a:bodyPr>
          <a:lstStyle/>
          <a:p>
            <a:pPr algn="ctr" eaLnBrk="0" hangingPunct="0">
              <a:lnSpc>
                <a:spcPct val="85000"/>
              </a:lnSpc>
            </a:pPr>
            <a:r>
              <a:rPr lang="en-US" sz="1050" b="1" dirty="0" smtClean="0">
                <a:cs typeface="Arial" pitchFamily="34" charset="0"/>
              </a:rPr>
              <a:t>Default</a:t>
            </a:r>
          </a:p>
          <a:p>
            <a:pPr algn="ctr" eaLnBrk="0" hangingPunct="0">
              <a:lnSpc>
                <a:spcPct val="85000"/>
              </a:lnSpc>
            </a:pPr>
            <a:r>
              <a:rPr lang="en-US" sz="1050" b="1" dirty="0" smtClean="0">
                <a:cs typeface="Arial" pitchFamily="34" charset="0"/>
              </a:rPr>
              <a:t>Queue</a:t>
            </a:r>
            <a:endParaRPr lang="en-US" sz="1050" b="1" dirty="0">
              <a:cs typeface="Arial" pitchFamily="34" charset="0"/>
            </a:endParaRPr>
          </a:p>
        </p:txBody>
      </p:sp>
    </p:spTree>
    <p:extLst>
      <p:ext uri="{BB962C8B-B14F-4D97-AF65-F5344CB8AC3E}">
        <p14:creationId xmlns:p14="http://schemas.microsoft.com/office/powerpoint/2010/main" val="223203654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4877210" y="1176355"/>
            <a:ext cx="4122036" cy="2280614"/>
          </a:xfrm>
          <a:prstGeom prst="roundRect">
            <a:avLst>
              <a:gd name="adj" fmla="val 5543"/>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3175" cap="flat" cmpd="sng" algn="ctr">
            <a:solidFill>
              <a:schemeClr val="accent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000" b="1" smtClean="0">
              <a:solidFill>
                <a:schemeClr val="tx1"/>
              </a:solidFill>
              <a:latin typeface="Neo Sans Intel" pitchFamily="34" charset="0"/>
              <a:cs typeface="Arial" pitchFamily="34" charset="0"/>
            </a:endParaRPr>
          </a:p>
        </p:txBody>
      </p:sp>
      <p:sp>
        <p:nvSpPr>
          <p:cNvPr id="18" name="Round Same Side Corner Rectangle 17"/>
          <p:cNvSpPr/>
          <p:nvPr/>
        </p:nvSpPr>
        <p:spPr>
          <a:xfrm>
            <a:off x="4874801" y="988263"/>
            <a:ext cx="4122036" cy="566217"/>
          </a:xfrm>
          <a:prstGeom prst="round2SameRect">
            <a:avLst/>
          </a:prstGeom>
          <a:solidFill>
            <a:srgbClr val="FFFFFF"/>
          </a:solidFill>
        </p:spPr>
        <p:style>
          <a:lnRef idx="0">
            <a:schemeClr val="accent1"/>
          </a:lnRef>
          <a:fillRef idx="3">
            <a:schemeClr val="accent1"/>
          </a:fillRef>
          <a:effectRef idx="3">
            <a:schemeClr val="accent1"/>
          </a:effectRef>
          <a:fontRef idx="minor">
            <a:schemeClr val="lt1"/>
          </a:fontRef>
        </p:style>
        <p:txBody>
          <a:bodyPr wrap="none">
            <a:noAutofit/>
          </a:bodyPr>
          <a:lstStyle/>
          <a:p>
            <a:pPr algn="ctr">
              <a:lnSpc>
                <a:spcPct val="85000"/>
              </a:lnSpc>
            </a:pPr>
            <a:r>
              <a:rPr lang="en-US" dirty="0">
                <a:solidFill>
                  <a:srgbClr val="0070C0"/>
                </a:solidFill>
              </a:rPr>
              <a:t>Using SR-IOV can </a:t>
            </a:r>
            <a:endParaRPr lang="en-US" dirty="0" smtClean="0">
              <a:solidFill>
                <a:srgbClr val="0070C0"/>
              </a:solidFill>
            </a:endParaRPr>
          </a:p>
          <a:p>
            <a:pPr algn="ctr">
              <a:lnSpc>
                <a:spcPct val="85000"/>
              </a:lnSpc>
            </a:pPr>
            <a:r>
              <a:rPr lang="en-US" dirty="0" smtClean="0">
                <a:solidFill>
                  <a:srgbClr val="0070C0"/>
                </a:solidFill>
              </a:rPr>
              <a:t>improve </a:t>
            </a:r>
            <a:r>
              <a:rPr lang="en-US" dirty="0">
                <a:solidFill>
                  <a:srgbClr val="0070C0"/>
                </a:solidFill>
              </a:rPr>
              <a:t>Performance</a:t>
            </a:r>
          </a:p>
        </p:txBody>
      </p:sp>
      <p:sp>
        <p:nvSpPr>
          <p:cNvPr id="2" name="Title 1"/>
          <p:cNvSpPr>
            <a:spLocks noGrp="1"/>
          </p:cNvSpPr>
          <p:nvPr>
            <p:ph type="title"/>
          </p:nvPr>
        </p:nvSpPr>
        <p:spPr/>
        <p:txBody>
          <a:bodyPr/>
          <a:lstStyle/>
          <a:p>
            <a:r>
              <a:rPr lang="en-US" sz="2400" dirty="0"/>
              <a:t>Higher </a:t>
            </a:r>
            <a:r>
              <a:rPr lang="en-US" sz="2400" dirty="0" smtClean="0"/>
              <a:t>throughput </a:t>
            </a:r>
            <a:r>
              <a:rPr lang="en-US" sz="2400" dirty="0"/>
              <a:t>&amp; l</a:t>
            </a:r>
            <a:r>
              <a:rPr lang="en-US" sz="2400" dirty="0" smtClean="0"/>
              <a:t>ower </a:t>
            </a:r>
            <a:r>
              <a:rPr lang="en-US" sz="2400" dirty="0"/>
              <a:t>CPU </a:t>
            </a:r>
            <a:r>
              <a:rPr lang="en-US" sz="2400" dirty="0" smtClean="0"/>
              <a:t>utilization</a:t>
            </a:r>
            <a:r>
              <a:rPr lang="en-US" sz="2000" dirty="0"/>
              <a:t/>
            </a:r>
            <a:br>
              <a:rPr lang="en-US" sz="2000" dirty="0"/>
            </a:br>
            <a:r>
              <a:rPr lang="en-US" sz="1400" b="0" dirty="0" smtClean="0"/>
              <a:t>Intel</a:t>
            </a:r>
            <a:r>
              <a:rPr lang="en-US" sz="1400" b="0" baseline="30000" dirty="0" smtClean="0"/>
              <a:t>®</a:t>
            </a:r>
            <a:r>
              <a:rPr lang="en-US" sz="1400" b="0" dirty="0" smtClean="0"/>
              <a:t> Ethernet Converged Network Adapter X520 using SR-IOV in Microsoft* Windows* Server 2012 with Hyper-V</a:t>
            </a:r>
            <a:endParaRPr lang="en-US"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508" y="929641"/>
            <a:ext cx="4564575" cy="2527328"/>
          </a:xfrm>
          <a:prstGeom prst="roundRect">
            <a:avLst/>
          </a:prstGeom>
          <a:noFill/>
          <a:ln w="19050">
            <a:solidFill>
              <a:srgbClr val="0070C0"/>
            </a:solidFill>
            <a:miter lim="800000"/>
            <a:headEnd/>
            <a:tailEnd/>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760748522"/>
              </p:ext>
            </p:extLst>
          </p:nvPr>
        </p:nvGraphicFramePr>
        <p:xfrm>
          <a:off x="239151" y="3488793"/>
          <a:ext cx="4557932" cy="1302961"/>
        </p:xfrm>
        <a:graphic>
          <a:graphicData uri="http://schemas.openxmlformats.org/drawingml/2006/table">
            <a:tbl>
              <a:tblPr/>
              <a:tblGrid>
                <a:gridCol w="827181"/>
                <a:gridCol w="1406768"/>
                <a:gridCol w="624606"/>
                <a:gridCol w="545827"/>
                <a:gridCol w="331997"/>
                <a:gridCol w="489556"/>
                <a:gridCol w="331997"/>
              </a:tblGrid>
              <a:tr h="68580">
                <a:tc gridSpan="2">
                  <a:txBody>
                    <a:bodyPr/>
                    <a:lstStyle/>
                    <a:p>
                      <a:pPr algn="l" fontAlgn="b"/>
                      <a:r>
                        <a:rPr lang="en-US" sz="500" b="1" i="0" u="none" strike="noStrike" dirty="0">
                          <a:solidFill>
                            <a:srgbClr val="FFFFFF"/>
                          </a:solidFill>
                          <a:effectLst/>
                          <a:latin typeface="Calibri"/>
                        </a:rPr>
                        <a:t>SUT Configuration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5">
                  <a:txBody>
                    <a:bodyPr/>
                    <a:lstStyle/>
                    <a:p>
                      <a:pPr algn="l" fontAlgn="b"/>
                      <a:r>
                        <a:rPr lang="en-US" sz="500" b="1" i="0" u="none" strike="noStrike" dirty="0">
                          <a:solidFill>
                            <a:srgbClr val="FFFFFF"/>
                          </a:solidFill>
                          <a:effectLst/>
                          <a:latin typeface="Calibri"/>
                        </a:rPr>
                        <a:t>Client Configuration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Platform</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b"/>
                      <a:r>
                        <a:rPr lang="en-US" sz="500" b="0" i="0" u="none" strike="noStrike" dirty="0" smtClean="0">
                          <a:solidFill>
                            <a:srgbClr val="FFFFFF"/>
                          </a:solidFill>
                          <a:effectLst/>
                          <a:latin typeface="Calibri"/>
                        </a:rPr>
                        <a:t>Intel® Server Board S2600GZ</a:t>
                      </a:r>
                      <a:endParaRPr lang="en-US" sz="500" b="0" i="0" u="none" strike="noStrike" dirty="0">
                        <a:solidFill>
                          <a:srgbClr val="FFFFFF"/>
                        </a:solidFill>
                        <a:effectLst/>
                        <a:latin typeface="Calibri"/>
                      </a:endParaRP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Client Platform</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noFill/>
                  </a:tcPr>
                </a:tc>
                <a:tc gridSpan="4">
                  <a:txBody>
                    <a:bodyPr/>
                    <a:lstStyle/>
                    <a:p>
                      <a:pPr algn="l" fontAlgn="b"/>
                      <a:r>
                        <a:rPr lang="en-US" sz="500" b="0" i="0" u="none" strike="noStrike">
                          <a:solidFill>
                            <a:srgbClr val="FFFFFF"/>
                          </a:solidFill>
                          <a:effectLst/>
                          <a:latin typeface="Calibri"/>
                        </a:rPr>
                        <a:t>Supermicro* 6016TT-TF (10GbE clients)</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OS</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a:solidFill>
                            <a:srgbClr val="FFFFFF"/>
                          </a:solidFill>
                          <a:effectLst/>
                          <a:latin typeface="Calibri"/>
                        </a:rPr>
                        <a:t>Windows Server 2012 Hyper-V</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OS</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4">
                  <a:txBody>
                    <a:bodyPr/>
                    <a:lstStyle/>
                    <a:p>
                      <a:pPr algn="l" fontAlgn="b"/>
                      <a:r>
                        <a:rPr lang="pt-BR" sz="500" b="0" i="0" u="none" strike="noStrike">
                          <a:solidFill>
                            <a:srgbClr val="FFFFFF"/>
                          </a:solidFill>
                          <a:effectLst/>
                          <a:latin typeface="Calibri"/>
                        </a:rPr>
                        <a:t>Windows Server 2008 R2 x64</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137160">
                <a:tc>
                  <a:txBody>
                    <a:bodyPr/>
                    <a:lstStyle/>
                    <a:p>
                      <a:pPr algn="l" fontAlgn="b"/>
                      <a:r>
                        <a:rPr lang="en-US" sz="500" b="0" i="0" u="none" strike="noStrike">
                          <a:solidFill>
                            <a:srgbClr val="FFFFFF"/>
                          </a:solidFill>
                          <a:effectLst/>
                          <a:latin typeface="Calibri"/>
                        </a:rPr>
                        <a:t>Processor</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dirty="0">
                          <a:solidFill>
                            <a:srgbClr val="FFFFFF"/>
                          </a:solidFill>
                          <a:effectLst/>
                          <a:latin typeface="Calibri"/>
                        </a:rPr>
                        <a:t>Intel® Xeon® </a:t>
                      </a:r>
                      <a:r>
                        <a:rPr lang="en-US" sz="500" b="0" i="0" u="none" strike="noStrike" dirty="0" smtClean="0">
                          <a:solidFill>
                            <a:srgbClr val="FFFFFF"/>
                          </a:solidFill>
                          <a:effectLst/>
                          <a:latin typeface="Calibri"/>
                        </a:rPr>
                        <a:t>processor </a:t>
                      </a:r>
                      <a:r>
                        <a:rPr lang="en-US" sz="500" b="0" i="0" u="none" strike="noStrike" dirty="0">
                          <a:solidFill>
                            <a:srgbClr val="FFFFFF"/>
                          </a:solidFill>
                          <a:effectLst/>
                          <a:latin typeface="Calibri"/>
                        </a:rPr>
                        <a:t>E5-2690 (8C/16T, 20M Cache, 2.90 GHz, 8.00 GT/s Intel® QPI)</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Processor</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4">
                  <a:txBody>
                    <a:bodyPr/>
                    <a:lstStyle/>
                    <a:p>
                      <a:pPr algn="l" fontAlgn="b"/>
                      <a:r>
                        <a:rPr lang="en-US" sz="500" b="0" i="0" u="none" strike="noStrike">
                          <a:solidFill>
                            <a:srgbClr val="FFFFFF"/>
                          </a:solidFill>
                          <a:effectLst/>
                          <a:latin typeface="Calibri"/>
                        </a:rPr>
                        <a:t>Intel® Xeon® Processor X5680 (12M Cache, 3.33 GHz, 6.40 GT/s Intel® QPI)</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QPI Speed</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a:solidFill>
                            <a:srgbClr val="FFFFFF"/>
                          </a:solidFill>
                          <a:effectLst/>
                          <a:latin typeface="Calibri"/>
                        </a:rPr>
                        <a:t>8.0 GT/s</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Memory</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4">
                  <a:txBody>
                    <a:bodyPr/>
                    <a:lstStyle/>
                    <a:p>
                      <a:pPr algn="l" fontAlgn="b"/>
                      <a:r>
                        <a:rPr lang="en-US" sz="500" b="0" i="0" u="none" strike="noStrike">
                          <a:solidFill>
                            <a:srgbClr val="FFFFFF"/>
                          </a:solidFill>
                          <a:effectLst/>
                          <a:latin typeface="Calibri"/>
                        </a:rPr>
                        <a:t>12GB DDR3 @1333 MHz</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Memory</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a:solidFill>
                            <a:srgbClr val="FFFFFF"/>
                          </a:solidFill>
                          <a:effectLst/>
                          <a:latin typeface="Calibri"/>
                        </a:rPr>
                        <a:t>128 GB @ 1333 MHz</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BIOS</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4">
                  <a:txBody>
                    <a:bodyPr/>
                    <a:lstStyle/>
                    <a:p>
                      <a:pPr algn="l" fontAlgn="b"/>
                      <a:r>
                        <a:rPr lang="en-US" sz="500" b="0" i="0" u="none" strike="noStrike">
                          <a:solidFill>
                            <a:srgbClr val="FFFFFF"/>
                          </a:solidFill>
                          <a:effectLst/>
                          <a:latin typeface="Calibri"/>
                        </a:rPr>
                        <a:t>2.0b</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BIOS Version</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a:solidFill>
                            <a:srgbClr val="FFFFFF"/>
                          </a:solidFill>
                          <a:effectLst/>
                          <a:latin typeface="Calibri"/>
                        </a:rPr>
                        <a:t>SE5C600.86B.01.02.0006</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NIC</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4">
                  <a:txBody>
                    <a:bodyPr/>
                    <a:lstStyle/>
                    <a:p>
                      <a:pPr algn="l" fontAlgn="b"/>
                      <a:r>
                        <a:rPr lang="fr-FR" sz="500" b="0" i="0" u="none" strike="noStrike" dirty="0">
                          <a:solidFill>
                            <a:srgbClr val="FFFFFF"/>
                          </a:solidFill>
                          <a:effectLst/>
                          <a:latin typeface="Calibri"/>
                        </a:rPr>
                        <a:t>Intel® Ethernet </a:t>
                      </a:r>
                      <a:r>
                        <a:rPr lang="fr-FR" sz="500" b="0" i="0" u="none" strike="noStrike" dirty="0" smtClean="0">
                          <a:solidFill>
                            <a:srgbClr val="FFFFFF"/>
                          </a:solidFill>
                          <a:effectLst/>
                          <a:latin typeface="Calibri"/>
                        </a:rPr>
                        <a:t>CNA </a:t>
                      </a:r>
                      <a:r>
                        <a:rPr lang="fr-FR" sz="500" b="0" i="0" u="none" strike="noStrike" dirty="0">
                          <a:solidFill>
                            <a:srgbClr val="FFFFFF"/>
                          </a:solidFill>
                          <a:effectLst/>
                          <a:latin typeface="Calibri"/>
                        </a:rPr>
                        <a:t>X520-T2 (</a:t>
                      </a:r>
                      <a:r>
                        <a:rPr lang="fr-FR" sz="500" b="0" i="0" u="none" strike="noStrike" dirty="0" err="1">
                          <a:solidFill>
                            <a:srgbClr val="FFFFFF"/>
                          </a:solidFill>
                          <a:effectLst/>
                          <a:latin typeface="Calibri"/>
                        </a:rPr>
                        <a:t>Iron</a:t>
                      </a:r>
                      <a:r>
                        <a:rPr lang="fr-FR" sz="500" b="0" i="0" u="none" strike="noStrike" dirty="0">
                          <a:solidFill>
                            <a:srgbClr val="FFFFFF"/>
                          </a:solidFill>
                          <a:effectLst/>
                          <a:latin typeface="Calibri"/>
                        </a:rPr>
                        <a:t> Pond)</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NIC</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dirty="0" smtClean="0">
                          <a:solidFill>
                            <a:srgbClr val="FFFFFF"/>
                          </a:solidFill>
                          <a:effectLst/>
                          <a:latin typeface="Calibri"/>
                        </a:rPr>
                        <a:t>Intel 82599 10</a:t>
                      </a:r>
                      <a:r>
                        <a:rPr lang="en-US" sz="500" b="0" i="0" u="none" strike="noStrike" baseline="0" dirty="0" smtClean="0">
                          <a:solidFill>
                            <a:srgbClr val="FFFFFF"/>
                          </a:solidFill>
                          <a:effectLst/>
                          <a:latin typeface="Calibri"/>
                        </a:rPr>
                        <a:t> Gigabit Ethernet Controller</a:t>
                      </a:r>
                      <a:endParaRPr lang="en-US" sz="500" b="0" i="0" u="none" strike="noStrike" dirty="0">
                        <a:solidFill>
                          <a:srgbClr val="FFFFFF"/>
                        </a:solidFill>
                        <a:effectLst/>
                        <a:latin typeface="Calibri"/>
                      </a:endParaRP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NIC Driver</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n-US" sz="500" b="0" i="0" u="none" strike="noStrike">
                          <a:solidFill>
                            <a:srgbClr val="FFFFFF"/>
                          </a:solidFill>
                          <a:effectLst/>
                          <a:latin typeface="Calibri"/>
                        </a:rPr>
                        <a:t>2.11.114.0</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NIC Driver</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a:solidFill>
                            <a:srgbClr val="FFFFFF"/>
                          </a:solidFill>
                          <a:effectLst/>
                          <a:latin typeface="Calibri"/>
                        </a:rPr>
                        <a:t>ixn63x64-3.1.42.0</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gridSpan="5">
                  <a:txBody>
                    <a:bodyPr/>
                    <a:lstStyle/>
                    <a:p>
                      <a:pPr algn="l" fontAlgn="b"/>
                      <a:r>
                        <a:rPr lang="en-US" sz="500" b="1" i="0" u="none" strike="noStrike" dirty="0">
                          <a:solidFill>
                            <a:srgbClr val="FFFFFF"/>
                          </a:solidFill>
                          <a:effectLst/>
                          <a:latin typeface="Calibri"/>
                        </a:rPr>
                        <a:t>Switch Configuration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b"/>
                      <a:r>
                        <a:rPr lang="en-US" sz="500" b="0" i="0" u="none" strike="noStrike">
                          <a:solidFill>
                            <a:srgbClr val="FFFFFF"/>
                          </a:solidFill>
                          <a:effectLst/>
                          <a:latin typeface="Calibri"/>
                        </a:rPr>
                        <a:t>NIC EEPROM</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a:solidFill>
                            <a:srgbClr val="FFFFFF"/>
                          </a:solidFill>
                          <a:effectLst/>
                          <a:latin typeface="Calibri"/>
                        </a:rPr>
                        <a:t>0x18bf0001</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a:solidFill>
                            <a:srgbClr val="FFFFFF"/>
                          </a:solidFill>
                          <a:effectLst/>
                          <a:latin typeface="Calibri"/>
                        </a:rPr>
                        <a:t>Switch Type</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gridSpan="4">
                  <a:txBody>
                    <a:bodyPr/>
                    <a:lstStyle/>
                    <a:p>
                      <a:pPr algn="l" fontAlgn="b"/>
                      <a:r>
                        <a:rPr lang="en-US" sz="500" b="0" i="0" u="none" strike="noStrike">
                          <a:solidFill>
                            <a:srgbClr val="FFFFFF"/>
                          </a:solidFill>
                          <a:effectLst/>
                          <a:latin typeface="Calibri"/>
                        </a:rPr>
                        <a:t>Force10 Networks* ExaScale* E1200i</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rowSpan="2">
                  <a:txBody>
                    <a:bodyPr/>
                    <a:lstStyle/>
                    <a:p>
                      <a:pPr algn="l" fontAlgn="b"/>
                      <a:r>
                        <a:rPr lang="en-US" sz="500" b="0" i="0" u="none" strike="noStrike">
                          <a:solidFill>
                            <a:srgbClr val="FFFFFF"/>
                          </a:solidFill>
                          <a:effectLst/>
                          <a:latin typeface="Calibri"/>
                        </a:rPr>
                        <a:t>System Slot # </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rowSpan="2">
                  <a:txBody>
                    <a:bodyPr/>
                    <a:lstStyle/>
                    <a:p>
                      <a:pPr algn="l" fontAlgn="ctr"/>
                      <a:r>
                        <a:rPr lang="nl-NL" sz="500" b="0" i="0" u="none" strike="noStrike">
                          <a:solidFill>
                            <a:srgbClr val="FFFFFF"/>
                          </a:solidFill>
                          <a:effectLst/>
                          <a:latin typeface="Calibri"/>
                        </a:rPr>
                        <a:t>PCI Slot 2 Bus 9</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500" b="0" i="0" u="none" strike="noStrike" dirty="0" err="1">
                          <a:solidFill>
                            <a:srgbClr val="FFFFFF"/>
                          </a:solidFill>
                          <a:effectLst/>
                          <a:latin typeface="Calibri"/>
                        </a:rPr>
                        <a:t>Config</a:t>
                      </a:r>
                      <a:endParaRPr lang="en-US" sz="500" b="0" i="0" u="none" strike="noStrike" dirty="0">
                        <a:solidFill>
                          <a:srgbClr val="FFFFFF"/>
                        </a:solidFill>
                        <a:effectLst/>
                        <a:latin typeface="Calibri"/>
                      </a:endParaRP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n-US" sz="500" b="0" i="0" u="none" strike="noStrike" dirty="0">
                          <a:solidFill>
                            <a:srgbClr val="FFFFFF"/>
                          </a:solidFill>
                          <a:effectLst/>
                          <a:latin typeface="Calibri"/>
                        </a:rPr>
                        <a:t>Each NIC port in it's own VLAN</a:t>
                      </a: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68580">
                <a:tc vMerge="1">
                  <a:txBody>
                    <a:bodyPr/>
                    <a:lstStyle/>
                    <a:p>
                      <a:endParaRPr lang="en-US"/>
                    </a:p>
                  </a:txBody>
                  <a:tcPr/>
                </a:tc>
                <a:tc vMerge="1">
                  <a:txBody>
                    <a:bodyPr/>
                    <a:lstStyle/>
                    <a:p>
                      <a:endParaRPr lang="en-US"/>
                    </a:p>
                  </a:txBody>
                  <a:tcPr/>
                </a:tc>
                <a:tc>
                  <a:txBody>
                    <a:bodyPr/>
                    <a:lstStyle/>
                    <a:p>
                      <a:pPr algn="l" fontAlgn="b"/>
                      <a:endParaRPr lang="en-US" sz="500" b="0" i="0" u="none" strike="noStrike" dirty="0">
                        <a:solidFill>
                          <a:srgbClr val="FFFFFF"/>
                        </a:solidFill>
                        <a:effectLst/>
                        <a:latin typeface="Calibri"/>
                      </a:endParaRPr>
                    </a:p>
                  </a:txBody>
                  <a:tcPr marL="0" marR="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500" b="0" i="0" u="none" strike="noStrike">
                        <a:solidFill>
                          <a:srgbClr val="FFFFFF"/>
                        </a:solidFill>
                        <a:effectLst/>
                        <a:latin typeface="Calibri"/>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500" b="0" i="0" u="none" strike="noStrike" dirty="0">
                        <a:solidFill>
                          <a:srgbClr val="FFFFFF"/>
                        </a:solidFill>
                        <a:effectLst/>
                        <a:latin typeface="Calibri"/>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500" b="0" i="0" u="none" strike="noStrike">
                        <a:solidFill>
                          <a:srgbClr val="FFFFFF"/>
                        </a:solidFill>
                        <a:effectLst/>
                        <a:latin typeface="Calibri"/>
                      </a:endParaRPr>
                    </a:p>
                  </a:txBody>
                  <a:tcPr marL="0" marR="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500" b="0" i="0" u="none" strike="noStrike">
                        <a:solidFill>
                          <a:srgbClr val="FFFFFF"/>
                        </a:solidFill>
                        <a:effectLst/>
                        <a:latin typeface="Calibri"/>
                      </a:endParaRPr>
                    </a:p>
                  </a:txBody>
                  <a:tcPr marL="0" marR="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8580">
                <a:tc>
                  <a:txBody>
                    <a:bodyPr/>
                    <a:lstStyle/>
                    <a:p>
                      <a:pPr algn="l" fontAlgn="b"/>
                      <a:r>
                        <a:rPr lang="en-US" sz="500" b="0" i="0" u="none" strike="noStrike">
                          <a:solidFill>
                            <a:srgbClr val="FFFFFF"/>
                          </a:solidFill>
                          <a:effectLst/>
                          <a:latin typeface="Calibri"/>
                        </a:rPr>
                        <a:t>Chipset</a:t>
                      </a:r>
                    </a:p>
                  </a:txBody>
                  <a:tcPr marL="0" marR="0" marT="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b"/>
                      <a:r>
                        <a:rPr lang="en-US" sz="500" b="0" i="0" u="none" strike="noStrike" dirty="0">
                          <a:solidFill>
                            <a:srgbClr val="FFFFFF"/>
                          </a:solidFill>
                          <a:effectLst/>
                          <a:latin typeface="Calibri"/>
                        </a:rPr>
                        <a:t>Intel® C602 </a:t>
                      </a:r>
                      <a:r>
                        <a:rPr lang="en-US" sz="500" b="0" i="0" u="none" strike="noStrike" dirty="0" smtClean="0">
                          <a:solidFill>
                            <a:srgbClr val="FFFFFF"/>
                          </a:solidFill>
                          <a:effectLst/>
                          <a:latin typeface="Calibri"/>
                        </a:rPr>
                        <a:t>Chipset</a:t>
                      </a:r>
                      <a:endParaRPr lang="en-US" sz="500" b="0" i="0" u="none" strike="noStrike" dirty="0">
                        <a:solidFill>
                          <a:srgbClr val="FFFFFF"/>
                        </a:solidFill>
                        <a:effectLst/>
                        <a:latin typeface="Calibri"/>
                      </a:endParaRPr>
                    </a:p>
                  </a:txBody>
                  <a:tcPr marL="0" marR="0" marT="0"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dirty="0">
                        <a:solidFill>
                          <a:srgbClr val="FFFFFF"/>
                        </a:solidFill>
                        <a:effectLst/>
                        <a:latin typeface="Calibri"/>
                      </a:endParaRPr>
                    </a:p>
                  </a:txBody>
                  <a:tcPr marL="0" marR="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a:solidFill>
                          <a:srgbClr val="FFFFFF"/>
                        </a:solidFill>
                        <a:effectLst/>
                        <a:latin typeface="Calibri"/>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a:solidFill>
                          <a:srgbClr val="FFFFFF"/>
                        </a:solidFill>
                        <a:effectLst/>
                        <a:latin typeface="Calibri"/>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a:solidFill>
                          <a:srgbClr val="FFFFFF"/>
                        </a:solidFill>
                        <a:effectLst/>
                        <a:latin typeface="Calibri"/>
                      </a:endParaRPr>
                    </a:p>
                  </a:txBody>
                  <a:tcPr marL="0" marR="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500" b="0" i="0" u="none" strike="noStrike">
                        <a:solidFill>
                          <a:srgbClr val="FFFFFF"/>
                        </a:solidFill>
                        <a:effectLst/>
                        <a:latin typeface="Calibri"/>
                      </a:endParaRPr>
                    </a:p>
                  </a:txBody>
                  <a:tcPr marL="0" marR="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8580">
                <a:tc>
                  <a:txBody>
                    <a:bodyPr/>
                    <a:lstStyle/>
                    <a:p>
                      <a:pPr algn="l" fontAlgn="ctr"/>
                      <a:r>
                        <a:rPr lang="en-US" sz="500" b="0" i="0" u="none" strike="noStrike">
                          <a:solidFill>
                            <a:srgbClr val="FFFFFF"/>
                          </a:solidFill>
                          <a:effectLst/>
                          <a:latin typeface="Calibri"/>
                        </a:rPr>
                        <a:t>BIOS Changes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6">
                  <a:txBody>
                    <a:bodyPr/>
                    <a:lstStyle/>
                    <a:p>
                      <a:pPr algn="l" fontAlgn="t"/>
                      <a:r>
                        <a:rPr lang="en-US" sz="500" b="0" i="0" u="none" strike="noStrike" dirty="0">
                          <a:solidFill>
                            <a:srgbClr val="FFFFFF"/>
                          </a:solidFill>
                          <a:effectLst/>
                          <a:latin typeface="Calibri"/>
                        </a:rPr>
                        <a:t>Power management disabled.</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580">
                <a:tc>
                  <a:txBody>
                    <a:bodyPr/>
                    <a:lstStyle/>
                    <a:p>
                      <a:pPr algn="l" fontAlgn="ctr"/>
                      <a:r>
                        <a:rPr lang="en-US" sz="500" b="0" i="0" u="none" strike="noStrike">
                          <a:solidFill>
                            <a:srgbClr val="FFFFFF"/>
                          </a:solidFill>
                          <a:effectLst/>
                          <a:latin typeface="Calibri"/>
                        </a:rPr>
                        <a:t>OS / Kernel Changes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6">
                  <a:txBody>
                    <a:bodyPr/>
                    <a:lstStyle/>
                    <a:p>
                      <a:pPr algn="l" fontAlgn="t"/>
                      <a:r>
                        <a:rPr lang="en-US" sz="500" b="0" i="0" u="none" strike="noStrike" dirty="0">
                          <a:solidFill>
                            <a:srgbClr val="FFFFFF"/>
                          </a:solidFill>
                          <a:effectLst/>
                          <a:latin typeface="Calibri"/>
                        </a:rPr>
                        <a:t>Added Hyper-V </a:t>
                      </a:r>
                      <a:r>
                        <a:rPr lang="en-US" sz="500" b="0" i="0" u="none" strike="noStrike" dirty="0" smtClean="0">
                          <a:solidFill>
                            <a:srgbClr val="FFFFFF"/>
                          </a:solidFill>
                          <a:effectLst/>
                          <a:latin typeface="Calibri"/>
                        </a:rPr>
                        <a:t>role, for </a:t>
                      </a:r>
                      <a:r>
                        <a:rPr lang="en-US" sz="500" b="0" i="0" u="none" strike="noStrike" dirty="0">
                          <a:solidFill>
                            <a:srgbClr val="FFFFFF"/>
                          </a:solidFill>
                          <a:effectLst/>
                          <a:latin typeface="Calibri"/>
                        </a:rPr>
                        <a:t>the VMQ tests, SR-IOV was not enabled in the Virtual Switch</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761">
                <a:tc>
                  <a:txBody>
                    <a:bodyPr/>
                    <a:lstStyle/>
                    <a:p>
                      <a:pPr algn="l" fontAlgn="ctr"/>
                      <a:r>
                        <a:rPr lang="en-US" sz="500" b="0" i="0" u="none" strike="noStrike">
                          <a:solidFill>
                            <a:srgbClr val="FFFFFF"/>
                          </a:solidFill>
                          <a:effectLst/>
                          <a:latin typeface="Calibri"/>
                        </a:rPr>
                        <a:t>Notes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l" fontAlgn="t"/>
                      <a:r>
                        <a:rPr lang="en-US" sz="500" b="0" i="0" u="none" strike="noStrike" dirty="0">
                          <a:solidFill>
                            <a:srgbClr val="FFFFFF"/>
                          </a:solidFill>
                          <a:effectLst/>
                          <a:latin typeface="Calibri"/>
                        </a:rPr>
                        <a:t>used 8 VMs per </a:t>
                      </a:r>
                      <a:r>
                        <a:rPr lang="en-US" sz="500" b="0" i="0" u="none" strike="noStrike" dirty="0" smtClean="0">
                          <a:solidFill>
                            <a:srgbClr val="FFFFFF"/>
                          </a:solidFill>
                          <a:effectLst/>
                          <a:latin typeface="Calibri"/>
                        </a:rPr>
                        <a:t>port, for </a:t>
                      </a:r>
                      <a:r>
                        <a:rPr lang="en-US" sz="500" b="0" i="0" u="none" strike="noStrike" dirty="0">
                          <a:solidFill>
                            <a:srgbClr val="FFFFFF"/>
                          </a:solidFill>
                          <a:effectLst/>
                          <a:latin typeface="Calibri"/>
                        </a:rPr>
                        <a:t>the WS2012 tests, the VMs were WS2012 build 8400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5052706" y="1632238"/>
            <a:ext cx="1708013" cy="9477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5721" y="1689426"/>
            <a:ext cx="1776536" cy="985823"/>
          </a:xfrm>
          <a:prstGeom prst="rect">
            <a:avLst/>
          </a:prstGeom>
        </p:spPr>
      </p:pic>
      <p:sp>
        <p:nvSpPr>
          <p:cNvPr id="9" name="Rectangle 7"/>
          <p:cNvSpPr>
            <a:spLocks noChangeArrowheads="1"/>
          </p:cNvSpPr>
          <p:nvPr/>
        </p:nvSpPr>
        <p:spPr bwMode="auto">
          <a:xfrm>
            <a:off x="5215782" y="1736805"/>
            <a:ext cx="1383030" cy="738664"/>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r>
              <a:rPr lang="en-US" sz="1400" dirty="0" smtClean="0">
                <a:solidFill>
                  <a:srgbClr val="FFFFFF"/>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rPr>
              <a:t>Up to</a:t>
            </a:r>
          </a:p>
          <a:p>
            <a:pPr algn="ctr"/>
            <a:r>
              <a:rPr lang="en-US" sz="2800" b="1" dirty="0" smtClean="0">
                <a:solidFill>
                  <a:srgbClr val="FFFFFF"/>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rPr>
              <a:t>47%</a:t>
            </a:r>
          </a:p>
        </p:txBody>
      </p:sp>
      <p:sp>
        <p:nvSpPr>
          <p:cNvPr id="10" name="Rectangle 9"/>
          <p:cNvSpPr>
            <a:spLocks noChangeArrowheads="1"/>
          </p:cNvSpPr>
          <p:nvPr/>
        </p:nvSpPr>
        <p:spPr bwMode="auto">
          <a:xfrm>
            <a:off x="7221846" y="1736805"/>
            <a:ext cx="1383030" cy="738664"/>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r>
              <a:rPr lang="en-US" sz="1400" dirty="0" smtClean="0">
                <a:solidFill>
                  <a:srgbClr val="FFFFFF"/>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rPr>
              <a:t>Up to</a:t>
            </a:r>
          </a:p>
          <a:p>
            <a:pPr algn="ctr"/>
            <a:r>
              <a:rPr lang="en-US" sz="2800" b="1" dirty="0" smtClean="0">
                <a:solidFill>
                  <a:srgbClr val="FFFFFF"/>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rPr>
              <a:t>26%</a:t>
            </a:r>
          </a:p>
        </p:txBody>
      </p:sp>
      <p:sp>
        <p:nvSpPr>
          <p:cNvPr id="11" name="Rectangle 10"/>
          <p:cNvSpPr/>
          <p:nvPr/>
        </p:nvSpPr>
        <p:spPr>
          <a:xfrm>
            <a:off x="6950336" y="2701995"/>
            <a:ext cx="1947306" cy="661720"/>
          </a:xfrm>
          <a:prstGeom prst="rect">
            <a:avLst/>
          </a:prstGeom>
        </p:spPr>
        <p:txBody>
          <a:bodyPr wrap="square" anchor="ctr">
            <a:spAutoFit/>
          </a:bodyPr>
          <a:lstStyle/>
          <a:p>
            <a:pPr algn="ctr"/>
            <a:r>
              <a:rPr lang="en-US" sz="1400" dirty="0" smtClean="0">
                <a:solidFill>
                  <a:srgbClr val="FFFFFF"/>
                </a:solidFill>
                <a:latin typeface="Segoe UI" pitchFamily="34" charset="0"/>
                <a:ea typeface="Segoe UI" pitchFamily="34" charset="0"/>
                <a:cs typeface="Segoe UI" pitchFamily="34" charset="0"/>
              </a:rPr>
              <a:t>Reduction</a:t>
            </a:r>
            <a:br>
              <a:rPr lang="en-US" sz="1400" dirty="0" smtClean="0">
                <a:solidFill>
                  <a:srgbClr val="FFFFFF"/>
                </a:solidFill>
                <a:latin typeface="Segoe UI" pitchFamily="34" charset="0"/>
                <a:ea typeface="Segoe UI" pitchFamily="34" charset="0"/>
                <a:cs typeface="Segoe UI" pitchFamily="34" charset="0"/>
              </a:rPr>
            </a:br>
            <a:r>
              <a:rPr lang="en-US" sz="1400" dirty="0" smtClean="0">
                <a:solidFill>
                  <a:srgbClr val="FFFFFF"/>
                </a:solidFill>
                <a:latin typeface="Segoe UI" pitchFamily="34" charset="0"/>
                <a:ea typeface="Segoe UI" pitchFamily="34" charset="0"/>
                <a:cs typeface="Segoe UI" pitchFamily="34" charset="0"/>
              </a:rPr>
              <a:t>in CPU Utilization</a:t>
            </a:r>
          </a:p>
          <a:p>
            <a:pPr algn="ctr"/>
            <a:r>
              <a:rPr lang="en-US" sz="900" dirty="0" smtClean="0">
                <a:solidFill>
                  <a:srgbClr val="FFFFFF"/>
                </a:solidFill>
                <a:latin typeface="Segoe UI" pitchFamily="34" charset="0"/>
                <a:ea typeface="Segoe UI" pitchFamily="34" charset="0"/>
                <a:cs typeface="Segoe UI" pitchFamily="34" charset="0"/>
              </a:rPr>
              <a:t>(65535 Bytes)</a:t>
            </a:r>
            <a:endParaRPr lang="en-US" sz="1400" dirty="0">
              <a:solidFill>
                <a:srgbClr val="FFFFFF"/>
              </a:solidFill>
              <a:latin typeface="Segoe UI" pitchFamily="34" charset="0"/>
              <a:ea typeface="Segoe UI" pitchFamily="34" charset="0"/>
              <a:cs typeface="Segoe UI" pitchFamily="34" charset="0"/>
            </a:endParaRPr>
          </a:p>
        </p:txBody>
      </p:sp>
      <p:sp>
        <p:nvSpPr>
          <p:cNvPr id="12" name="Rectangle 11"/>
          <p:cNvSpPr/>
          <p:nvPr/>
        </p:nvSpPr>
        <p:spPr>
          <a:xfrm>
            <a:off x="4843313" y="2707765"/>
            <a:ext cx="2142037" cy="661720"/>
          </a:xfrm>
          <a:prstGeom prst="rect">
            <a:avLst/>
          </a:prstGeom>
        </p:spPr>
        <p:txBody>
          <a:bodyPr wrap="square" anchor="ctr">
            <a:spAutoFit/>
          </a:bodyPr>
          <a:lstStyle/>
          <a:p>
            <a:pPr algn="ctr"/>
            <a:r>
              <a:rPr lang="en-US" sz="1400" dirty="0" smtClean="0">
                <a:solidFill>
                  <a:srgbClr val="FFFFFF"/>
                </a:solidFill>
                <a:latin typeface="Segoe UI" pitchFamily="34" charset="0"/>
                <a:ea typeface="Segoe UI" pitchFamily="34" charset="0"/>
                <a:cs typeface="Segoe UI" pitchFamily="34" charset="0"/>
              </a:rPr>
              <a:t>Increase</a:t>
            </a:r>
            <a:br>
              <a:rPr lang="en-US" sz="1400" dirty="0" smtClean="0">
                <a:solidFill>
                  <a:srgbClr val="FFFFFF"/>
                </a:solidFill>
                <a:latin typeface="Segoe UI" pitchFamily="34" charset="0"/>
                <a:ea typeface="Segoe UI" pitchFamily="34" charset="0"/>
                <a:cs typeface="Segoe UI" pitchFamily="34" charset="0"/>
              </a:rPr>
            </a:br>
            <a:r>
              <a:rPr lang="en-US" sz="1400" dirty="0" smtClean="0">
                <a:solidFill>
                  <a:srgbClr val="FFFFFF"/>
                </a:solidFill>
                <a:latin typeface="Segoe UI" pitchFamily="34" charset="0"/>
                <a:ea typeface="Segoe UI" pitchFamily="34" charset="0"/>
                <a:cs typeface="Segoe UI" pitchFamily="34" charset="0"/>
              </a:rPr>
              <a:t>in Throughput (Mb/s)</a:t>
            </a:r>
          </a:p>
          <a:p>
            <a:pPr algn="ctr"/>
            <a:r>
              <a:rPr lang="en-US" sz="900" dirty="0" smtClean="0">
                <a:solidFill>
                  <a:srgbClr val="FFFFFF"/>
                </a:solidFill>
                <a:latin typeface="Segoe UI" pitchFamily="34" charset="0"/>
                <a:ea typeface="Segoe UI" pitchFamily="34" charset="0"/>
                <a:cs typeface="Segoe UI" pitchFamily="34" charset="0"/>
              </a:rPr>
              <a:t>(64 Bytes</a:t>
            </a:r>
            <a:r>
              <a:rPr lang="en-US" sz="900" dirty="0">
                <a:solidFill>
                  <a:srgbClr val="FFFFFF"/>
                </a:solidFill>
                <a:latin typeface="Segoe UI" pitchFamily="34" charset="0"/>
                <a:ea typeface="Segoe UI" pitchFamily="34" charset="0"/>
                <a:cs typeface="Segoe UI" pitchFamily="34" charset="0"/>
              </a:rPr>
              <a:t>)</a:t>
            </a:r>
            <a:endParaRPr lang="en-US" sz="1400" dirty="0">
              <a:solidFill>
                <a:srgbClr val="FFFFFF"/>
              </a:solidFill>
              <a:latin typeface="Segoe UI" pitchFamily="34" charset="0"/>
              <a:ea typeface="Segoe UI" pitchFamily="34" charset="0"/>
              <a:cs typeface="Segoe UI" pitchFamily="34" charset="0"/>
            </a:endParaRPr>
          </a:p>
        </p:txBody>
      </p:sp>
      <p:sp>
        <p:nvSpPr>
          <p:cNvPr id="14" name="Rectangle 13"/>
          <p:cNvSpPr/>
          <p:nvPr/>
        </p:nvSpPr>
        <p:spPr>
          <a:xfrm>
            <a:off x="3439550" y="3129893"/>
            <a:ext cx="1118363" cy="246221"/>
          </a:xfrm>
          <a:prstGeom prst="rect">
            <a:avLst/>
          </a:prstGeom>
        </p:spPr>
        <p:txBody>
          <a:bodyPr wrap="square">
            <a:spAutoFit/>
          </a:bodyPr>
          <a:lstStyle/>
          <a:p>
            <a:pPr algn="r" eaLnBrk="1" hangingPunct="1"/>
            <a:r>
              <a:rPr lang="en-US" sz="500" dirty="0">
                <a:solidFill>
                  <a:srgbClr val="0070C0"/>
                </a:solidFill>
              </a:rPr>
              <a:t>LAD SW Performance Lab</a:t>
            </a:r>
          </a:p>
          <a:p>
            <a:pPr algn="r" eaLnBrk="1" hangingPunct="1"/>
            <a:r>
              <a:rPr lang="en-US" sz="500" dirty="0" smtClean="0">
                <a:solidFill>
                  <a:srgbClr val="0070C0"/>
                </a:solidFill>
              </a:rPr>
              <a:t>July 2012</a:t>
            </a:r>
            <a:endParaRPr lang="en-US" sz="500" dirty="0">
              <a:solidFill>
                <a:srgbClr val="0070C0"/>
              </a:solidFill>
            </a:endParaRPr>
          </a:p>
        </p:txBody>
      </p:sp>
      <p:sp>
        <p:nvSpPr>
          <p:cNvPr id="23" name="Footer Placeholder 3"/>
          <p:cNvSpPr txBox="1">
            <a:spLocks/>
          </p:cNvSpPr>
          <p:nvPr/>
        </p:nvSpPr>
        <p:spPr>
          <a:xfrm>
            <a:off x="495300" y="4777110"/>
            <a:ext cx="8503945" cy="319391"/>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700" dirty="0">
                <a:solidFill>
                  <a:srgbClr val="FFFFFF"/>
                </a:solidFill>
              </a:rPr>
              <a:t>Software and workloads used in performance tests may have been optimized for performance only on Intel microprocessors.  Performance tests, such as </a:t>
            </a:r>
            <a:r>
              <a:rPr lang="en-US" sz="700" dirty="0" err="1" smtClean="0">
                <a:solidFill>
                  <a:srgbClr val="FFFFFF"/>
                </a:solidFill>
              </a:rPr>
              <a:t>SYSmark</a:t>
            </a:r>
            <a:r>
              <a:rPr lang="en-US" sz="700" dirty="0" smtClean="0">
                <a:solidFill>
                  <a:srgbClr val="FFFFFF"/>
                </a:solidFill>
              </a:rPr>
              <a:t>* </a:t>
            </a:r>
            <a:r>
              <a:rPr lang="en-US" sz="700" dirty="0">
                <a:solidFill>
                  <a:srgbClr val="FFFFFF"/>
                </a:solidFill>
              </a:rPr>
              <a:t>and </a:t>
            </a:r>
            <a:r>
              <a:rPr lang="en-US" sz="700" dirty="0" err="1" smtClean="0">
                <a:solidFill>
                  <a:srgbClr val="FFFFFF"/>
                </a:solidFill>
              </a:rPr>
              <a:t>MobileMark</a:t>
            </a:r>
            <a:r>
              <a:rPr lang="en-US" sz="700" dirty="0" smtClean="0">
                <a:solidFill>
                  <a:srgbClr val="FFFFFF"/>
                </a:solidFill>
              </a:rPr>
              <a:t>* are </a:t>
            </a:r>
            <a:r>
              <a:rPr lang="en-US" sz="700" dirty="0">
                <a:solidFill>
                  <a:srgbClr val="FFFFFF"/>
                </a:solidFill>
              </a:rPr>
              <a:t>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p>
        </p:txBody>
      </p:sp>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20000">
            <a:off x="5313767" y="3617738"/>
            <a:ext cx="1153081" cy="778330"/>
          </a:xfrm>
          <a:prstGeom prst="rect">
            <a:avLst/>
          </a:prstGeom>
          <a:effectLst>
            <a:outerShdw blurRad="50800" dist="38100" dir="2700000" algn="tl" rotWithShape="0">
              <a:prstClr val="black">
                <a:alpha val="40000"/>
              </a:prstClr>
            </a:outerShdw>
          </a:effectLst>
        </p:spPr>
      </p:pic>
      <p:pic>
        <p:nvPicPr>
          <p:cNvPr id="19" name="Picture 9" descr="Spring Fountain Direct Attach - Angle"/>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247404" y="3584657"/>
            <a:ext cx="1331914" cy="8586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7089749" y="4383558"/>
            <a:ext cx="1733167" cy="369332"/>
          </a:xfrm>
          <a:prstGeom prst="rect">
            <a:avLst/>
          </a:prstGeom>
          <a:noFill/>
        </p:spPr>
        <p:txBody>
          <a:bodyPr wrap="none" rtlCol="0">
            <a:spAutoFit/>
          </a:bodyPr>
          <a:lstStyle/>
          <a:p>
            <a:r>
              <a:rPr lang="en-US" sz="900" dirty="0" smtClean="0">
                <a:latin typeface="Verdana" pitchFamily="34" charset="0"/>
                <a:ea typeface="Verdana" pitchFamily="34" charset="0"/>
                <a:cs typeface="Verdana" pitchFamily="34" charset="0"/>
              </a:rPr>
              <a:t>Intel</a:t>
            </a:r>
            <a:r>
              <a:rPr lang="en-US" sz="900" baseline="30000" dirty="0" smtClean="0">
                <a:latin typeface="Verdana" pitchFamily="34" charset="0"/>
                <a:ea typeface="Verdana" pitchFamily="34" charset="0"/>
                <a:cs typeface="Verdana" pitchFamily="34" charset="0"/>
              </a:rPr>
              <a:t>®</a:t>
            </a:r>
            <a:r>
              <a:rPr lang="en-US" sz="900" dirty="0" smtClean="0">
                <a:latin typeface="Verdana" pitchFamily="34" charset="0"/>
                <a:ea typeface="Verdana" pitchFamily="34" charset="0"/>
                <a:cs typeface="Verdana" pitchFamily="34" charset="0"/>
              </a:rPr>
              <a:t> Ethernet Converged</a:t>
            </a:r>
            <a:br>
              <a:rPr lang="en-US" sz="900" dirty="0" smtClean="0">
                <a:latin typeface="Verdana" pitchFamily="34" charset="0"/>
                <a:ea typeface="Verdana" pitchFamily="34" charset="0"/>
                <a:cs typeface="Verdana" pitchFamily="34" charset="0"/>
              </a:rPr>
            </a:br>
            <a:r>
              <a:rPr lang="en-US" sz="900" dirty="0" smtClean="0">
                <a:latin typeface="Verdana" pitchFamily="34" charset="0"/>
                <a:ea typeface="Verdana" pitchFamily="34" charset="0"/>
                <a:cs typeface="Verdana" pitchFamily="34" charset="0"/>
              </a:rPr>
              <a:t>Network Adapter X520</a:t>
            </a:r>
            <a:endParaRPr lang="en-US" sz="900" dirty="0">
              <a:latin typeface="Verdana" pitchFamily="34" charset="0"/>
              <a:ea typeface="Verdana" pitchFamily="34" charset="0"/>
              <a:cs typeface="Verdana" pitchFamily="34" charset="0"/>
            </a:endParaRPr>
          </a:p>
        </p:txBody>
      </p:sp>
      <p:sp>
        <p:nvSpPr>
          <p:cNvPr id="21" name="TextBox 20"/>
          <p:cNvSpPr txBox="1"/>
          <p:nvPr/>
        </p:nvSpPr>
        <p:spPr>
          <a:xfrm>
            <a:off x="5173874" y="4383558"/>
            <a:ext cx="1733167" cy="369332"/>
          </a:xfrm>
          <a:prstGeom prst="rect">
            <a:avLst/>
          </a:prstGeom>
          <a:noFill/>
        </p:spPr>
        <p:txBody>
          <a:bodyPr wrap="none" rtlCol="0">
            <a:spAutoFit/>
          </a:bodyPr>
          <a:lstStyle/>
          <a:p>
            <a:r>
              <a:rPr lang="en-US" sz="900" dirty="0" smtClean="0">
                <a:latin typeface="Verdana" pitchFamily="34" charset="0"/>
                <a:ea typeface="Verdana" pitchFamily="34" charset="0"/>
                <a:cs typeface="Verdana" pitchFamily="34" charset="0"/>
              </a:rPr>
              <a:t>Intel</a:t>
            </a:r>
            <a:r>
              <a:rPr lang="en-US" sz="900" baseline="30000" dirty="0" smtClean="0">
                <a:latin typeface="Verdana" pitchFamily="34" charset="0"/>
                <a:ea typeface="Verdana" pitchFamily="34" charset="0"/>
                <a:cs typeface="Verdana" pitchFamily="34" charset="0"/>
              </a:rPr>
              <a:t>®</a:t>
            </a:r>
            <a:r>
              <a:rPr lang="en-US" sz="900" dirty="0" smtClean="0">
                <a:latin typeface="Verdana" pitchFamily="34" charset="0"/>
                <a:ea typeface="Verdana" pitchFamily="34" charset="0"/>
                <a:cs typeface="Verdana" pitchFamily="34" charset="0"/>
              </a:rPr>
              <a:t> Ethernet Converged</a:t>
            </a:r>
            <a:br>
              <a:rPr lang="en-US" sz="900" dirty="0" smtClean="0">
                <a:latin typeface="Verdana" pitchFamily="34" charset="0"/>
                <a:ea typeface="Verdana" pitchFamily="34" charset="0"/>
                <a:cs typeface="Verdana" pitchFamily="34" charset="0"/>
              </a:rPr>
            </a:br>
            <a:r>
              <a:rPr lang="en-US" sz="900" dirty="0" smtClean="0">
                <a:latin typeface="Verdana" pitchFamily="34" charset="0"/>
                <a:ea typeface="Verdana" pitchFamily="34" charset="0"/>
                <a:cs typeface="Verdana" pitchFamily="34" charset="0"/>
              </a:rPr>
              <a:t>Network Adapter X540</a:t>
            </a:r>
            <a:endParaRPr lang="en-US" sz="9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6946388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Challenges of traditional networking</a:t>
            </a:r>
            <a:endParaRPr lang="en-US" dirty="0"/>
          </a:p>
        </p:txBody>
      </p:sp>
      <p:sp>
        <p:nvSpPr>
          <p:cNvPr id="9" name="Content Placeholder 8"/>
          <p:cNvSpPr>
            <a:spLocks noGrp="1"/>
          </p:cNvSpPr>
          <p:nvPr>
            <p:ph idx="10"/>
          </p:nvPr>
        </p:nvSpPr>
        <p:spPr>
          <a:xfrm>
            <a:off x="201929" y="893051"/>
            <a:ext cx="8740142" cy="1519223"/>
          </a:xfrm>
        </p:spPr>
        <p:txBody>
          <a:bodyPr/>
          <a:lstStyle/>
          <a:p>
            <a:pPr marL="0" lvl="0" indent="0">
              <a:buNone/>
            </a:pPr>
            <a:r>
              <a:rPr lang="en-US" dirty="0" smtClean="0"/>
              <a:t>Increasing operational complexity </a:t>
            </a:r>
          </a:p>
          <a:p>
            <a:pPr marL="0" indent="0">
              <a:buNone/>
            </a:pPr>
            <a:r>
              <a:rPr lang="en-US" dirty="0" smtClean="0"/>
              <a:t>Server and network provisioning</a:t>
            </a:r>
          </a:p>
          <a:p>
            <a:pPr marL="0" lvl="0" indent="0">
              <a:buNone/>
            </a:pPr>
            <a:r>
              <a:rPr lang="en-US" dirty="0" smtClean="0"/>
              <a:t>Controlling datacenter traffic flow </a:t>
            </a:r>
          </a:p>
        </p:txBody>
      </p:sp>
    </p:spTree>
    <p:extLst>
      <p:ext uri="{BB962C8B-B14F-4D97-AF65-F5344CB8AC3E}">
        <p14:creationId xmlns:p14="http://schemas.microsoft.com/office/powerpoint/2010/main" val="309305568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62041" y="3486151"/>
            <a:ext cx="3894833" cy="139609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pPr algn="ctr" defTabSz="685553"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What is the next step?</a:t>
            </a:r>
            <a:endParaRPr lang="en-US" dirty="0"/>
          </a:p>
        </p:txBody>
      </p:sp>
      <p:sp>
        <p:nvSpPr>
          <p:cNvPr id="4" name="Rounded Rectangle 3"/>
          <p:cNvSpPr/>
          <p:nvPr/>
        </p:nvSpPr>
        <p:spPr bwMode="auto">
          <a:xfrm>
            <a:off x="262041" y="3538106"/>
            <a:ext cx="3894833" cy="1396091"/>
          </a:xfrm>
          <a:prstGeom prst="roundRect">
            <a:avLst>
              <a:gd name="adj" fmla="val 9838"/>
            </a:avLst>
          </a:prstGeom>
          <a:solidFill>
            <a:schemeClr val="accent1"/>
          </a:solidFill>
          <a:ln>
            <a:solidFill>
              <a:schemeClr val="bg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r>
              <a:rPr lang="en-US" sz="2000" dirty="0">
                <a:gradFill>
                  <a:gsLst>
                    <a:gs pos="1250">
                      <a:srgbClr val="FFFFFF"/>
                    </a:gs>
                    <a:gs pos="100000">
                      <a:srgbClr val="FFFFFF"/>
                    </a:gs>
                  </a:gsLst>
                  <a:lin ang="5400000" scaled="0"/>
                </a:gradFill>
              </a:rPr>
              <a:t>Server virtualization</a:t>
            </a:r>
          </a:p>
          <a:p>
            <a:pPr marL="114300" lvl="1" indent="-114300">
              <a:buFont typeface="Arial" pitchFamily="34" charset="0"/>
              <a:buChar char="•"/>
            </a:pPr>
            <a:r>
              <a:rPr lang="en-US" sz="1400" dirty="0">
                <a:gradFill>
                  <a:gsLst>
                    <a:gs pos="1250">
                      <a:srgbClr val="FFFFFF"/>
                    </a:gs>
                    <a:gs pos="100000">
                      <a:srgbClr val="FFFFFF"/>
                    </a:gs>
                  </a:gsLst>
                  <a:lin ang="5400000" scaled="0"/>
                </a:gradFill>
              </a:rPr>
              <a:t>Multiple virtual servers on a physical server</a:t>
            </a:r>
          </a:p>
          <a:p>
            <a:pPr marL="114300" lvl="1" indent="-114300">
              <a:buFont typeface="Arial" pitchFamily="34" charset="0"/>
              <a:buChar char="•"/>
            </a:pPr>
            <a:r>
              <a:rPr lang="en-US" sz="1400" dirty="0">
                <a:gradFill>
                  <a:gsLst>
                    <a:gs pos="1250">
                      <a:srgbClr val="FFFFFF"/>
                    </a:gs>
                    <a:gs pos="100000">
                      <a:srgbClr val="FFFFFF"/>
                    </a:gs>
                  </a:gsLst>
                  <a:lin ang="5400000" scaled="0"/>
                </a:gradFill>
              </a:rPr>
              <a:t>Each VM has illusion it is running as a physical server</a:t>
            </a:r>
          </a:p>
        </p:txBody>
      </p:sp>
      <p:sp>
        <p:nvSpPr>
          <p:cNvPr id="5" name="Rounded Rectangle 4"/>
          <p:cNvSpPr/>
          <p:nvPr/>
        </p:nvSpPr>
        <p:spPr bwMode="auto">
          <a:xfrm>
            <a:off x="4689734" y="3538106"/>
            <a:ext cx="4204481" cy="1396091"/>
          </a:xfrm>
          <a:prstGeom prst="roundRect">
            <a:avLst>
              <a:gd name="adj" fmla="val 9838"/>
            </a:avLst>
          </a:pr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8" rIns="0" bIns="34288" numCol="1" rtlCol="0" anchor="ctr" anchorCtr="0" compatLnSpc="1">
            <a:prstTxWarp prst="textNoShape">
              <a:avLst/>
            </a:prstTxWarp>
          </a:bodyPr>
          <a:lstStyle/>
          <a:p>
            <a:r>
              <a:rPr lang="en-US" sz="2000" dirty="0">
                <a:gradFill>
                  <a:gsLst>
                    <a:gs pos="1250">
                      <a:srgbClr val="FFFFFF"/>
                    </a:gs>
                    <a:gs pos="100000">
                      <a:srgbClr val="FFFFFF"/>
                    </a:gs>
                  </a:gsLst>
                  <a:lin ang="5400000" scaled="0"/>
                </a:gradFill>
              </a:rPr>
              <a:t>N</a:t>
            </a:r>
            <a:r>
              <a:rPr lang="en-US" sz="2000" dirty="0" smtClean="0">
                <a:gradFill>
                  <a:gsLst>
                    <a:gs pos="1250">
                      <a:srgbClr val="FFFFFF"/>
                    </a:gs>
                    <a:gs pos="100000">
                      <a:srgbClr val="FFFFFF"/>
                    </a:gs>
                  </a:gsLst>
                  <a:lin ang="5400000" scaled="0"/>
                </a:gradFill>
              </a:rPr>
              <a:t>etwork virtualization</a:t>
            </a:r>
          </a:p>
          <a:p>
            <a:pPr marL="114300" lvl="1" indent="-114300">
              <a:buFont typeface="Arial" pitchFamily="34" charset="0"/>
              <a:buChar char="•"/>
            </a:pPr>
            <a:r>
              <a:rPr lang="en-US" sz="1400" dirty="0" smtClean="0">
                <a:gradFill>
                  <a:gsLst>
                    <a:gs pos="1250">
                      <a:srgbClr val="FFFFFF"/>
                    </a:gs>
                    <a:gs pos="100000">
                      <a:srgbClr val="FFFFFF"/>
                    </a:gs>
                  </a:gsLst>
                  <a:lin ang="5400000" scaled="0"/>
                </a:gradFill>
              </a:rPr>
              <a:t>Multiple </a:t>
            </a:r>
            <a:r>
              <a:rPr lang="en-US" sz="1400" dirty="0">
                <a:gradFill>
                  <a:gsLst>
                    <a:gs pos="1250">
                      <a:srgbClr val="FFFFFF"/>
                    </a:gs>
                    <a:gs pos="100000">
                      <a:srgbClr val="FFFFFF"/>
                    </a:gs>
                  </a:gsLst>
                  <a:lin ang="5400000" scaled="0"/>
                </a:gradFill>
              </a:rPr>
              <a:t>virtual networks on a physical network </a:t>
            </a:r>
          </a:p>
          <a:p>
            <a:pPr marL="114300" lvl="1" indent="-114300">
              <a:buFont typeface="Arial" pitchFamily="34" charset="0"/>
              <a:buChar char="•"/>
            </a:pPr>
            <a:r>
              <a:rPr lang="en-US" sz="1400" dirty="0">
                <a:gradFill>
                  <a:gsLst>
                    <a:gs pos="1250">
                      <a:srgbClr val="FFFFFF"/>
                    </a:gs>
                    <a:gs pos="100000">
                      <a:srgbClr val="FFFFFF"/>
                    </a:gs>
                  </a:gsLst>
                  <a:lin ang="5400000" scaled="0"/>
                </a:gradFill>
              </a:rPr>
              <a:t>Each virtual network has illusion it is running as a physical network</a:t>
            </a:r>
          </a:p>
        </p:txBody>
      </p:sp>
      <p:cxnSp>
        <p:nvCxnSpPr>
          <p:cNvPr id="8" name="Straight Connector 7"/>
          <p:cNvCxnSpPr/>
          <p:nvPr/>
        </p:nvCxnSpPr>
        <p:spPr>
          <a:xfrm>
            <a:off x="5246891" y="2381178"/>
            <a:ext cx="3265093" cy="0"/>
          </a:xfrm>
          <a:prstGeom prst="line">
            <a:avLst/>
          </a:prstGeom>
          <a:ln w="76200">
            <a:solidFill>
              <a:schemeClr val="tx1">
                <a:lumMod val="75000"/>
                <a:lumOff val="2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18130" y="2399474"/>
            <a:ext cx="3420899" cy="6501"/>
          </a:xfrm>
          <a:prstGeom prst="line">
            <a:avLst/>
          </a:prstGeom>
          <a:ln w="76200">
            <a:solidFill>
              <a:schemeClr val="tx1">
                <a:lumMod val="75000"/>
                <a:lumOff val="2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427" y="2817561"/>
            <a:ext cx="752734" cy="500121"/>
          </a:xfrm>
          <a:prstGeom prst="rect">
            <a:avLst/>
          </a:prstGeom>
          <a:noFill/>
        </p:spPr>
        <p:txBody>
          <a:bodyPr wrap="none" lIns="68562" tIns="34282" rIns="68562" bIns="34282" rtlCol="0">
            <a:spAutoFit/>
          </a:bodyPr>
          <a:lstStyle/>
          <a:p>
            <a:pPr algn="ctr"/>
            <a:r>
              <a:rPr lang="en-US" sz="1400" b="1" dirty="0">
                <a:solidFill>
                  <a:srgbClr val="FFFFFF"/>
                </a:solidFill>
              </a:rPr>
              <a:t>Physical</a:t>
            </a:r>
          </a:p>
          <a:p>
            <a:pPr algn="ctr"/>
            <a:r>
              <a:rPr lang="en-US" sz="1400" b="1" dirty="0">
                <a:solidFill>
                  <a:srgbClr val="FFFFFF"/>
                </a:solidFill>
              </a:rPr>
              <a:t>server</a:t>
            </a:r>
          </a:p>
        </p:txBody>
      </p:sp>
      <p:sp>
        <p:nvSpPr>
          <p:cNvPr id="11" name="TextBox 10"/>
          <p:cNvSpPr txBox="1"/>
          <p:nvPr/>
        </p:nvSpPr>
        <p:spPr>
          <a:xfrm>
            <a:off x="913161" y="1935662"/>
            <a:ext cx="851799" cy="315455"/>
          </a:xfrm>
          <a:prstGeom prst="rect">
            <a:avLst/>
          </a:prstGeom>
          <a:noFill/>
        </p:spPr>
        <p:txBody>
          <a:bodyPr wrap="none" lIns="68562" tIns="34282" rIns="68562" bIns="34282" rtlCol="0">
            <a:spAutoFit/>
          </a:bodyPr>
          <a:lstStyle/>
          <a:p>
            <a:pPr algn="ctr"/>
            <a:r>
              <a:rPr lang="en-US" sz="1600" b="1" dirty="0">
                <a:solidFill>
                  <a:srgbClr val="FFFFFF"/>
                </a:solidFill>
              </a:rPr>
              <a:t>Blue VM</a:t>
            </a:r>
          </a:p>
        </p:txBody>
      </p:sp>
      <p:sp>
        <p:nvSpPr>
          <p:cNvPr id="12" name="TextBox 11"/>
          <p:cNvSpPr txBox="1"/>
          <p:nvPr/>
        </p:nvSpPr>
        <p:spPr>
          <a:xfrm>
            <a:off x="2249403" y="1935662"/>
            <a:ext cx="803389" cy="315455"/>
          </a:xfrm>
          <a:prstGeom prst="rect">
            <a:avLst/>
          </a:prstGeom>
          <a:noFill/>
        </p:spPr>
        <p:txBody>
          <a:bodyPr wrap="none" lIns="68562" tIns="34282" rIns="68562" bIns="34282" rtlCol="0">
            <a:spAutoFit/>
          </a:bodyPr>
          <a:lstStyle/>
          <a:p>
            <a:pPr algn="ctr"/>
            <a:r>
              <a:rPr lang="en-US" sz="1600" b="1" dirty="0">
                <a:solidFill>
                  <a:srgbClr val="FFFFFF"/>
                </a:solidFill>
              </a:rPr>
              <a:t>Red VM</a:t>
            </a:r>
          </a:p>
        </p:txBody>
      </p:sp>
      <p:grpSp>
        <p:nvGrpSpPr>
          <p:cNvPr id="13" name="Group 12"/>
          <p:cNvGrpSpPr/>
          <p:nvPr/>
        </p:nvGrpSpPr>
        <p:grpSpPr>
          <a:xfrm>
            <a:off x="5125929" y="1045785"/>
            <a:ext cx="1519039" cy="966798"/>
            <a:chOff x="6833089" y="1066800"/>
            <a:chExt cx="2025672" cy="1289064"/>
          </a:xfrm>
        </p:grpSpPr>
        <p:sp>
          <p:nvSpPr>
            <p:cNvPr id="14" name="Cloud 13"/>
            <p:cNvSpPr/>
            <p:nvPr/>
          </p:nvSpPr>
          <p:spPr>
            <a:xfrm>
              <a:off x="6833089" y="1066800"/>
              <a:ext cx="2025672" cy="1289064"/>
            </a:xfrm>
            <a:prstGeom prst="cloud">
              <a:avLst/>
            </a:prstGeom>
            <a:ln>
              <a:solidFill>
                <a:srgbClr val="3366CC"/>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lIns="0" tIns="0" rIns="0" bIns="0" rtlCol="0" anchor="t"/>
            <a:lstStyle/>
            <a:p>
              <a:pPr algn="ctr"/>
              <a:endParaRPr lang="en-US" sz="1300" b="1" dirty="0">
                <a:solidFill>
                  <a:srgbClr val="969696"/>
                </a:solidFill>
              </a:endParaRPr>
            </a:p>
          </p:txBody>
        </p:sp>
        <p:cxnSp>
          <p:nvCxnSpPr>
            <p:cNvPr id="15" name="Straight Connector 14"/>
            <p:cNvCxnSpPr/>
            <p:nvPr/>
          </p:nvCxnSpPr>
          <p:spPr>
            <a:xfrm>
              <a:off x="7149486" y="1686246"/>
              <a:ext cx="1463040" cy="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
          <p:nvSpPr>
            <p:cNvPr id="16" name="Rounded Rectangle 15"/>
            <p:cNvSpPr/>
            <p:nvPr/>
          </p:nvSpPr>
          <p:spPr>
            <a:xfrm>
              <a:off x="7554924" y="1295400"/>
              <a:ext cx="276573" cy="258738"/>
            </a:xfrm>
            <a:prstGeom prst="roundRect">
              <a:avLst/>
            </a:prstGeom>
            <a:solidFill>
              <a:srgbClr val="00B0F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rgbClr val="FFFFFF"/>
                </a:solidFill>
              </a:endParaRPr>
            </a:p>
          </p:txBody>
        </p:sp>
        <p:cxnSp>
          <p:nvCxnSpPr>
            <p:cNvPr id="17" name="Straight Connector 16"/>
            <p:cNvCxnSpPr/>
            <p:nvPr/>
          </p:nvCxnSpPr>
          <p:spPr>
            <a:xfrm>
              <a:off x="7462850" y="1686248"/>
              <a:ext cx="171" cy="11557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7874572" y="1686248"/>
              <a:ext cx="2791" cy="11557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8291533" y="1686248"/>
              <a:ext cx="172" cy="115570"/>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rot="16200000" flipH="1">
              <a:off x="7638514" y="1608835"/>
              <a:ext cx="109566" cy="172"/>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rot="5400000">
              <a:off x="8006645" y="1608836"/>
              <a:ext cx="109568" cy="173"/>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
          <p:nvSpPr>
            <p:cNvPr id="22" name="Rounded Rectangle 21"/>
            <p:cNvSpPr/>
            <p:nvPr/>
          </p:nvSpPr>
          <p:spPr>
            <a:xfrm>
              <a:off x="7923228" y="1295400"/>
              <a:ext cx="276573" cy="258738"/>
            </a:xfrm>
            <a:prstGeom prst="roundRect">
              <a:avLst/>
            </a:prstGeom>
            <a:solidFill>
              <a:srgbClr val="00B0F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rgbClr val="FFFFFF"/>
                </a:solidFill>
              </a:endParaRPr>
            </a:p>
          </p:txBody>
        </p:sp>
        <p:sp>
          <p:nvSpPr>
            <p:cNvPr id="23" name="Rounded Rectangle 22"/>
            <p:cNvSpPr/>
            <p:nvPr/>
          </p:nvSpPr>
          <p:spPr>
            <a:xfrm>
              <a:off x="7739076" y="1801818"/>
              <a:ext cx="276573" cy="258738"/>
            </a:xfrm>
            <a:prstGeom prst="roundRect">
              <a:avLst/>
            </a:prstGeom>
            <a:solidFill>
              <a:srgbClr val="00B0F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rgbClr val="FFFFFF"/>
                </a:solidFill>
              </a:endParaRPr>
            </a:p>
          </p:txBody>
        </p:sp>
        <p:sp>
          <p:nvSpPr>
            <p:cNvPr id="24" name="Rounded Rectangle 23"/>
            <p:cNvSpPr/>
            <p:nvPr/>
          </p:nvSpPr>
          <p:spPr>
            <a:xfrm>
              <a:off x="7324734" y="1801818"/>
              <a:ext cx="276573" cy="258738"/>
            </a:xfrm>
            <a:prstGeom prst="roundRect">
              <a:avLst/>
            </a:prstGeom>
            <a:solidFill>
              <a:srgbClr val="00B0F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rgbClr val="FFFFFF"/>
                </a:solidFill>
              </a:endParaRPr>
            </a:p>
          </p:txBody>
        </p:sp>
        <p:sp>
          <p:nvSpPr>
            <p:cNvPr id="25" name="Rounded Rectangle 24"/>
            <p:cNvSpPr/>
            <p:nvPr/>
          </p:nvSpPr>
          <p:spPr>
            <a:xfrm>
              <a:off x="8153418" y="1801818"/>
              <a:ext cx="276573" cy="258738"/>
            </a:xfrm>
            <a:prstGeom prst="roundRect">
              <a:avLst/>
            </a:prstGeom>
            <a:solidFill>
              <a:srgbClr val="00B0F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rgbClr val="FFFFFF"/>
                </a:solidFill>
              </a:endParaRPr>
            </a:p>
          </p:txBody>
        </p:sp>
        <p:sp>
          <p:nvSpPr>
            <p:cNvPr id="26" name="Rounded Rectangle 25"/>
            <p:cNvSpPr/>
            <p:nvPr/>
          </p:nvSpPr>
          <p:spPr>
            <a:xfrm>
              <a:off x="7186275" y="1295400"/>
              <a:ext cx="276573" cy="258738"/>
            </a:xfrm>
            <a:prstGeom prst="roundRect">
              <a:avLst/>
            </a:prstGeom>
            <a:solidFill>
              <a:srgbClr val="00B0F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rgbClr val="FFFFFF"/>
                </a:solidFill>
              </a:endParaRPr>
            </a:p>
          </p:txBody>
        </p:sp>
        <p:cxnSp>
          <p:nvCxnSpPr>
            <p:cNvPr id="27" name="Straight Connector 26"/>
            <p:cNvCxnSpPr/>
            <p:nvPr/>
          </p:nvCxnSpPr>
          <p:spPr>
            <a:xfrm rot="16200000" flipH="1">
              <a:off x="7269865" y="1608835"/>
              <a:ext cx="109566" cy="172"/>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sp>
          <p:nvSpPr>
            <p:cNvPr id="28" name="Rounded Rectangle 27"/>
            <p:cNvSpPr/>
            <p:nvPr/>
          </p:nvSpPr>
          <p:spPr>
            <a:xfrm>
              <a:off x="8245149" y="1295400"/>
              <a:ext cx="276573" cy="258738"/>
            </a:xfrm>
            <a:prstGeom prst="roundRect">
              <a:avLst/>
            </a:prstGeom>
            <a:solidFill>
              <a:srgbClr val="00B0F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00">
                <a:solidFill>
                  <a:srgbClr val="FFFFFF"/>
                </a:solidFill>
              </a:endParaRPr>
            </a:p>
          </p:txBody>
        </p:sp>
        <p:cxnSp>
          <p:nvCxnSpPr>
            <p:cNvPr id="29" name="Straight Connector 28"/>
            <p:cNvCxnSpPr/>
            <p:nvPr/>
          </p:nvCxnSpPr>
          <p:spPr>
            <a:xfrm rot="16200000" flipH="1">
              <a:off x="8328739" y="1608835"/>
              <a:ext cx="109566" cy="172"/>
            </a:xfrm>
            <a:prstGeom prst="line">
              <a:avLst/>
            </a:prstGeom>
            <a:ln>
              <a:solidFill>
                <a:srgbClr val="0070C0"/>
              </a:solidFill>
            </a:ln>
          </p:spPr>
          <p:style>
            <a:lnRef idx="2">
              <a:schemeClr val="accent2"/>
            </a:lnRef>
            <a:fillRef idx="0">
              <a:schemeClr val="accent2"/>
            </a:fillRef>
            <a:effectRef idx="1">
              <a:schemeClr val="accent2"/>
            </a:effectRef>
            <a:fontRef idx="minor">
              <a:schemeClr val="tx1"/>
            </a:fontRef>
          </p:style>
        </p:cxnSp>
      </p:grpSp>
      <p:sp>
        <p:nvSpPr>
          <p:cNvPr id="30" name="TextBox 29"/>
          <p:cNvSpPr txBox="1"/>
          <p:nvPr/>
        </p:nvSpPr>
        <p:spPr>
          <a:xfrm>
            <a:off x="5237438" y="2000504"/>
            <a:ext cx="1296024" cy="315455"/>
          </a:xfrm>
          <a:prstGeom prst="rect">
            <a:avLst/>
          </a:prstGeom>
          <a:noFill/>
        </p:spPr>
        <p:txBody>
          <a:bodyPr wrap="none" lIns="68562" tIns="34282" rIns="68562" bIns="34282" rtlCol="0">
            <a:spAutoFit/>
          </a:bodyPr>
          <a:lstStyle/>
          <a:p>
            <a:pPr algn="ctr"/>
            <a:r>
              <a:rPr lang="en-US" sz="1600" b="1" dirty="0">
                <a:solidFill>
                  <a:srgbClr val="FFFFFF"/>
                </a:solidFill>
              </a:rPr>
              <a:t>Blue network</a:t>
            </a:r>
          </a:p>
        </p:txBody>
      </p:sp>
      <p:grpSp>
        <p:nvGrpSpPr>
          <p:cNvPr id="31" name="Group 30"/>
          <p:cNvGrpSpPr/>
          <p:nvPr/>
        </p:nvGrpSpPr>
        <p:grpSpPr>
          <a:xfrm>
            <a:off x="6742525" y="1045785"/>
            <a:ext cx="1519039" cy="966798"/>
            <a:chOff x="8988856" y="1066800"/>
            <a:chExt cx="2025672" cy="1289064"/>
          </a:xfrm>
        </p:grpSpPr>
        <p:sp>
          <p:nvSpPr>
            <p:cNvPr id="32" name="Cloud 31"/>
            <p:cNvSpPr/>
            <p:nvPr/>
          </p:nvSpPr>
          <p:spPr>
            <a:xfrm>
              <a:off x="8988856" y="1066800"/>
              <a:ext cx="2025672" cy="1289064"/>
            </a:xfrm>
            <a:prstGeom prst="cloud">
              <a:avLst/>
            </a:prstGeom>
            <a:ln>
              <a:solidFill>
                <a:srgbClr val="C00000"/>
              </a:solidFill>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endParaRPr lang="en-US" sz="900" dirty="0">
                <a:solidFill>
                  <a:srgbClr val="000000"/>
                </a:solidFill>
              </a:endParaRPr>
            </a:p>
          </p:txBody>
        </p:sp>
        <p:cxnSp>
          <p:nvCxnSpPr>
            <p:cNvPr id="33" name="Straight Connector 32"/>
            <p:cNvCxnSpPr/>
            <p:nvPr/>
          </p:nvCxnSpPr>
          <p:spPr>
            <a:xfrm flipH="1" flipV="1">
              <a:off x="9417951" y="1713472"/>
              <a:ext cx="1280160" cy="1"/>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cxnSp>
          <p:nvCxnSpPr>
            <p:cNvPr id="34" name="Straight Connector 33"/>
            <p:cNvCxnSpPr/>
            <p:nvPr/>
          </p:nvCxnSpPr>
          <p:spPr>
            <a:xfrm rot="16200000" flipV="1">
              <a:off x="9549882" y="1639689"/>
              <a:ext cx="147044" cy="521"/>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cxnSp>
          <p:nvCxnSpPr>
            <p:cNvPr id="35" name="Straight Connector 34"/>
            <p:cNvCxnSpPr/>
            <p:nvPr/>
          </p:nvCxnSpPr>
          <p:spPr>
            <a:xfrm rot="5400000" flipH="1" flipV="1">
              <a:off x="9959941" y="1644144"/>
              <a:ext cx="155604" cy="173"/>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cxnSp>
          <p:nvCxnSpPr>
            <p:cNvPr id="36" name="Straight Connector 35"/>
            <p:cNvCxnSpPr/>
            <p:nvPr/>
          </p:nvCxnSpPr>
          <p:spPr>
            <a:xfrm rot="5400000" flipH="1" flipV="1">
              <a:off x="10420321" y="1644144"/>
              <a:ext cx="155604" cy="173"/>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cxnSp>
          <p:nvCxnSpPr>
            <p:cNvPr id="37" name="Straight Connector 36"/>
            <p:cNvCxnSpPr/>
            <p:nvPr/>
          </p:nvCxnSpPr>
          <p:spPr>
            <a:xfrm rot="5400000" flipH="1" flipV="1">
              <a:off x="9683541" y="1799748"/>
              <a:ext cx="155604" cy="172"/>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cxnSp>
          <p:nvCxnSpPr>
            <p:cNvPr id="38" name="Straight Connector 37"/>
            <p:cNvCxnSpPr/>
            <p:nvPr/>
          </p:nvCxnSpPr>
          <p:spPr>
            <a:xfrm rot="16200000" flipV="1">
              <a:off x="10236170" y="1799747"/>
              <a:ext cx="155604" cy="173"/>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sp>
          <p:nvSpPr>
            <p:cNvPr id="39" name="Rounded Rectangle 38"/>
            <p:cNvSpPr/>
            <p:nvPr/>
          </p:nvSpPr>
          <p:spPr>
            <a:xfrm>
              <a:off x="9622970" y="1877636"/>
              <a:ext cx="276573" cy="258738"/>
            </a:xfrm>
            <a:prstGeom prst="roundRect">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00">
                <a:solidFill>
                  <a:srgbClr val="FF0000"/>
                </a:solidFill>
              </a:endParaRPr>
            </a:p>
          </p:txBody>
        </p:sp>
        <p:sp>
          <p:nvSpPr>
            <p:cNvPr id="40" name="Rounded Rectangle 39"/>
            <p:cNvSpPr/>
            <p:nvPr/>
          </p:nvSpPr>
          <p:spPr>
            <a:xfrm>
              <a:off x="9484856" y="1307690"/>
              <a:ext cx="276573" cy="258738"/>
            </a:xfrm>
            <a:prstGeom prst="roundRect">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00">
                <a:solidFill>
                  <a:srgbClr val="FF0000"/>
                </a:solidFill>
              </a:endParaRPr>
            </a:p>
          </p:txBody>
        </p:sp>
        <p:sp>
          <p:nvSpPr>
            <p:cNvPr id="41" name="Rounded Rectangle 40"/>
            <p:cNvSpPr/>
            <p:nvPr/>
          </p:nvSpPr>
          <p:spPr>
            <a:xfrm>
              <a:off x="9899543" y="1307690"/>
              <a:ext cx="276573" cy="258738"/>
            </a:xfrm>
            <a:prstGeom prst="roundRect">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00">
                <a:solidFill>
                  <a:srgbClr val="FF0000"/>
                </a:solidFill>
              </a:endParaRPr>
            </a:p>
          </p:txBody>
        </p:sp>
        <p:sp>
          <p:nvSpPr>
            <p:cNvPr id="42" name="Rounded Rectangle 41"/>
            <p:cNvSpPr/>
            <p:nvPr/>
          </p:nvSpPr>
          <p:spPr>
            <a:xfrm>
              <a:off x="10359923" y="1307690"/>
              <a:ext cx="276573" cy="258738"/>
            </a:xfrm>
            <a:prstGeom prst="roundRect">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00">
                <a:solidFill>
                  <a:srgbClr val="FF0000"/>
                </a:solidFill>
              </a:endParaRPr>
            </a:p>
          </p:txBody>
        </p:sp>
        <p:sp>
          <p:nvSpPr>
            <p:cNvPr id="43" name="Rounded Rectangle 42"/>
            <p:cNvSpPr/>
            <p:nvPr/>
          </p:nvSpPr>
          <p:spPr>
            <a:xfrm>
              <a:off x="10175771" y="1877636"/>
              <a:ext cx="276573" cy="258738"/>
            </a:xfrm>
            <a:prstGeom prst="roundRect">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00">
                <a:solidFill>
                  <a:srgbClr val="FF0000"/>
                </a:solidFill>
              </a:endParaRPr>
            </a:p>
          </p:txBody>
        </p:sp>
      </p:grpSp>
      <p:sp>
        <p:nvSpPr>
          <p:cNvPr id="44" name="TextBox 43"/>
          <p:cNvSpPr txBox="1"/>
          <p:nvPr/>
        </p:nvSpPr>
        <p:spPr>
          <a:xfrm>
            <a:off x="6878238" y="2000504"/>
            <a:ext cx="1247613" cy="315455"/>
          </a:xfrm>
          <a:prstGeom prst="rect">
            <a:avLst/>
          </a:prstGeom>
          <a:noFill/>
        </p:spPr>
        <p:txBody>
          <a:bodyPr wrap="none" lIns="68562" tIns="34282" rIns="68562" bIns="34282" rtlCol="0">
            <a:spAutoFit/>
          </a:bodyPr>
          <a:lstStyle/>
          <a:p>
            <a:pPr algn="ctr"/>
            <a:r>
              <a:rPr lang="en-US" sz="1600" b="1" dirty="0">
                <a:solidFill>
                  <a:srgbClr val="FFFFFF"/>
                </a:solidFill>
              </a:rPr>
              <a:t>Red network</a:t>
            </a:r>
          </a:p>
        </p:txBody>
      </p:sp>
      <p:sp>
        <p:nvSpPr>
          <p:cNvPr id="49" name="TextBox 48"/>
          <p:cNvSpPr txBox="1"/>
          <p:nvPr/>
        </p:nvSpPr>
        <p:spPr>
          <a:xfrm>
            <a:off x="3733801" y="2226351"/>
            <a:ext cx="1308527" cy="315455"/>
          </a:xfrm>
          <a:prstGeom prst="rect">
            <a:avLst/>
          </a:prstGeom>
          <a:noFill/>
        </p:spPr>
        <p:txBody>
          <a:bodyPr wrap="none" lIns="68562" tIns="34282" rIns="68562" bIns="34282" rtlCol="0">
            <a:spAutoFit/>
          </a:bodyPr>
          <a:lstStyle/>
          <a:p>
            <a:r>
              <a:rPr lang="en-US" sz="1600" b="1" i="1" dirty="0">
                <a:solidFill>
                  <a:srgbClr val="FFFFFF"/>
                </a:solidFill>
              </a:rPr>
              <a:t>Virtualization</a:t>
            </a:r>
          </a:p>
        </p:txBody>
      </p:sp>
      <p:sp>
        <p:nvSpPr>
          <p:cNvPr id="53" name="Right Arrow 52"/>
          <p:cNvSpPr/>
          <p:nvPr/>
        </p:nvSpPr>
        <p:spPr>
          <a:xfrm>
            <a:off x="4045773" y="3960671"/>
            <a:ext cx="685525" cy="609600"/>
          </a:xfrm>
          <a:prstGeom prst="rightArrow">
            <a:avLst/>
          </a:prstGeom>
          <a:gradFill rotWithShape="1">
            <a:gsLst>
              <a:gs pos="0">
                <a:srgbClr val="FFBE0A">
                  <a:shade val="51000"/>
                  <a:satMod val="130000"/>
                </a:srgbClr>
              </a:gs>
              <a:gs pos="80000">
                <a:srgbClr val="FFBE0A">
                  <a:shade val="93000"/>
                  <a:satMod val="130000"/>
                </a:srgbClr>
              </a:gs>
              <a:gs pos="100000">
                <a:srgbClr val="FFBE0A">
                  <a:shade val="94000"/>
                  <a:satMod val="135000"/>
                </a:srgbClr>
              </a:gs>
            </a:gsLst>
            <a:lin ang="16200000" scaled="0"/>
          </a:gradFill>
          <a:ln w="9525" cap="flat" cmpd="sng" algn="ctr">
            <a:solidFill>
              <a:srgbClr val="FFBE0A">
                <a:shade val="95000"/>
                <a:satMod val="105000"/>
              </a:srgbClr>
            </a:solidFill>
            <a:prstDash val="solid"/>
          </a:ln>
          <a:effectLst>
            <a:outerShdw blurRad="40000" dist="23000" dir="5400000" rotWithShape="0">
              <a:srgbClr val="000000">
                <a:alpha val="35000"/>
              </a:srgbClr>
            </a:outerShdw>
          </a:effectLst>
        </p:spPr>
        <p:txBody>
          <a:bodyPr lIns="68589" tIns="34295" rIns="68589" bIns="34295" rtlCol="0" anchor="ctr"/>
          <a:lstStyle/>
          <a:p>
            <a:pPr algn="ctr" defTabSz="685891"/>
            <a:endParaRPr lang="en-US" sz="1400" kern="0">
              <a:solidFill>
                <a:prstClr val="white"/>
              </a:solidFill>
              <a:latin typeface="Segoe UI"/>
            </a:endParaRPr>
          </a:p>
        </p:txBody>
      </p:sp>
      <p:sp>
        <p:nvSpPr>
          <p:cNvPr id="55" name="TextBox 54"/>
          <p:cNvSpPr txBox="1"/>
          <p:nvPr/>
        </p:nvSpPr>
        <p:spPr>
          <a:xfrm>
            <a:off x="4754691" y="2806011"/>
            <a:ext cx="893347" cy="523220"/>
          </a:xfrm>
          <a:prstGeom prst="rect">
            <a:avLst/>
          </a:prstGeom>
          <a:noFill/>
        </p:spPr>
        <p:txBody>
          <a:bodyPr wrap="none" rtlCol="0">
            <a:spAutoFit/>
          </a:bodyPr>
          <a:lstStyle/>
          <a:p>
            <a:r>
              <a:rPr lang="en-US" sz="1400" b="1" dirty="0">
                <a:solidFill>
                  <a:srgbClr val="FFFFFF"/>
                </a:solidFill>
              </a:rPr>
              <a:t>Physical</a:t>
            </a:r>
          </a:p>
          <a:p>
            <a:pPr algn="ctr"/>
            <a:r>
              <a:rPr lang="en-US" sz="1400" b="1" dirty="0">
                <a:solidFill>
                  <a:srgbClr val="FFFFFF"/>
                </a:solidFill>
              </a:rPr>
              <a:t>network</a:t>
            </a:r>
          </a:p>
        </p:txBody>
      </p:sp>
      <p:sp>
        <p:nvSpPr>
          <p:cNvPr id="80" name="Rounded Rectangle 79"/>
          <p:cNvSpPr/>
          <p:nvPr/>
        </p:nvSpPr>
        <p:spPr bwMode="auto">
          <a:xfrm>
            <a:off x="2303624" y="1394297"/>
            <a:ext cx="694946" cy="552390"/>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81" name="Rounded Rectangle 80"/>
          <p:cNvSpPr/>
          <p:nvPr/>
        </p:nvSpPr>
        <p:spPr bwMode="auto">
          <a:xfrm>
            <a:off x="988740" y="1395759"/>
            <a:ext cx="700640" cy="546383"/>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a:t>
            </a:r>
          </a:p>
        </p:txBody>
      </p:sp>
      <p:grpSp>
        <p:nvGrpSpPr>
          <p:cNvPr id="82" name="Group 81"/>
          <p:cNvGrpSpPr>
            <a:grpSpLocks noChangeAspect="1"/>
          </p:cNvGrpSpPr>
          <p:nvPr/>
        </p:nvGrpSpPr>
        <p:grpSpPr>
          <a:xfrm>
            <a:off x="919037" y="2917105"/>
            <a:ext cx="2798037" cy="220898"/>
            <a:chOff x="845547" y="4689072"/>
            <a:chExt cx="3380509" cy="299262"/>
          </a:xfrm>
        </p:grpSpPr>
        <p:sp>
          <p:nvSpPr>
            <p:cNvPr id="83" name="Rectangle 8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Oval 8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Oval 8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Oval 8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Oval 8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768" y="2478705"/>
            <a:ext cx="1649946" cy="9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740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243"/>
                                        </p:tgtEl>
                                        <p:attrNameLst>
                                          <p:attrName>style.visibility</p:attrName>
                                        </p:attrNameLst>
                                      </p:cBhvr>
                                      <p:to>
                                        <p:strVal val="visible"/>
                                      </p:to>
                                    </p:set>
                                    <p:animEffect transition="in" filter="fade">
                                      <p:cBhvr>
                                        <p:cTn id="13" dur="500"/>
                                        <p:tgtEl>
                                          <p:spTgt spid="102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p:bldP spid="44" grpId="0"/>
      <p:bldP spid="53" grpId="0" animBg="1"/>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a:stCxn id="63" idx="2"/>
            <a:endCxn id="1168" idx="2"/>
          </p:cNvCxnSpPr>
          <p:nvPr/>
        </p:nvCxnSpPr>
        <p:spPr>
          <a:xfrm flipV="1">
            <a:off x="5242567" y="1086343"/>
            <a:ext cx="1877883" cy="552131"/>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14" name="Straight Connector 13"/>
          <p:cNvCxnSpPr>
            <a:endCxn id="71" idx="0"/>
          </p:cNvCxnSpPr>
          <p:nvPr/>
        </p:nvCxnSpPr>
        <p:spPr>
          <a:xfrm flipH="1" flipV="1">
            <a:off x="7697533" y="1093902"/>
            <a:ext cx="813652" cy="506312"/>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15" name="Straight Connector 14"/>
          <p:cNvCxnSpPr/>
          <p:nvPr/>
        </p:nvCxnSpPr>
        <p:spPr>
          <a:xfrm flipH="1" flipV="1">
            <a:off x="8424845" y="1816626"/>
            <a:ext cx="0" cy="342884"/>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16" name="Straight Connector 15"/>
          <p:cNvCxnSpPr>
            <a:stCxn id="45" idx="0"/>
            <a:endCxn id="54" idx="0"/>
          </p:cNvCxnSpPr>
          <p:nvPr/>
        </p:nvCxnSpPr>
        <p:spPr>
          <a:xfrm flipV="1">
            <a:off x="4059272" y="1793200"/>
            <a:ext cx="360603" cy="282457"/>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17" name="Straight Connector 16"/>
          <p:cNvCxnSpPr>
            <a:stCxn id="980" idx="2"/>
            <a:endCxn id="57" idx="0"/>
          </p:cNvCxnSpPr>
          <p:nvPr/>
        </p:nvCxnSpPr>
        <p:spPr>
          <a:xfrm flipH="1" flipV="1">
            <a:off x="5242567" y="1793200"/>
            <a:ext cx="672442" cy="407149"/>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21" name="Straight Connector 20"/>
          <p:cNvCxnSpPr>
            <a:stCxn id="60" idx="2"/>
            <a:endCxn id="539" idx="3"/>
          </p:cNvCxnSpPr>
          <p:nvPr/>
        </p:nvCxnSpPr>
        <p:spPr>
          <a:xfrm flipV="1">
            <a:off x="4419873" y="1072030"/>
            <a:ext cx="777672" cy="566444"/>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22" name="Straight Connector 21"/>
          <p:cNvCxnSpPr>
            <a:stCxn id="67" idx="0"/>
            <a:endCxn id="72" idx="2"/>
          </p:cNvCxnSpPr>
          <p:nvPr/>
        </p:nvCxnSpPr>
        <p:spPr>
          <a:xfrm>
            <a:off x="5847123" y="1093902"/>
            <a:ext cx="1705580" cy="544572"/>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grpSp>
        <p:nvGrpSpPr>
          <p:cNvPr id="1003" name="Group 1002"/>
          <p:cNvGrpSpPr/>
          <p:nvPr/>
        </p:nvGrpSpPr>
        <p:grpSpPr>
          <a:xfrm>
            <a:off x="7292004" y="1610902"/>
            <a:ext cx="1305305" cy="182880"/>
            <a:chOff x="4346689" y="4806477"/>
            <a:chExt cx="1305305" cy="201168"/>
          </a:xfrm>
        </p:grpSpPr>
        <p:sp>
          <p:nvSpPr>
            <p:cNvPr id="1004" name="Rectangle 1003"/>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5" name="Rectangle 1004"/>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6" name="Rectangle 1005"/>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7" name="Oval 1006"/>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8" name="Oval 1007"/>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9" name="Oval 1008"/>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0" name="Oval 1009"/>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1" name="Rectangle 1010"/>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2" name="Rectangle 1011"/>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3" name="Rectangle 1012"/>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4" name="Rectangle 1013"/>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5" name="Rectangle 1014"/>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6" name="Rectangle 1015"/>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7" name="Rectangle 1016"/>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8" name="Rectangle 1017"/>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9" name="Rectangle 1018"/>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0" name="Rectangle 1019"/>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1" name="Rectangle 1020"/>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2" name="Rectangle 1021"/>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3" name="Rectangle 1022"/>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4" name="Rectangle 1023"/>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5" name="Rectangle 1024"/>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6" name="Rectangle 1025"/>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7" name="Rectangle 1026"/>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8" name="Rectangle 1027"/>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9" name="Rectangle 1028"/>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0" name="Rectangle 1029"/>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1" name="Rectangle 1030"/>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2" name="Rectangle 1031"/>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3" name="Rectangle 1032"/>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4" name="Rectangle 1033"/>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5" name="Rectangle 1034"/>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6" name="Rectangle 1035"/>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7" name="Rectangle 1036"/>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8" name="Rectangle 1037"/>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9" name="Rectangle 1038"/>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0" name="Rectangle 1039"/>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1" name="Rectangle 1040"/>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2" name="Rectangle 1041"/>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3" name="Rectangle 1042"/>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4" name="Rectangle 1043"/>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5" name="Rectangle 1044"/>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6" name="Rectangle 1045"/>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7" name="Rectangle 1046"/>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8" name="Rectangle 1047"/>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9" name="Rectangle 1048"/>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0" name="Rectangle 1049"/>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1" name="Rectangle 1050"/>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2" name="Rectangle 1051"/>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3" name="Rectangle 1052"/>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4" name="Rectangle 1053"/>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5" name="Rectangle 1054"/>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6" name="Rectangle 1055"/>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7" name="Rectangle 1056"/>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8" name="Rectangle 1057"/>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9" name="Rectangle 1058"/>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0" name="Rectangle 1059"/>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1" name="Rectangle 1060"/>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2" name="Rectangle 1061"/>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3" name="Rectangle 1062"/>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4" name="Rectangle 1063"/>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5" name="Rectangle 1064"/>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6" name="Rectangle 1065"/>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7" name="Rectangle 1066"/>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8" name="Rectangle 1067"/>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9" name="Rectangle 1068"/>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0" name="Rectangle 1069"/>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1" name="Rectangle 1070"/>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2" name="Rectangle 1071"/>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3" name="Rectangle 1072"/>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4" name="Rectangle 1073"/>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5" name="Rectangle 1074"/>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6" name="Rectangle 1075"/>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7" name="Rectangle 1076"/>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8" name="Rectangle 1077"/>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9" name="Rectangle 1078"/>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0" name="Rectangle 1079"/>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1" name="Rectangle 1080"/>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2" name="Rectangle 1081"/>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3" name="Rectangle 1082"/>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4" name="Rectangle 1083"/>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5" name="Rectangle 1084"/>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6" name="Rectangle 1085"/>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7" name="Rectangle 1086"/>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8" name="Rectangle 1087"/>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9" name="Rectangle 1088"/>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0" name="Rectangle 1089"/>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1" name="Rectangle 1090"/>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2" name="Rectangle 1091"/>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3" name="Rectangle 1092"/>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4" name="Rectangle 1093"/>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5" name="Rectangle 1094"/>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6" name="Rectangle 1095"/>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7" name="Rectangle 1096"/>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8" name="Rectangle 1097"/>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99" name="Group 1098"/>
          <p:cNvGrpSpPr/>
          <p:nvPr/>
        </p:nvGrpSpPr>
        <p:grpSpPr>
          <a:xfrm>
            <a:off x="6702251" y="926602"/>
            <a:ext cx="1305305" cy="182880"/>
            <a:chOff x="4346689" y="4806477"/>
            <a:chExt cx="1305305" cy="201168"/>
          </a:xfrm>
        </p:grpSpPr>
        <p:sp>
          <p:nvSpPr>
            <p:cNvPr id="1100" name="Rectangle 1099"/>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1" name="Rectangle 1100"/>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2" name="Rectangle 1101"/>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3" name="Oval 1102"/>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4" name="Oval 1103"/>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5" name="Oval 1104"/>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6" name="Oval 1105"/>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7" name="Rectangle 1106"/>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8" name="Rectangle 1107"/>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9" name="Rectangle 1108"/>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0" name="Rectangle 1109"/>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1" name="Rectangle 1110"/>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2" name="Rectangle 1111"/>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3" name="Rectangle 1112"/>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4" name="Rectangle 1113"/>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5" name="Rectangle 1114"/>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6" name="Rectangle 1115"/>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7" name="Rectangle 1116"/>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8" name="Rectangle 1117"/>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9" name="Rectangle 1118"/>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0" name="Rectangle 1119"/>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1" name="Rectangle 1120"/>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2" name="Rectangle 1121"/>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3" name="Rectangle 1122"/>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4" name="Rectangle 1123"/>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5" name="Rectangle 1124"/>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6" name="Rectangle 1125"/>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7" name="Rectangle 1126"/>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8" name="Rectangle 1127"/>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9" name="Rectangle 1128"/>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0" name="Rectangle 1129"/>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1" name="Rectangle 1130"/>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2" name="Rectangle 1131"/>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3" name="Rectangle 1132"/>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4" name="Rectangle 1133"/>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5" name="Rectangle 1134"/>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6" name="Rectangle 1135"/>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7" name="Rectangle 1136"/>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8" name="Rectangle 1137"/>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9" name="Rectangle 1138"/>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0" name="Rectangle 1139"/>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1" name="Rectangle 1140"/>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2" name="Rectangle 1141"/>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3" name="Rectangle 1142"/>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4" name="Rectangle 1143"/>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5" name="Rectangle 1144"/>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6" name="Rectangle 1145"/>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7" name="Rectangle 1146"/>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8" name="Rectangle 1147"/>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9" name="Rectangle 1148"/>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0" name="Rectangle 1149"/>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1" name="Rectangle 1150"/>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2" name="Rectangle 1151"/>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3" name="Rectangle 1152"/>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4" name="Rectangle 1153"/>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5" name="Rectangle 1154"/>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6" name="Rectangle 1155"/>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7" name="Rectangle 1156"/>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8" name="Rectangle 1157"/>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9" name="Rectangle 1158"/>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0" name="Rectangle 1159"/>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1" name="Rectangle 1160"/>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2" name="Rectangle 1161"/>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3" name="Rectangle 1162"/>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4" name="Rectangle 1163"/>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5" name="Rectangle 1164"/>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6" name="Rectangle 1165"/>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7" name="Rectangle 1166"/>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8" name="Rectangle 1167"/>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9" name="Rectangle 1168"/>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0" name="Rectangle 1169"/>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1" name="Rectangle 1170"/>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2" name="Rectangle 1171"/>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3" name="Rectangle 1172"/>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4" name="Rectangle 1173"/>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5" name="Rectangle 1174"/>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6" name="Rectangle 1175"/>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7" name="Rectangle 1176"/>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8" name="Rectangle 1177"/>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9" name="Rectangle 1178"/>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0" name="Rectangle 1179"/>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1" name="Rectangle 1180"/>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2" name="Rectangle 1181"/>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3" name="Rectangle 1182"/>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4" name="Rectangle 1183"/>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5" name="Rectangle 1184"/>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6" name="Rectangle 1185"/>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7" name="Rectangle 1186"/>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8" name="Rectangle 1187"/>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9" name="Rectangle 1188"/>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0" name="Rectangle 1189"/>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1" name="Rectangle 1190"/>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2" name="Rectangle 1191"/>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3" name="Rectangle 1192"/>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4" name="Rectangle 1193"/>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85" name="Group 584"/>
          <p:cNvGrpSpPr/>
          <p:nvPr/>
        </p:nvGrpSpPr>
        <p:grpSpPr>
          <a:xfrm>
            <a:off x="4189928" y="1610902"/>
            <a:ext cx="1305305" cy="182880"/>
            <a:chOff x="4346689" y="4806477"/>
            <a:chExt cx="1305305" cy="201168"/>
          </a:xfrm>
        </p:grpSpPr>
        <p:sp>
          <p:nvSpPr>
            <p:cNvPr id="586" name="Rectangle 585"/>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7" name="Rectangle 586"/>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8" name="Rectangle 587"/>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9" name="Oval 588"/>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0" name="Oval 589"/>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1" name="Oval 590"/>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2" name="Oval 591"/>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3" name="Rectangle 592"/>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4" name="Rectangle 593"/>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5" name="Rectangle 594"/>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6" name="Rectangle 595"/>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8" name="Rectangle 597"/>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9" name="Rectangle 598"/>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0" name="Rectangle 599"/>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1" name="Rectangle 600"/>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2" name="Rectangle 601"/>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3" name="Rectangle 602"/>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4" name="Rectangle 603"/>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5" name="Rectangle 604"/>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6" name="Rectangle 605"/>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7" name="Rectangle 606"/>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8" name="Rectangle 607"/>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9" name="Rectangle 608"/>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0" name="Rectangle 609"/>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1" name="Rectangle 610"/>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2" name="Rectangle 611"/>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3" name="Rectangle 612"/>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4" name="Rectangle 613"/>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5" name="Rectangle 614"/>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6" name="Rectangle 615"/>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7" name="Rectangle 616"/>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8" name="Rectangle 617"/>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9" name="Rectangle 618"/>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0" name="Rectangle 619"/>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1" name="Rectangle 620"/>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2" name="Rectangle 621"/>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3" name="Rectangle 622"/>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4" name="Rectangle 623"/>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5" name="Rectangle 624"/>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6" name="Rectangle 625"/>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7" name="Rectangle 626"/>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8" name="Rectangle 627"/>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9" name="Rectangle 628"/>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0" name="Rectangle 629"/>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1" name="Rectangle 630"/>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2" name="Rectangle 631"/>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3" name="Rectangle 632"/>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4" name="Rectangle 633"/>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5" name="Rectangle 634"/>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6" name="Rectangle 635"/>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7" name="Rectangle 636"/>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8" name="Rectangle 637"/>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9" name="Rectangle 638"/>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0" name="Rectangle 639"/>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2" name="Rectangle 641"/>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3" name="Rectangle 642"/>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4" name="Rectangle 643"/>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5" name="Rectangle 644"/>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6" name="Rectangle 645"/>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7" name="Rectangle 646"/>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8" name="Rectangle 647"/>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9" name="Rectangle 648"/>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0" name="Rectangle 649"/>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1" name="Rectangle 650"/>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2" name="Rectangle 651"/>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3" name="Rectangle 652"/>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4" name="Rectangle 653"/>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5" name="Rectangle 654"/>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6" name="Rectangle 655"/>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7" name="Rectangle 656"/>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8" name="Rectangle 657"/>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9" name="Rectangle 658"/>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0" name="Rectangle 659"/>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1" name="Rectangle 660"/>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2" name="Rectangle 661"/>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3" name="Rectangle 662"/>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4" name="Rectangle 663"/>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5" name="Rectangle 664"/>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6" name="Rectangle 665"/>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7" name="Rectangle 666"/>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8" name="Rectangle 667"/>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9" name="Rectangle 668"/>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0" name="Rectangle 669"/>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1" name="Rectangle 670"/>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2" name="Rectangle 671"/>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3" name="Rectangle 672"/>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4" name="Rectangle 673"/>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5" name="Rectangle 674"/>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6" name="Rectangle 675"/>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7" name="Rectangle 676"/>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8" name="Rectangle 677"/>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9" name="Rectangle 678"/>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0" name="Rectangle 679"/>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78" name="Group 577"/>
          <p:cNvGrpSpPr/>
          <p:nvPr/>
        </p:nvGrpSpPr>
        <p:grpSpPr>
          <a:xfrm>
            <a:off x="4862705" y="926602"/>
            <a:ext cx="1305305" cy="182880"/>
            <a:chOff x="4346689" y="4806477"/>
            <a:chExt cx="1305305" cy="201168"/>
          </a:xfrm>
        </p:grpSpPr>
        <p:sp>
          <p:nvSpPr>
            <p:cNvPr id="483" name="Rectangle 482"/>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4" name="Rectangle 483"/>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5" name="Rectangle 484"/>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6" name="Oval 485"/>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7" name="Oval 486"/>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8" name="Oval 487"/>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9" name="Oval 488"/>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0" name="Rectangle 489"/>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1" name="Rectangle 490"/>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2" name="Rectangle 491"/>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3" name="Rectangle 492"/>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4" name="Rectangle 493"/>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5" name="Rectangle 494"/>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6" name="Rectangle 495"/>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7" name="Rectangle 496"/>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8" name="Rectangle 497"/>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9" name="Rectangle 498"/>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0" name="Rectangle 499"/>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1" name="Rectangle 500"/>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2" name="Rectangle 501"/>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3" name="Rectangle 502"/>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4" name="Rectangle 503"/>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5" name="Rectangle 504"/>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6" name="Rectangle 505"/>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7" name="Rectangle 506"/>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8" name="Rectangle 507"/>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Rectangle 508"/>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1" name="Rectangle 510"/>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2" name="Rectangle 511"/>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Rectangle 512"/>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Rectangle 513"/>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5" name="Rectangle 514"/>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6" name="Rectangle 515"/>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7" name="Rectangle 516"/>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8" name="Rectangle 517"/>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9" name="Rectangle 518"/>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0" name="Rectangle 519"/>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1" name="Rectangle 520"/>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2" name="Rectangle 521"/>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3" name="Rectangle 522"/>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4" name="Rectangle 523"/>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5" name="Rectangle 524"/>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6" name="Rectangle 525"/>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7" name="Rectangle 526"/>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8" name="Rectangle 527"/>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9" name="Rectangle 528"/>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0" name="Rectangle 529"/>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1" name="Rectangle 530"/>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2" name="Rectangle 531"/>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3" name="Rectangle 532"/>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4" name="Rectangle 533"/>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5" name="Rectangle 534"/>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6" name="Rectangle 535"/>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7" name="Rectangle 536"/>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8" name="Rectangle 537"/>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9" name="Rectangle 538"/>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0" name="Rectangle 539"/>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1" name="Rectangle 540"/>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2" name="Rectangle 541"/>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3" name="Rectangle 542"/>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4" name="Rectangle 543"/>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5" name="Rectangle 544"/>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6" name="Rectangle 545"/>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7" name="Rectangle 546"/>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8" name="Rectangle 547"/>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9" name="Rectangle 548"/>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0" name="Rectangle 549"/>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1" name="Rectangle 550"/>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2" name="Rectangle 551"/>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3" name="Rectangle 552"/>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4" name="Rectangle 553"/>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5" name="Rectangle 554"/>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6" name="Rectangle 555"/>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7" name="Rectangle 556"/>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8" name="Rectangle 557"/>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9" name="Rectangle 558"/>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0" name="Rectangle 559"/>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1" name="Rectangle 560"/>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2" name="Rectangle 561"/>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3" name="Rectangle 562"/>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4" name="Rectangle 563"/>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5" name="Rectangle 564"/>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6" name="Rectangle 565"/>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7" name="Rectangle 566"/>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8" name="Rectangle 567"/>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9" name="Rectangle 568"/>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0" name="Rectangle 569"/>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1" name="Rectangle 570"/>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2" name="Rectangle 571"/>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3" name="Rectangle 572"/>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4" name="Rectangle 573"/>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5" name="Rectangle 574"/>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6" name="Rectangle 575"/>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12942" y="308610"/>
            <a:ext cx="8812525" cy="250069"/>
          </a:xfrm>
        </p:spPr>
        <p:txBody>
          <a:bodyPr/>
          <a:lstStyle/>
          <a:p>
            <a:r>
              <a:rPr lang="en-US" sz="2800" dirty="0" smtClean="0"/>
              <a:t>Using VLANs to isolate VM traffic</a:t>
            </a:r>
            <a:endParaRPr lang="en-US" sz="2800" dirty="0"/>
          </a:p>
        </p:txBody>
      </p:sp>
      <p:sp>
        <p:nvSpPr>
          <p:cNvPr id="18" name="TextBox 17"/>
          <p:cNvSpPr txBox="1"/>
          <p:nvPr/>
        </p:nvSpPr>
        <p:spPr>
          <a:xfrm>
            <a:off x="1040784" y="2890924"/>
            <a:ext cx="1016616" cy="307773"/>
          </a:xfrm>
          <a:prstGeom prst="rect">
            <a:avLst/>
          </a:prstGeom>
          <a:noFill/>
        </p:spPr>
        <p:txBody>
          <a:bodyPr wrap="none" lIns="91436" tIns="45718" rIns="91436" bIns="45718" rtlCol="0">
            <a:spAutoFit/>
          </a:bodyPr>
          <a:lstStyle/>
          <a:p>
            <a:pPr defTabSz="685891">
              <a:defRPr/>
            </a:pPr>
            <a:r>
              <a:rPr lang="en-US" sz="1400" kern="0" dirty="0">
                <a:solidFill>
                  <a:srgbClr val="FFFFFF"/>
                </a:solidFill>
              </a:rPr>
              <a:t>VLAN tags</a:t>
            </a:r>
          </a:p>
        </p:txBody>
      </p:sp>
      <p:sp>
        <p:nvSpPr>
          <p:cNvPr id="19" name="Rounded Rectangle 18"/>
          <p:cNvSpPr/>
          <p:nvPr/>
        </p:nvSpPr>
        <p:spPr>
          <a:xfrm>
            <a:off x="8268021" y="1737136"/>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0" name="Rounded Rectangle 19"/>
          <p:cNvSpPr/>
          <p:nvPr/>
        </p:nvSpPr>
        <p:spPr>
          <a:xfrm>
            <a:off x="8412251" y="1737136"/>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3" name="Rounded Rectangle 22"/>
          <p:cNvSpPr/>
          <p:nvPr/>
        </p:nvSpPr>
        <p:spPr>
          <a:xfrm>
            <a:off x="5084268" y="1093902"/>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4" name="Rounded Rectangle 23"/>
          <p:cNvSpPr/>
          <p:nvPr/>
        </p:nvSpPr>
        <p:spPr>
          <a:xfrm>
            <a:off x="4939810" y="1093902"/>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5" name="TextBox 24"/>
          <p:cNvSpPr txBox="1"/>
          <p:nvPr/>
        </p:nvSpPr>
        <p:spPr>
          <a:xfrm>
            <a:off x="329451" y="2052660"/>
            <a:ext cx="2154748" cy="307773"/>
          </a:xfrm>
          <a:prstGeom prst="rect">
            <a:avLst/>
          </a:prstGeom>
          <a:noFill/>
        </p:spPr>
        <p:txBody>
          <a:bodyPr wrap="none" lIns="91436" tIns="45718" rIns="91436" bIns="45718" rtlCol="0">
            <a:spAutoFit/>
          </a:bodyPr>
          <a:lstStyle/>
          <a:p>
            <a:pPr algn="r" defTabSz="685891">
              <a:defRPr/>
            </a:pPr>
            <a:r>
              <a:rPr lang="en-US" sz="1400" kern="0" dirty="0" smtClean="0">
                <a:solidFill>
                  <a:srgbClr val="FFFFFF"/>
                </a:solidFill>
              </a:rPr>
              <a:t>Top of Rack Switch (</a:t>
            </a:r>
            <a:r>
              <a:rPr lang="en-US" sz="1400" kern="0" dirty="0" err="1" smtClean="0">
                <a:solidFill>
                  <a:srgbClr val="FFFFFF"/>
                </a:solidFill>
              </a:rPr>
              <a:t>ToR</a:t>
            </a:r>
            <a:r>
              <a:rPr lang="en-US" sz="1400" kern="0" dirty="0" smtClean="0">
                <a:solidFill>
                  <a:srgbClr val="FFFFFF"/>
                </a:solidFill>
              </a:rPr>
              <a:t>)</a:t>
            </a:r>
            <a:endParaRPr lang="en-US" sz="1400" kern="0" dirty="0">
              <a:solidFill>
                <a:srgbClr val="FFFFFF"/>
              </a:solidFill>
            </a:endParaRPr>
          </a:p>
        </p:txBody>
      </p:sp>
      <p:sp>
        <p:nvSpPr>
          <p:cNvPr id="26" name="TextBox 25"/>
          <p:cNvSpPr txBox="1"/>
          <p:nvPr/>
        </p:nvSpPr>
        <p:spPr>
          <a:xfrm>
            <a:off x="212943" y="1085634"/>
            <a:ext cx="2271257" cy="307773"/>
          </a:xfrm>
          <a:prstGeom prst="rect">
            <a:avLst/>
          </a:prstGeom>
          <a:noFill/>
        </p:spPr>
        <p:txBody>
          <a:bodyPr wrap="square" lIns="91436" tIns="45718" rIns="91436" bIns="45718" rtlCol="0">
            <a:spAutoFit/>
          </a:bodyPr>
          <a:lstStyle/>
          <a:p>
            <a:pPr algn="r" defTabSz="685891">
              <a:defRPr/>
            </a:pPr>
            <a:r>
              <a:rPr lang="en-US" sz="1400" kern="0" dirty="0" smtClean="0">
                <a:solidFill>
                  <a:srgbClr val="FFFFFF"/>
                </a:solidFill>
              </a:rPr>
              <a:t>Aggregation Switches</a:t>
            </a:r>
            <a:endParaRPr lang="en-US" sz="1400" kern="0" dirty="0">
              <a:solidFill>
                <a:srgbClr val="FFFFFF"/>
              </a:solidFill>
            </a:endParaRPr>
          </a:p>
        </p:txBody>
      </p:sp>
      <p:sp>
        <p:nvSpPr>
          <p:cNvPr id="27" name="Rounded Rectangle 26"/>
          <p:cNvSpPr/>
          <p:nvPr/>
        </p:nvSpPr>
        <p:spPr>
          <a:xfrm>
            <a:off x="436304" y="2979991"/>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8" name="Rounded Rectangle 27"/>
          <p:cNvSpPr/>
          <p:nvPr/>
        </p:nvSpPr>
        <p:spPr>
          <a:xfrm>
            <a:off x="760004" y="2979991"/>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9" name="Rounded Rectangle 28"/>
          <p:cNvSpPr/>
          <p:nvPr/>
        </p:nvSpPr>
        <p:spPr>
          <a:xfrm>
            <a:off x="598154" y="2979991"/>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60" name="Rounded Rectangle 59"/>
          <p:cNvSpPr/>
          <p:nvPr/>
        </p:nvSpPr>
        <p:spPr>
          <a:xfrm>
            <a:off x="4351293" y="1513783"/>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1" name="Rounded Rectangle 60"/>
          <p:cNvSpPr/>
          <p:nvPr/>
        </p:nvSpPr>
        <p:spPr>
          <a:xfrm>
            <a:off x="4497543" y="1513783"/>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3" name="Rounded Rectangle 62"/>
          <p:cNvSpPr/>
          <p:nvPr/>
        </p:nvSpPr>
        <p:spPr>
          <a:xfrm>
            <a:off x="5173987" y="1513783"/>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4" name="Rounded Rectangle 63"/>
          <p:cNvSpPr/>
          <p:nvPr/>
        </p:nvSpPr>
        <p:spPr>
          <a:xfrm>
            <a:off x="5320237" y="1513783"/>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6" name="Rounded Rectangle 65"/>
          <p:cNvSpPr/>
          <p:nvPr/>
        </p:nvSpPr>
        <p:spPr>
          <a:xfrm>
            <a:off x="5923000" y="1093902"/>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7" name="Rounded Rectangle 66"/>
          <p:cNvSpPr/>
          <p:nvPr/>
        </p:nvSpPr>
        <p:spPr>
          <a:xfrm>
            <a:off x="5778543" y="1093902"/>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8" name="Rounded Rectangle 67"/>
          <p:cNvSpPr/>
          <p:nvPr/>
        </p:nvSpPr>
        <p:spPr>
          <a:xfrm>
            <a:off x="6960972" y="1093902"/>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9" name="Rounded Rectangle 68"/>
          <p:cNvSpPr/>
          <p:nvPr/>
        </p:nvSpPr>
        <p:spPr>
          <a:xfrm>
            <a:off x="6824134" y="1093902"/>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0" name="Rounded Rectangle 69"/>
          <p:cNvSpPr/>
          <p:nvPr/>
        </p:nvSpPr>
        <p:spPr>
          <a:xfrm>
            <a:off x="7773411" y="1093902"/>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1" name="Rounded Rectangle 70"/>
          <p:cNvSpPr/>
          <p:nvPr/>
        </p:nvSpPr>
        <p:spPr>
          <a:xfrm>
            <a:off x="7628953" y="1093902"/>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2" name="Rounded Rectangle 71"/>
          <p:cNvSpPr/>
          <p:nvPr/>
        </p:nvSpPr>
        <p:spPr>
          <a:xfrm>
            <a:off x="7484123" y="1513783"/>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3" name="Rounded Rectangle 72"/>
          <p:cNvSpPr/>
          <p:nvPr/>
        </p:nvSpPr>
        <p:spPr>
          <a:xfrm>
            <a:off x="7339666" y="1513783"/>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4" name="Rounded Rectangle 73"/>
          <p:cNvSpPr/>
          <p:nvPr/>
        </p:nvSpPr>
        <p:spPr>
          <a:xfrm>
            <a:off x="8412251" y="1513783"/>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5" name="Rounded Rectangle 74"/>
          <p:cNvSpPr/>
          <p:nvPr/>
        </p:nvSpPr>
        <p:spPr>
          <a:xfrm>
            <a:off x="8270439" y="1513783"/>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86" name="TextBox 85"/>
          <p:cNvSpPr txBox="1"/>
          <p:nvPr/>
        </p:nvSpPr>
        <p:spPr>
          <a:xfrm>
            <a:off x="709085" y="4434541"/>
            <a:ext cx="7774425" cy="510778"/>
          </a:xfrm>
          <a:prstGeom prst="roundRect">
            <a:avLst/>
          </a:prstGeom>
          <a:solidFill>
            <a:schemeClr val="accent1"/>
          </a:solidFill>
          <a:ln w="6350" cmpd="sng" algn="ctr">
            <a:solidFill>
              <a:schemeClr val="accent1">
                <a:lumMod val="50000"/>
                <a:alpha val="70000"/>
              </a:schemeClr>
            </a:solidFill>
            <a:round/>
            <a:headEnd/>
            <a:tailEnd/>
          </a:ln>
          <a:effectLst/>
        </p:spPr>
        <p:txBody>
          <a:bodyPr anchor="b">
            <a:spAutoFit/>
          </a:bodyPr>
          <a:lstStyle>
            <a:defPPr>
              <a:defRPr lang="en-US"/>
            </a:defPPr>
            <a:lvl1pPr algn="ctr">
              <a:defRPr sz="2400">
                <a:latin typeface="Segoe UI Light" pitchFamily="34" charset="0"/>
              </a:defRPr>
            </a:lvl1pPr>
          </a:lstStyle>
          <a:p>
            <a:r>
              <a:rPr lang="en-US" dirty="0"/>
              <a:t>Requires Network Admins to configure VLANs and Subnets</a:t>
            </a:r>
          </a:p>
        </p:txBody>
      </p:sp>
      <p:sp>
        <p:nvSpPr>
          <p:cNvPr id="90" name="Rectangle 89"/>
          <p:cNvSpPr/>
          <p:nvPr/>
        </p:nvSpPr>
        <p:spPr bwMode="auto">
          <a:xfrm>
            <a:off x="2931315" y="2140614"/>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2931315" y="4137055"/>
            <a:ext cx="1374005" cy="144564"/>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92" name="Group 91"/>
          <p:cNvGrpSpPr/>
          <p:nvPr/>
        </p:nvGrpSpPr>
        <p:grpSpPr>
          <a:xfrm>
            <a:off x="2950227" y="3992865"/>
            <a:ext cx="1305305" cy="93682"/>
            <a:chOff x="845547" y="4689072"/>
            <a:chExt cx="3380509" cy="299262"/>
          </a:xfrm>
        </p:grpSpPr>
        <p:sp>
          <p:nvSpPr>
            <p:cNvPr id="93" name="Rectangle 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Oval 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Oval 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Oval 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Oval 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2" name="Group 111"/>
          <p:cNvGrpSpPr/>
          <p:nvPr/>
        </p:nvGrpSpPr>
        <p:grpSpPr>
          <a:xfrm>
            <a:off x="2950227" y="3882453"/>
            <a:ext cx="1305305" cy="93682"/>
            <a:chOff x="845547" y="4689072"/>
            <a:chExt cx="3380509" cy="299262"/>
          </a:xfrm>
        </p:grpSpPr>
        <p:sp>
          <p:nvSpPr>
            <p:cNvPr id="113" name="Rectangle 1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Oval 1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Oval 1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Oval 1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Oval 1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Rectangle 1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 name="Rectangle 1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Rectangle 1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Rectangle 1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2" name="Group 131"/>
          <p:cNvGrpSpPr/>
          <p:nvPr/>
        </p:nvGrpSpPr>
        <p:grpSpPr>
          <a:xfrm>
            <a:off x="2950227" y="3772040"/>
            <a:ext cx="1305305" cy="93682"/>
            <a:chOff x="845547" y="4689072"/>
            <a:chExt cx="3380509" cy="299262"/>
          </a:xfrm>
        </p:grpSpPr>
        <p:sp>
          <p:nvSpPr>
            <p:cNvPr id="133" name="Rectangle 13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Oval 13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Oval 13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Oval 13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Oval 13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2" name="Group 151"/>
          <p:cNvGrpSpPr/>
          <p:nvPr/>
        </p:nvGrpSpPr>
        <p:grpSpPr>
          <a:xfrm>
            <a:off x="2950227" y="3661626"/>
            <a:ext cx="1305305" cy="93682"/>
            <a:chOff x="845547" y="4689072"/>
            <a:chExt cx="3380509" cy="299262"/>
          </a:xfrm>
        </p:grpSpPr>
        <p:sp>
          <p:nvSpPr>
            <p:cNvPr id="153" name="Rectangle 15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Oval 15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Oval 15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Oval 15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Oval 15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2" name="Group 171"/>
          <p:cNvGrpSpPr/>
          <p:nvPr/>
        </p:nvGrpSpPr>
        <p:grpSpPr>
          <a:xfrm>
            <a:off x="2950227" y="3551213"/>
            <a:ext cx="1305305" cy="93682"/>
            <a:chOff x="845547" y="4689072"/>
            <a:chExt cx="3380509" cy="299262"/>
          </a:xfrm>
        </p:grpSpPr>
        <p:sp>
          <p:nvSpPr>
            <p:cNvPr id="173" name="Rectangle 17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Oval 17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Oval 17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Oval 17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Oval 17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2" name="Group 191"/>
          <p:cNvGrpSpPr/>
          <p:nvPr/>
        </p:nvGrpSpPr>
        <p:grpSpPr>
          <a:xfrm>
            <a:off x="2950227" y="3440799"/>
            <a:ext cx="1305305" cy="93682"/>
            <a:chOff x="845547" y="4689072"/>
            <a:chExt cx="3380509" cy="299262"/>
          </a:xfrm>
        </p:grpSpPr>
        <p:sp>
          <p:nvSpPr>
            <p:cNvPr id="193" name="Rectangle 1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Oval 1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Oval 1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Oval 1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Oval 1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2" name="Group 211"/>
          <p:cNvGrpSpPr/>
          <p:nvPr/>
        </p:nvGrpSpPr>
        <p:grpSpPr>
          <a:xfrm>
            <a:off x="2950227" y="3330387"/>
            <a:ext cx="1305305" cy="93682"/>
            <a:chOff x="845547" y="4689072"/>
            <a:chExt cx="3380509" cy="299262"/>
          </a:xfrm>
        </p:grpSpPr>
        <p:sp>
          <p:nvSpPr>
            <p:cNvPr id="213" name="Rectangle 2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Oval 2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Oval 2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Oval 2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Oval 2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2" name="Group 231"/>
          <p:cNvGrpSpPr/>
          <p:nvPr/>
        </p:nvGrpSpPr>
        <p:grpSpPr>
          <a:xfrm>
            <a:off x="2950227" y="3219974"/>
            <a:ext cx="1305305" cy="93682"/>
            <a:chOff x="845547" y="4689072"/>
            <a:chExt cx="3380509" cy="299262"/>
          </a:xfrm>
        </p:grpSpPr>
        <p:sp>
          <p:nvSpPr>
            <p:cNvPr id="233" name="Rectangle 23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Oval 23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Oval 23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Oval 23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Oval 23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Rectangle 23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3" name="Rectangle 24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4" name="Rectangle 24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Rectangle 24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Rectangle 24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Rectangle 25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2" name="Group 251"/>
          <p:cNvGrpSpPr/>
          <p:nvPr/>
        </p:nvGrpSpPr>
        <p:grpSpPr>
          <a:xfrm>
            <a:off x="2950227" y="3109560"/>
            <a:ext cx="1305305" cy="93682"/>
            <a:chOff x="845547" y="4689072"/>
            <a:chExt cx="3380509" cy="299262"/>
          </a:xfrm>
        </p:grpSpPr>
        <p:sp>
          <p:nvSpPr>
            <p:cNvPr id="253" name="Rectangle 25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Oval 25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Oval 25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8" name="Oval 25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Oval 25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6" name="Rectangle 26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Rectangle 26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2" name="Group 271"/>
          <p:cNvGrpSpPr/>
          <p:nvPr/>
        </p:nvGrpSpPr>
        <p:grpSpPr>
          <a:xfrm>
            <a:off x="2950227" y="2999147"/>
            <a:ext cx="1305305" cy="93682"/>
            <a:chOff x="845547" y="4689072"/>
            <a:chExt cx="3380509" cy="299262"/>
          </a:xfrm>
        </p:grpSpPr>
        <p:sp>
          <p:nvSpPr>
            <p:cNvPr id="273" name="Rectangle 27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Oval 27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Oval 27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8" name="Oval 27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Oval 27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92" name="Group 291"/>
          <p:cNvGrpSpPr/>
          <p:nvPr/>
        </p:nvGrpSpPr>
        <p:grpSpPr>
          <a:xfrm>
            <a:off x="2950227" y="2888733"/>
            <a:ext cx="1305305" cy="93682"/>
            <a:chOff x="845547" y="4689072"/>
            <a:chExt cx="3380509" cy="299262"/>
          </a:xfrm>
        </p:grpSpPr>
        <p:sp>
          <p:nvSpPr>
            <p:cNvPr id="293" name="Rectangle 2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Oval 2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7" name="Oval 2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8" name="Oval 2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9" name="Oval 2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0" name="Rectangle 2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Rectangle 3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Rectangle 3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3" name="Rectangle 3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Rectangle 3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5" name="Rectangle 3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6" name="Rectangle 3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8" name="Rectangle 3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0" name="Rectangle 3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12" name="Group 311"/>
          <p:cNvGrpSpPr/>
          <p:nvPr/>
        </p:nvGrpSpPr>
        <p:grpSpPr>
          <a:xfrm>
            <a:off x="2950227" y="2778321"/>
            <a:ext cx="1305305" cy="93682"/>
            <a:chOff x="845547" y="4689072"/>
            <a:chExt cx="3380509" cy="299262"/>
          </a:xfrm>
        </p:grpSpPr>
        <p:sp>
          <p:nvSpPr>
            <p:cNvPr id="313" name="Rectangle 3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6" name="Oval 3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7" name="Oval 3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8" name="Oval 3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9" name="Oval 3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3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Rectangle 3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Rectangle 3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Rectangle 3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5" name="Rectangle 3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Rectangle 3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34" name="Rounded Rectangle 333"/>
          <p:cNvSpPr/>
          <p:nvPr/>
        </p:nvSpPr>
        <p:spPr bwMode="auto">
          <a:xfrm>
            <a:off x="3019044" y="3059048"/>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337" name="Rounded Rectangle 336"/>
          <p:cNvSpPr/>
          <p:nvPr/>
        </p:nvSpPr>
        <p:spPr bwMode="auto">
          <a:xfrm>
            <a:off x="3408357" y="3059048"/>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340" name="Rounded Rectangle 339"/>
          <p:cNvSpPr/>
          <p:nvPr/>
        </p:nvSpPr>
        <p:spPr bwMode="auto">
          <a:xfrm>
            <a:off x="3047408" y="3402709"/>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grpSp>
        <p:nvGrpSpPr>
          <p:cNvPr id="420" name="Group 419"/>
          <p:cNvGrpSpPr/>
          <p:nvPr/>
        </p:nvGrpSpPr>
        <p:grpSpPr>
          <a:xfrm>
            <a:off x="2959538" y="2197749"/>
            <a:ext cx="1305305" cy="93682"/>
            <a:chOff x="3615172" y="4825668"/>
            <a:chExt cx="1305305" cy="103050"/>
          </a:xfrm>
        </p:grpSpPr>
        <p:sp>
          <p:nvSpPr>
            <p:cNvPr id="363" name="Rectangle 362"/>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4" name="Rectangle 363"/>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5" name="Rectangle 364"/>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6" name="Oval 365"/>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7" name="Oval 366"/>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8" name="Oval 367"/>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9" name="Oval 368"/>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0" name="Rectangle 369"/>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1" name="Rectangle 370"/>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2" name="Rectangle 371"/>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3" name="Rectangle 372"/>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4" name="Rectangle 373"/>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5" name="Rectangle 374"/>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2" name="Rectangle 381"/>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3" name="Rectangle 382"/>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4" name="Rectangle 383"/>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5" name="Rectangle 384"/>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6" name="Rectangle 385"/>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7" name="Rectangle 386"/>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8" name="Rectangle 387"/>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9" name="Rectangle 388"/>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0" name="Rectangle 389"/>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1" name="Rectangle 390"/>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2" name="Rectangle 391"/>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3" name="Rectangle 392"/>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6" name="Rectangle 395"/>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7" name="Rectangle 396"/>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8" name="Rectangle 397"/>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9" name="Rectangle 398"/>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0" name="Rectangle 399"/>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1" name="Rectangle 400"/>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2" name="Rectangle 401"/>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3" name="Rectangle 402"/>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4" name="Rectangle 403"/>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5" name="Rectangle 404"/>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6" name="Rectangle 405"/>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7" name="Rectangle 406"/>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8" name="Rectangle 407"/>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9" name="Rectangle 408"/>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0" name="Rectangle 409"/>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1" name="Rectangle 410"/>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2" name="Rectangle 411"/>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3" name="Rectangle 412"/>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4" name="Rectangle 413"/>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5" name="Rectangle 414"/>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6" name="Rectangle 415"/>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7" name="Rectangle 416"/>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8" name="Rectangle 417"/>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9" name="Rectangle 418"/>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21" name="Rounded Rectangle 420"/>
          <p:cNvSpPr/>
          <p:nvPr/>
        </p:nvSpPr>
        <p:spPr bwMode="auto">
          <a:xfrm>
            <a:off x="3825005" y="3402709"/>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422" name="Rounded Rectangle 421"/>
          <p:cNvSpPr/>
          <p:nvPr/>
        </p:nvSpPr>
        <p:spPr bwMode="auto">
          <a:xfrm>
            <a:off x="3431217" y="3402709"/>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45" name="Rounded Rectangle 44"/>
          <p:cNvSpPr/>
          <p:nvPr/>
        </p:nvSpPr>
        <p:spPr>
          <a:xfrm>
            <a:off x="3990691" y="2075657"/>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46" name="Rounded Rectangle 45"/>
          <p:cNvSpPr/>
          <p:nvPr/>
        </p:nvSpPr>
        <p:spPr>
          <a:xfrm>
            <a:off x="4136941" y="2075657"/>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47" name="Rounded Rectangle 46"/>
          <p:cNvSpPr/>
          <p:nvPr/>
        </p:nvSpPr>
        <p:spPr>
          <a:xfrm>
            <a:off x="3844442" y="2075657"/>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54" name="Rounded Rectangle 53"/>
          <p:cNvSpPr/>
          <p:nvPr/>
        </p:nvSpPr>
        <p:spPr>
          <a:xfrm>
            <a:off x="4351294" y="1793200"/>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5" name="Rounded Rectangle 54"/>
          <p:cNvSpPr/>
          <p:nvPr/>
        </p:nvSpPr>
        <p:spPr>
          <a:xfrm>
            <a:off x="4497543" y="1793200"/>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6" name="Rounded Rectangle 55"/>
          <p:cNvSpPr/>
          <p:nvPr/>
        </p:nvSpPr>
        <p:spPr>
          <a:xfrm>
            <a:off x="4205044" y="1793200"/>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57" name="Rounded Rectangle 56"/>
          <p:cNvSpPr/>
          <p:nvPr/>
        </p:nvSpPr>
        <p:spPr>
          <a:xfrm>
            <a:off x="5173987" y="1793200"/>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8" name="Rounded Rectangle 57"/>
          <p:cNvSpPr/>
          <p:nvPr/>
        </p:nvSpPr>
        <p:spPr>
          <a:xfrm>
            <a:off x="5320237" y="1793200"/>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9" name="Rounded Rectangle 58"/>
          <p:cNvSpPr/>
          <p:nvPr/>
        </p:nvSpPr>
        <p:spPr>
          <a:xfrm>
            <a:off x="5027737" y="1793200"/>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423" name="Rounded Rectangle 422"/>
          <p:cNvSpPr/>
          <p:nvPr/>
        </p:nvSpPr>
        <p:spPr bwMode="auto">
          <a:xfrm>
            <a:off x="3795703" y="3059048"/>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476" name="Rounded Rectangle 475"/>
          <p:cNvSpPr/>
          <p:nvPr/>
        </p:nvSpPr>
        <p:spPr>
          <a:xfrm>
            <a:off x="2977175" y="3028333"/>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477" name="Rounded Rectangle 476"/>
          <p:cNvSpPr/>
          <p:nvPr/>
        </p:nvSpPr>
        <p:spPr>
          <a:xfrm>
            <a:off x="2991807" y="3361459"/>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478" name="Rounded Rectangle 477"/>
          <p:cNvSpPr/>
          <p:nvPr/>
        </p:nvSpPr>
        <p:spPr>
          <a:xfrm>
            <a:off x="3395509" y="3028333"/>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479" name="Rounded Rectangle 478"/>
          <p:cNvSpPr/>
          <p:nvPr/>
        </p:nvSpPr>
        <p:spPr>
          <a:xfrm>
            <a:off x="3763814" y="3028333"/>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480" name="Rounded Rectangle 479"/>
          <p:cNvSpPr/>
          <p:nvPr/>
        </p:nvSpPr>
        <p:spPr>
          <a:xfrm>
            <a:off x="3813962" y="3361459"/>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481" name="Rounded Rectangle 480"/>
          <p:cNvSpPr/>
          <p:nvPr/>
        </p:nvSpPr>
        <p:spPr>
          <a:xfrm>
            <a:off x="3397122" y="3361459"/>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579" name="Straight Connector 578"/>
          <p:cNvCxnSpPr/>
          <p:nvPr/>
        </p:nvCxnSpPr>
        <p:spPr>
          <a:xfrm flipH="1" flipV="1">
            <a:off x="3090829" y="2283043"/>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580" name="Straight Connector 579"/>
          <p:cNvCxnSpPr/>
          <p:nvPr/>
        </p:nvCxnSpPr>
        <p:spPr>
          <a:xfrm flipH="1" flipV="1">
            <a:off x="3292281" y="2283043"/>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581" name="Straight Connector 580"/>
          <p:cNvCxnSpPr/>
          <p:nvPr/>
        </p:nvCxnSpPr>
        <p:spPr>
          <a:xfrm flipH="1" flipV="1">
            <a:off x="3509868" y="2283043"/>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582" name="Straight Connector 581"/>
          <p:cNvCxnSpPr/>
          <p:nvPr/>
        </p:nvCxnSpPr>
        <p:spPr>
          <a:xfrm flipH="1" flipV="1">
            <a:off x="3717177" y="2283043"/>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583" name="Straight Connector 582"/>
          <p:cNvCxnSpPr/>
          <p:nvPr/>
        </p:nvCxnSpPr>
        <p:spPr>
          <a:xfrm flipH="1" flipV="1">
            <a:off x="3918756" y="2283043"/>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584" name="Straight Connector 583"/>
          <p:cNvCxnSpPr/>
          <p:nvPr/>
        </p:nvCxnSpPr>
        <p:spPr>
          <a:xfrm flipH="1" flipV="1">
            <a:off x="4120335" y="2283043"/>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sp>
        <p:nvSpPr>
          <p:cNvPr id="12" name="Rounded Rectangle 11"/>
          <p:cNvSpPr/>
          <p:nvPr/>
        </p:nvSpPr>
        <p:spPr>
          <a:xfrm>
            <a:off x="3019044" y="2281304"/>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33" name="Rounded Rectangle 32"/>
          <p:cNvSpPr/>
          <p:nvPr/>
        </p:nvSpPr>
        <p:spPr>
          <a:xfrm>
            <a:off x="3224922" y="2281304"/>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34" name="Rounded Rectangle 33"/>
          <p:cNvSpPr/>
          <p:nvPr/>
        </p:nvSpPr>
        <p:spPr>
          <a:xfrm>
            <a:off x="3430800" y="2281304"/>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39" name="Rounded Rectangle 38"/>
          <p:cNvSpPr/>
          <p:nvPr/>
        </p:nvSpPr>
        <p:spPr>
          <a:xfrm>
            <a:off x="3842556" y="2281304"/>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40" name="Rounded Rectangle 39"/>
          <p:cNvSpPr/>
          <p:nvPr/>
        </p:nvSpPr>
        <p:spPr>
          <a:xfrm>
            <a:off x="4048434" y="2281304"/>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41" name="Rounded Rectangle 40"/>
          <p:cNvSpPr/>
          <p:nvPr/>
        </p:nvSpPr>
        <p:spPr>
          <a:xfrm>
            <a:off x="3636678" y="2281304"/>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81" name="Rectangle 680"/>
          <p:cNvSpPr/>
          <p:nvPr/>
        </p:nvSpPr>
        <p:spPr bwMode="auto">
          <a:xfrm>
            <a:off x="4787053" y="2140615"/>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2" name="Rectangle 681"/>
          <p:cNvSpPr/>
          <p:nvPr/>
        </p:nvSpPr>
        <p:spPr bwMode="auto">
          <a:xfrm>
            <a:off x="4787053" y="4137056"/>
            <a:ext cx="1374005" cy="144564"/>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683" name="Group 682"/>
          <p:cNvGrpSpPr/>
          <p:nvPr/>
        </p:nvGrpSpPr>
        <p:grpSpPr>
          <a:xfrm>
            <a:off x="4805965" y="3992867"/>
            <a:ext cx="1305305" cy="93682"/>
            <a:chOff x="845547" y="4689072"/>
            <a:chExt cx="3380509" cy="299262"/>
          </a:xfrm>
        </p:grpSpPr>
        <p:sp>
          <p:nvSpPr>
            <p:cNvPr id="684" name="Rectangle 6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5" name="Rectangle 6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6" name="Rectangle 6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7" name="Oval 6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8" name="Oval 6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9" name="Oval 6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0" name="Oval 6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1" name="Rectangle 6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2" name="Rectangle 6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3" name="Rectangle 6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4" name="Rectangle 6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5" name="Rectangle 6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6" name="Rectangle 6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7" name="Rectangle 6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8" name="Rectangle 6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9" name="Rectangle 6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0" name="Rectangle 6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1" name="Rectangle 7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2" name="Rectangle 7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03" name="Group 702"/>
          <p:cNvGrpSpPr/>
          <p:nvPr/>
        </p:nvGrpSpPr>
        <p:grpSpPr>
          <a:xfrm>
            <a:off x="4805965" y="3882453"/>
            <a:ext cx="1305305" cy="93682"/>
            <a:chOff x="845547" y="4689072"/>
            <a:chExt cx="3380509" cy="299262"/>
          </a:xfrm>
        </p:grpSpPr>
        <p:sp>
          <p:nvSpPr>
            <p:cNvPr id="704" name="Rectangle 7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5" name="Rectangle 7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6" name="Rectangle 7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7" name="Oval 7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8" name="Oval 7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9" name="Oval 7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0" name="Oval 7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1" name="Rectangle 7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2" name="Rectangle 7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3" name="Rectangle 7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4" name="Rectangle 7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5" name="Rectangle 7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6" name="Rectangle 7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7" name="Rectangle 7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8" name="Rectangle 7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9" name="Rectangle 7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0" name="Rectangle 7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1" name="Rectangle 7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2" name="Rectangle 7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23" name="Group 722"/>
          <p:cNvGrpSpPr/>
          <p:nvPr/>
        </p:nvGrpSpPr>
        <p:grpSpPr>
          <a:xfrm>
            <a:off x="4805965" y="3772041"/>
            <a:ext cx="1305305" cy="93682"/>
            <a:chOff x="845547" y="4689072"/>
            <a:chExt cx="3380509" cy="299262"/>
          </a:xfrm>
        </p:grpSpPr>
        <p:sp>
          <p:nvSpPr>
            <p:cNvPr id="724" name="Rectangle 72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5" name="Rectangle 72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6" name="Rectangle 72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7" name="Oval 72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8" name="Oval 72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9" name="Oval 72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0" name="Oval 72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1" name="Rectangle 73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2" name="Rectangle 73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3" name="Rectangle 73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4" name="Rectangle 73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5" name="Rectangle 73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6" name="Rectangle 73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7" name="Rectangle 73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8" name="Rectangle 73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9" name="Rectangle 73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0" name="Rectangle 73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1" name="Rectangle 74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2" name="Rectangle 74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43" name="Group 742"/>
          <p:cNvGrpSpPr/>
          <p:nvPr/>
        </p:nvGrpSpPr>
        <p:grpSpPr>
          <a:xfrm>
            <a:off x="4805965" y="3661628"/>
            <a:ext cx="1305305" cy="93682"/>
            <a:chOff x="845547" y="4689072"/>
            <a:chExt cx="3380509" cy="299262"/>
          </a:xfrm>
        </p:grpSpPr>
        <p:sp>
          <p:nvSpPr>
            <p:cNvPr id="744" name="Rectangle 74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5" name="Rectangle 74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6" name="Rectangle 74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7" name="Oval 74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8" name="Oval 74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9" name="Oval 74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0" name="Oval 74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1" name="Rectangle 75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2" name="Rectangle 75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3" name="Rectangle 75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4" name="Rectangle 75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5" name="Rectangle 75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6" name="Rectangle 75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7" name="Rectangle 75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8" name="Rectangle 75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9" name="Rectangle 75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0" name="Rectangle 75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1" name="Rectangle 76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2" name="Rectangle 76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63" name="Group 762"/>
          <p:cNvGrpSpPr/>
          <p:nvPr/>
        </p:nvGrpSpPr>
        <p:grpSpPr>
          <a:xfrm>
            <a:off x="4805965" y="3551214"/>
            <a:ext cx="1305305" cy="93682"/>
            <a:chOff x="845547" y="4689072"/>
            <a:chExt cx="3380509" cy="299262"/>
          </a:xfrm>
        </p:grpSpPr>
        <p:sp>
          <p:nvSpPr>
            <p:cNvPr id="764" name="Rectangle 76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5" name="Rectangle 76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6" name="Rectangle 76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7" name="Oval 76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8" name="Oval 76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9" name="Oval 76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0" name="Oval 76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1" name="Rectangle 77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2" name="Rectangle 77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3" name="Rectangle 77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4" name="Rectangle 77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5" name="Rectangle 77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6" name="Rectangle 77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7" name="Rectangle 77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8" name="Rectangle 77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9" name="Rectangle 77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0" name="Rectangle 77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1" name="Rectangle 78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2" name="Rectangle 78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83" name="Group 782"/>
          <p:cNvGrpSpPr/>
          <p:nvPr/>
        </p:nvGrpSpPr>
        <p:grpSpPr>
          <a:xfrm>
            <a:off x="4805965" y="3440801"/>
            <a:ext cx="1305305" cy="93682"/>
            <a:chOff x="845547" y="4689072"/>
            <a:chExt cx="3380509" cy="299262"/>
          </a:xfrm>
        </p:grpSpPr>
        <p:sp>
          <p:nvSpPr>
            <p:cNvPr id="784" name="Rectangle 7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5" name="Rectangle 7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6" name="Rectangle 7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7" name="Oval 7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8" name="Oval 7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9" name="Oval 7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0" name="Oval 7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1" name="Rectangle 7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2" name="Rectangle 7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3" name="Rectangle 7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4" name="Rectangle 7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5" name="Rectangle 7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6" name="Rectangle 7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7" name="Rectangle 7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8" name="Rectangle 7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9" name="Rectangle 7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0" name="Rectangle 7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1" name="Rectangle 8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2" name="Rectangle 8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03" name="Group 802"/>
          <p:cNvGrpSpPr/>
          <p:nvPr/>
        </p:nvGrpSpPr>
        <p:grpSpPr>
          <a:xfrm>
            <a:off x="4805965" y="3330387"/>
            <a:ext cx="1305305" cy="93682"/>
            <a:chOff x="845547" y="4689072"/>
            <a:chExt cx="3380509" cy="299262"/>
          </a:xfrm>
        </p:grpSpPr>
        <p:sp>
          <p:nvSpPr>
            <p:cNvPr id="804" name="Rectangle 8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5" name="Rectangle 8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6" name="Rectangle 8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7" name="Oval 8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8" name="Oval 8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9" name="Oval 8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0" name="Oval 8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1" name="Rectangle 8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2" name="Rectangle 8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3" name="Rectangle 8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4" name="Rectangle 8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5" name="Rectangle 8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6" name="Rectangle 8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7" name="Rectangle 8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8" name="Rectangle 8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9" name="Rectangle 8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0" name="Rectangle 8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1" name="Rectangle 8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2" name="Rectangle 8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23" name="Group 822"/>
          <p:cNvGrpSpPr/>
          <p:nvPr/>
        </p:nvGrpSpPr>
        <p:grpSpPr>
          <a:xfrm>
            <a:off x="4805965" y="3219975"/>
            <a:ext cx="1305305" cy="93682"/>
            <a:chOff x="845547" y="4689072"/>
            <a:chExt cx="3380509" cy="299262"/>
          </a:xfrm>
        </p:grpSpPr>
        <p:sp>
          <p:nvSpPr>
            <p:cNvPr id="824" name="Rectangle 82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5" name="Rectangle 82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6" name="Rectangle 82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7" name="Oval 82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8" name="Oval 82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9" name="Oval 82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0" name="Oval 82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1" name="Rectangle 83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2" name="Rectangle 83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3" name="Rectangle 83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4" name="Rectangle 83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5" name="Rectangle 83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6" name="Rectangle 83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7" name="Rectangle 83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8" name="Rectangle 83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9" name="Rectangle 83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0" name="Rectangle 83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1" name="Rectangle 84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2" name="Rectangle 84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43" name="Group 842"/>
          <p:cNvGrpSpPr/>
          <p:nvPr/>
        </p:nvGrpSpPr>
        <p:grpSpPr>
          <a:xfrm>
            <a:off x="4805965" y="3109560"/>
            <a:ext cx="1305305" cy="93682"/>
            <a:chOff x="845547" y="4689072"/>
            <a:chExt cx="3380509" cy="299262"/>
          </a:xfrm>
        </p:grpSpPr>
        <p:sp>
          <p:nvSpPr>
            <p:cNvPr id="844" name="Rectangle 84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5" name="Rectangle 84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6" name="Rectangle 84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7" name="Oval 84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8" name="Oval 84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9" name="Oval 84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0" name="Oval 84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1" name="Rectangle 85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2" name="Rectangle 85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3" name="Rectangle 85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4" name="Rectangle 85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5" name="Rectangle 85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6" name="Rectangle 85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7" name="Rectangle 85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8" name="Rectangle 85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9" name="Rectangle 85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0" name="Rectangle 85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1" name="Rectangle 86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2" name="Rectangle 86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63" name="Group 862"/>
          <p:cNvGrpSpPr/>
          <p:nvPr/>
        </p:nvGrpSpPr>
        <p:grpSpPr>
          <a:xfrm>
            <a:off x="4805965" y="2999148"/>
            <a:ext cx="1305305" cy="93682"/>
            <a:chOff x="845547" y="4689072"/>
            <a:chExt cx="3380509" cy="299262"/>
          </a:xfrm>
        </p:grpSpPr>
        <p:sp>
          <p:nvSpPr>
            <p:cNvPr id="864" name="Rectangle 86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5" name="Rectangle 86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6" name="Rectangle 86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7" name="Oval 86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8" name="Oval 86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9" name="Oval 86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0" name="Oval 86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1" name="Rectangle 87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2" name="Rectangle 87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3" name="Rectangle 87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4" name="Rectangle 87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5" name="Rectangle 87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6" name="Rectangle 87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7" name="Rectangle 87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8" name="Rectangle 87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9" name="Rectangle 87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0" name="Rectangle 87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1" name="Rectangle 88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2" name="Rectangle 88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83" name="Group 882"/>
          <p:cNvGrpSpPr/>
          <p:nvPr/>
        </p:nvGrpSpPr>
        <p:grpSpPr>
          <a:xfrm>
            <a:off x="4805965" y="2888735"/>
            <a:ext cx="1305305" cy="93682"/>
            <a:chOff x="845547" y="4689072"/>
            <a:chExt cx="3380509" cy="299262"/>
          </a:xfrm>
        </p:grpSpPr>
        <p:sp>
          <p:nvSpPr>
            <p:cNvPr id="884" name="Rectangle 8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5" name="Rectangle 8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6" name="Rectangle 8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7" name="Oval 8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8" name="Oval 8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9" name="Oval 8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0" name="Oval 8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1" name="Rectangle 8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2" name="Rectangle 8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3" name="Rectangle 8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4" name="Rectangle 8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5" name="Rectangle 8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6" name="Rectangle 8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7" name="Rectangle 8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8" name="Rectangle 8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9" name="Rectangle 8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0" name="Rectangle 8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1" name="Rectangle 9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2" name="Rectangle 9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03" name="Group 902"/>
          <p:cNvGrpSpPr/>
          <p:nvPr/>
        </p:nvGrpSpPr>
        <p:grpSpPr>
          <a:xfrm>
            <a:off x="4805965" y="2778321"/>
            <a:ext cx="1305305" cy="93682"/>
            <a:chOff x="845547" y="4689072"/>
            <a:chExt cx="3380509" cy="299262"/>
          </a:xfrm>
        </p:grpSpPr>
        <p:sp>
          <p:nvSpPr>
            <p:cNvPr id="904" name="Rectangle 9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5" name="Rectangle 9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6" name="Rectangle 9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7" name="Oval 9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8" name="Oval 9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9" name="Oval 9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0" name="Oval 9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1" name="Rectangle 9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2" name="Rectangle 9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3" name="Rectangle 9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4" name="Rectangle 9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5" name="Rectangle 9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6" name="Rectangle 9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7" name="Rectangle 9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8" name="Rectangle 9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9" name="Rectangle 9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0" name="Rectangle 9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1" name="Rectangle 9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2" name="Rectangle 9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23" name="Rounded Rectangle 922"/>
          <p:cNvSpPr/>
          <p:nvPr/>
        </p:nvSpPr>
        <p:spPr bwMode="auto">
          <a:xfrm>
            <a:off x="4874782" y="3051608"/>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924" name="Rounded Rectangle 923"/>
          <p:cNvSpPr/>
          <p:nvPr/>
        </p:nvSpPr>
        <p:spPr bwMode="auto">
          <a:xfrm>
            <a:off x="5293508" y="3051608"/>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925" name="Rounded Rectangle 924"/>
          <p:cNvSpPr/>
          <p:nvPr/>
        </p:nvSpPr>
        <p:spPr bwMode="auto">
          <a:xfrm>
            <a:off x="4903146" y="3371851"/>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grpSp>
        <p:nvGrpSpPr>
          <p:cNvPr id="926" name="Group 925"/>
          <p:cNvGrpSpPr/>
          <p:nvPr/>
        </p:nvGrpSpPr>
        <p:grpSpPr>
          <a:xfrm>
            <a:off x="4815276" y="2197749"/>
            <a:ext cx="1305305" cy="93682"/>
            <a:chOff x="3615172" y="4825668"/>
            <a:chExt cx="1305305" cy="103050"/>
          </a:xfrm>
        </p:grpSpPr>
        <p:sp>
          <p:nvSpPr>
            <p:cNvPr id="927" name="Rectangle 926"/>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8" name="Rectangle 927"/>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9" name="Rectangle 928"/>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0" name="Oval 929"/>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1" name="Oval 930"/>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2" name="Oval 931"/>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3" name="Oval 932"/>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4" name="Rectangle 933"/>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5" name="Rectangle 934"/>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6" name="Rectangle 935"/>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7" name="Rectangle 936"/>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8" name="Rectangle 937"/>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9" name="Rectangle 938"/>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0" name="Rectangle 939"/>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1" name="Rectangle 940"/>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2" name="Rectangle 941"/>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3" name="Rectangle 942"/>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4" name="Rectangle 943"/>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5" name="Rectangle 944"/>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6" name="Rectangle 945"/>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7" name="Rectangle 946"/>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8" name="Rectangle 947"/>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9" name="Rectangle 948"/>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0" name="Rectangle 949"/>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1" name="Rectangle 950"/>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2" name="Rectangle 951"/>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3" name="Rectangle 952"/>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4" name="Rectangle 953"/>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5" name="Rectangle 954"/>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6" name="Rectangle 955"/>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7" name="Rectangle 956"/>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8" name="Rectangle 957"/>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9" name="Rectangle 958"/>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0" name="Rectangle 959"/>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1" name="Rectangle 960"/>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2" name="Rectangle 961"/>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3" name="Rectangle 962"/>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4" name="Rectangle 963"/>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5" name="Rectangle 964"/>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6" name="Rectangle 965"/>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7" name="Rectangle 966"/>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8" name="Rectangle 967"/>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9" name="Rectangle 968"/>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0" name="Rectangle 969"/>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1" name="Rectangle 970"/>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2" name="Rectangle 971"/>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3" name="Rectangle 972"/>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4" name="Rectangle 973"/>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5" name="Rectangle 974"/>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6" name="Rectangle 975"/>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7" name="Rectangle 976"/>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78" name="Rounded Rectangle 977"/>
          <p:cNvSpPr/>
          <p:nvPr/>
        </p:nvSpPr>
        <p:spPr bwMode="auto">
          <a:xfrm>
            <a:off x="5680743" y="3051608"/>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979" name="Rounded Rectangle 978"/>
          <p:cNvSpPr/>
          <p:nvPr/>
        </p:nvSpPr>
        <p:spPr bwMode="auto">
          <a:xfrm>
            <a:off x="5316368" y="3371851"/>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980" name="Rounded Rectangle 979"/>
          <p:cNvSpPr/>
          <p:nvPr/>
        </p:nvSpPr>
        <p:spPr>
          <a:xfrm>
            <a:off x="5846429" y="2075658"/>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81" name="Rounded Rectangle 980"/>
          <p:cNvSpPr/>
          <p:nvPr/>
        </p:nvSpPr>
        <p:spPr>
          <a:xfrm>
            <a:off x="5992679" y="2075658"/>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82" name="Rounded Rectangle 981"/>
          <p:cNvSpPr/>
          <p:nvPr/>
        </p:nvSpPr>
        <p:spPr>
          <a:xfrm>
            <a:off x="5700180" y="2075658"/>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984" name="Rounded Rectangle 983"/>
          <p:cNvSpPr/>
          <p:nvPr/>
        </p:nvSpPr>
        <p:spPr>
          <a:xfrm>
            <a:off x="4832913" y="3018559"/>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985" name="Rounded Rectangle 984"/>
          <p:cNvSpPr/>
          <p:nvPr/>
        </p:nvSpPr>
        <p:spPr>
          <a:xfrm>
            <a:off x="4847545" y="3340418"/>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86" name="Rounded Rectangle 985"/>
          <p:cNvSpPr/>
          <p:nvPr/>
        </p:nvSpPr>
        <p:spPr>
          <a:xfrm>
            <a:off x="5280660" y="3018559"/>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88" name="Rounded Rectangle 987"/>
          <p:cNvSpPr/>
          <p:nvPr/>
        </p:nvSpPr>
        <p:spPr>
          <a:xfrm>
            <a:off x="5669700" y="3018559"/>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89" name="Rounded Rectangle 988"/>
          <p:cNvSpPr/>
          <p:nvPr/>
        </p:nvSpPr>
        <p:spPr>
          <a:xfrm>
            <a:off x="5282273" y="3340418"/>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990" name="Straight Connector 989"/>
          <p:cNvCxnSpPr/>
          <p:nvPr/>
        </p:nvCxnSpPr>
        <p:spPr>
          <a:xfrm flipH="1" flipV="1">
            <a:off x="4946567" y="2283044"/>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991" name="Straight Connector 990"/>
          <p:cNvCxnSpPr/>
          <p:nvPr/>
        </p:nvCxnSpPr>
        <p:spPr>
          <a:xfrm flipH="1" flipV="1">
            <a:off x="5148019" y="2283044"/>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992" name="Straight Connector 991"/>
          <p:cNvCxnSpPr/>
          <p:nvPr/>
        </p:nvCxnSpPr>
        <p:spPr>
          <a:xfrm flipH="1" flipV="1">
            <a:off x="5365606" y="2283044"/>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993" name="Straight Connector 992"/>
          <p:cNvCxnSpPr/>
          <p:nvPr/>
        </p:nvCxnSpPr>
        <p:spPr>
          <a:xfrm flipH="1" flipV="1">
            <a:off x="5750391" y="2283044"/>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995" name="Straight Connector 994"/>
          <p:cNvCxnSpPr/>
          <p:nvPr/>
        </p:nvCxnSpPr>
        <p:spPr>
          <a:xfrm flipH="1" flipV="1">
            <a:off x="5976073" y="2283044"/>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sp>
        <p:nvSpPr>
          <p:cNvPr id="996" name="Rounded Rectangle 995"/>
          <p:cNvSpPr/>
          <p:nvPr/>
        </p:nvSpPr>
        <p:spPr>
          <a:xfrm>
            <a:off x="4874782" y="2281305"/>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97" name="Rounded Rectangle 996"/>
          <p:cNvSpPr/>
          <p:nvPr/>
        </p:nvSpPr>
        <p:spPr>
          <a:xfrm>
            <a:off x="5080660" y="2281305"/>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98" name="Rounded Rectangle 997"/>
          <p:cNvSpPr/>
          <p:nvPr/>
        </p:nvSpPr>
        <p:spPr>
          <a:xfrm>
            <a:off x="5286538" y="2281305"/>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000" name="Rounded Rectangle 999"/>
          <p:cNvSpPr/>
          <p:nvPr/>
        </p:nvSpPr>
        <p:spPr>
          <a:xfrm>
            <a:off x="5904172" y="2281305"/>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001" name="Rounded Rectangle 1000"/>
          <p:cNvSpPr/>
          <p:nvPr/>
        </p:nvSpPr>
        <p:spPr>
          <a:xfrm>
            <a:off x="5669892" y="2281305"/>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195" name="Rectangle 1194"/>
          <p:cNvSpPr/>
          <p:nvPr/>
        </p:nvSpPr>
        <p:spPr bwMode="auto">
          <a:xfrm>
            <a:off x="7287111" y="2141166"/>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6" name="Rectangle 1195"/>
          <p:cNvSpPr/>
          <p:nvPr/>
        </p:nvSpPr>
        <p:spPr bwMode="auto">
          <a:xfrm>
            <a:off x="7287111" y="4137607"/>
            <a:ext cx="1374005" cy="144564"/>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197" name="Group 1196"/>
          <p:cNvGrpSpPr/>
          <p:nvPr/>
        </p:nvGrpSpPr>
        <p:grpSpPr>
          <a:xfrm>
            <a:off x="7306022" y="3993417"/>
            <a:ext cx="1305305" cy="93682"/>
            <a:chOff x="845547" y="4689072"/>
            <a:chExt cx="3380509" cy="299262"/>
          </a:xfrm>
        </p:grpSpPr>
        <p:sp>
          <p:nvSpPr>
            <p:cNvPr id="1198" name="Rectangle 11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9" name="Rectangle 11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0" name="Rectangle 11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1" name="Oval 12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2" name="Oval 12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3" name="Oval 12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4" name="Oval 12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5" name="Rectangle 12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6" name="Rectangle 12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7" name="Rectangle 12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8" name="Rectangle 12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9" name="Rectangle 12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0" name="Rectangle 12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1" name="Rectangle 12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2" name="Rectangle 12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3" name="Rectangle 12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4" name="Rectangle 12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5" name="Rectangle 12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6" name="Rectangle 12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17" name="Group 1216"/>
          <p:cNvGrpSpPr/>
          <p:nvPr/>
        </p:nvGrpSpPr>
        <p:grpSpPr>
          <a:xfrm>
            <a:off x="7306022" y="3883005"/>
            <a:ext cx="1305305" cy="93682"/>
            <a:chOff x="845547" y="4689072"/>
            <a:chExt cx="3380509" cy="299262"/>
          </a:xfrm>
        </p:grpSpPr>
        <p:sp>
          <p:nvSpPr>
            <p:cNvPr id="1218" name="Rectangle 12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9" name="Rectangle 12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0" name="Rectangle 12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1" name="Oval 12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2" name="Oval 12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3" name="Oval 12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4" name="Oval 12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5" name="Rectangle 12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6" name="Rectangle 12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7" name="Rectangle 12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8" name="Rectangle 12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9" name="Rectangle 12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0" name="Rectangle 12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1" name="Rectangle 12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2" name="Rectangle 12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3" name="Rectangle 12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4" name="Rectangle 12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5" name="Rectangle 12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6" name="Rectangle 12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37" name="Group 1236"/>
          <p:cNvGrpSpPr/>
          <p:nvPr/>
        </p:nvGrpSpPr>
        <p:grpSpPr>
          <a:xfrm>
            <a:off x="7306022" y="3772592"/>
            <a:ext cx="1305305" cy="93682"/>
            <a:chOff x="845547" y="4689072"/>
            <a:chExt cx="3380509" cy="299262"/>
          </a:xfrm>
        </p:grpSpPr>
        <p:sp>
          <p:nvSpPr>
            <p:cNvPr id="1238" name="Rectangle 123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9" name="Rectangle 123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0" name="Rectangle 123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1" name="Oval 124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2" name="Oval 124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3" name="Oval 124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4" name="Oval 124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5" name="Rectangle 124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6" name="Rectangle 124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7" name="Rectangle 124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8" name="Rectangle 124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9" name="Rectangle 124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0" name="Rectangle 124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1" name="Rectangle 125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2" name="Rectangle 125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3" name="Rectangle 125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4" name="Rectangle 125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5" name="Rectangle 125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6" name="Rectangle 125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57" name="Group 1256"/>
          <p:cNvGrpSpPr/>
          <p:nvPr/>
        </p:nvGrpSpPr>
        <p:grpSpPr>
          <a:xfrm>
            <a:off x="7306022" y="3662178"/>
            <a:ext cx="1305305" cy="93682"/>
            <a:chOff x="845547" y="4689072"/>
            <a:chExt cx="3380509" cy="299262"/>
          </a:xfrm>
        </p:grpSpPr>
        <p:sp>
          <p:nvSpPr>
            <p:cNvPr id="1258" name="Rectangle 125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9" name="Rectangle 125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0" name="Rectangle 125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1" name="Oval 126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2" name="Oval 126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3" name="Oval 126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4" name="Oval 126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5" name="Rectangle 126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6" name="Rectangle 126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7" name="Rectangle 126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8" name="Rectangle 126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9" name="Rectangle 126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0" name="Rectangle 126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1" name="Rectangle 127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2" name="Rectangle 127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3" name="Rectangle 127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4" name="Rectangle 127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5" name="Rectangle 127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6" name="Rectangle 127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77" name="Group 1276"/>
          <p:cNvGrpSpPr/>
          <p:nvPr/>
        </p:nvGrpSpPr>
        <p:grpSpPr>
          <a:xfrm>
            <a:off x="7306022" y="3551765"/>
            <a:ext cx="1305305" cy="93682"/>
            <a:chOff x="845547" y="4689072"/>
            <a:chExt cx="3380509" cy="299262"/>
          </a:xfrm>
        </p:grpSpPr>
        <p:sp>
          <p:nvSpPr>
            <p:cNvPr id="1278" name="Rectangle 127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9" name="Rectangle 127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0" name="Rectangle 127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1" name="Oval 128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2" name="Oval 128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3" name="Oval 128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4" name="Oval 128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5" name="Rectangle 128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6" name="Rectangle 128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7" name="Rectangle 128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8" name="Rectangle 128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9" name="Rectangle 128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0" name="Rectangle 128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1" name="Rectangle 129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2" name="Rectangle 129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3" name="Rectangle 129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4" name="Rectangle 129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5" name="Rectangle 129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6" name="Rectangle 129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97" name="Group 1296"/>
          <p:cNvGrpSpPr/>
          <p:nvPr/>
        </p:nvGrpSpPr>
        <p:grpSpPr>
          <a:xfrm>
            <a:off x="7306022" y="3441351"/>
            <a:ext cx="1305305" cy="93682"/>
            <a:chOff x="845547" y="4689072"/>
            <a:chExt cx="3380509" cy="299262"/>
          </a:xfrm>
        </p:grpSpPr>
        <p:sp>
          <p:nvSpPr>
            <p:cNvPr id="1298" name="Rectangle 12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9" name="Rectangle 12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0" name="Rectangle 12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1" name="Oval 13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2" name="Oval 13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3" name="Oval 13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4" name="Oval 13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5" name="Rectangle 13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6" name="Rectangle 13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7" name="Rectangle 13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8" name="Rectangle 13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9" name="Rectangle 13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0" name="Rectangle 13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1" name="Rectangle 13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2" name="Rectangle 13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3" name="Rectangle 13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4" name="Rectangle 13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5" name="Rectangle 13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6" name="Rectangle 13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17" name="Group 1316"/>
          <p:cNvGrpSpPr/>
          <p:nvPr/>
        </p:nvGrpSpPr>
        <p:grpSpPr>
          <a:xfrm>
            <a:off x="7306022" y="3330938"/>
            <a:ext cx="1305305" cy="93682"/>
            <a:chOff x="845547" y="4689072"/>
            <a:chExt cx="3380509" cy="299262"/>
          </a:xfrm>
        </p:grpSpPr>
        <p:sp>
          <p:nvSpPr>
            <p:cNvPr id="1318" name="Rectangle 13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9" name="Rectangle 13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0" name="Rectangle 13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1" name="Oval 13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2" name="Oval 13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3" name="Oval 13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4" name="Oval 13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5" name="Rectangle 13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6" name="Rectangle 13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7" name="Rectangle 13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8" name="Rectangle 13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9" name="Rectangle 13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0" name="Rectangle 13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1" name="Rectangle 13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2" name="Rectangle 13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3" name="Rectangle 13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4" name="Rectangle 13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5" name="Rectangle 13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6" name="Rectangle 13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37" name="Group 1336"/>
          <p:cNvGrpSpPr/>
          <p:nvPr/>
        </p:nvGrpSpPr>
        <p:grpSpPr>
          <a:xfrm>
            <a:off x="7306022" y="3220526"/>
            <a:ext cx="1305305" cy="93682"/>
            <a:chOff x="845547" y="4689072"/>
            <a:chExt cx="3380509" cy="299262"/>
          </a:xfrm>
        </p:grpSpPr>
        <p:sp>
          <p:nvSpPr>
            <p:cNvPr id="1338" name="Rectangle 133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9" name="Rectangle 133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0" name="Rectangle 133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1" name="Oval 134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2" name="Oval 134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3" name="Oval 134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4" name="Oval 134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5" name="Rectangle 134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6" name="Rectangle 134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7" name="Rectangle 134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8" name="Rectangle 134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9" name="Rectangle 134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0" name="Rectangle 134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1" name="Rectangle 135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2" name="Rectangle 135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3" name="Rectangle 135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4" name="Rectangle 135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5" name="Rectangle 135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6" name="Rectangle 135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57" name="Group 1356"/>
          <p:cNvGrpSpPr/>
          <p:nvPr/>
        </p:nvGrpSpPr>
        <p:grpSpPr>
          <a:xfrm>
            <a:off x="7306022" y="3110112"/>
            <a:ext cx="1305305" cy="93682"/>
            <a:chOff x="845547" y="4689072"/>
            <a:chExt cx="3380509" cy="299262"/>
          </a:xfrm>
        </p:grpSpPr>
        <p:sp>
          <p:nvSpPr>
            <p:cNvPr id="1358" name="Rectangle 135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9" name="Rectangle 135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0" name="Rectangle 135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1" name="Oval 136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2" name="Oval 136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3" name="Oval 136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4" name="Oval 136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5" name="Rectangle 136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6" name="Rectangle 136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7" name="Rectangle 136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8" name="Rectangle 136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9" name="Rectangle 136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0" name="Rectangle 136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1" name="Rectangle 137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2" name="Rectangle 137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3" name="Rectangle 137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4" name="Rectangle 137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5" name="Rectangle 137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6" name="Rectangle 137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77" name="Group 1376"/>
          <p:cNvGrpSpPr/>
          <p:nvPr/>
        </p:nvGrpSpPr>
        <p:grpSpPr>
          <a:xfrm>
            <a:off x="7306022" y="2999699"/>
            <a:ext cx="1305305" cy="93682"/>
            <a:chOff x="845547" y="4689072"/>
            <a:chExt cx="3380509" cy="299262"/>
          </a:xfrm>
        </p:grpSpPr>
        <p:sp>
          <p:nvSpPr>
            <p:cNvPr id="1378" name="Rectangle 137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9" name="Rectangle 137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0" name="Rectangle 137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1" name="Oval 138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2" name="Oval 138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3" name="Oval 138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4" name="Oval 138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5" name="Rectangle 138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6" name="Rectangle 138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7" name="Rectangle 138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8" name="Rectangle 138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9" name="Rectangle 138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0" name="Rectangle 138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1" name="Rectangle 139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2" name="Rectangle 139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3" name="Rectangle 139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4" name="Rectangle 139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5" name="Rectangle 139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6" name="Rectangle 139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97" name="Group 1396"/>
          <p:cNvGrpSpPr/>
          <p:nvPr/>
        </p:nvGrpSpPr>
        <p:grpSpPr>
          <a:xfrm>
            <a:off x="7306022" y="2889285"/>
            <a:ext cx="1305305" cy="93682"/>
            <a:chOff x="845547" y="4689072"/>
            <a:chExt cx="3380509" cy="299262"/>
          </a:xfrm>
        </p:grpSpPr>
        <p:sp>
          <p:nvSpPr>
            <p:cNvPr id="1398" name="Rectangle 13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9" name="Rectangle 13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0" name="Rectangle 13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1" name="Oval 14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2" name="Oval 14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3" name="Oval 14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4" name="Oval 14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5" name="Rectangle 14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6" name="Rectangle 14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7" name="Rectangle 14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8" name="Rectangle 14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9" name="Rectangle 14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0" name="Rectangle 14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1" name="Rectangle 14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2" name="Rectangle 14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3" name="Rectangle 14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4" name="Rectangle 14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5" name="Rectangle 14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6" name="Rectangle 14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17" name="Group 1416"/>
          <p:cNvGrpSpPr/>
          <p:nvPr/>
        </p:nvGrpSpPr>
        <p:grpSpPr>
          <a:xfrm>
            <a:off x="7306022" y="2778872"/>
            <a:ext cx="1305305" cy="93682"/>
            <a:chOff x="845547" y="4689072"/>
            <a:chExt cx="3380509" cy="299262"/>
          </a:xfrm>
        </p:grpSpPr>
        <p:sp>
          <p:nvSpPr>
            <p:cNvPr id="1418" name="Rectangle 14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9" name="Rectangle 14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0" name="Rectangle 14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1" name="Oval 14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2" name="Oval 14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3" name="Oval 14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4" name="Oval 14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5" name="Rectangle 14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6" name="Rectangle 14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7" name="Rectangle 14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8" name="Rectangle 14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9" name="Rectangle 14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0" name="Rectangle 14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1" name="Rectangle 14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2" name="Rectangle 14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3" name="Rectangle 14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4" name="Rectangle 14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5" name="Rectangle 14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6" name="Rectangle 14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438" name="Rounded Rectangle 1437"/>
          <p:cNvSpPr/>
          <p:nvPr/>
        </p:nvSpPr>
        <p:spPr bwMode="auto">
          <a:xfrm>
            <a:off x="7775583" y="3036640"/>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439" name="Rounded Rectangle 1438"/>
          <p:cNvSpPr/>
          <p:nvPr/>
        </p:nvSpPr>
        <p:spPr bwMode="auto">
          <a:xfrm>
            <a:off x="7403204" y="3036640"/>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grpSp>
        <p:nvGrpSpPr>
          <p:cNvPr id="1440" name="Group 1439"/>
          <p:cNvGrpSpPr/>
          <p:nvPr/>
        </p:nvGrpSpPr>
        <p:grpSpPr>
          <a:xfrm>
            <a:off x="7315334" y="2198301"/>
            <a:ext cx="1305305" cy="93682"/>
            <a:chOff x="3615172" y="4825668"/>
            <a:chExt cx="1305305" cy="103050"/>
          </a:xfrm>
        </p:grpSpPr>
        <p:sp>
          <p:nvSpPr>
            <p:cNvPr id="1441" name="Rectangle 1440"/>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2" name="Rectangle 1441"/>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3" name="Rectangle 1442"/>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4" name="Oval 1443"/>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5" name="Oval 1444"/>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6" name="Oval 1445"/>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7" name="Oval 1446"/>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8" name="Rectangle 1447"/>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9" name="Rectangle 1448"/>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0" name="Rectangle 1449"/>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1" name="Rectangle 1450"/>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2" name="Rectangle 1451"/>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3" name="Rectangle 1452"/>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4" name="Rectangle 1453"/>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5" name="Rectangle 1454"/>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6" name="Rectangle 1455"/>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7" name="Rectangle 1456"/>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8" name="Rectangle 1457"/>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9" name="Rectangle 1458"/>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0" name="Rectangle 1459"/>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1" name="Rectangle 1460"/>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2" name="Rectangle 1461"/>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3" name="Rectangle 1462"/>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4" name="Rectangle 1463"/>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5" name="Rectangle 1464"/>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6" name="Rectangle 1465"/>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7" name="Rectangle 1466"/>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8" name="Rectangle 1467"/>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9" name="Rectangle 1468"/>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0" name="Rectangle 1469"/>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1" name="Rectangle 1470"/>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2" name="Rectangle 1471"/>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3" name="Rectangle 1472"/>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4" name="Rectangle 1473"/>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5" name="Rectangle 1474"/>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6" name="Rectangle 1475"/>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7" name="Rectangle 1476"/>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8" name="Rectangle 1477"/>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9" name="Rectangle 1478"/>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0" name="Rectangle 1479"/>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1" name="Rectangle 1480"/>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2" name="Rectangle 1481"/>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3" name="Rectangle 1482"/>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4" name="Rectangle 1483"/>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5" name="Rectangle 1484"/>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6" name="Rectangle 1485"/>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7" name="Rectangle 1486"/>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8" name="Rectangle 1487"/>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9" name="Rectangle 1488"/>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0" name="Rectangle 1489"/>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1" name="Rectangle 1490"/>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492" name="Rounded Rectangle 1491"/>
          <p:cNvSpPr/>
          <p:nvPr/>
        </p:nvSpPr>
        <p:spPr bwMode="auto">
          <a:xfrm>
            <a:off x="8180801" y="3036640"/>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493" name="Rounded Rectangle 1492"/>
          <p:cNvSpPr/>
          <p:nvPr/>
        </p:nvSpPr>
        <p:spPr bwMode="auto">
          <a:xfrm>
            <a:off x="7978946" y="3371944"/>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494" name="Rounded Rectangle 1493"/>
          <p:cNvSpPr/>
          <p:nvPr/>
        </p:nvSpPr>
        <p:spPr>
          <a:xfrm>
            <a:off x="8270287" y="2076209"/>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495" name="Rounded Rectangle 1494"/>
          <p:cNvSpPr/>
          <p:nvPr/>
        </p:nvSpPr>
        <p:spPr>
          <a:xfrm>
            <a:off x="8416537" y="2076209"/>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499" name="Rounded Rectangle 1498"/>
          <p:cNvSpPr/>
          <p:nvPr/>
        </p:nvSpPr>
        <p:spPr>
          <a:xfrm>
            <a:off x="7347603" y="3018559"/>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00" name="Rounded Rectangle 1499"/>
          <p:cNvSpPr/>
          <p:nvPr/>
        </p:nvSpPr>
        <p:spPr>
          <a:xfrm>
            <a:off x="7762735" y="3018559"/>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502" name="Rounded Rectangle 1501"/>
          <p:cNvSpPr/>
          <p:nvPr/>
        </p:nvSpPr>
        <p:spPr>
          <a:xfrm>
            <a:off x="8169758" y="3018559"/>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503" name="Rounded Rectangle 1502"/>
          <p:cNvSpPr/>
          <p:nvPr/>
        </p:nvSpPr>
        <p:spPr>
          <a:xfrm>
            <a:off x="7944851" y="3314701"/>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1505" name="Straight Connector 1504"/>
          <p:cNvCxnSpPr/>
          <p:nvPr/>
        </p:nvCxnSpPr>
        <p:spPr>
          <a:xfrm flipH="1" flipV="1">
            <a:off x="7648077" y="2283595"/>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507" name="Straight Connector 1506"/>
          <p:cNvCxnSpPr/>
          <p:nvPr/>
        </p:nvCxnSpPr>
        <p:spPr>
          <a:xfrm flipH="1" flipV="1">
            <a:off x="8072973" y="2283595"/>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509" name="Straight Connector 1508"/>
          <p:cNvCxnSpPr/>
          <p:nvPr/>
        </p:nvCxnSpPr>
        <p:spPr>
          <a:xfrm flipH="1" flipV="1">
            <a:off x="8476131" y="2283595"/>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sp>
        <p:nvSpPr>
          <p:cNvPr id="1511" name="Rounded Rectangle 1510"/>
          <p:cNvSpPr/>
          <p:nvPr/>
        </p:nvSpPr>
        <p:spPr>
          <a:xfrm>
            <a:off x="7580718" y="2281856"/>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14" name="Rounded Rectangle 1513"/>
          <p:cNvSpPr/>
          <p:nvPr/>
        </p:nvSpPr>
        <p:spPr>
          <a:xfrm>
            <a:off x="8404230" y="2281856"/>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515" name="Rounded Rectangle 1514"/>
          <p:cNvSpPr/>
          <p:nvPr/>
        </p:nvSpPr>
        <p:spPr>
          <a:xfrm>
            <a:off x="7992474" y="2281856"/>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535" name="TextBox 1534"/>
          <p:cNvSpPr txBox="1"/>
          <p:nvPr/>
        </p:nvSpPr>
        <p:spPr>
          <a:xfrm>
            <a:off x="1040784" y="3635158"/>
            <a:ext cx="1250654" cy="307773"/>
          </a:xfrm>
          <a:prstGeom prst="rect">
            <a:avLst/>
          </a:prstGeom>
          <a:noFill/>
        </p:spPr>
        <p:txBody>
          <a:bodyPr wrap="none" lIns="91436" tIns="45718" rIns="91436" bIns="45718" rtlCol="0">
            <a:spAutoFit/>
          </a:bodyPr>
          <a:lstStyle/>
          <a:p>
            <a:pPr defTabSz="685891">
              <a:defRPr/>
            </a:pPr>
            <a:r>
              <a:rPr lang="en-US" sz="1400" kern="0" dirty="0" smtClean="0">
                <a:solidFill>
                  <a:srgbClr val="FFFFFF"/>
                </a:solidFill>
              </a:rPr>
              <a:t>Server Admin</a:t>
            </a:r>
            <a:endParaRPr lang="en-US" sz="1400" kern="0" dirty="0">
              <a:solidFill>
                <a:srgbClr val="FFFFFF"/>
              </a:solidFill>
            </a:endParaRPr>
          </a:p>
        </p:txBody>
      </p:sp>
      <p:pic>
        <p:nvPicPr>
          <p:cNvPr id="1543" name="Picture 6" descr="D:\DVD_ART36\Artwork_Imagery\Icons - Illustrations\_ REAL VISTA STYLE\people icon gold shirt user.png"/>
          <p:cNvPicPr>
            <a:picLocks noChangeAspect="1" noChangeArrowheads="1"/>
          </p:cNvPicPr>
          <p:nvPr/>
        </p:nvPicPr>
        <p:blipFill>
          <a:blip r:embed="rId2" cstate="screen"/>
          <a:stretch>
            <a:fillRect/>
          </a:stretch>
        </p:blipFill>
        <p:spPr bwMode="auto">
          <a:xfrm flipH="1">
            <a:off x="719982" y="3247930"/>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44" name="Picture 6" descr="D:\DVD_ART36\Artwork_Imagery\Icons - Illustrations\_ REAL VISTA STYLE\people icon gold shirt user.png"/>
          <p:cNvPicPr>
            <a:picLocks noChangeAspect="1" noChangeArrowheads="1"/>
          </p:cNvPicPr>
          <p:nvPr/>
        </p:nvPicPr>
        <p:blipFill>
          <a:blip r:embed="rId2" cstate="screen"/>
          <a:stretch>
            <a:fillRect/>
          </a:stretch>
        </p:blipFill>
        <p:spPr bwMode="auto">
          <a:xfrm flipH="1">
            <a:off x="4604001" y="2088959"/>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45" name="Picture 6" descr="D:\DVD_ART36\Artwork_Imagery\Icons - Illustrations\_ REAL VISTA STYLE\people icon gold shirt user.png"/>
          <p:cNvPicPr>
            <a:picLocks noChangeAspect="1" noChangeArrowheads="1"/>
          </p:cNvPicPr>
          <p:nvPr/>
        </p:nvPicPr>
        <p:blipFill>
          <a:blip r:embed="rId2" cstate="screen"/>
          <a:stretch>
            <a:fillRect/>
          </a:stretch>
        </p:blipFill>
        <p:spPr bwMode="auto">
          <a:xfrm flipH="1">
            <a:off x="5505273" y="1930297"/>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46" name="Picture 6" descr="D:\DVD_ART36\Artwork_Imagery\Icons - Illustrations\_ REAL VISTA STYLE\people icon gold shirt user.png"/>
          <p:cNvPicPr>
            <a:picLocks noChangeAspect="1" noChangeArrowheads="1"/>
          </p:cNvPicPr>
          <p:nvPr/>
        </p:nvPicPr>
        <p:blipFill>
          <a:blip r:embed="rId2" cstate="screen">
            <a:duotone>
              <a:prstClr val="black"/>
              <a:srgbClr val="808080">
                <a:tint val="45000"/>
                <a:satMod val="400000"/>
              </a:srgbClr>
            </a:duotone>
          </a:blip>
          <a:stretch>
            <a:fillRect/>
          </a:stretch>
        </p:blipFill>
        <p:spPr bwMode="auto">
          <a:xfrm flipH="1">
            <a:off x="4771469" y="1668663"/>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47" name="Picture 6" descr="D:\DVD_ART36\Artwork_Imagery\Icons - Illustrations\_ REAL VISTA STYLE\people icon gold shirt user.png"/>
          <p:cNvPicPr>
            <a:picLocks noChangeAspect="1" noChangeArrowheads="1"/>
          </p:cNvPicPr>
          <p:nvPr/>
        </p:nvPicPr>
        <p:blipFill>
          <a:blip r:embed="rId2" cstate="screen">
            <a:duotone>
              <a:prstClr val="black"/>
              <a:srgbClr val="DDDDDD">
                <a:tint val="45000"/>
                <a:satMod val="400000"/>
              </a:srgbClr>
            </a:duotone>
          </a:blip>
          <a:stretch>
            <a:fillRect/>
          </a:stretch>
        </p:blipFill>
        <p:spPr bwMode="auto">
          <a:xfrm flipH="1">
            <a:off x="8528290" y="2125009"/>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48" name="Picture 6" descr="D:\DVD_ART36\Artwork_Imagery\Icons - Illustrations\_ REAL VISTA STYLE\people icon gold shirt user.png"/>
          <p:cNvPicPr>
            <a:picLocks noChangeAspect="1" noChangeArrowheads="1"/>
          </p:cNvPicPr>
          <p:nvPr/>
        </p:nvPicPr>
        <p:blipFill>
          <a:blip r:embed="rId2" cstate="screen">
            <a:duotone>
              <a:prstClr val="black"/>
              <a:srgbClr val="DDDDDD">
                <a:tint val="45000"/>
                <a:satMod val="400000"/>
              </a:srgbClr>
            </a:duotone>
          </a:blip>
          <a:stretch>
            <a:fillRect/>
          </a:stretch>
        </p:blipFill>
        <p:spPr bwMode="auto">
          <a:xfrm flipH="1">
            <a:off x="8068979" y="1956461"/>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49" name="Picture 6" descr="D:\DVD_ART36\Artwork_Imagery\Icons - Illustrations\_ REAL VISTA STYLE\people icon gold shirt user.png"/>
          <p:cNvPicPr>
            <a:picLocks noChangeAspect="1" noChangeArrowheads="1"/>
          </p:cNvPicPr>
          <p:nvPr/>
        </p:nvPicPr>
        <p:blipFill>
          <a:blip r:embed="rId2" cstate="screen">
            <a:duotone>
              <a:prstClr val="black"/>
              <a:srgbClr val="FFC000">
                <a:tint val="45000"/>
                <a:satMod val="400000"/>
              </a:srgbClr>
            </a:duotone>
          </a:blip>
          <a:stretch>
            <a:fillRect/>
          </a:stretch>
        </p:blipFill>
        <p:spPr bwMode="auto">
          <a:xfrm flipH="1">
            <a:off x="7985855" y="1707154"/>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0" name="Picture 6" descr="D:\DVD_ART36\Artwork_Imagery\Icons - Illustrations\_ REAL VISTA STYLE\people icon gold shirt user.png"/>
          <p:cNvPicPr>
            <a:picLocks noChangeAspect="1" noChangeArrowheads="1"/>
          </p:cNvPicPr>
          <p:nvPr/>
        </p:nvPicPr>
        <p:blipFill>
          <a:blip r:embed="rId2" cstate="screen">
            <a:duotone>
              <a:prstClr val="black"/>
              <a:srgbClr val="FFC000">
                <a:tint val="45000"/>
                <a:satMod val="400000"/>
              </a:srgbClr>
            </a:duotone>
          </a:blip>
          <a:stretch>
            <a:fillRect/>
          </a:stretch>
        </p:blipFill>
        <p:spPr bwMode="auto">
          <a:xfrm flipH="1">
            <a:off x="8005320" y="1422734"/>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1" name="Picture 6" descr="D:\DVD_ART36\Artwork_Imagery\Icons - Illustrations\_ REAL VISTA STYLE\people icon gold shirt user.png"/>
          <p:cNvPicPr>
            <a:picLocks noChangeAspect="1" noChangeArrowheads="1"/>
          </p:cNvPicPr>
          <p:nvPr/>
        </p:nvPicPr>
        <p:blipFill>
          <a:blip r:embed="rId2" cstate="screen">
            <a:duotone>
              <a:prstClr val="black"/>
              <a:srgbClr val="FFC000">
                <a:tint val="45000"/>
                <a:satMod val="400000"/>
              </a:srgbClr>
            </a:duotone>
          </a:blip>
          <a:stretch>
            <a:fillRect/>
          </a:stretch>
        </p:blipFill>
        <p:spPr bwMode="auto">
          <a:xfrm flipH="1">
            <a:off x="7410637" y="972497"/>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2" name="Picture 6" descr="D:\DVD_ART36\Artwork_Imagery\Icons - Illustrations\_ REAL VISTA STYLE\people icon gold shirt user.png"/>
          <p:cNvPicPr>
            <a:picLocks noChangeAspect="1" noChangeArrowheads="1"/>
          </p:cNvPicPr>
          <p:nvPr/>
        </p:nvPicPr>
        <p:blipFill>
          <a:blip r:embed="rId2" cstate="screen">
            <a:duotone>
              <a:prstClr val="black"/>
              <a:srgbClr val="FFC000">
                <a:tint val="45000"/>
                <a:satMod val="400000"/>
              </a:srgbClr>
            </a:duotone>
          </a:blip>
          <a:stretch>
            <a:fillRect/>
          </a:stretch>
        </p:blipFill>
        <p:spPr bwMode="auto">
          <a:xfrm flipH="1">
            <a:off x="7137569" y="1347436"/>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3" name="Picture 6" descr="D:\DVD_ART36\Artwork_Imagery\Icons - Illustrations\_ REAL VISTA STYLE\people icon gold shirt user.png"/>
          <p:cNvPicPr>
            <a:picLocks noChangeAspect="1" noChangeArrowheads="1"/>
          </p:cNvPicPr>
          <p:nvPr/>
        </p:nvPicPr>
        <p:blipFill>
          <a:blip r:embed="rId2" cstate="screen">
            <a:duotone>
              <a:prstClr val="black"/>
              <a:srgbClr val="FFC000">
                <a:tint val="45000"/>
                <a:satMod val="400000"/>
              </a:srgbClr>
            </a:duotone>
          </a:blip>
          <a:stretch>
            <a:fillRect/>
          </a:stretch>
        </p:blipFill>
        <p:spPr bwMode="auto">
          <a:xfrm flipH="1">
            <a:off x="6583702" y="950110"/>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4" name="Picture 6" descr="D:\DVD_ART36\Artwork_Imagery\Icons - Illustrations\_ REAL VISTA STYLE\people icon gold shirt user.png"/>
          <p:cNvPicPr>
            <a:picLocks noChangeAspect="1" noChangeArrowheads="1"/>
          </p:cNvPicPr>
          <p:nvPr/>
        </p:nvPicPr>
        <p:blipFill>
          <a:blip r:embed="rId2" cstate="screen">
            <a:duotone>
              <a:prstClr val="black"/>
              <a:srgbClr val="808080">
                <a:tint val="45000"/>
                <a:satMod val="400000"/>
              </a:srgbClr>
            </a:duotone>
          </a:blip>
          <a:stretch>
            <a:fillRect/>
          </a:stretch>
        </p:blipFill>
        <p:spPr bwMode="auto">
          <a:xfrm flipH="1">
            <a:off x="5550640" y="946612"/>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5" name="Picture 6" descr="D:\DVD_ART36\Artwork_Imagery\Icons - Illustrations\_ REAL VISTA STYLE\people icon gold shirt user.png"/>
          <p:cNvPicPr>
            <a:picLocks noChangeAspect="1" noChangeArrowheads="1"/>
          </p:cNvPicPr>
          <p:nvPr/>
        </p:nvPicPr>
        <p:blipFill>
          <a:blip r:embed="rId2" cstate="screen">
            <a:duotone>
              <a:prstClr val="black"/>
              <a:srgbClr val="808080">
                <a:tint val="45000"/>
                <a:satMod val="400000"/>
              </a:srgbClr>
            </a:duotone>
          </a:blip>
          <a:stretch>
            <a:fillRect/>
          </a:stretch>
        </p:blipFill>
        <p:spPr bwMode="auto">
          <a:xfrm flipH="1">
            <a:off x="4702290" y="972752"/>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6" name="Picture 6" descr="D:\DVD_ART36\Artwork_Imagery\Icons - Illustrations\_ REAL VISTA STYLE\people icon gold shirt user.png"/>
          <p:cNvPicPr>
            <a:picLocks noChangeAspect="1" noChangeArrowheads="1"/>
          </p:cNvPicPr>
          <p:nvPr/>
        </p:nvPicPr>
        <p:blipFill>
          <a:blip r:embed="rId2" cstate="screen">
            <a:duotone>
              <a:prstClr val="black"/>
              <a:srgbClr val="808080">
                <a:tint val="45000"/>
                <a:satMod val="400000"/>
              </a:srgbClr>
            </a:duotone>
          </a:blip>
          <a:stretch>
            <a:fillRect/>
          </a:stretch>
        </p:blipFill>
        <p:spPr bwMode="auto">
          <a:xfrm flipH="1">
            <a:off x="4927430" y="1363007"/>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57" name="Picture 6" descr="D:\DVD_ART36\Artwork_Imagery\Icons - Illustrations\_ REAL VISTA STYLE\people icon gold shirt user.png"/>
          <p:cNvPicPr>
            <a:picLocks noChangeAspect="1" noChangeArrowheads="1"/>
          </p:cNvPicPr>
          <p:nvPr/>
        </p:nvPicPr>
        <p:blipFill>
          <a:blip r:embed="rId2" cstate="screen">
            <a:duotone>
              <a:prstClr val="black"/>
              <a:srgbClr val="808080">
                <a:tint val="45000"/>
                <a:satMod val="400000"/>
              </a:srgbClr>
            </a:duotone>
          </a:blip>
          <a:stretch>
            <a:fillRect/>
          </a:stretch>
        </p:blipFill>
        <p:spPr bwMode="auto">
          <a:xfrm flipH="1">
            <a:off x="4124084" y="1384487"/>
            <a:ext cx="299080" cy="261635"/>
          </a:xfrm>
          <a:prstGeom prst="rect">
            <a:avLst/>
          </a:prstGeom>
          <a:noFill/>
          <a:effectLst>
            <a:glow rad="101600">
              <a:srgbClr val="FFFFFF">
                <a:alpha val="60000"/>
              </a:srgbClr>
            </a:glow>
            <a:outerShdw blurRad="889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58" name="TextBox 1557"/>
          <p:cNvSpPr txBox="1"/>
          <p:nvPr/>
        </p:nvSpPr>
        <p:spPr>
          <a:xfrm>
            <a:off x="1040784" y="3249264"/>
            <a:ext cx="1431794" cy="307773"/>
          </a:xfrm>
          <a:prstGeom prst="rect">
            <a:avLst/>
          </a:prstGeom>
          <a:noFill/>
        </p:spPr>
        <p:txBody>
          <a:bodyPr wrap="none" lIns="91436" tIns="45718" rIns="91436" bIns="45718" rtlCol="0">
            <a:spAutoFit/>
          </a:bodyPr>
          <a:lstStyle/>
          <a:p>
            <a:pPr defTabSz="685891">
              <a:defRPr/>
            </a:pPr>
            <a:r>
              <a:rPr lang="en-US" sz="1400" kern="0" dirty="0" smtClean="0">
                <a:solidFill>
                  <a:srgbClr val="FFFFFF"/>
                </a:solidFill>
              </a:rPr>
              <a:t>Network Admin</a:t>
            </a:r>
            <a:endParaRPr lang="en-US" sz="1400" kern="0" dirty="0">
              <a:solidFill>
                <a:srgbClr val="FFFFFF"/>
              </a:solidFill>
            </a:endParaRPr>
          </a:p>
        </p:txBody>
      </p:sp>
      <p:pic>
        <p:nvPicPr>
          <p:cNvPr id="5384" name="Picture 264" descr="C:\Users\bpjohns1\AppData\Local\Microsoft\Windows\Temporary Internet Files\Content.IE5\LNUVJ3TG\MC9004326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20" y="3628018"/>
            <a:ext cx="266007" cy="266007"/>
          </a:xfrm>
          <a:prstGeom prst="rect">
            <a:avLst/>
          </a:prstGeom>
          <a:noFill/>
          <a:effectLst>
            <a:glow rad="101600">
              <a:srgbClr val="FFFFFF">
                <a:alpha val="60000"/>
              </a:srgbClr>
            </a:glow>
          </a:effectLst>
          <a:extLst>
            <a:ext uri="{909E8E84-426E-40DD-AFC4-6F175D3DCCD1}">
              <a14:hiddenFill xmlns:a14="http://schemas.microsoft.com/office/drawing/2010/main">
                <a:solidFill>
                  <a:srgbClr val="FFFFFF"/>
                </a:solidFill>
              </a14:hiddenFill>
            </a:ext>
          </a:extLst>
        </p:spPr>
      </p:pic>
      <p:pic>
        <p:nvPicPr>
          <p:cNvPr id="1561" name="Picture 264" descr="C:\Users\bpjohns1\AppData\Local\Microsoft\Windows\Temporary Internet Files\Content.IE5\LNUVJ3TG\MC900432626[1].png"/>
          <p:cNvPicPr>
            <a:picLocks noChangeAspect="1" noChangeArrowheads="1"/>
          </p:cNvPicPr>
          <p:nvPr/>
        </p:nvPicPr>
        <p:blipFill>
          <a:blip r:embed="rId3" cstate="print">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4595476" y="2919477"/>
            <a:ext cx="266007" cy="266007"/>
          </a:xfrm>
          <a:prstGeom prst="rect">
            <a:avLst/>
          </a:prstGeom>
          <a:noFill/>
          <a:effectLst>
            <a:glow rad="101600">
              <a:srgbClr val="FFFFFF">
                <a:alpha val="60000"/>
              </a:srgbClr>
            </a:glow>
          </a:effectLst>
          <a:extLst>
            <a:ext uri="{909E8E84-426E-40DD-AFC4-6F175D3DCCD1}">
              <a14:hiddenFill xmlns:a14="http://schemas.microsoft.com/office/drawing/2010/main">
                <a:solidFill>
                  <a:srgbClr val="FFFFFF"/>
                </a:solidFill>
              </a14:hiddenFill>
            </a:ext>
          </a:extLst>
        </p:spPr>
      </p:pic>
      <p:pic>
        <p:nvPicPr>
          <p:cNvPr id="1562" name="Picture 264" descr="C:\Users\bpjohns1\AppData\Local\Microsoft\Windows\Temporary Internet Files\Content.IE5\LNUVJ3TG\MC900432626[1].png"/>
          <p:cNvPicPr>
            <a:picLocks noChangeAspect="1" noChangeArrowheads="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521803" y="2990933"/>
            <a:ext cx="266007" cy="266007"/>
          </a:xfrm>
          <a:prstGeom prst="rect">
            <a:avLst/>
          </a:prstGeom>
          <a:noFill/>
          <a:effectLst>
            <a:glow rad="101600">
              <a:srgbClr val="FFFFFF">
                <a:alpha val="60000"/>
              </a:srgbClr>
            </a:glow>
          </a:effectLst>
          <a:extLst>
            <a:ext uri="{909E8E84-426E-40DD-AFC4-6F175D3DCCD1}">
              <a14:hiddenFill xmlns:a14="http://schemas.microsoft.com/office/drawing/2010/main">
                <a:solidFill>
                  <a:srgbClr val="FFFFFF"/>
                </a:solidFill>
              </a14:hiddenFill>
            </a:ext>
          </a:extLst>
        </p:spPr>
      </p:pic>
      <p:sp>
        <p:nvSpPr>
          <p:cNvPr id="1496" name="Oval 1495"/>
          <p:cNvSpPr/>
          <p:nvPr/>
        </p:nvSpPr>
        <p:spPr>
          <a:xfrm>
            <a:off x="4948546" y="3132859"/>
            <a:ext cx="137160" cy="137160"/>
          </a:xfrm>
          <a:prstGeom prst="ellipse">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Tree>
    <p:extLst>
      <p:ext uri="{BB962C8B-B14F-4D97-AF65-F5344CB8AC3E}">
        <p14:creationId xmlns:p14="http://schemas.microsoft.com/office/powerpoint/2010/main" val="3752867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1"/>
                                        </p:tgtEl>
                                        <p:attrNameLst>
                                          <p:attrName>style.visibility</p:attrName>
                                        </p:attrNameLst>
                                      </p:cBhvr>
                                      <p:to>
                                        <p:strVal val="visible"/>
                                      </p:to>
                                    </p:set>
                                    <p:animEffect transition="in" filter="fade">
                                      <p:cBhvr>
                                        <p:cTn id="7" dur="500"/>
                                        <p:tgtEl>
                                          <p:spTgt spid="15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23"/>
                                        </p:tgtEl>
                                        <p:attrNameLst>
                                          <p:attrName>style.visibility</p:attrName>
                                        </p:attrNameLst>
                                      </p:cBhvr>
                                      <p:to>
                                        <p:strVal val="visible"/>
                                      </p:to>
                                    </p:set>
                                    <p:animEffect transition="in" filter="fade">
                                      <p:cBhvr>
                                        <p:cTn id="11" dur="500"/>
                                        <p:tgtEl>
                                          <p:spTgt spid="923"/>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984"/>
                                        </p:tgtEl>
                                        <p:attrNameLst>
                                          <p:attrName>style.visibility</p:attrName>
                                        </p:attrNameLst>
                                      </p:cBhvr>
                                      <p:to>
                                        <p:strVal val="visible"/>
                                      </p:to>
                                    </p:set>
                                    <p:anim calcmode="lin" valueType="num">
                                      <p:cBhvr>
                                        <p:cTn id="15" dur="1000" fill="hold"/>
                                        <p:tgtEl>
                                          <p:spTgt spid="984"/>
                                        </p:tgtEl>
                                        <p:attrNameLst>
                                          <p:attrName>ppt_w</p:attrName>
                                        </p:attrNameLst>
                                      </p:cBhvr>
                                      <p:tavLst>
                                        <p:tav tm="0">
                                          <p:val>
                                            <p:fltVal val="0"/>
                                          </p:val>
                                        </p:tav>
                                        <p:tav tm="100000">
                                          <p:val>
                                            <p:strVal val="#ppt_w"/>
                                          </p:val>
                                        </p:tav>
                                      </p:tavLst>
                                    </p:anim>
                                    <p:anim calcmode="lin" valueType="num">
                                      <p:cBhvr>
                                        <p:cTn id="16" dur="1000" fill="hold"/>
                                        <p:tgtEl>
                                          <p:spTgt spid="984"/>
                                        </p:tgtEl>
                                        <p:attrNameLst>
                                          <p:attrName>ppt_h</p:attrName>
                                        </p:attrNameLst>
                                      </p:cBhvr>
                                      <p:tavLst>
                                        <p:tav tm="0">
                                          <p:val>
                                            <p:fltVal val="0"/>
                                          </p:val>
                                        </p:tav>
                                        <p:tav tm="100000">
                                          <p:val>
                                            <p:strVal val="#ppt_h"/>
                                          </p:val>
                                        </p:tav>
                                      </p:tavLst>
                                    </p:anim>
                                    <p:anim calcmode="lin" valueType="num">
                                      <p:cBhvr>
                                        <p:cTn id="17" dur="1000" fill="hold"/>
                                        <p:tgtEl>
                                          <p:spTgt spid="984"/>
                                        </p:tgtEl>
                                        <p:attrNameLst>
                                          <p:attrName>style.rotation</p:attrName>
                                        </p:attrNameLst>
                                      </p:cBhvr>
                                      <p:tavLst>
                                        <p:tav tm="0">
                                          <p:val>
                                            <p:fltVal val="90"/>
                                          </p:val>
                                        </p:tav>
                                        <p:tav tm="100000">
                                          <p:val>
                                            <p:fltVal val="0"/>
                                          </p:val>
                                        </p:tav>
                                      </p:tavLst>
                                    </p:anim>
                                    <p:animEffect transition="in" filter="fade">
                                      <p:cBhvr>
                                        <p:cTn id="18" dur="1000"/>
                                        <p:tgtEl>
                                          <p:spTgt spid="9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fade">
                                      <p:cBhvr>
                                        <p:cTn id="23" dur="500"/>
                                        <p:tgtEl>
                                          <p:spTgt spid="86"/>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544"/>
                                        </p:tgtEl>
                                        <p:attrNameLst>
                                          <p:attrName>style.visibility</p:attrName>
                                        </p:attrNameLst>
                                      </p:cBhvr>
                                      <p:to>
                                        <p:strVal val="visible"/>
                                      </p:to>
                                    </p:set>
                                  </p:childTnLst>
                                </p:cTn>
                              </p:par>
                              <p:par>
                                <p:cTn id="27" presetID="31" presetClass="entr" presetSubtype="0" fill="hold" grpId="0" nodeType="withEffect">
                                  <p:stCondLst>
                                    <p:cond delay="0"/>
                                  </p:stCondLst>
                                  <p:childTnLst>
                                    <p:set>
                                      <p:cBhvr>
                                        <p:cTn id="28" dur="1" fill="hold">
                                          <p:stCondLst>
                                            <p:cond delay="0"/>
                                          </p:stCondLst>
                                        </p:cTn>
                                        <p:tgtEl>
                                          <p:spTgt spid="996"/>
                                        </p:tgtEl>
                                        <p:attrNameLst>
                                          <p:attrName>style.visibility</p:attrName>
                                        </p:attrNameLst>
                                      </p:cBhvr>
                                      <p:to>
                                        <p:strVal val="visible"/>
                                      </p:to>
                                    </p:set>
                                    <p:anim calcmode="lin" valueType="num">
                                      <p:cBhvr>
                                        <p:cTn id="29" dur="1500" fill="hold"/>
                                        <p:tgtEl>
                                          <p:spTgt spid="996"/>
                                        </p:tgtEl>
                                        <p:attrNameLst>
                                          <p:attrName>ppt_w</p:attrName>
                                        </p:attrNameLst>
                                      </p:cBhvr>
                                      <p:tavLst>
                                        <p:tav tm="0">
                                          <p:val>
                                            <p:fltVal val="0"/>
                                          </p:val>
                                        </p:tav>
                                        <p:tav tm="100000">
                                          <p:val>
                                            <p:strVal val="#ppt_w"/>
                                          </p:val>
                                        </p:tav>
                                      </p:tavLst>
                                    </p:anim>
                                    <p:anim calcmode="lin" valueType="num">
                                      <p:cBhvr>
                                        <p:cTn id="30" dur="1500" fill="hold"/>
                                        <p:tgtEl>
                                          <p:spTgt spid="996"/>
                                        </p:tgtEl>
                                        <p:attrNameLst>
                                          <p:attrName>ppt_h</p:attrName>
                                        </p:attrNameLst>
                                      </p:cBhvr>
                                      <p:tavLst>
                                        <p:tav tm="0">
                                          <p:val>
                                            <p:fltVal val="0"/>
                                          </p:val>
                                        </p:tav>
                                        <p:tav tm="100000">
                                          <p:val>
                                            <p:strVal val="#ppt_h"/>
                                          </p:val>
                                        </p:tav>
                                      </p:tavLst>
                                    </p:anim>
                                    <p:anim calcmode="lin" valueType="num">
                                      <p:cBhvr>
                                        <p:cTn id="31" dur="1500" fill="hold"/>
                                        <p:tgtEl>
                                          <p:spTgt spid="996"/>
                                        </p:tgtEl>
                                        <p:attrNameLst>
                                          <p:attrName>style.rotation</p:attrName>
                                        </p:attrNameLst>
                                      </p:cBhvr>
                                      <p:tavLst>
                                        <p:tav tm="0">
                                          <p:val>
                                            <p:fltVal val="90"/>
                                          </p:val>
                                        </p:tav>
                                        <p:tav tm="100000">
                                          <p:val>
                                            <p:fltVal val="0"/>
                                          </p:val>
                                        </p:tav>
                                      </p:tavLst>
                                    </p:anim>
                                    <p:animEffect transition="in" filter="fade">
                                      <p:cBhvr>
                                        <p:cTn id="32" dur="1500"/>
                                        <p:tgtEl>
                                          <p:spTgt spid="996"/>
                                        </p:tgtEl>
                                      </p:cBhvr>
                                    </p:animEffect>
                                  </p:childTnLst>
                                </p:cTn>
                              </p:par>
                            </p:childTnLst>
                          </p:cTn>
                        </p:par>
                        <p:par>
                          <p:cTn id="33" fill="hold">
                            <p:stCondLst>
                              <p:cond delay="2000"/>
                            </p:stCondLst>
                            <p:childTnLst>
                              <p:par>
                                <p:cTn id="34" presetID="1" presetClass="exit" presetSubtype="0" fill="hold" nodeType="afterEffect">
                                  <p:stCondLst>
                                    <p:cond delay="250"/>
                                  </p:stCondLst>
                                  <p:childTnLst>
                                    <p:set>
                                      <p:cBhvr>
                                        <p:cTn id="35" dur="1" fill="hold">
                                          <p:stCondLst>
                                            <p:cond delay="0"/>
                                          </p:stCondLst>
                                        </p:cTn>
                                        <p:tgtEl>
                                          <p:spTgt spid="1544"/>
                                        </p:tgtEl>
                                        <p:attrNameLst>
                                          <p:attrName>style.visibility</p:attrName>
                                        </p:attrNameLst>
                                      </p:cBhvr>
                                      <p:to>
                                        <p:strVal val="hidden"/>
                                      </p:to>
                                    </p:set>
                                  </p:childTnLst>
                                </p:cTn>
                              </p:par>
                            </p:childTnLst>
                          </p:cTn>
                        </p:par>
                        <p:par>
                          <p:cTn id="36" fill="hold">
                            <p:stCondLst>
                              <p:cond delay="2250"/>
                            </p:stCondLst>
                            <p:childTnLst>
                              <p:par>
                                <p:cTn id="37" presetID="1" presetClass="entr" presetSubtype="0" fill="hold" nodeType="afterEffect">
                                  <p:stCondLst>
                                    <p:cond delay="0"/>
                                  </p:stCondLst>
                                  <p:childTnLst>
                                    <p:set>
                                      <p:cBhvr>
                                        <p:cTn id="38" dur="1" fill="hold">
                                          <p:stCondLst>
                                            <p:cond delay="0"/>
                                          </p:stCondLst>
                                        </p:cTn>
                                        <p:tgtEl>
                                          <p:spTgt spid="1545"/>
                                        </p:tgtEl>
                                        <p:attrNameLst>
                                          <p:attrName>style.visibility</p:attrName>
                                        </p:attrNameLst>
                                      </p:cBhvr>
                                      <p:to>
                                        <p:strVal val="visible"/>
                                      </p:to>
                                    </p:set>
                                  </p:childTnLst>
                                </p:cTn>
                              </p:par>
                              <p:par>
                                <p:cTn id="39" presetID="31" presetClass="entr" presetSubtype="0" fill="hold" grpId="0" nodeType="withEffect">
                                  <p:stCondLst>
                                    <p:cond delay="0"/>
                                  </p:stCondLst>
                                  <p:childTnLst>
                                    <p:set>
                                      <p:cBhvr>
                                        <p:cTn id="40" dur="1" fill="hold">
                                          <p:stCondLst>
                                            <p:cond delay="0"/>
                                          </p:stCondLst>
                                        </p:cTn>
                                        <p:tgtEl>
                                          <p:spTgt spid="982"/>
                                        </p:tgtEl>
                                        <p:attrNameLst>
                                          <p:attrName>style.visibility</p:attrName>
                                        </p:attrNameLst>
                                      </p:cBhvr>
                                      <p:to>
                                        <p:strVal val="visible"/>
                                      </p:to>
                                    </p:set>
                                    <p:anim calcmode="lin" valueType="num">
                                      <p:cBhvr>
                                        <p:cTn id="41" dur="1500" fill="hold"/>
                                        <p:tgtEl>
                                          <p:spTgt spid="982"/>
                                        </p:tgtEl>
                                        <p:attrNameLst>
                                          <p:attrName>ppt_w</p:attrName>
                                        </p:attrNameLst>
                                      </p:cBhvr>
                                      <p:tavLst>
                                        <p:tav tm="0">
                                          <p:val>
                                            <p:fltVal val="0"/>
                                          </p:val>
                                        </p:tav>
                                        <p:tav tm="100000">
                                          <p:val>
                                            <p:strVal val="#ppt_w"/>
                                          </p:val>
                                        </p:tav>
                                      </p:tavLst>
                                    </p:anim>
                                    <p:anim calcmode="lin" valueType="num">
                                      <p:cBhvr>
                                        <p:cTn id="42" dur="1500" fill="hold"/>
                                        <p:tgtEl>
                                          <p:spTgt spid="982"/>
                                        </p:tgtEl>
                                        <p:attrNameLst>
                                          <p:attrName>ppt_h</p:attrName>
                                        </p:attrNameLst>
                                      </p:cBhvr>
                                      <p:tavLst>
                                        <p:tav tm="0">
                                          <p:val>
                                            <p:fltVal val="0"/>
                                          </p:val>
                                        </p:tav>
                                        <p:tav tm="100000">
                                          <p:val>
                                            <p:strVal val="#ppt_h"/>
                                          </p:val>
                                        </p:tav>
                                      </p:tavLst>
                                    </p:anim>
                                    <p:anim calcmode="lin" valueType="num">
                                      <p:cBhvr>
                                        <p:cTn id="43" dur="1500" fill="hold"/>
                                        <p:tgtEl>
                                          <p:spTgt spid="982"/>
                                        </p:tgtEl>
                                        <p:attrNameLst>
                                          <p:attrName>style.rotation</p:attrName>
                                        </p:attrNameLst>
                                      </p:cBhvr>
                                      <p:tavLst>
                                        <p:tav tm="0">
                                          <p:val>
                                            <p:fltVal val="90"/>
                                          </p:val>
                                        </p:tav>
                                        <p:tav tm="100000">
                                          <p:val>
                                            <p:fltVal val="0"/>
                                          </p:val>
                                        </p:tav>
                                      </p:tavLst>
                                    </p:anim>
                                    <p:animEffect transition="in" filter="fade">
                                      <p:cBhvr>
                                        <p:cTn id="44" dur="1500"/>
                                        <p:tgtEl>
                                          <p:spTgt spid="982"/>
                                        </p:tgtEl>
                                      </p:cBhvr>
                                    </p:animEffect>
                                  </p:childTnLst>
                                </p:cTn>
                              </p:par>
                              <p:par>
                                <p:cTn id="45" presetID="1" presetClass="entr" presetSubtype="0" fill="hold" nodeType="withEffect">
                                  <p:stCondLst>
                                    <p:cond delay="0"/>
                                  </p:stCondLst>
                                  <p:childTnLst>
                                    <p:set>
                                      <p:cBhvr>
                                        <p:cTn id="46" dur="1" fill="hold">
                                          <p:stCondLst>
                                            <p:cond delay="0"/>
                                          </p:stCondLst>
                                        </p:cTn>
                                        <p:tgtEl>
                                          <p:spTgt spid="1546"/>
                                        </p:tgtEl>
                                        <p:attrNameLst>
                                          <p:attrName>style.visibility</p:attrName>
                                        </p:attrNameLst>
                                      </p:cBhvr>
                                      <p:to>
                                        <p:strVal val="visible"/>
                                      </p:to>
                                    </p:set>
                                  </p:childTnLst>
                                </p:cTn>
                              </p:par>
                              <p:par>
                                <p:cTn id="47" presetID="31" presetClass="entr" presetSubtype="0" fill="hold" grpId="0" nodeType="withEffect">
                                  <p:stCondLst>
                                    <p:cond delay="250"/>
                                  </p:stCondLst>
                                  <p:childTnLst>
                                    <p:set>
                                      <p:cBhvr>
                                        <p:cTn id="48" dur="1" fill="hold">
                                          <p:stCondLst>
                                            <p:cond delay="0"/>
                                          </p:stCondLst>
                                        </p:cTn>
                                        <p:tgtEl>
                                          <p:spTgt spid="59"/>
                                        </p:tgtEl>
                                        <p:attrNameLst>
                                          <p:attrName>style.visibility</p:attrName>
                                        </p:attrNameLst>
                                      </p:cBhvr>
                                      <p:to>
                                        <p:strVal val="visible"/>
                                      </p:to>
                                    </p:set>
                                    <p:anim calcmode="lin" valueType="num">
                                      <p:cBhvr>
                                        <p:cTn id="49" dur="1500" fill="hold"/>
                                        <p:tgtEl>
                                          <p:spTgt spid="59"/>
                                        </p:tgtEl>
                                        <p:attrNameLst>
                                          <p:attrName>ppt_w</p:attrName>
                                        </p:attrNameLst>
                                      </p:cBhvr>
                                      <p:tavLst>
                                        <p:tav tm="0">
                                          <p:val>
                                            <p:fltVal val="0"/>
                                          </p:val>
                                        </p:tav>
                                        <p:tav tm="100000">
                                          <p:val>
                                            <p:strVal val="#ppt_w"/>
                                          </p:val>
                                        </p:tav>
                                      </p:tavLst>
                                    </p:anim>
                                    <p:anim calcmode="lin" valueType="num">
                                      <p:cBhvr>
                                        <p:cTn id="50" dur="1500" fill="hold"/>
                                        <p:tgtEl>
                                          <p:spTgt spid="59"/>
                                        </p:tgtEl>
                                        <p:attrNameLst>
                                          <p:attrName>ppt_h</p:attrName>
                                        </p:attrNameLst>
                                      </p:cBhvr>
                                      <p:tavLst>
                                        <p:tav tm="0">
                                          <p:val>
                                            <p:fltVal val="0"/>
                                          </p:val>
                                        </p:tav>
                                        <p:tav tm="100000">
                                          <p:val>
                                            <p:strVal val="#ppt_h"/>
                                          </p:val>
                                        </p:tav>
                                      </p:tavLst>
                                    </p:anim>
                                    <p:anim calcmode="lin" valueType="num">
                                      <p:cBhvr>
                                        <p:cTn id="51" dur="1500" fill="hold"/>
                                        <p:tgtEl>
                                          <p:spTgt spid="59"/>
                                        </p:tgtEl>
                                        <p:attrNameLst>
                                          <p:attrName>style.rotation</p:attrName>
                                        </p:attrNameLst>
                                      </p:cBhvr>
                                      <p:tavLst>
                                        <p:tav tm="0">
                                          <p:val>
                                            <p:fltVal val="90"/>
                                          </p:val>
                                        </p:tav>
                                        <p:tav tm="100000">
                                          <p:val>
                                            <p:fltVal val="0"/>
                                          </p:val>
                                        </p:tav>
                                      </p:tavLst>
                                    </p:anim>
                                    <p:animEffect transition="in" filter="fade">
                                      <p:cBhvr>
                                        <p:cTn id="52" dur="1500"/>
                                        <p:tgtEl>
                                          <p:spTgt spid="59"/>
                                        </p:tgtEl>
                                      </p:cBhvr>
                                    </p:animEffect>
                                  </p:childTnLst>
                                </p:cTn>
                              </p:par>
                            </p:childTnLst>
                          </p:cTn>
                        </p:par>
                        <p:par>
                          <p:cTn id="53" fill="hold">
                            <p:stCondLst>
                              <p:cond delay="4000"/>
                            </p:stCondLst>
                            <p:childTnLst>
                              <p:par>
                                <p:cTn id="54" presetID="1" presetClass="exit" presetSubtype="0" fill="hold" nodeType="afterEffect">
                                  <p:stCondLst>
                                    <p:cond delay="250"/>
                                  </p:stCondLst>
                                  <p:childTnLst>
                                    <p:set>
                                      <p:cBhvr>
                                        <p:cTn id="55" dur="1" fill="hold">
                                          <p:stCondLst>
                                            <p:cond delay="0"/>
                                          </p:stCondLst>
                                        </p:cTn>
                                        <p:tgtEl>
                                          <p:spTgt spid="1546"/>
                                        </p:tgtEl>
                                        <p:attrNameLst>
                                          <p:attrName>style.visibility</p:attrName>
                                        </p:attrNameLst>
                                      </p:cBhvr>
                                      <p:to>
                                        <p:strVal val="hidden"/>
                                      </p:to>
                                    </p:set>
                                  </p:childTnLst>
                                </p:cTn>
                              </p:par>
                            </p:childTnLst>
                          </p:cTn>
                        </p:par>
                        <p:par>
                          <p:cTn id="56" fill="hold">
                            <p:stCondLst>
                              <p:cond delay="4250"/>
                            </p:stCondLst>
                            <p:childTnLst>
                              <p:par>
                                <p:cTn id="57" presetID="1" presetClass="exit" presetSubtype="0" fill="hold" nodeType="afterEffect">
                                  <p:stCondLst>
                                    <p:cond delay="0"/>
                                  </p:stCondLst>
                                  <p:childTnLst>
                                    <p:set>
                                      <p:cBhvr>
                                        <p:cTn id="58" dur="1" fill="hold">
                                          <p:stCondLst>
                                            <p:cond delay="0"/>
                                          </p:stCondLst>
                                        </p:cTn>
                                        <p:tgtEl>
                                          <p:spTgt spid="1545"/>
                                        </p:tgtEl>
                                        <p:attrNameLst>
                                          <p:attrName>style.visibility</p:attrName>
                                        </p:attrNameLst>
                                      </p:cBhvr>
                                      <p:to>
                                        <p:strVal val="hidden"/>
                                      </p:to>
                                    </p:set>
                                  </p:childTnLst>
                                </p:cTn>
                              </p:par>
                            </p:childTnLst>
                          </p:cTn>
                        </p:par>
                        <p:par>
                          <p:cTn id="59" fill="hold">
                            <p:stCondLst>
                              <p:cond delay="4250"/>
                            </p:stCondLst>
                            <p:childTnLst>
                              <p:par>
                                <p:cTn id="60" presetID="10" presetClass="exit" presetSubtype="0" fill="hold" nodeType="afterEffect">
                                  <p:stCondLst>
                                    <p:cond delay="500"/>
                                  </p:stCondLst>
                                  <p:childTnLst>
                                    <p:animEffect transition="out" filter="fade">
                                      <p:cBhvr>
                                        <p:cTn id="61" dur="750"/>
                                        <p:tgtEl>
                                          <p:spTgt spid="1561"/>
                                        </p:tgtEl>
                                      </p:cBhvr>
                                    </p:animEffect>
                                    <p:set>
                                      <p:cBhvr>
                                        <p:cTn id="62" dur="1" fill="hold">
                                          <p:stCondLst>
                                            <p:cond delay="749"/>
                                          </p:stCondLst>
                                        </p:cTn>
                                        <p:tgtEl>
                                          <p:spTgt spid="156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1496"/>
                                        </p:tgtEl>
                                        <p:attrNameLst>
                                          <p:attrName>style.visibility</p:attrName>
                                        </p:attrNameLst>
                                      </p:cBhvr>
                                      <p:to>
                                        <p:strVal val="visible"/>
                                      </p:to>
                                    </p:set>
                                    <p:animEffect transition="in" filter="fade">
                                      <p:cBhvr>
                                        <p:cTn id="67" dur="500"/>
                                        <p:tgtEl>
                                          <p:spTgt spid="1496"/>
                                        </p:tgtEl>
                                      </p:cBhvr>
                                    </p:animEffect>
                                  </p:childTnLst>
                                </p:cTn>
                              </p:par>
                            </p:childTnLst>
                          </p:cTn>
                        </p:par>
                        <p:par>
                          <p:cTn id="68" fill="hold">
                            <p:stCondLst>
                              <p:cond delay="500"/>
                            </p:stCondLst>
                            <p:childTnLst>
                              <p:par>
                                <p:cTn id="69" presetID="0" presetClass="path" presetSubtype="0" accel="50000" decel="50000" autoRev="1" fill="hold" grpId="0" nodeType="afterEffect">
                                  <p:stCondLst>
                                    <p:cond delay="0"/>
                                  </p:stCondLst>
                                  <p:childTnLst>
                                    <p:animMotion origin="layout" path="M 6.38889E-6 5.55556E-6 C -0.00243 -0.00231 -0.00555 -0.0037 -0.00746 -0.00671 C -0.01024 -0.01111 -0.01128 -0.01851 -0.01371 -0.02337 C -0.01232 -0.04305 -0.00781 -0.05648 -0.00503 -0.07499 C -0.00538 -0.10069 -0.00624 -0.12615 -0.00624 -0.15185 C -0.00624 -0.17754 0.0257 -0.17384 0.03872 -0.17499 C 0.05365 -0.1787 0.06876 -0.1787 0.08386 -0.18009 C 0.08264 -0.20208 0.08733 -0.20648 0.07501 -0.2118 C 0.06823 -0.21828 0.06129 -0.22685 0.05382 -0.23171 C 0.04931 -0.23958 0.04341 -0.24259 0.03751 -0.24837 C 0.02257 -0.26273 0.0099 -0.27777 -0.00868 -0.28171 C -0.01545 -0.28634 -0.03124 -0.28842 -0.03124 -0.28842 C -0.03923 -0.28796 -0.04722 -0.28842 -0.05503 -0.2868 C -0.05624 -0.28657 -0.05954 -0.27893 -0.05989 -0.27847 C -0.06423 -0.27268 -0.06979 -0.26828 -0.07378 -0.2618 C -0.07482 -0.26018 -0.07552 -0.25856 -0.07621 -0.25671 C -0.07673 -0.25509 -0.07673 -0.25323 -0.07743 -0.25185 C -0.07986 -0.24745 -0.08333 -0.24398 -0.08628 -0.24004 C -0.09531 -0.228 -0.10277 -0.21435 -0.11371 -0.20509 C -0.12048 -0.19097 -0.11874 -0.17291 -0.12118 -0.15671 C -0.12239 -0.11226 -0.12222 -0.06782 -0.11996 -0.02337 C -0.11927 -0.01041 -0.11753 -0.00208 -0.11753 0.01158 " pathEditMode="relative" ptsTypes="fffffffffffffffffffffA">
                                      <p:cBhvr>
                                        <p:cTn id="70" dur="2000" fill="hold"/>
                                        <p:tgtEl>
                                          <p:spTgt spid="1496"/>
                                        </p:tgtEl>
                                        <p:attrNameLst>
                                          <p:attrName>ppt_x</p:attrName>
                                          <p:attrName>ppt_y</p:attrName>
                                        </p:attrNameLst>
                                      </p:cBhvr>
                                    </p:animMotion>
                                  </p:childTnLst>
                                  <p:subTnLst>
                                    <p:set>
                                      <p:cBhvr override="childStyle">
                                        <p:cTn dur="1" fill="hold" display="0" masterRel="sameClick" afterEffect="1">
                                          <p:stCondLst>
                                            <p:cond evt="end" delay="0">
                                              <p:tn val="69"/>
                                            </p:cond>
                                          </p:stCondLst>
                                        </p:cTn>
                                        <p:tgtEl>
                                          <p:spTgt spid="1496"/>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562"/>
                                        </p:tgtEl>
                                        <p:attrNameLst>
                                          <p:attrName>style.visibility</p:attrName>
                                        </p:attrNameLst>
                                      </p:cBhvr>
                                      <p:to>
                                        <p:strVal val="visible"/>
                                      </p:to>
                                    </p:set>
                                    <p:animEffect transition="in" filter="fade">
                                      <p:cBhvr>
                                        <p:cTn id="75" dur="500"/>
                                        <p:tgtEl>
                                          <p:spTgt spid="1562"/>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492"/>
                                        </p:tgtEl>
                                        <p:attrNameLst>
                                          <p:attrName>style.visibility</p:attrName>
                                        </p:attrNameLst>
                                      </p:cBhvr>
                                      <p:to>
                                        <p:strVal val="visible"/>
                                      </p:to>
                                    </p:set>
                                    <p:animEffect transition="in" filter="fade">
                                      <p:cBhvr>
                                        <p:cTn id="79" dur="500"/>
                                        <p:tgtEl>
                                          <p:spTgt spid="1492"/>
                                        </p:tgtEl>
                                      </p:cBhvr>
                                    </p:animEffect>
                                  </p:childTnLst>
                                </p:cTn>
                              </p:par>
                            </p:childTnLst>
                          </p:cTn>
                        </p:par>
                        <p:par>
                          <p:cTn id="80" fill="hold">
                            <p:stCondLst>
                              <p:cond delay="1000"/>
                            </p:stCondLst>
                            <p:childTnLst>
                              <p:par>
                                <p:cTn id="81" presetID="31" presetClass="entr" presetSubtype="0" fill="hold" grpId="0" nodeType="afterEffect">
                                  <p:stCondLst>
                                    <p:cond delay="0"/>
                                  </p:stCondLst>
                                  <p:childTnLst>
                                    <p:set>
                                      <p:cBhvr>
                                        <p:cTn id="82" dur="1" fill="hold">
                                          <p:stCondLst>
                                            <p:cond delay="0"/>
                                          </p:stCondLst>
                                        </p:cTn>
                                        <p:tgtEl>
                                          <p:spTgt spid="1502"/>
                                        </p:tgtEl>
                                        <p:attrNameLst>
                                          <p:attrName>style.visibility</p:attrName>
                                        </p:attrNameLst>
                                      </p:cBhvr>
                                      <p:to>
                                        <p:strVal val="visible"/>
                                      </p:to>
                                    </p:set>
                                    <p:anim calcmode="lin" valueType="num">
                                      <p:cBhvr>
                                        <p:cTn id="83" dur="1000" fill="hold"/>
                                        <p:tgtEl>
                                          <p:spTgt spid="1502"/>
                                        </p:tgtEl>
                                        <p:attrNameLst>
                                          <p:attrName>ppt_w</p:attrName>
                                        </p:attrNameLst>
                                      </p:cBhvr>
                                      <p:tavLst>
                                        <p:tav tm="0">
                                          <p:val>
                                            <p:fltVal val="0"/>
                                          </p:val>
                                        </p:tav>
                                        <p:tav tm="100000">
                                          <p:val>
                                            <p:strVal val="#ppt_w"/>
                                          </p:val>
                                        </p:tav>
                                      </p:tavLst>
                                    </p:anim>
                                    <p:anim calcmode="lin" valueType="num">
                                      <p:cBhvr>
                                        <p:cTn id="84" dur="1000" fill="hold"/>
                                        <p:tgtEl>
                                          <p:spTgt spid="1502"/>
                                        </p:tgtEl>
                                        <p:attrNameLst>
                                          <p:attrName>ppt_h</p:attrName>
                                        </p:attrNameLst>
                                      </p:cBhvr>
                                      <p:tavLst>
                                        <p:tav tm="0">
                                          <p:val>
                                            <p:fltVal val="0"/>
                                          </p:val>
                                        </p:tav>
                                        <p:tav tm="100000">
                                          <p:val>
                                            <p:strVal val="#ppt_h"/>
                                          </p:val>
                                        </p:tav>
                                      </p:tavLst>
                                    </p:anim>
                                    <p:anim calcmode="lin" valueType="num">
                                      <p:cBhvr>
                                        <p:cTn id="85" dur="1000" fill="hold"/>
                                        <p:tgtEl>
                                          <p:spTgt spid="1502"/>
                                        </p:tgtEl>
                                        <p:attrNameLst>
                                          <p:attrName>style.rotation</p:attrName>
                                        </p:attrNameLst>
                                      </p:cBhvr>
                                      <p:tavLst>
                                        <p:tav tm="0">
                                          <p:val>
                                            <p:fltVal val="90"/>
                                          </p:val>
                                        </p:tav>
                                        <p:tav tm="100000">
                                          <p:val>
                                            <p:fltVal val="0"/>
                                          </p:val>
                                        </p:tav>
                                      </p:tavLst>
                                    </p:anim>
                                    <p:animEffect transition="in" filter="fade">
                                      <p:cBhvr>
                                        <p:cTn id="86" dur="1000"/>
                                        <p:tgtEl>
                                          <p:spTgt spid="1502"/>
                                        </p:tgtEl>
                                      </p:cBhvr>
                                    </p:animEffect>
                                  </p:childTnLst>
                                </p:cTn>
                              </p:par>
                            </p:childTnLst>
                          </p:cTn>
                        </p:par>
                        <p:par>
                          <p:cTn id="87" fill="hold">
                            <p:stCondLst>
                              <p:cond delay="2000"/>
                            </p:stCondLst>
                            <p:childTnLst>
                              <p:par>
                                <p:cTn id="88" presetID="10" presetClass="entr" presetSubtype="0" fill="hold" nodeType="afterEffect">
                                  <p:stCondLst>
                                    <p:cond delay="0"/>
                                  </p:stCondLst>
                                  <p:childTnLst>
                                    <p:set>
                                      <p:cBhvr>
                                        <p:cTn id="89" dur="1" fill="hold">
                                          <p:stCondLst>
                                            <p:cond delay="0"/>
                                          </p:stCondLst>
                                        </p:cTn>
                                        <p:tgtEl>
                                          <p:spTgt spid="1547"/>
                                        </p:tgtEl>
                                        <p:attrNameLst>
                                          <p:attrName>style.visibility</p:attrName>
                                        </p:attrNameLst>
                                      </p:cBhvr>
                                      <p:to>
                                        <p:strVal val="visible"/>
                                      </p:to>
                                    </p:set>
                                    <p:animEffect transition="in" filter="fade">
                                      <p:cBhvr>
                                        <p:cTn id="90" dur="1500"/>
                                        <p:tgtEl>
                                          <p:spTgt spid="1547"/>
                                        </p:tgtEl>
                                      </p:cBhvr>
                                    </p:animEffect>
                                  </p:childTnLst>
                                  <p:subTnLst>
                                    <p:set>
                                      <p:cBhvr override="childStyle">
                                        <p:cTn dur="1" fill="hold" display="0" masterRel="sameClick" afterEffect="1">
                                          <p:stCondLst>
                                            <p:cond evt="end" delay="0">
                                              <p:tn val="88"/>
                                            </p:cond>
                                          </p:stCondLst>
                                        </p:cTn>
                                        <p:tgtEl>
                                          <p:spTgt spid="1547"/>
                                        </p:tgtEl>
                                        <p:attrNameLst>
                                          <p:attrName>style.visibility</p:attrName>
                                        </p:attrNameLst>
                                      </p:cBhvr>
                                      <p:to>
                                        <p:strVal val="hidden"/>
                                      </p:to>
                                    </p:set>
                                  </p:subTnLst>
                                </p:cTn>
                              </p:par>
                              <p:par>
                                <p:cTn id="91" presetID="31" presetClass="entr" presetSubtype="0" fill="hold" grpId="0" nodeType="withEffect">
                                  <p:stCondLst>
                                    <p:cond delay="0"/>
                                  </p:stCondLst>
                                  <p:childTnLst>
                                    <p:set>
                                      <p:cBhvr>
                                        <p:cTn id="92" dur="1" fill="hold">
                                          <p:stCondLst>
                                            <p:cond delay="0"/>
                                          </p:stCondLst>
                                        </p:cTn>
                                        <p:tgtEl>
                                          <p:spTgt spid="1514"/>
                                        </p:tgtEl>
                                        <p:attrNameLst>
                                          <p:attrName>style.visibility</p:attrName>
                                        </p:attrNameLst>
                                      </p:cBhvr>
                                      <p:to>
                                        <p:strVal val="visible"/>
                                      </p:to>
                                    </p:set>
                                    <p:anim calcmode="lin" valueType="num">
                                      <p:cBhvr>
                                        <p:cTn id="93" dur="1000" fill="hold"/>
                                        <p:tgtEl>
                                          <p:spTgt spid="1514"/>
                                        </p:tgtEl>
                                        <p:attrNameLst>
                                          <p:attrName>ppt_w</p:attrName>
                                        </p:attrNameLst>
                                      </p:cBhvr>
                                      <p:tavLst>
                                        <p:tav tm="0">
                                          <p:val>
                                            <p:fltVal val="0"/>
                                          </p:val>
                                        </p:tav>
                                        <p:tav tm="100000">
                                          <p:val>
                                            <p:strVal val="#ppt_w"/>
                                          </p:val>
                                        </p:tav>
                                      </p:tavLst>
                                    </p:anim>
                                    <p:anim calcmode="lin" valueType="num">
                                      <p:cBhvr>
                                        <p:cTn id="94" dur="1000" fill="hold"/>
                                        <p:tgtEl>
                                          <p:spTgt spid="1514"/>
                                        </p:tgtEl>
                                        <p:attrNameLst>
                                          <p:attrName>ppt_h</p:attrName>
                                        </p:attrNameLst>
                                      </p:cBhvr>
                                      <p:tavLst>
                                        <p:tav tm="0">
                                          <p:val>
                                            <p:fltVal val="0"/>
                                          </p:val>
                                        </p:tav>
                                        <p:tav tm="100000">
                                          <p:val>
                                            <p:strVal val="#ppt_h"/>
                                          </p:val>
                                        </p:tav>
                                      </p:tavLst>
                                    </p:anim>
                                    <p:anim calcmode="lin" valueType="num">
                                      <p:cBhvr>
                                        <p:cTn id="95" dur="1000" fill="hold"/>
                                        <p:tgtEl>
                                          <p:spTgt spid="1514"/>
                                        </p:tgtEl>
                                        <p:attrNameLst>
                                          <p:attrName>style.rotation</p:attrName>
                                        </p:attrNameLst>
                                      </p:cBhvr>
                                      <p:tavLst>
                                        <p:tav tm="0">
                                          <p:val>
                                            <p:fltVal val="90"/>
                                          </p:val>
                                        </p:tav>
                                        <p:tav tm="100000">
                                          <p:val>
                                            <p:fltVal val="0"/>
                                          </p:val>
                                        </p:tav>
                                      </p:tavLst>
                                    </p:anim>
                                    <p:animEffect transition="in" filter="fade">
                                      <p:cBhvr>
                                        <p:cTn id="96" dur="1000"/>
                                        <p:tgtEl>
                                          <p:spTgt spid="1514"/>
                                        </p:tgtEl>
                                      </p:cBhvr>
                                    </p:animEffect>
                                  </p:childTnLst>
                                </p:cTn>
                              </p:par>
                            </p:childTnLst>
                          </p:cTn>
                        </p:par>
                        <p:par>
                          <p:cTn id="97" fill="hold">
                            <p:stCondLst>
                              <p:cond delay="3500"/>
                            </p:stCondLst>
                            <p:childTnLst>
                              <p:par>
                                <p:cTn id="98" presetID="10" presetClass="entr" presetSubtype="0" fill="hold" nodeType="afterEffect">
                                  <p:stCondLst>
                                    <p:cond delay="0"/>
                                  </p:stCondLst>
                                  <p:childTnLst>
                                    <p:set>
                                      <p:cBhvr>
                                        <p:cTn id="99" dur="1" fill="hold">
                                          <p:stCondLst>
                                            <p:cond delay="0"/>
                                          </p:stCondLst>
                                        </p:cTn>
                                        <p:tgtEl>
                                          <p:spTgt spid="1548"/>
                                        </p:tgtEl>
                                        <p:attrNameLst>
                                          <p:attrName>style.visibility</p:attrName>
                                        </p:attrNameLst>
                                      </p:cBhvr>
                                      <p:to>
                                        <p:strVal val="visible"/>
                                      </p:to>
                                    </p:set>
                                    <p:animEffect transition="in" filter="fade">
                                      <p:cBhvr>
                                        <p:cTn id="100" dur="1500"/>
                                        <p:tgtEl>
                                          <p:spTgt spid="1548"/>
                                        </p:tgtEl>
                                      </p:cBhvr>
                                    </p:animEffect>
                                  </p:childTnLst>
                                  <p:subTnLst>
                                    <p:set>
                                      <p:cBhvr override="childStyle">
                                        <p:cTn dur="1" fill="hold" display="0" masterRel="sameClick" afterEffect="1">
                                          <p:stCondLst>
                                            <p:cond evt="end" delay="0">
                                              <p:tn val="98"/>
                                            </p:cond>
                                          </p:stCondLst>
                                        </p:cTn>
                                        <p:tgtEl>
                                          <p:spTgt spid="1548"/>
                                        </p:tgtEl>
                                        <p:attrNameLst>
                                          <p:attrName>style.visibility</p:attrName>
                                        </p:attrNameLst>
                                      </p:cBhvr>
                                      <p:to>
                                        <p:strVal val="hidden"/>
                                      </p:to>
                                    </p:set>
                                  </p:subTnLst>
                                </p:cTn>
                              </p:par>
                              <p:par>
                                <p:cTn id="101" presetID="31" presetClass="entr" presetSubtype="0" fill="hold" grpId="0" nodeType="withEffect">
                                  <p:stCondLst>
                                    <p:cond delay="0"/>
                                  </p:stCondLst>
                                  <p:childTnLst>
                                    <p:set>
                                      <p:cBhvr>
                                        <p:cTn id="102" dur="1" fill="hold">
                                          <p:stCondLst>
                                            <p:cond delay="0"/>
                                          </p:stCondLst>
                                        </p:cTn>
                                        <p:tgtEl>
                                          <p:spTgt spid="1494"/>
                                        </p:tgtEl>
                                        <p:attrNameLst>
                                          <p:attrName>style.visibility</p:attrName>
                                        </p:attrNameLst>
                                      </p:cBhvr>
                                      <p:to>
                                        <p:strVal val="visible"/>
                                      </p:to>
                                    </p:set>
                                    <p:anim calcmode="lin" valueType="num">
                                      <p:cBhvr>
                                        <p:cTn id="103" dur="1000" fill="hold"/>
                                        <p:tgtEl>
                                          <p:spTgt spid="1494"/>
                                        </p:tgtEl>
                                        <p:attrNameLst>
                                          <p:attrName>ppt_w</p:attrName>
                                        </p:attrNameLst>
                                      </p:cBhvr>
                                      <p:tavLst>
                                        <p:tav tm="0">
                                          <p:val>
                                            <p:fltVal val="0"/>
                                          </p:val>
                                        </p:tav>
                                        <p:tav tm="100000">
                                          <p:val>
                                            <p:strVal val="#ppt_w"/>
                                          </p:val>
                                        </p:tav>
                                      </p:tavLst>
                                    </p:anim>
                                    <p:anim calcmode="lin" valueType="num">
                                      <p:cBhvr>
                                        <p:cTn id="104" dur="1000" fill="hold"/>
                                        <p:tgtEl>
                                          <p:spTgt spid="1494"/>
                                        </p:tgtEl>
                                        <p:attrNameLst>
                                          <p:attrName>ppt_h</p:attrName>
                                        </p:attrNameLst>
                                      </p:cBhvr>
                                      <p:tavLst>
                                        <p:tav tm="0">
                                          <p:val>
                                            <p:fltVal val="0"/>
                                          </p:val>
                                        </p:tav>
                                        <p:tav tm="100000">
                                          <p:val>
                                            <p:strVal val="#ppt_h"/>
                                          </p:val>
                                        </p:tav>
                                      </p:tavLst>
                                    </p:anim>
                                    <p:anim calcmode="lin" valueType="num">
                                      <p:cBhvr>
                                        <p:cTn id="105" dur="1000" fill="hold"/>
                                        <p:tgtEl>
                                          <p:spTgt spid="1494"/>
                                        </p:tgtEl>
                                        <p:attrNameLst>
                                          <p:attrName>style.rotation</p:attrName>
                                        </p:attrNameLst>
                                      </p:cBhvr>
                                      <p:tavLst>
                                        <p:tav tm="0">
                                          <p:val>
                                            <p:fltVal val="90"/>
                                          </p:val>
                                        </p:tav>
                                        <p:tav tm="100000">
                                          <p:val>
                                            <p:fltVal val="0"/>
                                          </p:val>
                                        </p:tav>
                                      </p:tavLst>
                                    </p:anim>
                                    <p:animEffect transition="in" filter="fade">
                                      <p:cBhvr>
                                        <p:cTn id="106" dur="1000"/>
                                        <p:tgtEl>
                                          <p:spTgt spid="1494"/>
                                        </p:tgtEl>
                                      </p:cBhvr>
                                    </p:animEffect>
                                  </p:childTnLst>
                                </p:cTn>
                              </p:par>
                              <p:par>
                                <p:cTn id="107" presetID="10" presetClass="entr" presetSubtype="0" fill="hold" nodeType="withEffect">
                                  <p:stCondLst>
                                    <p:cond delay="0"/>
                                  </p:stCondLst>
                                  <p:childTnLst>
                                    <p:set>
                                      <p:cBhvr>
                                        <p:cTn id="108" dur="1" fill="hold">
                                          <p:stCondLst>
                                            <p:cond delay="0"/>
                                          </p:stCondLst>
                                        </p:cTn>
                                        <p:tgtEl>
                                          <p:spTgt spid="1549"/>
                                        </p:tgtEl>
                                        <p:attrNameLst>
                                          <p:attrName>style.visibility</p:attrName>
                                        </p:attrNameLst>
                                      </p:cBhvr>
                                      <p:to>
                                        <p:strVal val="visible"/>
                                      </p:to>
                                    </p:set>
                                    <p:animEffect transition="in" filter="fade">
                                      <p:cBhvr>
                                        <p:cTn id="109" dur="1500"/>
                                        <p:tgtEl>
                                          <p:spTgt spid="1549"/>
                                        </p:tgtEl>
                                      </p:cBhvr>
                                    </p:animEffect>
                                  </p:childTnLst>
                                  <p:subTnLst>
                                    <p:set>
                                      <p:cBhvr override="childStyle">
                                        <p:cTn dur="1" fill="hold" display="0" masterRel="sameClick" afterEffect="1">
                                          <p:stCondLst>
                                            <p:cond evt="end" delay="0">
                                              <p:tn val="107"/>
                                            </p:cond>
                                          </p:stCondLst>
                                        </p:cTn>
                                        <p:tgtEl>
                                          <p:spTgt spid="1549"/>
                                        </p:tgtEl>
                                        <p:attrNameLst>
                                          <p:attrName>style.visibility</p:attrName>
                                        </p:attrNameLst>
                                      </p:cBhvr>
                                      <p:to>
                                        <p:strVal val="hidden"/>
                                      </p:to>
                                    </p:set>
                                  </p:subTnLst>
                                </p:cTn>
                              </p:par>
                              <p:par>
                                <p:cTn id="110" presetID="31" presetClass="entr" presetSubtype="0" fill="hold" grpId="0" nodeType="withEffect">
                                  <p:stCondLst>
                                    <p:cond delay="0"/>
                                  </p:stCondLst>
                                  <p:childTnLst>
                                    <p:set>
                                      <p:cBhvr>
                                        <p:cTn id="111" dur="1" fill="hold">
                                          <p:stCondLst>
                                            <p:cond delay="0"/>
                                          </p:stCondLst>
                                        </p:cTn>
                                        <p:tgtEl>
                                          <p:spTgt spid="19"/>
                                        </p:tgtEl>
                                        <p:attrNameLst>
                                          <p:attrName>style.visibility</p:attrName>
                                        </p:attrNameLst>
                                      </p:cBhvr>
                                      <p:to>
                                        <p:strVal val="visible"/>
                                      </p:to>
                                    </p:set>
                                    <p:anim calcmode="lin" valueType="num">
                                      <p:cBhvr>
                                        <p:cTn id="112" dur="1000" fill="hold"/>
                                        <p:tgtEl>
                                          <p:spTgt spid="19"/>
                                        </p:tgtEl>
                                        <p:attrNameLst>
                                          <p:attrName>ppt_w</p:attrName>
                                        </p:attrNameLst>
                                      </p:cBhvr>
                                      <p:tavLst>
                                        <p:tav tm="0">
                                          <p:val>
                                            <p:fltVal val="0"/>
                                          </p:val>
                                        </p:tav>
                                        <p:tav tm="100000">
                                          <p:val>
                                            <p:strVal val="#ppt_w"/>
                                          </p:val>
                                        </p:tav>
                                      </p:tavLst>
                                    </p:anim>
                                    <p:anim calcmode="lin" valueType="num">
                                      <p:cBhvr>
                                        <p:cTn id="113" dur="1000" fill="hold"/>
                                        <p:tgtEl>
                                          <p:spTgt spid="19"/>
                                        </p:tgtEl>
                                        <p:attrNameLst>
                                          <p:attrName>ppt_h</p:attrName>
                                        </p:attrNameLst>
                                      </p:cBhvr>
                                      <p:tavLst>
                                        <p:tav tm="0">
                                          <p:val>
                                            <p:fltVal val="0"/>
                                          </p:val>
                                        </p:tav>
                                        <p:tav tm="100000">
                                          <p:val>
                                            <p:strVal val="#ppt_h"/>
                                          </p:val>
                                        </p:tav>
                                      </p:tavLst>
                                    </p:anim>
                                    <p:anim calcmode="lin" valueType="num">
                                      <p:cBhvr>
                                        <p:cTn id="114" dur="1000" fill="hold"/>
                                        <p:tgtEl>
                                          <p:spTgt spid="19"/>
                                        </p:tgtEl>
                                        <p:attrNameLst>
                                          <p:attrName>style.rotation</p:attrName>
                                        </p:attrNameLst>
                                      </p:cBhvr>
                                      <p:tavLst>
                                        <p:tav tm="0">
                                          <p:val>
                                            <p:fltVal val="90"/>
                                          </p:val>
                                        </p:tav>
                                        <p:tav tm="100000">
                                          <p:val>
                                            <p:fltVal val="0"/>
                                          </p:val>
                                        </p:tav>
                                      </p:tavLst>
                                    </p:anim>
                                    <p:animEffect transition="in" filter="fade">
                                      <p:cBhvr>
                                        <p:cTn id="115" dur="1000"/>
                                        <p:tgtEl>
                                          <p:spTgt spid="19"/>
                                        </p:tgtEl>
                                      </p:cBhvr>
                                    </p:animEffect>
                                  </p:childTnLst>
                                </p:cTn>
                              </p:par>
                            </p:childTnLst>
                          </p:cTn>
                        </p:par>
                        <p:par>
                          <p:cTn id="116" fill="hold">
                            <p:stCondLst>
                              <p:cond delay="5000"/>
                            </p:stCondLst>
                            <p:childTnLst>
                              <p:par>
                                <p:cTn id="117" presetID="10" presetClass="entr" presetSubtype="0" fill="hold" nodeType="afterEffect">
                                  <p:stCondLst>
                                    <p:cond delay="0"/>
                                  </p:stCondLst>
                                  <p:childTnLst>
                                    <p:set>
                                      <p:cBhvr>
                                        <p:cTn id="118" dur="1" fill="hold">
                                          <p:stCondLst>
                                            <p:cond delay="0"/>
                                          </p:stCondLst>
                                        </p:cTn>
                                        <p:tgtEl>
                                          <p:spTgt spid="1550"/>
                                        </p:tgtEl>
                                        <p:attrNameLst>
                                          <p:attrName>style.visibility</p:attrName>
                                        </p:attrNameLst>
                                      </p:cBhvr>
                                      <p:to>
                                        <p:strVal val="visible"/>
                                      </p:to>
                                    </p:set>
                                    <p:animEffect transition="in" filter="fade">
                                      <p:cBhvr>
                                        <p:cTn id="119" dur="1500"/>
                                        <p:tgtEl>
                                          <p:spTgt spid="1550"/>
                                        </p:tgtEl>
                                      </p:cBhvr>
                                    </p:animEffect>
                                  </p:childTnLst>
                                  <p:subTnLst>
                                    <p:set>
                                      <p:cBhvr override="childStyle">
                                        <p:cTn dur="1" fill="hold" display="0" masterRel="sameClick" afterEffect="1">
                                          <p:stCondLst>
                                            <p:cond evt="end" delay="0">
                                              <p:tn val="117"/>
                                            </p:cond>
                                          </p:stCondLst>
                                        </p:cTn>
                                        <p:tgtEl>
                                          <p:spTgt spid="1550"/>
                                        </p:tgtEl>
                                        <p:attrNameLst>
                                          <p:attrName>style.visibility</p:attrName>
                                        </p:attrNameLst>
                                      </p:cBhvr>
                                      <p:to>
                                        <p:strVal val="hidden"/>
                                      </p:to>
                                    </p:set>
                                  </p:subTnLst>
                                </p:cTn>
                              </p:par>
                              <p:par>
                                <p:cTn id="120" presetID="31" presetClass="entr" presetSubtype="0" fill="hold" grpId="0" nodeType="withEffect">
                                  <p:stCondLst>
                                    <p:cond delay="0"/>
                                  </p:stCondLst>
                                  <p:childTnLst>
                                    <p:set>
                                      <p:cBhvr>
                                        <p:cTn id="121" dur="1" fill="hold">
                                          <p:stCondLst>
                                            <p:cond delay="0"/>
                                          </p:stCondLst>
                                        </p:cTn>
                                        <p:tgtEl>
                                          <p:spTgt spid="75"/>
                                        </p:tgtEl>
                                        <p:attrNameLst>
                                          <p:attrName>style.visibility</p:attrName>
                                        </p:attrNameLst>
                                      </p:cBhvr>
                                      <p:to>
                                        <p:strVal val="visible"/>
                                      </p:to>
                                    </p:set>
                                    <p:anim calcmode="lin" valueType="num">
                                      <p:cBhvr>
                                        <p:cTn id="122" dur="1000" fill="hold"/>
                                        <p:tgtEl>
                                          <p:spTgt spid="75"/>
                                        </p:tgtEl>
                                        <p:attrNameLst>
                                          <p:attrName>ppt_w</p:attrName>
                                        </p:attrNameLst>
                                      </p:cBhvr>
                                      <p:tavLst>
                                        <p:tav tm="0">
                                          <p:val>
                                            <p:fltVal val="0"/>
                                          </p:val>
                                        </p:tav>
                                        <p:tav tm="100000">
                                          <p:val>
                                            <p:strVal val="#ppt_w"/>
                                          </p:val>
                                        </p:tav>
                                      </p:tavLst>
                                    </p:anim>
                                    <p:anim calcmode="lin" valueType="num">
                                      <p:cBhvr>
                                        <p:cTn id="123" dur="1000" fill="hold"/>
                                        <p:tgtEl>
                                          <p:spTgt spid="75"/>
                                        </p:tgtEl>
                                        <p:attrNameLst>
                                          <p:attrName>ppt_h</p:attrName>
                                        </p:attrNameLst>
                                      </p:cBhvr>
                                      <p:tavLst>
                                        <p:tav tm="0">
                                          <p:val>
                                            <p:fltVal val="0"/>
                                          </p:val>
                                        </p:tav>
                                        <p:tav tm="100000">
                                          <p:val>
                                            <p:strVal val="#ppt_h"/>
                                          </p:val>
                                        </p:tav>
                                      </p:tavLst>
                                    </p:anim>
                                    <p:anim calcmode="lin" valueType="num">
                                      <p:cBhvr>
                                        <p:cTn id="124" dur="1000" fill="hold"/>
                                        <p:tgtEl>
                                          <p:spTgt spid="75"/>
                                        </p:tgtEl>
                                        <p:attrNameLst>
                                          <p:attrName>style.rotation</p:attrName>
                                        </p:attrNameLst>
                                      </p:cBhvr>
                                      <p:tavLst>
                                        <p:tav tm="0">
                                          <p:val>
                                            <p:fltVal val="90"/>
                                          </p:val>
                                        </p:tav>
                                        <p:tav tm="100000">
                                          <p:val>
                                            <p:fltVal val="0"/>
                                          </p:val>
                                        </p:tav>
                                      </p:tavLst>
                                    </p:anim>
                                    <p:animEffect transition="in" filter="fade">
                                      <p:cBhvr>
                                        <p:cTn id="125" dur="1000"/>
                                        <p:tgtEl>
                                          <p:spTgt spid="75"/>
                                        </p:tgtEl>
                                      </p:cBhvr>
                                    </p:animEffect>
                                  </p:childTnLst>
                                </p:cTn>
                              </p:par>
                            </p:childTnLst>
                          </p:cTn>
                        </p:par>
                        <p:par>
                          <p:cTn id="126" fill="hold">
                            <p:stCondLst>
                              <p:cond delay="6500"/>
                            </p:stCondLst>
                            <p:childTnLst>
                              <p:par>
                                <p:cTn id="127" presetID="10" presetClass="entr" presetSubtype="0" fill="hold" nodeType="afterEffect">
                                  <p:stCondLst>
                                    <p:cond delay="0"/>
                                  </p:stCondLst>
                                  <p:childTnLst>
                                    <p:set>
                                      <p:cBhvr>
                                        <p:cTn id="128" dur="1" fill="hold">
                                          <p:stCondLst>
                                            <p:cond delay="0"/>
                                          </p:stCondLst>
                                        </p:cTn>
                                        <p:tgtEl>
                                          <p:spTgt spid="1551"/>
                                        </p:tgtEl>
                                        <p:attrNameLst>
                                          <p:attrName>style.visibility</p:attrName>
                                        </p:attrNameLst>
                                      </p:cBhvr>
                                      <p:to>
                                        <p:strVal val="visible"/>
                                      </p:to>
                                    </p:set>
                                    <p:animEffect transition="in" filter="fade">
                                      <p:cBhvr>
                                        <p:cTn id="129" dur="1500"/>
                                        <p:tgtEl>
                                          <p:spTgt spid="1551"/>
                                        </p:tgtEl>
                                      </p:cBhvr>
                                    </p:animEffect>
                                  </p:childTnLst>
                                  <p:subTnLst>
                                    <p:set>
                                      <p:cBhvr override="childStyle">
                                        <p:cTn dur="1" fill="hold" display="0" masterRel="sameClick" afterEffect="1">
                                          <p:stCondLst>
                                            <p:cond evt="end" delay="0">
                                              <p:tn val="127"/>
                                            </p:cond>
                                          </p:stCondLst>
                                        </p:cTn>
                                        <p:tgtEl>
                                          <p:spTgt spid="1551"/>
                                        </p:tgtEl>
                                        <p:attrNameLst>
                                          <p:attrName>style.visibility</p:attrName>
                                        </p:attrNameLst>
                                      </p:cBhvr>
                                      <p:to>
                                        <p:strVal val="hidden"/>
                                      </p:to>
                                    </p:set>
                                  </p:subTnLst>
                                </p:cTn>
                              </p:par>
                              <p:par>
                                <p:cTn id="130" presetID="31" presetClass="entr" presetSubtype="0" fill="hold" grpId="0" nodeType="withEffect">
                                  <p:stCondLst>
                                    <p:cond delay="0"/>
                                  </p:stCondLst>
                                  <p:childTnLst>
                                    <p:set>
                                      <p:cBhvr>
                                        <p:cTn id="131" dur="1" fill="hold">
                                          <p:stCondLst>
                                            <p:cond delay="0"/>
                                          </p:stCondLst>
                                        </p:cTn>
                                        <p:tgtEl>
                                          <p:spTgt spid="71"/>
                                        </p:tgtEl>
                                        <p:attrNameLst>
                                          <p:attrName>style.visibility</p:attrName>
                                        </p:attrNameLst>
                                      </p:cBhvr>
                                      <p:to>
                                        <p:strVal val="visible"/>
                                      </p:to>
                                    </p:set>
                                    <p:anim calcmode="lin" valueType="num">
                                      <p:cBhvr>
                                        <p:cTn id="132" dur="1000" fill="hold"/>
                                        <p:tgtEl>
                                          <p:spTgt spid="71"/>
                                        </p:tgtEl>
                                        <p:attrNameLst>
                                          <p:attrName>ppt_w</p:attrName>
                                        </p:attrNameLst>
                                      </p:cBhvr>
                                      <p:tavLst>
                                        <p:tav tm="0">
                                          <p:val>
                                            <p:fltVal val="0"/>
                                          </p:val>
                                        </p:tav>
                                        <p:tav tm="100000">
                                          <p:val>
                                            <p:strVal val="#ppt_w"/>
                                          </p:val>
                                        </p:tav>
                                      </p:tavLst>
                                    </p:anim>
                                    <p:anim calcmode="lin" valueType="num">
                                      <p:cBhvr>
                                        <p:cTn id="133" dur="1000" fill="hold"/>
                                        <p:tgtEl>
                                          <p:spTgt spid="71"/>
                                        </p:tgtEl>
                                        <p:attrNameLst>
                                          <p:attrName>ppt_h</p:attrName>
                                        </p:attrNameLst>
                                      </p:cBhvr>
                                      <p:tavLst>
                                        <p:tav tm="0">
                                          <p:val>
                                            <p:fltVal val="0"/>
                                          </p:val>
                                        </p:tav>
                                        <p:tav tm="100000">
                                          <p:val>
                                            <p:strVal val="#ppt_h"/>
                                          </p:val>
                                        </p:tav>
                                      </p:tavLst>
                                    </p:anim>
                                    <p:anim calcmode="lin" valueType="num">
                                      <p:cBhvr>
                                        <p:cTn id="134" dur="1000" fill="hold"/>
                                        <p:tgtEl>
                                          <p:spTgt spid="71"/>
                                        </p:tgtEl>
                                        <p:attrNameLst>
                                          <p:attrName>style.rotation</p:attrName>
                                        </p:attrNameLst>
                                      </p:cBhvr>
                                      <p:tavLst>
                                        <p:tav tm="0">
                                          <p:val>
                                            <p:fltVal val="90"/>
                                          </p:val>
                                        </p:tav>
                                        <p:tav tm="100000">
                                          <p:val>
                                            <p:fltVal val="0"/>
                                          </p:val>
                                        </p:tav>
                                      </p:tavLst>
                                    </p:anim>
                                    <p:animEffect transition="in" filter="fade">
                                      <p:cBhvr>
                                        <p:cTn id="135" dur="1000"/>
                                        <p:tgtEl>
                                          <p:spTgt spid="71"/>
                                        </p:tgtEl>
                                      </p:cBhvr>
                                    </p:animEffect>
                                  </p:childTnLst>
                                </p:cTn>
                              </p:par>
                              <p:par>
                                <p:cTn id="136" presetID="10" presetClass="entr" presetSubtype="0" fill="hold" nodeType="withEffect">
                                  <p:stCondLst>
                                    <p:cond delay="0"/>
                                  </p:stCondLst>
                                  <p:childTnLst>
                                    <p:set>
                                      <p:cBhvr>
                                        <p:cTn id="137" dur="1" fill="hold">
                                          <p:stCondLst>
                                            <p:cond delay="0"/>
                                          </p:stCondLst>
                                        </p:cTn>
                                        <p:tgtEl>
                                          <p:spTgt spid="1554"/>
                                        </p:tgtEl>
                                        <p:attrNameLst>
                                          <p:attrName>style.visibility</p:attrName>
                                        </p:attrNameLst>
                                      </p:cBhvr>
                                      <p:to>
                                        <p:strVal val="visible"/>
                                      </p:to>
                                    </p:set>
                                    <p:animEffect transition="in" filter="fade">
                                      <p:cBhvr>
                                        <p:cTn id="138" dur="1500"/>
                                        <p:tgtEl>
                                          <p:spTgt spid="1554"/>
                                        </p:tgtEl>
                                      </p:cBhvr>
                                    </p:animEffect>
                                  </p:childTnLst>
                                  <p:subTnLst>
                                    <p:set>
                                      <p:cBhvr override="childStyle">
                                        <p:cTn dur="1" fill="hold" display="0" masterRel="sameClick" afterEffect="1">
                                          <p:stCondLst>
                                            <p:cond evt="end" delay="0">
                                              <p:tn val="136"/>
                                            </p:cond>
                                          </p:stCondLst>
                                        </p:cTn>
                                        <p:tgtEl>
                                          <p:spTgt spid="1554"/>
                                        </p:tgtEl>
                                        <p:attrNameLst>
                                          <p:attrName>style.visibility</p:attrName>
                                        </p:attrNameLst>
                                      </p:cBhvr>
                                      <p:to>
                                        <p:strVal val="hidden"/>
                                      </p:to>
                                    </p:set>
                                  </p:subTnLst>
                                </p:cTn>
                              </p:par>
                              <p:par>
                                <p:cTn id="139" presetID="31" presetClass="entr" presetSubtype="0" fill="hold" grpId="0" nodeType="with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p:cTn id="141" dur="1000" fill="hold"/>
                                        <p:tgtEl>
                                          <p:spTgt spid="67"/>
                                        </p:tgtEl>
                                        <p:attrNameLst>
                                          <p:attrName>ppt_w</p:attrName>
                                        </p:attrNameLst>
                                      </p:cBhvr>
                                      <p:tavLst>
                                        <p:tav tm="0">
                                          <p:val>
                                            <p:fltVal val="0"/>
                                          </p:val>
                                        </p:tav>
                                        <p:tav tm="100000">
                                          <p:val>
                                            <p:strVal val="#ppt_w"/>
                                          </p:val>
                                        </p:tav>
                                      </p:tavLst>
                                    </p:anim>
                                    <p:anim calcmode="lin" valueType="num">
                                      <p:cBhvr>
                                        <p:cTn id="142" dur="1000" fill="hold"/>
                                        <p:tgtEl>
                                          <p:spTgt spid="67"/>
                                        </p:tgtEl>
                                        <p:attrNameLst>
                                          <p:attrName>ppt_h</p:attrName>
                                        </p:attrNameLst>
                                      </p:cBhvr>
                                      <p:tavLst>
                                        <p:tav tm="0">
                                          <p:val>
                                            <p:fltVal val="0"/>
                                          </p:val>
                                        </p:tav>
                                        <p:tav tm="100000">
                                          <p:val>
                                            <p:strVal val="#ppt_h"/>
                                          </p:val>
                                        </p:tav>
                                      </p:tavLst>
                                    </p:anim>
                                    <p:anim calcmode="lin" valueType="num">
                                      <p:cBhvr>
                                        <p:cTn id="143" dur="1000" fill="hold"/>
                                        <p:tgtEl>
                                          <p:spTgt spid="67"/>
                                        </p:tgtEl>
                                        <p:attrNameLst>
                                          <p:attrName>style.rotation</p:attrName>
                                        </p:attrNameLst>
                                      </p:cBhvr>
                                      <p:tavLst>
                                        <p:tav tm="0">
                                          <p:val>
                                            <p:fltVal val="90"/>
                                          </p:val>
                                        </p:tav>
                                        <p:tav tm="100000">
                                          <p:val>
                                            <p:fltVal val="0"/>
                                          </p:val>
                                        </p:tav>
                                      </p:tavLst>
                                    </p:anim>
                                    <p:animEffect transition="in" filter="fade">
                                      <p:cBhvr>
                                        <p:cTn id="144" dur="1000"/>
                                        <p:tgtEl>
                                          <p:spTgt spid="67"/>
                                        </p:tgtEl>
                                      </p:cBhvr>
                                    </p:animEffect>
                                  </p:childTnLst>
                                </p:cTn>
                              </p:par>
                            </p:childTnLst>
                          </p:cTn>
                        </p:par>
                        <p:par>
                          <p:cTn id="145" fill="hold">
                            <p:stCondLst>
                              <p:cond delay="8000"/>
                            </p:stCondLst>
                            <p:childTnLst>
                              <p:par>
                                <p:cTn id="146" presetID="10" presetClass="entr" presetSubtype="0" fill="hold" nodeType="afterEffect">
                                  <p:stCondLst>
                                    <p:cond delay="0"/>
                                  </p:stCondLst>
                                  <p:childTnLst>
                                    <p:set>
                                      <p:cBhvr>
                                        <p:cTn id="147" dur="1" fill="hold">
                                          <p:stCondLst>
                                            <p:cond delay="0"/>
                                          </p:stCondLst>
                                        </p:cTn>
                                        <p:tgtEl>
                                          <p:spTgt spid="1552"/>
                                        </p:tgtEl>
                                        <p:attrNameLst>
                                          <p:attrName>style.visibility</p:attrName>
                                        </p:attrNameLst>
                                      </p:cBhvr>
                                      <p:to>
                                        <p:strVal val="visible"/>
                                      </p:to>
                                    </p:set>
                                    <p:animEffect transition="in" filter="fade">
                                      <p:cBhvr>
                                        <p:cTn id="148" dur="1500"/>
                                        <p:tgtEl>
                                          <p:spTgt spid="1552"/>
                                        </p:tgtEl>
                                      </p:cBhvr>
                                    </p:animEffect>
                                  </p:childTnLst>
                                  <p:subTnLst>
                                    <p:set>
                                      <p:cBhvr override="childStyle">
                                        <p:cTn dur="1" fill="hold" display="0" masterRel="sameClick" afterEffect="1">
                                          <p:stCondLst>
                                            <p:cond evt="end" delay="0">
                                              <p:tn val="146"/>
                                            </p:cond>
                                          </p:stCondLst>
                                        </p:cTn>
                                        <p:tgtEl>
                                          <p:spTgt spid="1552"/>
                                        </p:tgtEl>
                                        <p:attrNameLst>
                                          <p:attrName>style.visibility</p:attrName>
                                        </p:attrNameLst>
                                      </p:cBhvr>
                                      <p:to>
                                        <p:strVal val="hidden"/>
                                      </p:to>
                                    </p:set>
                                  </p:subTnLst>
                                </p:cTn>
                              </p:par>
                              <p:par>
                                <p:cTn id="149" presetID="31" presetClass="entr" presetSubtype="0" fill="hold" grpId="0" nodeType="withEffect">
                                  <p:stCondLst>
                                    <p:cond delay="0"/>
                                  </p:stCondLst>
                                  <p:childTnLst>
                                    <p:set>
                                      <p:cBhvr>
                                        <p:cTn id="150" dur="1" fill="hold">
                                          <p:stCondLst>
                                            <p:cond delay="0"/>
                                          </p:stCondLst>
                                        </p:cTn>
                                        <p:tgtEl>
                                          <p:spTgt spid="73"/>
                                        </p:tgtEl>
                                        <p:attrNameLst>
                                          <p:attrName>style.visibility</p:attrName>
                                        </p:attrNameLst>
                                      </p:cBhvr>
                                      <p:to>
                                        <p:strVal val="visible"/>
                                      </p:to>
                                    </p:set>
                                    <p:anim calcmode="lin" valueType="num">
                                      <p:cBhvr>
                                        <p:cTn id="151" dur="1000" fill="hold"/>
                                        <p:tgtEl>
                                          <p:spTgt spid="73"/>
                                        </p:tgtEl>
                                        <p:attrNameLst>
                                          <p:attrName>ppt_w</p:attrName>
                                        </p:attrNameLst>
                                      </p:cBhvr>
                                      <p:tavLst>
                                        <p:tav tm="0">
                                          <p:val>
                                            <p:fltVal val="0"/>
                                          </p:val>
                                        </p:tav>
                                        <p:tav tm="100000">
                                          <p:val>
                                            <p:strVal val="#ppt_w"/>
                                          </p:val>
                                        </p:tav>
                                      </p:tavLst>
                                    </p:anim>
                                    <p:anim calcmode="lin" valueType="num">
                                      <p:cBhvr>
                                        <p:cTn id="152" dur="1000" fill="hold"/>
                                        <p:tgtEl>
                                          <p:spTgt spid="73"/>
                                        </p:tgtEl>
                                        <p:attrNameLst>
                                          <p:attrName>ppt_h</p:attrName>
                                        </p:attrNameLst>
                                      </p:cBhvr>
                                      <p:tavLst>
                                        <p:tav tm="0">
                                          <p:val>
                                            <p:fltVal val="0"/>
                                          </p:val>
                                        </p:tav>
                                        <p:tav tm="100000">
                                          <p:val>
                                            <p:strVal val="#ppt_h"/>
                                          </p:val>
                                        </p:tav>
                                      </p:tavLst>
                                    </p:anim>
                                    <p:anim calcmode="lin" valueType="num">
                                      <p:cBhvr>
                                        <p:cTn id="153" dur="1000" fill="hold"/>
                                        <p:tgtEl>
                                          <p:spTgt spid="73"/>
                                        </p:tgtEl>
                                        <p:attrNameLst>
                                          <p:attrName>style.rotation</p:attrName>
                                        </p:attrNameLst>
                                      </p:cBhvr>
                                      <p:tavLst>
                                        <p:tav tm="0">
                                          <p:val>
                                            <p:fltVal val="90"/>
                                          </p:val>
                                        </p:tav>
                                        <p:tav tm="100000">
                                          <p:val>
                                            <p:fltVal val="0"/>
                                          </p:val>
                                        </p:tav>
                                      </p:tavLst>
                                    </p:anim>
                                    <p:animEffect transition="in" filter="fade">
                                      <p:cBhvr>
                                        <p:cTn id="154" dur="1000"/>
                                        <p:tgtEl>
                                          <p:spTgt spid="73"/>
                                        </p:tgtEl>
                                      </p:cBhvr>
                                    </p:animEffect>
                                  </p:childTnLst>
                                </p:cTn>
                              </p:par>
                              <p:par>
                                <p:cTn id="155" presetID="10" presetClass="entr" presetSubtype="0" fill="hold" nodeType="withEffect">
                                  <p:stCondLst>
                                    <p:cond delay="0"/>
                                  </p:stCondLst>
                                  <p:childTnLst>
                                    <p:set>
                                      <p:cBhvr>
                                        <p:cTn id="156" dur="1" fill="hold">
                                          <p:stCondLst>
                                            <p:cond delay="0"/>
                                          </p:stCondLst>
                                        </p:cTn>
                                        <p:tgtEl>
                                          <p:spTgt spid="1556"/>
                                        </p:tgtEl>
                                        <p:attrNameLst>
                                          <p:attrName>style.visibility</p:attrName>
                                        </p:attrNameLst>
                                      </p:cBhvr>
                                      <p:to>
                                        <p:strVal val="visible"/>
                                      </p:to>
                                    </p:set>
                                    <p:animEffect transition="in" filter="fade">
                                      <p:cBhvr>
                                        <p:cTn id="157" dur="1500"/>
                                        <p:tgtEl>
                                          <p:spTgt spid="1556"/>
                                        </p:tgtEl>
                                      </p:cBhvr>
                                    </p:animEffect>
                                  </p:childTnLst>
                                  <p:subTnLst>
                                    <p:set>
                                      <p:cBhvr override="childStyle">
                                        <p:cTn dur="1" fill="hold" display="0" masterRel="sameClick" afterEffect="1">
                                          <p:stCondLst>
                                            <p:cond evt="end" delay="0">
                                              <p:tn val="155"/>
                                            </p:cond>
                                          </p:stCondLst>
                                        </p:cTn>
                                        <p:tgtEl>
                                          <p:spTgt spid="1556"/>
                                        </p:tgtEl>
                                        <p:attrNameLst>
                                          <p:attrName>style.visibility</p:attrName>
                                        </p:attrNameLst>
                                      </p:cBhvr>
                                      <p:to>
                                        <p:strVal val="hidden"/>
                                      </p:to>
                                    </p:set>
                                  </p:subTnLst>
                                </p:cTn>
                              </p:par>
                              <p:par>
                                <p:cTn id="158" presetID="31" presetClass="entr" presetSubtype="0" fill="hold" grpId="0" nodeType="withEffect">
                                  <p:stCondLst>
                                    <p:cond delay="0"/>
                                  </p:stCondLst>
                                  <p:childTnLst>
                                    <p:set>
                                      <p:cBhvr>
                                        <p:cTn id="159" dur="1" fill="hold">
                                          <p:stCondLst>
                                            <p:cond delay="0"/>
                                          </p:stCondLst>
                                        </p:cTn>
                                        <p:tgtEl>
                                          <p:spTgt spid="63"/>
                                        </p:tgtEl>
                                        <p:attrNameLst>
                                          <p:attrName>style.visibility</p:attrName>
                                        </p:attrNameLst>
                                      </p:cBhvr>
                                      <p:to>
                                        <p:strVal val="visible"/>
                                      </p:to>
                                    </p:set>
                                    <p:anim calcmode="lin" valueType="num">
                                      <p:cBhvr>
                                        <p:cTn id="160" dur="1000" fill="hold"/>
                                        <p:tgtEl>
                                          <p:spTgt spid="63"/>
                                        </p:tgtEl>
                                        <p:attrNameLst>
                                          <p:attrName>ppt_w</p:attrName>
                                        </p:attrNameLst>
                                      </p:cBhvr>
                                      <p:tavLst>
                                        <p:tav tm="0">
                                          <p:val>
                                            <p:fltVal val="0"/>
                                          </p:val>
                                        </p:tav>
                                        <p:tav tm="100000">
                                          <p:val>
                                            <p:strVal val="#ppt_w"/>
                                          </p:val>
                                        </p:tav>
                                      </p:tavLst>
                                    </p:anim>
                                    <p:anim calcmode="lin" valueType="num">
                                      <p:cBhvr>
                                        <p:cTn id="161" dur="1000" fill="hold"/>
                                        <p:tgtEl>
                                          <p:spTgt spid="63"/>
                                        </p:tgtEl>
                                        <p:attrNameLst>
                                          <p:attrName>ppt_h</p:attrName>
                                        </p:attrNameLst>
                                      </p:cBhvr>
                                      <p:tavLst>
                                        <p:tav tm="0">
                                          <p:val>
                                            <p:fltVal val="0"/>
                                          </p:val>
                                        </p:tav>
                                        <p:tav tm="100000">
                                          <p:val>
                                            <p:strVal val="#ppt_h"/>
                                          </p:val>
                                        </p:tav>
                                      </p:tavLst>
                                    </p:anim>
                                    <p:anim calcmode="lin" valueType="num">
                                      <p:cBhvr>
                                        <p:cTn id="162" dur="1000" fill="hold"/>
                                        <p:tgtEl>
                                          <p:spTgt spid="63"/>
                                        </p:tgtEl>
                                        <p:attrNameLst>
                                          <p:attrName>style.rotation</p:attrName>
                                        </p:attrNameLst>
                                      </p:cBhvr>
                                      <p:tavLst>
                                        <p:tav tm="0">
                                          <p:val>
                                            <p:fltVal val="90"/>
                                          </p:val>
                                        </p:tav>
                                        <p:tav tm="100000">
                                          <p:val>
                                            <p:fltVal val="0"/>
                                          </p:val>
                                        </p:tav>
                                      </p:tavLst>
                                    </p:anim>
                                    <p:animEffect transition="in" filter="fade">
                                      <p:cBhvr>
                                        <p:cTn id="163" dur="1000"/>
                                        <p:tgtEl>
                                          <p:spTgt spid="63"/>
                                        </p:tgtEl>
                                      </p:cBhvr>
                                    </p:animEffect>
                                  </p:childTnLst>
                                </p:cTn>
                              </p:par>
                            </p:childTnLst>
                          </p:cTn>
                        </p:par>
                        <p:par>
                          <p:cTn id="164" fill="hold">
                            <p:stCondLst>
                              <p:cond delay="9500"/>
                            </p:stCondLst>
                            <p:childTnLst>
                              <p:par>
                                <p:cTn id="165" presetID="10" presetClass="entr" presetSubtype="0" fill="hold" nodeType="afterEffect">
                                  <p:stCondLst>
                                    <p:cond delay="0"/>
                                  </p:stCondLst>
                                  <p:childTnLst>
                                    <p:set>
                                      <p:cBhvr>
                                        <p:cTn id="166" dur="1" fill="hold">
                                          <p:stCondLst>
                                            <p:cond delay="0"/>
                                          </p:stCondLst>
                                        </p:cTn>
                                        <p:tgtEl>
                                          <p:spTgt spid="1553"/>
                                        </p:tgtEl>
                                        <p:attrNameLst>
                                          <p:attrName>style.visibility</p:attrName>
                                        </p:attrNameLst>
                                      </p:cBhvr>
                                      <p:to>
                                        <p:strVal val="visible"/>
                                      </p:to>
                                    </p:set>
                                    <p:animEffect transition="in" filter="fade">
                                      <p:cBhvr>
                                        <p:cTn id="167" dur="1500"/>
                                        <p:tgtEl>
                                          <p:spTgt spid="1553"/>
                                        </p:tgtEl>
                                      </p:cBhvr>
                                    </p:animEffect>
                                  </p:childTnLst>
                                  <p:subTnLst>
                                    <p:set>
                                      <p:cBhvr override="childStyle">
                                        <p:cTn dur="1" fill="hold" display="0" masterRel="sameClick" afterEffect="1">
                                          <p:stCondLst>
                                            <p:cond evt="end" delay="0">
                                              <p:tn val="165"/>
                                            </p:cond>
                                          </p:stCondLst>
                                        </p:cTn>
                                        <p:tgtEl>
                                          <p:spTgt spid="1553"/>
                                        </p:tgtEl>
                                        <p:attrNameLst>
                                          <p:attrName>style.visibility</p:attrName>
                                        </p:attrNameLst>
                                      </p:cBhvr>
                                      <p:to>
                                        <p:strVal val="hidden"/>
                                      </p:to>
                                    </p:set>
                                  </p:subTnLst>
                                </p:cTn>
                              </p:par>
                              <p:par>
                                <p:cTn id="168" presetID="31" presetClass="entr" presetSubtype="0" fill="hold" grpId="0" nodeType="withEffect">
                                  <p:stCondLst>
                                    <p:cond delay="0"/>
                                  </p:stCondLst>
                                  <p:childTnLst>
                                    <p:set>
                                      <p:cBhvr>
                                        <p:cTn id="169" dur="1" fill="hold">
                                          <p:stCondLst>
                                            <p:cond delay="0"/>
                                          </p:stCondLst>
                                        </p:cTn>
                                        <p:tgtEl>
                                          <p:spTgt spid="69"/>
                                        </p:tgtEl>
                                        <p:attrNameLst>
                                          <p:attrName>style.visibility</p:attrName>
                                        </p:attrNameLst>
                                      </p:cBhvr>
                                      <p:to>
                                        <p:strVal val="visible"/>
                                      </p:to>
                                    </p:set>
                                    <p:anim calcmode="lin" valueType="num">
                                      <p:cBhvr>
                                        <p:cTn id="170" dur="1000" fill="hold"/>
                                        <p:tgtEl>
                                          <p:spTgt spid="69"/>
                                        </p:tgtEl>
                                        <p:attrNameLst>
                                          <p:attrName>ppt_w</p:attrName>
                                        </p:attrNameLst>
                                      </p:cBhvr>
                                      <p:tavLst>
                                        <p:tav tm="0">
                                          <p:val>
                                            <p:fltVal val="0"/>
                                          </p:val>
                                        </p:tav>
                                        <p:tav tm="100000">
                                          <p:val>
                                            <p:strVal val="#ppt_w"/>
                                          </p:val>
                                        </p:tav>
                                      </p:tavLst>
                                    </p:anim>
                                    <p:anim calcmode="lin" valueType="num">
                                      <p:cBhvr>
                                        <p:cTn id="171" dur="1000" fill="hold"/>
                                        <p:tgtEl>
                                          <p:spTgt spid="69"/>
                                        </p:tgtEl>
                                        <p:attrNameLst>
                                          <p:attrName>ppt_h</p:attrName>
                                        </p:attrNameLst>
                                      </p:cBhvr>
                                      <p:tavLst>
                                        <p:tav tm="0">
                                          <p:val>
                                            <p:fltVal val="0"/>
                                          </p:val>
                                        </p:tav>
                                        <p:tav tm="100000">
                                          <p:val>
                                            <p:strVal val="#ppt_h"/>
                                          </p:val>
                                        </p:tav>
                                      </p:tavLst>
                                    </p:anim>
                                    <p:anim calcmode="lin" valueType="num">
                                      <p:cBhvr>
                                        <p:cTn id="172" dur="1000" fill="hold"/>
                                        <p:tgtEl>
                                          <p:spTgt spid="69"/>
                                        </p:tgtEl>
                                        <p:attrNameLst>
                                          <p:attrName>style.rotation</p:attrName>
                                        </p:attrNameLst>
                                      </p:cBhvr>
                                      <p:tavLst>
                                        <p:tav tm="0">
                                          <p:val>
                                            <p:fltVal val="90"/>
                                          </p:val>
                                        </p:tav>
                                        <p:tav tm="100000">
                                          <p:val>
                                            <p:fltVal val="0"/>
                                          </p:val>
                                        </p:tav>
                                      </p:tavLst>
                                    </p:anim>
                                    <p:animEffect transition="in" filter="fade">
                                      <p:cBhvr>
                                        <p:cTn id="173" dur="1000"/>
                                        <p:tgtEl>
                                          <p:spTgt spid="69"/>
                                        </p:tgtEl>
                                      </p:cBhvr>
                                    </p:animEffect>
                                  </p:childTnLst>
                                </p:cTn>
                              </p:par>
                              <p:par>
                                <p:cTn id="174" presetID="10" presetClass="entr" presetSubtype="0" fill="hold" nodeType="withEffect">
                                  <p:stCondLst>
                                    <p:cond delay="0"/>
                                  </p:stCondLst>
                                  <p:childTnLst>
                                    <p:set>
                                      <p:cBhvr>
                                        <p:cTn id="175" dur="1" fill="hold">
                                          <p:stCondLst>
                                            <p:cond delay="0"/>
                                          </p:stCondLst>
                                        </p:cTn>
                                        <p:tgtEl>
                                          <p:spTgt spid="1555"/>
                                        </p:tgtEl>
                                        <p:attrNameLst>
                                          <p:attrName>style.visibility</p:attrName>
                                        </p:attrNameLst>
                                      </p:cBhvr>
                                      <p:to>
                                        <p:strVal val="visible"/>
                                      </p:to>
                                    </p:set>
                                    <p:animEffect transition="in" filter="fade">
                                      <p:cBhvr>
                                        <p:cTn id="176" dur="1500"/>
                                        <p:tgtEl>
                                          <p:spTgt spid="1555"/>
                                        </p:tgtEl>
                                      </p:cBhvr>
                                    </p:animEffect>
                                  </p:childTnLst>
                                  <p:subTnLst>
                                    <p:set>
                                      <p:cBhvr override="childStyle">
                                        <p:cTn dur="1" fill="hold" display="0" masterRel="sameClick" afterEffect="1">
                                          <p:stCondLst>
                                            <p:cond evt="end" delay="0">
                                              <p:tn val="174"/>
                                            </p:cond>
                                          </p:stCondLst>
                                        </p:cTn>
                                        <p:tgtEl>
                                          <p:spTgt spid="1555"/>
                                        </p:tgtEl>
                                        <p:attrNameLst>
                                          <p:attrName>style.visibility</p:attrName>
                                        </p:attrNameLst>
                                      </p:cBhvr>
                                      <p:to>
                                        <p:strVal val="hidden"/>
                                      </p:to>
                                    </p:set>
                                  </p:subTnLst>
                                </p:cTn>
                              </p:par>
                              <p:par>
                                <p:cTn id="177" presetID="31" presetClass="entr" presetSubtype="0" fill="hold" grpId="0" nodeType="withEffect">
                                  <p:stCondLst>
                                    <p:cond delay="0"/>
                                  </p:stCondLst>
                                  <p:childTnLst>
                                    <p:set>
                                      <p:cBhvr>
                                        <p:cTn id="178" dur="1" fill="hold">
                                          <p:stCondLst>
                                            <p:cond delay="0"/>
                                          </p:stCondLst>
                                        </p:cTn>
                                        <p:tgtEl>
                                          <p:spTgt spid="24"/>
                                        </p:tgtEl>
                                        <p:attrNameLst>
                                          <p:attrName>style.visibility</p:attrName>
                                        </p:attrNameLst>
                                      </p:cBhvr>
                                      <p:to>
                                        <p:strVal val="visible"/>
                                      </p:to>
                                    </p:set>
                                    <p:anim calcmode="lin" valueType="num">
                                      <p:cBhvr>
                                        <p:cTn id="179" dur="1000" fill="hold"/>
                                        <p:tgtEl>
                                          <p:spTgt spid="24"/>
                                        </p:tgtEl>
                                        <p:attrNameLst>
                                          <p:attrName>ppt_w</p:attrName>
                                        </p:attrNameLst>
                                      </p:cBhvr>
                                      <p:tavLst>
                                        <p:tav tm="0">
                                          <p:val>
                                            <p:fltVal val="0"/>
                                          </p:val>
                                        </p:tav>
                                        <p:tav tm="100000">
                                          <p:val>
                                            <p:strVal val="#ppt_w"/>
                                          </p:val>
                                        </p:tav>
                                      </p:tavLst>
                                    </p:anim>
                                    <p:anim calcmode="lin" valueType="num">
                                      <p:cBhvr>
                                        <p:cTn id="180" dur="1000" fill="hold"/>
                                        <p:tgtEl>
                                          <p:spTgt spid="24"/>
                                        </p:tgtEl>
                                        <p:attrNameLst>
                                          <p:attrName>ppt_h</p:attrName>
                                        </p:attrNameLst>
                                      </p:cBhvr>
                                      <p:tavLst>
                                        <p:tav tm="0">
                                          <p:val>
                                            <p:fltVal val="0"/>
                                          </p:val>
                                        </p:tav>
                                        <p:tav tm="100000">
                                          <p:val>
                                            <p:strVal val="#ppt_h"/>
                                          </p:val>
                                        </p:tav>
                                      </p:tavLst>
                                    </p:anim>
                                    <p:anim calcmode="lin" valueType="num">
                                      <p:cBhvr>
                                        <p:cTn id="181" dur="1000" fill="hold"/>
                                        <p:tgtEl>
                                          <p:spTgt spid="24"/>
                                        </p:tgtEl>
                                        <p:attrNameLst>
                                          <p:attrName>style.rotation</p:attrName>
                                        </p:attrNameLst>
                                      </p:cBhvr>
                                      <p:tavLst>
                                        <p:tav tm="0">
                                          <p:val>
                                            <p:fltVal val="90"/>
                                          </p:val>
                                        </p:tav>
                                        <p:tav tm="100000">
                                          <p:val>
                                            <p:fltVal val="0"/>
                                          </p:val>
                                        </p:tav>
                                      </p:tavLst>
                                    </p:anim>
                                    <p:animEffect transition="in" filter="fade">
                                      <p:cBhvr>
                                        <p:cTn id="182" dur="1000"/>
                                        <p:tgtEl>
                                          <p:spTgt spid="24"/>
                                        </p:tgtEl>
                                      </p:cBhvr>
                                    </p:animEffect>
                                  </p:childTnLst>
                                </p:cTn>
                              </p:par>
                            </p:childTnLst>
                          </p:cTn>
                        </p:par>
                        <p:par>
                          <p:cTn id="183" fill="hold">
                            <p:stCondLst>
                              <p:cond delay="11000"/>
                            </p:stCondLst>
                            <p:childTnLst>
                              <p:par>
                                <p:cTn id="184" presetID="10" presetClass="entr" presetSubtype="0" fill="hold" nodeType="afterEffect">
                                  <p:stCondLst>
                                    <p:cond delay="0"/>
                                  </p:stCondLst>
                                  <p:childTnLst>
                                    <p:set>
                                      <p:cBhvr>
                                        <p:cTn id="185" dur="1" fill="hold">
                                          <p:stCondLst>
                                            <p:cond delay="0"/>
                                          </p:stCondLst>
                                        </p:cTn>
                                        <p:tgtEl>
                                          <p:spTgt spid="1557"/>
                                        </p:tgtEl>
                                        <p:attrNameLst>
                                          <p:attrName>style.visibility</p:attrName>
                                        </p:attrNameLst>
                                      </p:cBhvr>
                                      <p:to>
                                        <p:strVal val="visible"/>
                                      </p:to>
                                    </p:set>
                                    <p:animEffect transition="in" filter="fade">
                                      <p:cBhvr>
                                        <p:cTn id="186" dur="1500"/>
                                        <p:tgtEl>
                                          <p:spTgt spid="1557"/>
                                        </p:tgtEl>
                                      </p:cBhvr>
                                    </p:animEffect>
                                  </p:childTnLst>
                                  <p:subTnLst>
                                    <p:set>
                                      <p:cBhvr override="childStyle">
                                        <p:cTn dur="1" fill="hold" display="0" masterRel="sameClick" afterEffect="1">
                                          <p:stCondLst>
                                            <p:cond evt="end" delay="0">
                                              <p:tn val="184"/>
                                            </p:cond>
                                          </p:stCondLst>
                                        </p:cTn>
                                        <p:tgtEl>
                                          <p:spTgt spid="1557"/>
                                        </p:tgtEl>
                                        <p:attrNameLst>
                                          <p:attrName>style.visibility</p:attrName>
                                        </p:attrNameLst>
                                      </p:cBhvr>
                                      <p:to>
                                        <p:strVal val="hidden"/>
                                      </p:to>
                                    </p:set>
                                  </p:subTnLst>
                                </p:cTn>
                              </p:par>
                              <p:par>
                                <p:cTn id="187" presetID="31" presetClass="entr" presetSubtype="0" fill="hold" grpId="0" nodeType="withEffect">
                                  <p:stCondLst>
                                    <p:cond delay="0"/>
                                  </p:stCondLst>
                                  <p:childTnLst>
                                    <p:set>
                                      <p:cBhvr>
                                        <p:cTn id="188" dur="1" fill="hold">
                                          <p:stCondLst>
                                            <p:cond delay="0"/>
                                          </p:stCondLst>
                                        </p:cTn>
                                        <p:tgtEl>
                                          <p:spTgt spid="60"/>
                                        </p:tgtEl>
                                        <p:attrNameLst>
                                          <p:attrName>style.visibility</p:attrName>
                                        </p:attrNameLst>
                                      </p:cBhvr>
                                      <p:to>
                                        <p:strVal val="visible"/>
                                      </p:to>
                                    </p:set>
                                    <p:anim calcmode="lin" valueType="num">
                                      <p:cBhvr>
                                        <p:cTn id="189" dur="1000" fill="hold"/>
                                        <p:tgtEl>
                                          <p:spTgt spid="60"/>
                                        </p:tgtEl>
                                        <p:attrNameLst>
                                          <p:attrName>ppt_w</p:attrName>
                                        </p:attrNameLst>
                                      </p:cBhvr>
                                      <p:tavLst>
                                        <p:tav tm="0">
                                          <p:val>
                                            <p:fltVal val="0"/>
                                          </p:val>
                                        </p:tav>
                                        <p:tav tm="100000">
                                          <p:val>
                                            <p:strVal val="#ppt_w"/>
                                          </p:val>
                                        </p:tav>
                                      </p:tavLst>
                                    </p:anim>
                                    <p:anim calcmode="lin" valueType="num">
                                      <p:cBhvr>
                                        <p:cTn id="190" dur="1000" fill="hold"/>
                                        <p:tgtEl>
                                          <p:spTgt spid="60"/>
                                        </p:tgtEl>
                                        <p:attrNameLst>
                                          <p:attrName>ppt_h</p:attrName>
                                        </p:attrNameLst>
                                      </p:cBhvr>
                                      <p:tavLst>
                                        <p:tav tm="0">
                                          <p:val>
                                            <p:fltVal val="0"/>
                                          </p:val>
                                        </p:tav>
                                        <p:tav tm="100000">
                                          <p:val>
                                            <p:strVal val="#ppt_h"/>
                                          </p:val>
                                        </p:tav>
                                      </p:tavLst>
                                    </p:anim>
                                    <p:anim calcmode="lin" valueType="num">
                                      <p:cBhvr>
                                        <p:cTn id="191" dur="1000" fill="hold"/>
                                        <p:tgtEl>
                                          <p:spTgt spid="60"/>
                                        </p:tgtEl>
                                        <p:attrNameLst>
                                          <p:attrName>style.rotation</p:attrName>
                                        </p:attrNameLst>
                                      </p:cBhvr>
                                      <p:tavLst>
                                        <p:tav tm="0">
                                          <p:val>
                                            <p:fltVal val="90"/>
                                          </p:val>
                                        </p:tav>
                                        <p:tav tm="100000">
                                          <p:val>
                                            <p:fltVal val="0"/>
                                          </p:val>
                                        </p:tav>
                                      </p:tavLst>
                                    </p:anim>
                                    <p:animEffect transition="in" filter="fade">
                                      <p:cBhvr>
                                        <p:cTn id="192" dur="1000"/>
                                        <p:tgtEl>
                                          <p:spTgt spid="60"/>
                                        </p:tgtEl>
                                      </p:cBhvr>
                                    </p:animEffect>
                                  </p:childTnLst>
                                </p:cTn>
                              </p:par>
                            </p:childTnLst>
                          </p:cTn>
                        </p:par>
                        <p:par>
                          <p:cTn id="193" fill="hold">
                            <p:stCondLst>
                              <p:cond delay="12500"/>
                            </p:stCondLst>
                            <p:childTnLst>
                              <p:par>
                                <p:cTn id="194" presetID="10" presetClass="exit" presetSubtype="0" fill="hold" nodeType="afterEffect">
                                  <p:stCondLst>
                                    <p:cond delay="0"/>
                                  </p:stCondLst>
                                  <p:childTnLst>
                                    <p:animEffect transition="out" filter="fade">
                                      <p:cBhvr>
                                        <p:cTn id="195" dur="750"/>
                                        <p:tgtEl>
                                          <p:spTgt spid="1562"/>
                                        </p:tgtEl>
                                      </p:cBhvr>
                                    </p:animEffect>
                                    <p:set>
                                      <p:cBhvr>
                                        <p:cTn id="196" dur="1" fill="hold">
                                          <p:stCondLst>
                                            <p:cond delay="749"/>
                                          </p:stCondLst>
                                        </p:cTn>
                                        <p:tgtEl>
                                          <p:spTgt spid="15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60" grpId="0" animBg="1"/>
      <p:bldP spid="63" grpId="0" animBg="1"/>
      <p:bldP spid="67" grpId="0" animBg="1"/>
      <p:bldP spid="69" grpId="0" animBg="1"/>
      <p:bldP spid="71" grpId="0" animBg="1"/>
      <p:bldP spid="73" grpId="0" animBg="1"/>
      <p:bldP spid="75" grpId="0" animBg="1"/>
      <p:bldP spid="86" grpId="0" animBg="1"/>
      <p:bldP spid="59" grpId="0" animBg="1"/>
      <p:bldP spid="923" grpId="0" animBg="1"/>
      <p:bldP spid="982" grpId="0" animBg="1"/>
      <p:bldP spid="984" grpId="0" animBg="1"/>
      <p:bldP spid="996" grpId="0" animBg="1"/>
      <p:bldP spid="1492" grpId="0" animBg="1"/>
      <p:bldP spid="1494" grpId="0" animBg="1"/>
      <p:bldP spid="1502" grpId="0" animBg="1"/>
      <p:bldP spid="1514" grpId="0" animBg="1"/>
      <p:bldP spid="1496" grpId="0" animBg="1"/>
      <p:bldP spid="149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network virtualization benefits</a:t>
            </a:r>
            <a:endParaRPr lang="en-US" dirty="0"/>
          </a:p>
        </p:txBody>
      </p:sp>
      <p:graphicFrame>
        <p:nvGraphicFramePr>
          <p:cNvPr id="8" name="Diagram 7"/>
          <p:cNvGraphicFramePr/>
          <p:nvPr>
            <p:extLst>
              <p:ext uri="{D42A27DB-BD31-4B8C-83A1-F6EECF244321}">
                <p14:modId xmlns:p14="http://schemas.microsoft.com/office/powerpoint/2010/main" val="3214444181"/>
              </p:ext>
            </p:extLst>
          </p:nvPr>
        </p:nvGraphicFramePr>
        <p:xfrm>
          <a:off x="389436" y="1085849"/>
          <a:ext cx="8363938" cy="3922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164561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stCxn id="48" idx="3"/>
          </p:cNvCxnSpPr>
          <p:nvPr/>
        </p:nvCxnSpPr>
        <p:spPr>
          <a:xfrm flipV="1">
            <a:off x="961807" y="3773275"/>
            <a:ext cx="671971" cy="205740"/>
          </a:xfrm>
          <a:prstGeom prst="line">
            <a:avLst/>
          </a:prstGeom>
          <a:noFill/>
          <a:ln w="9525" cap="flat" cmpd="sng" algn="ctr">
            <a:solidFill>
              <a:srgbClr val="00B0F0"/>
            </a:solidFill>
            <a:prstDash val="solid"/>
          </a:ln>
          <a:effectLst/>
        </p:spPr>
      </p:cxnSp>
      <p:cxnSp>
        <p:nvCxnSpPr>
          <p:cNvPr id="6" name="Straight Connector 5"/>
          <p:cNvCxnSpPr>
            <a:stCxn id="47" idx="1"/>
          </p:cNvCxnSpPr>
          <p:nvPr/>
        </p:nvCxnSpPr>
        <p:spPr>
          <a:xfrm flipH="1" flipV="1">
            <a:off x="1604841" y="3781489"/>
            <a:ext cx="658802" cy="205740"/>
          </a:xfrm>
          <a:prstGeom prst="line">
            <a:avLst/>
          </a:prstGeom>
          <a:noFill/>
          <a:ln w="9525" cap="flat" cmpd="sng" algn="ctr">
            <a:solidFill>
              <a:srgbClr val="FF0000"/>
            </a:solidFill>
            <a:prstDash val="solid"/>
          </a:ln>
          <a:effectLst/>
        </p:spPr>
      </p:cxnSp>
      <p:cxnSp>
        <p:nvCxnSpPr>
          <p:cNvPr id="8" name="Straight Connector 7"/>
          <p:cNvCxnSpPr>
            <a:stCxn id="54" idx="3"/>
            <a:endCxn id="111" idx="2"/>
          </p:cNvCxnSpPr>
          <p:nvPr/>
        </p:nvCxnSpPr>
        <p:spPr>
          <a:xfrm flipV="1">
            <a:off x="6711764" y="3758959"/>
            <a:ext cx="665882" cy="223831"/>
          </a:xfrm>
          <a:prstGeom prst="line">
            <a:avLst/>
          </a:prstGeom>
          <a:noFill/>
          <a:ln w="9525" cap="flat" cmpd="sng" algn="ctr">
            <a:solidFill>
              <a:srgbClr val="00B0F0"/>
            </a:solidFill>
            <a:prstDash val="solid"/>
          </a:ln>
          <a:effectLst/>
        </p:spPr>
      </p:cxnSp>
      <p:cxnSp>
        <p:nvCxnSpPr>
          <p:cNvPr id="9" name="Straight Connector 8"/>
          <p:cNvCxnSpPr>
            <a:stCxn id="53" idx="1"/>
            <a:endCxn id="111" idx="2"/>
          </p:cNvCxnSpPr>
          <p:nvPr/>
        </p:nvCxnSpPr>
        <p:spPr>
          <a:xfrm flipH="1" flipV="1">
            <a:off x="7377646" y="3758959"/>
            <a:ext cx="738623" cy="232045"/>
          </a:xfrm>
          <a:prstGeom prst="line">
            <a:avLst/>
          </a:prstGeom>
          <a:noFill/>
          <a:ln w="9525" cap="flat" cmpd="sng" algn="ctr">
            <a:solidFill>
              <a:srgbClr val="FF0000"/>
            </a:solidFill>
            <a:prstDash val="solid"/>
          </a:ln>
          <a:effectLst/>
        </p:spPr>
      </p:cxnSp>
      <p:pic>
        <p:nvPicPr>
          <p:cNvPr id="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94" y="3293160"/>
            <a:ext cx="2255481" cy="191139"/>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bwMode="auto">
          <a:xfrm>
            <a:off x="3536544" y="3028747"/>
            <a:ext cx="1948260" cy="226140"/>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r>
              <a:rPr lang="en-US" sz="1600" dirty="0" smtClean="0">
                <a:solidFill>
                  <a:srgbClr val="FFFF00"/>
                </a:solidFill>
                <a:latin typeface="Segoe UI" pitchFamily="34" charset="0"/>
                <a:ea typeface="Segoe UI" pitchFamily="34" charset="0"/>
                <a:cs typeface="Segoe UI" pitchFamily="34" charset="0"/>
              </a:rPr>
              <a:t>Provider Addresses</a:t>
            </a:r>
            <a:endParaRPr lang="en-US" sz="1600" dirty="0">
              <a:solidFill>
                <a:srgbClr val="FFFF00"/>
              </a:solidFill>
              <a:latin typeface="Segoe UI" pitchFamily="34" charset="0"/>
              <a:ea typeface="Segoe UI" pitchFamily="34" charset="0"/>
              <a:cs typeface="Segoe UI" pitchFamily="34" charset="0"/>
            </a:endParaRPr>
          </a:p>
        </p:txBody>
      </p:sp>
      <p:cxnSp>
        <p:nvCxnSpPr>
          <p:cNvPr id="40" name="Straight Arrow Connector 39"/>
          <p:cNvCxnSpPr/>
          <p:nvPr/>
        </p:nvCxnSpPr>
        <p:spPr>
          <a:xfrm>
            <a:off x="5525064" y="3141817"/>
            <a:ext cx="640080"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856203" y="3141817"/>
            <a:ext cx="640080"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Standards-based encapsulation - NVGRE</a:t>
            </a:r>
            <a:endParaRPr lang="en-US" dirty="0"/>
          </a:p>
        </p:txBody>
      </p:sp>
      <p:sp>
        <p:nvSpPr>
          <p:cNvPr id="3" name="Text Placeholder 2"/>
          <p:cNvSpPr>
            <a:spLocks noGrp="1"/>
          </p:cNvSpPr>
          <p:nvPr>
            <p:ph type="body" sz="quarter" idx="4294967295"/>
          </p:nvPr>
        </p:nvSpPr>
        <p:spPr>
          <a:xfrm>
            <a:off x="247477" y="849319"/>
            <a:ext cx="8364538" cy="1089874"/>
          </a:xfrm>
        </p:spPr>
        <p:txBody>
          <a:bodyPr/>
          <a:lstStyle/>
          <a:p>
            <a:r>
              <a:rPr lang="en-US" sz="2000" dirty="0" smtClean="0"/>
              <a:t>Better network scalability by sharing PA among VMs</a:t>
            </a:r>
          </a:p>
          <a:p>
            <a:r>
              <a:rPr lang="en-US" sz="2000" dirty="0" smtClean="0"/>
              <a:t>Explicit Virtual Subnet ID for better multi-tenancy support</a:t>
            </a:r>
          </a:p>
          <a:p>
            <a:endParaRPr lang="en-US" sz="2000" dirty="0"/>
          </a:p>
        </p:txBody>
      </p:sp>
      <p:sp>
        <p:nvSpPr>
          <p:cNvPr id="10" name="TextBox 9"/>
          <p:cNvSpPr txBox="1"/>
          <p:nvPr/>
        </p:nvSpPr>
        <p:spPr>
          <a:xfrm>
            <a:off x="433062" y="4190425"/>
            <a:ext cx="646011" cy="230832"/>
          </a:xfrm>
          <a:prstGeom prst="rect">
            <a:avLst/>
          </a:prstGeom>
          <a:noFill/>
        </p:spPr>
        <p:txBody>
          <a:bodyPr wrap="none" lIns="0" tIns="0" rIns="0" bIns="0" rtlCol="0">
            <a:spAutoFit/>
          </a:bodyPr>
          <a:lstStyle/>
          <a:p>
            <a:pPr algn="ctr" defTabSz="685891">
              <a:defRPr/>
            </a:pPr>
            <a:r>
              <a:rPr lang="en-US" sz="1500" kern="0" dirty="0">
                <a:latin typeface="Segoe UI Light" pitchFamily="34" charset="0"/>
              </a:rPr>
              <a:t>10.0.0.5</a:t>
            </a:r>
          </a:p>
        </p:txBody>
      </p:sp>
      <p:sp>
        <p:nvSpPr>
          <p:cNvPr id="11" name="TextBox 10"/>
          <p:cNvSpPr txBox="1"/>
          <p:nvPr/>
        </p:nvSpPr>
        <p:spPr>
          <a:xfrm>
            <a:off x="2146378" y="4190425"/>
            <a:ext cx="646011" cy="230832"/>
          </a:xfrm>
          <a:prstGeom prst="rect">
            <a:avLst/>
          </a:prstGeom>
          <a:noFill/>
        </p:spPr>
        <p:txBody>
          <a:bodyPr wrap="none" lIns="0" tIns="0" rIns="0" bIns="0" rtlCol="0">
            <a:spAutoFit/>
          </a:bodyPr>
          <a:lstStyle/>
          <a:p>
            <a:pPr algn="ctr" defTabSz="685891">
              <a:defRPr/>
            </a:pPr>
            <a:r>
              <a:rPr lang="en-US" sz="1500" kern="0" dirty="0">
                <a:latin typeface="Segoe UI Light" pitchFamily="34" charset="0"/>
              </a:rPr>
              <a:t>10.0.0.5</a:t>
            </a:r>
          </a:p>
        </p:txBody>
      </p:sp>
      <p:sp>
        <p:nvSpPr>
          <p:cNvPr id="12" name="TextBox 11"/>
          <p:cNvSpPr txBox="1"/>
          <p:nvPr/>
        </p:nvSpPr>
        <p:spPr>
          <a:xfrm>
            <a:off x="6183019" y="4190425"/>
            <a:ext cx="646011" cy="230832"/>
          </a:xfrm>
          <a:prstGeom prst="rect">
            <a:avLst/>
          </a:prstGeom>
          <a:noFill/>
        </p:spPr>
        <p:txBody>
          <a:bodyPr wrap="none" lIns="0" tIns="0" rIns="0" bIns="0" rtlCol="0">
            <a:spAutoFit/>
          </a:bodyPr>
          <a:lstStyle/>
          <a:p>
            <a:pPr algn="ctr" defTabSz="685891">
              <a:defRPr/>
            </a:pPr>
            <a:r>
              <a:rPr lang="en-US" sz="1500" kern="0" dirty="0">
                <a:latin typeface="Segoe UI Light" pitchFamily="34" charset="0"/>
              </a:rPr>
              <a:t>10.0.0.7</a:t>
            </a:r>
          </a:p>
        </p:txBody>
      </p:sp>
      <p:sp>
        <p:nvSpPr>
          <p:cNvPr id="13" name="TextBox 12"/>
          <p:cNvSpPr txBox="1"/>
          <p:nvPr/>
        </p:nvSpPr>
        <p:spPr>
          <a:xfrm>
            <a:off x="7999004" y="4190425"/>
            <a:ext cx="646011" cy="230832"/>
          </a:xfrm>
          <a:prstGeom prst="rect">
            <a:avLst/>
          </a:prstGeom>
          <a:noFill/>
        </p:spPr>
        <p:txBody>
          <a:bodyPr wrap="none" lIns="0" tIns="0" rIns="0" bIns="0" rtlCol="0">
            <a:spAutoFit/>
          </a:bodyPr>
          <a:lstStyle/>
          <a:p>
            <a:pPr algn="ctr" defTabSz="685891">
              <a:defRPr/>
            </a:pPr>
            <a:r>
              <a:rPr lang="en-US" sz="1500" kern="0" dirty="0">
                <a:latin typeface="Segoe UI Light" pitchFamily="34" charset="0"/>
              </a:rPr>
              <a:t>10.0.0.7</a:t>
            </a:r>
          </a:p>
        </p:txBody>
      </p:sp>
      <p:sp>
        <p:nvSpPr>
          <p:cNvPr id="14" name="TextBox 13"/>
          <p:cNvSpPr txBox="1"/>
          <p:nvPr/>
        </p:nvSpPr>
        <p:spPr>
          <a:xfrm>
            <a:off x="1877545" y="3034095"/>
            <a:ext cx="956993" cy="215444"/>
          </a:xfrm>
          <a:prstGeom prst="rect">
            <a:avLst/>
          </a:prstGeom>
          <a:noFill/>
        </p:spPr>
        <p:txBody>
          <a:bodyPr wrap="none" lIns="0" tIns="0" rIns="0" bIns="0" rtlCol="0">
            <a:spAutoFit/>
          </a:bodyPr>
          <a:lstStyle/>
          <a:p>
            <a:pPr defTabSz="685891">
              <a:defRPr/>
            </a:pPr>
            <a:r>
              <a:rPr lang="en-US" sz="1400" b="1" kern="0" dirty="0" smtClean="0">
                <a:solidFill>
                  <a:srgbClr val="FFFF00"/>
                </a:solidFill>
                <a:latin typeface="Segoe UI Light" pitchFamily="34" charset="0"/>
              </a:rPr>
              <a:t>192.168.4.11</a:t>
            </a:r>
            <a:endParaRPr lang="en-US" sz="1400" b="1" kern="0" dirty="0">
              <a:solidFill>
                <a:srgbClr val="FFFF00"/>
              </a:solidFill>
              <a:latin typeface="Segoe UI Light" pitchFamily="34" charset="0"/>
            </a:endParaRPr>
          </a:p>
        </p:txBody>
      </p:sp>
      <p:sp>
        <p:nvSpPr>
          <p:cNvPr id="15" name="TextBox 14"/>
          <p:cNvSpPr txBox="1"/>
          <p:nvPr/>
        </p:nvSpPr>
        <p:spPr>
          <a:xfrm>
            <a:off x="6202931" y="3034095"/>
            <a:ext cx="956993" cy="215444"/>
          </a:xfrm>
          <a:prstGeom prst="rect">
            <a:avLst/>
          </a:prstGeom>
          <a:noFill/>
        </p:spPr>
        <p:txBody>
          <a:bodyPr wrap="none" lIns="0" tIns="0" rIns="0" bIns="0" rtlCol="0">
            <a:spAutoFit/>
          </a:bodyPr>
          <a:lstStyle/>
          <a:p>
            <a:pPr defTabSz="685891">
              <a:defRPr/>
            </a:pPr>
            <a:r>
              <a:rPr lang="en-US" sz="1400" b="1" kern="0" dirty="0" smtClean="0">
                <a:solidFill>
                  <a:srgbClr val="FFFF00"/>
                </a:solidFill>
                <a:latin typeface="Segoe UI Light" pitchFamily="34" charset="0"/>
              </a:rPr>
              <a:t>192.168.4.22</a:t>
            </a:r>
            <a:endParaRPr lang="en-US" sz="1400" b="1" kern="0" dirty="0">
              <a:solidFill>
                <a:srgbClr val="FFFF00"/>
              </a:solidFill>
              <a:latin typeface="Segoe UI Light" pitchFamily="34" charset="0"/>
            </a:endParaRPr>
          </a:p>
        </p:txBody>
      </p:sp>
      <p:grpSp>
        <p:nvGrpSpPr>
          <p:cNvPr id="37" name="Group 36"/>
          <p:cNvGrpSpPr/>
          <p:nvPr/>
        </p:nvGrpSpPr>
        <p:grpSpPr>
          <a:xfrm>
            <a:off x="1646472" y="1763118"/>
            <a:ext cx="5762361" cy="457200"/>
            <a:chOff x="2970212" y="2514600"/>
            <a:chExt cx="5864860" cy="640080"/>
          </a:xfrm>
        </p:grpSpPr>
        <p:sp>
          <p:nvSpPr>
            <p:cNvPr id="16" name="Rectangle 15"/>
            <p:cNvSpPr/>
            <p:nvPr/>
          </p:nvSpPr>
          <p:spPr bwMode="auto">
            <a:xfrm>
              <a:off x="2970212" y="2514600"/>
              <a:ext cx="2090870" cy="640080"/>
            </a:xfrm>
            <a:prstGeom prst="rect">
              <a:avLst/>
            </a:prstGeom>
            <a:solidFill>
              <a:srgbClr val="808080"/>
            </a:solidFill>
            <a:ln w="9525" cap="flat" cmpd="sng" algn="ctr">
              <a:solidFill>
                <a:srgbClr val="FFFF00"/>
              </a:solidFill>
              <a:prstDash val="soli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smtClean="0">
                  <a:solidFill>
                    <a:srgbClr val="FFFF00"/>
                  </a:solidFill>
                  <a:effectLst>
                    <a:outerShdw blurRad="38100" dist="38100" dir="2700000" algn="tl">
                      <a:srgbClr val="000000">
                        <a:alpha val="43137"/>
                      </a:srgbClr>
                    </a:outerShdw>
                  </a:effectLst>
                  <a:latin typeface="Segoe UI"/>
                </a:rPr>
                <a:t>192.168.4.11</a:t>
              </a:r>
              <a:r>
                <a:rPr lang="en-US" sz="1400" kern="0" dirty="0" smtClean="0">
                  <a:solidFill>
                    <a:srgbClr val="FFFF00"/>
                  </a:solidFill>
                  <a:effectLst>
                    <a:outerShdw blurRad="38100" dist="38100" dir="2700000" algn="tl">
                      <a:srgbClr val="000000">
                        <a:alpha val="43137"/>
                      </a:srgbClr>
                    </a:outerShdw>
                  </a:effectLst>
                  <a:latin typeface="Segoe UI"/>
                  <a:sym typeface="Wingdings" pitchFamily="2" charset="2"/>
                </a:rPr>
                <a:t></a:t>
              </a:r>
              <a:endParaRPr lang="en-US" sz="1400" kern="0" dirty="0">
                <a:solidFill>
                  <a:srgbClr val="FFFF00"/>
                </a:solidFill>
                <a:effectLst>
                  <a:outerShdw blurRad="38100" dist="38100" dir="2700000" algn="tl">
                    <a:srgbClr val="000000">
                      <a:alpha val="43137"/>
                    </a:srgbClr>
                  </a:outerShdw>
                </a:effectLst>
                <a:latin typeface="Segoe UI"/>
                <a:sym typeface="Wingdings" pitchFamily="2" charset="2"/>
              </a:endParaRPr>
            </a:p>
            <a:p>
              <a:pPr algn="r" defTabSz="685666" fontAlgn="base">
                <a:spcBef>
                  <a:spcPct val="0"/>
                </a:spcBef>
                <a:spcAft>
                  <a:spcPct val="0"/>
                </a:spcAft>
                <a:defRPr/>
              </a:pPr>
              <a:r>
                <a:rPr lang="en-US" sz="1400" kern="0" dirty="0" smtClean="0">
                  <a:solidFill>
                    <a:srgbClr val="FFFF00"/>
                  </a:solidFill>
                  <a:effectLst>
                    <a:outerShdw blurRad="38100" dist="38100" dir="2700000" algn="tl">
                      <a:srgbClr val="000000">
                        <a:alpha val="43137"/>
                      </a:srgbClr>
                    </a:outerShdw>
                  </a:effectLst>
                  <a:latin typeface="Segoe UI"/>
                  <a:sym typeface="Wingdings" pitchFamily="2" charset="2"/>
                </a:rPr>
                <a:t>192.168.4.22</a:t>
              </a:r>
              <a:endParaRPr lang="en-US" sz="1400" kern="0" dirty="0">
                <a:solidFill>
                  <a:srgbClr val="FFFF00"/>
                </a:solidFill>
                <a:effectLst>
                  <a:outerShdw blurRad="38100" dist="38100" dir="2700000" algn="tl">
                    <a:srgbClr val="000000">
                      <a:alpha val="43137"/>
                    </a:srgbClr>
                  </a:outerShdw>
                </a:effectLst>
                <a:latin typeface="Segoe UI"/>
              </a:endParaRPr>
            </a:p>
          </p:txBody>
        </p:sp>
        <p:grpSp>
          <p:nvGrpSpPr>
            <p:cNvPr id="17" name="Group 16"/>
            <p:cNvGrpSpPr/>
            <p:nvPr/>
          </p:nvGrpSpPr>
          <p:grpSpPr>
            <a:xfrm>
              <a:off x="5071866" y="2514600"/>
              <a:ext cx="3763206" cy="640080"/>
              <a:chOff x="5071866" y="2514600"/>
              <a:chExt cx="3763206" cy="640080"/>
            </a:xfrm>
          </p:grpSpPr>
          <p:sp>
            <p:nvSpPr>
              <p:cNvPr id="18" name="Rectangle 17"/>
              <p:cNvSpPr/>
              <p:nvPr/>
            </p:nvSpPr>
            <p:spPr bwMode="auto">
              <a:xfrm>
                <a:off x="7181949" y="2514600"/>
                <a:ext cx="1653123" cy="640080"/>
              </a:xfrm>
              <a:prstGeom prst="rect">
                <a:avLst/>
              </a:prstGeom>
              <a:gradFill rotWithShape="1">
                <a:gsLst>
                  <a:gs pos="0">
                    <a:srgbClr val="008FBA">
                      <a:shade val="51000"/>
                      <a:satMod val="130000"/>
                    </a:srgbClr>
                  </a:gs>
                  <a:gs pos="80000">
                    <a:srgbClr val="008FBA">
                      <a:shade val="93000"/>
                      <a:satMod val="130000"/>
                    </a:srgbClr>
                  </a:gs>
                  <a:gs pos="100000">
                    <a:srgbClr val="008FBA">
                      <a:shade val="94000"/>
                      <a:satMod val="135000"/>
                    </a:srgbClr>
                  </a:gs>
                </a:gsLst>
                <a:lin ang="16200000" scaled="0"/>
              </a:gradFill>
              <a:ln w="9525" cap="flat" cmpd="sng" algn="ctr">
                <a:solidFill>
                  <a:srgbClr val="FFFF00"/>
                </a:solidFill>
                <a:prstDash val="soli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rPr>
                  <a:t>10.0.0.5 </a:t>
                </a:r>
                <a:r>
                  <a:rPr lang="en-US" sz="1400" kern="0" dirty="0">
                    <a:solidFill>
                      <a:srgbClr val="FFFFFF"/>
                    </a:solidFill>
                    <a:effectLst>
                      <a:outerShdw blurRad="38100" dist="38100" dir="2700000" algn="tl">
                        <a:srgbClr val="000000">
                          <a:alpha val="43137"/>
                        </a:srgbClr>
                      </a:outerShdw>
                    </a:effectLst>
                    <a:latin typeface="Segoe UI"/>
                    <a:sym typeface="Wingdings" pitchFamily="2" charset="2"/>
                  </a:rPr>
                  <a:t></a:t>
                </a:r>
              </a:p>
              <a:p>
                <a:pPr algn="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sym typeface="Wingdings" pitchFamily="2" charset="2"/>
                  </a:rPr>
                  <a:t>10.0.0.7</a:t>
                </a:r>
                <a:endParaRPr lang="en-US" sz="1400" kern="0" dirty="0">
                  <a:solidFill>
                    <a:srgbClr val="FFFFFF"/>
                  </a:solidFill>
                  <a:effectLst>
                    <a:outerShdw blurRad="38100" dist="38100" dir="2700000" algn="tl">
                      <a:srgbClr val="000000">
                        <a:alpha val="43137"/>
                      </a:srgbClr>
                    </a:outerShdw>
                  </a:effectLst>
                  <a:latin typeface="Segoe UI"/>
                </a:endParaRPr>
              </a:p>
            </p:txBody>
          </p:sp>
          <p:sp>
            <p:nvSpPr>
              <p:cNvPr id="20" name="Rectangle 19"/>
              <p:cNvSpPr/>
              <p:nvPr/>
            </p:nvSpPr>
            <p:spPr bwMode="auto">
              <a:xfrm>
                <a:off x="5071866" y="2514600"/>
                <a:ext cx="1426013" cy="640080"/>
              </a:xfrm>
              <a:prstGeom prst="rect">
                <a:avLst/>
              </a:prstGeom>
              <a:gradFill rotWithShape="1">
                <a:gsLst>
                  <a:gs pos="0">
                    <a:srgbClr val="008FBA">
                      <a:shade val="51000"/>
                      <a:satMod val="130000"/>
                    </a:srgbClr>
                  </a:gs>
                  <a:gs pos="80000">
                    <a:srgbClr val="008FBA">
                      <a:shade val="93000"/>
                      <a:satMod val="130000"/>
                    </a:srgbClr>
                  </a:gs>
                  <a:gs pos="100000">
                    <a:srgbClr val="008FBA">
                      <a:shade val="94000"/>
                      <a:satMod val="135000"/>
                    </a:srgbClr>
                  </a:gs>
                </a:gsLst>
                <a:lin ang="16200000" scaled="0"/>
              </a:gradFill>
              <a:ln w="9525" cap="flat" cmpd="sng" algn="ctr">
                <a:solidFill>
                  <a:srgbClr val="FFFF00"/>
                </a:solidFill>
                <a:prstDash val="soli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algn="ct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rPr>
                  <a:t>GRE Key 5001</a:t>
                </a:r>
              </a:p>
            </p:txBody>
          </p:sp>
          <p:sp>
            <p:nvSpPr>
              <p:cNvPr id="22" name="Rectangle 21"/>
              <p:cNvSpPr/>
              <p:nvPr/>
            </p:nvSpPr>
            <p:spPr bwMode="auto">
              <a:xfrm>
                <a:off x="6508664" y="2514600"/>
                <a:ext cx="662503" cy="640080"/>
              </a:xfrm>
              <a:prstGeom prst="rect">
                <a:avLst/>
              </a:prstGeom>
              <a:gradFill rotWithShape="1">
                <a:gsLst>
                  <a:gs pos="0">
                    <a:srgbClr val="008FBA">
                      <a:shade val="51000"/>
                      <a:satMod val="130000"/>
                    </a:srgbClr>
                  </a:gs>
                  <a:gs pos="80000">
                    <a:srgbClr val="008FBA">
                      <a:shade val="93000"/>
                      <a:satMod val="130000"/>
                    </a:srgbClr>
                  </a:gs>
                  <a:gs pos="100000">
                    <a:srgbClr val="008FBA">
                      <a:shade val="94000"/>
                      <a:satMod val="135000"/>
                    </a:srgbClr>
                  </a:gs>
                </a:gsLst>
                <a:lin ang="16200000" scaled="0"/>
              </a:gradFill>
              <a:ln w="9525" cap="flat" cmpd="sng" algn="ctr">
                <a:solidFill>
                  <a:srgbClr val="FFFF00"/>
                </a:solidFill>
                <a:prstDash val="soli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algn="ct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rPr>
                  <a:t>MAC</a:t>
                </a:r>
              </a:p>
            </p:txBody>
          </p:sp>
        </p:grpSp>
      </p:grpSp>
      <p:grpSp>
        <p:nvGrpSpPr>
          <p:cNvPr id="36" name="Group 35"/>
          <p:cNvGrpSpPr/>
          <p:nvPr/>
        </p:nvGrpSpPr>
        <p:grpSpPr>
          <a:xfrm>
            <a:off x="1646472" y="2334618"/>
            <a:ext cx="5762361" cy="457200"/>
            <a:chOff x="2970212" y="3276600"/>
            <a:chExt cx="5864860" cy="640080"/>
          </a:xfrm>
        </p:grpSpPr>
        <p:sp>
          <p:nvSpPr>
            <p:cNvPr id="19" name="Rectangle 18"/>
            <p:cNvSpPr/>
            <p:nvPr/>
          </p:nvSpPr>
          <p:spPr bwMode="auto">
            <a:xfrm>
              <a:off x="7181949" y="3276600"/>
              <a:ext cx="1653123" cy="640080"/>
            </a:xfrm>
            <a:prstGeom prst="rect">
              <a:avLst/>
            </a:prstGeom>
            <a:gradFill rotWithShape="1">
              <a:gsLst>
                <a:gs pos="0">
                  <a:srgbClr val="EF440F">
                    <a:shade val="51000"/>
                    <a:satMod val="130000"/>
                  </a:srgbClr>
                </a:gs>
                <a:gs pos="80000">
                  <a:srgbClr val="EF440F">
                    <a:shade val="93000"/>
                    <a:satMod val="130000"/>
                  </a:srgbClr>
                </a:gs>
                <a:gs pos="100000">
                  <a:srgbClr val="EF440F">
                    <a:shade val="94000"/>
                    <a:satMod val="135000"/>
                  </a:srgbClr>
                </a:gs>
              </a:gsLst>
              <a:lin ang="16200000" scaled="0"/>
            </a:gradFill>
            <a:ln w="9525" cap="flat" cmpd="sng" algn="ctr">
              <a:solidFill>
                <a:srgbClr val="FFFF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rPr>
                <a:t>10.0.0.5 </a:t>
              </a:r>
              <a:r>
                <a:rPr lang="en-US" sz="1400" kern="0" dirty="0">
                  <a:solidFill>
                    <a:srgbClr val="FFFFFF"/>
                  </a:solidFill>
                  <a:effectLst>
                    <a:outerShdw blurRad="38100" dist="38100" dir="2700000" algn="tl">
                      <a:srgbClr val="000000">
                        <a:alpha val="43137"/>
                      </a:srgbClr>
                    </a:outerShdw>
                  </a:effectLst>
                  <a:latin typeface="Segoe UI"/>
                  <a:sym typeface="Wingdings" pitchFamily="2" charset="2"/>
                </a:rPr>
                <a:t></a:t>
              </a:r>
            </a:p>
            <a:p>
              <a:pPr algn="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sym typeface="Wingdings" pitchFamily="2" charset="2"/>
                </a:rPr>
                <a:t>10.0.0.7</a:t>
              </a:r>
              <a:endParaRPr lang="en-US" sz="1400" kern="0" dirty="0">
                <a:solidFill>
                  <a:srgbClr val="FFFFFF"/>
                </a:solidFill>
                <a:effectLst>
                  <a:outerShdw blurRad="38100" dist="38100" dir="2700000" algn="tl">
                    <a:srgbClr val="000000">
                      <a:alpha val="43137"/>
                    </a:srgbClr>
                  </a:outerShdw>
                </a:effectLst>
                <a:latin typeface="Segoe UI"/>
              </a:endParaRPr>
            </a:p>
          </p:txBody>
        </p:sp>
        <p:sp>
          <p:nvSpPr>
            <p:cNvPr id="21" name="Rectangle 20"/>
            <p:cNvSpPr/>
            <p:nvPr/>
          </p:nvSpPr>
          <p:spPr bwMode="auto">
            <a:xfrm>
              <a:off x="5075907" y="3276600"/>
              <a:ext cx="1426013" cy="640080"/>
            </a:xfrm>
            <a:prstGeom prst="rect">
              <a:avLst/>
            </a:prstGeom>
            <a:gradFill rotWithShape="1">
              <a:gsLst>
                <a:gs pos="0">
                  <a:srgbClr val="EF440F">
                    <a:shade val="51000"/>
                    <a:satMod val="130000"/>
                  </a:srgbClr>
                </a:gs>
                <a:gs pos="80000">
                  <a:srgbClr val="EF440F">
                    <a:shade val="93000"/>
                    <a:satMod val="130000"/>
                  </a:srgbClr>
                </a:gs>
                <a:gs pos="100000">
                  <a:srgbClr val="EF440F">
                    <a:shade val="94000"/>
                    <a:satMod val="135000"/>
                  </a:srgbClr>
                </a:gs>
              </a:gsLst>
              <a:lin ang="16200000" scaled="0"/>
            </a:gradFill>
            <a:ln w="9525" cap="flat" cmpd="sng" algn="ctr">
              <a:solidFill>
                <a:srgbClr val="FFFF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91440" rIns="91440" bIns="91440" numCol="1" rtlCol="0" anchor="ctr" anchorCtr="0" compatLnSpc="1">
              <a:prstTxWarp prst="textNoShape">
                <a:avLst/>
              </a:prstTxWarp>
            </a:bodyPr>
            <a:lstStyle/>
            <a:p>
              <a:pPr algn="ct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rPr>
                <a:t>GRE Key 6001</a:t>
              </a:r>
            </a:p>
          </p:txBody>
        </p:sp>
        <p:sp>
          <p:nvSpPr>
            <p:cNvPr id="23" name="Rectangle 22"/>
            <p:cNvSpPr/>
            <p:nvPr/>
          </p:nvSpPr>
          <p:spPr bwMode="auto">
            <a:xfrm>
              <a:off x="6516743" y="3276600"/>
              <a:ext cx="650383" cy="640080"/>
            </a:xfrm>
            <a:prstGeom prst="rect">
              <a:avLst/>
            </a:prstGeom>
            <a:gradFill rotWithShape="1">
              <a:gsLst>
                <a:gs pos="0">
                  <a:srgbClr val="EF440F">
                    <a:shade val="51000"/>
                    <a:satMod val="130000"/>
                  </a:srgbClr>
                </a:gs>
                <a:gs pos="80000">
                  <a:srgbClr val="EF440F">
                    <a:shade val="93000"/>
                    <a:satMod val="130000"/>
                  </a:srgbClr>
                </a:gs>
                <a:gs pos="100000">
                  <a:srgbClr val="EF440F">
                    <a:shade val="94000"/>
                    <a:satMod val="135000"/>
                  </a:srgbClr>
                </a:gs>
              </a:gsLst>
              <a:lin ang="16200000" scaled="0"/>
            </a:gradFill>
            <a:ln w="9525" cap="flat" cmpd="sng" algn="ctr">
              <a:solidFill>
                <a:srgbClr val="FFFF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91440" rIns="91440" bIns="91440" numCol="1" rtlCol="0" anchor="ctr" anchorCtr="0" compatLnSpc="1">
              <a:prstTxWarp prst="textNoShape">
                <a:avLst/>
              </a:prstTxWarp>
            </a:bodyPr>
            <a:lstStyle/>
            <a:p>
              <a:pPr algn="ctr" defTabSz="685666" fontAlgn="base">
                <a:spcBef>
                  <a:spcPct val="0"/>
                </a:spcBef>
                <a:spcAft>
                  <a:spcPct val="0"/>
                </a:spcAft>
                <a:defRPr/>
              </a:pPr>
              <a:r>
                <a:rPr lang="en-US" sz="1400" kern="0" dirty="0">
                  <a:solidFill>
                    <a:srgbClr val="FFFFFF"/>
                  </a:solidFill>
                  <a:effectLst>
                    <a:outerShdw blurRad="38100" dist="38100" dir="2700000" algn="tl">
                      <a:srgbClr val="000000">
                        <a:alpha val="43137"/>
                      </a:srgbClr>
                    </a:outerShdw>
                  </a:effectLst>
                  <a:latin typeface="Segoe UI"/>
                </a:rPr>
                <a:t>MAC</a:t>
              </a:r>
            </a:p>
          </p:txBody>
        </p:sp>
        <p:sp>
          <p:nvSpPr>
            <p:cNvPr id="26" name="Rectangle 25"/>
            <p:cNvSpPr/>
            <p:nvPr/>
          </p:nvSpPr>
          <p:spPr bwMode="auto">
            <a:xfrm>
              <a:off x="2970212" y="3276600"/>
              <a:ext cx="2090870" cy="640080"/>
            </a:xfrm>
            <a:prstGeom prst="rect">
              <a:avLst/>
            </a:prstGeom>
            <a:solidFill>
              <a:srgbClr val="808080"/>
            </a:solidFill>
            <a:ln w="9525" cap="flat" cmpd="sng" algn="ctr">
              <a:solidFill>
                <a:srgbClr val="FFFF00"/>
              </a:solidFill>
              <a:prstDash val="soli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smtClean="0">
                  <a:solidFill>
                    <a:srgbClr val="FFFF00"/>
                  </a:solidFill>
                  <a:effectLst>
                    <a:outerShdw blurRad="38100" dist="38100" dir="2700000" algn="tl">
                      <a:srgbClr val="000000">
                        <a:alpha val="43137"/>
                      </a:srgbClr>
                    </a:outerShdw>
                  </a:effectLst>
                  <a:latin typeface="Segoe UI"/>
                </a:rPr>
                <a:t>192.168.4.11</a:t>
              </a:r>
              <a:r>
                <a:rPr lang="en-US" sz="1400" kern="0" dirty="0" smtClean="0">
                  <a:solidFill>
                    <a:srgbClr val="FFFF00"/>
                  </a:solidFill>
                  <a:effectLst>
                    <a:outerShdw blurRad="38100" dist="38100" dir="2700000" algn="tl">
                      <a:srgbClr val="000000">
                        <a:alpha val="43137"/>
                      </a:srgbClr>
                    </a:outerShdw>
                  </a:effectLst>
                  <a:latin typeface="Segoe UI"/>
                  <a:sym typeface="Wingdings" pitchFamily="2" charset="2"/>
                </a:rPr>
                <a:t></a:t>
              </a:r>
              <a:endParaRPr lang="en-US" sz="1400" kern="0" dirty="0">
                <a:solidFill>
                  <a:srgbClr val="FFFF00"/>
                </a:solidFill>
                <a:effectLst>
                  <a:outerShdw blurRad="38100" dist="38100" dir="2700000" algn="tl">
                    <a:srgbClr val="000000">
                      <a:alpha val="43137"/>
                    </a:srgbClr>
                  </a:outerShdw>
                </a:effectLst>
                <a:latin typeface="Segoe UI"/>
                <a:sym typeface="Wingdings" pitchFamily="2" charset="2"/>
              </a:endParaRPr>
            </a:p>
            <a:p>
              <a:pPr algn="r" defTabSz="685666" fontAlgn="base">
                <a:spcBef>
                  <a:spcPct val="0"/>
                </a:spcBef>
                <a:spcAft>
                  <a:spcPct val="0"/>
                </a:spcAft>
                <a:defRPr/>
              </a:pPr>
              <a:r>
                <a:rPr lang="en-US" sz="1400" kern="0" dirty="0" smtClean="0">
                  <a:solidFill>
                    <a:srgbClr val="FFFF00"/>
                  </a:solidFill>
                  <a:effectLst>
                    <a:outerShdw blurRad="38100" dist="38100" dir="2700000" algn="tl">
                      <a:srgbClr val="000000">
                        <a:alpha val="43137"/>
                      </a:srgbClr>
                    </a:outerShdw>
                  </a:effectLst>
                  <a:latin typeface="Segoe UI"/>
                  <a:sym typeface="Wingdings" pitchFamily="2" charset="2"/>
                </a:rPr>
                <a:t>192.168.4.22</a:t>
              </a:r>
              <a:endParaRPr lang="en-US" sz="1400" kern="0" dirty="0">
                <a:solidFill>
                  <a:srgbClr val="FFFF00"/>
                </a:solidFill>
                <a:effectLst>
                  <a:outerShdw blurRad="38100" dist="38100" dir="2700000" algn="tl">
                    <a:srgbClr val="000000">
                      <a:alpha val="43137"/>
                    </a:srgbClr>
                  </a:outerShdw>
                </a:effectLst>
                <a:latin typeface="Segoe UI"/>
              </a:endParaRPr>
            </a:p>
          </p:txBody>
        </p:sp>
      </p:grpSp>
      <p:sp>
        <p:nvSpPr>
          <p:cNvPr id="32" name="Rectangle 31"/>
          <p:cNvSpPr/>
          <p:nvPr/>
        </p:nvSpPr>
        <p:spPr bwMode="auto">
          <a:xfrm>
            <a:off x="134735" y="4435733"/>
            <a:ext cx="1242665" cy="479167"/>
          </a:xfrm>
          <a:prstGeom prst="rect">
            <a:avLst/>
          </a:prstGeom>
          <a:gradFill rotWithShape="1">
            <a:gsLst>
              <a:gs pos="0">
                <a:srgbClr val="008FBA">
                  <a:shade val="51000"/>
                  <a:satMod val="130000"/>
                </a:srgbClr>
              </a:gs>
              <a:gs pos="80000">
                <a:srgbClr val="008FBA">
                  <a:shade val="93000"/>
                  <a:satMod val="130000"/>
                </a:srgbClr>
              </a:gs>
              <a:gs pos="100000">
                <a:srgbClr val="008FBA">
                  <a:shade val="94000"/>
                  <a:satMod val="135000"/>
                </a:srgbClr>
              </a:gs>
            </a:gsLst>
            <a:lin ang="16200000" scaled="0"/>
          </a:gradFill>
          <a:ln w="9525" cap="flat" cmpd="sng" algn="ctr">
            <a:solidFill>
              <a:srgbClr val="008FB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a:solidFill>
                  <a:srgbClr val="FFFFFF"/>
                </a:solidFill>
                <a:latin typeface="Segoe UI"/>
              </a:rPr>
              <a:t>10.0.0.5</a:t>
            </a:r>
            <a:r>
              <a:rPr lang="en-US" sz="1400" kern="0" dirty="0">
                <a:solidFill>
                  <a:srgbClr val="FFFFFF"/>
                </a:solidFill>
                <a:latin typeface="Segoe UI"/>
                <a:sym typeface="Wingdings" pitchFamily="2" charset="2"/>
              </a:rPr>
              <a:t></a:t>
            </a:r>
          </a:p>
          <a:p>
            <a:pPr algn="r" defTabSz="685666" fontAlgn="base">
              <a:spcBef>
                <a:spcPct val="0"/>
              </a:spcBef>
              <a:spcAft>
                <a:spcPct val="0"/>
              </a:spcAft>
              <a:defRPr/>
            </a:pPr>
            <a:r>
              <a:rPr lang="en-US" sz="1400" kern="0" dirty="0">
                <a:solidFill>
                  <a:srgbClr val="FFFFFF"/>
                </a:solidFill>
                <a:latin typeface="Segoe UI"/>
                <a:sym typeface="Wingdings" pitchFamily="2" charset="2"/>
              </a:rPr>
              <a:t>10.0.0.7</a:t>
            </a:r>
            <a:endParaRPr lang="en-US" sz="1400" kern="0" dirty="0">
              <a:solidFill>
                <a:srgbClr val="FFFFFF"/>
              </a:solidFill>
              <a:latin typeface="Segoe UI"/>
            </a:endParaRPr>
          </a:p>
        </p:txBody>
      </p:sp>
      <p:sp>
        <p:nvSpPr>
          <p:cNvPr id="33" name="Rectangle 32"/>
          <p:cNvSpPr/>
          <p:nvPr/>
        </p:nvSpPr>
        <p:spPr bwMode="auto">
          <a:xfrm>
            <a:off x="1848051" y="4435734"/>
            <a:ext cx="1242665" cy="479167"/>
          </a:xfrm>
          <a:prstGeom prst="rect">
            <a:avLst/>
          </a:prstGeom>
          <a:gradFill rotWithShape="1">
            <a:gsLst>
              <a:gs pos="0">
                <a:srgbClr val="EF440F">
                  <a:shade val="51000"/>
                  <a:satMod val="130000"/>
                </a:srgbClr>
              </a:gs>
              <a:gs pos="80000">
                <a:srgbClr val="EF440F">
                  <a:shade val="93000"/>
                  <a:satMod val="130000"/>
                </a:srgbClr>
              </a:gs>
              <a:gs pos="100000">
                <a:srgbClr val="EF440F">
                  <a:shade val="94000"/>
                  <a:satMod val="135000"/>
                </a:srgbClr>
              </a:gs>
            </a:gsLst>
            <a:lin ang="16200000" scaled="0"/>
          </a:gradFill>
          <a:ln w="9525" cap="flat" cmpd="sng" algn="ctr">
            <a:solidFill>
              <a:srgbClr val="EF440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a:solidFill>
                  <a:srgbClr val="FFFFFF"/>
                </a:solidFill>
                <a:latin typeface="Segoe UI"/>
              </a:rPr>
              <a:t>10.0.0.5</a:t>
            </a:r>
            <a:r>
              <a:rPr lang="en-US" sz="1400" kern="0" dirty="0">
                <a:solidFill>
                  <a:srgbClr val="FFFFFF"/>
                </a:solidFill>
                <a:latin typeface="Segoe UI"/>
                <a:sym typeface="Wingdings" pitchFamily="2" charset="2"/>
              </a:rPr>
              <a:t></a:t>
            </a:r>
          </a:p>
          <a:p>
            <a:pPr algn="r" defTabSz="685666" fontAlgn="base">
              <a:spcBef>
                <a:spcPct val="0"/>
              </a:spcBef>
              <a:spcAft>
                <a:spcPct val="0"/>
              </a:spcAft>
              <a:defRPr/>
            </a:pPr>
            <a:r>
              <a:rPr lang="en-US" sz="1400" kern="0" dirty="0">
                <a:solidFill>
                  <a:srgbClr val="FFFFFF"/>
                </a:solidFill>
                <a:latin typeface="Segoe UI"/>
                <a:sym typeface="Wingdings" pitchFamily="2" charset="2"/>
              </a:rPr>
              <a:t>10.0.0.7</a:t>
            </a:r>
            <a:endParaRPr lang="en-US" sz="1400" kern="0" dirty="0">
              <a:solidFill>
                <a:srgbClr val="FFFFFF"/>
              </a:solidFill>
              <a:latin typeface="Segoe UI"/>
            </a:endParaRPr>
          </a:p>
        </p:txBody>
      </p:sp>
      <p:sp>
        <p:nvSpPr>
          <p:cNvPr id="34" name="Rectangle 33"/>
          <p:cNvSpPr/>
          <p:nvPr/>
        </p:nvSpPr>
        <p:spPr bwMode="auto">
          <a:xfrm>
            <a:off x="5884692" y="4435733"/>
            <a:ext cx="1242665" cy="479167"/>
          </a:xfrm>
          <a:prstGeom prst="rect">
            <a:avLst/>
          </a:prstGeom>
          <a:gradFill rotWithShape="1">
            <a:gsLst>
              <a:gs pos="0">
                <a:srgbClr val="008FBA">
                  <a:shade val="51000"/>
                  <a:satMod val="130000"/>
                </a:srgbClr>
              </a:gs>
              <a:gs pos="80000">
                <a:srgbClr val="008FBA">
                  <a:shade val="93000"/>
                  <a:satMod val="130000"/>
                </a:srgbClr>
              </a:gs>
              <a:gs pos="100000">
                <a:srgbClr val="008FBA">
                  <a:shade val="94000"/>
                  <a:satMod val="135000"/>
                </a:srgbClr>
              </a:gs>
            </a:gsLst>
            <a:lin ang="16200000" scaled="0"/>
          </a:gradFill>
          <a:ln w="9525" cap="flat" cmpd="sng" algn="ctr">
            <a:solidFill>
              <a:srgbClr val="008FB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a:solidFill>
                  <a:srgbClr val="FFFFFF"/>
                </a:solidFill>
                <a:latin typeface="Segoe UI"/>
              </a:rPr>
              <a:t>10.0.0.5 </a:t>
            </a:r>
            <a:r>
              <a:rPr lang="en-US" sz="1400" kern="0" dirty="0">
                <a:solidFill>
                  <a:srgbClr val="FFFFFF"/>
                </a:solidFill>
                <a:latin typeface="Segoe UI"/>
                <a:sym typeface="Wingdings" pitchFamily="2" charset="2"/>
              </a:rPr>
              <a:t></a:t>
            </a:r>
          </a:p>
          <a:p>
            <a:pPr algn="r" defTabSz="685666" fontAlgn="base">
              <a:spcBef>
                <a:spcPct val="0"/>
              </a:spcBef>
              <a:spcAft>
                <a:spcPct val="0"/>
              </a:spcAft>
              <a:defRPr/>
            </a:pPr>
            <a:r>
              <a:rPr lang="en-US" sz="1400" kern="0" dirty="0">
                <a:solidFill>
                  <a:srgbClr val="FFFFFF"/>
                </a:solidFill>
                <a:latin typeface="Segoe UI"/>
                <a:sym typeface="Wingdings" pitchFamily="2" charset="2"/>
              </a:rPr>
              <a:t>10.0.0.7</a:t>
            </a:r>
            <a:endParaRPr lang="en-US" sz="1400" kern="0" dirty="0">
              <a:solidFill>
                <a:srgbClr val="FFFFFF"/>
              </a:solidFill>
              <a:latin typeface="Segoe UI"/>
            </a:endParaRPr>
          </a:p>
        </p:txBody>
      </p:sp>
      <p:sp>
        <p:nvSpPr>
          <p:cNvPr id="35" name="Rectangle 34"/>
          <p:cNvSpPr/>
          <p:nvPr/>
        </p:nvSpPr>
        <p:spPr bwMode="auto">
          <a:xfrm>
            <a:off x="7700677" y="4435734"/>
            <a:ext cx="1242665" cy="479167"/>
          </a:xfrm>
          <a:prstGeom prst="rect">
            <a:avLst/>
          </a:prstGeom>
          <a:gradFill rotWithShape="1">
            <a:gsLst>
              <a:gs pos="0">
                <a:srgbClr val="EF440F">
                  <a:shade val="51000"/>
                  <a:satMod val="130000"/>
                </a:srgbClr>
              </a:gs>
              <a:gs pos="80000">
                <a:srgbClr val="EF440F">
                  <a:shade val="93000"/>
                  <a:satMod val="130000"/>
                </a:srgbClr>
              </a:gs>
              <a:gs pos="100000">
                <a:srgbClr val="EF440F">
                  <a:shade val="94000"/>
                  <a:satMod val="135000"/>
                </a:srgbClr>
              </a:gs>
            </a:gsLst>
            <a:lin ang="16200000" scaled="0"/>
          </a:gradFill>
          <a:ln w="9525" cap="flat" cmpd="sng" algn="ctr">
            <a:solidFill>
              <a:srgbClr val="EF440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91440" rIns="91440" bIns="91440" numCol="1" rtlCol="0" anchor="ctr" anchorCtr="0" compatLnSpc="1">
            <a:prstTxWarp prst="textNoShape">
              <a:avLst/>
            </a:prstTxWarp>
          </a:bodyPr>
          <a:lstStyle/>
          <a:p>
            <a:pPr defTabSz="685666" fontAlgn="base">
              <a:spcBef>
                <a:spcPct val="0"/>
              </a:spcBef>
              <a:spcAft>
                <a:spcPct val="0"/>
              </a:spcAft>
              <a:defRPr/>
            </a:pPr>
            <a:r>
              <a:rPr lang="en-US" sz="1400" kern="0" dirty="0">
                <a:solidFill>
                  <a:srgbClr val="FFFFFF"/>
                </a:solidFill>
                <a:latin typeface="Segoe UI"/>
              </a:rPr>
              <a:t>10.0.0.5</a:t>
            </a:r>
            <a:r>
              <a:rPr lang="en-US" sz="1400" kern="0" dirty="0">
                <a:solidFill>
                  <a:srgbClr val="FFFFFF"/>
                </a:solidFill>
                <a:latin typeface="Segoe UI"/>
                <a:sym typeface="Wingdings" pitchFamily="2" charset="2"/>
              </a:rPr>
              <a:t></a:t>
            </a:r>
          </a:p>
          <a:p>
            <a:pPr algn="r" defTabSz="685666" fontAlgn="base">
              <a:spcBef>
                <a:spcPct val="0"/>
              </a:spcBef>
              <a:spcAft>
                <a:spcPct val="0"/>
              </a:spcAft>
              <a:defRPr/>
            </a:pPr>
            <a:r>
              <a:rPr lang="en-US" sz="1400" kern="0" dirty="0">
                <a:solidFill>
                  <a:srgbClr val="FFFFFF"/>
                </a:solidFill>
                <a:latin typeface="Segoe UI"/>
                <a:sym typeface="Wingdings" pitchFamily="2" charset="2"/>
              </a:rPr>
              <a:t>10.0.0.7</a:t>
            </a:r>
            <a:endParaRPr lang="en-US" sz="1400" kern="0" dirty="0">
              <a:solidFill>
                <a:srgbClr val="FFFFFF"/>
              </a:solidFill>
              <a:latin typeface="Segoe UI"/>
            </a:endParaRPr>
          </a:p>
        </p:txBody>
      </p:sp>
      <p:sp>
        <p:nvSpPr>
          <p:cNvPr id="53" name="Rounded Rectangle 52"/>
          <p:cNvSpPr/>
          <p:nvPr/>
        </p:nvSpPr>
        <p:spPr>
          <a:xfrm>
            <a:off x="8116269" y="3785264"/>
            <a:ext cx="411480" cy="411480"/>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VM2</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54" name="Rounded Rectangle 53"/>
          <p:cNvSpPr/>
          <p:nvPr/>
        </p:nvSpPr>
        <p:spPr>
          <a:xfrm>
            <a:off x="6300284" y="3777050"/>
            <a:ext cx="411480" cy="411480"/>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VM2</a:t>
            </a: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3406204" y="4192769"/>
            <a:ext cx="2156157" cy="226145"/>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r>
              <a:rPr lang="en-US" sz="1600" dirty="0" smtClean="0">
                <a:solidFill>
                  <a:srgbClr val="FFFFFF">
                    <a:alpha val="98824"/>
                  </a:srgbClr>
                </a:solidFill>
                <a:latin typeface="Segoe UI" pitchFamily="34" charset="0"/>
                <a:ea typeface="Segoe UI" pitchFamily="34" charset="0"/>
                <a:cs typeface="Segoe UI" pitchFamily="34" charset="0"/>
              </a:rPr>
              <a:t>Customer Addresses</a:t>
            </a:r>
            <a:endParaRPr lang="en-US" sz="1600" dirty="0">
              <a:solidFill>
                <a:srgbClr val="FFFFFF">
                  <a:alpha val="98824"/>
                </a:srgbClr>
              </a:solidFill>
              <a:latin typeface="Segoe UI" pitchFamily="34" charset="0"/>
              <a:ea typeface="Segoe UI" pitchFamily="34" charset="0"/>
              <a:cs typeface="Segoe UI" pitchFamily="34" charset="0"/>
            </a:endParaRPr>
          </a:p>
        </p:txBody>
      </p:sp>
      <p:cxnSp>
        <p:nvCxnSpPr>
          <p:cNvPr id="44" name="Straight Arrow Connector 43"/>
          <p:cNvCxnSpPr/>
          <p:nvPr/>
        </p:nvCxnSpPr>
        <p:spPr>
          <a:xfrm>
            <a:off x="5487270" y="4305841"/>
            <a:ext cx="64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835194" y="4305841"/>
            <a:ext cx="64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7816" y="2998362"/>
            <a:ext cx="449463" cy="28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up 54"/>
          <p:cNvGrpSpPr/>
          <p:nvPr/>
        </p:nvGrpSpPr>
        <p:grpSpPr>
          <a:xfrm>
            <a:off x="3385369" y="2823331"/>
            <a:ext cx="2021754" cy="176024"/>
            <a:chOff x="3615168" y="4825634"/>
            <a:chExt cx="1305304" cy="103058"/>
          </a:xfrm>
        </p:grpSpPr>
        <p:sp>
          <p:nvSpPr>
            <p:cNvPr id="56" name="Rectangle 55"/>
            <p:cNvSpPr/>
            <p:nvPr/>
          </p:nvSpPr>
          <p:spPr bwMode="auto">
            <a:xfrm>
              <a:off x="3615168" y="4825634"/>
              <a:ext cx="1305304" cy="103049"/>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3615168" y="4825638"/>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4870057" y="4825643"/>
              <a:ext cx="50415" cy="103049"/>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Oval 58"/>
            <p:cNvSpPr/>
            <p:nvPr/>
          </p:nvSpPr>
          <p:spPr bwMode="auto">
            <a:xfrm>
              <a:off x="3626253" y="4843420"/>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Oval 59"/>
            <p:cNvSpPr/>
            <p:nvPr/>
          </p:nvSpPr>
          <p:spPr bwMode="auto">
            <a:xfrm>
              <a:off x="3626253" y="488778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Oval 60"/>
            <p:cNvSpPr/>
            <p:nvPr/>
          </p:nvSpPr>
          <p:spPr bwMode="auto">
            <a:xfrm>
              <a:off x="4881141" y="48434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Oval 61"/>
            <p:cNvSpPr/>
            <p:nvPr/>
          </p:nvSpPr>
          <p:spPr bwMode="auto">
            <a:xfrm>
              <a:off x="4881140" y="488779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411626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369139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369139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411626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390382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390382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4169372"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3744501"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374450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41693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39569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39569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422248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379761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379761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422248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401004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401004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427559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3850720"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3850720"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427559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4063156"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4063156"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448802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448802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4541137"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4541137"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432870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4328704"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p:nvPr/>
          </p:nvSpPr>
          <p:spPr bwMode="auto">
            <a:xfrm>
              <a:off x="4594249"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4594249"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4381813"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4381813"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4647358"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4647358"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443492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443492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4700471" y="488233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4700472" y="484464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4753575" y="4882338"/>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4753579" y="48446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4806685" y="4882321"/>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4103" y="2998362"/>
            <a:ext cx="449463" cy="28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9" name="Elbow Connector 38"/>
          <p:cNvCxnSpPr>
            <a:stCxn id="51" idx="0"/>
            <a:endCxn id="57" idx="1"/>
          </p:cNvCxnSpPr>
          <p:nvPr/>
        </p:nvCxnSpPr>
        <p:spPr>
          <a:xfrm rot="5400000" flipH="1" flipV="1">
            <a:off x="2465449" y="2078443"/>
            <a:ext cx="87019" cy="1752821"/>
          </a:xfrm>
          <a:prstGeom prst="bentConnector2">
            <a:avLst/>
          </a:prstGeom>
          <a:ln w="28575">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58" idx="3"/>
            <a:endCxn id="107" idx="0"/>
          </p:cNvCxnSpPr>
          <p:nvPr/>
        </p:nvCxnSpPr>
        <p:spPr>
          <a:xfrm>
            <a:off x="5407123" y="2911351"/>
            <a:ext cx="2001712" cy="87011"/>
          </a:xfrm>
          <a:prstGeom prst="bentConnector2">
            <a:avLst/>
          </a:prstGeom>
          <a:ln w="28575">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906" y="3293160"/>
            <a:ext cx="2255481" cy="191139"/>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Right Arrow 118"/>
          <p:cNvSpPr/>
          <p:nvPr/>
        </p:nvSpPr>
        <p:spPr bwMode="auto">
          <a:xfrm rot="9773877">
            <a:off x="6677974" y="3745878"/>
            <a:ext cx="731520" cy="274320"/>
          </a:xfrm>
          <a:prstGeom prst="rightArrow">
            <a:avLst/>
          </a:prstGeom>
          <a:solidFill>
            <a:srgbClr val="66CCFF">
              <a:alpha val="69804"/>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500" kern="0" dirty="0">
              <a:gradFill>
                <a:gsLst>
                  <a:gs pos="0">
                    <a:srgbClr val="FFFFFF"/>
                  </a:gs>
                  <a:gs pos="100000">
                    <a:srgbClr val="FFFFFF"/>
                  </a:gs>
                </a:gsLst>
                <a:lin ang="5400000" scaled="0"/>
              </a:gradFill>
              <a:latin typeface="Segoe UI"/>
            </a:endParaRPr>
          </a:p>
        </p:txBody>
      </p:sp>
      <p:sp>
        <p:nvSpPr>
          <p:cNvPr id="120" name="Right Arrow 119"/>
          <p:cNvSpPr/>
          <p:nvPr/>
        </p:nvSpPr>
        <p:spPr bwMode="auto">
          <a:xfrm rot="1148020" flipV="1">
            <a:off x="7398486" y="3742582"/>
            <a:ext cx="731520" cy="274320"/>
          </a:xfrm>
          <a:prstGeom prst="rightArrow">
            <a:avLst/>
          </a:prstGeom>
          <a:solidFill>
            <a:srgbClr val="FF0000">
              <a:alpha val="70000"/>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500" kern="0" dirty="0">
              <a:gradFill>
                <a:gsLst>
                  <a:gs pos="0">
                    <a:srgbClr val="FFFFFF"/>
                  </a:gs>
                  <a:gs pos="100000">
                    <a:srgbClr val="FFFFFF"/>
                  </a:gs>
                </a:gsLst>
                <a:lin ang="5400000" scaled="0"/>
              </a:gradFill>
              <a:latin typeface="Segoe UI"/>
            </a:endParaRPr>
          </a:p>
        </p:txBody>
      </p:sp>
      <p:sp>
        <p:nvSpPr>
          <p:cNvPr id="49" name="Rounded Rectangle 48"/>
          <p:cNvSpPr/>
          <p:nvPr/>
        </p:nvSpPr>
        <p:spPr bwMode="auto">
          <a:xfrm>
            <a:off x="1013947" y="3525399"/>
            <a:ext cx="1181789" cy="233560"/>
          </a:xfrm>
          <a:prstGeom prst="roundRect">
            <a:avLst/>
          </a:prstGeom>
          <a:solidFill>
            <a:srgbClr val="FF9900"/>
          </a:solidFill>
          <a:ln>
            <a:solidFill>
              <a:srgbClr val="FFC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00" dirty="0" smtClean="0">
                <a:solidFill>
                  <a:srgbClr val="000000"/>
                </a:solidFill>
                <a:effectLst>
                  <a:outerShdw blurRad="38100" dist="38100" dir="2700000" algn="tl">
                    <a:srgbClr val="000000">
                      <a:alpha val="43137"/>
                    </a:srgbClr>
                  </a:outerShdw>
                </a:effectLst>
                <a:ea typeface="Segoe UI" pitchFamily="34" charset="0"/>
                <a:cs typeface="Segoe UI" pitchFamily="34" charset="0"/>
              </a:rPr>
              <a:t>Virtual Switch</a:t>
            </a:r>
          </a:p>
        </p:txBody>
      </p:sp>
      <p:sp>
        <p:nvSpPr>
          <p:cNvPr id="117" name="Right Arrow 116"/>
          <p:cNvSpPr/>
          <p:nvPr/>
        </p:nvSpPr>
        <p:spPr bwMode="auto">
          <a:xfrm rot="9776017" flipH="1">
            <a:off x="905444" y="3754751"/>
            <a:ext cx="707341" cy="274320"/>
          </a:xfrm>
          <a:prstGeom prst="rightArrow">
            <a:avLst/>
          </a:prstGeom>
          <a:solidFill>
            <a:srgbClr val="66CCFF">
              <a:alpha val="69804"/>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500" kern="0" dirty="0">
              <a:gradFill>
                <a:gsLst>
                  <a:gs pos="0">
                    <a:srgbClr val="FFFFFF"/>
                  </a:gs>
                  <a:gs pos="100000">
                    <a:srgbClr val="FFFFFF"/>
                  </a:gs>
                </a:gsLst>
                <a:lin ang="5400000" scaled="0"/>
              </a:gradFill>
              <a:latin typeface="Segoe UI"/>
            </a:endParaRPr>
          </a:p>
        </p:txBody>
      </p:sp>
      <p:sp>
        <p:nvSpPr>
          <p:cNvPr id="118" name="Right Arrow 117"/>
          <p:cNvSpPr/>
          <p:nvPr/>
        </p:nvSpPr>
        <p:spPr bwMode="auto">
          <a:xfrm rot="11869166">
            <a:off x="1631791" y="3769116"/>
            <a:ext cx="725938" cy="274320"/>
          </a:xfrm>
          <a:prstGeom prst="rightArrow">
            <a:avLst/>
          </a:prstGeom>
          <a:solidFill>
            <a:srgbClr val="FF0000">
              <a:alpha val="70000"/>
            </a:srgbClr>
          </a:solidFill>
          <a:ln w="9525" cap="flat" cmpd="sng" algn="ctr">
            <a:no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500" kern="0" dirty="0">
              <a:gradFill>
                <a:gsLst>
                  <a:gs pos="0">
                    <a:srgbClr val="FFFFFF"/>
                  </a:gs>
                  <a:gs pos="100000">
                    <a:srgbClr val="FFFFFF"/>
                  </a:gs>
                </a:gsLst>
                <a:lin ang="5400000" scaled="0"/>
              </a:gradFill>
              <a:latin typeface="Segoe UI"/>
            </a:endParaRPr>
          </a:p>
        </p:txBody>
      </p:sp>
      <p:sp>
        <p:nvSpPr>
          <p:cNvPr id="111" name="Rounded Rectangle 110"/>
          <p:cNvSpPr/>
          <p:nvPr/>
        </p:nvSpPr>
        <p:spPr bwMode="auto">
          <a:xfrm>
            <a:off x="6786751" y="3525399"/>
            <a:ext cx="1181789" cy="233560"/>
          </a:xfrm>
          <a:prstGeom prst="roundRect">
            <a:avLst/>
          </a:prstGeom>
          <a:solidFill>
            <a:srgbClr val="FF9900"/>
          </a:solidFill>
          <a:ln>
            <a:solidFill>
              <a:srgbClr val="FFC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900" dirty="0" smtClean="0">
                <a:solidFill>
                  <a:srgbClr val="000000"/>
                </a:solidFill>
                <a:effectLst>
                  <a:outerShdw blurRad="38100" dist="38100" dir="2700000" algn="tl">
                    <a:srgbClr val="000000">
                      <a:alpha val="43137"/>
                    </a:srgbClr>
                  </a:outerShdw>
                </a:effectLst>
                <a:ea typeface="Segoe UI" pitchFamily="34" charset="0"/>
                <a:cs typeface="Segoe UI" pitchFamily="34" charset="0"/>
              </a:rPr>
              <a:t>Virtual Switch</a:t>
            </a:r>
          </a:p>
        </p:txBody>
      </p:sp>
      <p:sp>
        <p:nvSpPr>
          <p:cNvPr id="122" name="Right Arrow 121"/>
          <p:cNvSpPr/>
          <p:nvPr/>
        </p:nvSpPr>
        <p:spPr bwMode="auto">
          <a:xfrm rot="16200000" flipH="1" flipV="1">
            <a:off x="7076202" y="3194830"/>
            <a:ext cx="665267" cy="274320"/>
          </a:xfrm>
          <a:prstGeom prst="rightArrow">
            <a:avLst/>
          </a:prstGeom>
          <a:solidFill>
            <a:srgbClr val="FFFF00">
              <a:alpha val="69804"/>
            </a:srgbClr>
          </a:solidFill>
          <a:ln w="9525" cap="flat" cmpd="sng" algn="ctr">
            <a:solidFill>
              <a:srgbClr val="FFC000"/>
            </a:solid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500" kern="0" dirty="0">
              <a:gradFill>
                <a:gsLst>
                  <a:gs pos="0">
                    <a:srgbClr val="FFFFFF"/>
                  </a:gs>
                  <a:gs pos="100000">
                    <a:srgbClr val="FFFFFF"/>
                  </a:gs>
                </a:gsLst>
                <a:lin ang="5400000" scaled="0"/>
              </a:gradFill>
              <a:latin typeface="Segoe UI"/>
            </a:endParaRPr>
          </a:p>
        </p:txBody>
      </p:sp>
      <p:sp>
        <p:nvSpPr>
          <p:cNvPr id="121" name="Right Arrow 120"/>
          <p:cNvSpPr/>
          <p:nvPr/>
        </p:nvSpPr>
        <p:spPr bwMode="auto">
          <a:xfrm rot="5400000" flipH="1">
            <a:off x="1291887" y="3186800"/>
            <a:ext cx="681322" cy="274320"/>
          </a:xfrm>
          <a:prstGeom prst="rightArrow">
            <a:avLst/>
          </a:prstGeom>
          <a:solidFill>
            <a:srgbClr val="FFFF00">
              <a:alpha val="69804"/>
            </a:srgbClr>
          </a:solidFill>
          <a:ln w="9525" cap="flat" cmpd="sng" algn="ctr">
            <a:solidFill>
              <a:srgbClr val="FFC000"/>
            </a:solidFill>
            <a:prstDash val="solid"/>
            <a:headEnd type="none" w="med" len="med"/>
            <a:tailEnd type="none" w="med" len="med"/>
          </a:ln>
          <a:effectLst/>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500" kern="0" dirty="0">
              <a:gradFill>
                <a:gsLst>
                  <a:gs pos="0">
                    <a:srgbClr val="FFFFFF"/>
                  </a:gs>
                  <a:gs pos="100000">
                    <a:srgbClr val="FFFFFF"/>
                  </a:gs>
                </a:gsLst>
                <a:lin ang="5400000" scaled="0"/>
              </a:gradFill>
              <a:latin typeface="Segoe UI"/>
            </a:endParaRPr>
          </a:p>
        </p:txBody>
      </p:sp>
      <p:sp>
        <p:nvSpPr>
          <p:cNvPr id="47" name="Rounded Rectangle 46"/>
          <p:cNvSpPr/>
          <p:nvPr/>
        </p:nvSpPr>
        <p:spPr>
          <a:xfrm>
            <a:off x="2263643" y="3781489"/>
            <a:ext cx="411480" cy="411480"/>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VM1</a:t>
            </a:r>
          </a:p>
        </p:txBody>
      </p:sp>
      <p:sp>
        <p:nvSpPr>
          <p:cNvPr id="48" name="Rounded Rectangle 47"/>
          <p:cNvSpPr/>
          <p:nvPr/>
        </p:nvSpPr>
        <p:spPr>
          <a:xfrm>
            <a:off x="550327" y="3773275"/>
            <a:ext cx="411480" cy="411480"/>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VM1</a:t>
            </a:r>
          </a:p>
        </p:txBody>
      </p:sp>
    </p:spTree>
    <p:extLst>
      <p:ext uri="{BB962C8B-B14F-4D97-AF65-F5344CB8AC3E}">
        <p14:creationId xmlns:p14="http://schemas.microsoft.com/office/powerpoint/2010/main" val="1213855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wipe(left)">
                                      <p:cBhvr>
                                        <p:cTn id="10" dur="750"/>
                                        <p:tgtEl>
                                          <p:spTgt spid="117"/>
                                        </p:tgtEl>
                                      </p:cBhvr>
                                    </p:animEffect>
                                  </p:childTnLst>
                                </p:cTn>
                              </p:par>
                            </p:childTnLst>
                          </p:cTn>
                        </p:par>
                        <p:par>
                          <p:cTn id="11" fill="hold">
                            <p:stCondLst>
                              <p:cond delay="750"/>
                            </p:stCondLst>
                            <p:childTnLst>
                              <p:par>
                                <p:cTn id="12" presetID="22" presetClass="entr" presetSubtype="4" fill="hold" grpId="0" nodeType="after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wipe(down)">
                                      <p:cBhvr>
                                        <p:cTn id="14" dur="750"/>
                                        <p:tgtEl>
                                          <p:spTgt spid="121"/>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1000"/>
                                        <p:tgtEl>
                                          <p:spTgt spid="37"/>
                                        </p:tgtEl>
                                      </p:cBhvr>
                                    </p:animEffect>
                                  </p:childTnLst>
                                </p:cTn>
                              </p:par>
                              <p:par>
                                <p:cTn id="19" presetID="22" presetClass="entr" presetSubtype="1" fill="hold" grpId="0" nodeType="withEffect">
                                  <p:stCondLst>
                                    <p:cond delay="1250"/>
                                  </p:stCondLst>
                                  <p:childTnLst>
                                    <p:set>
                                      <p:cBhvr>
                                        <p:cTn id="20" dur="1" fill="hold">
                                          <p:stCondLst>
                                            <p:cond delay="0"/>
                                          </p:stCondLst>
                                        </p:cTn>
                                        <p:tgtEl>
                                          <p:spTgt spid="122"/>
                                        </p:tgtEl>
                                        <p:attrNameLst>
                                          <p:attrName>style.visibility</p:attrName>
                                        </p:attrNameLst>
                                      </p:cBhvr>
                                      <p:to>
                                        <p:strVal val="visible"/>
                                      </p:to>
                                    </p:set>
                                    <p:animEffect transition="in" filter="wipe(up)">
                                      <p:cBhvr>
                                        <p:cTn id="21" dur="750"/>
                                        <p:tgtEl>
                                          <p:spTgt spid="122"/>
                                        </p:tgtEl>
                                      </p:cBhvr>
                                    </p:animEffect>
                                  </p:childTnLst>
                                </p:cTn>
                              </p:par>
                            </p:childTnLst>
                          </p:cTn>
                        </p:par>
                        <p:par>
                          <p:cTn id="22" fill="hold">
                            <p:stCondLst>
                              <p:cond delay="3500"/>
                            </p:stCondLst>
                            <p:childTnLst>
                              <p:par>
                                <p:cTn id="23" presetID="22" presetClass="entr" presetSubtype="2" fill="hold" grpId="0" nodeType="after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wipe(right)">
                                      <p:cBhvr>
                                        <p:cTn id="25" dur="750"/>
                                        <p:tgtEl>
                                          <p:spTgt spid="119"/>
                                        </p:tgtEl>
                                      </p:cBhvr>
                                    </p:animEffect>
                                  </p:childTnLst>
                                </p:cTn>
                              </p:par>
                            </p:childTnLst>
                          </p:cTn>
                        </p:par>
                        <p:par>
                          <p:cTn id="26" fill="hold">
                            <p:stCondLst>
                              <p:cond delay="4250"/>
                            </p:stCondLst>
                            <p:childTnLst>
                              <p:par>
                                <p:cTn id="27" presetID="1"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par>
                          <p:cTn id="33" fill="hold">
                            <p:stCondLst>
                              <p:cond delay="0"/>
                            </p:stCondLst>
                            <p:childTnLst>
                              <p:par>
                                <p:cTn id="34" presetID="22" presetClass="entr" presetSubtype="2" fill="hold" grpId="0" nodeType="after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wipe(right)">
                                      <p:cBhvr>
                                        <p:cTn id="36" dur="750"/>
                                        <p:tgtEl>
                                          <p:spTgt spid="118"/>
                                        </p:tgtEl>
                                      </p:cBhvr>
                                    </p:animEffect>
                                  </p:childTnLst>
                                </p:cTn>
                              </p:par>
                            </p:childTnLst>
                          </p:cTn>
                        </p:par>
                        <p:par>
                          <p:cTn id="37" fill="hold">
                            <p:stCondLst>
                              <p:cond delay="750"/>
                            </p:stCondLst>
                            <p:childTnLst>
                              <p:par>
                                <p:cTn id="38" presetID="22" presetClass="entr" presetSubtype="8"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1000"/>
                                        <p:tgtEl>
                                          <p:spTgt spid="36"/>
                                        </p:tgtEl>
                                      </p:cBhvr>
                                    </p:animEffect>
                                  </p:childTnLst>
                                </p:cTn>
                              </p:par>
                            </p:childTnLst>
                          </p:cTn>
                        </p:par>
                        <p:par>
                          <p:cTn id="41" fill="hold">
                            <p:stCondLst>
                              <p:cond delay="1750"/>
                            </p:stCondLst>
                            <p:childTnLst>
                              <p:par>
                                <p:cTn id="42" presetID="22" presetClass="entr" presetSubtype="8" fill="hold" grpId="0" nodeType="after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wipe(left)">
                                      <p:cBhvr>
                                        <p:cTn id="44" dur="500"/>
                                        <p:tgtEl>
                                          <p:spTgt spid="120"/>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119" grpId="0" animBg="1"/>
      <p:bldP spid="120" grpId="0" animBg="1"/>
      <p:bldP spid="117" grpId="0" animBg="1"/>
      <p:bldP spid="118" grpId="0" animBg="1"/>
      <p:bldP spid="122" grpId="0" animBg="1"/>
      <p:bldP spid="1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7" name="Straight Connector 1436"/>
          <p:cNvCxnSpPr>
            <a:stCxn id="73" idx="2"/>
            <a:endCxn id="67" idx="0"/>
          </p:cNvCxnSpPr>
          <p:nvPr/>
        </p:nvCxnSpPr>
        <p:spPr>
          <a:xfrm flipH="1" flipV="1">
            <a:off x="6161129" y="1119418"/>
            <a:ext cx="1425202" cy="557041"/>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3" name="Straight Connector 12"/>
          <p:cNvCxnSpPr>
            <a:stCxn id="63" idx="2"/>
            <a:endCxn id="1168" idx="2"/>
          </p:cNvCxnSpPr>
          <p:nvPr/>
        </p:nvCxnSpPr>
        <p:spPr>
          <a:xfrm flipV="1">
            <a:off x="5525051" y="1124924"/>
            <a:ext cx="1773484" cy="551535"/>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4" name="Straight Connector 13"/>
          <p:cNvCxnSpPr>
            <a:endCxn id="71" idx="0"/>
          </p:cNvCxnSpPr>
          <p:nvPr/>
        </p:nvCxnSpPr>
        <p:spPr>
          <a:xfrm flipH="1" flipV="1">
            <a:off x="7875618" y="1119418"/>
            <a:ext cx="813652" cy="536956"/>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5" name="Straight Connector 14"/>
          <p:cNvCxnSpPr/>
          <p:nvPr/>
        </p:nvCxnSpPr>
        <p:spPr>
          <a:xfrm flipH="1" flipV="1">
            <a:off x="8602930" y="1831233"/>
            <a:ext cx="0" cy="377173"/>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6" name="Straight Connector 15"/>
          <p:cNvCxnSpPr>
            <a:stCxn id="45" idx="0"/>
            <a:endCxn id="54" idx="0"/>
          </p:cNvCxnSpPr>
          <p:nvPr/>
        </p:nvCxnSpPr>
        <p:spPr>
          <a:xfrm flipV="1">
            <a:off x="4341755" y="1818716"/>
            <a:ext cx="360603" cy="282457"/>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7" name="Straight Connector 16"/>
          <p:cNvCxnSpPr>
            <a:stCxn id="980" idx="2"/>
            <a:endCxn id="57" idx="0"/>
          </p:cNvCxnSpPr>
          <p:nvPr/>
        </p:nvCxnSpPr>
        <p:spPr>
          <a:xfrm flipH="1" flipV="1">
            <a:off x="5525051" y="1818716"/>
            <a:ext cx="672442" cy="419618"/>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21" name="Straight Connector 20"/>
          <p:cNvCxnSpPr>
            <a:stCxn id="60" idx="2"/>
            <a:endCxn id="24" idx="0"/>
          </p:cNvCxnSpPr>
          <p:nvPr/>
        </p:nvCxnSpPr>
        <p:spPr>
          <a:xfrm flipV="1">
            <a:off x="4702357" y="1113514"/>
            <a:ext cx="655601" cy="562945"/>
          </a:xfrm>
          <a:prstGeom prst="line">
            <a:avLst/>
          </a:prstGeom>
          <a:noFill/>
          <a:ln w="38100" cap="flat" cmpd="dbl" algn="ctr">
            <a:solidFill>
              <a:srgbClr val="000000"/>
            </a:solidFill>
            <a:prstDash val="solid"/>
          </a:ln>
          <a:effectLst>
            <a:glow rad="63500">
              <a:schemeClr val="accent4">
                <a:satMod val="175000"/>
                <a:alpha val="40000"/>
              </a:schemeClr>
            </a:glow>
          </a:effectLst>
        </p:spPr>
      </p:cxnSp>
      <p:grpSp>
        <p:nvGrpSpPr>
          <p:cNvPr id="1003" name="Group 1002"/>
          <p:cNvGrpSpPr/>
          <p:nvPr/>
        </p:nvGrpSpPr>
        <p:grpSpPr>
          <a:xfrm>
            <a:off x="7470089" y="1633510"/>
            <a:ext cx="1305305" cy="201168"/>
            <a:chOff x="4346689" y="4806477"/>
            <a:chExt cx="1305305" cy="201168"/>
          </a:xfrm>
        </p:grpSpPr>
        <p:sp>
          <p:nvSpPr>
            <p:cNvPr id="1004" name="Rectangle 1003"/>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5" name="Rectangle 1004"/>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6" name="Rectangle 1005"/>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7" name="Oval 1006"/>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8" name="Oval 1007"/>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9" name="Oval 1008"/>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0" name="Oval 1009"/>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1" name="Rectangle 1010"/>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2" name="Rectangle 1011"/>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3" name="Rectangle 1012"/>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4" name="Rectangle 1013"/>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5" name="Rectangle 1014"/>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6" name="Rectangle 1015"/>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7" name="Rectangle 1016"/>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8" name="Rectangle 1017"/>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9" name="Rectangle 1018"/>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0" name="Rectangle 1019"/>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1" name="Rectangle 1020"/>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2" name="Rectangle 1021"/>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3" name="Rectangle 1022"/>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4" name="Rectangle 1023"/>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5" name="Rectangle 1024"/>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6" name="Rectangle 1025"/>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7" name="Rectangle 1026"/>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8" name="Rectangle 1027"/>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9" name="Rectangle 1028"/>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0" name="Rectangle 1029"/>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1" name="Rectangle 1030"/>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2" name="Rectangle 1031"/>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3" name="Rectangle 1032"/>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4" name="Rectangle 1033"/>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5" name="Rectangle 1034"/>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6" name="Rectangle 1035"/>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7" name="Rectangle 1036"/>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8" name="Rectangle 1037"/>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9" name="Rectangle 1038"/>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0" name="Rectangle 1039"/>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1" name="Rectangle 1040"/>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2" name="Rectangle 1041"/>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3" name="Rectangle 1042"/>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4" name="Rectangle 1043"/>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5" name="Rectangle 1044"/>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6" name="Rectangle 1045"/>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7" name="Rectangle 1046"/>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8" name="Rectangle 1047"/>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9" name="Rectangle 1048"/>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0" name="Rectangle 1049"/>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1" name="Rectangle 1050"/>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2" name="Rectangle 1051"/>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3" name="Rectangle 1052"/>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4" name="Rectangle 1053"/>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5" name="Rectangle 1054"/>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6" name="Rectangle 1055"/>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7" name="Rectangle 1056"/>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8" name="Rectangle 1057"/>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9" name="Rectangle 1058"/>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0" name="Rectangle 1059"/>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1" name="Rectangle 1060"/>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2" name="Rectangle 1061"/>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3" name="Rectangle 1062"/>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4" name="Rectangle 1063"/>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5" name="Rectangle 1064"/>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6" name="Rectangle 1065"/>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7" name="Rectangle 1066"/>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8" name="Rectangle 1067"/>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9" name="Rectangle 1068"/>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0" name="Rectangle 1069"/>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1" name="Rectangle 1070"/>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2" name="Rectangle 1071"/>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3" name="Rectangle 1072"/>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4" name="Rectangle 1073"/>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5" name="Rectangle 1074"/>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6" name="Rectangle 1075"/>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7" name="Rectangle 1076"/>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8" name="Rectangle 1077"/>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9" name="Rectangle 1078"/>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0" name="Rectangle 1079"/>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1" name="Rectangle 1080"/>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2" name="Rectangle 1081"/>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3" name="Rectangle 1082"/>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4" name="Rectangle 1083"/>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5" name="Rectangle 1084"/>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6" name="Rectangle 1085"/>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7" name="Rectangle 1086"/>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8" name="Rectangle 1087"/>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9" name="Rectangle 1088"/>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0" name="Rectangle 1089"/>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1" name="Rectangle 1090"/>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2" name="Rectangle 1091"/>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3" name="Rectangle 1092"/>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4" name="Rectangle 1093"/>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5" name="Rectangle 1094"/>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6" name="Rectangle 1095"/>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7" name="Rectangle 1096"/>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8" name="Rectangle 1097"/>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99" name="Group 1098"/>
          <p:cNvGrpSpPr/>
          <p:nvPr/>
        </p:nvGrpSpPr>
        <p:grpSpPr>
          <a:xfrm>
            <a:off x="6880336" y="949209"/>
            <a:ext cx="1305305" cy="201168"/>
            <a:chOff x="4346689" y="4806477"/>
            <a:chExt cx="1305305" cy="201168"/>
          </a:xfrm>
        </p:grpSpPr>
        <p:sp>
          <p:nvSpPr>
            <p:cNvPr id="1100" name="Rectangle 1099"/>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1" name="Rectangle 1100"/>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2" name="Rectangle 1101"/>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3" name="Oval 1102"/>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4" name="Oval 1103"/>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5" name="Oval 1104"/>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6" name="Oval 1105"/>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7" name="Rectangle 1106"/>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8" name="Rectangle 1107"/>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9" name="Rectangle 1108"/>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0" name="Rectangle 1109"/>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1" name="Rectangle 1110"/>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2" name="Rectangle 1111"/>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3" name="Rectangle 1112"/>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4" name="Rectangle 1113"/>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5" name="Rectangle 1114"/>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6" name="Rectangle 1115"/>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7" name="Rectangle 1116"/>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8" name="Rectangle 1117"/>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9" name="Rectangle 1118"/>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0" name="Rectangle 1119"/>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1" name="Rectangle 1120"/>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2" name="Rectangle 1121"/>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3" name="Rectangle 1122"/>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4" name="Rectangle 1123"/>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5" name="Rectangle 1124"/>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6" name="Rectangle 1125"/>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7" name="Rectangle 1126"/>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8" name="Rectangle 1127"/>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9" name="Rectangle 1128"/>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0" name="Rectangle 1129"/>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1" name="Rectangle 1130"/>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2" name="Rectangle 1131"/>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3" name="Rectangle 1132"/>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4" name="Rectangle 1133"/>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5" name="Rectangle 1134"/>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6" name="Rectangle 1135"/>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7" name="Rectangle 1136"/>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8" name="Rectangle 1137"/>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9" name="Rectangle 1138"/>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0" name="Rectangle 1139"/>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1" name="Rectangle 1140"/>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2" name="Rectangle 1141"/>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3" name="Rectangle 1142"/>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4" name="Rectangle 1143"/>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5" name="Rectangle 1144"/>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6" name="Rectangle 1145"/>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7" name="Rectangle 1146"/>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8" name="Rectangle 1147"/>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9" name="Rectangle 1148"/>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0" name="Rectangle 1149"/>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1" name="Rectangle 1150"/>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2" name="Rectangle 1151"/>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3" name="Rectangle 1152"/>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4" name="Rectangle 1153"/>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5" name="Rectangle 1154"/>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6" name="Rectangle 1155"/>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7" name="Rectangle 1156"/>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8" name="Rectangle 1157"/>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9" name="Rectangle 1158"/>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0" name="Rectangle 1159"/>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1" name="Rectangle 1160"/>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2" name="Rectangle 1161"/>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3" name="Rectangle 1162"/>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4" name="Rectangle 1163"/>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5" name="Rectangle 1164"/>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6" name="Rectangle 1165"/>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7" name="Rectangle 1166"/>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8" name="Rectangle 1167"/>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9" name="Rectangle 1168"/>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0" name="Rectangle 1169"/>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1" name="Rectangle 1170"/>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2" name="Rectangle 1171"/>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3" name="Rectangle 1172"/>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4" name="Rectangle 1173"/>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5" name="Rectangle 1174"/>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6" name="Rectangle 1175"/>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7" name="Rectangle 1176"/>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8" name="Rectangle 1177"/>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9" name="Rectangle 1178"/>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0" name="Rectangle 1179"/>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1" name="Rectangle 1180"/>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2" name="Rectangle 1181"/>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3" name="Rectangle 1182"/>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4" name="Rectangle 1183"/>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5" name="Rectangle 1184"/>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6" name="Rectangle 1185"/>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7" name="Rectangle 1186"/>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8" name="Rectangle 1187"/>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9" name="Rectangle 1188"/>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0" name="Rectangle 1189"/>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1" name="Rectangle 1190"/>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2" name="Rectangle 1191"/>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3" name="Rectangle 1192"/>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4" name="Rectangle 1193"/>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85" name="Group 584"/>
          <p:cNvGrpSpPr/>
          <p:nvPr/>
        </p:nvGrpSpPr>
        <p:grpSpPr>
          <a:xfrm>
            <a:off x="4472412" y="1633510"/>
            <a:ext cx="1305305" cy="201168"/>
            <a:chOff x="4346689" y="4806477"/>
            <a:chExt cx="1305305" cy="201168"/>
          </a:xfrm>
        </p:grpSpPr>
        <p:sp>
          <p:nvSpPr>
            <p:cNvPr id="586" name="Rectangle 585"/>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7" name="Rectangle 586"/>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8" name="Rectangle 587"/>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9" name="Oval 588"/>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0" name="Oval 589"/>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1" name="Oval 590"/>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2" name="Oval 591"/>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3" name="Rectangle 592"/>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4" name="Rectangle 593"/>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5" name="Rectangle 594"/>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6" name="Rectangle 595"/>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8" name="Rectangle 597"/>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9" name="Rectangle 598"/>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0" name="Rectangle 599"/>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1" name="Rectangle 600"/>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2" name="Rectangle 601"/>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3" name="Rectangle 602"/>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4" name="Rectangle 603"/>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5" name="Rectangle 604"/>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6" name="Rectangle 605"/>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7" name="Rectangle 606"/>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8" name="Rectangle 607"/>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9" name="Rectangle 608"/>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0" name="Rectangle 609"/>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1" name="Rectangle 610"/>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2" name="Rectangle 611"/>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3" name="Rectangle 612"/>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4" name="Rectangle 613"/>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5" name="Rectangle 614"/>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6" name="Rectangle 615"/>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7" name="Rectangle 616"/>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8" name="Rectangle 617"/>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9" name="Rectangle 618"/>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0" name="Rectangle 619"/>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1" name="Rectangle 620"/>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2" name="Rectangle 621"/>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3" name="Rectangle 622"/>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4" name="Rectangle 623"/>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5" name="Rectangle 624"/>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6" name="Rectangle 625"/>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7" name="Rectangle 626"/>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8" name="Rectangle 627"/>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9" name="Rectangle 628"/>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0" name="Rectangle 629"/>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1" name="Rectangle 630"/>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2" name="Rectangle 631"/>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3" name="Rectangle 632"/>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4" name="Rectangle 633"/>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5" name="Rectangle 634"/>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6" name="Rectangle 635"/>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7" name="Rectangle 636"/>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8" name="Rectangle 637"/>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9" name="Rectangle 638"/>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0" name="Rectangle 639"/>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2" name="Rectangle 641"/>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3" name="Rectangle 642"/>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4" name="Rectangle 643"/>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5" name="Rectangle 644"/>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6" name="Rectangle 645"/>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7" name="Rectangle 646"/>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8" name="Rectangle 647"/>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9" name="Rectangle 648"/>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0" name="Rectangle 649"/>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1" name="Rectangle 650"/>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2" name="Rectangle 651"/>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3" name="Rectangle 652"/>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4" name="Rectangle 653"/>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5" name="Rectangle 654"/>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6" name="Rectangle 655"/>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7" name="Rectangle 656"/>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8" name="Rectangle 657"/>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9" name="Rectangle 658"/>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0" name="Rectangle 659"/>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1" name="Rectangle 660"/>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2" name="Rectangle 661"/>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3" name="Rectangle 662"/>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4" name="Rectangle 663"/>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5" name="Rectangle 664"/>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6" name="Rectangle 665"/>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7" name="Rectangle 666"/>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8" name="Rectangle 667"/>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9" name="Rectangle 668"/>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0" name="Rectangle 669"/>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1" name="Rectangle 670"/>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2" name="Rectangle 671"/>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3" name="Rectangle 672"/>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4" name="Rectangle 673"/>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5" name="Rectangle 674"/>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6" name="Rectangle 675"/>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7" name="Rectangle 676"/>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8" name="Rectangle 677"/>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9" name="Rectangle 678"/>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0" name="Rectangle 679"/>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78" name="Group 577"/>
          <p:cNvGrpSpPr/>
          <p:nvPr/>
        </p:nvGrpSpPr>
        <p:grpSpPr>
          <a:xfrm>
            <a:off x="5145189" y="949209"/>
            <a:ext cx="1305305" cy="201168"/>
            <a:chOff x="4346689" y="4806477"/>
            <a:chExt cx="1305305" cy="201168"/>
          </a:xfrm>
        </p:grpSpPr>
        <p:sp>
          <p:nvSpPr>
            <p:cNvPr id="483" name="Rectangle 482"/>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4" name="Rectangle 483"/>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5" name="Rectangle 484"/>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6" name="Oval 485"/>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7" name="Oval 486"/>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8" name="Oval 487"/>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9" name="Oval 488"/>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0" name="Rectangle 489"/>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1" name="Rectangle 490"/>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2" name="Rectangle 491"/>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3" name="Rectangle 492"/>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4" name="Rectangle 493"/>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5" name="Rectangle 494"/>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6" name="Rectangle 495"/>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7" name="Rectangle 496"/>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8" name="Rectangle 497"/>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9" name="Rectangle 498"/>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0" name="Rectangle 499"/>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1" name="Rectangle 500"/>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2" name="Rectangle 501"/>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3" name="Rectangle 502"/>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4" name="Rectangle 503"/>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5" name="Rectangle 504"/>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6" name="Rectangle 505"/>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7" name="Rectangle 506"/>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8" name="Rectangle 507"/>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Rectangle 508"/>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1" name="Rectangle 510"/>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2" name="Rectangle 511"/>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Rectangle 512"/>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Rectangle 513"/>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5" name="Rectangle 514"/>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6" name="Rectangle 515"/>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7" name="Rectangle 516"/>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8" name="Rectangle 517"/>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9" name="Rectangle 518"/>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0" name="Rectangle 519"/>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1" name="Rectangle 520"/>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2" name="Rectangle 521"/>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3" name="Rectangle 522"/>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4" name="Rectangle 523"/>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5" name="Rectangle 524"/>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6" name="Rectangle 525"/>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7" name="Rectangle 526"/>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8" name="Rectangle 527"/>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9" name="Rectangle 528"/>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0" name="Rectangle 529"/>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1" name="Rectangle 530"/>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2" name="Rectangle 531"/>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3" name="Rectangle 532"/>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4" name="Rectangle 533"/>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5" name="Rectangle 534"/>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6" name="Rectangle 535"/>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7" name="Rectangle 536"/>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8" name="Rectangle 537"/>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9" name="Rectangle 538"/>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0" name="Rectangle 539"/>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1" name="Rectangle 540"/>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2" name="Rectangle 541"/>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3" name="Rectangle 542"/>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4" name="Rectangle 543"/>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5" name="Rectangle 544"/>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6" name="Rectangle 545"/>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7" name="Rectangle 546"/>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8" name="Rectangle 547"/>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9" name="Rectangle 548"/>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0" name="Rectangle 549"/>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1" name="Rectangle 550"/>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2" name="Rectangle 551"/>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3" name="Rectangle 552"/>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4" name="Rectangle 553"/>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5" name="Rectangle 554"/>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6" name="Rectangle 555"/>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7" name="Rectangle 556"/>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8" name="Rectangle 557"/>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9" name="Rectangle 558"/>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0" name="Rectangle 559"/>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1" name="Rectangle 560"/>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2" name="Rectangle 561"/>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3" name="Rectangle 562"/>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4" name="Rectangle 563"/>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5" name="Rectangle 564"/>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6" name="Rectangle 565"/>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7" name="Rectangle 566"/>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8" name="Rectangle 567"/>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9" name="Rectangle 568"/>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0" name="Rectangle 569"/>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1" name="Rectangle 570"/>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2" name="Rectangle 571"/>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3" name="Rectangle 572"/>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4" name="Rectangle 573"/>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5" name="Rectangle 574"/>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6" name="Rectangle 575"/>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457200" y="308610"/>
            <a:ext cx="8229600" cy="250069"/>
          </a:xfrm>
        </p:spPr>
        <p:txBody>
          <a:bodyPr/>
          <a:lstStyle/>
          <a:p>
            <a:r>
              <a:rPr lang="en-US" sz="3200" dirty="0" smtClean="0"/>
              <a:t>Using NVGRE for network virtualization</a:t>
            </a:r>
            <a:endParaRPr lang="en-US" sz="3200" dirty="0"/>
          </a:p>
        </p:txBody>
      </p:sp>
      <p:sp>
        <p:nvSpPr>
          <p:cNvPr id="19" name="Rounded Rectangle 18"/>
          <p:cNvSpPr/>
          <p:nvPr/>
        </p:nvSpPr>
        <p:spPr>
          <a:xfrm>
            <a:off x="8524068" y="1762652"/>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4" name="Rounded Rectangle 23"/>
          <p:cNvSpPr/>
          <p:nvPr/>
        </p:nvSpPr>
        <p:spPr>
          <a:xfrm>
            <a:off x="5289378" y="1113514"/>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0" name="Rounded Rectangle 59"/>
          <p:cNvSpPr/>
          <p:nvPr/>
        </p:nvSpPr>
        <p:spPr>
          <a:xfrm>
            <a:off x="4633777"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3" name="Rounded Rectangle 62"/>
          <p:cNvSpPr/>
          <p:nvPr/>
        </p:nvSpPr>
        <p:spPr>
          <a:xfrm>
            <a:off x="5456471"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7" name="Rounded Rectangle 66"/>
          <p:cNvSpPr/>
          <p:nvPr/>
        </p:nvSpPr>
        <p:spPr>
          <a:xfrm>
            <a:off x="6092549" y="1119418"/>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9" name="Rounded Rectangle 68"/>
          <p:cNvSpPr/>
          <p:nvPr/>
        </p:nvSpPr>
        <p:spPr>
          <a:xfrm>
            <a:off x="7002219" y="1119418"/>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1" name="Rounded Rectangle 70"/>
          <p:cNvSpPr/>
          <p:nvPr/>
        </p:nvSpPr>
        <p:spPr>
          <a:xfrm>
            <a:off x="7807038" y="1119418"/>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3" name="Rounded Rectangle 72"/>
          <p:cNvSpPr/>
          <p:nvPr/>
        </p:nvSpPr>
        <p:spPr>
          <a:xfrm>
            <a:off x="7517751"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5" name="Rounded Rectangle 74"/>
          <p:cNvSpPr/>
          <p:nvPr/>
        </p:nvSpPr>
        <p:spPr>
          <a:xfrm>
            <a:off x="8448524"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0" name="Rectangle 89"/>
          <p:cNvSpPr/>
          <p:nvPr/>
        </p:nvSpPr>
        <p:spPr bwMode="auto">
          <a:xfrm>
            <a:off x="3213799" y="2172365"/>
            <a:ext cx="1374005" cy="2148233"/>
          </a:xfrm>
          <a:prstGeom prst="rect">
            <a:avLst/>
          </a:prstGeom>
          <a:noFill/>
          <a:ln w="57150">
            <a:solidFill>
              <a:srgbClr val="C0C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3213799" y="4161579"/>
            <a:ext cx="1374005" cy="159020"/>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92" name="Group 91"/>
          <p:cNvGrpSpPr/>
          <p:nvPr/>
        </p:nvGrpSpPr>
        <p:grpSpPr>
          <a:xfrm>
            <a:off x="3232711" y="4019932"/>
            <a:ext cx="1305305" cy="103050"/>
            <a:chOff x="845547" y="4689072"/>
            <a:chExt cx="3380509" cy="299262"/>
          </a:xfrm>
        </p:grpSpPr>
        <p:sp>
          <p:nvSpPr>
            <p:cNvPr id="93" name="Rectangle 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Oval 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Oval 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Oval 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Oval 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2" name="Group 111"/>
          <p:cNvGrpSpPr/>
          <p:nvPr/>
        </p:nvGrpSpPr>
        <p:grpSpPr>
          <a:xfrm>
            <a:off x="3232711" y="3909519"/>
            <a:ext cx="1305305" cy="103050"/>
            <a:chOff x="845547" y="4689072"/>
            <a:chExt cx="3380509" cy="299262"/>
          </a:xfrm>
        </p:grpSpPr>
        <p:sp>
          <p:nvSpPr>
            <p:cNvPr id="113" name="Rectangle 1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Oval 1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Oval 1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Oval 1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Oval 1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Rectangle 1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 name="Rectangle 1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Rectangle 1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Rectangle 1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2" name="Group 131"/>
          <p:cNvGrpSpPr/>
          <p:nvPr/>
        </p:nvGrpSpPr>
        <p:grpSpPr>
          <a:xfrm>
            <a:off x="3232711" y="3799106"/>
            <a:ext cx="1305305" cy="103050"/>
            <a:chOff x="845547" y="4689072"/>
            <a:chExt cx="3380509" cy="299262"/>
          </a:xfrm>
        </p:grpSpPr>
        <p:sp>
          <p:nvSpPr>
            <p:cNvPr id="133" name="Rectangle 13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Oval 13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Oval 13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Oval 13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Oval 13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2" name="Group 151"/>
          <p:cNvGrpSpPr/>
          <p:nvPr/>
        </p:nvGrpSpPr>
        <p:grpSpPr>
          <a:xfrm>
            <a:off x="3232711" y="3688693"/>
            <a:ext cx="1305305" cy="103050"/>
            <a:chOff x="845547" y="4689072"/>
            <a:chExt cx="3380509" cy="299262"/>
          </a:xfrm>
        </p:grpSpPr>
        <p:sp>
          <p:nvSpPr>
            <p:cNvPr id="153" name="Rectangle 15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Oval 15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Oval 15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Oval 15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Oval 15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2" name="Group 171"/>
          <p:cNvGrpSpPr/>
          <p:nvPr/>
        </p:nvGrpSpPr>
        <p:grpSpPr>
          <a:xfrm>
            <a:off x="3232711" y="3578279"/>
            <a:ext cx="1305305" cy="103050"/>
            <a:chOff x="845547" y="4689072"/>
            <a:chExt cx="3380509" cy="299262"/>
          </a:xfrm>
        </p:grpSpPr>
        <p:sp>
          <p:nvSpPr>
            <p:cNvPr id="173" name="Rectangle 17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Oval 17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Oval 17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Oval 17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Oval 17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2" name="Group 191"/>
          <p:cNvGrpSpPr/>
          <p:nvPr/>
        </p:nvGrpSpPr>
        <p:grpSpPr>
          <a:xfrm>
            <a:off x="3232711" y="3467866"/>
            <a:ext cx="1305305" cy="103050"/>
            <a:chOff x="845547" y="4689072"/>
            <a:chExt cx="3380509" cy="299262"/>
          </a:xfrm>
        </p:grpSpPr>
        <p:sp>
          <p:nvSpPr>
            <p:cNvPr id="193" name="Rectangle 1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Oval 1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Oval 1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Oval 1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Oval 1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2" name="Group 211"/>
          <p:cNvGrpSpPr/>
          <p:nvPr/>
        </p:nvGrpSpPr>
        <p:grpSpPr>
          <a:xfrm>
            <a:off x="3232711" y="3357453"/>
            <a:ext cx="1305305" cy="103050"/>
            <a:chOff x="845547" y="4689072"/>
            <a:chExt cx="3380509" cy="299262"/>
          </a:xfrm>
        </p:grpSpPr>
        <p:sp>
          <p:nvSpPr>
            <p:cNvPr id="213" name="Rectangle 2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Oval 2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Oval 2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Oval 2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Oval 2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2" name="Group 231"/>
          <p:cNvGrpSpPr/>
          <p:nvPr/>
        </p:nvGrpSpPr>
        <p:grpSpPr>
          <a:xfrm>
            <a:off x="3232711" y="3247040"/>
            <a:ext cx="1305305" cy="103050"/>
            <a:chOff x="845547" y="4689072"/>
            <a:chExt cx="3380509" cy="299262"/>
          </a:xfrm>
        </p:grpSpPr>
        <p:sp>
          <p:nvSpPr>
            <p:cNvPr id="233" name="Rectangle 23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Oval 23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Oval 23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Oval 23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Oval 23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Rectangle 23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3" name="Rectangle 24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4" name="Rectangle 24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Rectangle 24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Rectangle 24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Rectangle 25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2" name="Group 251"/>
          <p:cNvGrpSpPr/>
          <p:nvPr/>
        </p:nvGrpSpPr>
        <p:grpSpPr>
          <a:xfrm>
            <a:off x="3232711" y="3136626"/>
            <a:ext cx="1305305" cy="103050"/>
            <a:chOff x="845547" y="4689072"/>
            <a:chExt cx="3380509" cy="299262"/>
          </a:xfrm>
        </p:grpSpPr>
        <p:sp>
          <p:nvSpPr>
            <p:cNvPr id="253" name="Rectangle 25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Oval 25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Oval 25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8" name="Oval 25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Oval 25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6" name="Rectangle 26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Rectangle 26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2" name="Group 271"/>
          <p:cNvGrpSpPr/>
          <p:nvPr/>
        </p:nvGrpSpPr>
        <p:grpSpPr>
          <a:xfrm>
            <a:off x="3232711" y="3026213"/>
            <a:ext cx="1305305" cy="103050"/>
            <a:chOff x="845547" y="4689072"/>
            <a:chExt cx="3380509" cy="299262"/>
          </a:xfrm>
        </p:grpSpPr>
        <p:sp>
          <p:nvSpPr>
            <p:cNvPr id="273" name="Rectangle 27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Oval 27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Oval 27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8" name="Oval 27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Oval 27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92" name="Group 291"/>
          <p:cNvGrpSpPr/>
          <p:nvPr/>
        </p:nvGrpSpPr>
        <p:grpSpPr>
          <a:xfrm>
            <a:off x="3232711" y="2915800"/>
            <a:ext cx="1305305" cy="103050"/>
            <a:chOff x="845547" y="4689072"/>
            <a:chExt cx="3380509" cy="299262"/>
          </a:xfrm>
        </p:grpSpPr>
        <p:sp>
          <p:nvSpPr>
            <p:cNvPr id="293" name="Rectangle 2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Oval 2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7" name="Oval 2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8" name="Oval 2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9" name="Oval 2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0" name="Rectangle 2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Rectangle 3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Rectangle 3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3" name="Rectangle 3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Rectangle 3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5" name="Rectangle 3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6" name="Rectangle 3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8" name="Rectangle 3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0" name="Rectangle 3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12" name="Group 311"/>
          <p:cNvGrpSpPr/>
          <p:nvPr/>
        </p:nvGrpSpPr>
        <p:grpSpPr>
          <a:xfrm>
            <a:off x="3232711" y="2805387"/>
            <a:ext cx="1305305" cy="103050"/>
            <a:chOff x="845547" y="4689072"/>
            <a:chExt cx="3380509" cy="299262"/>
          </a:xfrm>
        </p:grpSpPr>
        <p:sp>
          <p:nvSpPr>
            <p:cNvPr id="313" name="Rectangle 3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6" name="Oval 3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7" name="Oval 3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8" name="Oval 3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9" name="Oval 3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3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Rectangle 3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Rectangle 3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Rectangle 3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5" name="Rectangle 3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Rectangle 3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20" name="Group 419"/>
          <p:cNvGrpSpPr/>
          <p:nvPr/>
        </p:nvGrpSpPr>
        <p:grpSpPr>
          <a:xfrm>
            <a:off x="3242022" y="2224815"/>
            <a:ext cx="1305305" cy="103050"/>
            <a:chOff x="3615172" y="4825668"/>
            <a:chExt cx="1305305" cy="103050"/>
          </a:xfrm>
        </p:grpSpPr>
        <p:sp>
          <p:nvSpPr>
            <p:cNvPr id="363" name="Rectangle 362"/>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4" name="Rectangle 363"/>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5" name="Rectangle 364"/>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6" name="Oval 365"/>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7" name="Oval 366"/>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8" name="Oval 367"/>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9" name="Oval 368"/>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0" name="Rectangle 369"/>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1" name="Rectangle 370"/>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2" name="Rectangle 371"/>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3" name="Rectangle 372"/>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4" name="Rectangle 373"/>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5" name="Rectangle 374"/>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2" name="Rectangle 381"/>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3" name="Rectangle 382"/>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4" name="Rectangle 383"/>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5" name="Rectangle 384"/>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6" name="Rectangle 385"/>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7" name="Rectangle 386"/>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8" name="Rectangle 387"/>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9" name="Rectangle 388"/>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0" name="Rectangle 389"/>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1" name="Rectangle 390"/>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2" name="Rectangle 391"/>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3" name="Rectangle 392"/>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6" name="Rectangle 395"/>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7" name="Rectangle 396"/>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8" name="Rectangle 397"/>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9" name="Rectangle 398"/>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0" name="Rectangle 399"/>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1" name="Rectangle 400"/>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2" name="Rectangle 401"/>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3" name="Rectangle 402"/>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4" name="Rectangle 403"/>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5" name="Rectangle 404"/>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6" name="Rectangle 405"/>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7" name="Rectangle 406"/>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8" name="Rectangle 407"/>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9" name="Rectangle 408"/>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0" name="Rectangle 409"/>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1" name="Rectangle 410"/>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2" name="Rectangle 411"/>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3" name="Rectangle 412"/>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4" name="Rectangle 413"/>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5" name="Rectangle 414"/>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6" name="Rectangle 415"/>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7" name="Rectangle 416"/>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8" name="Rectangle 417"/>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9" name="Rectangle 418"/>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5" name="Rounded Rectangle 44"/>
          <p:cNvSpPr/>
          <p:nvPr/>
        </p:nvSpPr>
        <p:spPr>
          <a:xfrm>
            <a:off x="4273175" y="2101173"/>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4" name="Rounded Rectangle 53"/>
          <p:cNvSpPr/>
          <p:nvPr/>
        </p:nvSpPr>
        <p:spPr>
          <a:xfrm>
            <a:off x="4633778" y="1818716"/>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7" name="Rounded Rectangle 56"/>
          <p:cNvSpPr/>
          <p:nvPr/>
        </p:nvSpPr>
        <p:spPr>
          <a:xfrm>
            <a:off x="5456471" y="1818716"/>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579" name="Straight Connector 578"/>
          <p:cNvCxnSpPr/>
          <p:nvPr/>
        </p:nvCxnSpPr>
        <p:spPr>
          <a:xfrm flipH="1" flipV="1">
            <a:off x="4026427"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cxnSp>
        <p:nvCxnSpPr>
          <p:cNvPr id="580" name="Straight Connector 579"/>
          <p:cNvCxnSpPr/>
          <p:nvPr/>
        </p:nvCxnSpPr>
        <p:spPr>
          <a:xfrm flipH="1" flipV="1">
            <a:off x="4227879"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2" name="Rounded Rectangle 11"/>
          <p:cNvSpPr/>
          <p:nvPr/>
        </p:nvSpPr>
        <p:spPr>
          <a:xfrm>
            <a:off x="3942766" y="2306820"/>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33" name="Rounded Rectangle 32"/>
          <p:cNvSpPr/>
          <p:nvPr/>
        </p:nvSpPr>
        <p:spPr>
          <a:xfrm>
            <a:off x="4148644" y="2306820"/>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81" name="Rectangle 680"/>
          <p:cNvSpPr/>
          <p:nvPr/>
        </p:nvSpPr>
        <p:spPr bwMode="auto">
          <a:xfrm>
            <a:off x="5069537" y="2172366"/>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2" name="Rectangle 681"/>
          <p:cNvSpPr/>
          <p:nvPr/>
        </p:nvSpPr>
        <p:spPr bwMode="auto">
          <a:xfrm>
            <a:off x="5069537" y="4161580"/>
            <a:ext cx="1374005" cy="159020"/>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683" name="Group 682"/>
          <p:cNvGrpSpPr/>
          <p:nvPr/>
        </p:nvGrpSpPr>
        <p:grpSpPr>
          <a:xfrm>
            <a:off x="5088449" y="4019933"/>
            <a:ext cx="1305305" cy="103050"/>
            <a:chOff x="845547" y="4689072"/>
            <a:chExt cx="3380509" cy="299262"/>
          </a:xfrm>
        </p:grpSpPr>
        <p:sp>
          <p:nvSpPr>
            <p:cNvPr id="684" name="Rectangle 6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5" name="Rectangle 6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6" name="Rectangle 6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7" name="Oval 6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8" name="Oval 6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9" name="Oval 6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0" name="Oval 6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1" name="Rectangle 6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2" name="Rectangle 6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3" name="Rectangle 6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4" name="Rectangle 6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5" name="Rectangle 6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6" name="Rectangle 6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7" name="Rectangle 6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8" name="Rectangle 6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9" name="Rectangle 6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0" name="Rectangle 6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1" name="Rectangle 7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2" name="Rectangle 7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03" name="Group 702"/>
          <p:cNvGrpSpPr/>
          <p:nvPr/>
        </p:nvGrpSpPr>
        <p:grpSpPr>
          <a:xfrm>
            <a:off x="5088449" y="3909520"/>
            <a:ext cx="1305305" cy="103050"/>
            <a:chOff x="845547" y="4689072"/>
            <a:chExt cx="3380509" cy="299262"/>
          </a:xfrm>
        </p:grpSpPr>
        <p:sp>
          <p:nvSpPr>
            <p:cNvPr id="704" name="Rectangle 7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5" name="Rectangle 7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6" name="Rectangle 7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7" name="Oval 7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8" name="Oval 7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9" name="Oval 7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0" name="Oval 7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1" name="Rectangle 7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2" name="Rectangle 7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3" name="Rectangle 7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4" name="Rectangle 7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5" name="Rectangle 7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6" name="Rectangle 7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7" name="Rectangle 7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8" name="Rectangle 7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9" name="Rectangle 7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0" name="Rectangle 7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1" name="Rectangle 7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2" name="Rectangle 7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23" name="Group 722"/>
          <p:cNvGrpSpPr/>
          <p:nvPr/>
        </p:nvGrpSpPr>
        <p:grpSpPr>
          <a:xfrm>
            <a:off x="5088449" y="3799107"/>
            <a:ext cx="1305305" cy="103050"/>
            <a:chOff x="845547" y="4689072"/>
            <a:chExt cx="3380509" cy="299262"/>
          </a:xfrm>
        </p:grpSpPr>
        <p:sp>
          <p:nvSpPr>
            <p:cNvPr id="724" name="Rectangle 72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5" name="Rectangle 72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6" name="Rectangle 72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7" name="Oval 72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8" name="Oval 72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9" name="Oval 72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0" name="Oval 72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1" name="Rectangle 73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2" name="Rectangle 73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3" name="Rectangle 73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4" name="Rectangle 73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5" name="Rectangle 73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6" name="Rectangle 73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7" name="Rectangle 73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8" name="Rectangle 73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9" name="Rectangle 73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0" name="Rectangle 73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1" name="Rectangle 74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2" name="Rectangle 74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43" name="Group 742"/>
          <p:cNvGrpSpPr/>
          <p:nvPr/>
        </p:nvGrpSpPr>
        <p:grpSpPr>
          <a:xfrm>
            <a:off x="5088449" y="3688694"/>
            <a:ext cx="1305305" cy="103050"/>
            <a:chOff x="845547" y="4689072"/>
            <a:chExt cx="3380509" cy="299262"/>
          </a:xfrm>
        </p:grpSpPr>
        <p:sp>
          <p:nvSpPr>
            <p:cNvPr id="744" name="Rectangle 74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5" name="Rectangle 74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6" name="Rectangle 74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7" name="Oval 74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8" name="Oval 74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9" name="Oval 74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0" name="Oval 74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1" name="Rectangle 75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2" name="Rectangle 75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3" name="Rectangle 75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4" name="Rectangle 75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5" name="Rectangle 75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6" name="Rectangle 75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7" name="Rectangle 75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8" name="Rectangle 75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9" name="Rectangle 75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0" name="Rectangle 75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1" name="Rectangle 76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2" name="Rectangle 76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63" name="Group 762"/>
          <p:cNvGrpSpPr/>
          <p:nvPr/>
        </p:nvGrpSpPr>
        <p:grpSpPr>
          <a:xfrm>
            <a:off x="5088449" y="3578280"/>
            <a:ext cx="1305305" cy="103050"/>
            <a:chOff x="845547" y="4689072"/>
            <a:chExt cx="3380509" cy="299262"/>
          </a:xfrm>
        </p:grpSpPr>
        <p:sp>
          <p:nvSpPr>
            <p:cNvPr id="764" name="Rectangle 76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5" name="Rectangle 76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6" name="Rectangle 76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7" name="Oval 76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8" name="Oval 76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9" name="Oval 76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0" name="Oval 76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1" name="Rectangle 77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2" name="Rectangle 77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3" name="Rectangle 77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4" name="Rectangle 77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5" name="Rectangle 77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6" name="Rectangle 77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7" name="Rectangle 77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8" name="Rectangle 77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9" name="Rectangle 77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0" name="Rectangle 77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1" name="Rectangle 78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2" name="Rectangle 78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83" name="Group 782"/>
          <p:cNvGrpSpPr/>
          <p:nvPr/>
        </p:nvGrpSpPr>
        <p:grpSpPr>
          <a:xfrm>
            <a:off x="5088449" y="3467867"/>
            <a:ext cx="1305305" cy="103050"/>
            <a:chOff x="845547" y="4689072"/>
            <a:chExt cx="3380509" cy="299262"/>
          </a:xfrm>
        </p:grpSpPr>
        <p:sp>
          <p:nvSpPr>
            <p:cNvPr id="784" name="Rectangle 7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5" name="Rectangle 7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6" name="Rectangle 7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7" name="Oval 7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8" name="Oval 7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9" name="Oval 7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0" name="Oval 7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1" name="Rectangle 7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2" name="Rectangle 7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3" name="Rectangle 7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4" name="Rectangle 7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5" name="Rectangle 7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6" name="Rectangle 7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7" name="Rectangle 7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8" name="Rectangle 7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9" name="Rectangle 7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0" name="Rectangle 7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1" name="Rectangle 8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2" name="Rectangle 8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03" name="Group 802"/>
          <p:cNvGrpSpPr/>
          <p:nvPr/>
        </p:nvGrpSpPr>
        <p:grpSpPr>
          <a:xfrm>
            <a:off x="5088449" y="3357454"/>
            <a:ext cx="1305305" cy="103050"/>
            <a:chOff x="845547" y="4689072"/>
            <a:chExt cx="3380509" cy="299262"/>
          </a:xfrm>
        </p:grpSpPr>
        <p:sp>
          <p:nvSpPr>
            <p:cNvPr id="804" name="Rectangle 8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5" name="Rectangle 8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6" name="Rectangle 8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7" name="Oval 8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8" name="Oval 8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9" name="Oval 8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0" name="Oval 8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1" name="Rectangle 8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2" name="Rectangle 8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3" name="Rectangle 8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4" name="Rectangle 8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5" name="Rectangle 8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6" name="Rectangle 8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7" name="Rectangle 8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8" name="Rectangle 8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9" name="Rectangle 8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0" name="Rectangle 8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1" name="Rectangle 8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2" name="Rectangle 8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23" name="Group 822"/>
          <p:cNvGrpSpPr/>
          <p:nvPr/>
        </p:nvGrpSpPr>
        <p:grpSpPr>
          <a:xfrm>
            <a:off x="5088449" y="3247041"/>
            <a:ext cx="1305305" cy="103050"/>
            <a:chOff x="845547" y="4689072"/>
            <a:chExt cx="3380509" cy="299262"/>
          </a:xfrm>
        </p:grpSpPr>
        <p:sp>
          <p:nvSpPr>
            <p:cNvPr id="824" name="Rectangle 82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5" name="Rectangle 82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6" name="Rectangle 82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7" name="Oval 82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8" name="Oval 82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9" name="Oval 82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0" name="Oval 82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1" name="Rectangle 83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2" name="Rectangle 83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3" name="Rectangle 83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4" name="Rectangle 83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5" name="Rectangle 83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6" name="Rectangle 83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7" name="Rectangle 83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8" name="Rectangle 83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9" name="Rectangle 83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0" name="Rectangle 83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1" name="Rectangle 84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2" name="Rectangle 84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43" name="Group 842"/>
          <p:cNvGrpSpPr/>
          <p:nvPr/>
        </p:nvGrpSpPr>
        <p:grpSpPr>
          <a:xfrm>
            <a:off x="5088449" y="3136627"/>
            <a:ext cx="1305305" cy="103050"/>
            <a:chOff x="845547" y="4689072"/>
            <a:chExt cx="3380509" cy="299262"/>
          </a:xfrm>
        </p:grpSpPr>
        <p:sp>
          <p:nvSpPr>
            <p:cNvPr id="844" name="Rectangle 84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5" name="Rectangle 84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6" name="Rectangle 84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7" name="Oval 84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8" name="Oval 84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9" name="Oval 84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0" name="Oval 84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1" name="Rectangle 85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2" name="Rectangle 85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3" name="Rectangle 85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4" name="Rectangle 85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5" name="Rectangle 85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6" name="Rectangle 85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7" name="Rectangle 85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8" name="Rectangle 85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9" name="Rectangle 85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0" name="Rectangle 85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1" name="Rectangle 86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2" name="Rectangle 86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63" name="Group 862"/>
          <p:cNvGrpSpPr/>
          <p:nvPr/>
        </p:nvGrpSpPr>
        <p:grpSpPr>
          <a:xfrm>
            <a:off x="5088449" y="3026214"/>
            <a:ext cx="1305305" cy="103050"/>
            <a:chOff x="845547" y="4689072"/>
            <a:chExt cx="3380509" cy="299262"/>
          </a:xfrm>
        </p:grpSpPr>
        <p:sp>
          <p:nvSpPr>
            <p:cNvPr id="864" name="Rectangle 86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5" name="Rectangle 86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6" name="Rectangle 86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7" name="Oval 86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8" name="Oval 86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9" name="Oval 86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0" name="Oval 86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1" name="Rectangle 87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2" name="Rectangle 87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3" name="Rectangle 87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4" name="Rectangle 87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5" name="Rectangle 87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6" name="Rectangle 87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7" name="Rectangle 87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8" name="Rectangle 87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9" name="Rectangle 87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0" name="Rectangle 87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1" name="Rectangle 88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2" name="Rectangle 88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83" name="Group 882"/>
          <p:cNvGrpSpPr/>
          <p:nvPr/>
        </p:nvGrpSpPr>
        <p:grpSpPr>
          <a:xfrm>
            <a:off x="5088449" y="2915801"/>
            <a:ext cx="1305305" cy="103050"/>
            <a:chOff x="845547" y="4689072"/>
            <a:chExt cx="3380509" cy="299262"/>
          </a:xfrm>
        </p:grpSpPr>
        <p:sp>
          <p:nvSpPr>
            <p:cNvPr id="884" name="Rectangle 8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5" name="Rectangle 8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6" name="Rectangle 8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7" name="Oval 8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8" name="Oval 8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9" name="Oval 8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0" name="Oval 8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1" name="Rectangle 8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2" name="Rectangle 8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3" name="Rectangle 8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4" name="Rectangle 8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5" name="Rectangle 8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6" name="Rectangle 8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7" name="Rectangle 8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8" name="Rectangle 8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9" name="Rectangle 8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0" name="Rectangle 8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1" name="Rectangle 9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2" name="Rectangle 9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03" name="Group 902"/>
          <p:cNvGrpSpPr/>
          <p:nvPr/>
        </p:nvGrpSpPr>
        <p:grpSpPr>
          <a:xfrm>
            <a:off x="5088449" y="2805388"/>
            <a:ext cx="1305305" cy="103050"/>
            <a:chOff x="845547" y="4689072"/>
            <a:chExt cx="3380509" cy="299262"/>
          </a:xfrm>
        </p:grpSpPr>
        <p:sp>
          <p:nvSpPr>
            <p:cNvPr id="904" name="Rectangle 9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5" name="Rectangle 9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6" name="Rectangle 9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7" name="Oval 9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8" name="Oval 9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9" name="Oval 9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0" name="Oval 9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1" name="Rectangle 9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2" name="Rectangle 9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3" name="Rectangle 9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4" name="Rectangle 9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5" name="Rectangle 9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6" name="Rectangle 9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7" name="Rectangle 9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8" name="Rectangle 9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9" name="Rectangle 9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0" name="Rectangle 9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1" name="Rectangle 9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2" name="Rectangle 9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26" name="Group 925"/>
          <p:cNvGrpSpPr/>
          <p:nvPr/>
        </p:nvGrpSpPr>
        <p:grpSpPr>
          <a:xfrm>
            <a:off x="5097760" y="2224816"/>
            <a:ext cx="1305305" cy="103050"/>
            <a:chOff x="3615172" y="4825668"/>
            <a:chExt cx="1305305" cy="103050"/>
          </a:xfrm>
        </p:grpSpPr>
        <p:sp>
          <p:nvSpPr>
            <p:cNvPr id="927" name="Rectangle 926"/>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8" name="Rectangle 927"/>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9" name="Rectangle 928"/>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0" name="Oval 929"/>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1" name="Oval 930"/>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2" name="Oval 931"/>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3" name="Oval 932"/>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4" name="Rectangle 933"/>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5" name="Rectangle 934"/>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6" name="Rectangle 935"/>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7" name="Rectangle 936"/>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8" name="Rectangle 937"/>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9" name="Rectangle 938"/>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0" name="Rectangle 939"/>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1" name="Rectangle 940"/>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2" name="Rectangle 941"/>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3" name="Rectangle 942"/>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4" name="Rectangle 943"/>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5" name="Rectangle 944"/>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6" name="Rectangle 945"/>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7" name="Rectangle 946"/>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8" name="Rectangle 947"/>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9" name="Rectangle 948"/>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0" name="Rectangle 949"/>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1" name="Rectangle 950"/>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2" name="Rectangle 951"/>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3" name="Rectangle 952"/>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4" name="Rectangle 953"/>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5" name="Rectangle 954"/>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6" name="Rectangle 955"/>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7" name="Rectangle 956"/>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8" name="Rectangle 957"/>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9" name="Rectangle 958"/>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0" name="Rectangle 959"/>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1" name="Rectangle 960"/>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2" name="Rectangle 961"/>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3" name="Rectangle 962"/>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4" name="Rectangle 963"/>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5" name="Rectangle 964"/>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6" name="Rectangle 965"/>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7" name="Rectangle 966"/>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8" name="Rectangle 967"/>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9" name="Rectangle 968"/>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0" name="Rectangle 969"/>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1" name="Rectangle 970"/>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2" name="Rectangle 971"/>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3" name="Rectangle 972"/>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4" name="Rectangle 973"/>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5" name="Rectangle 974"/>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6" name="Rectangle 975"/>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7" name="Rectangle 976"/>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80" name="Rounded Rectangle 979"/>
          <p:cNvSpPr/>
          <p:nvPr/>
        </p:nvSpPr>
        <p:spPr>
          <a:xfrm>
            <a:off x="6128913" y="2101174"/>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990" name="Straight Connector 989"/>
          <p:cNvCxnSpPr/>
          <p:nvPr/>
        </p:nvCxnSpPr>
        <p:spPr>
          <a:xfrm flipH="1" flipV="1">
            <a:off x="5310397"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cxnSp>
        <p:nvCxnSpPr>
          <p:cNvPr id="991" name="Straight Connector 990"/>
          <p:cNvCxnSpPr/>
          <p:nvPr/>
        </p:nvCxnSpPr>
        <p:spPr>
          <a:xfrm flipH="1" flipV="1">
            <a:off x="5511849"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996" name="Rounded Rectangle 995"/>
          <p:cNvSpPr/>
          <p:nvPr/>
        </p:nvSpPr>
        <p:spPr>
          <a:xfrm>
            <a:off x="5220798" y="2306821"/>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97" name="Rounded Rectangle 996"/>
          <p:cNvSpPr/>
          <p:nvPr/>
        </p:nvSpPr>
        <p:spPr>
          <a:xfrm>
            <a:off x="5426676" y="2306821"/>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195" name="Rectangle 1194"/>
          <p:cNvSpPr/>
          <p:nvPr/>
        </p:nvSpPr>
        <p:spPr bwMode="auto">
          <a:xfrm>
            <a:off x="7465196" y="2172917"/>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6" name="Rectangle 1195"/>
          <p:cNvSpPr/>
          <p:nvPr/>
        </p:nvSpPr>
        <p:spPr bwMode="auto">
          <a:xfrm>
            <a:off x="7465196" y="4162131"/>
            <a:ext cx="1374005" cy="159020"/>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197" name="Group 1196"/>
          <p:cNvGrpSpPr/>
          <p:nvPr/>
        </p:nvGrpSpPr>
        <p:grpSpPr>
          <a:xfrm>
            <a:off x="7484107" y="4020484"/>
            <a:ext cx="1305305" cy="103050"/>
            <a:chOff x="845547" y="4689072"/>
            <a:chExt cx="3380509" cy="299262"/>
          </a:xfrm>
        </p:grpSpPr>
        <p:sp>
          <p:nvSpPr>
            <p:cNvPr id="1198" name="Rectangle 11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9" name="Rectangle 11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0" name="Rectangle 11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1" name="Oval 12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2" name="Oval 12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3" name="Oval 12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4" name="Oval 12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5" name="Rectangle 12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6" name="Rectangle 12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7" name="Rectangle 12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8" name="Rectangle 12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9" name="Rectangle 12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0" name="Rectangle 12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1" name="Rectangle 12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2" name="Rectangle 12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3" name="Rectangle 12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4" name="Rectangle 12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5" name="Rectangle 12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6" name="Rectangle 12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17" name="Group 1216"/>
          <p:cNvGrpSpPr/>
          <p:nvPr/>
        </p:nvGrpSpPr>
        <p:grpSpPr>
          <a:xfrm>
            <a:off x="7484107" y="3910071"/>
            <a:ext cx="1305305" cy="103050"/>
            <a:chOff x="845547" y="4689072"/>
            <a:chExt cx="3380509" cy="299262"/>
          </a:xfrm>
        </p:grpSpPr>
        <p:sp>
          <p:nvSpPr>
            <p:cNvPr id="1218" name="Rectangle 12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9" name="Rectangle 12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0" name="Rectangle 12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1" name="Oval 12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2" name="Oval 12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3" name="Oval 12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4" name="Oval 12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5" name="Rectangle 12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6" name="Rectangle 12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7" name="Rectangle 12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8" name="Rectangle 12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9" name="Rectangle 12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0" name="Rectangle 12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1" name="Rectangle 12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2" name="Rectangle 12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3" name="Rectangle 12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4" name="Rectangle 12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5" name="Rectangle 12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6" name="Rectangle 12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37" name="Group 1236"/>
          <p:cNvGrpSpPr/>
          <p:nvPr/>
        </p:nvGrpSpPr>
        <p:grpSpPr>
          <a:xfrm>
            <a:off x="7484107" y="3799658"/>
            <a:ext cx="1305305" cy="103050"/>
            <a:chOff x="845547" y="4689072"/>
            <a:chExt cx="3380509" cy="299262"/>
          </a:xfrm>
        </p:grpSpPr>
        <p:sp>
          <p:nvSpPr>
            <p:cNvPr id="1238" name="Rectangle 123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9" name="Rectangle 123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0" name="Rectangle 123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1" name="Oval 124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2" name="Oval 124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3" name="Oval 124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4" name="Oval 124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5" name="Rectangle 124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6" name="Rectangle 124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7" name="Rectangle 124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8" name="Rectangle 124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9" name="Rectangle 124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0" name="Rectangle 124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1" name="Rectangle 125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2" name="Rectangle 125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3" name="Rectangle 125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4" name="Rectangle 125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5" name="Rectangle 125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6" name="Rectangle 125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57" name="Group 1256"/>
          <p:cNvGrpSpPr/>
          <p:nvPr/>
        </p:nvGrpSpPr>
        <p:grpSpPr>
          <a:xfrm>
            <a:off x="7484107" y="3689245"/>
            <a:ext cx="1305305" cy="103050"/>
            <a:chOff x="845547" y="4689072"/>
            <a:chExt cx="3380509" cy="299262"/>
          </a:xfrm>
        </p:grpSpPr>
        <p:sp>
          <p:nvSpPr>
            <p:cNvPr id="1258" name="Rectangle 125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9" name="Rectangle 125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0" name="Rectangle 125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1" name="Oval 126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2" name="Oval 126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3" name="Oval 126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4" name="Oval 126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5" name="Rectangle 126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6" name="Rectangle 126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7" name="Rectangle 126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8" name="Rectangle 126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9" name="Rectangle 126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0" name="Rectangle 126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1" name="Rectangle 127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2" name="Rectangle 127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3" name="Rectangle 127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4" name="Rectangle 127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5" name="Rectangle 127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6" name="Rectangle 127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77" name="Group 1276"/>
          <p:cNvGrpSpPr/>
          <p:nvPr/>
        </p:nvGrpSpPr>
        <p:grpSpPr>
          <a:xfrm>
            <a:off x="7484107" y="3578831"/>
            <a:ext cx="1305305" cy="103050"/>
            <a:chOff x="845547" y="4689072"/>
            <a:chExt cx="3380509" cy="299262"/>
          </a:xfrm>
        </p:grpSpPr>
        <p:sp>
          <p:nvSpPr>
            <p:cNvPr id="1278" name="Rectangle 127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9" name="Rectangle 127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0" name="Rectangle 127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1" name="Oval 128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2" name="Oval 128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3" name="Oval 128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4" name="Oval 128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5" name="Rectangle 128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6" name="Rectangle 128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7" name="Rectangle 128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8" name="Rectangle 128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9" name="Rectangle 128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0" name="Rectangle 128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1" name="Rectangle 129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2" name="Rectangle 129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3" name="Rectangle 129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4" name="Rectangle 129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5" name="Rectangle 129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6" name="Rectangle 129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97" name="Group 1296"/>
          <p:cNvGrpSpPr/>
          <p:nvPr/>
        </p:nvGrpSpPr>
        <p:grpSpPr>
          <a:xfrm>
            <a:off x="7484107" y="3468418"/>
            <a:ext cx="1305305" cy="103050"/>
            <a:chOff x="845547" y="4689072"/>
            <a:chExt cx="3380509" cy="299262"/>
          </a:xfrm>
        </p:grpSpPr>
        <p:sp>
          <p:nvSpPr>
            <p:cNvPr id="1298" name="Rectangle 12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9" name="Rectangle 12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0" name="Rectangle 12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1" name="Oval 13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2" name="Oval 13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3" name="Oval 13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4" name="Oval 13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5" name="Rectangle 13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6" name="Rectangle 13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7" name="Rectangle 13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8" name="Rectangle 13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9" name="Rectangle 13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0" name="Rectangle 13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1" name="Rectangle 13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2" name="Rectangle 13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3" name="Rectangle 13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4" name="Rectangle 13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5" name="Rectangle 13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6" name="Rectangle 13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17" name="Group 1316"/>
          <p:cNvGrpSpPr/>
          <p:nvPr/>
        </p:nvGrpSpPr>
        <p:grpSpPr>
          <a:xfrm>
            <a:off x="7484107" y="3358005"/>
            <a:ext cx="1305305" cy="103050"/>
            <a:chOff x="845547" y="4689072"/>
            <a:chExt cx="3380509" cy="299262"/>
          </a:xfrm>
        </p:grpSpPr>
        <p:sp>
          <p:nvSpPr>
            <p:cNvPr id="1318" name="Rectangle 13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9" name="Rectangle 13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0" name="Rectangle 13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1" name="Oval 13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2" name="Oval 13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3" name="Oval 13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4" name="Oval 13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5" name="Rectangle 13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6" name="Rectangle 13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7" name="Rectangle 13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8" name="Rectangle 13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9" name="Rectangle 13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0" name="Rectangle 13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1" name="Rectangle 13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2" name="Rectangle 13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3" name="Rectangle 13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4" name="Rectangle 13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5" name="Rectangle 13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6" name="Rectangle 13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37" name="Group 1336"/>
          <p:cNvGrpSpPr/>
          <p:nvPr/>
        </p:nvGrpSpPr>
        <p:grpSpPr>
          <a:xfrm>
            <a:off x="7484107" y="3247592"/>
            <a:ext cx="1305305" cy="103050"/>
            <a:chOff x="845547" y="4689072"/>
            <a:chExt cx="3380509" cy="299262"/>
          </a:xfrm>
        </p:grpSpPr>
        <p:sp>
          <p:nvSpPr>
            <p:cNvPr id="1338" name="Rectangle 133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9" name="Rectangle 133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0" name="Rectangle 133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1" name="Oval 134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2" name="Oval 134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3" name="Oval 134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4" name="Oval 134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5" name="Rectangle 134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6" name="Rectangle 134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7" name="Rectangle 134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8" name="Rectangle 134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9" name="Rectangle 134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0" name="Rectangle 134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1" name="Rectangle 135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2" name="Rectangle 135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3" name="Rectangle 135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4" name="Rectangle 135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5" name="Rectangle 135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6" name="Rectangle 135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57" name="Group 1356"/>
          <p:cNvGrpSpPr/>
          <p:nvPr/>
        </p:nvGrpSpPr>
        <p:grpSpPr>
          <a:xfrm>
            <a:off x="7484107" y="3137178"/>
            <a:ext cx="1305305" cy="103050"/>
            <a:chOff x="845547" y="4689072"/>
            <a:chExt cx="3380509" cy="299262"/>
          </a:xfrm>
        </p:grpSpPr>
        <p:sp>
          <p:nvSpPr>
            <p:cNvPr id="1358" name="Rectangle 135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9" name="Rectangle 135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0" name="Rectangle 135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1" name="Oval 136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2" name="Oval 136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3" name="Oval 136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4" name="Oval 136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5" name="Rectangle 136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6" name="Rectangle 136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7" name="Rectangle 136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8" name="Rectangle 136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9" name="Rectangle 136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0" name="Rectangle 136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1" name="Rectangle 137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2" name="Rectangle 137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3" name="Rectangle 137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4" name="Rectangle 137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5" name="Rectangle 137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6" name="Rectangle 137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77" name="Group 1376"/>
          <p:cNvGrpSpPr/>
          <p:nvPr/>
        </p:nvGrpSpPr>
        <p:grpSpPr>
          <a:xfrm>
            <a:off x="7484107" y="3026765"/>
            <a:ext cx="1305305" cy="103050"/>
            <a:chOff x="845547" y="4689072"/>
            <a:chExt cx="3380509" cy="299262"/>
          </a:xfrm>
        </p:grpSpPr>
        <p:sp>
          <p:nvSpPr>
            <p:cNvPr id="1378" name="Rectangle 137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9" name="Rectangle 137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0" name="Rectangle 137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1" name="Oval 138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2" name="Oval 138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3" name="Oval 138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4" name="Oval 138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5" name="Rectangle 138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6" name="Rectangle 138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7" name="Rectangle 138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8" name="Rectangle 138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9" name="Rectangle 138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0" name="Rectangle 138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1" name="Rectangle 139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2" name="Rectangle 139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3" name="Rectangle 139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4" name="Rectangle 139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5" name="Rectangle 139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6" name="Rectangle 139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97" name="Group 1396"/>
          <p:cNvGrpSpPr/>
          <p:nvPr/>
        </p:nvGrpSpPr>
        <p:grpSpPr>
          <a:xfrm>
            <a:off x="7484107" y="2916352"/>
            <a:ext cx="1305305" cy="103050"/>
            <a:chOff x="845547" y="4689072"/>
            <a:chExt cx="3380509" cy="299262"/>
          </a:xfrm>
        </p:grpSpPr>
        <p:sp>
          <p:nvSpPr>
            <p:cNvPr id="1398" name="Rectangle 13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9" name="Rectangle 13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0" name="Rectangle 13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1" name="Oval 14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2" name="Oval 14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3" name="Oval 14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4" name="Oval 14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5" name="Rectangle 14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6" name="Rectangle 14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7" name="Rectangle 14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8" name="Rectangle 14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9" name="Rectangle 14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0" name="Rectangle 14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1" name="Rectangle 14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2" name="Rectangle 14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3" name="Rectangle 14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4" name="Rectangle 14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5" name="Rectangle 14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6" name="Rectangle 14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17" name="Group 1416"/>
          <p:cNvGrpSpPr/>
          <p:nvPr/>
        </p:nvGrpSpPr>
        <p:grpSpPr>
          <a:xfrm>
            <a:off x="7484107" y="2805939"/>
            <a:ext cx="1305305" cy="103050"/>
            <a:chOff x="845547" y="4689072"/>
            <a:chExt cx="3380509" cy="299262"/>
          </a:xfrm>
        </p:grpSpPr>
        <p:sp>
          <p:nvSpPr>
            <p:cNvPr id="1418" name="Rectangle 14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9" name="Rectangle 14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0" name="Rectangle 14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1" name="Oval 14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2" name="Oval 14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3" name="Oval 14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4" name="Oval 14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5" name="Rectangle 14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6" name="Rectangle 14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7" name="Rectangle 14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8" name="Rectangle 14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9" name="Rectangle 14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0" name="Rectangle 14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1" name="Rectangle 14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2" name="Rectangle 14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3" name="Rectangle 14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4" name="Rectangle 14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5" name="Rectangle 14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6" name="Rectangle 14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40" name="Group 1439"/>
          <p:cNvGrpSpPr/>
          <p:nvPr/>
        </p:nvGrpSpPr>
        <p:grpSpPr>
          <a:xfrm>
            <a:off x="7493419" y="2225367"/>
            <a:ext cx="1305305" cy="103050"/>
            <a:chOff x="3615172" y="4825668"/>
            <a:chExt cx="1305305" cy="103050"/>
          </a:xfrm>
        </p:grpSpPr>
        <p:sp>
          <p:nvSpPr>
            <p:cNvPr id="1441" name="Rectangle 1440"/>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2" name="Rectangle 1441"/>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3" name="Rectangle 1442"/>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4" name="Oval 1443"/>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5" name="Oval 1444"/>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6" name="Oval 1445"/>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7" name="Oval 1446"/>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8" name="Rectangle 1447"/>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9" name="Rectangle 1448"/>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0" name="Rectangle 1449"/>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1" name="Rectangle 1450"/>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2" name="Rectangle 1451"/>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3" name="Rectangle 1452"/>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4" name="Rectangle 1453"/>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5" name="Rectangle 1454"/>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6" name="Rectangle 1455"/>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7" name="Rectangle 1456"/>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8" name="Rectangle 1457"/>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9" name="Rectangle 1458"/>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0" name="Rectangle 1459"/>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1" name="Rectangle 1460"/>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2" name="Rectangle 1461"/>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3" name="Rectangle 1462"/>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4" name="Rectangle 1463"/>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5" name="Rectangle 1464"/>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6" name="Rectangle 1465"/>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7" name="Rectangle 1466"/>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8" name="Rectangle 1467"/>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9" name="Rectangle 1468"/>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0" name="Rectangle 1469"/>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1" name="Rectangle 1470"/>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2" name="Rectangle 1471"/>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3" name="Rectangle 1472"/>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4" name="Rectangle 1473"/>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5" name="Rectangle 1474"/>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6" name="Rectangle 1475"/>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7" name="Rectangle 1476"/>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8" name="Rectangle 1477"/>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9" name="Rectangle 1478"/>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0" name="Rectangle 1479"/>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1" name="Rectangle 1480"/>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2" name="Rectangle 1481"/>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3" name="Rectangle 1482"/>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4" name="Rectangle 1483"/>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5" name="Rectangle 1484"/>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6" name="Rectangle 1485"/>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7" name="Rectangle 1486"/>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8" name="Rectangle 1487"/>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9" name="Rectangle 1488"/>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0" name="Rectangle 1489"/>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1" name="Rectangle 1490"/>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494" name="Rounded Rectangle 1493"/>
          <p:cNvSpPr/>
          <p:nvPr/>
        </p:nvSpPr>
        <p:spPr>
          <a:xfrm>
            <a:off x="8520396" y="2101725"/>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1505" name="Straight Connector 1504"/>
          <p:cNvCxnSpPr/>
          <p:nvPr/>
        </p:nvCxnSpPr>
        <p:spPr>
          <a:xfrm flipH="1" flipV="1">
            <a:off x="7826162" y="2315347"/>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cxnSp>
        <p:nvCxnSpPr>
          <p:cNvPr id="1506" name="Straight Connector 1505"/>
          <p:cNvCxnSpPr/>
          <p:nvPr/>
        </p:nvCxnSpPr>
        <p:spPr>
          <a:xfrm flipH="1" flipV="1">
            <a:off x="8043749" y="2315347"/>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511" name="Rounded Rectangle 1510"/>
          <p:cNvSpPr/>
          <p:nvPr/>
        </p:nvSpPr>
        <p:spPr>
          <a:xfrm>
            <a:off x="7740989" y="2307372"/>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12" name="Rounded Rectangle 1511"/>
          <p:cNvSpPr/>
          <p:nvPr/>
        </p:nvSpPr>
        <p:spPr>
          <a:xfrm>
            <a:off x="7964681" y="2307372"/>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496" name="Rounded Rectangle 1495"/>
          <p:cNvSpPr/>
          <p:nvPr/>
        </p:nvSpPr>
        <p:spPr>
          <a:xfrm>
            <a:off x="619303" y="165898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497" name="TextBox 1496"/>
          <p:cNvSpPr txBox="1"/>
          <p:nvPr/>
        </p:nvSpPr>
        <p:spPr>
          <a:xfrm>
            <a:off x="798418" y="1564985"/>
            <a:ext cx="1770028" cy="338550"/>
          </a:xfrm>
          <a:prstGeom prst="rect">
            <a:avLst/>
          </a:prstGeom>
          <a:noFill/>
        </p:spPr>
        <p:txBody>
          <a:bodyPr wrap="none" lIns="91436" tIns="45718" rIns="91436" bIns="45718" rtlCol="0">
            <a:spAutoFit/>
          </a:bodyPr>
          <a:lstStyle/>
          <a:p>
            <a:pPr defTabSz="685891">
              <a:defRPr/>
            </a:pPr>
            <a:r>
              <a:rPr lang="en-US" sz="1600" kern="0" dirty="0" smtClean="0">
                <a:solidFill>
                  <a:srgbClr val="FFFFFF"/>
                </a:solidFill>
              </a:rPr>
              <a:t>Provider Network</a:t>
            </a:r>
            <a:endParaRPr lang="en-US" sz="1600" kern="0" dirty="0">
              <a:solidFill>
                <a:srgbClr val="FFFFFF"/>
              </a:solidFill>
            </a:endParaRPr>
          </a:p>
        </p:txBody>
      </p:sp>
      <p:sp>
        <p:nvSpPr>
          <p:cNvPr id="1498" name="Rounded Rectangle 1497"/>
          <p:cNvSpPr/>
          <p:nvPr/>
        </p:nvSpPr>
        <p:spPr bwMode="auto">
          <a:xfrm>
            <a:off x="3373313" y="3077415"/>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03" name="Rounded Rectangle 1502"/>
          <p:cNvSpPr/>
          <p:nvPr/>
        </p:nvSpPr>
        <p:spPr bwMode="auto">
          <a:xfrm>
            <a:off x="3762626" y="3077415"/>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07" name="Rounded Rectangle 1506"/>
          <p:cNvSpPr/>
          <p:nvPr/>
        </p:nvSpPr>
        <p:spPr bwMode="auto">
          <a:xfrm>
            <a:off x="3401677" y="3421077"/>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15" name="Rounded Rectangle 1514"/>
          <p:cNvSpPr/>
          <p:nvPr/>
        </p:nvSpPr>
        <p:spPr bwMode="auto">
          <a:xfrm>
            <a:off x="4179274" y="3421077"/>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20" name="Rounded Rectangle 1519"/>
          <p:cNvSpPr/>
          <p:nvPr/>
        </p:nvSpPr>
        <p:spPr bwMode="auto">
          <a:xfrm>
            <a:off x="3785486" y="3421077"/>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21" name="Rounded Rectangle 1520"/>
          <p:cNvSpPr/>
          <p:nvPr/>
        </p:nvSpPr>
        <p:spPr bwMode="auto">
          <a:xfrm>
            <a:off x="4149972" y="3077415"/>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22" name="Rounded Rectangle 1521"/>
          <p:cNvSpPr/>
          <p:nvPr/>
        </p:nvSpPr>
        <p:spPr>
          <a:xfrm>
            <a:off x="3331444" y="304670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3" name="Rounded Rectangle 1522"/>
          <p:cNvSpPr/>
          <p:nvPr/>
        </p:nvSpPr>
        <p:spPr>
          <a:xfrm>
            <a:off x="3346076" y="3379826"/>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4" name="Rounded Rectangle 1523"/>
          <p:cNvSpPr/>
          <p:nvPr/>
        </p:nvSpPr>
        <p:spPr>
          <a:xfrm>
            <a:off x="3749778" y="3046700"/>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5" name="Rounded Rectangle 1524"/>
          <p:cNvSpPr/>
          <p:nvPr/>
        </p:nvSpPr>
        <p:spPr>
          <a:xfrm>
            <a:off x="4118083" y="304670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6" name="Rounded Rectangle 1525"/>
          <p:cNvSpPr/>
          <p:nvPr/>
        </p:nvSpPr>
        <p:spPr>
          <a:xfrm>
            <a:off x="4168231" y="3379826"/>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7" name="Rounded Rectangle 1526"/>
          <p:cNvSpPr/>
          <p:nvPr/>
        </p:nvSpPr>
        <p:spPr>
          <a:xfrm>
            <a:off x="3751391" y="3379826"/>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8" name="Rounded Rectangle 1527"/>
          <p:cNvSpPr/>
          <p:nvPr/>
        </p:nvSpPr>
        <p:spPr bwMode="auto">
          <a:xfrm>
            <a:off x="5229051" y="3069976"/>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29" name="Rounded Rectangle 1528"/>
          <p:cNvSpPr/>
          <p:nvPr/>
        </p:nvSpPr>
        <p:spPr bwMode="auto">
          <a:xfrm>
            <a:off x="5965486" y="3063066"/>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31" name="Rounded Rectangle 1530"/>
          <p:cNvSpPr/>
          <p:nvPr/>
        </p:nvSpPr>
        <p:spPr bwMode="auto">
          <a:xfrm>
            <a:off x="5593631" y="3062764"/>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33" name="Rounded Rectangle 1532"/>
          <p:cNvSpPr/>
          <p:nvPr/>
        </p:nvSpPr>
        <p:spPr>
          <a:xfrm>
            <a:off x="5187182" y="3036926"/>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35" name="Rounded Rectangle 1534"/>
          <p:cNvSpPr/>
          <p:nvPr/>
        </p:nvSpPr>
        <p:spPr>
          <a:xfrm>
            <a:off x="5952638" y="3030016"/>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36" name="Rounded Rectangle 1535"/>
          <p:cNvSpPr/>
          <p:nvPr/>
        </p:nvSpPr>
        <p:spPr>
          <a:xfrm>
            <a:off x="5582588" y="3029714"/>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38" name="Rounded Rectangle 1537"/>
          <p:cNvSpPr/>
          <p:nvPr/>
        </p:nvSpPr>
        <p:spPr bwMode="auto">
          <a:xfrm>
            <a:off x="8011264" y="3055007"/>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39" name="Rounded Rectangle 1538"/>
          <p:cNvSpPr/>
          <p:nvPr/>
        </p:nvSpPr>
        <p:spPr bwMode="auto">
          <a:xfrm>
            <a:off x="7638885" y="3055007"/>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40" name="Rounded Rectangle 1539"/>
          <p:cNvSpPr/>
          <p:nvPr/>
        </p:nvSpPr>
        <p:spPr bwMode="auto">
          <a:xfrm>
            <a:off x="8416482" y="3055007"/>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42" name="Rounded Rectangle 1541"/>
          <p:cNvSpPr/>
          <p:nvPr/>
        </p:nvSpPr>
        <p:spPr>
          <a:xfrm>
            <a:off x="7583284" y="3036926"/>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43" name="Rounded Rectangle 1542"/>
          <p:cNvSpPr/>
          <p:nvPr/>
        </p:nvSpPr>
        <p:spPr>
          <a:xfrm>
            <a:off x="7998416" y="3036926"/>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44" name="Rounded Rectangle 1543"/>
          <p:cNvSpPr/>
          <p:nvPr/>
        </p:nvSpPr>
        <p:spPr>
          <a:xfrm>
            <a:off x="8405439" y="3036926"/>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pic>
        <p:nvPicPr>
          <p:cNvPr id="1546" name="Picture 264" descr="C:\Users\bpjohns1\AppData\Local\Microsoft\Windows\Temporary Internet Files\Content.IE5\LNUVJ3TG\MC90043262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9745" y="2937844"/>
            <a:ext cx="266007" cy="266007"/>
          </a:xfrm>
          <a:prstGeom prst="rect">
            <a:avLst/>
          </a:prstGeom>
          <a:noFill/>
          <a:effectLst>
            <a:glow rad="101600">
              <a:srgbClr val="FFFFFF">
                <a:alpha val="60000"/>
              </a:srgbClr>
            </a:glow>
          </a:effectLst>
          <a:extLst>
            <a:ext uri="{909E8E84-426E-40DD-AFC4-6F175D3DCCD1}">
              <a14:hiddenFill xmlns:a14="http://schemas.microsoft.com/office/drawing/2010/main">
                <a:solidFill>
                  <a:srgbClr val="FFFFFF"/>
                </a:solidFill>
              </a14:hiddenFill>
            </a:ext>
          </a:extLst>
        </p:spPr>
      </p:pic>
      <p:pic>
        <p:nvPicPr>
          <p:cNvPr id="1547" name="Picture 264" descr="C:\Users\bpjohns1\AppData\Local\Microsoft\Windows\Temporary Internet Files\Content.IE5\LNUVJ3TG\MC90043262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6197" y="2983120"/>
            <a:ext cx="266007" cy="266007"/>
          </a:xfrm>
          <a:prstGeom prst="rect">
            <a:avLst/>
          </a:prstGeom>
          <a:noFill/>
          <a:effectLst>
            <a:glow rad="101600">
              <a:srgbClr val="FFFFFF">
                <a:alpha val="60000"/>
              </a:srgbClr>
            </a:glow>
          </a:effectLst>
          <a:extLst>
            <a:ext uri="{909E8E84-426E-40DD-AFC4-6F175D3DCCD1}">
              <a14:hiddenFill xmlns:a14="http://schemas.microsoft.com/office/drawing/2010/main">
                <a:solidFill>
                  <a:srgbClr val="FFFFFF"/>
                </a:solidFill>
              </a14:hiddenFill>
            </a:ext>
          </a:extLst>
        </p:spPr>
      </p:pic>
      <p:sp>
        <p:nvSpPr>
          <p:cNvPr id="1548" name="Rounded Rectangle 1547"/>
          <p:cNvSpPr/>
          <p:nvPr/>
        </p:nvSpPr>
        <p:spPr>
          <a:xfrm>
            <a:off x="162103" y="1886363"/>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49" name="Rounded Rectangle 1548"/>
          <p:cNvSpPr/>
          <p:nvPr/>
        </p:nvSpPr>
        <p:spPr>
          <a:xfrm>
            <a:off x="619303" y="1886363"/>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50" name="Rounded Rectangle 1549"/>
          <p:cNvSpPr/>
          <p:nvPr/>
        </p:nvSpPr>
        <p:spPr>
          <a:xfrm>
            <a:off x="390703" y="1886363"/>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51" name="TextBox 1550"/>
          <p:cNvSpPr txBox="1"/>
          <p:nvPr/>
        </p:nvSpPr>
        <p:spPr>
          <a:xfrm>
            <a:off x="798418" y="1829213"/>
            <a:ext cx="1968608" cy="338550"/>
          </a:xfrm>
          <a:prstGeom prst="rect">
            <a:avLst/>
          </a:prstGeom>
          <a:noFill/>
        </p:spPr>
        <p:txBody>
          <a:bodyPr wrap="none" lIns="91436" tIns="45718" rIns="91436" bIns="45718" rtlCol="0">
            <a:spAutoFit/>
          </a:bodyPr>
          <a:lstStyle/>
          <a:p>
            <a:pPr defTabSz="685891">
              <a:defRPr/>
            </a:pPr>
            <a:r>
              <a:rPr lang="en-US" sz="1600" dirty="0" smtClean="0">
                <a:solidFill>
                  <a:srgbClr val="FFFFFF"/>
                </a:solidFill>
              </a:rPr>
              <a:t>Encapsulated Traffic</a:t>
            </a:r>
            <a:endParaRPr lang="en-US" sz="1600" kern="0" dirty="0">
              <a:solidFill>
                <a:srgbClr val="FFFFFF"/>
              </a:solidFill>
            </a:endParaRPr>
          </a:p>
        </p:txBody>
      </p:sp>
      <p:sp>
        <p:nvSpPr>
          <p:cNvPr id="1552" name="Rounded Rectangle 1551"/>
          <p:cNvSpPr/>
          <p:nvPr/>
        </p:nvSpPr>
        <p:spPr>
          <a:xfrm>
            <a:off x="5273040" y="308610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53" name="Rounded Rectangle 1552"/>
          <p:cNvSpPr/>
          <p:nvPr/>
        </p:nvSpPr>
        <p:spPr>
          <a:xfrm>
            <a:off x="8488680" y="3110183"/>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438" name="Rounded Rectangle 1437"/>
          <p:cNvSpPr/>
          <p:nvPr/>
        </p:nvSpPr>
        <p:spPr>
          <a:xfrm>
            <a:off x="344983" y="2367092"/>
            <a:ext cx="2125843" cy="2150160"/>
          </a:xfrm>
          <a:prstGeom prst="roundRect">
            <a:avLst>
              <a:gd name="adj" fmla="val 7347"/>
            </a:avLst>
          </a:prstGeom>
          <a:solidFill>
            <a:srgbClr val="FFFFFF"/>
          </a:solidFill>
          <a:ln w="25400" cap="flat" cmpd="sng" algn="ctr">
            <a:solidFill>
              <a:srgbClr val="7030A0"/>
            </a:solidFill>
            <a:prstDash val="solid"/>
          </a:ln>
          <a:effectLst/>
        </p:spPr>
        <p:txBody>
          <a:bodyPr rtlCol="0" anchor="ctr"/>
          <a:lstStyle/>
          <a:p>
            <a:pPr algn="ctr" defTabSz="685891">
              <a:defRPr/>
            </a:pPr>
            <a:endParaRPr lang="en-US" sz="600" kern="0">
              <a:solidFill>
                <a:srgbClr val="FFFFFF"/>
              </a:solidFill>
              <a:latin typeface="Segoe UI"/>
            </a:endParaRPr>
          </a:p>
        </p:txBody>
      </p:sp>
      <p:sp>
        <p:nvSpPr>
          <p:cNvPr id="1439" name="TextBox 1438"/>
          <p:cNvSpPr txBox="1"/>
          <p:nvPr/>
        </p:nvSpPr>
        <p:spPr>
          <a:xfrm>
            <a:off x="748125" y="2664720"/>
            <a:ext cx="1061188" cy="627864"/>
          </a:xfrm>
          <a:prstGeom prst="rect">
            <a:avLst/>
          </a:prstGeom>
          <a:noFill/>
        </p:spPr>
        <p:txBody>
          <a:bodyPr wrap="none" lIns="0" tIns="0" rIns="0" bIns="0" rtlCol="0">
            <a:spAutoFit/>
          </a:bodyPr>
          <a:lstStyle/>
          <a:p>
            <a:pPr defTabSz="685891">
              <a:lnSpc>
                <a:spcPct val="85000"/>
              </a:lnSpc>
              <a:defRPr/>
            </a:pPr>
            <a:r>
              <a:rPr lang="en-US" sz="800" b="1" kern="0" dirty="0">
                <a:solidFill>
                  <a:srgbClr val="3366CC"/>
                </a:solidFill>
              </a:rPr>
              <a:t>Blue</a:t>
            </a:r>
          </a:p>
          <a:p>
            <a:pPr marL="60325" indent="-60325" defTabSz="685891">
              <a:lnSpc>
                <a:spcPct val="85000"/>
              </a:lnSpc>
              <a:buFont typeface="Arial" pitchFamily="34" charset="0"/>
              <a:buChar char="•"/>
              <a:defRPr/>
            </a:pPr>
            <a:r>
              <a:rPr lang="en-US" sz="800" b="1" kern="0" dirty="0">
                <a:solidFill>
                  <a:srgbClr val="3366CC"/>
                </a:solidFill>
              </a:rPr>
              <a:t>VM</a:t>
            </a:r>
            <a:r>
              <a:rPr lang="en-US" sz="800" b="1" kern="0" baseline="-25000" dirty="0">
                <a:solidFill>
                  <a:srgbClr val="3366CC"/>
                </a:solidFill>
              </a:rPr>
              <a:t>1</a:t>
            </a:r>
            <a:r>
              <a:rPr lang="en-US" sz="800" b="1" kern="0" dirty="0">
                <a:solidFill>
                  <a:srgbClr val="3366CC"/>
                </a:solidFill>
              </a:rPr>
              <a:t>: MAC</a:t>
            </a:r>
            <a:r>
              <a:rPr lang="en-US" sz="800" b="1" kern="0" baseline="-25000" dirty="0">
                <a:solidFill>
                  <a:srgbClr val="3366CC"/>
                </a:solidFill>
              </a:rPr>
              <a:t>1</a:t>
            </a:r>
            <a:r>
              <a:rPr lang="en-US" sz="800" b="1" kern="0" dirty="0">
                <a:solidFill>
                  <a:srgbClr val="3366CC"/>
                </a:solidFill>
              </a:rPr>
              <a:t>, CA</a:t>
            </a:r>
            <a:r>
              <a:rPr lang="en-US" sz="800" b="1" kern="0" baseline="-25000" dirty="0">
                <a:solidFill>
                  <a:srgbClr val="3366CC"/>
                </a:solidFill>
              </a:rPr>
              <a:t>1</a:t>
            </a:r>
            <a:r>
              <a:rPr lang="en-US" sz="800" b="1" kern="0" dirty="0">
                <a:solidFill>
                  <a:srgbClr val="3366CC"/>
                </a:solidFill>
              </a:rPr>
              <a:t>, PA</a:t>
            </a:r>
            <a:r>
              <a:rPr lang="en-US" sz="800" b="1" kern="0" baseline="-25000" dirty="0">
                <a:solidFill>
                  <a:srgbClr val="3366CC"/>
                </a:solidFill>
              </a:rPr>
              <a:t>1</a:t>
            </a:r>
            <a:endParaRPr lang="en-US" sz="800" b="1" kern="0" dirty="0">
              <a:solidFill>
                <a:srgbClr val="3366CC"/>
              </a:solidFill>
            </a:endParaRPr>
          </a:p>
          <a:p>
            <a:pPr marL="60325" indent="-60325" defTabSz="685891">
              <a:lnSpc>
                <a:spcPct val="85000"/>
              </a:lnSpc>
              <a:buFont typeface="Arial" pitchFamily="34" charset="0"/>
              <a:buChar char="•"/>
              <a:defRPr/>
            </a:pPr>
            <a:r>
              <a:rPr lang="en-US" sz="800" b="1" kern="0" dirty="0">
                <a:solidFill>
                  <a:srgbClr val="3366CC"/>
                </a:solidFill>
              </a:rPr>
              <a:t>VM</a:t>
            </a:r>
            <a:r>
              <a:rPr lang="en-US" sz="800" b="1" kern="0" baseline="-25000" dirty="0">
                <a:solidFill>
                  <a:srgbClr val="3366CC"/>
                </a:solidFill>
              </a:rPr>
              <a:t>2</a:t>
            </a:r>
            <a:r>
              <a:rPr lang="en-US" sz="800" b="1" kern="0" dirty="0">
                <a:solidFill>
                  <a:srgbClr val="3366CC"/>
                </a:solidFill>
              </a:rPr>
              <a:t>: MAC</a:t>
            </a:r>
            <a:r>
              <a:rPr lang="en-US" sz="800" b="1" kern="0" baseline="-25000" dirty="0">
                <a:solidFill>
                  <a:srgbClr val="3366CC"/>
                </a:solidFill>
              </a:rPr>
              <a:t>2</a:t>
            </a:r>
            <a:r>
              <a:rPr lang="en-US" sz="800" b="1" kern="0" dirty="0">
                <a:solidFill>
                  <a:srgbClr val="3366CC"/>
                </a:solidFill>
              </a:rPr>
              <a:t>, CA</a:t>
            </a:r>
            <a:r>
              <a:rPr lang="en-US" sz="800" b="1" kern="0" baseline="-25000" dirty="0">
                <a:solidFill>
                  <a:srgbClr val="3366CC"/>
                </a:solidFill>
              </a:rPr>
              <a:t>2</a:t>
            </a:r>
            <a:r>
              <a:rPr lang="en-US" sz="800" b="1" kern="0" dirty="0">
                <a:solidFill>
                  <a:srgbClr val="3366CC"/>
                </a:solidFill>
              </a:rPr>
              <a:t>, PA</a:t>
            </a:r>
            <a:r>
              <a:rPr lang="en-US" sz="800" b="1" kern="0" baseline="-25000" dirty="0">
                <a:solidFill>
                  <a:srgbClr val="3366CC"/>
                </a:solidFill>
              </a:rPr>
              <a:t>3</a:t>
            </a:r>
            <a:endParaRPr lang="en-US" sz="800" b="1" kern="0" dirty="0">
              <a:solidFill>
                <a:srgbClr val="3366CC"/>
              </a:solidFill>
            </a:endParaRPr>
          </a:p>
          <a:p>
            <a:pPr marL="60325" indent="-60325" defTabSz="685891">
              <a:lnSpc>
                <a:spcPct val="85000"/>
              </a:lnSpc>
              <a:buFont typeface="Arial" pitchFamily="34" charset="0"/>
              <a:buChar char="•"/>
              <a:defRPr/>
            </a:pPr>
            <a:r>
              <a:rPr lang="en-US" sz="800" b="1" kern="0" dirty="0">
                <a:solidFill>
                  <a:srgbClr val="3366CC"/>
                </a:solidFill>
              </a:rPr>
              <a:t>VM</a:t>
            </a:r>
            <a:r>
              <a:rPr lang="en-US" sz="800" b="1" kern="0" baseline="-25000" dirty="0">
                <a:solidFill>
                  <a:srgbClr val="3366CC"/>
                </a:solidFill>
              </a:rPr>
              <a:t>3</a:t>
            </a:r>
            <a:r>
              <a:rPr lang="en-US" sz="800" b="1" kern="0" dirty="0">
                <a:solidFill>
                  <a:srgbClr val="3366CC"/>
                </a:solidFill>
              </a:rPr>
              <a:t>: MAC</a:t>
            </a:r>
            <a:r>
              <a:rPr lang="en-US" sz="800" b="1" kern="0" baseline="-25000" dirty="0">
                <a:solidFill>
                  <a:srgbClr val="3366CC"/>
                </a:solidFill>
              </a:rPr>
              <a:t>3</a:t>
            </a:r>
            <a:r>
              <a:rPr lang="en-US" sz="800" b="1" kern="0" dirty="0">
                <a:solidFill>
                  <a:srgbClr val="3366CC"/>
                </a:solidFill>
              </a:rPr>
              <a:t>, CA</a:t>
            </a:r>
            <a:r>
              <a:rPr lang="en-US" sz="800" b="1" kern="0" baseline="-25000" dirty="0">
                <a:solidFill>
                  <a:srgbClr val="3366CC"/>
                </a:solidFill>
              </a:rPr>
              <a:t>3</a:t>
            </a:r>
            <a:r>
              <a:rPr lang="en-US" sz="800" b="1" kern="0" dirty="0">
                <a:solidFill>
                  <a:srgbClr val="3366CC"/>
                </a:solidFill>
              </a:rPr>
              <a:t>, </a:t>
            </a:r>
            <a:r>
              <a:rPr lang="en-US" sz="800" b="1" kern="0" dirty="0" smtClean="0">
                <a:solidFill>
                  <a:srgbClr val="3366CC"/>
                </a:solidFill>
              </a:rPr>
              <a:t>PA</a:t>
            </a:r>
            <a:r>
              <a:rPr lang="en-US" sz="800" b="1" kern="0" baseline="-25000" dirty="0" smtClean="0">
                <a:solidFill>
                  <a:srgbClr val="3366CC"/>
                </a:solidFill>
              </a:rPr>
              <a:t>5</a:t>
            </a:r>
          </a:p>
          <a:p>
            <a:pPr marL="60325" indent="-60325" defTabSz="685891">
              <a:lnSpc>
                <a:spcPct val="85000"/>
              </a:lnSpc>
              <a:buFont typeface="Arial" pitchFamily="34" charset="0"/>
              <a:buChar char="•"/>
              <a:defRPr/>
            </a:pPr>
            <a:r>
              <a:rPr lang="en-US" sz="800" b="1" kern="0" dirty="0" smtClean="0">
                <a:solidFill>
                  <a:srgbClr val="3366CC"/>
                </a:solidFill>
              </a:rPr>
              <a:t>VM</a:t>
            </a:r>
            <a:r>
              <a:rPr lang="en-US" sz="800" b="1" kern="0" baseline="-25000" dirty="0">
                <a:solidFill>
                  <a:srgbClr val="3366CC"/>
                </a:solidFill>
              </a:rPr>
              <a:t>4</a:t>
            </a:r>
            <a:r>
              <a:rPr lang="en-US" sz="800" b="1" kern="0" dirty="0" smtClean="0">
                <a:solidFill>
                  <a:srgbClr val="3366CC"/>
                </a:solidFill>
              </a:rPr>
              <a:t>: </a:t>
            </a:r>
            <a:r>
              <a:rPr lang="en-US" sz="800" b="1" kern="0" dirty="0">
                <a:solidFill>
                  <a:srgbClr val="3366CC"/>
                </a:solidFill>
              </a:rPr>
              <a:t>MAC</a:t>
            </a:r>
            <a:r>
              <a:rPr lang="en-US" sz="800" b="1" kern="0" baseline="-25000" dirty="0">
                <a:solidFill>
                  <a:srgbClr val="3366CC"/>
                </a:solidFill>
              </a:rPr>
              <a:t>1</a:t>
            </a:r>
            <a:r>
              <a:rPr lang="en-US" sz="800" b="1" kern="0" dirty="0">
                <a:solidFill>
                  <a:srgbClr val="3366CC"/>
                </a:solidFill>
              </a:rPr>
              <a:t>, </a:t>
            </a:r>
            <a:r>
              <a:rPr lang="en-US" sz="800" b="1" kern="0" dirty="0" smtClean="0">
                <a:solidFill>
                  <a:srgbClr val="3366CC"/>
                </a:solidFill>
              </a:rPr>
              <a:t>CA</a:t>
            </a:r>
            <a:r>
              <a:rPr lang="en-US" sz="800" b="1" kern="0" baseline="-25000" dirty="0" smtClean="0">
                <a:solidFill>
                  <a:srgbClr val="3366CC"/>
                </a:solidFill>
              </a:rPr>
              <a:t>4</a:t>
            </a:r>
            <a:r>
              <a:rPr lang="en-US" sz="800" b="1" kern="0" dirty="0" smtClean="0">
                <a:solidFill>
                  <a:srgbClr val="3366CC"/>
                </a:solidFill>
              </a:rPr>
              <a:t>, PA</a:t>
            </a:r>
            <a:r>
              <a:rPr lang="en-US" sz="800" b="1" kern="0" baseline="-25000" dirty="0">
                <a:solidFill>
                  <a:srgbClr val="3366CC"/>
                </a:solidFill>
              </a:rPr>
              <a:t>7</a:t>
            </a:r>
            <a:endParaRPr lang="en-US" sz="800" b="1" kern="0" dirty="0">
              <a:solidFill>
                <a:srgbClr val="3366CC"/>
              </a:solidFill>
            </a:endParaRPr>
          </a:p>
          <a:p>
            <a:pPr marL="60325" indent="-60325" defTabSz="685891">
              <a:lnSpc>
                <a:spcPct val="85000"/>
              </a:lnSpc>
              <a:buFont typeface="Arial" pitchFamily="34" charset="0"/>
              <a:buChar char="•"/>
              <a:defRPr/>
            </a:pPr>
            <a:r>
              <a:rPr lang="en-US" sz="800" b="1" kern="0" dirty="0" smtClean="0">
                <a:solidFill>
                  <a:srgbClr val="3366CC"/>
                </a:solidFill>
              </a:rPr>
              <a:t>VM</a:t>
            </a:r>
            <a:r>
              <a:rPr lang="en-US" sz="800" b="1" kern="0" baseline="-25000" dirty="0" smtClean="0">
                <a:solidFill>
                  <a:srgbClr val="3366CC"/>
                </a:solidFill>
              </a:rPr>
              <a:t>5</a:t>
            </a:r>
            <a:r>
              <a:rPr lang="en-US" sz="800" b="1" kern="0" dirty="0" smtClean="0">
                <a:solidFill>
                  <a:srgbClr val="3366CC"/>
                </a:solidFill>
              </a:rPr>
              <a:t>: </a:t>
            </a:r>
            <a:r>
              <a:rPr lang="en-US" sz="800" b="1" kern="0" dirty="0">
                <a:solidFill>
                  <a:srgbClr val="3366CC"/>
                </a:solidFill>
              </a:rPr>
              <a:t>MAC</a:t>
            </a:r>
            <a:r>
              <a:rPr lang="en-US" sz="800" b="1" kern="0" baseline="-25000" dirty="0">
                <a:solidFill>
                  <a:srgbClr val="3366CC"/>
                </a:solidFill>
              </a:rPr>
              <a:t>2</a:t>
            </a:r>
            <a:r>
              <a:rPr lang="en-US" sz="800" b="1" kern="0" dirty="0">
                <a:solidFill>
                  <a:srgbClr val="3366CC"/>
                </a:solidFill>
              </a:rPr>
              <a:t>, </a:t>
            </a:r>
            <a:r>
              <a:rPr lang="en-US" sz="800" b="1" kern="0" dirty="0" smtClean="0">
                <a:solidFill>
                  <a:srgbClr val="3366CC"/>
                </a:solidFill>
              </a:rPr>
              <a:t>CA</a:t>
            </a:r>
            <a:r>
              <a:rPr lang="en-US" sz="800" b="1" kern="0" baseline="-25000" dirty="0" smtClean="0">
                <a:solidFill>
                  <a:srgbClr val="3366CC"/>
                </a:solidFill>
              </a:rPr>
              <a:t>5</a:t>
            </a:r>
            <a:r>
              <a:rPr lang="en-US" sz="800" b="1" kern="0" dirty="0" smtClean="0">
                <a:solidFill>
                  <a:srgbClr val="3366CC"/>
                </a:solidFill>
              </a:rPr>
              <a:t>, PA</a:t>
            </a:r>
            <a:r>
              <a:rPr lang="en-US" sz="800" b="1" kern="0" baseline="-25000" dirty="0" smtClean="0">
                <a:solidFill>
                  <a:srgbClr val="3366CC"/>
                </a:solidFill>
              </a:rPr>
              <a:t>8</a:t>
            </a:r>
            <a:endParaRPr lang="en-US" sz="800" b="1" kern="0" dirty="0">
              <a:solidFill>
                <a:srgbClr val="3366CC"/>
              </a:solidFill>
            </a:endParaRPr>
          </a:p>
        </p:txBody>
      </p:sp>
      <p:sp>
        <p:nvSpPr>
          <p:cNvPr id="1492" name="TextBox 1491"/>
          <p:cNvSpPr txBox="1"/>
          <p:nvPr/>
        </p:nvSpPr>
        <p:spPr>
          <a:xfrm>
            <a:off x="748125" y="3350859"/>
            <a:ext cx="1065996" cy="418576"/>
          </a:xfrm>
          <a:prstGeom prst="rect">
            <a:avLst/>
          </a:prstGeom>
          <a:noFill/>
        </p:spPr>
        <p:txBody>
          <a:bodyPr wrap="none" lIns="0" tIns="0" rIns="0" bIns="0" rtlCol="0">
            <a:spAutoFit/>
          </a:bodyPr>
          <a:lstStyle/>
          <a:p>
            <a:pPr defTabSz="685891">
              <a:lnSpc>
                <a:spcPct val="85000"/>
              </a:lnSpc>
              <a:defRPr/>
            </a:pPr>
            <a:r>
              <a:rPr lang="en-US" sz="800" b="1" kern="0" dirty="0">
                <a:solidFill>
                  <a:srgbClr val="C00000"/>
                </a:solidFill>
              </a:rPr>
              <a:t>Red</a:t>
            </a:r>
          </a:p>
          <a:p>
            <a:pPr marL="60325" indent="-60325" defTabSz="685891">
              <a:lnSpc>
                <a:spcPct val="85000"/>
              </a:lnSpc>
              <a:buFont typeface="Arial" pitchFamily="34" charset="0"/>
              <a:buChar char="•"/>
              <a:defRPr/>
            </a:pPr>
            <a:r>
              <a:rPr lang="en-US" sz="800" b="1" kern="0" dirty="0">
                <a:solidFill>
                  <a:srgbClr val="C00000"/>
                </a:solidFill>
              </a:rPr>
              <a:t>VM</a:t>
            </a:r>
            <a:r>
              <a:rPr lang="en-US" sz="800" b="1" kern="0" baseline="-25000" dirty="0">
                <a:solidFill>
                  <a:srgbClr val="C00000"/>
                </a:solidFill>
              </a:rPr>
              <a:t>1</a:t>
            </a:r>
            <a:r>
              <a:rPr lang="en-US" sz="800" b="1" kern="0" dirty="0">
                <a:solidFill>
                  <a:srgbClr val="C00000"/>
                </a:solidFill>
              </a:rPr>
              <a:t>: MAC</a:t>
            </a:r>
            <a:r>
              <a:rPr lang="en-US" sz="800" b="1" kern="0" baseline="-25000" dirty="0">
                <a:solidFill>
                  <a:srgbClr val="C00000"/>
                </a:solidFill>
              </a:rPr>
              <a:t>X</a:t>
            </a:r>
            <a:r>
              <a:rPr lang="en-US" sz="800" b="1" kern="0" dirty="0">
                <a:solidFill>
                  <a:srgbClr val="C00000"/>
                </a:solidFill>
              </a:rPr>
              <a:t>, CA</a:t>
            </a:r>
            <a:r>
              <a:rPr lang="en-US" sz="800" b="1" kern="0" baseline="-25000" dirty="0">
                <a:solidFill>
                  <a:srgbClr val="C00000"/>
                </a:solidFill>
              </a:rPr>
              <a:t>1</a:t>
            </a:r>
            <a:r>
              <a:rPr lang="en-US" sz="800" b="1" kern="0" dirty="0">
                <a:solidFill>
                  <a:srgbClr val="C00000"/>
                </a:solidFill>
              </a:rPr>
              <a:t>, PA</a:t>
            </a:r>
            <a:r>
              <a:rPr lang="en-US" sz="800" b="1" kern="0" baseline="-25000" dirty="0">
                <a:solidFill>
                  <a:srgbClr val="C00000"/>
                </a:solidFill>
              </a:rPr>
              <a:t>2</a:t>
            </a:r>
            <a:endParaRPr lang="en-US" sz="800" b="1" kern="0" dirty="0">
              <a:solidFill>
                <a:srgbClr val="C00000"/>
              </a:solidFill>
            </a:endParaRPr>
          </a:p>
          <a:p>
            <a:pPr marL="60325" indent="-60325" defTabSz="685891">
              <a:lnSpc>
                <a:spcPct val="85000"/>
              </a:lnSpc>
              <a:buFont typeface="Arial" pitchFamily="34" charset="0"/>
              <a:buChar char="•"/>
              <a:defRPr/>
            </a:pPr>
            <a:r>
              <a:rPr lang="en-US" sz="800" b="1" kern="0" dirty="0">
                <a:solidFill>
                  <a:srgbClr val="C00000"/>
                </a:solidFill>
              </a:rPr>
              <a:t>VM</a:t>
            </a:r>
            <a:r>
              <a:rPr lang="en-US" sz="800" b="1" kern="0" baseline="-25000" dirty="0">
                <a:solidFill>
                  <a:srgbClr val="C00000"/>
                </a:solidFill>
              </a:rPr>
              <a:t>2</a:t>
            </a:r>
            <a:r>
              <a:rPr lang="en-US" sz="800" b="1" kern="0" dirty="0">
                <a:solidFill>
                  <a:srgbClr val="C00000"/>
                </a:solidFill>
              </a:rPr>
              <a:t>: MAC</a:t>
            </a:r>
            <a:r>
              <a:rPr lang="en-US" sz="800" b="1" kern="0" baseline="-25000" dirty="0">
                <a:solidFill>
                  <a:srgbClr val="C00000"/>
                </a:solidFill>
              </a:rPr>
              <a:t>Y</a:t>
            </a:r>
            <a:r>
              <a:rPr lang="en-US" sz="800" b="1" kern="0" dirty="0">
                <a:solidFill>
                  <a:srgbClr val="C00000"/>
                </a:solidFill>
              </a:rPr>
              <a:t>, CA</a:t>
            </a:r>
            <a:r>
              <a:rPr lang="en-US" sz="800" b="1" kern="0" baseline="-25000" dirty="0">
                <a:solidFill>
                  <a:srgbClr val="C00000"/>
                </a:solidFill>
              </a:rPr>
              <a:t>2</a:t>
            </a:r>
            <a:r>
              <a:rPr lang="en-US" sz="800" b="1" kern="0" dirty="0">
                <a:solidFill>
                  <a:srgbClr val="C00000"/>
                </a:solidFill>
              </a:rPr>
              <a:t>, PA</a:t>
            </a:r>
            <a:r>
              <a:rPr lang="en-US" sz="800" b="1" kern="0" baseline="-25000" dirty="0">
                <a:solidFill>
                  <a:srgbClr val="C00000"/>
                </a:solidFill>
              </a:rPr>
              <a:t>4</a:t>
            </a:r>
            <a:endParaRPr lang="en-US" sz="800" b="1" kern="0" dirty="0">
              <a:solidFill>
                <a:srgbClr val="C00000"/>
              </a:solidFill>
            </a:endParaRPr>
          </a:p>
          <a:p>
            <a:pPr marL="60325" indent="-60325" defTabSz="685891">
              <a:lnSpc>
                <a:spcPct val="85000"/>
              </a:lnSpc>
              <a:buFont typeface="Arial" pitchFamily="34" charset="0"/>
              <a:buChar char="•"/>
              <a:defRPr/>
            </a:pPr>
            <a:r>
              <a:rPr lang="en-US" sz="800" b="1" kern="0" dirty="0">
                <a:solidFill>
                  <a:srgbClr val="C00000"/>
                </a:solidFill>
              </a:rPr>
              <a:t>VM</a:t>
            </a:r>
            <a:r>
              <a:rPr lang="en-US" sz="800" b="1" kern="0" baseline="-25000" dirty="0">
                <a:solidFill>
                  <a:srgbClr val="C00000"/>
                </a:solidFill>
              </a:rPr>
              <a:t>3</a:t>
            </a:r>
            <a:r>
              <a:rPr lang="en-US" sz="800" b="1" kern="0" dirty="0">
                <a:solidFill>
                  <a:srgbClr val="C00000"/>
                </a:solidFill>
              </a:rPr>
              <a:t>: MAC</a:t>
            </a:r>
            <a:r>
              <a:rPr lang="en-US" sz="800" b="1" kern="0" baseline="-25000" dirty="0">
                <a:solidFill>
                  <a:srgbClr val="C00000"/>
                </a:solidFill>
              </a:rPr>
              <a:t>Z</a:t>
            </a:r>
            <a:r>
              <a:rPr lang="en-US" sz="800" b="1" kern="0" dirty="0">
                <a:solidFill>
                  <a:srgbClr val="C00000"/>
                </a:solidFill>
              </a:rPr>
              <a:t>, CA</a:t>
            </a:r>
            <a:r>
              <a:rPr lang="en-US" sz="800" b="1" kern="0" baseline="-25000" dirty="0">
                <a:solidFill>
                  <a:srgbClr val="C00000"/>
                </a:solidFill>
              </a:rPr>
              <a:t>3</a:t>
            </a:r>
            <a:r>
              <a:rPr lang="en-US" sz="800" b="1" kern="0" dirty="0">
                <a:solidFill>
                  <a:srgbClr val="C00000"/>
                </a:solidFill>
              </a:rPr>
              <a:t>, </a:t>
            </a:r>
            <a:r>
              <a:rPr lang="en-US" sz="800" b="1" kern="0" dirty="0" smtClean="0">
                <a:solidFill>
                  <a:srgbClr val="C00000"/>
                </a:solidFill>
              </a:rPr>
              <a:t>PA</a:t>
            </a:r>
            <a:r>
              <a:rPr lang="en-US" sz="800" b="1" kern="0" baseline="-25000" dirty="0" smtClean="0">
                <a:solidFill>
                  <a:srgbClr val="C00000"/>
                </a:solidFill>
              </a:rPr>
              <a:t>6</a:t>
            </a:r>
            <a:endParaRPr lang="en-US" sz="800" b="1" kern="0" dirty="0">
              <a:solidFill>
                <a:srgbClr val="C00000"/>
              </a:solidFill>
            </a:endParaRPr>
          </a:p>
        </p:txBody>
      </p:sp>
      <p:sp>
        <p:nvSpPr>
          <p:cNvPr id="1493" name="TextBox 1492"/>
          <p:cNvSpPr txBox="1"/>
          <p:nvPr/>
        </p:nvSpPr>
        <p:spPr>
          <a:xfrm>
            <a:off x="344984" y="2430518"/>
            <a:ext cx="2072502" cy="215444"/>
          </a:xfrm>
          <a:prstGeom prst="rect">
            <a:avLst/>
          </a:prstGeom>
          <a:noFill/>
        </p:spPr>
        <p:txBody>
          <a:bodyPr wrap="square" lIns="0" tIns="0" rIns="0" bIns="0" rtlCol="0">
            <a:spAutoFit/>
          </a:bodyPr>
          <a:lstStyle/>
          <a:p>
            <a:pPr algn="ctr" defTabSz="685891">
              <a:defRPr/>
            </a:pPr>
            <a:r>
              <a:rPr lang="en-US" sz="1400" kern="0" dirty="0" smtClean="0">
                <a:solidFill>
                  <a:srgbClr val="000000"/>
                </a:solidFill>
                <a:latin typeface="Segoe UI Semibold" pitchFamily="34" charset="0"/>
              </a:rPr>
              <a:t>datacenter </a:t>
            </a:r>
            <a:r>
              <a:rPr lang="en-US" sz="1400" kern="0" dirty="0">
                <a:solidFill>
                  <a:srgbClr val="000000"/>
                </a:solidFill>
                <a:latin typeface="Segoe UI Semibold" pitchFamily="34" charset="0"/>
              </a:rPr>
              <a:t>Policy</a:t>
            </a:r>
          </a:p>
        </p:txBody>
      </p:sp>
      <p:sp>
        <p:nvSpPr>
          <p:cNvPr id="1495" name="TextBox 1494"/>
          <p:cNvSpPr txBox="1"/>
          <p:nvPr/>
        </p:nvSpPr>
        <p:spPr>
          <a:xfrm>
            <a:off x="748125" y="3988465"/>
            <a:ext cx="1062790" cy="313932"/>
          </a:xfrm>
          <a:prstGeom prst="rect">
            <a:avLst/>
          </a:prstGeom>
          <a:noFill/>
        </p:spPr>
        <p:txBody>
          <a:bodyPr wrap="none" lIns="0" tIns="0" rIns="0" bIns="0" rtlCol="0">
            <a:spAutoFit/>
          </a:bodyPr>
          <a:lstStyle/>
          <a:p>
            <a:pPr defTabSz="685891">
              <a:lnSpc>
                <a:spcPct val="85000"/>
              </a:lnSpc>
              <a:defRPr/>
            </a:pPr>
            <a:r>
              <a:rPr lang="en-US" sz="800" b="1" kern="0" dirty="0" smtClean="0">
                <a:solidFill>
                  <a:srgbClr val="006600"/>
                </a:solidFill>
              </a:rPr>
              <a:t>Green</a:t>
            </a:r>
            <a:endParaRPr lang="en-US" sz="800" b="1" kern="0" dirty="0">
              <a:solidFill>
                <a:srgbClr val="006600"/>
              </a:solidFill>
            </a:endParaRPr>
          </a:p>
          <a:p>
            <a:pPr marL="60325" indent="-60325" defTabSz="685891">
              <a:lnSpc>
                <a:spcPct val="85000"/>
              </a:lnSpc>
              <a:buFont typeface="Arial" pitchFamily="34" charset="0"/>
              <a:buChar char="•"/>
              <a:defRPr/>
            </a:pPr>
            <a:r>
              <a:rPr lang="en-US" sz="800" b="1" kern="0" dirty="0">
                <a:solidFill>
                  <a:srgbClr val="006600"/>
                </a:solidFill>
              </a:rPr>
              <a:t>VM</a:t>
            </a:r>
            <a:r>
              <a:rPr lang="en-US" sz="800" b="1" kern="0" baseline="-25000" dirty="0">
                <a:solidFill>
                  <a:srgbClr val="006600"/>
                </a:solidFill>
              </a:rPr>
              <a:t>1</a:t>
            </a:r>
            <a:r>
              <a:rPr lang="en-US" sz="800" b="1" kern="0" dirty="0">
                <a:solidFill>
                  <a:srgbClr val="006600"/>
                </a:solidFill>
              </a:rPr>
              <a:t>: </a:t>
            </a:r>
            <a:r>
              <a:rPr lang="en-US" sz="800" b="1" kern="0" dirty="0" err="1" smtClean="0">
                <a:solidFill>
                  <a:srgbClr val="006600"/>
                </a:solidFill>
              </a:rPr>
              <a:t>MAC</a:t>
            </a:r>
            <a:r>
              <a:rPr lang="en-US" sz="800" b="1" kern="0" baseline="-25000" dirty="0" err="1" smtClean="0">
                <a:solidFill>
                  <a:srgbClr val="006600"/>
                </a:solidFill>
              </a:rPr>
              <a:t>a</a:t>
            </a:r>
            <a:r>
              <a:rPr lang="en-US" sz="800" b="1" kern="0" dirty="0" smtClean="0">
                <a:solidFill>
                  <a:srgbClr val="006600"/>
                </a:solidFill>
              </a:rPr>
              <a:t>, </a:t>
            </a:r>
            <a:r>
              <a:rPr lang="en-US" sz="800" b="1" kern="0" dirty="0">
                <a:solidFill>
                  <a:srgbClr val="006600"/>
                </a:solidFill>
              </a:rPr>
              <a:t>CA</a:t>
            </a:r>
            <a:r>
              <a:rPr lang="en-US" sz="800" b="1" kern="0" baseline="-25000" dirty="0">
                <a:solidFill>
                  <a:srgbClr val="006600"/>
                </a:solidFill>
              </a:rPr>
              <a:t>1</a:t>
            </a:r>
            <a:r>
              <a:rPr lang="en-US" sz="800" b="1" kern="0" dirty="0">
                <a:solidFill>
                  <a:srgbClr val="006600"/>
                </a:solidFill>
              </a:rPr>
              <a:t>, </a:t>
            </a:r>
            <a:r>
              <a:rPr lang="en-US" sz="800" b="1" kern="0" dirty="0" smtClean="0">
                <a:solidFill>
                  <a:srgbClr val="006600"/>
                </a:solidFill>
              </a:rPr>
              <a:t>PA</a:t>
            </a:r>
            <a:r>
              <a:rPr lang="en-US" sz="800" b="1" kern="0" baseline="-25000" dirty="0">
                <a:solidFill>
                  <a:srgbClr val="006600"/>
                </a:solidFill>
              </a:rPr>
              <a:t>1</a:t>
            </a:r>
            <a:endParaRPr lang="en-US" sz="800" b="1" kern="0" dirty="0">
              <a:solidFill>
                <a:srgbClr val="006600"/>
              </a:solidFill>
            </a:endParaRPr>
          </a:p>
          <a:p>
            <a:pPr marL="60325" indent="-60325" defTabSz="685891">
              <a:lnSpc>
                <a:spcPct val="85000"/>
              </a:lnSpc>
              <a:buFont typeface="Arial" pitchFamily="34" charset="0"/>
              <a:buChar char="•"/>
              <a:defRPr/>
            </a:pPr>
            <a:r>
              <a:rPr lang="en-US" sz="800" b="1" kern="0" dirty="0">
                <a:solidFill>
                  <a:srgbClr val="006600"/>
                </a:solidFill>
              </a:rPr>
              <a:t>VM</a:t>
            </a:r>
            <a:r>
              <a:rPr lang="en-US" sz="800" b="1" kern="0" baseline="-25000" dirty="0">
                <a:solidFill>
                  <a:srgbClr val="006600"/>
                </a:solidFill>
              </a:rPr>
              <a:t>2</a:t>
            </a:r>
            <a:r>
              <a:rPr lang="en-US" sz="800" b="1" kern="0" dirty="0">
                <a:solidFill>
                  <a:srgbClr val="006600"/>
                </a:solidFill>
              </a:rPr>
              <a:t>: </a:t>
            </a:r>
            <a:r>
              <a:rPr lang="en-US" sz="800" b="1" kern="0" dirty="0" err="1" smtClean="0">
                <a:solidFill>
                  <a:srgbClr val="006600"/>
                </a:solidFill>
              </a:rPr>
              <a:t>MAC</a:t>
            </a:r>
            <a:r>
              <a:rPr lang="en-US" sz="800" b="1" kern="0" baseline="-25000" dirty="0" err="1" smtClean="0">
                <a:solidFill>
                  <a:srgbClr val="006600"/>
                </a:solidFill>
              </a:rPr>
              <a:t>b</a:t>
            </a:r>
            <a:r>
              <a:rPr lang="en-US" sz="800" b="1" kern="0" dirty="0" smtClean="0">
                <a:solidFill>
                  <a:srgbClr val="006600"/>
                </a:solidFill>
              </a:rPr>
              <a:t>, </a:t>
            </a:r>
            <a:r>
              <a:rPr lang="en-US" sz="800" b="1" kern="0" dirty="0">
                <a:solidFill>
                  <a:srgbClr val="006600"/>
                </a:solidFill>
              </a:rPr>
              <a:t>CA</a:t>
            </a:r>
            <a:r>
              <a:rPr lang="en-US" sz="800" b="1" kern="0" baseline="-25000" dirty="0">
                <a:solidFill>
                  <a:srgbClr val="006600"/>
                </a:solidFill>
              </a:rPr>
              <a:t>2</a:t>
            </a:r>
            <a:r>
              <a:rPr lang="en-US" sz="800" b="1" kern="0" dirty="0">
                <a:solidFill>
                  <a:srgbClr val="006600"/>
                </a:solidFill>
              </a:rPr>
              <a:t>, </a:t>
            </a:r>
            <a:r>
              <a:rPr lang="en-US" sz="800" b="1" kern="0" dirty="0" smtClean="0">
                <a:solidFill>
                  <a:srgbClr val="006600"/>
                </a:solidFill>
              </a:rPr>
              <a:t>PA</a:t>
            </a:r>
            <a:r>
              <a:rPr lang="en-US" sz="800" b="1" kern="0" baseline="-25000" dirty="0" smtClean="0">
                <a:solidFill>
                  <a:srgbClr val="006600"/>
                </a:solidFill>
              </a:rPr>
              <a:t>2</a:t>
            </a:r>
            <a:endParaRPr lang="en-US" sz="800" b="1" kern="0" dirty="0">
              <a:solidFill>
                <a:srgbClr val="006600"/>
              </a:solidFill>
            </a:endParaRPr>
          </a:p>
        </p:txBody>
      </p:sp>
      <p:sp>
        <p:nvSpPr>
          <p:cNvPr id="1499" name="Rounded Rectangle 1498"/>
          <p:cNvSpPr/>
          <p:nvPr/>
        </p:nvSpPr>
        <p:spPr bwMode="auto">
          <a:xfrm>
            <a:off x="702356" y="4301741"/>
            <a:ext cx="1207056" cy="137211"/>
          </a:xfrm>
          <a:prstGeom prst="roundRect">
            <a:avLst/>
          </a:prstGeom>
          <a:solidFill>
            <a:srgbClr val="FFFFFF"/>
          </a:solidFill>
          <a:ln>
            <a:solidFill>
              <a:srgbClr val="006600"/>
            </a:solidFill>
            <a:headEnd type="none" w="med" len="med"/>
            <a:tailEnd type="none" w="med" len="med"/>
          </a:ln>
          <a:effectLst>
            <a:glow rad="101600">
              <a:srgbClr val="006600">
                <a:alpha val="4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0" name="Rectangle 1499"/>
          <p:cNvSpPr/>
          <p:nvPr/>
        </p:nvSpPr>
        <p:spPr>
          <a:xfrm>
            <a:off x="659893" y="4277793"/>
            <a:ext cx="1237839" cy="196977"/>
          </a:xfrm>
          <a:prstGeom prst="rect">
            <a:avLst/>
          </a:prstGeom>
        </p:spPr>
        <p:txBody>
          <a:bodyPr wrap="none">
            <a:spAutoFit/>
          </a:bodyPr>
          <a:lstStyle/>
          <a:p>
            <a:pPr marL="60325" lvl="0" indent="-60325" defTabSz="685891">
              <a:lnSpc>
                <a:spcPct val="85000"/>
              </a:lnSpc>
              <a:buFont typeface="Arial" pitchFamily="34" charset="0"/>
              <a:buChar char="•"/>
              <a:defRPr/>
            </a:pPr>
            <a:r>
              <a:rPr lang="en-US" sz="800" b="1" kern="0" dirty="0">
                <a:solidFill>
                  <a:srgbClr val="006600"/>
                </a:solidFill>
              </a:rPr>
              <a:t>VM</a:t>
            </a:r>
            <a:r>
              <a:rPr lang="en-US" sz="800" b="1" kern="0" baseline="-25000" dirty="0">
                <a:solidFill>
                  <a:srgbClr val="006600"/>
                </a:solidFill>
              </a:rPr>
              <a:t>3</a:t>
            </a:r>
            <a:r>
              <a:rPr lang="en-US" sz="800" b="1" kern="0" dirty="0">
                <a:solidFill>
                  <a:srgbClr val="006600"/>
                </a:solidFill>
              </a:rPr>
              <a:t>: </a:t>
            </a:r>
            <a:r>
              <a:rPr lang="en-US" sz="800" b="1" kern="0" dirty="0" err="1">
                <a:solidFill>
                  <a:srgbClr val="006600"/>
                </a:solidFill>
              </a:rPr>
              <a:t>MAC</a:t>
            </a:r>
            <a:r>
              <a:rPr lang="en-US" sz="800" b="1" kern="0" baseline="-25000" dirty="0" err="1">
                <a:solidFill>
                  <a:srgbClr val="006600"/>
                </a:solidFill>
              </a:rPr>
              <a:t>c</a:t>
            </a:r>
            <a:r>
              <a:rPr lang="en-US" sz="800" b="1" kern="0" dirty="0">
                <a:solidFill>
                  <a:srgbClr val="006600"/>
                </a:solidFill>
              </a:rPr>
              <a:t>, CA</a:t>
            </a:r>
            <a:r>
              <a:rPr lang="en-US" sz="800" b="1" kern="0" baseline="-25000" dirty="0">
                <a:solidFill>
                  <a:srgbClr val="006600"/>
                </a:solidFill>
              </a:rPr>
              <a:t>3</a:t>
            </a:r>
            <a:r>
              <a:rPr lang="en-US" sz="800" b="1" kern="0" dirty="0">
                <a:solidFill>
                  <a:srgbClr val="006600"/>
                </a:solidFill>
              </a:rPr>
              <a:t>, PA</a:t>
            </a:r>
            <a:r>
              <a:rPr lang="en-US" sz="800" b="1" kern="0" baseline="-25000" dirty="0">
                <a:solidFill>
                  <a:srgbClr val="006600"/>
                </a:solidFill>
              </a:rPr>
              <a:t>5</a:t>
            </a:r>
            <a:endParaRPr lang="en-US" sz="800" b="1" kern="0" dirty="0">
              <a:solidFill>
                <a:srgbClr val="006600"/>
              </a:solidFill>
            </a:endParaRPr>
          </a:p>
        </p:txBody>
      </p:sp>
      <p:sp>
        <p:nvSpPr>
          <p:cNvPr id="1501" name="Rounded Rectangle 1500"/>
          <p:cNvSpPr/>
          <p:nvPr/>
        </p:nvSpPr>
        <p:spPr bwMode="auto">
          <a:xfrm>
            <a:off x="702356" y="3769611"/>
            <a:ext cx="1207056" cy="137211"/>
          </a:xfrm>
          <a:prstGeom prst="roundRect">
            <a:avLst/>
          </a:prstGeom>
          <a:solidFill>
            <a:srgbClr val="FFFFFF"/>
          </a:solidFill>
          <a:ln>
            <a:solidFill>
              <a:srgbClr val="C00000"/>
            </a:solidFill>
            <a:headEnd type="none" w="med" len="med"/>
            <a:tailEnd type="none" w="med" len="med"/>
          </a:ln>
          <a:effectLst>
            <a:glow rad="63500">
              <a:srgbClr val="FF0000">
                <a:alpha val="4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2" name="Rectangle 1501"/>
          <p:cNvSpPr/>
          <p:nvPr/>
        </p:nvSpPr>
        <p:spPr>
          <a:xfrm>
            <a:off x="659893" y="3743093"/>
            <a:ext cx="1247457" cy="196977"/>
          </a:xfrm>
          <a:prstGeom prst="rect">
            <a:avLst/>
          </a:prstGeom>
        </p:spPr>
        <p:txBody>
          <a:bodyPr wrap="none">
            <a:spAutoFit/>
          </a:bodyPr>
          <a:lstStyle/>
          <a:p>
            <a:pPr marL="60325" lvl="0" indent="-60325" defTabSz="685891">
              <a:lnSpc>
                <a:spcPct val="85000"/>
              </a:lnSpc>
              <a:buFont typeface="Arial" pitchFamily="34" charset="0"/>
              <a:buChar char="•"/>
              <a:defRPr/>
            </a:pPr>
            <a:r>
              <a:rPr lang="en-US" sz="800" b="1" kern="0" dirty="0">
                <a:solidFill>
                  <a:srgbClr val="C00000"/>
                </a:solidFill>
              </a:rPr>
              <a:t>VM</a:t>
            </a:r>
            <a:r>
              <a:rPr lang="en-US" sz="800" b="1" kern="0" baseline="-25000" dirty="0">
                <a:solidFill>
                  <a:srgbClr val="C00000"/>
                </a:solidFill>
              </a:rPr>
              <a:t>4</a:t>
            </a:r>
            <a:r>
              <a:rPr lang="en-US" sz="800" b="1" kern="0" dirty="0">
                <a:solidFill>
                  <a:srgbClr val="C00000"/>
                </a:solidFill>
              </a:rPr>
              <a:t>: MAC</a:t>
            </a:r>
            <a:r>
              <a:rPr lang="en-US" sz="800" b="1" kern="0" baseline="-25000" dirty="0">
                <a:solidFill>
                  <a:srgbClr val="C00000"/>
                </a:solidFill>
              </a:rPr>
              <a:t>Z</a:t>
            </a:r>
            <a:r>
              <a:rPr lang="en-US" sz="800" b="1" kern="0" dirty="0">
                <a:solidFill>
                  <a:srgbClr val="C00000"/>
                </a:solidFill>
              </a:rPr>
              <a:t>, CA</a:t>
            </a:r>
            <a:r>
              <a:rPr lang="en-US" sz="800" b="1" kern="0" baseline="-25000" dirty="0">
                <a:solidFill>
                  <a:srgbClr val="C00000"/>
                </a:solidFill>
              </a:rPr>
              <a:t>3</a:t>
            </a:r>
            <a:r>
              <a:rPr lang="en-US" sz="800" b="1" kern="0" dirty="0">
                <a:solidFill>
                  <a:srgbClr val="C00000"/>
                </a:solidFill>
              </a:rPr>
              <a:t>, PA</a:t>
            </a:r>
            <a:r>
              <a:rPr lang="en-US" sz="800" b="1" kern="0" baseline="-25000" dirty="0">
                <a:solidFill>
                  <a:srgbClr val="C00000"/>
                </a:solidFill>
              </a:rPr>
              <a:t>9</a:t>
            </a:r>
          </a:p>
        </p:txBody>
      </p:sp>
      <p:sp>
        <p:nvSpPr>
          <p:cNvPr id="1504" name="Rounded Rectangle 1503"/>
          <p:cNvSpPr/>
          <p:nvPr/>
        </p:nvSpPr>
        <p:spPr>
          <a:xfrm>
            <a:off x="495659" y="2656558"/>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508" name="Rounded Rectangle 1507"/>
          <p:cNvSpPr/>
          <p:nvPr/>
        </p:nvSpPr>
        <p:spPr>
          <a:xfrm>
            <a:off x="495659" y="3342422"/>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509" name="Rounded Rectangle 1508"/>
          <p:cNvSpPr/>
          <p:nvPr/>
        </p:nvSpPr>
        <p:spPr>
          <a:xfrm>
            <a:off x="495659" y="4005497"/>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Tree>
    <p:extLst>
      <p:ext uri="{BB962C8B-B14F-4D97-AF65-F5344CB8AC3E}">
        <p14:creationId xmlns:p14="http://schemas.microsoft.com/office/powerpoint/2010/main" val="2842118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6"/>
                                        </p:tgtEl>
                                        <p:attrNameLst>
                                          <p:attrName>style.visibility</p:attrName>
                                        </p:attrNameLst>
                                      </p:cBhvr>
                                      <p:to>
                                        <p:strVal val="visible"/>
                                      </p:to>
                                    </p:set>
                                    <p:animEffect transition="in" filter="fade">
                                      <p:cBhvr>
                                        <p:cTn id="7" dur="500"/>
                                        <p:tgtEl>
                                          <p:spTgt spid="15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00"/>
                                        </p:tgtEl>
                                        <p:attrNameLst>
                                          <p:attrName>style.visibility</p:attrName>
                                        </p:attrNameLst>
                                      </p:cBhvr>
                                      <p:to>
                                        <p:strVal val="visible"/>
                                      </p:to>
                                    </p:set>
                                    <p:animEffect transition="in" filter="fade">
                                      <p:cBhvr>
                                        <p:cTn id="10" dur="500"/>
                                        <p:tgtEl>
                                          <p:spTgt spid="15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9"/>
                                        </p:tgtEl>
                                        <p:attrNameLst>
                                          <p:attrName>style.visibility</p:attrName>
                                        </p:attrNameLst>
                                      </p:cBhvr>
                                      <p:to>
                                        <p:strVal val="visible"/>
                                      </p:to>
                                    </p:set>
                                    <p:animEffect transition="in" filter="fade">
                                      <p:cBhvr>
                                        <p:cTn id="13" dur="500"/>
                                        <p:tgtEl>
                                          <p:spTgt spid="149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528"/>
                                        </p:tgtEl>
                                        <p:attrNameLst>
                                          <p:attrName>style.visibility</p:attrName>
                                        </p:attrNameLst>
                                      </p:cBhvr>
                                      <p:to>
                                        <p:strVal val="visible"/>
                                      </p:to>
                                    </p:set>
                                    <p:animEffect transition="in" filter="fade">
                                      <p:cBhvr>
                                        <p:cTn id="17" dur="500"/>
                                        <p:tgtEl>
                                          <p:spTgt spid="1528"/>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1533"/>
                                        </p:tgtEl>
                                        <p:attrNameLst>
                                          <p:attrName>style.visibility</p:attrName>
                                        </p:attrNameLst>
                                      </p:cBhvr>
                                      <p:to>
                                        <p:strVal val="visible"/>
                                      </p:to>
                                    </p:set>
                                    <p:anim calcmode="lin" valueType="num">
                                      <p:cBhvr>
                                        <p:cTn id="21" dur="1000" fill="hold"/>
                                        <p:tgtEl>
                                          <p:spTgt spid="1533"/>
                                        </p:tgtEl>
                                        <p:attrNameLst>
                                          <p:attrName>ppt_w</p:attrName>
                                        </p:attrNameLst>
                                      </p:cBhvr>
                                      <p:tavLst>
                                        <p:tav tm="0">
                                          <p:val>
                                            <p:fltVal val="0"/>
                                          </p:val>
                                        </p:tav>
                                        <p:tav tm="100000">
                                          <p:val>
                                            <p:strVal val="#ppt_w"/>
                                          </p:val>
                                        </p:tav>
                                      </p:tavLst>
                                    </p:anim>
                                    <p:anim calcmode="lin" valueType="num">
                                      <p:cBhvr>
                                        <p:cTn id="22" dur="1000" fill="hold"/>
                                        <p:tgtEl>
                                          <p:spTgt spid="1533"/>
                                        </p:tgtEl>
                                        <p:attrNameLst>
                                          <p:attrName>ppt_h</p:attrName>
                                        </p:attrNameLst>
                                      </p:cBhvr>
                                      <p:tavLst>
                                        <p:tav tm="0">
                                          <p:val>
                                            <p:fltVal val="0"/>
                                          </p:val>
                                        </p:tav>
                                        <p:tav tm="100000">
                                          <p:val>
                                            <p:strVal val="#ppt_h"/>
                                          </p:val>
                                        </p:tav>
                                      </p:tavLst>
                                    </p:anim>
                                    <p:anim calcmode="lin" valueType="num">
                                      <p:cBhvr>
                                        <p:cTn id="23" dur="1000" fill="hold"/>
                                        <p:tgtEl>
                                          <p:spTgt spid="1533"/>
                                        </p:tgtEl>
                                        <p:attrNameLst>
                                          <p:attrName>style.rotation</p:attrName>
                                        </p:attrNameLst>
                                      </p:cBhvr>
                                      <p:tavLst>
                                        <p:tav tm="0">
                                          <p:val>
                                            <p:fltVal val="90"/>
                                          </p:val>
                                        </p:tav>
                                        <p:tav tm="100000">
                                          <p:val>
                                            <p:fltVal val="0"/>
                                          </p:val>
                                        </p:tav>
                                      </p:tavLst>
                                    </p:anim>
                                    <p:animEffect transition="in" filter="fade">
                                      <p:cBhvr>
                                        <p:cTn id="24" dur="1000"/>
                                        <p:tgtEl>
                                          <p:spTgt spid="1533"/>
                                        </p:tgtEl>
                                      </p:cBhvr>
                                    </p:animEffect>
                                  </p:childTnLst>
                                </p:cTn>
                              </p:par>
                            </p:childTnLst>
                          </p:cTn>
                        </p:par>
                        <p:par>
                          <p:cTn id="25" fill="hold">
                            <p:stCondLst>
                              <p:cond delay="2000"/>
                            </p:stCondLst>
                            <p:childTnLst>
                              <p:par>
                                <p:cTn id="26" presetID="10" presetClass="exit" presetSubtype="0" fill="hold" nodeType="afterEffect">
                                  <p:stCondLst>
                                    <p:cond delay="500"/>
                                  </p:stCondLst>
                                  <p:childTnLst>
                                    <p:animEffect transition="out" filter="fade">
                                      <p:cBhvr>
                                        <p:cTn id="27" dur="750"/>
                                        <p:tgtEl>
                                          <p:spTgt spid="1546"/>
                                        </p:tgtEl>
                                      </p:cBhvr>
                                    </p:animEffect>
                                    <p:set>
                                      <p:cBhvr>
                                        <p:cTn id="28" dur="1" fill="hold">
                                          <p:stCondLst>
                                            <p:cond delay="749"/>
                                          </p:stCondLst>
                                        </p:cTn>
                                        <p:tgtEl>
                                          <p:spTgt spid="154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1552"/>
                                        </p:tgtEl>
                                        <p:attrNameLst>
                                          <p:attrName>style.visibility</p:attrName>
                                        </p:attrNameLst>
                                      </p:cBhvr>
                                      <p:to>
                                        <p:strVal val="visible"/>
                                      </p:to>
                                    </p:set>
                                    <p:animEffect transition="in" filter="fade">
                                      <p:cBhvr>
                                        <p:cTn id="33" dur="500"/>
                                        <p:tgtEl>
                                          <p:spTgt spid="1552"/>
                                        </p:tgtEl>
                                      </p:cBhvr>
                                    </p:animEffect>
                                  </p:childTnLst>
                                </p:cTn>
                              </p:par>
                            </p:childTnLst>
                          </p:cTn>
                        </p:par>
                        <p:par>
                          <p:cTn id="34" fill="hold">
                            <p:stCondLst>
                              <p:cond delay="500"/>
                            </p:stCondLst>
                            <p:childTnLst>
                              <p:par>
                                <p:cTn id="35" presetID="0" presetClass="path" presetSubtype="0" accel="50000" decel="50000" autoRev="1" fill="hold" grpId="0" nodeType="afterEffect">
                                  <p:stCondLst>
                                    <p:cond delay="0"/>
                                  </p:stCondLst>
                                  <p:childTnLst>
                                    <p:animMotion origin="layout" path="M 6.38889E-6 5.55556E-6 C -0.00243 -0.00231 -0.00555 -0.0037 -0.00746 -0.00671 C -0.01024 -0.01111 -0.01128 -0.01851 -0.01371 -0.02337 C -0.01232 -0.04305 -0.00781 -0.05648 -0.00503 -0.07499 C -0.00538 -0.10069 -0.00624 -0.12615 -0.00624 -0.15185 C -0.00624 -0.17754 0.0257 -0.17384 0.03872 -0.17499 C 0.05365 -0.1787 0.06876 -0.1787 0.08386 -0.18009 C 0.08264 -0.20208 0.08733 -0.20648 0.07501 -0.2118 C 0.06823 -0.21828 0.06129 -0.22685 0.05382 -0.23171 C 0.04931 -0.23958 0.04341 -0.24259 0.03751 -0.24837 C 0.02257 -0.26273 0.0099 -0.27777 -0.00868 -0.28171 C -0.01545 -0.28634 -0.03124 -0.28842 -0.03124 -0.28842 C -0.03923 -0.28796 -0.04722 -0.28842 -0.05503 -0.2868 C -0.05624 -0.28657 -0.05954 -0.27893 -0.05989 -0.27847 C -0.06423 -0.27268 -0.06979 -0.26828 -0.07378 -0.2618 C -0.07482 -0.26018 -0.07552 -0.25856 -0.07621 -0.25671 C -0.07673 -0.25509 -0.07673 -0.25323 -0.07743 -0.25185 C -0.07986 -0.24745 -0.08333 -0.24398 -0.08628 -0.24004 C -0.09531 -0.228 -0.10277 -0.21435 -0.11371 -0.20509 C -0.12048 -0.19097 -0.11874 -0.17291 -0.12118 -0.15671 C -0.12239 -0.11226 -0.12222 -0.06782 -0.11996 -0.02337 C -0.11927 -0.01041 -0.11753 -0.00208 -0.11753 0.01158 " pathEditMode="relative" ptsTypes="fffffffffffffffffffffA">
                                      <p:cBhvr>
                                        <p:cTn id="36" dur="2000" fill="hold"/>
                                        <p:tgtEl>
                                          <p:spTgt spid="1552"/>
                                        </p:tgtEl>
                                        <p:attrNameLst>
                                          <p:attrName>ppt_x</p:attrName>
                                          <p:attrName>ppt_y</p:attrName>
                                        </p:attrNameLst>
                                      </p:cBhvr>
                                    </p:animMotion>
                                  </p:childTnLst>
                                  <p:subTnLst>
                                    <p:set>
                                      <p:cBhvr override="childStyle">
                                        <p:cTn dur="1" fill="hold" display="0" masterRel="sameClick" afterEffect="1">
                                          <p:stCondLst>
                                            <p:cond evt="end" delay="0">
                                              <p:tn val="35"/>
                                            </p:cond>
                                          </p:stCondLst>
                                        </p:cTn>
                                        <p:tgtEl>
                                          <p:spTgt spid="1552"/>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47"/>
                                        </p:tgtEl>
                                        <p:attrNameLst>
                                          <p:attrName>style.visibility</p:attrName>
                                        </p:attrNameLst>
                                      </p:cBhvr>
                                      <p:to>
                                        <p:strVal val="visible"/>
                                      </p:to>
                                    </p:set>
                                    <p:animEffect transition="in" filter="fade">
                                      <p:cBhvr>
                                        <p:cTn id="41" dur="500"/>
                                        <p:tgtEl>
                                          <p:spTgt spid="154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01"/>
                                        </p:tgtEl>
                                        <p:attrNameLst>
                                          <p:attrName>style.visibility</p:attrName>
                                        </p:attrNameLst>
                                      </p:cBhvr>
                                      <p:to>
                                        <p:strVal val="visible"/>
                                      </p:to>
                                    </p:set>
                                    <p:animEffect transition="in" filter="fade">
                                      <p:cBhvr>
                                        <p:cTn id="44" dur="500"/>
                                        <p:tgtEl>
                                          <p:spTgt spid="150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02"/>
                                        </p:tgtEl>
                                        <p:attrNameLst>
                                          <p:attrName>style.visibility</p:attrName>
                                        </p:attrNameLst>
                                      </p:cBhvr>
                                      <p:to>
                                        <p:strVal val="visible"/>
                                      </p:to>
                                    </p:set>
                                    <p:animEffect transition="in" filter="fade">
                                      <p:cBhvr>
                                        <p:cTn id="47" dur="500"/>
                                        <p:tgtEl>
                                          <p:spTgt spid="1502"/>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540"/>
                                        </p:tgtEl>
                                        <p:attrNameLst>
                                          <p:attrName>style.visibility</p:attrName>
                                        </p:attrNameLst>
                                      </p:cBhvr>
                                      <p:to>
                                        <p:strVal val="visible"/>
                                      </p:to>
                                    </p:set>
                                    <p:animEffect transition="in" filter="fade">
                                      <p:cBhvr>
                                        <p:cTn id="51" dur="500"/>
                                        <p:tgtEl>
                                          <p:spTgt spid="1540"/>
                                        </p:tgtEl>
                                      </p:cBhvr>
                                    </p:animEffect>
                                  </p:childTnLst>
                                </p:cTn>
                              </p:par>
                            </p:childTnLst>
                          </p:cTn>
                        </p:par>
                        <p:par>
                          <p:cTn id="52" fill="hold">
                            <p:stCondLst>
                              <p:cond delay="1000"/>
                            </p:stCondLst>
                            <p:childTnLst>
                              <p:par>
                                <p:cTn id="53" presetID="31" presetClass="entr" presetSubtype="0" fill="hold" grpId="0" nodeType="afterEffect">
                                  <p:stCondLst>
                                    <p:cond delay="0"/>
                                  </p:stCondLst>
                                  <p:childTnLst>
                                    <p:set>
                                      <p:cBhvr>
                                        <p:cTn id="54" dur="1" fill="hold">
                                          <p:stCondLst>
                                            <p:cond delay="0"/>
                                          </p:stCondLst>
                                        </p:cTn>
                                        <p:tgtEl>
                                          <p:spTgt spid="1544"/>
                                        </p:tgtEl>
                                        <p:attrNameLst>
                                          <p:attrName>style.visibility</p:attrName>
                                        </p:attrNameLst>
                                      </p:cBhvr>
                                      <p:to>
                                        <p:strVal val="visible"/>
                                      </p:to>
                                    </p:set>
                                    <p:anim calcmode="lin" valueType="num">
                                      <p:cBhvr>
                                        <p:cTn id="55" dur="1000" fill="hold"/>
                                        <p:tgtEl>
                                          <p:spTgt spid="1544"/>
                                        </p:tgtEl>
                                        <p:attrNameLst>
                                          <p:attrName>ppt_w</p:attrName>
                                        </p:attrNameLst>
                                      </p:cBhvr>
                                      <p:tavLst>
                                        <p:tav tm="0">
                                          <p:val>
                                            <p:fltVal val="0"/>
                                          </p:val>
                                        </p:tav>
                                        <p:tav tm="100000">
                                          <p:val>
                                            <p:strVal val="#ppt_w"/>
                                          </p:val>
                                        </p:tav>
                                      </p:tavLst>
                                    </p:anim>
                                    <p:anim calcmode="lin" valueType="num">
                                      <p:cBhvr>
                                        <p:cTn id="56" dur="1000" fill="hold"/>
                                        <p:tgtEl>
                                          <p:spTgt spid="1544"/>
                                        </p:tgtEl>
                                        <p:attrNameLst>
                                          <p:attrName>ppt_h</p:attrName>
                                        </p:attrNameLst>
                                      </p:cBhvr>
                                      <p:tavLst>
                                        <p:tav tm="0">
                                          <p:val>
                                            <p:fltVal val="0"/>
                                          </p:val>
                                        </p:tav>
                                        <p:tav tm="100000">
                                          <p:val>
                                            <p:strVal val="#ppt_h"/>
                                          </p:val>
                                        </p:tav>
                                      </p:tavLst>
                                    </p:anim>
                                    <p:anim calcmode="lin" valueType="num">
                                      <p:cBhvr>
                                        <p:cTn id="57" dur="1000" fill="hold"/>
                                        <p:tgtEl>
                                          <p:spTgt spid="1544"/>
                                        </p:tgtEl>
                                        <p:attrNameLst>
                                          <p:attrName>style.rotation</p:attrName>
                                        </p:attrNameLst>
                                      </p:cBhvr>
                                      <p:tavLst>
                                        <p:tav tm="0">
                                          <p:val>
                                            <p:fltVal val="90"/>
                                          </p:val>
                                        </p:tav>
                                        <p:tav tm="100000">
                                          <p:val>
                                            <p:fltVal val="0"/>
                                          </p:val>
                                        </p:tav>
                                      </p:tavLst>
                                    </p:anim>
                                    <p:animEffect transition="in" filter="fade">
                                      <p:cBhvr>
                                        <p:cTn id="58" dur="1000"/>
                                        <p:tgtEl>
                                          <p:spTgt spid="1544"/>
                                        </p:tgtEl>
                                      </p:cBhvr>
                                    </p:animEffect>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750"/>
                                        <p:tgtEl>
                                          <p:spTgt spid="1547"/>
                                        </p:tgtEl>
                                      </p:cBhvr>
                                    </p:animEffect>
                                    <p:set>
                                      <p:cBhvr>
                                        <p:cTn id="62" dur="1" fill="hold">
                                          <p:stCondLst>
                                            <p:cond delay="749"/>
                                          </p:stCondLst>
                                        </p:cTn>
                                        <p:tgtEl>
                                          <p:spTgt spid="1547"/>
                                        </p:tgtEl>
                                        <p:attrNameLst>
                                          <p:attrName>style.visibility</p:attrName>
                                        </p:attrNameLst>
                                      </p:cBhvr>
                                      <p:to>
                                        <p:strVal val="hidden"/>
                                      </p:to>
                                    </p:set>
                                  </p:childTnLst>
                                </p:cTn>
                              </p:par>
                            </p:childTnLst>
                          </p:cTn>
                        </p:par>
                        <p:par>
                          <p:cTn id="63" fill="hold">
                            <p:stCondLst>
                              <p:cond delay="2750"/>
                            </p:stCondLst>
                            <p:childTnLst>
                              <p:par>
                                <p:cTn id="64" presetID="10" presetClass="entr" presetSubtype="0" fill="hold" grpId="1" nodeType="afterEffect">
                                  <p:stCondLst>
                                    <p:cond delay="0"/>
                                  </p:stCondLst>
                                  <p:childTnLst>
                                    <p:set>
                                      <p:cBhvr>
                                        <p:cTn id="65" dur="1" fill="hold">
                                          <p:stCondLst>
                                            <p:cond delay="0"/>
                                          </p:stCondLst>
                                        </p:cTn>
                                        <p:tgtEl>
                                          <p:spTgt spid="1553"/>
                                        </p:tgtEl>
                                        <p:attrNameLst>
                                          <p:attrName>style.visibility</p:attrName>
                                        </p:attrNameLst>
                                      </p:cBhvr>
                                      <p:to>
                                        <p:strVal val="visible"/>
                                      </p:to>
                                    </p:set>
                                    <p:animEffect transition="in" filter="fade">
                                      <p:cBhvr>
                                        <p:cTn id="66" dur="500"/>
                                        <p:tgtEl>
                                          <p:spTgt spid="1553"/>
                                        </p:tgtEl>
                                      </p:cBhvr>
                                    </p:animEffect>
                                  </p:childTnLst>
                                </p:cTn>
                              </p:par>
                              <p:par>
                                <p:cTn id="67" presetID="0" presetClass="path" presetSubtype="0" accel="50000" decel="50000" autoRev="1" fill="hold" grpId="0" nodeType="withEffect">
                                  <p:stCondLst>
                                    <p:cond delay="0"/>
                                  </p:stCondLst>
                                  <p:childTnLst>
                                    <p:animMotion origin="layout" path="M -0.00052 0.00803 C -0.00104 0.00309 0.00035 -0.0142 -0.00329 -0.02964 C -0.01441 -0.04476 -0.06458 -0.05279 -0.05694 -0.07132 C -0.05798 -0.09694 -0.05833 -0.13677 -0.05833 -0.16301 C -0.05382 -0.18184 0.0073 -0.17073 0.00625 -0.19234 C 0.00313 -0.21056 0.00695 -0.23927 0.00625 -0.25748 C 0.00296 -0.25718 0.01025 -0.29824 0.00921 -0.29793 C -0.0026 -0.29206 -0.05868 -0.4029 -0.06944 -0.39642 C -0.07239 -0.39456 -0.15382 -0.39456 -0.15573 -0.39271 C -0.15711 -0.39117 -0.32257 -0.30256 -0.32448 -0.30102 C -0.33107 -0.29669 -0.32899 -0.27169 -0.33073 -0.26304 C -0.32187 -0.24544 -0.22847 -0.19203 -0.25833 -0.18277 C -0.27673 -0.16888 -0.32448 -0.17289 -0.33107 -0.15684 C -0.33437 -0.11238 -0.33576 -0.03489 -0.32448 -0.00926 C -0.32378 0.00371 -0.30138 -0.00988 -0.30138 0.00371 " pathEditMode="relative" rAng="0" ptsTypes="fffffffffffffff">
                                      <p:cBhvr>
                                        <p:cTn id="68" dur="2000" fill="hold"/>
                                        <p:tgtEl>
                                          <p:spTgt spid="1553"/>
                                        </p:tgtEl>
                                        <p:attrNameLst>
                                          <p:attrName>ppt_x</p:attrName>
                                          <p:attrName>ppt_y</p:attrName>
                                        </p:attrNameLst>
                                      </p:cBhvr>
                                      <p:rCtr x="-16233" y="-20562"/>
                                    </p:animMotion>
                                  </p:childTnLst>
                                  <p:subTnLst>
                                    <p:set>
                                      <p:cBhvr override="childStyle">
                                        <p:cTn dur="1" fill="hold" display="0" masterRel="sameClick" afterEffect="1">
                                          <p:stCondLst>
                                            <p:cond evt="end" delay="0">
                                              <p:tn val="67"/>
                                            </p:cond>
                                          </p:stCondLst>
                                        </p:cTn>
                                        <p:tgtEl>
                                          <p:spTgt spid="15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8" grpId="0" animBg="1"/>
      <p:bldP spid="1533" grpId="0" animBg="1"/>
      <p:bldP spid="1540" grpId="0" animBg="1"/>
      <p:bldP spid="1544" grpId="0" animBg="1"/>
      <p:bldP spid="1552" grpId="0" animBg="1"/>
      <p:bldP spid="1552" grpId="1" animBg="1"/>
      <p:bldP spid="1553" grpId="0" animBg="1"/>
      <p:bldP spid="1553" grpId="1" animBg="1"/>
      <p:bldP spid="1499" grpId="0" animBg="1"/>
      <p:bldP spid="1500" grpId="0"/>
      <p:bldP spid="1501" grpId="0" animBg="1"/>
      <p:bldP spid="150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126" y="1841387"/>
            <a:ext cx="4130274" cy="1599043"/>
          </a:xfrm>
        </p:spPr>
        <p:txBody>
          <a:bodyPr/>
          <a:lstStyle/>
          <a:p>
            <a:r>
              <a:rPr lang="en-US" dirty="0"/>
              <a:t>Why is SDN important in the Cloud?</a:t>
            </a:r>
          </a:p>
        </p:txBody>
      </p:sp>
    </p:spTree>
    <p:extLst>
      <p:ext uri="{BB962C8B-B14F-4D97-AF65-F5344CB8AC3E}">
        <p14:creationId xmlns:p14="http://schemas.microsoft.com/office/powerpoint/2010/main" val="416518932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Defined Networking</a:t>
            </a:r>
            <a:endParaRPr lang="en-US" dirty="0"/>
          </a:p>
        </p:txBody>
      </p:sp>
      <p:sp>
        <p:nvSpPr>
          <p:cNvPr id="3" name="Content Placeholder 2"/>
          <p:cNvSpPr>
            <a:spLocks noGrp="1"/>
          </p:cNvSpPr>
          <p:nvPr>
            <p:ph idx="10"/>
          </p:nvPr>
        </p:nvSpPr>
        <p:spPr>
          <a:xfrm>
            <a:off x="201929" y="1075931"/>
            <a:ext cx="8740142" cy="578965"/>
          </a:xfrm>
        </p:spPr>
        <p:txBody>
          <a:bodyPr/>
          <a:lstStyle/>
          <a:p>
            <a:pPr marL="0" indent="0">
              <a:buNone/>
            </a:pPr>
            <a:r>
              <a:rPr lang="en-US" sz="3200" dirty="0" smtClean="0"/>
              <a:t>Three key virtues</a:t>
            </a:r>
          </a:p>
        </p:txBody>
      </p:sp>
      <p:sp>
        <p:nvSpPr>
          <p:cNvPr id="32" name="Rectangle 31"/>
          <p:cNvSpPr/>
          <p:nvPr/>
        </p:nvSpPr>
        <p:spPr>
          <a:xfrm>
            <a:off x="287901" y="1624586"/>
            <a:ext cx="4131644" cy="861774"/>
          </a:xfrm>
          <a:prstGeom prst="rect">
            <a:avLst/>
          </a:prstGeom>
        </p:spPr>
        <p:txBody>
          <a:bodyPr wrap="none">
            <a:spAutoFit/>
          </a:bodyPr>
          <a:lstStyle/>
          <a:p>
            <a:pPr marL="0" lvl="1"/>
            <a:r>
              <a:rPr lang="en-US" sz="3200" dirty="0" smtClean="0"/>
              <a:t>Decoupled</a:t>
            </a:r>
            <a:r>
              <a:rPr lang="en-US" sz="3600" dirty="0" smtClean="0"/>
              <a:t/>
            </a:r>
            <a:br>
              <a:rPr lang="en-US" sz="3600" dirty="0" smtClean="0"/>
            </a:br>
            <a:r>
              <a:rPr lang="en-US" dirty="0"/>
              <a:t>Control and data planes are </a:t>
            </a:r>
            <a:r>
              <a:rPr lang="en-US" dirty="0" smtClean="0"/>
              <a:t>decoupled</a:t>
            </a:r>
            <a:endParaRPr lang="en-US" dirty="0"/>
          </a:p>
        </p:txBody>
      </p:sp>
      <p:sp>
        <p:nvSpPr>
          <p:cNvPr id="33" name="Rectangle 32"/>
          <p:cNvSpPr/>
          <p:nvPr/>
        </p:nvSpPr>
        <p:spPr>
          <a:xfrm>
            <a:off x="287901" y="2660406"/>
            <a:ext cx="4824462" cy="861774"/>
          </a:xfrm>
          <a:prstGeom prst="rect">
            <a:avLst/>
          </a:prstGeom>
        </p:spPr>
        <p:txBody>
          <a:bodyPr wrap="none">
            <a:spAutoFit/>
          </a:bodyPr>
          <a:lstStyle/>
          <a:p>
            <a:r>
              <a:rPr lang="en-US" sz="3200" dirty="0" smtClean="0"/>
              <a:t>Centralized</a:t>
            </a:r>
          </a:p>
          <a:p>
            <a:pPr marL="0" lvl="1"/>
            <a:r>
              <a:rPr lang="en-US" dirty="0"/>
              <a:t>Network intelligence and state are </a:t>
            </a:r>
            <a:r>
              <a:rPr lang="en-US" dirty="0" smtClean="0"/>
              <a:t>centralized</a:t>
            </a:r>
            <a:endParaRPr lang="en-US" dirty="0"/>
          </a:p>
        </p:txBody>
      </p:sp>
      <p:sp>
        <p:nvSpPr>
          <p:cNvPr id="35" name="Rectangle 34"/>
          <p:cNvSpPr/>
          <p:nvPr/>
        </p:nvSpPr>
        <p:spPr>
          <a:xfrm>
            <a:off x="287900" y="3696225"/>
            <a:ext cx="6844419" cy="861774"/>
          </a:xfrm>
          <a:prstGeom prst="rect">
            <a:avLst/>
          </a:prstGeom>
        </p:spPr>
        <p:txBody>
          <a:bodyPr wrap="square">
            <a:spAutoFit/>
          </a:bodyPr>
          <a:lstStyle/>
          <a:p>
            <a:r>
              <a:rPr lang="en-US" sz="3200" dirty="0" smtClean="0"/>
              <a:t>Abstracted</a:t>
            </a:r>
          </a:p>
          <a:p>
            <a:pPr marL="0" lvl="1"/>
            <a:r>
              <a:rPr lang="en-US" dirty="0"/>
              <a:t>Network infrastructure is abstracted </a:t>
            </a:r>
            <a:r>
              <a:rPr lang="en-US" dirty="0" smtClean="0"/>
              <a:t>from the applications</a:t>
            </a:r>
            <a:endParaRPr lang="en-US" sz="36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11794"/>
          <a:stretch/>
        </p:blipFill>
        <p:spPr>
          <a:xfrm>
            <a:off x="6334963" y="0"/>
            <a:ext cx="2809037" cy="5143500"/>
          </a:xfrm>
          <a:prstGeom prst="rect">
            <a:avLst/>
          </a:prstGeom>
        </p:spPr>
      </p:pic>
    </p:spTree>
    <p:extLst>
      <p:ext uri="{BB962C8B-B14F-4D97-AF65-F5344CB8AC3E}">
        <p14:creationId xmlns:p14="http://schemas.microsoft.com/office/powerpoint/2010/main" val="7453686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Session Objectives and Takeaways</a:t>
            </a:r>
            <a:endParaRPr lang="en-US" dirty="0"/>
          </a:p>
        </p:txBody>
      </p:sp>
      <p:sp>
        <p:nvSpPr>
          <p:cNvPr id="5" name="Text Placeholder 4"/>
          <p:cNvSpPr>
            <a:spLocks noGrp="1"/>
          </p:cNvSpPr>
          <p:nvPr>
            <p:ph type="body" sz="quarter" idx="10"/>
          </p:nvPr>
        </p:nvSpPr>
        <p:spPr>
          <a:xfrm>
            <a:off x="665967" y="1074583"/>
            <a:ext cx="8455807" cy="3853708"/>
          </a:xfrm>
        </p:spPr>
        <p:txBody>
          <a:bodyPr/>
          <a:lstStyle/>
          <a:p>
            <a:pPr marL="0" indent="0">
              <a:buNone/>
            </a:pPr>
            <a:r>
              <a:rPr lang="en-US" dirty="0" smtClean="0"/>
              <a:t>Session Objective(s) </a:t>
            </a:r>
          </a:p>
          <a:p>
            <a:pPr marL="344488" lvl="1" indent="-288925"/>
            <a:r>
              <a:rPr lang="en-US" dirty="0"/>
              <a:t>Understand the key needs in cloud networks</a:t>
            </a:r>
          </a:p>
          <a:p>
            <a:pPr marL="344488" lvl="1" indent="-288925"/>
            <a:r>
              <a:rPr lang="en-US" dirty="0"/>
              <a:t>Understand the value of Network Virtualization in building scalable multi-tenant clouds</a:t>
            </a:r>
          </a:p>
          <a:p>
            <a:pPr marL="344488" lvl="1" indent="-288925"/>
            <a:r>
              <a:rPr lang="en-US" dirty="0" smtClean="0"/>
              <a:t>Understand </a:t>
            </a:r>
            <a:r>
              <a:rPr lang="en-US" dirty="0"/>
              <a:t>the Intel </a:t>
            </a:r>
            <a:r>
              <a:rPr lang="en-US" dirty="0" smtClean="0"/>
              <a:t>strategies </a:t>
            </a:r>
            <a:r>
              <a:rPr lang="en-US" dirty="0"/>
              <a:t>and component technologies </a:t>
            </a:r>
            <a:r>
              <a:rPr lang="en-US" dirty="0" smtClean="0"/>
              <a:t>for Software </a:t>
            </a:r>
            <a:r>
              <a:rPr lang="en-US" dirty="0"/>
              <a:t>Defined </a:t>
            </a:r>
            <a:r>
              <a:rPr lang="en-US" dirty="0" smtClean="0"/>
              <a:t>Networking</a:t>
            </a:r>
            <a:endParaRPr lang="en-US" dirty="0"/>
          </a:p>
          <a:p>
            <a:pPr marL="0" indent="0">
              <a:buNone/>
            </a:pPr>
            <a:r>
              <a:rPr lang="en-US" dirty="0" smtClean="0"/>
              <a:t>Key Takeaways</a:t>
            </a:r>
          </a:p>
          <a:p>
            <a:pPr marL="344488" lvl="1" indent="-288925">
              <a:buFont typeface="+mj-lt"/>
              <a:buAutoNum type="arabicPeriod"/>
            </a:pPr>
            <a:r>
              <a:rPr lang="en-US" dirty="0"/>
              <a:t>Network Virtualization is deployable in today’s datacenter </a:t>
            </a:r>
            <a:endParaRPr lang="en-US" dirty="0" smtClean="0"/>
          </a:p>
          <a:p>
            <a:pPr marL="344488" lvl="1" indent="-288925">
              <a:buFont typeface="+mj-lt"/>
              <a:buAutoNum type="arabicPeriod"/>
            </a:pPr>
            <a:r>
              <a:rPr lang="en-US" dirty="0"/>
              <a:t>Network Virtualization revolutionizes multi-tenant clouds (private, hybrid, public)</a:t>
            </a:r>
          </a:p>
          <a:p>
            <a:pPr marL="344488" lvl="1" indent="-288925">
              <a:buFont typeface="+mj-lt"/>
              <a:buAutoNum type="arabicPeriod"/>
            </a:pPr>
            <a:r>
              <a:rPr lang="en-US" dirty="0"/>
              <a:t>Software Defined </a:t>
            </a:r>
            <a:r>
              <a:rPr lang="en-US" dirty="0" smtClean="0"/>
              <a:t>Networking brings </a:t>
            </a:r>
            <a:r>
              <a:rPr lang="en-US" dirty="0"/>
              <a:t>datacenter flexibility</a:t>
            </a:r>
            <a:r>
              <a:rPr lang="en-US" dirty="0" smtClean="0"/>
              <a:t>, control, &amp; automation</a:t>
            </a:r>
            <a:endParaRPr lang="en-US" dirty="0"/>
          </a:p>
        </p:txBody>
      </p:sp>
      <p:sp>
        <p:nvSpPr>
          <p:cNvPr id="6" name="Freeform 68"/>
          <p:cNvSpPr>
            <a:spLocks noEditPoints="1"/>
          </p:cNvSpPr>
          <p:nvPr/>
        </p:nvSpPr>
        <p:spPr bwMode="auto">
          <a:xfrm>
            <a:off x="142530" y="1116368"/>
            <a:ext cx="434651" cy="488481"/>
          </a:xfrm>
          <a:custGeom>
            <a:avLst/>
            <a:gdLst>
              <a:gd name="T0" fmla="*/ 26 w 368"/>
              <a:gd name="T1" fmla="*/ 0 h 414"/>
              <a:gd name="T2" fmla="*/ 19 w 368"/>
              <a:gd name="T3" fmla="*/ 30 h 414"/>
              <a:gd name="T4" fmla="*/ 19 w 368"/>
              <a:gd name="T5" fmla="*/ 65 h 414"/>
              <a:gd name="T6" fmla="*/ 0 w 368"/>
              <a:gd name="T7" fmla="*/ 102 h 414"/>
              <a:gd name="T8" fmla="*/ 19 w 368"/>
              <a:gd name="T9" fmla="*/ 138 h 414"/>
              <a:gd name="T10" fmla="*/ 19 w 368"/>
              <a:gd name="T11" fmla="*/ 173 h 414"/>
              <a:gd name="T12" fmla="*/ 0 w 368"/>
              <a:gd name="T13" fmla="*/ 210 h 414"/>
              <a:gd name="T14" fmla="*/ 19 w 368"/>
              <a:gd name="T15" fmla="*/ 247 h 414"/>
              <a:gd name="T16" fmla="*/ 19 w 368"/>
              <a:gd name="T17" fmla="*/ 281 h 414"/>
              <a:gd name="T18" fmla="*/ 0 w 368"/>
              <a:gd name="T19" fmla="*/ 318 h 414"/>
              <a:gd name="T20" fmla="*/ 19 w 368"/>
              <a:gd name="T21" fmla="*/ 355 h 414"/>
              <a:gd name="T22" fmla="*/ 19 w 368"/>
              <a:gd name="T23" fmla="*/ 390 h 414"/>
              <a:gd name="T24" fmla="*/ 26 w 368"/>
              <a:gd name="T25" fmla="*/ 414 h 414"/>
              <a:gd name="T26" fmla="*/ 368 w 368"/>
              <a:gd name="T27" fmla="*/ 340 h 414"/>
              <a:gd name="T28" fmla="*/ 294 w 368"/>
              <a:gd name="T29" fmla="*/ 0 h 414"/>
              <a:gd name="T30" fmla="*/ 19 w 368"/>
              <a:gd name="T31" fmla="*/ 45 h 414"/>
              <a:gd name="T32" fmla="*/ 15 w 368"/>
              <a:gd name="T33" fmla="*/ 47 h 414"/>
              <a:gd name="T34" fmla="*/ 19 w 368"/>
              <a:gd name="T35" fmla="*/ 99 h 414"/>
              <a:gd name="T36" fmla="*/ 15 w 368"/>
              <a:gd name="T37" fmla="*/ 102 h 414"/>
              <a:gd name="T38" fmla="*/ 19 w 368"/>
              <a:gd name="T39" fmla="*/ 154 h 414"/>
              <a:gd name="T40" fmla="*/ 15 w 368"/>
              <a:gd name="T41" fmla="*/ 156 h 414"/>
              <a:gd name="T42" fmla="*/ 19 w 368"/>
              <a:gd name="T43" fmla="*/ 208 h 414"/>
              <a:gd name="T44" fmla="*/ 15 w 368"/>
              <a:gd name="T45" fmla="*/ 210 h 414"/>
              <a:gd name="T46" fmla="*/ 19 w 368"/>
              <a:gd name="T47" fmla="*/ 262 h 414"/>
              <a:gd name="T48" fmla="*/ 15 w 368"/>
              <a:gd name="T49" fmla="*/ 264 h 414"/>
              <a:gd name="T50" fmla="*/ 19 w 368"/>
              <a:gd name="T51" fmla="*/ 316 h 414"/>
              <a:gd name="T52" fmla="*/ 15 w 368"/>
              <a:gd name="T53" fmla="*/ 318 h 414"/>
              <a:gd name="T54" fmla="*/ 19 w 368"/>
              <a:gd name="T55" fmla="*/ 370 h 414"/>
              <a:gd name="T56" fmla="*/ 15 w 368"/>
              <a:gd name="T57" fmla="*/ 373 h 414"/>
              <a:gd name="T58" fmla="*/ 294 w 368"/>
              <a:gd name="T59" fmla="*/ 400 h 414"/>
              <a:gd name="T60" fmla="*/ 34 w 368"/>
              <a:gd name="T61" fmla="*/ 370 h 414"/>
              <a:gd name="T62" fmla="*/ 38 w 368"/>
              <a:gd name="T63" fmla="*/ 378 h 414"/>
              <a:gd name="T64" fmla="*/ 50 w 368"/>
              <a:gd name="T65" fmla="*/ 364 h 414"/>
              <a:gd name="T66" fmla="*/ 34 w 368"/>
              <a:gd name="T67" fmla="*/ 316 h 414"/>
              <a:gd name="T68" fmla="*/ 38 w 368"/>
              <a:gd name="T69" fmla="*/ 324 h 414"/>
              <a:gd name="T70" fmla="*/ 50 w 368"/>
              <a:gd name="T71" fmla="*/ 310 h 414"/>
              <a:gd name="T72" fmla="*/ 34 w 368"/>
              <a:gd name="T73" fmla="*/ 262 h 414"/>
              <a:gd name="T74" fmla="*/ 38 w 368"/>
              <a:gd name="T75" fmla="*/ 269 h 414"/>
              <a:gd name="T76" fmla="*/ 50 w 368"/>
              <a:gd name="T77" fmla="*/ 256 h 414"/>
              <a:gd name="T78" fmla="*/ 34 w 368"/>
              <a:gd name="T79" fmla="*/ 208 h 414"/>
              <a:gd name="T80" fmla="*/ 38 w 368"/>
              <a:gd name="T81" fmla="*/ 215 h 414"/>
              <a:gd name="T82" fmla="*/ 50 w 368"/>
              <a:gd name="T83" fmla="*/ 202 h 414"/>
              <a:gd name="T84" fmla="*/ 34 w 368"/>
              <a:gd name="T85" fmla="*/ 154 h 414"/>
              <a:gd name="T86" fmla="*/ 38 w 368"/>
              <a:gd name="T87" fmla="*/ 161 h 414"/>
              <a:gd name="T88" fmla="*/ 50 w 368"/>
              <a:gd name="T89" fmla="*/ 148 h 414"/>
              <a:gd name="T90" fmla="*/ 34 w 368"/>
              <a:gd name="T91" fmla="*/ 100 h 414"/>
              <a:gd name="T92" fmla="*/ 38 w 368"/>
              <a:gd name="T93" fmla="*/ 107 h 414"/>
              <a:gd name="T94" fmla="*/ 50 w 368"/>
              <a:gd name="T95" fmla="*/ 94 h 414"/>
              <a:gd name="T96" fmla="*/ 34 w 368"/>
              <a:gd name="T97" fmla="*/ 45 h 414"/>
              <a:gd name="T98" fmla="*/ 38 w 368"/>
              <a:gd name="T99" fmla="*/ 53 h 414"/>
              <a:gd name="T100" fmla="*/ 50 w 368"/>
              <a:gd name="T101" fmla="*/ 39 h 414"/>
              <a:gd name="T102" fmla="*/ 34 w 368"/>
              <a:gd name="T103" fmla="*/ 15 h 414"/>
              <a:gd name="T104" fmla="*/ 353 w 368"/>
              <a:gd name="T105" fmla="*/ 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 h="414">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
        <p:nvSpPr>
          <p:cNvPr id="7" name="Freeform 13"/>
          <p:cNvSpPr>
            <a:spLocks noEditPoints="1"/>
          </p:cNvSpPr>
          <p:nvPr/>
        </p:nvSpPr>
        <p:spPr bwMode="auto">
          <a:xfrm>
            <a:off x="228467" y="3001437"/>
            <a:ext cx="262778" cy="484369"/>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Tree>
    <p:extLst>
      <p:ext uri="{BB962C8B-B14F-4D97-AF65-F5344CB8AC3E}">
        <p14:creationId xmlns:p14="http://schemas.microsoft.com/office/powerpoint/2010/main" val="183836872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loud 31"/>
          <p:cNvSpPr/>
          <p:nvPr/>
        </p:nvSpPr>
        <p:spPr bwMode="auto">
          <a:xfrm>
            <a:off x="2082261" y="2906588"/>
            <a:ext cx="1472650" cy="223128"/>
          </a:xfrm>
          <a:prstGeom prst="cloud">
            <a:avLst/>
          </a:prstGeom>
          <a:solidFill>
            <a:srgbClr val="808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Cloud 5"/>
          <p:cNvSpPr/>
          <p:nvPr/>
        </p:nvSpPr>
        <p:spPr bwMode="auto">
          <a:xfrm>
            <a:off x="2021301" y="1884361"/>
            <a:ext cx="1606621" cy="1005840"/>
          </a:xfrm>
          <a:prstGeom prst="cloud">
            <a:avLst/>
          </a:prstGeom>
          <a:solidFill>
            <a:srgbClr val="CCCC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Property management</a:t>
            </a:r>
            <a:endParaRPr lang="en-US" dirty="0"/>
          </a:p>
        </p:txBody>
      </p:sp>
      <p:sp>
        <p:nvSpPr>
          <p:cNvPr id="4" name="TextBox 3"/>
          <p:cNvSpPr txBox="1"/>
          <p:nvPr/>
        </p:nvSpPr>
        <p:spPr>
          <a:xfrm>
            <a:off x="1689100" y="3097477"/>
            <a:ext cx="216572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Rental House</a:t>
            </a:r>
          </a:p>
        </p:txBody>
      </p:sp>
      <p:sp>
        <p:nvSpPr>
          <p:cNvPr id="17" name="TextBox 16"/>
          <p:cNvSpPr txBox="1"/>
          <p:nvPr/>
        </p:nvSpPr>
        <p:spPr>
          <a:xfrm>
            <a:off x="4290060" y="3097477"/>
            <a:ext cx="182646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Apartment</a:t>
            </a:r>
          </a:p>
        </p:txBody>
      </p:sp>
      <p:sp>
        <p:nvSpPr>
          <p:cNvPr id="18" name="TextBox 17"/>
          <p:cNvSpPr txBox="1"/>
          <p:nvPr/>
        </p:nvSpPr>
        <p:spPr>
          <a:xfrm>
            <a:off x="7146352" y="3104258"/>
            <a:ext cx="110588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Hotel</a:t>
            </a:r>
          </a:p>
        </p:txBody>
      </p:sp>
      <p:pic>
        <p:nvPicPr>
          <p:cNvPr id="20" name="Picture 5" descr="C:\Users\bpjohns1\AppData\Local\Microsoft\Windows\Temporary Internet Files\Content.IE5\DJXSNQT4\MC90043422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020" y="1166229"/>
            <a:ext cx="2451037" cy="19312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bpjohns1\AppData\Local\Microsoft\Windows\Temporary Internet Files\Content.IE5\DJXSNQT4\MC90043422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563" y="131722"/>
            <a:ext cx="2234543" cy="29657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495840098"/>
              </p:ext>
            </p:extLst>
          </p:nvPr>
        </p:nvGraphicFramePr>
        <p:xfrm>
          <a:off x="153195" y="3594962"/>
          <a:ext cx="8853645" cy="1483360"/>
        </p:xfrm>
        <a:graphic>
          <a:graphicData uri="http://schemas.openxmlformats.org/drawingml/2006/table">
            <a:tbl>
              <a:tblPr bandRow="1">
                <a:tableStyleId>{5C22544A-7EE6-4342-B048-85BDC9FD1C3A}</a:tableStyleId>
              </a:tblPr>
              <a:tblGrid>
                <a:gridCol w="1618455"/>
                <a:gridCol w="2194560"/>
                <a:gridCol w="2377440"/>
                <a:gridCol w="2663190"/>
              </a:tblGrid>
              <a:tr h="370840">
                <a:tc>
                  <a:txBody>
                    <a:bodyPr/>
                    <a:lstStyle/>
                    <a:p>
                      <a:pPr marL="0" marR="0" indent="0" algn="r" defTabSz="685752"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Segoe UI" pitchFamily="34" charset="0"/>
                          <a:ea typeface="Segoe UI" pitchFamily="34" charset="0"/>
                          <a:cs typeface="Segoe UI" pitchFamily="34" charset="0"/>
                        </a:rPr>
                        <a:t># of Tenants</a:t>
                      </a: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One</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Several</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Many</a:t>
                      </a:r>
                      <a:endParaRPr lang="en-US" sz="1600" dirty="0">
                        <a:solidFill>
                          <a:srgbClr val="000000"/>
                        </a:solidFill>
                        <a:latin typeface="Segoe UI Light" pitchFamily="34" charset="0"/>
                        <a:ea typeface="Segoe UI" pitchFamily="34" charset="0"/>
                        <a:cs typeface="Segoe UI" pitchFamily="34" charset="0"/>
                      </a:endParaRPr>
                    </a:p>
                  </a:txBody>
                  <a:tcPr/>
                </a:tc>
              </a:tr>
              <a:tr h="370840">
                <a:tc>
                  <a:txBody>
                    <a:bodyPr/>
                    <a:lstStyle/>
                    <a:p>
                      <a:pPr algn="r"/>
                      <a:r>
                        <a:rPr lang="en-US" sz="1800" b="1" dirty="0" smtClean="0">
                          <a:solidFill>
                            <a:srgbClr val="000000"/>
                          </a:solidFill>
                          <a:latin typeface="Segoe UI" pitchFamily="34" charset="0"/>
                          <a:ea typeface="Segoe UI" pitchFamily="34" charset="0"/>
                          <a:cs typeface="Segoe UI" pitchFamily="34" charset="0"/>
                        </a:rPr>
                        <a:t>Change</a:t>
                      </a:r>
                      <a:endParaRPr lang="en-US" sz="1800" b="1" dirty="0">
                        <a:solidFill>
                          <a:srgbClr val="000000"/>
                        </a:solidFill>
                        <a:latin typeface="Segoe UI"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Infrequent</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Occasional</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Daily</a:t>
                      </a:r>
                      <a:endParaRPr lang="en-US" sz="1600" dirty="0">
                        <a:solidFill>
                          <a:srgbClr val="000000"/>
                        </a:solidFill>
                        <a:latin typeface="Segoe UI Light" pitchFamily="34" charset="0"/>
                        <a:ea typeface="Segoe UI" pitchFamily="34" charset="0"/>
                        <a:cs typeface="Segoe UI" pitchFamily="34" charset="0"/>
                      </a:endParaRPr>
                    </a:p>
                  </a:txBody>
                  <a:tcPr/>
                </a:tc>
              </a:tr>
              <a:tr h="370840">
                <a:tc>
                  <a:txBody>
                    <a:bodyPr/>
                    <a:lstStyle/>
                    <a:p>
                      <a:pPr algn="r"/>
                      <a:r>
                        <a:rPr lang="en-US" sz="1800" b="1" dirty="0" smtClean="0">
                          <a:solidFill>
                            <a:srgbClr val="000000"/>
                          </a:solidFill>
                          <a:latin typeface="Segoe UI" pitchFamily="34" charset="0"/>
                          <a:ea typeface="Segoe UI" pitchFamily="34" charset="0"/>
                          <a:cs typeface="Segoe UI" pitchFamily="34" charset="0"/>
                        </a:rPr>
                        <a:t>$$</a:t>
                      </a:r>
                      <a:endParaRPr lang="en-US" sz="1800" b="1" dirty="0">
                        <a:solidFill>
                          <a:srgbClr val="000000"/>
                        </a:solidFill>
                        <a:latin typeface="Segoe UI"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Long term</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marL="0" marR="0" indent="0" algn="ctr" defTabSz="685752"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Segoe UI Light" pitchFamily="34" charset="0"/>
                          <a:ea typeface="Segoe UI" pitchFamily="34" charset="0"/>
                          <a:cs typeface="Segoe UI" pitchFamily="34" charset="0"/>
                        </a:rPr>
                        <a:t>Utilization, low turnover</a:t>
                      </a:r>
                    </a:p>
                  </a:txBody>
                  <a:tcPr/>
                </a:tc>
                <a:tc>
                  <a:txBody>
                    <a:bodyPr/>
                    <a:lstStyle/>
                    <a:p>
                      <a:pPr marL="0" marR="0" indent="0" algn="ctr" defTabSz="685752"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Segoe UI Light" pitchFamily="34" charset="0"/>
                          <a:ea typeface="Segoe UI" pitchFamily="34" charset="0"/>
                          <a:cs typeface="Segoe UI" pitchFamily="34" charset="0"/>
                        </a:rPr>
                        <a:t>Utilization, low OPEX</a:t>
                      </a:r>
                    </a:p>
                  </a:txBody>
                  <a:tcPr/>
                </a:tc>
              </a:tr>
              <a:tr h="370840">
                <a:tc>
                  <a:txBody>
                    <a:bodyPr/>
                    <a:lstStyle/>
                    <a:p>
                      <a:pPr algn="r"/>
                      <a:r>
                        <a:rPr lang="en-US" sz="1800" b="1" dirty="0" smtClean="0">
                          <a:solidFill>
                            <a:srgbClr val="000000"/>
                          </a:solidFill>
                          <a:latin typeface="Segoe UI" pitchFamily="34" charset="0"/>
                          <a:ea typeface="Segoe UI" pitchFamily="34" charset="0"/>
                          <a:cs typeface="Segoe UI" pitchFamily="34" charset="0"/>
                        </a:rPr>
                        <a:t>Management</a:t>
                      </a:r>
                      <a:endParaRPr lang="en-US" sz="1800" b="1" dirty="0">
                        <a:solidFill>
                          <a:srgbClr val="000000"/>
                        </a:solidFill>
                        <a:latin typeface="Segoe UI"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Individual</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Building</a:t>
                      </a:r>
                      <a:r>
                        <a:rPr lang="en-US" sz="1600" baseline="0" dirty="0" smtClean="0">
                          <a:solidFill>
                            <a:srgbClr val="000000"/>
                          </a:solidFill>
                          <a:latin typeface="Segoe UI Light" pitchFamily="34" charset="0"/>
                          <a:ea typeface="Segoe UI" pitchFamily="34" charset="0"/>
                          <a:cs typeface="Segoe UI" pitchFamily="34" charset="0"/>
                        </a:rPr>
                        <a:t> Manager</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marL="0" marR="0" indent="0" algn="ctr" defTabSz="685752"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Segoe UI Light" pitchFamily="34" charset="0"/>
                          <a:ea typeface="Segoe UI" pitchFamily="34" charset="0"/>
                          <a:cs typeface="Segoe UI" pitchFamily="34" charset="0"/>
                        </a:rPr>
                        <a:t>Staff, Systems</a:t>
                      </a:r>
                      <a:r>
                        <a:rPr lang="en-US" sz="1600" baseline="0" dirty="0" smtClean="0">
                          <a:solidFill>
                            <a:srgbClr val="000000"/>
                          </a:solidFill>
                          <a:latin typeface="Segoe UI Light" pitchFamily="34" charset="0"/>
                          <a:ea typeface="Segoe UI" pitchFamily="34" charset="0"/>
                          <a:cs typeface="Segoe UI" pitchFamily="34" charset="0"/>
                        </a:rPr>
                        <a:t>, &amp; Automation</a:t>
                      </a:r>
                      <a:endParaRPr lang="en-US" sz="1600" dirty="0" smtClean="0">
                        <a:solidFill>
                          <a:srgbClr val="000000"/>
                        </a:solidFill>
                        <a:latin typeface="Segoe UI Light" pitchFamily="34" charset="0"/>
                        <a:ea typeface="Segoe UI" pitchFamily="34" charset="0"/>
                        <a:cs typeface="Segoe UI" pitchFamily="34" charset="0"/>
                      </a:endParaRPr>
                    </a:p>
                  </a:txBody>
                  <a:tcPr/>
                </a:tc>
              </a:tr>
            </a:tbl>
          </a:graphicData>
        </a:graphic>
      </p:graphicFrame>
      <p:pic>
        <p:nvPicPr>
          <p:cNvPr id="206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5821" y="2044381"/>
            <a:ext cx="1872173" cy="105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63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it back to the datacenter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98483720"/>
              </p:ext>
            </p:extLst>
          </p:nvPr>
        </p:nvGraphicFramePr>
        <p:xfrm>
          <a:off x="153195" y="3594962"/>
          <a:ext cx="8853645" cy="1483360"/>
        </p:xfrm>
        <a:graphic>
          <a:graphicData uri="http://schemas.openxmlformats.org/drawingml/2006/table">
            <a:tbl>
              <a:tblPr bandRow="1">
                <a:tableStyleId>{5C22544A-7EE6-4342-B048-85BDC9FD1C3A}</a:tableStyleId>
              </a:tblPr>
              <a:tblGrid>
                <a:gridCol w="1618455"/>
                <a:gridCol w="2194560"/>
                <a:gridCol w="2377440"/>
                <a:gridCol w="2663190"/>
              </a:tblGrid>
              <a:tr h="370840">
                <a:tc>
                  <a:txBody>
                    <a:bodyPr/>
                    <a:lstStyle/>
                    <a:p>
                      <a:pPr marL="0" marR="0" indent="0" algn="r" defTabSz="685752"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Segoe UI" pitchFamily="34" charset="0"/>
                          <a:ea typeface="Segoe UI" pitchFamily="34" charset="0"/>
                          <a:cs typeface="Segoe UI" pitchFamily="34" charset="0"/>
                        </a:rPr>
                        <a:t># of Tenants</a:t>
                      </a: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One</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Several</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Many</a:t>
                      </a:r>
                      <a:endParaRPr lang="en-US" sz="1600" dirty="0">
                        <a:solidFill>
                          <a:srgbClr val="000000"/>
                        </a:solidFill>
                        <a:latin typeface="Segoe UI Light" pitchFamily="34" charset="0"/>
                        <a:ea typeface="Segoe UI" pitchFamily="34" charset="0"/>
                        <a:cs typeface="Segoe UI" pitchFamily="34" charset="0"/>
                      </a:endParaRPr>
                    </a:p>
                  </a:txBody>
                  <a:tcPr/>
                </a:tc>
              </a:tr>
              <a:tr h="370840">
                <a:tc>
                  <a:txBody>
                    <a:bodyPr/>
                    <a:lstStyle/>
                    <a:p>
                      <a:pPr algn="r"/>
                      <a:r>
                        <a:rPr lang="en-US" sz="1800" b="1" dirty="0" smtClean="0">
                          <a:solidFill>
                            <a:srgbClr val="000000"/>
                          </a:solidFill>
                          <a:latin typeface="Segoe UI" pitchFamily="34" charset="0"/>
                          <a:ea typeface="Segoe UI" pitchFamily="34" charset="0"/>
                          <a:cs typeface="Segoe UI" pitchFamily="34" charset="0"/>
                        </a:rPr>
                        <a:t>Change</a:t>
                      </a:r>
                      <a:endParaRPr lang="en-US" sz="1800" b="1" dirty="0">
                        <a:solidFill>
                          <a:srgbClr val="000000"/>
                        </a:solidFill>
                        <a:latin typeface="Segoe UI"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Infrequent</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Occasional</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Daily</a:t>
                      </a:r>
                      <a:endParaRPr lang="en-US" sz="1600" dirty="0">
                        <a:solidFill>
                          <a:srgbClr val="000000"/>
                        </a:solidFill>
                        <a:latin typeface="Segoe UI Light" pitchFamily="34" charset="0"/>
                        <a:ea typeface="Segoe UI" pitchFamily="34" charset="0"/>
                        <a:cs typeface="Segoe UI" pitchFamily="34" charset="0"/>
                      </a:endParaRPr>
                    </a:p>
                  </a:txBody>
                  <a:tcPr/>
                </a:tc>
              </a:tr>
              <a:tr h="370840">
                <a:tc>
                  <a:txBody>
                    <a:bodyPr/>
                    <a:lstStyle/>
                    <a:p>
                      <a:pPr algn="r"/>
                      <a:r>
                        <a:rPr lang="en-US" sz="1800" b="1" dirty="0" smtClean="0">
                          <a:solidFill>
                            <a:srgbClr val="000000"/>
                          </a:solidFill>
                          <a:latin typeface="Segoe UI" pitchFamily="34" charset="0"/>
                          <a:ea typeface="Segoe UI" pitchFamily="34" charset="0"/>
                          <a:cs typeface="Segoe UI" pitchFamily="34" charset="0"/>
                        </a:rPr>
                        <a:t>$$</a:t>
                      </a:r>
                      <a:endParaRPr lang="en-US" sz="1800" b="1" dirty="0">
                        <a:solidFill>
                          <a:srgbClr val="000000"/>
                        </a:solidFill>
                        <a:latin typeface="Segoe UI"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Long term</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marL="0" marR="0" indent="0" algn="ctr" defTabSz="685752"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Segoe UI Light" pitchFamily="34" charset="0"/>
                          <a:ea typeface="Segoe UI" pitchFamily="34" charset="0"/>
                          <a:cs typeface="Segoe UI" pitchFamily="34" charset="0"/>
                        </a:rPr>
                        <a:t>Utilization, low turnover</a:t>
                      </a:r>
                    </a:p>
                  </a:txBody>
                  <a:tcPr/>
                </a:tc>
                <a:tc>
                  <a:txBody>
                    <a:bodyPr/>
                    <a:lstStyle/>
                    <a:p>
                      <a:pPr marL="0" marR="0" indent="0" algn="ctr" defTabSz="685752"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Segoe UI Light" pitchFamily="34" charset="0"/>
                          <a:ea typeface="Segoe UI" pitchFamily="34" charset="0"/>
                          <a:cs typeface="Segoe UI" pitchFamily="34" charset="0"/>
                        </a:rPr>
                        <a:t>Utilization, low OPEX</a:t>
                      </a:r>
                    </a:p>
                  </a:txBody>
                  <a:tcPr/>
                </a:tc>
              </a:tr>
              <a:tr h="370840">
                <a:tc>
                  <a:txBody>
                    <a:bodyPr/>
                    <a:lstStyle/>
                    <a:p>
                      <a:pPr algn="r"/>
                      <a:r>
                        <a:rPr lang="en-US" sz="1800" b="1" dirty="0" smtClean="0">
                          <a:solidFill>
                            <a:srgbClr val="000000"/>
                          </a:solidFill>
                          <a:latin typeface="Segoe UI" pitchFamily="34" charset="0"/>
                          <a:ea typeface="Segoe UI" pitchFamily="34" charset="0"/>
                          <a:cs typeface="Segoe UI" pitchFamily="34" charset="0"/>
                        </a:rPr>
                        <a:t>Management</a:t>
                      </a:r>
                      <a:endParaRPr lang="en-US" sz="1800" b="1" dirty="0">
                        <a:solidFill>
                          <a:srgbClr val="000000"/>
                        </a:solidFill>
                        <a:latin typeface="Segoe UI"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Individual</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algn="ctr"/>
                      <a:r>
                        <a:rPr lang="en-US" sz="1600" dirty="0" smtClean="0">
                          <a:solidFill>
                            <a:srgbClr val="000000"/>
                          </a:solidFill>
                          <a:latin typeface="Segoe UI Light" pitchFamily="34" charset="0"/>
                          <a:ea typeface="Segoe UI" pitchFamily="34" charset="0"/>
                          <a:cs typeface="Segoe UI" pitchFamily="34" charset="0"/>
                        </a:rPr>
                        <a:t>Building</a:t>
                      </a:r>
                      <a:r>
                        <a:rPr lang="en-US" sz="1600" baseline="0" dirty="0" smtClean="0">
                          <a:solidFill>
                            <a:srgbClr val="000000"/>
                          </a:solidFill>
                          <a:latin typeface="Segoe UI Light" pitchFamily="34" charset="0"/>
                          <a:ea typeface="Segoe UI" pitchFamily="34" charset="0"/>
                          <a:cs typeface="Segoe UI" pitchFamily="34" charset="0"/>
                        </a:rPr>
                        <a:t> Manager</a:t>
                      </a:r>
                      <a:endParaRPr lang="en-US" sz="1600" dirty="0">
                        <a:solidFill>
                          <a:srgbClr val="000000"/>
                        </a:solidFill>
                        <a:latin typeface="Segoe UI Light" pitchFamily="34" charset="0"/>
                        <a:ea typeface="Segoe UI" pitchFamily="34" charset="0"/>
                        <a:cs typeface="Segoe UI" pitchFamily="34" charset="0"/>
                      </a:endParaRPr>
                    </a:p>
                  </a:txBody>
                  <a:tcPr/>
                </a:tc>
                <a:tc>
                  <a:txBody>
                    <a:bodyPr/>
                    <a:lstStyle/>
                    <a:p>
                      <a:pPr marL="0" marR="0" indent="0" algn="ctr" defTabSz="685752"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Segoe UI Light" pitchFamily="34" charset="0"/>
                          <a:ea typeface="Segoe UI" pitchFamily="34" charset="0"/>
                          <a:cs typeface="Segoe UI" pitchFamily="34" charset="0"/>
                        </a:rPr>
                        <a:t>Staff, Systems</a:t>
                      </a:r>
                      <a:r>
                        <a:rPr lang="en-US" sz="1600" baseline="0" dirty="0" smtClean="0">
                          <a:solidFill>
                            <a:srgbClr val="000000"/>
                          </a:solidFill>
                          <a:latin typeface="Segoe UI Light" pitchFamily="34" charset="0"/>
                          <a:ea typeface="Segoe UI" pitchFamily="34" charset="0"/>
                          <a:cs typeface="Segoe UI" pitchFamily="34" charset="0"/>
                        </a:rPr>
                        <a:t>, &amp; Automation</a:t>
                      </a:r>
                      <a:endParaRPr lang="en-US" sz="1600" dirty="0" smtClean="0">
                        <a:solidFill>
                          <a:srgbClr val="000000"/>
                        </a:solidFill>
                        <a:latin typeface="Segoe UI Light" pitchFamily="34" charset="0"/>
                        <a:ea typeface="Segoe UI" pitchFamily="34" charset="0"/>
                        <a:cs typeface="Segoe UI" pitchFamily="34" charset="0"/>
                      </a:endParaRPr>
                    </a:p>
                  </a:txBody>
                  <a:tcPr/>
                </a:tc>
              </a:tr>
            </a:tbl>
          </a:graphicData>
        </a:graphic>
      </p:graphicFrame>
      <p:grpSp>
        <p:nvGrpSpPr>
          <p:cNvPr id="10" name="Group 9"/>
          <p:cNvGrpSpPr/>
          <p:nvPr/>
        </p:nvGrpSpPr>
        <p:grpSpPr>
          <a:xfrm>
            <a:off x="1655638" y="2351272"/>
            <a:ext cx="2286000" cy="1079296"/>
            <a:chOff x="2222992" y="2829999"/>
            <a:chExt cx="2286000" cy="1079296"/>
          </a:xfrm>
        </p:grpSpPr>
        <p:sp>
          <p:nvSpPr>
            <p:cNvPr id="11" name="Rectangle 10"/>
            <p:cNvSpPr/>
            <p:nvPr/>
          </p:nvSpPr>
          <p:spPr>
            <a:xfrm>
              <a:off x="2222992" y="3262972"/>
              <a:ext cx="2286000" cy="646323"/>
            </a:xfrm>
            <a:prstGeom prst="rect">
              <a:avLst/>
            </a:prstGeom>
          </p:spPr>
          <p:txBody>
            <a:bodyPr wrap="square" lIns="91432" tIns="45716" rIns="91432" bIns="45716">
              <a:spAutoFit/>
            </a:bodyPr>
            <a:lstStyle/>
            <a:p>
              <a:pPr algn="ctr" defTabSz="914222" eaLnBrk="0" hangingPunct="0">
                <a:lnSpc>
                  <a:spcPct val="90000"/>
                </a:lnSpc>
                <a:defRPr/>
              </a:pPr>
              <a:r>
                <a:rPr lang="en-US" sz="2000" kern="0" dirty="0" smtClean="0">
                  <a:gradFill>
                    <a:gsLst>
                      <a:gs pos="26000">
                        <a:srgbClr val="FFFFFF"/>
                      </a:gs>
                      <a:gs pos="97000">
                        <a:srgbClr val="FFFFFF"/>
                      </a:gs>
                    </a:gsLst>
                    <a:lin ang="16200000" scaled="0"/>
                  </a:gradFill>
                  <a:latin typeface="Segoe Light" pitchFamily="34" charset="0"/>
                  <a:ea typeface="Segoe UI" pitchFamily="34" charset="0"/>
                  <a:cs typeface="Segoe UI" pitchFamily="34" charset="0"/>
                </a:rPr>
                <a:t>Dedicated</a:t>
              </a:r>
            </a:p>
            <a:p>
              <a:pPr algn="ctr" defTabSz="914222" eaLnBrk="0" hangingPunct="0">
                <a:lnSpc>
                  <a:spcPct val="90000"/>
                </a:lnSpc>
                <a:defRPr/>
              </a:pPr>
              <a:r>
                <a:rPr lang="en-US" sz="2000" kern="0" dirty="0" smtClean="0">
                  <a:gradFill>
                    <a:gsLst>
                      <a:gs pos="26000">
                        <a:srgbClr val="FFFFFF"/>
                      </a:gs>
                      <a:gs pos="97000">
                        <a:srgbClr val="FFFFFF"/>
                      </a:gs>
                    </a:gsLst>
                    <a:lin ang="16200000" scaled="0"/>
                  </a:gradFill>
                  <a:latin typeface="Segoe Light" pitchFamily="34" charset="0"/>
                  <a:ea typeface="Segoe UI" pitchFamily="34" charset="0"/>
                  <a:cs typeface="Segoe UI" pitchFamily="34" charset="0"/>
                </a:rPr>
                <a:t>Servers</a:t>
              </a:r>
              <a:endParaRPr lang="en-US" sz="2000" kern="0" dirty="0">
                <a:gradFill>
                  <a:gsLst>
                    <a:gs pos="26000">
                      <a:srgbClr val="FFFFFF"/>
                    </a:gs>
                    <a:gs pos="97000">
                      <a:srgbClr val="FFFFFF"/>
                    </a:gs>
                  </a:gsLst>
                  <a:lin ang="16200000" scaled="0"/>
                </a:gradFill>
                <a:latin typeface="Segoe Light" pitchFamily="34" charset="0"/>
                <a:ea typeface="Segoe UI" pitchFamily="34" charset="0"/>
                <a:cs typeface="Segoe UI" pitchFamily="34" charset="0"/>
              </a:endParaRPr>
            </a:p>
          </p:txBody>
        </p:sp>
        <p:grpSp>
          <p:nvGrpSpPr>
            <p:cNvPr id="12" name="Group 11"/>
            <p:cNvGrpSpPr/>
            <p:nvPr/>
          </p:nvGrpSpPr>
          <p:grpSpPr>
            <a:xfrm>
              <a:off x="2497312" y="2829999"/>
              <a:ext cx="1737360" cy="426117"/>
              <a:chOff x="1884404" y="2838151"/>
              <a:chExt cx="1737360" cy="426117"/>
            </a:xfrm>
          </p:grpSpPr>
          <p:grpSp>
            <p:nvGrpSpPr>
              <p:cNvPr id="13" name="Group 12"/>
              <p:cNvGrpSpPr/>
              <p:nvPr/>
            </p:nvGrpSpPr>
            <p:grpSpPr>
              <a:xfrm>
                <a:off x="1884404" y="2982629"/>
                <a:ext cx="1737360" cy="137160"/>
                <a:chOff x="845547" y="4689072"/>
                <a:chExt cx="3380509" cy="299262"/>
              </a:xfrm>
            </p:grpSpPr>
            <p:sp>
              <p:nvSpPr>
                <p:cNvPr id="59" name="Rectangle 58"/>
                <p:cNvSpPr/>
                <p:nvPr/>
              </p:nvSpPr>
              <p:spPr bwMode="auto">
                <a:xfrm>
                  <a:off x="845547" y="4689072"/>
                  <a:ext cx="3380509" cy="299262"/>
                </a:xfrm>
                <a:prstGeom prst="rect">
                  <a:avLst/>
                </a:prstGeom>
                <a:solidFill>
                  <a:srgbClr val="66CCFF"/>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845547" y="4689072"/>
                  <a:ext cx="130567" cy="299262"/>
                </a:xfrm>
                <a:prstGeom prst="rect">
                  <a:avLst/>
                </a:prstGeom>
                <a:solidFill>
                  <a:srgbClr val="5DC9FF"/>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4095489" y="4689072"/>
                  <a:ext cx="130567" cy="299262"/>
                </a:xfrm>
                <a:prstGeom prst="rect">
                  <a:avLst/>
                </a:prstGeom>
                <a:solidFill>
                  <a:srgbClr val="5DC9FF"/>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Oval 61"/>
                <p:cNvSpPr/>
                <p:nvPr/>
              </p:nvSpPr>
              <p:spPr bwMode="auto">
                <a:xfrm>
                  <a:off x="874254" y="474068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Oval 62"/>
                <p:cNvSpPr/>
                <p:nvPr/>
              </p:nvSpPr>
              <p:spPr bwMode="auto">
                <a:xfrm>
                  <a:off x="874254" y="486953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Oval 63"/>
                <p:cNvSpPr/>
                <p:nvPr/>
              </p:nvSpPr>
              <p:spPr bwMode="auto">
                <a:xfrm>
                  <a:off x="4124196" y="474068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Oval 64"/>
                <p:cNvSpPr/>
                <p:nvPr/>
              </p:nvSpPr>
              <p:spPr bwMode="auto">
                <a:xfrm>
                  <a:off x="4124196" y="486953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2191746" y="485285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1097235" y="474340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1097234" y="485285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2191746" y="474340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1644491" y="474340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1644490" y="485285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2762997" y="4755146"/>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2762997" y="4789787"/>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2762997" y="4824428"/>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2762997" y="4859069"/>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2762997" y="4893710"/>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2762997" y="4928351"/>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 name="Group 13"/>
              <p:cNvGrpSpPr/>
              <p:nvPr/>
            </p:nvGrpSpPr>
            <p:grpSpPr>
              <a:xfrm>
                <a:off x="1884404" y="3127108"/>
                <a:ext cx="1737360" cy="137160"/>
                <a:chOff x="845547" y="4689072"/>
                <a:chExt cx="3380509" cy="299262"/>
              </a:xfrm>
            </p:grpSpPr>
            <p:sp>
              <p:nvSpPr>
                <p:cNvPr id="40" name="Rectangle 39"/>
                <p:cNvSpPr/>
                <p:nvPr/>
              </p:nvSpPr>
              <p:spPr bwMode="auto">
                <a:xfrm>
                  <a:off x="845547" y="4689072"/>
                  <a:ext cx="3380509" cy="299262"/>
                </a:xfrm>
                <a:prstGeom prst="rect">
                  <a:avLst/>
                </a:prstGeom>
                <a:solidFill>
                  <a:srgbClr val="92D05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845547" y="4689072"/>
                  <a:ext cx="130567" cy="299262"/>
                </a:xfrm>
                <a:prstGeom prst="rect">
                  <a:avLst/>
                </a:prstGeom>
                <a:solidFill>
                  <a:srgbClr val="8BCD43"/>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4095489" y="4689072"/>
                  <a:ext cx="130567" cy="299262"/>
                </a:xfrm>
                <a:prstGeom prst="rect">
                  <a:avLst/>
                </a:prstGeom>
                <a:solidFill>
                  <a:srgbClr val="8BCD43"/>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Oval 42"/>
                <p:cNvSpPr/>
                <p:nvPr/>
              </p:nvSpPr>
              <p:spPr bwMode="auto">
                <a:xfrm>
                  <a:off x="874254" y="474068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Oval 43"/>
                <p:cNvSpPr/>
                <p:nvPr/>
              </p:nvSpPr>
              <p:spPr bwMode="auto">
                <a:xfrm>
                  <a:off x="874254" y="486953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Oval 44"/>
                <p:cNvSpPr/>
                <p:nvPr/>
              </p:nvSpPr>
              <p:spPr bwMode="auto">
                <a:xfrm>
                  <a:off x="4124196" y="474068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Oval 45"/>
                <p:cNvSpPr/>
                <p:nvPr/>
              </p:nvSpPr>
              <p:spPr bwMode="auto">
                <a:xfrm>
                  <a:off x="4124196" y="486953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2191746" y="485285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1097235" y="474340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1097234" y="485285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2191746" y="474340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1644491" y="474340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1644490" y="485285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2762997" y="4755146"/>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2762997" y="4789787"/>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2762997" y="4824428"/>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2762997" y="4859069"/>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2762997" y="4893710"/>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2762997" y="4928351"/>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1884404" y="2838151"/>
                <a:ext cx="1737360" cy="137160"/>
                <a:chOff x="845547" y="4689072"/>
                <a:chExt cx="3380509" cy="299262"/>
              </a:xfrm>
            </p:grpSpPr>
            <p:sp>
              <p:nvSpPr>
                <p:cNvPr id="16" name="Rectangle 15"/>
                <p:cNvSpPr/>
                <p:nvPr/>
              </p:nvSpPr>
              <p:spPr bwMode="auto">
                <a:xfrm>
                  <a:off x="845547" y="4689072"/>
                  <a:ext cx="3380509" cy="299262"/>
                </a:xfrm>
                <a:prstGeom prst="rect">
                  <a:avLst/>
                </a:prstGeom>
                <a:solidFill>
                  <a:srgbClr val="FF7C8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845547" y="4689072"/>
                  <a:ext cx="130567" cy="299262"/>
                </a:xfrm>
                <a:prstGeom prst="rect">
                  <a:avLst/>
                </a:prstGeom>
                <a:solidFill>
                  <a:srgbClr val="FF6569"/>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4095489" y="4689072"/>
                  <a:ext cx="130567" cy="299262"/>
                </a:xfrm>
                <a:prstGeom prst="rect">
                  <a:avLst/>
                </a:prstGeom>
                <a:solidFill>
                  <a:srgbClr val="FF6569"/>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Oval 23"/>
                <p:cNvSpPr/>
                <p:nvPr/>
              </p:nvSpPr>
              <p:spPr bwMode="auto">
                <a:xfrm>
                  <a:off x="874254" y="474068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Oval 24"/>
                <p:cNvSpPr/>
                <p:nvPr/>
              </p:nvSpPr>
              <p:spPr bwMode="auto">
                <a:xfrm>
                  <a:off x="874254" y="486953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Oval 25"/>
                <p:cNvSpPr/>
                <p:nvPr/>
              </p:nvSpPr>
              <p:spPr bwMode="auto">
                <a:xfrm>
                  <a:off x="4124196" y="474068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Oval 26"/>
                <p:cNvSpPr/>
                <p:nvPr/>
              </p:nvSpPr>
              <p:spPr bwMode="auto">
                <a:xfrm>
                  <a:off x="4124196" y="486953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2191746" y="485285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1097235" y="474340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1097234" y="485285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2191746" y="474340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1644491" y="474340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1644490" y="485285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2762997" y="4755146"/>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2762997" y="4789787"/>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2762997" y="4824428"/>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2762997" y="4859069"/>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2762997" y="4893710"/>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2762997" y="4928351"/>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grpSp>
        <p:nvGrpSpPr>
          <p:cNvPr id="78" name="Group 77"/>
          <p:cNvGrpSpPr/>
          <p:nvPr/>
        </p:nvGrpSpPr>
        <p:grpSpPr>
          <a:xfrm>
            <a:off x="4011635" y="2298630"/>
            <a:ext cx="2209800" cy="1146568"/>
            <a:chOff x="4537648" y="2464938"/>
            <a:chExt cx="2209800" cy="1146568"/>
          </a:xfrm>
        </p:grpSpPr>
        <p:sp>
          <p:nvSpPr>
            <p:cNvPr id="79" name="Rectangle 78"/>
            <p:cNvSpPr/>
            <p:nvPr/>
          </p:nvSpPr>
          <p:spPr>
            <a:xfrm>
              <a:off x="4537648" y="2965183"/>
              <a:ext cx="2209800" cy="646323"/>
            </a:xfrm>
            <a:prstGeom prst="rect">
              <a:avLst/>
            </a:prstGeom>
          </p:spPr>
          <p:txBody>
            <a:bodyPr wrap="square" lIns="91432" tIns="45716" rIns="91432" bIns="45716">
              <a:spAutoFit/>
            </a:bodyPr>
            <a:lstStyle/>
            <a:p>
              <a:pPr algn="ctr" defTabSz="914222" eaLnBrk="0" hangingPunct="0">
                <a:lnSpc>
                  <a:spcPct val="90000"/>
                </a:lnSpc>
                <a:defRPr/>
              </a:pPr>
              <a:r>
                <a:rPr lang="en-US" sz="2000" kern="0" dirty="0">
                  <a:gradFill>
                    <a:gsLst>
                      <a:gs pos="26000">
                        <a:srgbClr val="FFFFFF"/>
                      </a:gs>
                      <a:gs pos="97000">
                        <a:srgbClr val="FFFFFF"/>
                      </a:gs>
                    </a:gsLst>
                    <a:lin ang="16200000" scaled="0"/>
                  </a:gradFill>
                  <a:effectLst>
                    <a:outerShdw blurRad="38100" dist="38100" dir="2700000" algn="tl">
                      <a:srgbClr val="000000">
                        <a:alpha val="43137"/>
                      </a:srgbClr>
                    </a:outerShdw>
                  </a:effectLst>
                  <a:latin typeface="Segoe Light" pitchFamily="34" charset="0"/>
                  <a:ea typeface="Segoe UI" pitchFamily="34" charset="0"/>
                  <a:cs typeface="Segoe UI" pitchFamily="34" charset="0"/>
                </a:rPr>
                <a:t>Server </a:t>
              </a:r>
              <a:r>
                <a:rPr lang="en-US" sz="2000" kern="0" dirty="0" smtClean="0">
                  <a:gradFill>
                    <a:gsLst>
                      <a:gs pos="26000">
                        <a:srgbClr val="FFFFFF"/>
                      </a:gs>
                      <a:gs pos="97000">
                        <a:srgbClr val="FFFFFF"/>
                      </a:gs>
                    </a:gsLst>
                    <a:lin ang="16200000" scaled="0"/>
                  </a:gradFill>
                  <a:effectLst>
                    <a:outerShdw blurRad="38100" dist="38100" dir="2700000" algn="tl">
                      <a:srgbClr val="000000">
                        <a:alpha val="43137"/>
                      </a:srgbClr>
                    </a:outerShdw>
                  </a:effectLst>
                  <a:latin typeface="Segoe Light" pitchFamily="34" charset="0"/>
                  <a:ea typeface="Segoe UI" pitchFamily="34" charset="0"/>
                  <a:cs typeface="Segoe UI" pitchFamily="34" charset="0"/>
                </a:rPr>
                <a:t>Virtualization</a:t>
              </a:r>
              <a:endParaRPr lang="en-US" sz="2000" kern="0" dirty="0">
                <a:gradFill>
                  <a:gsLst>
                    <a:gs pos="26000">
                      <a:srgbClr val="FFFFFF"/>
                    </a:gs>
                    <a:gs pos="97000">
                      <a:srgbClr val="FFFFFF"/>
                    </a:gs>
                  </a:gsLst>
                  <a:lin ang="16200000" scaled="0"/>
                </a:gradFill>
                <a:effectLst>
                  <a:outerShdw blurRad="38100" dist="38100" dir="2700000" algn="tl">
                    <a:srgbClr val="000000">
                      <a:alpha val="43137"/>
                    </a:srgbClr>
                  </a:outerShdw>
                </a:effectLst>
                <a:latin typeface="Segoe Light" pitchFamily="34" charset="0"/>
                <a:ea typeface="Segoe UI" pitchFamily="34" charset="0"/>
                <a:cs typeface="Segoe UI" pitchFamily="34" charset="0"/>
              </a:endParaRPr>
            </a:p>
          </p:txBody>
        </p:sp>
        <p:grpSp>
          <p:nvGrpSpPr>
            <p:cNvPr id="80" name="Group 79"/>
            <p:cNvGrpSpPr/>
            <p:nvPr/>
          </p:nvGrpSpPr>
          <p:grpSpPr>
            <a:xfrm>
              <a:off x="4776853" y="2464938"/>
              <a:ext cx="1737360" cy="502221"/>
              <a:chOff x="4746185" y="2464938"/>
              <a:chExt cx="1737360" cy="502221"/>
            </a:xfrm>
          </p:grpSpPr>
          <p:grpSp>
            <p:nvGrpSpPr>
              <p:cNvPr id="85" name="Group 84"/>
              <p:cNvGrpSpPr/>
              <p:nvPr/>
            </p:nvGrpSpPr>
            <p:grpSpPr>
              <a:xfrm>
                <a:off x="4746185" y="2829999"/>
                <a:ext cx="1737360" cy="137160"/>
                <a:chOff x="845547" y="4689072"/>
                <a:chExt cx="3380509" cy="299262"/>
              </a:xfrm>
            </p:grpSpPr>
            <p:sp>
              <p:nvSpPr>
                <p:cNvPr id="126" name="Rectangle 12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Oval 12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Oval 12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Oval 13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 name="Oval 13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 name="Rectangle 13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Rectangle 13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2" name="Rounded Rectangle 81"/>
              <p:cNvSpPr/>
              <p:nvPr/>
            </p:nvSpPr>
            <p:spPr bwMode="auto">
              <a:xfrm>
                <a:off x="5394359" y="2464938"/>
                <a:ext cx="435042" cy="339260"/>
              </a:xfrm>
              <a:prstGeom prst="roundRect">
                <a:avLst/>
              </a:prstGeom>
              <a:solidFill>
                <a:srgbClr val="5DC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83" name="Rounded Rectangle 82"/>
              <p:cNvSpPr/>
              <p:nvPr/>
            </p:nvSpPr>
            <p:spPr bwMode="auto">
              <a:xfrm>
                <a:off x="4925409" y="2464938"/>
                <a:ext cx="435042" cy="339260"/>
              </a:xfrm>
              <a:prstGeom prst="round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84" name="Rounded Rectangle 83"/>
              <p:cNvSpPr/>
              <p:nvPr/>
            </p:nvSpPr>
            <p:spPr bwMode="auto">
              <a:xfrm>
                <a:off x="5863309" y="2464938"/>
                <a:ext cx="435042" cy="33926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grpSp>
      </p:grpSp>
      <p:grpSp>
        <p:nvGrpSpPr>
          <p:cNvPr id="145" name="Group 144"/>
          <p:cNvGrpSpPr/>
          <p:nvPr/>
        </p:nvGrpSpPr>
        <p:grpSpPr>
          <a:xfrm>
            <a:off x="6206991" y="1241392"/>
            <a:ext cx="2897680" cy="1925016"/>
            <a:chOff x="6327313" y="1710425"/>
            <a:chExt cx="2897680" cy="1925016"/>
          </a:xfrm>
        </p:grpSpPr>
        <p:sp>
          <p:nvSpPr>
            <p:cNvPr id="146" name="Rectangle 145"/>
            <p:cNvSpPr/>
            <p:nvPr/>
          </p:nvSpPr>
          <p:spPr>
            <a:xfrm>
              <a:off x="6327313" y="3266117"/>
              <a:ext cx="2897680" cy="369324"/>
            </a:xfrm>
            <a:prstGeom prst="rect">
              <a:avLst/>
            </a:prstGeom>
          </p:spPr>
          <p:txBody>
            <a:bodyPr wrap="square" lIns="91432" tIns="45716" rIns="91432" bIns="45716">
              <a:spAutoFit/>
            </a:bodyPr>
            <a:lstStyle/>
            <a:p>
              <a:pPr algn="ctr" defTabSz="914222" eaLnBrk="0" hangingPunct="0">
                <a:lnSpc>
                  <a:spcPct val="90000"/>
                </a:lnSpc>
                <a:defRPr/>
              </a:pPr>
              <a:r>
                <a:rPr lang="en-US" sz="2000" kern="0" dirty="0" smtClean="0">
                  <a:effectLst>
                    <a:outerShdw blurRad="38100" dist="38100" dir="2700000" algn="tl">
                      <a:srgbClr val="000000">
                        <a:alpha val="43137"/>
                      </a:srgbClr>
                    </a:outerShdw>
                  </a:effectLst>
                  <a:latin typeface="Segoe Light" pitchFamily="34" charset="0"/>
                  <a:ea typeface="Segoe UI" pitchFamily="34" charset="0"/>
                  <a:cs typeface="Segoe UI" pitchFamily="34" charset="0"/>
                </a:rPr>
                <a:t>Cloud</a:t>
              </a:r>
            </a:p>
          </p:txBody>
        </p:sp>
        <p:grpSp>
          <p:nvGrpSpPr>
            <p:cNvPr id="147" name="Group 146"/>
            <p:cNvGrpSpPr/>
            <p:nvPr/>
          </p:nvGrpSpPr>
          <p:grpSpPr>
            <a:xfrm>
              <a:off x="6693920" y="1710425"/>
              <a:ext cx="1951399" cy="1544489"/>
              <a:chOff x="6697644" y="1710425"/>
              <a:chExt cx="1951399" cy="1544489"/>
            </a:xfrm>
          </p:grpSpPr>
          <p:pic>
            <p:nvPicPr>
              <p:cNvPr id="148" name="Picture 4" descr="D:\DVD_ART34\Artwork_Imagery\Icons - Illustrations\Internet Clouds web\cloud 2.png"/>
              <p:cNvPicPr>
                <a:picLocks noChangeAspect="1" noChangeArrowheads="1"/>
              </p:cNvPicPr>
              <p:nvPr/>
            </p:nvPicPr>
            <p:blipFill>
              <a:blip r:embed="rId2" cstate="screen">
                <a:extLst>
                  <a:ext uri="{28A0092B-C50C-407E-A947-70E740481C1C}">
                    <a14:useLocalDpi xmlns:a14="http://schemas.microsoft.com/office/drawing/2010/main"/>
                  </a:ext>
                </a:extLst>
              </a:blip>
              <a:srcRect r="6662"/>
              <a:stretch>
                <a:fillRect/>
              </a:stretch>
            </p:blipFill>
            <p:spPr bwMode="auto">
              <a:xfrm>
                <a:off x="6697644" y="1710425"/>
                <a:ext cx="1936750" cy="1044504"/>
              </a:xfrm>
              <a:prstGeom prst="rect">
                <a:avLst/>
              </a:prstGeom>
              <a:noFill/>
              <a:ln w="9525">
                <a:noFill/>
                <a:miter lim="800000"/>
                <a:headEnd/>
                <a:tailEnd/>
              </a:ln>
            </p:spPr>
          </p:pic>
          <p:pic>
            <p:nvPicPr>
              <p:cNvPr id="14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425292" y="2120716"/>
                <a:ext cx="741927" cy="18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0" name="Group 149"/>
              <p:cNvGrpSpPr/>
              <p:nvPr/>
            </p:nvGrpSpPr>
            <p:grpSpPr>
              <a:xfrm>
                <a:off x="6911683" y="2827130"/>
                <a:ext cx="1737360" cy="427784"/>
                <a:chOff x="4420137" y="2854900"/>
                <a:chExt cx="1737360" cy="427784"/>
              </a:xfrm>
            </p:grpSpPr>
            <p:grpSp>
              <p:nvGrpSpPr>
                <p:cNvPr id="158" name="Group 157"/>
                <p:cNvGrpSpPr/>
                <p:nvPr/>
              </p:nvGrpSpPr>
              <p:grpSpPr>
                <a:xfrm>
                  <a:off x="4420137" y="2854900"/>
                  <a:ext cx="1737360" cy="137160"/>
                  <a:chOff x="845547" y="4689072"/>
                  <a:chExt cx="3380509" cy="299262"/>
                </a:xfrm>
              </p:grpSpPr>
              <p:sp>
                <p:nvSpPr>
                  <p:cNvPr id="199" name="Rectangle 198"/>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Oval 201"/>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Oval 202"/>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Oval 203"/>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Oval 204"/>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9" name="Group 158"/>
                <p:cNvGrpSpPr/>
                <p:nvPr/>
              </p:nvGrpSpPr>
              <p:grpSpPr>
                <a:xfrm>
                  <a:off x="4420137" y="3000212"/>
                  <a:ext cx="1737360" cy="137160"/>
                  <a:chOff x="845547" y="4689072"/>
                  <a:chExt cx="3380509" cy="299262"/>
                </a:xfrm>
              </p:grpSpPr>
              <p:sp>
                <p:nvSpPr>
                  <p:cNvPr id="180" name="Rectangle 17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Oval 18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Oval 18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Oval 18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Oval 18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0" name="Group 159"/>
                <p:cNvGrpSpPr/>
                <p:nvPr/>
              </p:nvGrpSpPr>
              <p:grpSpPr>
                <a:xfrm>
                  <a:off x="4420137" y="3145524"/>
                  <a:ext cx="1737360" cy="137160"/>
                  <a:chOff x="845547" y="4689072"/>
                  <a:chExt cx="3380509" cy="299262"/>
                </a:xfrm>
              </p:grpSpPr>
              <p:sp>
                <p:nvSpPr>
                  <p:cNvPr id="161" name="Rectangle 160"/>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Oval 163"/>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Oval 164"/>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Oval 165"/>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Oval 166"/>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Rectangle 178"/>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51" name="Group 150"/>
              <p:cNvGrpSpPr/>
              <p:nvPr/>
            </p:nvGrpSpPr>
            <p:grpSpPr>
              <a:xfrm>
                <a:off x="7410017" y="1881948"/>
                <a:ext cx="805607" cy="210654"/>
                <a:chOff x="6857322" y="1874628"/>
                <a:chExt cx="1297438" cy="308419"/>
              </a:xfrm>
            </p:grpSpPr>
            <p:sp>
              <p:nvSpPr>
                <p:cNvPr id="155" name="Rounded Rectangle 154"/>
                <p:cNvSpPr/>
                <p:nvPr/>
              </p:nvSpPr>
              <p:spPr bwMode="auto">
                <a:xfrm>
                  <a:off x="7326272" y="1874628"/>
                  <a:ext cx="359538" cy="308419"/>
                </a:xfrm>
                <a:prstGeom prst="roundRect">
                  <a:avLst/>
                </a:prstGeom>
                <a:solidFill>
                  <a:srgbClr val="5DC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7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6" name="Rounded Rectangle 155"/>
                <p:cNvSpPr/>
                <p:nvPr/>
              </p:nvSpPr>
              <p:spPr bwMode="auto">
                <a:xfrm>
                  <a:off x="6857322" y="1874628"/>
                  <a:ext cx="359538" cy="308419"/>
                </a:xfrm>
                <a:prstGeom prst="round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7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7" name="Rounded Rectangle 156"/>
                <p:cNvSpPr/>
                <p:nvPr/>
              </p:nvSpPr>
              <p:spPr bwMode="auto">
                <a:xfrm>
                  <a:off x="7795222" y="1874628"/>
                  <a:ext cx="359538" cy="308419"/>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700" dirty="0" smtClean="0">
                      <a:gradFill>
                        <a:gsLst>
                          <a:gs pos="0">
                            <a:srgbClr val="FFFFFF"/>
                          </a:gs>
                          <a:gs pos="100000">
                            <a:srgbClr val="FFFFFF"/>
                          </a:gs>
                        </a:gsLst>
                        <a:lin ang="5400000" scaled="0"/>
                      </a:gradFill>
                      <a:ea typeface="Segoe UI" pitchFamily="34" charset="0"/>
                      <a:cs typeface="Segoe UI" pitchFamily="34" charset="0"/>
                    </a:rPr>
                    <a:t>VM</a:t>
                  </a:r>
                </a:p>
              </p:txBody>
            </p:sp>
          </p:grpSp>
          <p:sp>
            <p:nvSpPr>
              <p:cNvPr id="152" name="Rounded Rectangle 151"/>
              <p:cNvSpPr/>
              <p:nvPr/>
            </p:nvSpPr>
            <p:spPr bwMode="auto">
              <a:xfrm>
                <a:off x="7586286" y="2447708"/>
                <a:ext cx="435042" cy="339260"/>
              </a:xfrm>
              <a:prstGeom prst="roundRect">
                <a:avLst/>
              </a:prstGeom>
              <a:solidFill>
                <a:srgbClr val="5DC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3" name="Rounded Rectangle 152"/>
              <p:cNvSpPr/>
              <p:nvPr/>
            </p:nvSpPr>
            <p:spPr bwMode="auto">
              <a:xfrm>
                <a:off x="7117336" y="2447708"/>
                <a:ext cx="435042" cy="339260"/>
              </a:xfrm>
              <a:prstGeom prst="round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4" name="Rounded Rectangle 153"/>
              <p:cNvSpPr/>
              <p:nvPr/>
            </p:nvSpPr>
            <p:spPr bwMode="auto">
              <a:xfrm>
                <a:off x="8055236" y="2447708"/>
                <a:ext cx="435042" cy="33926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grpSp>
      </p:grpSp>
    </p:spTree>
    <p:extLst>
      <p:ext uri="{BB962C8B-B14F-4D97-AF65-F5344CB8AC3E}">
        <p14:creationId xmlns:p14="http://schemas.microsoft.com/office/powerpoint/2010/main" val="591251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Benefits of Software Defined Networking</a:t>
            </a:r>
            <a:endParaRPr lang="en-US" dirty="0"/>
          </a:p>
        </p:txBody>
      </p:sp>
      <p:sp>
        <p:nvSpPr>
          <p:cNvPr id="3" name="Content Placeholder 2"/>
          <p:cNvSpPr>
            <a:spLocks noGrp="1"/>
          </p:cNvSpPr>
          <p:nvPr>
            <p:ph idx="10"/>
          </p:nvPr>
        </p:nvSpPr>
        <p:spPr/>
        <p:txBody>
          <a:bodyPr/>
          <a:lstStyle/>
          <a:p>
            <a:r>
              <a:rPr lang="en-US" smtClean="0"/>
              <a:t>Programmability, automation and control</a:t>
            </a:r>
          </a:p>
          <a:p>
            <a:pPr lvl="1"/>
            <a:r>
              <a:rPr lang="en-US" smtClean="0"/>
              <a:t>Increased scale and flexibility</a:t>
            </a:r>
          </a:p>
          <a:p>
            <a:pPr lvl="1"/>
            <a:r>
              <a:rPr lang="en-US" smtClean="0"/>
              <a:t>Easily adaptable to new business needs</a:t>
            </a:r>
          </a:p>
          <a:p>
            <a:r>
              <a:rPr lang="en-US" smtClean="0"/>
              <a:t>Significant reduction in OpEx and CapEx</a:t>
            </a:r>
          </a:p>
          <a:p>
            <a:pPr lvl="1"/>
            <a:r>
              <a:rPr lang="en-US" smtClean="0"/>
              <a:t>Provides centralized view of the network (at large scale)</a:t>
            </a:r>
          </a:p>
          <a:p>
            <a:pPr lvl="1"/>
            <a:r>
              <a:rPr lang="en-US" smtClean="0"/>
              <a:t>Automates mapping of network resources to changing workflows</a:t>
            </a:r>
          </a:p>
          <a:p>
            <a:pPr lvl="1"/>
            <a:r>
              <a:rPr lang="en-US" smtClean="0"/>
              <a:t>Supports uniform control of multi-vendor network environments</a:t>
            </a:r>
            <a:endParaRPr lang="en-US" dirty="0" smtClean="0"/>
          </a:p>
        </p:txBody>
      </p:sp>
    </p:spTree>
    <p:extLst>
      <p:ext uri="{BB962C8B-B14F-4D97-AF65-F5344CB8AC3E}">
        <p14:creationId xmlns:p14="http://schemas.microsoft.com/office/powerpoint/2010/main" val="854821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p:cNvCxnSpPr>
            <a:cxnSpLocks noChangeShapeType="1"/>
            <a:stCxn id="164" idx="3"/>
            <a:endCxn id="267" idx="1"/>
          </p:cNvCxnSpPr>
          <p:nvPr/>
        </p:nvCxnSpPr>
        <p:spPr bwMode="auto">
          <a:xfrm flipV="1">
            <a:off x="4750964" y="3829213"/>
            <a:ext cx="136149" cy="1093289"/>
          </a:xfrm>
          <a:prstGeom prst="line">
            <a:avLst/>
          </a:prstGeom>
          <a:noFill/>
          <a:ln w="25400">
            <a:solidFill>
              <a:srgbClr val="00B0F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0" name="Straight Connector 109"/>
          <p:cNvCxnSpPr>
            <a:cxnSpLocks noChangeShapeType="1"/>
          </p:cNvCxnSpPr>
          <p:nvPr/>
        </p:nvCxnSpPr>
        <p:spPr bwMode="auto">
          <a:xfrm rot="16200000" flipH="1">
            <a:off x="-106164" y="2735274"/>
            <a:ext cx="2082403" cy="0"/>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1" name="Straight Connector 110"/>
          <p:cNvCxnSpPr>
            <a:cxnSpLocks noChangeShapeType="1"/>
          </p:cNvCxnSpPr>
          <p:nvPr/>
        </p:nvCxnSpPr>
        <p:spPr bwMode="auto">
          <a:xfrm>
            <a:off x="3332163" y="1694073"/>
            <a:ext cx="0" cy="1242181"/>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2" name="Straight Connector 111"/>
          <p:cNvCxnSpPr>
            <a:cxnSpLocks noChangeShapeType="1"/>
          </p:cNvCxnSpPr>
          <p:nvPr/>
        </p:nvCxnSpPr>
        <p:spPr bwMode="auto">
          <a:xfrm rot="5400000">
            <a:off x="4652368" y="2543980"/>
            <a:ext cx="1701403" cy="1588"/>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3" name="Straight Connector 112"/>
          <p:cNvCxnSpPr>
            <a:cxnSpLocks noChangeShapeType="1"/>
          </p:cNvCxnSpPr>
          <p:nvPr/>
        </p:nvCxnSpPr>
        <p:spPr bwMode="auto">
          <a:xfrm rot="5400000">
            <a:off x="6844308" y="2229655"/>
            <a:ext cx="1070372" cy="1588"/>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a:stCxn id="74" idx="5"/>
            <a:endCxn id="215" idx="1"/>
          </p:cNvCxnSpPr>
          <p:nvPr/>
        </p:nvCxnSpPr>
        <p:spPr bwMode="auto">
          <a:xfrm flipV="1">
            <a:off x="2107839" y="3425095"/>
            <a:ext cx="960941" cy="852033"/>
          </a:xfrm>
          <a:prstGeom prst="line">
            <a:avLst/>
          </a:prstGeom>
          <a:noFill/>
          <a:ln w="25400">
            <a:solidFill>
              <a:srgbClr val="00B0F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a:stCxn id="216" idx="3"/>
            <a:endCxn id="267" idx="1"/>
          </p:cNvCxnSpPr>
          <p:nvPr/>
        </p:nvCxnSpPr>
        <p:spPr bwMode="auto">
          <a:xfrm>
            <a:off x="4648200" y="3425095"/>
            <a:ext cx="238913" cy="404118"/>
          </a:xfrm>
          <a:prstGeom prst="line">
            <a:avLst/>
          </a:prstGeom>
          <a:noFill/>
          <a:ln w="25400">
            <a:solidFill>
              <a:srgbClr val="00B0F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a:stCxn id="69" idx="3"/>
            <a:endCxn id="163" idx="1"/>
          </p:cNvCxnSpPr>
          <p:nvPr/>
        </p:nvCxnSpPr>
        <p:spPr bwMode="auto">
          <a:xfrm>
            <a:off x="2126257" y="4295067"/>
            <a:ext cx="1045287" cy="627435"/>
          </a:xfrm>
          <a:prstGeom prst="line">
            <a:avLst/>
          </a:prstGeom>
          <a:noFill/>
          <a:ln w="25400">
            <a:solidFill>
              <a:srgbClr val="00B0F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a:stCxn id="268" idx="3"/>
            <a:endCxn id="318" idx="2"/>
          </p:cNvCxnSpPr>
          <p:nvPr/>
        </p:nvCxnSpPr>
        <p:spPr bwMode="auto">
          <a:xfrm flipV="1">
            <a:off x="6466533" y="3359928"/>
            <a:ext cx="897158" cy="469285"/>
          </a:xfrm>
          <a:prstGeom prst="line">
            <a:avLst/>
          </a:prstGeom>
          <a:noFill/>
          <a:ln w="25400">
            <a:solidFill>
              <a:srgbClr val="00B0F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3" name="Rounded Rectangle 62"/>
          <p:cNvSpPr/>
          <p:nvPr/>
        </p:nvSpPr>
        <p:spPr>
          <a:xfrm>
            <a:off x="574292" y="3775957"/>
            <a:ext cx="1554801" cy="452766"/>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dirty="0" smtClean="0">
                <a:solidFill>
                  <a:srgbClr val="FFFFFF"/>
                </a:solidFill>
                <a:latin typeface="+mn-lt"/>
              </a:rPr>
              <a:t>Standard Switching Hardware</a:t>
            </a:r>
            <a:endParaRPr lang="en-US" sz="1100" dirty="0" smtClean="0">
              <a:solidFill>
                <a:srgbClr val="FFFFFF"/>
              </a:solidFill>
              <a:latin typeface="+mn-lt"/>
            </a:endParaRPr>
          </a:p>
        </p:txBody>
      </p:sp>
      <p:sp>
        <p:nvSpPr>
          <p:cNvPr id="64" name="Rounded Rectangle 63"/>
          <p:cNvSpPr/>
          <p:nvPr/>
        </p:nvSpPr>
        <p:spPr>
          <a:xfrm>
            <a:off x="4908045" y="3313079"/>
            <a:ext cx="1554801" cy="452766"/>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dirty="0">
                <a:solidFill>
                  <a:srgbClr val="FFFFFF"/>
                </a:solidFill>
                <a:latin typeface="+mn-lt"/>
              </a:rPr>
              <a:t>Standard Switching Hardware</a:t>
            </a:r>
            <a:endParaRPr lang="en-US" sz="1100" dirty="0">
              <a:solidFill>
                <a:srgbClr val="FFFFFF"/>
              </a:solidFill>
              <a:latin typeface="+mn-lt"/>
            </a:endParaRPr>
          </a:p>
        </p:txBody>
      </p:sp>
      <p:sp>
        <p:nvSpPr>
          <p:cNvPr id="65" name="Rounded Rectangle 64"/>
          <p:cNvSpPr/>
          <p:nvPr/>
        </p:nvSpPr>
        <p:spPr>
          <a:xfrm>
            <a:off x="3187851" y="4455106"/>
            <a:ext cx="1554801" cy="452766"/>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dirty="0">
                <a:solidFill>
                  <a:srgbClr val="FFFFFF"/>
                </a:solidFill>
                <a:latin typeface="+mn-lt"/>
              </a:rPr>
              <a:t>Standard Switching Hardware</a:t>
            </a:r>
            <a:endParaRPr lang="en-US" sz="1100" dirty="0">
              <a:solidFill>
                <a:srgbClr val="FFFFFF"/>
              </a:solidFill>
              <a:latin typeface="+mn-lt"/>
            </a:endParaRPr>
          </a:p>
        </p:txBody>
      </p:sp>
      <p:sp>
        <p:nvSpPr>
          <p:cNvPr id="72" name="Rounded Rectangle 71"/>
          <p:cNvSpPr/>
          <p:nvPr/>
        </p:nvSpPr>
        <p:spPr>
          <a:xfrm>
            <a:off x="3078100" y="2936253"/>
            <a:ext cx="1554801" cy="452766"/>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dirty="0">
                <a:solidFill>
                  <a:srgbClr val="FFFFFF"/>
                </a:solidFill>
                <a:latin typeface="+mn-lt"/>
              </a:rPr>
              <a:t>Standard Switching Hardware</a:t>
            </a:r>
            <a:endParaRPr lang="en-US" sz="1100" dirty="0">
              <a:solidFill>
                <a:srgbClr val="FFFFFF"/>
              </a:solidFill>
              <a:latin typeface="+mn-lt"/>
            </a:endParaRPr>
          </a:p>
        </p:txBody>
      </p:sp>
      <p:sp>
        <p:nvSpPr>
          <p:cNvPr id="73" name="Rounded Rectangle 72"/>
          <p:cNvSpPr/>
          <p:nvPr/>
        </p:nvSpPr>
        <p:spPr>
          <a:xfrm>
            <a:off x="6611165" y="2765812"/>
            <a:ext cx="1554801" cy="452766"/>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dirty="0">
                <a:solidFill>
                  <a:srgbClr val="FFFFFF"/>
                </a:solidFill>
                <a:latin typeface="+mn-lt"/>
              </a:rPr>
              <a:t>Standard Switching Hardware</a:t>
            </a:r>
            <a:endParaRPr lang="en-US" sz="1100" dirty="0">
              <a:solidFill>
                <a:srgbClr val="FFFFFF"/>
              </a:solidFill>
              <a:latin typeface="+mn-lt"/>
            </a:endParaRPr>
          </a:p>
        </p:txBody>
      </p:sp>
      <p:sp>
        <p:nvSpPr>
          <p:cNvPr id="85" name="Title 31"/>
          <p:cNvSpPr>
            <a:spLocks noGrp="1"/>
          </p:cNvSpPr>
          <p:nvPr>
            <p:ph type="title"/>
          </p:nvPr>
        </p:nvSpPr>
        <p:spPr>
          <a:xfrm>
            <a:off x="457200" y="215308"/>
            <a:ext cx="8444958" cy="463973"/>
          </a:xfrm>
          <a:noFill/>
        </p:spPr>
        <p:txBody>
          <a:bodyPr>
            <a:normAutofit fontScale="90000"/>
          </a:bodyPr>
          <a:lstStyle/>
          <a:p>
            <a:pPr eaLnBrk="1" hangingPunct="1"/>
            <a:r>
              <a:rPr lang="en-US" sz="3600" dirty="0" smtClean="0">
                <a:solidFill>
                  <a:srgbClr val="FFFFFF"/>
                </a:solidFill>
              </a:rPr>
              <a:t>Evolution:  Dis-aggregated network</a:t>
            </a:r>
            <a:endParaRPr lang="en-US" sz="4000" dirty="0" smtClean="0">
              <a:solidFill>
                <a:srgbClr val="FFFFFF"/>
              </a:solidFill>
            </a:endParaRPr>
          </a:p>
        </p:txBody>
      </p:sp>
      <p:sp>
        <p:nvSpPr>
          <p:cNvPr id="38" name="Rounded Rectangle 37"/>
          <p:cNvSpPr/>
          <p:nvPr/>
        </p:nvSpPr>
        <p:spPr>
          <a:xfrm>
            <a:off x="574292" y="3395475"/>
            <a:ext cx="1554801" cy="358300"/>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400" b="1" dirty="0" smtClean="0">
                <a:solidFill>
                  <a:srgbClr val="FFFFFF"/>
                </a:solidFill>
                <a:latin typeface="+mn-lt"/>
              </a:rPr>
              <a:t>Operating</a:t>
            </a:r>
          </a:p>
          <a:p>
            <a:pPr algn="ctr">
              <a:defRPr/>
            </a:pPr>
            <a:r>
              <a:rPr lang="en-US" sz="1400" b="1" dirty="0" smtClean="0">
                <a:solidFill>
                  <a:srgbClr val="FFFFFF"/>
                </a:solidFill>
                <a:latin typeface="+mn-lt"/>
              </a:rPr>
              <a:t>System</a:t>
            </a:r>
          </a:p>
        </p:txBody>
      </p:sp>
      <p:sp>
        <p:nvSpPr>
          <p:cNvPr id="39" name="Rounded Rectangle 38"/>
          <p:cNvSpPr/>
          <p:nvPr/>
        </p:nvSpPr>
        <p:spPr>
          <a:xfrm>
            <a:off x="590874" y="3209052"/>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cxnSp>
        <p:nvCxnSpPr>
          <p:cNvPr id="42" name="Straight Connector 41"/>
          <p:cNvCxnSpPr>
            <a:cxnSpLocks noChangeShapeType="1"/>
          </p:cNvCxnSpPr>
          <p:nvPr/>
        </p:nvCxnSpPr>
        <p:spPr bwMode="auto">
          <a:xfrm>
            <a:off x="1371600" y="3317490"/>
            <a:ext cx="387914" cy="1785"/>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 name="Rounded Rectangle 50"/>
          <p:cNvSpPr/>
          <p:nvPr/>
        </p:nvSpPr>
        <p:spPr>
          <a:xfrm>
            <a:off x="971874" y="320497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52" name="Rounded Rectangle 51"/>
          <p:cNvSpPr/>
          <p:nvPr/>
        </p:nvSpPr>
        <p:spPr>
          <a:xfrm>
            <a:off x="1810074" y="320497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53" name="Rounded Rectangle 52"/>
          <p:cNvSpPr/>
          <p:nvPr/>
        </p:nvSpPr>
        <p:spPr>
          <a:xfrm>
            <a:off x="3088892" y="2538225"/>
            <a:ext cx="1554801" cy="358300"/>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400" b="1" dirty="0" smtClean="0">
                <a:solidFill>
                  <a:srgbClr val="FFFFFF"/>
                </a:solidFill>
                <a:latin typeface="+mn-lt"/>
              </a:rPr>
              <a:t>Operating</a:t>
            </a:r>
          </a:p>
          <a:p>
            <a:pPr algn="ctr">
              <a:defRPr/>
            </a:pPr>
            <a:r>
              <a:rPr lang="en-US" sz="1400" b="1" dirty="0" smtClean="0">
                <a:solidFill>
                  <a:srgbClr val="FFFFFF"/>
                </a:solidFill>
                <a:latin typeface="+mn-lt"/>
              </a:rPr>
              <a:t>System</a:t>
            </a:r>
          </a:p>
        </p:txBody>
      </p:sp>
      <p:sp>
        <p:nvSpPr>
          <p:cNvPr id="54" name="Rounded Rectangle 53"/>
          <p:cNvSpPr/>
          <p:nvPr/>
        </p:nvSpPr>
        <p:spPr>
          <a:xfrm>
            <a:off x="3105474" y="2351802"/>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cxnSp>
        <p:nvCxnSpPr>
          <p:cNvPr id="55" name="Straight Connector 54"/>
          <p:cNvCxnSpPr>
            <a:cxnSpLocks noChangeShapeType="1"/>
          </p:cNvCxnSpPr>
          <p:nvPr/>
        </p:nvCxnSpPr>
        <p:spPr bwMode="auto">
          <a:xfrm>
            <a:off x="3886200" y="2460240"/>
            <a:ext cx="387914" cy="1785"/>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6" name="Rounded Rectangle 55"/>
          <p:cNvSpPr/>
          <p:nvPr/>
        </p:nvSpPr>
        <p:spPr>
          <a:xfrm>
            <a:off x="3486474" y="234772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75" name="Rounded Rectangle 74"/>
          <p:cNvSpPr/>
          <p:nvPr/>
        </p:nvSpPr>
        <p:spPr>
          <a:xfrm>
            <a:off x="4324674" y="234772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76" name="Rounded Rectangle 75"/>
          <p:cNvSpPr/>
          <p:nvPr/>
        </p:nvSpPr>
        <p:spPr>
          <a:xfrm>
            <a:off x="4917692" y="2903826"/>
            <a:ext cx="1554801" cy="358300"/>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400" b="1" dirty="0" smtClean="0">
                <a:solidFill>
                  <a:srgbClr val="FFFFFF"/>
                </a:solidFill>
                <a:latin typeface="+mn-lt"/>
              </a:rPr>
              <a:t>Operating</a:t>
            </a:r>
          </a:p>
          <a:p>
            <a:pPr algn="ctr">
              <a:defRPr/>
            </a:pPr>
            <a:r>
              <a:rPr lang="en-US" sz="1400" b="1" dirty="0" smtClean="0">
                <a:solidFill>
                  <a:srgbClr val="FFFFFF"/>
                </a:solidFill>
                <a:latin typeface="+mn-lt"/>
              </a:rPr>
              <a:t>System</a:t>
            </a:r>
          </a:p>
        </p:txBody>
      </p:sp>
      <p:sp>
        <p:nvSpPr>
          <p:cNvPr id="82" name="Rounded Rectangle 81"/>
          <p:cNvSpPr/>
          <p:nvPr/>
        </p:nvSpPr>
        <p:spPr>
          <a:xfrm>
            <a:off x="4934274" y="2717402"/>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cxnSp>
        <p:nvCxnSpPr>
          <p:cNvPr id="83" name="Straight Connector 82"/>
          <p:cNvCxnSpPr>
            <a:cxnSpLocks noChangeShapeType="1"/>
          </p:cNvCxnSpPr>
          <p:nvPr/>
        </p:nvCxnSpPr>
        <p:spPr bwMode="auto">
          <a:xfrm>
            <a:off x="5715000" y="2825840"/>
            <a:ext cx="387914" cy="1785"/>
          </a:xfrm>
          <a:prstGeom prst="line">
            <a:avLst/>
          </a:prstGeom>
          <a:noFill/>
          <a:ln w="25400">
            <a:solidFill>
              <a:srgbClr val="92D050"/>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4" name="Rounded Rectangle 83"/>
          <p:cNvSpPr/>
          <p:nvPr/>
        </p:nvSpPr>
        <p:spPr>
          <a:xfrm>
            <a:off x="5315274" y="271332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88" name="Rounded Rectangle 87"/>
          <p:cNvSpPr/>
          <p:nvPr/>
        </p:nvSpPr>
        <p:spPr>
          <a:xfrm>
            <a:off x="6153474" y="271332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89" name="Rounded Rectangle 88"/>
          <p:cNvSpPr/>
          <p:nvPr/>
        </p:nvSpPr>
        <p:spPr>
          <a:xfrm>
            <a:off x="6629401" y="2366775"/>
            <a:ext cx="1554801" cy="358300"/>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400" b="1" dirty="0" smtClean="0">
                <a:solidFill>
                  <a:srgbClr val="FFFFFF"/>
                </a:solidFill>
                <a:latin typeface="+mn-lt"/>
              </a:rPr>
              <a:t>Operating</a:t>
            </a:r>
          </a:p>
          <a:p>
            <a:pPr algn="ctr">
              <a:defRPr/>
            </a:pPr>
            <a:r>
              <a:rPr lang="en-US" sz="1400" b="1" dirty="0" smtClean="0">
                <a:solidFill>
                  <a:srgbClr val="FFFFFF"/>
                </a:solidFill>
                <a:latin typeface="+mn-lt"/>
              </a:rPr>
              <a:t>System</a:t>
            </a:r>
          </a:p>
        </p:txBody>
      </p:sp>
      <p:sp>
        <p:nvSpPr>
          <p:cNvPr id="90" name="Rounded Rectangle 89"/>
          <p:cNvSpPr/>
          <p:nvPr/>
        </p:nvSpPr>
        <p:spPr>
          <a:xfrm>
            <a:off x="6645983" y="2180352"/>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cxnSp>
        <p:nvCxnSpPr>
          <p:cNvPr id="91" name="Straight Connector 90"/>
          <p:cNvCxnSpPr>
            <a:cxnSpLocks noChangeShapeType="1"/>
          </p:cNvCxnSpPr>
          <p:nvPr/>
        </p:nvCxnSpPr>
        <p:spPr bwMode="auto">
          <a:xfrm>
            <a:off x="7426709" y="2288790"/>
            <a:ext cx="387914" cy="1785"/>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2" name="Rounded Rectangle 91"/>
          <p:cNvSpPr/>
          <p:nvPr/>
        </p:nvSpPr>
        <p:spPr>
          <a:xfrm>
            <a:off x="7026983" y="217627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93" name="Rounded Rectangle 92"/>
          <p:cNvSpPr/>
          <p:nvPr/>
        </p:nvSpPr>
        <p:spPr>
          <a:xfrm>
            <a:off x="7865183" y="217627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94" name="Rounded Rectangle 93"/>
          <p:cNvSpPr/>
          <p:nvPr/>
        </p:nvSpPr>
        <p:spPr>
          <a:xfrm>
            <a:off x="3165092" y="4046826"/>
            <a:ext cx="1554801" cy="358300"/>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400" b="1" dirty="0" smtClean="0">
                <a:solidFill>
                  <a:srgbClr val="FFFFFF"/>
                </a:solidFill>
                <a:latin typeface="+mn-lt"/>
              </a:rPr>
              <a:t>Operating</a:t>
            </a:r>
          </a:p>
          <a:p>
            <a:pPr algn="ctr">
              <a:defRPr/>
            </a:pPr>
            <a:r>
              <a:rPr lang="en-US" sz="1400" b="1" dirty="0" smtClean="0">
                <a:solidFill>
                  <a:srgbClr val="FFFFFF"/>
                </a:solidFill>
                <a:latin typeface="+mn-lt"/>
              </a:rPr>
              <a:t>System</a:t>
            </a:r>
          </a:p>
        </p:txBody>
      </p:sp>
      <p:sp>
        <p:nvSpPr>
          <p:cNvPr id="95" name="Rounded Rectangle 94"/>
          <p:cNvSpPr/>
          <p:nvPr/>
        </p:nvSpPr>
        <p:spPr>
          <a:xfrm>
            <a:off x="3181674" y="3860402"/>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cxnSp>
        <p:nvCxnSpPr>
          <p:cNvPr id="98" name="Straight Connector 97"/>
          <p:cNvCxnSpPr>
            <a:cxnSpLocks noChangeShapeType="1"/>
          </p:cNvCxnSpPr>
          <p:nvPr/>
        </p:nvCxnSpPr>
        <p:spPr bwMode="auto">
          <a:xfrm>
            <a:off x="3962400" y="3968840"/>
            <a:ext cx="387914" cy="1785"/>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9" name="Rounded Rectangle 98"/>
          <p:cNvSpPr/>
          <p:nvPr/>
        </p:nvSpPr>
        <p:spPr>
          <a:xfrm>
            <a:off x="3562674" y="385632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102" name="Rounded Rectangle 101"/>
          <p:cNvSpPr/>
          <p:nvPr/>
        </p:nvSpPr>
        <p:spPr>
          <a:xfrm>
            <a:off x="4400874" y="3856325"/>
            <a:ext cx="323526" cy="16737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500" dirty="0">
                <a:solidFill>
                  <a:srgbClr val="FFFFFF"/>
                </a:solidFill>
              </a:rPr>
              <a:t>App</a:t>
            </a:r>
          </a:p>
        </p:txBody>
      </p:sp>
      <p:sp>
        <p:nvSpPr>
          <p:cNvPr id="103" name="Rounded Rectangle 102"/>
          <p:cNvSpPr/>
          <p:nvPr/>
        </p:nvSpPr>
        <p:spPr>
          <a:xfrm>
            <a:off x="2682097" y="937553"/>
            <a:ext cx="882421" cy="36902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FFFFFF"/>
                </a:solidFill>
              </a:rPr>
              <a:t>App</a:t>
            </a:r>
          </a:p>
        </p:txBody>
      </p:sp>
      <p:sp>
        <p:nvSpPr>
          <p:cNvPr id="108" name="Rounded Rectangle 107"/>
          <p:cNvSpPr/>
          <p:nvPr/>
        </p:nvSpPr>
        <p:spPr>
          <a:xfrm>
            <a:off x="3732219" y="937553"/>
            <a:ext cx="882421" cy="36902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FFFFFF"/>
                </a:solidFill>
              </a:rPr>
              <a:t>App</a:t>
            </a:r>
          </a:p>
        </p:txBody>
      </p:sp>
      <p:sp>
        <p:nvSpPr>
          <p:cNvPr id="109" name="Rounded Rectangle 108"/>
          <p:cNvSpPr/>
          <p:nvPr/>
        </p:nvSpPr>
        <p:spPr>
          <a:xfrm>
            <a:off x="4742652" y="935155"/>
            <a:ext cx="882421" cy="369023"/>
          </a:xfrm>
          <a:prstGeom prst="roundRect">
            <a:avLst/>
          </a:prstGeom>
          <a:solidFill>
            <a:srgbClr val="FF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rgbClr val="FFFFFF"/>
                </a:solidFill>
              </a:rPr>
              <a:t>App</a:t>
            </a:r>
          </a:p>
        </p:txBody>
      </p:sp>
      <p:sp>
        <p:nvSpPr>
          <p:cNvPr id="114" name="Rounded Rectangle 113"/>
          <p:cNvSpPr/>
          <p:nvPr/>
        </p:nvSpPr>
        <p:spPr>
          <a:xfrm>
            <a:off x="821267" y="1381606"/>
            <a:ext cx="6663266" cy="312233"/>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600" dirty="0" smtClean="0">
                <a:solidFill>
                  <a:srgbClr val="FFFFFF"/>
                </a:solidFill>
                <a:latin typeface="+mn-lt"/>
              </a:rPr>
              <a:t>Network Controller </a:t>
            </a:r>
          </a:p>
        </p:txBody>
      </p:sp>
      <p:sp>
        <p:nvSpPr>
          <p:cNvPr id="124" name="Rounded Rectangle 123"/>
          <p:cNvSpPr/>
          <p:nvPr/>
        </p:nvSpPr>
        <p:spPr>
          <a:xfrm>
            <a:off x="3078100" y="2516877"/>
            <a:ext cx="1554801" cy="377802"/>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b="1" dirty="0" smtClean="0">
                <a:solidFill>
                  <a:srgbClr val="FFFFFF"/>
                </a:solidFill>
                <a:latin typeface="+mn-lt"/>
              </a:rPr>
              <a:t>Dis-aggregated Control Plane</a:t>
            </a:r>
          </a:p>
        </p:txBody>
      </p:sp>
      <p:sp>
        <p:nvSpPr>
          <p:cNvPr id="127" name="Rounded Rectangle 126"/>
          <p:cNvSpPr/>
          <p:nvPr/>
        </p:nvSpPr>
        <p:spPr>
          <a:xfrm>
            <a:off x="574292" y="3378830"/>
            <a:ext cx="1554801" cy="377802"/>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b="1" dirty="0" smtClean="0">
                <a:solidFill>
                  <a:srgbClr val="FFFFFF"/>
                </a:solidFill>
                <a:latin typeface="+mn-lt"/>
              </a:rPr>
              <a:t>Dis-aggregated Control Plane</a:t>
            </a:r>
          </a:p>
        </p:txBody>
      </p:sp>
      <p:sp>
        <p:nvSpPr>
          <p:cNvPr id="128" name="Rounded Rectangle 127"/>
          <p:cNvSpPr/>
          <p:nvPr/>
        </p:nvSpPr>
        <p:spPr>
          <a:xfrm>
            <a:off x="3175301" y="4057095"/>
            <a:ext cx="1554801" cy="377802"/>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b="1" dirty="0" smtClean="0">
                <a:solidFill>
                  <a:srgbClr val="FFFFFF"/>
                </a:solidFill>
                <a:latin typeface="+mn-lt"/>
              </a:rPr>
              <a:t>Dis-aggregated Control Plane</a:t>
            </a:r>
          </a:p>
        </p:txBody>
      </p:sp>
      <p:sp>
        <p:nvSpPr>
          <p:cNvPr id="129" name="Rounded Rectangle 128"/>
          <p:cNvSpPr/>
          <p:nvPr/>
        </p:nvSpPr>
        <p:spPr>
          <a:xfrm>
            <a:off x="4908045" y="2914095"/>
            <a:ext cx="1554801" cy="377802"/>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b="1" dirty="0" smtClean="0">
                <a:solidFill>
                  <a:srgbClr val="FFFFFF"/>
                </a:solidFill>
                <a:latin typeface="+mn-lt"/>
              </a:rPr>
              <a:t>Dis-aggregated Control Plane</a:t>
            </a:r>
          </a:p>
        </p:txBody>
      </p:sp>
      <p:sp>
        <p:nvSpPr>
          <p:cNvPr id="130" name="Rounded Rectangle 129"/>
          <p:cNvSpPr/>
          <p:nvPr/>
        </p:nvSpPr>
        <p:spPr>
          <a:xfrm>
            <a:off x="6598600" y="2373261"/>
            <a:ext cx="1554801" cy="377802"/>
          </a:xfrm>
          <a:prstGeom prst="roundRect">
            <a:avLst/>
          </a:prstGeom>
          <a:solidFill>
            <a:srgbClr val="00B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Calibri" pitchFamily="-109" charset="0"/>
                <a:ea typeface="ＭＳ Ｐゴシック" pitchFamily="-108" charset="-128"/>
              </a:defRPr>
            </a:lvl1pPr>
            <a:lvl2pPr marL="37931725" indent="-37474525">
              <a:defRPr>
                <a:solidFill>
                  <a:schemeClr val="tx1"/>
                </a:solidFill>
                <a:latin typeface="Calibri" pitchFamily="-109" charset="0"/>
                <a:ea typeface="ＭＳ Ｐゴシック" pitchFamily="-108" charset="-128"/>
              </a:defRPr>
            </a:lvl2pPr>
            <a:lvl3pPr>
              <a:defRPr>
                <a:solidFill>
                  <a:schemeClr val="tx1"/>
                </a:solidFill>
                <a:latin typeface="Calibri" pitchFamily="-109" charset="0"/>
                <a:ea typeface="ＭＳ Ｐゴシック" pitchFamily="-108" charset="-128"/>
              </a:defRPr>
            </a:lvl3pPr>
            <a:lvl4pPr>
              <a:defRPr>
                <a:solidFill>
                  <a:schemeClr val="tx1"/>
                </a:solidFill>
                <a:latin typeface="Calibri" pitchFamily="-109" charset="0"/>
                <a:ea typeface="ＭＳ Ｐゴシック" pitchFamily="-108" charset="-128"/>
              </a:defRPr>
            </a:lvl4pPr>
            <a:lvl5pPr>
              <a:defRPr>
                <a:solidFill>
                  <a:schemeClr val="tx1"/>
                </a:solidFill>
                <a:latin typeface="Calibri" pitchFamily="-109" charset="0"/>
                <a:ea typeface="ＭＳ Ｐゴシック" pitchFamily="-108" charset="-128"/>
              </a:defRPr>
            </a:lvl5pPr>
            <a:lvl6pPr marL="457200" fontAlgn="base">
              <a:spcBef>
                <a:spcPct val="0"/>
              </a:spcBef>
              <a:spcAft>
                <a:spcPct val="0"/>
              </a:spcAft>
              <a:defRPr>
                <a:solidFill>
                  <a:schemeClr val="tx1"/>
                </a:solidFill>
                <a:latin typeface="Calibri" pitchFamily="-109" charset="0"/>
                <a:ea typeface="ＭＳ Ｐゴシック" pitchFamily="-108" charset="-128"/>
              </a:defRPr>
            </a:lvl6pPr>
            <a:lvl7pPr marL="914400" fontAlgn="base">
              <a:spcBef>
                <a:spcPct val="0"/>
              </a:spcBef>
              <a:spcAft>
                <a:spcPct val="0"/>
              </a:spcAft>
              <a:defRPr>
                <a:solidFill>
                  <a:schemeClr val="tx1"/>
                </a:solidFill>
                <a:latin typeface="Calibri" pitchFamily="-109" charset="0"/>
                <a:ea typeface="ＭＳ Ｐゴシック" pitchFamily="-108" charset="-128"/>
              </a:defRPr>
            </a:lvl7pPr>
            <a:lvl8pPr marL="1371600" fontAlgn="base">
              <a:spcBef>
                <a:spcPct val="0"/>
              </a:spcBef>
              <a:spcAft>
                <a:spcPct val="0"/>
              </a:spcAft>
              <a:defRPr>
                <a:solidFill>
                  <a:schemeClr val="tx1"/>
                </a:solidFill>
                <a:latin typeface="Calibri" pitchFamily="-109" charset="0"/>
                <a:ea typeface="ＭＳ Ｐゴシック" pitchFamily="-108" charset="-128"/>
              </a:defRPr>
            </a:lvl8pPr>
            <a:lvl9pPr marL="1828800" fontAlgn="base">
              <a:spcBef>
                <a:spcPct val="0"/>
              </a:spcBef>
              <a:spcAft>
                <a:spcPct val="0"/>
              </a:spcAft>
              <a:defRPr>
                <a:solidFill>
                  <a:schemeClr val="tx1"/>
                </a:solidFill>
                <a:latin typeface="Calibri" pitchFamily="-109" charset="0"/>
                <a:ea typeface="ＭＳ Ｐゴシック" pitchFamily="-108" charset="-128"/>
              </a:defRPr>
            </a:lvl9pPr>
          </a:lstStyle>
          <a:p>
            <a:pPr algn="ctr">
              <a:defRPr/>
            </a:pPr>
            <a:r>
              <a:rPr lang="en-US" sz="1200" b="1" dirty="0" smtClean="0">
                <a:solidFill>
                  <a:srgbClr val="FFFFFF"/>
                </a:solidFill>
                <a:latin typeface="+mn-lt"/>
              </a:rPr>
              <a:t>Dis-aggregated Control Plane</a:t>
            </a:r>
          </a:p>
        </p:txBody>
      </p:sp>
      <p:grpSp>
        <p:nvGrpSpPr>
          <p:cNvPr id="66" name="Group 65"/>
          <p:cNvGrpSpPr/>
          <p:nvPr/>
        </p:nvGrpSpPr>
        <p:grpSpPr>
          <a:xfrm>
            <a:off x="546837" y="4219629"/>
            <a:ext cx="1579420" cy="150876"/>
            <a:chOff x="3615172" y="4825668"/>
            <a:chExt cx="1305305" cy="103050"/>
          </a:xfrm>
        </p:grpSpPr>
        <p:sp>
          <p:nvSpPr>
            <p:cNvPr id="67" name="Rectangle 66"/>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Oval 69"/>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Oval 70"/>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Oval 73"/>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Oval 76"/>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 name="Rectangle 131"/>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 name="Rectangle 132"/>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Rectangle 135"/>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Rectangle 158"/>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1" name="Group 160"/>
          <p:cNvGrpSpPr/>
          <p:nvPr/>
        </p:nvGrpSpPr>
        <p:grpSpPr>
          <a:xfrm>
            <a:off x="3171544" y="4847064"/>
            <a:ext cx="1579420" cy="150876"/>
            <a:chOff x="3615172" y="4825668"/>
            <a:chExt cx="1305305" cy="103050"/>
          </a:xfrm>
        </p:grpSpPr>
        <p:sp>
          <p:nvSpPr>
            <p:cNvPr id="162" name="Rectangle 161"/>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Oval 164"/>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Oval 165"/>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Oval 166"/>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Oval 167"/>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Rectangle 178"/>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Rectangle 198"/>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3" name="Group 212"/>
          <p:cNvGrpSpPr/>
          <p:nvPr/>
        </p:nvGrpSpPr>
        <p:grpSpPr>
          <a:xfrm>
            <a:off x="3068780" y="3349657"/>
            <a:ext cx="1579420" cy="150876"/>
            <a:chOff x="3615172" y="4825668"/>
            <a:chExt cx="1305305" cy="103050"/>
          </a:xfrm>
        </p:grpSpPr>
        <p:sp>
          <p:nvSpPr>
            <p:cNvPr id="214" name="Rectangle 213"/>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Oval 216"/>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Oval 217"/>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Oval 218"/>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Oval 219"/>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237"/>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Rectangle 238"/>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Rectangle 239"/>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3" name="Rectangle 242"/>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4" name="Rectangle 243"/>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Rectangle 248"/>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Rectangle 249"/>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Rectangle 250"/>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2" name="Rectangle 251"/>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3" name="Rectangle 252"/>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Rectangle 255"/>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Rectangle 256"/>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8" name="Rectangle 257"/>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Rectangle 258"/>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65" name="Group 264"/>
          <p:cNvGrpSpPr/>
          <p:nvPr/>
        </p:nvGrpSpPr>
        <p:grpSpPr>
          <a:xfrm>
            <a:off x="4887113" y="3753775"/>
            <a:ext cx="1579420" cy="150876"/>
            <a:chOff x="3615172" y="4825668"/>
            <a:chExt cx="1305305" cy="103050"/>
          </a:xfrm>
        </p:grpSpPr>
        <p:sp>
          <p:nvSpPr>
            <p:cNvPr id="266" name="Rectangle 265"/>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Oval 268"/>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Oval 269"/>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Oval 270"/>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Oval 271"/>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3" name="Rectangle 272"/>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Rectangle 275"/>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Rectangle 276"/>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8" name="Rectangle 277"/>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Rectangle 278"/>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3" name="Rectangle 292"/>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Rectangle 295"/>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7" name="Rectangle 296"/>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8" name="Rectangle 297"/>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9" name="Rectangle 298"/>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0" name="Rectangle 299"/>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Rectangle 300"/>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Rectangle 301"/>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3" name="Rectangle 302"/>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Rectangle 303"/>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5" name="Rectangle 304"/>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6" name="Rectangle 305"/>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8" name="Rectangle 307"/>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0" name="Rectangle 309"/>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2" name="Rectangle 311"/>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3" name="Rectangle 312"/>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6" name="Rectangle 315"/>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17" name="Group 316"/>
          <p:cNvGrpSpPr/>
          <p:nvPr/>
        </p:nvGrpSpPr>
        <p:grpSpPr>
          <a:xfrm>
            <a:off x="6573981" y="3209052"/>
            <a:ext cx="1579420" cy="150876"/>
            <a:chOff x="3615172" y="4825668"/>
            <a:chExt cx="1305305" cy="103050"/>
          </a:xfrm>
        </p:grpSpPr>
        <p:sp>
          <p:nvSpPr>
            <p:cNvPr id="318" name="Rectangle 317"/>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9" name="Rectangle 318"/>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Oval 320"/>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Oval 321"/>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Oval 322"/>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Oval 323"/>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5" name="Rectangle 324"/>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Rectangle 325"/>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2" name="Rectangle 331"/>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3" name="Rectangle 332"/>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4" name="Rectangle 333"/>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5" name="Rectangle 334"/>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6" name="Rectangle 335"/>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7" name="Rectangle 336"/>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8" name="Rectangle 337"/>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9" name="Rectangle 338"/>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0" name="Rectangle 339"/>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1" name="Rectangle 340"/>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2" name="Rectangle 341"/>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3" name="Rectangle 342"/>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4" name="Rectangle 343"/>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5" name="Rectangle 344"/>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6" name="Rectangle 345"/>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7" name="Rectangle 346"/>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8" name="Rectangle 347"/>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9" name="Rectangle 348"/>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0" name="Rectangle 349"/>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1" name="Rectangle 350"/>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2" name="Rectangle 351"/>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3" name="Rectangle 352"/>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4" name="Rectangle 353"/>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5" name="Rectangle 354"/>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6" name="Rectangle 355"/>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7" name="Rectangle 356"/>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8" name="Rectangle 357"/>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9" name="Rectangle 358"/>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0" name="Rectangle 359"/>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1" name="Rectangle 360"/>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2" name="Rectangle 361"/>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3" name="Rectangle 362"/>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4" name="Rectangle 363"/>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5" name="Rectangle 364"/>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6" name="Rectangle 365"/>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7" name="Rectangle 366"/>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8" name="Rectangle 367"/>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531200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38"/>
                                        </p:tgtEl>
                                      </p:cBhvr>
                                    </p:animEffect>
                                    <p:anim calcmode="lin" valueType="num">
                                      <p:cBhvr>
                                        <p:cTn id="7" dur="1000"/>
                                        <p:tgtEl>
                                          <p:spTgt spid="38"/>
                                        </p:tgtEl>
                                        <p:attrNameLst>
                                          <p:attrName>ppt_x</p:attrName>
                                        </p:attrNameLst>
                                      </p:cBhvr>
                                      <p:tavLst>
                                        <p:tav tm="0">
                                          <p:val>
                                            <p:strVal val="ppt_x"/>
                                          </p:val>
                                        </p:tav>
                                        <p:tav tm="100000">
                                          <p:val>
                                            <p:strVal val="ppt_x"/>
                                          </p:val>
                                        </p:tav>
                                      </p:tavLst>
                                    </p:anim>
                                    <p:anim calcmode="lin" valueType="num">
                                      <p:cBhvr>
                                        <p:cTn id="8" dur="1000"/>
                                        <p:tgtEl>
                                          <p:spTgt spid="38"/>
                                        </p:tgtEl>
                                        <p:attrNameLst>
                                          <p:attrName>ppt_y</p:attrName>
                                        </p:attrNameLst>
                                      </p:cBhvr>
                                      <p:tavLst>
                                        <p:tav tm="0">
                                          <p:val>
                                            <p:strVal val="ppt_y"/>
                                          </p:val>
                                        </p:tav>
                                        <p:tav tm="100000">
                                          <p:val>
                                            <p:strVal val="ppt_y-.1"/>
                                          </p:val>
                                        </p:tav>
                                      </p:tavLst>
                                    </p:anim>
                                    <p:set>
                                      <p:cBhvr>
                                        <p:cTn id="9" dur="1" fill="hold">
                                          <p:stCondLst>
                                            <p:cond delay="999"/>
                                          </p:stCondLst>
                                        </p:cTn>
                                        <p:tgtEl>
                                          <p:spTgt spid="38"/>
                                        </p:tgtEl>
                                        <p:attrNameLst>
                                          <p:attrName>style.visibility</p:attrName>
                                        </p:attrNameLst>
                                      </p:cBhvr>
                                      <p:to>
                                        <p:strVal val="hidden"/>
                                      </p:to>
                                    </p:set>
                                  </p:childTnLst>
                                </p:cTn>
                              </p:par>
                              <p:par>
                                <p:cTn id="10" presetID="47" presetClass="exit" presetSubtype="0" fill="hold" grpId="0" nodeType="withEffect">
                                  <p:stCondLst>
                                    <p:cond delay="0"/>
                                  </p:stCondLst>
                                  <p:childTnLst>
                                    <p:animEffect transition="out" filter="fade">
                                      <p:cBhvr>
                                        <p:cTn id="11" dur="1000"/>
                                        <p:tgtEl>
                                          <p:spTgt spid="39"/>
                                        </p:tgtEl>
                                      </p:cBhvr>
                                    </p:animEffect>
                                    <p:anim calcmode="lin" valueType="num">
                                      <p:cBhvr>
                                        <p:cTn id="12" dur="1000"/>
                                        <p:tgtEl>
                                          <p:spTgt spid="39"/>
                                        </p:tgtEl>
                                        <p:attrNameLst>
                                          <p:attrName>ppt_x</p:attrName>
                                        </p:attrNameLst>
                                      </p:cBhvr>
                                      <p:tavLst>
                                        <p:tav tm="0">
                                          <p:val>
                                            <p:strVal val="ppt_x"/>
                                          </p:val>
                                        </p:tav>
                                        <p:tav tm="100000">
                                          <p:val>
                                            <p:strVal val="ppt_x"/>
                                          </p:val>
                                        </p:tav>
                                      </p:tavLst>
                                    </p:anim>
                                    <p:anim calcmode="lin" valueType="num">
                                      <p:cBhvr>
                                        <p:cTn id="13" dur="1000"/>
                                        <p:tgtEl>
                                          <p:spTgt spid="39"/>
                                        </p:tgtEl>
                                        <p:attrNameLst>
                                          <p:attrName>ppt_y</p:attrName>
                                        </p:attrNameLst>
                                      </p:cBhvr>
                                      <p:tavLst>
                                        <p:tav tm="0">
                                          <p:val>
                                            <p:strVal val="ppt_y"/>
                                          </p:val>
                                        </p:tav>
                                        <p:tav tm="100000">
                                          <p:val>
                                            <p:strVal val="ppt_y-.1"/>
                                          </p:val>
                                        </p:tav>
                                      </p:tavLst>
                                    </p:anim>
                                    <p:set>
                                      <p:cBhvr>
                                        <p:cTn id="14" dur="1" fill="hold">
                                          <p:stCondLst>
                                            <p:cond delay="999"/>
                                          </p:stCondLst>
                                        </p:cTn>
                                        <p:tgtEl>
                                          <p:spTgt spid="39"/>
                                        </p:tgtEl>
                                        <p:attrNameLst>
                                          <p:attrName>style.visibility</p:attrName>
                                        </p:attrNameLst>
                                      </p:cBhvr>
                                      <p:to>
                                        <p:strVal val="hidden"/>
                                      </p:to>
                                    </p:set>
                                  </p:childTnLst>
                                </p:cTn>
                              </p:par>
                              <p:par>
                                <p:cTn id="15" presetID="47" presetClass="exit" presetSubtype="0" fill="hold" nodeType="withEffect">
                                  <p:stCondLst>
                                    <p:cond delay="0"/>
                                  </p:stCondLst>
                                  <p:childTnLst>
                                    <p:animEffect transition="out" filter="fade">
                                      <p:cBhvr>
                                        <p:cTn id="16" dur="1000"/>
                                        <p:tgtEl>
                                          <p:spTgt spid="42"/>
                                        </p:tgtEl>
                                      </p:cBhvr>
                                    </p:animEffect>
                                    <p:anim calcmode="lin" valueType="num">
                                      <p:cBhvr>
                                        <p:cTn id="17" dur="1000"/>
                                        <p:tgtEl>
                                          <p:spTgt spid="42"/>
                                        </p:tgtEl>
                                        <p:attrNameLst>
                                          <p:attrName>ppt_x</p:attrName>
                                        </p:attrNameLst>
                                      </p:cBhvr>
                                      <p:tavLst>
                                        <p:tav tm="0">
                                          <p:val>
                                            <p:strVal val="ppt_x"/>
                                          </p:val>
                                        </p:tav>
                                        <p:tav tm="100000">
                                          <p:val>
                                            <p:strVal val="ppt_x"/>
                                          </p:val>
                                        </p:tav>
                                      </p:tavLst>
                                    </p:anim>
                                    <p:anim calcmode="lin" valueType="num">
                                      <p:cBhvr>
                                        <p:cTn id="18" dur="1000"/>
                                        <p:tgtEl>
                                          <p:spTgt spid="42"/>
                                        </p:tgtEl>
                                        <p:attrNameLst>
                                          <p:attrName>ppt_y</p:attrName>
                                        </p:attrNameLst>
                                      </p:cBhvr>
                                      <p:tavLst>
                                        <p:tav tm="0">
                                          <p:val>
                                            <p:strVal val="ppt_y"/>
                                          </p:val>
                                        </p:tav>
                                        <p:tav tm="100000">
                                          <p:val>
                                            <p:strVal val="ppt_y-.1"/>
                                          </p:val>
                                        </p:tav>
                                      </p:tavLst>
                                    </p:anim>
                                    <p:set>
                                      <p:cBhvr>
                                        <p:cTn id="19" dur="1" fill="hold">
                                          <p:stCondLst>
                                            <p:cond delay="999"/>
                                          </p:stCondLst>
                                        </p:cTn>
                                        <p:tgtEl>
                                          <p:spTgt spid="42"/>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1" dur="1000"/>
                                        <p:tgtEl>
                                          <p:spTgt spid="51"/>
                                        </p:tgtEl>
                                      </p:cBhvr>
                                    </p:animEffect>
                                    <p:anim calcmode="lin" valueType="num">
                                      <p:cBhvr>
                                        <p:cTn id="22" dur="1000"/>
                                        <p:tgtEl>
                                          <p:spTgt spid="51"/>
                                        </p:tgtEl>
                                        <p:attrNameLst>
                                          <p:attrName>ppt_x</p:attrName>
                                        </p:attrNameLst>
                                      </p:cBhvr>
                                      <p:tavLst>
                                        <p:tav tm="0">
                                          <p:val>
                                            <p:strVal val="ppt_x"/>
                                          </p:val>
                                        </p:tav>
                                        <p:tav tm="100000">
                                          <p:val>
                                            <p:strVal val="ppt_x"/>
                                          </p:val>
                                        </p:tav>
                                      </p:tavLst>
                                    </p:anim>
                                    <p:anim calcmode="lin" valueType="num">
                                      <p:cBhvr>
                                        <p:cTn id="23" dur="1000"/>
                                        <p:tgtEl>
                                          <p:spTgt spid="51"/>
                                        </p:tgtEl>
                                        <p:attrNameLst>
                                          <p:attrName>ppt_y</p:attrName>
                                        </p:attrNameLst>
                                      </p:cBhvr>
                                      <p:tavLst>
                                        <p:tav tm="0">
                                          <p:val>
                                            <p:strVal val="ppt_y"/>
                                          </p:val>
                                        </p:tav>
                                        <p:tav tm="100000">
                                          <p:val>
                                            <p:strVal val="ppt_y-.1"/>
                                          </p:val>
                                        </p:tav>
                                      </p:tavLst>
                                    </p:anim>
                                    <p:set>
                                      <p:cBhvr>
                                        <p:cTn id="24" dur="1" fill="hold">
                                          <p:stCondLst>
                                            <p:cond delay="999"/>
                                          </p:stCondLst>
                                        </p:cTn>
                                        <p:tgtEl>
                                          <p:spTgt spid="51"/>
                                        </p:tgtEl>
                                        <p:attrNameLst>
                                          <p:attrName>style.visibility</p:attrName>
                                        </p:attrNameLst>
                                      </p:cBhvr>
                                      <p:to>
                                        <p:strVal val="hidden"/>
                                      </p:to>
                                    </p:set>
                                  </p:childTnLst>
                                </p:cTn>
                              </p:par>
                              <p:par>
                                <p:cTn id="25" presetID="47" presetClass="exit" presetSubtype="0" fill="hold" grpId="0" nodeType="withEffect">
                                  <p:stCondLst>
                                    <p:cond delay="0"/>
                                  </p:stCondLst>
                                  <p:childTnLst>
                                    <p:animEffect transition="out" filter="fade">
                                      <p:cBhvr>
                                        <p:cTn id="26" dur="1000"/>
                                        <p:tgtEl>
                                          <p:spTgt spid="52"/>
                                        </p:tgtEl>
                                      </p:cBhvr>
                                    </p:animEffect>
                                    <p:anim calcmode="lin" valueType="num">
                                      <p:cBhvr>
                                        <p:cTn id="27" dur="1000"/>
                                        <p:tgtEl>
                                          <p:spTgt spid="52"/>
                                        </p:tgtEl>
                                        <p:attrNameLst>
                                          <p:attrName>ppt_x</p:attrName>
                                        </p:attrNameLst>
                                      </p:cBhvr>
                                      <p:tavLst>
                                        <p:tav tm="0">
                                          <p:val>
                                            <p:strVal val="ppt_x"/>
                                          </p:val>
                                        </p:tav>
                                        <p:tav tm="100000">
                                          <p:val>
                                            <p:strVal val="ppt_x"/>
                                          </p:val>
                                        </p:tav>
                                      </p:tavLst>
                                    </p:anim>
                                    <p:anim calcmode="lin" valueType="num">
                                      <p:cBhvr>
                                        <p:cTn id="28" dur="1000"/>
                                        <p:tgtEl>
                                          <p:spTgt spid="52"/>
                                        </p:tgtEl>
                                        <p:attrNameLst>
                                          <p:attrName>ppt_y</p:attrName>
                                        </p:attrNameLst>
                                      </p:cBhvr>
                                      <p:tavLst>
                                        <p:tav tm="0">
                                          <p:val>
                                            <p:strVal val="ppt_y"/>
                                          </p:val>
                                        </p:tav>
                                        <p:tav tm="100000">
                                          <p:val>
                                            <p:strVal val="ppt_y-.1"/>
                                          </p:val>
                                        </p:tav>
                                      </p:tavLst>
                                    </p:anim>
                                    <p:set>
                                      <p:cBhvr>
                                        <p:cTn id="29" dur="1" fill="hold">
                                          <p:stCondLst>
                                            <p:cond delay="999"/>
                                          </p:stCondLst>
                                        </p:cTn>
                                        <p:tgtEl>
                                          <p:spTgt spid="52"/>
                                        </p:tgtEl>
                                        <p:attrNameLst>
                                          <p:attrName>style.visibility</p:attrName>
                                        </p:attrNameLst>
                                      </p:cBhvr>
                                      <p:to>
                                        <p:strVal val="hidden"/>
                                      </p:to>
                                    </p:set>
                                  </p:childTnLst>
                                </p:cTn>
                              </p:par>
                              <p:par>
                                <p:cTn id="30" presetID="47" presetClass="exit" presetSubtype="0" fill="hold" grpId="0" nodeType="withEffect">
                                  <p:stCondLst>
                                    <p:cond delay="0"/>
                                  </p:stCondLst>
                                  <p:childTnLst>
                                    <p:animEffect transition="out" filter="fade">
                                      <p:cBhvr>
                                        <p:cTn id="31" dur="1000"/>
                                        <p:tgtEl>
                                          <p:spTgt spid="53"/>
                                        </p:tgtEl>
                                      </p:cBhvr>
                                    </p:animEffect>
                                    <p:anim calcmode="lin" valueType="num">
                                      <p:cBhvr>
                                        <p:cTn id="32" dur="1000"/>
                                        <p:tgtEl>
                                          <p:spTgt spid="53"/>
                                        </p:tgtEl>
                                        <p:attrNameLst>
                                          <p:attrName>ppt_x</p:attrName>
                                        </p:attrNameLst>
                                      </p:cBhvr>
                                      <p:tavLst>
                                        <p:tav tm="0">
                                          <p:val>
                                            <p:strVal val="ppt_x"/>
                                          </p:val>
                                        </p:tav>
                                        <p:tav tm="100000">
                                          <p:val>
                                            <p:strVal val="ppt_x"/>
                                          </p:val>
                                        </p:tav>
                                      </p:tavLst>
                                    </p:anim>
                                    <p:anim calcmode="lin" valueType="num">
                                      <p:cBhvr>
                                        <p:cTn id="33" dur="1000"/>
                                        <p:tgtEl>
                                          <p:spTgt spid="53"/>
                                        </p:tgtEl>
                                        <p:attrNameLst>
                                          <p:attrName>ppt_y</p:attrName>
                                        </p:attrNameLst>
                                      </p:cBhvr>
                                      <p:tavLst>
                                        <p:tav tm="0">
                                          <p:val>
                                            <p:strVal val="ppt_y"/>
                                          </p:val>
                                        </p:tav>
                                        <p:tav tm="100000">
                                          <p:val>
                                            <p:strVal val="ppt_y-.1"/>
                                          </p:val>
                                        </p:tav>
                                      </p:tavLst>
                                    </p:anim>
                                    <p:set>
                                      <p:cBhvr>
                                        <p:cTn id="34" dur="1" fill="hold">
                                          <p:stCondLst>
                                            <p:cond delay="999"/>
                                          </p:stCondLst>
                                        </p:cTn>
                                        <p:tgtEl>
                                          <p:spTgt spid="53"/>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6" dur="1000"/>
                                        <p:tgtEl>
                                          <p:spTgt spid="54"/>
                                        </p:tgtEl>
                                      </p:cBhvr>
                                    </p:animEffect>
                                    <p:anim calcmode="lin" valueType="num">
                                      <p:cBhvr>
                                        <p:cTn id="37" dur="1000"/>
                                        <p:tgtEl>
                                          <p:spTgt spid="54"/>
                                        </p:tgtEl>
                                        <p:attrNameLst>
                                          <p:attrName>ppt_x</p:attrName>
                                        </p:attrNameLst>
                                      </p:cBhvr>
                                      <p:tavLst>
                                        <p:tav tm="0">
                                          <p:val>
                                            <p:strVal val="ppt_x"/>
                                          </p:val>
                                        </p:tav>
                                        <p:tav tm="100000">
                                          <p:val>
                                            <p:strVal val="ppt_x"/>
                                          </p:val>
                                        </p:tav>
                                      </p:tavLst>
                                    </p:anim>
                                    <p:anim calcmode="lin" valueType="num">
                                      <p:cBhvr>
                                        <p:cTn id="38" dur="1000"/>
                                        <p:tgtEl>
                                          <p:spTgt spid="54"/>
                                        </p:tgtEl>
                                        <p:attrNameLst>
                                          <p:attrName>ppt_y</p:attrName>
                                        </p:attrNameLst>
                                      </p:cBhvr>
                                      <p:tavLst>
                                        <p:tav tm="0">
                                          <p:val>
                                            <p:strVal val="ppt_y"/>
                                          </p:val>
                                        </p:tav>
                                        <p:tav tm="100000">
                                          <p:val>
                                            <p:strVal val="ppt_y-.1"/>
                                          </p:val>
                                        </p:tav>
                                      </p:tavLst>
                                    </p:anim>
                                    <p:set>
                                      <p:cBhvr>
                                        <p:cTn id="39" dur="1" fill="hold">
                                          <p:stCondLst>
                                            <p:cond delay="999"/>
                                          </p:stCondLst>
                                        </p:cTn>
                                        <p:tgtEl>
                                          <p:spTgt spid="54"/>
                                        </p:tgtEl>
                                        <p:attrNameLst>
                                          <p:attrName>style.visibility</p:attrName>
                                        </p:attrNameLst>
                                      </p:cBhvr>
                                      <p:to>
                                        <p:strVal val="hidden"/>
                                      </p:to>
                                    </p:set>
                                  </p:childTnLst>
                                </p:cTn>
                              </p:par>
                              <p:par>
                                <p:cTn id="40" presetID="47" presetClass="exit" presetSubtype="0" fill="hold" nodeType="withEffect">
                                  <p:stCondLst>
                                    <p:cond delay="0"/>
                                  </p:stCondLst>
                                  <p:childTnLst>
                                    <p:animEffect transition="out" filter="fade">
                                      <p:cBhvr>
                                        <p:cTn id="41" dur="1000"/>
                                        <p:tgtEl>
                                          <p:spTgt spid="55"/>
                                        </p:tgtEl>
                                      </p:cBhvr>
                                    </p:animEffect>
                                    <p:anim calcmode="lin" valueType="num">
                                      <p:cBhvr>
                                        <p:cTn id="42" dur="1000"/>
                                        <p:tgtEl>
                                          <p:spTgt spid="55"/>
                                        </p:tgtEl>
                                        <p:attrNameLst>
                                          <p:attrName>ppt_x</p:attrName>
                                        </p:attrNameLst>
                                      </p:cBhvr>
                                      <p:tavLst>
                                        <p:tav tm="0">
                                          <p:val>
                                            <p:strVal val="ppt_x"/>
                                          </p:val>
                                        </p:tav>
                                        <p:tav tm="100000">
                                          <p:val>
                                            <p:strVal val="ppt_x"/>
                                          </p:val>
                                        </p:tav>
                                      </p:tavLst>
                                    </p:anim>
                                    <p:anim calcmode="lin" valueType="num">
                                      <p:cBhvr>
                                        <p:cTn id="43" dur="1000"/>
                                        <p:tgtEl>
                                          <p:spTgt spid="55"/>
                                        </p:tgtEl>
                                        <p:attrNameLst>
                                          <p:attrName>ppt_y</p:attrName>
                                        </p:attrNameLst>
                                      </p:cBhvr>
                                      <p:tavLst>
                                        <p:tav tm="0">
                                          <p:val>
                                            <p:strVal val="ppt_y"/>
                                          </p:val>
                                        </p:tav>
                                        <p:tav tm="100000">
                                          <p:val>
                                            <p:strVal val="ppt_y-.1"/>
                                          </p:val>
                                        </p:tav>
                                      </p:tavLst>
                                    </p:anim>
                                    <p:set>
                                      <p:cBhvr>
                                        <p:cTn id="44" dur="1" fill="hold">
                                          <p:stCondLst>
                                            <p:cond delay="999"/>
                                          </p:stCondLst>
                                        </p:cTn>
                                        <p:tgtEl>
                                          <p:spTgt spid="55"/>
                                        </p:tgtEl>
                                        <p:attrNameLst>
                                          <p:attrName>style.visibility</p:attrName>
                                        </p:attrNameLst>
                                      </p:cBhvr>
                                      <p:to>
                                        <p:strVal val="hidden"/>
                                      </p:to>
                                    </p:set>
                                  </p:childTnLst>
                                </p:cTn>
                              </p:par>
                              <p:par>
                                <p:cTn id="45" presetID="47" presetClass="exit" presetSubtype="0" fill="hold" grpId="0" nodeType="withEffect">
                                  <p:stCondLst>
                                    <p:cond delay="0"/>
                                  </p:stCondLst>
                                  <p:childTnLst>
                                    <p:animEffect transition="out" filter="fade">
                                      <p:cBhvr>
                                        <p:cTn id="46" dur="1000"/>
                                        <p:tgtEl>
                                          <p:spTgt spid="56"/>
                                        </p:tgtEl>
                                      </p:cBhvr>
                                    </p:animEffect>
                                    <p:anim calcmode="lin" valueType="num">
                                      <p:cBhvr>
                                        <p:cTn id="47" dur="1000"/>
                                        <p:tgtEl>
                                          <p:spTgt spid="56"/>
                                        </p:tgtEl>
                                        <p:attrNameLst>
                                          <p:attrName>ppt_x</p:attrName>
                                        </p:attrNameLst>
                                      </p:cBhvr>
                                      <p:tavLst>
                                        <p:tav tm="0">
                                          <p:val>
                                            <p:strVal val="ppt_x"/>
                                          </p:val>
                                        </p:tav>
                                        <p:tav tm="100000">
                                          <p:val>
                                            <p:strVal val="ppt_x"/>
                                          </p:val>
                                        </p:tav>
                                      </p:tavLst>
                                    </p:anim>
                                    <p:anim calcmode="lin" valueType="num">
                                      <p:cBhvr>
                                        <p:cTn id="48" dur="1000"/>
                                        <p:tgtEl>
                                          <p:spTgt spid="56"/>
                                        </p:tgtEl>
                                        <p:attrNameLst>
                                          <p:attrName>ppt_y</p:attrName>
                                        </p:attrNameLst>
                                      </p:cBhvr>
                                      <p:tavLst>
                                        <p:tav tm="0">
                                          <p:val>
                                            <p:strVal val="ppt_y"/>
                                          </p:val>
                                        </p:tav>
                                        <p:tav tm="100000">
                                          <p:val>
                                            <p:strVal val="ppt_y-.1"/>
                                          </p:val>
                                        </p:tav>
                                      </p:tavLst>
                                    </p:anim>
                                    <p:set>
                                      <p:cBhvr>
                                        <p:cTn id="49" dur="1" fill="hold">
                                          <p:stCondLst>
                                            <p:cond delay="999"/>
                                          </p:stCondLst>
                                        </p:cTn>
                                        <p:tgtEl>
                                          <p:spTgt spid="56"/>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1" dur="1000"/>
                                        <p:tgtEl>
                                          <p:spTgt spid="75"/>
                                        </p:tgtEl>
                                      </p:cBhvr>
                                    </p:animEffect>
                                    <p:anim calcmode="lin" valueType="num">
                                      <p:cBhvr>
                                        <p:cTn id="52" dur="1000"/>
                                        <p:tgtEl>
                                          <p:spTgt spid="75"/>
                                        </p:tgtEl>
                                        <p:attrNameLst>
                                          <p:attrName>ppt_x</p:attrName>
                                        </p:attrNameLst>
                                      </p:cBhvr>
                                      <p:tavLst>
                                        <p:tav tm="0">
                                          <p:val>
                                            <p:strVal val="ppt_x"/>
                                          </p:val>
                                        </p:tav>
                                        <p:tav tm="100000">
                                          <p:val>
                                            <p:strVal val="ppt_x"/>
                                          </p:val>
                                        </p:tav>
                                      </p:tavLst>
                                    </p:anim>
                                    <p:anim calcmode="lin" valueType="num">
                                      <p:cBhvr>
                                        <p:cTn id="53" dur="1000"/>
                                        <p:tgtEl>
                                          <p:spTgt spid="75"/>
                                        </p:tgtEl>
                                        <p:attrNameLst>
                                          <p:attrName>ppt_y</p:attrName>
                                        </p:attrNameLst>
                                      </p:cBhvr>
                                      <p:tavLst>
                                        <p:tav tm="0">
                                          <p:val>
                                            <p:strVal val="ppt_y"/>
                                          </p:val>
                                        </p:tav>
                                        <p:tav tm="100000">
                                          <p:val>
                                            <p:strVal val="ppt_y-.1"/>
                                          </p:val>
                                        </p:tav>
                                      </p:tavLst>
                                    </p:anim>
                                    <p:set>
                                      <p:cBhvr>
                                        <p:cTn id="54" dur="1" fill="hold">
                                          <p:stCondLst>
                                            <p:cond delay="999"/>
                                          </p:stCondLst>
                                        </p:cTn>
                                        <p:tgtEl>
                                          <p:spTgt spid="75"/>
                                        </p:tgtEl>
                                        <p:attrNameLst>
                                          <p:attrName>style.visibility</p:attrName>
                                        </p:attrNameLst>
                                      </p:cBhvr>
                                      <p:to>
                                        <p:strVal val="hidden"/>
                                      </p:to>
                                    </p:set>
                                  </p:childTnLst>
                                </p:cTn>
                              </p:par>
                              <p:par>
                                <p:cTn id="55" presetID="47" presetClass="exit" presetSubtype="0" fill="hold" grpId="0" nodeType="withEffect">
                                  <p:stCondLst>
                                    <p:cond delay="0"/>
                                  </p:stCondLst>
                                  <p:childTnLst>
                                    <p:animEffect transition="out" filter="fade">
                                      <p:cBhvr>
                                        <p:cTn id="56" dur="1000"/>
                                        <p:tgtEl>
                                          <p:spTgt spid="76"/>
                                        </p:tgtEl>
                                      </p:cBhvr>
                                    </p:animEffect>
                                    <p:anim calcmode="lin" valueType="num">
                                      <p:cBhvr>
                                        <p:cTn id="57" dur="1000"/>
                                        <p:tgtEl>
                                          <p:spTgt spid="76"/>
                                        </p:tgtEl>
                                        <p:attrNameLst>
                                          <p:attrName>ppt_x</p:attrName>
                                        </p:attrNameLst>
                                      </p:cBhvr>
                                      <p:tavLst>
                                        <p:tav tm="0">
                                          <p:val>
                                            <p:strVal val="ppt_x"/>
                                          </p:val>
                                        </p:tav>
                                        <p:tav tm="100000">
                                          <p:val>
                                            <p:strVal val="ppt_x"/>
                                          </p:val>
                                        </p:tav>
                                      </p:tavLst>
                                    </p:anim>
                                    <p:anim calcmode="lin" valueType="num">
                                      <p:cBhvr>
                                        <p:cTn id="58" dur="1000"/>
                                        <p:tgtEl>
                                          <p:spTgt spid="76"/>
                                        </p:tgtEl>
                                        <p:attrNameLst>
                                          <p:attrName>ppt_y</p:attrName>
                                        </p:attrNameLst>
                                      </p:cBhvr>
                                      <p:tavLst>
                                        <p:tav tm="0">
                                          <p:val>
                                            <p:strVal val="ppt_y"/>
                                          </p:val>
                                        </p:tav>
                                        <p:tav tm="100000">
                                          <p:val>
                                            <p:strVal val="ppt_y-.1"/>
                                          </p:val>
                                        </p:tav>
                                      </p:tavLst>
                                    </p:anim>
                                    <p:set>
                                      <p:cBhvr>
                                        <p:cTn id="59" dur="1" fill="hold">
                                          <p:stCondLst>
                                            <p:cond delay="999"/>
                                          </p:stCondLst>
                                        </p:cTn>
                                        <p:tgtEl>
                                          <p:spTgt spid="76"/>
                                        </p:tgtEl>
                                        <p:attrNameLst>
                                          <p:attrName>style.visibility</p:attrName>
                                        </p:attrNameLst>
                                      </p:cBhvr>
                                      <p:to>
                                        <p:strVal val="hidden"/>
                                      </p:to>
                                    </p:set>
                                  </p:childTnLst>
                                </p:cTn>
                              </p:par>
                              <p:par>
                                <p:cTn id="60" presetID="47" presetClass="exit" presetSubtype="0" fill="hold" grpId="0" nodeType="withEffect">
                                  <p:stCondLst>
                                    <p:cond delay="0"/>
                                  </p:stCondLst>
                                  <p:childTnLst>
                                    <p:animEffect transition="out" filter="fade">
                                      <p:cBhvr>
                                        <p:cTn id="61" dur="1000"/>
                                        <p:tgtEl>
                                          <p:spTgt spid="82"/>
                                        </p:tgtEl>
                                      </p:cBhvr>
                                    </p:animEffect>
                                    <p:anim calcmode="lin" valueType="num">
                                      <p:cBhvr>
                                        <p:cTn id="62" dur="1000"/>
                                        <p:tgtEl>
                                          <p:spTgt spid="82"/>
                                        </p:tgtEl>
                                        <p:attrNameLst>
                                          <p:attrName>ppt_x</p:attrName>
                                        </p:attrNameLst>
                                      </p:cBhvr>
                                      <p:tavLst>
                                        <p:tav tm="0">
                                          <p:val>
                                            <p:strVal val="ppt_x"/>
                                          </p:val>
                                        </p:tav>
                                        <p:tav tm="100000">
                                          <p:val>
                                            <p:strVal val="ppt_x"/>
                                          </p:val>
                                        </p:tav>
                                      </p:tavLst>
                                    </p:anim>
                                    <p:anim calcmode="lin" valueType="num">
                                      <p:cBhvr>
                                        <p:cTn id="63" dur="1000"/>
                                        <p:tgtEl>
                                          <p:spTgt spid="82"/>
                                        </p:tgtEl>
                                        <p:attrNameLst>
                                          <p:attrName>ppt_y</p:attrName>
                                        </p:attrNameLst>
                                      </p:cBhvr>
                                      <p:tavLst>
                                        <p:tav tm="0">
                                          <p:val>
                                            <p:strVal val="ppt_y"/>
                                          </p:val>
                                        </p:tav>
                                        <p:tav tm="100000">
                                          <p:val>
                                            <p:strVal val="ppt_y-.1"/>
                                          </p:val>
                                        </p:tav>
                                      </p:tavLst>
                                    </p:anim>
                                    <p:set>
                                      <p:cBhvr>
                                        <p:cTn id="64" dur="1" fill="hold">
                                          <p:stCondLst>
                                            <p:cond delay="999"/>
                                          </p:stCondLst>
                                        </p:cTn>
                                        <p:tgtEl>
                                          <p:spTgt spid="82"/>
                                        </p:tgtEl>
                                        <p:attrNameLst>
                                          <p:attrName>style.visibility</p:attrName>
                                        </p:attrNameLst>
                                      </p:cBhvr>
                                      <p:to>
                                        <p:strVal val="hidden"/>
                                      </p:to>
                                    </p:set>
                                  </p:childTnLst>
                                </p:cTn>
                              </p:par>
                              <p:par>
                                <p:cTn id="65" presetID="47" presetClass="exit" presetSubtype="0" fill="hold" nodeType="withEffect">
                                  <p:stCondLst>
                                    <p:cond delay="0"/>
                                  </p:stCondLst>
                                  <p:childTnLst>
                                    <p:animEffect transition="out" filter="fade">
                                      <p:cBhvr>
                                        <p:cTn id="66" dur="1000"/>
                                        <p:tgtEl>
                                          <p:spTgt spid="83"/>
                                        </p:tgtEl>
                                      </p:cBhvr>
                                    </p:animEffect>
                                    <p:anim calcmode="lin" valueType="num">
                                      <p:cBhvr>
                                        <p:cTn id="67" dur="1000"/>
                                        <p:tgtEl>
                                          <p:spTgt spid="83"/>
                                        </p:tgtEl>
                                        <p:attrNameLst>
                                          <p:attrName>ppt_x</p:attrName>
                                        </p:attrNameLst>
                                      </p:cBhvr>
                                      <p:tavLst>
                                        <p:tav tm="0">
                                          <p:val>
                                            <p:strVal val="ppt_x"/>
                                          </p:val>
                                        </p:tav>
                                        <p:tav tm="100000">
                                          <p:val>
                                            <p:strVal val="ppt_x"/>
                                          </p:val>
                                        </p:tav>
                                      </p:tavLst>
                                    </p:anim>
                                    <p:anim calcmode="lin" valueType="num">
                                      <p:cBhvr>
                                        <p:cTn id="68" dur="1000"/>
                                        <p:tgtEl>
                                          <p:spTgt spid="83"/>
                                        </p:tgtEl>
                                        <p:attrNameLst>
                                          <p:attrName>ppt_y</p:attrName>
                                        </p:attrNameLst>
                                      </p:cBhvr>
                                      <p:tavLst>
                                        <p:tav tm="0">
                                          <p:val>
                                            <p:strVal val="ppt_y"/>
                                          </p:val>
                                        </p:tav>
                                        <p:tav tm="100000">
                                          <p:val>
                                            <p:strVal val="ppt_y-.1"/>
                                          </p:val>
                                        </p:tav>
                                      </p:tavLst>
                                    </p:anim>
                                    <p:set>
                                      <p:cBhvr>
                                        <p:cTn id="69" dur="1" fill="hold">
                                          <p:stCondLst>
                                            <p:cond delay="999"/>
                                          </p:stCondLst>
                                        </p:cTn>
                                        <p:tgtEl>
                                          <p:spTgt spid="83"/>
                                        </p:tgtEl>
                                        <p:attrNameLst>
                                          <p:attrName>style.visibility</p:attrName>
                                        </p:attrNameLst>
                                      </p:cBhvr>
                                      <p:to>
                                        <p:strVal val="hidden"/>
                                      </p:to>
                                    </p:set>
                                  </p:childTnLst>
                                </p:cTn>
                              </p:par>
                              <p:par>
                                <p:cTn id="70" presetID="47" presetClass="exit" presetSubtype="0" fill="hold" grpId="0" nodeType="withEffect">
                                  <p:stCondLst>
                                    <p:cond delay="0"/>
                                  </p:stCondLst>
                                  <p:childTnLst>
                                    <p:animEffect transition="out" filter="fade">
                                      <p:cBhvr>
                                        <p:cTn id="71" dur="1000"/>
                                        <p:tgtEl>
                                          <p:spTgt spid="84"/>
                                        </p:tgtEl>
                                      </p:cBhvr>
                                    </p:animEffect>
                                    <p:anim calcmode="lin" valueType="num">
                                      <p:cBhvr>
                                        <p:cTn id="72" dur="1000"/>
                                        <p:tgtEl>
                                          <p:spTgt spid="84"/>
                                        </p:tgtEl>
                                        <p:attrNameLst>
                                          <p:attrName>ppt_x</p:attrName>
                                        </p:attrNameLst>
                                      </p:cBhvr>
                                      <p:tavLst>
                                        <p:tav tm="0">
                                          <p:val>
                                            <p:strVal val="ppt_x"/>
                                          </p:val>
                                        </p:tav>
                                        <p:tav tm="100000">
                                          <p:val>
                                            <p:strVal val="ppt_x"/>
                                          </p:val>
                                        </p:tav>
                                      </p:tavLst>
                                    </p:anim>
                                    <p:anim calcmode="lin" valueType="num">
                                      <p:cBhvr>
                                        <p:cTn id="73" dur="1000"/>
                                        <p:tgtEl>
                                          <p:spTgt spid="84"/>
                                        </p:tgtEl>
                                        <p:attrNameLst>
                                          <p:attrName>ppt_y</p:attrName>
                                        </p:attrNameLst>
                                      </p:cBhvr>
                                      <p:tavLst>
                                        <p:tav tm="0">
                                          <p:val>
                                            <p:strVal val="ppt_y"/>
                                          </p:val>
                                        </p:tav>
                                        <p:tav tm="100000">
                                          <p:val>
                                            <p:strVal val="ppt_y-.1"/>
                                          </p:val>
                                        </p:tav>
                                      </p:tavLst>
                                    </p:anim>
                                    <p:set>
                                      <p:cBhvr>
                                        <p:cTn id="74" dur="1" fill="hold">
                                          <p:stCondLst>
                                            <p:cond delay="999"/>
                                          </p:stCondLst>
                                        </p:cTn>
                                        <p:tgtEl>
                                          <p:spTgt spid="84"/>
                                        </p:tgtEl>
                                        <p:attrNameLst>
                                          <p:attrName>style.visibility</p:attrName>
                                        </p:attrNameLst>
                                      </p:cBhvr>
                                      <p:to>
                                        <p:strVal val="hidden"/>
                                      </p:to>
                                    </p:set>
                                  </p:childTnLst>
                                </p:cTn>
                              </p:par>
                              <p:par>
                                <p:cTn id="75" presetID="47" presetClass="exit" presetSubtype="0" fill="hold" grpId="0" nodeType="withEffect">
                                  <p:stCondLst>
                                    <p:cond delay="0"/>
                                  </p:stCondLst>
                                  <p:childTnLst>
                                    <p:animEffect transition="out" filter="fade">
                                      <p:cBhvr>
                                        <p:cTn id="76" dur="1000"/>
                                        <p:tgtEl>
                                          <p:spTgt spid="88"/>
                                        </p:tgtEl>
                                      </p:cBhvr>
                                    </p:animEffect>
                                    <p:anim calcmode="lin" valueType="num">
                                      <p:cBhvr>
                                        <p:cTn id="77" dur="1000"/>
                                        <p:tgtEl>
                                          <p:spTgt spid="88"/>
                                        </p:tgtEl>
                                        <p:attrNameLst>
                                          <p:attrName>ppt_x</p:attrName>
                                        </p:attrNameLst>
                                      </p:cBhvr>
                                      <p:tavLst>
                                        <p:tav tm="0">
                                          <p:val>
                                            <p:strVal val="ppt_x"/>
                                          </p:val>
                                        </p:tav>
                                        <p:tav tm="100000">
                                          <p:val>
                                            <p:strVal val="ppt_x"/>
                                          </p:val>
                                        </p:tav>
                                      </p:tavLst>
                                    </p:anim>
                                    <p:anim calcmode="lin" valueType="num">
                                      <p:cBhvr>
                                        <p:cTn id="78" dur="1000"/>
                                        <p:tgtEl>
                                          <p:spTgt spid="88"/>
                                        </p:tgtEl>
                                        <p:attrNameLst>
                                          <p:attrName>ppt_y</p:attrName>
                                        </p:attrNameLst>
                                      </p:cBhvr>
                                      <p:tavLst>
                                        <p:tav tm="0">
                                          <p:val>
                                            <p:strVal val="ppt_y"/>
                                          </p:val>
                                        </p:tav>
                                        <p:tav tm="100000">
                                          <p:val>
                                            <p:strVal val="ppt_y-.1"/>
                                          </p:val>
                                        </p:tav>
                                      </p:tavLst>
                                    </p:anim>
                                    <p:set>
                                      <p:cBhvr>
                                        <p:cTn id="79" dur="1" fill="hold">
                                          <p:stCondLst>
                                            <p:cond delay="999"/>
                                          </p:stCondLst>
                                        </p:cTn>
                                        <p:tgtEl>
                                          <p:spTgt spid="88"/>
                                        </p:tgtEl>
                                        <p:attrNameLst>
                                          <p:attrName>style.visibility</p:attrName>
                                        </p:attrNameLst>
                                      </p:cBhvr>
                                      <p:to>
                                        <p:strVal val="hidden"/>
                                      </p:to>
                                    </p:set>
                                  </p:childTnLst>
                                </p:cTn>
                              </p:par>
                              <p:par>
                                <p:cTn id="80" presetID="47" presetClass="exit" presetSubtype="0" fill="hold" grpId="0" nodeType="withEffect">
                                  <p:stCondLst>
                                    <p:cond delay="0"/>
                                  </p:stCondLst>
                                  <p:childTnLst>
                                    <p:animEffect transition="out" filter="fade">
                                      <p:cBhvr>
                                        <p:cTn id="81" dur="1000"/>
                                        <p:tgtEl>
                                          <p:spTgt spid="89"/>
                                        </p:tgtEl>
                                      </p:cBhvr>
                                    </p:animEffect>
                                    <p:anim calcmode="lin" valueType="num">
                                      <p:cBhvr>
                                        <p:cTn id="82" dur="1000"/>
                                        <p:tgtEl>
                                          <p:spTgt spid="89"/>
                                        </p:tgtEl>
                                        <p:attrNameLst>
                                          <p:attrName>ppt_x</p:attrName>
                                        </p:attrNameLst>
                                      </p:cBhvr>
                                      <p:tavLst>
                                        <p:tav tm="0">
                                          <p:val>
                                            <p:strVal val="ppt_x"/>
                                          </p:val>
                                        </p:tav>
                                        <p:tav tm="100000">
                                          <p:val>
                                            <p:strVal val="ppt_x"/>
                                          </p:val>
                                        </p:tav>
                                      </p:tavLst>
                                    </p:anim>
                                    <p:anim calcmode="lin" valueType="num">
                                      <p:cBhvr>
                                        <p:cTn id="83" dur="1000"/>
                                        <p:tgtEl>
                                          <p:spTgt spid="89"/>
                                        </p:tgtEl>
                                        <p:attrNameLst>
                                          <p:attrName>ppt_y</p:attrName>
                                        </p:attrNameLst>
                                      </p:cBhvr>
                                      <p:tavLst>
                                        <p:tav tm="0">
                                          <p:val>
                                            <p:strVal val="ppt_y"/>
                                          </p:val>
                                        </p:tav>
                                        <p:tav tm="100000">
                                          <p:val>
                                            <p:strVal val="ppt_y-.1"/>
                                          </p:val>
                                        </p:tav>
                                      </p:tavLst>
                                    </p:anim>
                                    <p:set>
                                      <p:cBhvr>
                                        <p:cTn id="84" dur="1" fill="hold">
                                          <p:stCondLst>
                                            <p:cond delay="999"/>
                                          </p:stCondLst>
                                        </p:cTn>
                                        <p:tgtEl>
                                          <p:spTgt spid="89"/>
                                        </p:tgtEl>
                                        <p:attrNameLst>
                                          <p:attrName>style.visibility</p:attrName>
                                        </p:attrNameLst>
                                      </p:cBhvr>
                                      <p:to>
                                        <p:strVal val="hidden"/>
                                      </p:to>
                                    </p:set>
                                  </p:childTnLst>
                                </p:cTn>
                              </p:par>
                              <p:par>
                                <p:cTn id="85" presetID="47" presetClass="exit" presetSubtype="0" fill="hold" grpId="0" nodeType="withEffect">
                                  <p:stCondLst>
                                    <p:cond delay="0"/>
                                  </p:stCondLst>
                                  <p:childTnLst>
                                    <p:animEffect transition="out" filter="fade">
                                      <p:cBhvr>
                                        <p:cTn id="86" dur="1000"/>
                                        <p:tgtEl>
                                          <p:spTgt spid="90"/>
                                        </p:tgtEl>
                                      </p:cBhvr>
                                    </p:animEffect>
                                    <p:anim calcmode="lin" valueType="num">
                                      <p:cBhvr>
                                        <p:cTn id="87" dur="1000"/>
                                        <p:tgtEl>
                                          <p:spTgt spid="90"/>
                                        </p:tgtEl>
                                        <p:attrNameLst>
                                          <p:attrName>ppt_x</p:attrName>
                                        </p:attrNameLst>
                                      </p:cBhvr>
                                      <p:tavLst>
                                        <p:tav tm="0">
                                          <p:val>
                                            <p:strVal val="ppt_x"/>
                                          </p:val>
                                        </p:tav>
                                        <p:tav tm="100000">
                                          <p:val>
                                            <p:strVal val="ppt_x"/>
                                          </p:val>
                                        </p:tav>
                                      </p:tavLst>
                                    </p:anim>
                                    <p:anim calcmode="lin" valueType="num">
                                      <p:cBhvr>
                                        <p:cTn id="88" dur="1000"/>
                                        <p:tgtEl>
                                          <p:spTgt spid="90"/>
                                        </p:tgtEl>
                                        <p:attrNameLst>
                                          <p:attrName>ppt_y</p:attrName>
                                        </p:attrNameLst>
                                      </p:cBhvr>
                                      <p:tavLst>
                                        <p:tav tm="0">
                                          <p:val>
                                            <p:strVal val="ppt_y"/>
                                          </p:val>
                                        </p:tav>
                                        <p:tav tm="100000">
                                          <p:val>
                                            <p:strVal val="ppt_y-.1"/>
                                          </p:val>
                                        </p:tav>
                                      </p:tavLst>
                                    </p:anim>
                                    <p:set>
                                      <p:cBhvr>
                                        <p:cTn id="89" dur="1" fill="hold">
                                          <p:stCondLst>
                                            <p:cond delay="999"/>
                                          </p:stCondLst>
                                        </p:cTn>
                                        <p:tgtEl>
                                          <p:spTgt spid="90"/>
                                        </p:tgtEl>
                                        <p:attrNameLst>
                                          <p:attrName>style.visibility</p:attrName>
                                        </p:attrNameLst>
                                      </p:cBhvr>
                                      <p:to>
                                        <p:strVal val="hidden"/>
                                      </p:to>
                                    </p:set>
                                  </p:childTnLst>
                                </p:cTn>
                              </p:par>
                              <p:par>
                                <p:cTn id="90" presetID="47" presetClass="exit" presetSubtype="0" fill="hold" nodeType="withEffect">
                                  <p:stCondLst>
                                    <p:cond delay="0"/>
                                  </p:stCondLst>
                                  <p:childTnLst>
                                    <p:animEffect transition="out" filter="fade">
                                      <p:cBhvr>
                                        <p:cTn id="91" dur="1000"/>
                                        <p:tgtEl>
                                          <p:spTgt spid="91"/>
                                        </p:tgtEl>
                                      </p:cBhvr>
                                    </p:animEffect>
                                    <p:anim calcmode="lin" valueType="num">
                                      <p:cBhvr>
                                        <p:cTn id="92" dur="1000"/>
                                        <p:tgtEl>
                                          <p:spTgt spid="91"/>
                                        </p:tgtEl>
                                        <p:attrNameLst>
                                          <p:attrName>ppt_x</p:attrName>
                                        </p:attrNameLst>
                                      </p:cBhvr>
                                      <p:tavLst>
                                        <p:tav tm="0">
                                          <p:val>
                                            <p:strVal val="ppt_x"/>
                                          </p:val>
                                        </p:tav>
                                        <p:tav tm="100000">
                                          <p:val>
                                            <p:strVal val="ppt_x"/>
                                          </p:val>
                                        </p:tav>
                                      </p:tavLst>
                                    </p:anim>
                                    <p:anim calcmode="lin" valueType="num">
                                      <p:cBhvr>
                                        <p:cTn id="93" dur="1000"/>
                                        <p:tgtEl>
                                          <p:spTgt spid="91"/>
                                        </p:tgtEl>
                                        <p:attrNameLst>
                                          <p:attrName>ppt_y</p:attrName>
                                        </p:attrNameLst>
                                      </p:cBhvr>
                                      <p:tavLst>
                                        <p:tav tm="0">
                                          <p:val>
                                            <p:strVal val="ppt_y"/>
                                          </p:val>
                                        </p:tav>
                                        <p:tav tm="100000">
                                          <p:val>
                                            <p:strVal val="ppt_y-.1"/>
                                          </p:val>
                                        </p:tav>
                                      </p:tavLst>
                                    </p:anim>
                                    <p:set>
                                      <p:cBhvr>
                                        <p:cTn id="94" dur="1" fill="hold">
                                          <p:stCondLst>
                                            <p:cond delay="999"/>
                                          </p:stCondLst>
                                        </p:cTn>
                                        <p:tgtEl>
                                          <p:spTgt spid="91"/>
                                        </p:tgtEl>
                                        <p:attrNameLst>
                                          <p:attrName>style.visibility</p:attrName>
                                        </p:attrNameLst>
                                      </p:cBhvr>
                                      <p:to>
                                        <p:strVal val="hidden"/>
                                      </p:to>
                                    </p:set>
                                  </p:childTnLst>
                                </p:cTn>
                              </p:par>
                              <p:par>
                                <p:cTn id="95" presetID="47" presetClass="exit" presetSubtype="0" fill="hold" grpId="0" nodeType="withEffect">
                                  <p:stCondLst>
                                    <p:cond delay="0"/>
                                  </p:stCondLst>
                                  <p:childTnLst>
                                    <p:animEffect transition="out" filter="fade">
                                      <p:cBhvr>
                                        <p:cTn id="96" dur="1000"/>
                                        <p:tgtEl>
                                          <p:spTgt spid="92"/>
                                        </p:tgtEl>
                                      </p:cBhvr>
                                    </p:animEffect>
                                    <p:anim calcmode="lin" valueType="num">
                                      <p:cBhvr>
                                        <p:cTn id="97" dur="1000"/>
                                        <p:tgtEl>
                                          <p:spTgt spid="92"/>
                                        </p:tgtEl>
                                        <p:attrNameLst>
                                          <p:attrName>ppt_x</p:attrName>
                                        </p:attrNameLst>
                                      </p:cBhvr>
                                      <p:tavLst>
                                        <p:tav tm="0">
                                          <p:val>
                                            <p:strVal val="ppt_x"/>
                                          </p:val>
                                        </p:tav>
                                        <p:tav tm="100000">
                                          <p:val>
                                            <p:strVal val="ppt_x"/>
                                          </p:val>
                                        </p:tav>
                                      </p:tavLst>
                                    </p:anim>
                                    <p:anim calcmode="lin" valueType="num">
                                      <p:cBhvr>
                                        <p:cTn id="98" dur="1000"/>
                                        <p:tgtEl>
                                          <p:spTgt spid="92"/>
                                        </p:tgtEl>
                                        <p:attrNameLst>
                                          <p:attrName>ppt_y</p:attrName>
                                        </p:attrNameLst>
                                      </p:cBhvr>
                                      <p:tavLst>
                                        <p:tav tm="0">
                                          <p:val>
                                            <p:strVal val="ppt_y"/>
                                          </p:val>
                                        </p:tav>
                                        <p:tav tm="100000">
                                          <p:val>
                                            <p:strVal val="ppt_y-.1"/>
                                          </p:val>
                                        </p:tav>
                                      </p:tavLst>
                                    </p:anim>
                                    <p:set>
                                      <p:cBhvr>
                                        <p:cTn id="99" dur="1" fill="hold">
                                          <p:stCondLst>
                                            <p:cond delay="999"/>
                                          </p:stCondLst>
                                        </p:cTn>
                                        <p:tgtEl>
                                          <p:spTgt spid="92"/>
                                        </p:tgtEl>
                                        <p:attrNameLst>
                                          <p:attrName>style.visibility</p:attrName>
                                        </p:attrNameLst>
                                      </p:cBhvr>
                                      <p:to>
                                        <p:strVal val="hidden"/>
                                      </p:to>
                                    </p:set>
                                  </p:childTnLst>
                                </p:cTn>
                              </p:par>
                              <p:par>
                                <p:cTn id="100" presetID="47" presetClass="exit" presetSubtype="0" fill="hold" grpId="0" nodeType="withEffect">
                                  <p:stCondLst>
                                    <p:cond delay="0"/>
                                  </p:stCondLst>
                                  <p:childTnLst>
                                    <p:animEffect transition="out" filter="fade">
                                      <p:cBhvr>
                                        <p:cTn id="101" dur="1000"/>
                                        <p:tgtEl>
                                          <p:spTgt spid="93"/>
                                        </p:tgtEl>
                                      </p:cBhvr>
                                    </p:animEffect>
                                    <p:anim calcmode="lin" valueType="num">
                                      <p:cBhvr>
                                        <p:cTn id="102" dur="1000"/>
                                        <p:tgtEl>
                                          <p:spTgt spid="93"/>
                                        </p:tgtEl>
                                        <p:attrNameLst>
                                          <p:attrName>ppt_x</p:attrName>
                                        </p:attrNameLst>
                                      </p:cBhvr>
                                      <p:tavLst>
                                        <p:tav tm="0">
                                          <p:val>
                                            <p:strVal val="ppt_x"/>
                                          </p:val>
                                        </p:tav>
                                        <p:tav tm="100000">
                                          <p:val>
                                            <p:strVal val="ppt_x"/>
                                          </p:val>
                                        </p:tav>
                                      </p:tavLst>
                                    </p:anim>
                                    <p:anim calcmode="lin" valueType="num">
                                      <p:cBhvr>
                                        <p:cTn id="103" dur="1000"/>
                                        <p:tgtEl>
                                          <p:spTgt spid="93"/>
                                        </p:tgtEl>
                                        <p:attrNameLst>
                                          <p:attrName>ppt_y</p:attrName>
                                        </p:attrNameLst>
                                      </p:cBhvr>
                                      <p:tavLst>
                                        <p:tav tm="0">
                                          <p:val>
                                            <p:strVal val="ppt_y"/>
                                          </p:val>
                                        </p:tav>
                                        <p:tav tm="100000">
                                          <p:val>
                                            <p:strVal val="ppt_y-.1"/>
                                          </p:val>
                                        </p:tav>
                                      </p:tavLst>
                                    </p:anim>
                                    <p:set>
                                      <p:cBhvr>
                                        <p:cTn id="104" dur="1" fill="hold">
                                          <p:stCondLst>
                                            <p:cond delay="999"/>
                                          </p:stCondLst>
                                        </p:cTn>
                                        <p:tgtEl>
                                          <p:spTgt spid="93"/>
                                        </p:tgtEl>
                                        <p:attrNameLst>
                                          <p:attrName>style.visibility</p:attrName>
                                        </p:attrNameLst>
                                      </p:cBhvr>
                                      <p:to>
                                        <p:strVal val="hidden"/>
                                      </p:to>
                                    </p:set>
                                  </p:childTnLst>
                                </p:cTn>
                              </p:par>
                              <p:par>
                                <p:cTn id="105" presetID="47" presetClass="exit" presetSubtype="0" fill="hold" grpId="0" nodeType="withEffect">
                                  <p:stCondLst>
                                    <p:cond delay="0"/>
                                  </p:stCondLst>
                                  <p:childTnLst>
                                    <p:animEffect transition="out" filter="fade">
                                      <p:cBhvr>
                                        <p:cTn id="106" dur="1000"/>
                                        <p:tgtEl>
                                          <p:spTgt spid="94"/>
                                        </p:tgtEl>
                                      </p:cBhvr>
                                    </p:animEffect>
                                    <p:anim calcmode="lin" valueType="num">
                                      <p:cBhvr>
                                        <p:cTn id="107" dur="1000"/>
                                        <p:tgtEl>
                                          <p:spTgt spid="94"/>
                                        </p:tgtEl>
                                        <p:attrNameLst>
                                          <p:attrName>ppt_x</p:attrName>
                                        </p:attrNameLst>
                                      </p:cBhvr>
                                      <p:tavLst>
                                        <p:tav tm="0">
                                          <p:val>
                                            <p:strVal val="ppt_x"/>
                                          </p:val>
                                        </p:tav>
                                        <p:tav tm="100000">
                                          <p:val>
                                            <p:strVal val="ppt_x"/>
                                          </p:val>
                                        </p:tav>
                                      </p:tavLst>
                                    </p:anim>
                                    <p:anim calcmode="lin" valueType="num">
                                      <p:cBhvr>
                                        <p:cTn id="108" dur="1000"/>
                                        <p:tgtEl>
                                          <p:spTgt spid="94"/>
                                        </p:tgtEl>
                                        <p:attrNameLst>
                                          <p:attrName>ppt_y</p:attrName>
                                        </p:attrNameLst>
                                      </p:cBhvr>
                                      <p:tavLst>
                                        <p:tav tm="0">
                                          <p:val>
                                            <p:strVal val="ppt_y"/>
                                          </p:val>
                                        </p:tav>
                                        <p:tav tm="100000">
                                          <p:val>
                                            <p:strVal val="ppt_y-.1"/>
                                          </p:val>
                                        </p:tav>
                                      </p:tavLst>
                                    </p:anim>
                                    <p:set>
                                      <p:cBhvr>
                                        <p:cTn id="109" dur="1" fill="hold">
                                          <p:stCondLst>
                                            <p:cond delay="999"/>
                                          </p:stCondLst>
                                        </p:cTn>
                                        <p:tgtEl>
                                          <p:spTgt spid="94"/>
                                        </p:tgtEl>
                                        <p:attrNameLst>
                                          <p:attrName>style.visibility</p:attrName>
                                        </p:attrNameLst>
                                      </p:cBhvr>
                                      <p:to>
                                        <p:strVal val="hidden"/>
                                      </p:to>
                                    </p:set>
                                  </p:childTnLst>
                                </p:cTn>
                              </p:par>
                              <p:par>
                                <p:cTn id="110" presetID="47" presetClass="exit" presetSubtype="0" fill="hold" grpId="0" nodeType="withEffect">
                                  <p:stCondLst>
                                    <p:cond delay="0"/>
                                  </p:stCondLst>
                                  <p:childTnLst>
                                    <p:animEffect transition="out" filter="fade">
                                      <p:cBhvr>
                                        <p:cTn id="111" dur="1000"/>
                                        <p:tgtEl>
                                          <p:spTgt spid="95"/>
                                        </p:tgtEl>
                                      </p:cBhvr>
                                    </p:animEffect>
                                    <p:anim calcmode="lin" valueType="num">
                                      <p:cBhvr>
                                        <p:cTn id="112" dur="1000"/>
                                        <p:tgtEl>
                                          <p:spTgt spid="95"/>
                                        </p:tgtEl>
                                        <p:attrNameLst>
                                          <p:attrName>ppt_x</p:attrName>
                                        </p:attrNameLst>
                                      </p:cBhvr>
                                      <p:tavLst>
                                        <p:tav tm="0">
                                          <p:val>
                                            <p:strVal val="ppt_x"/>
                                          </p:val>
                                        </p:tav>
                                        <p:tav tm="100000">
                                          <p:val>
                                            <p:strVal val="ppt_x"/>
                                          </p:val>
                                        </p:tav>
                                      </p:tavLst>
                                    </p:anim>
                                    <p:anim calcmode="lin" valueType="num">
                                      <p:cBhvr>
                                        <p:cTn id="113" dur="1000"/>
                                        <p:tgtEl>
                                          <p:spTgt spid="95"/>
                                        </p:tgtEl>
                                        <p:attrNameLst>
                                          <p:attrName>ppt_y</p:attrName>
                                        </p:attrNameLst>
                                      </p:cBhvr>
                                      <p:tavLst>
                                        <p:tav tm="0">
                                          <p:val>
                                            <p:strVal val="ppt_y"/>
                                          </p:val>
                                        </p:tav>
                                        <p:tav tm="100000">
                                          <p:val>
                                            <p:strVal val="ppt_y-.1"/>
                                          </p:val>
                                        </p:tav>
                                      </p:tavLst>
                                    </p:anim>
                                    <p:set>
                                      <p:cBhvr>
                                        <p:cTn id="114" dur="1" fill="hold">
                                          <p:stCondLst>
                                            <p:cond delay="999"/>
                                          </p:stCondLst>
                                        </p:cTn>
                                        <p:tgtEl>
                                          <p:spTgt spid="95"/>
                                        </p:tgtEl>
                                        <p:attrNameLst>
                                          <p:attrName>style.visibility</p:attrName>
                                        </p:attrNameLst>
                                      </p:cBhvr>
                                      <p:to>
                                        <p:strVal val="hidden"/>
                                      </p:to>
                                    </p:set>
                                  </p:childTnLst>
                                </p:cTn>
                              </p:par>
                              <p:par>
                                <p:cTn id="115" presetID="47" presetClass="exit" presetSubtype="0" fill="hold" nodeType="withEffect">
                                  <p:stCondLst>
                                    <p:cond delay="0"/>
                                  </p:stCondLst>
                                  <p:childTnLst>
                                    <p:animEffect transition="out" filter="fade">
                                      <p:cBhvr>
                                        <p:cTn id="116" dur="1000"/>
                                        <p:tgtEl>
                                          <p:spTgt spid="98"/>
                                        </p:tgtEl>
                                      </p:cBhvr>
                                    </p:animEffect>
                                    <p:anim calcmode="lin" valueType="num">
                                      <p:cBhvr>
                                        <p:cTn id="117" dur="1000"/>
                                        <p:tgtEl>
                                          <p:spTgt spid="98"/>
                                        </p:tgtEl>
                                        <p:attrNameLst>
                                          <p:attrName>ppt_x</p:attrName>
                                        </p:attrNameLst>
                                      </p:cBhvr>
                                      <p:tavLst>
                                        <p:tav tm="0">
                                          <p:val>
                                            <p:strVal val="ppt_x"/>
                                          </p:val>
                                        </p:tav>
                                        <p:tav tm="100000">
                                          <p:val>
                                            <p:strVal val="ppt_x"/>
                                          </p:val>
                                        </p:tav>
                                      </p:tavLst>
                                    </p:anim>
                                    <p:anim calcmode="lin" valueType="num">
                                      <p:cBhvr>
                                        <p:cTn id="118" dur="1000"/>
                                        <p:tgtEl>
                                          <p:spTgt spid="98"/>
                                        </p:tgtEl>
                                        <p:attrNameLst>
                                          <p:attrName>ppt_y</p:attrName>
                                        </p:attrNameLst>
                                      </p:cBhvr>
                                      <p:tavLst>
                                        <p:tav tm="0">
                                          <p:val>
                                            <p:strVal val="ppt_y"/>
                                          </p:val>
                                        </p:tav>
                                        <p:tav tm="100000">
                                          <p:val>
                                            <p:strVal val="ppt_y-.1"/>
                                          </p:val>
                                        </p:tav>
                                      </p:tavLst>
                                    </p:anim>
                                    <p:set>
                                      <p:cBhvr>
                                        <p:cTn id="119" dur="1" fill="hold">
                                          <p:stCondLst>
                                            <p:cond delay="999"/>
                                          </p:stCondLst>
                                        </p:cTn>
                                        <p:tgtEl>
                                          <p:spTgt spid="98"/>
                                        </p:tgtEl>
                                        <p:attrNameLst>
                                          <p:attrName>style.visibility</p:attrName>
                                        </p:attrNameLst>
                                      </p:cBhvr>
                                      <p:to>
                                        <p:strVal val="hidden"/>
                                      </p:to>
                                    </p:set>
                                  </p:childTnLst>
                                </p:cTn>
                              </p:par>
                              <p:par>
                                <p:cTn id="120" presetID="47" presetClass="exit" presetSubtype="0" fill="hold" grpId="0" nodeType="withEffect">
                                  <p:stCondLst>
                                    <p:cond delay="0"/>
                                  </p:stCondLst>
                                  <p:childTnLst>
                                    <p:animEffect transition="out" filter="fade">
                                      <p:cBhvr>
                                        <p:cTn id="121" dur="1000"/>
                                        <p:tgtEl>
                                          <p:spTgt spid="99"/>
                                        </p:tgtEl>
                                      </p:cBhvr>
                                    </p:animEffect>
                                    <p:anim calcmode="lin" valueType="num">
                                      <p:cBhvr>
                                        <p:cTn id="122" dur="1000"/>
                                        <p:tgtEl>
                                          <p:spTgt spid="99"/>
                                        </p:tgtEl>
                                        <p:attrNameLst>
                                          <p:attrName>ppt_x</p:attrName>
                                        </p:attrNameLst>
                                      </p:cBhvr>
                                      <p:tavLst>
                                        <p:tav tm="0">
                                          <p:val>
                                            <p:strVal val="ppt_x"/>
                                          </p:val>
                                        </p:tav>
                                        <p:tav tm="100000">
                                          <p:val>
                                            <p:strVal val="ppt_x"/>
                                          </p:val>
                                        </p:tav>
                                      </p:tavLst>
                                    </p:anim>
                                    <p:anim calcmode="lin" valueType="num">
                                      <p:cBhvr>
                                        <p:cTn id="123" dur="1000"/>
                                        <p:tgtEl>
                                          <p:spTgt spid="99"/>
                                        </p:tgtEl>
                                        <p:attrNameLst>
                                          <p:attrName>ppt_y</p:attrName>
                                        </p:attrNameLst>
                                      </p:cBhvr>
                                      <p:tavLst>
                                        <p:tav tm="0">
                                          <p:val>
                                            <p:strVal val="ppt_y"/>
                                          </p:val>
                                        </p:tav>
                                        <p:tav tm="100000">
                                          <p:val>
                                            <p:strVal val="ppt_y-.1"/>
                                          </p:val>
                                        </p:tav>
                                      </p:tavLst>
                                    </p:anim>
                                    <p:set>
                                      <p:cBhvr>
                                        <p:cTn id="124" dur="1" fill="hold">
                                          <p:stCondLst>
                                            <p:cond delay="999"/>
                                          </p:stCondLst>
                                        </p:cTn>
                                        <p:tgtEl>
                                          <p:spTgt spid="99"/>
                                        </p:tgtEl>
                                        <p:attrNameLst>
                                          <p:attrName>style.visibility</p:attrName>
                                        </p:attrNameLst>
                                      </p:cBhvr>
                                      <p:to>
                                        <p:strVal val="hidden"/>
                                      </p:to>
                                    </p:set>
                                  </p:childTnLst>
                                </p:cTn>
                              </p:par>
                              <p:par>
                                <p:cTn id="125" presetID="47" presetClass="exit" presetSubtype="0" fill="hold" grpId="0" nodeType="withEffect">
                                  <p:stCondLst>
                                    <p:cond delay="0"/>
                                  </p:stCondLst>
                                  <p:childTnLst>
                                    <p:animEffect transition="out" filter="fade">
                                      <p:cBhvr>
                                        <p:cTn id="126" dur="1000"/>
                                        <p:tgtEl>
                                          <p:spTgt spid="102"/>
                                        </p:tgtEl>
                                      </p:cBhvr>
                                    </p:animEffect>
                                    <p:anim calcmode="lin" valueType="num">
                                      <p:cBhvr>
                                        <p:cTn id="127" dur="1000"/>
                                        <p:tgtEl>
                                          <p:spTgt spid="102"/>
                                        </p:tgtEl>
                                        <p:attrNameLst>
                                          <p:attrName>ppt_x</p:attrName>
                                        </p:attrNameLst>
                                      </p:cBhvr>
                                      <p:tavLst>
                                        <p:tav tm="0">
                                          <p:val>
                                            <p:strVal val="ppt_x"/>
                                          </p:val>
                                        </p:tav>
                                        <p:tav tm="100000">
                                          <p:val>
                                            <p:strVal val="ppt_x"/>
                                          </p:val>
                                        </p:tav>
                                      </p:tavLst>
                                    </p:anim>
                                    <p:anim calcmode="lin" valueType="num">
                                      <p:cBhvr>
                                        <p:cTn id="128" dur="1000"/>
                                        <p:tgtEl>
                                          <p:spTgt spid="102"/>
                                        </p:tgtEl>
                                        <p:attrNameLst>
                                          <p:attrName>ppt_y</p:attrName>
                                        </p:attrNameLst>
                                      </p:cBhvr>
                                      <p:tavLst>
                                        <p:tav tm="0">
                                          <p:val>
                                            <p:strVal val="ppt_y"/>
                                          </p:val>
                                        </p:tav>
                                        <p:tav tm="100000">
                                          <p:val>
                                            <p:strVal val="ppt_y-.1"/>
                                          </p:val>
                                        </p:tav>
                                      </p:tavLst>
                                    </p:anim>
                                    <p:set>
                                      <p:cBhvr>
                                        <p:cTn id="129" dur="1" fill="hold">
                                          <p:stCondLst>
                                            <p:cond delay="999"/>
                                          </p:stCondLst>
                                        </p:cTn>
                                        <p:tgtEl>
                                          <p:spTgt spid="102"/>
                                        </p:tgtEl>
                                        <p:attrNameLst>
                                          <p:attrName>style.visibility</p:attrName>
                                        </p:attrNameLst>
                                      </p:cBhvr>
                                      <p:to>
                                        <p:strVal val="hidden"/>
                                      </p:to>
                                    </p:set>
                                  </p:childTnLst>
                                </p:cTn>
                              </p:par>
                              <p:par>
                                <p:cTn id="130" presetID="47" presetClass="entr" presetSubtype="0" fill="hold" nodeType="withEffect">
                                  <p:stCondLst>
                                    <p:cond delay="0"/>
                                  </p:stCondLst>
                                  <p:childTnLst>
                                    <p:set>
                                      <p:cBhvr>
                                        <p:cTn id="131" dur="1" fill="hold">
                                          <p:stCondLst>
                                            <p:cond delay="0"/>
                                          </p:stCondLst>
                                        </p:cTn>
                                        <p:tgtEl>
                                          <p:spTgt spid="110"/>
                                        </p:tgtEl>
                                        <p:attrNameLst>
                                          <p:attrName>style.visibility</p:attrName>
                                        </p:attrNameLst>
                                      </p:cBhvr>
                                      <p:to>
                                        <p:strVal val="visible"/>
                                      </p:to>
                                    </p:set>
                                    <p:animEffect transition="in" filter="fade">
                                      <p:cBhvr>
                                        <p:cTn id="132" dur="1000"/>
                                        <p:tgtEl>
                                          <p:spTgt spid="110"/>
                                        </p:tgtEl>
                                      </p:cBhvr>
                                    </p:animEffect>
                                    <p:anim calcmode="lin" valueType="num">
                                      <p:cBhvr>
                                        <p:cTn id="133" dur="1000" fill="hold"/>
                                        <p:tgtEl>
                                          <p:spTgt spid="110"/>
                                        </p:tgtEl>
                                        <p:attrNameLst>
                                          <p:attrName>ppt_x</p:attrName>
                                        </p:attrNameLst>
                                      </p:cBhvr>
                                      <p:tavLst>
                                        <p:tav tm="0">
                                          <p:val>
                                            <p:strVal val="#ppt_x"/>
                                          </p:val>
                                        </p:tav>
                                        <p:tav tm="100000">
                                          <p:val>
                                            <p:strVal val="#ppt_x"/>
                                          </p:val>
                                        </p:tav>
                                      </p:tavLst>
                                    </p:anim>
                                    <p:anim calcmode="lin" valueType="num">
                                      <p:cBhvr>
                                        <p:cTn id="134" dur="1000" fill="hold"/>
                                        <p:tgtEl>
                                          <p:spTgt spid="110"/>
                                        </p:tgtEl>
                                        <p:attrNameLst>
                                          <p:attrName>ppt_y</p:attrName>
                                        </p:attrNameLst>
                                      </p:cBhvr>
                                      <p:tavLst>
                                        <p:tav tm="0">
                                          <p:val>
                                            <p:strVal val="#ppt_y-.1"/>
                                          </p:val>
                                        </p:tav>
                                        <p:tav tm="100000">
                                          <p:val>
                                            <p:strVal val="#ppt_y"/>
                                          </p:val>
                                        </p:tav>
                                      </p:tavLst>
                                    </p:anim>
                                  </p:childTnLst>
                                </p:cTn>
                              </p:par>
                              <p:par>
                                <p:cTn id="135" presetID="47" presetClass="entr" presetSubtype="0" fill="hold" nodeType="withEffect">
                                  <p:stCondLst>
                                    <p:cond delay="0"/>
                                  </p:stCondLst>
                                  <p:childTnLst>
                                    <p:set>
                                      <p:cBhvr>
                                        <p:cTn id="136" dur="1" fill="hold">
                                          <p:stCondLst>
                                            <p:cond delay="0"/>
                                          </p:stCondLst>
                                        </p:cTn>
                                        <p:tgtEl>
                                          <p:spTgt spid="111"/>
                                        </p:tgtEl>
                                        <p:attrNameLst>
                                          <p:attrName>style.visibility</p:attrName>
                                        </p:attrNameLst>
                                      </p:cBhvr>
                                      <p:to>
                                        <p:strVal val="visible"/>
                                      </p:to>
                                    </p:set>
                                    <p:animEffect transition="in" filter="fade">
                                      <p:cBhvr>
                                        <p:cTn id="137" dur="1000"/>
                                        <p:tgtEl>
                                          <p:spTgt spid="111"/>
                                        </p:tgtEl>
                                      </p:cBhvr>
                                    </p:animEffect>
                                    <p:anim calcmode="lin" valueType="num">
                                      <p:cBhvr>
                                        <p:cTn id="138" dur="1000" fill="hold"/>
                                        <p:tgtEl>
                                          <p:spTgt spid="111"/>
                                        </p:tgtEl>
                                        <p:attrNameLst>
                                          <p:attrName>ppt_x</p:attrName>
                                        </p:attrNameLst>
                                      </p:cBhvr>
                                      <p:tavLst>
                                        <p:tav tm="0">
                                          <p:val>
                                            <p:strVal val="#ppt_x"/>
                                          </p:val>
                                        </p:tav>
                                        <p:tav tm="100000">
                                          <p:val>
                                            <p:strVal val="#ppt_x"/>
                                          </p:val>
                                        </p:tav>
                                      </p:tavLst>
                                    </p:anim>
                                    <p:anim calcmode="lin" valueType="num">
                                      <p:cBhvr>
                                        <p:cTn id="139" dur="1000" fill="hold"/>
                                        <p:tgtEl>
                                          <p:spTgt spid="111"/>
                                        </p:tgtEl>
                                        <p:attrNameLst>
                                          <p:attrName>ppt_y</p:attrName>
                                        </p:attrNameLst>
                                      </p:cBhvr>
                                      <p:tavLst>
                                        <p:tav tm="0">
                                          <p:val>
                                            <p:strVal val="#ppt_y-.1"/>
                                          </p:val>
                                        </p:tav>
                                        <p:tav tm="100000">
                                          <p:val>
                                            <p:strVal val="#ppt_y"/>
                                          </p:val>
                                        </p:tav>
                                      </p:tavLst>
                                    </p:anim>
                                  </p:childTnLst>
                                </p:cTn>
                              </p:par>
                              <p:par>
                                <p:cTn id="140" presetID="47" presetClass="entr" presetSubtype="0" fill="hold" nodeType="withEffect">
                                  <p:stCondLst>
                                    <p:cond delay="0"/>
                                  </p:stCondLst>
                                  <p:childTnLst>
                                    <p:set>
                                      <p:cBhvr>
                                        <p:cTn id="141" dur="1" fill="hold">
                                          <p:stCondLst>
                                            <p:cond delay="0"/>
                                          </p:stCondLst>
                                        </p:cTn>
                                        <p:tgtEl>
                                          <p:spTgt spid="112"/>
                                        </p:tgtEl>
                                        <p:attrNameLst>
                                          <p:attrName>style.visibility</p:attrName>
                                        </p:attrNameLst>
                                      </p:cBhvr>
                                      <p:to>
                                        <p:strVal val="visible"/>
                                      </p:to>
                                    </p:set>
                                    <p:animEffect transition="in" filter="fade">
                                      <p:cBhvr>
                                        <p:cTn id="142" dur="1000"/>
                                        <p:tgtEl>
                                          <p:spTgt spid="112"/>
                                        </p:tgtEl>
                                      </p:cBhvr>
                                    </p:animEffect>
                                    <p:anim calcmode="lin" valueType="num">
                                      <p:cBhvr>
                                        <p:cTn id="143" dur="1000" fill="hold"/>
                                        <p:tgtEl>
                                          <p:spTgt spid="112"/>
                                        </p:tgtEl>
                                        <p:attrNameLst>
                                          <p:attrName>ppt_x</p:attrName>
                                        </p:attrNameLst>
                                      </p:cBhvr>
                                      <p:tavLst>
                                        <p:tav tm="0">
                                          <p:val>
                                            <p:strVal val="#ppt_x"/>
                                          </p:val>
                                        </p:tav>
                                        <p:tav tm="100000">
                                          <p:val>
                                            <p:strVal val="#ppt_x"/>
                                          </p:val>
                                        </p:tav>
                                      </p:tavLst>
                                    </p:anim>
                                    <p:anim calcmode="lin" valueType="num">
                                      <p:cBhvr>
                                        <p:cTn id="144" dur="1000" fill="hold"/>
                                        <p:tgtEl>
                                          <p:spTgt spid="112"/>
                                        </p:tgtEl>
                                        <p:attrNameLst>
                                          <p:attrName>ppt_y</p:attrName>
                                        </p:attrNameLst>
                                      </p:cBhvr>
                                      <p:tavLst>
                                        <p:tav tm="0">
                                          <p:val>
                                            <p:strVal val="#ppt_y-.1"/>
                                          </p:val>
                                        </p:tav>
                                        <p:tav tm="100000">
                                          <p:val>
                                            <p:strVal val="#ppt_y"/>
                                          </p:val>
                                        </p:tav>
                                      </p:tavLst>
                                    </p:anim>
                                  </p:childTnLst>
                                </p:cTn>
                              </p:par>
                              <p:par>
                                <p:cTn id="145" presetID="47" presetClass="entr" presetSubtype="0" fill="hold" nodeType="withEffect">
                                  <p:stCondLst>
                                    <p:cond delay="0"/>
                                  </p:stCondLst>
                                  <p:childTnLst>
                                    <p:set>
                                      <p:cBhvr>
                                        <p:cTn id="146" dur="1" fill="hold">
                                          <p:stCondLst>
                                            <p:cond delay="0"/>
                                          </p:stCondLst>
                                        </p:cTn>
                                        <p:tgtEl>
                                          <p:spTgt spid="113"/>
                                        </p:tgtEl>
                                        <p:attrNameLst>
                                          <p:attrName>style.visibility</p:attrName>
                                        </p:attrNameLst>
                                      </p:cBhvr>
                                      <p:to>
                                        <p:strVal val="visible"/>
                                      </p:to>
                                    </p:set>
                                    <p:animEffect transition="in" filter="fade">
                                      <p:cBhvr>
                                        <p:cTn id="147" dur="1000"/>
                                        <p:tgtEl>
                                          <p:spTgt spid="113"/>
                                        </p:tgtEl>
                                      </p:cBhvr>
                                    </p:animEffect>
                                    <p:anim calcmode="lin" valueType="num">
                                      <p:cBhvr>
                                        <p:cTn id="148" dur="1000" fill="hold"/>
                                        <p:tgtEl>
                                          <p:spTgt spid="113"/>
                                        </p:tgtEl>
                                        <p:attrNameLst>
                                          <p:attrName>ppt_x</p:attrName>
                                        </p:attrNameLst>
                                      </p:cBhvr>
                                      <p:tavLst>
                                        <p:tav tm="0">
                                          <p:val>
                                            <p:strVal val="#ppt_x"/>
                                          </p:val>
                                        </p:tav>
                                        <p:tav tm="100000">
                                          <p:val>
                                            <p:strVal val="#ppt_x"/>
                                          </p:val>
                                        </p:tav>
                                      </p:tavLst>
                                    </p:anim>
                                    <p:anim calcmode="lin" valueType="num">
                                      <p:cBhvr>
                                        <p:cTn id="149" dur="1000" fill="hold"/>
                                        <p:tgtEl>
                                          <p:spTgt spid="113"/>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114"/>
                                        </p:tgtEl>
                                        <p:attrNameLst>
                                          <p:attrName>style.visibility</p:attrName>
                                        </p:attrNameLst>
                                      </p:cBhvr>
                                      <p:to>
                                        <p:strVal val="visible"/>
                                      </p:to>
                                    </p:set>
                                    <p:animEffect transition="in" filter="fade">
                                      <p:cBhvr>
                                        <p:cTn id="152" dur="1000"/>
                                        <p:tgtEl>
                                          <p:spTgt spid="114"/>
                                        </p:tgtEl>
                                      </p:cBhvr>
                                    </p:animEffect>
                                    <p:anim calcmode="lin" valueType="num">
                                      <p:cBhvr>
                                        <p:cTn id="153" dur="1000" fill="hold"/>
                                        <p:tgtEl>
                                          <p:spTgt spid="114"/>
                                        </p:tgtEl>
                                        <p:attrNameLst>
                                          <p:attrName>ppt_x</p:attrName>
                                        </p:attrNameLst>
                                      </p:cBhvr>
                                      <p:tavLst>
                                        <p:tav tm="0">
                                          <p:val>
                                            <p:strVal val="#ppt_x"/>
                                          </p:val>
                                        </p:tav>
                                        <p:tav tm="100000">
                                          <p:val>
                                            <p:strVal val="#ppt_x"/>
                                          </p:val>
                                        </p:tav>
                                      </p:tavLst>
                                    </p:anim>
                                    <p:anim calcmode="lin" valueType="num">
                                      <p:cBhvr>
                                        <p:cTn id="154" dur="1000" fill="hold"/>
                                        <p:tgtEl>
                                          <p:spTgt spid="114"/>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103"/>
                                        </p:tgtEl>
                                        <p:attrNameLst>
                                          <p:attrName>style.visibility</p:attrName>
                                        </p:attrNameLst>
                                      </p:cBhvr>
                                      <p:to>
                                        <p:strVal val="visible"/>
                                      </p:to>
                                    </p:set>
                                    <p:animEffect transition="in" filter="fade">
                                      <p:cBhvr>
                                        <p:cTn id="157" dur="1000"/>
                                        <p:tgtEl>
                                          <p:spTgt spid="103"/>
                                        </p:tgtEl>
                                      </p:cBhvr>
                                    </p:animEffect>
                                    <p:anim calcmode="lin" valueType="num">
                                      <p:cBhvr>
                                        <p:cTn id="158" dur="1000" fill="hold"/>
                                        <p:tgtEl>
                                          <p:spTgt spid="103"/>
                                        </p:tgtEl>
                                        <p:attrNameLst>
                                          <p:attrName>ppt_x</p:attrName>
                                        </p:attrNameLst>
                                      </p:cBhvr>
                                      <p:tavLst>
                                        <p:tav tm="0">
                                          <p:val>
                                            <p:strVal val="#ppt_x"/>
                                          </p:val>
                                        </p:tav>
                                        <p:tav tm="100000">
                                          <p:val>
                                            <p:strVal val="#ppt_x"/>
                                          </p:val>
                                        </p:tav>
                                      </p:tavLst>
                                    </p:anim>
                                    <p:anim calcmode="lin" valueType="num">
                                      <p:cBhvr>
                                        <p:cTn id="159" dur="1000" fill="hold"/>
                                        <p:tgtEl>
                                          <p:spTgt spid="103"/>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108"/>
                                        </p:tgtEl>
                                        <p:attrNameLst>
                                          <p:attrName>style.visibility</p:attrName>
                                        </p:attrNameLst>
                                      </p:cBhvr>
                                      <p:to>
                                        <p:strVal val="visible"/>
                                      </p:to>
                                    </p:set>
                                    <p:animEffect transition="in" filter="fade">
                                      <p:cBhvr>
                                        <p:cTn id="162" dur="1000"/>
                                        <p:tgtEl>
                                          <p:spTgt spid="108"/>
                                        </p:tgtEl>
                                      </p:cBhvr>
                                    </p:animEffect>
                                    <p:anim calcmode="lin" valueType="num">
                                      <p:cBhvr>
                                        <p:cTn id="163" dur="1000" fill="hold"/>
                                        <p:tgtEl>
                                          <p:spTgt spid="108"/>
                                        </p:tgtEl>
                                        <p:attrNameLst>
                                          <p:attrName>ppt_x</p:attrName>
                                        </p:attrNameLst>
                                      </p:cBhvr>
                                      <p:tavLst>
                                        <p:tav tm="0">
                                          <p:val>
                                            <p:strVal val="#ppt_x"/>
                                          </p:val>
                                        </p:tav>
                                        <p:tav tm="100000">
                                          <p:val>
                                            <p:strVal val="#ppt_x"/>
                                          </p:val>
                                        </p:tav>
                                      </p:tavLst>
                                    </p:anim>
                                    <p:anim calcmode="lin" valueType="num">
                                      <p:cBhvr>
                                        <p:cTn id="164" dur="1000" fill="hold"/>
                                        <p:tgtEl>
                                          <p:spTgt spid="108"/>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109"/>
                                        </p:tgtEl>
                                        <p:attrNameLst>
                                          <p:attrName>style.visibility</p:attrName>
                                        </p:attrNameLst>
                                      </p:cBhvr>
                                      <p:to>
                                        <p:strVal val="visible"/>
                                      </p:to>
                                    </p:set>
                                    <p:animEffect transition="in" filter="fade">
                                      <p:cBhvr>
                                        <p:cTn id="167" dur="1000"/>
                                        <p:tgtEl>
                                          <p:spTgt spid="109"/>
                                        </p:tgtEl>
                                      </p:cBhvr>
                                    </p:animEffect>
                                    <p:anim calcmode="lin" valueType="num">
                                      <p:cBhvr>
                                        <p:cTn id="168" dur="1000" fill="hold"/>
                                        <p:tgtEl>
                                          <p:spTgt spid="109"/>
                                        </p:tgtEl>
                                        <p:attrNameLst>
                                          <p:attrName>ppt_x</p:attrName>
                                        </p:attrNameLst>
                                      </p:cBhvr>
                                      <p:tavLst>
                                        <p:tav tm="0">
                                          <p:val>
                                            <p:strVal val="#ppt_x"/>
                                          </p:val>
                                        </p:tav>
                                        <p:tav tm="100000">
                                          <p:val>
                                            <p:strVal val="#ppt_x"/>
                                          </p:val>
                                        </p:tav>
                                      </p:tavLst>
                                    </p:anim>
                                    <p:anim calcmode="lin" valueType="num">
                                      <p:cBhvr>
                                        <p:cTn id="169" dur="1000" fill="hold"/>
                                        <p:tgtEl>
                                          <p:spTgt spid="109"/>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1" presetClass="entr" presetSubtype="0" fill="hold" grpId="0" nodeType="afterEffect">
                                  <p:stCondLst>
                                    <p:cond delay="0"/>
                                  </p:stCondLst>
                                  <p:childTnLst>
                                    <p:set>
                                      <p:cBhvr>
                                        <p:cTn id="172" dur="1" fill="hold">
                                          <p:stCondLst>
                                            <p:cond delay="0"/>
                                          </p:stCondLst>
                                        </p:cTn>
                                        <p:tgtEl>
                                          <p:spTgt spid="124"/>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27"/>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28"/>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29"/>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51" grpId="0" animBg="1"/>
      <p:bldP spid="52" grpId="0" animBg="1"/>
      <p:bldP spid="53" grpId="0" animBg="1"/>
      <p:bldP spid="54" grpId="0" animBg="1"/>
      <p:bldP spid="56" grpId="0" animBg="1"/>
      <p:bldP spid="75" grpId="0" animBg="1"/>
      <p:bldP spid="76" grpId="0" animBg="1"/>
      <p:bldP spid="82" grpId="0" animBg="1"/>
      <p:bldP spid="84" grpId="0" animBg="1"/>
      <p:bldP spid="88" grpId="0" animBg="1"/>
      <p:bldP spid="89" grpId="0" animBg="1"/>
      <p:bldP spid="90" grpId="0" animBg="1"/>
      <p:bldP spid="92" grpId="0" animBg="1"/>
      <p:bldP spid="93" grpId="0" animBg="1"/>
      <p:bldP spid="94" grpId="0" animBg="1"/>
      <p:bldP spid="95" grpId="0" animBg="1"/>
      <p:bldP spid="99" grpId="0" animBg="1"/>
      <p:bldP spid="102" grpId="0" animBg="1"/>
      <p:bldP spid="103" grpId="0" animBg="1"/>
      <p:bldP spid="108" grpId="0" animBg="1"/>
      <p:bldP spid="109" grpId="0" animBg="1"/>
      <p:bldP spid="114" grpId="0" animBg="1"/>
      <p:bldP spid="124" grpId="0" animBg="1"/>
      <p:bldP spid="127" grpId="0" animBg="1"/>
      <p:bldP spid="128" grpId="0" animBg="1"/>
      <p:bldP spid="129" grpId="0" animBg="1"/>
      <p:bldP spid="1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6" name="Picture 8" descr="G:\2012_02_Global Foundries_Nikkei\assets\ds.png"/>
          <p:cNvPicPr>
            <a:picLocks noChangeAspect="1" noChangeArrowheads="1"/>
          </p:cNvPicPr>
          <p:nvPr/>
        </p:nvPicPr>
        <p:blipFill>
          <a:blip r:embed="rId4" cstate="email"/>
          <a:srcRect/>
          <a:stretch>
            <a:fillRect/>
          </a:stretch>
        </p:blipFill>
        <p:spPr bwMode="auto">
          <a:xfrm>
            <a:off x="371039" y="4189169"/>
            <a:ext cx="4556749" cy="591188"/>
          </a:xfrm>
          <a:prstGeom prst="rect">
            <a:avLst/>
          </a:prstGeom>
          <a:noFill/>
          <a:ln w="9525">
            <a:noFill/>
            <a:miter lim="800000"/>
            <a:headEnd/>
            <a:tailEnd/>
          </a:ln>
        </p:spPr>
      </p:pic>
      <p:sp>
        <p:nvSpPr>
          <p:cNvPr id="37" name="Rounded Rectangle 36"/>
          <p:cNvSpPr/>
          <p:nvPr/>
        </p:nvSpPr>
        <p:spPr bwMode="auto">
          <a:xfrm>
            <a:off x="287889" y="2314990"/>
            <a:ext cx="5318827" cy="2067789"/>
          </a:xfrm>
          <a:prstGeom prst="roundRect">
            <a:avLst>
              <a:gd name="adj" fmla="val 2888"/>
            </a:avLst>
          </a:prstGeom>
          <a:solidFill>
            <a:srgbClr val="FFFFFF"/>
          </a:solidFill>
          <a:ln w="28575">
            <a:solidFill>
              <a:srgbClr val="00B0F0"/>
            </a:solidFill>
          </a:ln>
          <a:effectLst/>
          <a:scene3d>
            <a:camera prst="orthographicFront"/>
            <a:lightRig rig="flat" dir="t"/>
          </a:scene3d>
          <a:sp3d prstMaterial="plastic">
            <a:bevelB w="88900" h="31750" prst="angle"/>
          </a:sp3d>
        </p:spPr>
        <p:txBody>
          <a:bodyPr spcFirstLastPara="0" vert="horz" wrap="square" lIns="41886" tIns="91384" rIns="41886" bIns="41886" numCol="1" spcCol="1270" anchor="b" anchorCtr="1">
            <a:noAutofit/>
          </a:bodyPr>
          <a:lstStyle/>
          <a:p>
            <a:pPr algn="ctr" defTabSz="488657">
              <a:lnSpc>
                <a:spcPct val="90000"/>
              </a:lnSpc>
              <a:spcAft>
                <a:spcPct val="35000"/>
              </a:spcAft>
              <a:buClr>
                <a:prstClr val="black"/>
              </a:buClr>
            </a:pPr>
            <a:endParaRPr lang="en-US" sz="1300" i="1" kern="0" dirty="0">
              <a:solidFill>
                <a:prstClr val="white"/>
              </a:solidFill>
              <a:effectLst>
                <a:outerShdw blurRad="38100" dist="38100" dir="2700000" algn="tl">
                  <a:srgbClr val="000000">
                    <a:alpha val="43137"/>
                  </a:srgbClr>
                </a:outerShdw>
              </a:effectLst>
              <a:latin typeface="Neo Sans Intel Medium"/>
            </a:endParaRPr>
          </a:p>
        </p:txBody>
      </p:sp>
      <p:sp>
        <p:nvSpPr>
          <p:cNvPr id="2" name="Title 1"/>
          <p:cNvSpPr>
            <a:spLocks noGrp="1"/>
          </p:cNvSpPr>
          <p:nvPr>
            <p:ph type="title"/>
          </p:nvPr>
        </p:nvSpPr>
        <p:spPr/>
        <p:txBody>
          <a:bodyPr/>
          <a:lstStyle/>
          <a:p>
            <a:r>
              <a:rPr lang="en-US" sz="2800" dirty="0" smtClean="0"/>
              <a:t>Intel</a:t>
            </a:r>
            <a:r>
              <a:rPr lang="en-US" sz="2800" baseline="30000" dirty="0" smtClean="0"/>
              <a:t>®</a:t>
            </a:r>
            <a:r>
              <a:rPr lang="en-US" sz="2800" dirty="0" smtClean="0"/>
              <a:t> Open </a:t>
            </a:r>
            <a:r>
              <a:rPr lang="en-US" sz="2800" dirty="0"/>
              <a:t>Network </a:t>
            </a:r>
            <a:r>
              <a:rPr lang="en-US" sz="2800" dirty="0" smtClean="0"/>
              <a:t>Platform Switch </a:t>
            </a:r>
            <a:r>
              <a:rPr lang="en-US" sz="2800" dirty="0"/>
              <a:t>Reference Design</a:t>
            </a:r>
          </a:p>
        </p:txBody>
      </p:sp>
      <p:sp>
        <p:nvSpPr>
          <p:cNvPr id="30" name="Trapezoid 29"/>
          <p:cNvSpPr/>
          <p:nvPr/>
        </p:nvSpPr>
        <p:spPr bwMode="auto">
          <a:xfrm>
            <a:off x="566312" y="1339189"/>
            <a:ext cx="3002603" cy="966356"/>
          </a:xfrm>
          <a:prstGeom prst="trapezoid">
            <a:avLst>
              <a:gd name="adj" fmla="val 51662"/>
            </a:avLst>
          </a:prstGeom>
          <a:solidFill>
            <a:srgbClr val="FFFF99">
              <a:alpha val="49804"/>
            </a:srgbClr>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p:spPr>
        <p:txBody>
          <a:bodyPr spcFirstLastPara="0" vert="horz" wrap="square" lIns="41886" tIns="45693" rIns="41886" bIns="41886" numCol="1" spcCol="1270" anchor="ctr" anchorCtr="1">
            <a:noAutofit/>
          </a:bodyPr>
          <a:lstStyle/>
          <a:p>
            <a:pPr algn="ctr" defTabSz="488657">
              <a:lnSpc>
                <a:spcPct val="90000"/>
              </a:lnSpc>
              <a:spcAft>
                <a:spcPct val="35000"/>
              </a:spcAft>
              <a:buClr>
                <a:prstClr val="black"/>
              </a:buClr>
            </a:pPr>
            <a:endParaRPr lang="en-US" sz="1400" kern="0" dirty="0">
              <a:solidFill>
                <a:prstClr val="white"/>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0" name="Rectangle 39"/>
          <p:cNvSpPr/>
          <p:nvPr/>
        </p:nvSpPr>
        <p:spPr>
          <a:xfrm>
            <a:off x="1101557" y="3377093"/>
            <a:ext cx="2232532" cy="261556"/>
          </a:xfrm>
          <a:prstGeom prst="rect">
            <a:avLst/>
          </a:prstGeom>
        </p:spPr>
        <p:txBody>
          <a:bodyPr wrap="square" lIns="91384" tIns="45693" rIns="91384" bIns="45693">
            <a:spAutoFit/>
          </a:bodyPr>
          <a:lstStyle/>
          <a:p>
            <a:pPr algn="ctr" defTabSz="913854"/>
            <a:endParaRPr lang="en-US" sz="1100" dirty="0">
              <a:solidFill>
                <a:srgbClr val="FFFFFF"/>
              </a:solidFill>
              <a:effectLst>
                <a:outerShdw blurRad="38100" dist="38100" dir="2700000" algn="tl">
                  <a:srgbClr val="000000">
                    <a:alpha val="43137"/>
                  </a:srgbClr>
                </a:outerShdw>
              </a:effectLst>
            </a:endParaRPr>
          </a:p>
        </p:txBody>
      </p:sp>
      <p:sp>
        <p:nvSpPr>
          <p:cNvPr id="43" name="Rounded Rectangle 42"/>
          <p:cNvSpPr/>
          <p:nvPr/>
        </p:nvSpPr>
        <p:spPr bwMode="auto">
          <a:xfrm>
            <a:off x="581499" y="1899018"/>
            <a:ext cx="896910" cy="813055"/>
          </a:xfrm>
          <a:prstGeom prst="roundRect">
            <a:avLst>
              <a:gd name="adj" fmla="val 7484"/>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algn="ctr" defTabSz="488657">
              <a:lnSpc>
                <a:spcPct val="90000"/>
              </a:lnSpc>
              <a:spcBef>
                <a:spcPts val="210"/>
              </a:spcBef>
              <a:spcAft>
                <a:spcPts val="210"/>
              </a:spcAft>
              <a:buClr>
                <a:prstClr val="black"/>
              </a:buClr>
              <a:defRPr/>
            </a:pPr>
            <a:r>
              <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SP App</a:t>
            </a:r>
          </a:p>
          <a:p>
            <a:pPr algn="ctr" defTabSz="488657">
              <a:lnSpc>
                <a:spcPct val="90000"/>
              </a:lnSpc>
              <a:spcBef>
                <a:spcPts val="210"/>
              </a:spcBef>
              <a:spcAft>
                <a:spcPts val="210"/>
              </a:spcAft>
              <a:buClr>
                <a:prstClr val="black"/>
              </a:buClr>
              <a:defRPr/>
            </a:pPr>
            <a:endPar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defTabSz="488657">
              <a:lnSpc>
                <a:spcPct val="90000"/>
              </a:lnSpc>
              <a:spcBef>
                <a:spcPts val="210"/>
              </a:spcBef>
              <a:spcAft>
                <a:spcPts val="210"/>
              </a:spcAft>
              <a:buClr>
                <a:prstClr val="black"/>
              </a:buClr>
              <a:defRPr/>
            </a:pPr>
            <a:endParaRPr lang="en-US" sz="13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4" name="Rounded Rectangle 43"/>
          <p:cNvSpPr/>
          <p:nvPr/>
        </p:nvSpPr>
        <p:spPr bwMode="auto">
          <a:xfrm>
            <a:off x="1626753" y="1899018"/>
            <a:ext cx="896910" cy="813055"/>
          </a:xfrm>
          <a:prstGeom prst="roundRect">
            <a:avLst>
              <a:gd name="adj" fmla="val 7484"/>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algn="ctr" defTabSz="488657">
              <a:lnSpc>
                <a:spcPct val="90000"/>
              </a:lnSpc>
              <a:spcBef>
                <a:spcPts val="210"/>
              </a:spcBef>
              <a:spcAft>
                <a:spcPts val="210"/>
              </a:spcAft>
              <a:buClr>
                <a:prstClr val="black"/>
              </a:buClr>
              <a:defRPr/>
            </a:pPr>
            <a:r>
              <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OEM App</a:t>
            </a:r>
          </a:p>
          <a:p>
            <a:pPr algn="ctr" defTabSz="488657">
              <a:lnSpc>
                <a:spcPct val="90000"/>
              </a:lnSpc>
              <a:spcBef>
                <a:spcPts val="210"/>
              </a:spcBef>
              <a:spcAft>
                <a:spcPts val="210"/>
              </a:spcAft>
              <a:buClr>
                <a:prstClr val="black"/>
              </a:buClr>
              <a:defRPr/>
            </a:pPr>
            <a:endPar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defTabSz="488657">
              <a:lnSpc>
                <a:spcPct val="90000"/>
              </a:lnSpc>
              <a:spcBef>
                <a:spcPts val="210"/>
              </a:spcBef>
              <a:spcAft>
                <a:spcPts val="210"/>
              </a:spcAft>
              <a:buClr>
                <a:prstClr val="black"/>
              </a:buClr>
              <a:defRPr/>
            </a:pPr>
            <a:endParaRPr lang="en-US" sz="13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5" name="Rounded Rectangle 44"/>
          <p:cNvSpPr/>
          <p:nvPr/>
        </p:nvSpPr>
        <p:spPr bwMode="auto">
          <a:xfrm>
            <a:off x="2672006" y="1899018"/>
            <a:ext cx="896910" cy="813055"/>
          </a:xfrm>
          <a:prstGeom prst="roundRect">
            <a:avLst>
              <a:gd name="adj" fmla="val 7484"/>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algn="ctr" defTabSz="488657">
              <a:lnSpc>
                <a:spcPct val="90000"/>
              </a:lnSpc>
              <a:spcBef>
                <a:spcPts val="210"/>
              </a:spcBef>
              <a:spcAft>
                <a:spcPts val="210"/>
              </a:spcAft>
              <a:buClr>
                <a:prstClr val="black"/>
              </a:buClr>
              <a:defRPr/>
            </a:pPr>
            <a:r>
              <a:rPr lang="en-US" sz="13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ISV </a:t>
            </a:r>
            <a:r>
              <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App</a:t>
            </a:r>
          </a:p>
          <a:p>
            <a:pPr algn="ctr" defTabSz="488657">
              <a:lnSpc>
                <a:spcPct val="90000"/>
              </a:lnSpc>
              <a:spcBef>
                <a:spcPts val="210"/>
              </a:spcBef>
              <a:spcAft>
                <a:spcPts val="210"/>
              </a:spcAft>
              <a:buClr>
                <a:prstClr val="black"/>
              </a:buClr>
              <a:defRPr/>
            </a:pPr>
            <a:endPar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ctr" defTabSz="488657">
              <a:lnSpc>
                <a:spcPct val="90000"/>
              </a:lnSpc>
              <a:spcBef>
                <a:spcPts val="210"/>
              </a:spcBef>
              <a:spcAft>
                <a:spcPts val="210"/>
              </a:spcAft>
              <a:buClr>
                <a:prstClr val="black"/>
              </a:buClr>
              <a:defRPr/>
            </a:pPr>
            <a:endParaRPr lang="en-US" sz="13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5141" y="2626690"/>
            <a:ext cx="3291260" cy="1099467"/>
          </a:xfrm>
          <a:prstGeom prst="rect">
            <a:avLst/>
          </a:prstGeom>
          <a:effectLst>
            <a:outerShdw blurRad="152400" dir="5400000" sx="90000" sy="-19000" rotWithShape="0">
              <a:prstClr val="black">
                <a:alpha val="55000"/>
              </a:prstClr>
            </a:outerShdw>
          </a:effectLst>
        </p:spPr>
      </p:pic>
      <p:sp>
        <p:nvSpPr>
          <p:cNvPr id="48" name="Oval 47"/>
          <p:cNvSpPr/>
          <p:nvPr/>
        </p:nvSpPr>
        <p:spPr bwMode="auto">
          <a:xfrm>
            <a:off x="1002641" y="1146390"/>
            <a:ext cx="2143712" cy="624428"/>
          </a:xfrm>
          <a:prstGeom prst="ellipse">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algn="ctr" defTabSz="488657">
              <a:lnSpc>
                <a:spcPct val="90000"/>
              </a:lnSpc>
              <a:spcBef>
                <a:spcPts val="210"/>
              </a:spcBef>
              <a:spcAft>
                <a:spcPts val="210"/>
              </a:spcAft>
              <a:buClr>
                <a:prstClr val="black"/>
              </a:buClr>
            </a:pPr>
            <a:r>
              <a:rPr lang="en-US" sz="16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SDN Controller</a:t>
            </a:r>
          </a:p>
        </p:txBody>
      </p:sp>
      <p:sp>
        <p:nvSpPr>
          <p:cNvPr id="25" name="TextBox 36"/>
          <p:cNvSpPr txBox="1">
            <a:spLocks noChangeArrowheads="1"/>
          </p:cNvSpPr>
          <p:nvPr/>
        </p:nvSpPr>
        <p:spPr bwMode="auto">
          <a:xfrm>
            <a:off x="4431425" y="2642400"/>
            <a:ext cx="1293716" cy="36927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384" tIns="45693" rIns="91384" bIns="45693">
            <a:spAutoFit/>
          </a:bodyPr>
          <a:lstStyle/>
          <a:p>
            <a:pPr defTabSz="913854" fontAlgn="base">
              <a:spcBef>
                <a:spcPct val="0"/>
              </a:spcBef>
              <a:spcAft>
                <a:spcPct val="0"/>
              </a:spcAft>
            </a:pPr>
            <a:r>
              <a:rPr lang="en-US" dirty="0" smtClean="0">
                <a:solidFill>
                  <a:srgbClr val="000000"/>
                </a:solidFill>
                <a:effectLst>
                  <a:outerShdw blurRad="38100" dist="38100" dir="2700000" algn="tl">
                    <a:srgbClr val="000000">
                      <a:alpha val="43137"/>
                    </a:srgbClr>
                  </a:outerShdw>
                </a:effectLst>
                <a:cs typeface="Calibri"/>
              </a:rPr>
              <a:t>Software</a:t>
            </a:r>
          </a:p>
        </p:txBody>
      </p:sp>
      <p:sp>
        <p:nvSpPr>
          <p:cNvPr id="27" name="TextBox 36"/>
          <p:cNvSpPr txBox="1">
            <a:spLocks noChangeArrowheads="1"/>
          </p:cNvSpPr>
          <p:nvPr/>
        </p:nvSpPr>
        <p:spPr bwMode="auto">
          <a:xfrm>
            <a:off x="3326669" y="3415430"/>
            <a:ext cx="478141" cy="64627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384" tIns="45693" rIns="91384" bIns="45693">
            <a:spAutoFit/>
          </a:bodyPr>
          <a:lstStyle/>
          <a:p>
            <a:pPr defTabSz="913854"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cs typeface="Calibri"/>
              </a:rPr>
              <a:t>HW</a:t>
            </a:r>
          </a:p>
        </p:txBody>
      </p:sp>
      <p:sp>
        <p:nvSpPr>
          <p:cNvPr id="50" name="Rounded Rectangle 49"/>
          <p:cNvSpPr/>
          <p:nvPr/>
        </p:nvSpPr>
        <p:spPr bwMode="auto">
          <a:xfrm>
            <a:off x="330756" y="4664893"/>
            <a:ext cx="1154479" cy="25097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defTabSz="488657">
              <a:lnSpc>
                <a:spcPct val="90000"/>
              </a:lnSpc>
              <a:spcBef>
                <a:spcPts val="210"/>
              </a:spcBef>
              <a:spcAft>
                <a:spcPts val="210"/>
              </a:spcAft>
              <a:buClr>
                <a:prstClr val="black"/>
              </a:buClr>
            </a:pPr>
            <a:r>
              <a:rPr lang="en-US" sz="10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Intel Product</a:t>
            </a:r>
            <a:endParaRPr lang="en-US" sz="1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1" name="Rounded Rectangle 50"/>
          <p:cNvSpPr/>
          <p:nvPr/>
        </p:nvSpPr>
        <p:spPr bwMode="auto">
          <a:xfrm>
            <a:off x="2930642" y="4655123"/>
            <a:ext cx="1248708" cy="249705"/>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algn="ctr" defTabSz="488657">
              <a:lnSpc>
                <a:spcPct val="90000"/>
              </a:lnSpc>
              <a:spcBef>
                <a:spcPts val="210"/>
              </a:spcBef>
              <a:spcAft>
                <a:spcPts val="210"/>
              </a:spcAft>
              <a:buClr>
                <a:prstClr val="black"/>
              </a:buClr>
            </a:pPr>
            <a:r>
              <a:rPr lang="en-US" sz="10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3</a:t>
            </a:r>
            <a:r>
              <a:rPr lang="en-US" sz="1000" kern="0" baseline="300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rd</a:t>
            </a:r>
            <a:r>
              <a:rPr lang="en-US" sz="10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Party</a:t>
            </a:r>
            <a:endParaRPr lang="en-US" sz="1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2" name="Rounded Rectangle 51"/>
          <p:cNvSpPr/>
          <p:nvPr/>
        </p:nvSpPr>
        <p:spPr bwMode="auto">
          <a:xfrm>
            <a:off x="1571265" y="4656403"/>
            <a:ext cx="1269493" cy="247109"/>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algn="ctr" defTabSz="488657">
              <a:lnSpc>
                <a:spcPct val="90000"/>
              </a:lnSpc>
              <a:spcBef>
                <a:spcPts val="210"/>
              </a:spcBef>
              <a:spcAft>
                <a:spcPts val="210"/>
              </a:spcAft>
              <a:buClr>
                <a:prstClr val="black"/>
              </a:buClr>
            </a:pPr>
            <a:r>
              <a:rPr lang="en-US" sz="10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Wind River Product</a:t>
            </a:r>
            <a:endParaRPr lang="en-US" sz="1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3" name="Rounded Rectangle 52"/>
          <p:cNvSpPr/>
          <p:nvPr/>
        </p:nvSpPr>
        <p:spPr bwMode="auto">
          <a:xfrm>
            <a:off x="372219" y="2352200"/>
            <a:ext cx="4056089" cy="920941"/>
          </a:xfrm>
          <a:prstGeom prst="roundRect">
            <a:avLst>
              <a:gd name="adj" fmla="val 9877"/>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96" tIns="44796" rIns="41896" bIns="41896" numCol="1" spcCol="1270" anchor="ctr" anchorCtr="1">
            <a:noAutofit/>
          </a:bodyPr>
          <a:lstStyle/>
          <a:p>
            <a:pPr algn="ctr" defTabSz="488657">
              <a:lnSpc>
                <a:spcPct val="90000"/>
              </a:lnSpc>
              <a:spcBef>
                <a:spcPts val="210"/>
              </a:spcBef>
              <a:spcAft>
                <a:spcPts val="210"/>
              </a:spcAft>
              <a:buClr>
                <a:prstClr val="black"/>
              </a:buClr>
            </a:pPr>
            <a:r>
              <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Wind River* Open </a:t>
            </a:r>
            <a:r>
              <a:rPr lang="en-US" sz="13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Network </a:t>
            </a:r>
            <a:r>
              <a:rPr lang="en-US" sz="13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Software (ONS)</a:t>
            </a:r>
          </a:p>
        </p:txBody>
      </p:sp>
      <p:sp>
        <p:nvSpPr>
          <p:cNvPr id="54" name="Rounded Rectangle 53"/>
          <p:cNvSpPr/>
          <p:nvPr/>
        </p:nvSpPr>
        <p:spPr bwMode="auto">
          <a:xfrm>
            <a:off x="368053" y="3325090"/>
            <a:ext cx="4060256" cy="997529"/>
          </a:xfrm>
          <a:prstGeom prst="roundRect">
            <a:avLst>
              <a:gd name="adj" fmla="val 10114"/>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prst="coolSlant"/>
            <a:bevelB w="88900" h="31750" prst="angle"/>
          </a:sp3d>
        </p:spPr>
        <p:txBody>
          <a:bodyPr spcFirstLastPara="0" vert="horz" wrap="square" lIns="41886" tIns="0" rIns="41886" bIns="41886" numCol="1" spcCol="1270" anchor="t" anchorCtr="0">
            <a:noAutofit/>
          </a:bodyPr>
          <a:lstStyle/>
          <a:p>
            <a:pPr defTabSz="488657">
              <a:lnSpc>
                <a:spcPct val="90000"/>
              </a:lnSpc>
              <a:spcBef>
                <a:spcPts val="210"/>
              </a:spcBef>
              <a:spcAft>
                <a:spcPts val="210"/>
              </a:spcAft>
              <a:buClr>
                <a:prstClr val="black"/>
              </a:buClr>
            </a:pPr>
            <a:endParaRPr lang="en-US" sz="1300" kern="0" dirty="0">
              <a:solidFill>
                <a:srgbClr val="FFFFFF"/>
              </a:solidFill>
              <a:effectLst>
                <a:outerShdw blurRad="38100" dist="38100" dir="2700000" algn="tl">
                  <a:srgbClr val="000000">
                    <a:alpha val="43137"/>
                  </a:srgbClr>
                </a:outerShdw>
              </a:effectLst>
              <a:latin typeface="Neo Sans Intel Medium"/>
            </a:endParaRPr>
          </a:p>
        </p:txBody>
      </p:sp>
      <p:sp>
        <p:nvSpPr>
          <p:cNvPr id="55" name="TextBox 36"/>
          <p:cNvSpPr txBox="1">
            <a:spLocks noChangeArrowheads="1"/>
          </p:cNvSpPr>
          <p:nvPr/>
        </p:nvSpPr>
        <p:spPr bwMode="auto">
          <a:xfrm>
            <a:off x="4428759" y="3649953"/>
            <a:ext cx="1296382" cy="36927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384" tIns="45693" rIns="91384" bIns="45693">
            <a:spAutoFit/>
          </a:bodyPr>
          <a:lstStyle/>
          <a:p>
            <a:pPr defTabSz="913854" fontAlgn="base">
              <a:spcBef>
                <a:spcPct val="0"/>
              </a:spcBef>
              <a:spcAft>
                <a:spcPct val="0"/>
              </a:spcAft>
            </a:pPr>
            <a:r>
              <a:rPr lang="en-US" dirty="0" smtClean="0">
                <a:solidFill>
                  <a:srgbClr val="000000"/>
                </a:solidFill>
                <a:effectLst>
                  <a:outerShdw blurRad="38100" dist="38100" dir="2700000" algn="tl">
                    <a:srgbClr val="000000">
                      <a:alpha val="43137"/>
                    </a:srgbClr>
                  </a:outerShdw>
                </a:effectLst>
                <a:cs typeface="Calibri"/>
              </a:rPr>
              <a:t>Hardware</a:t>
            </a:r>
          </a:p>
        </p:txBody>
      </p:sp>
      <p:pic>
        <p:nvPicPr>
          <p:cNvPr id="57" name="Picture 56" descr="1-i7.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312" y="3538841"/>
            <a:ext cx="562095" cy="3637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9" name="Picture 58" descr="220px-Intel_xeon_e7.jpg"/>
          <p:cNvPicPr>
            <a:picLocks noChangeAspect="1"/>
          </p:cNvPicPr>
          <p:nvPr/>
        </p:nvPicPr>
        <p:blipFill>
          <a:blip r:embed="rId7" cstate="print">
            <a:clrChange>
              <a:clrFrom>
                <a:srgbClr val="FFFFFF"/>
              </a:clrFrom>
              <a:clrTo>
                <a:srgbClr val="FFFFFF">
                  <a:alpha val="0"/>
                </a:srgbClr>
              </a:clrTo>
            </a:clrChange>
          </a:blip>
          <a:stretch>
            <a:fillRect/>
          </a:stretch>
        </p:blipFill>
        <p:spPr>
          <a:xfrm>
            <a:off x="879851" y="3376742"/>
            <a:ext cx="609351" cy="422233"/>
          </a:xfrm>
          <a:prstGeom prst="rect">
            <a:avLst/>
          </a:prstGeom>
        </p:spPr>
      </p:pic>
      <p:pic>
        <p:nvPicPr>
          <p:cNvPr id="60" name="Picture 920" descr="chipset"/>
          <p:cNvPicPr>
            <a:picLocks noChangeAspect="1" noChangeArrowheads="1"/>
          </p:cNvPicPr>
          <p:nvPr/>
        </p:nvPicPr>
        <p:blipFill>
          <a:blip r:embed="rId8" cstate="email"/>
          <a:srcRect/>
          <a:stretch>
            <a:fillRect/>
          </a:stretch>
        </p:blipFill>
        <p:spPr bwMode="auto">
          <a:xfrm>
            <a:off x="2176157" y="3397641"/>
            <a:ext cx="537909" cy="480168"/>
          </a:xfrm>
          <a:prstGeom prst="rect">
            <a:avLst/>
          </a:prstGeom>
          <a:noFill/>
          <a:ln w="9525">
            <a:noFill/>
            <a:miter lim="800000"/>
            <a:headEnd/>
            <a:tailEnd/>
          </a:ln>
        </p:spPr>
      </p:pic>
      <p:sp>
        <p:nvSpPr>
          <p:cNvPr id="61" name="TextBox 60"/>
          <p:cNvSpPr txBox="1"/>
          <p:nvPr/>
        </p:nvSpPr>
        <p:spPr>
          <a:xfrm>
            <a:off x="1676892" y="3877748"/>
            <a:ext cx="1458941" cy="43083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384" tIns="45693" rIns="91384" bIns="45693" rtlCol="0">
            <a:spAutoFit/>
          </a:bodyPr>
          <a:lstStyle/>
          <a:p>
            <a:pPr defTabSz="913854">
              <a:defRPr/>
            </a:pPr>
            <a:r>
              <a:rPr lang="en-US" sz="1100" kern="0" dirty="0" smtClean="0">
                <a:solidFill>
                  <a:srgbClr val="FFFFFF"/>
                </a:solidFill>
                <a:latin typeface="Segoe UI Light" pitchFamily="34" charset="0"/>
              </a:rPr>
              <a:t>Intel Communications</a:t>
            </a:r>
          </a:p>
          <a:p>
            <a:pPr defTabSz="913854">
              <a:defRPr/>
            </a:pPr>
            <a:r>
              <a:rPr lang="en-US" sz="1100" kern="0" dirty="0" smtClean="0">
                <a:solidFill>
                  <a:srgbClr val="FFFFFF"/>
                </a:solidFill>
                <a:latin typeface="Segoe UI Light" pitchFamily="34" charset="0"/>
              </a:rPr>
              <a:t>Chipset 89xx Series</a:t>
            </a:r>
            <a:endParaRPr lang="en-US" sz="1100" kern="0" dirty="0">
              <a:solidFill>
                <a:srgbClr val="FFFFFF"/>
              </a:solidFill>
              <a:latin typeface="Segoe UI Light" pitchFamily="34" charset="0"/>
            </a:endParaRPr>
          </a:p>
        </p:txBody>
      </p:sp>
      <p:sp>
        <p:nvSpPr>
          <p:cNvPr id="24" name="TextBox 23"/>
          <p:cNvSpPr txBox="1"/>
          <p:nvPr/>
        </p:nvSpPr>
        <p:spPr>
          <a:xfrm>
            <a:off x="3267397" y="3875812"/>
            <a:ext cx="1089754" cy="403171"/>
          </a:xfrm>
          <a:prstGeom prst="rect">
            <a:avLst/>
          </a:prstGeom>
          <a:noFill/>
        </p:spPr>
        <p:txBody>
          <a:bodyPr wrap="square" lIns="63993" tIns="31996" rIns="63993" bIns="31996" rtlCol="0">
            <a:spAutoFit/>
          </a:bodyPr>
          <a:lstStyle/>
          <a:p>
            <a:pPr defTabSz="913854"/>
            <a:r>
              <a:rPr lang="en-US" sz="1100" dirty="0" smtClean="0">
                <a:solidFill>
                  <a:srgbClr val="FFFFFF"/>
                </a:solidFill>
                <a:latin typeface="Segoe UI Light" pitchFamily="34" charset="0"/>
              </a:rPr>
              <a:t>Intel Ethernet FM6700 Switch</a:t>
            </a:r>
            <a:endParaRPr lang="en-US" sz="1100" dirty="0">
              <a:solidFill>
                <a:srgbClr val="FFFFFF"/>
              </a:solidFill>
              <a:latin typeface="Segoe UI Light" pitchFamily="34" charset="0"/>
            </a:endParaRPr>
          </a:p>
        </p:txBody>
      </p:sp>
      <p:sp>
        <p:nvSpPr>
          <p:cNvPr id="62" name="TextBox 61"/>
          <p:cNvSpPr txBox="1"/>
          <p:nvPr/>
        </p:nvSpPr>
        <p:spPr>
          <a:xfrm>
            <a:off x="383329" y="3879485"/>
            <a:ext cx="1181621" cy="2615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384" tIns="45693" rIns="91384" bIns="45693" rtlCol="0">
            <a:spAutoFit/>
          </a:bodyPr>
          <a:lstStyle/>
          <a:p>
            <a:pPr defTabSz="913854">
              <a:defRPr/>
            </a:pPr>
            <a:r>
              <a:rPr lang="en-US" sz="1100" kern="0" dirty="0" smtClean="0">
                <a:solidFill>
                  <a:srgbClr val="FFFFFF"/>
                </a:solidFill>
                <a:latin typeface="Segoe UI Light" pitchFamily="34" charset="0"/>
              </a:rPr>
              <a:t>Intel Architecture</a:t>
            </a:r>
            <a:endParaRPr lang="en-US" sz="1100" kern="0" dirty="0">
              <a:solidFill>
                <a:srgbClr val="FFFFFF"/>
              </a:solidFill>
              <a:latin typeface="Segoe UI Light" pitchFamily="34" charset="0"/>
            </a:endParaRPr>
          </a:p>
        </p:txBody>
      </p:sp>
      <p:sp>
        <p:nvSpPr>
          <p:cNvPr id="32" name="Rectangle 31"/>
          <p:cNvSpPr/>
          <p:nvPr/>
        </p:nvSpPr>
        <p:spPr>
          <a:xfrm>
            <a:off x="2586446" y="4923141"/>
            <a:ext cx="4754876" cy="276981"/>
          </a:xfrm>
          <a:prstGeom prst="rect">
            <a:avLst/>
          </a:prstGeom>
        </p:spPr>
        <p:txBody>
          <a:bodyPr wrap="square" lIns="91421" tIns="45711" rIns="91421" bIns="45711">
            <a:spAutoFit/>
          </a:bodyPr>
          <a:lstStyle/>
          <a:p>
            <a:pPr defTabSz="914218" fontAlgn="base">
              <a:spcBef>
                <a:spcPct val="0"/>
              </a:spcBef>
              <a:spcAft>
                <a:spcPct val="0"/>
              </a:spcAft>
            </a:pPr>
            <a:r>
              <a:rPr lang="en-US" sz="1200" dirty="0">
                <a:solidFill>
                  <a:srgbClr val="FFFFFF"/>
                </a:solidFill>
                <a:effectLst>
                  <a:outerShdw blurRad="38100" dist="38100" dir="2700000" algn="tl">
                    <a:srgbClr val="000000">
                      <a:alpha val="43137"/>
                    </a:srgbClr>
                  </a:outerShdw>
                </a:effectLst>
                <a:cs typeface="Calibri" pitchFamily="34" charset="0"/>
              </a:rPr>
              <a:t>*Other names and brands may be claimed as the property of others</a:t>
            </a:r>
            <a:r>
              <a:rPr lang="en-US" sz="1200" dirty="0" smtClean="0">
                <a:solidFill>
                  <a:srgbClr val="FFFFFF"/>
                </a:solidFill>
                <a:effectLst>
                  <a:outerShdw blurRad="38100" dist="38100" dir="2700000" algn="tl">
                    <a:srgbClr val="000000">
                      <a:alpha val="43137"/>
                    </a:srgbClr>
                  </a:outerShdw>
                </a:effectLst>
                <a:cs typeface="Calibri" pitchFamily="34" charset="0"/>
              </a:rPr>
              <a:t>.</a:t>
            </a:r>
          </a:p>
        </p:txBody>
      </p:sp>
      <p:pic>
        <p:nvPicPr>
          <p:cNvPr id="34" name="Picture 33" descr="ALTA_825.jpg"/>
          <p:cNvPicPr>
            <a:picLocks noChangeAspect="1"/>
          </p:cNvPicPr>
          <p:nvPr/>
        </p:nvPicPr>
        <p:blipFill>
          <a:blip r:embed="rId9" cstate="print"/>
          <a:srcRect/>
          <a:stretch>
            <a:fillRect/>
          </a:stretch>
        </p:blipFill>
        <p:spPr bwMode="auto">
          <a:xfrm>
            <a:off x="5984344" y="1836386"/>
            <a:ext cx="1157014" cy="112598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ALTA_825.jpg"/>
          <p:cNvPicPr>
            <a:picLocks noChangeAspect="1"/>
          </p:cNvPicPr>
          <p:nvPr/>
        </p:nvPicPr>
        <p:blipFill>
          <a:blip r:embed="rId9" cstate="print"/>
          <a:srcRect/>
          <a:stretch>
            <a:fillRect/>
          </a:stretch>
        </p:blipFill>
        <p:spPr bwMode="auto">
          <a:xfrm>
            <a:off x="3481515" y="3414269"/>
            <a:ext cx="490687" cy="477525"/>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97601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dirty="0" smtClean="0"/>
              <a:t>Switch silicon designed for SDN</a:t>
            </a:r>
          </a:p>
        </p:txBody>
      </p:sp>
      <p:sp>
        <p:nvSpPr>
          <p:cNvPr id="2" name="Content Placeholder 1"/>
          <p:cNvSpPr>
            <a:spLocks noGrp="1"/>
          </p:cNvSpPr>
          <p:nvPr>
            <p:ph idx="10"/>
          </p:nvPr>
        </p:nvSpPr>
        <p:spPr>
          <a:xfrm>
            <a:off x="201612" y="893763"/>
            <a:ext cx="8251188" cy="1945493"/>
          </a:xfrm>
        </p:spPr>
        <p:txBody>
          <a:bodyPr/>
          <a:lstStyle/>
          <a:p>
            <a:r>
              <a:rPr lang="en-US" sz="2800" dirty="0" smtClean="0"/>
              <a:t>Simultaneously supports legacy and SDN networks</a:t>
            </a:r>
          </a:p>
          <a:p>
            <a:r>
              <a:rPr lang="en-US" sz="2800" dirty="0" smtClean="0"/>
              <a:t>Designs can be optimized for flexibility or scale</a:t>
            </a:r>
          </a:p>
          <a:p>
            <a:r>
              <a:rPr lang="en-US" sz="2800" dirty="0" smtClean="0"/>
              <a:t>Offers flexible tagging and overlay networks</a:t>
            </a:r>
          </a:p>
          <a:p>
            <a:r>
              <a:rPr lang="en-US" sz="2800" dirty="0" smtClean="0"/>
              <a:t>Delivers uncompromising performance</a:t>
            </a:r>
          </a:p>
        </p:txBody>
      </p:sp>
      <p:sp>
        <p:nvSpPr>
          <p:cNvPr id="5" name="Rectangle 4"/>
          <p:cNvSpPr/>
          <p:nvPr/>
        </p:nvSpPr>
        <p:spPr>
          <a:xfrm>
            <a:off x="6053040" y="4162504"/>
            <a:ext cx="2399760" cy="646331"/>
          </a:xfrm>
          <a:prstGeom prst="rect">
            <a:avLst/>
          </a:prstGeom>
        </p:spPr>
        <p:txBody>
          <a:bodyPr wrap="none">
            <a:spAutoFit/>
          </a:bodyPr>
          <a:lstStyle/>
          <a:p>
            <a:pPr algn="ctr"/>
            <a:r>
              <a:rPr lang="en-US" dirty="0"/>
              <a:t>Intel</a:t>
            </a:r>
            <a:r>
              <a:rPr lang="en-US" baseline="30000" dirty="0"/>
              <a:t>®</a:t>
            </a:r>
            <a:r>
              <a:rPr lang="en-US" dirty="0"/>
              <a:t> Ethernet </a:t>
            </a:r>
            <a:r>
              <a:rPr lang="en-US" dirty="0" smtClean="0"/>
              <a:t>Switch</a:t>
            </a:r>
            <a:br>
              <a:rPr lang="en-US" dirty="0" smtClean="0"/>
            </a:br>
            <a:r>
              <a:rPr lang="en-US" dirty="0" smtClean="0"/>
              <a:t>FM6000 </a:t>
            </a:r>
            <a:r>
              <a:rPr lang="en-US" dirty="0"/>
              <a:t>Series</a:t>
            </a:r>
          </a:p>
        </p:txBody>
      </p:sp>
      <p:pic>
        <p:nvPicPr>
          <p:cNvPr id="7" name="Picture 6" descr="ALTA_825.jpg"/>
          <p:cNvPicPr>
            <a:picLocks noChangeAspect="1"/>
          </p:cNvPicPr>
          <p:nvPr/>
        </p:nvPicPr>
        <p:blipFill>
          <a:blip r:embed="rId4" cstate="print"/>
          <a:srcRect/>
          <a:stretch>
            <a:fillRect/>
          </a:stretch>
        </p:blipFill>
        <p:spPr bwMode="auto">
          <a:xfrm>
            <a:off x="6753266" y="2901943"/>
            <a:ext cx="1157014" cy="112598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05977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p:cNvGrpSpPr/>
          <p:nvPr/>
        </p:nvGrpSpPr>
        <p:grpSpPr>
          <a:xfrm>
            <a:off x="900318" y="2770405"/>
            <a:ext cx="2774334" cy="1124729"/>
            <a:chOff x="747918" y="3541473"/>
            <a:chExt cx="2774334" cy="1499639"/>
          </a:xfrm>
        </p:grpSpPr>
        <p:sp>
          <p:nvSpPr>
            <p:cNvPr id="97" name="Rectangular Callout 96"/>
            <p:cNvSpPr>
              <a:spLocks noChangeArrowheads="1"/>
            </p:cNvSpPr>
            <p:nvPr/>
          </p:nvSpPr>
          <p:spPr bwMode="auto">
            <a:xfrm>
              <a:off x="749171" y="3541473"/>
              <a:ext cx="2567545" cy="1499639"/>
            </a:xfrm>
            <a:prstGeom prst="wedgeRectCallout">
              <a:avLst>
                <a:gd name="adj1" fmla="val -26173"/>
                <a:gd name="adj2" fmla="val -44883"/>
              </a:avLst>
            </a:prstGeom>
            <a:solidFill>
              <a:srgbClr val="0070C0"/>
            </a:solidFill>
            <a:ln w="6350">
              <a:solidFill>
                <a:srgbClr val="00B0F0"/>
              </a:solidFill>
              <a:round/>
              <a:headEnd/>
              <a:tailEnd/>
            </a:ln>
            <a:effectLst>
              <a:outerShdw blurRad="127000" dist="12700" dir="2700000" algn="tl" rotWithShape="0">
                <a:srgbClr val="808080">
                  <a:alpha val="50000"/>
                </a:srgbClr>
              </a:outerShdw>
            </a:effectLst>
          </p:spPr>
          <p:txBody>
            <a:bodyPr/>
            <a:lstStyle/>
            <a:p>
              <a:pPr>
                <a:defRPr/>
              </a:pPr>
              <a:endParaRPr lang="en-US" sz="1200" b="0" dirty="0">
                <a:ea typeface="ＭＳ Ｐゴシック" charset="-128"/>
                <a:cs typeface="ＭＳ Ｐゴシック" charset="-128"/>
              </a:endParaRPr>
            </a:p>
          </p:txBody>
        </p:sp>
        <p:sp>
          <p:nvSpPr>
            <p:cNvPr id="98" name="Trapezoid 122"/>
            <p:cNvSpPr>
              <a:spLocks noChangeArrowheads="1"/>
            </p:cNvSpPr>
            <p:nvPr/>
          </p:nvSpPr>
          <p:spPr bwMode="auto">
            <a:xfrm rot="5400000">
              <a:off x="2508435" y="3703630"/>
              <a:ext cx="767887" cy="652644"/>
            </a:xfrm>
            <a:custGeom>
              <a:avLst/>
              <a:gdLst>
                <a:gd name="T0" fmla="*/ 472281 w 944562"/>
                <a:gd name="T1" fmla="*/ 0 h 866757"/>
                <a:gd name="T2" fmla="*/ 128007 w 944562"/>
                <a:gd name="T3" fmla="*/ 433379 h 866757"/>
                <a:gd name="T4" fmla="*/ 472281 w 944562"/>
                <a:gd name="T5" fmla="*/ 866757 h 866757"/>
                <a:gd name="T6" fmla="*/ 816555 w 944562"/>
                <a:gd name="T7" fmla="*/ 433379 h 866757"/>
                <a:gd name="T8" fmla="*/ 3 60000 65536"/>
                <a:gd name="T9" fmla="*/ 2 60000 65536"/>
                <a:gd name="T10" fmla="*/ 1 60000 65536"/>
                <a:gd name="T11" fmla="*/ 0 60000 65536"/>
                <a:gd name="T12" fmla="*/ 170676 w 944562"/>
                <a:gd name="T13" fmla="*/ 156617 h 866757"/>
                <a:gd name="T14" fmla="*/ 773886 w 944562"/>
                <a:gd name="T15" fmla="*/ 866757 h 866757"/>
              </a:gdLst>
              <a:ahLst/>
              <a:cxnLst>
                <a:cxn ang="T8">
                  <a:pos x="T0" y="T1"/>
                </a:cxn>
                <a:cxn ang="T9">
                  <a:pos x="T2" y="T3"/>
                </a:cxn>
                <a:cxn ang="T10">
                  <a:pos x="T4" y="T5"/>
                </a:cxn>
                <a:cxn ang="T11">
                  <a:pos x="T6" y="T7"/>
                </a:cxn>
              </a:cxnLst>
              <a:rect l="T12" t="T13" r="T14" b="T15"/>
              <a:pathLst>
                <a:path w="944562" h="866757">
                  <a:moveTo>
                    <a:pt x="0" y="866757"/>
                  </a:moveTo>
                  <a:lnTo>
                    <a:pt x="256014" y="0"/>
                  </a:lnTo>
                  <a:lnTo>
                    <a:pt x="688548" y="0"/>
                  </a:lnTo>
                  <a:lnTo>
                    <a:pt x="944562" y="866757"/>
                  </a:lnTo>
                  <a:close/>
                </a:path>
              </a:pathLst>
            </a:custGeom>
            <a:solidFill>
              <a:srgbClr val="33CCCC"/>
            </a:solidFill>
            <a:ln w="9525">
              <a:solidFill>
                <a:schemeClr val="bg1"/>
              </a:solidFill>
              <a:miter lim="800000"/>
              <a:headEnd/>
              <a:tailEnd/>
            </a:ln>
            <a:effectLst>
              <a:outerShdw blurRad="40000" dist="20000" dir="5400000" rotWithShape="0">
                <a:srgbClr val="808080">
                  <a:alpha val="37999"/>
                </a:srgbClr>
              </a:outerShdw>
            </a:effectLst>
          </p:spPr>
          <p:txBody>
            <a:bodyPr wrap="none" anchor="ctr"/>
            <a:lstStyle/>
            <a:p>
              <a:pPr algn="ctr">
                <a:defRPr/>
              </a:pPr>
              <a:endParaRPr lang="en-US" sz="1600" dirty="0">
                <a:latin typeface="+mn-lt"/>
                <a:ea typeface="ＭＳ Ｐゴシック" charset="-128"/>
                <a:cs typeface="ＭＳ Ｐゴシック" charset="-128"/>
              </a:endParaRPr>
            </a:p>
          </p:txBody>
        </p:sp>
        <p:sp>
          <p:nvSpPr>
            <p:cNvPr id="99" name="TextBox 123"/>
            <p:cNvSpPr txBox="1">
              <a:spLocks noChangeArrowheads="1"/>
            </p:cNvSpPr>
            <p:nvPr/>
          </p:nvSpPr>
          <p:spPr bwMode="auto">
            <a:xfrm>
              <a:off x="2502025" y="3806214"/>
              <a:ext cx="7553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pitchFamily="34" charset="-128"/>
                </a:defRPr>
              </a:lvl1pPr>
              <a:lvl2pPr marL="37931725" indent="-37474525" eaLnBrk="0" hangingPunct="0">
                <a:defRPr sz="2000" b="1">
                  <a:solidFill>
                    <a:schemeClr val="tx1"/>
                  </a:solidFill>
                  <a:latin typeface="Helvetica" charset="0"/>
                  <a:ea typeface="ＭＳ Ｐゴシック" pitchFamily="34" charset="-128"/>
                </a:defRPr>
              </a:lvl2pPr>
              <a:lvl3pPr eaLnBrk="0" hangingPunct="0">
                <a:defRPr sz="2000" b="1">
                  <a:solidFill>
                    <a:schemeClr val="tx1"/>
                  </a:solidFill>
                  <a:latin typeface="Helvetica" charset="0"/>
                  <a:ea typeface="ＭＳ Ｐゴシック" pitchFamily="34" charset="-128"/>
                </a:defRPr>
              </a:lvl3pPr>
              <a:lvl4pPr eaLnBrk="0" hangingPunct="0">
                <a:defRPr sz="2000" b="1">
                  <a:solidFill>
                    <a:schemeClr val="tx1"/>
                  </a:solidFill>
                  <a:latin typeface="Helvetica" charset="0"/>
                  <a:ea typeface="ＭＳ Ｐゴシック" pitchFamily="34" charset="-128"/>
                </a:defRPr>
              </a:lvl4pPr>
              <a:lvl5pPr eaLnBrk="0" hangingPunct="0">
                <a:defRPr sz="2000" b="1">
                  <a:solidFill>
                    <a:schemeClr val="tx1"/>
                  </a:solidFill>
                  <a:latin typeface="Helvetica" charset="0"/>
                  <a:ea typeface="ＭＳ Ｐゴシック" pitchFamily="34" charset="-128"/>
                </a:defRPr>
              </a:lvl5pPr>
              <a:lvl6pPr marL="457200" eaLnBrk="0" fontAlgn="base" hangingPunct="0">
                <a:spcBef>
                  <a:spcPct val="0"/>
                </a:spcBef>
                <a:spcAft>
                  <a:spcPct val="0"/>
                </a:spcAft>
                <a:defRPr sz="2000" b="1">
                  <a:solidFill>
                    <a:schemeClr val="tx1"/>
                  </a:solidFill>
                  <a:latin typeface="Helvetica" charset="0"/>
                  <a:ea typeface="ＭＳ Ｐゴシック" pitchFamily="34" charset="-128"/>
                </a:defRPr>
              </a:lvl6pPr>
              <a:lvl7pPr marL="914400" eaLnBrk="0" fontAlgn="base" hangingPunct="0">
                <a:spcBef>
                  <a:spcPct val="0"/>
                </a:spcBef>
                <a:spcAft>
                  <a:spcPct val="0"/>
                </a:spcAft>
                <a:defRPr sz="2000" b="1">
                  <a:solidFill>
                    <a:schemeClr val="tx1"/>
                  </a:solidFill>
                  <a:latin typeface="Helvetica" charset="0"/>
                  <a:ea typeface="ＭＳ Ｐゴシック" pitchFamily="34" charset="-128"/>
                </a:defRPr>
              </a:lvl7pPr>
              <a:lvl8pPr marL="1371600" eaLnBrk="0" fontAlgn="base" hangingPunct="0">
                <a:spcBef>
                  <a:spcPct val="0"/>
                </a:spcBef>
                <a:spcAft>
                  <a:spcPct val="0"/>
                </a:spcAft>
                <a:defRPr sz="2000" b="1">
                  <a:solidFill>
                    <a:schemeClr val="tx1"/>
                  </a:solidFill>
                  <a:latin typeface="Helvetica" charset="0"/>
                  <a:ea typeface="ＭＳ Ｐゴシック" pitchFamily="34" charset="-128"/>
                </a:defRPr>
              </a:lvl8pPr>
              <a:lvl9pPr marL="1828800" eaLnBrk="0" fontAlgn="base" hangingPunct="0">
                <a:spcBef>
                  <a:spcPct val="0"/>
                </a:spcBef>
                <a:spcAft>
                  <a:spcPct val="0"/>
                </a:spcAft>
                <a:defRPr sz="2000" b="1">
                  <a:solidFill>
                    <a:schemeClr val="tx1"/>
                  </a:solidFill>
                  <a:latin typeface="Helvetica" charset="0"/>
                  <a:ea typeface="ＭＳ Ｐゴシック" pitchFamily="34" charset="-128"/>
                </a:defRPr>
              </a:lvl9pPr>
            </a:lstStyle>
            <a:p>
              <a:pPr algn="ctr" eaLnBrk="1" hangingPunct="1"/>
              <a:r>
                <a:rPr lang="en-US" sz="900" dirty="0"/>
                <a:t>Mux &amp;</a:t>
              </a:r>
            </a:p>
            <a:p>
              <a:pPr algn="ctr" eaLnBrk="1" hangingPunct="1"/>
              <a:r>
                <a:rPr lang="en-US" sz="900" dirty="0"/>
                <a:t>Transform</a:t>
              </a:r>
            </a:p>
          </p:txBody>
        </p:sp>
        <p:cxnSp>
          <p:nvCxnSpPr>
            <p:cNvPr id="100" name="Straight Arrow Connector 99"/>
            <p:cNvCxnSpPr>
              <a:cxnSpLocks noChangeShapeType="1"/>
            </p:cNvCxnSpPr>
            <p:nvPr/>
          </p:nvCxnSpPr>
          <p:spPr bwMode="auto">
            <a:xfrm>
              <a:off x="1374323" y="4664266"/>
              <a:ext cx="304806" cy="0"/>
            </a:xfrm>
            <a:prstGeom prst="straightConnector1">
              <a:avLst/>
            </a:prstGeom>
            <a:noFill/>
            <a:ln w="28575">
              <a:solidFill>
                <a:srgbClr val="000000"/>
              </a:solidFill>
              <a:round/>
              <a:headEnd/>
              <a:tailEnd type="arrow" w="med" len="med"/>
            </a:ln>
            <a:effectLst>
              <a:outerShdw blurRad="40000" dist="23000" dir="5400000" rotWithShape="0">
                <a:srgbClr val="808080">
                  <a:alpha val="34999"/>
                </a:srgbClr>
              </a:outerShdw>
            </a:effectLst>
          </p:spPr>
        </p:cxnSp>
        <p:grpSp>
          <p:nvGrpSpPr>
            <p:cNvPr id="101" name="Group 131"/>
            <p:cNvGrpSpPr>
              <a:grpSpLocks/>
            </p:cNvGrpSpPr>
            <p:nvPr/>
          </p:nvGrpSpPr>
          <p:grpSpPr bwMode="auto">
            <a:xfrm>
              <a:off x="747918" y="3888636"/>
              <a:ext cx="1787040" cy="292958"/>
              <a:chOff x="716411" y="2174426"/>
              <a:chExt cx="8490077" cy="361205"/>
            </a:xfrm>
          </p:grpSpPr>
          <p:cxnSp>
            <p:nvCxnSpPr>
              <p:cNvPr id="111" name="Straight Arrow Connector 110"/>
              <p:cNvCxnSpPr/>
              <p:nvPr/>
            </p:nvCxnSpPr>
            <p:spPr bwMode="auto">
              <a:xfrm>
                <a:off x="716683" y="2414699"/>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112" name="Straight Arrow Connector 111"/>
              <p:cNvCxnSpPr/>
              <p:nvPr/>
            </p:nvCxnSpPr>
            <p:spPr bwMode="auto">
              <a:xfrm>
                <a:off x="716683" y="2534040"/>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113" name="Straight Arrow Connector 112"/>
              <p:cNvCxnSpPr/>
              <p:nvPr/>
            </p:nvCxnSpPr>
            <p:spPr bwMode="auto">
              <a:xfrm>
                <a:off x="716683" y="2174426"/>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114" name="Straight Arrow Connector 113"/>
              <p:cNvCxnSpPr/>
              <p:nvPr/>
            </p:nvCxnSpPr>
            <p:spPr bwMode="auto">
              <a:xfrm>
                <a:off x="716683" y="2293767"/>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grpSp>
        <p:sp>
          <p:nvSpPr>
            <p:cNvPr id="102" name="Freeform 101"/>
            <p:cNvSpPr>
              <a:spLocks noChangeArrowheads="1"/>
            </p:cNvSpPr>
            <p:nvPr/>
          </p:nvSpPr>
          <p:spPr bwMode="auto">
            <a:xfrm>
              <a:off x="2270812" y="4358402"/>
              <a:ext cx="600050" cy="301993"/>
            </a:xfrm>
            <a:custGeom>
              <a:avLst/>
              <a:gdLst>
                <a:gd name="T0" fmla="*/ 0 w 708031"/>
                <a:gd name="T1" fmla="*/ 371475 h 348379"/>
                <a:gd name="T2" fmla="*/ 796908 w 708031"/>
                <a:gd name="T3" fmla="*/ 371475 h 348379"/>
                <a:gd name="T4" fmla="*/ 796908 w 708031"/>
                <a:gd name="T5" fmla="*/ 0 h 348379"/>
                <a:gd name="T6" fmla="*/ 0 60000 65536"/>
                <a:gd name="T7" fmla="*/ 0 60000 65536"/>
                <a:gd name="T8" fmla="*/ 0 60000 65536"/>
                <a:gd name="T9" fmla="*/ 0 w 708031"/>
                <a:gd name="T10" fmla="*/ 0 h 348379"/>
                <a:gd name="T11" fmla="*/ 708031 w 708031"/>
                <a:gd name="T12" fmla="*/ 348379 h 348379"/>
              </a:gdLst>
              <a:ahLst/>
              <a:cxnLst>
                <a:cxn ang="T6">
                  <a:pos x="T0" y="T1"/>
                </a:cxn>
                <a:cxn ang="T7">
                  <a:pos x="T2" y="T3"/>
                </a:cxn>
                <a:cxn ang="T8">
                  <a:pos x="T4" y="T5"/>
                </a:cxn>
              </a:cxnLst>
              <a:rect l="T9" t="T10" r="T11" b="T12"/>
              <a:pathLst>
                <a:path w="708031" h="348379">
                  <a:moveTo>
                    <a:pt x="0" y="348379"/>
                  </a:moveTo>
                  <a:lnTo>
                    <a:pt x="708031" y="348379"/>
                  </a:lnTo>
                  <a:lnTo>
                    <a:pt x="708031" y="0"/>
                  </a:lnTo>
                </a:path>
              </a:pathLst>
            </a:custGeom>
            <a:noFill/>
            <a:ln w="28575">
              <a:solidFill>
                <a:srgbClr val="000000"/>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wrap="none" anchor="ctr"/>
            <a:lstStyle/>
            <a:p>
              <a:pPr algn="ctr">
                <a:defRPr/>
              </a:pPr>
              <a:endParaRPr lang="en-US" sz="1600" dirty="0">
                <a:solidFill>
                  <a:srgbClr val="FFFFFF"/>
                </a:solidFill>
                <a:latin typeface="+mn-lt"/>
                <a:ea typeface="ＭＳ Ｐゴシック" charset="-128"/>
                <a:cs typeface="ＭＳ Ｐゴシック" charset="-128"/>
              </a:endParaRPr>
            </a:p>
          </p:txBody>
        </p:sp>
        <p:sp>
          <p:nvSpPr>
            <p:cNvPr id="103" name="Rectangle 102"/>
            <p:cNvSpPr>
              <a:spLocks noChangeArrowheads="1"/>
            </p:cNvSpPr>
            <p:nvPr/>
          </p:nvSpPr>
          <p:spPr bwMode="auto">
            <a:xfrm>
              <a:off x="879461" y="4443580"/>
              <a:ext cx="590487" cy="443955"/>
            </a:xfrm>
            <a:prstGeom prst="rect">
              <a:avLst/>
            </a:prstGeom>
            <a:solidFill>
              <a:srgbClr val="33CCCC"/>
            </a:solidFill>
            <a:ln w="9525">
              <a:solidFill>
                <a:schemeClr val="bg1"/>
              </a:solidFill>
              <a:miter lim="800000"/>
              <a:headEnd/>
              <a:tailEnd/>
            </a:ln>
            <a:effectLst>
              <a:outerShdw blurRad="40000" dist="20000" dir="5400000" rotWithShape="0">
                <a:srgbClr val="808080">
                  <a:alpha val="37999"/>
                </a:srgbClr>
              </a:outerShdw>
            </a:effectLst>
          </p:spPr>
          <p:txBody>
            <a:bodyPr wrap="none" anchor="ctr"/>
            <a:lstStyle/>
            <a:p>
              <a:pPr algn="ctr">
                <a:defRPr/>
              </a:pPr>
              <a:r>
                <a:rPr lang="en-US" sz="1050" dirty="0">
                  <a:latin typeface="+mn-lt"/>
                  <a:ea typeface="ＭＳ Ｐゴシック" charset="-128"/>
                  <a:cs typeface="ＭＳ Ｐゴシック" charset="-128"/>
                </a:rPr>
                <a:t>CAM</a:t>
              </a:r>
            </a:p>
          </p:txBody>
        </p:sp>
        <p:sp>
          <p:nvSpPr>
            <p:cNvPr id="104" name="Rectangle 103"/>
            <p:cNvSpPr>
              <a:spLocks noChangeArrowheads="1"/>
            </p:cNvSpPr>
            <p:nvPr/>
          </p:nvSpPr>
          <p:spPr bwMode="auto">
            <a:xfrm>
              <a:off x="1712598" y="4439708"/>
              <a:ext cx="590487" cy="443955"/>
            </a:xfrm>
            <a:prstGeom prst="rect">
              <a:avLst/>
            </a:prstGeom>
            <a:solidFill>
              <a:srgbClr val="33CCCC"/>
            </a:solidFill>
            <a:ln w="9525">
              <a:solidFill>
                <a:schemeClr val="bg1"/>
              </a:solidFill>
              <a:miter lim="800000"/>
              <a:headEnd/>
              <a:tailEnd/>
            </a:ln>
            <a:effectLst>
              <a:outerShdw blurRad="40000" dist="20000" dir="5400000" rotWithShape="0">
                <a:srgbClr val="808080">
                  <a:alpha val="37999"/>
                </a:srgbClr>
              </a:outerShdw>
            </a:effectLst>
          </p:spPr>
          <p:txBody>
            <a:bodyPr wrap="none" anchor="ctr"/>
            <a:lstStyle/>
            <a:p>
              <a:pPr algn="ctr">
                <a:defRPr/>
              </a:pPr>
              <a:r>
                <a:rPr lang="en-US" sz="1050" dirty="0" smtClean="0">
                  <a:latin typeface="+mn-lt"/>
                  <a:ea typeface="ＭＳ Ｐゴシック" charset="-128"/>
                  <a:cs typeface="ＭＳ Ｐゴシック" charset="-128"/>
                </a:rPr>
                <a:t>Action</a:t>
              </a:r>
            </a:p>
            <a:p>
              <a:pPr algn="ctr">
                <a:defRPr/>
              </a:pPr>
              <a:r>
                <a:rPr lang="en-US" sz="1050" dirty="0" smtClean="0">
                  <a:latin typeface="+mn-lt"/>
                  <a:ea typeface="ＭＳ Ｐゴシック" charset="-128"/>
                  <a:cs typeface="ＭＳ Ｐゴシック" charset="-128"/>
                </a:rPr>
                <a:t>RAM</a:t>
              </a:r>
              <a:endParaRPr lang="en-US" sz="1050" dirty="0">
                <a:latin typeface="+mn-lt"/>
                <a:ea typeface="ＭＳ Ｐゴシック" charset="-128"/>
                <a:cs typeface="ＭＳ Ｐゴシック" charset="-128"/>
              </a:endParaRPr>
            </a:p>
          </p:txBody>
        </p:sp>
        <p:sp>
          <p:nvSpPr>
            <p:cNvPr id="105" name="Bent Arrow 104"/>
            <p:cNvSpPr/>
            <p:nvPr/>
          </p:nvSpPr>
          <p:spPr bwMode="auto">
            <a:xfrm rot="5400000">
              <a:off x="948218" y="4117857"/>
              <a:ext cx="339419" cy="149415"/>
            </a:xfrm>
            <a:prstGeom prst="bentArrow">
              <a:avLst>
                <a:gd name="adj1" fmla="val 13317"/>
                <a:gd name="adj2" fmla="val 18432"/>
                <a:gd name="adj3" fmla="val 23013"/>
                <a:gd name="adj4" fmla="val 52149"/>
              </a:avLst>
            </a:prstGeom>
            <a:solidFill>
              <a:schemeClr val="tx1"/>
            </a:solidFill>
            <a:ln w="9525" cap="flat" cmpd="sng" algn="ctr">
              <a:noFill/>
              <a:prstDash val="solid"/>
              <a:round/>
              <a:headEnd type="none" w="med" len="med"/>
              <a:tailEnd type="none" w="med" len="med"/>
            </a:ln>
            <a:effectLst/>
          </p:spPr>
          <p:txBody>
            <a:bodyPr wrap="none" anchor="ctr"/>
            <a:lstStyle/>
            <a:p>
              <a:pPr algn="ctr">
                <a:defRPr/>
              </a:pPr>
              <a:endParaRPr lang="en-US" sz="1600" dirty="0">
                <a:ea typeface="ＭＳ Ｐゴシック" charset="-128"/>
                <a:cs typeface="ＭＳ Ｐゴシック" charset="-128"/>
              </a:endParaRPr>
            </a:p>
          </p:txBody>
        </p:sp>
        <p:grpSp>
          <p:nvGrpSpPr>
            <p:cNvPr id="106" name="Group 131"/>
            <p:cNvGrpSpPr>
              <a:grpSpLocks/>
            </p:cNvGrpSpPr>
            <p:nvPr/>
          </p:nvGrpSpPr>
          <p:grpSpPr bwMode="auto">
            <a:xfrm>
              <a:off x="3184833" y="3916383"/>
              <a:ext cx="337419" cy="292958"/>
              <a:chOff x="716411" y="2174426"/>
              <a:chExt cx="8490077" cy="361205"/>
            </a:xfrm>
          </p:grpSpPr>
          <p:cxnSp>
            <p:nvCxnSpPr>
              <p:cNvPr id="107" name="Straight Arrow Connector 106"/>
              <p:cNvCxnSpPr/>
              <p:nvPr/>
            </p:nvCxnSpPr>
            <p:spPr bwMode="auto">
              <a:xfrm>
                <a:off x="716683" y="2414699"/>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108" name="Straight Arrow Connector 107"/>
              <p:cNvCxnSpPr/>
              <p:nvPr/>
            </p:nvCxnSpPr>
            <p:spPr bwMode="auto">
              <a:xfrm>
                <a:off x="716683" y="2534040"/>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109" name="Straight Arrow Connector 108"/>
              <p:cNvCxnSpPr/>
              <p:nvPr/>
            </p:nvCxnSpPr>
            <p:spPr bwMode="auto">
              <a:xfrm>
                <a:off x="716683" y="2174426"/>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110" name="Straight Arrow Connector 109"/>
              <p:cNvCxnSpPr/>
              <p:nvPr/>
            </p:nvCxnSpPr>
            <p:spPr bwMode="auto">
              <a:xfrm>
                <a:off x="716683" y="2293767"/>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grpSp>
      </p:grpSp>
      <p:sp>
        <p:nvSpPr>
          <p:cNvPr id="2" name="Title 1"/>
          <p:cNvSpPr>
            <a:spLocks noGrp="1"/>
          </p:cNvSpPr>
          <p:nvPr>
            <p:ph type="title"/>
          </p:nvPr>
        </p:nvSpPr>
        <p:spPr>
          <a:xfrm>
            <a:off x="304800" y="140111"/>
            <a:ext cx="8610600" cy="391144"/>
          </a:xfrm>
        </p:spPr>
        <p:txBody>
          <a:bodyPr>
            <a:noAutofit/>
          </a:bodyPr>
          <a:lstStyle/>
          <a:p>
            <a:pPr algn="ctr"/>
            <a:r>
              <a:rPr lang="en-US" dirty="0" smtClean="0"/>
              <a:t>Intel</a:t>
            </a:r>
            <a:r>
              <a:rPr lang="en-US" baseline="30000" dirty="0" smtClean="0"/>
              <a:t>®</a:t>
            </a:r>
            <a:r>
              <a:rPr lang="en-US" dirty="0" smtClean="0"/>
              <a:t> FlexPipe™ Technology</a:t>
            </a:r>
            <a:endParaRPr lang="en-US" dirty="0"/>
          </a:p>
        </p:txBody>
      </p:sp>
      <p:sp>
        <p:nvSpPr>
          <p:cNvPr id="6" name="TextBox 2"/>
          <p:cNvSpPr txBox="1">
            <a:spLocks noChangeArrowheads="1"/>
          </p:cNvSpPr>
          <p:nvPr/>
        </p:nvSpPr>
        <p:spPr bwMode="auto">
          <a:xfrm>
            <a:off x="4384546" y="2668398"/>
            <a:ext cx="4573901" cy="1631216"/>
          </a:xfrm>
          <a:prstGeom prst="rect">
            <a:avLst/>
          </a:prstGeom>
          <a:noFill/>
          <a:ln w="9525">
            <a:noFill/>
            <a:miter lim="800000"/>
            <a:headEnd/>
            <a:tailEnd/>
          </a:ln>
        </p:spPr>
        <p:txBody>
          <a:bodyPr wrap="square">
            <a:spAutoFit/>
          </a:bodyPr>
          <a:lstStyle/>
          <a:p>
            <a:pPr fontAlgn="base">
              <a:spcBef>
                <a:spcPts val="900"/>
              </a:spcBef>
              <a:spcAft>
                <a:spcPct val="0"/>
              </a:spcAft>
              <a:defRPr/>
            </a:pPr>
            <a:r>
              <a:rPr lang="en-US" sz="1400" b="1" u="sng" kern="0" dirty="0" smtClean="0">
                <a:solidFill>
                  <a:srgbClr val="FFFFFF"/>
                </a:solidFill>
                <a:cs typeface="Arial" charset="0"/>
              </a:rPr>
              <a:t>Sample Programmable Protocols</a:t>
            </a:r>
          </a:p>
          <a:p>
            <a:pPr fontAlgn="base">
              <a:spcBef>
                <a:spcPts val="900"/>
              </a:spcBef>
              <a:spcAft>
                <a:spcPct val="0"/>
              </a:spcAft>
              <a:defRPr/>
            </a:pPr>
            <a:r>
              <a:rPr lang="en-US" sz="1400" kern="0" dirty="0" smtClean="0">
                <a:solidFill>
                  <a:srgbClr val="FFFFFF"/>
                </a:solidFill>
                <a:cs typeface="Arial" charset="0"/>
              </a:rPr>
              <a:t>Tunneling		TRILL, MPLS, NAT</a:t>
            </a:r>
          </a:p>
          <a:p>
            <a:pPr fontAlgn="base">
              <a:spcBef>
                <a:spcPts val="900"/>
              </a:spcBef>
              <a:spcAft>
                <a:spcPct val="0"/>
              </a:spcAft>
              <a:defRPr/>
            </a:pPr>
            <a:r>
              <a:rPr lang="en-US" sz="1400" kern="0" dirty="0" smtClean="0">
                <a:solidFill>
                  <a:srgbClr val="FFFFFF"/>
                </a:solidFill>
                <a:cs typeface="Arial" charset="0"/>
              </a:rPr>
              <a:t>Network Overlays	VXLAN, NVGRE</a:t>
            </a:r>
          </a:p>
          <a:p>
            <a:pPr fontAlgn="base">
              <a:spcBef>
                <a:spcPts val="900"/>
              </a:spcBef>
              <a:spcAft>
                <a:spcPct val="0"/>
              </a:spcAft>
              <a:defRPr/>
            </a:pPr>
            <a:r>
              <a:rPr lang="en-US" sz="1400" kern="0" dirty="0" smtClean="0">
                <a:solidFill>
                  <a:srgbClr val="FFFFFF"/>
                </a:solidFill>
                <a:cs typeface="Arial" charset="0"/>
              </a:rPr>
              <a:t>Virtualization	EVB, VEPA, VEPA+, VN-Tag</a:t>
            </a:r>
          </a:p>
          <a:p>
            <a:pPr fontAlgn="base">
              <a:spcBef>
                <a:spcPts val="900"/>
              </a:spcBef>
              <a:spcAft>
                <a:spcPct val="0"/>
              </a:spcAft>
              <a:defRPr/>
            </a:pPr>
            <a:r>
              <a:rPr lang="en-US" sz="1400" kern="0" dirty="0" smtClean="0">
                <a:solidFill>
                  <a:srgbClr val="FFFFFF"/>
                </a:solidFill>
                <a:cs typeface="Arial" charset="0"/>
              </a:rPr>
              <a:t>Proprietary	Customer defined headers</a:t>
            </a:r>
          </a:p>
        </p:txBody>
      </p:sp>
      <p:sp>
        <p:nvSpPr>
          <p:cNvPr id="7" name="AutoShape 7"/>
          <p:cNvSpPr>
            <a:spLocks noChangeArrowheads="1"/>
          </p:cNvSpPr>
          <p:nvPr/>
        </p:nvSpPr>
        <p:spPr bwMode="auto">
          <a:xfrm>
            <a:off x="274638" y="4424739"/>
            <a:ext cx="8604250" cy="510778"/>
          </a:xfrm>
          <a:prstGeom prst="roundRect">
            <a:avLst>
              <a:gd name="adj" fmla="val 16667"/>
            </a:avLst>
          </a:prstGeom>
          <a:solidFill>
            <a:schemeClr val="accent1"/>
          </a:solidFill>
          <a:ln w="6350" cmpd="sng" algn="ctr">
            <a:solidFill>
              <a:schemeClr val="accent1">
                <a:lumMod val="50000"/>
                <a:alpha val="70000"/>
              </a:schemeClr>
            </a:solidFill>
            <a:round/>
            <a:headEnd/>
            <a:tailEnd/>
          </a:ln>
          <a:effectLst/>
        </p:spPr>
        <p:txBody>
          <a:bodyPr anchor="b">
            <a:spAutoFit/>
          </a:bodyPr>
          <a:lstStyle/>
          <a:p>
            <a:pPr algn="ctr"/>
            <a:r>
              <a:rPr lang="en-US" sz="2400" dirty="0">
                <a:latin typeface="Segoe UI" pitchFamily="34" charset="0"/>
                <a:ea typeface="Segoe UI" pitchFamily="34" charset="0"/>
                <a:cs typeface="Segoe UI" pitchFamily="34" charset="0"/>
              </a:rPr>
              <a:t>Programmable and deterministic up to 960Mpps</a:t>
            </a:r>
          </a:p>
        </p:txBody>
      </p:sp>
      <p:grpSp>
        <p:nvGrpSpPr>
          <p:cNvPr id="56" name="Group 55"/>
          <p:cNvGrpSpPr/>
          <p:nvPr/>
        </p:nvGrpSpPr>
        <p:grpSpPr>
          <a:xfrm>
            <a:off x="223045" y="763431"/>
            <a:ext cx="8669663" cy="1751170"/>
            <a:chOff x="223044" y="1017907"/>
            <a:chExt cx="8669663" cy="2334893"/>
          </a:xfrm>
        </p:grpSpPr>
        <p:sp>
          <p:nvSpPr>
            <p:cNvPr id="10" name="Rounded Rectangle 9"/>
            <p:cNvSpPr/>
            <p:nvPr/>
          </p:nvSpPr>
          <p:spPr>
            <a:xfrm>
              <a:off x="7908699" y="1104558"/>
              <a:ext cx="609600" cy="1447800"/>
            </a:xfrm>
            <a:prstGeom prst="roundRect">
              <a:avLst/>
            </a:prstGeom>
            <a:solidFill>
              <a:srgbClr val="00B0F0"/>
            </a:solidFill>
            <a:ln>
              <a:solidFill>
                <a:srgbClr val="0070C0"/>
              </a:solidFill>
              <a:headEnd type="none"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bg1"/>
                  </a:solidFill>
                  <a:cs typeface="Arial" pitchFamily="34" charset="0"/>
                </a:rPr>
                <a:t>Modify</a:t>
              </a:r>
            </a:p>
          </p:txBody>
        </p:sp>
        <p:grpSp>
          <p:nvGrpSpPr>
            <p:cNvPr id="32" name="Group 31"/>
            <p:cNvGrpSpPr/>
            <p:nvPr/>
          </p:nvGrpSpPr>
          <p:grpSpPr>
            <a:xfrm>
              <a:off x="1610211" y="1441977"/>
              <a:ext cx="838200" cy="1087434"/>
              <a:chOff x="1676400" y="1427166"/>
              <a:chExt cx="838200" cy="1087434"/>
            </a:xfrm>
            <a:effectLst>
              <a:outerShdw blurRad="50800" dist="38100" dir="2700000" algn="tl" rotWithShape="0">
                <a:prstClr val="black">
                  <a:alpha val="40000"/>
                </a:prstClr>
              </a:outerShdw>
            </a:effectLst>
          </p:grpSpPr>
          <p:sp>
            <p:nvSpPr>
              <p:cNvPr id="11" name="Rounded Rectangle 10"/>
              <p:cNvSpPr/>
              <p:nvPr/>
            </p:nvSpPr>
            <p:spPr>
              <a:xfrm>
                <a:off x="1676400" y="1905000"/>
                <a:ext cx="838200" cy="609600"/>
              </a:xfrm>
              <a:prstGeom prst="round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tx1"/>
                    </a:solidFill>
                    <a:cs typeface="Arial" pitchFamily="34" charset="0"/>
                  </a:rPr>
                  <a:t>TCAM &amp;</a:t>
                </a:r>
              </a:p>
              <a:p>
                <a:pPr algn="ctr" eaLnBrk="0" fontAlgn="base" hangingPunct="0">
                  <a:spcBef>
                    <a:spcPct val="0"/>
                  </a:spcBef>
                  <a:spcAft>
                    <a:spcPct val="0"/>
                  </a:spcAft>
                </a:pPr>
                <a:r>
                  <a:rPr lang="en-US" sz="1200" dirty="0" smtClean="0">
                    <a:solidFill>
                      <a:schemeClr val="tx1"/>
                    </a:solidFill>
                    <a:cs typeface="Arial" pitchFamily="34" charset="0"/>
                  </a:rPr>
                  <a:t>BST</a:t>
                </a:r>
              </a:p>
            </p:txBody>
          </p:sp>
          <p:sp>
            <p:nvSpPr>
              <p:cNvPr id="12" name="Bent Arrow 11"/>
              <p:cNvSpPr/>
              <p:nvPr/>
            </p:nvSpPr>
            <p:spPr bwMode="auto">
              <a:xfrm rot="5400000">
                <a:off x="1795376" y="1557424"/>
                <a:ext cx="417450" cy="198203"/>
              </a:xfrm>
              <a:prstGeom prst="bentArrow">
                <a:avLst>
                  <a:gd name="adj1" fmla="val 13317"/>
                  <a:gd name="adj2" fmla="val 18432"/>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sp>
            <p:nvSpPr>
              <p:cNvPr id="13" name="Bent Arrow 12"/>
              <p:cNvSpPr/>
              <p:nvPr/>
            </p:nvSpPr>
            <p:spPr bwMode="auto">
              <a:xfrm>
                <a:off x="2203098" y="1427166"/>
                <a:ext cx="190275" cy="439673"/>
              </a:xfrm>
              <a:prstGeom prst="bentArrow">
                <a:avLst>
                  <a:gd name="adj1" fmla="val 14227"/>
                  <a:gd name="adj2" fmla="val 17668"/>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grpSp>
        <p:grpSp>
          <p:nvGrpSpPr>
            <p:cNvPr id="15" name="Group 14"/>
            <p:cNvGrpSpPr/>
            <p:nvPr/>
          </p:nvGrpSpPr>
          <p:grpSpPr>
            <a:xfrm>
              <a:off x="4309563" y="1441977"/>
              <a:ext cx="838200" cy="1108068"/>
              <a:chOff x="1676400" y="1406532"/>
              <a:chExt cx="838200" cy="1108068"/>
            </a:xfrm>
            <a:effectLst>
              <a:outerShdw blurRad="50800" dist="38100" dir="2700000" algn="tl" rotWithShape="0">
                <a:prstClr val="black">
                  <a:alpha val="40000"/>
                </a:prstClr>
              </a:outerShdw>
            </a:effectLst>
          </p:grpSpPr>
          <p:sp>
            <p:nvSpPr>
              <p:cNvPr id="16" name="Rounded Rectangle 15"/>
              <p:cNvSpPr/>
              <p:nvPr/>
            </p:nvSpPr>
            <p:spPr>
              <a:xfrm>
                <a:off x="1676400" y="1905000"/>
                <a:ext cx="838200" cy="609600"/>
              </a:xfrm>
              <a:prstGeom prst="round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tx1"/>
                    </a:solidFill>
                    <a:cs typeface="Arial" pitchFamily="34" charset="0"/>
                  </a:rPr>
                  <a:t>L2 </a:t>
                </a:r>
              </a:p>
              <a:p>
                <a:pPr algn="ctr" eaLnBrk="0" fontAlgn="base" hangingPunct="0">
                  <a:spcBef>
                    <a:spcPct val="0"/>
                  </a:spcBef>
                  <a:spcAft>
                    <a:spcPct val="0"/>
                  </a:spcAft>
                </a:pPr>
                <a:r>
                  <a:rPr lang="en-US" sz="1200" dirty="0" smtClean="0">
                    <a:solidFill>
                      <a:schemeClr val="tx1"/>
                    </a:solidFill>
                    <a:cs typeface="Arial" pitchFamily="34" charset="0"/>
                  </a:rPr>
                  <a:t>Lookup</a:t>
                </a:r>
              </a:p>
            </p:txBody>
          </p:sp>
          <p:sp>
            <p:nvSpPr>
              <p:cNvPr id="17" name="Bent Arrow 16"/>
              <p:cNvSpPr/>
              <p:nvPr/>
            </p:nvSpPr>
            <p:spPr bwMode="auto">
              <a:xfrm rot="5400000">
                <a:off x="1795376" y="1536790"/>
                <a:ext cx="417450" cy="198203"/>
              </a:xfrm>
              <a:prstGeom prst="bentArrow">
                <a:avLst>
                  <a:gd name="adj1" fmla="val 13317"/>
                  <a:gd name="adj2" fmla="val 18432"/>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sp>
            <p:nvSpPr>
              <p:cNvPr id="18" name="Bent Arrow 17"/>
              <p:cNvSpPr/>
              <p:nvPr/>
            </p:nvSpPr>
            <p:spPr bwMode="auto">
              <a:xfrm>
                <a:off x="2203098" y="1406532"/>
                <a:ext cx="190275" cy="439673"/>
              </a:xfrm>
              <a:prstGeom prst="bentArrow">
                <a:avLst>
                  <a:gd name="adj1" fmla="val 14227"/>
                  <a:gd name="adj2" fmla="val 17668"/>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grpSp>
        <p:grpSp>
          <p:nvGrpSpPr>
            <p:cNvPr id="19" name="Group 18"/>
            <p:cNvGrpSpPr/>
            <p:nvPr/>
          </p:nvGrpSpPr>
          <p:grpSpPr>
            <a:xfrm>
              <a:off x="3409779" y="1441977"/>
              <a:ext cx="838200" cy="1108068"/>
              <a:chOff x="1676400" y="1406532"/>
              <a:chExt cx="838200" cy="1108068"/>
            </a:xfrm>
            <a:effectLst>
              <a:outerShdw blurRad="50800" dist="38100" dir="2700000" algn="tl" rotWithShape="0">
                <a:prstClr val="black">
                  <a:alpha val="40000"/>
                </a:prstClr>
              </a:outerShdw>
            </a:effectLst>
          </p:grpSpPr>
          <p:sp>
            <p:nvSpPr>
              <p:cNvPr id="20" name="Rounded Rectangle 19"/>
              <p:cNvSpPr/>
              <p:nvPr/>
            </p:nvSpPr>
            <p:spPr>
              <a:xfrm>
                <a:off x="1676400" y="1905000"/>
                <a:ext cx="838200" cy="609600"/>
              </a:xfrm>
              <a:prstGeom prst="roundRect">
                <a:avLst/>
              </a:prstGeom>
              <a:solidFill>
                <a:srgbClr val="00B0F0"/>
              </a:solidFill>
              <a:ln>
                <a:solidFill>
                  <a:srgbClr val="0070C0"/>
                </a:solidFill>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bg1"/>
                    </a:solidFill>
                    <a:cs typeface="Arial" pitchFamily="34" charset="0"/>
                  </a:rPr>
                  <a:t>L3 </a:t>
                </a:r>
              </a:p>
              <a:p>
                <a:pPr algn="ctr" eaLnBrk="0" fontAlgn="base" hangingPunct="0">
                  <a:spcBef>
                    <a:spcPct val="0"/>
                  </a:spcBef>
                  <a:spcAft>
                    <a:spcPct val="0"/>
                  </a:spcAft>
                </a:pPr>
                <a:r>
                  <a:rPr lang="en-US" sz="1200" dirty="0" smtClean="0">
                    <a:solidFill>
                      <a:schemeClr val="bg1"/>
                    </a:solidFill>
                    <a:cs typeface="Arial" pitchFamily="34" charset="0"/>
                  </a:rPr>
                  <a:t>Actions</a:t>
                </a:r>
              </a:p>
            </p:txBody>
          </p:sp>
          <p:sp>
            <p:nvSpPr>
              <p:cNvPr id="21" name="Bent Arrow 20"/>
              <p:cNvSpPr/>
              <p:nvPr/>
            </p:nvSpPr>
            <p:spPr bwMode="auto">
              <a:xfrm rot="5400000">
                <a:off x="1795376" y="1536790"/>
                <a:ext cx="417450" cy="198203"/>
              </a:xfrm>
              <a:prstGeom prst="bentArrow">
                <a:avLst>
                  <a:gd name="adj1" fmla="val 13317"/>
                  <a:gd name="adj2" fmla="val 18432"/>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sp>
            <p:nvSpPr>
              <p:cNvPr id="22" name="Bent Arrow 21"/>
              <p:cNvSpPr/>
              <p:nvPr/>
            </p:nvSpPr>
            <p:spPr bwMode="auto">
              <a:xfrm>
                <a:off x="2203098" y="1406532"/>
                <a:ext cx="190275" cy="439673"/>
              </a:xfrm>
              <a:prstGeom prst="bentArrow">
                <a:avLst>
                  <a:gd name="adj1" fmla="val 14227"/>
                  <a:gd name="adj2" fmla="val 17668"/>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grpSp>
        <p:grpSp>
          <p:nvGrpSpPr>
            <p:cNvPr id="23" name="Group 22"/>
            <p:cNvGrpSpPr/>
            <p:nvPr/>
          </p:nvGrpSpPr>
          <p:grpSpPr>
            <a:xfrm>
              <a:off x="5209347" y="1441977"/>
              <a:ext cx="838200" cy="1108068"/>
              <a:chOff x="1676400" y="1406532"/>
              <a:chExt cx="838200" cy="1108068"/>
            </a:xfrm>
            <a:effectLst>
              <a:outerShdw blurRad="50800" dist="38100" dir="2700000" algn="tl" rotWithShape="0">
                <a:prstClr val="black">
                  <a:alpha val="40000"/>
                </a:prstClr>
              </a:outerShdw>
            </a:effectLst>
          </p:grpSpPr>
          <p:sp>
            <p:nvSpPr>
              <p:cNvPr id="24" name="Rounded Rectangle 23"/>
              <p:cNvSpPr/>
              <p:nvPr/>
            </p:nvSpPr>
            <p:spPr>
              <a:xfrm>
                <a:off x="1676400" y="1905000"/>
                <a:ext cx="838200" cy="609600"/>
              </a:xfrm>
              <a:prstGeom prst="round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tx1"/>
                    </a:solidFill>
                    <a:cs typeface="Arial" pitchFamily="34" charset="0"/>
                  </a:rPr>
                  <a:t>Global </a:t>
                </a:r>
              </a:p>
              <a:p>
                <a:pPr algn="ctr" eaLnBrk="0" fontAlgn="base" hangingPunct="0">
                  <a:spcBef>
                    <a:spcPct val="0"/>
                  </a:spcBef>
                  <a:spcAft>
                    <a:spcPct val="0"/>
                  </a:spcAft>
                </a:pPr>
                <a:r>
                  <a:rPr lang="en-US" sz="1200" dirty="0" smtClean="0">
                    <a:solidFill>
                      <a:schemeClr val="tx1"/>
                    </a:solidFill>
                    <a:cs typeface="Arial" pitchFamily="34" charset="0"/>
                  </a:rPr>
                  <a:t>Ports</a:t>
                </a:r>
              </a:p>
            </p:txBody>
          </p:sp>
          <p:sp>
            <p:nvSpPr>
              <p:cNvPr id="25" name="Bent Arrow 24"/>
              <p:cNvSpPr/>
              <p:nvPr/>
            </p:nvSpPr>
            <p:spPr bwMode="auto">
              <a:xfrm rot="5400000">
                <a:off x="1795376" y="1536790"/>
                <a:ext cx="417450" cy="198203"/>
              </a:xfrm>
              <a:prstGeom prst="bentArrow">
                <a:avLst>
                  <a:gd name="adj1" fmla="val 13317"/>
                  <a:gd name="adj2" fmla="val 18432"/>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sp>
            <p:nvSpPr>
              <p:cNvPr id="26" name="Bent Arrow 25"/>
              <p:cNvSpPr/>
              <p:nvPr/>
            </p:nvSpPr>
            <p:spPr bwMode="auto">
              <a:xfrm>
                <a:off x="2203098" y="1406532"/>
                <a:ext cx="190275" cy="439673"/>
              </a:xfrm>
              <a:prstGeom prst="bentArrow">
                <a:avLst>
                  <a:gd name="adj1" fmla="val 14227"/>
                  <a:gd name="adj2" fmla="val 17668"/>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grpSp>
        <p:grpSp>
          <p:nvGrpSpPr>
            <p:cNvPr id="27" name="Group 26"/>
            <p:cNvGrpSpPr/>
            <p:nvPr/>
          </p:nvGrpSpPr>
          <p:grpSpPr>
            <a:xfrm>
              <a:off x="6109131" y="1441977"/>
              <a:ext cx="838200" cy="1108068"/>
              <a:chOff x="1676400" y="1406532"/>
              <a:chExt cx="838200" cy="1108068"/>
            </a:xfrm>
            <a:effectLst>
              <a:outerShdw blurRad="50800" dist="38100" dir="2700000" algn="tl" rotWithShape="0">
                <a:prstClr val="black">
                  <a:alpha val="40000"/>
                </a:prstClr>
              </a:outerShdw>
            </a:effectLst>
          </p:grpSpPr>
          <p:sp>
            <p:nvSpPr>
              <p:cNvPr id="28" name="Rounded Rectangle 27"/>
              <p:cNvSpPr/>
              <p:nvPr/>
            </p:nvSpPr>
            <p:spPr>
              <a:xfrm>
                <a:off x="1676400" y="1905000"/>
                <a:ext cx="838200" cy="609600"/>
              </a:xfrm>
              <a:prstGeom prst="roundRect">
                <a:avLst/>
              </a:prstGeom>
              <a:solidFill>
                <a:srgbClr val="00B0F0"/>
              </a:solidFill>
              <a:ln>
                <a:solidFill>
                  <a:srgbClr val="0070C0"/>
                </a:solidFill>
                <a:headEnd type="none" w="sm" len="sm"/>
                <a:tailEnd type="none" w="sm" len="sm"/>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bg1"/>
                    </a:solidFill>
                    <a:cs typeface="Arial" pitchFamily="34" charset="0"/>
                  </a:rPr>
                  <a:t>Egress</a:t>
                </a:r>
              </a:p>
              <a:p>
                <a:pPr algn="ctr" eaLnBrk="0" fontAlgn="base" hangingPunct="0">
                  <a:spcBef>
                    <a:spcPct val="0"/>
                  </a:spcBef>
                  <a:spcAft>
                    <a:spcPct val="0"/>
                  </a:spcAft>
                </a:pPr>
                <a:r>
                  <a:rPr lang="en-US" sz="1200" dirty="0" smtClean="0">
                    <a:solidFill>
                      <a:schemeClr val="bg1"/>
                    </a:solidFill>
                    <a:cs typeface="Arial" pitchFamily="34" charset="0"/>
                  </a:rPr>
                  <a:t>Actions</a:t>
                </a:r>
              </a:p>
            </p:txBody>
          </p:sp>
          <p:sp>
            <p:nvSpPr>
              <p:cNvPr id="29" name="Bent Arrow 28"/>
              <p:cNvSpPr/>
              <p:nvPr/>
            </p:nvSpPr>
            <p:spPr bwMode="auto">
              <a:xfrm rot="5400000">
                <a:off x="1795376" y="1536790"/>
                <a:ext cx="417450" cy="198203"/>
              </a:xfrm>
              <a:prstGeom prst="bentArrow">
                <a:avLst>
                  <a:gd name="adj1" fmla="val 13317"/>
                  <a:gd name="adj2" fmla="val 18432"/>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sp>
            <p:nvSpPr>
              <p:cNvPr id="30" name="Bent Arrow 29"/>
              <p:cNvSpPr/>
              <p:nvPr/>
            </p:nvSpPr>
            <p:spPr bwMode="auto">
              <a:xfrm>
                <a:off x="2203098" y="1406532"/>
                <a:ext cx="190275" cy="439673"/>
              </a:xfrm>
              <a:prstGeom prst="bentArrow">
                <a:avLst>
                  <a:gd name="adj1" fmla="val 14227"/>
                  <a:gd name="adj2" fmla="val 17668"/>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grpSp>
        <p:sp>
          <p:nvSpPr>
            <p:cNvPr id="31" name="Rounded Rectangle 30"/>
            <p:cNvSpPr/>
            <p:nvPr/>
          </p:nvSpPr>
          <p:spPr>
            <a:xfrm>
              <a:off x="7010400" y="2819400"/>
              <a:ext cx="1524000" cy="533400"/>
            </a:xfrm>
            <a:prstGeom prst="roundRect">
              <a:avLst/>
            </a:prstGeom>
            <a:solidFill>
              <a:srgbClr val="00B0F0"/>
            </a:solidFill>
            <a:ln>
              <a:solidFill>
                <a:srgbClr val="0070C0"/>
              </a:solidFill>
              <a:headEnd type="none"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bg1"/>
                  </a:solidFill>
                  <a:cs typeface="Arial" pitchFamily="34" charset="0"/>
                </a:rPr>
                <a:t>Statistics</a:t>
              </a:r>
            </a:p>
          </p:txBody>
        </p:sp>
        <p:grpSp>
          <p:nvGrpSpPr>
            <p:cNvPr id="33" name="Group 32"/>
            <p:cNvGrpSpPr/>
            <p:nvPr/>
          </p:nvGrpSpPr>
          <p:grpSpPr>
            <a:xfrm>
              <a:off x="2509995" y="1441977"/>
              <a:ext cx="838200" cy="1092378"/>
              <a:chOff x="1633086" y="1481514"/>
              <a:chExt cx="838200" cy="1092378"/>
            </a:xfrm>
            <a:effectLst>
              <a:outerShdw blurRad="50800" dist="38100" dir="2700000" algn="tl" rotWithShape="0">
                <a:prstClr val="black">
                  <a:alpha val="40000"/>
                </a:prstClr>
              </a:outerShdw>
            </a:effectLst>
          </p:grpSpPr>
          <p:sp>
            <p:nvSpPr>
              <p:cNvPr id="34" name="Rounded Rectangle 33"/>
              <p:cNvSpPr/>
              <p:nvPr/>
            </p:nvSpPr>
            <p:spPr>
              <a:xfrm>
                <a:off x="1633086" y="1964292"/>
                <a:ext cx="838200" cy="609600"/>
              </a:xfrm>
              <a:prstGeom prst="round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tx1"/>
                    </a:solidFill>
                    <a:cs typeface="Arial" pitchFamily="34" charset="0"/>
                  </a:rPr>
                  <a:t>Nexthop</a:t>
                </a:r>
                <a:endParaRPr lang="en-US" sz="1200" dirty="0">
                  <a:solidFill>
                    <a:schemeClr val="tx1"/>
                  </a:solidFill>
                  <a:cs typeface="Arial" pitchFamily="34" charset="0"/>
                </a:endParaRPr>
              </a:p>
              <a:p>
                <a:pPr algn="ctr" eaLnBrk="0" fontAlgn="base" hangingPunct="0">
                  <a:spcBef>
                    <a:spcPct val="0"/>
                  </a:spcBef>
                  <a:spcAft>
                    <a:spcPct val="0"/>
                  </a:spcAft>
                </a:pPr>
                <a:r>
                  <a:rPr lang="en-US" sz="1200" dirty="0" smtClean="0">
                    <a:solidFill>
                      <a:schemeClr val="tx1"/>
                    </a:solidFill>
                    <a:cs typeface="Arial" pitchFamily="34" charset="0"/>
                  </a:rPr>
                  <a:t>Table</a:t>
                </a:r>
              </a:p>
            </p:txBody>
          </p:sp>
          <p:sp>
            <p:nvSpPr>
              <p:cNvPr id="35" name="Bent Arrow 34"/>
              <p:cNvSpPr/>
              <p:nvPr/>
            </p:nvSpPr>
            <p:spPr bwMode="auto">
              <a:xfrm rot="5400000">
                <a:off x="1750238" y="1611772"/>
                <a:ext cx="417450" cy="198203"/>
              </a:xfrm>
              <a:prstGeom prst="bentArrow">
                <a:avLst>
                  <a:gd name="adj1" fmla="val 13317"/>
                  <a:gd name="adj2" fmla="val 18432"/>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sp>
            <p:nvSpPr>
              <p:cNvPr id="36" name="Bent Arrow 35"/>
              <p:cNvSpPr/>
              <p:nvPr/>
            </p:nvSpPr>
            <p:spPr bwMode="auto">
              <a:xfrm>
                <a:off x="2157960" y="1481514"/>
                <a:ext cx="190275" cy="439673"/>
              </a:xfrm>
              <a:prstGeom prst="bentArrow">
                <a:avLst>
                  <a:gd name="adj1" fmla="val 14227"/>
                  <a:gd name="adj2" fmla="val 17668"/>
                  <a:gd name="adj3" fmla="val 23013"/>
                  <a:gd name="adj4" fmla="val 52149"/>
                </a:avLst>
              </a:prstGeom>
              <a:solidFill>
                <a:schemeClr val="tx1"/>
              </a:solidFill>
              <a:ln w="9525" cap="flat" cmpd="sng" algn="ctr">
                <a:solidFill>
                  <a:srgbClr val="336600"/>
                </a:solidFill>
                <a:prstDash val="solid"/>
                <a:round/>
                <a:headEnd type="none" w="med" len="med"/>
                <a:tailEnd type="none" w="med" len="med"/>
              </a:ln>
              <a:effectLst/>
            </p:spPr>
            <p:txBody>
              <a:bodyPr wrap="none" anchor="ctr"/>
              <a:lstStyle/>
              <a:p>
                <a:pPr algn="ctr">
                  <a:defRPr/>
                </a:pPr>
                <a:endParaRPr lang="en-US" sz="1600" dirty="0">
                  <a:latin typeface="Helvetica" pitchFamily="-110" charset="0"/>
                  <a:ea typeface="ＭＳ Ｐゴシック" pitchFamily="-111" charset="-128"/>
                  <a:cs typeface="ＭＳ Ｐゴシック" pitchFamily="-111" charset="-128"/>
                </a:endParaRPr>
              </a:p>
            </p:txBody>
          </p:sp>
        </p:grpSp>
        <p:cxnSp>
          <p:nvCxnSpPr>
            <p:cNvPr id="38" name="Straight Arrow Connector 37"/>
            <p:cNvCxnSpPr/>
            <p:nvPr/>
          </p:nvCxnSpPr>
          <p:spPr>
            <a:xfrm>
              <a:off x="1497738" y="1329504"/>
              <a:ext cx="6410961"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497738" y="1441977"/>
              <a:ext cx="6410961"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497738" y="1591941"/>
              <a:ext cx="6410961"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497738" y="1741905"/>
              <a:ext cx="6410961"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7008915" y="1104558"/>
              <a:ext cx="609600" cy="1447800"/>
            </a:xfrm>
            <a:prstGeom prst="roundRect">
              <a:avLst/>
            </a:prstGeom>
            <a:ln>
              <a:headEnd type="none" w="sm" len="sm"/>
              <a:tailEnd type="none" w="sm" len="sm"/>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tx1"/>
                  </a:solidFill>
                  <a:cs typeface="Arial" pitchFamily="34" charset="0"/>
                </a:rPr>
                <a:t>CM &amp;</a:t>
              </a:r>
            </a:p>
            <a:p>
              <a:pPr algn="ctr" eaLnBrk="0" fontAlgn="base" hangingPunct="0">
                <a:spcBef>
                  <a:spcPct val="0"/>
                </a:spcBef>
                <a:spcAft>
                  <a:spcPct val="0"/>
                </a:spcAft>
              </a:pPr>
              <a:r>
                <a:rPr lang="en-US" sz="1200" dirty="0" smtClean="0">
                  <a:solidFill>
                    <a:schemeClr val="tx1"/>
                  </a:solidFill>
                  <a:cs typeface="Arial" pitchFamily="34" charset="0"/>
                </a:rPr>
                <a:t>Sched</a:t>
              </a:r>
            </a:p>
          </p:txBody>
        </p:sp>
        <p:sp>
          <p:nvSpPr>
            <p:cNvPr id="8" name="Rounded Rectangle 7"/>
            <p:cNvSpPr/>
            <p:nvPr/>
          </p:nvSpPr>
          <p:spPr>
            <a:xfrm>
              <a:off x="935373" y="1067067"/>
              <a:ext cx="609600" cy="1447800"/>
            </a:xfrm>
            <a:prstGeom prst="roundRect">
              <a:avLst/>
            </a:prstGeom>
            <a:solidFill>
              <a:srgbClr val="00B0F0"/>
            </a:solidFill>
            <a:ln>
              <a:solidFill>
                <a:srgbClr val="0070C0"/>
              </a:solidFill>
              <a:headEnd type="none"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dirty="0" smtClean="0">
                  <a:solidFill>
                    <a:schemeClr val="bg1"/>
                  </a:solidFill>
                  <a:cs typeface="Arial" pitchFamily="34" charset="0"/>
                </a:rPr>
                <a:t>Parser</a:t>
              </a:r>
            </a:p>
            <a:p>
              <a:pPr algn="ctr" eaLnBrk="0" fontAlgn="base" hangingPunct="0">
                <a:spcBef>
                  <a:spcPct val="0"/>
                </a:spcBef>
                <a:spcAft>
                  <a:spcPct val="0"/>
                </a:spcAft>
              </a:pPr>
              <a:r>
                <a:rPr lang="en-US" sz="1200" dirty="0" smtClean="0">
                  <a:solidFill>
                    <a:schemeClr val="bg1"/>
                  </a:solidFill>
                  <a:cs typeface="Arial" pitchFamily="34" charset="0"/>
                </a:rPr>
                <a:t>Mapper</a:t>
              </a:r>
            </a:p>
          </p:txBody>
        </p:sp>
        <p:cxnSp>
          <p:nvCxnSpPr>
            <p:cNvPr id="44" name="Straight Arrow Connector 43"/>
            <p:cNvCxnSpPr/>
            <p:nvPr/>
          </p:nvCxnSpPr>
          <p:spPr>
            <a:xfrm>
              <a:off x="597954" y="1516959"/>
              <a:ext cx="337419"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555288" y="1516959"/>
              <a:ext cx="337419"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346334" y="2566707"/>
              <a:ext cx="0" cy="22494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208627" y="2566707"/>
              <a:ext cx="0" cy="22494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784689" y="2791653"/>
              <a:ext cx="297492" cy="288015"/>
            </a:xfrm>
            <a:prstGeom prst="roundRect">
              <a:avLst/>
            </a:prstGeom>
            <a:solidFill>
              <a:srgbClr val="00B0F0"/>
            </a:solidFill>
            <a:ln>
              <a:solidFill>
                <a:srgbClr val="0070C0"/>
              </a:solidFill>
              <a:headEnd type="none"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200" dirty="0" smtClean="0">
                <a:solidFill>
                  <a:schemeClr val="bg1"/>
                </a:solidFill>
                <a:cs typeface="Arial" pitchFamily="34" charset="0"/>
              </a:endParaRPr>
            </a:p>
          </p:txBody>
        </p:sp>
        <p:sp>
          <p:nvSpPr>
            <p:cNvPr id="51" name="Rounded Rectangle 50"/>
            <p:cNvSpPr/>
            <p:nvPr/>
          </p:nvSpPr>
          <p:spPr>
            <a:xfrm>
              <a:off x="1835157" y="2791653"/>
              <a:ext cx="262437" cy="262437"/>
            </a:xfrm>
            <a:prstGeom prst="roundRect">
              <a:avLst/>
            </a:prstGeom>
            <a:ln>
              <a:headEnd type="none" w="sm" len="sm"/>
              <a:tailEnd type="none" w="sm" len="sm"/>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200" dirty="0" smtClean="0">
                <a:solidFill>
                  <a:schemeClr val="tx1"/>
                </a:solidFill>
                <a:cs typeface="Arial" pitchFamily="34" charset="0"/>
              </a:endParaRPr>
            </a:p>
          </p:txBody>
        </p:sp>
        <p:sp>
          <p:nvSpPr>
            <p:cNvPr id="52" name="TextBox 51"/>
            <p:cNvSpPr txBox="1"/>
            <p:nvPr/>
          </p:nvSpPr>
          <p:spPr>
            <a:xfrm>
              <a:off x="1910139" y="1017907"/>
              <a:ext cx="800219" cy="369332"/>
            </a:xfrm>
            <a:prstGeom prst="rect">
              <a:avLst/>
            </a:prstGeom>
            <a:noFill/>
          </p:spPr>
          <p:txBody>
            <a:bodyPr wrap="none" rtlCol="0">
              <a:spAutoFit/>
            </a:bodyPr>
            <a:lstStyle/>
            <a:p>
              <a:r>
                <a:rPr lang="en-US" sz="1200" dirty="0" smtClean="0"/>
                <a:t>Channels</a:t>
              </a:r>
              <a:endParaRPr lang="en-US" sz="1200" dirty="0"/>
            </a:p>
          </p:txBody>
        </p:sp>
        <p:sp>
          <p:nvSpPr>
            <p:cNvPr id="53" name="TextBox 52"/>
            <p:cNvSpPr txBox="1"/>
            <p:nvPr/>
          </p:nvSpPr>
          <p:spPr>
            <a:xfrm>
              <a:off x="223044" y="1554450"/>
              <a:ext cx="676788" cy="369332"/>
            </a:xfrm>
            <a:prstGeom prst="rect">
              <a:avLst/>
            </a:prstGeom>
            <a:noFill/>
          </p:spPr>
          <p:txBody>
            <a:bodyPr wrap="none" rtlCol="0">
              <a:spAutoFit/>
            </a:bodyPr>
            <a:lstStyle/>
            <a:p>
              <a:r>
                <a:rPr lang="en-US" sz="1200" dirty="0" smtClean="0"/>
                <a:t>Header</a:t>
              </a:r>
              <a:endParaRPr lang="en-US" sz="1200" dirty="0"/>
            </a:p>
          </p:txBody>
        </p:sp>
        <p:sp>
          <p:nvSpPr>
            <p:cNvPr id="54" name="TextBox 53"/>
            <p:cNvSpPr txBox="1"/>
            <p:nvPr/>
          </p:nvSpPr>
          <p:spPr>
            <a:xfrm>
              <a:off x="2097594" y="2791653"/>
              <a:ext cx="1120500" cy="369332"/>
            </a:xfrm>
            <a:prstGeom prst="rect">
              <a:avLst/>
            </a:prstGeom>
            <a:noFill/>
          </p:spPr>
          <p:txBody>
            <a:bodyPr wrap="none" rtlCol="0">
              <a:spAutoFit/>
            </a:bodyPr>
            <a:lstStyle/>
            <a:p>
              <a:r>
                <a:rPr lang="en-US" sz="1200" dirty="0" smtClean="0"/>
                <a:t>Atomic Tables</a:t>
              </a:r>
              <a:endParaRPr lang="en-US" sz="1200" dirty="0"/>
            </a:p>
          </p:txBody>
        </p:sp>
        <p:sp>
          <p:nvSpPr>
            <p:cNvPr id="55" name="TextBox 54"/>
            <p:cNvSpPr txBox="1"/>
            <p:nvPr/>
          </p:nvSpPr>
          <p:spPr>
            <a:xfrm>
              <a:off x="4084617" y="2791653"/>
              <a:ext cx="1459054" cy="369332"/>
            </a:xfrm>
            <a:prstGeom prst="rect">
              <a:avLst/>
            </a:prstGeom>
            <a:noFill/>
          </p:spPr>
          <p:txBody>
            <a:bodyPr wrap="none" rtlCol="0">
              <a:spAutoFit/>
            </a:bodyPr>
            <a:lstStyle/>
            <a:p>
              <a:r>
                <a:rPr lang="en-US" sz="1200" dirty="0" smtClean="0"/>
                <a:t>Configurable Logic</a:t>
              </a:r>
              <a:endParaRPr lang="en-US" sz="1200" dirty="0"/>
            </a:p>
          </p:txBody>
        </p:sp>
      </p:grpSp>
      <p:sp>
        <p:nvSpPr>
          <p:cNvPr id="90" name="TextBox 89"/>
          <p:cNvSpPr txBox="1"/>
          <p:nvPr/>
        </p:nvSpPr>
        <p:spPr>
          <a:xfrm>
            <a:off x="1385265" y="3921427"/>
            <a:ext cx="1229696" cy="276999"/>
          </a:xfrm>
          <a:prstGeom prst="rect">
            <a:avLst/>
          </a:prstGeom>
          <a:noFill/>
        </p:spPr>
        <p:txBody>
          <a:bodyPr wrap="none" rtlCol="0">
            <a:spAutoFit/>
          </a:bodyPr>
          <a:lstStyle/>
          <a:p>
            <a:r>
              <a:rPr lang="en-US" sz="1200" dirty="0" smtClean="0"/>
              <a:t>Multiple Stages</a:t>
            </a:r>
            <a:endParaRPr lang="en-US" sz="1200" dirty="0"/>
          </a:p>
        </p:txBody>
      </p:sp>
      <p:grpSp>
        <p:nvGrpSpPr>
          <p:cNvPr id="3" name="Group 2"/>
          <p:cNvGrpSpPr/>
          <p:nvPr/>
        </p:nvGrpSpPr>
        <p:grpSpPr>
          <a:xfrm>
            <a:off x="747918" y="2656105"/>
            <a:ext cx="2774334" cy="1124729"/>
            <a:chOff x="747918" y="3541473"/>
            <a:chExt cx="2774334" cy="1499639"/>
          </a:xfrm>
        </p:grpSpPr>
        <p:sp>
          <p:nvSpPr>
            <p:cNvPr id="76" name="Rectangular Callout 75"/>
            <p:cNvSpPr>
              <a:spLocks noChangeArrowheads="1"/>
            </p:cNvSpPr>
            <p:nvPr/>
          </p:nvSpPr>
          <p:spPr bwMode="auto">
            <a:xfrm>
              <a:off x="749171" y="3541473"/>
              <a:ext cx="2567545" cy="1499639"/>
            </a:xfrm>
            <a:prstGeom prst="wedgeRectCallout">
              <a:avLst>
                <a:gd name="adj1" fmla="val -33727"/>
                <a:gd name="adj2" fmla="val -118176"/>
              </a:avLst>
            </a:prstGeom>
            <a:solidFill>
              <a:srgbClr val="0070C0"/>
            </a:solidFill>
            <a:ln w="6350">
              <a:solidFill>
                <a:srgbClr val="00B0F0"/>
              </a:solidFill>
              <a:round/>
              <a:headEnd/>
              <a:tailEnd/>
            </a:ln>
            <a:effectLst>
              <a:outerShdw blurRad="127000" dist="12700" dir="2700000" algn="tl" rotWithShape="0">
                <a:srgbClr val="808080">
                  <a:alpha val="50000"/>
                </a:srgbClr>
              </a:outerShdw>
            </a:effectLst>
          </p:spPr>
          <p:txBody>
            <a:bodyPr/>
            <a:lstStyle/>
            <a:p>
              <a:pPr>
                <a:defRPr/>
              </a:pPr>
              <a:endParaRPr lang="en-US" sz="1200" b="0" dirty="0">
                <a:ea typeface="ＭＳ Ｐゴシック" charset="-128"/>
                <a:cs typeface="ＭＳ Ｐゴシック" charset="-128"/>
              </a:endParaRPr>
            </a:p>
          </p:txBody>
        </p:sp>
        <p:sp>
          <p:nvSpPr>
            <p:cNvPr id="78" name="Trapezoid 122"/>
            <p:cNvSpPr>
              <a:spLocks noChangeArrowheads="1"/>
            </p:cNvSpPr>
            <p:nvPr/>
          </p:nvSpPr>
          <p:spPr bwMode="auto">
            <a:xfrm rot="5400000">
              <a:off x="2508435" y="3703630"/>
              <a:ext cx="767887" cy="652644"/>
            </a:xfrm>
            <a:custGeom>
              <a:avLst/>
              <a:gdLst>
                <a:gd name="T0" fmla="*/ 472281 w 944562"/>
                <a:gd name="T1" fmla="*/ 0 h 866757"/>
                <a:gd name="T2" fmla="*/ 128007 w 944562"/>
                <a:gd name="T3" fmla="*/ 433379 h 866757"/>
                <a:gd name="T4" fmla="*/ 472281 w 944562"/>
                <a:gd name="T5" fmla="*/ 866757 h 866757"/>
                <a:gd name="T6" fmla="*/ 816555 w 944562"/>
                <a:gd name="T7" fmla="*/ 433379 h 866757"/>
                <a:gd name="T8" fmla="*/ 3 60000 65536"/>
                <a:gd name="T9" fmla="*/ 2 60000 65536"/>
                <a:gd name="T10" fmla="*/ 1 60000 65536"/>
                <a:gd name="T11" fmla="*/ 0 60000 65536"/>
                <a:gd name="T12" fmla="*/ 170676 w 944562"/>
                <a:gd name="T13" fmla="*/ 156617 h 866757"/>
                <a:gd name="T14" fmla="*/ 773886 w 944562"/>
                <a:gd name="T15" fmla="*/ 866757 h 866757"/>
              </a:gdLst>
              <a:ahLst/>
              <a:cxnLst>
                <a:cxn ang="T8">
                  <a:pos x="T0" y="T1"/>
                </a:cxn>
                <a:cxn ang="T9">
                  <a:pos x="T2" y="T3"/>
                </a:cxn>
                <a:cxn ang="T10">
                  <a:pos x="T4" y="T5"/>
                </a:cxn>
                <a:cxn ang="T11">
                  <a:pos x="T6" y="T7"/>
                </a:cxn>
              </a:cxnLst>
              <a:rect l="T12" t="T13" r="T14" b="T15"/>
              <a:pathLst>
                <a:path w="944562" h="866757">
                  <a:moveTo>
                    <a:pt x="0" y="866757"/>
                  </a:moveTo>
                  <a:lnTo>
                    <a:pt x="256014" y="0"/>
                  </a:lnTo>
                  <a:lnTo>
                    <a:pt x="688548" y="0"/>
                  </a:lnTo>
                  <a:lnTo>
                    <a:pt x="944562" y="866757"/>
                  </a:lnTo>
                  <a:close/>
                </a:path>
              </a:pathLst>
            </a:custGeom>
            <a:solidFill>
              <a:srgbClr val="33CCCC"/>
            </a:solidFill>
            <a:ln w="9525">
              <a:solidFill>
                <a:srgbClr val="00B0F0"/>
              </a:solidFill>
              <a:miter lim="800000"/>
              <a:headEnd/>
              <a:tailEnd/>
            </a:ln>
            <a:effectLst>
              <a:outerShdw blurRad="40000" dist="20000" dir="5400000" rotWithShape="0">
                <a:srgbClr val="808080">
                  <a:alpha val="37999"/>
                </a:srgbClr>
              </a:outerShdw>
            </a:effectLst>
          </p:spPr>
          <p:txBody>
            <a:bodyPr wrap="none" anchor="ctr"/>
            <a:lstStyle/>
            <a:p>
              <a:pPr algn="ctr">
                <a:defRPr/>
              </a:pPr>
              <a:endParaRPr lang="en-US" sz="1600" dirty="0">
                <a:latin typeface="+mn-lt"/>
                <a:ea typeface="ＭＳ Ｐゴシック" charset="-128"/>
                <a:cs typeface="ＭＳ Ｐゴシック" charset="-128"/>
              </a:endParaRPr>
            </a:p>
          </p:txBody>
        </p:sp>
        <p:sp>
          <p:nvSpPr>
            <p:cNvPr id="79" name="TextBox 123"/>
            <p:cNvSpPr txBox="1">
              <a:spLocks noChangeArrowheads="1"/>
            </p:cNvSpPr>
            <p:nvPr/>
          </p:nvSpPr>
          <p:spPr bwMode="auto">
            <a:xfrm>
              <a:off x="2502025" y="3758086"/>
              <a:ext cx="7553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pitchFamily="34" charset="-128"/>
                </a:defRPr>
              </a:lvl1pPr>
              <a:lvl2pPr marL="37931725" indent="-37474525" eaLnBrk="0" hangingPunct="0">
                <a:defRPr sz="2000" b="1">
                  <a:solidFill>
                    <a:schemeClr val="tx1"/>
                  </a:solidFill>
                  <a:latin typeface="Helvetica" charset="0"/>
                  <a:ea typeface="ＭＳ Ｐゴシック" pitchFamily="34" charset="-128"/>
                </a:defRPr>
              </a:lvl2pPr>
              <a:lvl3pPr eaLnBrk="0" hangingPunct="0">
                <a:defRPr sz="2000" b="1">
                  <a:solidFill>
                    <a:schemeClr val="tx1"/>
                  </a:solidFill>
                  <a:latin typeface="Helvetica" charset="0"/>
                  <a:ea typeface="ＭＳ Ｐゴシック" pitchFamily="34" charset="-128"/>
                </a:defRPr>
              </a:lvl3pPr>
              <a:lvl4pPr eaLnBrk="0" hangingPunct="0">
                <a:defRPr sz="2000" b="1">
                  <a:solidFill>
                    <a:schemeClr val="tx1"/>
                  </a:solidFill>
                  <a:latin typeface="Helvetica" charset="0"/>
                  <a:ea typeface="ＭＳ Ｐゴシック" pitchFamily="34" charset="-128"/>
                </a:defRPr>
              </a:lvl4pPr>
              <a:lvl5pPr eaLnBrk="0" hangingPunct="0">
                <a:defRPr sz="2000" b="1">
                  <a:solidFill>
                    <a:schemeClr val="tx1"/>
                  </a:solidFill>
                  <a:latin typeface="Helvetica" charset="0"/>
                  <a:ea typeface="ＭＳ Ｐゴシック" pitchFamily="34" charset="-128"/>
                </a:defRPr>
              </a:lvl5pPr>
              <a:lvl6pPr marL="457200" eaLnBrk="0" fontAlgn="base" hangingPunct="0">
                <a:spcBef>
                  <a:spcPct val="0"/>
                </a:spcBef>
                <a:spcAft>
                  <a:spcPct val="0"/>
                </a:spcAft>
                <a:defRPr sz="2000" b="1">
                  <a:solidFill>
                    <a:schemeClr val="tx1"/>
                  </a:solidFill>
                  <a:latin typeface="Helvetica" charset="0"/>
                  <a:ea typeface="ＭＳ Ｐゴシック" pitchFamily="34" charset="-128"/>
                </a:defRPr>
              </a:lvl6pPr>
              <a:lvl7pPr marL="914400" eaLnBrk="0" fontAlgn="base" hangingPunct="0">
                <a:spcBef>
                  <a:spcPct val="0"/>
                </a:spcBef>
                <a:spcAft>
                  <a:spcPct val="0"/>
                </a:spcAft>
                <a:defRPr sz="2000" b="1">
                  <a:solidFill>
                    <a:schemeClr val="tx1"/>
                  </a:solidFill>
                  <a:latin typeface="Helvetica" charset="0"/>
                  <a:ea typeface="ＭＳ Ｐゴシック" pitchFamily="34" charset="-128"/>
                </a:defRPr>
              </a:lvl7pPr>
              <a:lvl8pPr marL="1371600" eaLnBrk="0" fontAlgn="base" hangingPunct="0">
                <a:spcBef>
                  <a:spcPct val="0"/>
                </a:spcBef>
                <a:spcAft>
                  <a:spcPct val="0"/>
                </a:spcAft>
                <a:defRPr sz="2000" b="1">
                  <a:solidFill>
                    <a:schemeClr val="tx1"/>
                  </a:solidFill>
                  <a:latin typeface="Helvetica" charset="0"/>
                  <a:ea typeface="ＭＳ Ｐゴシック" pitchFamily="34" charset="-128"/>
                </a:defRPr>
              </a:lvl8pPr>
              <a:lvl9pPr marL="1828800" eaLnBrk="0" fontAlgn="base" hangingPunct="0">
                <a:spcBef>
                  <a:spcPct val="0"/>
                </a:spcBef>
                <a:spcAft>
                  <a:spcPct val="0"/>
                </a:spcAft>
                <a:defRPr sz="2000" b="1">
                  <a:solidFill>
                    <a:schemeClr val="tx1"/>
                  </a:solidFill>
                  <a:latin typeface="Helvetica" charset="0"/>
                  <a:ea typeface="ＭＳ Ｐゴシック" pitchFamily="34" charset="-128"/>
                </a:defRPr>
              </a:lvl9pPr>
            </a:lstStyle>
            <a:p>
              <a:pPr algn="ctr" eaLnBrk="1" hangingPunct="1"/>
              <a:r>
                <a:rPr lang="en-US" sz="900" dirty="0"/>
                <a:t>Mux &amp;</a:t>
              </a:r>
            </a:p>
            <a:p>
              <a:pPr algn="ctr" eaLnBrk="1" hangingPunct="1"/>
              <a:r>
                <a:rPr lang="en-US" sz="900" dirty="0"/>
                <a:t>Transform</a:t>
              </a:r>
            </a:p>
          </p:txBody>
        </p:sp>
        <p:cxnSp>
          <p:nvCxnSpPr>
            <p:cNvPr id="80" name="Straight Arrow Connector 79"/>
            <p:cNvCxnSpPr>
              <a:cxnSpLocks noChangeShapeType="1"/>
            </p:cNvCxnSpPr>
            <p:nvPr/>
          </p:nvCxnSpPr>
          <p:spPr bwMode="auto">
            <a:xfrm>
              <a:off x="1374323" y="4664266"/>
              <a:ext cx="304806" cy="0"/>
            </a:xfrm>
            <a:prstGeom prst="straightConnector1">
              <a:avLst/>
            </a:prstGeom>
            <a:noFill/>
            <a:ln w="28575">
              <a:solidFill>
                <a:srgbClr val="FFFFFF"/>
              </a:solidFill>
              <a:round/>
              <a:headEnd/>
              <a:tailEnd type="arrow" w="med" len="med"/>
            </a:ln>
            <a:effectLst>
              <a:outerShdw blurRad="40000" dist="23000" dir="5400000" rotWithShape="0">
                <a:srgbClr val="808080">
                  <a:alpha val="34999"/>
                </a:srgbClr>
              </a:outerShdw>
            </a:effectLst>
          </p:spPr>
        </p:cxnSp>
        <p:grpSp>
          <p:nvGrpSpPr>
            <p:cNvPr id="81" name="Group 131"/>
            <p:cNvGrpSpPr>
              <a:grpSpLocks/>
            </p:cNvGrpSpPr>
            <p:nvPr/>
          </p:nvGrpSpPr>
          <p:grpSpPr bwMode="auto">
            <a:xfrm>
              <a:off x="747918" y="3888636"/>
              <a:ext cx="1787040" cy="292958"/>
              <a:chOff x="716411" y="2174426"/>
              <a:chExt cx="8490077" cy="361205"/>
            </a:xfrm>
          </p:grpSpPr>
          <p:cxnSp>
            <p:nvCxnSpPr>
              <p:cNvPr id="86" name="Straight Arrow Connector 85"/>
              <p:cNvCxnSpPr/>
              <p:nvPr/>
            </p:nvCxnSpPr>
            <p:spPr bwMode="auto">
              <a:xfrm>
                <a:off x="716683" y="2414699"/>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87" name="Straight Arrow Connector 86"/>
              <p:cNvCxnSpPr/>
              <p:nvPr/>
            </p:nvCxnSpPr>
            <p:spPr bwMode="auto">
              <a:xfrm>
                <a:off x="716683" y="2534040"/>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88" name="Straight Arrow Connector 87"/>
              <p:cNvCxnSpPr/>
              <p:nvPr/>
            </p:nvCxnSpPr>
            <p:spPr bwMode="auto">
              <a:xfrm>
                <a:off x="716683" y="2174426"/>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89" name="Straight Arrow Connector 88"/>
              <p:cNvCxnSpPr/>
              <p:nvPr/>
            </p:nvCxnSpPr>
            <p:spPr bwMode="auto">
              <a:xfrm>
                <a:off x="716683" y="2293767"/>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grpSp>
        <p:sp>
          <p:nvSpPr>
            <p:cNvPr id="82" name="Freeform 81"/>
            <p:cNvSpPr>
              <a:spLocks noChangeArrowheads="1"/>
            </p:cNvSpPr>
            <p:nvPr/>
          </p:nvSpPr>
          <p:spPr bwMode="auto">
            <a:xfrm>
              <a:off x="2270812" y="4358402"/>
              <a:ext cx="600050" cy="301993"/>
            </a:xfrm>
            <a:custGeom>
              <a:avLst/>
              <a:gdLst>
                <a:gd name="T0" fmla="*/ 0 w 708031"/>
                <a:gd name="T1" fmla="*/ 371475 h 348379"/>
                <a:gd name="T2" fmla="*/ 796908 w 708031"/>
                <a:gd name="T3" fmla="*/ 371475 h 348379"/>
                <a:gd name="T4" fmla="*/ 796908 w 708031"/>
                <a:gd name="T5" fmla="*/ 0 h 348379"/>
                <a:gd name="T6" fmla="*/ 0 60000 65536"/>
                <a:gd name="T7" fmla="*/ 0 60000 65536"/>
                <a:gd name="T8" fmla="*/ 0 60000 65536"/>
                <a:gd name="T9" fmla="*/ 0 w 708031"/>
                <a:gd name="T10" fmla="*/ 0 h 348379"/>
                <a:gd name="T11" fmla="*/ 708031 w 708031"/>
                <a:gd name="T12" fmla="*/ 348379 h 348379"/>
              </a:gdLst>
              <a:ahLst/>
              <a:cxnLst>
                <a:cxn ang="T6">
                  <a:pos x="T0" y="T1"/>
                </a:cxn>
                <a:cxn ang="T7">
                  <a:pos x="T2" y="T3"/>
                </a:cxn>
                <a:cxn ang="T8">
                  <a:pos x="T4" y="T5"/>
                </a:cxn>
              </a:cxnLst>
              <a:rect l="T9" t="T10" r="T11" b="T12"/>
              <a:pathLst>
                <a:path w="708031" h="348379">
                  <a:moveTo>
                    <a:pt x="0" y="348379"/>
                  </a:moveTo>
                  <a:lnTo>
                    <a:pt x="708031" y="348379"/>
                  </a:lnTo>
                  <a:lnTo>
                    <a:pt x="708031" y="0"/>
                  </a:lnTo>
                </a:path>
              </a:pathLst>
            </a:custGeom>
            <a:noFill/>
            <a:ln w="28575">
              <a:solidFill>
                <a:srgbClr val="FFFFFF"/>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wrap="none" anchor="ctr"/>
            <a:lstStyle/>
            <a:p>
              <a:pPr algn="ctr">
                <a:defRPr/>
              </a:pPr>
              <a:endParaRPr lang="en-US" sz="1600" dirty="0">
                <a:solidFill>
                  <a:srgbClr val="FFFFFF"/>
                </a:solidFill>
                <a:latin typeface="+mn-lt"/>
                <a:ea typeface="ＭＳ Ｐゴシック" charset="-128"/>
                <a:cs typeface="ＭＳ Ｐゴシック" charset="-128"/>
              </a:endParaRPr>
            </a:p>
          </p:txBody>
        </p:sp>
        <p:sp>
          <p:nvSpPr>
            <p:cNvPr id="83" name="Rectangle 82"/>
            <p:cNvSpPr>
              <a:spLocks noChangeArrowheads="1"/>
            </p:cNvSpPr>
            <p:nvPr/>
          </p:nvSpPr>
          <p:spPr bwMode="auto">
            <a:xfrm>
              <a:off x="879461" y="4443580"/>
              <a:ext cx="590487" cy="443955"/>
            </a:xfrm>
            <a:prstGeom prst="rect">
              <a:avLst/>
            </a:prstGeom>
            <a:solidFill>
              <a:srgbClr val="33CCCC"/>
            </a:solidFill>
            <a:ln w="9525">
              <a:solidFill>
                <a:srgbClr val="00B0F0"/>
              </a:solidFill>
              <a:miter lim="800000"/>
              <a:headEnd/>
              <a:tailEnd/>
            </a:ln>
            <a:effectLst>
              <a:outerShdw blurRad="40000" dist="20000" dir="5400000" rotWithShape="0">
                <a:srgbClr val="808080">
                  <a:alpha val="37999"/>
                </a:srgbClr>
              </a:outerShdw>
            </a:effectLst>
          </p:spPr>
          <p:txBody>
            <a:bodyPr wrap="none" anchor="ctr"/>
            <a:lstStyle/>
            <a:p>
              <a:pPr algn="ctr">
                <a:defRPr/>
              </a:pPr>
              <a:r>
                <a:rPr lang="en-US" sz="1050" dirty="0">
                  <a:latin typeface="+mn-lt"/>
                  <a:ea typeface="ＭＳ Ｐゴシック" charset="-128"/>
                  <a:cs typeface="ＭＳ Ｐゴシック" charset="-128"/>
                </a:rPr>
                <a:t>CAM</a:t>
              </a:r>
            </a:p>
          </p:txBody>
        </p:sp>
        <p:sp>
          <p:nvSpPr>
            <p:cNvPr id="84" name="Rectangle 83"/>
            <p:cNvSpPr>
              <a:spLocks noChangeArrowheads="1"/>
            </p:cNvSpPr>
            <p:nvPr/>
          </p:nvSpPr>
          <p:spPr bwMode="auto">
            <a:xfrm>
              <a:off x="1712598" y="4439708"/>
              <a:ext cx="590487" cy="443955"/>
            </a:xfrm>
            <a:prstGeom prst="rect">
              <a:avLst/>
            </a:prstGeom>
            <a:solidFill>
              <a:srgbClr val="33CCCC"/>
            </a:solidFill>
            <a:ln w="9525">
              <a:solidFill>
                <a:srgbClr val="00B0F0"/>
              </a:solidFill>
              <a:miter lim="800000"/>
              <a:headEnd/>
              <a:tailEnd/>
            </a:ln>
            <a:effectLst>
              <a:outerShdw blurRad="40000" dist="20000" dir="5400000" rotWithShape="0">
                <a:srgbClr val="808080">
                  <a:alpha val="37999"/>
                </a:srgbClr>
              </a:outerShdw>
            </a:effectLst>
          </p:spPr>
          <p:txBody>
            <a:bodyPr wrap="none" anchor="ctr"/>
            <a:lstStyle/>
            <a:p>
              <a:pPr algn="ctr">
                <a:defRPr/>
              </a:pPr>
              <a:r>
                <a:rPr lang="en-US" sz="1050" dirty="0" smtClean="0">
                  <a:latin typeface="+mn-lt"/>
                  <a:ea typeface="ＭＳ Ｐゴシック" charset="-128"/>
                  <a:cs typeface="ＭＳ Ｐゴシック" charset="-128"/>
                </a:rPr>
                <a:t>Action</a:t>
              </a:r>
            </a:p>
            <a:p>
              <a:pPr algn="ctr">
                <a:defRPr/>
              </a:pPr>
              <a:r>
                <a:rPr lang="en-US" sz="1050" dirty="0" smtClean="0">
                  <a:latin typeface="+mn-lt"/>
                  <a:ea typeface="ＭＳ Ｐゴシック" charset="-128"/>
                  <a:cs typeface="ＭＳ Ｐゴシック" charset="-128"/>
                </a:rPr>
                <a:t>RAM</a:t>
              </a:r>
              <a:endParaRPr lang="en-US" sz="1050" dirty="0">
                <a:latin typeface="+mn-lt"/>
                <a:ea typeface="ＭＳ Ｐゴシック" charset="-128"/>
                <a:cs typeface="ＭＳ Ｐゴシック" charset="-128"/>
              </a:endParaRPr>
            </a:p>
          </p:txBody>
        </p:sp>
        <p:sp>
          <p:nvSpPr>
            <p:cNvPr id="85" name="Bent Arrow 84"/>
            <p:cNvSpPr/>
            <p:nvPr/>
          </p:nvSpPr>
          <p:spPr bwMode="auto">
            <a:xfrm rot="5400000">
              <a:off x="948218" y="4117857"/>
              <a:ext cx="339419" cy="149415"/>
            </a:xfrm>
            <a:prstGeom prst="bentArrow">
              <a:avLst>
                <a:gd name="adj1" fmla="val 13317"/>
                <a:gd name="adj2" fmla="val 18432"/>
                <a:gd name="adj3" fmla="val 23013"/>
                <a:gd name="adj4" fmla="val 52149"/>
              </a:avLst>
            </a:prstGeom>
            <a:solidFill>
              <a:schemeClr val="tx1"/>
            </a:solidFill>
            <a:ln w="9525" cap="flat" cmpd="sng" algn="ctr">
              <a:noFill/>
              <a:prstDash val="solid"/>
              <a:round/>
              <a:headEnd type="none" w="med" len="med"/>
              <a:tailEnd type="none" w="med" len="med"/>
            </a:ln>
            <a:effectLst/>
          </p:spPr>
          <p:txBody>
            <a:bodyPr wrap="none" anchor="ctr"/>
            <a:lstStyle/>
            <a:p>
              <a:pPr algn="ctr">
                <a:defRPr/>
              </a:pPr>
              <a:endParaRPr lang="en-US" sz="1600" dirty="0">
                <a:ea typeface="ＭＳ Ｐゴシック" charset="-128"/>
                <a:cs typeface="ＭＳ Ｐゴシック" charset="-128"/>
              </a:endParaRPr>
            </a:p>
          </p:txBody>
        </p:sp>
        <p:grpSp>
          <p:nvGrpSpPr>
            <p:cNvPr id="91" name="Group 131"/>
            <p:cNvGrpSpPr>
              <a:grpSpLocks/>
            </p:cNvGrpSpPr>
            <p:nvPr/>
          </p:nvGrpSpPr>
          <p:grpSpPr bwMode="auto">
            <a:xfrm>
              <a:off x="3184833" y="3916383"/>
              <a:ext cx="337419" cy="292958"/>
              <a:chOff x="716411" y="2174426"/>
              <a:chExt cx="8490077" cy="361205"/>
            </a:xfrm>
          </p:grpSpPr>
          <p:cxnSp>
            <p:nvCxnSpPr>
              <p:cNvPr id="92" name="Straight Arrow Connector 91"/>
              <p:cNvCxnSpPr/>
              <p:nvPr/>
            </p:nvCxnSpPr>
            <p:spPr bwMode="auto">
              <a:xfrm>
                <a:off x="716683" y="2414699"/>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93" name="Straight Arrow Connector 92"/>
              <p:cNvCxnSpPr/>
              <p:nvPr/>
            </p:nvCxnSpPr>
            <p:spPr bwMode="auto">
              <a:xfrm>
                <a:off x="716683" y="2534040"/>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94" name="Straight Arrow Connector 93"/>
              <p:cNvCxnSpPr/>
              <p:nvPr/>
            </p:nvCxnSpPr>
            <p:spPr bwMode="auto">
              <a:xfrm>
                <a:off x="716683" y="2174426"/>
                <a:ext cx="8489898" cy="159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cxnSp>
            <p:nvCxnSpPr>
              <p:cNvPr id="95" name="Straight Arrow Connector 94"/>
              <p:cNvCxnSpPr/>
              <p:nvPr/>
            </p:nvCxnSpPr>
            <p:spPr bwMode="auto">
              <a:xfrm>
                <a:off x="716683" y="2293767"/>
                <a:ext cx="8489898" cy="1592"/>
              </a:xfrm>
              <a:prstGeom prst="straightConnector1">
                <a:avLst/>
              </a:prstGeom>
              <a:ln w="12700" cap="flat" cmpd="sng" algn="ctr">
                <a:solidFill>
                  <a:schemeClr val="tx1"/>
                </a:solidFill>
                <a:prstDash val="solid"/>
                <a:round/>
                <a:headEnd type="none" w="med" len="med"/>
                <a:tailEnd type="arrow" w="med" len="med"/>
              </a:ln>
              <a:effectLst/>
            </p:spPr>
            <p:style>
              <a:lnRef idx="2">
                <a:schemeClr val="accent3"/>
              </a:lnRef>
              <a:fillRef idx="0">
                <a:schemeClr val="accent3"/>
              </a:fillRef>
              <a:effectRef idx="1">
                <a:schemeClr val="accent3"/>
              </a:effectRef>
              <a:fontRef idx="minor">
                <a:schemeClr val="tx1"/>
              </a:fontRef>
            </p:style>
          </p:cxnSp>
        </p:grpSp>
      </p:grpSp>
    </p:spTree>
    <p:extLst>
      <p:ext uri="{BB962C8B-B14F-4D97-AF65-F5344CB8AC3E}">
        <p14:creationId xmlns:p14="http://schemas.microsoft.com/office/powerpoint/2010/main" val="258055818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7" name="Straight Connector 1436"/>
          <p:cNvCxnSpPr>
            <a:stCxn id="73" idx="2"/>
            <a:endCxn id="67" idx="0"/>
          </p:cNvCxnSpPr>
          <p:nvPr/>
        </p:nvCxnSpPr>
        <p:spPr>
          <a:xfrm flipH="1" flipV="1">
            <a:off x="3466155" y="1119418"/>
            <a:ext cx="1425202" cy="557041"/>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3" name="Straight Connector 12"/>
          <p:cNvCxnSpPr>
            <a:stCxn id="63" idx="2"/>
            <a:endCxn id="1168" idx="2"/>
          </p:cNvCxnSpPr>
          <p:nvPr/>
        </p:nvCxnSpPr>
        <p:spPr>
          <a:xfrm flipV="1">
            <a:off x="2830077" y="1124924"/>
            <a:ext cx="1773484" cy="551535"/>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4" name="Straight Connector 13"/>
          <p:cNvCxnSpPr>
            <a:endCxn id="71" idx="0"/>
          </p:cNvCxnSpPr>
          <p:nvPr/>
        </p:nvCxnSpPr>
        <p:spPr>
          <a:xfrm flipH="1" flipV="1">
            <a:off x="5180644" y="1119418"/>
            <a:ext cx="813652" cy="536956"/>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5" name="Straight Connector 14"/>
          <p:cNvCxnSpPr/>
          <p:nvPr/>
        </p:nvCxnSpPr>
        <p:spPr>
          <a:xfrm flipH="1" flipV="1">
            <a:off x="5244808" y="1824220"/>
            <a:ext cx="0" cy="377173"/>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6" name="Straight Connector 15"/>
          <p:cNvCxnSpPr>
            <a:stCxn id="45" idx="0"/>
            <a:endCxn id="54" idx="0"/>
          </p:cNvCxnSpPr>
          <p:nvPr/>
        </p:nvCxnSpPr>
        <p:spPr>
          <a:xfrm flipV="1">
            <a:off x="1646781" y="1818716"/>
            <a:ext cx="360603" cy="282457"/>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17" name="Straight Connector 16"/>
          <p:cNvCxnSpPr>
            <a:stCxn id="980" idx="2"/>
            <a:endCxn id="57" idx="0"/>
          </p:cNvCxnSpPr>
          <p:nvPr/>
        </p:nvCxnSpPr>
        <p:spPr>
          <a:xfrm flipH="1" flipV="1">
            <a:off x="2830077" y="1818716"/>
            <a:ext cx="672442" cy="419618"/>
          </a:xfrm>
          <a:prstGeom prst="line">
            <a:avLst/>
          </a:prstGeom>
          <a:noFill/>
          <a:ln w="38100" cap="flat" cmpd="dbl" algn="ctr">
            <a:solidFill>
              <a:srgbClr val="000000"/>
            </a:solidFill>
            <a:prstDash val="solid"/>
          </a:ln>
          <a:effectLst>
            <a:glow rad="63500">
              <a:schemeClr val="accent4">
                <a:satMod val="175000"/>
                <a:alpha val="40000"/>
              </a:schemeClr>
            </a:glow>
          </a:effectLst>
        </p:spPr>
      </p:cxnSp>
      <p:cxnSp>
        <p:nvCxnSpPr>
          <p:cNvPr id="21" name="Straight Connector 20"/>
          <p:cNvCxnSpPr>
            <a:stCxn id="60" idx="2"/>
            <a:endCxn id="24" idx="0"/>
          </p:cNvCxnSpPr>
          <p:nvPr/>
        </p:nvCxnSpPr>
        <p:spPr>
          <a:xfrm flipV="1">
            <a:off x="2007383" y="1113514"/>
            <a:ext cx="655601" cy="562945"/>
          </a:xfrm>
          <a:prstGeom prst="line">
            <a:avLst/>
          </a:prstGeom>
          <a:noFill/>
          <a:ln w="38100" cap="flat" cmpd="dbl" algn="ctr">
            <a:solidFill>
              <a:srgbClr val="000000"/>
            </a:solidFill>
            <a:prstDash val="solid"/>
          </a:ln>
          <a:effectLst>
            <a:glow rad="63500">
              <a:schemeClr val="accent4">
                <a:satMod val="175000"/>
                <a:alpha val="40000"/>
              </a:schemeClr>
            </a:glow>
          </a:effectLst>
        </p:spPr>
      </p:cxnSp>
      <p:grpSp>
        <p:nvGrpSpPr>
          <p:cNvPr id="1003" name="Group 1002"/>
          <p:cNvGrpSpPr/>
          <p:nvPr/>
        </p:nvGrpSpPr>
        <p:grpSpPr>
          <a:xfrm>
            <a:off x="4775115" y="1633510"/>
            <a:ext cx="1305305" cy="201168"/>
            <a:chOff x="4346689" y="4806477"/>
            <a:chExt cx="1305305" cy="201168"/>
          </a:xfrm>
        </p:grpSpPr>
        <p:sp>
          <p:nvSpPr>
            <p:cNvPr id="1004" name="Rectangle 1003"/>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5" name="Rectangle 1004"/>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6" name="Rectangle 1005"/>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7" name="Oval 1006"/>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8" name="Oval 1007"/>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9" name="Oval 1008"/>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0" name="Oval 1009"/>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1" name="Rectangle 1010"/>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2" name="Rectangle 1011"/>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3" name="Rectangle 1012"/>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4" name="Rectangle 1013"/>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5" name="Rectangle 1014"/>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6" name="Rectangle 1015"/>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7" name="Rectangle 1016"/>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8" name="Rectangle 1017"/>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9" name="Rectangle 1018"/>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0" name="Rectangle 1019"/>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1" name="Rectangle 1020"/>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2" name="Rectangle 1021"/>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3" name="Rectangle 1022"/>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4" name="Rectangle 1023"/>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5" name="Rectangle 1024"/>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6" name="Rectangle 1025"/>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7" name="Rectangle 1026"/>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8" name="Rectangle 1027"/>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9" name="Rectangle 1028"/>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0" name="Rectangle 1029"/>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1" name="Rectangle 1030"/>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2" name="Rectangle 1031"/>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3" name="Rectangle 1032"/>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4" name="Rectangle 1033"/>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5" name="Rectangle 1034"/>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6" name="Rectangle 1035"/>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7" name="Rectangle 1036"/>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8" name="Rectangle 1037"/>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9" name="Rectangle 1038"/>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0" name="Rectangle 1039"/>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1" name="Rectangle 1040"/>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2" name="Rectangle 1041"/>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3" name="Rectangle 1042"/>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4" name="Rectangle 1043"/>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5" name="Rectangle 1044"/>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6" name="Rectangle 1045"/>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7" name="Rectangle 1046"/>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8" name="Rectangle 1047"/>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9" name="Rectangle 1048"/>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0" name="Rectangle 1049"/>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1" name="Rectangle 1050"/>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2" name="Rectangle 1051"/>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3" name="Rectangle 1052"/>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4" name="Rectangle 1053"/>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5" name="Rectangle 1054"/>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6" name="Rectangle 1055"/>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7" name="Rectangle 1056"/>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8" name="Rectangle 1057"/>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9" name="Rectangle 1058"/>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0" name="Rectangle 1059"/>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1" name="Rectangle 1060"/>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2" name="Rectangle 1061"/>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3" name="Rectangle 1062"/>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4" name="Rectangle 1063"/>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5" name="Rectangle 1064"/>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6" name="Rectangle 1065"/>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7" name="Rectangle 1066"/>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8" name="Rectangle 1067"/>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9" name="Rectangle 1068"/>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0" name="Rectangle 1069"/>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1" name="Rectangle 1070"/>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2" name="Rectangle 1071"/>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3" name="Rectangle 1072"/>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4" name="Rectangle 1073"/>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5" name="Rectangle 1074"/>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6" name="Rectangle 1075"/>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7" name="Rectangle 1076"/>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8" name="Rectangle 1077"/>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9" name="Rectangle 1078"/>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0" name="Rectangle 1079"/>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1" name="Rectangle 1080"/>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2" name="Rectangle 1081"/>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3" name="Rectangle 1082"/>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4" name="Rectangle 1083"/>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5" name="Rectangle 1084"/>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6" name="Rectangle 1085"/>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7" name="Rectangle 1086"/>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8" name="Rectangle 1087"/>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9" name="Rectangle 1088"/>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0" name="Rectangle 1089"/>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1" name="Rectangle 1090"/>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2" name="Rectangle 1091"/>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3" name="Rectangle 1092"/>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4" name="Rectangle 1093"/>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5" name="Rectangle 1094"/>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6" name="Rectangle 1095"/>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7" name="Rectangle 1096"/>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8" name="Rectangle 1097"/>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99" name="Group 1098"/>
          <p:cNvGrpSpPr/>
          <p:nvPr/>
        </p:nvGrpSpPr>
        <p:grpSpPr>
          <a:xfrm>
            <a:off x="4185362" y="949209"/>
            <a:ext cx="1305305" cy="201168"/>
            <a:chOff x="4346689" y="4806477"/>
            <a:chExt cx="1305305" cy="201168"/>
          </a:xfrm>
        </p:grpSpPr>
        <p:sp>
          <p:nvSpPr>
            <p:cNvPr id="1100" name="Rectangle 1099"/>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1" name="Rectangle 1100"/>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2" name="Rectangle 1101"/>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3" name="Oval 1102"/>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4" name="Oval 1103"/>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5" name="Oval 1104"/>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6" name="Oval 1105"/>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7" name="Rectangle 1106"/>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8" name="Rectangle 1107"/>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9" name="Rectangle 1108"/>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0" name="Rectangle 1109"/>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1" name="Rectangle 1110"/>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2" name="Rectangle 1111"/>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3" name="Rectangle 1112"/>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4" name="Rectangle 1113"/>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5" name="Rectangle 1114"/>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6" name="Rectangle 1115"/>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7" name="Rectangle 1116"/>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8" name="Rectangle 1117"/>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9" name="Rectangle 1118"/>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0" name="Rectangle 1119"/>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1" name="Rectangle 1120"/>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2" name="Rectangle 1121"/>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3" name="Rectangle 1122"/>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4" name="Rectangle 1123"/>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5" name="Rectangle 1124"/>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6" name="Rectangle 1125"/>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7" name="Rectangle 1126"/>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8" name="Rectangle 1127"/>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9" name="Rectangle 1128"/>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0" name="Rectangle 1129"/>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1" name="Rectangle 1130"/>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2" name="Rectangle 1131"/>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3" name="Rectangle 1132"/>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4" name="Rectangle 1133"/>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5" name="Rectangle 1134"/>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6" name="Rectangle 1135"/>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7" name="Rectangle 1136"/>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8" name="Rectangle 1137"/>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9" name="Rectangle 1138"/>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0" name="Rectangle 1139"/>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1" name="Rectangle 1140"/>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2" name="Rectangle 1141"/>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3" name="Rectangle 1142"/>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4" name="Rectangle 1143"/>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5" name="Rectangle 1144"/>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6" name="Rectangle 1145"/>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7" name="Rectangle 1146"/>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8" name="Rectangle 1147"/>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9" name="Rectangle 1148"/>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0" name="Rectangle 1149"/>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1" name="Rectangle 1150"/>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2" name="Rectangle 1151"/>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3" name="Rectangle 1152"/>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4" name="Rectangle 1153"/>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5" name="Rectangle 1154"/>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6" name="Rectangle 1155"/>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7" name="Rectangle 1156"/>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8" name="Rectangle 1157"/>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9" name="Rectangle 1158"/>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0" name="Rectangle 1159"/>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1" name="Rectangle 1160"/>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2" name="Rectangle 1161"/>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3" name="Rectangle 1162"/>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4" name="Rectangle 1163"/>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5" name="Rectangle 1164"/>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6" name="Rectangle 1165"/>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7" name="Rectangle 1166"/>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8" name="Rectangle 1167"/>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9" name="Rectangle 1168"/>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0" name="Rectangle 1169"/>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1" name="Rectangle 1170"/>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2" name="Rectangle 1171"/>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3" name="Rectangle 1172"/>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4" name="Rectangle 1173"/>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5" name="Rectangle 1174"/>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6" name="Rectangle 1175"/>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7" name="Rectangle 1176"/>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8" name="Rectangle 1177"/>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9" name="Rectangle 1178"/>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0" name="Rectangle 1179"/>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1" name="Rectangle 1180"/>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2" name="Rectangle 1181"/>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3" name="Rectangle 1182"/>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4" name="Rectangle 1183"/>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5" name="Rectangle 1184"/>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6" name="Rectangle 1185"/>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7" name="Rectangle 1186"/>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8" name="Rectangle 1187"/>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9" name="Rectangle 1188"/>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0" name="Rectangle 1189"/>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1" name="Rectangle 1190"/>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2" name="Rectangle 1191"/>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3" name="Rectangle 1192"/>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4" name="Rectangle 1193"/>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85" name="Group 584"/>
          <p:cNvGrpSpPr/>
          <p:nvPr/>
        </p:nvGrpSpPr>
        <p:grpSpPr>
          <a:xfrm>
            <a:off x="1777438" y="1633510"/>
            <a:ext cx="1305305" cy="201168"/>
            <a:chOff x="4346689" y="4806477"/>
            <a:chExt cx="1305305" cy="201168"/>
          </a:xfrm>
        </p:grpSpPr>
        <p:sp>
          <p:nvSpPr>
            <p:cNvPr id="586" name="Rectangle 585"/>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7" name="Rectangle 586"/>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8" name="Rectangle 587"/>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9" name="Oval 588"/>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0" name="Oval 589"/>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1" name="Oval 590"/>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2" name="Oval 591"/>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3" name="Rectangle 592"/>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4" name="Rectangle 593"/>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5" name="Rectangle 594"/>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6" name="Rectangle 595"/>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8" name="Rectangle 597"/>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9" name="Rectangle 598"/>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0" name="Rectangle 599"/>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1" name="Rectangle 600"/>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2" name="Rectangle 601"/>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3" name="Rectangle 602"/>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4" name="Rectangle 603"/>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5" name="Rectangle 604"/>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6" name="Rectangle 605"/>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7" name="Rectangle 606"/>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8" name="Rectangle 607"/>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9" name="Rectangle 608"/>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0" name="Rectangle 609"/>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1" name="Rectangle 610"/>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2" name="Rectangle 611"/>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3" name="Rectangle 612"/>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4" name="Rectangle 613"/>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5" name="Rectangle 614"/>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6" name="Rectangle 615"/>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7" name="Rectangle 616"/>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8" name="Rectangle 617"/>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9" name="Rectangle 618"/>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0" name="Rectangle 619"/>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1" name="Rectangle 620"/>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2" name="Rectangle 621"/>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3" name="Rectangle 622"/>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4" name="Rectangle 623"/>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5" name="Rectangle 624"/>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6" name="Rectangle 625"/>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7" name="Rectangle 626"/>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8" name="Rectangle 627"/>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9" name="Rectangle 628"/>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0" name="Rectangle 629"/>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1" name="Rectangle 630"/>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2" name="Rectangle 631"/>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3" name="Rectangle 632"/>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4" name="Rectangle 633"/>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5" name="Rectangle 634"/>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6" name="Rectangle 635"/>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7" name="Rectangle 636"/>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8" name="Rectangle 637"/>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9" name="Rectangle 638"/>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0" name="Rectangle 639"/>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2" name="Rectangle 641"/>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3" name="Rectangle 642"/>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4" name="Rectangle 643"/>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5" name="Rectangle 644"/>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6" name="Rectangle 645"/>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7" name="Rectangle 646"/>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8" name="Rectangle 647"/>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9" name="Rectangle 648"/>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0" name="Rectangle 649"/>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1" name="Rectangle 650"/>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2" name="Rectangle 651"/>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3" name="Rectangle 652"/>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4" name="Rectangle 653"/>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5" name="Rectangle 654"/>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6" name="Rectangle 655"/>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7" name="Rectangle 656"/>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8" name="Rectangle 657"/>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9" name="Rectangle 658"/>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0" name="Rectangle 659"/>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1" name="Rectangle 660"/>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2" name="Rectangle 661"/>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3" name="Rectangle 662"/>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4" name="Rectangle 663"/>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5" name="Rectangle 664"/>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6" name="Rectangle 665"/>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7" name="Rectangle 666"/>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8" name="Rectangle 667"/>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9" name="Rectangle 668"/>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0" name="Rectangle 669"/>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1" name="Rectangle 670"/>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2" name="Rectangle 671"/>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3" name="Rectangle 672"/>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4" name="Rectangle 673"/>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5" name="Rectangle 674"/>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6" name="Rectangle 675"/>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7" name="Rectangle 676"/>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8" name="Rectangle 677"/>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9" name="Rectangle 678"/>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0" name="Rectangle 679"/>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78" name="Group 577"/>
          <p:cNvGrpSpPr/>
          <p:nvPr/>
        </p:nvGrpSpPr>
        <p:grpSpPr>
          <a:xfrm>
            <a:off x="2450215" y="949209"/>
            <a:ext cx="1305305" cy="201168"/>
            <a:chOff x="4346689" y="4806477"/>
            <a:chExt cx="1305305" cy="201168"/>
          </a:xfrm>
        </p:grpSpPr>
        <p:sp>
          <p:nvSpPr>
            <p:cNvPr id="483" name="Rectangle 482"/>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4" name="Rectangle 483"/>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5" name="Rectangle 484"/>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6" name="Oval 485"/>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7" name="Oval 486"/>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8" name="Oval 487"/>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9" name="Oval 488"/>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0" name="Rectangle 489"/>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1" name="Rectangle 490"/>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2" name="Rectangle 491"/>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3" name="Rectangle 492"/>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4" name="Rectangle 493"/>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5" name="Rectangle 494"/>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6" name="Rectangle 495"/>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7" name="Rectangle 496"/>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8" name="Rectangle 497"/>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9" name="Rectangle 498"/>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0" name="Rectangle 499"/>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1" name="Rectangle 500"/>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2" name="Rectangle 501"/>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3" name="Rectangle 502"/>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4" name="Rectangle 503"/>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5" name="Rectangle 504"/>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6" name="Rectangle 505"/>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7" name="Rectangle 506"/>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8" name="Rectangle 507"/>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Rectangle 508"/>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1" name="Rectangle 510"/>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2" name="Rectangle 511"/>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Rectangle 512"/>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Rectangle 513"/>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5" name="Rectangle 514"/>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6" name="Rectangle 515"/>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7" name="Rectangle 516"/>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8" name="Rectangle 517"/>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9" name="Rectangle 518"/>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0" name="Rectangle 519"/>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1" name="Rectangle 520"/>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2" name="Rectangle 521"/>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3" name="Rectangle 522"/>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4" name="Rectangle 523"/>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5" name="Rectangle 524"/>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6" name="Rectangle 525"/>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7" name="Rectangle 526"/>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8" name="Rectangle 527"/>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9" name="Rectangle 528"/>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0" name="Rectangle 529"/>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1" name="Rectangle 530"/>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2" name="Rectangle 531"/>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3" name="Rectangle 532"/>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4" name="Rectangle 533"/>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5" name="Rectangle 534"/>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6" name="Rectangle 535"/>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7" name="Rectangle 536"/>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8" name="Rectangle 537"/>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9" name="Rectangle 538"/>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0" name="Rectangle 539"/>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1" name="Rectangle 540"/>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2" name="Rectangle 541"/>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3" name="Rectangle 542"/>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4" name="Rectangle 543"/>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5" name="Rectangle 544"/>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6" name="Rectangle 545"/>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7" name="Rectangle 546"/>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8" name="Rectangle 547"/>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9" name="Rectangle 548"/>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0" name="Rectangle 549"/>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1" name="Rectangle 550"/>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2" name="Rectangle 551"/>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3" name="Rectangle 552"/>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4" name="Rectangle 553"/>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5" name="Rectangle 554"/>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6" name="Rectangle 555"/>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7" name="Rectangle 556"/>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8" name="Rectangle 557"/>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9" name="Rectangle 558"/>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0" name="Rectangle 559"/>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1" name="Rectangle 560"/>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2" name="Rectangle 561"/>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3" name="Rectangle 562"/>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4" name="Rectangle 563"/>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5" name="Rectangle 564"/>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6" name="Rectangle 565"/>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7" name="Rectangle 566"/>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8" name="Rectangle 567"/>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9" name="Rectangle 568"/>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0" name="Rectangle 569"/>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1" name="Rectangle 570"/>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2" name="Rectangle 571"/>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3" name="Rectangle 572"/>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4" name="Rectangle 573"/>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5" name="Rectangle 574"/>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6" name="Rectangle 575"/>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457200" y="308610"/>
            <a:ext cx="8229600" cy="598475"/>
          </a:xfrm>
        </p:spPr>
        <p:txBody>
          <a:bodyPr/>
          <a:lstStyle/>
          <a:p>
            <a:r>
              <a:rPr lang="en-US" sz="2800" dirty="0" smtClean="0"/>
              <a:t>Using gateways to bridge virtual and physical network </a:t>
            </a:r>
            <a:endParaRPr lang="en-US" sz="2800" dirty="0"/>
          </a:p>
        </p:txBody>
      </p:sp>
      <p:sp>
        <p:nvSpPr>
          <p:cNvPr id="19" name="Rounded Rectangle 18"/>
          <p:cNvSpPr/>
          <p:nvPr/>
        </p:nvSpPr>
        <p:spPr>
          <a:xfrm>
            <a:off x="5165946" y="175563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24" name="Rounded Rectangle 23"/>
          <p:cNvSpPr/>
          <p:nvPr/>
        </p:nvSpPr>
        <p:spPr>
          <a:xfrm>
            <a:off x="2594404" y="1113514"/>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0" name="Rounded Rectangle 59"/>
          <p:cNvSpPr/>
          <p:nvPr/>
        </p:nvSpPr>
        <p:spPr>
          <a:xfrm>
            <a:off x="1938803"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3" name="Rounded Rectangle 62"/>
          <p:cNvSpPr/>
          <p:nvPr/>
        </p:nvSpPr>
        <p:spPr>
          <a:xfrm>
            <a:off x="2761497"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7" name="Rounded Rectangle 66"/>
          <p:cNvSpPr/>
          <p:nvPr/>
        </p:nvSpPr>
        <p:spPr>
          <a:xfrm>
            <a:off x="3397575" y="1119418"/>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9" name="Rounded Rectangle 68"/>
          <p:cNvSpPr/>
          <p:nvPr/>
        </p:nvSpPr>
        <p:spPr>
          <a:xfrm>
            <a:off x="4307245" y="1119418"/>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1" name="Rounded Rectangle 70"/>
          <p:cNvSpPr/>
          <p:nvPr/>
        </p:nvSpPr>
        <p:spPr>
          <a:xfrm>
            <a:off x="5112064" y="1119418"/>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3" name="Rounded Rectangle 72"/>
          <p:cNvSpPr/>
          <p:nvPr/>
        </p:nvSpPr>
        <p:spPr>
          <a:xfrm>
            <a:off x="4822777"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75" name="Rounded Rectangle 74"/>
          <p:cNvSpPr/>
          <p:nvPr/>
        </p:nvSpPr>
        <p:spPr>
          <a:xfrm>
            <a:off x="5753550" y="153929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0" name="Rectangle 89"/>
          <p:cNvSpPr/>
          <p:nvPr/>
        </p:nvSpPr>
        <p:spPr bwMode="auto">
          <a:xfrm>
            <a:off x="518825" y="2172365"/>
            <a:ext cx="1374005" cy="2148233"/>
          </a:xfrm>
          <a:prstGeom prst="rect">
            <a:avLst/>
          </a:prstGeom>
          <a:noFill/>
          <a:ln w="57150">
            <a:solidFill>
              <a:srgbClr val="C0C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518825" y="4161579"/>
            <a:ext cx="1374005" cy="159020"/>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92" name="Group 91"/>
          <p:cNvGrpSpPr/>
          <p:nvPr/>
        </p:nvGrpSpPr>
        <p:grpSpPr>
          <a:xfrm>
            <a:off x="537737" y="4019932"/>
            <a:ext cx="1305305" cy="103050"/>
            <a:chOff x="845547" y="4689072"/>
            <a:chExt cx="3380509" cy="299262"/>
          </a:xfrm>
        </p:grpSpPr>
        <p:sp>
          <p:nvSpPr>
            <p:cNvPr id="93" name="Rectangle 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Oval 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Oval 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Oval 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Oval 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2" name="Group 111"/>
          <p:cNvGrpSpPr/>
          <p:nvPr/>
        </p:nvGrpSpPr>
        <p:grpSpPr>
          <a:xfrm>
            <a:off x="537737" y="3909519"/>
            <a:ext cx="1305305" cy="103050"/>
            <a:chOff x="845547" y="4689072"/>
            <a:chExt cx="3380509" cy="299262"/>
          </a:xfrm>
        </p:grpSpPr>
        <p:sp>
          <p:nvSpPr>
            <p:cNvPr id="113" name="Rectangle 1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Oval 1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Oval 1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Oval 1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Oval 1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Rectangle 1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 name="Rectangle 1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Rectangle 1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Rectangle 1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2" name="Group 131"/>
          <p:cNvGrpSpPr/>
          <p:nvPr/>
        </p:nvGrpSpPr>
        <p:grpSpPr>
          <a:xfrm>
            <a:off x="537737" y="3799106"/>
            <a:ext cx="1305305" cy="103050"/>
            <a:chOff x="845547" y="4689072"/>
            <a:chExt cx="3380509" cy="299262"/>
          </a:xfrm>
        </p:grpSpPr>
        <p:sp>
          <p:nvSpPr>
            <p:cNvPr id="133" name="Rectangle 13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Oval 13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Oval 13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Oval 13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Oval 13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2" name="Group 151"/>
          <p:cNvGrpSpPr/>
          <p:nvPr/>
        </p:nvGrpSpPr>
        <p:grpSpPr>
          <a:xfrm>
            <a:off x="537737" y="3688693"/>
            <a:ext cx="1305305" cy="103050"/>
            <a:chOff x="845547" y="4689072"/>
            <a:chExt cx="3380509" cy="299262"/>
          </a:xfrm>
        </p:grpSpPr>
        <p:sp>
          <p:nvSpPr>
            <p:cNvPr id="153" name="Rectangle 15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Oval 15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Oval 15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Oval 15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Oval 15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2" name="Group 171"/>
          <p:cNvGrpSpPr/>
          <p:nvPr/>
        </p:nvGrpSpPr>
        <p:grpSpPr>
          <a:xfrm>
            <a:off x="537737" y="3578279"/>
            <a:ext cx="1305305" cy="103050"/>
            <a:chOff x="845547" y="4689072"/>
            <a:chExt cx="3380509" cy="299262"/>
          </a:xfrm>
        </p:grpSpPr>
        <p:sp>
          <p:nvSpPr>
            <p:cNvPr id="173" name="Rectangle 17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Oval 17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Oval 17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Oval 17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Oval 17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2" name="Group 191"/>
          <p:cNvGrpSpPr/>
          <p:nvPr/>
        </p:nvGrpSpPr>
        <p:grpSpPr>
          <a:xfrm>
            <a:off x="537737" y="3467866"/>
            <a:ext cx="1305305" cy="103050"/>
            <a:chOff x="845547" y="4689072"/>
            <a:chExt cx="3380509" cy="299262"/>
          </a:xfrm>
        </p:grpSpPr>
        <p:sp>
          <p:nvSpPr>
            <p:cNvPr id="193" name="Rectangle 1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Oval 1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Oval 1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Oval 1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Oval 1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2" name="Group 211"/>
          <p:cNvGrpSpPr/>
          <p:nvPr/>
        </p:nvGrpSpPr>
        <p:grpSpPr>
          <a:xfrm>
            <a:off x="537737" y="3357453"/>
            <a:ext cx="1305305" cy="103050"/>
            <a:chOff x="845547" y="4689072"/>
            <a:chExt cx="3380509" cy="299262"/>
          </a:xfrm>
        </p:grpSpPr>
        <p:sp>
          <p:nvSpPr>
            <p:cNvPr id="213" name="Rectangle 2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Oval 2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Oval 2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Oval 2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Oval 2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2" name="Group 231"/>
          <p:cNvGrpSpPr/>
          <p:nvPr/>
        </p:nvGrpSpPr>
        <p:grpSpPr>
          <a:xfrm>
            <a:off x="537737" y="3247040"/>
            <a:ext cx="1305305" cy="103050"/>
            <a:chOff x="845547" y="4689072"/>
            <a:chExt cx="3380509" cy="299262"/>
          </a:xfrm>
        </p:grpSpPr>
        <p:sp>
          <p:nvSpPr>
            <p:cNvPr id="233" name="Rectangle 23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Oval 23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Oval 23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Oval 23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Oval 23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Rectangle 23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3" name="Rectangle 24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4" name="Rectangle 24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Rectangle 24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Rectangle 24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Rectangle 25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2" name="Group 251"/>
          <p:cNvGrpSpPr/>
          <p:nvPr/>
        </p:nvGrpSpPr>
        <p:grpSpPr>
          <a:xfrm>
            <a:off x="537737" y="3136626"/>
            <a:ext cx="1305305" cy="103050"/>
            <a:chOff x="845547" y="4689072"/>
            <a:chExt cx="3380509" cy="299262"/>
          </a:xfrm>
        </p:grpSpPr>
        <p:sp>
          <p:nvSpPr>
            <p:cNvPr id="253" name="Rectangle 25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Oval 25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Oval 25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8" name="Oval 25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Oval 25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6" name="Rectangle 26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Rectangle 26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2" name="Group 271"/>
          <p:cNvGrpSpPr/>
          <p:nvPr/>
        </p:nvGrpSpPr>
        <p:grpSpPr>
          <a:xfrm>
            <a:off x="537737" y="3026213"/>
            <a:ext cx="1305305" cy="103050"/>
            <a:chOff x="845547" y="4689072"/>
            <a:chExt cx="3380509" cy="299262"/>
          </a:xfrm>
        </p:grpSpPr>
        <p:sp>
          <p:nvSpPr>
            <p:cNvPr id="273" name="Rectangle 27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Oval 27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Oval 27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8" name="Oval 27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Oval 27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92" name="Group 291"/>
          <p:cNvGrpSpPr/>
          <p:nvPr/>
        </p:nvGrpSpPr>
        <p:grpSpPr>
          <a:xfrm>
            <a:off x="537737" y="2915800"/>
            <a:ext cx="1305305" cy="103050"/>
            <a:chOff x="845547" y="4689072"/>
            <a:chExt cx="3380509" cy="299262"/>
          </a:xfrm>
        </p:grpSpPr>
        <p:sp>
          <p:nvSpPr>
            <p:cNvPr id="293" name="Rectangle 29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Oval 29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7" name="Oval 29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8" name="Oval 29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9" name="Oval 29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0" name="Rectangle 29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Rectangle 30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Rectangle 30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3" name="Rectangle 30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Rectangle 30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5" name="Rectangle 30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6" name="Rectangle 30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8" name="Rectangle 30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0" name="Rectangle 30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12" name="Group 311"/>
          <p:cNvGrpSpPr/>
          <p:nvPr/>
        </p:nvGrpSpPr>
        <p:grpSpPr>
          <a:xfrm>
            <a:off x="537737" y="2805387"/>
            <a:ext cx="1305305" cy="103050"/>
            <a:chOff x="845547" y="4689072"/>
            <a:chExt cx="3380509" cy="299262"/>
          </a:xfrm>
        </p:grpSpPr>
        <p:sp>
          <p:nvSpPr>
            <p:cNvPr id="313" name="Rectangle 31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6" name="Oval 31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7" name="Oval 31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8" name="Oval 31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9" name="Oval 31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32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Rectangle 32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Rectangle 32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Rectangle 32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5" name="Rectangle 32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Rectangle 32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20" name="Group 419"/>
          <p:cNvGrpSpPr/>
          <p:nvPr/>
        </p:nvGrpSpPr>
        <p:grpSpPr>
          <a:xfrm>
            <a:off x="547048" y="2224815"/>
            <a:ext cx="1305305" cy="103050"/>
            <a:chOff x="3615172" y="4825668"/>
            <a:chExt cx="1305305" cy="103050"/>
          </a:xfrm>
        </p:grpSpPr>
        <p:sp>
          <p:nvSpPr>
            <p:cNvPr id="363" name="Rectangle 362"/>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4" name="Rectangle 363"/>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5" name="Rectangle 364"/>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6" name="Oval 365"/>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7" name="Oval 366"/>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8" name="Oval 367"/>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9" name="Oval 368"/>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0" name="Rectangle 369"/>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1" name="Rectangle 370"/>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2" name="Rectangle 371"/>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3" name="Rectangle 372"/>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4" name="Rectangle 373"/>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5" name="Rectangle 374"/>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2" name="Rectangle 381"/>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3" name="Rectangle 382"/>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4" name="Rectangle 383"/>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5" name="Rectangle 384"/>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6" name="Rectangle 385"/>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7" name="Rectangle 386"/>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8" name="Rectangle 387"/>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9" name="Rectangle 388"/>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0" name="Rectangle 389"/>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1" name="Rectangle 390"/>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2" name="Rectangle 391"/>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3" name="Rectangle 392"/>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6" name="Rectangle 395"/>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7" name="Rectangle 396"/>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8" name="Rectangle 397"/>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9" name="Rectangle 398"/>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0" name="Rectangle 399"/>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1" name="Rectangle 400"/>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2" name="Rectangle 401"/>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3" name="Rectangle 402"/>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4" name="Rectangle 403"/>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5" name="Rectangle 404"/>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6" name="Rectangle 405"/>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7" name="Rectangle 406"/>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8" name="Rectangle 407"/>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9" name="Rectangle 408"/>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0" name="Rectangle 409"/>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1" name="Rectangle 410"/>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2" name="Rectangle 411"/>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3" name="Rectangle 412"/>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4" name="Rectangle 413"/>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5" name="Rectangle 414"/>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6" name="Rectangle 415"/>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7" name="Rectangle 416"/>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8" name="Rectangle 417"/>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9" name="Rectangle 418"/>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5" name="Rounded Rectangle 44"/>
          <p:cNvSpPr/>
          <p:nvPr/>
        </p:nvSpPr>
        <p:spPr>
          <a:xfrm>
            <a:off x="1578201" y="2101173"/>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4" name="Rounded Rectangle 53"/>
          <p:cNvSpPr/>
          <p:nvPr/>
        </p:nvSpPr>
        <p:spPr>
          <a:xfrm>
            <a:off x="1938804" y="1818716"/>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57" name="Rounded Rectangle 56"/>
          <p:cNvSpPr/>
          <p:nvPr/>
        </p:nvSpPr>
        <p:spPr>
          <a:xfrm>
            <a:off x="2761497" y="1818716"/>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579" name="Straight Connector 578"/>
          <p:cNvCxnSpPr/>
          <p:nvPr/>
        </p:nvCxnSpPr>
        <p:spPr>
          <a:xfrm flipH="1" flipV="1">
            <a:off x="1331453"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cxnSp>
        <p:nvCxnSpPr>
          <p:cNvPr id="580" name="Straight Connector 579"/>
          <p:cNvCxnSpPr/>
          <p:nvPr/>
        </p:nvCxnSpPr>
        <p:spPr>
          <a:xfrm flipH="1" flipV="1">
            <a:off x="1532905"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2" name="Rounded Rectangle 11"/>
          <p:cNvSpPr/>
          <p:nvPr/>
        </p:nvSpPr>
        <p:spPr>
          <a:xfrm>
            <a:off x="1247792" y="2306820"/>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33" name="Rounded Rectangle 32"/>
          <p:cNvSpPr/>
          <p:nvPr/>
        </p:nvSpPr>
        <p:spPr>
          <a:xfrm>
            <a:off x="1453670" y="2306820"/>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681" name="Rectangle 680"/>
          <p:cNvSpPr/>
          <p:nvPr/>
        </p:nvSpPr>
        <p:spPr bwMode="auto">
          <a:xfrm>
            <a:off x="2374563" y="2172366"/>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2" name="Rectangle 681"/>
          <p:cNvSpPr/>
          <p:nvPr/>
        </p:nvSpPr>
        <p:spPr bwMode="auto">
          <a:xfrm>
            <a:off x="2374563" y="4161580"/>
            <a:ext cx="1374005" cy="159020"/>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683" name="Group 682"/>
          <p:cNvGrpSpPr/>
          <p:nvPr/>
        </p:nvGrpSpPr>
        <p:grpSpPr>
          <a:xfrm>
            <a:off x="2393475" y="4019933"/>
            <a:ext cx="1305305" cy="103050"/>
            <a:chOff x="845547" y="4689072"/>
            <a:chExt cx="3380509" cy="299262"/>
          </a:xfrm>
        </p:grpSpPr>
        <p:sp>
          <p:nvSpPr>
            <p:cNvPr id="684" name="Rectangle 6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5" name="Rectangle 6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6" name="Rectangle 6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7" name="Oval 6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8" name="Oval 6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9" name="Oval 6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0" name="Oval 6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1" name="Rectangle 6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2" name="Rectangle 6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3" name="Rectangle 6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4" name="Rectangle 6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5" name="Rectangle 6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6" name="Rectangle 6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7" name="Rectangle 6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8" name="Rectangle 6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9" name="Rectangle 6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0" name="Rectangle 6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1" name="Rectangle 7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2" name="Rectangle 7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03" name="Group 702"/>
          <p:cNvGrpSpPr/>
          <p:nvPr/>
        </p:nvGrpSpPr>
        <p:grpSpPr>
          <a:xfrm>
            <a:off x="2393475" y="3909520"/>
            <a:ext cx="1305305" cy="103050"/>
            <a:chOff x="845547" y="4689072"/>
            <a:chExt cx="3380509" cy="299262"/>
          </a:xfrm>
        </p:grpSpPr>
        <p:sp>
          <p:nvSpPr>
            <p:cNvPr id="704" name="Rectangle 7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5" name="Rectangle 7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6" name="Rectangle 7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7" name="Oval 7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8" name="Oval 7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9" name="Oval 7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0" name="Oval 7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1" name="Rectangle 7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2" name="Rectangle 7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3" name="Rectangle 7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4" name="Rectangle 7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5" name="Rectangle 7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6" name="Rectangle 7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7" name="Rectangle 7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8" name="Rectangle 7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9" name="Rectangle 7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0" name="Rectangle 7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1" name="Rectangle 7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2" name="Rectangle 7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23" name="Group 722"/>
          <p:cNvGrpSpPr/>
          <p:nvPr/>
        </p:nvGrpSpPr>
        <p:grpSpPr>
          <a:xfrm>
            <a:off x="2393475" y="3799107"/>
            <a:ext cx="1305305" cy="103050"/>
            <a:chOff x="845547" y="4689072"/>
            <a:chExt cx="3380509" cy="299262"/>
          </a:xfrm>
        </p:grpSpPr>
        <p:sp>
          <p:nvSpPr>
            <p:cNvPr id="724" name="Rectangle 72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5" name="Rectangle 72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6" name="Rectangle 72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7" name="Oval 72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8" name="Oval 72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9" name="Oval 72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0" name="Oval 72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1" name="Rectangle 73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2" name="Rectangle 73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3" name="Rectangle 73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4" name="Rectangle 73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5" name="Rectangle 73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6" name="Rectangle 73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7" name="Rectangle 73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8" name="Rectangle 73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9" name="Rectangle 73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0" name="Rectangle 73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1" name="Rectangle 74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2" name="Rectangle 74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43" name="Group 742"/>
          <p:cNvGrpSpPr/>
          <p:nvPr/>
        </p:nvGrpSpPr>
        <p:grpSpPr>
          <a:xfrm>
            <a:off x="2393475" y="3688694"/>
            <a:ext cx="1305305" cy="103050"/>
            <a:chOff x="845547" y="4689072"/>
            <a:chExt cx="3380509" cy="299262"/>
          </a:xfrm>
        </p:grpSpPr>
        <p:sp>
          <p:nvSpPr>
            <p:cNvPr id="744" name="Rectangle 74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5" name="Rectangle 74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6" name="Rectangle 74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7" name="Oval 74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8" name="Oval 74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9" name="Oval 74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0" name="Oval 74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1" name="Rectangle 75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2" name="Rectangle 75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3" name="Rectangle 75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4" name="Rectangle 75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5" name="Rectangle 75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6" name="Rectangle 75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7" name="Rectangle 75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8" name="Rectangle 75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9" name="Rectangle 75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0" name="Rectangle 75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1" name="Rectangle 76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2" name="Rectangle 76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63" name="Group 762"/>
          <p:cNvGrpSpPr/>
          <p:nvPr/>
        </p:nvGrpSpPr>
        <p:grpSpPr>
          <a:xfrm>
            <a:off x="2393475" y="3578280"/>
            <a:ext cx="1305305" cy="103050"/>
            <a:chOff x="845547" y="4689072"/>
            <a:chExt cx="3380509" cy="299262"/>
          </a:xfrm>
        </p:grpSpPr>
        <p:sp>
          <p:nvSpPr>
            <p:cNvPr id="764" name="Rectangle 76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5" name="Rectangle 76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6" name="Rectangle 76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7" name="Oval 76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8" name="Oval 76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9" name="Oval 76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0" name="Oval 76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1" name="Rectangle 77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2" name="Rectangle 77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3" name="Rectangle 77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4" name="Rectangle 77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5" name="Rectangle 77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6" name="Rectangle 77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7" name="Rectangle 77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8" name="Rectangle 77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9" name="Rectangle 77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0" name="Rectangle 77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1" name="Rectangle 78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2" name="Rectangle 78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83" name="Group 782"/>
          <p:cNvGrpSpPr/>
          <p:nvPr/>
        </p:nvGrpSpPr>
        <p:grpSpPr>
          <a:xfrm>
            <a:off x="2393475" y="3467867"/>
            <a:ext cx="1305305" cy="103050"/>
            <a:chOff x="845547" y="4689072"/>
            <a:chExt cx="3380509" cy="299262"/>
          </a:xfrm>
        </p:grpSpPr>
        <p:sp>
          <p:nvSpPr>
            <p:cNvPr id="784" name="Rectangle 7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5" name="Rectangle 7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6" name="Rectangle 7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7" name="Oval 7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8" name="Oval 7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9" name="Oval 7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0" name="Oval 7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1" name="Rectangle 7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2" name="Rectangle 7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3" name="Rectangle 7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4" name="Rectangle 7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5" name="Rectangle 7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6" name="Rectangle 7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7" name="Rectangle 7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8" name="Rectangle 7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9" name="Rectangle 7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0" name="Rectangle 7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1" name="Rectangle 8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2" name="Rectangle 8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03" name="Group 802"/>
          <p:cNvGrpSpPr/>
          <p:nvPr/>
        </p:nvGrpSpPr>
        <p:grpSpPr>
          <a:xfrm>
            <a:off x="2393475" y="3357454"/>
            <a:ext cx="1305305" cy="103050"/>
            <a:chOff x="845547" y="4689072"/>
            <a:chExt cx="3380509" cy="299262"/>
          </a:xfrm>
        </p:grpSpPr>
        <p:sp>
          <p:nvSpPr>
            <p:cNvPr id="804" name="Rectangle 8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5" name="Rectangle 8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6" name="Rectangle 8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7" name="Oval 8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8" name="Oval 8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9" name="Oval 8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0" name="Oval 8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1" name="Rectangle 8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2" name="Rectangle 8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3" name="Rectangle 8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4" name="Rectangle 8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5" name="Rectangle 8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6" name="Rectangle 8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7" name="Rectangle 8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8" name="Rectangle 8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9" name="Rectangle 8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0" name="Rectangle 8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1" name="Rectangle 8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2" name="Rectangle 8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23" name="Group 822"/>
          <p:cNvGrpSpPr/>
          <p:nvPr/>
        </p:nvGrpSpPr>
        <p:grpSpPr>
          <a:xfrm>
            <a:off x="2393475" y="3247041"/>
            <a:ext cx="1305305" cy="103050"/>
            <a:chOff x="845547" y="4689072"/>
            <a:chExt cx="3380509" cy="299262"/>
          </a:xfrm>
        </p:grpSpPr>
        <p:sp>
          <p:nvSpPr>
            <p:cNvPr id="824" name="Rectangle 82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5" name="Rectangle 82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6" name="Rectangle 82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7" name="Oval 82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8" name="Oval 82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9" name="Oval 82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0" name="Oval 82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1" name="Rectangle 83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2" name="Rectangle 83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3" name="Rectangle 83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4" name="Rectangle 83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5" name="Rectangle 83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6" name="Rectangle 83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7" name="Rectangle 83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8" name="Rectangle 83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9" name="Rectangle 83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0" name="Rectangle 83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1" name="Rectangle 84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2" name="Rectangle 84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43" name="Group 842"/>
          <p:cNvGrpSpPr/>
          <p:nvPr/>
        </p:nvGrpSpPr>
        <p:grpSpPr>
          <a:xfrm>
            <a:off x="2393475" y="3136627"/>
            <a:ext cx="1305305" cy="103050"/>
            <a:chOff x="845547" y="4689072"/>
            <a:chExt cx="3380509" cy="299262"/>
          </a:xfrm>
        </p:grpSpPr>
        <p:sp>
          <p:nvSpPr>
            <p:cNvPr id="844" name="Rectangle 84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5" name="Rectangle 84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6" name="Rectangle 84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7" name="Oval 84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8" name="Oval 84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9" name="Oval 84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0" name="Oval 84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1" name="Rectangle 85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2" name="Rectangle 85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3" name="Rectangle 85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4" name="Rectangle 85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5" name="Rectangle 85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6" name="Rectangle 85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7" name="Rectangle 85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8" name="Rectangle 85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9" name="Rectangle 85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0" name="Rectangle 85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1" name="Rectangle 86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2" name="Rectangle 86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63" name="Group 862"/>
          <p:cNvGrpSpPr/>
          <p:nvPr/>
        </p:nvGrpSpPr>
        <p:grpSpPr>
          <a:xfrm>
            <a:off x="2393475" y="3026214"/>
            <a:ext cx="1305305" cy="103050"/>
            <a:chOff x="845547" y="4689072"/>
            <a:chExt cx="3380509" cy="299262"/>
          </a:xfrm>
        </p:grpSpPr>
        <p:sp>
          <p:nvSpPr>
            <p:cNvPr id="864" name="Rectangle 86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5" name="Rectangle 86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6" name="Rectangle 86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7" name="Oval 86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8" name="Oval 86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9" name="Oval 86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0" name="Oval 86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1" name="Rectangle 87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2" name="Rectangle 87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3" name="Rectangle 87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4" name="Rectangle 87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5" name="Rectangle 87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6" name="Rectangle 87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7" name="Rectangle 87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8" name="Rectangle 87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9" name="Rectangle 87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0" name="Rectangle 87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1" name="Rectangle 88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2" name="Rectangle 88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83" name="Group 882"/>
          <p:cNvGrpSpPr/>
          <p:nvPr/>
        </p:nvGrpSpPr>
        <p:grpSpPr>
          <a:xfrm>
            <a:off x="2393475" y="2915801"/>
            <a:ext cx="1305305" cy="103050"/>
            <a:chOff x="845547" y="4689072"/>
            <a:chExt cx="3380509" cy="299262"/>
          </a:xfrm>
        </p:grpSpPr>
        <p:sp>
          <p:nvSpPr>
            <p:cNvPr id="884" name="Rectangle 88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5" name="Rectangle 88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6" name="Rectangle 88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7" name="Oval 88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8" name="Oval 88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9" name="Oval 88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0" name="Oval 88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1" name="Rectangle 89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2" name="Rectangle 89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3" name="Rectangle 89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4" name="Rectangle 89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5" name="Rectangle 89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6" name="Rectangle 89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7" name="Rectangle 89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8" name="Rectangle 89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9" name="Rectangle 89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0" name="Rectangle 89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1" name="Rectangle 90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2" name="Rectangle 90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03" name="Group 902"/>
          <p:cNvGrpSpPr/>
          <p:nvPr/>
        </p:nvGrpSpPr>
        <p:grpSpPr>
          <a:xfrm>
            <a:off x="2393475" y="2805388"/>
            <a:ext cx="1305305" cy="103050"/>
            <a:chOff x="845547" y="4689072"/>
            <a:chExt cx="3380509" cy="299262"/>
          </a:xfrm>
        </p:grpSpPr>
        <p:sp>
          <p:nvSpPr>
            <p:cNvPr id="904" name="Rectangle 903"/>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5" name="Rectangle 904"/>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6" name="Rectangle 905"/>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7" name="Oval 906"/>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8" name="Oval 907"/>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9" name="Oval 908"/>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0" name="Oval 909"/>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1" name="Rectangle 910"/>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2" name="Rectangle 911"/>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3" name="Rectangle 912"/>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4" name="Rectangle 913"/>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5" name="Rectangle 914"/>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6" name="Rectangle 915"/>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7" name="Rectangle 916"/>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8" name="Rectangle 917"/>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9" name="Rectangle 918"/>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0" name="Rectangle 919"/>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1" name="Rectangle 920"/>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2" name="Rectangle 921"/>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26" name="Group 925"/>
          <p:cNvGrpSpPr/>
          <p:nvPr/>
        </p:nvGrpSpPr>
        <p:grpSpPr>
          <a:xfrm>
            <a:off x="2402786" y="2224816"/>
            <a:ext cx="1305305" cy="103050"/>
            <a:chOff x="3615172" y="4825668"/>
            <a:chExt cx="1305305" cy="103050"/>
          </a:xfrm>
        </p:grpSpPr>
        <p:sp>
          <p:nvSpPr>
            <p:cNvPr id="927" name="Rectangle 926"/>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8" name="Rectangle 927"/>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9" name="Rectangle 928"/>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0" name="Oval 929"/>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1" name="Oval 930"/>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2" name="Oval 931"/>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3" name="Oval 932"/>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4" name="Rectangle 933"/>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5" name="Rectangle 934"/>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6" name="Rectangle 935"/>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7" name="Rectangle 936"/>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8" name="Rectangle 937"/>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9" name="Rectangle 938"/>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0" name="Rectangle 939"/>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1" name="Rectangle 940"/>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2" name="Rectangle 941"/>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3" name="Rectangle 942"/>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4" name="Rectangle 943"/>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5" name="Rectangle 944"/>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6" name="Rectangle 945"/>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7" name="Rectangle 946"/>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8" name="Rectangle 947"/>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9" name="Rectangle 948"/>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0" name="Rectangle 949"/>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1" name="Rectangle 950"/>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2" name="Rectangle 951"/>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3" name="Rectangle 952"/>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4" name="Rectangle 953"/>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5" name="Rectangle 954"/>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6" name="Rectangle 955"/>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7" name="Rectangle 956"/>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8" name="Rectangle 957"/>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9" name="Rectangle 958"/>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0" name="Rectangle 959"/>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1" name="Rectangle 960"/>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2" name="Rectangle 961"/>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3" name="Rectangle 962"/>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4" name="Rectangle 963"/>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5" name="Rectangle 964"/>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6" name="Rectangle 965"/>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7" name="Rectangle 966"/>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8" name="Rectangle 967"/>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9" name="Rectangle 968"/>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0" name="Rectangle 969"/>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1" name="Rectangle 970"/>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2" name="Rectangle 971"/>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3" name="Rectangle 972"/>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4" name="Rectangle 973"/>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5" name="Rectangle 974"/>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6" name="Rectangle 975"/>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7" name="Rectangle 976"/>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80" name="Rounded Rectangle 979"/>
          <p:cNvSpPr/>
          <p:nvPr/>
        </p:nvSpPr>
        <p:spPr>
          <a:xfrm>
            <a:off x="3433939" y="2101174"/>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990" name="Straight Connector 989"/>
          <p:cNvCxnSpPr/>
          <p:nvPr/>
        </p:nvCxnSpPr>
        <p:spPr>
          <a:xfrm flipH="1" flipV="1">
            <a:off x="2615423"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cxnSp>
        <p:nvCxnSpPr>
          <p:cNvPr id="991" name="Straight Connector 990"/>
          <p:cNvCxnSpPr/>
          <p:nvPr/>
        </p:nvCxnSpPr>
        <p:spPr>
          <a:xfrm flipH="1" flipV="1">
            <a:off x="2816875" y="2314795"/>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996" name="Rounded Rectangle 995"/>
          <p:cNvSpPr/>
          <p:nvPr/>
        </p:nvSpPr>
        <p:spPr>
          <a:xfrm>
            <a:off x="2525824" y="2306821"/>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997" name="Rounded Rectangle 996"/>
          <p:cNvSpPr/>
          <p:nvPr/>
        </p:nvSpPr>
        <p:spPr>
          <a:xfrm>
            <a:off x="2731702" y="2306821"/>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195" name="Rectangle 1194"/>
          <p:cNvSpPr/>
          <p:nvPr/>
        </p:nvSpPr>
        <p:spPr bwMode="auto">
          <a:xfrm>
            <a:off x="4107074" y="2165904"/>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6" name="Rectangle 1195"/>
          <p:cNvSpPr/>
          <p:nvPr/>
        </p:nvSpPr>
        <p:spPr bwMode="auto">
          <a:xfrm>
            <a:off x="4107074" y="4155118"/>
            <a:ext cx="1374005" cy="159020"/>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197" name="Group 1196"/>
          <p:cNvGrpSpPr/>
          <p:nvPr/>
        </p:nvGrpSpPr>
        <p:grpSpPr>
          <a:xfrm>
            <a:off x="4125985" y="4013471"/>
            <a:ext cx="1305305" cy="103050"/>
            <a:chOff x="845547" y="4689072"/>
            <a:chExt cx="3380509" cy="299262"/>
          </a:xfrm>
        </p:grpSpPr>
        <p:sp>
          <p:nvSpPr>
            <p:cNvPr id="1198" name="Rectangle 11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9" name="Rectangle 11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0" name="Rectangle 11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1" name="Oval 12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2" name="Oval 12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3" name="Oval 12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4" name="Oval 12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5" name="Rectangle 12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6" name="Rectangle 12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7" name="Rectangle 12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8" name="Rectangle 12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9" name="Rectangle 12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0" name="Rectangle 12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1" name="Rectangle 12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2" name="Rectangle 12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3" name="Rectangle 12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4" name="Rectangle 12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5" name="Rectangle 12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6" name="Rectangle 12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17" name="Group 1216"/>
          <p:cNvGrpSpPr/>
          <p:nvPr/>
        </p:nvGrpSpPr>
        <p:grpSpPr>
          <a:xfrm>
            <a:off x="4125985" y="3903058"/>
            <a:ext cx="1305305" cy="103050"/>
            <a:chOff x="845547" y="4689072"/>
            <a:chExt cx="3380509" cy="299262"/>
          </a:xfrm>
        </p:grpSpPr>
        <p:sp>
          <p:nvSpPr>
            <p:cNvPr id="1218" name="Rectangle 12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9" name="Rectangle 12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0" name="Rectangle 12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1" name="Oval 12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2" name="Oval 12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3" name="Oval 12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4" name="Oval 12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5" name="Rectangle 12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6" name="Rectangle 12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7" name="Rectangle 12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8" name="Rectangle 12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9" name="Rectangle 12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0" name="Rectangle 12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1" name="Rectangle 12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2" name="Rectangle 12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3" name="Rectangle 12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4" name="Rectangle 12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5" name="Rectangle 12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6" name="Rectangle 12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37" name="Group 1236"/>
          <p:cNvGrpSpPr/>
          <p:nvPr/>
        </p:nvGrpSpPr>
        <p:grpSpPr>
          <a:xfrm>
            <a:off x="4125985" y="3792645"/>
            <a:ext cx="1305305" cy="103050"/>
            <a:chOff x="845547" y="4689072"/>
            <a:chExt cx="3380509" cy="299262"/>
          </a:xfrm>
        </p:grpSpPr>
        <p:sp>
          <p:nvSpPr>
            <p:cNvPr id="1238" name="Rectangle 123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9" name="Rectangle 123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0" name="Rectangle 123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1" name="Oval 124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2" name="Oval 124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3" name="Oval 124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4" name="Oval 124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5" name="Rectangle 124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6" name="Rectangle 124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7" name="Rectangle 124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8" name="Rectangle 124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9" name="Rectangle 124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0" name="Rectangle 124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1" name="Rectangle 125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2" name="Rectangle 125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3" name="Rectangle 125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4" name="Rectangle 125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5" name="Rectangle 125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6" name="Rectangle 125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57" name="Group 1256"/>
          <p:cNvGrpSpPr/>
          <p:nvPr/>
        </p:nvGrpSpPr>
        <p:grpSpPr>
          <a:xfrm>
            <a:off x="4125985" y="3682232"/>
            <a:ext cx="1305305" cy="103050"/>
            <a:chOff x="845547" y="4689072"/>
            <a:chExt cx="3380509" cy="299262"/>
          </a:xfrm>
        </p:grpSpPr>
        <p:sp>
          <p:nvSpPr>
            <p:cNvPr id="1258" name="Rectangle 125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9" name="Rectangle 125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0" name="Rectangle 125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1" name="Oval 126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2" name="Oval 126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3" name="Oval 126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4" name="Oval 126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5" name="Rectangle 126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6" name="Rectangle 126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7" name="Rectangle 126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8" name="Rectangle 126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9" name="Rectangle 126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0" name="Rectangle 126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1" name="Rectangle 127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2" name="Rectangle 127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3" name="Rectangle 127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4" name="Rectangle 127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5" name="Rectangle 127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6" name="Rectangle 127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77" name="Group 1276"/>
          <p:cNvGrpSpPr/>
          <p:nvPr/>
        </p:nvGrpSpPr>
        <p:grpSpPr>
          <a:xfrm>
            <a:off x="4125985" y="3571818"/>
            <a:ext cx="1305305" cy="103050"/>
            <a:chOff x="845547" y="4689072"/>
            <a:chExt cx="3380509" cy="299262"/>
          </a:xfrm>
        </p:grpSpPr>
        <p:sp>
          <p:nvSpPr>
            <p:cNvPr id="1278" name="Rectangle 127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9" name="Rectangle 127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0" name="Rectangle 127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1" name="Oval 128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2" name="Oval 128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3" name="Oval 128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4" name="Oval 128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5" name="Rectangle 128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6" name="Rectangle 128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7" name="Rectangle 128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8" name="Rectangle 128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9" name="Rectangle 128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0" name="Rectangle 128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1" name="Rectangle 129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2" name="Rectangle 129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3" name="Rectangle 129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4" name="Rectangle 129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5" name="Rectangle 129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6" name="Rectangle 129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97" name="Group 1296"/>
          <p:cNvGrpSpPr/>
          <p:nvPr/>
        </p:nvGrpSpPr>
        <p:grpSpPr>
          <a:xfrm>
            <a:off x="4125985" y="3461405"/>
            <a:ext cx="1305305" cy="103050"/>
            <a:chOff x="845547" y="4689072"/>
            <a:chExt cx="3380509" cy="299262"/>
          </a:xfrm>
        </p:grpSpPr>
        <p:sp>
          <p:nvSpPr>
            <p:cNvPr id="1298" name="Rectangle 12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9" name="Rectangle 12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0" name="Rectangle 12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1" name="Oval 13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2" name="Oval 13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3" name="Oval 13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4" name="Oval 13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5" name="Rectangle 13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6" name="Rectangle 13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7" name="Rectangle 13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8" name="Rectangle 13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9" name="Rectangle 13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0" name="Rectangle 13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1" name="Rectangle 13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2" name="Rectangle 13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3" name="Rectangle 13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4" name="Rectangle 13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5" name="Rectangle 13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6" name="Rectangle 13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17" name="Group 1316"/>
          <p:cNvGrpSpPr/>
          <p:nvPr/>
        </p:nvGrpSpPr>
        <p:grpSpPr>
          <a:xfrm>
            <a:off x="4125985" y="3350992"/>
            <a:ext cx="1305305" cy="103050"/>
            <a:chOff x="845547" y="4689072"/>
            <a:chExt cx="3380509" cy="299262"/>
          </a:xfrm>
        </p:grpSpPr>
        <p:sp>
          <p:nvSpPr>
            <p:cNvPr id="1318" name="Rectangle 13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9" name="Rectangle 13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0" name="Rectangle 13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1" name="Oval 13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2" name="Oval 13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3" name="Oval 13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4" name="Oval 13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5" name="Rectangle 13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6" name="Rectangle 13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7" name="Rectangle 13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8" name="Rectangle 13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9" name="Rectangle 13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0" name="Rectangle 13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1" name="Rectangle 13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2" name="Rectangle 13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3" name="Rectangle 13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4" name="Rectangle 13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5" name="Rectangle 13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6" name="Rectangle 13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37" name="Group 1336"/>
          <p:cNvGrpSpPr/>
          <p:nvPr/>
        </p:nvGrpSpPr>
        <p:grpSpPr>
          <a:xfrm>
            <a:off x="4125985" y="3240579"/>
            <a:ext cx="1305305" cy="103050"/>
            <a:chOff x="845547" y="4689072"/>
            <a:chExt cx="3380509" cy="299262"/>
          </a:xfrm>
        </p:grpSpPr>
        <p:sp>
          <p:nvSpPr>
            <p:cNvPr id="1338" name="Rectangle 133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9" name="Rectangle 133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0" name="Rectangle 133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1" name="Oval 134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2" name="Oval 134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3" name="Oval 134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4" name="Oval 134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5" name="Rectangle 134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6" name="Rectangle 134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7" name="Rectangle 134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8" name="Rectangle 134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9" name="Rectangle 134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0" name="Rectangle 134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1" name="Rectangle 135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2" name="Rectangle 135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3" name="Rectangle 135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4" name="Rectangle 135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5" name="Rectangle 135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6" name="Rectangle 135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57" name="Group 1356"/>
          <p:cNvGrpSpPr/>
          <p:nvPr/>
        </p:nvGrpSpPr>
        <p:grpSpPr>
          <a:xfrm>
            <a:off x="4125985" y="3130165"/>
            <a:ext cx="1305305" cy="103050"/>
            <a:chOff x="845547" y="4689072"/>
            <a:chExt cx="3380509" cy="299262"/>
          </a:xfrm>
        </p:grpSpPr>
        <p:sp>
          <p:nvSpPr>
            <p:cNvPr id="1358" name="Rectangle 135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9" name="Rectangle 135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0" name="Rectangle 135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1" name="Oval 136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2" name="Oval 136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3" name="Oval 136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4" name="Oval 136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5" name="Rectangle 136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6" name="Rectangle 136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7" name="Rectangle 136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8" name="Rectangle 136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9" name="Rectangle 136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0" name="Rectangle 136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1" name="Rectangle 137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2" name="Rectangle 137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3" name="Rectangle 137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4" name="Rectangle 137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5" name="Rectangle 137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6" name="Rectangle 137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77" name="Group 1376"/>
          <p:cNvGrpSpPr/>
          <p:nvPr/>
        </p:nvGrpSpPr>
        <p:grpSpPr>
          <a:xfrm>
            <a:off x="4125985" y="3019752"/>
            <a:ext cx="1305305" cy="103050"/>
            <a:chOff x="845547" y="4689072"/>
            <a:chExt cx="3380509" cy="299262"/>
          </a:xfrm>
        </p:grpSpPr>
        <p:sp>
          <p:nvSpPr>
            <p:cNvPr id="1378" name="Rectangle 137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9" name="Rectangle 137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0" name="Rectangle 137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1" name="Oval 138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2" name="Oval 138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3" name="Oval 138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4" name="Oval 138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5" name="Rectangle 138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6" name="Rectangle 138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7" name="Rectangle 138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8" name="Rectangle 138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9" name="Rectangle 138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0" name="Rectangle 138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1" name="Rectangle 139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2" name="Rectangle 139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3" name="Rectangle 139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4" name="Rectangle 139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5" name="Rectangle 139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6" name="Rectangle 139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97" name="Group 1396"/>
          <p:cNvGrpSpPr/>
          <p:nvPr/>
        </p:nvGrpSpPr>
        <p:grpSpPr>
          <a:xfrm>
            <a:off x="4125985" y="2909339"/>
            <a:ext cx="1305305" cy="103050"/>
            <a:chOff x="845547" y="4689072"/>
            <a:chExt cx="3380509" cy="299262"/>
          </a:xfrm>
        </p:grpSpPr>
        <p:sp>
          <p:nvSpPr>
            <p:cNvPr id="1398" name="Rectangle 13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9" name="Rectangle 13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0" name="Rectangle 13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1" name="Oval 14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2" name="Oval 14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3" name="Oval 14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4" name="Oval 14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5" name="Rectangle 14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6" name="Rectangle 14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7" name="Rectangle 14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8" name="Rectangle 14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9" name="Rectangle 14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0" name="Rectangle 14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1" name="Rectangle 141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2" name="Rectangle 141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3" name="Rectangle 141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4" name="Rectangle 141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5" name="Rectangle 141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6" name="Rectangle 141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17" name="Group 1416"/>
          <p:cNvGrpSpPr/>
          <p:nvPr/>
        </p:nvGrpSpPr>
        <p:grpSpPr>
          <a:xfrm>
            <a:off x="4125985" y="2798926"/>
            <a:ext cx="1305305" cy="103050"/>
            <a:chOff x="845547" y="4689072"/>
            <a:chExt cx="3380509" cy="299262"/>
          </a:xfrm>
        </p:grpSpPr>
        <p:sp>
          <p:nvSpPr>
            <p:cNvPr id="1418" name="Rectangle 141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9" name="Rectangle 141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0" name="Rectangle 141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1" name="Oval 142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2" name="Oval 142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3" name="Oval 142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4" name="Oval 142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5" name="Rectangle 142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6" name="Rectangle 142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7" name="Rectangle 142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8" name="Rectangle 142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9" name="Rectangle 142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0" name="Rectangle 142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1" name="Rectangle 1430"/>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2" name="Rectangle 1431"/>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3" name="Rectangle 1432"/>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4" name="Rectangle 1433"/>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5" name="Rectangle 1434"/>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6" name="Rectangle 1435"/>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40" name="Group 1439"/>
          <p:cNvGrpSpPr/>
          <p:nvPr/>
        </p:nvGrpSpPr>
        <p:grpSpPr>
          <a:xfrm>
            <a:off x="4135297" y="2218354"/>
            <a:ext cx="1305305" cy="103050"/>
            <a:chOff x="3615172" y="4825668"/>
            <a:chExt cx="1305305" cy="103050"/>
          </a:xfrm>
        </p:grpSpPr>
        <p:sp>
          <p:nvSpPr>
            <p:cNvPr id="1441" name="Rectangle 1440"/>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2" name="Rectangle 1441"/>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3" name="Rectangle 1442"/>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4" name="Oval 1443"/>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5" name="Oval 1444"/>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6" name="Oval 1445"/>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7" name="Oval 1446"/>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8" name="Rectangle 1447"/>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9" name="Rectangle 1448"/>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0" name="Rectangle 1449"/>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1" name="Rectangle 1450"/>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2" name="Rectangle 1451"/>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3" name="Rectangle 1452"/>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4" name="Rectangle 1453"/>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5" name="Rectangle 1454"/>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6" name="Rectangle 1455"/>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7" name="Rectangle 1456"/>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8" name="Rectangle 1457"/>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9" name="Rectangle 1458"/>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0" name="Rectangle 1459"/>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1" name="Rectangle 1460"/>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2" name="Rectangle 1461"/>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3" name="Rectangle 1462"/>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4" name="Rectangle 1463"/>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5" name="Rectangle 1464"/>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6" name="Rectangle 1465"/>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7" name="Rectangle 1466"/>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8" name="Rectangle 1467"/>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9" name="Rectangle 1468"/>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0" name="Rectangle 1469"/>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1" name="Rectangle 1470"/>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2" name="Rectangle 1471"/>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3" name="Rectangle 1472"/>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4" name="Rectangle 1473"/>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5" name="Rectangle 1474"/>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6" name="Rectangle 1475"/>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7" name="Rectangle 1476"/>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8" name="Rectangle 1477"/>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9" name="Rectangle 1478"/>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0" name="Rectangle 1479"/>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1" name="Rectangle 1480"/>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2" name="Rectangle 1481"/>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3" name="Rectangle 1482"/>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4" name="Rectangle 1483"/>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5" name="Rectangle 1484"/>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6" name="Rectangle 1485"/>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7" name="Rectangle 1486"/>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8" name="Rectangle 1487"/>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9" name="Rectangle 1488"/>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0" name="Rectangle 1489"/>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1" name="Rectangle 1490"/>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494" name="Rounded Rectangle 1493"/>
          <p:cNvSpPr/>
          <p:nvPr/>
        </p:nvSpPr>
        <p:spPr>
          <a:xfrm>
            <a:off x="5162274" y="2094712"/>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cxnSp>
        <p:nvCxnSpPr>
          <p:cNvPr id="1505" name="Straight Connector 1504"/>
          <p:cNvCxnSpPr/>
          <p:nvPr/>
        </p:nvCxnSpPr>
        <p:spPr>
          <a:xfrm flipH="1" flipV="1">
            <a:off x="4468040" y="2308334"/>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cxnSp>
        <p:nvCxnSpPr>
          <p:cNvPr id="1506" name="Straight Connector 1505"/>
          <p:cNvCxnSpPr/>
          <p:nvPr/>
        </p:nvCxnSpPr>
        <p:spPr>
          <a:xfrm flipH="1" flipV="1">
            <a:off x="4685627" y="2308334"/>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511" name="Rounded Rectangle 1510"/>
          <p:cNvSpPr/>
          <p:nvPr/>
        </p:nvSpPr>
        <p:spPr>
          <a:xfrm>
            <a:off x="4382867" y="230035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12" name="Rounded Rectangle 1511"/>
          <p:cNvSpPr/>
          <p:nvPr/>
        </p:nvSpPr>
        <p:spPr>
          <a:xfrm>
            <a:off x="4606559" y="2300359"/>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496" name="Rounded Rectangle 1495"/>
          <p:cNvSpPr/>
          <p:nvPr/>
        </p:nvSpPr>
        <p:spPr>
          <a:xfrm>
            <a:off x="2333213" y="4505226"/>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497" name="TextBox 1496"/>
          <p:cNvSpPr txBox="1"/>
          <p:nvPr/>
        </p:nvSpPr>
        <p:spPr>
          <a:xfrm>
            <a:off x="2512328" y="4411222"/>
            <a:ext cx="1770028" cy="338550"/>
          </a:xfrm>
          <a:prstGeom prst="rect">
            <a:avLst/>
          </a:prstGeom>
          <a:noFill/>
        </p:spPr>
        <p:txBody>
          <a:bodyPr wrap="none" lIns="91436" tIns="45718" rIns="91436" bIns="45718" rtlCol="0">
            <a:spAutoFit/>
          </a:bodyPr>
          <a:lstStyle/>
          <a:p>
            <a:pPr defTabSz="685891">
              <a:defRPr/>
            </a:pPr>
            <a:r>
              <a:rPr lang="en-US" sz="1600" kern="0" dirty="0" smtClean="0">
                <a:solidFill>
                  <a:srgbClr val="FFFFFF"/>
                </a:solidFill>
              </a:rPr>
              <a:t>Provider Network</a:t>
            </a:r>
            <a:endParaRPr lang="en-US" sz="1600" kern="0" dirty="0">
              <a:solidFill>
                <a:srgbClr val="FFFFFF"/>
              </a:solidFill>
            </a:endParaRPr>
          </a:p>
        </p:txBody>
      </p:sp>
      <p:sp>
        <p:nvSpPr>
          <p:cNvPr id="1498" name="Rounded Rectangle 1497"/>
          <p:cNvSpPr/>
          <p:nvPr/>
        </p:nvSpPr>
        <p:spPr bwMode="auto">
          <a:xfrm>
            <a:off x="678339" y="3077415"/>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03" name="Rounded Rectangle 1502"/>
          <p:cNvSpPr/>
          <p:nvPr/>
        </p:nvSpPr>
        <p:spPr bwMode="auto">
          <a:xfrm>
            <a:off x="1067652" y="3077415"/>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07" name="Rounded Rectangle 1506"/>
          <p:cNvSpPr/>
          <p:nvPr/>
        </p:nvSpPr>
        <p:spPr bwMode="auto">
          <a:xfrm>
            <a:off x="706703" y="3421077"/>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15" name="Rounded Rectangle 1514"/>
          <p:cNvSpPr/>
          <p:nvPr/>
        </p:nvSpPr>
        <p:spPr bwMode="auto">
          <a:xfrm>
            <a:off x="1484300" y="3421077"/>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20" name="Rounded Rectangle 1519"/>
          <p:cNvSpPr/>
          <p:nvPr/>
        </p:nvSpPr>
        <p:spPr bwMode="auto">
          <a:xfrm>
            <a:off x="1090512" y="3421077"/>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21" name="Rounded Rectangle 1520"/>
          <p:cNvSpPr/>
          <p:nvPr/>
        </p:nvSpPr>
        <p:spPr bwMode="auto">
          <a:xfrm>
            <a:off x="1454998" y="3077415"/>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22" name="Rounded Rectangle 1521"/>
          <p:cNvSpPr/>
          <p:nvPr/>
        </p:nvSpPr>
        <p:spPr>
          <a:xfrm>
            <a:off x="636470" y="304670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3" name="Rounded Rectangle 1522"/>
          <p:cNvSpPr/>
          <p:nvPr/>
        </p:nvSpPr>
        <p:spPr>
          <a:xfrm>
            <a:off x="651102" y="3379826"/>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4" name="Rounded Rectangle 1523"/>
          <p:cNvSpPr/>
          <p:nvPr/>
        </p:nvSpPr>
        <p:spPr>
          <a:xfrm>
            <a:off x="1054804" y="3046700"/>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5" name="Rounded Rectangle 1524"/>
          <p:cNvSpPr/>
          <p:nvPr/>
        </p:nvSpPr>
        <p:spPr>
          <a:xfrm>
            <a:off x="1423109" y="304670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6" name="Rounded Rectangle 1525"/>
          <p:cNvSpPr/>
          <p:nvPr/>
        </p:nvSpPr>
        <p:spPr>
          <a:xfrm>
            <a:off x="1473257" y="3379826"/>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7" name="Rounded Rectangle 1526"/>
          <p:cNvSpPr/>
          <p:nvPr/>
        </p:nvSpPr>
        <p:spPr>
          <a:xfrm>
            <a:off x="1056417" y="3379826"/>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28" name="Rounded Rectangle 1527"/>
          <p:cNvSpPr/>
          <p:nvPr/>
        </p:nvSpPr>
        <p:spPr bwMode="auto">
          <a:xfrm>
            <a:off x="2534077" y="3069976"/>
            <a:ext cx="326854" cy="254891"/>
          </a:xfrm>
          <a:prstGeom prst="roundRect">
            <a:avLst/>
          </a:prstGeom>
          <a:solidFill>
            <a:srgbClr val="92D05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29" name="Rounded Rectangle 1528"/>
          <p:cNvSpPr/>
          <p:nvPr/>
        </p:nvSpPr>
        <p:spPr bwMode="auto">
          <a:xfrm>
            <a:off x="3270512" y="3063066"/>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31" name="Rounded Rectangle 1530"/>
          <p:cNvSpPr/>
          <p:nvPr/>
        </p:nvSpPr>
        <p:spPr bwMode="auto">
          <a:xfrm>
            <a:off x="2898657" y="3062764"/>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33" name="Rounded Rectangle 1532"/>
          <p:cNvSpPr/>
          <p:nvPr/>
        </p:nvSpPr>
        <p:spPr>
          <a:xfrm>
            <a:off x="2492208" y="3036926"/>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35" name="Rounded Rectangle 1534"/>
          <p:cNvSpPr/>
          <p:nvPr/>
        </p:nvSpPr>
        <p:spPr>
          <a:xfrm>
            <a:off x="3257664" y="3030016"/>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36" name="Rounded Rectangle 1535"/>
          <p:cNvSpPr/>
          <p:nvPr/>
        </p:nvSpPr>
        <p:spPr>
          <a:xfrm>
            <a:off x="2887614" y="3029714"/>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38" name="Rounded Rectangle 1537"/>
          <p:cNvSpPr/>
          <p:nvPr/>
        </p:nvSpPr>
        <p:spPr bwMode="auto">
          <a:xfrm>
            <a:off x="4653142" y="3047994"/>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1539" name="Rounded Rectangle 1538"/>
          <p:cNvSpPr/>
          <p:nvPr/>
        </p:nvSpPr>
        <p:spPr bwMode="auto">
          <a:xfrm>
            <a:off x="4280763" y="3047994"/>
            <a:ext cx="326854" cy="254891"/>
          </a:xfrm>
          <a:prstGeom prst="roundRect">
            <a:avLst/>
          </a:prstGeom>
          <a:solidFill>
            <a:srgbClr val="5DC9FF"/>
          </a:solidFill>
          <a:ln>
            <a:solidFill>
              <a:srgbClr val="007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40" name="Rounded Rectangle 1539"/>
          <p:cNvSpPr/>
          <p:nvPr/>
        </p:nvSpPr>
        <p:spPr bwMode="auto">
          <a:xfrm>
            <a:off x="5058360" y="3047994"/>
            <a:ext cx="326854" cy="254891"/>
          </a:xfrm>
          <a:prstGeom prst="round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000" dirty="0">
                <a:gradFill>
                  <a:gsLst>
                    <a:gs pos="0">
                      <a:srgbClr val="FFFFFF"/>
                    </a:gs>
                    <a:gs pos="100000">
                      <a:srgbClr val="FFFFFF"/>
                    </a:gs>
                  </a:gsLst>
                  <a:lin ang="5400000" scaled="0"/>
                </a:gradFill>
                <a:ea typeface="Segoe UI" pitchFamily="34" charset="0"/>
                <a:cs typeface="Segoe UI" pitchFamily="34" charset="0"/>
              </a:rPr>
              <a:t>VM</a:t>
            </a:r>
          </a:p>
        </p:txBody>
      </p:sp>
      <p:sp>
        <p:nvSpPr>
          <p:cNvPr id="1542" name="Rounded Rectangle 1541"/>
          <p:cNvSpPr/>
          <p:nvPr/>
        </p:nvSpPr>
        <p:spPr>
          <a:xfrm>
            <a:off x="4225162" y="3029913"/>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43" name="Rounded Rectangle 1542"/>
          <p:cNvSpPr/>
          <p:nvPr/>
        </p:nvSpPr>
        <p:spPr>
          <a:xfrm>
            <a:off x="4640294" y="3029913"/>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44" name="Rounded Rectangle 1543"/>
          <p:cNvSpPr/>
          <p:nvPr/>
        </p:nvSpPr>
        <p:spPr>
          <a:xfrm>
            <a:off x="5047317" y="3029913"/>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48" name="Rounded Rectangle 1547"/>
          <p:cNvSpPr/>
          <p:nvPr/>
        </p:nvSpPr>
        <p:spPr>
          <a:xfrm>
            <a:off x="1876013" y="4732600"/>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49" name="Rounded Rectangle 1548"/>
          <p:cNvSpPr/>
          <p:nvPr/>
        </p:nvSpPr>
        <p:spPr>
          <a:xfrm>
            <a:off x="2333213" y="4732600"/>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50" name="Rounded Rectangle 1549"/>
          <p:cNvSpPr/>
          <p:nvPr/>
        </p:nvSpPr>
        <p:spPr>
          <a:xfrm>
            <a:off x="2104613" y="473260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w="19050">
            <a:solidFill>
              <a:srgbClr val="FFFF00"/>
            </a:solidFill>
          </a:ln>
          <a:effectLst>
            <a:glow rad="101600">
              <a:srgbClr val="FFFF00">
                <a:alpha val="60000"/>
              </a:srgbClr>
            </a:glow>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551" name="TextBox 1550"/>
          <p:cNvSpPr txBox="1"/>
          <p:nvPr/>
        </p:nvSpPr>
        <p:spPr>
          <a:xfrm>
            <a:off x="2512328" y="4675450"/>
            <a:ext cx="1968608" cy="338550"/>
          </a:xfrm>
          <a:prstGeom prst="rect">
            <a:avLst/>
          </a:prstGeom>
          <a:noFill/>
        </p:spPr>
        <p:txBody>
          <a:bodyPr wrap="none" lIns="91436" tIns="45718" rIns="91436" bIns="45718" rtlCol="0">
            <a:spAutoFit/>
          </a:bodyPr>
          <a:lstStyle/>
          <a:p>
            <a:pPr defTabSz="685891">
              <a:defRPr/>
            </a:pPr>
            <a:r>
              <a:rPr lang="en-US" sz="1600" dirty="0" smtClean="0">
                <a:solidFill>
                  <a:srgbClr val="FFFFFF"/>
                </a:solidFill>
              </a:rPr>
              <a:t>Encapsulated Traffic</a:t>
            </a:r>
            <a:endParaRPr lang="en-US" sz="1600" kern="0" dirty="0">
              <a:solidFill>
                <a:srgbClr val="FFFFFF"/>
              </a:solidFill>
            </a:endParaRPr>
          </a:p>
        </p:txBody>
      </p:sp>
      <p:sp>
        <p:nvSpPr>
          <p:cNvPr id="1510" name="Rectangle 1509"/>
          <p:cNvSpPr/>
          <p:nvPr/>
        </p:nvSpPr>
        <p:spPr bwMode="auto">
          <a:xfrm>
            <a:off x="6226931" y="2165903"/>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3" name="Rectangle 1512"/>
          <p:cNvSpPr/>
          <p:nvPr/>
        </p:nvSpPr>
        <p:spPr bwMode="auto">
          <a:xfrm>
            <a:off x="6226931" y="4155117"/>
            <a:ext cx="1374005" cy="159020"/>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783" name="Group 1782"/>
          <p:cNvGrpSpPr/>
          <p:nvPr/>
        </p:nvGrpSpPr>
        <p:grpSpPr>
          <a:xfrm>
            <a:off x="6255154" y="2218353"/>
            <a:ext cx="1305305" cy="103050"/>
            <a:chOff x="3615172" y="4825668"/>
            <a:chExt cx="1305305" cy="103050"/>
          </a:xfrm>
        </p:grpSpPr>
        <p:sp>
          <p:nvSpPr>
            <p:cNvPr id="1784" name="Rectangle 1783"/>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5" name="Rectangle 1784"/>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6" name="Rectangle 1785"/>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7" name="Oval 1786"/>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8" name="Oval 1787"/>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9" name="Oval 1788"/>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0" name="Oval 1789"/>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1" name="Rectangle 1790"/>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2" name="Rectangle 1791"/>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3" name="Rectangle 1792"/>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4" name="Rectangle 1793"/>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5" name="Rectangle 1794"/>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6" name="Rectangle 1795"/>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7" name="Rectangle 1796"/>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8" name="Rectangle 1797"/>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9" name="Rectangle 1798"/>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0" name="Rectangle 1799"/>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1" name="Rectangle 1800"/>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2" name="Rectangle 1801"/>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3" name="Rectangle 1802"/>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4" name="Rectangle 1803"/>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5" name="Rectangle 1804"/>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6" name="Rectangle 1805"/>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7" name="Rectangle 1806"/>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8" name="Rectangle 1807"/>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9" name="Rectangle 1808"/>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0" name="Rectangle 1809"/>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1" name="Rectangle 1810"/>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2" name="Rectangle 1811"/>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3" name="Rectangle 1812"/>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4" name="Rectangle 1813"/>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5" name="Rectangle 1814"/>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6" name="Rectangle 1815"/>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7" name="Rectangle 1816"/>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8" name="Rectangle 1817"/>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9" name="Rectangle 1818"/>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0" name="Rectangle 1819"/>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1" name="Rectangle 1820"/>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2" name="Rectangle 1821"/>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3" name="Rectangle 1822"/>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4" name="Rectangle 1823"/>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5" name="Rectangle 1824"/>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6" name="Rectangle 1825"/>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7" name="Rectangle 1826"/>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8" name="Rectangle 1827"/>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9" name="Rectangle 1828"/>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0" name="Rectangle 1829"/>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1" name="Rectangle 1830"/>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2" name="Rectangle 1831"/>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3" name="Rectangle 1832"/>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4" name="Rectangle 1833"/>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1836" name="Straight Connector 1835"/>
          <p:cNvCxnSpPr/>
          <p:nvPr/>
        </p:nvCxnSpPr>
        <p:spPr>
          <a:xfrm flipH="1" flipV="1">
            <a:off x="6587897" y="2308333"/>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cxnSp>
        <p:nvCxnSpPr>
          <p:cNvPr id="1837" name="Straight Connector 1836"/>
          <p:cNvCxnSpPr/>
          <p:nvPr/>
        </p:nvCxnSpPr>
        <p:spPr>
          <a:xfrm flipH="1" flipV="1">
            <a:off x="6805484" y="2308333"/>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838" name="Rounded Rectangle 1837"/>
          <p:cNvSpPr/>
          <p:nvPr/>
        </p:nvSpPr>
        <p:spPr>
          <a:xfrm>
            <a:off x="6502724" y="2298090"/>
            <a:ext cx="137160" cy="137160"/>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sp>
        <p:nvSpPr>
          <p:cNvPr id="1839" name="Rounded Rectangle 1838"/>
          <p:cNvSpPr/>
          <p:nvPr/>
        </p:nvSpPr>
        <p:spPr>
          <a:xfrm>
            <a:off x="6726416" y="229809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cxnSp>
        <p:nvCxnSpPr>
          <p:cNvPr id="1848" name="Straight Connector 1847"/>
          <p:cNvCxnSpPr>
            <a:stCxn id="1835" idx="1"/>
            <a:endCxn id="1849" idx="0"/>
          </p:cNvCxnSpPr>
          <p:nvPr/>
        </p:nvCxnSpPr>
        <p:spPr>
          <a:xfrm flipH="1" flipV="1">
            <a:off x="5890710" y="1750585"/>
            <a:ext cx="993485" cy="444345"/>
          </a:xfrm>
          <a:prstGeom prst="line">
            <a:avLst/>
          </a:prstGeom>
          <a:noFill/>
          <a:ln w="38100" cap="flat" cmpd="dbl" algn="ctr">
            <a:solidFill>
              <a:srgbClr val="000000"/>
            </a:solidFill>
            <a:prstDash val="solid"/>
          </a:ln>
          <a:effectLst>
            <a:glow rad="63500">
              <a:schemeClr val="accent4">
                <a:satMod val="175000"/>
                <a:alpha val="40000"/>
              </a:schemeClr>
            </a:glow>
          </a:effectLst>
        </p:spPr>
      </p:cxnSp>
      <p:sp>
        <p:nvSpPr>
          <p:cNvPr id="1849" name="Rounded Rectangle 1848"/>
          <p:cNvSpPr/>
          <p:nvPr/>
        </p:nvSpPr>
        <p:spPr>
          <a:xfrm>
            <a:off x="5822130" y="1750585"/>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835" name="Rounded Rectangle 1834"/>
          <p:cNvSpPr/>
          <p:nvPr/>
        </p:nvSpPr>
        <p:spPr>
          <a:xfrm>
            <a:off x="6884195" y="2126350"/>
            <a:ext cx="137160" cy="137160"/>
          </a:xfrm>
          <a:prstGeom prst="roundRect">
            <a:avLst/>
          </a:prstGeom>
          <a:gradFill flip="none" rotWithShape="1">
            <a:gsLst>
              <a:gs pos="0">
                <a:srgbClr val="FFC000">
                  <a:shade val="30000"/>
                  <a:satMod val="115000"/>
                  <a:alpha val="50000"/>
                </a:srgbClr>
              </a:gs>
              <a:gs pos="50000">
                <a:srgbClr val="FFC000">
                  <a:shade val="67500"/>
                  <a:satMod val="115000"/>
                  <a:alpha val="50000"/>
                </a:srgbClr>
              </a:gs>
              <a:gs pos="100000">
                <a:srgbClr val="FFC000">
                  <a:shade val="100000"/>
                  <a:satMod val="115000"/>
                </a:srgbClr>
              </a:gs>
            </a:gsLst>
            <a:path path="circle">
              <a:fillToRect l="50000" t="50000" r="50000" b="50000"/>
            </a:path>
            <a:tileRect/>
          </a:gradFill>
          <a:ln>
            <a:solidFill>
              <a:srgbClr val="FFC000"/>
            </a:solidFill>
          </a:ln>
          <a:effectLst/>
          <a:scene3d>
            <a:camera prst="orthographicFront">
              <a:rot lat="0" lon="0" rev="0"/>
            </a:camera>
            <a:lightRig rig="threePt" dir="t">
              <a:rot lat="0" lon="0" rev="20400000"/>
            </a:lightRig>
          </a:scene3d>
          <a:sp3d extrusionH="76200" contourW="6350">
            <a:bevelT/>
            <a:extrusionClr>
              <a:srgbClr val="FFC000"/>
            </a:extrusionClr>
            <a:contourClr>
              <a:srgbClr val="FFFF00"/>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850" name="TextBox 1849"/>
          <p:cNvSpPr txBox="1"/>
          <p:nvPr/>
        </p:nvSpPr>
        <p:spPr>
          <a:xfrm>
            <a:off x="6794996" y="4448690"/>
            <a:ext cx="1132033" cy="338550"/>
          </a:xfrm>
          <a:prstGeom prst="rect">
            <a:avLst/>
          </a:prstGeom>
          <a:noFill/>
        </p:spPr>
        <p:txBody>
          <a:bodyPr wrap="none" lIns="91436" tIns="45718" rIns="91436" bIns="45718" rtlCol="0">
            <a:spAutoFit/>
          </a:bodyPr>
          <a:lstStyle/>
          <a:p>
            <a:pPr defTabSz="685891">
              <a:defRPr/>
            </a:pPr>
            <a:r>
              <a:rPr lang="en-US" sz="1600" kern="0" dirty="0">
                <a:solidFill>
                  <a:srgbClr val="FFFFFF"/>
                </a:solidFill>
              </a:rPr>
              <a:t>VLAN tags</a:t>
            </a:r>
          </a:p>
        </p:txBody>
      </p:sp>
      <p:sp>
        <p:nvSpPr>
          <p:cNvPr id="1851" name="Rounded Rectangle 1850"/>
          <p:cNvSpPr/>
          <p:nvPr/>
        </p:nvSpPr>
        <p:spPr>
          <a:xfrm>
            <a:off x="6190516" y="4537757"/>
            <a:ext cx="137160" cy="124691"/>
          </a:xfrm>
          <a:prstGeom prst="roundRect">
            <a:avLst/>
          </a:prstGeom>
          <a:gradFill rotWithShape="1">
            <a:gsLst>
              <a:gs pos="0">
                <a:srgbClr val="EF440F">
                  <a:shade val="51000"/>
                  <a:satMod val="130000"/>
                  <a:alpha val="75000"/>
                </a:srgbClr>
              </a:gs>
              <a:gs pos="80000">
                <a:srgbClr val="EF440F">
                  <a:shade val="93000"/>
                  <a:satMod val="130000"/>
                  <a:alpha val="75000"/>
                </a:srgbClr>
              </a:gs>
              <a:gs pos="100000">
                <a:srgbClr val="EF440F">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EF440F">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852" name="Rounded Rectangle 1851"/>
          <p:cNvSpPr/>
          <p:nvPr/>
        </p:nvSpPr>
        <p:spPr>
          <a:xfrm>
            <a:off x="6514216" y="4537757"/>
            <a:ext cx="137160" cy="124691"/>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defRPr/>
            </a:pPr>
            <a:endParaRPr lang="en-US" sz="1400" kern="0">
              <a:solidFill>
                <a:srgbClr val="FFFFFF"/>
              </a:solidFill>
              <a:latin typeface="Segoe UI"/>
            </a:endParaRPr>
          </a:p>
        </p:txBody>
      </p:sp>
      <p:sp>
        <p:nvSpPr>
          <p:cNvPr id="1853" name="Rounded Rectangle 1852"/>
          <p:cNvSpPr/>
          <p:nvPr/>
        </p:nvSpPr>
        <p:spPr>
          <a:xfrm>
            <a:off x="6352366" y="4537757"/>
            <a:ext cx="137160" cy="124691"/>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cxnSp>
        <p:nvCxnSpPr>
          <p:cNvPr id="1854" name="Straight Connector 1853"/>
          <p:cNvCxnSpPr/>
          <p:nvPr/>
        </p:nvCxnSpPr>
        <p:spPr>
          <a:xfrm flipH="1" flipV="1">
            <a:off x="7023450" y="2306821"/>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855" name="Rounded Rectangle 1854"/>
          <p:cNvSpPr/>
          <p:nvPr/>
        </p:nvSpPr>
        <p:spPr>
          <a:xfrm>
            <a:off x="6944382" y="2298090"/>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cxnSp>
        <p:nvCxnSpPr>
          <p:cNvPr id="1856" name="Straight Connector 1855"/>
          <p:cNvCxnSpPr/>
          <p:nvPr/>
        </p:nvCxnSpPr>
        <p:spPr>
          <a:xfrm flipH="1" flipV="1">
            <a:off x="7241416" y="2305309"/>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857" name="Rounded Rectangle 1856"/>
          <p:cNvSpPr/>
          <p:nvPr/>
        </p:nvSpPr>
        <p:spPr>
          <a:xfrm>
            <a:off x="7162348" y="2298090"/>
            <a:ext cx="137160" cy="137160"/>
          </a:xfrm>
          <a:prstGeom prst="roundRect">
            <a:avLst/>
          </a:prstGeom>
          <a:gradFill rotWithShape="1">
            <a:gsLst>
              <a:gs pos="0">
                <a:srgbClr val="008FBA">
                  <a:shade val="51000"/>
                  <a:satMod val="130000"/>
                  <a:alpha val="75000"/>
                </a:srgbClr>
              </a:gs>
              <a:gs pos="80000">
                <a:srgbClr val="008FBA">
                  <a:shade val="93000"/>
                  <a:satMod val="130000"/>
                  <a:alpha val="75000"/>
                </a:srgbClr>
              </a:gs>
              <a:gs pos="100000">
                <a:srgbClr val="008FBA">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008FBA">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cxnSp>
        <p:nvCxnSpPr>
          <p:cNvPr id="1858" name="Straight Connector 1857"/>
          <p:cNvCxnSpPr/>
          <p:nvPr/>
        </p:nvCxnSpPr>
        <p:spPr>
          <a:xfrm flipH="1" flipV="1">
            <a:off x="7459382" y="2303797"/>
            <a:ext cx="0" cy="487886"/>
          </a:xfrm>
          <a:prstGeom prst="line">
            <a:avLst/>
          </a:prstGeom>
          <a:noFill/>
          <a:ln w="12700" cap="flat" cmpd="sng" algn="ctr">
            <a:solidFill>
              <a:srgbClr val="000000"/>
            </a:solidFill>
            <a:prstDash val="solid"/>
          </a:ln>
          <a:effectLst>
            <a:glow rad="63500">
              <a:schemeClr val="accent4">
                <a:satMod val="175000"/>
                <a:alpha val="40000"/>
              </a:schemeClr>
            </a:glow>
          </a:effectLst>
        </p:spPr>
      </p:cxnSp>
      <p:sp>
        <p:nvSpPr>
          <p:cNvPr id="1859" name="Rounded Rectangle 1858"/>
          <p:cNvSpPr/>
          <p:nvPr/>
        </p:nvSpPr>
        <p:spPr>
          <a:xfrm>
            <a:off x="7380314" y="2298090"/>
            <a:ext cx="137160" cy="137160"/>
          </a:xfrm>
          <a:prstGeom prst="roundRect">
            <a:avLst/>
          </a:prstGeom>
          <a:gradFill rotWithShape="1">
            <a:gsLst>
              <a:gs pos="0">
                <a:srgbClr val="64BE46">
                  <a:shade val="51000"/>
                  <a:satMod val="130000"/>
                  <a:alpha val="75000"/>
                </a:srgbClr>
              </a:gs>
              <a:gs pos="80000">
                <a:srgbClr val="64BE46">
                  <a:shade val="93000"/>
                  <a:satMod val="130000"/>
                  <a:alpha val="75000"/>
                </a:srgbClr>
              </a:gs>
              <a:gs pos="100000">
                <a:srgbClr val="64BE46">
                  <a:shade val="94000"/>
                  <a:satMod val="135000"/>
                  <a:alpha val="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a:contourClr>
              <a:srgbClr val="64BE46">
                <a:shade val="25000"/>
                <a:satMod val="150000"/>
              </a:srgbClr>
            </a:contourClr>
          </a:sp3d>
        </p:spPr>
        <p:txBody>
          <a:bodyPr lIns="91436" tIns="45718" rIns="91436" bIns="45718" rtlCol="0" anchor="ctr"/>
          <a:lstStyle/>
          <a:p>
            <a:pPr algn="ctr" defTabSz="685891"/>
            <a:endParaRPr lang="en-US" sz="1400" kern="0">
              <a:solidFill>
                <a:srgbClr val="FFFFFF"/>
              </a:solidFill>
              <a:latin typeface="Segoe UI"/>
            </a:endParaRPr>
          </a:p>
        </p:txBody>
      </p:sp>
      <p:grpSp>
        <p:nvGrpSpPr>
          <p:cNvPr id="1860" name="Group 1859"/>
          <p:cNvGrpSpPr/>
          <p:nvPr/>
        </p:nvGrpSpPr>
        <p:grpSpPr>
          <a:xfrm>
            <a:off x="6259096" y="3458203"/>
            <a:ext cx="1307592" cy="100584"/>
            <a:chOff x="845547" y="4689072"/>
            <a:chExt cx="3380509" cy="299262"/>
          </a:xfrm>
        </p:grpSpPr>
        <p:sp>
          <p:nvSpPr>
            <p:cNvPr id="1861" name="Rectangle 1860"/>
            <p:cNvSpPr/>
            <p:nvPr/>
          </p:nvSpPr>
          <p:spPr bwMode="auto">
            <a:xfrm>
              <a:off x="845547" y="4689072"/>
              <a:ext cx="3380509" cy="299262"/>
            </a:xfrm>
            <a:prstGeom prst="rect">
              <a:avLst/>
            </a:prstGeom>
            <a:solidFill>
              <a:srgbClr val="66CC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2" name="Rectangle 1861"/>
            <p:cNvSpPr/>
            <p:nvPr/>
          </p:nvSpPr>
          <p:spPr bwMode="auto">
            <a:xfrm>
              <a:off x="845547"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3" name="Rectangle 1862"/>
            <p:cNvSpPr/>
            <p:nvPr/>
          </p:nvSpPr>
          <p:spPr bwMode="auto">
            <a:xfrm>
              <a:off x="4095489"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4" name="Oval 1863"/>
            <p:cNvSpPr/>
            <p:nvPr/>
          </p:nvSpPr>
          <p:spPr bwMode="auto">
            <a:xfrm>
              <a:off x="874254"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5" name="Oval 1864"/>
            <p:cNvSpPr/>
            <p:nvPr/>
          </p:nvSpPr>
          <p:spPr bwMode="auto">
            <a:xfrm>
              <a:off x="874254"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6" name="Oval 1865"/>
            <p:cNvSpPr/>
            <p:nvPr/>
          </p:nvSpPr>
          <p:spPr bwMode="auto">
            <a:xfrm>
              <a:off x="4124196"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7" name="Oval 1866"/>
            <p:cNvSpPr/>
            <p:nvPr/>
          </p:nvSpPr>
          <p:spPr bwMode="auto">
            <a:xfrm>
              <a:off x="4124196"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8" name="Rectangle 1867"/>
            <p:cNvSpPr/>
            <p:nvPr/>
          </p:nvSpPr>
          <p:spPr bwMode="auto">
            <a:xfrm>
              <a:off x="2191746"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9" name="Rectangle 1868"/>
            <p:cNvSpPr/>
            <p:nvPr/>
          </p:nvSpPr>
          <p:spPr bwMode="auto">
            <a:xfrm>
              <a:off x="1097235"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0" name="Rectangle 1869"/>
            <p:cNvSpPr/>
            <p:nvPr/>
          </p:nvSpPr>
          <p:spPr bwMode="auto">
            <a:xfrm>
              <a:off x="1097234"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1" name="Rectangle 1870"/>
            <p:cNvSpPr/>
            <p:nvPr/>
          </p:nvSpPr>
          <p:spPr bwMode="auto">
            <a:xfrm>
              <a:off x="2191746"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2" name="Rectangle 1871"/>
            <p:cNvSpPr/>
            <p:nvPr/>
          </p:nvSpPr>
          <p:spPr bwMode="auto">
            <a:xfrm>
              <a:off x="1644491"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3" name="Rectangle 1872"/>
            <p:cNvSpPr/>
            <p:nvPr/>
          </p:nvSpPr>
          <p:spPr bwMode="auto">
            <a:xfrm>
              <a:off x="1644490"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4" name="Rectangle 1873"/>
            <p:cNvSpPr/>
            <p:nvPr/>
          </p:nvSpPr>
          <p:spPr bwMode="auto">
            <a:xfrm>
              <a:off x="2762997" y="4755146"/>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5" name="Rectangle 1874"/>
            <p:cNvSpPr/>
            <p:nvPr/>
          </p:nvSpPr>
          <p:spPr bwMode="auto">
            <a:xfrm>
              <a:off x="2762997" y="4789787"/>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6" name="Rectangle 1875"/>
            <p:cNvSpPr/>
            <p:nvPr/>
          </p:nvSpPr>
          <p:spPr bwMode="auto">
            <a:xfrm>
              <a:off x="2762997" y="4824428"/>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7" name="Rectangle 1876"/>
            <p:cNvSpPr/>
            <p:nvPr/>
          </p:nvSpPr>
          <p:spPr bwMode="auto">
            <a:xfrm>
              <a:off x="2762997" y="4859069"/>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8" name="Rectangle 1877"/>
            <p:cNvSpPr/>
            <p:nvPr/>
          </p:nvSpPr>
          <p:spPr bwMode="auto">
            <a:xfrm>
              <a:off x="2762997" y="4893710"/>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9" name="Rectangle 1878"/>
            <p:cNvSpPr/>
            <p:nvPr/>
          </p:nvSpPr>
          <p:spPr bwMode="auto">
            <a:xfrm>
              <a:off x="2762997" y="4928351"/>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880" name="Group 1879"/>
          <p:cNvGrpSpPr/>
          <p:nvPr/>
        </p:nvGrpSpPr>
        <p:grpSpPr>
          <a:xfrm>
            <a:off x="6260137" y="4013721"/>
            <a:ext cx="1307592" cy="100584"/>
            <a:chOff x="845547" y="4689072"/>
            <a:chExt cx="3380509" cy="299262"/>
          </a:xfrm>
        </p:grpSpPr>
        <p:sp>
          <p:nvSpPr>
            <p:cNvPr id="1881" name="Rectangle 1880"/>
            <p:cNvSpPr/>
            <p:nvPr/>
          </p:nvSpPr>
          <p:spPr bwMode="auto">
            <a:xfrm>
              <a:off x="845547" y="4689072"/>
              <a:ext cx="3380509" cy="299262"/>
            </a:xfrm>
            <a:prstGeom prst="rect">
              <a:avLst/>
            </a:prstGeom>
            <a:solidFill>
              <a:srgbClr val="92D05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2" name="Rectangle 1881"/>
            <p:cNvSpPr/>
            <p:nvPr/>
          </p:nvSpPr>
          <p:spPr bwMode="auto">
            <a:xfrm>
              <a:off x="845547"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3" name="Rectangle 1882"/>
            <p:cNvSpPr/>
            <p:nvPr/>
          </p:nvSpPr>
          <p:spPr bwMode="auto">
            <a:xfrm>
              <a:off x="4095489"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4" name="Oval 1883"/>
            <p:cNvSpPr/>
            <p:nvPr/>
          </p:nvSpPr>
          <p:spPr bwMode="auto">
            <a:xfrm>
              <a:off x="874254"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5" name="Oval 1884"/>
            <p:cNvSpPr/>
            <p:nvPr/>
          </p:nvSpPr>
          <p:spPr bwMode="auto">
            <a:xfrm>
              <a:off x="874254"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6" name="Oval 1885"/>
            <p:cNvSpPr/>
            <p:nvPr/>
          </p:nvSpPr>
          <p:spPr bwMode="auto">
            <a:xfrm>
              <a:off x="4124196"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7" name="Oval 1886"/>
            <p:cNvSpPr/>
            <p:nvPr/>
          </p:nvSpPr>
          <p:spPr bwMode="auto">
            <a:xfrm>
              <a:off x="4124196"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8" name="Rectangle 1887"/>
            <p:cNvSpPr/>
            <p:nvPr/>
          </p:nvSpPr>
          <p:spPr bwMode="auto">
            <a:xfrm>
              <a:off x="2191746"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9" name="Rectangle 1888"/>
            <p:cNvSpPr/>
            <p:nvPr/>
          </p:nvSpPr>
          <p:spPr bwMode="auto">
            <a:xfrm>
              <a:off x="1097235"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0" name="Rectangle 1889"/>
            <p:cNvSpPr/>
            <p:nvPr/>
          </p:nvSpPr>
          <p:spPr bwMode="auto">
            <a:xfrm>
              <a:off x="1097234"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1" name="Rectangle 1890"/>
            <p:cNvSpPr/>
            <p:nvPr/>
          </p:nvSpPr>
          <p:spPr bwMode="auto">
            <a:xfrm>
              <a:off x="2191746"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2" name="Rectangle 1891"/>
            <p:cNvSpPr/>
            <p:nvPr/>
          </p:nvSpPr>
          <p:spPr bwMode="auto">
            <a:xfrm>
              <a:off x="1644491"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3" name="Rectangle 1892"/>
            <p:cNvSpPr/>
            <p:nvPr/>
          </p:nvSpPr>
          <p:spPr bwMode="auto">
            <a:xfrm>
              <a:off x="1644490"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4" name="Rectangle 1893"/>
            <p:cNvSpPr/>
            <p:nvPr/>
          </p:nvSpPr>
          <p:spPr bwMode="auto">
            <a:xfrm>
              <a:off x="2762997" y="4755146"/>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5" name="Rectangle 1894"/>
            <p:cNvSpPr/>
            <p:nvPr/>
          </p:nvSpPr>
          <p:spPr bwMode="auto">
            <a:xfrm>
              <a:off x="2762997" y="4789787"/>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6" name="Rectangle 1895"/>
            <p:cNvSpPr/>
            <p:nvPr/>
          </p:nvSpPr>
          <p:spPr bwMode="auto">
            <a:xfrm>
              <a:off x="2762997" y="4824428"/>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7" name="Rectangle 1896"/>
            <p:cNvSpPr/>
            <p:nvPr/>
          </p:nvSpPr>
          <p:spPr bwMode="auto">
            <a:xfrm>
              <a:off x="2762997" y="4859069"/>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8" name="Rectangle 1897"/>
            <p:cNvSpPr/>
            <p:nvPr/>
          </p:nvSpPr>
          <p:spPr bwMode="auto">
            <a:xfrm>
              <a:off x="2762997" y="4893710"/>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9" name="Rectangle 1898"/>
            <p:cNvSpPr/>
            <p:nvPr/>
          </p:nvSpPr>
          <p:spPr bwMode="auto">
            <a:xfrm>
              <a:off x="2762997" y="4928351"/>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00" name="Group 1899"/>
          <p:cNvGrpSpPr/>
          <p:nvPr/>
        </p:nvGrpSpPr>
        <p:grpSpPr>
          <a:xfrm>
            <a:off x="6260137" y="3013791"/>
            <a:ext cx="1307592" cy="100584"/>
            <a:chOff x="845547" y="4689072"/>
            <a:chExt cx="3380509" cy="299262"/>
          </a:xfrm>
        </p:grpSpPr>
        <p:sp>
          <p:nvSpPr>
            <p:cNvPr id="1901" name="Rectangle 1900"/>
            <p:cNvSpPr/>
            <p:nvPr/>
          </p:nvSpPr>
          <p:spPr bwMode="auto">
            <a:xfrm>
              <a:off x="845547" y="4689072"/>
              <a:ext cx="3380509" cy="299262"/>
            </a:xfrm>
            <a:prstGeom prst="rect">
              <a:avLst/>
            </a:prstGeom>
            <a:solidFill>
              <a:srgbClr val="FF7C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2" name="Rectangle 1901"/>
            <p:cNvSpPr/>
            <p:nvPr/>
          </p:nvSpPr>
          <p:spPr bwMode="auto">
            <a:xfrm>
              <a:off x="845547" y="4689072"/>
              <a:ext cx="130567" cy="299262"/>
            </a:xfrm>
            <a:prstGeom prst="rect">
              <a:avLst/>
            </a:prstGeom>
            <a:solidFill>
              <a:srgbClr val="FF6569"/>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3" name="Rectangle 1902"/>
            <p:cNvSpPr/>
            <p:nvPr/>
          </p:nvSpPr>
          <p:spPr bwMode="auto">
            <a:xfrm>
              <a:off x="4095489" y="4689072"/>
              <a:ext cx="130567" cy="299262"/>
            </a:xfrm>
            <a:prstGeom prst="rect">
              <a:avLst/>
            </a:prstGeom>
            <a:solidFill>
              <a:srgbClr val="FF6569"/>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4" name="Oval 1903"/>
            <p:cNvSpPr/>
            <p:nvPr/>
          </p:nvSpPr>
          <p:spPr bwMode="auto">
            <a:xfrm>
              <a:off x="874254" y="474068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5" name="Oval 1904"/>
            <p:cNvSpPr/>
            <p:nvPr/>
          </p:nvSpPr>
          <p:spPr bwMode="auto">
            <a:xfrm>
              <a:off x="874254" y="486953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6" name="Oval 1905"/>
            <p:cNvSpPr/>
            <p:nvPr/>
          </p:nvSpPr>
          <p:spPr bwMode="auto">
            <a:xfrm>
              <a:off x="4124196" y="474068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7" name="Oval 1906"/>
            <p:cNvSpPr/>
            <p:nvPr/>
          </p:nvSpPr>
          <p:spPr bwMode="auto">
            <a:xfrm>
              <a:off x="4124196" y="486953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8" name="Rectangle 1907"/>
            <p:cNvSpPr/>
            <p:nvPr/>
          </p:nvSpPr>
          <p:spPr bwMode="auto">
            <a:xfrm>
              <a:off x="2191746"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9" name="Rectangle 1908"/>
            <p:cNvSpPr/>
            <p:nvPr/>
          </p:nvSpPr>
          <p:spPr bwMode="auto">
            <a:xfrm>
              <a:off x="1097235"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0" name="Rectangle 1909"/>
            <p:cNvSpPr/>
            <p:nvPr/>
          </p:nvSpPr>
          <p:spPr bwMode="auto">
            <a:xfrm>
              <a:off x="1097234"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1" name="Rectangle 1910"/>
            <p:cNvSpPr/>
            <p:nvPr/>
          </p:nvSpPr>
          <p:spPr bwMode="auto">
            <a:xfrm>
              <a:off x="2191746"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2" name="Rectangle 1911"/>
            <p:cNvSpPr/>
            <p:nvPr/>
          </p:nvSpPr>
          <p:spPr bwMode="auto">
            <a:xfrm>
              <a:off x="1644491"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3" name="Rectangle 1912"/>
            <p:cNvSpPr/>
            <p:nvPr/>
          </p:nvSpPr>
          <p:spPr bwMode="auto">
            <a:xfrm>
              <a:off x="1644490"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4" name="Rectangle 1913"/>
            <p:cNvSpPr/>
            <p:nvPr/>
          </p:nvSpPr>
          <p:spPr bwMode="auto">
            <a:xfrm>
              <a:off x="2762997" y="4755146"/>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5" name="Rectangle 1914"/>
            <p:cNvSpPr/>
            <p:nvPr/>
          </p:nvSpPr>
          <p:spPr bwMode="auto">
            <a:xfrm>
              <a:off x="2762997" y="4789787"/>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6" name="Rectangle 1915"/>
            <p:cNvSpPr/>
            <p:nvPr/>
          </p:nvSpPr>
          <p:spPr bwMode="auto">
            <a:xfrm>
              <a:off x="2762997" y="4824428"/>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7" name="Rectangle 1916"/>
            <p:cNvSpPr/>
            <p:nvPr/>
          </p:nvSpPr>
          <p:spPr bwMode="auto">
            <a:xfrm>
              <a:off x="2762997" y="4859069"/>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8" name="Rectangle 1917"/>
            <p:cNvSpPr/>
            <p:nvPr/>
          </p:nvSpPr>
          <p:spPr bwMode="auto">
            <a:xfrm>
              <a:off x="2762997" y="4893710"/>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9" name="Rectangle 1918"/>
            <p:cNvSpPr/>
            <p:nvPr/>
          </p:nvSpPr>
          <p:spPr bwMode="auto">
            <a:xfrm>
              <a:off x="2762997" y="4928351"/>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20" name="Group 1919"/>
          <p:cNvGrpSpPr/>
          <p:nvPr/>
        </p:nvGrpSpPr>
        <p:grpSpPr>
          <a:xfrm>
            <a:off x="6260137" y="3902615"/>
            <a:ext cx="1307592" cy="100584"/>
            <a:chOff x="845547" y="4689072"/>
            <a:chExt cx="3380509" cy="299262"/>
          </a:xfrm>
        </p:grpSpPr>
        <p:sp>
          <p:nvSpPr>
            <p:cNvPr id="1921" name="Rectangle 1920"/>
            <p:cNvSpPr/>
            <p:nvPr/>
          </p:nvSpPr>
          <p:spPr bwMode="auto">
            <a:xfrm>
              <a:off x="845547" y="4689072"/>
              <a:ext cx="3380509" cy="299262"/>
            </a:xfrm>
            <a:prstGeom prst="rect">
              <a:avLst/>
            </a:prstGeom>
            <a:solidFill>
              <a:srgbClr val="92D05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2" name="Rectangle 1921"/>
            <p:cNvSpPr/>
            <p:nvPr/>
          </p:nvSpPr>
          <p:spPr bwMode="auto">
            <a:xfrm>
              <a:off x="845547"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3" name="Rectangle 1922"/>
            <p:cNvSpPr/>
            <p:nvPr/>
          </p:nvSpPr>
          <p:spPr bwMode="auto">
            <a:xfrm>
              <a:off x="4095489"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4" name="Oval 1923"/>
            <p:cNvSpPr/>
            <p:nvPr/>
          </p:nvSpPr>
          <p:spPr bwMode="auto">
            <a:xfrm>
              <a:off x="874254"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5" name="Oval 1924"/>
            <p:cNvSpPr/>
            <p:nvPr/>
          </p:nvSpPr>
          <p:spPr bwMode="auto">
            <a:xfrm>
              <a:off x="874254"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6" name="Oval 1925"/>
            <p:cNvSpPr/>
            <p:nvPr/>
          </p:nvSpPr>
          <p:spPr bwMode="auto">
            <a:xfrm>
              <a:off x="4124196"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7" name="Oval 1926"/>
            <p:cNvSpPr/>
            <p:nvPr/>
          </p:nvSpPr>
          <p:spPr bwMode="auto">
            <a:xfrm>
              <a:off x="4124196"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8" name="Rectangle 1927"/>
            <p:cNvSpPr/>
            <p:nvPr/>
          </p:nvSpPr>
          <p:spPr bwMode="auto">
            <a:xfrm>
              <a:off x="2191746"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9" name="Rectangle 1928"/>
            <p:cNvSpPr/>
            <p:nvPr/>
          </p:nvSpPr>
          <p:spPr bwMode="auto">
            <a:xfrm>
              <a:off x="1097235"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0" name="Rectangle 1929"/>
            <p:cNvSpPr/>
            <p:nvPr/>
          </p:nvSpPr>
          <p:spPr bwMode="auto">
            <a:xfrm>
              <a:off x="1097234"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1" name="Rectangle 1930"/>
            <p:cNvSpPr/>
            <p:nvPr/>
          </p:nvSpPr>
          <p:spPr bwMode="auto">
            <a:xfrm>
              <a:off x="2191746"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2" name="Rectangle 1931"/>
            <p:cNvSpPr/>
            <p:nvPr/>
          </p:nvSpPr>
          <p:spPr bwMode="auto">
            <a:xfrm>
              <a:off x="1644491"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3" name="Rectangle 1932"/>
            <p:cNvSpPr/>
            <p:nvPr/>
          </p:nvSpPr>
          <p:spPr bwMode="auto">
            <a:xfrm>
              <a:off x="1644490"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4" name="Rectangle 1933"/>
            <p:cNvSpPr/>
            <p:nvPr/>
          </p:nvSpPr>
          <p:spPr bwMode="auto">
            <a:xfrm>
              <a:off x="2762997" y="4755146"/>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5" name="Rectangle 1934"/>
            <p:cNvSpPr/>
            <p:nvPr/>
          </p:nvSpPr>
          <p:spPr bwMode="auto">
            <a:xfrm>
              <a:off x="2762997" y="4789787"/>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6" name="Rectangle 1935"/>
            <p:cNvSpPr/>
            <p:nvPr/>
          </p:nvSpPr>
          <p:spPr bwMode="auto">
            <a:xfrm>
              <a:off x="2762997" y="4824428"/>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7" name="Rectangle 1936"/>
            <p:cNvSpPr/>
            <p:nvPr/>
          </p:nvSpPr>
          <p:spPr bwMode="auto">
            <a:xfrm>
              <a:off x="2762997" y="4859069"/>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8" name="Rectangle 1937"/>
            <p:cNvSpPr/>
            <p:nvPr/>
          </p:nvSpPr>
          <p:spPr bwMode="auto">
            <a:xfrm>
              <a:off x="2762997" y="4893710"/>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9" name="Rectangle 1938"/>
            <p:cNvSpPr/>
            <p:nvPr/>
          </p:nvSpPr>
          <p:spPr bwMode="auto">
            <a:xfrm>
              <a:off x="2762997" y="4928351"/>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40" name="Group 1939"/>
          <p:cNvGrpSpPr/>
          <p:nvPr/>
        </p:nvGrpSpPr>
        <p:grpSpPr>
          <a:xfrm>
            <a:off x="6260137" y="3791512"/>
            <a:ext cx="1307592" cy="100584"/>
            <a:chOff x="845547" y="4689072"/>
            <a:chExt cx="3380509" cy="299262"/>
          </a:xfrm>
        </p:grpSpPr>
        <p:sp>
          <p:nvSpPr>
            <p:cNvPr id="1941" name="Rectangle 1940"/>
            <p:cNvSpPr/>
            <p:nvPr/>
          </p:nvSpPr>
          <p:spPr bwMode="auto">
            <a:xfrm>
              <a:off x="845547" y="4689072"/>
              <a:ext cx="3380509" cy="299262"/>
            </a:xfrm>
            <a:prstGeom prst="rect">
              <a:avLst/>
            </a:prstGeom>
            <a:solidFill>
              <a:srgbClr val="92D05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2" name="Rectangle 1941"/>
            <p:cNvSpPr/>
            <p:nvPr/>
          </p:nvSpPr>
          <p:spPr bwMode="auto">
            <a:xfrm>
              <a:off x="845547"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3" name="Rectangle 1942"/>
            <p:cNvSpPr/>
            <p:nvPr/>
          </p:nvSpPr>
          <p:spPr bwMode="auto">
            <a:xfrm>
              <a:off x="4095489"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4" name="Oval 1943"/>
            <p:cNvSpPr/>
            <p:nvPr/>
          </p:nvSpPr>
          <p:spPr bwMode="auto">
            <a:xfrm>
              <a:off x="874254"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5" name="Oval 1944"/>
            <p:cNvSpPr/>
            <p:nvPr/>
          </p:nvSpPr>
          <p:spPr bwMode="auto">
            <a:xfrm>
              <a:off x="874254"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6" name="Oval 1945"/>
            <p:cNvSpPr/>
            <p:nvPr/>
          </p:nvSpPr>
          <p:spPr bwMode="auto">
            <a:xfrm>
              <a:off x="4124196"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7" name="Oval 1946"/>
            <p:cNvSpPr/>
            <p:nvPr/>
          </p:nvSpPr>
          <p:spPr bwMode="auto">
            <a:xfrm>
              <a:off x="4124196"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8" name="Rectangle 1947"/>
            <p:cNvSpPr/>
            <p:nvPr/>
          </p:nvSpPr>
          <p:spPr bwMode="auto">
            <a:xfrm>
              <a:off x="2191746"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9" name="Rectangle 1948"/>
            <p:cNvSpPr/>
            <p:nvPr/>
          </p:nvSpPr>
          <p:spPr bwMode="auto">
            <a:xfrm>
              <a:off x="1097235"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0" name="Rectangle 1949"/>
            <p:cNvSpPr/>
            <p:nvPr/>
          </p:nvSpPr>
          <p:spPr bwMode="auto">
            <a:xfrm>
              <a:off x="1097234"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1" name="Rectangle 1950"/>
            <p:cNvSpPr/>
            <p:nvPr/>
          </p:nvSpPr>
          <p:spPr bwMode="auto">
            <a:xfrm>
              <a:off x="2191746"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2" name="Rectangle 1951"/>
            <p:cNvSpPr/>
            <p:nvPr/>
          </p:nvSpPr>
          <p:spPr bwMode="auto">
            <a:xfrm>
              <a:off x="1644491"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3" name="Rectangle 1952"/>
            <p:cNvSpPr/>
            <p:nvPr/>
          </p:nvSpPr>
          <p:spPr bwMode="auto">
            <a:xfrm>
              <a:off x="1644490"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4" name="Rectangle 1953"/>
            <p:cNvSpPr/>
            <p:nvPr/>
          </p:nvSpPr>
          <p:spPr bwMode="auto">
            <a:xfrm>
              <a:off x="2762997" y="4755146"/>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5" name="Rectangle 1954"/>
            <p:cNvSpPr/>
            <p:nvPr/>
          </p:nvSpPr>
          <p:spPr bwMode="auto">
            <a:xfrm>
              <a:off x="2762997" y="4789787"/>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6" name="Rectangle 1955"/>
            <p:cNvSpPr/>
            <p:nvPr/>
          </p:nvSpPr>
          <p:spPr bwMode="auto">
            <a:xfrm>
              <a:off x="2762997" y="4824428"/>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7" name="Rectangle 1956"/>
            <p:cNvSpPr/>
            <p:nvPr/>
          </p:nvSpPr>
          <p:spPr bwMode="auto">
            <a:xfrm>
              <a:off x="2762997" y="4859069"/>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8" name="Rectangle 1957"/>
            <p:cNvSpPr/>
            <p:nvPr/>
          </p:nvSpPr>
          <p:spPr bwMode="auto">
            <a:xfrm>
              <a:off x="2762997" y="4893710"/>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9" name="Rectangle 1958"/>
            <p:cNvSpPr/>
            <p:nvPr/>
          </p:nvSpPr>
          <p:spPr bwMode="auto">
            <a:xfrm>
              <a:off x="2762997" y="4928351"/>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60" name="Group 1959"/>
          <p:cNvGrpSpPr/>
          <p:nvPr/>
        </p:nvGrpSpPr>
        <p:grpSpPr>
          <a:xfrm>
            <a:off x="6260137" y="3680409"/>
            <a:ext cx="1307592" cy="100584"/>
            <a:chOff x="845547" y="4689072"/>
            <a:chExt cx="3380509" cy="299262"/>
          </a:xfrm>
        </p:grpSpPr>
        <p:sp>
          <p:nvSpPr>
            <p:cNvPr id="1961" name="Rectangle 1960"/>
            <p:cNvSpPr/>
            <p:nvPr/>
          </p:nvSpPr>
          <p:spPr bwMode="auto">
            <a:xfrm>
              <a:off x="845547" y="4689072"/>
              <a:ext cx="3380509" cy="299262"/>
            </a:xfrm>
            <a:prstGeom prst="rect">
              <a:avLst/>
            </a:prstGeom>
            <a:solidFill>
              <a:srgbClr val="92D05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2" name="Rectangle 1961"/>
            <p:cNvSpPr/>
            <p:nvPr/>
          </p:nvSpPr>
          <p:spPr bwMode="auto">
            <a:xfrm>
              <a:off x="845547"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3" name="Rectangle 1962"/>
            <p:cNvSpPr/>
            <p:nvPr/>
          </p:nvSpPr>
          <p:spPr bwMode="auto">
            <a:xfrm>
              <a:off x="4095489"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4" name="Oval 1963"/>
            <p:cNvSpPr/>
            <p:nvPr/>
          </p:nvSpPr>
          <p:spPr bwMode="auto">
            <a:xfrm>
              <a:off x="874254"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5" name="Oval 1964"/>
            <p:cNvSpPr/>
            <p:nvPr/>
          </p:nvSpPr>
          <p:spPr bwMode="auto">
            <a:xfrm>
              <a:off x="874254"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6" name="Oval 1965"/>
            <p:cNvSpPr/>
            <p:nvPr/>
          </p:nvSpPr>
          <p:spPr bwMode="auto">
            <a:xfrm>
              <a:off x="4124196"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7" name="Oval 1966"/>
            <p:cNvSpPr/>
            <p:nvPr/>
          </p:nvSpPr>
          <p:spPr bwMode="auto">
            <a:xfrm>
              <a:off x="4124196"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8" name="Rectangle 1967"/>
            <p:cNvSpPr/>
            <p:nvPr/>
          </p:nvSpPr>
          <p:spPr bwMode="auto">
            <a:xfrm>
              <a:off x="2191746"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9" name="Rectangle 1968"/>
            <p:cNvSpPr/>
            <p:nvPr/>
          </p:nvSpPr>
          <p:spPr bwMode="auto">
            <a:xfrm>
              <a:off x="1097235"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0" name="Rectangle 1969"/>
            <p:cNvSpPr/>
            <p:nvPr/>
          </p:nvSpPr>
          <p:spPr bwMode="auto">
            <a:xfrm>
              <a:off x="1097234"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1" name="Rectangle 1970"/>
            <p:cNvSpPr/>
            <p:nvPr/>
          </p:nvSpPr>
          <p:spPr bwMode="auto">
            <a:xfrm>
              <a:off x="2191746"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2" name="Rectangle 1971"/>
            <p:cNvSpPr/>
            <p:nvPr/>
          </p:nvSpPr>
          <p:spPr bwMode="auto">
            <a:xfrm>
              <a:off x="1644491"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3" name="Rectangle 1972"/>
            <p:cNvSpPr/>
            <p:nvPr/>
          </p:nvSpPr>
          <p:spPr bwMode="auto">
            <a:xfrm>
              <a:off x="1644490"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4" name="Rectangle 1973"/>
            <p:cNvSpPr/>
            <p:nvPr/>
          </p:nvSpPr>
          <p:spPr bwMode="auto">
            <a:xfrm>
              <a:off x="2762997" y="4755146"/>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5" name="Rectangle 1974"/>
            <p:cNvSpPr/>
            <p:nvPr/>
          </p:nvSpPr>
          <p:spPr bwMode="auto">
            <a:xfrm>
              <a:off x="2762997" y="4789787"/>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6" name="Rectangle 1975"/>
            <p:cNvSpPr/>
            <p:nvPr/>
          </p:nvSpPr>
          <p:spPr bwMode="auto">
            <a:xfrm>
              <a:off x="2762997" y="4824428"/>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7" name="Rectangle 1976"/>
            <p:cNvSpPr/>
            <p:nvPr/>
          </p:nvSpPr>
          <p:spPr bwMode="auto">
            <a:xfrm>
              <a:off x="2762997" y="4859069"/>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8" name="Rectangle 1977"/>
            <p:cNvSpPr/>
            <p:nvPr/>
          </p:nvSpPr>
          <p:spPr bwMode="auto">
            <a:xfrm>
              <a:off x="2762997" y="4893710"/>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9" name="Rectangle 1978"/>
            <p:cNvSpPr/>
            <p:nvPr/>
          </p:nvSpPr>
          <p:spPr bwMode="auto">
            <a:xfrm>
              <a:off x="2762997" y="4928351"/>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80" name="Group 1979"/>
          <p:cNvGrpSpPr/>
          <p:nvPr/>
        </p:nvGrpSpPr>
        <p:grpSpPr>
          <a:xfrm>
            <a:off x="6260137" y="3569306"/>
            <a:ext cx="1307592" cy="100584"/>
            <a:chOff x="845547" y="4689072"/>
            <a:chExt cx="3380509" cy="299262"/>
          </a:xfrm>
        </p:grpSpPr>
        <p:sp>
          <p:nvSpPr>
            <p:cNvPr id="1981" name="Rectangle 1980"/>
            <p:cNvSpPr/>
            <p:nvPr/>
          </p:nvSpPr>
          <p:spPr bwMode="auto">
            <a:xfrm>
              <a:off x="845547" y="4689072"/>
              <a:ext cx="3380509" cy="299262"/>
            </a:xfrm>
            <a:prstGeom prst="rect">
              <a:avLst/>
            </a:prstGeom>
            <a:solidFill>
              <a:srgbClr val="92D05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2" name="Rectangle 1981"/>
            <p:cNvSpPr/>
            <p:nvPr/>
          </p:nvSpPr>
          <p:spPr bwMode="auto">
            <a:xfrm>
              <a:off x="845547"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3" name="Rectangle 1982"/>
            <p:cNvSpPr/>
            <p:nvPr/>
          </p:nvSpPr>
          <p:spPr bwMode="auto">
            <a:xfrm>
              <a:off x="4095489" y="4689072"/>
              <a:ext cx="130567" cy="299262"/>
            </a:xfrm>
            <a:prstGeom prst="rect">
              <a:avLst/>
            </a:prstGeom>
            <a:solidFill>
              <a:srgbClr val="8BCD43"/>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4" name="Oval 1983"/>
            <p:cNvSpPr/>
            <p:nvPr/>
          </p:nvSpPr>
          <p:spPr bwMode="auto">
            <a:xfrm>
              <a:off x="874254"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5" name="Oval 1984"/>
            <p:cNvSpPr/>
            <p:nvPr/>
          </p:nvSpPr>
          <p:spPr bwMode="auto">
            <a:xfrm>
              <a:off x="874254"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6" name="Oval 1985"/>
            <p:cNvSpPr/>
            <p:nvPr/>
          </p:nvSpPr>
          <p:spPr bwMode="auto">
            <a:xfrm>
              <a:off x="4124196" y="474068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7" name="Oval 1986"/>
            <p:cNvSpPr/>
            <p:nvPr/>
          </p:nvSpPr>
          <p:spPr bwMode="auto">
            <a:xfrm>
              <a:off x="4124196" y="4869530"/>
              <a:ext cx="73152" cy="73152"/>
            </a:xfrm>
            <a:prstGeom prst="ellipse">
              <a:avLst/>
            </a:prstGeom>
            <a:solidFill>
              <a:srgbClr val="006600"/>
            </a:solidFill>
            <a:ln>
              <a:solidFill>
                <a:srgbClr val="00B05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8" name="Rectangle 1987"/>
            <p:cNvSpPr/>
            <p:nvPr/>
          </p:nvSpPr>
          <p:spPr bwMode="auto">
            <a:xfrm>
              <a:off x="2191746"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9" name="Rectangle 1988"/>
            <p:cNvSpPr/>
            <p:nvPr/>
          </p:nvSpPr>
          <p:spPr bwMode="auto">
            <a:xfrm>
              <a:off x="1097235"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0" name="Rectangle 1989"/>
            <p:cNvSpPr/>
            <p:nvPr/>
          </p:nvSpPr>
          <p:spPr bwMode="auto">
            <a:xfrm>
              <a:off x="1097234"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1" name="Rectangle 1990"/>
            <p:cNvSpPr/>
            <p:nvPr/>
          </p:nvSpPr>
          <p:spPr bwMode="auto">
            <a:xfrm>
              <a:off x="2191746"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2" name="Rectangle 1991"/>
            <p:cNvSpPr/>
            <p:nvPr/>
          </p:nvSpPr>
          <p:spPr bwMode="auto">
            <a:xfrm>
              <a:off x="1644491" y="474340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3" name="Rectangle 1992"/>
            <p:cNvSpPr/>
            <p:nvPr/>
          </p:nvSpPr>
          <p:spPr bwMode="auto">
            <a:xfrm>
              <a:off x="1644490" y="4852853"/>
              <a:ext cx="496037" cy="91440"/>
            </a:xfrm>
            <a:prstGeom prst="rect">
              <a:avLst/>
            </a:prstGeom>
            <a:solidFill>
              <a:srgbClr val="00B050"/>
            </a:solidFill>
            <a:ln>
              <a:solidFill>
                <a:srgbClr val="0066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4" name="Rectangle 1993"/>
            <p:cNvSpPr/>
            <p:nvPr/>
          </p:nvSpPr>
          <p:spPr bwMode="auto">
            <a:xfrm>
              <a:off x="2762997" y="4755146"/>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5" name="Rectangle 1994"/>
            <p:cNvSpPr/>
            <p:nvPr/>
          </p:nvSpPr>
          <p:spPr bwMode="auto">
            <a:xfrm>
              <a:off x="2762997" y="4789787"/>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6" name="Rectangle 1995"/>
            <p:cNvSpPr/>
            <p:nvPr/>
          </p:nvSpPr>
          <p:spPr bwMode="auto">
            <a:xfrm>
              <a:off x="2762997" y="4824428"/>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7" name="Rectangle 1996"/>
            <p:cNvSpPr/>
            <p:nvPr/>
          </p:nvSpPr>
          <p:spPr bwMode="auto">
            <a:xfrm>
              <a:off x="2762997" y="4859069"/>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8" name="Rectangle 1997"/>
            <p:cNvSpPr/>
            <p:nvPr/>
          </p:nvSpPr>
          <p:spPr bwMode="auto">
            <a:xfrm>
              <a:off x="2762997" y="4893710"/>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9" name="Rectangle 1998"/>
            <p:cNvSpPr/>
            <p:nvPr/>
          </p:nvSpPr>
          <p:spPr bwMode="auto">
            <a:xfrm>
              <a:off x="2762997" y="4928351"/>
              <a:ext cx="1237013" cy="20946"/>
            </a:xfrm>
            <a:prstGeom prst="rect">
              <a:avLst/>
            </a:prstGeom>
            <a:solidFill>
              <a:srgbClr val="00660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00" name="Group 1999"/>
          <p:cNvGrpSpPr/>
          <p:nvPr/>
        </p:nvGrpSpPr>
        <p:grpSpPr>
          <a:xfrm>
            <a:off x="6259096" y="3347100"/>
            <a:ext cx="1307592" cy="100584"/>
            <a:chOff x="845547" y="4689072"/>
            <a:chExt cx="3380509" cy="299262"/>
          </a:xfrm>
        </p:grpSpPr>
        <p:sp>
          <p:nvSpPr>
            <p:cNvPr id="2001" name="Rectangle 2000"/>
            <p:cNvSpPr/>
            <p:nvPr/>
          </p:nvSpPr>
          <p:spPr bwMode="auto">
            <a:xfrm>
              <a:off x="845547" y="4689072"/>
              <a:ext cx="3380509" cy="299262"/>
            </a:xfrm>
            <a:prstGeom prst="rect">
              <a:avLst/>
            </a:prstGeom>
            <a:solidFill>
              <a:srgbClr val="66CC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2" name="Rectangle 2001"/>
            <p:cNvSpPr/>
            <p:nvPr/>
          </p:nvSpPr>
          <p:spPr bwMode="auto">
            <a:xfrm>
              <a:off x="845547"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3" name="Rectangle 2002"/>
            <p:cNvSpPr/>
            <p:nvPr/>
          </p:nvSpPr>
          <p:spPr bwMode="auto">
            <a:xfrm>
              <a:off x="4095489"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4" name="Oval 2003"/>
            <p:cNvSpPr/>
            <p:nvPr/>
          </p:nvSpPr>
          <p:spPr bwMode="auto">
            <a:xfrm>
              <a:off x="874254"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5" name="Oval 2004"/>
            <p:cNvSpPr/>
            <p:nvPr/>
          </p:nvSpPr>
          <p:spPr bwMode="auto">
            <a:xfrm>
              <a:off x="874254"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6" name="Oval 2005"/>
            <p:cNvSpPr/>
            <p:nvPr/>
          </p:nvSpPr>
          <p:spPr bwMode="auto">
            <a:xfrm>
              <a:off x="4124196"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7" name="Oval 2006"/>
            <p:cNvSpPr/>
            <p:nvPr/>
          </p:nvSpPr>
          <p:spPr bwMode="auto">
            <a:xfrm>
              <a:off x="4124196"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8" name="Rectangle 2007"/>
            <p:cNvSpPr/>
            <p:nvPr/>
          </p:nvSpPr>
          <p:spPr bwMode="auto">
            <a:xfrm>
              <a:off x="2191746"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9" name="Rectangle 2008"/>
            <p:cNvSpPr/>
            <p:nvPr/>
          </p:nvSpPr>
          <p:spPr bwMode="auto">
            <a:xfrm>
              <a:off x="1097235"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0" name="Rectangle 2009"/>
            <p:cNvSpPr/>
            <p:nvPr/>
          </p:nvSpPr>
          <p:spPr bwMode="auto">
            <a:xfrm>
              <a:off x="1097234"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1" name="Rectangle 2010"/>
            <p:cNvSpPr/>
            <p:nvPr/>
          </p:nvSpPr>
          <p:spPr bwMode="auto">
            <a:xfrm>
              <a:off x="2191746"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2" name="Rectangle 2011"/>
            <p:cNvSpPr/>
            <p:nvPr/>
          </p:nvSpPr>
          <p:spPr bwMode="auto">
            <a:xfrm>
              <a:off x="1644491"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3" name="Rectangle 2012"/>
            <p:cNvSpPr/>
            <p:nvPr/>
          </p:nvSpPr>
          <p:spPr bwMode="auto">
            <a:xfrm>
              <a:off x="1644490"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4" name="Rectangle 2013"/>
            <p:cNvSpPr/>
            <p:nvPr/>
          </p:nvSpPr>
          <p:spPr bwMode="auto">
            <a:xfrm>
              <a:off x="2762997" y="4755146"/>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5" name="Rectangle 2014"/>
            <p:cNvSpPr/>
            <p:nvPr/>
          </p:nvSpPr>
          <p:spPr bwMode="auto">
            <a:xfrm>
              <a:off x="2762997" y="4789787"/>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6" name="Rectangle 2015"/>
            <p:cNvSpPr/>
            <p:nvPr/>
          </p:nvSpPr>
          <p:spPr bwMode="auto">
            <a:xfrm>
              <a:off x="2762997" y="4824428"/>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7" name="Rectangle 2016"/>
            <p:cNvSpPr/>
            <p:nvPr/>
          </p:nvSpPr>
          <p:spPr bwMode="auto">
            <a:xfrm>
              <a:off x="2762997" y="4859069"/>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8" name="Rectangle 2017"/>
            <p:cNvSpPr/>
            <p:nvPr/>
          </p:nvSpPr>
          <p:spPr bwMode="auto">
            <a:xfrm>
              <a:off x="2762997" y="4893710"/>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9" name="Rectangle 2018"/>
            <p:cNvSpPr/>
            <p:nvPr/>
          </p:nvSpPr>
          <p:spPr bwMode="auto">
            <a:xfrm>
              <a:off x="2762997" y="4928351"/>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20" name="Group 2019"/>
          <p:cNvGrpSpPr/>
          <p:nvPr/>
        </p:nvGrpSpPr>
        <p:grpSpPr>
          <a:xfrm>
            <a:off x="6259096" y="3235997"/>
            <a:ext cx="1307592" cy="100584"/>
            <a:chOff x="845547" y="4689072"/>
            <a:chExt cx="3380509" cy="299262"/>
          </a:xfrm>
        </p:grpSpPr>
        <p:sp>
          <p:nvSpPr>
            <p:cNvPr id="2021" name="Rectangle 2020"/>
            <p:cNvSpPr/>
            <p:nvPr/>
          </p:nvSpPr>
          <p:spPr bwMode="auto">
            <a:xfrm>
              <a:off x="845547" y="4689072"/>
              <a:ext cx="3380509" cy="299262"/>
            </a:xfrm>
            <a:prstGeom prst="rect">
              <a:avLst/>
            </a:prstGeom>
            <a:solidFill>
              <a:srgbClr val="66CC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2" name="Rectangle 2021"/>
            <p:cNvSpPr/>
            <p:nvPr/>
          </p:nvSpPr>
          <p:spPr bwMode="auto">
            <a:xfrm>
              <a:off x="845547"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3" name="Rectangle 2022"/>
            <p:cNvSpPr/>
            <p:nvPr/>
          </p:nvSpPr>
          <p:spPr bwMode="auto">
            <a:xfrm>
              <a:off x="4095489"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4" name="Oval 2023"/>
            <p:cNvSpPr/>
            <p:nvPr/>
          </p:nvSpPr>
          <p:spPr bwMode="auto">
            <a:xfrm>
              <a:off x="874254"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5" name="Oval 2024"/>
            <p:cNvSpPr/>
            <p:nvPr/>
          </p:nvSpPr>
          <p:spPr bwMode="auto">
            <a:xfrm>
              <a:off x="874254"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6" name="Oval 2025"/>
            <p:cNvSpPr/>
            <p:nvPr/>
          </p:nvSpPr>
          <p:spPr bwMode="auto">
            <a:xfrm>
              <a:off x="4124196"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7" name="Oval 2026"/>
            <p:cNvSpPr/>
            <p:nvPr/>
          </p:nvSpPr>
          <p:spPr bwMode="auto">
            <a:xfrm>
              <a:off x="4124196"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8" name="Rectangle 2027"/>
            <p:cNvSpPr/>
            <p:nvPr/>
          </p:nvSpPr>
          <p:spPr bwMode="auto">
            <a:xfrm>
              <a:off x="2191746"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9" name="Rectangle 2028"/>
            <p:cNvSpPr/>
            <p:nvPr/>
          </p:nvSpPr>
          <p:spPr bwMode="auto">
            <a:xfrm>
              <a:off x="1097235"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0" name="Rectangle 2029"/>
            <p:cNvSpPr/>
            <p:nvPr/>
          </p:nvSpPr>
          <p:spPr bwMode="auto">
            <a:xfrm>
              <a:off x="1097234"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1" name="Rectangle 2030"/>
            <p:cNvSpPr/>
            <p:nvPr/>
          </p:nvSpPr>
          <p:spPr bwMode="auto">
            <a:xfrm>
              <a:off x="2191746"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2" name="Rectangle 2031"/>
            <p:cNvSpPr/>
            <p:nvPr/>
          </p:nvSpPr>
          <p:spPr bwMode="auto">
            <a:xfrm>
              <a:off x="1644491"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3" name="Rectangle 2032"/>
            <p:cNvSpPr/>
            <p:nvPr/>
          </p:nvSpPr>
          <p:spPr bwMode="auto">
            <a:xfrm>
              <a:off x="1644490"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4" name="Rectangle 2033"/>
            <p:cNvSpPr/>
            <p:nvPr/>
          </p:nvSpPr>
          <p:spPr bwMode="auto">
            <a:xfrm>
              <a:off x="2762997" y="4755146"/>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5" name="Rectangle 2034"/>
            <p:cNvSpPr/>
            <p:nvPr/>
          </p:nvSpPr>
          <p:spPr bwMode="auto">
            <a:xfrm>
              <a:off x="2762997" y="4789787"/>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6" name="Rectangle 2035"/>
            <p:cNvSpPr/>
            <p:nvPr/>
          </p:nvSpPr>
          <p:spPr bwMode="auto">
            <a:xfrm>
              <a:off x="2762997" y="4824428"/>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7" name="Rectangle 2036"/>
            <p:cNvSpPr/>
            <p:nvPr/>
          </p:nvSpPr>
          <p:spPr bwMode="auto">
            <a:xfrm>
              <a:off x="2762997" y="4859069"/>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8" name="Rectangle 2037"/>
            <p:cNvSpPr/>
            <p:nvPr/>
          </p:nvSpPr>
          <p:spPr bwMode="auto">
            <a:xfrm>
              <a:off x="2762997" y="4893710"/>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39" name="Rectangle 2038"/>
            <p:cNvSpPr/>
            <p:nvPr/>
          </p:nvSpPr>
          <p:spPr bwMode="auto">
            <a:xfrm>
              <a:off x="2762997" y="4928351"/>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40" name="Group 2039"/>
          <p:cNvGrpSpPr/>
          <p:nvPr/>
        </p:nvGrpSpPr>
        <p:grpSpPr>
          <a:xfrm>
            <a:off x="6259096" y="3124894"/>
            <a:ext cx="1307592" cy="100584"/>
            <a:chOff x="845547" y="4689072"/>
            <a:chExt cx="3380509" cy="299262"/>
          </a:xfrm>
        </p:grpSpPr>
        <p:sp>
          <p:nvSpPr>
            <p:cNvPr id="2041" name="Rectangle 2040"/>
            <p:cNvSpPr/>
            <p:nvPr/>
          </p:nvSpPr>
          <p:spPr bwMode="auto">
            <a:xfrm>
              <a:off x="845547" y="4689072"/>
              <a:ext cx="3380509" cy="299262"/>
            </a:xfrm>
            <a:prstGeom prst="rect">
              <a:avLst/>
            </a:prstGeom>
            <a:solidFill>
              <a:srgbClr val="66CC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2" name="Rectangle 2041"/>
            <p:cNvSpPr/>
            <p:nvPr/>
          </p:nvSpPr>
          <p:spPr bwMode="auto">
            <a:xfrm>
              <a:off x="845547"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3" name="Rectangle 2042"/>
            <p:cNvSpPr/>
            <p:nvPr/>
          </p:nvSpPr>
          <p:spPr bwMode="auto">
            <a:xfrm>
              <a:off x="4095489" y="4689072"/>
              <a:ext cx="130567" cy="299262"/>
            </a:xfrm>
            <a:prstGeom prst="rect">
              <a:avLst/>
            </a:prstGeom>
            <a:solidFill>
              <a:srgbClr val="5DC9FF"/>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4" name="Oval 2043"/>
            <p:cNvSpPr/>
            <p:nvPr/>
          </p:nvSpPr>
          <p:spPr bwMode="auto">
            <a:xfrm>
              <a:off x="874254"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5" name="Oval 2044"/>
            <p:cNvSpPr/>
            <p:nvPr/>
          </p:nvSpPr>
          <p:spPr bwMode="auto">
            <a:xfrm>
              <a:off x="874254"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6" name="Oval 2045"/>
            <p:cNvSpPr/>
            <p:nvPr/>
          </p:nvSpPr>
          <p:spPr bwMode="auto">
            <a:xfrm>
              <a:off x="4124196" y="474068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7" name="Oval 2046"/>
            <p:cNvSpPr/>
            <p:nvPr/>
          </p:nvSpPr>
          <p:spPr bwMode="auto">
            <a:xfrm>
              <a:off x="4124196" y="4869530"/>
              <a:ext cx="73152" cy="73152"/>
            </a:xfrm>
            <a:prstGeom prst="ellipse">
              <a:avLst/>
            </a:prstGeom>
            <a:solidFill>
              <a:srgbClr val="002060"/>
            </a:solidFill>
            <a:ln>
              <a:solidFill>
                <a:srgbClr val="00B0F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8" name="Rectangle 2047"/>
            <p:cNvSpPr/>
            <p:nvPr/>
          </p:nvSpPr>
          <p:spPr bwMode="auto">
            <a:xfrm>
              <a:off x="2191746"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49" name="Rectangle 2048"/>
            <p:cNvSpPr/>
            <p:nvPr/>
          </p:nvSpPr>
          <p:spPr bwMode="auto">
            <a:xfrm>
              <a:off x="1097235"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0" name="Rectangle 2049"/>
            <p:cNvSpPr/>
            <p:nvPr/>
          </p:nvSpPr>
          <p:spPr bwMode="auto">
            <a:xfrm>
              <a:off x="1097234"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1" name="Rectangle 2050"/>
            <p:cNvSpPr/>
            <p:nvPr/>
          </p:nvSpPr>
          <p:spPr bwMode="auto">
            <a:xfrm>
              <a:off x="2191746"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2" name="Rectangle 2051"/>
            <p:cNvSpPr/>
            <p:nvPr/>
          </p:nvSpPr>
          <p:spPr bwMode="auto">
            <a:xfrm>
              <a:off x="1644491" y="474340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3" name="Rectangle 2052"/>
            <p:cNvSpPr/>
            <p:nvPr/>
          </p:nvSpPr>
          <p:spPr bwMode="auto">
            <a:xfrm>
              <a:off x="1644490" y="4852853"/>
              <a:ext cx="496037" cy="91440"/>
            </a:xfrm>
            <a:prstGeom prst="rect">
              <a:avLst/>
            </a:prstGeom>
            <a:solidFill>
              <a:srgbClr val="007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4" name="Rectangle 2053"/>
            <p:cNvSpPr/>
            <p:nvPr/>
          </p:nvSpPr>
          <p:spPr bwMode="auto">
            <a:xfrm>
              <a:off x="2762997" y="4755146"/>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5" name="Rectangle 2054"/>
            <p:cNvSpPr/>
            <p:nvPr/>
          </p:nvSpPr>
          <p:spPr bwMode="auto">
            <a:xfrm>
              <a:off x="2762997" y="4789787"/>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6" name="Rectangle 2055"/>
            <p:cNvSpPr/>
            <p:nvPr/>
          </p:nvSpPr>
          <p:spPr bwMode="auto">
            <a:xfrm>
              <a:off x="2762997" y="4824428"/>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7" name="Rectangle 2056"/>
            <p:cNvSpPr/>
            <p:nvPr/>
          </p:nvSpPr>
          <p:spPr bwMode="auto">
            <a:xfrm>
              <a:off x="2762997" y="4859069"/>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8" name="Rectangle 2057"/>
            <p:cNvSpPr/>
            <p:nvPr/>
          </p:nvSpPr>
          <p:spPr bwMode="auto">
            <a:xfrm>
              <a:off x="2762997" y="4893710"/>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9" name="Rectangle 2058"/>
            <p:cNvSpPr/>
            <p:nvPr/>
          </p:nvSpPr>
          <p:spPr bwMode="auto">
            <a:xfrm>
              <a:off x="2762997" y="4928351"/>
              <a:ext cx="1237013" cy="20946"/>
            </a:xfrm>
            <a:prstGeom prst="rect">
              <a:avLst/>
            </a:prstGeom>
            <a:solidFill>
              <a:srgbClr val="002060"/>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60" name="Group 2059"/>
          <p:cNvGrpSpPr/>
          <p:nvPr/>
        </p:nvGrpSpPr>
        <p:grpSpPr>
          <a:xfrm>
            <a:off x="6260137" y="2902688"/>
            <a:ext cx="1307592" cy="100584"/>
            <a:chOff x="845547" y="4689072"/>
            <a:chExt cx="3380509" cy="299262"/>
          </a:xfrm>
        </p:grpSpPr>
        <p:sp>
          <p:nvSpPr>
            <p:cNvPr id="2061" name="Rectangle 2060"/>
            <p:cNvSpPr/>
            <p:nvPr/>
          </p:nvSpPr>
          <p:spPr bwMode="auto">
            <a:xfrm>
              <a:off x="845547" y="4689072"/>
              <a:ext cx="3380509" cy="299262"/>
            </a:xfrm>
            <a:prstGeom prst="rect">
              <a:avLst/>
            </a:prstGeom>
            <a:solidFill>
              <a:srgbClr val="FF7C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2" name="Rectangle 2061"/>
            <p:cNvSpPr/>
            <p:nvPr/>
          </p:nvSpPr>
          <p:spPr bwMode="auto">
            <a:xfrm>
              <a:off x="845547" y="4689072"/>
              <a:ext cx="130567" cy="299262"/>
            </a:xfrm>
            <a:prstGeom prst="rect">
              <a:avLst/>
            </a:prstGeom>
            <a:solidFill>
              <a:srgbClr val="FF6569"/>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3" name="Rectangle 2062"/>
            <p:cNvSpPr/>
            <p:nvPr/>
          </p:nvSpPr>
          <p:spPr bwMode="auto">
            <a:xfrm>
              <a:off x="4095489" y="4689072"/>
              <a:ext cx="130567" cy="299262"/>
            </a:xfrm>
            <a:prstGeom prst="rect">
              <a:avLst/>
            </a:prstGeom>
            <a:solidFill>
              <a:srgbClr val="FF6569"/>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4" name="Oval 2063"/>
            <p:cNvSpPr/>
            <p:nvPr/>
          </p:nvSpPr>
          <p:spPr bwMode="auto">
            <a:xfrm>
              <a:off x="874254" y="474068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5" name="Oval 2064"/>
            <p:cNvSpPr/>
            <p:nvPr/>
          </p:nvSpPr>
          <p:spPr bwMode="auto">
            <a:xfrm>
              <a:off x="874254" y="486953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6" name="Oval 2065"/>
            <p:cNvSpPr/>
            <p:nvPr/>
          </p:nvSpPr>
          <p:spPr bwMode="auto">
            <a:xfrm>
              <a:off x="4124196" y="474068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7" name="Oval 2066"/>
            <p:cNvSpPr/>
            <p:nvPr/>
          </p:nvSpPr>
          <p:spPr bwMode="auto">
            <a:xfrm>
              <a:off x="4124196" y="486953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8" name="Rectangle 2067"/>
            <p:cNvSpPr/>
            <p:nvPr/>
          </p:nvSpPr>
          <p:spPr bwMode="auto">
            <a:xfrm>
              <a:off x="2191746"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9" name="Rectangle 2068"/>
            <p:cNvSpPr/>
            <p:nvPr/>
          </p:nvSpPr>
          <p:spPr bwMode="auto">
            <a:xfrm>
              <a:off x="1097235"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0" name="Rectangle 2069"/>
            <p:cNvSpPr/>
            <p:nvPr/>
          </p:nvSpPr>
          <p:spPr bwMode="auto">
            <a:xfrm>
              <a:off x="1097234"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1" name="Rectangle 2070"/>
            <p:cNvSpPr/>
            <p:nvPr/>
          </p:nvSpPr>
          <p:spPr bwMode="auto">
            <a:xfrm>
              <a:off x="2191746"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2" name="Rectangle 2071"/>
            <p:cNvSpPr/>
            <p:nvPr/>
          </p:nvSpPr>
          <p:spPr bwMode="auto">
            <a:xfrm>
              <a:off x="1644491"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3" name="Rectangle 2072"/>
            <p:cNvSpPr/>
            <p:nvPr/>
          </p:nvSpPr>
          <p:spPr bwMode="auto">
            <a:xfrm>
              <a:off x="1644490"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4" name="Rectangle 2073"/>
            <p:cNvSpPr/>
            <p:nvPr/>
          </p:nvSpPr>
          <p:spPr bwMode="auto">
            <a:xfrm>
              <a:off x="2762997" y="4755146"/>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5" name="Rectangle 2074"/>
            <p:cNvSpPr/>
            <p:nvPr/>
          </p:nvSpPr>
          <p:spPr bwMode="auto">
            <a:xfrm>
              <a:off x="2762997" y="4789787"/>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6" name="Rectangle 2075"/>
            <p:cNvSpPr/>
            <p:nvPr/>
          </p:nvSpPr>
          <p:spPr bwMode="auto">
            <a:xfrm>
              <a:off x="2762997" y="4824428"/>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7" name="Rectangle 2076"/>
            <p:cNvSpPr/>
            <p:nvPr/>
          </p:nvSpPr>
          <p:spPr bwMode="auto">
            <a:xfrm>
              <a:off x="2762997" y="4859069"/>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8" name="Rectangle 2077"/>
            <p:cNvSpPr/>
            <p:nvPr/>
          </p:nvSpPr>
          <p:spPr bwMode="auto">
            <a:xfrm>
              <a:off x="2762997" y="4893710"/>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9" name="Rectangle 2078"/>
            <p:cNvSpPr/>
            <p:nvPr/>
          </p:nvSpPr>
          <p:spPr bwMode="auto">
            <a:xfrm>
              <a:off x="2762997" y="4928351"/>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80" name="Group 2079"/>
          <p:cNvGrpSpPr/>
          <p:nvPr/>
        </p:nvGrpSpPr>
        <p:grpSpPr>
          <a:xfrm>
            <a:off x="6260137" y="2791585"/>
            <a:ext cx="1307592" cy="100584"/>
            <a:chOff x="845547" y="4689072"/>
            <a:chExt cx="3380509" cy="299262"/>
          </a:xfrm>
        </p:grpSpPr>
        <p:sp>
          <p:nvSpPr>
            <p:cNvPr id="2081" name="Rectangle 2080"/>
            <p:cNvSpPr/>
            <p:nvPr/>
          </p:nvSpPr>
          <p:spPr bwMode="auto">
            <a:xfrm>
              <a:off x="845547" y="4689072"/>
              <a:ext cx="3380509" cy="299262"/>
            </a:xfrm>
            <a:prstGeom prst="rect">
              <a:avLst/>
            </a:prstGeom>
            <a:solidFill>
              <a:srgbClr val="FF7C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2" name="Rectangle 2081"/>
            <p:cNvSpPr/>
            <p:nvPr/>
          </p:nvSpPr>
          <p:spPr bwMode="auto">
            <a:xfrm>
              <a:off x="845547" y="4689072"/>
              <a:ext cx="130567" cy="299262"/>
            </a:xfrm>
            <a:prstGeom prst="rect">
              <a:avLst/>
            </a:prstGeom>
            <a:solidFill>
              <a:srgbClr val="FF6569"/>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3" name="Rectangle 2082"/>
            <p:cNvSpPr/>
            <p:nvPr/>
          </p:nvSpPr>
          <p:spPr bwMode="auto">
            <a:xfrm>
              <a:off x="4095489" y="4689072"/>
              <a:ext cx="130567" cy="299262"/>
            </a:xfrm>
            <a:prstGeom prst="rect">
              <a:avLst/>
            </a:prstGeom>
            <a:solidFill>
              <a:srgbClr val="FF6569"/>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4" name="Oval 2083"/>
            <p:cNvSpPr/>
            <p:nvPr/>
          </p:nvSpPr>
          <p:spPr bwMode="auto">
            <a:xfrm>
              <a:off x="874254" y="474068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5" name="Oval 2084"/>
            <p:cNvSpPr/>
            <p:nvPr/>
          </p:nvSpPr>
          <p:spPr bwMode="auto">
            <a:xfrm>
              <a:off x="874254" y="486953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6" name="Oval 2085"/>
            <p:cNvSpPr/>
            <p:nvPr/>
          </p:nvSpPr>
          <p:spPr bwMode="auto">
            <a:xfrm>
              <a:off x="4124196" y="474068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7" name="Oval 2086"/>
            <p:cNvSpPr/>
            <p:nvPr/>
          </p:nvSpPr>
          <p:spPr bwMode="auto">
            <a:xfrm>
              <a:off x="4124196" y="4869530"/>
              <a:ext cx="73152" cy="73152"/>
            </a:xfrm>
            <a:prstGeom prst="ellipse">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8" name="Rectangle 2087"/>
            <p:cNvSpPr/>
            <p:nvPr/>
          </p:nvSpPr>
          <p:spPr bwMode="auto">
            <a:xfrm>
              <a:off x="2191746"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9" name="Rectangle 2088"/>
            <p:cNvSpPr/>
            <p:nvPr/>
          </p:nvSpPr>
          <p:spPr bwMode="auto">
            <a:xfrm>
              <a:off x="1097235"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0" name="Rectangle 2089"/>
            <p:cNvSpPr/>
            <p:nvPr/>
          </p:nvSpPr>
          <p:spPr bwMode="auto">
            <a:xfrm>
              <a:off x="1097234"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1" name="Rectangle 2090"/>
            <p:cNvSpPr/>
            <p:nvPr/>
          </p:nvSpPr>
          <p:spPr bwMode="auto">
            <a:xfrm>
              <a:off x="2191746"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2" name="Rectangle 2091"/>
            <p:cNvSpPr/>
            <p:nvPr/>
          </p:nvSpPr>
          <p:spPr bwMode="auto">
            <a:xfrm>
              <a:off x="1644491" y="474340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3" name="Rectangle 2092"/>
            <p:cNvSpPr/>
            <p:nvPr/>
          </p:nvSpPr>
          <p:spPr bwMode="auto">
            <a:xfrm>
              <a:off x="1644490" y="4852853"/>
              <a:ext cx="496037" cy="91440"/>
            </a:xfrm>
            <a:prstGeom prst="rect">
              <a:avLst/>
            </a:prstGeom>
            <a:solidFill>
              <a:srgbClr val="FF0000"/>
            </a:solidFill>
            <a:ln>
              <a:solidFill>
                <a:srgbClr val="C0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4" name="Rectangle 2093"/>
            <p:cNvSpPr/>
            <p:nvPr/>
          </p:nvSpPr>
          <p:spPr bwMode="auto">
            <a:xfrm>
              <a:off x="2762997" y="4755146"/>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5" name="Rectangle 2094"/>
            <p:cNvSpPr/>
            <p:nvPr/>
          </p:nvSpPr>
          <p:spPr bwMode="auto">
            <a:xfrm>
              <a:off x="2762997" y="4789787"/>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6" name="Rectangle 2095"/>
            <p:cNvSpPr/>
            <p:nvPr/>
          </p:nvSpPr>
          <p:spPr bwMode="auto">
            <a:xfrm>
              <a:off x="2762997" y="4824428"/>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7" name="Rectangle 2096"/>
            <p:cNvSpPr/>
            <p:nvPr/>
          </p:nvSpPr>
          <p:spPr bwMode="auto">
            <a:xfrm>
              <a:off x="2762997" y="4859069"/>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8" name="Rectangle 2097"/>
            <p:cNvSpPr/>
            <p:nvPr/>
          </p:nvSpPr>
          <p:spPr bwMode="auto">
            <a:xfrm>
              <a:off x="2762997" y="4893710"/>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9" name="Rectangle 2098"/>
            <p:cNvSpPr/>
            <p:nvPr/>
          </p:nvSpPr>
          <p:spPr bwMode="auto">
            <a:xfrm>
              <a:off x="2762997" y="4928351"/>
              <a:ext cx="1237013" cy="20946"/>
            </a:xfrm>
            <a:prstGeom prst="rect">
              <a:avLst/>
            </a:prstGeom>
            <a:solidFill>
              <a:srgbClr val="C00000"/>
            </a:solidFill>
            <a:ln>
              <a:solidFill>
                <a:srgbClr val="FF000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a:xfrm>
            <a:off x="6489526" y="1051775"/>
            <a:ext cx="2457719" cy="523220"/>
          </a:xfrm>
          <a:prstGeom prst="rect">
            <a:avLst/>
          </a:prstGeom>
        </p:spPr>
        <p:txBody>
          <a:bodyPr wrap="square">
            <a:spAutoFit/>
          </a:bodyPr>
          <a:lstStyle/>
          <a:p>
            <a:r>
              <a:rPr lang="en-US" sz="1400" dirty="0">
                <a:latin typeface="Segoe UI Light" pitchFamily="34" charset="0"/>
              </a:rPr>
              <a:t>Intel</a:t>
            </a:r>
            <a:r>
              <a:rPr lang="en-US" sz="1400" baseline="30000" dirty="0">
                <a:latin typeface="Segoe UI Light" pitchFamily="34" charset="0"/>
              </a:rPr>
              <a:t>®</a:t>
            </a:r>
            <a:r>
              <a:rPr lang="en-US" sz="1400" dirty="0">
                <a:latin typeface="Segoe UI Light" pitchFamily="34" charset="0"/>
              </a:rPr>
              <a:t> Open Network Platform Switch Reference Design</a:t>
            </a:r>
          </a:p>
        </p:txBody>
      </p:sp>
      <p:cxnSp>
        <p:nvCxnSpPr>
          <p:cNvPr id="6" name="Straight Arrow Connector 5"/>
          <p:cNvCxnSpPr>
            <a:stCxn id="4" idx="1"/>
            <a:endCxn id="1006" idx="3"/>
          </p:cNvCxnSpPr>
          <p:nvPr/>
        </p:nvCxnSpPr>
        <p:spPr>
          <a:xfrm flipH="1">
            <a:off x="6080420" y="1313385"/>
            <a:ext cx="409106" cy="420709"/>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100" name="Straight Arrow Connector 2099"/>
          <p:cNvCxnSpPr>
            <a:stCxn id="4" idx="1"/>
          </p:cNvCxnSpPr>
          <p:nvPr/>
        </p:nvCxnSpPr>
        <p:spPr>
          <a:xfrm flipH="1">
            <a:off x="6387452" y="1313385"/>
            <a:ext cx="102074" cy="888008"/>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101" name="Straight Arrow Connector 2100"/>
          <p:cNvCxnSpPr>
            <a:stCxn id="4" idx="1"/>
            <a:endCxn id="1102" idx="3"/>
          </p:cNvCxnSpPr>
          <p:nvPr/>
        </p:nvCxnSpPr>
        <p:spPr>
          <a:xfrm flipH="1" flipV="1">
            <a:off x="5490667" y="1049793"/>
            <a:ext cx="998859" cy="263592"/>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102" name="Rectangle 2101"/>
          <p:cNvSpPr/>
          <p:nvPr/>
        </p:nvSpPr>
        <p:spPr>
          <a:xfrm>
            <a:off x="7314361" y="1784631"/>
            <a:ext cx="1727226" cy="307777"/>
          </a:xfrm>
          <a:prstGeom prst="rect">
            <a:avLst/>
          </a:prstGeom>
        </p:spPr>
        <p:txBody>
          <a:bodyPr wrap="square">
            <a:spAutoFit/>
          </a:bodyPr>
          <a:lstStyle/>
          <a:p>
            <a:r>
              <a:rPr lang="en-US" sz="1400" dirty="0" smtClean="0">
                <a:latin typeface="Segoe UI Light" pitchFamily="34" charset="0"/>
              </a:rPr>
              <a:t>HW NVGRE gateway</a:t>
            </a:r>
            <a:endParaRPr lang="en-US" sz="1400" dirty="0">
              <a:latin typeface="Segoe UI Light" pitchFamily="34" charset="0"/>
            </a:endParaRPr>
          </a:p>
        </p:txBody>
      </p:sp>
      <p:cxnSp>
        <p:nvCxnSpPr>
          <p:cNvPr id="2103" name="Straight Arrow Connector 2102"/>
          <p:cNvCxnSpPr>
            <a:stCxn id="2102" idx="1"/>
          </p:cNvCxnSpPr>
          <p:nvPr/>
        </p:nvCxnSpPr>
        <p:spPr>
          <a:xfrm flipH="1">
            <a:off x="7021355" y="1938520"/>
            <a:ext cx="293006" cy="18783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23419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based switch management</a:t>
            </a:r>
            <a:endParaRPr lang="en-US" dirty="0"/>
          </a:p>
        </p:txBody>
      </p:sp>
      <p:sp>
        <p:nvSpPr>
          <p:cNvPr id="3" name="Text Placeholder 2"/>
          <p:cNvSpPr>
            <a:spLocks noGrp="1"/>
          </p:cNvSpPr>
          <p:nvPr>
            <p:ph type="body" sz="quarter" idx="10"/>
          </p:nvPr>
        </p:nvSpPr>
        <p:spPr>
          <a:xfrm>
            <a:off x="88710" y="1937270"/>
            <a:ext cx="4292221" cy="2305592"/>
          </a:xfrm>
        </p:spPr>
        <p:txBody>
          <a:bodyPr/>
          <a:lstStyle/>
          <a:p>
            <a:pPr marL="0" indent="0">
              <a:spcBef>
                <a:spcPts val="1800"/>
              </a:spcBef>
              <a:buNone/>
            </a:pPr>
            <a:r>
              <a:rPr lang="en-US" sz="2000" dirty="0" smtClean="0">
                <a:latin typeface="Segoe UI" pitchFamily="34" charset="0"/>
                <a:ea typeface="Segoe UI" pitchFamily="34" charset="0"/>
                <a:cs typeface="Segoe UI" pitchFamily="34" charset="0"/>
              </a:rPr>
              <a:t>Automate deployment and management of both the tenant network and the </a:t>
            </a:r>
            <a:r>
              <a:rPr lang="en-US" sz="2000" dirty="0" err="1" smtClean="0">
                <a:latin typeface="Segoe UI" pitchFamily="34" charset="0"/>
                <a:ea typeface="Segoe UI" pitchFamily="34" charset="0"/>
                <a:cs typeface="Segoe UI" pitchFamily="34" charset="0"/>
              </a:rPr>
              <a:t>hoster</a:t>
            </a:r>
            <a:r>
              <a:rPr lang="en-US" sz="2000" dirty="0" smtClean="0">
                <a:latin typeface="Segoe UI" pitchFamily="34" charset="0"/>
                <a:ea typeface="Segoe UI" pitchFamily="34" charset="0"/>
                <a:cs typeface="Segoe UI" pitchFamily="34" charset="0"/>
              </a:rPr>
              <a:t> network</a:t>
            </a:r>
          </a:p>
          <a:p>
            <a:pPr marL="0" indent="0">
              <a:spcBef>
                <a:spcPts val="1800"/>
              </a:spcBef>
              <a:buNone/>
            </a:pPr>
            <a:r>
              <a:rPr lang="en-US" sz="2000" dirty="0" smtClean="0">
                <a:latin typeface="Segoe UI" pitchFamily="34" charset="0"/>
                <a:ea typeface="Segoe UI" pitchFamily="34" charset="0"/>
                <a:cs typeface="Segoe UI" pitchFamily="34" charset="0"/>
              </a:rPr>
              <a:t>Standards based CIM model / schema to communicate with switch</a:t>
            </a:r>
            <a:endParaRPr lang="en-US" sz="2000" dirty="0">
              <a:latin typeface="Segoe UI" pitchFamily="34" charset="0"/>
              <a:ea typeface="Segoe UI" pitchFamily="34" charset="0"/>
              <a:cs typeface="Segoe UI" pitchFamily="34" charset="0"/>
            </a:endParaRPr>
          </a:p>
        </p:txBody>
      </p:sp>
      <p:cxnSp>
        <p:nvCxnSpPr>
          <p:cNvPr id="4" name="Straight Connector 3"/>
          <p:cNvCxnSpPr>
            <a:endCxn id="176" idx="2"/>
          </p:cNvCxnSpPr>
          <p:nvPr/>
        </p:nvCxnSpPr>
        <p:spPr>
          <a:xfrm flipV="1">
            <a:off x="6100549" y="1370717"/>
            <a:ext cx="1370365" cy="552131"/>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5" name="Straight Connector 4"/>
          <p:cNvCxnSpPr>
            <a:stCxn id="53" idx="2"/>
          </p:cNvCxnSpPr>
          <p:nvPr/>
        </p:nvCxnSpPr>
        <p:spPr>
          <a:xfrm flipH="1" flipV="1">
            <a:off x="8227689" y="1393856"/>
            <a:ext cx="1249" cy="594157"/>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6" name="Straight Connector 5"/>
          <p:cNvCxnSpPr/>
          <p:nvPr/>
        </p:nvCxnSpPr>
        <p:spPr>
          <a:xfrm flipH="1" flipV="1">
            <a:off x="8306734" y="2108907"/>
            <a:ext cx="0" cy="342884"/>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7" name="Straight Connector 6"/>
          <p:cNvCxnSpPr/>
          <p:nvPr/>
        </p:nvCxnSpPr>
        <p:spPr>
          <a:xfrm flipV="1">
            <a:off x="5300062" y="2093155"/>
            <a:ext cx="0" cy="366309"/>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8" name="Straight Connector 7"/>
          <p:cNvCxnSpPr/>
          <p:nvPr/>
        </p:nvCxnSpPr>
        <p:spPr>
          <a:xfrm flipH="1" flipV="1">
            <a:off x="6154867" y="2093154"/>
            <a:ext cx="0" cy="407149"/>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9" name="Straight Connector 8"/>
          <p:cNvCxnSpPr/>
          <p:nvPr/>
        </p:nvCxnSpPr>
        <p:spPr>
          <a:xfrm flipH="1" flipV="1">
            <a:off x="5714054" y="1371985"/>
            <a:ext cx="0" cy="575127"/>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cxnSp>
        <p:nvCxnSpPr>
          <p:cNvPr id="10" name="Straight Connector 9"/>
          <p:cNvCxnSpPr/>
          <p:nvPr/>
        </p:nvCxnSpPr>
        <p:spPr>
          <a:xfrm>
            <a:off x="6486463" y="1393856"/>
            <a:ext cx="1705580" cy="544572"/>
          </a:xfrm>
          <a:prstGeom prst="line">
            <a:avLst/>
          </a:prstGeom>
          <a:noFill/>
          <a:ln w="38100" cap="flat" cmpd="dbl" algn="ctr">
            <a:solidFill>
              <a:srgbClr val="000000"/>
            </a:solidFill>
            <a:prstDash val="solid"/>
          </a:ln>
          <a:effectLst>
            <a:glow rad="63500">
              <a:srgbClr val="FFFFFF">
                <a:alpha val="40000"/>
              </a:srgbClr>
            </a:glow>
            <a:outerShdw blurRad="40000" dist="20000" dir="5400000" rotWithShape="0">
              <a:srgbClr val="000000">
                <a:alpha val="38000"/>
              </a:srgbClr>
            </a:outerShdw>
          </a:effectLst>
          <a:scene3d>
            <a:camera prst="orthographicFront"/>
            <a:lightRig rig="threePt" dir="t"/>
          </a:scene3d>
          <a:sp3d>
            <a:bevelT/>
          </a:sp3d>
        </p:spPr>
      </p:cxnSp>
      <p:grpSp>
        <p:nvGrpSpPr>
          <p:cNvPr id="11" name="Group 10"/>
          <p:cNvGrpSpPr/>
          <p:nvPr/>
        </p:nvGrpSpPr>
        <p:grpSpPr>
          <a:xfrm>
            <a:off x="7173893" y="1903183"/>
            <a:ext cx="1305305" cy="182880"/>
            <a:chOff x="4346689" y="4806477"/>
            <a:chExt cx="1305305" cy="201168"/>
          </a:xfrm>
        </p:grpSpPr>
        <p:sp>
          <p:nvSpPr>
            <p:cNvPr id="12" name="Rectangle 11"/>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Oval 14"/>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Oval 15"/>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Oval 16"/>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Oval 17"/>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7" name="Group 106"/>
          <p:cNvGrpSpPr/>
          <p:nvPr/>
        </p:nvGrpSpPr>
        <p:grpSpPr>
          <a:xfrm>
            <a:off x="7052715" y="1210976"/>
            <a:ext cx="1305305" cy="182880"/>
            <a:chOff x="4346689" y="4806477"/>
            <a:chExt cx="1305305" cy="201168"/>
          </a:xfrm>
        </p:grpSpPr>
        <p:sp>
          <p:nvSpPr>
            <p:cNvPr id="108" name="Rectangle 107"/>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Oval 110"/>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 name="Oval 111"/>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 name="Oval 112"/>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Oval 113"/>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Rectangle 115"/>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Rectangle 116"/>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Rectangle 117"/>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Rectangle 118"/>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Rectangle 121"/>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 name="Rectangle 124"/>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Rectangle 128"/>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Rectangle 129"/>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 name="Rectangle 131"/>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 name="Rectangle 132"/>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Rectangle 135"/>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Rectangle 158"/>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Rectangle 178"/>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Rectangle 198"/>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3" name="Group 202"/>
          <p:cNvGrpSpPr/>
          <p:nvPr/>
        </p:nvGrpSpPr>
        <p:grpSpPr>
          <a:xfrm>
            <a:off x="5081756" y="1910856"/>
            <a:ext cx="1305305" cy="182880"/>
            <a:chOff x="4346689" y="4806477"/>
            <a:chExt cx="1305305" cy="201168"/>
          </a:xfrm>
        </p:grpSpPr>
        <p:sp>
          <p:nvSpPr>
            <p:cNvPr id="204" name="Rectangle 203"/>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Oval 206"/>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Oval 207"/>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Oval 208"/>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Oval 209"/>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217"/>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Rectangle 218"/>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237"/>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Rectangle 238"/>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Rectangle 239"/>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3" name="Rectangle 242"/>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4" name="Rectangle 243"/>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Rectangle 248"/>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Rectangle 249"/>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Rectangle 250"/>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2" name="Rectangle 251"/>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3" name="Rectangle 252"/>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Rectangle 255"/>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Rectangle 256"/>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8" name="Rectangle 257"/>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Rectangle 258"/>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6" name="Rectangle 265"/>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Rectangle 269"/>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Rectangle 271"/>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3" name="Rectangle 272"/>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Rectangle 275"/>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Rectangle 276"/>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8" name="Rectangle 277"/>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Rectangle 278"/>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3" name="Rectangle 292"/>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Rectangle 295"/>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7" name="Rectangle 296"/>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8" name="Rectangle 297"/>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99" name="Group 298"/>
          <p:cNvGrpSpPr/>
          <p:nvPr/>
        </p:nvGrpSpPr>
        <p:grpSpPr>
          <a:xfrm>
            <a:off x="5502045" y="1226556"/>
            <a:ext cx="1305305" cy="182880"/>
            <a:chOff x="4346689" y="4806477"/>
            <a:chExt cx="1305305" cy="201168"/>
          </a:xfrm>
        </p:grpSpPr>
        <p:sp>
          <p:nvSpPr>
            <p:cNvPr id="300" name="Rectangle 299"/>
            <p:cNvSpPr/>
            <p:nvPr/>
          </p:nvSpPr>
          <p:spPr bwMode="auto">
            <a:xfrm>
              <a:off x="4346689" y="4806477"/>
              <a:ext cx="1305305" cy="201168"/>
            </a:xfrm>
            <a:prstGeom prst="rect">
              <a:avLst/>
            </a:prstGeom>
            <a:solidFill>
              <a:srgbClr val="808080"/>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Rectangle 300"/>
            <p:cNvSpPr/>
            <p:nvPr/>
          </p:nvSpPr>
          <p:spPr bwMode="auto">
            <a:xfrm>
              <a:off x="434668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Rectangle 301"/>
            <p:cNvSpPr/>
            <p:nvPr/>
          </p:nvSpPr>
          <p:spPr bwMode="auto">
            <a:xfrm>
              <a:off x="5601579" y="4806477"/>
              <a:ext cx="50415" cy="201168"/>
            </a:xfrm>
            <a:prstGeom prst="rect">
              <a:avLst/>
            </a:prstGeom>
            <a:solidFill>
              <a:srgbClr val="BABABA"/>
            </a:soli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3" name="Oval 302"/>
            <p:cNvSpPr/>
            <p:nvPr/>
          </p:nvSpPr>
          <p:spPr bwMode="auto">
            <a:xfrm>
              <a:off x="4357774"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Oval 303"/>
            <p:cNvSpPr/>
            <p:nvPr/>
          </p:nvSpPr>
          <p:spPr bwMode="auto">
            <a:xfrm>
              <a:off x="4357774"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5" name="Oval 304"/>
            <p:cNvSpPr/>
            <p:nvPr/>
          </p:nvSpPr>
          <p:spPr bwMode="auto">
            <a:xfrm>
              <a:off x="5612663" y="482424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6" name="Oval 305"/>
            <p:cNvSpPr/>
            <p:nvPr/>
          </p:nvSpPr>
          <p:spPr bwMode="auto">
            <a:xfrm>
              <a:off x="5612663" y="496392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484778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8" name="Rectangle 307"/>
            <p:cNvSpPr/>
            <p:nvPr/>
          </p:nvSpPr>
          <p:spPr bwMode="auto">
            <a:xfrm>
              <a:off x="442291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442291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0" name="Rectangle 309"/>
            <p:cNvSpPr/>
            <p:nvPr/>
          </p:nvSpPr>
          <p:spPr bwMode="auto">
            <a:xfrm>
              <a:off x="484778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463534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2" name="Rectangle 311"/>
            <p:cNvSpPr/>
            <p:nvPr/>
          </p:nvSpPr>
          <p:spPr bwMode="auto">
            <a:xfrm>
              <a:off x="463534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3" name="Rectangle 312"/>
            <p:cNvSpPr/>
            <p:nvPr/>
          </p:nvSpPr>
          <p:spPr bwMode="auto">
            <a:xfrm>
              <a:off x="490089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447602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447602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6" name="Rectangle 315"/>
            <p:cNvSpPr/>
            <p:nvPr/>
          </p:nvSpPr>
          <p:spPr bwMode="auto">
            <a:xfrm>
              <a:off x="490089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7" name="Rectangle 316"/>
            <p:cNvSpPr/>
            <p:nvPr/>
          </p:nvSpPr>
          <p:spPr bwMode="auto">
            <a:xfrm>
              <a:off x="468845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8" name="Rectangle 317"/>
            <p:cNvSpPr/>
            <p:nvPr/>
          </p:nvSpPr>
          <p:spPr bwMode="auto">
            <a:xfrm>
              <a:off x="468845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9" name="Rectangle 318"/>
            <p:cNvSpPr/>
            <p:nvPr/>
          </p:nvSpPr>
          <p:spPr bwMode="auto">
            <a:xfrm>
              <a:off x="495400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452913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320"/>
            <p:cNvSpPr/>
            <p:nvPr/>
          </p:nvSpPr>
          <p:spPr bwMode="auto">
            <a:xfrm>
              <a:off x="452913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Rectangle 321"/>
            <p:cNvSpPr/>
            <p:nvPr/>
          </p:nvSpPr>
          <p:spPr bwMode="auto">
            <a:xfrm>
              <a:off x="495400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Rectangle 322"/>
            <p:cNvSpPr/>
            <p:nvPr/>
          </p:nvSpPr>
          <p:spPr bwMode="auto">
            <a:xfrm>
              <a:off x="474156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Rectangle 323"/>
            <p:cNvSpPr/>
            <p:nvPr/>
          </p:nvSpPr>
          <p:spPr bwMode="auto">
            <a:xfrm>
              <a:off x="474156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5" name="Rectangle 324"/>
            <p:cNvSpPr/>
            <p:nvPr/>
          </p:nvSpPr>
          <p:spPr bwMode="auto">
            <a:xfrm>
              <a:off x="50071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Rectangle 325"/>
            <p:cNvSpPr/>
            <p:nvPr/>
          </p:nvSpPr>
          <p:spPr bwMode="auto">
            <a:xfrm>
              <a:off x="458223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458223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50071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479467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479467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5219547"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2" name="Rectangle 331"/>
            <p:cNvSpPr/>
            <p:nvPr/>
          </p:nvSpPr>
          <p:spPr bwMode="auto">
            <a:xfrm>
              <a:off x="5219547"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3" name="Rectangle 332"/>
            <p:cNvSpPr/>
            <p:nvPr/>
          </p:nvSpPr>
          <p:spPr bwMode="auto">
            <a:xfrm>
              <a:off x="5272656"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4" name="Rectangle 333"/>
            <p:cNvSpPr/>
            <p:nvPr/>
          </p:nvSpPr>
          <p:spPr bwMode="auto">
            <a:xfrm>
              <a:off x="5272656"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5" name="Rectangle 334"/>
            <p:cNvSpPr/>
            <p:nvPr/>
          </p:nvSpPr>
          <p:spPr bwMode="auto">
            <a:xfrm>
              <a:off x="5060220"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6" name="Rectangle 335"/>
            <p:cNvSpPr/>
            <p:nvPr/>
          </p:nvSpPr>
          <p:spPr bwMode="auto">
            <a:xfrm>
              <a:off x="5060220"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7" name="Rectangle 336"/>
            <p:cNvSpPr/>
            <p:nvPr/>
          </p:nvSpPr>
          <p:spPr bwMode="auto">
            <a:xfrm>
              <a:off x="5325765"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8" name="Rectangle 337"/>
            <p:cNvSpPr/>
            <p:nvPr/>
          </p:nvSpPr>
          <p:spPr bwMode="auto">
            <a:xfrm>
              <a:off x="5325765"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9" name="Rectangle 338"/>
            <p:cNvSpPr/>
            <p:nvPr/>
          </p:nvSpPr>
          <p:spPr bwMode="auto">
            <a:xfrm>
              <a:off x="5113329"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0" name="Rectangle 339"/>
            <p:cNvSpPr/>
            <p:nvPr/>
          </p:nvSpPr>
          <p:spPr bwMode="auto">
            <a:xfrm>
              <a:off x="5113329"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1" name="Rectangle 340"/>
            <p:cNvSpPr/>
            <p:nvPr/>
          </p:nvSpPr>
          <p:spPr bwMode="auto">
            <a:xfrm>
              <a:off x="5378874"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2" name="Rectangle 341"/>
            <p:cNvSpPr/>
            <p:nvPr/>
          </p:nvSpPr>
          <p:spPr bwMode="auto">
            <a:xfrm>
              <a:off x="5378874"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3" name="Rectangle 342"/>
            <p:cNvSpPr/>
            <p:nvPr/>
          </p:nvSpPr>
          <p:spPr bwMode="auto">
            <a:xfrm>
              <a:off x="5166438"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4" name="Rectangle 343"/>
            <p:cNvSpPr/>
            <p:nvPr/>
          </p:nvSpPr>
          <p:spPr bwMode="auto">
            <a:xfrm>
              <a:off x="5166438"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5" name="Rectangle 344"/>
            <p:cNvSpPr/>
            <p:nvPr/>
          </p:nvSpPr>
          <p:spPr bwMode="auto">
            <a:xfrm>
              <a:off x="5431983"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6" name="Rectangle 345"/>
            <p:cNvSpPr/>
            <p:nvPr/>
          </p:nvSpPr>
          <p:spPr bwMode="auto">
            <a:xfrm>
              <a:off x="5431983"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7" name="Rectangle 346"/>
            <p:cNvSpPr/>
            <p:nvPr/>
          </p:nvSpPr>
          <p:spPr bwMode="auto">
            <a:xfrm>
              <a:off x="5485092"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8" name="Rectangle 347"/>
            <p:cNvSpPr/>
            <p:nvPr/>
          </p:nvSpPr>
          <p:spPr bwMode="auto">
            <a:xfrm>
              <a:off x="5485092"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9" name="Rectangle 348"/>
            <p:cNvSpPr/>
            <p:nvPr/>
          </p:nvSpPr>
          <p:spPr bwMode="auto">
            <a:xfrm>
              <a:off x="5538211" y="486830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0" name="Rectangle 349"/>
            <p:cNvSpPr/>
            <p:nvPr/>
          </p:nvSpPr>
          <p:spPr bwMode="auto">
            <a:xfrm>
              <a:off x="5538211" y="4830614"/>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1" name="Rectangle 350"/>
            <p:cNvSpPr/>
            <p:nvPr/>
          </p:nvSpPr>
          <p:spPr bwMode="auto">
            <a:xfrm>
              <a:off x="484824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2" name="Rectangle 351"/>
            <p:cNvSpPr/>
            <p:nvPr/>
          </p:nvSpPr>
          <p:spPr bwMode="auto">
            <a:xfrm>
              <a:off x="442337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3" name="Rectangle 352"/>
            <p:cNvSpPr/>
            <p:nvPr/>
          </p:nvSpPr>
          <p:spPr bwMode="auto">
            <a:xfrm>
              <a:off x="442337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4" name="Rectangle 353"/>
            <p:cNvSpPr/>
            <p:nvPr/>
          </p:nvSpPr>
          <p:spPr bwMode="auto">
            <a:xfrm>
              <a:off x="484824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5" name="Rectangle 354"/>
            <p:cNvSpPr/>
            <p:nvPr/>
          </p:nvSpPr>
          <p:spPr bwMode="auto">
            <a:xfrm>
              <a:off x="463581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6" name="Rectangle 355"/>
            <p:cNvSpPr/>
            <p:nvPr/>
          </p:nvSpPr>
          <p:spPr bwMode="auto">
            <a:xfrm>
              <a:off x="463581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7" name="Rectangle 356"/>
            <p:cNvSpPr/>
            <p:nvPr/>
          </p:nvSpPr>
          <p:spPr bwMode="auto">
            <a:xfrm>
              <a:off x="490135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8" name="Rectangle 357"/>
            <p:cNvSpPr/>
            <p:nvPr/>
          </p:nvSpPr>
          <p:spPr bwMode="auto">
            <a:xfrm>
              <a:off x="447648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59" name="Rectangle 358"/>
            <p:cNvSpPr/>
            <p:nvPr/>
          </p:nvSpPr>
          <p:spPr bwMode="auto">
            <a:xfrm>
              <a:off x="447648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0" name="Rectangle 359"/>
            <p:cNvSpPr/>
            <p:nvPr/>
          </p:nvSpPr>
          <p:spPr bwMode="auto">
            <a:xfrm>
              <a:off x="490135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1" name="Rectangle 360"/>
            <p:cNvSpPr/>
            <p:nvPr/>
          </p:nvSpPr>
          <p:spPr bwMode="auto">
            <a:xfrm>
              <a:off x="468891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2" name="Rectangle 361"/>
            <p:cNvSpPr/>
            <p:nvPr/>
          </p:nvSpPr>
          <p:spPr bwMode="auto">
            <a:xfrm>
              <a:off x="468891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3" name="Rectangle 362"/>
            <p:cNvSpPr/>
            <p:nvPr/>
          </p:nvSpPr>
          <p:spPr bwMode="auto">
            <a:xfrm>
              <a:off x="495446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4" name="Rectangle 363"/>
            <p:cNvSpPr/>
            <p:nvPr/>
          </p:nvSpPr>
          <p:spPr bwMode="auto">
            <a:xfrm>
              <a:off x="452959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5" name="Rectangle 364"/>
            <p:cNvSpPr/>
            <p:nvPr/>
          </p:nvSpPr>
          <p:spPr bwMode="auto">
            <a:xfrm>
              <a:off x="452959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6" name="Rectangle 365"/>
            <p:cNvSpPr/>
            <p:nvPr/>
          </p:nvSpPr>
          <p:spPr bwMode="auto">
            <a:xfrm>
              <a:off x="495446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7" name="Rectangle 366"/>
            <p:cNvSpPr/>
            <p:nvPr/>
          </p:nvSpPr>
          <p:spPr bwMode="auto">
            <a:xfrm>
              <a:off x="474202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8" name="Rectangle 367"/>
            <p:cNvSpPr/>
            <p:nvPr/>
          </p:nvSpPr>
          <p:spPr bwMode="auto">
            <a:xfrm>
              <a:off x="474202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9" name="Rectangle 368"/>
            <p:cNvSpPr/>
            <p:nvPr/>
          </p:nvSpPr>
          <p:spPr bwMode="auto">
            <a:xfrm>
              <a:off x="50075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0" name="Rectangle 369"/>
            <p:cNvSpPr/>
            <p:nvPr/>
          </p:nvSpPr>
          <p:spPr bwMode="auto">
            <a:xfrm>
              <a:off x="458270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1" name="Rectangle 370"/>
            <p:cNvSpPr/>
            <p:nvPr/>
          </p:nvSpPr>
          <p:spPr bwMode="auto">
            <a:xfrm>
              <a:off x="458270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2" name="Rectangle 371"/>
            <p:cNvSpPr/>
            <p:nvPr/>
          </p:nvSpPr>
          <p:spPr bwMode="auto">
            <a:xfrm>
              <a:off x="50075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3" name="Rectangle 372"/>
            <p:cNvSpPr/>
            <p:nvPr/>
          </p:nvSpPr>
          <p:spPr bwMode="auto">
            <a:xfrm>
              <a:off x="479513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4" name="Rectangle 373"/>
            <p:cNvSpPr/>
            <p:nvPr/>
          </p:nvSpPr>
          <p:spPr bwMode="auto">
            <a:xfrm>
              <a:off x="479513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5" name="Rectangle 374"/>
            <p:cNvSpPr/>
            <p:nvPr/>
          </p:nvSpPr>
          <p:spPr bwMode="auto">
            <a:xfrm>
              <a:off x="5220009"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6" name="Rectangle 375"/>
            <p:cNvSpPr/>
            <p:nvPr/>
          </p:nvSpPr>
          <p:spPr bwMode="auto">
            <a:xfrm>
              <a:off x="5220009"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7" name="Rectangle 376"/>
            <p:cNvSpPr/>
            <p:nvPr/>
          </p:nvSpPr>
          <p:spPr bwMode="auto">
            <a:xfrm>
              <a:off x="5273118"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8" name="Rectangle 377"/>
            <p:cNvSpPr/>
            <p:nvPr/>
          </p:nvSpPr>
          <p:spPr bwMode="auto">
            <a:xfrm>
              <a:off x="5273118"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9" name="Rectangle 378"/>
            <p:cNvSpPr/>
            <p:nvPr/>
          </p:nvSpPr>
          <p:spPr bwMode="auto">
            <a:xfrm>
              <a:off x="5060682"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0" name="Rectangle 379"/>
            <p:cNvSpPr/>
            <p:nvPr/>
          </p:nvSpPr>
          <p:spPr bwMode="auto">
            <a:xfrm>
              <a:off x="5060682"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1" name="Rectangle 380"/>
            <p:cNvSpPr/>
            <p:nvPr/>
          </p:nvSpPr>
          <p:spPr bwMode="auto">
            <a:xfrm>
              <a:off x="5326227"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2" name="Rectangle 381"/>
            <p:cNvSpPr/>
            <p:nvPr/>
          </p:nvSpPr>
          <p:spPr bwMode="auto">
            <a:xfrm>
              <a:off x="5326227"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3" name="Rectangle 382"/>
            <p:cNvSpPr/>
            <p:nvPr/>
          </p:nvSpPr>
          <p:spPr bwMode="auto">
            <a:xfrm>
              <a:off x="5113791"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4" name="Rectangle 383"/>
            <p:cNvSpPr/>
            <p:nvPr/>
          </p:nvSpPr>
          <p:spPr bwMode="auto">
            <a:xfrm>
              <a:off x="5113791"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5" name="Rectangle 384"/>
            <p:cNvSpPr/>
            <p:nvPr/>
          </p:nvSpPr>
          <p:spPr bwMode="auto">
            <a:xfrm>
              <a:off x="5379336"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6" name="Rectangle 385"/>
            <p:cNvSpPr/>
            <p:nvPr/>
          </p:nvSpPr>
          <p:spPr bwMode="auto">
            <a:xfrm>
              <a:off x="5379336"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7" name="Rectangle 386"/>
            <p:cNvSpPr/>
            <p:nvPr/>
          </p:nvSpPr>
          <p:spPr bwMode="auto">
            <a:xfrm>
              <a:off x="5166900"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8" name="Rectangle 387"/>
            <p:cNvSpPr/>
            <p:nvPr/>
          </p:nvSpPr>
          <p:spPr bwMode="auto">
            <a:xfrm>
              <a:off x="5166900"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9" name="Rectangle 388"/>
            <p:cNvSpPr/>
            <p:nvPr/>
          </p:nvSpPr>
          <p:spPr bwMode="auto">
            <a:xfrm>
              <a:off x="5432445"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0" name="Rectangle 389"/>
            <p:cNvSpPr/>
            <p:nvPr/>
          </p:nvSpPr>
          <p:spPr bwMode="auto">
            <a:xfrm>
              <a:off x="5432445"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1" name="Rectangle 390"/>
            <p:cNvSpPr/>
            <p:nvPr/>
          </p:nvSpPr>
          <p:spPr bwMode="auto">
            <a:xfrm>
              <a:off x="5485554"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2" name="Rectangle 391"/>
            <p:cNvSpPr/>
            <p:nvPr/>
          </p:nvSpPr>
          <p:spPr bwMode="auto">
            <a:xfrm>
              <a:off x="5485554"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3" name="Rectangle 392"/>
            <p:cNvSpPr/>
            <p:nvPr/>
          </p:nvSpPr>
          <p:spPr bwMode="auto">
            <a:xfrm>
              <a:off x="5538673" y="4950705"/>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5538673" y="4913016"/>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13" name="Rectangle 412"/>
          <p:cNvSpPr/>
          <p:nvPr/>
        </p:nvSpPr>
        <p:spPr bwMode="auto">
          <a:xfrm>
            <a:off x="4396359" y="2440568"/>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4" name="Rectangle 413"/>
          <p:cNvSpPr/>
          <p:nvPr/>
        </p:nvSpPr>
        <p:spPr bwMode="auto">
          <a:xfrm>
            <a:off x="4396359" y="4437009"/>
            <a:ext cx="1374005" cy="144564"/>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415" name="Group 414"/>
          <p:cNvGrpSpPr/>
          <p:nvPr/>
        </p:nvGrpSpPr>
        <p:grpSpPr>
          <a:xfrm>
            <a:off x="4415271" y="4292819"/>
            <a:ext cx="1305305" cy="93682"/>
            <a:chOff x="845547" y="4689072"/>
            <a:chExt cx="3380509" cy="299262"/>
          </a:xfrm>
        </p:grpSpPr>
        <p:sp>
          <p:nvSpPr>
            <p:cNvPr id="416" name="Rectangle 41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7" name="Rectangle 41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8" name="Rectangle 41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9" name="Oval 41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0" name="Oval 41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1" name="Oval 42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2" name="Oval 42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3" name="Rectangle 42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4" name="Rectangle 42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5" name="Rectangle 42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6" name="Rectangle 42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7" name="Rectangle 42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8" name="Rectangle 42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9" name="Rectangle 42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0" name="Rectangle 42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1" name="Rectangle 43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2" name="Rectangle 43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3" name="Rectangle 43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4" name="Rectangle 43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5" name="Group 434"/>
          <p:cNvGrpSpPr/>
          <p:nvPr/>
        </p:nvGrpSpPr>
        <p:grpSpPr>
          <a:xfrm>
            <a:off x="4415271" y="4182407"/>
            <a:ext cx="1305305" cy="93682"/>
            <a:chOff x="845547" y="4689072"/>
            <a:chExt cx="3380509" cy="299262"/>
          </a:xfrm>
        </p:grpSpPr>
        <p:sp>
          <p:nvSpPr>
            <p:cNvPr id="436" name="Rectangle 43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7" name="Rectangle 43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8" name="Rectangle 43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9" name="Oval 43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0" name="Oval 43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1" name="Oval 44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2" name="Oval 44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3" name="Rectangle 44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4" name="Rectangle 44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5" name="Rectangle 44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6" name="Rectangle 44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7" name="Rectangle 44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8" name="Rectangle 44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9" name="Rectangle 44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0" name="Rectangle 44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1" name="Rectangle 45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2" name="Rectangle 45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3" name="Rectangle 45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4" name="Rectangle 45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55" name="Group 454"/>
          <p:cNvGrpSpPr/>
          <p:nvPr/>
        </p:nvGrpSpPr>
        <p:grpSpPr>
          <a:xfrm>
            <a:off x="4415271" y="4071994"/>
            <a:ext cx="1305305" cy="93682"/>
            <a:chOff x="845547" y="4689072"/>
            <a:chExt cx="3380509" cy="299262"/>
          </a:xfrm>
        </p:grpSpPr>
        <p:sp>
          <p:nvSpPr>
            <p:cNvPr id="456" name="Rectangle 45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7" name="Rectangle 45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8" name="Rectangle 45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9" name="Oval 45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0" name="Oval 45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1" name="Oval 46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2" name="Oval 46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3" name="Rectangle 46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4" name="Rectangle 46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5" name="Rectangle 46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6" name="Rectangle 46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7" name="Rectangle 46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8" name="Rectangle 46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9" name="Rectangle 46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0" name="Rectangle 46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1" name="Rectangle 47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2" name="Rectangle 47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3" name="Rectangle 47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4" name="Rectangle 47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75" name="Group 474"/>
          <p:cNvGrpSpPr/>
          <p:nvPr/>
        </p:nvGrpSpPr>
        <p:grpSpPr>
          <a:xfrm>
            <a:off x="4415271" y="3961580"/>
            <a:ext cx="1305305" cy="93682"/>
            <a:chOff x="845547" y="4689072"/>
            <a:chExt cx="3380509" cy="299262"/>
          </a:xfrm>
        </p:grpSpPr>
        <p:sp>
          <p:nvSpPr>
            <p:cNvPr id="476" name="Rectangle 47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7" name="Rectangle 47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8" name="Rectangle 47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9" name="Oval 47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0" name="Oval 47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1" name="Oval 48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2" name="Oval 48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3" name="Rectangle 48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4" name="Rectangle 48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5" name="Rectangle 48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6" name="Rectangle 48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7" name="Rectangle 48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8" name="Rectangle 48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9" name="Rectangle 48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0" name="Rectangle 48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1" name="Rectangle 49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2" name="Rectangle 49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3" name="Rectangle 49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4" name="Rectangle 49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95" name="Group 494"/>
          <p:cNvGrpSpPr/>
          <p:nvPr/>
        </p:nvGrpSpPr>
        <p:grpSpPr>
          <a:xfrm>
            <a:off x="4415271" y="3851167"/>
            <a:ext cx="1305305" cy="93682"/>
            <a:chOff x="845547" y="4689072"/>
            <a:chExt cx="3380509" cy="299262"/>
          </a:xfrm>
        </p:grpSpPr>
        <p:sp>
          <p:nvSpPr>
            <p:cNvPr id="496" name="Rectangle 49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7" name="Rectangle 49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8" name="Rectangle 49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9" name="Oval 49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0" name="Oval 49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1" name="Oval 50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2" name="Oval 50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3" name="Rectangle 50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4" name="Rectangle 50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5" name="Rectangle 50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6" name="Rectangle 50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7" name="Rectangle 50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8" name="Rectangle 50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Rectangle 50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1" name="Rectangle 51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2" name="Rectangle 51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Rectangle 51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Rectangle 51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15" name="Group 514"/>
          <p:cNvGrpSpPr/>
          <p:nvPr/>
        </p:nvGrpSpPr>
        <p:grpSpPr>
          <a:xfrm>
            <a:off x="4415271" y="3740753"/>
            <a:ext cx="1305305" cy="93682"/>
            <a:chOff x="845547" y="4689072"/>
            <a:chExt cx="3380509" cy="299262"/>
          </a:xfrm>
        </p:grpSpPr>
        <p:sp>
          <p:nvSpPr>
            <p:cNvPr id="516" name="Rectangle 51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7" name="Rectangle 51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8" name="Rectangle 51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19" name="Oval 51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0" name="Oval 51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1" name="Oval 52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2" name="Oval 52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3" name="Rectangle 52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4" name="Rectangle 52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5" name="Rectangle 52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6" name="Rectangle 52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7" name="Rectangle 52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8" name="Rectangle 52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9" name="Rectangle 52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0" name="Rectangle 52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1" name="Rectangle 53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2" name="Rectangle 53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3" name="Rectangle 53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4" name="Rectangle 53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35" name="Group 534"/>
          <p:cNvGrpSpPr/>
          <p:nvPr/>
        </p:nvGrpSpPr>
        <p:grpSpPr>
          <a:xfrm>
            <a:off x="4415271" y="3630341"/>
            <a:ext cx="1305305" cy="93682"/>
            <a:chOff x="845547" y="4689072"/>
            <a:chExt cx="3380509" cy="299262"/>
          </a:xfrm>
        </p:grpSpPr>
        <p:sp>
          <p:nvSpPr>
            <p:cNvPr id="536" name="Rectangle 53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7" name="Rectangle 53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8" name="Rectangle 53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9" name="Oval 53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0" name="Oval 53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1" name="Oval 54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2" name="Oval 54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3" name="Rectangle 54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4" name="Rectangle 54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5" name="Rectangle 54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6" name="Rectangle 54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7" name="Rectangle 54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8" name="Rectangle 54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49" name="Rectangle 54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0" name="Rectangle 54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1" name="Rectangle 55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2" name="Rectangle 55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3" name="Rectangle 55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4" name="Rectangle 55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55" name="Group 554"/>
          <p:cNvGrpSpPr/>
          <p:nvPr/>
        </p:nvGrpSpPr>
        <p:grpSpPr>
          <a:xfrm>
            <a:off x="4415271" y="3519928"/>
            <a:ext cx="1305305" cy="93682"/>
            <a:chOff x="845547" y="4689072"/>
            <a:chExt cx="3380509" cy="299262"/>
          </a:xfrm>
        </p:grpSpPr>
        <p:sp>
          <p:nvSpPr>
            <p:cNvPr id="556" name="Rectangle 55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7" name="Rectangle 55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8" name="Rectangle 55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9" name="Oval 55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0" name="Oval 55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1" name="Oval 56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2" name="Oval 56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3" name="Rectangle 56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4" name="Rectangle 56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5" name="Rectangle 56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6" name="Rectangle 56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7" name="Rectangle 56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8" name="Rectangle 56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9" name="Rectangle 56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0" name="Rectangle 56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1" name="Rectangle 57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2" name="Rectangle 57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3" name="Rectangle 57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4" name="Rectangle 57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75" name="Group 574"/>
          <p:cNvGrpSpPr/>
          <p:nvPr/>
        </p:nvGrpSpPr>
        <p:grpSpPr>
          <a:xfrm>
            <a:off x="4415271" y="3409514"/>
            <a:ext cx="1305305" cy="93682"/>
            <a:chOff x="845547" y="4689072"/>
            <a:chExt cx="3380509" cy="299262"/>
          </a:xfrm>
        </p:grpSpPr>
        <p:sp>
          <p:nvSpPr>
            <p:cNvPr id="576" name="Rectangle 57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8" name="Rectangle 57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9" name="Oval 57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0" name="Oval 57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1" name="Oval 58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2" name="Oval 58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3" name="Rectangle 58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4" name="Rectangle 58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5" name="Rectangle 58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6" name="Rectangle 58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7" name="Rectangle 58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8" name="Rectangle 58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9" name="Rectangle 58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0" name="Rectangle 58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1" name="Rectangle 59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2" name="Rectangle 59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3" name="Rectangle 59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4" name="Rectangle 59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95" name="Group 594"/>
          <p:cNvGrpSpPr/>
          <p:nvPr/>
        </p:nvGrpSpPr>
        <p:grpSpPr>
          <a:xfrm>
            <a:off x="4415271" y="3299101"/>
            <a:ext cx="1305305" cy="93682"/>
            <a:chOff x="845547" y="4689072"/>
            <a:chExt cx="3380509" cy="299262"/>
          </a:xfrm>
        </p:grpSpPr>
        <p:sp>
          <p:nvSpPr>
            <p:cNvPr id="596" name="Rectangle 59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8" name="Rectangle 59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99" name="Oval 59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0" name="Oval 59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1" name="Oval 60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2" name="Oval 60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3" name="Rectangle 60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4" name="Rectangle 60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5" name="Rectangle 60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6" name="Rectangle 60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7" name="Rectangle 60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8" name="Rectangle 60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09" name="Rectangle 60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0" name="Rectangle 60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1" name="Rectangle 61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2" name="Rectangle 61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3" name="Rectangle 61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4" name="Rectangle 61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15" name="Group 614"/>
          <p:cNvGrpSpPr/>
          <p:nvPr/>
        </p:nvGrpSpPr>
        <p:grpSpPr>
          <a:xfrm>
            <a:off x="4415271" y="3188687"/>
            <a:ext cx="1305305" cy="93682"/>
            <a:chOff x="845547" y="4689072"/>
            <a:chExt cx="3380509" cy="299262"/>
          </a:xfrm>
        </p:grpSpPr>
        <p:sp>
          <p:nvSpPr>
            <p:cNvPr id="616" name="Rectangle 61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7" name="Rectangle 61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8" name="Rectangle 61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9" name="Oval 61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0" name="Oval 61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1" name="Oval 62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2" name="Oval 62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3" name="Rectangle 62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4" name="Rectangle 62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5" name="Rectangle 62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6" name="Rectangle 62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7" name="Rectangle 62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8" name="Rectangle 62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29" name="Rectangle 62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0" name="Rectangle 62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1" name="Rectangle 63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2" name="Rectangle 63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3" name="Rectangle 63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4" name="Rectangle 63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35" name="Group 634"/>
          <p:cNvGrpSpPr/>
          <p:nvPr/>
        </p:nvGrpSpPr>
        <p:grpSpPr>
          <a:xfrm>
            <a:off x="4415271" y="3078275"/>
            <a:ext cx="1305305" cy="93682"/>
            <a:chOff x="845547" y="4689072"/>
            <a:chExt cx="3380509" cy="299262"/>
          </a:xfrm>
        </p:grpSpPr>
        <p:sp>
          <p:nvSpPr>
            <p:cNvPr id="636" name="Rectangle 63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7" name="Rectangle 63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8" name="Rectangle 63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39" name="Oval 63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0" name="Oval 63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1" name="Oval 64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2" name="Oval 64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3" name="Rectangle 64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4" name="Rectangle 64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5" name="Rectangle 64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6" name="Rectangle 64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7" name="Rectangle 64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8" name="Rectangle 64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49" name="Rectangle 648"/>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0" name="Rectangle 649"/>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1" name="Rectangle 650"/>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2" name="Rectangle 651"/>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3" name="Rectangle 652"/>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4" name="Rectangle 653"/>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58" name="Group 657"/>
          <p:cNvGrpSpPr/>
          <p:nvPr/>
        </p:nvGrpSpPr>
        <p:grpSpPr>
          <a:xfrm>
            <a:off x="4424582" y="2497703"/>
            <a:ext cx="1305305" cy="93682"/>
            <a:chOff x="3615172" y="4825668"/>
            <a:chExt cx="1305305" cy="103050"/>
          </a:xfrm>
        </p:grpSpPr>
        <p:sp>
          <p:nvSpPr>
            <p:cNvPr id="659" name="Rectangle 658"/>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0" name="Rectangle 659"/>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1" name="Rectangle 660"/>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2" name="Oval 661"/>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3" name="Oval 662"/>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4" name="Oval 663"/>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5" name="Oval 664"/>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6" name="Rectangle 665"/>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7" name="Rectangle 666"/>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8" name="Rectangle 667"/>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69" name="Rectangle 668"/>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0" name="Rectangle 669"/>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1" name="Rectangle 670"/>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2" name="Rectangle 671"/>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3" name="Rectangle 672"/>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4" name="Rectangle 673"/>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5" name="Rectangle 674"/>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6" name="Rectangle 675"/>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7" name="Rectangle 676"/>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8" name="Rectangle 677"/>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9" name="Rectangle 678"/>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0" name="Rectangle 679"/>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1" name="Rectangle 680"/>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2" name="Rectangle 681"/>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3" name="Rectangle 682"/>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4" name="Rectangle 683"/>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5" name="Rectangle 684"/>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6" name="Rectangle 685"/>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7" name="Rectangle 686"/>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8" name="Rectangle 687"/>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9" name="Rectangle 688"/>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0" name="Rectangle 689"/>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1" name="Rectangle 690"/>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2" name="Rectangle 691"/>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3" name="Rectangle 692"/>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4" name="Rectangle 693"/>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5" name="Rectangle 694"/>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6" name="Rectangle 695"/>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7" name="Rectangle 696"/>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8" name="Rectangle 697"/>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9" name="Rectangle 698"/>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0" name="Rectangle 699"/>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1" name="Rectangle 700"/>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2" name="Rectangle 701"/>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3" name="Rectangle 702"/>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4" name="Rectangle 703"/>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5" name="Rectangle 704"/>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6" name="Rectangle 705"/>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7" name="Rectangle 706"/>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8" name="Rectangle 707"/>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9" name="Rectangle 708"/>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728" name="Straight Connector 727"/>
          <p:cNvCxnSpPr/>
          <p:nvPr/>
        </p:nvCxnSpPr>
        <p:spPr>
          <a:xfrm flipH="1" flipV="1">
            <a:off x="4555873" y="2582997"/>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729" name="Straight Connector 728"/>
          <p:cNvCxnSpPr/>
          <p:nvPr/>
        </p:nvCxnSpPr>
        <p:spPr>
          <a:xfrm flipH="1" flipV="1">
            <a:off x="4757325" y="2582997"/>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730" name="Straight Connector 729"/>
          <p:cNvCxnSpPr/>
          <p:nvPr/>
        </p:nvCxnSpPr>
        <p:spPr>
          <a:xfrm flipH="1" flipV="1">
            <a:off x="4974912" y="2582997"/>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731" name="Straight Connector 730"/>
          <p:cNvCxnSpPr/>
          <p:nvPr/>
        </p:nvCxnSpPr>
        <p:spPr>
          <a:xfrm flipH="1" flipV="1">
            <a:off x="5182221" y="2582997"/>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732" name="Straight Connector 731"/>
          <p:cNvCxnSpPr/>
          <p:nvPr/>
        </p:nvCxnSpPr>
        <p:spPr>
          <a:xfrm flipH="1" flipV="1">
            <a:off x="5383800" y="2582997"/>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733" name="Straight Connector 732"/>
          <p:cNvCxnSpPr/>
          <p:nvPr/>
        </p:nvCxnSpPr>
        <p:spPr>
          <a:xfrm flipH="1" flipV="1">
            <a:off x="5585379" y="2582997"/>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sp>
        <p:nvSpPr>
          <p:cNvPr id="740" name="Rectangle 739"/>
          <p:cNvSpPr/>
          <p:nvPr/>
        </p:nvSpPr>
        <p:spPr bwMode="auto">
          <a:xfrm>
            <a:off x="5999609" y="2440569"/>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1" name="Rectangle 740"/>
          <p:cNvSpPr/>
          <p:nvPr/>
        </p:nvSpPr>
        <p:spPr bwMode="auto">
          <a:xfrm>
            <a:off x="5999609" y="4437010"/>
            <a:ext cx="1374005" cy="144564"/>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742" name="Group 741"/>
          <p:cNvGrpSpPr/>
          <p:nvPr/>
        </p:nvGrpSpPr>
        <p:grpSpPr>
          <a:xfrm>
            <a:off x="6018521" y="4292821"/>
            <a:ext cx="1305305" cy="93682"/>
            <a:chOff x="845547" y="4689072"/>
            <a:chExt cx="3380509" cy="299262"/>
          </a:xfrm>
        </p:grpSpPr>
        <p:sp>
          <p:nvSpPr>
            <p:cNvPr id="743" name="Rectangle 74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4" name="Rectangle 74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5" name="Rectangle 74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6" name="Oval 74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7" name="Oval 74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8" name="Oval 74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9" name="Oval 74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0" name="Rectangle 74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1" name="Rectangle 75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2" name="Rectangle 75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3" name="Rectangle 75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4" name="Rectangle 75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5" name="Rectangle 75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6" name="Rectangle 75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7" name="Rectangle 75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8" name="Rectangle 75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9" name="Rectangle 75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0" name="Rectangle 75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1" name="Rectangle 76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62" name="Group 761"/>
          <p:cNvGrpSpPr/>
          <p:nvPr/>
        </p:nvGrpSpPr>
        <p:grpSpPr>
          <a:xfrm>
            <a:off x="6018521" y="4182407"/>
            <a:ext cx="1305305" cy="93682"/>
            <a:chOff x="845547" y="4689072"/>
            <a:chExt cx="3380509" cy="299262"/>
          </a:xfrm>
        </p:grpSpPr>
        <p:sp>
          <p:nvSpPr>
            <p:cNvPr id="763" name="Rectangle 76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4" name="Rectangle 76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5" name="Rectangle 76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6" name="Oval 76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7" name="Oval 76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8" name="Oval 76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9" name="Oval 76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0" name="Rectangle 76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1" name="Rectangle 77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2" name="Rectangle 77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3" name="Rectangle 77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4" name="Rectangle 77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5" name="Rectangle 77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6" name="Rectangle 77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7" name="Rectangle 77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8" name="Rectangle 77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9" name="Rectangle 77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0" name="Rectangle 77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1" name="Rectangle 78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82" name="Group 781"/>
          <p:cNvGrpSpPr/>
          <p:nvPr/>
        </p:nvGrpSpPr>
        <p:grpSpPr>
          <a:xfrm>
            <a:off x="6018521" y="4071995"/>
            <a:ext cx="1305305" cy="93682"/>
            <a:chOff x="845547" y="4689072"/>
            <a:chExt cx="3380509" cy="299262"/>
          </a:xfrm>
        </p:grpSpPr>
        <p:sp>
          <p:nvSpPr>
            <p:cNvPr id="783" name="Rectangle 78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4" name="Rectangle 78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5" name="Rectangle 78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6" name="Oval 78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7" name="Oval 78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8" name="Oval 78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89" name="Oval 78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0" name="Rectangle 78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1" name="Rectangle 79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2" name="Rectangle 79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3" name="Rectangle 79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4" name="Rectangle 79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5" name="Rectangle 79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6" name="Rectangle 79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7" name="Rectangle 79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8" name="Rectangle 79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99" name="Rectangle 79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0" name="Rectangle 79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1" name="Rectangle 80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02" name="Group 801"/>
          <p:cNvGrpSpPr/>
          <p:nvPr/>
        </p:nvGrpSpPr>
        <p:grpSpPr>
          <a:xfrm>
            <a:off x="6018521" y="3961582"/>
            <a:ext cx="1305305" cy="93682"/>
            <a:chOff x="845547" y="4689072"/>
            <a:chExt cx="3380509" cy="299262"/>
          </a:xfrm>
        </p:grpSpPr>
        <p:sp>
          <p:nvSpPr>
            <p:cNvPr id="803" name="Rectangle 80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4" name="Rectangle 80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5" name="Rectangle 80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6" name="Oval 80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7" name="Oval 80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8" name="Oval 80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9" name="Oval 80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0" name="Rectangle 80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1" name="Rectangle 81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2" name="Rectangle 81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3" name="Rectangle 81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4" name="Rectangle 81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5" name="Rectangle 81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6" name="Rectangle 81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7" name="Rectangle 81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8" name="Rectangle 81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9" name="Rectangle 81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0" name="Rectangle 81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1" name="Rectangle 82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22" name="Group 821"/>
          <p:cNvGrpSpPr/>
          <p:nvPr/>
        </p:nvGrpSpPr>
        <p:grpSpPr>
          <a:xfrm>
            <a:off x="6018521" y="3851168"/>
            <a:ext cx="1305305" cy="93682"/>
            <a:chOff x="845547" y="4689072"/>
            <a:chExt cx="3380509" cy="299262"/>
          </a:xfrm>
        </p:grpSpPr>
        <p:sp>
          <p:nvSpPr>
            <p:cNvPr id="823" name="Rectangle 82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4" name="Rectangle 82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5" name="Rectangle 82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6" name="Oval 82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7" name="Oval 82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8" name="Oval 82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9" name="Oval 82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0" name="Rectangle 82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1" name="Rectangle 83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2" name="Rectangle 83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3" name="Rectangle 83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4" name="Rectangle 83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5" name="Rectangle 83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6" name="Rectangle 83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7" name="Rectangle 83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8" name="Rectangle 83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39" name="Rectangle 83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0" name="Rectangle 83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1" name="Rectangle 84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42" name="Group 841"/>
          <p:cNvGrpSpPr/>
          <p:nvPr/>
        </p:nvGrpSpPr>
        <p:grpSpPr>
          <a:xfrm>
            <a:off x="6018521" y="3740755"/>
            <a:ext cx="1305305" cy="93682"/>
            <a:chOff x="845547" y="4689072"/>
            <a:chExt cx="3380509" cy="299262"/>
          </a:xfrm>
        </p:grpSpPr>
        <p:sp>
          <p:nvSpPr>
            <p:cNvPr id="843" name="Rectangle 84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4" name="Rectangle 84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5" name="Rectangle 84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6" name="Oval 84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7" name="Oval 84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8" name="Oval 84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9" name="Oval 84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0" name="Rectangle 84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1" name="Rectangle 85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2" name="Rectangle 85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3" name="Rectangle 85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4" name="Rectangle 85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5" name="Rectangle 85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6" name="Rectangle 85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7" name="Rectangle 85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8" name="Rectangle 85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9" name="Rectangle 85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0" name="Rectangle 85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1" name="Rectangle 86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62" name="Group 861"/>
          <p:cNvGrpSpPr/>
          <p:nvPr/>
        </p:nvGrpSpPr>
        <p:grpSpPr>
          <a:xfrm>
            <a:off x="6018521" y="3630341"/>
            <a:ext cx="1305305" cy="93682"/>
            <a:chOff x="845547" y="4689072"/>
            <a:chExt cx="3380509" cy="299262"/>
          </a:xfrm>
        </p:grpSpPr>
        <p:sp>
          <p:nvSpPr>
            <p:cNvPr id="863" name="Rectangle 86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4" name="Rectangle 86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5" name="Rectangle 86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6" name="Oval 86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7" name="Oval 86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8" name="Oval 86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9" name="Oval 86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0" name="Rectangle 86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1" name="Rectangle 87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2" name="Rectangle 87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3" name="Rectangle 87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4" name="Rectangle 87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5" name="Rectangle 87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6" name="Rectangle 87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7" name="Rectangle 87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8" name="Rectangle 87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9" name="Rectangle 87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0" name="Rectangle 87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1" name="Rectangle 88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82" name="Group 881"/>
          <p:cNvGrpSpPr/>
          <p:nvPr/>
        </p:nvGrpSpPr>
        <p:grpSpPr>
          <a:xfrm>
            <a:off x="6018521" y="3519929"/>
            <a:ext cx="1305305" cy="93682"/>
            <a:chOff x="845547" y="4689072"/>
            <a:chExt cx="3380509" cy="299262"/>
          </a:xfrm>
        </p:grpSpPr>
        <p:sp>
          <p:nvSpPr>
            <p:cNvPr id="883" name="Rectangle 88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4" name="Rectangle 88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5" name="Rectangle 88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6" name="Oval 88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7" name="Oval 88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8" name="Oval 88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9" name="Oval 88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0" name="Rectangle 88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1" name="Rectangle 89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2" name="Rectangle 89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3" name="Rectangle 89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4" name="Rectangle 89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5" name="Rectangle 89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6" name="Rectangle 89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7" name="Rectangle 89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8" name="Rectangle 89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9" name="Rectangle 89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0" name="Rectangle 89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1" name="Rectangle 90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02" name="Group 901"/>
          <p:cNvGrpSpPr/>
          <p:nvPr/>
        </p:nvGrpSpPr>
        <p:grpSpPr>
          <a:xfrm>
            <a:off x="6018521" y="3409514"/>
            <a:ext cx="1305305" cy="93682"/>
            <a:chOff x="845547" y="4689072"/>
            <a:chExt cx="3380509" cy="299262"/>
          </a:xfrm>
        </p:grpSpPr>
        <p:sp>
          <p:nvSpPr>
            <p:cNvPr id="903" name="Rectangle 90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4" name="Rectangle 90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5" name="Rectangle 90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6" name="Oval 90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7" name="Oval 90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8" name="Oval 90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9" name="Oval 90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0" name="Rectangle 90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1" name="Rectangle 91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2" name="Rectangle 91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3" name="Rectangle 91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4" name="Rectangle 91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5" name="Rectangle 91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6" name="Rectangle 91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7" name="Rectangle 91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8" name="Rectangle 91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19" name="Rectangle 91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0" name="Rectangle 91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1" name="Rectangle 92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22" name="Group 921"/>
          <p:cNvGrpSpPr/>
          <p:nvPr/>
        </p:nvGrpSpPr>
        <p:grpSpPr>
          <a:xfrm>
            <a:off x="6018521" y="3299102"/>
            <a:ext cx="1305305" cy="93682"/>
            <a:chOff x="845547" y="4689072"/>
            <a:chExt cx="3380509" cy="299262"/>
          </a:xfrm>
        </p:grpSpPr>
        <p:sp>
          <p:nvSpPr>
            <p:cNvPr id="923" name="Rectangle 92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4" name="Rectangle 92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5" name="Rectangle 92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6" name="Oval 92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7" name="Oval 92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8" name="Oval 92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9" name="Oval 92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0" name="Rectangle 92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1" name="Rectangle 93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2" name="Rectangle 93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3" name="Rectangle 93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4" name="Rectangle 93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5" name="Rectangle 93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6" name="Rectangle 93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7" name="Rectangle 93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8" name="Rectangle 93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9" name="Rectangle 93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0" name="Rectangle 93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1" name="Rectangle 94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42" name="Group 941"/>
          <p:cNvGrpSpPr/>
          <p:nvPr/>
        </p:nvGrpSpPr>
        <p:grpSpPr>
          <a:xfrm>
            <a:off x="6018521" y="3188689"/>
            <a:ext cx="1305305" cy="93682"/>
            <a:chOff x="845547" y="4689072"/>
            <a:chExt cx="3380509" cy="299262"/>
          </a:xfrm>
        </p:grpSpPr>
        <p:sp>
          <p:nvSpPr>
            <p:cNvPr id="943" name="Rectangle 94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4" name="Rectangle 94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5" name="Rectangle 94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6" name="Oval 94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7" name="Oval 94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8" name="Oval 94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9" name="Oval 94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0" name="Rectangle 94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1" name="Rectangle 95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2" name="Rectangle 95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3" name="Rectangle 95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4" name="Rectangle 95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5" name="Rectangle 95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6" name="Rectangle 95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7" name="Rectangle 95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8" name="Rectangle 95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59" name="Rectangle 95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0" name="Rectangle 95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1" name="Rectangle 96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62" name="Group 961"/>
          <p:cNvGrpSpPr/>
          <p:nvPr/>
        </p:nvGrpSpPr>
        <p:grpSpPr>
          <a:xfrm>
            <a:off x="6018521" y="3078275"/>
            <a:ext cx="1305305" cy="93682"/>
            <a:chOff x="845547" y="4689072"/>
            <a:chExt cx="3380509" cy="299262"/>
          </a:xfrm>
        </p:grpSpPr>
        <p:sp>
          <p:nvSpPr>
            <p:cNvPr id="963" name="Rectangle 962"/>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4" name="Rectangle 963"/>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5" name="Rectangle 964"/>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6" name="Oval 965"/>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7" name="Oval 966"/>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8" name="Oval 967"/>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9" name="Oval 968"/>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0" name="Rectangle 969"/>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1" name="Rectangle 970"/>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2" name="Rectangle 971"/>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3" name="Rectangle 972"/>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4" name="Rectangle 973"/>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5" name="Rectangle 974"/>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6" name="Rectangle 975"/>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7" name="Rectangle 976"/>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8" name="Rectangle 977"/>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9" name="Rectangle 978"/>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0" name="Rectangle 979"/>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1" name="Rectangle 980"/>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85" name="Group 984"/>
          <p:cNvGrpSpPr/>
          <p:nvPr/>
        </p:nvGrpSpPr>
        <p:grpSpPr>
          <a:xfrm>
            <a:off x="6027832" y="2497703"/>
            <a:ext cx="1305305" cy="93682"/>
            <a:chOff x="3615172" y="4825668"/>
            <a:chExt cx="1305305" cy="103050"/>
          </a:xfrm>
        </p:grpSpPr>
        <p:sp>
          <p:nvSpPr>
            <p:cNvPr id="986" name="Rectangle 985"/>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7" name="Rectangle 986"/>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8" name="Rectangle 987"/>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9" name="Oval 988"/>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0" name="Oval 989"/>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1" name="Oval 990"/>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2" name="Oval 991"/>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3" name="Rectangle 992"/>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4" name="Rectangle 993"/>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5" name="Rectangle 994"/>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6" name="Rectangle 995"/>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7" name="Rectangle 996"/>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8" name="Rectangle 997"/>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9" name="Rectangle 998"/>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0" name="Rectangle 999"/>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1" name="Rectangle 1000"/>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2" name="Rectangle 1001"/>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3" name="Rectangle 1002"/>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4" name="Rectangle 1003"/>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5" name="Rectangle 1004"/>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6" name="Rectangle 1005"/>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7" name="Rectangle 1006"/>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8" name="Rectangle 1007"/>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9" name="Rectangle 1008"/>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0" name="Rectangle 1009"/>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1" name="Rectangle 1010"/>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2" name="Rectangle 1011"/>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3" name="Rectangle 1012"/>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4" name="Rectangle 1013"/>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5" name="Rectangle 1014"/>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6" name="Rectangle 1015"/>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7" name="Rectangle 1016"/>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8" name="Rectangle 1017"/>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9" name="Rectangle 1018"/>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0" name="Rectangle 1019"/>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1" name="Rectangle 1020"/>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2" name="Rectangle 1021"/>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3" name="Rectangle 1022"/>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4" name="Rectangle 1023"/>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5" name="Rectangle 1024"/>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6" name="Rectangle 1025"/>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7" name="Rectangle 1026"/>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8" name="Rectangle 1027"/>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9" name="Rectangle 1028"/>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0" name="Rectangle 1029"/>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1" name="Rectangle 1030"/>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2" name="Rectangle 1031"/>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3" name="Rectangle 1032"/>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4" name="Rectangle 1033"/>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5" name="Rectangle 1034"/>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6" name="Rectangle 1035"/>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1047" name="Straight Connector 1046"/>
          <p:cNvCxnSpPr/>
          <p:nvPr/>
        </p:nvCxnSpPr>
        <p:spPr>
          <a:xfrm flipH="1" flipV="1">
            <a:off x="6159123" y="2582998"/>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048" name="Straight Connector 1047"/>
          <p:cNvCxnSpPr/>
          <p:nvPr/>
        </p:nvCxnSpPr>
        <p:spPr>
          <a:xfrm flipH="1" flipV="1">
            <a:off x="6360575" y="2582998"/>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049" name="Straight Connector 1048"/>
          <p:cNvCxnSpPr/>
          <p:nvPr/>
        </p:nvCxnSpPr>
        <p:spPr>
          <a:xfrm flipH="1" flipV="1">
            <a:off x="6578162" y="2582998"/>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050" name="Straight Connector 1049"/>
          <p:cNvCxnSpPr/>
          <p:nvPr/>
        </p:nvCxnSpPr>
        <p:spPr>
          <a:xfrm flipH="1" flipV="1">
            <a:off x="6962947" y="2582998"/>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051" name="Straight Connector 1050"/>
          <p:cNvCxnSpPr/>
          <p:nvPr/>
        </p:nvCxnSpPr>
        <p:spPr>
          <a:xfrm flipH="1" flipV="1">
            <a:off x="7188629" y="2582998"/>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sp>
        <p:nvSpPr>
          <p:cNvPr id="1057" name="Rectangle 1056"/>
          <p:cNvSpPr/>
          <p:nvPr/>
        </p:nvSpPr>
        <p:spPr bwMode="auto">
          <a:xfrm>
            <a:off x="7585264" y="2433447"/>
            <a:ext cx="1374005" cy="2148233"/>
          </a:xfrm>
          <a:prstGeom prst="rect">
            <a:avLst/>
          </a:prstGeom>
          <a:noFill/>
          <a:ln w="57150">
            <a:solidFill>
              <a:srgbClr val="C0C0C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58" name="Rectangle 1057"/>
          <p:cNvSpPr/>
          <p:nvPr/>
        </p:nvSpPr>
        <p:spPr bwMode="auto">
          <a:xfrm>
            <a:off x="7585264" y="4429888"/>
            <a:ext cx="1374005" cy="144564"/>
          </a:xfrm>
          <a:prstGeom prst="rect">
            <a:avLst/>
          </a:prstGeom>
          <a:solidFill>
            <a:srgbClr val="808080"/>
          </a:solidFill>
          <a:ln w="57150">
            <a:solidFill>
              <a:srgbClr val="80808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059" name="Group 1058"/>
          <p:cNvGrpSpPr/>
          <p:nvPr/>
        </p:nvGrpSpPr>
        <p:grpSpPr>
          <a:xfrm>
            <a:off x="7604175" y="4285698"/>
            <a:ext cx="1305305" cy="93682"/>
            <a:chOff x="845547" y="4689072"/>
            <a:chExt cx="3380509" cy="299262"/>
          </a:xfrm>
        </p:grpSpPr>
        <p:sp>
          <p:nvSpPr>
            <p:cNvPr id="1060" name="Rectangle 105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1" name="Rectangle 106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2" name="Rectangle 106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3" name="Oval 106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4" name="Oval 106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5" name="Oval 106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6" name="Oval 106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7" name="Rectangle 106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8" name="Rectangle 106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69" name="Rectangle 106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0" name="Rectangle 106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1" name="Rectangle 107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2" name="Rectangle 107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3" name="Rectangle 107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4" name="Rectangle 107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5" name="Rectangle 107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6" name="Rectangle 107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7" name="Rectangle 107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8" name="Rectangle 107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79" name="Group 1078"/>
          <p:cNvGrpSpPr/>
          <p:nvPr/>
        </p:nvGrpSpPr>
        <p:grpSpPr>
          <a:xfrm>
            <a:off x="7604175" y="4175286"/>
            <a:ext cx="1305305" cy="93682"/>
            <a:chOff x="845547" y="4689072"/>
            <a:chExt cx="3380509" cy="299262"/>
          </a:xfrm>
        </p:grpSpPr>
        <p:sp>
          <p:nvSpPr>
            <p:cNvPr id="1080" name="Rectangle 107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1" name="Rectangle 108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2" name="Rectangle 108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3" name="Oval 108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4" name="Oval 108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5" name="Oval 108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6" name="Oval 108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7" name="Rectangle 108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8" name="Rectangle 108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9" name="Rectangle 108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0" name="Rectangle 108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1" name="Rectangle 109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2" name="Rectangle 109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3" name="Rectangle 109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4" name="Rectangle 109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5" name="Rectangle 109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6" name="Rectangle 109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7" name="Rectangle 109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98" name="Rectangle 109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99" name="Group 1098"/>
          <p:cNvGrpSpPr/>
          <p:nvPr/>
        </p:nvGrpSpPr>
        <p:grpSpPr>
          <a:xfrm>
            <a:off x="7604175" y="4064873"/>
            <a:ext cx="1305305" cy="93682"/>
            <a:chOff x="845547" y="4689072"/>
            <a:chExt cx="3380509" cy="299262"/>
          </a:xfrm>
        </p:grpSpPr>
        <p:sp>
          <p:nvSpPr>
            <p:cNvPr id="1100" name="Rectangle 109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1" name="Rectangle 110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2" name="Rectangle 110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3" name="Oval 110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4" name="Oval 110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5" name="Oval 110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6" name="Oval 110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7" name="Rectangle 110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8" name="Rectangle 110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9" name="Rectangle 110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0" name="Rectangle 110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1" name="Rectangle 111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2" name="Rectangle 111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3" name="Rectangle 111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4" name="Rectangle 111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5" name="Rectangle 111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6" name="Rectangle 111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7" name="Rectangle 111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8" name="Rectangle 111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19" name="Group 1118"/>
          <p:cNvGrpSpPr/>
          <p:nvPr/>
        </p:nvGrpSpPr>
        <p:grpSpPr>
          <a:xfrm>
            <a:off x="7604175" y="3954459"/>
            <a:ext cx="1305305" cy="93682"/>
            <a:chOff x="845547" y="4689072"/>
            <a:chExt cx="3380509" cy="299262"/>
          </a:xfrm>
        </p:grpSpPr>
        <p:sp>
          <p:nvSpPr>
            <p:cNvPr id="1120" name="Rectangle 111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1" name="Rectangle 112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2" name="Rectangle 112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3" name="Oval 112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4" name="Oval 112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5" name="Oval 112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6" name="Oval 112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7" name="Rectangle 112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8" name="Rectangle 112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9" name="Rectangle 112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0" name="Rectangle 112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1" name="Rectangle 113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2" name="Rectangle 113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3" name="Rectangle 113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4" name="Rectangle 113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5" name="Rectangle 113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6" name="Rectangle 113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7" name="Rectangle 113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8" name="Rectangle 113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39" name="Group 1138"/>
          <p:cNvGrpSpPr/>
          <p:nvPr/>
        </p:nvGrpSpPr>
        <p:grpSpPr>
          <a:xfrm>
            <a:off x="7604175" y="3844046"/>
            <a:ext cx="1305305" cy="93682"/>
            <a:chOff x="845547" y="4689072"/>
            <a:chExt cx="3380509" cy="299262"/>
          </a:xfrm>
        </p:grpSpPr>
        <p:sp>
          <p:nvSpPr>
            <p:cNvPr id="1140" name="Rectangle 113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1" name="Rectangle 114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2" name="Rectangle 114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3" name="Oval 114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4" name="Oval 114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5" name="Oval 114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6" name="Oval 114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7" name="Rectangle 114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8" name="Rectangle 114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9" name="Rectangle 114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0" name="Rectangle 114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1" name="Rectangle 115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2" name="Rectangle 115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3" name="Rectangle 115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4" name="Rectangle 115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5" name="Rectangle 115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6" name="Rectangle 115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7" name="Rectangle 115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8" name="Rectangle 115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59" name="Group 1158"/>
          <p:cNvGrpSpPr/>
          <p:nvPr/>
        </p:nvGrpSpPr>
        <p:grpSpPr>
          <a:xfrm>
            <a:off x="7604175" y="3733632"/>
            <a:ext cx="1305305" cy="93682"/>
            <a:chOff x="845547" y="4689072"/>
            <a:chExt cx="3380509" cy="299262"/>
          </a:xfrm>
        </p:grpSpPr>
        <p:sp>
          <p:nvSpPr>
            <p:cNvPr id="1160" name="Rectangle 115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1" name="Rectangle 116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2" name="Rectangle 116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3" name="Oval 116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4" name="Oval 116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5" name="Oval 116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6" name="Oval 116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7" name="Rectangle 116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8" name="Rectangle 116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9" name="Rectangle 116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0" name="Rectangle 116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1" name="Rectangle 117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2" name="Rectangle 117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3" name="Rectangle 117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4" name="Rectangle 117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5" name="Rectangle 117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6" name="Rectangle 117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7" name="Rectangle 117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8" name="Rectangle 117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79" name="Group 1178"/>
          <p:cNvGrpSpPr/>
          <p:nvPr/>
        </p:nvGrpSpPr>
        <p:grpSpPr>
          <a:xfrm>
            <a:off x="7604175" y="3623219"/>
            <a:ext cx="1305305" cy="93682"/>
            <a:chOff x="845547" y="4689072"/>
            <a:chExt cx="3380509" cy="299262"/>
          </a:xfrm>
        </p:grpSpPr>
        <p:sp>
          <p:nvSpPr>
            <p:cNvPr id="1180" name="Rectangle 117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1" name="Rectangle 118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2" name="Rectangle 118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3" name="Oval 118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4" name="Oval 118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5" name="Oval 118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6" name="Oval 118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7" name="Rectangle 118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8" name="Rectangle 118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9" name="Rectangle 118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0" name="Rectangle 118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1" name="Rectangle 119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2" name="Rectangle 119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3" name="Rectangle 119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4" name="Rectangle 119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5" name="Rectangle 119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6" name="Rectangle 119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7" name="Rectangle 119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8" name="Rectangle 119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99" name="Group 1198"/>
          <p:cNvGrpSpPr/>
          <p:nvPr/>
        </p:nvGrpSpPr>
        <p:grpSpPr>
          <a:xfrm>
            <a:off x="7604175" y="3512807"/>
            <a:ext cx="1305305" cy="93682"/>
            <a:chOff x="845547" y="4689072"/>
            <a:chExt cx="3380509" cy="299262"/>
          </a:xfrm>
        </p:grpSpPr>
        <p:sp>
          <p:nvSpPr>
            <p:cNvPr id="1200" name="Rectangle 119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1" name="Rectangle 120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2" name="Rectangle 120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3" name="Oval 120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4" name="Oval 120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5" name="Oval 120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6" name="Oval 120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7" name="Rectangle 120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8" name="Rectangle 120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9" name="Rectangle 120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0" name="Rectangle 120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1" name="Rectangle 121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2" name="Rectangle 121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3" name="Rectangle 121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4" name="Rectangle 121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5" name="Rectangle 121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6" name="Rectangle 121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7" name="Rectangle 121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8" name="Rectangle 121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19" name="Group 1218"/>
          <p:cNvGrpSpPr/>
          <p:nvPr/>
        </p:nvGrpSpPr>
        <p:grpSpPr>
          <a:xfrm>
            <a:off x="7604175" y="3402393"/>
            <a:ext cx="1305305" cy="93682"/>
            <a:chOff x="845547" y="4689072"/>
            <a:chExt cx="3380509" cy="299262"/>
          </a:xfrm>
        </p:grpSpPr>
        <p:sp>
          <p:nvSpPr>
            <p:cNvPr id="1220" name="Rectangle 121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1" name="Rectangle 122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2" name="Rectangle 122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3" name="Oval 122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4" name="Oval 122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5" name="Oval 122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6" name="Oval 122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7" name="Rectangle 122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8" name="Rectangle 122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9" name="Rectangle 122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0" name="Rectangle 122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1" name="Rectangle 123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2" name="Rectangle 123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3" name="Rectangle 123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4" name="Rectangle 123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5" name="Rectangle 123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6" name="Rectangle 123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7" name="Rectangle 123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8" name="Rectangle 123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39" name="Group 1238"/>
          <p:cNvGrpSpPr/>
          <p:nvPr/>
        </p:nvGrpSpPr>
        <p:grpSpPr>
          <a:xfrm>
            <a:off x="7604175" y="3291980"/>
            <a:ext cx="1305305" cy="93682"/>
            <a:chOff x="845547" y="4689072"/>
            <a:chExt cx="3380509" cy="299262"/>
          </a:xfrm>
        </p:grpSpPr>
        <p:sp>
          <p:nvSpPr>
            <p:cNvPr id="1240" name="Rectangle 123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1" name="Rectangle 124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2" name="Rectangle 124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3" name="Oval 124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4" name="Oval 124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5" name="Oval 124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6" name="Oval 124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7" name="Rectangle 124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8" name="Rectangle 124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9" name="Rectangle 124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0" name="Rectangle 124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1" name="Rectangle 125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2" name="Rectangle 125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3" name="Rectangle 125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4" name="Rectangle 125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5" name="Rectangle 125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6" name="Rectangle 125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7" name="Rectangle 125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8" name="Rectangle 125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59" name="Group 1258"/>
          <p:cNvGrpSpPr/>
          <p:nvPr/>
        </p:nvGrpSpPr>
        <p:grpSpPr>
          <a:xfrm>
            <a:off x="7604175" y="3181566"/>
            <a:ext cx="1305305" cy="93682"/>
            <a:chOff x="845547" y="4689072"/>
            <a:chExt cx="3380509" cy="299262"/>
          </a:xfrm>
        </p:grpSpPr>
        <p:sp>
          <p:nvSpPr>
            <p:cNvPr id="1260" name="Rectangle 125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1" name="Rectangle 126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2" name="Rectangle 126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3" name="Oval 126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4" name="Oval 126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5" name="Oval 126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6" name="Oval 126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7" name="Rectangle 126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8" name="Rectangle 126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9" name="Rectangle 126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0" name="Rectangle 126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1" name="Rectangle 127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2" name="Rectangle 127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3" name="Rectangle 127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4" name="Rectangle 127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5" name="Rectangle 127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6" name="Rectangle 127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7" name="Rectangle 127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8" name="Rectangle 127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79" name="Group 1278"/>
          <p:cNvGrpSpPr/>
          <p:nvPr/>
        </p:nvGrpSpPr>
        <p:grpSpPr>
          <a:xfrm>
            <a:off x="7604175" y="3071153"/>
            <a:ext cx="1305305" cy="93682"/>
            <a:chOff x="845547" y="4689072"/>
            <a:chExt cx="3380509" cy="299262"/>
          </a:xfrm>
        </p:grpSpPr>
        <p:sp>
          <p:nvSpPr>
            <p:cNvPr id="1280" name="Rectangle 1279"/>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1" name="Rectangle 1280"/>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2" name="Rectangle 1281"/>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3" name="Oval 1282"/>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4" name="Oval 1283"/>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5" name="Oval 1284"/>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6" name="Oval 1285"/>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7" name="Rectangle 1286"/>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8" name="Rectangle 1287"/>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9" name="Rectangle 1288"/>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0" name="Rectangle 1289"/>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1" name="Rectangle 1290"/>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2" name="Rectangle 1291"/>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3" name="Rectangle 1292"/>
            <p:cNvSpPr/>
            <p:nvPr/>
          </p:nvSpPr>
          <p:spPr bwMode="auto">
            <a:xfrm>
              <a:off x="2762997" y="4755146"/>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4" name="Rectangle 1293"/>
            <p:cNvSpPr/>
            <p:nvPr/>
          </p:nvSpPr>
          <p:spPr bwMode="auto">
            <a:xfrm>
              <a:off x="2762997" y="4789787"/>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5" name="Rectangle 1294"/>
            <p:cNvSpPr/>
            <p:nvPr/>
          </p:nvSpPr>
          <p:spPr bwMode="auto">
            <a:xfrm>
              <a:off x="2762997" y="4824428"/>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6" name="Rectangle 1295"/>
            <p:cNvSpPr/>
            <p:nvPr/>
          </p:nvSpPr>
          <p:spPr bwMode="auto">
            <a:xfrm>
              <a:off x="2762997" y="4859069"/>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7" name="Rectangle 1296"/>
            <p:cNvSpPr/>
            <p:nvPr/>
          </p:nvSpPr>
          <p:spPr bwMode="auto">
            <a:xfrm>
              <a:off x="2762997" y="4893710"/>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8" name="Rectangle 1297"/>
            <p:cNvSpPr/>
            <p:nvPr/>
          </p:nvSpPr>
          <p:spPr bwMode="auto">
            <a:xfrm>
              <a:off x="2762997" y="4928351"/>
              <a:ext cx="1237013" cy="20946"/>
            </a:xfrm>
            <a:prstGeom prst="rect">
              <a:avLst/>
            </a:prstGeom>
            <a:solidFill>
              <a:srgbClr val="4D4D4D"/>
            </a:solidFill>
            <a:ln>
              <a:no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01" name="Group 1300"/>
          <p:cNvGrpSpPr/>
          <p:nvPr/>
        </p:nvGrpSpPr>
        <p:grpSpPr>
          <a:xfrm>
            <a:off x="7613487" y="2490582"/>
            <a:ext cx="1305305" cy="93682"/>
            <a:chOff x="3615172" y="4825668"/>
            <a:chExt cx="1305305" cy="103050"/>
          </a:xfrm>
        </p:grpSpPr>
        <p:sp>
          <p:nvSpPr>
            <p:cNvPr id="1302" name="Rectangle 1301"/>
            <p:cNvSpPr/>
            <p:nvPr/>
          </p:nvSpPr>
          <p:spPr bwMode="auto">
            <a:xfrm>
              <a:off x="3615172" y="4825668"/>
              <a:ext cx="1305305" cy="103050"/>
            </a:xfrm>
            <a:prstGeom prst="rect">
              <a:avLst/>
            </a:prstGeom>
            <a:solidFill>
              <a:srgbClr val="808080"/>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3" name="Rectangle 1302"/>
            <p:cNvSpPr/>
            <p:nvPr/>
          </p:nvSpPr>
          <p:spPr bwMode="auto">
            <a:xfrm>
              <a:off x="361517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4" name="Rectangle 1303"/>
            <p:cNvSpPr/>
            <p:nvPr/>
          </p:nvSpPr>
          <p:spPr bwMode="auto">
            <a:xfrm>
              <a:off x="4870062" y="4825668"/>
              <a:ext cx="50415" cy="103050"/>
            </a:xfrm>
            <a:prstGeom prst="rect">
              <a:avLst/>
            </a:prstGeom>
            <a:solidFill>
              <a:srgbClr val="BABABA"/>
            </a:solidFill>
            <a:ln>
              <a:solidFill>
                <a:srgbClr val="002060"/>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5" name="Oval 1304"/>
            <p:cNvSpPr/>
            <p:nvPr/>
          </p:nvSpPr>
          <p:spPr bwMode="auto">
            <a:xfrm>
              <a:off x="3626257"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6" name="Oval 1305"/>
            <p:cNvSpPr/>
            <p:nvPr/>
          </p:nvSpPr>
          <p:spPr bwMode="auto">
            <a:xfrm>
              <a:off x="3626257"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7" name="Oval 1306"/>
            <p:cNvSpPr/>
            <p:nvPr/>
          </p:nvSpPr>
          <p:spPr bwMode="auto">
            <a:xfrm>
              <a:off x="4881146" y="4843439"/>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8" name="Oval 1307"/>
            <p:cNvSpPr/>
            <p:nvPr/>
          </p:nvSpPr>
          <p:spPr bwMode="auto">
            <a:xfrm>
              <a:off x="4881146" y="4887808"/>
              <a:ext cx="28246" cy="25190"/>
            </a:xfrm>
            <a:prstGeom prst="ellipse">
              <a:avLst/>
            </a:prstGeom>
            <a:solidFill>
              <a:srgbClr val="4D4D4D"/>
            </a:solidFill>
            <a:ln>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9" name="Rectangle 1308"/>
            <p:cNvSpPr/>
            <p:nvPr/>
          </p:nvSpPr>
          <p:spPr bwMode="auto">
            <a:xfrm>
              <a:off x="411626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0" name="Rectangle 1309"/>
            <p:cNvSpPr/>
            <p:nvPr/>
          </p:nvSpPr>
          <p:spPr bwMode="auto">
            <a:xfrm>
              <a:off x="369139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1" name="Rectangle 1310"/>
            <p:cNvSpPr/>
            <p:nvPr/>
          </p:nvSpPr>
          <p:spPr bwMode="auto">
            <a:xfrm>
              <a:off x="369139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2" name="Rectangle 1311"/>
            <p:cNvSpPr/>
            <p:nvPr/>
          </p:nvSpPr>
          <p:spPr bwMode="auto">
            <a:xfrm>
              <a:off x="411626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3" name="Rectangle 1312"/>
            <p:cNvSpPr/>
            <p:nvPr/>
          </p:nvSpPr>
          <p:spPr bwMode="auto">
            <a:xfrm>
              <a:off x="390383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4" name="Rectangle 1313"/>
            <p:cNvSpPr/>
            <p:nvPr/>
          </p:nvSpPr>
          <p:spPr bwMode="auto">
            <a:xfrm>
              <a:off x="390383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5" name="Rectangle 1314"/>
            <p:cNvSpPr/>
            <p:nvPr/>
          </p:nvSpPr>
          <p:spPr bwMode="auto">
            <a:xfrm>
              <a:off x="416937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6" name="Rectangle 1315"/>
            <p:cNvSpPr/>
            <p:nvPr/>
          </p:nvSpPr>
          <p:spPr bwMode="auto">
            <a:xfrm>
              <a:off x="374450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7" name="Rectangle 1316"/>
            <p:cNvSpPr/>
            <p:nvPr/>
          </p:nvSpPr>
          <p:spPr bwMode="auto">
            <a:xfrm>
              <a:off x="374450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8" name="Rectangle 1317"/>
            <p:cNvSpPr/>
            <p:nvPr/>
          </p:nvSpPr>
          <p:spPr bwMode="auto">
            <a:xfrm>
              <a:off x="416937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9" name="Rectangle 1318"/>
            <p:cNvSpPr/>
            <p:nvPr/>
          </p:nvSpPr>
          <p:spPr bwMode="auto">
            <a:xfrm>
              <a:off x="395694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0" name="Rectangle 1319"/>
            <p:cNvSpPr/>
            <p:nvPr/>
          </p:nvSpPr>
          <p:spPr bwMode="auto">
            <a:xfrm>
              <a:off x="395694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1" name="Rectangle 1320"/>
            <p:cNvSpPr/>
            <p:nvPr/>
          </p:nvSpPr>
          <p:spPr bwMode="auto">
            <a:xfrm>
              <a:off x="422248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2" name="Rectangle 1321"/>
            <p:cNvSpPr/>
            <p:nvPr/>
          </p:nvSpPr>
          <p:spPr bwMode="auto">
            <a:xfrm>
              <a:off x="379761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3" name="Rectangle 1322"/>
            <p:cNvSpPr/>
            <p:nvPr/>
          </p:nvSpPr>
          <p:spPr bwMode="auto">
            <a:xfrm>
              <a:off x="379761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4" name="Rectangle 1323"/>
            <p:cNvSpPr/>
            <p:nvPr/>
          </p:nvSpPr>
          <p:spPr bwMode="auto">
            <a:xfrm>
              <a:off x="422248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5" name="Rectangle 1324"/>
            <p:cNvSpPr/>
            <p:nvPr/>
          </p:nvSpPr>
          <p:spPr bwMode="auto">
            <a:xfrm>
              <a:off x="401004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6" name="Rectangle 1325"/>
            <p:cNvSpPr/>
            <p:nvPr/>
          </p:nvSpPr>
          <p:spPr bwMode="auto">
            <a:xfrm>
              <a:off x="401004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7" name="Rectangle 1326"/>
            <p:cNvSpPr/>
            <p:nvPr/>
          </p:nvSpPr>
          <p:spPr bwMode="auto">
            <a:xfrm>
              <a:off x="42755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8" name="Rectangle 1327"/>
            <p:cNvSpPr/>
            <p:nvPr/>
          </p:nvSpPr>
          <p:spPr bwMode="auto">
            <a:xfrm>
              <a:off x="385072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9" name="Rectangle 1328"/>
            <p:cNvSpPr/>
            <p:nvPr/>
          </p:nvSpPr>
          <p:spPr bwMode="auto">
            <a:xfrm>
              <a:off x="385072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0" name="Rectangle 1329"/>
            <p:cNvSpPr/>
            <p:nvPr/>
          </p:nvSpPr>
          <p:spPr bwMode="auto">
            <a:xfrm>
              <a:off x="42755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1" name="Rectangle 1330"/>
            <p:cNvSpPr/>
            <p:nvPr/>
          </p:nvSpPr>
          <p:spPr bwMode="auto">
            <a:xfrm>
              <a:off x="406315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2" name="Rectangle 1331"/>
            <p:cNvSpPr/>
            <p:nvPr/>
          </p:nvSpPr>
          <p:spPr bwMode="auto">
            <a:xfrm>
              <a:off x="406315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3" name="Rectangle 1332"/>
            <p:cNvSpPr/>
            <p:nvPr/>
          </p:nvSpPr>
          <p:spPr bwMode="auto">
            <a:xfrm>
              <a:off x="4488030"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4" name="Rectangle 1333"/>
            <p:cNvSpPr/>
            <p:nvPr/>
          </p:nvSpPr>
          <p:spPr bwMode="auto">
            <a:xfrm>
              <a:off x="4488030"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5" name="Rectangle 1334"/>
            <p:cNvSpPr/>
            <p:nvPr/>
          </p:nvSpPr>
          <p:spPr bwMode="auto">
            <a:xfrm>
              <a:off x="4541139"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6" name="Rectangle 1335"/>
            <p:cNvSpPr/>
            <p:nvPr/>
          </p:nvSpPr>
          <p:spPr bwMode="auto">
            <a:xfrm>
              <a:off x="4541139"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7" name="Rectangle 1336"/>
            <p:cNvSpPr/>
            <p:nvPr/>
          </p:nvSpPr>
          <p:spPr bwMode="auto">
            <a:xfrm>
              <a:off x="4328703"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8" name="Rectangle 1337"/>
            <p:cNvSpPr/>
            <p:nvPr/>
          </p:nvSpPr>
          <p:spPr bwMode="auto">
            <a:xfrm>
              <a:off x="4328703"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9" name="Rectangle 1338"/>
            <p:cNvSpPr/>
            <p:nvPr/>
          </p:nvSpPr>
          <p:spPr bwMode="auto">
            <a:xfrm>
              <a:off x="4594248"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0" name="Rectangle 1339"/>
            <p:cNvSpPr/>
            <p:nvPr/>
          </p:nvSpPr>
          <p:spPr bwMode="auto">
            <a:xfrm>
              <a:off x="4594248"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1" name="Rectangle 1340"/>
            <p:cNvSpPr/>
            <p:nvPr/>
          </p:nvSpPr>
          <p:spPr bwMode="auto">
            <a:xfrm>
              <a:off x="4381812"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2" name="Rectangle 1341"/>
            <p:cNvSpPr/>
            <p:nvPr/>
          </p:nvSpPr>
          <p:spPr bwMode="auto">
            <a:xfrm>
              <a:off x="4381812"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3" name="Rectangle 1342"/>
            <p:cNvSpPr/>
            <p:nvPr/>
          </p:nvSpPr>
          <p:spPr bwMode="auto">
            <a:xfrm>
              <a:off x="4647357"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4" name="Rectangle 1343"/>
            <p:cNvSpPr/>
            <p:nvPr/>
          </p:nvSpPr>
          <p:spPr bwMode="auto">
            <a:xfrm>
              <a:off x="4647357"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5" name="Rectangle 1344"/>
            <p:cNvSpPr/>
            <p:nvPr/>
          </p:nvSpPr>
          <p:spPr bwMode="auto">
            <a:xfrm>
              <a:off x="4434921"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6" name="Rectangle 1345"/>
            <p:cNvSpPr/>
            <p:nvPr/>
          </p:nvSpPr>
          <p:spPr bwMode="auto">
            <a:xfrm>
              <a:off x="4434921"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7" name="Rectangle 1346"/>
            <p:cNvSpPr/>
            <p:nvPr/>
          </p:nvSpPr>
          <p:spPr bwMode="auto">
            <a:xfrm>
              <a:off x="4700466"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8" name="Rectangle 1347"/>
            <p:cNvSpPr/>
            <p:nvPr/>
          </p:nvSpPr>
          <p:spPr bwMode="auto">
            <a:xfrm>
              <a:off x="4700466"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9" name="Rectangle 1348"/>
            <p:cNvSpPr/>
            <p:nvPr/>
          </p:nvSpPr>
          <p:spPr bwMode="auto">
            <a:xfrm>
              <a:off x="4753575"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0" name="Rectangle 1349"/>
            <p:cNvSpPr/>
            <p:nvPr/>
          </p:nvSpPr>
          <p:spPr bwMode="auto">
            <a:xfrm>
              <a:off x="4753575"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1" name="Rectangle 1350"/>
            <p:cNvSpPr/>
            <p:nvPr/>
          </p:nvSpPr>
          <p:spPr bwMode="auto">
            <a:xfrm>
              <a:off x="4806694" y="4882342"/>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52" name="Rectangle 1351"/>
            <p:cNvSpPr/>
            <p:nvPr/>
          </p:nvSpPr>
          <p:spPr bwMode="auto">
            <a:xfrm>
              <a:off x="4806694" y="4844653"/>
              <a:ext cx="45720" cy="31487"/>
            </a:xfrm>
            <a:prstGeom prst="rect">
              <a:avLst/>
            </a:prstGeom>
            <a:gradFill flip="none" rotWithShape="1">
              <a:gsLst>
                <a:gs pos="0">
                  <a:srgbClr val="808080">
                    <a:tint val="66000"/>
                    <a:satMod val="160000"/>
                  </a:srgbClr>
                </a:gs>
                <a:gs pos="50000">
                  <a:srgbClr val="808080">
                    <a:tint val="44500"/>
                    <a:satMod val="160000"/>
                  </a:srgbClr>
                </a:gs>
                <a:gs pos="100000">
                  <a:srgbClr val="808080">
                    <a:tint val="23500"/>
                    <a:satMod val="160000"/>
                  </a:srgbClr>
                </a:gs>
              </a:gsLst>
              <a:path path="circle">
                <a:fillToRect l="50000" t="50000" r="50000" b="50000"/>
              </a:path>
              <a:tileRect/>
            </a:gradFill>
            <a:ln w="3175">
              <a:solidFill>
                <a:srgbClr val="111111"/>
              </a:solidFill>
              <a:headEnd type="none" w="med" len="med"/>
              <a:tailEnd type="none" w="med" len="med"/>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1361" name="Straight Connector 1360"/>
          <p:cNvCxnSpPr/>
          <p:nvPr/>
        </p:nvCxnSpPr>
        <p:spPr>
          <a:xfrm flipH="1" flipV="1">
            <a:off x="7946230" y="2575876"/>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362" name="Straight Connector 1361"/>
          <p:cNvCxnSpPr/>
          <p:nvPr/>
        </p:nvCxnSpPr>
        <p:spPr>
          <a:xfrm flipH="1" flipV="1">
            <a:off x="8371126" y="2575876"/>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cxnSp>
        <p:nvCxnSpPr>
          <p:cNvPr id="1363" name="Straight Connector 1362"/>
          <p:cNvCxnSpPr/>
          <p:nvPr/>
        </p:nvCxnSpPr>
        <p:spPr>
          <a:xfrm flipH="1" flipV="1">
            <a:off x="8774284" y="2575876"/>
            <a:ext cx="0" cy="487886"/>
          </a:xfrm>
          <a:prstGeom prst="line">
            <a:avLst/>
          </a:prstGeom>
          <a:noFill/>
          <a:ln w="12700" cap="flat" cmpd="sng" algn="ctr">
            <a:solidFill>
              <a:srgbClr val="000000"/>
            </a:solidFill>
            <a:prstDash val="solid"/>
          </a:ln>
          <a:effectLst>
            <a:glow rad="63500">
              <a:srgbClr val="FFFFFF">
                <a:alpha val="40000"/>
              </a:srgbClr>
            </a:glow>
          </a:effectLst>
          <a:scene3d>
            <a:camera prst="orthographicFront"/>
            <a:lightRig rig="threePt" dir="t"/>
          </a:scene3d>
          <a:sp3d>
            <a:bevelT/>
          </a:sp3d>
        </p:spPr>
      </p:cxnSp>
      <p:sp>
        <p:nvSpPr>
          <p:cNvPr id="1389" name="Rectangle 1388"/>
          <p:cNvSpPr/>
          <p:nvPr/>
        </p:nvSpPr>
        <p:spPr>
          <a:xfrm>
            <a:off x="2842343" y="1110375"/>
            <a:ext cx="2457719" cy="307777"/>
          </a:xfrm>
          <a:prstGeom prst="rect">
            <a:avLst/>
          </a:prstGeom>
        </p:spPr>
        <p:txBody>
          <a:bodyPr wrap="square">
            <a:spAutoFit/>
          </a:bodyPr>
          <a:lstStyle/>
          <a:p>
            <a:pPr algn="r"/>
            <a:r>
              <a:rPr lang="en-US" sz="1400" dirty="0" smtClean="0">
                <a:latin typeface="Segoe UI Light" pitchFamily="34" charset="0"/>
              </a:rPr>
              <a:t>CIM enabled switch</a:t>
            </a:r>
            <a:endParaRPr lang="en-US" sz="1400" dirty="0">
              <a:latin typeface="Segoe UI Light" pitchFamily="34" charset="0"/>
            </a:endParaRPr>
          </a:p>
        </p:txBody>
      </p:sp>
      <p:cxnSp>
        <p:nvCxnSpPr>
          <p:cNvPr id="1390" name="Straight Arrow Connector 1389"/>
          <p:cNvCxnSpPr>
            <a:stCxn id="1389" idx="3"/>
            <a:endCxn id="221" idx="0"/>
          </p:cNvCxnSpPr>
          <p:nvPr/>
        </p:nvCxnSpPr>
        <p:spPr>
          <a:xfrm>
            <a:off x="5300062" y="1264264"/>
            <a:ext cx="146322" cy="668535"/>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391" name="Straight Arrow Connector 1390"/>
          <p:cNvCxnSpPr>
            <a:stCxn id="1389" idx="3"/>
            <a:endCxn id="301" idx="1"/>
          </p:cNvCxnSpPr>
          <p:nvPr/>
        </p:nvCxnSpPr>
        <p:spPr>
          <a:xfrm>
            <a:off x="5300062" y="1264264"/>
            <a:ext cx="201983" cy="53732"/>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392" name="Straight Arrow Connector 1391"/>
          <p:cNvCxnSpPr>
            <a:stCxn id="1389" idx="3"/>
          </p:cNvCxnSpPr>
          <p:nvPr/>
        </p:nvCxnSpPr>
        <p:spPr>
          <a:xfrm flipH="1">
            <a:off x="4647064" y="1264264"/>
            <a:ext cx="652998" cy="1236039"/>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50902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171450"/>
            <a:ext cx="8754564" cy="457049"/>
          </a:xfrm>
        </p:spPr>
        <p:txBody>
          <a:bodyPr/>
          <a:lstStyle/>
          <a:p>
            <a:r>
              <a:rPr lang="en-US" sz="3200" dirty="0" smtClean="0"/>
              <a:t>Delivering Software-Defined Networking (SDN)</a:t>
            </a:r>
            <a:endParaRPr lang="en-US" sz="3200" dirty="0"/>
          </a:p>
        </p:txBody>
      </p:sp>
      <p:sp>
        <p:nvSpPr>
          <p:cNvPr id="5" name="Text Placeholder 2"/>
          <p:cNvSpPr>
            <a:spLocks noGrp="1"/>
          </p:cNvSpPr>
          <p:nvPr>
            <p:ph type="body" sz="quarter" idx="10"/>
          </p:nvPr>
        </p:nvSpPr>
        <p:spPr>
          <a:xfrm>
            <a:off x="4608576" y="1245493"/>
            <a:ext cx="4535424" cy="3159672"/>
          </a:xfrm>
        </p:spPr>
        <p:txBody>
          <a:bodyPr/>
          <a:lstStyle/>
          <a:p>
            <a:pPr marL="0" indent="0">
              <a:buNone/>
            </a:pPr>
            <a:r>
              <a:rPr lang="en-US" sz="2400" dirty="0"/>
              <a:t>Windows Server </a:t>
            </a:r>
            <a:r>
              <a:rPr lang="en-US" sz="2400" dirty="0" smtClean="0"/>
              <a:t>2012 R2</a:t>
            </a:r>
            <a:endParaRPr lang="en-US" sz="2400" dirty="0"/>
          </a:p>
          <a:p>
            <a:pPr lvl="1"/>
            <a:r>
              <a:rPr lang="en-US" dirty="0"/>
              <a:t>Hyper-V Network Virtualization</a:t>
            </a:r>
          </a:p>
          <a:p>
            <a:pPr lvl="1"/>
            <a:r>
              <a:rPr lang="en-US" dirty="0"/>
              <a:t>Hyper-V Extensible Switch</a:t>
            </a:r>
          </a:p>
          <a:p>
            <a:pPr marL="0" indent="0">
              <a:buNone/>
            </a:pPr>
            <a:r>
              <a:rPr lang="en-US" sz="2400" dirty="0"/>
              <a:t>System Center </a:t>
            </a:r>
            <a:r>
              <a:rPr lang="en-US" sz="2400" dirty="0" smtClean="0"/>
              <a:t>2012 R2</a:t>
            </a:r>
            <a:endParaRPr lang="en-US" sz="2400" dirty="0"/>
          </a:p>
          <a:p>
            <a:endParaRPr lang="en-US" sz="2100" dirty="0"/>
          </a:p>
          <a:p>
            <a:pPr marL="0" indent="0">
              <a:buNone/>
            </a:pPr>
            <a:r>
              <a:rPr lang="en-US" sz="2400" dirty="0" smtClean="0"/>
              <a:t>Intel</a:t>
            </a:r>
            <a:r>
              <a:rPr lang="en-US" sz="2400" baseline="30000" dirty="0" smtClean="0"/>
              <a:t>®</a:t>
            </a:r>
            <a:r>
              <a:rPr lang="en-US" sz="2400" dirty="0" smtClean="0"/>
              <a:t> Ethernet Building Blocks</a:t>
            </a:r>
            <a:endParaRPr lang="en-US" sz="2400" dirty="0"/>
          </a:p>
          <a:p>
            <a:pPr lvl="1"/>
            <a:r>
              <a:rPr lang="en-US" dirty="0"/>
              <a:t>Optimizations for Hyper-V Switch</a:t>
            </a:r>
          </a:p>
          <a:p>
            <a:pPr lvl="1"/>
            <a:r>
              <a:rPr lang="en-US" dirty="0" smtClean="0"/>
              <a:t>Network </a:t>
            </a:r>
            <a:r>
              <a:rPr lang="en-US" dirty="0"/>
              <a:t>Virtualization gateways</a:t>
            </a:r>
          </a:p>
          <a:p>
            <a:pPr lvl="1"/>
            <a:r>
              <a:rPr lang="en-US" dirty="0" smtClean="0"/>
              <a:t>Intel</a:t>
            </a:r>
            <a:r>
              <a:rPr lang="en-US" baseline="30000" dirty="0" smtClean="0"/>
              <a:t>®</a:t>
            </a:r>
            <a:r>
              <a:rPr lang="en-US" dirty="0" smtClean="0"/>
              <a:t> Open Network Platforms </a:t>
            </a:r>
            <a:endParaRPr lang="en-US" dirty="0"/>
          </a:p>
        </p:txBody>
      </p:sp>
      <p:grpSp>
        <p:nvGrpSpPr>
          <p:cNvPr id="7" name="Group 6"/>
          <p:cNvGrpSpPr/>
          <p:nvPr/>
        </p:nvGrpSpPr>
        <p:grpSpPr>
          <a:xfrm>
            <a:off x="3019667" y="1953770"/>
            <a:ext cx="1357437" cy="1367440"/>
            <a:chOff x="4705561" y="2461633"/>
            <a:chExt cx="2030830" cy="2250055"/>
          </a:xfrm>
        </p:grpSpPr>
        <p:sp>
          <p:nvSpPr>
            <p:cNvPr id="8" name="Rectangle 7"/>
            <p:cNvSpPr/>
            <p:nvPr/>
          </p:nvSpPr>
          <p:spPr bwMode="auto">
            <a:xfrm>
              <a:off x="4705561" y="3150369"/>
              <a:ext cx="2030830" cy="1561319"/>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sp>
          <p:nvSpPr>
            <p:cNvPr id="9" name="Rectangle 8"/>
            <p:cNvSpPr/>
            <p:nvPr/>
          </p:nvSpPr>
          <p:spPr bwMode="auto">
            <a:xfrm>
              <a:off x="4707229" y="2461633"/>
              <a:ext cx="2029161" cy="688736"/>
            </a:xfrm>
            <a:prstGeom prst="rect">
              <a:avLst/>
            </a:prstGeom>
            <a:solidFill>
              <a:srgbClr val="66CC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spcBef>
                  <a:spcPct val="0"/>
                </a:spcBef>
                <a:spcAft>
                  <a:spcPct val="0"/>
                </a:spcAft>
              </a:pPr>
              <a:r>
                <a:rPr lang="en-US" dirty="0">
                  <a:gradFill>
                    <a:gsLst>
                      <a:gs pos="0">
                        <a:srgbClr val="FFFFFF"/>
                      </a:gs>
                      <a:gs pos="100000">
                        <a:srgbClr val="FFFFFF"/>
                      </a:gs>
                    </a:gsLst>
                    <a:lin ang="5400000" scaled="0"/>
                  </a:gradFill>
                </a:rPr>
                <a:t>Automation </a:t>
              </a:r>
            </a:p>
          </p:txBody>
        </p:sp>
      </p:grpSp>
      <p:grpSp>
        <p:nvGrpSpPr>
          <p:cNvPr id="10" name="Group 9"/>
          <p:cNvGrpSpPr/>
          <p:nvPr/>
        </p:nvGrpSpPr>
        <p:grpSpPr>
          <a:xfrm>
            <a:off x="190727" y="1953770"/>
            <a:ext cx="1358552" cy="1367440"/>
            <a:chOff x="457200" y="2461633"/>
            <a:chExt cx="2032497" cy="2250055"/>
          </a:xfrm>
        </p:grpSpPr>
        <p:sp>
          <p:nvSpPr>
            <p:cNvPr id="11" name="Rectangle 10"/>
            <p:cNvSpPr/>
            <p:nvPr/>
          </p:nvSpPr>
          <p:spPr bwMode="auto">
            <a:xfrm>
              <a:off x="457200" y="3150369"/>
              <a:ext cx="2032497" cy="1561319"/>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sp>
          <p:nvSpPr>
            <p:cNvPr id="12" name="Rectangle 11"/>
            <p:cNvSpPr/>
            <p:nvPr/>
          </p:nvSpPr>
          <p:spPr bwMode="auto">
            <a:xfrm>
              <a:off x="457200" y="2461633"/>
              <a:ext cx="2032497" cy="688736"/>
            </a:xfrm>
            <a:prstGeom prst="rect">
              <a:avLst/>
            </a:pr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spcBef>
                  <a:spcPct val="0"/>
                </a:spcBef>
                <a:spcAft>
                  <a:spcPct val="0"/>
                </a:spcAft>
              </a:pPr>
              <a:r>
                <a:rPr lang="en-US" dirty="0">
                  <a:gradFill>
                    <a:gsLst>
                      <a:gs pos="0">
                        <a:srgbClr val="FFFFFF"/>
                      </a:gs>
                      <a:gs pos="100000">
                        <a:srgbClr val="FFFFFF"/>
                      </a:gs>
                    </a:gsLst>
                    <a:lin ang="5400000" scaled="0"/>
                  </a:gradFill>
                </a:rPr>
                <a:t>Flexibility </a:t>
              </a:r>
            </a:p>
          </p:txBody>
        </p:sp>
        <p:sp>
          <p:nvSpPr>
            <p:cNvPr id="13" name="Rectangle 12"/>
            <p:cNvSpPr/>
            <p:nvPr/>
          </p:nvSpPr>
          <p:spPr bwMode="auto">
            <a:xfrm>
              <a:off x="458867" y="3150369"/>
              <a:ext cx="2030830" cy="156131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grpSp>
      <p:grpSp>
        <p:nvGrpSpPr>
          <p:cNvPr id="14" name="Group 13"/>
          <p:cNvGrpSpPr/>
          <p:nvPr/>
        </p:nvGrpSpPr>
        <p:grpSpPr>
          <a:xfrm>
            <a:off x="1600702" y="1953770"/>
            <a:ext cx="1357437" cy="1367440"/>
            <a:chOff x="2582214" y="2461633"/>
            <a:chExt cx="2030830" cy="2250055"/>
          </a:xfrm>
        </p:grpSpPr>
        <p:sp>
          <p:nvSpPr>
            <p:cNvPr id="15" name="Rectangle 14"/>
            <p:cNvSpPr/>
            <p:nvPr/>
          </p:nvSpPr>
          <p:spPr bwMode="auto">
            <a:xfrm>
              <a:off x="2582214" y="3150369"/>
              <a:ext cx="2030830" cy="1561319"/>
            </a:xfrm>
            <a:prstGeom prst="rect">
              <a:avLst/>
            </a:prstGeom>
            <a:solidFill>
              <a:schemeClr val="tx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sp>
          <p:nvSpPr>
            <p:cNvPr id="16" name="Rectangle 15"/>
            <p:cNvSpPr/>
            <p:nvPr/>
          </p:nvSpPr>
          <p:spPr bwMode="auto">
            <a:xfrm>
              <a:off x="2582215" y="2461633"/>
              <a:ext cx="2030829" cy="688736"/>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spcBef>
                  <a:spcPct val="0"/>
                </a:spcBef>
                <a:spcAft>
                  <a:spcPct val="0"/>
                </a:spcAft>
              </a:pPr>
              <a:r>
                <a:rPr lang="en-US" dirty="0">
                  <a:gradFill>
                    <a:gsLst>
                      <a:gs pos="0">
                        <a:srgbClr val="FFFFFF"/>
                      </a:gs>
                      <a:gs pos="100000">
                        <a:srgbClr val="FFFFFF"/>
                      </a:gs>
                    </a:gsLst>
                    <a:lin ang="5400000" scaled="0"/>
                  </a:gradFill>
                </a:rPr>
                <a:t>Control</a:t>
              </a:r>
            </a:p>
          </p:txBody>
        </p:sp>
        <p:sp>
          <p:nvSpPr>
            <p:cNvPr id="17" name="Rectangle 16"/>
            <p:cNvSpPr/>
            <p:nvPr/>
          </p:nvSpPr>
          <p:spPr bwMode="auto">
            <a:xfrm>
              <a:off x="2582214" y="3150369"/>
              <a:ext cx="2030830" cy="156131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685553" fontAlgn="base">
                <a:lnSpc>
                  <a:spcPct val="90000"/>
                </a:lnSpc>
                <a:spcBef>
                  <a:spcPct val="0"/>
                </a:spcBef>
                <a:spcAft>
                  <a:spcPct val="0"/>
                </a:spcAft>
              </a:pPr>
              <a:endParaRPr lang="en-US" sz="1500" spc="-37" dirty="0">
                <a:solidFill>
                  <a:srgbClr val="FFFFFF"/>
                </a:solidFill>
              </a:endParaRPr>
            </a:p>
          </p:txBody>
        </p:sp>
      </p:grpSp>
      <p:sp>
        <p:nvSpPr>
          <p:cNvPr id="18" name="Freeform 94"/>
          <p:cNvSpPr>
            <a:spLocks/>
          </p:cNvSpPr>
          <p:nvPr/>
        </p:nvSpPr>
        <p:spPr bwMode="auto">
          <a:xfrm>
            <a:off x="313766" y="2543389"/>
            <a:ext cx="1078956" cy="616770"/>
          </a:xfrm>
          <a:custGeom>
            <a:avLst/>
            <a:gdLst>
              <a:gd name="T0" fmla="*/ 870 w 870"/>
              <a:gd name="T1" fmla="*/ 235 h 547"/>
              <a:gd name="T2" fmla="*/ 635 w 870"/>
              <a:gd name="T3" fmla="*/ 70 h 547"/>
              <a:gd name="T4" fmla="*/ 635 w 870"/>
              <a:gd name="T5" fmla="*/ 187 h 547"/>
              <a:gd name="T6" fmla="*/ 467 w 870"/>
              <a:gd name="T7" fmla="*/ 357 h 547"/>
              <a:gd name="T8" fmla="*/ 467 w 870"/>
              <a:gd name="T9" fmla="*/ 357 h 547"/>
              <a:gd name="T10" fmla="*/ 460 w 870"/>
              <a:gd name="T11" fmla="*/ 431 h 547"/>
              <a:gd name="T12" fmla="*/ 443 w 870"/>
              <a:gd name="T13" fmla="*/ 454 h 547"/>
              <a:gd name="T14" fmla="*/ 434 w 870"/>
              <a:gd name="T15" fmla="*/ 451 h 547"/>
              <a:gd name="T16" fmla="*/ 418 w 870"/>
              <a:gd name="T17" fmla="*/ 358 h 547"/>
              <a:gd name="T18" fmla="*/ 418 w 870"/>
              <a:gd name="T19" fmla="*/ 357 h 547"/>
              <a:gd name="T20" fmla="*/ 417 w 870"/>
              <a:gd name="T21" fmla="*/ 192 h 547"/>
              <a:gd name="T22" fmla="*/ 417 w 870"/>
              <a:gd name="T23" fmla="*/ 190 h 547"/>
              <a:gd name="T24" fmla="*/ 405 w 870"/>
              <a:gd name="T25" fmla="*/ 90 h 547"/>
              <a:gd name="T26" fmla="*/ 299 w 870"/>
              <a:gd name="T27" fmla="*/ 0 h 547"/>
              <a:gd name="T28" fmla="*/ 191 w 870"/>
              <a:gd name="T29" fmla="*/ 93 h 547"/>
              <a:gd name="T30" fmla="*/ 180 w 870"/>
              <a:gd name="T31" fmla="*/ 191 h 547"/>
              <a:gd name="T32" fmla="*/ 180 w 870"/>
              <a:gd name="T33" fmla="*/ 193 h 547"/>
              <a:gd name="T34" fmla="*/ 171 w 870"/>
              <a:gd name="T35" fmla="*/ 245 h 547"/>
              <a:gd name="T36" fmla="*/ 97 w 870"/>
              <a:gd name="T37" fmla="*/ 267 h 547"/>
              <a:gd name="T38" fmla="*/ 1 w 870"/>
              <a:gd name="T39" fmla="*/ 267 h 547"/>
              <a:gd name="T40" fmla="*/ 0 w 870"/>
              <a:gd name="T41" fmla="*/ 361 h 547"/>
              <a:gd name="T42" fmla="*/ 98 w 870"/>
              <a:gd name="T43" fmla="*/ 361 h 547"/>
              <a:gd name="T44" fmla="*/ 249 w 870"/>
              <a:gd name="T45" fmla="*/ 297 h 547"/>
              <a:gd name="T46" fmla="*/ 274 w 870"/>
              <a:gd name="T47" fmla="*/ 193 h 547"/>
              <a:gd name="T48" fmla="*/ 274 w 870"/>
              <a:gd name="T49" fmla="*/ 191 h 547"/>
              <a:gd name="T50" fmla="*/ 281 w 870"/>
              <a:gd name="T51" fmla="*/ 119 h 547"/>
              <a:gd name="T52" fmla="*/ 299 w 870"/>
              <a:gd name="T53" fmla="*/ 94 h 547"/>
              <a:gd name="T54" fmla="*/ 316 w 870"/>
              <a:gd name="T55" fmla="*/ 116 h 547"/>
              <a:gd name="T56" fmla="*/ 323 w 870"/>
              <a:gd name="T57" fmla="*/ 191 h 547"/>
              <a:gd name="T58" fmla="*/ 324 w 870"/>
              <a:gd name="T59" fmla="*/ 356 h 547"/>
              <a:gd name="T60" fmla="*/ 366 w 870"/>
              <a:gd name="T61" fmla="*/ 516 h 547"/>
              <a:gd name="T62" fmla="*/ 443 w 870"/>
              <a:gd name="T63" fmla="*/ 547 h 547"/>
              <a:gd name="T64" fmla="*/ 550 w 870"/>
              <a:gd name="T65" fmla="*/ 457 h 547"/>
              <a:gd name="T66" fmla="*/ 560 w 870"/>
              <a:gd name="T67" fmla="*/ 357 h 547"/>
              <a:gd name="T68" fmla="*/ 560 w 870"/>
              <a:gd name="T69" fmla="*/ 357 h 547"/>
              <a:gd name="T70" fmla="*/ 577 w 870"/>
              <a:gd name="T71" fmla="*/ 289 h 547"/>
              <a:gd name="T72" fmla="*/ 635 w 870"/>
              <a:gd name="T73" fmla="*/ 281 h 547"/>
              <a:gd name="T74" fmla="*/ 635 w 870"/>
              <a:gd name="T75" fmla="*/ 395 h 547"/>
              <a:gd name="T76" fmla="*/ 870 w 870"/>
              <a:gd name="T77" fmla="*/ 23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0" h="547">
                <a:moveTo>
                  <a:pt x="870" y="235"/>
                </a:moveTo>
                <a:cubicBezTo>
                  <a:pt x="635" y="70"/>
                  <a:pt x="635" y="70"/>
                  <a:pt x="635" y="70"/>
                </a:cubicBezTo>
                <a:cubicBezTo>
                  <a:pt x="635" y="187"/>
                  <a:pt x="635" y="187"/>
                  <a:pt x="635" y="187"/>
                </a:cubicBezTo>
                <a:cubicBezTo>
                  <a:pt x="564" y="187"/>
                  <a:pt x="467" y="195"/>
                  <a:pt x="467" y="357"/>
                </a:cubicBezTo>
                <a:cubicBezTo>
                  <a:pt x="467" y="357"/>
                  <a:pt x="467" y="357"/>
                  <a:pt x="467" y="357"/>
                </a:cubicBezTo>
                <a:cubicBezTo>
                  <a:pt x="467" y="374"/>
                  <a:pt x="467" y="407"/>
                  <a:pt x="460" y="431"/>
                </a:cubicBezTo>
                <a:cubicBezTo>
                  <a:pt x="453" y="454"/>
                  <a:pt x="447" y="454"/>
                  <a:pt x="443" y="454"/>
                </a:cubicBezTo>
                <a:cubicBezTo>
                  <a:pt x="437" y="454"/>
                  <a:pt x="435" y="452"/>
                  <a:pt x="434" y="451"/>
                </a:cubicBezTo>
                <a:cubicBezTo>
                  <a:pt x="429" y="446"/>
                  <a:pt x="415" y="426"/>
                  <a:pt x="418" y="358"/>
                </a:cubicBezTo>
                <a:cubicBezTo>
                  <a:pt x="418" y="357"/>
                  <a:pt x="418" y="357"/>
                  <a:pt x="418" y="357"/>
                </a:cubicBezTo>
                <a:cubicBezTo>
                  <a:pt x="417" y="192"/>
                  <a:pt x="417" y="192"/>
                  <a:pt x="417" y="192"/>
                </a:cubicBezTo>
                <a:cubicBezTo>
                  <a:pt x="417" y="190"/>
                  <a:pt x="417" y="190"/>
                  <a:pt x="417" y="190"/>
                </a:cubicBezTo>
                <a:cubicBezTo>
                  <a:pt x="417" y="168"/>
                  <a:pt x="416" y="127"/>
                  <a:pt x="405" y="90"/>
                </a:cubicBezTo>
                <a:cubicBezTo>
                  <a:pt x="382" y="9"/>
                  <a:pt x="323" y="0"/>
                  <a:pt x="299" y="0"/>
                </a:cubicBezTo>
                <a:cubicBezTo>
                  <a:pt x="274" y="0"/>
                  <a:pt x="215" y="9"/>
                  <a:pt x="191" y="93"/>
                </a:cubicBezTo>
                <a:cubicBezTo>
                  <a:pt x="180" y="131"/>
                  <a:pt x="180" y="172"/>
                  <a:pt x="180" y="191"/>
                </a:cubicBezTo>
                <a:cubicBezTo>
                  <a:pt x="180" y="193"/>
                  <a:pt x="180" y="193"/>
                  <a:pt x="180" y="193"/>
                </a:cubicBezTo>
                <a:cubicBezTo>
                  <a:pt x="180" y="210"/>
                  <a:pt x="180" y="232"/>
                  <a:pt x="171" y="245"/>
                </a:cubicBezTo>
                <a:cubicBezTo>
                  <a:pt x="159" y="263"/>
                  <a:pt x="124" y="267"/>
                  <a:pt x="97" y="267"/>
                </a:cubicBezTo>
                <a:cubicBezTo>
                  <a:pt x="46" y="267"/>
                  <a:pt x="1" y="267"/>
                  <a:pt x="1" y="267"/>
                </a:cubicBezTo>
                <a:cubicBezTo>
                  <a:pt x="0" y="361"/>
                  <a:pt x="0" y="361"/>
                  <a:pt x="0" y="361"/>
                </a:cubicBezTo>
                <a:cubicBezTo>
                  <a:pt x="1" y="361"/>
                  <a:pt x="46" y="361"/>
                  <a:pt x="98" y="361"/>
                </a:cubicBezTo>
                <a:cubicBezTo>
                  <a:pt x="170" y="360"/>
                  <a:pt x="221" y="339"/>
                  <a:pt x="249" y="297"/>
                </a:cubicBezTo>
                <a:cubicBezTo>
                  <a:pt x="274" y="260"/>
                  <a:pt x="274" y="218"/>
                  <a:pt x="274" y="193"/>
                </a:cubicBezTo>
                <a:cubicBezTo>
                  <a:pt x="274" y="191"/>
                  <a:pt x="274" y="191"/>
                  <a:pt x="274" y="191"/>
                </a:cubicBezTo>
                <a:cubicBezTo>
                  <a:pt x="274" y="176"/>
                  <a:pt x="274" y="144"/>
                  <a:pt x="281" y="119"/>
                </a:cubicBezTo>
                <a:cubicBezTo>
                  <a:pt x="288" y="94"/>
                  <a:pt x="295" y="94"/>
                  <a:pt x="299" y="94"/>
                </a:cubicBezTo>
                <a:cubicBezTo>
                  <a:pt x="302" y="94"/>
                  <a:pt x="309" y="94"/>
                  <a:pt x="316" y="116"/>
                </a:cubicBezTo>
                <a:cubicBezTo>
                  <a:pt x="323" y="141"/>
                  <a:pt x="323" y="172"/>
                  <a:pt x="323" y="191"/>
                </a:cubicBezTo>
                <a:cubicBezTo>
                  <a:pt x="324" y="356"/>
                  <a:pt x="324" y="356"/>
                  <a:pt x="324" y="356"/>
                </a:cubicBezTo>
                <a:cubicBezTo>
                  <a:pt x="322" y="432"/>
                  <a:pt x="336" y="484"/>
                  <a:pt x="366" y="516"/>
                </a:cubicBezTo>
                <a:cubicBezTo>
                  <a:pt x="387" y="537"/>
                  <a:pt x="413" y="547"/>
                  <a:pt x="443" y="547"/>
                </a:cubicBezTo>
                <a:cubicBezTo>
                  <a:pt x="467" y="547"/>
                  <a:pt x="526" y="539"/>
                  <a:pt x="550" y="457"/>
                </a:cubicBezTo>
                <a:cubicBezTo>
                  <a:pt x="560" y="420"/>
                  <a:pt x="560" y="379"/>
                  <a:pt x="560" y="357"/>
                </a:cubicBezTo>
                <a:cubicBezTo>
                  <a:pt x="560" y="357"/>
                  <a:pt x="560" y="357"/>
                  <a:pt x="560" y="357"/>
                </a:cubicBezTo>
                <a:cubicBezTo>
                  <a:pt x="560" y="336"/>
                  <a:pt x="562" y="299"/>
                  <a:pt x="577" y="289"/>
                </a:cubicBezTo>
                <a:cubicBezTo>
                  <a:pt x="588" y="282"/>
                  <a:pt x="612" y="281"/>
                  <a:pt x="635" y="281"/>
                </a:cubicBezTo>
                <a:cubicBezTo>
                  <a:pt x="635" y="395"/>
                  <a:pt x="635" y="395"/>
                  <a:pt x="635" y="395"/>
                </a:cubicBezTo>
                <a:lnTo>
                  <a:pt x="870" y="235"/>
                </a:lnTo>
                <a:close/>
              </a:path>
            </a:pathLst>
          </a:custGeom>
          <a:solidFill>
            <a:schemeClr val="tx1"/>
          </a:solidFill>
          <a:ln>
            <a:noFill/>
          </a:ln>
        </p:spPr>
        <p:txBody>
          <a:bodyPr vert="horz" wrap="square" lIns="67227" tIns="33613" rIns="67227" bIns="33613" numCol="1" anchor="t" anchorCtr="0" compatLnSpc="1">
            <a:prstTxWarp prst="textNoShape">
              <a:avLst/>
            </a:prstTxWarp>
          </a:bodyPr>
          <a:lstStyle/>
          <a:p>
            <a:endParaRPr lang="en-US"/>
          </a:p>
        </p:txBody>
      </p:sp>
      <p:sp>
        <p:nvSpPr>
          <p:cNvPr id="19" name="Freeform 144"/>
          <p:cNvSpPr>
            <a:spLocks noEditPoints="1"/>
          </p:cNvSpPr>
          <p:nvPr/>
        </p:nvSpPr>
        <p:spPr bwMode="auto">
          <a:xfrm>
            <a:off x="1806852" y="2553938"/>
            <a:ext cx="807365" cy="717236"/>
          </a:xfrm>
          <a:custGeom>
            <a:avLst/>
            <a:gdLst>
              <a:gd name="T0" fmla="*/ 846 w 849"/>
              <a:gd name="T1" fmla="*/ 548 h 830"/>
              <a:gd name="T2" fmla="*/ 845 w 849"/>
              <a:gd name="T3" fmla="*/ 564 h 830"/>
              <a:gd name="T4" fmla="*/ 841 w 849"/>
              <a:gd name="T5" fmla="*/ 654 h 830"/>
              <a:gd name="T6" fmla="*/ 836 w 849"/>
              <a:gd name="T7" fmla="*/ 689 h 830"/>
              <a:gd name="T8" fmla="*/ 824 w 849"/>
              <a:gd name="T9" fmla="*/ 730 h 830"/>
              <a:gd name="T10" fmla="*/ 825 w 849"/>
              <a:gd name="T11" fmla="*/ 732 h 830"/>
              <a:gd name="T12" fmla="*/ 837 w 849"/>
              <a:gd name="T13" fmla="*/ 786 h 830"/>
              <a:gd name="T14" fmla="*/ 581 w 849"/>
              <a:gd name="T15" fmla="*/ 830 h 830"/>
              <a:gd name="T16" fmla="*/ 569 w 849"/>
              <a:gd name="T17" fmla="*/ 766 h 830"/>
              <a:gd name="T18" fmla="*/ 539 w 849"/>
              <a:gd name="T19" fmla="*/ 736 h 830"/>
              <a:gd name="T20" fmla="*/ 452 w 849"/>
              <a:gd name="T21" fmla="*/ 658 h 830"/>
              <a:gd name="T22" fmla="*/ 406 w 849"/>
              <a:gd name="T23" fmla="*/ 572 h 830"/>
              <a:gd name="T24" fmla="*/ 378 w 849"/>
              <a:gd name="T25" fmla="*/ 525 h 830"/>
              <a:gd name="T26" fmla="*/ 363 w 849"/>
              <a:gd name="T27" fmla="*/ 503 h 830"/>
              <a:gd name="T28" fmla="*/ 354 w 849"/>
              <a:gd name="T29" fmla="*/ 473 h 830"/>
              <a:gd name="T30" fmla="*/ 342 w 849"/>
              <a:gd name="T31" fmla="*/ 443 h 830"/>
              <a:gd name="T32" fmla="*/ 318 w 849"/>
              <a:gd name="T33" fmla="*/ 408 h 830"/>
              <a:gd name="T34" fmla="*/ 324 w 849"/>
              <a:gd name="T35" fmla="*/ 383 h 830"/>
              <a:gd name="T36" fmla="*/ 392 w 849"/>
              <a:gd name="T37" fmla="*/ 396 h 830"/>
              <a:gd name="T38" fmla="*/ 412 w 849"/>
              <a:gd name="T39" fmla="*/ 428 h 830"/>
              <a:gd name="T40" fmla="*/ 453 w 849"/>
              <a:gd name="T41" fmla="*/ 487 h 830"/>
              <a:gd name="T42" fmla="*/ 501 w 849"/>
              <a:gd name="T43" fmla="*/ 499 h 830"/>
              <a:gd name="T44" fmla="*/ 511 w 849"/>
              <a:gd name="T45" fmla="*/ 492 h 830"/>
              <a:gd name="T46" fmla="*/ 525 w 849"/>
              <a:gd name="T47" fmla="*/ 455 h 830"/>
              <a:gd name="T48" fmla="*/ 524 w 849"/>
              <a:gd name="T49" fmla="*/ 444 h 830"/>
              <a:gd name="T50" fmla="*/ 467 w 849"/>
              <a:gd name="T51" fmla="*/ 136 h 830"/>
              <a:gd name="T52" fmla="*/ 491 w 849"/>
              <a:gd name="T53" fmla="*/ 99 h 830"/>
              <a:gd name="T54" fmla="*/ 528 w 849"/>
              <a:gd name="T55" fmla="*/ 124 h 830"/>
              <a:gd name="T56" fmla="*/ 587 w 849"/>
              <a:gd name="T57" fmla="*/ 344 h 830"/>
              <a:gd name="T58" fmla="*/ 587 w 849"/>
              <a:gd name="T59" fmla="*/ 345 h 830"/>
              <a:gd name="T60" fmla="*/ 587 w 849"/>
              <a:gd name="T61" fmla="*/ 347 h 830"/>
              <a:gd name="T62" fmla="*/ 605 w 849"/>
              <a:gd name="T63" fmla="*/ 343 h 830"/>
              <a:gd name="T64" fmla="*/ 661 w 849"/>
              <a:gd name="T65" fmla="*/ 364 h 830"/>
              <a:gd name="T66" fmla="*/ 668 w 849"/>
              <a:gd name="T67" fmla="*/ 372 h 830"/>
              <a:gd name="T68" fmla="*/ 678 w 849"/>
              <a:gd name="T69" fmla="*/ 391 h 830"/>
              <a:gd name="T70" fmla="*/ 697 w 849"/>
              <a:gd name="T71" fmla="*/ 392 h 830"/>
              <a:gd name="T72" fmla="*/ 698 w 849"/>
              <a:gd name="T73" fmla="*/ 392 h 830"/>
              <a:gd name="T74" fmla="*/ 765 w 849"/>
              <a:gd name="T75" fmla="*/ 428 h 830"/>
              <a:gd name="T76" fmla="*/ 801 w 849"/>
              <a:gd name="T77" fmla="*/ 480 h 830"/>
              <a:gd name="T78" fmla="*/ 802 w 849"/>
              <a:gd name="T79" fmla="*/ 481 h 830"/>
              <a:gd name="T80" fmla="*/ 846 w 849"/>
              <a:gd name="T81" fmla="*/ 548 h 830"/>
              <a:gd name="T82" fmla="*/ 98 w 849"/>
              <a:gd name="T83" fmla="*/ 0 h 830"/>
              <a:gd name="T84" fmla="*/ 0 w 849"/>
              <a:gd name="T85" fmla="*/ 98 h 830"/>
              <a:gd name="T86" fmla="*/ 98 w 849"/>
              <a:gd name="T87" fmla="*/ 196 h 830"/>
              <a:gd name="T88" fmla="*/ 196 w 849"/>
              <a:gd name="T89" fmla="*/ 98 h 830"/>
              <a:gd name="T90" fmla="*/ 98 w 849"/>
              <a:gd name="T91" fmla="*/ 0 h 830"/>
              <a:gd name="T92" fmla="*/ 729 w 849"/>
              <a:gd name="T93" fmla="*/ 0 h 830"/>
              <a:gd name="T94" fmla="*/ 631 w 849"/>
              <a:gd name="T95" fmla="*/ 98 h 830"/>
              <a:gd name="T96" fmla="*/ 729 w 849"/>
              <a:gd name="T97" fmla="*/ 196 h 830"/>
              <a:gd name="T98" fmla="*/ 827 w 849"/>
              <a:gd name="T99" fmla="*/ 98 h 830"/>
              <a:gd name="T100" fmla="*/ 729 w 849"/>
              <a:gd name="T101" fmla="*/ 0 h 830"/>
              <a:gd name="T102" fmla="*/ 414 w 849"/>
              <a:gd name="T103" fmla="*/ 196 h 830"/>
              <a:gd name="T104" fmla="*/ 436 w 849"/>
              <a:gd name="T105" fmla="*/ 193 h 830"/>
              <a:gd name="T106" fmla="*/ 427 w 849"/>
              <a:gd name="T107" fmla="*/ 144 h 830"/>
              <a:gd name="T108" fmla="*/ 438 w 849"/>
              <a:gd name="T109" fmla="*/ 87 h 830"/>
              <a:gd name="T110" fmla="*/ 484 w 849"/>
              <a:gd name="T111" fmla="*/ 59 h 830"/>
              <a:gd name="T112" fmla="*/ 502 w 849"/>
              <a:gd name="T113" fmla="*/ 57 h 830"/>
              <a:gd name="T114" fmla="*/ 503 w 849"/>
              <a:gd name="T115" fmla="*/ 57 h 830"/>
              <a:gd name="T116" fmla="*/ 414 w 849"/>
              <a:gd name="T117" fmla="*/ 0 h 830"/>
              <a:gd name="T118" fmla="*/ 316 w 849"/>
              <a:gd name="T119" fmla="*/ 98 h 830"/>
              <a:gd name="T120" fmla="*/ 414 w 849"/>
              <a:gd name="T121" fmla="*/ 196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9" h="830">
                <a:moveTo>
                  <a:pt x="846" y="548"/>
                </a:moveTo>
                <a:cubicBezTo>
                  <a:pt x="845" y="553"/>
                  <a:pt x="845" y="559"/>
                  <a:pt x="845" y="564"/>
                </a:cubicBezTo>
                <a:cubicBezTo>
                  <a:pt x="844" y="594"/>
                  <a:pt x="842" y="625"/>
                  <a:pt x="841" y="654"/>
                </a:cubicBezTo>
                <a:cubicBezTo>
                  <a:pt x="841" y="666"/>
                  <a:pt x="838" y="677"/>
                  <a:pt x="836" y="689"/>
                </a:cubicBezTo>
                <a:cubicBezTo>
                  <a:pt x="832" y="702"/>
                  <a:pt x="829" y="717"/>
                  <a:pt x="824" y="730"/>
                </a:cubicBezTo>
                <a:cubicBezTo>
                  <a:pt x="824" y="730"/>
                  <a:pt x="824" y="730"/>
                  <a:pt x="825" y="732"/>
                </a:cubicBezTo>
                <a:cubicBezTo>
                  <a:pt x="825" y="732"/>
                  <a:pt x="825" y="732"/>
                  <a:pt x="837" y="786"/>
                </a:cubicBezTo>
                <a:cubicBezTo>
                  <a:pt x="817" y="790"/>
                  <a:pt x="628" y="822"/>
                  <a:pt x="581" y="830"/>
                </a:cubicBezTo>
                <a:cubicBezTo>
                  <a:pt x="581" y="830"/>
                  <a:pt x="581" y="830"/>
                  <a:pt x="569" y="766"/>
                </a:cubicBezTo>
                <a:cubicBezTo>
                  <a:pt x="561" y="754"/>
                  <a:pt x="552" y="744"/>
                  <a:pt x="539" y="736"/>
                </a:cubicBezTo>
                <a:cubicBezTo>
                  <a:pt x="501" y="718"/>
                  <a:pt x="477" y="689"/>
                  <a:pt x="452" y="658"/>
                </a:cubicBezTo>
                <a:cubicBezTo>
                  <a:pt x="432" y="633"/>
                  <a:pt x="424" y="598"/>
                  <a:pt x="406" y="572"/>
                </a:cubicBezTo>
                <a:cubicBezTo>
                  <a:pt x="400" y="556"/>
                  <a:pt x="387" y="540"/>
                  <a:pt x="378" y="525"/>
                </a:cubicBezTo>
                <a:cubicBezTo>
                  <a:pt x="374" y="519"/>
                  <a:pt x="368" y="508"/>
                  <a:pt x="363" y="503"/>
                </a:cubicBezTo>
                <a:cubicBezTo>
                  <a:pt x="358" y="497"/>
                  <a:pt x="356" y="480"/>
                  <a:pt x="354" y="473"/>
                </a:cubicBezTo>
                <a:cubicBezTo>
                  <a:pt x="350" y="463"/>
                  <a:pt x="347" y="452"/>
                  <a:pt x="342" y="443"/>
                </a:cubicBezTo>
                <a:cubicBezTo>
                  <a:pt x="336" y="431"/>
                  <a:pt x="326" y="419"/>
                  <a:pt x="318" y="408"/>
                </a:cubicBezTo>
                <a:cubicBezTo>
                  <a:pt x="312" y="401"/>
                  <a:pt x="319" y="388"/>
                  <a:pt x="324" y="383"/>
                </a:cubicBezTo>
                <a:cubicBezTo>
                  <a:pt x="344" y="367"/>
                  <a:pt x="376" y="380"/>
                  <a:pt x="392" y="396"/>
                </a:cubicBezTo>
                <a:cubicBezTo>
                  <a:pt x="400" y="405"/>
                  <a:pt x="406" y="417"/>
                  <a:pt x="412" y="428"/>
                </a:cubicBezTo>
                <a:cubicBezTo>
                  <a:pt x="424" y="445"/>
                  <a:pt x="436" y="473"/>
                  <a:pt x="453" y="487"/>
                </a:cubicBezTo>
                <a:cubicBezTo>
                  <a:pt x="468" y="497"/>
                  <a:pt x="484" y="501"/>
                  <a:pt x="501" y="499"/>
                </a:cubicBezTo>
                <a:cubicBezTo>
                  <a:pt x="504" y="499"/>
                  <a:pt x="508" y="496"/>
                  <a:pt x="511" y="492"/>
                </a:cubicBezTo>
                <a:cubicBezTo>
                  <a:pt x="520" y="481"/>
                  <a:pt x="525" y="468"/>
                  <a:pt x="525" y="455"/>
                </a:cubicBezTo>
                <a:cubicBezTo>
                  <a:pt x="525" y="451"/>
                  <a:pt x="524" y="448"/>
                  <a:pt x="524" y="444"/>
                </a:cubicBezTo>
                <a:cubicBezTo>
                  <a:pt x="524" y="444"/>
                  <a:pt x="524" y="444"/>
                  <a:pt x="467" y="136"/>
                </a:cubicBezTo>
                <a:cubicBezTo>
                  <a:pt x="460" y="103"/>
                  <a:pt x="491" y="99"/>
                  <a:pt x="491" y="99"/>
                </a:cubicBezTo>
                <a:cubicBezTo>
                  <a:pt x="507" y="96"/>
                  <a:pt x="520" y="96"/>
                  <a:pt x="528" y="124"/>
                </a:cubicBezTo>
                <a:cubicBezTo>
                  <a:pt x="528" y="124"/>
                  <a:pt x="528" y="124"/>
                  <a:pt x="587" y="344"/>
                </a:cubicBezTo>
                <a:cubicBezTo>
                  <a:pt x="587" y="344"/>
                  <a:pt x="587" y="344"/>
                  <a:pt x="587" y="345"/>
                </a:cubicBezTo>
                <a:cubicBezTo>
                  <a:pt x="587" y="345"/>
                  <a:pt x="587" y="345"/>
                  <a:pt x="587" y="347"/>
                </a:cubicBezTo>
                <a:cubicBezTo>
                  <a:pt x="587" y="347"/>
                  <a:pt x="587" y="347"/>
                  <a:pt x="605" y="343"/>
                </a:cubicBezTo>
                <a:cubicBezTo>
                  <a:pt x="627" y="343"/>
                  <a:pt x="645" y="351"/>
                  <a:pt x="661" y="364"/>
                </a:cubicBezTo>
                <a:cubicBezTo>
                  <a:pt x="664" y="367"/>
                  <a:pt x="665" y="369"/>
                  <a:pt x="668" y="372"/>
                </a:cubicBezTo>
                <a:cubicBezTo>
                  <a:pt x="668" y="372"/>
                  <a:pt x="668" y="372"/>
                  <a:pt x="678" y="391"/>
                </a:cubicBezTo>
                <a:cubicBezTo>
                  <a:pt x="678" y="391"/>
                  <a:pt x="678" y="391"/>
                  <a:pt x="697" y="392"/>
                </a:cubicBezTo>
                <a:cubicBezTo>
                  <a:pt x="697" y="392"/>
                  <a:pt x="697" y="392"/>
                  <a:pt x="698" y="392"/>
                </a:cubicBezTo>
                <a:cubicBezTo>
                  <a:pt x="724" y="396"/>
                  <a:pt x="748" y="409"/>
                  <a:pt x="765" y="428"/>
                </a:cubicBezTo>
                <a:cubicBezTo>
                  <a:pt x="780" y="444"/>
                  <a:pt x="792" y="461"/>
                  <a:pt x="801" y="480"/>
                </a:cubicBezTo>
                <a:cubicBezTo>
                  <a:pt x="801" y="481"/>
                  <a:pt x="801" y="481"/>
                  <a:pt x="802" y="481"/>
                </a:cubicBezTo>
                <a:cubicBezTo>
                  <a:pt x="838" y="484"/>
                  <a:pt x="849" y="531"/>
                  <a:pt x="846" y="548"/>
                </a:cubicBezTo>
                <a:close/>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729" y="0"/>
                </a:moveTo>
                <a:cubicBezTo>
                  <a:pt x="675" y="0"/>
                  <a:pt x="631" y="44"/>
                  <a:pt x="631" y="98"/>
                </a:cubicBezTo>
                <a:cubicBezTo>
                  <a:pt x="631" y="152"/>
                  <a:pt x="675" y="196"/>
                  <a:pt x="729" y="196"/>
                </a:cubicBezTo>
                <a:cubicBezTo>
                  <a:pt x="784" y="196"/>
                  <a:pt x="827" y="152"/>
                  <a:pt x="827" y="98"/>
                </a:cubicBezTo>
                <a:cubicBezTo>
                  <a:pt x="827" y="44"/>
                  <a:pt x="784" y="0"/>
                  <a:pt x="729" y="0"/>
                </a:cubicBezTo>
                <a:close/>
                <a:moveTo>
                  <a:pt x="414" y="196"/>
                </a:moveTo>
                <a:cubicBezTo>
                  <a:pt x="421" y="196"/>
                  <a:pt x="429" y="195"/>
                  <a:pt x="436" y="193"/>
                </a:cubicBezTo>
                <a:cubicBezTo>
                  <a:pt x="427" y="144"/>
                  <a:pt x="427" y="144"/>
                  <a:pt x="427" y="144"/>
                </a:cubicBezTo>
                <a:cubicBezTo>
                  <a:pt x="421" y="117"/>
                  <a:pt x="430" y="98"/>
                  <a:pt x="438" y="87"/>
                </a:cubicBezTo>
                <a:cubicBezTo>
                  <a:pt x="453" y="65"/>
                  <a:pt x="477" y="60"/>
                  <a:pt x="484" y="59"/>
                </a:cubicBezTo>
                <a:cubicBezTo>
                  <a:pt x="489" y="58"/>
                  <a:pt x="495" y="57"/>
                  <a:pt x="502" y="57"/>
                </a:cubicBezTo>
                <a:cubicBezTo>
                  <a:pt x="502" y="57"/>
                  <a:pt x="502" y="57"/>
                  <a:pt x="503" y="57"/>
                </a:cubicBezTo>
                <a:cubicBezTo>
                  <a:pt x="487" y="23"/>
                  <a:pt x="453" y="0"/>
                  <a:pt x="414" y="0"/>
                </a:cubicBezTo>
                <a:cubicBezTo>
                  <a:pt x="360" y="0"/>
                  <a:pt x="316" y="44"/>
                  <a:pt x="316" y="98"/>
                </a:cubicBezTo>
                <a:cubicBezTo>
                  <a:pt x="316" y="152"/>
                  <a:pt x="360" y="196"/>
                  <a:pt x="414" y="196"/>
                </a:cubicBezTo>
                <a:close/>
              </a:path>
            </a:pathLst>
          </a:custGeom>
          <a:solidFill>
            <a:schemeClr val="tx1"/>
          </a:solidFill>
          <a:ln>
            <a:noFill/>
          </a:ln>
        </p:spPr>
        <p:txBody>
          <a:bodyPr vert="horz" wrap="square" lIns="67227" tIns="33613" rIns="67227" bIns="33613" numCol="1" anchor="t" anchorCtr="0" compatLnSpc="1">
            <a:prstTxWarp prst="textNoShape">
              <a:avLst/>
            </a:prstTxWarp>
          </a:bodyPr>
          <a:lstStyle/>
          <a:p>
            <a:endParaRPr lang="en-US"/>
          </a:p>
        </p:txBody>
      </p:sp>
      <p:sp>
        <p:nvSpPr>
          <p:cNvPr id="20" name="Freeform 21"/>
          <p:cNvSpPr>
            <a:spLocks noEditPoints="1"/>
          </p:cNvSpPr>
          <p:nvPr/>
        </p:nvSpPr>
        <p:spPr bwMode="auto">
          <a:xfrm>
            <a:off x="3362477" y="2549105"/>
            <a:ext cx="684599" cy="671210"/>
          </a:xfrm>
          <a:custGeom>
            <a:avLst/>
            <a:gdLst>
              <a:gd name="T0" fmla="*/ 461 w 994"/>
              <a:gd name="T1" fmla="*/ 747 h 1072"/>
              <a:gd name="T2" fmla="*/ 359 w 994"/>
              <a:gd name="T3" fmla="*/ 1072 h 1072"/>
              <a:gd name="T4" fmla="*/ 107 w 994"/>
              <a:gd name="T5" fmla="*/ 999 h 1072"/>
              <a:gd name="T6" fmla="*/ 59 w 994"/>
              <a:gd name="T7" fmla="*/ 770 h 1072"/>
              <a:gd name="T8" fmla="*/ 39 w 994"/>
              <a:gd name="T9" fmla="*/ 728 h 1072"/>
              <a:gd name="T10" fmla="*/ 22 w 994"/>
              <a:gd name="T11" fmla="*/ 681 h 1072"/>
              <a:gd name="T12" fmla="*/ 12 w 994"/>
              <a:gd name="T13" fmla="*/ 639 h 1072"/>
              <a:gd name="T14" fmla="*/ 4 w 994"/>
              <a:gd name="T15" fmla="*/ 594 h 1072"/>
              <a:gd name="T16" fmla="*/ 1 w 994"/>
              <a:gd name="T17" fmla="*/ 539 h 1072"/>
              <a:gd name="T18" fmla="*/ 3 w 994"/>
              <a:gd name="T19" fmla="*/ 486 h 1072"/>
              <a:gd name="T20" fmla="*/ 11 w 994"/>
              <a:gd name="T21" fmla="*/ 436 h 1072"/>
              <a:gd name="T22" fmla="*/ 23 w 994"/>
              <a:gd name="T23" fmla="*/ 388 h 1072"/>
              <a:gd name="T24" fmla="*/ 41 w 994"/>
              <a:gd name="T25" fmla="*/ 340 h 1072"/>
              <a:gd name="T26" fmla="*/ 43 w 994"/>
              <a:gd name="T27" fmla="*/ 336 h 1072"/>
              <a:gd name="T28" fmla="*/ 314 w 994"/>
              <a:gd name="T29" fmla="*/ 75 h 1072"/>
              <a:gd name="T30" fmla="*/ 378 w 994"/>
              <a:gd name="T31" fmla="*/ 237 h 1072"/>
              <a:gd name="T32" fmla="*/ 201 w 994"/>
              <a:gd name="T33" fmla="*/ 409 h 1072"/>
              <a:gd name="T34" fmla="*/ 189 w 994"/>
              <a:gd name="T35" fmla="*/ 440 h 1072"/>
              <a:gd name="T36" fmla="*/ 181 w 994"/>
              <a:gd name="T37" fmla="*/ 472 h 1072"/>
              <a:gd name="T38" fmla="*/ 176 w 994"/>
              <a:gd name="T39" fmla="*/ 504 h 1072"/>
              <a:gd name="T40" fmla="*/ 175 w 994"/>
              <a:gd name="T41" fmla="*/ 536 h 1072"/>
              <a:gd name="T42" fmla="*/ 179 w 994"/>
              <a:gd name="T43" fmla="*/ 590 h 1072"/>
              <a:gd name="T44" fmla="*/ 191 w 994"/>
              <a:gd name="T45" fmla="*/ 637 h 1072"/>
              <a:gd name="T46" fmla="*/ 210 w 994"/>
              <a:gd name="T47" fmla="*/ 681 h 1072"/>
              <a:gd name="T48" fmla="*/ 238 w 994"/>
              <a:gd name="T49" fmla="*/ 727 h 1072"/>
              <a:gd name="T50" fmla="*/ 265 w 994"/>
              <a:gd name="T51" fmla="*/ 759 h 1072"/>
              <a:gd name="T52" fmla="*/ 389 w 994"/>
              <a:gd name="T53" fmla="*/ 717 h 1072"/>
              <a:gd name="T54" fmla="*/ 991 w 994"/>
              <a:gd name="T55" fmla="*/ 492 h 1072"/>
              <a:gd name="T56" fmla="*/ 985 w 994"/>
              <a:gd name="T57" fmla="*/ 446 h 1072"/>
              <a:gd name="T58" fmla="*/ 973 w 994"/>
              <a:gd name="T59" fmla="*/ 394 h 1072"/>
              <a:gd name="T60" fmla="*/ 957 w 994"/>
              <a:gd name="T61" fmla="*/ 348 h 1072"/>
              <a:gd name="T62" fmla="*/ 936 w 994"/>
              <a:gd name="T63" fmla="*/ 304 h 1072"/>
              <a:gd name="T64" fmla="*/ 810 w 994"/>
              <a:gd name="T65" fmla="*/ 151 h 1072"/>
              <a:gd name="T66" fmla="*/ 857 w 994"/>
              <a:gd name="T67" fmla="*/ 0 h 1072"/>
              <a:gd name="T68" fmla="*/ 533 w 994"/>
              <a:gd name="T69" fmla="*/ 103 h 1072"/>
              <a:gd name="T70" fmla="*/ 606 w 994"/>
              <a:gd name="T71" fmla="*/ 355 h 1072"/>
              <a:gd name="T72" fmla="*/ 728 w 994"/>
              <a:gd name="T73" fmla="*/ 312 h 1072"/>
              <a:gd name="T74" fmla="*/ 756 w 994"/>
              <a:gd name="T75" fmla="*/ 345 h 1072"/>
              <a:gd name="T76" fmla="*/ 784 w 994"/>
              <a:gd name="T77" fmla="*/ 390 h 1072"/>
              <a:gd name="T78" fmla="*/ 803 w 994"/>
              <a:gd name="T79" fmla="*/ 435 h 1072"/>
              <a:gd name="T80" fmla="*/ 815 w 994"/>
              <a:gd name="T81" fmla="*/ 482 h 1072"/>
              <a:gd name="T82" fmla="*/ 819 w 994"/>
              <a:gd name="T83" fmla="*/ 536 h 1072"/>
              <a:gd name="T84" fmla="*/ 818 w 994"/>
              <a:gd name="T85" fmla="*/ 568 h 1072"/>
              <a:gd name="T86" fmla="*/ 813 w 994"/>
              <a:gd name="T87" fmla="*/ 600 h 1072"/>
              <a:gd name="T88" fmla="*/ 805 w 994"/>
              <a:gd name="T89" fmla="*/ 632 h 1072"/>
              <a:gd name="T90" fmla="*/ 793 w 994"/>
              <a:gd name="T91" fmla="*/ 662 h 1072"/>
              <a:gd name="T92" fmla="*/ 616 w 994"/>
              <a:gd name="T93" fmla="*/ 835 h 1072"/>
              <a:gd name="T94" fmla="*/ 680 w 994"/>
              <a:gd name="T95" fmla="*/ 997 h 1072"/>
              <a:gd name="T96" fmla="*/ 951 w 994"/>
              <a:gd name="T97" fmla="*/ 735 h 1072"/>
              <a:gd name="T98" fmla="*/ 953 w 994"/>
              <a:gd name="T99" fmla="*/ 732 h 1072"/>
              <a:gd name="T100" fmla="*/ 971 w 994"/>
              <a:gd name="T101" fmla="*/ 685 h 1072"/>
              <a:gd name="T102" fmla="*/ 983 w 994"/>
              <a:gd name="T103" fmla="*/ 636 h 1072"/>
              <a:gd name="T104" fmla="*/ 991 w 994"/>
              <a:gd name="T105" fmla="*/ 586 h 1072"/>
              <a:gd name="T106" fmla="*/ 993 w 994"/>
              <a:gd name="T107" fmla="*/ 533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4" h="1072">
                <a:moveTo>
                  <a:pt x="389" y="717"/>
                </a:moveTo>
                <a:cubicBezTo>
                  <a:pt x="428" y="677"/>
                  <a:pt x="461" y="691"/>
                  <a:pt x="461" y="747"/>
                </a:cubicBezTo>
                <a:cubicBezTo>
                  <a:pt x="461" y="969"/>
                  <a:pt x="461" y="969"/>
                  <a:pt x="461" y="969"/>
                </a:cubicBezTo>
                <a:cubicBezTo>
                  <a:pt x="461" y="1025"/>
                  <a:pt x="415" y="1072"/>
                  <a:pt x="359" y="1072"/>
                </a:cubicBezTo>
                <a:cubicBezTo>
                  <a:pt x="137" y="1072"/>
                  <a:pt x="137" y="1072"/>
                  <a:pt x="137" y="1072"/>
                </a:cubicBezTo>
                <a:cubicBezTo>
                  <a:pt x="80" y="1072"/>
                  <a:pt x="67" y="1039"/>
                  <a:pt x="107" y="999"/>
                </a:cubicBezTo>
                <a:cubicBezTo>
                  <a:pt x="184" y="921"/>
                  <a:pt x="184" y="921"/>
                  <a:pt x="184" y="921"/>
                </a:cubicBezTo>
                <a:cubicBezTo>
                  <a:pt x="133" y="880"/>
                  <a:pt x="90" y="828"/>
                  <a:pt x="59" y="770"/>
                </a:cubicBezTo>
                <a:cubicBezTo>
                  <a:pt x="58" y="768"/>
                  <a:pt x="58" y="768"/>
                  <a:pt x="58" y="768"/>
                </a:cubicBezTo>
                <a:cubicBezTo>
                  <a:pt x="51" y="755"/>
                  <a:pt x="45" y="742"/>
                  <a:pt x="39" y="728"/>
                </a:cubicBezTo>
                <a:cubicBezTo>
                  <a:pt x="37" y="724"/>
                  <a:pt x="37" y="724"/>
                  <a:pt x="37" y="724"/>
                </a:cubicBezTo>
                <a:cubicBezTo>
                  <a:pt x="32" y="710"/>
                  <a:pt x="26" y="696"/>
                  <a:pt x="22" y="681"/>
                </a:cubicBezTo>
                <a:cubicBezTo>
                  <a:pt x="21" y="677"/>
                  <a:pt x="21" y="677"/>
                  <a:pt x="21" y="677"/>
                </a:cubicBezTo>
                <a:cubicBezTo>
                  <a:pt x="17" y="665"/>
                  <a:pt x="14" y="652"/>
                  <a:pt x="12" y="639"/>
                </a:cubicBezTo>
                <a:cubicBezTo>
                  <a:pt x="9" y="625"/>
                  <a:pt x="9" y="625"/>
                  <a:pt x="9" y="625"/>
                </a:cubicBezTo>
                <a:cubicBezTo>
                  <a:pt x="7" y="615"/>
                  <a:pt x="6" y="605"/>
                  <a:pt x="4" y="594"/>
                </a:cubicBezTo>
                <a:cubicBezTo>
                  <a:pt x="3" y="580"/>
                  <a:pt x="3" y="580"/>
                  <a:pt x="3" y="580"/>
                </a:cubicBezTo>
                <a:cubicBezTo>
                  <a:pt x="2" y="567"/>
                  <a:pt x="1" y="553"/>
                  <a:pt x="1" y="539"/>
                </a:cubicBezTo>
                <a:cubicBezTo>
                  <a:pt x="0" y="536"/>
                  <a:pt x="0" y="536"/>
                  <a:pt x="0" y="536"/>
                </a:cubicBezTo>
                <a:cubicBezTo>
                  <a:pt x="0" y="519"/>
                  <a:pt x="1" y="502"/>
                  <a:pt x="3" y="486"/>
                </a:cubicBezTo>
                <a:cubicBezTo>
                  <a:pt x="5" y="474"/>
                  <a:pt x="5" y="474"/>
                  <a:pt x="5" y="474"/>
                </a:cubicBezTo>
                <a:cubicBezTo>
                  <a:pt x="6" y="461"/>
                  <a:pt x="8" y="449"/>
                  <a:pt x="11" y="436"/>
                </a:cubicBezTo>
                <a:cubicBezTo>
                  <a:pt x="14" y="425"/>
                  <a:pt x="14" y="425"/>
                  <a:pt x="14" y="425"/>
                </a:cubicBezTo>
                <a:cubicBezTo>
                  <a:pt x="16" y="412"/>
                  <a:pt x="19" y="400"/>
                  <a:pt x="23" y="388"/>
                </a:cubicBezTo>
                <a:cubicBezTo>
                  <a:pt x="27" y="378"/>
                  <a:pt x="27" y="378"/>
                  <a:pt x="27" y="378"/>
                </a:cubicBezTo>
                <a:cubicBezTo>
                  <a:pt x="31" y="365"/>
                  <a:pt x="36" y="353"/>
                  <a:pt x="41" y="340"/>
                </a:cubicBezTo>
                <a:cubicBezTo>
                  <a:pt x="42" y="339"/>
                  <a:pt x="42" y="339"/>
                  <a:pt x="42" y="339"/>
                </a:cubicBezTo>
                <a:cubicBezTo>
                  <a:pt x="43" y="336"/>
                  <a:pt x="43" y="336"/>
                  <a:pt x="43" y="336"/>
                </a:cubicBezTo>
                <a:cubicBezTo>
                  <a:pt x="67" y="281"/>
                  <a:pt x="101" y="230"/>
                  <a:pt x="146" y="186"/>
                </a:cubicBezTo>
                <a:cubicBezTo>
                  <a:pt x="194" y="137"/>
                  <a:pt x="251" y="100"/>
                  <a:pt x="314" y="75"/>
                </a:cubicBezTo>
                <a:cubicBezTo>
                  <a:pt x="359" y="58"/>
                  <a:pt x="409" y="80"/>
                  <a:pt x="427" y="124"/>
                </a:cubicBezTo>
                <a:cubicBezTo>
                  <a:pt x="445" y="169"/>
                  <a:pt x="423" y="220"/>
                  <a:pt x="378" y="237"/>
                </a:cubicBezTo>
                <a:cubicBezTo>
                  <a:pt x="337" y="253"/>
                  <a:pt x="300" y="278"/>
                  <a:pt x="269" y="309"/>
                </a:cubicBezTo>
                <a:cubicBezTo>
                  <a:pt x="239" y="338"/>
                  <a:pt x="217" y="372"/>
                  <a:pt x="201" y="409"/>
                </a:cubicBezTo>
                <a:cubicBezTo>
                  <a:pt x="197" y="417"/>
                  <a:pt x="195" y="424"/>
                  <a:pt x="192" y="432"/>
                </a:cubicBezTo>
                <a:cubicBezTo>
                  <a:pt x="189" y="440"/>
                  <a:pt x="189" y="440"/>
                  <a:pt x="189" y="440"/>
                </a:cubicBezTo>
                <a:cubicBezTo>
                  <a:pt x="187" y="447"/>
                  <a:pt x="186" y="453"/>
                  <a:pt x="184" y="460"/>
                </a:cubicBezTo>
                <a:cubicBezTo>
                  <a:pt x="181" y="472"/>
                  <a:pt x="181" y="472"/>
                  <a:pt x="181" y="472"/>
                </a:cubicBezTo>
                <a:cubicBezTo>
                  <a:pt x="180" y="478"/>
                  <a:pt x="179" y="483"/>
                  <a:pt x="178" y="489"/>
                </a:cubicBezTo>
                <a:cubicBezTo>
                  <a:pt x="176" y="504"/>
                  <a:pt x="176" y="504"/>
                  <a:pt x="176" y="504"/>
                </a:cubicBezTo>
                <a:cubicBezTo>
                  <a:pt x="175" y="514"/>
                  <a:pt x="175" y="524"/>
                  <a:pt x="175" y="534"/>
                </a:cubicBezTo>
                <a:cubicBezTo>
                  <a:pt x="175" y="536"/>
                  <a:pt x="175" y="536"/>
                  <a:pt x="175" y="536"/>
                </a:cubicBezTo>
                <a:cubicBezTo>
                  <a:pt x="175" y="551"/>
                  <a:pt x="176" y="565"/>
                  <a:pt x="178" y="579"/>
                </a:cubicBezTo>
                <a:cubicBezTo>
                  <a:pt x="179" y="590"/>
                  <a:pt x="179" y="590"/>
                  <a:pt x="179" y="590"/>
                </a:cubicBezTo>
                <a:cubicBezTo>
                  <a:pt x="182" y="604"/>
                  <a:pt x="185" y="617"/>
                  <a:pt x="189" y="630"/>
                </a:cubicBezTo>
                <a:cubicBezTo>
                  <a:pt x="191" y="637"/>
                  <a:pt x="191" y="637"/>
                  <a:pt x="191" y="637"/>
                </a:cubicBezTo>
                <a:cubicBezTo>
                  <a:pt x="194" y="647"/>
                  <a:pt x="199" y="658"/>
                  <a:pt x="203" y="668"/>
                </a:cubicBezTo>
                <a:cubicBezTo>
                  <a:pt x="210" y="681"/>
                  <a:pt x="210" y="681"/>
                  <a:pt x="210" y="681"/>
                </a:cubicBezTo>
                <a:cubicBezTo>
                  <a:pt x="214" y="691"/>
                  <a:pt x="220" y="701"/>
                  <a:pt x="226" y="710"/>
                </a:cubicBezTo>
                <a:cubicBezTo>
                  <a:pt x="230" y="716"/>
                  <a:pt x="234" y="721"/>
                  <a:pt x="238" y="727"/>
                </a:cubicBezTo>
                <a:cubicBezTo>
                  <a:pt x="242" y="733"/>
                  <a:pt x="247" y="739"/>
                  <a:pt x="252" y="745"/>
                </a:cubicBezTo>
                <a:cubicBezTo>
                  <a:pt x="265" y="759"/>
                  <a:pt x="265" y="759"/>
                  <a:pt x="265" y="759"/>
                </a:cubicBezTo>
                <a:cubicBezTo>
                  <a:pt x="279" y="773"/>
                  <a:pt x="293" y="785"/>
                  <a:pt x="309" y="797"/>
                </a:cubicBezTo>
                <a:cubicBezTo>
                  <a:pt x="389" y="717"/>
                  <a:pt x="389" y="717"/>
                  <a:pt x="389" y="717"/>
                </a:cubicBezTo>
                <a:moveTo>
                  <a:pt x="993" y="533"/>
                </a:moveTo>
                <a:cubicBezTo>
                  <a:pt x="993" y="519"/>
                  <a:pt x="993" y="505"/>
                  <a:pt x="991" y="492"/>
                </a:cubicBezTo>
                <a:cubicBezTo>
                  <a:pt x="990" y="478"/>
                  <a:pt x="990" y="478"/>
                  <a:pt x="990" y="478"/>
                </a:cubicBezTo>
                <a:cubicBezTo>
                  <a:pt x="989" y="467"/>
                  <a:pt x="987" y="457"/>
                  <a:pt x="985" y="446"/>
                </a:cubicBezTo>
                <a:cubicBezTo>
                  <a:pt x="983" y="433"/>
                  <a:pt x="983" y="433"/>
                  <a:pt x="983" y="433"/>
                </a:cubicBezTo>
                <a:cubicBezTo>
                  <a:pt x="980" y="420"/>
                  <a:pt x="977" y="407"/>
                  <a:pt x="973" y="394"/>
                </a:cubicBezTo>
                <a:cubicBezTo>
                  <a:pt x="972" y="391"/>
                  <a:pt x="972" y="391"/>
                  <a:pt x="972" y="391"/>
                </a:cubicBezTo>
                <a:cubicBezTo>
                  <a:pt x="968" y="377"/>
                  <a:pt x="962" y="362"/>
                  <a:pt x="957" y="348"/>
                </a:cubicBezTo>
                <a:cubicBezTo>
                  <a:pt x="955" y="344"/>
                  <a:pt x="955" y="344"/>
                  <a:pt x="955" y="344"/>
                </a:cubicBezTo>
                <a:cubicBezTo>
                  <a:pt x="949" y="330"/>
                  <a:pt x="943" y="317"/>
                  <a:pt x="936" y="304"/>
                </a:cubicBezTo>
                <a:cubicBezTo>
                  <a:pt x="935" y="302"/>
                  <a:pt x="935" y="302"/>
                  <a:pt x="935" y="302"/>
                </a:cubicBezTo>
                <a:cubicBezTo>
                  <a:pt x="904" y="244"/>
                  <a:pt x="862" y="192"/>
                  <a:pt x="810" y="151"/>
                </a:cubicBezTo>
                <a:cubicBezTo>
                  <a:pt x="887" y="73"/>
                  <a:pt x="887" y="73"/>
                  <a:pt x="887" y="73"/>
                </a:cubicBezTo>
                <a:cubicBezTo>
                  <a:pt x="927" y="33"/>
                  <a:pt x="914" y="0"/>
                  <a:pt x="857" y="0"/>
                </a:cubicBezTo>
                <a:cubicBezTo>
                  <a:pt x="636" y="0"/>
                  <a:pt x="636" y="0"/>
                  <a:pt x="636" y="0"/>
                </a:cubicBezTo>
                <a:cubicBezTo>
                  <a:pt x="579" y="0"/>
                  <a:pt x="533" y="47"/>
                  <a:pt x="533" y="103"/>
                </a:cubicBezTo>
                <a:cubicBezTo>
                  <a:pt x="533" y="325"/>
                  <a:pt x="533" y="325"/>
                  <a:pt x="533" y="325"/>
                </a:cubicBezTo>
                <a:cubicBezTo>
                  <a:pt x="533" y="381"/>
                  <a:pt x="566" y="395"/>
                  <a:pt x="606" y="355"/>
                </a:cubicBezTo>
                <a:cubicBezTo>
                  <a:pt x="685" y="275"/>
                  <a:pt x="685" y="275"/>
                  <a:pt x="685" y="275"/>
                </a:cubicBezTo>
                <a:cubicBezTo>
                  <a:pt x="701" y="286"/>
                  <a:pt x="715" y="299"/>
                  <a:pt x="728" y="312"/>
                </a:cubicBezTo>
                <a:cubicBezTo>
                  <a:pt x="733" y="317"/>
                  <a:pt x="738" y="322"/>
                  <a:pt x="742" y="327"/>
                </a:cubicBezTo>
                <a:cubicBezTo>
                  <a:pt x="747" y="333"/>
                  <a:pt x="752" y="339"/>
                  <a:pt x="756" y="345"/>
                </a:cubicBezTo>
                <a:cubicBezTo>
                  <a:pt x="760" y="351"/>
                  <a:pt x="765" y="357"/>
                  <a:pt x="768" y="363"/>
                </a:cubicBezTo>
                <a:cubicBezTo>
                  <a:pt x="774" y="372"/>
                  <a:pt x="780" y="381"/>
                  <a:pt x="784" y="390"/>
                </a:cubicBezTo>
                <a:cubicBezTo>
                  <a:pt x="791" y="404"/>
                  <a:pt x="791" y="404"/>
                  <a:pt x="791" y="404"/>
                </a:cubicBezTo>
                <a:cubicBezTo>
                  <a:pt x="795" y="414"/>
                  <a:pt x="800" y="424"/>
                  <a:pt x="803" y="435"/>
                </a:cubicBezTo>
                <a:cubicBezTo>
                  <a:pt x="805" y="442"/>
                  <a:pt x="805" y="442"/>
                  <a:pt x="805" y="442"/>
                </a:cubicBezTo>
                <a:cubicBezTo>
                  <a:pt x="809" y="455"/>
                  <a:pt x="812" y="468"/>
                  <a:pt x="815" y="482"/>
                </a:cubicBezTo>
                <a:cubicBezTo>
                  <a:pt x="816" y="493"/>
                  <a:pt x="816" y="493"/>
                  <a:pt x="816" y="493"/>
                </a:cubicBezTo>
                <a:cubicBezTo>
                  <a:pt x="818" y="507"/>
                  <a:pt x="819" y="521"/>
                  <a:pt x="819" y="536"/>
                </a:cubicBezTo>
                <a:cubicBezTo>
                  <a:pt x="819" y="536"/>
                  <a:pt x="819" y="536"/>
                  <a:pt x="819" y="536"/>
                </a:cubicBezTo>
                <a:cubicBezTo>
                  <a:pt x="819" y="547"/>
                  <a:pt x="819" y="558"/>
                  <a:pt x="818" y="568"/>
                </a:cubicBezTo>
                <a:cubicBezTo>
                  <a:pt x="816" y="582"/>
                  <a:pt x="816" y="582"/>
                  <a:pt x="816" y="582"/>
                </a:cubicBezTo>
                <a:cubicBezTo>
                  <a:pt x="815" y="588"/>
                  <a:pt x="814" y="594"/>
                  <a:pt x="813" y="600"/>
                </a:cubicBezTo>
                <a:cubicBezTo>
                  <a:pt x="810" y="612"/>
                  <a:pt x="810" y="612"/>
                  <a:pt x="810" y="612"/>
                </a:cubicBezTo>
                <a:cubicBezTo>
                  <a:pt x="808" y="619"/>
                  <a:pt x="807" y="625"/>
                  <a:pt x="805" y="632"/>
                </a:cubicBezTo>
                <a:cubicBezTo>
                  <a:pt x="802" y="640"/>
                  <a:pt x="802" y="640"/>
                  <a:pt x="802" y="640"/>
                </a:cubicBezTo>
                <a:cubicBezTo>
                  <a:pt x="799" y="648"/>
                  <a:pt x="797" y="655"/>
                  <a:pt x="793" y="662"/>
                </a:cubicBezTo>
                <a:cubicBezTo>
                  <a:pt x="778" y="700"/>
                  <a:pt x="755" y="734"/>
                  <a:pt x="725" y="763"/>
                </a:cubicBezTo>
                <a:cubicBezTo>
                  <a:pt x="694" y="795"/>
                  <a:pt x="657" y="819"/>
                  <a:pt x="616" y="835"/>
                </a:cubicBezTo>
                <a:cubicBezTo>
                  <a:pt x="571" y="852"/>
                  <a:pt x="549" y="903"/>
                  <a:pt x="567" y="948"/>
                </a:cubicBezTo>
                <a:cubicBezTo>
                  <a:pt x="585" y="992"/>
                  <a:pt x="635" y="1014"/>
                  <a:pt x="680" y="997"/>
                </a:cubicBezTo>
                <a:cubicBezTo>
                  <a:pt x="743" y="972"/>
                  <a:pt x="800" y="935"/>
                  <a:pt x="849" y="886"/>
                </a:cubicBezTo>
                <a:cubicBezTo>
                  <a:pt x="893" y="842"/>
                  <a:pt x="927" y="791"/>
                  <a:pt x="951" y="735"/>
                </a:cubicBezTo>
                <a:cubicBezTo>
                  <a:pt x="953" y="734"/>
                  <a:pt x="953" y="734"/>
                  <a:pt x="953" y="734"/>
                </a:cubicBezTo>
                <a:cubicBezTo>
                  <a:pt x="953" y="732"/>
                  <a:pt x="953" y="732"/>
                  <a:pt x="953" y="732"/>
                </a:cubicBezTo>
                <a:cubicBezTo>
                  <a:pt x="959" y="719"/>
                  <a:pt x="963" y="706"/>
                  <a:pt x="968" y="693"/>
                </a:cubicBezTo>
                <a:cubicBezTo>
                  <a:pt x="971" y="685"/>
                  <a:pt x="971" y="685"/>
                  <a:pt x="971" y="685"/>
                </a:cubicBezTo>
                <a:cubicBezTo>
                  <a:pt x="975" y="672"/>
                  <a:pt x="978" y="659"/>
                  <a:pt x="981" y="646"/>
                </a:cubicBezTo>
                <a:cubicBezTo>
                  <a:pt x="983" y="636"/>
                  <a:pt x="983" y="636"/>
                  <a:pt x="983" y="636"/>
                </a:cubicBezTo>
                <a:cubicBezTo>
                  <a:pt x="986" y="623"/>
                  <a:pt x="988" y="609"/>
                  <a:pt x="990" y="596"/>
                </a:cubicBezTo>
                <a:cubicBezTo>
                  <a:pt x="991" y="586"/>
                  <a:pt x="991" y="586"/>
                  <a:pt x="991" y="586"/>
                </a:cubicBezTo>
                <a:cubicBezTo>
                  <a:pt x="993" y="570"/>
                  <a:pt x="994" y="553"/>
                  <a:pt x="994" y="536"/>
                </a:cubicBezTo>
                <a:lnTo>
                  <a:pt x="993" y="533"/>
                </a:lnTo>
                <a:close/>
              </a:path>
            </a:pathLst>
          </a:custGeom>
          <a:solidFill>
            <a:schemeClr val="tx1"/>
          </a:solidFill>
          <a:ln>
            <a:noFill/>
          </a:ln>
        </p:spPr>
        <p:txBody>
          <a:bodyPr vert="horz" wrap="square" lIns="67227" tIns="33613" rIns="67227" bIns="33613" numCol="1" anchor="t" anchorCtr="0" compatLnSpc="1">
            <a:prstTxWarp prst="textNoShape">
              <a:avLst/>
            </a:prstTxWarp>
          </a:bodyPr>
          <a:lstStyle/>
          <a:p>
            <a:endParaRPr lang="en-US"/>
          </a:p>
        </p:txBody>
      </p:sp>
    </p:spTree>
    <p:extLst>
      <p:ext uri="{BB962C8B-B14F-4D97-AF65-F5344CB8AC3E}">
        <p14:creationId xmlns:p14="http://schemas.microsoft.com/office/powerpoint/2010/main" val="18394266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invGray">
          <a:xfrm>
            <a:off x="0" y="3988168"/>
            <a:ext cx="9144000" cy="1155338"/>
          </a:xfrm>
          <a:prstGeom prst="rect">
            <a:avLst/>
          </a:prstGeom>
          <a:noFill/>
          <a:ln w="6350" cap="flat" cmpd="sng" algn="ctr">
            <a:noFill/>
            <a:prstDash val="solid"/>
            <a:round/>
            <a:headEnd type="none" w="med" len="med"/>
            <a:tailEnd type="none" w="med" len="med"/>
          </a:ln>
          <a:effectLst/>
        </p:spPr>
        <p:txBody>
          <a:bodyPr lIns="0" tIns="91432" rIns="0" bIns="0"/>
          <a:lstStyle/>
          <a:p>
            <a:pPr algn="ctr">
              <a:defRPr/>
            </a:pPr>
            <a:endParaRPr lang="en-US" sz="2000" kern="0" dirty="0">
              <a:gradFill>
                <a:gsLst>
                  <a:gs pos="0">
                    <a:srgbClr val="FFFFFF"/>
                  </a:gs>
                  <a:gs pos="86000">
                    <a:srgbClr val="FFFFFF"/>
                  </a:gs>
                </a:gsLst>
                <a:lin ang="5400000" scaled="0"/>
              </a:gradFill>
            </a:endParaRPr>
          </a:p>
        </p:txBody>
      </p:sp>
      <p:sp>
        <p:nvSpPr>
          <p:cNvPr id="9" name="Title 11"/>
          <p:cNvSpPr>
            <a:spLocks noGrp="1"/>
          </p:cNvSpPr>
          <p:nvPr>
            <p:ph type="title"/>
          </p:nvPr>
        </p:nvSpPr>
        <p:spPr/>
        <p:txBody>
          <a:bodyPr/>
          <a:lstStyle/>
          <a:p>
            <a:r>
              <a:rPr lang="en-US" dirty="0" smtClean="0"/>
              <a:t>Evolution of the datacenter</a:t>
            </a:r>
            <a:endParaRPr lang="en-US" dirty="0"/>
          </a:p>
        </p:txBody>
      </p:sp>
      <p:pic>
        <p:nvPicPr>
          <p:cNvPr id="45" name="Picture 44" descr="Picture1.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801" y="3472909"/>
            <a:ext cx="8345235" cy="598332"/>
          </a:xfrm>
          <a:prstGeom prst="rect">
            <a:avLst/>
          </a:prstGeom>
        </p:spPr>
      </p:pic>
      <p:sp>
        <p:nvSpPr>
          <p:cNvPr id="345" name="TextBox 344"/>
          <p:cNvSpPr txBox="1"/>
          <p:nvPr/>
        </p:nvSpPr>
        <p:spPr>
          <a:xfrm>
            <a:off x="2649959" y="4771720"/>
            <a:ext cx="3265638" cy="261610"/>
          </a:xfrm>
          <a:prstGeom prst="rect">
            <a:avLst/>
          </a:prstGeom>
          <a:noFill/>
        </p:spPr>
        <p:txBody>
          <a:bodyPr wrap="none" rtlCol="0">
            <a:spAutoFit/>
          </a:bodyPr>
          <a:lstStyle/>
          <a:p>
            <a:r>
              <a:rPr lang="en-US" sz="1100" dirty="0">
                <a:solidFill>
                  <a:srgbClr val="FFFFFF"/>
                </a:solidFill>
                <a:latin typeface="Segoe UI Light" pitchFamily="34" charset="0"/>
              </a:rPr>
              <a:t>I</a:t>
            </a:r>
            <a:r>
              <a:rPr lang="en-US" sz="1100" dirty="0" smtClean="0">
                <a:solidFill>
                  <a:srgbClr val="FFFFFF"/>
                </a:solidFill>
                <a:latin typeface="Segoe UI Light" pitchFamily="34" charset="0"/>
              </a:rPr>
              <a:t>ntel</a:t>
            </a:r>
            <a:r>
              <a:rPr lang="en-US" sz="1100" baseline="30000" dirty="0" smtClean="0">
                <a:solidFill>
                  <a:srgbClr val="FFFFFF"/>
                </a:solidFill>
                <a:latin typeface="Segoe UI Light" pitchFamily="34" charset="0"/>
              </a:rPr>
              <a:t>®</a:t>
            </a:r>
            <a:r>
              <a:rPr lang="en-US" sz="1100" dirty="0" smtClean="0">
                <a:solidFill>
                  <a:srgbClr val="FFFFFF"/>
                </a:solidFill>
                <a:latin typeface="Segoe UI Light" pitchFamily="34" charset="0"/>
              </a:rPr>
              <a:t> Virtualization </a:t>
            </a:r>
            <a:r>
              <a:rPr lang="en-US" sz="1100" dirty="0">
                <a:solidFill>
                  <a:srgbClr val="FFFFFF"/>
                </a:solidFill>
                <a:latin typeface="Segoe UI Light" pitchFamily="34" charset="0"/>
              </a:rPr>
              <a:t>T</a:t>
            </a:r>
            <a:r>
              <a:rPr lang="en-US" sz="1100" dirty="0" smtClean="0">
                <a:solidFill>
                  <a:srgbClr val="FFFFFF"/>
                </a:solidFill>
                <a:latin typeface="Segoe UI Light" pitchFamily="34" charset="0"/>
              </a:rPr>
              <a:t>echnology (introduced in 2005)</a:t>
            </a:r>
          </a:p>
        </p:txBody>
      </p:sp>
      <p:sp>
        <p:nvSpPr>
          <p:cNvPr id="349" name="TextBox 348"/>
          <p:cNvSpPr txBox="1"/>
          <p:nvPr/>
        </p:nvSpPr>
        <p:spPr>
          <a:xfrm>
            <a:off x="7795505" y="3151417"/>
            <a:ext cx="1203143" cy="492443"/>
          </a:xfrm>
          <a:prstGeom prst="rect">
            <a:avLst/>
          </a:prstGeom>
          <a:noFill/>
        </p:spPr>
        <p:txBody>
          <a:bodyPr wrap="square" rtlCol="0">
            <a:spAutoFit/>
          </a:bodyPr>
          <a:lstStyle/>
          <a:p>
            <a:pPr algn="ctr"/>
            <a:r>
              <a:rPr lang="en-US" sz="1300" dirty="0" smtClean="0">
                <a:latin typeface="+mn-lt"/>
              </a:rPr>
              <a:t>Increased scalability</a:t>
            </a:r>
          </a:p>
        </p:txBody>
      </p:sp>
      <p:sp>
        <p:nvSpPr>
          <p:cNvPr id="350" name="TextBox 349"/>
          <p:cNvSpPr txBox="1"/>
          <p:nvPr/>
        </p:nvSpPr>
        <p:spPr>
          <a:xfrm>
            <a:off x="7722829" y="4087742"/>
            <a:ext cx="1348495" cy="692497"/>
          </a:xfrm>
          <a:prstGeom prst="rect">
            <a:avLst/>
          </a:prstGeom>
          <a:noFill/>
        </p:spPr>
        <p:txBody>
          <a:bodyPr wrap="square" rtlCol="0">
            <a:spAutoFit/>
          </a:bodyPr>
          <a:lstStyle/>
          <a:p>
            <a:pPr algn="ctr"/>
            <a:r>
              <a:rPr lang="en-US" sz="1300" dirty="0" smtClean="0">
                <a:latin typeface="+mn-lt"/>
              </a:rPr>
              <a:t>Increased virtualization capability</a:t>
            </a:r>
          </a:p>
        </p:txBody>
      </p:sp>
      <p:grpSp>
        <p:nvGrpSpPr>
          <p:cNvPr id="6" name="Group 5"/>
          <p:cNvGrpSpPr/>
          <p:nvPr/>
        </p:nvGrpSpPr>
        <p:grpSpPr>
          <a:xfrm>
            <a:off x="125108" y="916370"/>
            <a:ext cx="2921180" cy="3883001"/>
            <a:chOff x="125108" y="916370"/>
            <a:chExt cx="2921180" cy="3883001"/>
          </a:xfrm>
        </p:grpSpPr>
        <p:grpSp>
          <p:nvGrpSpPr>
            <p:cNvPr id="48" name="Group 47"/>
            <p:cNvGrpSpPr/>
            <p:nvPr/>
          </p:nvGrpSpPr>
          <p:grpSpPr>
            <a:xfrm>
              <a:off x="487061" y="916370"/>
              <a:ext cx="2286000" cy="2342085"/>
              <a:chOff x="2222992" y="914031"/>
              <a:chExt cx="2286000" cy="2342085"/>
            </a:xfrm>
          </p:grpSpPr>
          <p:sp>
            <p:nvSpPr>
              <p:cNvPr id="19" name="Rectangle 18"/>
              <p:cNvSpPr/>
              <p:nvPr/>
            </p:nvSpPr>
            <p:spPr>
              <a:xfrm>
                <a:off x="2222992" y="914031"/>
                <a:ext cx="2286000" cy="646323"/>
              </a:xfrm>
              <a:prstGeom prst="rect">
                <a:avLst/>
              </a:prstGeom>
            </p:spPr>
            <p:txBody>
              <a:bodyPr wrap="square" lIns="91432" tIns="45716" rIns="91432" bIns="45716">
                <a:spAutoFit/>
              </a:bodyPr>
              <a:lstStyle/>
              <a:p>
                <a:pPr algn="ctr" defTabSz="914222" eaLnBrk="0" hangingPunct="0">
                  <a:lnSpc>
                    <a:spcPct val="90000"/>
                  </a:lnSpc>
                  <a:defRPr/>
                </a:pPr>
                <a:r>
                  <a:rPr lang="en-US" sz="2000" kern="0" dirty="0" smtClean="0">
                    <a:gradFill>
                      <a:gsLst>
                        <a:gs pos="26000">
                          <a:srgbClr val="FFFFFF"/>
                        </a:gs>
                        <a:gs pos="97000">
                          <a:srgbClr val="FFFFFF"/>
                        </a:gs>
                      </a:gsLst>
                      <a:lin ang="16200000" scaled="0"/>
                    </a:gradFill>
                    <a:latin typeface="Segoe UI" pitchFamily="34" charset="0"/>
                    <a:ea typeface="Segoe UI" pitchFamily="34" charset="0"/>
                    <a:cs typeface="Segoe UI" pitchFamily="34" charset="0"/>
                  </a:rPr>
                  <a:t>Dedicated</a:t>
                </a:r>
              </a:p>
              <a:p>
                <a:pPr algn="ctr" defTabSz="914222" eaLnBrk="0" hangingPunct="0">
                  <a:lnSpc>
                    <a:spcPct val="90000"/>
                  </a:lnSpc>
                  <a:defRPr/>
                </a:pPr>
                <a:r>
                  <a:rPr lang="en-US" sz="2000" kern="0" dirty="0" smtClean="0">
                    <a:gradFill>
                      <a:gsLst>
                        <a:gs pos="26000">
                          <a:srgbClr val="FFFFFF"/>
                        </a:gs>
                        <a:gs pos="97000">
                          <a:srgbClr val="FFFFFF"/>
                        </a:gs>
                      </a:gsLst>
                      <a:lin ang="16200000" scaled="0"/>
                    </a:gradFill>
                    <a:latin typeface="Segoe UI" pitchFamily="34" charset="0"/>
                    <a:ea typeface="Segoe UI" pitchFamily="34" charset="0"/>
                    <a:cs typeface="Segoe UI" pitchFamily="34" charset="0"/>
                  </a:rPr>
                  <a:t>Servers</a:t>
                </a:r>
                <a:endParaRPr lang="en-US" sz="2000" kern="0" dirty="0">
                  <a:gradFill>
                    <a:gsLst>
                      <a:gs pos="26000">
                        <a:srgbClr val="FFFFFF"/>
                      </a:gs>
                      <a:gs pos="97000">
                        <a:srgbClr val="FFFFFF"/>
                      </a:gs>
                    </a:gsLst>
                    <a:lin ang="16200000" scaled="0"/>
                  </a:gradFill>
                  <a:latin typeface="Segoe UI" pitchFamily="34" charset="0"/>
                  <a:ea typeface="Segoe UI" pitchFamily="34" charset="0"/>
                  <a:cs typeface="Segoe UI" pitchFamily="34" charset="0"/>
                </a:endParaRPr>
              </a:p>
            </p:txBody>
          </p:sp>
          <p:grpSp>
            <p:nvGrpSpPr>
              <p:cNvPr id="3" name="Group 2"/>
              <p:cNvGrpSpPr/>
              <p:nvPr/>
            </p:nvGrpSpPr>
            <p:grpSpPr>
              <a:xfrm>
                <a:off x="2497312" y="2829999"/>
                <a:ext cx="1737360" cy="426117"/>
                <a:chOff x="1884404" y="2838151"/>
                <a:chExt cx="1737360" cy="426117"/>
              </a:xfrm>
            </p:grpSpPr>
            <p:grpSp>
              <p:nvGrpSpPr>
                <p:cNvPr id="62" name="Group 61"/>
                <p:cNvGrpSpPr/>
                <p:nvPr/>
              </p:nvGrpSpPr>
              <p:grpSpPr>
                <a:xfrm>
                  <a:off x="1884404" y="2982629"/>
                  <a:ext cx="1737360" cy="137160"/>
                  <a:chOff x="845547" y="4689072"/>
                  <a:chExt cx="3380509" cy="299262"/>
                </a:xfrm>
              </p:grpSpPr>
              <p:sp>
                <p:nvSpPr>
                  <p:cNvPr id="63" name="Rectangle 62"/>
                  <p:cNvSpPr/>
                  <p:nvPr/>
                </p:nvSpPr>
                <p:spPr bwMode="auto">
                  <a:xfrm>
                    <a:off x="845547" y="4689072"/>
                    <a:ext cx="3380509" cy="299262"/>
                  </a:xfrm>
                  <a:prstGeom prst="rect">
                    <a:avLst/>
                  </a:prstGeom>
                  <a:solidFill>
                    <a:srgbClr val="66CCFF"/>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845547" y="4689072"/>
                    <a:ext cx="130567" cy="299262"/>
                  </a:xfrm>
                  <a:prstGeom prst="rect">
                    <a:avLst/>
                  </a:prstGeom>
                  <a:solidFill>
                    <a:srgbClr val="5DC9FF"/>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4095489" y="4689072"/>
                    <a:ext cx="130567" cy="299262"/>
                  </a:xfrm>
                  <a:prstGeom prst="rect">
                    <a:avLst/>
                  </a:prstGeom>
                  <a:solidFill>
                    <a:srgbClr val="5DC9FF"/>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Oval 67"/>
                  <p:cNvSpPr/>
                  <p:nvPr/>
                </p:nvSpPr>
                <p:spPr bwMode="auto">
                  <a:xfrm>
                    <a:off x="874254" y="474068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Oval 68"/>
                  <p:cNvSpPr/>
                  <p:nvPr/>
                </p:nvSpPr>
                <p:spPr bwMode="auto">
                  <a:xfrm>
                    <a:off x="874254" y="486953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Oval 69"/>
                  <p:cNvSpPr/>
                  <p:nvPr/>
                </p:nvSpPr>
                <p:spPr bwMode="auto">
                  <a:xfrm>
                    <a:off x="4124196" y="474068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Oval 70"/>
                  <p:cNvSpPr/>
                  <p:nvPr/>
                </p:nvSpPr>
                <p:spPr bwMode="auto">
                  <a:xfrm>
                    <a:off x="4124196" y="4869530"/>
                    <a:ext cx="73152" cy="73152"/>
                  </a:xfrm>
                  <a:prstGeom prst="ellipse">
                    <a:avLst/>
                  </a:prstGeom>
                  <a:solidFill>
                    <a:srgbClr val="00206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2191746" y="485285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1097235" y="474340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1097234" y="485285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2191746" y="474340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1644491" y="474340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1644490" y="4852853"/>
                    <a:ext cx="496037" cy="91440"/>
                  </a:xfrm>
                  <a:prstGeom prst="rect">
                    <a:avLst/>
                  </a:prstGeom>
                  <a:solidFill>
                    <a:srgbClr val="007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2762997" y="4755146"/>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2762997" y="4789787"/>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2762997" y="4824428"/>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2762997" y="4859069"/>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2762997" y="4893710"/>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2762997" y="4928351"/>
                    <a:ext cx="1237013" cy="2094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5" name="Group 114"/>
                <p:cNvGrpSpPr/>
                <p:nvPr/>
              </p:nvGrpSpPr>
              <p:grpSpPr>
                <a:xfrm>
                  <a:off x="1884404" y="3127108"/>
                  <a:ext cx="1737360" cy="137160"/>
                  <a:chOff x="845547" y="4689072"/>
                  <a:chExt cx="3380509" cy="299262"/>
                </a:xfrm>
              </p:grpSpPr>
              <p:sp>
                <p:nvSpPr>
                  <p:cNvPr id="116" name="Rectangle 115"/>
                  <p:cNvSpPr/>
                  <p:nvPr/>
                </p:nvSpPr>
                <p:spPr bwMode="auto">
                  <a:xfrm>
                    <a:off x="845547" y="4689072"/>
                    <a:ext cx="3380509" cy="299262"/>
                  </a:xfrm>
                  <a:prstGeom prst="rect">
                    <a:avLst/>
                  </a:prstGeom>
                  <a:solidFill>
                    <a:srgbClr val="92D05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Rectangle 116"/>
                  <p:cNvSpPr/>
                  <p:nvPr/>
                </p:nvSpPr>
                <p:spPr bwMode="auto">
                  <a:xfrm>
                    <a:off x="845547" y="4689072"/>
                    <a:ext cx="130567" cy="299262"/>
                  </a:xfrm>
                  <a:prstGeom prst="rect">
                    <a:avLst/>
                  </a:prstGeom>
                  <a:solidFill>
                    <a:srgbClr val="8BCD43"/>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Rectangle 117"/>
                  <p:cNvSpPr/>
                  <p:nvPr/>
                </p:nvSpPr>
                <p:spPr bwMode="auto">
                  <a:xfrm>
                    <a:off x="4095489" y="4689072"/>
                    <a:ext cx="130567" cy="299262"/>
                  </a:xfrm>
                  <a:prstGeom prst="rect">
                    <a:avLst/>
                  </a:prstGeom>
                  <a:solidFill>
                    <a:srgbClr val="8BCD43"/>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Oval 118"/>
                  <p:cNvSpPr/>
                  <p:nvPr/>
                </p:nvSpPr>
                <p:spPr bwMode="auto">
                  <a:xfrm>
                    <a:off x="874254" y="474068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Oval 119"/>
                  <p:cNvSpPr/>
                  <p:nvPr/>
                </p:nvSpPr>
                <p:spPr bwMode="auto">
                  <a:xfrm>
                    <a:off x="874254" y="486953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Oval 120"/>
                  <p:cNvSpPr/>
                  <p:nvPr/>
                </p:nvSpPr>
                <p:spPr bwMode="auto">
                  <a:xfrm>
                    <a:off x="4124196" y="474068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Oval 121"/>
                  <p:cNvSpPr/>
                  <p:nvPr/>
                </p:nvSpPr>
                <p:spPr bwMode="auto">
                  <a:xfrm>
                    <a:off x="4124196" y="4869530"/>
                    <a:ext cx="73152" cy="73152"/>
                  </a:xfrm>
                  <a:prstGeom prst="ellipse">
                    <a:avLst/>
                  </a:prstGeom>
                  <a:solidFill>
                    <a:srgbClr val="006600"/>
                  </a:solidFill>
                  <a:ln>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2191746" y="485285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1097235" y="474340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5" name="Rectangle 124"/>
                  <p:cNvSpPr/>
                  <p:nvPr/>
                </p:nvSpPr>
                <p:spPr bwMode="auto">
                  <a:xfrm>
                    <a:off x="1097234" y="485285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2191746" y="474340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1644491" y="474340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1644490" y="4852853"/>
                    <a:ext cx="496037" cy="91440"/>
                  </a:xfrm>
                  <a:prstGeom prst="rect">
                    <a:avLst/>
                  </a:prstGeom>
                  <a:solidFill>
                    <a:srgbClr val="00B050"/>
                  </a:solidFill>
                  <a:ln>
                    <a:solidFill>
                      <a:srgbClr val="006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Rectangle 128"/>
                  <p:cNvSpPr/>
                  <p:nvPr/>
                </p:nvSpPr>
                <p:spPr bwMode="auto">
                  <a:xfrm>
                    <a:off x="2762997" y="4755146"/>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Rectangle 129"/>
                  <p:cNvSpPr/>
                  <p:nvPr/>
                </p:nvSpPr>
                <p:spPr bwMode="auto">
                  <a:xfrm>
                    <a:off x="2762997" y="4789787"/>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2762997" y="4824428"/>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2" name="Rectangle 131"/>
                  <p:cNvSpPr/>
                  <p:nvPr/>
                </p:nvSpPr>
                <p:spPr bwMode="auto">
                  <a:xfrm>
                    <a:off x="2762997" y="4859069"/>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3" name="Rectangle 132"/>
                  <p:cNvSpPr/>
                  <p:nvPr/>
                </p:nvSpPr>
                <p:spPr bwMode="auto">
                  <a:xfrm>
                    <a:off x="2762997" y="4893710"/>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2762997" y="4928351"/>
                    <a:ext cx="1237013" cy="20946"/>
                  </a:xfrm>
                  <a:prstGeom prst="rect">
                    <a:avLst/>
                  </a:prstGeom>
                  <a:solidFill>
                    <a:srgbClr val="006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5" name="Group 134"/>
                <p:cNvGrpSpPr/>
                <p:nvPr/>
              </p:nvGrpSpPr>
              <p:grpSpPr>
                <a:xfrm>
                  <a:off x="1884404" y="2838151"/>
                  <a:ext cx="1737360" cy="137160"/>
                  <a:chOff x="845547" y="4689072"/>
                  <a:chExt cx="3380509" cy="299262"/>
                </a:xfrm>
              </p:grpSpPr>
              <p:sp>
                <p:nvSpPr>
                  <p:cNvPr id="136" name="Rectangle 135"/>
                  <p:cNvSpPr/>
                  <p:nvPr/>
                </p:nvSpPr>
                <p:spPr bwMode="auto">
                  <a:xfrm>
                    <a:off x="845547" y="4689072"/>
                    <a:ext cx="3380509" cy="299262"/>
                  </a:xfrm>
                  <a:prstGeom prst="rect">
                    <a:avLst/>
                  </a:prstGeom>
                  <a:solidFill>
                    <a:srgbClr val="FF7C8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845547" y="4689072"/>
                    <a:ext cx="130567" cy="299262"/>
                  </a:xfrm>
                  <a:prstGeom prst="rect">
                    <a:avLst/>
                  </a:prstGeom>
                  <a:solidFill>
                    <a:srgbClr val="FF6569"/>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a:off x="4095489" y="4689072"/>
                    <a:ext cx="130567" cy="299262"/>
                  </a:xfrm>
                  <a:prstGeom prst="rect">
                    <a:avLst/>
                  </a:prstGeom>
                  <a:solidFill>
                    <a:srgbClr val="FF6569"/>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Oval 138"/>
                  <p:cNvSpPr/>
                  <p:nvPr/>
                </p:nvSpPr>
                <p:spPr bwMode="auto">
                  <a:xfrm>
                    <a:off x="874254" y="474068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Oval 139"/>
                  <p:cNvSpPr/>
                  <p:nvPr/>
                </p:nvSpPr>
                <p:spPr bwMode="auto">
                  <a:xfrm>
                    <a:off x="874254" y="486953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Oval 140"/>
                  <p:cNvSpPr/>
                  <p:nvPr/>
                </p:nvSpPr>
                <p:spPr bwMode="auto">
                  <a:xfrm>
                    <a:off x="4124196" y="474068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Oval 141"/>
                  <p:cNvSpPr/>
                  <p:nvPr/>
                </p:nvSpPr>
                <p:spPr bwMode="auto">
                  <a:xfrm>
                    <a:off x="4124196" y="4869530"/>
                    <a:ext cx="73152" cy="73152"/>
                  </a:xfrm>
                  <a:prstGeom prst="ellipse">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2191746" y="485285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1097235" y="474340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1097234" y="485285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2191746" y="474340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1644491" y="474340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1644490" y="4852853"/>
                    <a:ext cx="496037" cy="91440"/>
                  </a:xfrm>
                  <a:prstGeom prst="rect">
                    <a:avLst/>
                  </a:prstGeom>
                  <a:solidFill>
                    <a:srgbClr val="FF0000"/>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2762997" y="4755146"/>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2762997" y="4789787"/>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2762997" y="4824428"/>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2762997" y="4859069"/>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2762997" y="4893710"/>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2762997" y="4928351"/>
                    <a:ext cx="1237013" cy="20946"/>
                  </a:xfrm>
                  <a:prstGeom prst="rect">
                    <a:avLst/>
                  </a:prstGeom>
                  <a:solidFill>
                    <a:srgbClr val="C00000"/>
                  </a:solid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sp>
          <p:nvSpPr>
            <p:cNvPr id="346" name="TextBox 2"/>
            <p:cNvSpPr txBox="1"/>
            <p:nvPr/>
          </p:nvSpPr>
          <p:spPr>
            <a:xfrm>
              <a:off x="125108" y="4106874"/>
              <a:ext cx="2921180" cy="69249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300" dirty="0" smtClean="0">
                  <a:latin typeface="Segoe UI Light" pitchFamily="34" charset="0"/>
                  <a:cs typeface="Shonar Bangla" pitchFamily="34" charset="0"/>
                </a:rPr>
                <a:t>Windows Server* 2003</a:t>
              </a:r>
            </a:p>
            <a:p>
              <a:pPr algn="ctr"/>
              <a:r>
                <a:rPr lang="en-US" sz="1300" dirty="0" smtClean="0">
                  <a:latin typeface="Segoe UI Light" pitchFamily="34" charset="0"/>
                  <a:cs typeface="Shonar Bangla" pitchFamily="34" charset="0"/>
                </a:rPr>
                <a:t>Intel</a:t>
              </a:r>
              <a:r>
                <a:rPr lang="en-US" sz="1400" baseline="30000" dirty="0" smtClean="0">
                  <a:latin typeface="Segoe UI Light" pitchFamily="34" charset="0"/>
                  <a:cs typeface="Shonar Bangla" pitchFamily="34" charset="0"/>
                </a:rPr>
                <a:t>®</a:t>
              </a:r>
              <a:r>
                <a:rPr lang="en-US" sz="1300" dirty="0" smtClean="0">
                  <a:latin typeface="Segoe UI Light" pitchFamily="34" charset="0"/>
                  <a:cs typeface="Shonar Bangla" pitchFamily="34" charset="0"/>
                </a:rPr>
                <a:t> Xeon</a:t>
              </a:r>
              <a:r>
                <a:rPr lang="en-US" sz="1400" baseline="30000" dirty="0" smtClean="0">
                  <a:latin typeface="Segoe UI Light" pitchFamily="34" charset="0"/>
                  <a:cs typeface="Shonar Bangla" pitchFamily="34" charset="0"/>
                </a:rPr>
                <a:t>®</a:t>
              </a:r>
              <a:r>
                <a:rPr lang="en-US" sz="1300" dirty="0" smtClean="0">
                  <a:latin typeface="Segoe UI Light" pitchFamily="34" charset="0"/>
                  <a:cs typeface="Shonar Bangla" pitchFamily="34" charset="0"/>
                </a:rPr>
                <a:t> processor </a:t>
              </a:r>
              <a:br>
                <a:rPr lang="en-US" sz="1300" dirty="0" smtClean="0">
                  <a:latin typeface="Segoe UI Light" pitchFamily="34" charset="0"/>
                  <a:cs typeface="Shonar Bangla" pitchFamily="34" charset="0"/>
                </a:rPr>
              </a:br>
              <a:r>
                <a:rPr lang="en-US" sz="1300" dirty="0" smtClean="0">
                  <a:latin typeface="Segoe UI Light" pitchFamily="34" charset="0"/>
                  <a:cs typeface="Shonar Bangla" pitchFamily="34" charset="0"/>
                </a:rPr>
                <a:t>(Single-core)</a:t>
              </a:r>
            </a:p>
          </p:txBody>
        </p:sp>
        <p:sp>
          <p:nvSpPr>
            <p:cNvPr id="351" name="TextBox 350"/>
            <p:cNvSpPr txBox="1"/>
            <p:nvPr/>
          </p:nvSpPr>
          <p:spPr>
            <a:xfrm>
              <a:off x="477917" y="3660437"/>
              <a:ext cx="2304288" cy="369332"/>
            </a:xfrm>
            <a:prstGeom prst="rect">
              <a:avLst/>
            </a:prstGeom>
            <a:noFill/>
          </p:spPr>
          <p:txBody>
            <a:bodyPr wrap="square" rtlCol="0">
              <a:spAutoFit/>
            </a:bodyPr>
            <a:lstStyle/>
            <a:p>
              <a:pPr algn="ctr"/>
              <a:r>
                <a:rPr lang="en-US" dirty="0" smtClean="0">
                  <a:latin typeface="Segoe UI" pitchFamily="34" charset="0"/>
                  <a:ea typeface="Segoe UI" pitchFamily="34" charset="0"/>
                  <a:cs typeface="Segoe UI" pitchFamily="34" charset="0"/>
                </a:rPr>
                <a:t>10 years ago</a:t>
              </a:r>
            </a:p>
          </p:txBody>
        </p:sp>
      </p:grpSp>
      <p:grpSp>
        <p:nvGrpSpPr>
          <p:cNvPr id="8" name="Group 7"/>
          <p:cNvGrpSpPr/>
          <p:nvPr/>
        </p:nvGrpSpPr>
        <p:grpSpPr>
          <a:xfrm>
            <a:off x="2656312" y="916370"/>
            <a:ext cx="3019404" cy="3882837"/>
            <a:chOff x="2671139" y="916370"/>
            <a:chExt cx="3019404" cy="3882837"/>
          </a:xfrm>
        </p:grpSpPr>
        <p:grpSp>
          <p:nvGrpSpPr>
            <p:cNvPr id="50" name="Group 49"/>
            <p:cNvGrpSpPr/>
            <p:nvPr/>
          </p:nvGrpSpPr>
          <p:grpSpPr>
            <a:xfrm>
              <a:off x="3075941" y="916370"/>
              <a:ext cx="2209800" cy="2058317"/>
              <a:chOff x="4540633" y="908842"/>
              <a:chExt cx="2209800" cy="2058317"/>
            </a:xfrm>
          </p:grpSpPr>
          <p:sp>
            <p:nvSpPr>
              <p:cNvPr id="20" name="Rectangle 19"/>
              <p:cNvSpPr/>
              <p:nvPr/>
            </p:nvSpPr>
            <p:spPr>
              <a:xfrm>
                <a:off x="4540633" y="908842"/>
                <a:ext cx="2209800" cy="646323"/>
              </a:xfrm>
              <a:prstGeom prst="rect">
                <a:avLst/>
              </a:prstGeom>
            </p:spPr>
            <p:txBody>
              <a:bodyPr wrap="square" lIns="91432" tIns="45716" rIns="91432" bIns="45716">
                <a:spAutoFit/>
              </a:bodyPr>
              <a:lstStyle/>
              <a:p>
                <a:pPr algn="ctr" defTabSz="914222" eaLnBrk="0" hangingPunct="0">
                  <a:lnSpc>
                    <a:spcPct val="90000"/>
                  </a:lnSpc>
                  <a:defRPr/>
                </a:pPr>
                <a:r>
                  <a:rPr lang="en-US" sz="2000" kern="0" dirty="0">
                    <a:gradFill>
                      <a:gsLst>
                        <a:gs pos="26000">
                          <a:srgbClr val="FFFFFF"/>
                        </a:gs>
                        <a:gs pos="97000">
                          <a:srgbClr val="FFFFFF"/>
                        </a:gs>
                      </a:gsLst>
                      <a:lin ang="16200000" scaled="0"/>
                    </a:gradFill>
                    <a:latin typeface="Segoe UI" pitchFamily="34" charset="0"/>
                    <a:ea typeface="Segoe UI" pitchFamily="34" charset="0"/>
                    <a:cs typeface="Segoe UI" pitchFamily="34" charset="0"/>
                  </a:rPr>
                  <a:t>Server </a:t>
                </a:r>
                <a:r>
                  <a:rPr lang="en-US" sz="2000" kern="0" dirty="0" smtClean="0">
                    <a:gradFill>
                      <a:gsLst>
                        <a:gs pos="26000">
                          <a:srgbClr val="FFFFFF"/>
                        </a:gs>
                        <a:gs pos="97000">
                          <a:srgbClr val="FFFFFF"/>
                        </a:gs>
                      </a:gsLst>
                      <a:lin ang="16200000" scaled="0"/>
                    </a:gradFill>
                    <a:latin typeface="Segoe UI" pitchFamily="34" charset="0"/>
                    <a:ea typeface="Segoe UI" pitchFamily="34" charset="0"/>
                    <a:cs typeface="Segoe UI" pitchFamily="34" charset="0"/>
                  </a:rPr>
                  <a:t>Virtualization</a:t>
                </a:r>
                <a:endParaRPr lang="en-US" sz="2000" kern="0" dirty="0">
                  <a:gradFill>
                    <a:gsLst>
                      <a:gs pos="26000">
                        <a:srgbClr val="FFFFFF"/>
                      </a:gs>
                      <a:gs pos="97000">
                        <a:srgbClr val="FFFFFF"/>
                      </a:gs>
                    </a:gsLst>
                    <a:lin ang="16200000" scaled="0"/>
                  </a:gradFill>
                  <a:latin typeface="Segoe UI" pitchFamily="34" charset="0"/>
                  <a:ea typeface="Segoe UI" pitchFamily="34" charset="0"/>
                  <a:cs typeface="Segoe UI" pitchFamily="34" charset="0"/>
                </a:endParaRPr>
              </a:p>
            </p:txBody>
          </p:sp>
          <p:grpSp>
            <p:nvGrpSpPr>
              <p:cNvPr id="44" name="Group 43"/>
              <p:cNvGrpSpPr/>
              <p:nvPr/>
            </p:nvGrpSpPr>
            <p:grpSpPr>
              <a:xfrm>
                <a:off x="4776853" y="2464938"/>
                <a:ext cx="1737360" cy="502221"/>
                <a:chOff x="4746185" y="2464938"/>
                <a:chExt cx="1737360" cy="502221"/>
              </a:xfrm>
            </p:grpSpPr>
            <p:grpSp>
              <p:nvGrpSpPr>
                <p:cNvPr id="215" name="Group 214"/>
                <p:cNvGrpSpPr/>
                <p:nvPr/>
              </p:nvGrpSpPr>
              <p:grpSpPr>
                <a:xfrm>
                  <a:off x="4746185" y="2829999"/>
                  <a:ext cx="1737360" cy="137160"/>
                  <a:chOff x="845547" y="4689072"/>
                  <a:chExt cx="3380509" cy="299262"/>
                </a:xfrm>
              </p:grpSpPr>
              <p:sp>
                <p:nvSpPr>
                  <p:cNvPr id="216" name="Rectangle 215"/>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217"/>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Oval 218"/>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Oval 219"/>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Oval 220"/>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Oval 221"/>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 name="Rounded Rectangle 4"/>
                <p:cNvSpPr/>
                <p:nvPr/>
              </p:nvSpPr>
              <p:spPr bwMode="auto">
                <a:xfrm>
                  <a:off x="5394359" y="2464938"/>
                  <a:ext cx="435042" cy="339260"/>
                </a:xfrm>
                <a:prstGeom prst="roundRect">
                  <a:avLst/>
                </a:prstGeom>
                <a:solidFill>
                  <a:srgbClr val="5DC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336" name="Rounded Rectangle 335"/>
                <p:cNvSpPr/>
                <p:nvPr/>
              </p:nvSpPr>
              <p:spPr bwMode="auto">
                <a:xfrm>
                  <a:off x="4925409" y="2464938"/>
                  <a:ext cx="435042" cy="339260"/>
                </a:xfrm>
                <a:prstGeom prst="round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337" name="Rounded Rectangle 336"/>
                <p:cNvSpPr/>
                <p:nvPr/>
              </p:nvSpPr>
              <p:spPr bwMode="auto">
                <a:xfrm>
                  <a:off x="5863309" y="2464938"/>
                  <a:ext cx="435042" cy="33926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grpSp>
        </p:grpSp>
        <p:sp>
          <p:nvSpPr>
            <p:cNvPr id="347" name="TextBox 10"/>
            <p:cNvSpPr txBox="1"/>
            <p:nvPr/>
          </p:nvSpPr>
          <p:spPr>
            <a:xfrm>
              <a:off x="2671139" y="4106710"/>
              <a:ext cx="3019404" cy="69249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300" dirty="0" smtClean="0">
                  <a:latin typeface="Segoe UI Light" pitchFamily="34" charset="0"/>
                </a:rPr>
                <a:t>Windows Server 2008</a:t>
              </a:r>
            </a:p>
            <a:p>
              <a:pPr algn="ctr"/>
              <a:r>
                <a:rPr lang="en-US" sz="1300" dirty="0" smtClean="0">
                  <a:latin typeface="Segoe UI Light" pitchFamily="34" charset="0"/>
                </a:rPr>
                <a:t>Intel Xeon processor </a:t>
              </a:r>
              <a:br>
                <a:rPr lang="en-US" sz="1300" dirty="0" smtClean="0">
                  <a:latin typeface="Segoe UI Light" pitchFamily="34" charset="0"/>
                </a:rPr>
              </a:br>
              <a:r>
                <a:rPr lang="en-US" sz="1300" dirty="0" smtClean="0">
                  <a:latin typeface="Segoe UI Light" pitchFamily="34" charset="0"/>
                </a:rPr>
                <a:t>(Quad-core)</a:t>
              </a:r>
            </a:p>
          </p:txBody>
        </p:sp>
        <p:sp>
          <p:nvSpPr>
            <p:cNvPr id="352" name="TextBox 351"/>
            <p:cNvSpPr txBox="1"/>
            <p:nvPr/>
          </p:nvSpPr>
          <p:spPr>
            <a:xfrm>
              <a:off x="3028697" y="3653122"/>
              <a:ext cx="2304288" cy="369332"/>
            </a:xfrm>
            <a:prstGeom prst="rect">
              <a:avLst/>
            </a:prstGeom>
            <a:noFill/>
          </p:spPr>
          <p:txBody>
            <a:bodyPr wrap="square" rtlCol="0">
              <a:spAutoFit/>
            </a:bodyPr>
            <a:lstStyle/>
            <a:p>
              <a:pPr algn="ctr"/>
              <a:r>
                <a:rPr lang="en-US" dirty="0" smtClean="0">
                  <a:latin typeface="Segoe UI" pitchFamily="34" charset="0"/>
                  <a:ea typeface="Segoe UI" pitchFamily="34" charset="0"/>
                  <a:cs typeface="Segoe UI" pitchFamily="34" charset="0"/>
                </a:rPr>
                <a:t>5 years ago</a:t>
              </a:r>
            </a:p>
          </p:txBody>
        </p:sp>
      </p:grpSp>
      <p:grpSp>
        <p:nvGrpSpPr>
          <p:cNvPr id="10" name="Group 9"/>
          <p:cNvGrpSpPr/>
          <p:nvPr/>
        </p:nvGrpSpPr>
        <p:grpSpPr>
          <a:xfrm>
            <a:off x="5034695" y="916370"/>
            <a:ext cx="2897680" cy="3901377"/>
            <a:chOff x="5282809" y="916370"/>
            <a:chExt cx="2897680" cy="3901377"/>
          </a:xfrm>
        </p:grpSpPr>
        <p:grpSp>
          <p:nvGrpSpPr>
            <p:cNvPr id="1024" name="Group 1023"/>
            <p:cNvGrpSpPr/>
            <p:nvPr/>
          </p:nvGrpSpPr>
          <p:grpSpPr>
            <a:xfrm>
              <a:off x="5282809" y="916370"/>
              <a:ext cx="2897680" cy="2340883"/>
              <a:chOff x="6329677" y="914031"/>
              <a:chExt cx="2897680" cy="2340883"/>
            </a:xfrm>
          </p:grpSpPr>
          <p:sp>
            <p:nvSpPr>
              <p:cNvPr id="51" name="Rectangle 50"/>
              <p:cNvSpPr/>
              <p:nvPr/>
            </p:nvSpPr>
            <p:spPr>
              <a:xfrm>
                <a:off x="6329677" y="914031"/>
                <a:ext cx="2897680" cy="369324"/>
              </a:xfrm>
              <a:prstGeom prst="rect">
                <a:avLst/>
              </a:prstGeom>
            </p:spPr>
            <p:txBody>
              <a:bodyPr wrap="square" lIns="91432" tIns="45716" rIns="91432" bIns="45716">
                <a:spAutoFit/>
              </a:bodyPr>
              <a:lstStyle/>
              <a:p>
                <a:pPr algn="ctr" defTabSz="914222" eaLnBrk="0" hangingPunct="0">
                  <a:lnSpc>
                    <a:spcPct val="90000"/>
                  </a:lnSpc>
                  <a:defRPr/>
                </a:pPr>
                <a:r>
                  <a:rPr lang="en-US" sz="2000" kern="0" dirty="0" smtClean="0">
                    <a:latin typeface="Segoe UI" pitchFamily="34" charset="0"/>
                    <a:ea typeface="Segoe UI" pitchFamily="34" charset="0"/>
                    <a:cs typeface="Segoe UI" pitchFamily="34" charset="0"/>
                  </a:rPr>
                  <a:t>Cloud</a:t>
                </a:r>
              </a:p>
            </p:txBody>
          </p:sp>
          <p:grpSp>
            <p:nvGrpSpPr>
              <p:cNvPr id="39" name="Group 38"/>
              <p:cNvGrpSpPr/>
              <p:nvPr/>
            </p:nvGrpSpPr>
            <p:grpSpPr>
              <a:xfrm>
                <a:off x="6693920" y="1710425"/>
                <a:ext cx="1951399" cy="1544489"/>
                <a:chOff x="6697644" y="1710425"/>
                <a:chExt cx="1951399" cy="1544489"/>
              </a:xfrm>
            </p:grpSpPr>
            <p:pic>
              <p:nvPicPr>
                <p:cNvPr id="60" name="Picture 4" descr="D:\DVD_ART34\Artwork_Imagery\Icons - Illustrations\Internet Clouds web\cloud 2.png"/>
                <p:cNvPicPr>
                  <a:picLocks noChangeAspect="1" noChangeArrowheads="1"/>
                </p:cNvPicPr>
                <p:nvPr/>
              </p:nvPicPr>
              <p:blipFill>
                <a:blip r:embed="rId4" cstate="screen">
                  <a:extLst>
                    <a:ext uri="{28A0092B-C50C-407E-A947-70E740481C1C}">
                      <a14:useLocalDpi xmlns:a14="http://schemas.microsoft.com/office/drawing/2010/main"/>
                    </a:ext>
                  </a:extLst>
                </a:blip>
                <a:srcRect r="6662"/>
                <a:stretch>
                  <a:fillRect/>
                </a:stretch>
              </p:blipFill>
              <p:spPr bwMode="auto">
                <a:xfrm>
                  <a:off x="6697644" y="1710425"/>
                  <a:ext cx="1936750" cy="1044504"/>
                </a:xfrm>
                <a:prstGeom prst="rect">
                  <a:avLst/>
                </a:prstGeom>
                <a:noFill/>
                <a:ln w="9525">
                  <a:noFill/>
                  <a:miter lim="800000"/>
                  <a:headEnd/>
                  <a:tailEnd/>
                </a:ln>
              </p:spPr>
            </p:pic>
            <p:pic>
              <p:nvPicPr>
                <p:cNvPr id="8194"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425292" y="2120716"/>
                  <a:ext cx="741927" cy="18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5" name="Group 274"/>
                <p:cNvGrpSpPr/>
                <p:nvPr/>
              </p:nvGrpSpPr>
              <p:grpSpPr>
                <a:xfrm>
                  <a:off x="6911683" y="2827130"/>
                  <a:ext cx="1737360" cy="427784"/>
                  <a:chOff x="4420137" y="2854900"/>
                  <a:chExt cx="1737360" cy="427784"/>
                </a:xfrm>
              </p:grpSpPr>
              <p:grpSp>
                <p:nvGrpSpPr>
                  <p:cNvPr id="276" name="Group 275"/>
                  <p:cNvGrpSpPr/>
                  <p:nvPr/>
                </p:nvGrpSpPr>
                <p:grpSpPr>
                  <a:xfrm>
                    <a:off x="4420137" y="2854900"/>
                    <a:ext cx="1737360" cy="137160"/>
                    <a:chOff x="845547" y="4689072"/>
                    <a:chExt cx="3380509" cy="299262"/>
                  </a:xfrm>
                </p:grpSpPr>
                <p:sp>
                  <p:nvSpPr>
                    <p:cNvPr id="317" name="Rectangle 316"/>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8" name="Rectangle 317"/>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9" name="Rectangle 318"/>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0" name="Oval 319"/>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Oval 320"/>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Oval 321"/>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Oval 322"/>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Rectangle 323"/>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5" name="Rectangle 324"/>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Rectangle 325"/>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2" name="Rectangle 331"/>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3" name="Rectangle 332"/>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4" name="Rectangle 333"/>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5" name="Rectangle 334"/>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7" name="Group 276"/>
                  <p:cNvGrpSpPr/>
                  <p:nvPr/>
                </p:nvGrpSpPr>
                <p:grpSpPr>
                  <a:xfrm>
                    <a:off x="4420137" y="3000212"/>
                    <a:ext cx="1737360" cy="137160"/>
                    <a:chOff x="845547" y="4689072"/>
                    <a:chExt cx="3380509" cy="299262"/>
                  </a:xfrm>
                </p:grpSpPr>
                <p:sp>
                  <p:nvSpPr>
                    <p:cNvPr id="298" name="Rectangle 297"/>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9" name="Rectangle 298"/>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0" name="Rectangle 299"/>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Oval 300"/>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Oval 301"/>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3" name="Oval 302"/>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Oval 303"/>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5" name="Rectangle 304"/>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6" name="Rectangle 305"/>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8" name="Rectangle 307"/>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0" name="Rectangle 309"/>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2" name="Rectangle 311"/>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3" name="Rectangle 312"/>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6" name="Rectangle 315"/>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8" name="Group 277"/>
                  <p:cNvGrpSpPr/>
                  <p:nvPr/>
                </p:nvGrpSpPr>
                <p:grpSpPr>
                  <a:xfrm>
                    <a:off x="4420137" y="3145524"/>
                    <a:ext cx="1737360" cy="137160"/>
                    <a:chOff x="845547" y="4689072"/>
                    <a:chExt cx="3380509" cy="299262"/>
                  </a:xfrm>
                </p:grpSpPr>
                <p:sp>
                  <p:nvSpPr>
                    <p:cNvPr id="279" name="Rectangle 278"/>
                    <p:cNvSpPr/>
                    <p:nvPr/>
                  </p:nvSpPr>
                  <p:spPr bwMode="auto">
                    <a:xfrm>
                      <a:off x="845547" y="4689072"/>
                      <a:ext cx="3380509" cy="299262"/>
                    </a:xfrm>
                    <a:prstGeom prst="rect">
                      <a:avLst/>
                    </a:prstGeom>
                    <a:solidFill>
                      <a:srgbClr val="C0C0C0"/>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845547"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4095489" y="4689072"/>
                      <a:ext cx="130567" cy="299262"/>
                    </a:xfrm>
                    <a:prstGeom prst="rect">
                      <a:avLst/>
                    </a:prstGeom>
                    <a:solidFill>
                      <a:srgbClr val="BABABA"/>
                    </a:solidFill>
                    <a:ln>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Oval 281"/>
                    <p:cNvSpPr/>
                    <p:nvPr/>
                  </p:nvSpPr>
                  <p:spPr bwMode="auto">
                    <a:xfrm>
                      <a:off x="874254"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Oval 282"/>
                    <p:cNvSpPr/>
                    <p:nvPr/>
                  </p:nvSpPr>
                  <p:spPr bwMode="auto">
                    <a:xfrm>
                      <a:off x="874254"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Oval 283"/>
                    <p:cNvSpPr/>
                    <p:nvPr/>
                  </p:nvSpPr>
                  <p:spPr bwMode="auto">
                    <a:xfrm>
                      <a:off x="4124196" y="474068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Oval 284"/>
                    <p:cNvSpPr/>
                    <p:nvPr/>
                  </p:nvSpPr>
                  <p:spPr bwMode="auto">
                    <a:xfrm>
                      <a:off x="4124196" y="4869530"/>
                      <a:ext cx="73152" cy="73152"/>
                    </a:xfrm>
                    <a:prstGeom prst="ellipse">
                      <a:avLst/>
                    </a:prstGeom>
                    <a:solidFill>
                      <a:srgbClr val="4D4D4D"/>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2191746"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1097235"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1097234"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2191746"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1644491" y="474340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1644490" y="4852853"/>
                      <a:ext cx="496037" cy="91440"/>
                    </a:xfrm>
                    <a:prstGeom prst="rect">
                      <a:avLst/>
                    </a:prstGeom>
                    <a:solidFill>
                      <a:srgbClr val="808080"/>
                    </a:solidFill>
                    <a:ln>
                      <a:solidFill>
                        <a:srgbClr val="11111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2762997" y="4755146"/>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3" name="Rectangle 292"/>
                    <p:cNvSpPr/>
                    <p:nvPr/>
                  </p:nvSpPr>
                  <p:spPr bwMode="auto">
                    <a:xfrm>
                      <a:off x="2762997" y="4789787"/>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2762997" y="4824428"/>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2762997" y="4859069"/>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Rectangle 295"/>
                    <p:cNvSpPr/>
                    <p:nvPr/>
                  </p:nvSpPr>
                  <p:spPr bwMode="auto">
                    <a:xfrm>
                      <a:off x="2762997" y="4893710"/>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7" name="Rectangle 296"/>
                    <p:cNvSpPr/>
                    <p:nvPr/>
                  </p:nvSpPr>
                  <p:spPr bwMode="auto">
                    <a:xfrm>
                      <a:off x="2762997" y="4928351"/>
                      <a:ext cx="1237013" cy="2094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7" name="Group 6"/>
                <p:cNvGrpSpPr/>
                <p:nvPr/>
              </p:nvGrpSpPr>
              <p:grpSpPr>
                <a:xfrm>
                  <a:off x="7410017" y="1881948"/>
                  <a:ext cx="805607" cy="210654"/>
                  <a:chOff x="6857322" y="1874628"/>
                  <a:chExt cx="1297438" cy="308419"/>
                </a:xfrm>
              </p:grpSpPr>
              <p:sp>
                <p:nvSpPr>
                  <p:cNvPr id="341" name="Rounded Rectangle 340"/>
                  <p:cNvSpPr/>
                  <p:nvPr/>
                </p:nvSpPr>
                <p:spPr bwMode="auto">
                  <a:xfrm>
                    <a:off x="7326272" y="1874628"/>
                    <a:ext cx="359538" cy="308419"/>
                  </a:xfrm>
                  <a:prstGeom prst="roundRect">
                    <a:avLst/>
                  </a:prstGeom>
                  <a:solidFill>
                    <a:srgbClr val="5DC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7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342" name="Rounded Rectangle 341"/>
                  <p:cNvSpPr/>
                  <p:nvPr/>
                </p:nvSpPr>
                <p:spPr bwMode="auto">
                  <a:xfrm>
                    <a:off x="6857322" y="1874628"/>
                    <a:ext cx="359538" cy="308419"/>
                  </a:xfrm>
                  <a:prstGeom prst="round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7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343" name="Rounded Rectangle 342"/>
                  <p:cNvSpPr/>
                  <p:nvPr/>
                </p:nvSpPr>
                <p:spPr bwMode="auto">
                  <a:xfrm>
                    <a:off x="7795222" y="1874628"/>
                    <a:ext cx="359538" cy="308419"/>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700" dirty="0" smtClean="0">
                        <a:gradFill>
                          <a:gsLst>
                            <a:gs pos="0">
                              <a:srgbClr val="FFFFFF"/>
                            </a:gs>
                            <a:gs pos="100000">
                              <a:srgbClr val="FFFFFF"/>
                            </a:gs>
                          </a:gsLst>
                          <a:lin ang="5400000" scaled="0"/>
                        </a:gradFill>
                        <a:ea typeface="Segoe UI" pitchFamily="34" charset="0"/>
                        <a:cs typeface="Segoe UI" pitchFamily="34" charset="0"/>
                      </a:rPr>
                      <a:t>VM</a:t>
                    </a:r>
                  </a:p>
                </p:txBody>
              </p:sp>
            </p:grpSp>
            <p:sp>
              <p:nvSpPr>
                <p:cNvPr id="338" name="Rounded Rectangle 337"/>
                <p:cNvSpPr/>
                <p:nvPr/>
              </p:nvSpPr>
              <p:spPr bwMode="auto">
                <a:xfrm>
                  <a:off x="7586286" y="2447708"/>
                  <a:ext cx="435042" cy="339260"/>
                </a:xfrm>
                <a:prstGeom prst="roundRect">
                  <a:avLst/>
                </a:prstGeom>
                <a:solidFill>
                  <a:srgbClr val="5DC9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339" name="Rounded Rectangle 338"/>
                <p:cNvSpPr/>
                <p:nvPr/>
              </p:nvSpPr>
              <p:spPr bwMode="auto">
                <a:xfrm>
                  <a:off x="7117336" y="2447708"/>
                  <a:ext cx="435042" cy="339260"/>
                </a:xfrm>
                <a:prstGeom prst="round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sp>
              <p:nvSpPr>
                <p:cNvPr id="340" name="Rounded Rectangle 339"/>
                <p:cNvSpPr/>
                <p:nvPr/>
              </p:nvSpPr>
              <p:spPr bwMode="auto">
                <a:xfrm>
                  <a:off x="8055236" y="2447708"/>
                  <a:ext cx="435042" cy="33926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VM</a:t>
                  </a:r>
                </a:p>
              </p:txBody>
            </p:sp>
          </p:grpSp>
        </p:grpSp>
        <p:sp>
          <p:nvSpPr>
            <p:cNvPr id="348" name="TextBox 11"/>
            <p:cNvSpPr txBox="1"/>
            <p:nvPr/>
          </p:nvSpPr>
          <p:spPr>
            <a:xfrm>
              <a:off x="5533855" y="4109861"/>
              <a:ext cx="2646634" cy="70788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300" dirty="0" smtClean="0">
                  <a:latin typeface="Segoe UI Light" pitchFamily="34" charset="0"/>
                </a:rPr>
                <a:t>Windows Server 2012</a:t>
              </a:r>
            </a:p>
            <a:p>
              <a:pPr algn="ctr"/>
              <a:r>
                <a:rPr lang="en-US" sz="1300" dirty="0" smtClean="0">
                  <a:latin typeface="Segoe UI Light" pitchFamily="34" charset="0"/>
                </a:rPr>
                <a:t>Intel Xeon processor </a:t>
              </a:r>
              <a:br>
                <a:rPr lang="en-US" sz="1300" dirty="0" smtClean="0">
                  <a:latin typeface="Segoe UI Light" pitchFamily="34" charset="0"/>
                </a:rPr>
              </a:br>
              <a:r>
                <a:rPr lang="en-US" sz="1300" dirty="0" smtClean="0">
                  <a:latin typeface="Segoe UI Light" pitchFamily="34" charset="0"/>
                </a:rPr>
                <a:t>(</a:t>
              </a:r>
              <a:r>
                <a:rPr lang="en-US" sz="1400" dirty="0">
                  <a:latin typeface="Segoe UI Light" pitchFamily="34" charset="0"/>
                </a:rPr>
                <a:t>8 plus-core</a:t>
              </a:r>
              <a:r>
                <a:rPr lang="en-US" sz="1300" dirty="0" smtClean="0">
                  <a:latin typeface="Segoe UI Light" pitchFamily="34" charset="0"/>
                </a:rPr>
                <a:t>)</a:t>
              </a:r>
              <a:endParaRPr lang="en-US" sz="1300" dirty="0">
                <a:latin typeface="Segoe UI Light" pitchFamily="34" charset="0"/>
              </a:endParaRPr>
            </a:p>
          </p:txBody>
        </p:sp>
        <p:sp>
          <p:nvSpPr>
            <p:cNvPr id="353" name="TextBox 352"/>
            <p:cNvSpPr txBox="1"/>
            <p:nvPr/>
          </p:nvSpPr>
          <p:spPr>
            <a:xfrm>
              <a:off x="5705028" y="3643735"/>
              <a:ext cx="2304288" cy="369332"/>
            </a:xfrm>
            <a:prstGeom prst="rect">
              <a:avLst/>
            </a:prstGeom>
            <a:noFill/>
          </p:spPr>
          <p:txBody>
            <a:bodyPr wrap="square" rtlCol="0">
              <a:spAutoFit/>
            </a:bodyPr>
            <a:lstStyle/>
            <a:p>
              <a:pPr algn="ctr"/>
              <a:r>
                <a:rPr lang="en-US" dirty="0" smtClean="0">
                  <a:latin typeface="Segoe UI" pitchFamily="34" charset="0"/>
                  <a:ea typeface="Segoe UI" pitchFamily="34" charset="0"/>
                  <a:cs typeface="Segoe UI" pitchFamily="34" charset="0"/>
                </a:rPr>
                <a:t>Today</a:t>
              </a:r>
            </a:p>
          </p:txBody>
        </p:sp>
      </p:grpSp>
    </p:spTree>
    <p:extLst>
      <p:ext uri="{BB962C8B-B14F-4D97-AF65-F5344CB8AC3E}">
        <p14:creationId xmlns:p14="http://schemas.microsoft.com/office/powerpoint/2010/main" val="290953990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01695" y="893076"/>
            <a:ext cx="8740376" cy="403212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389436" y="1085850"/>
            <a:ext cx="8363938" cy="2967311"/>
          </a:xfrm>
        </p:spPr>
        <p:txBody>
          <a:bodyPr/>
          <a:lstStyle/>
          <a:p>
            <a:pPr marL="74696" indent="0">
              <a:spcBef>
                <a:spcPts val="2400"/>
              </a:spcBef>
              <a:buNone/>
            </a:pPr>
            <a:r>
              <a:rPr lang="en-US" sz="3200" dirty="0" smtClean="0"/>
              <a:t>Network </a:t>
            </a:r>
            <a:r>
              <a:rPr lang="en-US" sz="3200" dirty="0"/>
              <a:t>Virtualization is deployable </a:t>
            </a:r>
            <a:r>
              <a:rPr lang="en-US" sz="3200" dirty="0" smtClean="0"/>
              <a:t>today </a:t>
            </a:r>
            <a:endParaRPr lang="en-US" sz="3200" dirty="0"/>
          </a:p>
          <a:p>
            <a:pPr marL="74696" indent="0">
              <a:spcBef>
                <a:spcPts val="2400"/>
              </a:spcBef>
              <a:buNone/>
            </a:pPr>
            <a:r>
              <a:rPr lang="en-US" sz="3200" dirty="0"/>
              <a:t>Network Virtualization revolutionizes </a:t>
            </a:r>
            <a:r>
              <a:rPr lang="en-US" sz="3200" dirty="0" smtClean="0"/>
              <a:t/>
            </a:r>
            <a:br>
              <a:rPr lang="en-US" sz="3200" dirty="0" smtClean="0"/>
            </a:br>
            <a:r>
              <a:rPr lang="en-US" sz="3200" dirty="0" smtClean="0"/>
              <a:t>multi-tenant </a:t>
            </a:r>
            <a:r>
              <a:rPr lang="en-US" sz="3200" dirty="0"/>
              <a:t>clouds (private, hybrid, public)</a:t>
            </a:r>
          </a:p>
          <a:p>
            <a:pPr marL="74696" indent="0">
              <a:spcBef>
                <a:spcPts val="2400"/>
              </a:spcBef>
              <a:buNone/>
            </a:pPr>
            <a:r>
              <a:rPr lang="en-US" sz="3200" dirty="0"/>
              <a:t>Software Defined </a:t>
            </a:r>
            <a:r>
              <a:rPr lang="en-US" sz="3200" dirty="0" smtClean="0"/>
              <a:t>Networking brings datacenter flexibility, control, </a:t>
            </a:r>
            <a:r>
              <a:rPr lang="en-US" sz="3200" dirty="0"/>
              <a:t>and </a:t>
            </a:r>
            <a:r>
              <a:rPr lang="en-US" sz="3200" dirty="0" smtClean="0"/>
              <a:t>automation</a:t>
            </a:r>
            <a:endParaRPr lang="en-US" sz="3200" dirty="0"/>
          </a:p>
        </p:txBody>
      </p:sp>
    </p:spTree>
    <p:extLst>
      <p:ext uri="{BB962C8B-B14F-4D97-AF65-F5344CB8AC3E}">
        <p14:creationId xmlns:p14="http://schemas.microsoft.com/office/powerpoint/2010/main" val="126183743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01695" y="920372"/>
            <a:ext cx="8740376" cy="4032124"/>
          </a:xfrm>
          <a:prstGeom prst="rect">
            <a:avLst/>
          </a:prstGeom>
          <a:solidFill>
            <a:srgbClr val="005DA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273273" y="944666"/>
            <a:ext cx="8668799" cy="434548"/>
          </a:xfrm>
          <a:prstGeom prst="rect">
            <a:avLst/>
          </a:prstGeom>
        </p:spPr>
        <p:txBody>
          <a:bodyPr wrap="square" lIns="67227" tIns="33613" rIns="67227" bIns="33613">
            <a:spAutoFit/>
          </a:bodyPr>
          <a:lstStyle/>
          <a:p>
            <a:pPr marL="420167" indent="-420167">
              <a:lnSpc>
                <a:spcPct val="90000"/>
              </a:lnSpc>
              <a:spcBef>
                <a:spcPct val="20000"/>
              </a:spcBef>
              <a:buSzPct val="105000"/>
              <a:buBlip>
                <a:blip r:embed="rId3"/>
              </a:buBlip>
            </a:pPr>
            <a:r>
              <a:rPr lang="en-US" sz="2600" dirty="0">
                <a:gradFill>
                  <a:gsLst>
                    <a:gs pos="1250">
                      <a:schemeClr val="tx1"/>
                    </a:gs>
                    <a:gs pos="100000">
                      <a:schemeClr val="tx1"/>
                    </a:gs>
                  </a:gsLst>
                  <a:lin ang="5400000" scaled="0"/>
                </a:gradFill>
                <a:latin typeface="+mj-lt"/>
              </a:rPr>
              <a:t>Intel and Microsoft Server and Cloud Platform Resources</a:t>
            </a:r>
          </a:p>
        </p:txBody>
      </p:sp>
      <p:sp useBgFill="1">
        <p:nvSpPr>
          <p:cNvPr id="11" name="Freeform 10"/>
          <p:cNvSpPr/>
          <p:nvPr/>
        </p:nvSpPr>
        <p:spPr bwMode="auto">
          <a:xfrm>
            <a:off x="0" y="0"/>
            <a:ext cx="9144000" cy="5143500"/>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a:xfrm>
            <a:off x="201812" y="1407786"/>
            <a:ext cx="8740375" cy="2977738"/>
          </a:xfrm>
          <a:prstGeom prst="rect">
            <a:avLst/>
          </a:prstGeom>
        </p:spPr>
        <p:txBody>
          <a:bodyPr wrap="square">
            <a:spAutoFit/>
          </a:bodyPr>
          <a:lstStyle/>
          <a:p>
            <a:pPr>
              <a:spcAft>
                <a:spcPts val="600"/>
              </a:spcAft>
              <a:buSzPct val="125000"/>
            </a:pPr>
            <a:r>
              <a:rPr lang="en-US" sz="1200" dirty="0">
                <a:solidFill>
                  <a:srgbClr val="FFFFFF"/>
                </a:solidFill>
                <a:latin typeface="Segoe UI" pitchFamily="34" charset="0"/>
                <a:ea typeface="Segoe UI" pitchFamily="34" charset="0"/>
                <a:cs typeface="Segoe UI" pitchFamily="34" charset="0"/>
              </a:rPr>
              <a:t>Intel white paper “Game-Changing Capability for Your datacenter—and a Solid Foundation for Your Cloud</a:t>
            </a:r>
            <a:r>
              <a:rPr lang="en-US" sz="1200" dirty="0" smtClean="0">
                <a:solidFill>
                  <a:srgbClr val="FFFFFF"/>
                </a:solidFill>
                <a:latin typeface="Segoe UI" pitchFamily="34" charset="0"/>
                <a:ea typeface="Segoe UI" pitchFamily="34" charset="0"/>
                <a:cs typeface="Segoe UI" pitchFamily="34" charset="0"/>
              </a:rPr>
              <a:t>”</a:t>
            </a:r>
            <a:r>
              <a:rPr lang="en-US" sz="1200" dirty="0">
                <a:solidFill>
                  <a:srgbClr val="FFFFFF"/>
                </a:solidFill>
                <a:latin typeface="Segoe UI" pitchFamily="34" charset="0"/>
                <a:ea typeface="Segoe UI" pitchFamily="34" charset="0"/>
                <a:cs typeface="Segoe UI" pitchFamily="34" charset="0"/>
              </a:rPr>
              <a:t/>
            </a:r>
            <a:br>
              <a:rPr lang="en-US" sz="1200" dirty="0">
                <a:solidFill>
                  <a:srgbClr val="FFFFFF"/>
                </a:solidFill>
                <a:latin typeface="Segoe UI" pitchFamily="34" charset="0"/>
                <a:ea typeface="Segoe UI" pitchFamily="34" charset="0"/>
                <a:cs typeface="Segoe UI" pitchFamily="34" charset="0"/>
              </a:rPr>
            </a:br>
            <a:r>
              <a:rPr lang="en-US" sz="1050" dirty="0">
                <a:solidFill>
                  <a:srgbClr val="FFFFFF"/>
                </a:solidFill>
                <a:latin typeface="Segoe UI" pitchFamily="34" charset="0"/>
                <a:ea typeface="Segoe UI" pitchFamily="34" charset="0"/>
                <a:cs typeface="Segoe UI" pitchFamily="34" charset="0"/>
                <a:hlinkClick r:id="rId4"/>
              </a:rPr>
              <a:t>http://www.intel.ie/content/dam/www/public/us/en/documents/white-papers/cloud-computing-xeon-e5-server-2012-paper.pdf</a:t>
            </a:r>
            <a:endParaRPr lang="en-US" sz="1050" dirty="0">
              <a:solidFill>
                <a:srgbClr val="FFFFFF"/>
              </a:solidFill>
              <a:latin typeface="Segoe UI" pitchFamily="34" charset="0"/>
              <a:ea typeface="Segoe UI" pitchFamily="34" charset="0"/>
              <a:cs typeface="Segoe UI" pitchFamily="34" charset="0"/>
            </a:endParaRPr>
          </a:p>
          <a:p>
            <a:pPr>
              <a:spcAft>
                <a:spcPts val="600"/>
              </a:spcAft>
              <a:buSzPct val="125000"/>
            </a:pPr>
            <a:r>
              <a:rPr lang="en-US" sz="1200" dirty="0">
                <a:solidFill>
                  <a:srgbClr val="FFFFFF"/>
                </a:solidFill>
                <a:latin typeface="Segoe UI" pitchFamily="34" charset="0"/>
                <a:ea typeface="Segoe UI" pitchFamily="34" charset="0"/>
                <a:cs typeface="Segoe UI" pitchFamily="34" charset="0"/>
              </a:rPr>
              <a:t>Intel solution brief “Microsoft Windows Server* 2012 and the Intel</a:t>
            </a:r>
            <a:r>
              <a:rPr lang="en-US" sz="1200" baseline="30000" dirty="0">
                <a:solidFill>
                  <a:srgbClr val="FFFFFF"/>
                </a:solidFill>
                <a:latin typeface="Segoe UI" pitchFamily="34" charset="0"/>
                <a:ea typeface="Segoe UI" pitchFamily="34" charset="0"/>
                <a:cs typeface="Segoe UI" pitchFamily="34" charset="0"/>
              </a:rPr>
              <a:t>®</a:t>
            </a:r>
            <a:r>
              <a:rPr lang="en-US" sz="1200" dirty="0">
                <a:solidFill>
                  <a:srgbClr val="FFFFFF"/>
                </a:solidFill>
                <a:latin typeface="Segoe UI" pitchFamily="34" charset="0"/>
                <a:ea typeface="Segoe UI" pitchFamily="34" charset="0"/>
                <a:cs typeface="Segoe UI" pitchFamily="34" charset="0"/>
              </a:rPr>
              <a:t> Xeon</a:t>
            </a:r>
            <a:r>
              <a:rPr lang="en-US" sz="1200" baseline="30000" dirty="0">
                <a:solidFill>
                  <a:srgbClr val="FFFFFF"/>
                </a:solidFill>
                <a:latin typeface="Segoe UI" pitchFamily="34" charset="0"/>
                <a:ea typeface="Segoe UI" pitchFamily="34" charset="0"/>
                <a:cs typeface="Segoe UI" pitchFamily="34" charset="0"/>
              </a:rPr>
              <a:t>®</a:t>
            </a:r>
            <a:r>
              <a:rPr lang="en-US" sz="1200" dirty="0">
                <a:solidFill>
                  <a:srgbClr val="FFFFFF"/>
                </a:solidFill>
                <a:latin typeface="Segoe UI" pitchFamily="34" charset="0"/>
                <a:ea typeface="Segoe UI" pitchFamily="34" charset="0"/>
                <a:cs typeface="Segoe UI" pitchFamily="34" charset="0"/>
              </a:rPr>
              <a:t> processor E5 family</a:t>
            </a:r>
            <a:r>
              <a:rPr lang="en-US" sz="1200" dirty="0" smtClean="0">
                <a:solidFill>
                  <a:srgbClr val="FFFFFF"/>
                </a:solidFill>
                <a:latin typeface="Segoe UI" pitchFamily="34" charset="0"/>
                <a:ea typeface="Segoe UI" pitchFamily="34" charset="0"/>
                <a:cs typeface="Segoe UI" pitchFamily="34" charset="0"/>
              </a:rPr>
              <a:t>” </a:t>
            </a:r>
            <a:r>
              <a:rPr lang="en-US" sz="1050" dirty="0">
                <a:solidFill>
                  <a:srgbClr val="FFFFFF"/>
                </a:solidFill>
                <a:latin typeface="Segoe UI" pitchFamily="34" charset="0"/>
                <a:ea typeface="Segoe UI" pitchFamily="34" charset="0"/>
                <a:cs typeface="Segoe UI" pitchFamily="34" charset="0"/>
                <a:hlinkClick r:id="rId5"/>
              </a:rPr>
              <a:t>http://www.intel.com/content/www/xa/en/cloud-computing/cloud-computing-xeon-e5-microsoft-server-solution-brief.html</a:t>
            </a:r>
            <a:endParaRPr lang="en-US" sz="1050" dirty="0">
              <a:solidFill>
                <a:srgbClr val="FFFFFF"/>
              </a:solidFill>
              <a:latin typeface="Segoe UI" pitchFamily="34" charset="0"/>
              <a:ea typeface="Segoe UI" pitchFamily="34" charset="0"/>
              <a:cs typeface="Segoe UI" pitchFamily="34" charset="0"/>
            </a:endParaRPr>
          </a:p>
          <a:p>
            <a:pPr>
              <a:spcAft>
                <a:spcPts val="600"/>
              </a:spcAft>
              <a:buSzPct val="125000"/>
            </a:pPr>
            <a:r>
              <a:rPr lang="en-US" sz="1200" dirty="0">
                <a:solidFill>
                  <a:srgbClr val="FFFFFF"/>
                </a:solidFill>
                <a:latin typeface="Segoe UI" pitchFamily="34" charset="0"/>
                <a:ea typeface="Segoe UI" pitchFamily="34" charset="0"/>
                <a:cs typeface="Segoe UI" pitchFamily="34" charset="0"/>
              </a:rPr>
              <a:t>Intel Cloud Computing Technology and Vision</a:t>
            </a:r>
            <a:br>
              <a:rPr lang="en-US" sz="1200" dirty="0">
                <a:solidFill>
                  <a:srgbClr val="FFFFFF"/>
                </a:solidFill>
                <a:latin typeface="Segoe UI" pitchFamily="34" charset="0"/>
                <a:ea typeface="Segoe UI" pitchFamily="34" charset="0"/>
                <a:cs typeface="Segoe UI" pitchFamily="34" charset="0"/>
              </a:rPr>
            </a:br>
            <a:r>
              <a:rPr lang="en-US" sz="1050" dirty="0">
                <a:solidFill>
                  <a:srgbClr val="FFFFFF"/>
                </a:solidFill>
                <a:latin typeface="Segoe UI" pitchFamily="34" charset="0"/>
                <a:ea typeface="Segoe UI" pitchFamily="34" charset="0"/>
                <a:cs typeface="Segoe UI" pitchFamily="34" charset="0"/>
                <a:hlinkClick r:id="rId6"/>
              </a:rPr>
              <a:t>http://www.intel.com/content/www/us/en/cloud-computing/intel-s-cloud-computing-vision.html</a:t>
            </a:r>
            <a:endParaRPr lang="en-US" sz="1200" dirty="0">
              <a:solidFill>
                <a:srgbClr val="FFFFFF"/>
              </a:solidFill>
              <a:latin typeface="Segoe UI" pitchFamily="34" charset="0"/>
              <a:ea typeface="Segoe UI" pitchFamily="34" charset="0"/>
              <a:cs typeface="Segoe UI" pitchFamily="34" charset="0"/>
            </a:endParaRPr>
          </a:p>
          <a:p>
            <a:pPr>
              <a:spcAft>
                <a:spcPts val="600"/>
              </a:spcAft>
              <a:buSzPct val="125000"/>
            </a:pPr>
            <a:r>
              <a:rPr lang="en-US" sz="1200" dirty="0">
                <a:solidFill>
                  <a:srgbClr val="FFFFFF"/>
                </a:solidFill>
                <a:latin typeface="Segoe UI" pitchFamily="34" charset="0"/>
                <a:ea typeface="Segoe UI" pitchFamily="34" charset="0"/>
                <a:cs typeface="Segoe UI" pitchFamily="34" charset="0"/>
              </a:rPr>
              <a:t>Intel Cloud Computing Solutions</a:t>
            </a:r>
            <a:br>
              <a:rPr lang="en-US" sz="1200" dirty="0">
                <a:solidFill>
                  <a:srgbClr val="FFFFFF"/>
                </a:solidFill>
                <a:latin typeface="Segoe UI" pitchFamily="34" charset="0"/>
                <a:ea typeface="Segoe UI" pitchFamily="34" charset="0"/>
                <a:cs typeface="Segoe UI" pitchFamily="34" charset="0"/>
              </a:rPr>
            </a:br>
            <a:r>
              <a:rPr lang="en-US" sz="1050" dirty="0">
                <a:solidFill>
                  <a:srgbClr val="FFFFFF"/>
                </a:solidFill>
                <a:latin typeface="Segoe UI" pitchFamily="34" charset="0"/>
                <a:ea typeface="Segoe UI" pitchFamily="34" charset="0"/>
                <a:cs typeface="Segoe UI" pitchFamily="34" charset="0"/>
                <a:hlinkClick r:id="rId7"/>
              </a:rPr>
              <a:t>http://www.intel.com/content/www/us/en/cloud-computing/intel-cloud-based-solutions.html</a:t>
            </a:r>
            <a:endParaRPr lang="en-US" sz="1200" dirty="0">
              <a:solidFill>
                <a:srgbClr val="FFFFFF"/>
              </a:solidFill>
              <a:latin typeface="Segoe UI" pitchFamily="34" charset="0"/>
              <a:ea typeface="Segoe UI" pitchFamily="34" charset="0"/>
              <a:cs typeface="Segoe UI" pitchFamily="34" charset="0"/>
            </a:endParaRPr>
          </a:p>
          <a:p>
            <a:pPr>
              <a:spcAft>
                <a:spcPts val="600"/>
              </a:spcAft>
              <a:buSzPct val="125000"/>
            </a:pPr>
            <a:r>
              <a:rPr lang="en-US" sz="1200" dirty="0">
                <a:solidFill>
                  <a:srgbClr val="FFFFFF"/>
                </a:solidFill>
                <a:latin typeface="Segoe UI" pitchFamily="34" charset="0"/>
                <a:ea typeface="Segoe UI" pitchFamily="34" charset="0"/>
                <a:cs typeface="Segoe UI" pitchFamily="34" charset="0"/>
              </a:rPr>
              <a:t>Intel® Xeon® Processor E5 Family</a:t>
            </a:r>
            <a:br>
              <a:rPr lang="en-US" sz="1200" dirty="0">
                <a:solidFill>
                  <a:srgbClr val="FFFFFF"/>
                </a:solidFill>
                <a:latin typeface="Segoe UI" pitchFamily="34" charset="0"/>
                <a:ea typeface="Segoe UI" pitchFamily="34" charset="0"/>
                <a:cs typeface="Segoe UI" pitchFamily="34" charset="0"/>
              </a:rPr>
            </a:br>
            <a:r>
              <a:rPr lang="en-US" sz="1050" dirty="0">
                <a:solidFill>
                  <a:srgbClr val="FFFFFF"/>
                </a:solidFill>
                <a:latin typeface="Segoe UI" pitchFamily="34" charset="0"/>
                <a:ea typeface="Segoe UI" pitchFamily="34" charset="0"/>
                <a:cs typeface="Segoe UI" pitchFamily="34" charset="0"/>
                <a:hlinkClick r:id="rId8"/>
              </a:rPr>
              <a:t>http://www.intel.com/content/www/xa/en/processors/xeon/xeon-processor-5000-sequence.html</a:t>
            </a:r>
            <a:endParaRPr lang="en-US" sz="1200" dirty="0">
              <a:solidFill>
                <a:srgbClr val="FFFFFF"/>
              </a:solidFill>
              <a:latin typeface="Segoe UI" pitchFamily="34" charset="0"/>
              <a:ea typeface="Segoe UI" pitchFamily="34" charset="0"/>
              <a:cs typeface="Segoe UI" pitchFamily="34" charset="0"/>
            </a:endParaRPr>
          </a:p>
          <a:p>
            <a:pPr>
              <a:spcAft>
                <a:spcPts val="600"/>
              </a:spcAft>
              <a:buSzPct val="125000"/>
            </a:pPr>
            <a:r>
              <a:rPr lang="en-US" sz="1200" dirty="0" smtClean="0">
                <a:solidFill>
                  <a:srgbClr val="FFFFFF"/>
                </a:solidFill>
                <a:latin typeface="Segoe UI" pitchFamily="34" charset="0"/>
                <a:ea typeface="Segoe UI" pitchFamily="34" charset="0"/>
                <a:cs typeface="Segoe UI" pitchFamily="34" charset="0"/>
              </a:rPr>
              <a:t>Microsoft</a:t>
            </a:r>
            <a:r>
              <a:rPr lang="en-US" sz="1200" dirty="0">
                <a:solidFill>
                  <a:srgbClr val="FFFFFF"/>
                </a:solidFill>
                <a:latin typeface="Segoe UI" pitchFamily="34" charset="0"/>
                <a:ea typeface="Segoe UI" pitchFamily="34" charset="0"/>
                <a:cs typeface="Segoe UI" pitchFamily="34" charset="0"/>
              </a:rPr>
              <a:t>* Server and Cloud Platform (Windows Server, System Center, Azure)</a:t>
            </a:r>
            <a:br>
              <a:rPr lang="en-US" sz="1200" dirty="0">
                <a:solidFill>
                  <a:srgbClr val="FFFFFF"/>
                </a:solidFill>
                <a:latin typeface="Segoe UI" pitchFamily="34" charset="0"/>
                <a:ea typeface="Segoe UI" pitchFamily="34" charset="0"/>
                <a:cs typeface="Segoe UI" pitchFamily="34" charset="0"/>
              </a:rPr>
            </a:br>
            <a:r>
              <a:rPr lang="en-US" sz="1050" dirty="0">
                <a:solidFill>
                  <a:srgbClr val="FFFFFF"/>
                </a:solidFill>
                <a:latin typeface="Segoe UI" pitchFamily="34" charset="0"/>
                <a:ea typeface="Segoe UI" pitchFamily="34" charset="0"/>
                <a:cs typeface="Segoe UI" pitchFamily="34" charset="0"/>
                <a:hlinkClick r:id="rId9"/>
              </a:rPr>
              <a:t>http://www.microsoft.com/en-us/server-cloud/cloud-computing/</a:t>
            </a:r>
            <a:endParaRPr lang="en-US" sz="1050" dirty="0">
              <a:solidFill>
                <a:srgbClr val="FFFFFF"/>
              </a:solidFill>
              <a:latin typeface="Segoe UI" pitchFamily="34" charset="0"/>
              <a:ea typeface="Segoe UI" pitchFamily="34" charset="0"/>
              <a:cs typeface="Segoe UI" pitchFamily="34" charset="0"/>
            </a:endParaRPr>
          </a:p>
          <a:p>
            <a:pPr>
              <a:spcAft>
                <a:spcPts val="600"/>
              </a:spcAft>
              <a:buSzPct val="125000"/>
            </a:pPr>
            <a:r>
              <a:rPr lang="en-US" sz="1200" dirty="0">
                <a:solidFill>
                  <a:srgbClr val="FFFFFF"/>
                </a:solidFill>
                <a:latin typeface="Segoe UI" pitchFamily="34" charset="0"/>
                <a:ea typeface="Segoe UI" pitchFamily="34" charset="0"/>
                <a:cs typeface="Segoe UI" pitchFamily="34" charset="0"/>
              </a:rPr>
              <a:t>Microsoft Windows Server* 2012</a:t>
            </a:r>
            <a:br>
              <a:rPr lang="en-US" sz="1200" dirty="0">
                <a:solidFill>
                  <a:srgbClr val="FFFFFF"/>
                </a:solidFill>
                <a:latin typeface="Segoe UI" pitchFamily="34" charset="0"/>
                <a:ea typeface="Segoe UI" pitchFamily="34" charset="0"/>
                <a:cs typeface="Segoe UI" pitchFamily="34" charset="0"/>
              </a:rPr>
            </a:br>
            <a:r>
              <a:rPr lang="en-US" sz="1050" dirty="0">
                <a:solidFill>
                  <a:srgbClr val="FFFFFF"/>
                </a:solidFill>
                <a:latin typeface="Segoe UI" pitchFamily="34" charset="0"/>
                <a:ea typeface="Segoe UI" pitchFamily="34" charset="0"/>
                <a:cs typeface="Segoe UI" pitchFamily="34" charset="0"/>
                <a:hlinkClick r:id="rId10"/>
              </a:rPr>
              <a:t>http://www.microsoft.com/en-us/server-cloud/windows-server</a:t>
            </a:r>
            <a:r>
              <a:rPr lang="en-US" sz="1050" dirty="0" smtClean="0">
                <a:solidFill>
                  <a:srgbClr val="FFFFFF"/>
                </a:solidFill>
                <a:latin typeface="Segoe UI" pitchFamily="34" charset="0"/>
                <a:ea typeface="Segoe UI" pitchFamily="34" charset="0"/>
                <a:cs typeface="Segoe UI" pitchFamily="34" charset="0"/>
                <a:hlinkClick r:id="rId10"/>
              </a:rPr>
              <a:t>/</a:t>
            </a:r>
            <a:endParaRPr lang="en-US" sz="1050" dirty="0">
              <a:solidFill>
                <a:srgbClr val="FFFFFF"/>
              </a:solidFill>
              <a:latin typeface="Segoe UI" pitchFamily="34" charset="0"/>
              <a:ea typeface="Segoe UI" pitchFamily="34" charset="0"/>
              <a:cs typeface="Segoe UI" pitchFamily="34" charset="0"/>
            </a:endParaRPr>
          </a:p>
        </p:txBody>
      </p:sp>
      <p:sp>
        <p:nvSpPr>
          <p:cNvPr id="13" name="Rectangle 12"/>
          <p:cNvSpPr/>
          <p:nvPr/>
        </p:nvSpPr>
        <p:spPr bwMode="invGray">
          <a:xfrm>
            <a:off x="273388" y="4385524"/>
            <a:ext cx="8668799" cy="434548"/>
          </a:xfrm>
          <a:prstGeom prst="rect">
            <a:avLst/>
          </a:prstGeom>
        </p:spPr>
        <p:txBody>
          <a:bodyPr wrap="square" lIns="67227" tIns="33613" rIns="67227" bIns="33613">
            <a:spAutoFit/>
          </a:bodyPr>
          <a:lstStyle/>
          <a:p>
            <a:pPr marL="420167" indent="-420167">
              <a:lnSpc>
                <a:spcPct val="90000"/>
              </a:lnSpc>
              <a:spcBef>
                <a:spcPct val="20000"/>
              </a:spcBef>
              <a:buSzPct val="105000"/>
              <a:buBlip>
                <a:blip r:embed="rId3"/>
              </a:buBlip>
            </a:pPr>
            <a:r>
              <a:rPr lang="en-US" sz="2600" dirty="0" smtClean="0">
                <a:gradFill>
                  <a:gsLst>
                    <a:gs pos="1250">
                      <a:schemeClr val="tx1"/>
                    </a:gs>
                    <a:gs pos="100000">
                      <a:schemeClr val="tx1"/>
                    </a:gs>
                  </a:gsLst>
                  <a:lin ang="5400000" scaled="0"/>
                </a:gradFill>
                <a:latin typeface="+mj-lt"/>
              </a:rPr>
              <a:t>Find me at the Intel booth or on Twitter @</a:t>
            </a:r>
            <a:r>
              <a:rPr lang="en-US" sz="2600" dirty="0" err="1" smtClean="0">
                <a:gradFill>
                  <a:gsLst>
                    <a:gs pos="1250">
                      <a:schemeClr val="tx1"/>
                    </a:gs>
                    <a:gs pos="100000">
                      <a:schemeClr val="tx1"/>
                    </a:gs>
                  </a:gsLst>
                  <a:lin ang="5400000" scaled="0"/>
                </a:gradFill>
                <a:latin typeface="+mj-lt"/>
              </a:rPr>
              <a:t>thehevy</a:t>
            </a:r>
            <a:endParaRPr lang="en-US" sz="2600" dirty="0">
              <a:gradFill>
                <a:gsLst>
                  <a:gs pos="1250">
                    <a:schemeClr val="tx1"/>
                  </a:gs>
                  <a:gs pos="100000">
                    <a:schemeClr val="tx1"/>
                  </a:gs>
                </a:gsLst>
                <a:lin ang="5400000" scaled="0"/>
              </a:gradFill>
              <a:latin typeface="+mj-lt"/>
            </a:endParaRPr>
          </a:p>
        </p:txBody>
      </p:sp>
    </p:spTree>
    <p:extLst>
      <p:ext uri="{BB962C8B-B14F-4D97-AF65-F5344CB8AC3E}">
        <p14:creationId xmlns:p14="http://schemas.microsoft.com/office/powerpoint/2010/main" val="104180677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01695" y="893076"/>
            <a:ext cx="8740376" cy="403212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273273" y="1026554"/>
            <a:ext cx="8668799" cy="2613195"/>
          </a:xfrm>
          <a:prstGeom prst="rect">
            <a:avLst/>
          </a:prstGeom>
        </p:spPr>
        <p:txBody>
          <a:bodyPr wrap="square" lIns="67227" tIns="33613" rIns="67227" bIns="33613">
            <a:spAutoFit/>
          </a:bodyPr>
          <a:lstStyle/>
          <a:p>
            <a:pPr marL="420167" indent="-420167">
              <a:lnSpc>
                <a:spcPct val="90000"/>
              </a:lnSpc>
              <a:spcBef>
                <a:spcPct val="20000"/>
              </a:spcBef>
              <a:buSzPct val="105000"/>
              <a:buBlip>
                <a:blip r:embed="rId3"/>
              </a:buBlip>
            </a:pPr>
            <a:r>
              <a:rPr lang="en-US" sz="2600" dirty="0">
                <a:gradFill>
                  <a:gsLst>
                    <a:gs pos="1250">
                      <a:schemeClr val="tx1"/>
                    </a:gs>
                    <a:gs pos="100000">
                      <a:schemeClr val="tx1"/>
                    </a:gs>
                  </a:gsLst>
                  <a:lin ang="5400000" scaled="0"/>
                </a:gradFill>
                <a:latin typeface="+mj-lt"/>
              </a:rPr>
              <a:t>Breakout </a:t>
            </a:r>
            <a:r>
              <a:rPr lang="en-US" sz="2600" dirty="0" smtClean="0">
                <a:gradFill>
                  <a:gsLst>
                    <a:gs pos="1250">
                      <a:schemeClr val="tx1"/>
                    </a:gs>
                    <a:gs pos="100000">
                      <a:schemeClr val="tx1"/>
                    </a:gs>
                  </a:gsLst>
                  <a:lin ang="5400000" scaled="0"/>
                </a:gradFill>
                <a:latin typeface="+mj-lt"/>
              </a:rPr>
              <a:t>Sessions</a:t>
            </a:r>
            <a:endParaRPr lang="en-US" sz="2600" dirty="0">
              <a:gradFill>
                <a:gsLst>
                  <a:gs pos="1250">
                    <a:schemeClr val="tx1"/>
                  </a:gs>
                  <a:gs pos="100000">
                    <a:schemeClr val="tx1"/>
                  </a:gs>
                </a:gsLst>
                <a:lin ang="5400000" scaled="0"/>
              </a:gradFill>
              <a:latin typeface="+mj-lt"/>
            </a:endParaRPr>
          </a:p>
          <a:p>
            <a:pPr marL="420167" indent="-420167">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MDC-B350 How to Design and Configure Networking in Microsoft System Center - Virtual Machine Manager and </a:t>
            </a:r>
            <a:r>
              <a:rPr lang="en-US" sz="2000" dirty="0" err="1">
                <a:gradFill>
                  <a:gsLst>
                    <a:gs pos="1250">
                      <a:schemeClr val="tx1"/>
                    </a:gs>
                    <a:gs pos="100000">
                      <a:schemeClr val="tx1"/>
                    </a:gs>
                  </a:gsLst>
                  <a:lin ang="5400000" scaled="0"/>
                </a:gradFill>
                <a:latin typeface="+mj-lt"/>
              </a:rPr>
              <a:t>HyperV</a:t>
            </a:r>
            <a:r>
              <a:rPr lang="en-US" sz="2000" dirty="0">
                <a:gradFill>
                  <a:gsLst>
                    <a:gs pos="1250">
                      <a:schemeClr val="tx1"/>
                    </a:gs>
                    <a:gs pos="100000">
                      <a:schemeClr val="tx1"/>
                    </a:gs>
                  </a:gsLst>
                  <a:lin ang="5400000" scaled="0"/>
                </a:gradFill>
                <a:latin typeface="+mj-lt"/>
              </a:rPr>
              <a:t>  Part 1</a:t>
            </a:r>
          </a:p>
          <a:p>
            <a:pPr marL="420167" indent="-420167">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MDC-B351 How to Design and Configure Networking in Microsoft System Center - Virtual Machine Manager and </a:t>
            </a:r>
            <a:r>
              <a:rPr lang="en-US" sz="2000" dirty="0" err="1">
                <a:gradFill>
                  <a:gsLst>
                    <a:gs pos="1250">
                      <a:schemeClr val="tx1"/>
                    </a:gs>
                    <a:gs pos="100000">
                      <a:schemeClr val="tx1"/>
                    </a:gs>
                  </a:gsLst>
                  <a:lin ang="5400000" scaled="0"/>
                </a:gradFill>
                <a:latin typeface="+mj-lt"/>
              </a:rPr>
              <a:t>HyperV</a:t>
            </a:r>
            <a:r>
              <a:rPr lang="en-US" sz="2000" dirty="0">
                <a:gradFill>
                  <a:gsLst>
                    <a:gs pos="1250">
                      <a:schemeClr val="tx1"/>
                    </a:gs>
                    <a:gs pos="100000">
                      <a:schemeClr val="tx1"/>
                    </a:gs>
                  </a:gsLst>
                  <a:lin ang="5400000" scaled="0"/>
                </a:gradFill>
                <a:latin typeface="+mj-lt"/>
              </a:rPr>
              <a:t>  Part 2</a:t>
            </a:r>
          </a:p>
          <a:p>
            <a:pPr marL="420167" indent="-420167">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MDC-B380 Deep dive on Hyper-V Network Virtualization in Windows Server 2012 R2 </a:t>
            </a:r>
          </a:p>
          <a:p>
            <a:pPr marL="420167" indent="-420167">
              <a:lnSpc>
                <a:spcPct val="90000"/>
              </a:lnSpc>
              <a:spcBef>
                <a:spcPct val="20000"/>
              </a:spcBef>
              <a:buSzPct val="105000"/>
              <a:buBlip>
                <a:blip r:embed="rId3"/>
              </a:buBlip>
            </a:pPr>
            <a:r>
              <a:rPr lang="en-US" sz="2000" dirty="0">
                <a:gradFill>
                  <a:gsLst>
                    <a:gs pos="1250">
                      <a:schemeClr val="tx1"/>
                    </a:gs>
                    <a:gs pos="100000">
                      <a:schemeClr val="tx1"/>
                    </a:gs>
                  </a:gsLst>
                  <a:lin ang="5400000" scaled="0"/>
                </a:gradFill>
                <a:latin typeface="+mj-lt"/>
              </a:rPr>
              <a:t>MDC-B216 What’s new in Windows Server 2012 R2 Networking</a:t>
            </a:r>
          </a:p>
        </p:txBody>
      </p:sp>
      <p:sp useBgFill="1">
        <p:nvSpPr>
          <p:cNvPr id="11" name="Freeform 10"/>
          <p:cNvSpPr/>
          <p:nvPr/>
        </p:nvSpPr>
        <p:spPr bwMode="auto">
          <a:xfrm>
            <a:off x="0" y="0"/>
            <a:ext cx="9144000" cy="5143500"/>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8356339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4674" y="910855"/>
            <a:ext cx="8734652" cy="3351864"/>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Track </a:t>
            </a:r>
            <a:r>
              <a:rPr lang="en-US" dirty="0" smtClean="0"/>
              <a:t>resources</a:t>
            </a:r>
            <a:endParaRPr lang="en-US" dirty="0"/>
          </a:p>
        </p:txBody>
      </p:sp>
      <p:sp>
        <p:nvSpPr>
          <p:cNvPr id="3" name="Text Placeholder 2"/>
          <p:cNvSpPr>
            <a:spLocks noGrp="1"/>
          </p:cNvSpPr>
          <p:nvPr>
            <p:ph type="body" sz="quarter" idx="10"/>
          </p:nvPr>
        </p:nvSpPr>
        <p:spPr>
          <a:xfrm>
            <a:off x="203068" y="891883"/>
            <a:ext cx="8737866" cy="3136589"/>
          </a:xfrm>
        </p:spPr>
        <p:txBody>
          <a:bodyPr/>
          <a:lstStyle/>
          <a:p>
            <a:pPr marL="420016" indent="-420016" defTabSz="685504">
              <a:buSzPct val="105000"/>
              <a:buBlip>
                <a:blip r:embed="rId3"/>
              </a:buBlip>
            </a:pPr>
            <a:r>
              <a:rPr lang="en-US" sz="3000" dirty="0">
                <a:gradFill>
                  <a:gsLst>
                    <a:gs pos="1250">
                      <a:srgbClr val="FFFFFF"/>
                    </a:gs>
                    <a:gs pos="100000">
                      <a:srgbClr val="FFFFFF"/>
                    </a:gs>
                  </a:gsLst>
                  <a:lin ang="5400000" scaled="0"/>
                </a:gradFill>
              </a:rPr>
              <a:t>Learn more about Windows Server 2012 R2 Preview, download the datasheet and </a:t>
            </a:r>
            <a:br>
              <a:rPr lang="en-US" sz="3000" dirty="0">
                <a:gradFill>
                  <a:gsLst>
                    <a:gs pos="1250">
                      <a:srgbClr val="FFFFFF"/>
                    </a:gs>
                    <a:gs pos="100000">
                      <a:srgbClr val="FFFFFF"/>
                    </a:gs>
                  </a:gsLst>
                  <a:lin ang="5400000" scaled="0"/>
                </a:gradFill>
              </a:rPr>
            </a:br>
            <a:r>
              <a:rPr lang="en-US" sz="3000" dirty="0">
                <a:gradFill>
                  <a:gsLst>
                    <a:gs pos="1250">
                      <a:srgbClr val="FFFFFF"/>
                    </a:gs>
                    <a:gs pos="100000">
                      <a:srgbClr val="FFFFFF"/>
                    </a:gs>
                  </a:gsLst>
                  <a:lin ang="5400000" scaled="0"/>
                </a:gradFill>
              </a:rPr>
              <a:t>evaluation bits on </a:t>
            </a:r>
            <a:br>
              <a:rPr lang="en-US" sz="3000" dirty="0">
                <a:gradFill>
                  <a:gsLst>
                    <a:gs pos="1250">
                      <a:srgbClr val="FFFFFF"/>
                    </a:gs>
                    <a:gs pos="100000">
                      <a:srgbClr val="FFFFFF"/>
                    </a:gs>
                  </a:gsLst>
                  <a:lin ang="5400000" scaled="0"/>
                </a:gradFill>
              </a:rPr>
            </a:br>
            <a:r>
              <a:rPr lang="en-US" sz="3000" dirty="0">
                <a:gradFill>
                  <a:gsLst>
                    <a:gs pos="1250">
                      <a:srgbClr val="FFFFFF"/>
                    </a:gs>
                    <a:gs pos="100000">
                      <a:srgbClr val="FFFFFF"/>
                    </a:gs>
                  </a:gsLst>
                  <a:lin ang="5400000" scaled="0"/>
                </a:gradFill>
                <a:hlinkClick r:id="rId4"/>
              </a:rPr>
              <a:t>http://aka.ms/WS2012R2</a:t>
            </a:r>
            <a:endParaRPr lang="en-US" sz="3000" dirty="0">
              <a:gradFill>
                <a:gsLst>
                  <a:gs pos="1250">
                    <a:srgbClr val="FFFFFF"/>
                  </a:gs>
                  <a:gs pos="100000">
                    <a:srgbClr val="FFFFFF"/>
                  </a:gs>
                </a:gsLst>
                <a:lin ang="5400000" scaled="0"/>
              </a:gradFill>
            </a:endParaRPr>
          </a:p>
          <a:p>
            <a:pPr marL="420016" indent="-420016" defTabSz="685504">
              <a:buSzPct val="105000"/>
              <a:buBlip>
                <a:blip r:embed="rId3"/>
              </a:buBlip>
            </a:pPr>
            <a:r>
              <a:rPr lang="en-US" sz="3000" dirty="0">
                <a:gradFill>
                  <a:gsLst>
                    <a:gs pos="1250">
                      <a:srgbClr val="FFFFFF"/>
                    </a:gs>
                    <a:gs pos="100000">
                      <a:srgbClr val="FFFFFF"/>
                    </a:gs>
                  </a:gsLst>
                  <a:lin ang="5400000" scaled="0"/>
                </a:gradFill>
              </a:rPr>
              <a:t>Learn more about System Center 2012 R2 Preview, download the datasheet and evaluation bits on </a:t>
            </a:r>
            <a:br>
              <a:rPr lang="en-US" sz="3000" dirty="0">
                <a:gradFill>
                  <a:gsLst>
                    <a:gs pos="1250">
                      <a:srgbClr val="FFFFFF"/>
                    </a:gs>
                    <a:gs pos="100000">
                      <a:srgbClr val="FFFFFF"/>
                    </a:gs>
                  </a:gsLst>
                  <a:lin ang="5400000" scaled="0"/>
                </a:gradFill>
              </a:rPr>
            </a:br>
            <a:r>
              <a:rPr lang="en-US" sz="3000" dirty="0">
                <a:gradFill>
                  <a:gsLst>
                    <a:gs pos="1250">
                      <a:srgbClr val="FFFFFF"/>
                    </a:gs>
                    <a:gs pos="100000">
                      <a:srgbClr val="FFFFFF"/>
                    </a:gs>
                  </a:gsLst>
                  <a:lin ang="5400000" scaled="0"/>
                </a:gradFill>
                <a:hlinkClick r:id="rId5"/>
              </a:rPr>
              <a:t>http://aka.ms/SC2012R2</a:t>
            </a:r>
            <a:endParaRPr lang="en-US" sz="30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751085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4409810" y="2901992"/>
            <a:ext cx="4030226" cy="1349604"/>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01680" tIns="33612" rIns="67224" bIns="33612" numCol="1" rtlCol="0" anchor="ctr" anchorCtr="0" compatLnSpc="1">
            <a:prstTxWarp prst="textNoShape">
              <a:avLst/>
            </a:prstTxWarp>
          </a:bodyPr>
          <a:lstStyle/>
          <a:p>
            <a:pPr defTabSz="672046"/>
            <a:r>
              <a:rPr lang="en-US" sz="2900" dirty="0" err="1">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29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4397013" y="4240099"/>
            <a:ext cx="4043023" cy="672413"/>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672046"/>
              <a:endParaRPr lang="en-US" sz="16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453004" cy="335072"/>
            </a:xfrm>
            <a:prstGeom prst="rect">
              <a:avLst/>
            </a:prstGeom>
          </p:spPr>
          <p:txBody>
            <a:bodyPr wrap="none" lIns="182880">
              <a:spAutoFit/>
            </a:bodyPr>
            <a:lstStyle/>
            <a:p>
              <a:pPr marL="0" lvl="1">
                <a:tabLst>
                  <a:tab pos="1344534" algn="l"/>
                </a:tabLst>
              </a:pPr>
              <a:r>
                <a:rPr lang="en-US" sz="12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10" cy="409532"/>
            </a:xfrm>
            <a:prstGeom prst="rect">
              <a:avLst/>
            </a:prstGeom>
          </p:spPr>
          <p:txBody>
            <a:bodyPr wrap="square" lIns="182880">
              <a:spAutoFit/>
            </a:bodyPr>
            <a:lstStyle/>
            <a:p>
              <a:r>
                <a:rPr lang="en-US" sz="1600" dirty="0">
                  <a:solidFill>
                    <a:srgbClr val="FFFFFF"/>
                  </a:solidFill>
                  <a:hlinkClick r:id="rId3"/>
                </a:rPr>
                <a:t>http://microsoft.com/msdn </a:t>
              </a:r>
              <a:endParaRPr lang="en-US" sz="1600" dirty="0">
                <a:solidFill>
                  <a:srgbClr val="FFFFFF"/>
                </a:solidFill>
              </a:endParaRPr>
            </a:p>
          </p:txBody>
        </p:sp>
      </p:grpSp>
      <p:sp>
        <p:nvSpPr>
          <p:cNvPr id="12" name="Arrow Bar"/>
          <p:cNvSpPr/>
          <p:nvPr/>
        </p:nvSpPr>
        <p:spPr bwMode="gray">
          <a:xfrm>
            <a:off x="4409809" y="893075"/>
            <a:ext cx="4033912" cy="13540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01680" tIns="33612" rIns="67224" bIns="33612" numCol="1" rtlCol="0" anchor="ctr" anchorCtr="0" compatLnSpc="1">
            <a:prstTxWarp prst="textNoShape">
              <a:avLst/>
            </a:prstTxWarp>
          </a:bodyPr>
          <a:lstStyle/>
          <a:p>
            <a:pPr defTabSz="672046"/>
            <a:r>
              <a:rPr lang="en-US" sz="29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4398787" y="2235544"/>
            <a:ext cx="4044933" cy="674062"/>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672046"/>
              <a:endParaRPr lang="en-US" sz="16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4019162" cy="334252"/>
            </a:xfrm>
            <a:prstGeom prst="rect">
              <a:avLst/>
            </a:prstGeom>
          </p:spPr>
          <p:txBody>
            <a:bodyPr wrap="none" lIns="182880">
              <a:spAutoFit/>
            </a:bodyPr>
            <a:lstStyle/>
            <a:p>
              <a:pPr marL="0" lvl="1">
                <a:tabLst>
                  <a:tab pos="1344534" algn="l"/>
                </a:tabLst>
              </a:pPr>
              <a:r>
                <a:rPr lang="en-US" sz="12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8" y="2961633"/>
              <a:ext cx="4991108" cy="408530"/>
            </a:xfrm>
            <a:prstGeom prst="rect">
              <a:avLst/>
            </a:prstGeom>
          </p:spPr>
          <p:txBody>
            <a:bodyPr wrap="square" lIns="182880">
              <a:spAutoFit/>
            </a:bodyPr>
            <a:lstStyle/>
            <a:p>
              <a:r>
                <a:rPr lang="en-US" sz="1600" dirty="0">
                  <a:solidFill>
                    <a:srgbClr val="FFFFFF"/>
                  </a:solidFill>
                  <a:hlinkClick r:id="rId4"/>
                </a:rPr>
                <a:t>www.microsoft.com/learning </a:t>
              </a:r>
              <a:endParaRPr lang="en-US" sz="1100" dirty="0"/>
            </a:p>
          </p:txBody>
        </p:sp>
      </p:grpSp>
      <p:sp>
        <p:nvSpPr>
          <p:cNvPr id="5" name="TechEd Tile"/>
          <p:cNvSpPr/>
          <p:nvPr/>
        </p:nvSpPr>
        <p:spPr bwMode="ltGray">
          <a:xfrm>
            <a:off x="201930" y="893075"/>
            <a:ext cx="4026516" cy="1354089"/>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7224" tIns="33612" rIns="67224" bIns="33612" numCol="1" rtlCol="0" anchor="ctr" anchorCtr="0" compatLnSpc="1">
            <a:prstTxWarp prst="textNoShape">
              <a:avLst/>
            </a:prstTxWarp>
          </a:bodyPr>
          <a:lstStyle/>
          <a:p>
            <a:pPr algn="ctr" defTabSz="672046"/>
            <a:endParaRPr lang="en-US" sz="16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01930" y="2902576"/>
            <a:ext cx="4033911" cy="134902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01680" tIns="33612" rIns="67224" bIns="33612" numCol="1" rtlCol="0" anchor="ctr" anchorCtr="0" compatLnSpc="1">
            <a:prstTxWarp prst="textNoShape">
              <a:avLst/>
            </a:prstTxWarp>
          </a:bodyPr>
          <a:lstStyle/>
          <a:p>
            <a:pPr defTabSz="672046"/>
            <a:r>
              <a:rPr lang="en-US" sz="29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00593" y="2235544"/>
            <a:ext cx="4027854" cy="674241"/>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672046"/>
              <a:endParaRPr lang="en-US" sz="16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2089947" cy="334163"/>
            </a:xfrm>
            <a:prstGeom prst="rect">
              <a:avLst/>
            </a:prstGeom>
          </p:spPr>
          <p:txBody>
            <a:bodyPr wrap="none" lIns="182880">
              <a:spAutoFit/>
            </a:bodyPr>
            <a:lstStyle/>
            <a:p>
              <a:pPr marL="0" lvl="1">
                <a:tabLst>
                  <a:tab pos="1344534" algn="l"/>
                </a:tabLst>
              </a:pPr>
              <a:r>
                <a:rPr lang="en-US" sz="12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p>
          </p:txBody>
        </p:sp>
        <p:sp>
          <p:nvSpPr>
            <p:cNvPr id="10" name="Rectangle 9"/>
            <p:cNvSpPr/>
            <p:nvPr/>
          </p:nvSpPr>
          <p:spPr bwMode="white">
            <a:xfrm>
              <a:off x="1022074" y="2961634"/>
              <a:ext cx="4991109" cy="408421"/>
            </a:xfrm>
            <a:prstGeom prst="rect">
              <a:avLst/>
            </a:prstGeom>
          </p:spPr>
          <p:txBody>
            <a:bodyPr wrap="square" lIns="182880">
              <a:spAutoFit/>
            </a:bodyPr>
            <a:lstStyle/>
            <a:p>
              <a:r>
                <a:rPr lang="en-US" sz="1600" u="sng" dirty="0">
                  <a:hlinkClick r:id="rId5"/>
                </a:rPr>
                <a:t>http://channel9.msdn.com/Events/TechEd</a:t>
              </a:r>
              <a:endParaRPr lang="en-US" sz="1600" dirty="0"/>
            </a:p>
          </p:txBody>
        </p:sp>
      </p:grpSp>
      <p:grpSp>
        <p:nvGrpSpPr>
          <p:cNvPr id="27" name="MS TechNet Link"/>
          <p:cNvGrpSpPr/>
          <p:nvPr/>
        </p:nvGrpSpPr>
        <p:grpSpPr>
          <a:xfrm>
            <a:off x="201931" y="4240099"/>
            <a:ext cx="4026514" cy="672413"/>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672046"/>
              <a:endParaRPr lang="en-US" sz="16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813303" cy="335072"/>
            </a:xfrm>
            <a:prstGeom prst="rect">
              <a:avLst/>
            </a:prstGeom>
          </p:spPr>
          <p:txBody>
            <a:bodyPr wrap="none" lIns="182880">
              <a:spAutoFit/>
            </a:bodyPr>
            <a:lstStyle/>
            <a:p>
              <a:pPr marL="0" lvl="1">
                <a:tabLst>
                  <a:tab pos="1344534" algn="l"/>
                </a:tabLst>
              </a:pPr>
              <a:r>
                <a:rPr lang="en-US" sz="12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409532"/>
            </a:xfrm>
            <a:prstGeom prst="rect">
              <a:avLst/>
            </a:prstGeom>
          </p:spPr>
          <p:txBody>
            <a:bodyPr wrap="square" lIns="182880">
              <a:spAutoFit/>
            </a:bodyPr>
            <a:lstStyle/>
            <a:p>
              <a:pPr>
                <a:spcBef>
                  <a:spcPts val="441"/>
                </a:spcBef>
                <a:buSzPct val="120000"/>
                <a:tabLst>
                  <a:tab pos="1344534" algn="l"/>
                </a:tabLst>
                <a:defRPr/>
              </a:pPr>
              <a:r>
                <a:rPr lang="en-US" sz="1600" dirty="0">
                  <a:solidFill>
                    <a:srgbClr val="FFFFFF"/>
                  </a:solidFill>
                  <a:hlinkClick r:id="rId6"/>
                </a:rPr>
                <a:t>http://microsoft.com/technet  </a:t>
              </a:r>
              <a:endParaRPr lang="en-US" sz="1600" dirty="0">
                <a:solidFill>
                  <a:srgbClr val="FFFFFF"/>
                </a:solidFill>
              </a:endParaRPr>
            </a:p>
          </p:txBody>
        </p:sp>
      </p:grpSp>
      <p:sp>
        <p:nvSpPr>
          <p:cNvPr id="43" name="Rectangle 42"/>
          <p:cNvSpPr/>
          <p:nvPr/>
        </p:nvSpPr>
        <p:spPr bwMode="auto">
          <a:xfrm>
            <a:off x="4228444" y="0"/>
            <a:ext cx="201379" cy="51435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386824" y="1092024"/>
            <a:ext cx="1981939" cy="936327"/>
          </a:xfrm>
          <a:prstGeom prst="rect">
            <a:avLst/>
          </a:prstGeom>
        </p:spPr>
      </p:pic>
      <p:sp useBgFill="1">
        <p:nvSpPr>
          <p:cNvPr id="39" name="Freeform 38"/>
          <p:cNvSpPr/>
          <p:nvPr/>
        </p:nvSpPr>
        <p:spPr bwMode="auto">
          <a:xfrm>
            <a:off x="0" y="0"/>
            <a:ext cx="9144000" cy="5143500"/>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3" rIns="134453" bIns="107563" numCol="1" spcCol="0" rtlCol="0" fromWordArt="0" anchor="t" anchorCtr="0" forceAA="0" compatLnSpc="1">
            <a:prstTxWarp prst="textNoShape">
              <a:avLst/>
            </a:prstTxWarp>
            <a:noAutofit/>
          </a:bodyPr>
          <a:lstStyle/>
          <a:p>
            <a:pPr algn="ctr" defTabSz="685553"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960919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5577943" y="2235547"/>
            <a:ext cx="3348411" cy="663946"/>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7229" tIns="33614" rIns="67229" bIns="33614" numCol="1" rtlCol="0" anchor="ctr" anchorCtr="0" compatLnSpc="1">
            <a:prstTxWarp prst="textNoShape">
              <a:avLst/>
            </a:prstTxWarp>
          </a:bodyPr>
          <a:lstStyle/>
          <a:p>
            <a:pPr algn="ctr" defTabSz="672137"/>
            <a:endParaRPr lang="en-US" sz="1618"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14878" y="1576455"/>
            <a:ext cx="3361827" cy="2208557"/>
          </a:xfrm>
          <a:prstGeom prst="rect">
            <a:avLst/>
          </a:prstGeom>
          <a:noFill/>
        </p:spPr>
        <p:txBody>
          <a:bodyPr wrap="square" lIns="134464" tIns="107571" rIns="134464" bIns="107571" rtlCol="0">
            <a:spAutoFit/>
          </a:bodyPr>
          <a:lstStyle/>
          <a:p>
            <a:r>
              <a:rPr lang="en-US" sz="3235" b="1" dirty="0">
                <a:gradFill>
                  <a:gsLst>
                    <a:gs pos="83000">
                      <a:schemeClr val="tx1"/>
                    </a:gs>
                    <a:gs pos="100000">
                      <a:schemeClr val="accent1">
                        <a:lumMod val="30000"/>
                        <a:lumOff val="70000"/>
                      </a:schemeClr>
                    </a:gs>
                  </a:gsLst>
                  <a:lin ang="5400000" scaled="1"/>
                </a:gradFill>
              </a:rPr>
              <a:t>Scan this QR code </a:t>
            </a:r>
            <a:r>
              <a:rPr lang="en-US" sz="3235" dirty="0">
                <a:gradFill>
                  <a:gsLst>
                    <a:gs pos="83000">
                      <a:schemeClr val="tx1"/>
                    </a:gs>
                    <a:gs pos="100000">
                      <a:schemeClr val="accent1">
                        <a:lumMod val="30000"/>
                        <a:lumOff val="70000"/>
                      </a:schemeClr>
                    </a:gs>
                  </a:gsLst>
                  <a:lin ang="5400000" scaled="1"/>
                </a:gradFill>
              </a:rPr>
              <a:t>to </a:t>
            </a:r>
          </a:p>
          <a:p>
            <a:r>
              <a:rPr lang="en-US" sz="3235"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7310752" y="1146714"/>
            <a:ext cx="1408585" cy="3095010"/>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6778045" y="85296"/>
            <a:ext cx="2098977" cy="1607127"/>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7229" tIns="100848" rIns="67229" bIns="100848" numCol="1" rtlCol="0" anchor="t" anchorCtr="0" compatLnSpc="1">
            <a:prstTxWarp prst="textNoShape">
              <a:avLst/>
            </a:prstTxWarp>
            <a:spAutoFit/>
          </a:bodyPr>
          <a:lstStyle/>
          <a:p>
            <a:pPr defTabSz="672137" fontAlgn="base">
              <a:spcBef>
                <a:spcPct val="0"/>
              </a:spcBef>
              <a:spcAft>
                <a:spcPct val="0"/>
              </a:spcAft>
            </a:pPr>
            <a:r>
              <a:rPr lang="en-US" sz="2059" b="1" dirty="0">
                <a:solidFill>
                  <a:srgbClr val="FFFFFF">
                    <a:alpha val="99000"/>
                  </a:srgbClr>
                </a:solidFill>
              </a:rPr>
              <a:t>Required Slide </a:t>
            </a:r>
          </a:p>
          <a:p>
            <a:pPr defTabSz="672137" fontAlgn="base">
              <a:spcBef>
                <a:spcPct val="0"/>
              </a:spcBef>
              <a:spcAft>
                <a:spcPct val="0"/>
              </a:spcAft>
            </a:pPr>
            <a:r>
              <a:rPr lang="en-US" sz="882" dirty="0">
                <a:solidFill>
                  <a:srgbClr val="FFFFFF">
                    <a:alpha val="99000"/>
                  </a:srgbClr>
                </a:solidFill>
              </a:rPr>
              <a:t>*delete this box when your slide is finalized</a:t>
            </a:r>
          </a:p>
          <a:p>
            <a:pPr defTabSz="672137" fontAlgn="base">
              <a:spcBef>
                <a:spcPct val="0"/>
              </a:spcBef>
              <a:spcAft>
                <a:spcPct val="0"/>
              </a:spcAft>
            </a:pPr>
            <a:endParaRPr lang="en-US" sz="1324" dirty="0">
              <a:solidFill>
                <a:srgbClr val="FFFFFF">
                  <a:alpha val="99000"/>
                </a:srgbClr>
              </a:solidFill>
            </a:endParaRPr>
          </a:p>
          <a:p>
            <a:r>
              <a:rPr lang="en-US" sz="1324"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63523" y="893314"/>
            <a:ext cx="3361593" cy="336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0620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172100"/>
            <a:ext cx="8470788" cy="321992"/>
          </a:xfrm>
        </p:spPr>
        <p:txBody>
          <a:bodyPr>
            <a:normAutofit fontScale="90000"/>
          </a:bodyPr>
          <a:lstStyle/>
          <a:p>
            <a:r>
              <a:rPr lang="en-US" sz="2400" dirty="0" smtClean="0"/>
              <a:t>Summary of Intel Enablement and Optimization of Windows Server* 2012</a:t>
            </a:r>
            <a:endParaRPr lang="en-US" sz="2400" dirty="0"/>
          </a:p>
        </p:txBody>
      </p:sp>
      <p:graphicFrame>
        <p:nvGraphicFramePr>
          <p:cNvPr id="19" name="Content Placeholder 3"/>
          <p:cNvGraphicFramePr>
            <a:graphicFrameLocks noGrp="1"/>
          </p:cNvGraphicFramePr>
          <p:nvPr>
            <p:ph idx="4294967295"/>
            <p:extLst>
              <p:ext uri="{D42A27DB-BD31-4B8C-83A1-F6EECF244321}">
                <p14:modId xmlns:p14="http://schemas.microsoft.com/office/powerpoint/2010/main" val="1903752552"/>
              </p:ext>
            </p:extLst>
          </p:nvPr>
        </p:nvGraphicFramePr>
        <p:xfrm>
          <a:off x="263151" y="793521"/>
          <a:ext cx="8712884" cy="4081436"/>
        </p:xfrm>
        <a:graphic>
          <a:graphicData uri="http://schemas.openxmlformats.org/drawingml/2006/table">
            <a:tbl>
              <a:tblPr firstRow="1" bandRow="1">
                <a:tableStyleId>{5C22544A-7EE6-4342-B048-85BDC9FD1C3A}</a:tableStyleId>
              </a:tblPr>
              <a:tblGrid>
                <a:gridCol w="969240"/>
                <a:gridCol w="2930595"/>
                <a:gridCol w="2118776"/>
                <a:gridCol w="2694273"/>
              </a:tblGrid>
              <a:tr h="342900">
                <a:tc>
                  <a:txBody>
                    <a:bodyPr/>
                    <a:lstStyle/>
                    <a:p>
                      <a:pPr algn="l"/>
                      <a:r>
                        <a:rPr lang="en-US" sz="800" b="0" dirty="0" smtClean="0">
                          <a:effectLst/>
                          <a:latin typeface="Segoe UI" pitchFamily="34" charset="0"/>
                          <a:ea typeface="Segoe UI" pitchFamily="34" charset="0"/>
                          <a:cs typeface="Segoe UI" pitchFamily="34" charset="0"/>
                        </a:rPr>
                        <a:t>Microsoft Pillar</a:t>
                      </a:r>
                      <a:endParaRPr lang="en-US" sz="800" b="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dirty="0" smtClean="0">
                          <a:effectLst/>
                          <a:latin typeface="Segoe UI" pitchFamily="34" charset="0"/>
                          <a:ea typeface="Segoe UI" pitchFamily="34" charset="0"/>
                          <a:cs typeface="Segoe UI" pitchFamily="34" charset="0"/>
                        </a:rPr>
                        <a:t>Intel Technology</a:t>
                      </a:r>
                      <a:endParaRPr lang="en-US" sz="800" b="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b="0" dirty="0" smtClean="0">
                          <a:effectLst/>
                          <a:latin typeface="Segoe UI" pitchFamily="34" charset="0"/>
                          <a:ea typeface="Segoe UI" pitchFamily="34" charset="0"/>
                          <a:cs typeface="Segoe UI" pitchFamily="34" charset="0"/>
                        </a:rPr>
                        <a:t>Windows Server* 2012 Technology</a:t>
                      </a:r>
                      <a:endParaRPr lang="en-US" sz="800" b="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dirty="0" smtClean="0">
                          <a:effectLst/>
                          <a:latin typeface="Segoe UI" pitchFamily="34" charset="0"/>
                          <a:ea typeface="Segoe UI" pitchFamily="34" charset="0"/>
                          <a:cs typeface="Segoe UI" pitchFamily="34" charset="0"/>
                        </a:rPr>
                        <a:t>IT Benefit</a:t>
                      </a:r>
                      <a:endParaRPr lang="en-US" sz="80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963">
                <a:tc gridSpan="4">
                  <a:txBody>
                    <a:bodyPr/>
                    <a:lstStyle/>
                    <a:p>
                      <a:pPr algn="l"/>
                      <a:r>
                        <a:rPr lang="en-US" sz="800" b="1" smtClean="0">
                          <a:effectLst/>
                          <a:latin typeface="Segoe UI" pitchFamily="34" charset="0"/>
                          <a:ea typeface="Segoe UI" pitchFamily="34" charset="0"/>
                          <a:cs typeface="Segoe UI" pitchFamily="34" charset="0"/>
                        </a:rPr>
                        <a:t>Beyond Virtualization</a:t>
                      </a:r>
                      <a:endParaRPr lang="en-US" sz="800" b="1" dirty="0" smtClean="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rowSpan="2">
                  <a:txBody>
                    <a:bodyPr/>
                    <a:lstStyle/>
                    <a:p>
                      <a:pPr algn="l"/>
                      <a:r>
                        <a:rPr lang="en-US" sz="800" dirty="0" smtClean="0">
                          <a:effectLst/>
                          <a:latin typeface="Segoe UI" pitchFamily="34" charset="0"/>
                          <a:ea typeface="Segoe UI" pitchFamily="34" charset="0"/>
                          <a:cs typeface="Segoe UI" pitchFamily="34" charset="0"/>
                        </a:rPr>
                        <a:t>Dynamic Resource Control</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Segoe UI" pitchFamily="34" charset="0"/>
                          <a:ea typeface="Segoe UI" pitchFamily="34" charset="0"/>
                          <a:cs typeface="Segoe UI" pitchFamily="34" charset="0"/>
                        </a:rPr>
                        <a:t>Virtual Machine Device Queues (VMDq)</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Segoe UI" pitchFamily="34" charset="0"/>
                          <a:ea typeface="Segoe UI" pitchFamily="34" charset="0"/>
                          <a:cs typeface="Segoe UI" pitchFamily="34" charset="0"/>
                        </a:rPr>
                        <a:t>Dynamic Virtual Machine Queue (DVMQ)</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itchFamily="34" charset="0"/>
                        <a:buNone/>
                      </a:pPr>
                      <a:r>
                        <a:rPr lang="en-US" sz="800" b="1" dirty="0" smtClean="0">
                          <a:effectLst/>
                          <a:latin typeface="Segoe UI" pitchFamily="34" charset="0"/>
                          <a:ea typeface="Segoe UI" pitchFamily="34" charset="0"/>
                          <a:cs typeface="Segoe UI" pitchFamily="34" charset="0"/>
                        </a:rPr>
                        <a:t>I/O virtualization with optimized balance of performance and IT control</a:t>
                      </a:r>
                      <a:endParaRPr lang="en-US" sz="800" b="1"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130">
                <a:tc vMerge="1">
                  <a:txBody>
                    <a:bodyPr/>
                    <a:lstStyle/>
                    <a:p>
                      <a:pPr algn="l"/>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Segoe UI" pitchFamily="34" charset="0"/>
                          <a:ea typeface="Segoe UI" pitchFamily="34" charset="0"/>
                          <a:cs typeface="Segoe UI" pitchFamily="34" charset="0"/>
                        </a:rPr>
                        <a:t>PCI-SIG Single Root I/O Virtualization (SR-IOV)</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Segoe UI" pitchFamily="34" charset="0"/>
                          <a:ea typeface="Segoe UI" pitchFamily="34" charset="0"/>
                          <a:cs typeface="Segoe UI" pitchFamily="34" charset="0"/>
                        </a:rPr>
                        <a:t>SR-IOV</a:t>
                      </a:r>
                    </a:p>
                    <a:p>
                      <a:pPr algn="l"/>
                      <a:endParaRPr lang="en-US" sz="80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itchFamily="34" charset="0"/>
                        <a:buNone/>
                      </a:pPr>
                      <a:r>
                        <a:rPr lang="en-US" sz="800" b="1" dirty="0" smtClean="0">
                          <a:effectLst/>
                          <a:latin typeface="Segoe UI" pitchFamily="34" charset="0"/>
                          <a:ea typeface="Segoe UI" pitchFamily="34" charset="0"/>
                          <a:cs typeface="Segoe UI" pitchFamily="34" charset="0"/>
                        </a:rPr>
                        <a:t>Alternative I/O virtualization option for lower latency and CPU utilization</a:t>
                      </a:r>
                      <a:endParaRPr lang="en-US" sz="800" b="1"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7633">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effectLst/>
                          <a:latin typeface="Segoe UI" pitchFamily="34" charset="0"/>
                          <a:ea typeface="Segoe UI" pitchFamily="34" charset="0"/>
                          <a:cs typeface="Segoe UI" pitchFamily="34" charset="0"/>
                        </a:rPr>
                        <a:t>Power of Many Servers, Simplicity of One</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480060">
                <a:tc rowSpan="2">
                  <a:txBody>
                    <a:bodyPr/>
                    <a:lstStyle/>
                    <a:p>
                      <a:pPr algn="ctr"/>
                      <a:r>
                        <a:rPr lang="en-US" sz="800" dirty="0" smtClean="0">
                          <a:effectLst/>
                          <a:latin typeface="Segoe UI" pitchFamily="34" charset="0"/>
                          <a:ea typeface="Segoe UI" pitchFamily="34" charset="0"/>
                          <a:cs typeface="Segoe UI" pitchFamily="34" charset="0"/>
                        </a:rPr>
                        <a:t>Continuous Availability</a:t>
                      </a:r>
                      <a:endParaRPr lang="en-US" sz="800" dirty="0">
                        <a:effectLst/>
                        <a:latin typeface="Segoe UI" pitchFamily="34" charset="0"/>
                        <a:ea typeface="Segoe UI" pitchFamily="34" charset="0"/>
                        <a:cs typeface="Segoe UI"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Segoe UI" pitchFamily="34" charset="0"/>
                          <a:ea typeface="Segoe UI" pitchFamily="34" charset="0"/>
                          <a:cs typeface="Segoe UI" pitchFamily="34" charset="0"/>
                        </a:rPr>
                        <a:t>Machine Check Architecture (MCA) Recovery</a:t>
                      </a:r>
                      <a:endParaRPr lang="en-US" sz="80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effectLst/>
                          <a:latin typeface="Segoe UI" pitchFamily="34" charset="0"/>
                          <a:ea typeface="Segoe UI" pitchFamily="34" charset="0"/>
                          <a:cs typeface="Segoe UI" pitchFamily="34" charset="0"/>
                        </a:rPr>
                        <a:t>Windows* Hardware Error Architecture (WHEA)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effectLst/>
                          <a:latin typeface="Segoe UI" pitchFamily="34" charset="0"/>
                          <a:ea typeface="Segoe UI" pitchFamily="34" charset="0"/>
                          <a:cs typeface="Segoe UI" pitchFamily="34" charset="0"/>
                        </a:rPr>
                        <a:t>Also supported in Hyper-V*,</a:t>
                      </a:r>
                      <a:r>
                        <a:rPr lang="en-US" sz="800" baseline="0" dirty="0" smtClean="0">
                          <a:effectLst/>
                          <a:latin typeface="Segoe UI" pitchFamily="34" charset="0"/>
                          <a:ea typeface="Segoe UI" pitchFamily="34" charset="0"/>
                          <a:cs typeface="Segoe UI" pitchFamily="34" charset="0"/>
                        </a:rPr>
                        <a:t> </a:t>
                      </a:r>
                      <a:r>
                        <a:rPr lang="en-US" sz="800" dirty="0" smtClean="0">
                          <a:effectLst/>
                          <a:latin typeface="Segoe UI" pitchFamily="34" charset="0"/>
                          <a:ea typeface="Segoe UI" pitchFamily="34" charset="0"/>
                          <a:cs typeface="Segoe UI" pitchFamily="34" charset="0"/>
                        </a:rPr>
                        <a:t>Microsoft</a:t>
                      </a:r>
                      <a:r>
                        <a:rPr lang="en-US" sz="800" baseline="0" dirty="0" smtClean="0">
                          <a:effectLst/>
                          <a:latin typeface="Segoe UI" pitchFamily="34" charset="0"/>
                          <a:ea typeface="Segoe UI" pitchFamily="34" charset="0"/>
                          <a:cs typeface="Segoe UI" pitchFamily="34" charset="0"/>
                        </a:rPr>
                        <a:t> </a:t>
                      </a:r>
                      <a:r>
                        <a:rPr lang="en-US" sz="800" dirty="0" smtClean="0">
                          <a:effectLst/>
                          <a:latin typeface="Segoe UI" pitchFamily="34" charset="0"/>
                          <a:ea typeface="Segoe UI" pitchFamily="34" charset="0"/>
                          <a:cs typeface="Segoe UI" pitchFamily="34" charset="0"/>
                        </a:rPr>
                        <a:t>SQL Server* 2012</a:t>
                      </a:r>
                      <a:endParaRPr lang="en-US" sz="80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buFont typeface="Arial" pitchFamily="34" charset="0"/>
                        <a:buChar char="•"/>
                      </a:pPr>
                      <a:r>
                        <a:rPr lang="en-US" sz="800" b="1" dirty="0" smtClean="0">
                          <a:effectLst/>
                          <a:latin typeface="Segoe UI" pitchFamily="34" charset="0"/>
                          <a:ea typeface="Segoe UI" pitchFamily="34" charset="0"/>
                          <a:cs typeface="Segoe UI" pitchFamily="34" charset="0"/>
                        </a:rPr>
                        <a:t>Recovery from uncorrectable errors for robust reliability.</a:t>
                      </a:r>
                      <a:r>
                        <a:rPr lang="en-US" sz="800" b="1" baseline="0" dirty="0" smtClean="0">
                          <a:effectLst/>
                          <a:latin typeface="Segoe UI" pitchFamily="34" charset="0"/>
                          <a:ea typeface="Segoe UI" pitchFamily="34" charset="0"/>
                          <a:cs typeface="Segoe UI" pitchFamily="34" charset="0"/>
                        </a:rPr>
                        <a:t> Delivered by Intel</a:t>
                      </a:r>
                      <a:r>
                        <a:rPr lang="en-US" sz="800" b="1" baseline="30000" dirty="0" smtClean="0">
                          <a:effectLst/>
                          <a:latin typeface="Segoe UI" pitchFamily="34" charset="0"/>
                          <a:ea typeface="Segoe UI" pitchFamily="34" charset="0"/>
                          <a:cs typeface="Segoe UI" pitchFamily="34" charset="0"/>
                        </a:rPr>
                        <a:t>® </a:t>
                      </a:r>
                      <a:r>
                        <a:rPr lang="en-US" sz="800" b="1" baseline="0" dirty="0" smtClean="0">
                          <a:effectLst/>
                          <a:latin typeface="Segoe UI" pitchFamily="34" charset="0"/>
                          <a:ea typeface="Segoe UI" pitchFamily="34" charset="0"/>
                          <a:cs typeface="Segoe UI" pitchFamily="34" charset="0"/>
                        </a:rPr>
                        <a:t>Xeon</a:t>
                      </a:r>
                      <a:r>
                        <a:rPr lang="en-US" sz="800" b="1" baseline="30000" dirty="0" smtClean="0">
                          <a:effectLst/>
                          <a:latin typeface="Segoe UI" pitchFamily="34" charset="0"/>
                          <a:ea typeface="Segoe UI" pitchFamily="34" charset="0"/>
                          <a:cs typeface="Segoe UI" pitchFamily="34" charset="0"/>
                        </a:rPr>
                        <a:t>®</a:t>
                      </a:r>
                      <a:r>
                        <a:rPr lang="en-US" sz="800" b="1" baseline="0" dirty="0" smtClean="0">
                          <a:effectLst/>
                          <a:latin typeface="Segoe UI" pitchFamily="34" charset="0"/>
                          <a:ea typeface="Segoe UI" pitchFamily="34" charset="0"/>
                          <a:cs typeface="Segoe UI" pitchFamily="34" charset="0"/>
                        </a:rPr>
                        <a:t> processor E7 family with MCA Recovery </a:t>
                      </a:r>
                    </a:p>
                    <a:p>
                      <a:pPr marL="171450" indent="-171450" algn="l">
                        <a:buFont typeface="Arial" pitchFamily="34" charset="0"/>
                        <a:buChar char="•"/>
                      </a:pPr>
                      <a:endParaRPr lang="en-US" sz="800" b="1" dirty="0" smtClean="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5800">
                <a:tc vMerge="1">
                  <a:txBody>
                    <a:bodyPr/>
                    <a:lstStyle/>
                    <a:p>
                      <a:pPr algn="l"/>
                      <a:endParaRPr lang="en-US" sz="10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effectLst/>
                          <a:latin typeface="Segoe UI" pitchFamily="34" charset="0"/>
                          <a:ea typeface="Segoe UI" pitchFamily="34" charset="0"/>
                          <a:cs typeface="Segoe UI" pitchFamily="34" charset="0"/>
                        </a:rPr>
                        <a:t>Intel</a:t>
                      </a:r>
                      <a:r>
                        <a:rPr lang="en-US" sz="800" baseline="30000" dirty="0" smtClean="0">
                          <a:effectLst/>
                          <a:latin typeface="Segoe UI" pitchFamily="34" charset="0"/>
                          <a:ea typeface="Segoe UI" pitchFamily="34" charset="0"/>
                          <a:cs typeface="Segoe UI" pitchFamily="34" charset="0"/>
                        </a:rPr>
                        <a:t>®</a:t>
                      </a:r>
                      <a:r>
                        <a:rPr lang="en-US" sz="800" dirty="0" smtClean="0">
                          <a:effectLst/>
                          <a:latin typeface="Segoe UI" pitchFamily="34" charset="0"/>
                          <a:ea typeface="Segoe UI" pitchFamily="34" charset="0"/>
                          <a:cs typeface="Segoe UI" pitchFamily="34" charset="0"/>
                        </a:rPr>
                        <a:t> Advanced Encryption Standard New Instructions (Intel</a:t>
                      </a:r>
                      <a:r>
                        <a:rPr lang="en-US" sz="800" baseline="30000" dirty="0" smtClean="0">
                          <a:effectLst/>
                          <a:latin typeface="Segoe UI" pitchFamily="34" charset="0"/>
                          <a:ea typeface="Segoe UI" pitchFamily="34" charset="0"/>
                          <a:cs typeface="Segoe UI" pitchFamily="34" charset="0"/>
                        </a:rPr>
                        <a:t>®</a:t>
                      </a:r>
                      <a:r>
                        <a:rPr lang="en-US" sz="800" dirty="0" smtClean="0">
                          <a:effectLst/>
                          <a:latin typeface="Segoe UI" pitchFamily="34" charset="0"/>
                          <a:ea typeface="Segoe UI" pitchFamily="34" charset="0"/>
                          <a:cs typeface="Segoe UI" pitchFamily="34" charset="0"/>
                        </a:rPr>
                        <a:t> AES-NI)</a:t>
                      </a:r>
                    </a:p>
                    <a:p>
                      <a:pPr marL="171450" indent="-171450" algn="l">
                        <a:buFont typeface="Arial" pitchFamily="34" charset="0"/>
                        <a:buChar char="•"/>
                      </a:pPr>
                      <a:r>
                        <a:rPr lang="en-US" sz="800" dirty="0" smtClean="0">
                          <a:effectLst/>
                          <a:latin typeface="Segoe UI" pitchFamily="34" charset="0"/>
                          <a:ea typeface="Segoe UI" pitchFamily="34" charset="0"/>
                          <a:cs typeface="Segoe UI" pitchFamily="34" charset="0"/>
                        </a:rPr>
                        <a:t>Intel</a:t>
                      </a:r>
                      <a:r>
                        <a:rPr lang="en-US" sz="800" baseline="30000" dirty="0" smtClean="0">
                          <a:effectLst/>
                          <a:latin typeface="Segoe UI" pitchFamily="34" charset="0"/>
                          <a:ea typeface="Segoe UI" pitchFamily="34" charset="0"/>
                          <a:cs typeface="Segoe UI" pitchFamily="34" charset="0"/>
                        </a:rPr>
                        <a:t>®</a:t>
                      </a:r>
                      <a:r>
                        <a:rPr lang="en-US" sz="800" dirty="0" smtClean="0">
                          <a:effectLst/>
                          <a:latin typeface="Segoe UI" pitchFamily="34" charset="0"/>
                          <a:ea typeface="Segoe UI" pitchFamily="34" charset="0"/>
                          <a:cs typeface="Segoe UI" pitchFamily="34" charset="0"/>
                        </a:rPr>
                        <a:t> Secure Key Technology</a:t>
                      </a:r>
                      <a:endParaRPr lang="en-US" sz="800" dirty="0">
                        <a:effectLst/>
                        <a:latin typeface="Segoe UI" pitchFamily="34" charset="0"/>
                        <a:ea typeface="Segoe UI" pitchFamily="34" charset="0"/>
                        <a:cs typeface="Segoe UI" pitchFamily="34" charset="0"/>
                      </a:endParaRPr>
                    </a:p>
                    <a:p>
                      <a:pPr marL="171450" indent="-171450" algn="l">
                        <a:buFont typeface="Arial" pitchFamily="34" charset="0"/>
                        <a:buChar char="•"/>
                      </a:pPr>
                      <a:r>
                        <a:rPr lang="en-US" sz="800" dirty="0" smtClean="0">
                          <a:effectLst/>
                          <a:latin typeface="Segoe UI" pitchFamily="34" charset="0"/>
                          <a:ea typeface="Segoe UI" pitchFamily="34" charset="0"/>
                          <a:cs typeface="Segoe UI" pitchFamily="34" charset="0"/>
                        </a:rPr>
                        <a:t>Intel</a:t>
                      </a:r>
                      <a:r>
                        <a:rPr lang="en-US" sz="800" baseline="30000" dirty="0" smtClean="0">
                          <a:effectLst/>
                          <a:latin typeface="Segoe UI" pitchFamily="34" charset="0"/>
                          <a:ea typeface="Segoe UI" pitchFamily="34" charset="0"/>
                          <a:cs typeface="Segoe UI" pitchFamily="34" charset="0"/>
                        </a:rPr>
                        <a:t>®</a:t>
                      </a:r>
                      <a:r>
                        <a:rPr lang="en-US" sz="800" dirty="0" smtClean="0">
                          <a:effectLst/>
                          <a:latin typeface="Segoe UI" pitchFamily="34" charset="0"/>
                          <a:ea typeface="Segoe UI" pitchFamily="34" charset="0"/>
                          <a:cs typeface="Segoe UI" pitchFamily="34" charset="0"/>
                        </a:rPr>
                        <a:t> OS Guard</a:t>
                      </a:r>
                    </a:p>
                    <a:p>
                      <a:pPr marL="171450" indent="-171450" algn="l">
                        <a:buFont typeface="Arial" pitchFamily="34" charset="0"/>
                        <a:buChar char="•"/>
                      </a:pPr>
                      <a:r>
                        <a:rPr lang="en-US" sz="800" dirty="0" smtClean="0">
                          <a:effectLst/>
                          <a:latin typeface="Segoe UI" pitchFamily="34" charset="0"/>
                          <a:ea typeface="Segoe UI" pitchFamily="34" charset="0"/>
                          <a:cs typeface="Segoe UI" pitchFamily="34" charset="0"/>
                        </a:rPr>
                        <a:t>Intel</a:t>
                      </a:r>
                      <a:r>
                        <a:rPr lang="en-US" sz="800" baseline="30000" dirty="0" smtClean="0">
                          <a:effectLst/>
                          <a:latin typeface="Segoe UI" pitchFamily="34" charset="0"/>
                          <a:ea typeface="Segoe UI" pitchFamily="34" charset="0"/>
                          <a:cs typeface="Segoe UI" pitchFamily="34" charset="0"/>
                        </a:rPr>
                        <a:t>®</a:t>
                      </a:r>
                      <a:r>
                        <a:rPr lang="en-US" sz="800" dirty="0" smtClean="0">
                          <a:effectLst/>
                          <a:latin typeface="Segoe UI" pitchFamily="34" charset="0"/>
                          <a:ea typeface="Segoe UI" pitchFamily="34" charset="0"/>
                          <a:cs typeface="Segoe UI" pitchFamily="34" charset="0"/>
                        </a:rPr>
                        <a:t> XD Bit</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800" dirty="0" smtClean="0">
                          <a:effectLst/>
                          <a:latin typeface="Segoe UI" pitchFamily="34" charset="0"/>
                          <a:ea typeface="Segoe UI" pitchFamily="34" charset="0"/>
                          <a:cs typeface="Segoe UI" pitchFamily="34" charset="0"/>
                        </a:rPr>
                        <a:t>Microsoft</a:t>
                      </a:r>
                      <a:r>
                        <a:rPr lang="en-US" sz="800" baseline="0" dirty="0" smtClean="0">
                          <a:effectLst/>
                          <a:latin typeface="Segoe UI" pitchFamily="34" charset="0"/>
                          <a:ea typeface="Segoe UI" pitchFamily="34" charset="0"/>
                          <a:cs typeface="Segoe UI" pitchFamily="34" charset="0"/>
                        </a:rPr>
                        <a:t> Crypto Next Generation* (CNG*) library</a:t>
                      </a:r>
                      <a:endParaRPr lang="en-US" sz="800" dirty="0" smtClean="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buFont typeface="Arial" pitchFamily="34" charset="0"/>
                        <a:buChar char="•"/>
                      </a:pPr>
                      <a:r>
                        <a:rPr lang="en-US" sz="800" b="1" dirty="0" smtClean="0">
                          <a:effectLst/>
                          <a:latin typeface="Segoe UI" pitchFamily="34" charset="0"/>
                          <a:ea typeface="Segoe UI" pitchFamily="34" charset="0"/>
                          <a:cs typeface="Segoe UI" pitchFamily="34" charset="0"/>
                        </a:rPr>
                        <a:t>Fast,</a:t>
                      </a:r>
                      <a:r>
                        <a:rPr lang="en-US" sz="800" b="1" baseline="0" dirty="0" smtClean="0">
                          <a:effectLst/>
                          <a:latin typeface="Segoe UI" pitchFamily="34" charset="0"/>
                          <a:ea typeface="Segoe UI" pitchFamily="34" charset="0"/>
                          <a:cs typeface="Segoe UI" pitchFamily="34" charset="0"/>
                        </a:rPr>
                        <a:t> low-overhead encryption</a:t>
                      </a:r>
                      <a:endParaRPr lang="en-US" sz="800" b="1" dirty="0">
                        <a:effectLst/>
                        <a:latin typeface="Segoe UI" pitchFamily="34" charset="0"/>
                        <a:ea typeface="Segoe UI" pitchFamily="34" charset="0"/>
                        <a:cs typeface="Segoe UI" pitchFamily="34" charset="0"/>
                      </a:endParaRPr>
                    </a:p>
                    <a:p>
                      <a:pPr marL="171450" indent="-171450" algn="l" defTabSz="914400" rtl="0" eaLnBrk="1" latinLnBrk="0" hangingPunct="1">
                        <a:buFont typeface="Arial" pitchFamily="34" charset="0"/>
                        <a:buChar char="•"/>
                      </a:pPr>
                      <a:r>
                        <a:rPr lang="en-US" sz="800" b="1" kern="1200" dirty="0" smtClean="0">
                          <a:solidFill>
                            <a:schemeClr val="dk1"/>
                          </a:solidFill>
                          <a:effectLst/>
                          <a:latin typeface="Segoe UI" pitchFamily="34" charset="0"/>
                          <a:ea typeface="Segoe UI" pitchFamily="34" charset="0"/>
                          <a:cs typeface="Segoe UI" pitchFamily="34" charset="0"/>
                        </a:rPr>
                        <a:t>High-quality keys</a:t>
                      </a:r>
                      <a:endParaRPr lang="en-US" sz="800" b="1" kern="1200" dirty="0">
                        <a:solidFill>
                          <a:schemeClr val="dk1"/>
                        </a:solidFill>
                        <a:effectLst/>
                        <a:latin typeface="Segoe UI" pitchFamily="34" charset="0"/>
                        <a:ea typeface="Segoe UI" pitchFamily="34" charset="0"/>
                        <a:cs typeface="Segoe UI" pitchFamily="34" charset="0"/>
                      </a:endParaRPr>
                    </a:p>
                    <a:p>
                      <a:pPr marL="171450" indent="-171450" algn="l" defTabSz="914400" rtl="0" eaLnBrk="1" latinLnBrk="0" hangingPunct="1">
                        <a:buFont typeface="Arial" pitchFamily="34" charset="0"/>
                        <a:buChar char="•"/>
                      </a:pPr>
                      <a:r>
                        <a:rPr lang="en-US" sz="800" b="1" kern="1200" dirty="0" smtClean="0">
                          <a:solidFill>
                            <a:schemeClr val="dk1"/>
                          </a:solidFill>
                          <a:effectLst/>
                          <a:latin typeface="Segoe UI" pitchFamily="34" charset="0"/>
                          <a:ea typeface="Segoe UI" pitchFamily="34" charset="0"/>
                          <a:cs typeface="Segoe UI" pitchFamily="34" charset="0"/>
                        </a:rPr>
                        <a:t>Enhanced protection</a:t>
                      </a:r>
                      <a:r>
                        <a:rPr lang="en-US" sz="800" b="1" kern="1200" baseline="0" dirty="0" smtClean="0">
                          <a:solidFill>
                            <a:schemeClr val="dk1"/>
                          </a:solidFill>
                          <a:effectLst/>
                          <a:latin typeface="Segoe UI" pitchFamily="34" charset="0"/>
                          <a:ea typeface="Segoe UI" pitchFamily="34" charset="0"/>
                          <a:cs typeface="Segoe UI" pitchFamily="34" charset="0"/>
                        </a:rPr>
                        <a:t> from escalation of privilege attacks</a:t>
                      </a:r>
                    </a:p>
                    <a:p>
                      <a:pPr marL="171450" indent="-171450" algn="l" defTabSz="914400" rtl="0" eaLnBrk="1" latinLnBrk="0" hangingPunct="1">
                        <a:buFont typeface="Arial" pitchFamily="34" charset="0"/>
                        <a:buChar char="•"/>
                      </a:pPr>
                      <a:r>
                        <a:rPr lang="en-US" sz="800" b="1" kern="1200" dirty="0" smtClean="0">
                          <a:solidFill>
                            <a:schemeClr val="dk1"/>
                          </a:solidFill>
                          <a:effectLst/>
                          <a:latin typeface="Segoe UI" pitchFamily="34" charset="0"/>
                          <a:ea typeface="Segoe UI" pitchFamily="34" charset="0"/>
                          <a:cs typeface="Segoe UI" pitchFamily="34" charset="0"/>
                        </a:rPr>
                        <a:t>Secure key storage</a:t>
                      </a:r>
                    </a:p>
                    <a:p>
                      <a:pPr marL="171450" indent="-171450" algn="l" defTabSz="914400" rtl="0" eaLnBrk="1" latinLnBrk="0" hangingPunct="1">
                        <a:buFont typeface="Arial" pitchFamily="34" charset="0"/>
                        <a:buChar char="•"/>
                      </a:pPr>
                      <a:r>
                        <a:rPr lang="en-US" sz="800" b="1" kern="1200" dirty="0" smtClean="0">
                          <a:solidFill>
                            <a:schemeClr val="dk1"/>
                          </a:solidFill>
                          <a:effectLst/>
                          <a:latin typeface="Segoe UI" pitchFamily="34" charset="0"/>
                          <a:ea typeface="Segoe UI" pitchFamily="34" charset="0"/>
                          <a:cs typeface="Segoe UI" pitchFamily="34" charset="0"/>
                        </a:rPr>
                        <a:t>Reduce platform attack surface</a:t>
                      </a:r>
                      <a:endParaRPr lang="en-US" sz="800" b="1" kern="1200" dirty="0">
                        <a:solidFill>
                          <a:schemeClr val="dk1"/>
                        </a:solidFill>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7190">
                <a:tc>
                  <a:txBody>
                    <a:bodyPr/>
                    <a:lstStyle/>
                    <a:p>
                      <a:pPr algn="l"/>
                      <a:r>
                        <a:rPr lang="en-US" sz="800" dirty="0" smtClean="0">
                          <a:effectLst/>
                          <a:latin typeface="Segoe UI" pitchFamily="34" charset="0"/>
                          <a:ea typeface="Segoe UI" pitchFamily="34" charset="0"/>
                          <a:cs typeface="Segoe UI" pitchFamily="34" charset="0"/>
                        </a:rPr>
                        <a:t>Unified</a:t>
                      </a:r>
                      <a:r>
                        <a:rPr lang="en-US" sz="800" baseline="0" dirty="0" smtClean="0">
                          <a:effectLst/>
                          <a:latin typeface="Segoe UI" pitchFamily="34" charset="0"/>
                          <a:ea typeface="Segoe UI" pitchFamily="34" charset="0"/>
                          <a:cs typeface="Segoe UI" pitchFamily="34" charset="0"/>
                        </a:rPr>
                        <a:t> Networking</a:t>
                      </a:r>
                      <a:endParaRPr lang="en-US" sz="80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buFont typeface="Arial" pitchFamily="34" charset="0"/>
                        <a:buChar char="•"/>
                      </a:pPr>
                      <a:r>
                        <a:rPr lang="en-US" sz="800" dirty="0" smtClean="0">
                          <a:effectLst/>
                          <a:latin typeface="Segoe UI" pitchFamily="34" charset="0"/>
                          <a:ea typeface="Segoe UI" pitchFamily="34" charset="0"/>
                          <a:cs typeface="Segoe UI" pitchFamily="34" charset="0"/>
                        </a:rPr>
                        <a:t>Fibre Channel over Ethernet (FCoE)</a:t>
                      </a:r>
                    </a:p>
                    <a:p>
                      <a:pPr marL="171450" indent="-171450" algn="l">
                        <a:buFont typeface="Arial" pitchFamily="34" charset="0"/>
                        <a:buChar char="•"/>
                      </a:pPr>
                      <a:r>
                        <a:rPr lang="en-US" sz="800" dirty="0" smtClean="0">
                          <a:effectLst/>
                          <a:latin typeface="Segoe UI" pitchFamily="34" charset="0"/>
                          <a:ea typeface="Segoe UI" pitchFamily="34" charset="0"/>
                          <a:cs typeface="Segoe UI" pitchFamily="34" charset="0"/>
                        </a:rPr>
                        <a:t>datacenter</a:t>
                      </a:r>
                      <a:r>
                        <a:rPr lang="en-US" sz="800" baseline="0" dirty="0" smtClean="0">
                          <a:effectLst/>
                          <a:latin typeface="Segoe UI" pitchFamily="34" charset="0"/>
                          <a:ea typeface="Segoe UI" pitchFamily="34" charset="0"/>
                          <a:cs typeface="Segoe UI" pitchFamily="34" charset="0"/>
                        </a:rPr>
                        <a:t> Bridging (DCB)</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effectLst/>
                          <a:latin typeface="Segoe UI" pitchFamily="34" charset="0"/>
                          <a:ea typeface="Segoe UI" pitchFamily="34" charset="0"/>
                          <a:cs typeface="Segoe UI" pitchFamily="34" charset="0"/>
                        </a:rPr>
                        <a:t>iSCSI with intelligent offloads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dk1"/>
                          </a:solidFill>
                          <a:effectLst/>
                          <a:latin typeface="Segoe UI" pitchFamily="34" charset="0"/>
                          <a:ea typeface="Segoe UI" pitchFamily="34" charset="0"/>
                          <a:cs typeface="Segoe UI" pitchFamily="34" charset="0"/>
                        </a:rPr>
                        <a:t>FCoE and iSCSI software</a:t>
                      </a:r>
                      <a:r>
                        <a:rPr lang="en-US" sz="800" kern="1200" baseline="0" dirty="0" smtClean="0">
                          <a:solidFill>
                            <a:schemeClr val="dk1"/>
                          </a:solidFill>
                          <a:effectLst/>
                          <a:latin typeface="Segoe UI" pitchFamily="34" charset="0"/>
                          <a:ea typeface="Segoe UI" pitchFamily="34" charset="0"/>
                          <a:cs typeface="Segoe UI" pitchFamily="34" charset="0"/>
                        </a:rPr>
                        <a:t> i</a:t>
                      </a:r>
                      <a:r>
                        <a:rPr lang="en-US" sz="800" kern="1200" dirty="0" smtClean="0">
                          <a:solidFill>
                            <a:schemeClr val="dk1"/>
                          </a:solidFill>
                          <a:effectLst/>
                          <a:latin typeface="Segoe UI" pitchFamily="34" charset="0"/>
                          <a:ea typeface="Segoe UI" pitchFamily="34" charset="0"/>
                          <a:cs typeface="Segoe UI" pitchFamily="34" charset="0"/>
                        </a:rPr>
                        <a:t>nitiators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itchFamily="34" charset="0"/>
                        <a:buNone/>
                      </a:pPr>
                      <a:r>
                        <a:rPr lang="en-US" sz="800" b="1" dirty="0" smtClean="0">
                          <a:effectLst/>
                          <a:latin typeface="Segoe UI" pitchFamily="34" charset="0"/>
                          <a:ea typeface="Segoe UI" pitchFamily="34" charset="0"/>
                          <a:cs typeface="Segoe UI" pitchFamily="34" charset="0"/>
                        </a:rPr>
                        <a:t>Unified 10 GbE networking:</a:t>
                      </a:r>
                    </a:p>
                    <a:p>
                      <a:pPr marL="171450" indent="-171450" algn="l" defTabSz="914400" rtl="0" eaLnBrk="1" latinLnBrk="0" hangingPunct="1">
                        <a:buFont typeface="Arial" pitchFamily="34" charset="0"/>
                        <a:buChar char="•"/>
                      </a:pPr>
                      <a:r>
                        <a:rPr lang="en-US" sz="800" b="1" kern="1200" dirty="0" smtClean="0">
                          <a:solidFill>
                            <a:schemeClr val="dk1"/>
                          </a:solidFill>
                          <a:effectLst/>
                          <a:latin typeface="Segoe UI" pitchFamily="34" charset="0"/>
                          <a:ea typeface="Segoe UI" pitchFamily="34" charset="0"/>
                          <a:cs typeface="Segoe UI" pitchFamily="34" charset="0"/>
                        </a:rPr>
                        <a:t>High-bandwidth, low-latency</a:t>
                      </a:r>
                    </a:p>
                    <a:p>
                      <a:pPr marL="171450" indent="-171450" algn="l">
                        <a:buFont typeface="Arial" pitchFamily="34" charset="0"/>
                        <a:buChar char="•"/>
                      </a:pPr>
                      <a:r>
                        <a:rPr lang="en-US" sz="800" b="1" dirty="0" smtClean="0">
                          <a:effectLst/>
                          <a:latin typeface="Segoe UI" pitchFamily="34" charset="0"/>
                          <a:ea typeface="Segoe UI" pitchFamily="34" charset="0"/>
                          <a:cs typeface="Segoe UI" pitchFamily="34" charset="0"/>
                        </a:rPr>
                        <a:t>Low cost Ethernet fabric</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0060">
                <a:tc>
                  <a:txBody>
                    <a:bodyPr/>
                    <a:lstStyle/>
                    <a:p>
                      <a:pPr marL="0" indent="0" algn="l">
                        <a:tabLst>
                          <a:tab pos="746125" algn="l"/>
                        </a:tabLst>
                      </a:pPr>
                      <a:r>
                        <a:rPr lang="en-US" sz="800" baseline="0" dirty="0" smtClean="0">
                          <a:effectLst/>
                          <a:latin typeface="Segoe UI" pitchFamily="34" charset="0"/>
                          <a:ea typeface="Segoe UI" pitchFamily="34" charset="0"/>
                          <a:cs typeface="Segoe UI" pitchFamily="34" charset="0"/>
                        </a:rPr>
                        <a:t>Breakthrough Storage Economics</a:t>
                      </a:r>
                      <a:endParaRPr lang="en-US" sz="80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defTabSz="914400" rtl="0" eaLnBrk="1" latinLnBrk="0" hangingPunct="1">
                        <a:buFont typeface="Arial" pitchFamily="34" charset="0"/>
                        <a:buChar char="•"/>
                      </a:pPr>
                      <a:r>
                        <a:rPr lang="en-US" sz="800" kern="1200" dirty="0" smtClean="0">
                          <a:solidFill>
                            <a:schemeClr val="dk1"/>
                          </a:solidFill>
                          <a:effectLst/>
                          <a:latin typeface="Segoe UI" pitchFamily="34" charset="0"/>
                          <a:ea typeface="Segoe UI" pitchFamily="34" charset="0"/>
                          <a:cs typeface="Segoe UI" pitchFamily="34" charset="0"/>
                        </a:rPr>
                        <a:t>Intel</a:t>
                      </a:r>
                      <a:r>
                        <a:rPr lang="en-US" sz="800" baseline="30000" dirty="0" smtClean="0">
                          <a:effectLst/>
                          <a:latin typeface="Segoe UI" pitchFamily="34" charset="0"/>
                          <a:ea typeface="Segoe UI" pitchFamily="34" charset="0"/>
                          <a:cs typeface="Segoe UI" pitchFamily="34" charset="0"/>
                        </a:rPr>
                        <a:t>®</a:t>
                      </a:r>
                      <a:r>
                        <a:rPr lang="en-US" sz="800" kern="1200" dirty="0" smtClean="0">
                          <a:solidFill>
                            <a:schemeClr val="dk1"/>
                          </a:solidFill>
                          <a:effectLst/>
                          <a:latin typeface="Segoe UI" pitchFamily="34" charset="0"/>
                          <a:ea typeface="Segoe UI" pitchFamily="34" charset="0"/>
                          <a:cs typeface="Segoe UI" pitchFamily="34" charset="0"/>
                        </a:rPr>
                        <a:t> Xeon</a:t>
                      </a:r>
                      <a:r>
                        <a:rPr lang="en-US" sz="800" baseline="30000" dirty="0" smtClean="0">
                          <a:effectLst/>
                          <a:latin typeface="Segoe UI" pitchFamily="34" charset="0"/>
                          <a:ea typeface="Segoe UI" pitchFamily="34" charset="0"/>
                          <a:cs typeface="Segoe UI" pitchFamily="34" charset="0"/>
                        </a:rPr>
                        <a:t>®</a:t>
                      </a:r>
                      <a:r>
                        <a:rPr lang="en-US" sz="800" kern="1200" dirty="0" smtClean="0">
                          <a:solidFill>
                            <a:schemeClr val="dk1"/>
                          </a:solidFill>
                          <a:effectLst/>
                          <a:latin typeface="Segoe UI" pitchFamily="34" charset="0"/>
                          <a:ea typeface="Segoe UI" pitchFamily="34" charset="0"/>
                          <a:cs typeface="Segoe UI" pitchFamily="34" charset="0"/>
                        </a:rPr>
                        <a:t> processor E5 family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dirty="0" smtClean="0">
                          <a:solidFill>
                            <a:schemeClr val="dk1"/>
                          </a:solidFill>
                          <a:effectLst/>
                          <a:latin typeface="Segoe UI" pitchFamily="34" charset="0"/>
                          <a:ea typeface="Segoe UI" pitchFamily="34" charset="0"/>
                          <a:cs typeface="Segoe UI" pitchFamily="34" charset="0"/>
                        </a:rPr>
                        <a:t>10 Gb Intel</a:t>
                      </a:r>
                      <a:r>
                        <a:rPr lang="en-US" sz="800" baseline="30000" dirty="0" smtClean="0">
                          <a:effectLst/>
                          <a:latin typeface="Segoe UI" pitchFamily="34" charset="0"/>
                          <a:ea typeface="Segoe UI" pitchFamily="34" charset="0"/>
                          <a:cs typeface="Segoe UI" pitchFamily="34" charset="0"/>
                        </a:rPr>
                        <a:t>®</a:t>
                      </a:r>
                      <a:r>
                        <a:rPr lang="en-US" sz="800" kern="1200" dirty="0" smtClean="0">
                          <a:solidFill>
                            <a:schemeClr val="dk1"/>
                          </a:solidFill>
                          <a:effectLst/>
                          <a:latin typeface="Segoe UI" pitchFamily="34" charset="0"/>
                          <a:ea typeface="Segoe UI" pitchFamily="34" charset="0"/>
                          <a:cs typeface="Segoe UI" pitchFamily="34" charset="0"/>
                        </a:rPr>
                        <a:t> Converged Network Adapters</a:t>
                      </a:r>
                    </a:p>
                    <a:p>
                      <a:pPr marL="171450" indent="-171450" algn="l" defTabSz="914400" rtl="0" eaLnBrk="1" latinLnBrk="0" hangingPunct="1">
                        <a:buFont typeface="Arial" pitchFamily="34" charset="0"/>
                        <a:buChar char="•"/>
                      </a:pPr>
                      <a:r>
                        <a:rPr lang="en-US" sz="800" kern="1200" dirty="0" smtClean="0">
                          <a:solidFill>
                            <a:schemeClr val="dk1"/>
                          </a:solidFill>
                          <a:effectLst/>
                          <a:latin typeface="Segoe UI" pitchFamily="34" charset="0"/>
                          <a:ea typeface="Segoe UI" pitchFamily="34" charset="0"/>
                          <a:cs typeface="Segoe UI" pitchFamily="34" charset="0"/>
                        </a:rPr>
                        <a:t>NetEffect™ Ethernet Server Cluster Adapters (for RDMA)</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dirty="0" smtClean="0">
                          <a:solidFill>
                            <a:schemeClr val="dk1"/>
                          </a:solidFill>
                          <a:effectLst/>
                          <a:latin typeface="Segoe UI" pitchFamily="34" charset="0"/>
                          <a:ea typeface="Segoe UI" pitchFamily="34" charset="0"/>
                          <a:cs typeface="Segoe UI" pitchFamily="34" charset="0"/>
                        </a:rPr>
                        <a:t>Server Message Block (SMB)</a:t>
                      </a:r>
                      <a:r>
                        <a:rPr lang="en-US" sz="800" kern="1200" baseline="0" dirty="0" smtClean="0">
                          <a:solidFill>
                            <a:schemeClr val="dk1"/>
                          </a:solidFill>
                          <a:effectLst/>
                          <a:latin typeface="Segoe UI" pitchFamily="34" charset="0"/>
                          <a:ea typeface="Segoe UI" pitchFamily="34" charset="0"/>
                          <a:cs typeface="Segoe UI" pitchFamily="34" charset="0"/>
                        </a:rPr>
                        <a:t> 3.0</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baseline="0" dirty="0" smtClean="0">
                          <a:solidFill>
                            <a:schemeClr val="dk1"/>
                          </a:solidFill>
                          <a:effectLst/>
                          <a:latin typeface="Segoe UI" pitchFamily="34" charset="0"/>
                          <a:ea typeface="Segoe UI" pitchFamily="34" charset="0"/>
                          <a:cs typeface="Segoe UI" pitchFamily="34" charset="0"/>
                        </a:rPr>
                        <a:t>SMB 3.0 Direct</a:t>
                      </a:r>
                      <a:r>
                        <a:rPr lang="en-US" sz="800" kern="1200" dirty="0" smtClean="0">
                          <a:solidFill>
                            <a:schemeClr val="dk1"/>
                          </a:solidFill>
                          <a:effectLst/>
                          <a:latin typeface="Segoe UI" pitchFamily="34" charset="0"/>
                          <a:ea typeface="Segoe UI" pitchFamily="34" charset="0"/>
                          <a:cs typeface="Segoe UI" pitchFamily="34" charset="0"/>
                        </a:rPr>
                        <a:t> for</a:t>
                      </a:r>
                      <a:r>
                        <a:rPr lang="en-US" sz="800" kern="1200" baseline="0" dirty="0" smtClean="0">
                          <a:solidFill>
                            <a:schemeClr val="dk1"/>
                          </a:solidFill>
                          <a:effectLst/>
                          <a:latin typeface="Segoe UI" pitchFamily="34" charset="0"/>
                          <a:ea typeface="Segoe UI" pitchFamily="34" charset="0"/>
                          <a:cs typeface="Segoe UI" pitchFamily="34" charset="0"/>
                        </a:rPr>
                        <a:t> remote direct memory access (RDMA)</a:t>
                      </a:r>
                      <a:endParaRPr lang="en-US" sz="800" kern="1200" dirty="0" smtClean="0">
                        <a:solidFill>
                          <a:schemeClr val="dk1"/>
                        </a:solidFill>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1" dirty="0" smtClean="0">
                          <a:effectLst/>
                          <a:latin typeface="Segoe UI" pitchFamily="34" charset="0"/>
                          <a:ea typeface="Segoe UI" pitchFamily="34" charset="0"/>
                          <a:cs typeface="Segoe UI" pitchFamily="34" charset="0"/>
                        </a:rPr>
                        <a:t>SAN-like storage</a:t>
                      </a:r>
                      <a:r>
                        <a:rPr lang="en-US" sz="800" b="1" baseline="0" dirty="0" smtClean="0">
                          <a:effectLst/>
                          <a:latin typeface="Segoe UI" pitchFamily="34" charset="0"/>
                          <a:ea typeface="Segoe UI" pitchFamily="34" charset="0"/>
                          <a:cs typeface="Segoe UI" pitchFamily="34" charset="0"/>
                        </a:rPr>
                        <a:t> using low-cost file servers and disk arrays</a:t>
                      </a:r>
                    </a:p>
                    <a:p>
                      <a:pPr marL="0" indent="0" algn="l">
                        <a:buFont typeface="Arial" pitchFamily="34" charset="0"/>
                        <a:buNone/>
                      </a:pPr>
                      <a:endParaRPr lang="en-US" sz="800" b="1" dirty="0" smtClean="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7190">
                <a:tc>
                  <a:txBody>
                    <a:bodyPr/>
                    <a:lstStyle/>
                    <a:p>
                      <a:pPr algn="l"/>
                      <a:r>
                        <a:rPr lang="en-US" sz="800" dirty="0" smtClean="0">
                          <a:effectLst/>
                          <a:latin typeface="Segoe UI" pitchFamily="34" charset="0"/>
                          <a:ea typeface="Segoe UI" pitchFamily="34" charset="0"/>
                          <a:cs typeface="Segoe UI" pitchFamily="34" charset="0"/>
                        </a:rPr>
                        <a:t>Energy Efficiency</a:t>
                      </a:r>
                      <a:endParaRPr lang="en-US" sz="800" dirty="0">
                        <a:effectLst/>
                        <a:latin typeface="Segoe UI" pitchFamily="34" charset="0"/>
                        <a:ea typeface="Segoe UI" pitchFamily="34" charset="0"/>
                        <a:cs typeface="Segoe UI"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defTabSz="914400" rtl="0" eaLnBrk="1" latinLnBrk="0" hangingPunct="1">
                        <a:buFont typeface="Arial" pitchFamily="34" charset="0"/>
                        <a:buChar char="•"/>
                      </a:pPr>
                      <a:r>
                        <a:rPr lang="en-US" sz="800" kern="1200" dirty="0" smtClean="0">
                          <a:solidFill>
                            <a:schemeClr val="dk1"/>
                          </a:solidFill>
                          <a:effectLst/>
                          <a:latin typeface="Segoe UI" pitchFamily="34" charset="0"/>
                          <a:ea typeface="Segoe UI" pitchFamily="34" charset="0"/>
                          <a:cs typeface="Segoe UI" pitchFamily="34" charset="0"/>
                        </a:rPr>
                        <a:t>Intel</a:t>
                      </a:r>
                      <a:r>
                        <a:rPr lang="en-US" sz="800" baseline="30000" dirty="0" smtClean="0">
                          <a:effectLst/>
                          <a:latin typeface="Segoe UI" pitchFamily="34" charset="0"/>
                          <a:ea typeface="Segoe UI" pitchFamily="34" charset="0"/>
                          <a:cs typeface="Segoe UI" pitchFamily="34" charset="0"/>
                        </a:rPr>
                        <a:t>®</a:t>
                      </a:r>
                      <a:r>
                        <a:rPr lang="en-US" sz="800" kern="1200" dirty="0" smtClean="0">
                          <a:solidFill>
                            <a:schemeClr val="dk1"/>
                          </a:solidFill>
                          <a:effectLst/>
                          <a:latin typeface="Segoe UI" pitchFamily="34" charset="0"/>
                          <a:ea typeface="Segoe UI" pitchFamily="34" charset="0"/>
                          <a:cs typeface="Segoe UI" pitchFamily="34" charset="0"/>
                        </a:rPr>
                        <a:t> Intelligent Power Technology</a:t>
                      </a:r>
                    </a:p>
                    <a:p>
                      <a:pPr marL="171450" indent="-171450" algn="l" defTabSz="914400" rtl="0" eaLnBrk="1" latinLnBrk="0" hangingPunct="1">
                        <a:buFont typeface="Arial" pitchFamily="34" charset="0"/>
                        <a:buChar char="•"/>
                      </a:pPr>
                      <a:r>
                        <a:rPr lang="en-US" sz="800" kern="1200" dirty="0" smtClean="0">
                          <a:solidFill>
                            <a:schemeClr val="dk1"/>
                          </a:solidFill>
                          <a:effectLst/>
                          <a:latin typeface="Segoe UI" pitchFamily="34" charset="0"/>
                          <a:ea typeface="Segoe UI" pitchFamily="34" charset="0"/>
                          <a:cs typeface="Segoe UI" pitchFamily="34" charset="0"/>
                        </a:rPr>
                        <a:t>Intel</a:t>
                      </a:r>
                      <a:r>
                        <a:rPr lang="en-US" sz="800" baseline="30000" dirty="0" smtClean="0">
                          <a:effectLst/>
                          <a:latin typeface="Segoe UI" pitchFamily="34" charset="0"/>
                          <a:ea typeface="Segoe UI" pitchFamily="34" charset="0"/>
                          <a:cs typeface="Segoe UI" pitchFamily="34" charset="0"/>
                        </a:rPr>
                        <a:t>®</a:t>
                      </a:r>
                      <a:r>
                        <a:rPr lang="en-US" sz="800" kern="1200" dirty="0" smtClean="0">
                          <a:solidFill>
                            <a:schemeClr val="dk1"/>
                          </a:solidFill>
                          <a:effectLst/>
                          <a:latin typeface="Segoe UI" pitchFamily="34" charset="0"/>
                          <a:ea typeface="Segoe UI" pitchFamily="34" charset="0"/>
                          <a:cs typeface="Segoe UI" pitchFamily="34" charset="0"/>
                        </a:rPr>
                        <a:t> Node Manager 2.0</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baseline="0" dirty="0" smtClean="0">
                          <a:solidFill>
                            <a:schemeClr val="dk1"/>
                          </a:solidFill>
                          <a:effectLst/>
                          <a:latin typeface="Segoe UI" pitchFamily="34" charset="0"/>
                          <a:ea typeface="Segoe UI" pitchFamily="34" charset="0"/>
                          <a:cs typeface="Segoe UI" pitchFamily="34" charset="0"/>
                        </a:rPr>
                        <a:t>Kernel optimizations</a:t>
                      </a:r>
                      <a:endParaRPr lang="en-US" sz="800" kern="1200" dirty="0" smtClean="0">
                        <a:solidFill>
                          <a:schemeClr val="dk1"/>
                        </a:solidFill>
                        <a:effectLst/>
                        <a:latin typeface="Segoe UI" pitchFamily="34" charset="0"/>
                        <a:ea typeface="Segoe UI" pitchFamily="34" charset="0"/>
                        <a:cs typeface="Segoe U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kern="1200" dirty="0" smtClean="0">
                          <a:solidFill>
                            <a:schemeClr val="dk1"/>
                          </a:solidFill>
                          <a:effectLst/>
                          <a:latin typeface="Segoe UI" pitchFamily="34" charset="0"/>
                          <a:ea typeface="Segoe UI" pitchFamily="34" charset="0"/>
                          <a:cs typeface="Segoe UI" pitchFamily="34" charset="0"/>
                        </a:rPr>
                        <a:t>Logical</a:t>
                      </a:r>
                      <a:r>
                        <a:rPr lang="en-US" sz="800" kern="1200" baseline="0" dirty="0" smtClean="0">
                          <a:solidFill>
                            <a:schemeClr val="dk1"/>
                          </a:solidFill>
                          <a:effectLst/>
                          <a:latin typeface="Segoe UI" pitchFamily="34" charset="0"/>
                          <a:ea typeface="Segoe UI" pitchFamily="34" charset="0"/>
                          <a:cs typeface="Segoe UI" pitchFamily="34" charset="0"/>
                        </a:rPr>
                        <a:t> processor idling</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1" kern="1200" dirty="0" smtClean="0">
                          <a:solidFill>
                            <a:schemeClr val="dk1"/>
                          </a:solidFill>
                          <a:effectLst/>
                          <a:latin typeface="Segoe UI" pitchFamily="34" charset="0"/>
                          <a:ea typeface="Segoe UI" pitchFamily="34" charset="0"/>
                          <a:cs typeface="Segoe UI" pitchFamily="34" charset="0"/>
                        </a:rPr>
                        <a:t>15</a:t>
                      </a:r>
                      <a:r>
                        <a:rPr lang="en-US" sz="800" b="1" kern="1200" baseline="0" dirty="0" smtClean="0">
                          <a:solidFill>
                            <a:schemeClr val="dk1"/>
                          </a:solidFill>
                          <a:effectLst/>
                          <a:latin typeface="Segoe UI" pitchFamily="34" charset="0"/>
                          <a:ea typeface="Segoe UI" pitchFamily="34" charset="0"/>
                          <a:cs typeface="Segoe UI" pitchFamily="34" charset="0"/>
                        </a:rPr>
                        <a:t> percent</a:t>
                      </a:r>
                      <a:r>
                        <a:rPr lang="en-US" sz="800" b="1" kern="1200" dirty="0" smtClean="0">
                          <a:solidFill>
                            <a:schemeClr val="dk1"/>
                          </a:solidFill>
                          <a:effectLst/>
                          <a:latin typeface="Segoe UI" pitchFamily="34" charset="0"/>
                          <a:ea typeface="Segoe UI" pitchFamily="34" charset="0"/>
                          <a:cs typeface="Segoe UI" pitchFamily="34" charset="0"/>
                        </a:rPr>
                        <a:t> greater efficiency versus Windows Server 2008 R2</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1" kern="1200" dirty="0" smtClean="0">
                          <a:solidFill>
                            <a:schemeClr val="dk1"/>
                          </a:solidFill>
                          <a:effectLst/>
                          <a:latin typeface="Segoe UI" pitchFamily="34" charset="0"/>
                          <a:ea typeface="Segoe UI" pitchFamily="34" charset="0"/>
                          <a:cs typeface="Segoe UI" pitchFamily="34" charset="0"/>
                        </a:rPr>
                        <a:t>Improved power budgeting</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3481966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81" y="211017"/>
            <a:ext cx="8741880" cy="674749"/>
          </a:xfrm>
        </p:spPr>
        <p:txBody>
          <a:bodyPr/>
          <a:lstStyle/>
          <a:p>
            <a:r>
              <a:rPr lang="en-US" sz="3600" dirty="0" smtClean="0"/>
              <a:t>Empower Windows Server* 2012 with </a:t>
            </a:r>
            <a:br>
              <a:rPr lang="en-US" sz="3600" dirty="0" smtClean="0"/>
            </a:br>
            <a:r>
              <a:rPr lang="en-US" sz="3600" dirty="0" smtClean="0"/>
              <a:t>Intel</a:t>
            </a:r>
            <a:r>
              <a:rPr lang="en-US" sz="3600" baseline="30000" dirty="0" smtClean="0"/>
              <a:t>®</a:t>
            </a:r>
            <a:r>
              <a:rPr lang="en-US" sz="3600" dirty="0" smtClean="0"/>
              <a:t> Xeon</a:t>
            </a:r>
            <a:r>
              <a:rPr lang="en-US" sz="3600" baseline="30000" dirty="0" smtClean="0"/>
              <a:t>®</a:t>
            </a:r>
            <a:r>
              <a:rPr lang="en-US" sz="3600" dirty="0" smtClean="0"/>
              <a:t> Processors</a:t>
            </a:r>
            <a:endParaRPr lang="en-US" sz="3600" dirty="0"/>
          </a:p>
        </p:txBody>
      </p:sp>
      <p:sp>
        <p:nvSpPr>
          <p:cNvPr id="3" name="Content Placeholder 2"/>
          <p:cNvSpPr>
            <a:spLocks noGrp="1"/>
          </p:cNvSpPr>
          <p:nvPr>
            <p:ph idx="10"/>
          </p:nvPr>
        </p:nvSpPr>
        <p:spPr>
          <a:xfrm>
            <a:off x="165353" y="1382573"/>
            <a:ext cx="8740142" cy="3576709"/>
          </a:xfrm>
        </p:spPr>
        <p:txBody>
          <a:bodyPr/>
          <a:lstStyle/>
          <a:p>
            <a:pPr marL="0" indent="0">
              <a:buNone/>
            </a:pPr>
            <a:r>
              <a:rPr lang="en-US" sz="2400" dirty="0" smtClean="0"/>
              <a:t>Windows Server* 2012 designed for cloud-optimized IT</a:t>
            </a:r>
          </a:p>
          <a:p>
            <a:pPr marL="588233" lvl="3" indent="0">
              <a:buNone/>
            </a:pPr>
            <a:r>
              <a:rPr lang="en-US" sz="1200" dirty="0" smtClean="0"/>
              <a:t>A cloud-optimized IT environment with support for </a:t>
            </a:r>
            <a:r>
              <a:rPr lang="en-US" sz="1200" dirty="0" err="1" smtClean="0"/>
              <a:t>multitenancy</a:t>
            </a:r>
            <a:r>
              <a:rPr lang="en-US" sz="1200" dirty="0" smtClean="0"/>
              <a:t>, dynamic resource control, unified 10 Gb networking, and breakthrough storage economics</a:t>
            </a:r>
          </a:p>
          <a:p>
            <a:pPr marL="0" indent="0">
              <a:spcBef>
                <a:spcPts val="1200"/>
              </a:spcBef>
              <a:buNone/>
            </a:pPr>
            <a:r>
              <a:rPr lang="en-US" sz="2400" dirty="0" smtClean="0"/>
              <a:t>Intel</a:t>
            </a:r>
            <a:r>
              <a:rPr lang="en-US" sz="2400" baseline="30000" dirty="0" smtClean="0"/>
              <a:t>®</a:t>
            </a:r>
            <a:r>
              <a:rPr lang="en-US" sz="2400" dirty="0" smtClean="0"/>
              <a:t> Xeon</a:t>
            </a:r>
            <a:r>
              <a:rPr lang="en-US" sz="2400" baseline="30000" dirty="0" smtClean="0"/>
              <a:t>®</a:t>
            </a:r>
            <a:r>
              <a:rPr lang="en-US" sz="2400" dirty="0" smtClean="0"/>
              <a:t> processor E5 family </a:t>
            </a:r>
          </a:p>
          <a:p>
            <a:pPr marL="588233" lvl="3" indent="0">
              <a:buNone/>
            </a:pPr>
            <a:r>
              <a:rPr lang="en-US" sz="1200" dirty="0" smtClean="0"/>
              <a:t>Enhanced security through fast, low-overhead encryption with Intel® Advanced Encryption Standard New Instructions (Intel® AES-NI) and associated Intel security technologies</a:t>
            </a:r>
          </a:p>
          <a:p>
            <a:pPr marL="588233" lvl="3" indent="0">
              <a:buNone/>
            </a:pPr>
            <a:r>
              <a:rPr lang="en-US" sz="1200" dirty="0" smtClean="0"/>
              <a:t>Superior energy efficiency via Intel® Intelligent Power Technology and Intel® Node Manager 2.0</a:t>
            </a:r>
          </a:p>
          <a:p>
            <a:pPr marL="0" indent="0">
              <a:spcBef>
                <a:spcPts val="1200"/>
              </a:spcBef>
              <a:buNone/>
            </a:pPr>
            <a:r>
              <a:rPr lang="en-US" sz="2400" dirty="0" smtClean="0"/>
              <a:t>10 Gigabit Intel</a:t>
            </a:r>
            <a:r>
              <a:rPr lang="en-US" sz="2400" baseline="30000" dirty="0" smtClean="0"/>
              <a:t>®</a:t>
            </a:r>
            <a:r>
              <a:rPr lang="en-US" sz="2400" dirty="0" smtClean="0"/>
              <a:t> Ethernet Converged Network Adapter family </a:t>
            </a:r>
          </a:p>
          <a:p>
            <a:pPr marL="588233" lvl="3" indent="0">
              <a:buNone/>
            </a:pPr>
            <a:r>
              <a:rPr lang="en-US" sz="1200" dirty="0" smtClean="0"/>
              <a:t>Better I/O performance via Intel® Virtualization Technology for Connectivity (Intel® VT-c) (Virtual Machine Device Queues [VMDq] and Single Root I/O Virtualization [SR-IOV])</a:t>
            </a:r>
          </a:p>
          <a:p>
            <a:pPr marL="0" indent="0">
              <a:spcBef>
                <a:spcPts val="1200"/>
              </a:spcBef>
              <a:buNone/>
            </a:pPr>
            <a:r>
              <a:rPr lang="en-US" sz="2400" dirty="0"/>
              <a:t>Intel</a:t>
            </a:r>
            <a:r>
              <a:rPr lang="en-US" sz="2400" baseline="30000" dirty="0"/>
              <a:t>®</a:t>
            </a:r>
            <a:r>
              <a:rPr lang="en-US" sz="2400" dirty="0"/>
              <a:t> Open Network Platform </a:t>
            </a:r>
            <a:r>
              <a:rPr lang="en-US" sz="2400" dirty="0" smtClean="0"/>
              <a:t>family</a:t>
            </a:r>
          </a:p>
          <a:p>
            <a:pPr marL="588233" lvl="3" indent="0">
              <a:buNone/>
            </a:pPr>
            <a:r>
              <a:rPr lang="en-US" sz="1200" dirty="0" smtClean="0">
                <a:gradFill>
                  <a:gsLst>
                    <a:gs pos="1250">
                      <a:srgbClr val="FFFFFF"/>
                    </a:gs>
                    <a:gs pos="100000">
                      <a:srgbClr val="FFFFFF"/>
                    </a:gs>
                  </a:gsLst>
                  <a:lin ang="5400000" scaled="0"/>
                </a:gradFill>
              </a:rPr>
              <a:t>Intel® Ethernet Switch silicon, reference architectures and software for SDN </a:t>
            </a:r>
            <a:r>
              <a:rPr lang="en-US" sz="1200" dirty="0">
                <a:gradFill>
                  <a:gsLst>
                    <a:gs pos="1250">
                      <a:srgbClr val="FFFFFF"/>
                    </a:gs>
                    <a:gs pos="100000">
                      <a:srgbClr val="FFFFFF"/>
                    </a:gs>
                  </a:gsLst>
                  <a:lin ang="5400000" scaled="0"/>
                </a:gradFill>
              </a:rPr>
              <a:t>&amp; network virtualization </a:t>
            </a:r>
            <a:r>
              <a:rPr lang="en-US" sz="1200" dirty="0" smtClean="0">
                <a:gradFill>
                  <a:gsLst>
                    <a:gs pos="1250">
                      <a:srgbClr val="FFFFFF"/>
                    </a:gs>
                    <a:gs pos="100000">
                      <a:srgbClr val="FFFFFF"/>
                    </a:gs>
                  </a:gsLst>
                  <a:lin ang="5400000" scaled="0"/>
                </a:gradFill>
              </a:rPr>
              <a:t>to enable the network architecture </a:t>
            </a:r>
            <a:r>
              <a:rPr lang="en-US" sz="1200" dirty="0">
                <a:gradFill>
                  <a:gsLst>
                    <a:gs pos="1250">
                      <a:srgbClr val="FFFFFF"/>
                    </a:gs>
                    <a:gs pos="100000">
                      <a:srgbClr val="FFFFFF"/>
                    </a:gs>
                  </a:gsLst>
                  <a:lin ang="5400000" scaled="0"/>
                </a:gradFill>
              </a:rPr>
              <a:t>transformation </a:t>
            </a:r>
          </a:p>
        </p:txBody>
      </p:sp>
    </p:spTree>
    <p:extLst>
      <p:ext uri="{BB962C8B-B14F-4D97-AF65-F5344CB8AC3E}">
        <p14:creationId xmlns:p14="http://schemas.microsoft.com/office/powerpoint/2010/main" val="352867619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descr="white_newIntel_logo"/>
          <p:cNvPicPr>
            <a:picLocks noChangeAspect="1" noChangeArrowheads="1"/>
          </p:cNvPicPr>
          <p:nvPr/>
        </p:nvPicPr>
        <p:blipFill>
          <a:blip r:embed="rId3" cstate="email"/>
          <a:stretch>
            <a:fillRect/>
          </a:stretch>
        </p:blipFill>
        <p:spPr bwMode="auto">
          <a:xfrm>
            <a:off x="2679031" y="1137298"/>
            <a:ext cx="3895725" cy="2676525"/>
          </a:xfrm>
          <a:prstGeom prst="rect">
            <a:avLst/>
          </a:prstGeom>
          <a:noFill/>
          <a:ln w="9525">
            <a:noFill/>
            <a:miter lim="800000"/>
            <a:headEnd/>
            <a:tailEnd/>
          </a:ln>
        </p:spPr>
      </p:pic>
    </p:spTree>
    <p:extLst>
      <p:ext uri="{BB962C8B-B14F-4D97-AF65-F5344CB8AC3E}">
        <p14:creationId xmlns:p14="http://schemas.microsoft.com/office/powerpoint/2010/main" val="350230624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00763" y="4470283"/>
            <a:ext cx="8068991" cy="454917"/>
          </a:xfrm>
          <a:prstGeom prst="rect">
            <a:avLst/>
          </a:prstGeom>
          <a:noFill/>
          <a:ln w="12700">
            <a:noFill/>
            <a:miter lim="800000"/>
            <a:headEnd type="none" w="sm" len="sm"/>
            <a:tailEnd type="none" w="sm" len="sm"/>
          </a:ln>
          <a:effectLst/>
        </p:spPr>
        <p:txBody>
          <a:bodyPr vert="horz" wrap="square" lIns="134453" tIns="107563" rIns="134453" bIns="107563" numCol="1" anchor="t" anchorCtr="0" compatLnSpc="1">
            <a:prstTxWarp prst="textNoShape">
              <a:avLst/>
            </a:prstTxWarp>
            <a:spAutoFit/>
          </a:bodyPr>
          <a:lstStyle/>
          <a:p>
            <a:pPr defTabSz="685420" eaLnBrk="0" hangingPunct="0"/>
            <a:r>
              <a:rPr lang="en-US" sz="5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685420" eaLnBrk="0" hangingPunct="0"/>
            <a:r>
              <a:rPr lang="en-US" sz="5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37652" y="2312740"/>
            <a:ext cx="2417896" cy="518021"/>
          </a:xfrm>
          <a:prstGeom prst="rect">
            <a:avLst/>
          </a:prstGeom>
        </p:spPr>
      </p:pic>
    </p:spTree>
    <p:extLst>
      <p:ext uri="{BB962C8B-B14F-4D97-AF65-F5344CB8AC3E}">
        <p14:creationId xmlns:p14="http://schemas.microsoft.com/office/powerpoint/2010/main" val="276058473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Rounded Rectangle 323"/>
          <p:cNvSpPr/>
          <p:nvPr/>
        </p:nvSpPr>
        <p:spPr bwMode="auto">
          <a:xfrm>
            <a:off x="434899" y="1042359"/>
            <a:ext cx="4026488" cy="3354630"/>
          </a:xfrm>
          <a:prstGeom prst="roundRect">
            <a:avLst>
              <a:gd name="adj" fmla="val 2728"/>
            </a:avLst>
          </a:prstGeom>
          <a:solidFill>
            <a:srgbClr val="0070C0">
              <a:alpha val="80000"/>
            </a:srgb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kern="0" dirty="0" smtClean="0">
              <a:solidFill>
                <a:schemeClr val="tx1"/>
              </a:solidFill>
              <a:latin typeface="Segoe UI" pitchFamily="34" charset="0"/>
              <a:ea typeface="Segoe UI" pitchFamily="34" charset="0"/>
              <a:cs typeface="Segoe UI" pitchFamily="34" charset="0"/>
            </a:endParaRPr>
          </a:p>
        </p:txBody>
      </p:sp>
      <p:sp>
        <p:nvSpPr>
          <p:cNvPr id="325" name="Rounded Rectangle 324"/>
          <p:cNvSpPr/>
          <p:nvPr/>
        </p:nvSpPr>
        <p:spPr bwMode="auto">
          <a:xfrm>
            <a:off x="5191432" y="1042359"/>
            <a:ext cx="3508569" cy="3354630"/>
          </a:xfrm>
          <a:prstGeom prst="roundRect">
            <a:avLst>
              <a:gd name="adj" fmla="val 2728"/>
            </a:avLst>
          </a:prstGeom>
          <a:solidFill>
            <a:srgbClr val="0070C0">
              <a:alpha val="80000"/>
            </a:srgb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kern="0" dirty="0">
              <a:solidFill>
                <a:schemeClr val="tx1"/>
              </a:solidFill>
              <a:latin typeface="Segoe UI" pitchFamily="34" charset="0"/>
              <a:ea typeface="Segoe UI" pitchFamily="34" charset="0"/>
              <a:cs typeface="Segoe UI" pitchFamily="34" charset="0"/>
            </a:endParaRPr>
          </a:p>
        </p:txBody>
      </p:sp>
      <p:sp>
        <p:nvSpPr>
          <p:cNvPr id="69" name="Title 164"/>
          <p:cNvSpPr>
            <a:spLocks noGrp="1"/>
          </p:cNvSpPr>
          <p:nvPr>
            <p:ph type="title"/>
          </p:nvPr>
        </p:nvSpPr>
        <p:spPr>
          <a:xfrm>
            <a:off x="381000" y="171451"/>
            <a:ext cx="8436076" cy="523565"/>
          </a:xfrm>
          <a:prstGeom prst="rect">
            <a:avLst/>
          </a:prstGeom>
        </p:spPr>
        <p:txBody>
          <a:bodyPr wrap="square">
            <a:spAutoFit/>
          </a:bodyPr>
          <a:lstStyle/>
          <a:p>
            <a:r>
              <a:rPr lang="en-US" sz="2800" b="0" dirty="0" smtClean="0"/>
              <a:t>Growth &amp; IT challenges drive need for cloud computing</a:t>
            </a:r>
            <a:endParaRPr lang="en-US" sz="2800" b="0" dirty="0"/>
          </a:p>
        </p:txBody>
      </p:sp>
      <p:sp>
        <p:nvSpPr>
          <p:cNvPr id="16" name="Text Placeholder 15"/>
          <p:cNvSpPr>
            <a:spLocks noGrp="1"/>
          </p:cNvSpPr>
          <p:nvPr>
            <p:ph type="body" sz="quarter" idx="13"/>
          </p:nvPr>
        </p:nvSpPr>
        <p:spPr>
          <a:xfrm>
            <a:off x="340016" y="4566735"/>
            <a:ext cx="8008988" cy="434639"/>
          </a:xfrm>
        </p:spPr>
        <p:txBody>
          <a:bodyPr>
            <a:noAutofit/>
          </a:bodyPr>
          <a:lstStyle/>
          <a:p>
            <a:r>
              <a:rPr lang="en-US" sz="500" dirty="0">
                <a:solidFill>
                  <a:schemeClr val="tx2"/>
                </a:solidFill>
                <a:cs typeface="Arial"/>
              </a:rPr>
              <a:t>1 Cisco Global Cloud Index Nov 2011</a:t>
            </a:r>
          </a:p>
          <a:p>
            <a:r>
              <a:rPr lang="en-US" sz="500" dirty="0" smtClean="0">
                <a:solidFill>
                  <a:schemeClr val="tx2"/>
                </a:solidFill>
              </a:rPr>
              <a:t>2 IDC  </a:t>
            </a:r>
            <a:r>
              <a:rPr lang="en-US" sz="500" dirty="0">
                <a:solidFill>
                  <a:schemeClr val="tx2"/>
                </a:solidFill>
              </a:rPr>
              <a:t>Extracting Value from Chaos June 2011</a:t>
            </a:r>
          </a:p>
          <a:p>
            <a:r>
              <a:rPr lang="en-US" sz="500" dirty="0" smtClean="0">
                <a:solidFill>
                  <a:schemeClr val="tx2"/>
                </a:solidFill>
              </a:rPr>
              <a:t>3 Intel ECG – One Smart Network  device forecast</a:t>
            </a:r>
          </a:p>
          <a:p>
            <a:r>
              <a:rPr lang="en-US" sz="500" dirty="0" smtClean="0">
                <a:solidFill>
                  <a:schemeClr val="tx2"/>
                </a:solidFill>
              </a:rPr>
              <a:t>4 Cisco </a:t>
            </a:r>
            <a:r>
              <a:rPr lang="en-US" sz="500" dirty="0">
                <a:solidFill>
                  <a:schemeClr val="tx2"/>
                </a:solidFill>
              </a:rPr>
              <a:t>Visual Networking Index: Global Mobile Data Traffic Forecast Update, 2011–2016, Feb 2012</a:t>
            </a:r>
          </a:p>
          <a:p>
            <a:r>
              <a:rPr lang="en-US" sz="500" dirty="0">
                <a:solidFill>
                  <a:schemeClr val="tx2"/>
                </a:solidFill>
                <a:cs typeface="Arial"/>
              </a:rPr>
              <a:t>5</a:t>
            </a:r>
            <a:r>
              <a:rPr lang="en-US" sz="500" dirty="0" smtClean="0">
                <a:solidFill>
                  <a:schemeClr val="tx2"/>
                </a:solidFill>
                <a:cs typeface="Arial"/>
              </a:rPr>
              <a:t> Datacenter </a:t>
            </a:r>
            <a:r>
              <a:rPr lang="en-US" sz="500" dirty="0">
                <a:solidFill>
                  <a:schemeClr val="tx2"/>
                </a:solidFill>
                <a:cs typeface="Arial"/>
              </a:rPr>
              <a:t>Dynamics Global Datacenter Energy Demand 2012 forecast </a:t>
            </a:r>
            <a:r>
              <a:rPr lang="en-US" sz="500" dirty="0">
                <a:solidFill>
                  <a:schemeClr val="tx2"/>
                </a:solidFill>
                <a:cs typeface="Arial"/>
                <a:hlinkClick r:id="rId3"/>
              </a:rPr>
              <a:t>http://www.datacenterdynamics.com/research/energy-demand-2011-12</a:t>
            </a:r>
            <a:r>
              <a:rPr lang="en-US" sz="500" dirty="0">
                <a:solidFill>
                  <a:schemeClr val="tx2"/>
                </a:solidFill>
                <a:cs typeface="Arial"/>
              </a:rPr>
              <a:t>; projected to 2015 by Intel; Assume $0.10/kWh</a:t>
            </a:r>
          </a:p>
          <a:p>
            <a:endParaRPr lang="en-US" sz="600" dirty="0">
              <a:solidFill>
                <a:schemeClr val="tx2"/>
              </a:solidFill>
            </a:endParaRPr>
          </a:p>
          <a:p>
            <a:endParaRPr lang="en-US" sz="600" dirty="0">
              <a:solidFill>
                <a:schemeClr val="tx2"/>
              </a:solidFill>
            </a:endParaRPr>
          </a:p>
        </p:txBody>
      </p:sp>
      <p:pic>
        <p:nvPicPr>
          <p:cNvPr id="147" name="Picture 146" descr="cloud_blue.png"/>
          <p:cNvPicPr>
            <a:picLocks noChangeAspect="1"/>
          </p:cNvPicPr>
          <p:nvPr/>
        </p:nvPicPr>
        <p:blipFill>
          <a:blip r:embed="rId4"/>
          <a:stretch>
            <a:fillRect/>
          </a:stretch>
        </p:blipFill>
        <p:spPr>
          <a:xfrm>
            <a:off x="3857317" y="3855768"/>
            <a:ext cx="1663973" cy="909271"/>
          </a:xfrm>
          <a:prstGeom prst="rect">
            <a:avLst/>
          </a:prstGeom>
          <a:noFill/>
          <a:ln>
            <a:noFill/>
          </a:ln>
        </p:spPr>
      </p:pic>
      <p:sp>
        <p:nvSpPr>
          <p:cNvPr id="18" name="Rectangle 17"/>
          <p:cNvSpPr/>
          <p:nvPr/>
        </p:nvSpPr>
        <p:spPr>
          <a:xfrm>
            <a:off x="437817" y="2359401"/>
            <a:ext cx="2388987" cy="584775"/>
          </a:xfrm>
          <a:prstGeom prst="rect">
            <a:avLst/>
          </a:prstGeom>
        </p:spPr>
        <p:txBody>
          <a:bodyPr wrap="none">
            <a:spAutoFit/>
          </a:bodyPr>
          <a:lstStyle/>
          <a:p>
            <a:pPr lvl="0"/>
            <a:r>
              <a:rPr lang="en-US" dirty="0" smtClean="0">
                <a:solidFill>
                  <a:schemeClr val="tx1"/>
                </a:solidFill>
                <a:latin typeface="Segoe UI" pitchFamily="34" charset="0"/>
                <a:ea typeface="Segoe UI" pitchFamily="34" charset="0"/>
                <a:cs typeface="Segoe UI" pitchFamily="34" charset="0"/>
              </a:rPr>
              <a:t>15B</a:t>
            </a:r>
            <a:r>
              <a:rPr lang="en-US" sz="1400" dirty="0" smtClean="0">
                <a:solidFill>
                  <a:schemeClr val="tx1"/>
                </a:solidFill>
                <a:latin typeface="Segoe UI" pitchFamily="34" charset="0"/>
                <a:ea typeface="Segoe UI" pitchFamily="34" charset="0"/>
                <a:cs typeface="Segoe UI" pitchFamily="34" charset="0"/>
              </a:rPr>
              <a:t/>
            </a:r>
            <a:br>
              <a:rPr lang="en-US" sz="1400" dirty="0" smtClean="0">
                <a:solidFill>
                  <a:schemeClr val="tx1"/>
                </a:solidFill>
                <a:latin typeface="Segoe UI" pitchFamily="34" charset="0"/>
                <a:ea typeface="Segoe UI" pitchFamily="34" charset="0"/>
                <a:cs typeface="Segoe UI" pitchFamily="34" charset="0"/>
              </a:rPr>
            </a:br>
            <a:r>
              <a:rPr lang="en-US" sz="1400" dirty="0">
                <a:solidFill>
                  <a:schemeClr val="tx1"/>
                </a:solidFill>
                <a:latin typeface="Segoe UI" pitchFamily="34" charset="0"/>
                <a:ea typeface="Segoe UI" pitchFamily="34" charset="0"/>
                <a:cs typeface="Segoe UI" pitchFamily="34" charset="0"/>
              </a:rPr>
              <a:t>connected </a:t>
            </a:r>
            <a:r>
              <a:rPr lang="en-US" sz="1400" dirty="0" smtClean="0">
                <a:solidFill>
                  <a:schemeClr val="tx1"/>
                </a:solidFill>
                <a:latin typeface="Segoe UI" pitchFamily="34" charset="0"/>
                <a:ea typeface="Segoe UI" pitchFamily="34" charset="0"/>
                <a:cs typeface="Segoe UI" pitchFamily="34" charset="0"/>
              </a:rPr>
              <a:t>devices by 2015</a:t>
            </a:r>
            <a:r>
              <a:rPr lang="en-US" sz="1400" baseline="30000" dirty="0" smtClean="0">
                <a:solidFill>
                  <a:schemeClr val="tx1"/>
                </a:solidFill>
                <a:latin typeface="Segoe UI" pitchFamily="34" charset="0"/>
                <a:ea typeface="Segoe UI" pitchFamily="34" charset="0"/>
                <a:cs typeface="Segoe UI" pitchFamily="34" charset="0"/>
              </a:rPr>
              <a:t>3</a:t>
            </a:r>
            <a:endParaRPr lang="en-US" sz="1400" baseline="30000" dirty="0">
              <a:solidFill>
                <a:schemeClr val="tx1"/>
              </a:solidFill>
              <a:latin typeface="Segoe UI" pitchFamily="34" charset="0"/>
              <a:ea typeface="Segoe UI" pitchFamily="34" charset="0"/>
              <a:cs typeface="Segoe UI" pitchFamily="34" charset="0"/>
            </a:endParaRPr>
          </a:p>
        </p:txBody>
      </p:sp>
      <p:sp>
        <p:nvSpPr>
          <p:cNvPr id="23" name="Rectangle 22"/>
          <p:cNvSpPr/>
          <p:nvPr/>
        </p:nvSpPr>
        <p:spPr>
          <a:xfrm>
            <a:off x="455868" y="1071791"/>
            <a:ext cx="2217082" cy="584775"/>
          </a:xfrm>
          <a:prstGeom prst="rect">
            <a:avLst/>
          </a:prstGeom>
        </p:spPr>
        <p:txBody>
          <a:bodyPr wrap="none">
            <a:spAutoFit/>
          </a:bodyPr>
          <a:lstStyle/>
          <a:p>
            <a:pPr lvl="0"/>
            <a:r>
              <a:rPr lang="en-US" dirty="0" smtClean="0">
                <a:solidFill>
                  <a:schemeClr val="tx1"/>
                </a:solidFill>
                <a:latin typeface="Segoe UI" pitchFamily="34" charset="0"/>
                <a:ea typeface="Segoe UI" pitchFamily="34" charset="0"/>
                <a:cs typeface="Segoe UI" pitchFamily="34" charset="0"/>
              </a:rPr>
              <a:t>&gt;3B</a:t>
            </a:r>
            <a:r>
              <a:rPr lang="en-US" sz="1400" dirty="0" smtClean="0">
                <a:solidFill>
                  <a:schemeClr val="tx1"/>
                </a:solidFill>
                <a:latin typeface="Segoe UI" pitchFamily="34" charset="0"/>
                <a:ea typeface="Segoe UI" pitchFamily="34" charset="0"/>
                <a:cs typeface="Segoe UI" pitchFamily="34" charset="0"/>
              </a:rPr>
              <a:t/>
            </a:r>
            <a:br>
              <a:rPr lang="en-US" sz="1400" dirty="0" smtClean="0">
                <a:solidFill>
                  <a:schemeClr val="tx1"/>
                </a:solidFill>
                <a:latin typeface="Segoe UI" pitchFamily="34" charset="0"/>
                <a:ea typeface="Segoe UI" pitchFamily="34" charset="0"/>
                <a:cs typeface="Segoe UI" pitchFamily="34" charset="0"/>
              </a:rPr>
            </a:br>
            <a:r>
              <a:rPr lang="en-US" sz="1400" dirty="0">
                <a:solidFill>
                  <a:schemeClr val="tx1"/>
                </a:solidFill>
                <a:latin typeface="Segoe UI" pitchFamily="34" charset="0"/>
                <a:ea typeface="Segoe UI" pitchFamily="34" charset="0"/>
                <a:cs typeface="Segoe UI" pitchFamily="34" charset="0"/>
              </a:rPr>
              <a:t>connected </a:t>
            </a:r>
            <a:r>
              <a:rPr lang="en-US" sz="1400" dirty="0" smtClean="0">
                <a:solidFill>
                  <a:schemeClr val="tx1"/>
                </a:solidFill>
                <a:latin typeface="Segoe UI" pitchFamily="34" charset="0"/>
                <a:ea typeface="Segoe UI" pitchFamily="34" charset="0"/>
                <a:cs typeface="Segoe UI" pitchFamily="34" charset="0"/>
              </a:rPr>
              <a:t>users by 2015</a:t>
            </a:r>
            <a:r>
              <a:rPr lang="en-US" sz="1400" baseline="30000" dirty="0" smtClean="0">
                <a:solidFill>
                  <a:schemeClr val="tx1"/>
                </a:solidFill>
                <a:latin typeface="Segoe UI" pitchFamily="34" charset="0"/>
                <a:ea typeface="Segoe UI" pitchFamily="34" charset="0"/>
                <a:cs typeface="Segoe UI" pitchFamily="34" charset="0"/>
              </a:rPr>
              <a:t>1</a:t>
            </a:r>
            <a:endParaRPr lang="en-US" sz="1400" baseline="30000" dirty="0">
              <a:solidFill>
                <a:schemeClr val="tx1"/>
              </a:solidFill>
              <a:latin typeface="Segoe UI" pitchFamily="34" charset="0"/>
              <a:ea typeface="Segoe UI" pitchFamily="34" charset="0"/>
              <a:cs typeface="Segoe UI" pitchFamily="34" charset="0"/>
            </a:endParaRPr>
          </a:p>
        </p:txBody>
      </p:sp>
      <p:sp>
        <p:nvSpPr>
          <p:cNvPr id="134" name="TextBox 133"/>
          <p:cNvSpPr txBox="1"/>
          <p:nvPr/>
        </p:nvSpPr>
        <p:spPr>
          <a:xfrm>
            <a:off x="419382" y="3612501"/>
            <a:ext cx="3103114" cy="584775"/>
          </a:xfrm>
          <a:prstGeom prst="rect">
            <a:avLst/>
          </a:prstGeom>
          <a:noFill/>
        </p:spPr>
        <p:txBody>
          <a:bodyPr wrap="square" rtlCol="0">
            <a:spAutoFit/>
          </a:bodyPr>
          <a:lstStyle/>
          <a:p>
            <a:r>
              <a:rPr lang="en-US" dirty="0" smtClean="0">
                <a:solidFill>
                  <a:schemeClr val="tx1"/>
                </a:solidFill>
                <a:latin typeface="Segoe UI" pitchFamily="34" charset="0"/>
                <a:ea typeface="Segoe UI" pitchFamily="34" charset="0"/>
                <a:cs typeface="Segoe UI" pitchFamily="34" charset="0"/>
              </a:rPr>
              <a:t>Up to 2X or $27B</a:t>
            </a:r>
            <a:r>
              <a:rPr lang="en-US" baseline="30000" dirty="0" smtClean="0">
                <a:solidFill>
                  <a:schemeClr val="tx1"/>
                </a:solidFill>
                <a:latin typeface="Segoe UI" pitchFamily="34" charset="0"/>
                <a:ea typeface="Segoe UI" pitchFamily="34" charset="0"/>
                <a:cs typeface="Segoe UI" pitchFamily="34" charset="0"/>
              </a:rPr>
              <a:t>5 </a:t>
            </a:r>
          </a:p>
          <a:p>
            <a:r>
              <a:rPr lang="en-US" sz="1400" dirty="0" smtClean="0">
                <a:solidFill>
                  <a:schemeClr val="tx1"/>
                </a:solidFill>
                <a:latin typeface="Segoe UI" pitchFamily="34" charset="0"/>
                <a:ea typeface="Segoe UI" pitchFamily="34" charset="0"/>
                <a:cs typeface="Segoe UI" pitchFamily="34" charset="0"/>
              </a:rPr>
              <a:t>in additional power costs by 2015</a:t>
            </a:r>
            <a:endParaRPr lang="en-US" sz="1400" baseline="30000" dirty="0">
              <a:solidFill>
                <a:schemeClr val="tx1"/>
              </a:solidFill>
              <a:latin typeface="Segoe UI" pitchFamily="34" charset="0"/>
              <a:ea typeface="Segoe UI" pitchFamily="34" charset="0"/>
              <a:cs typeface="Segoe UI" pitchFamily="34" charset="0"/>
            </a:endParaRPr>
          </a:p>
        </p:txBody>
      </p:sp>
      <p:sp>
        <p:nvSpPr>
          <p:cNvPr id="133" name="TextBox 132"/>
          <p:cNvSpPr txBox="1"/>
          <p:nvPr/>
        </p:nvSpPr>
        <p:spPr>
          <a:xfrm>
            <a:off x="437337" y="2982913"/>
            <a:ext cx="3367968" cy="584775"/>
          </a:xfrm>
          <a:prstGeom prst="rect">
            <a:avLst/>
          </a:prstGeom>
          <a:noFill/>
        </p:spPr>
        <p:txBody>
          <a:bodyPr wrap="square" rtlCol="0">
            <a:spAutoFit/>
          </a:bodyPr>
          <a:lstStyle/>
          <a:p>
            <a:r>
              <a:rPr lang="en-US" dirty="0" smtClean="0">
                <a:solidFill>
                  <a:schemeClr val="tx1"/>
                </a:solidFill>
                <a:latin typeface="Segoe UI" pitchFamily="34" charset="0"/>
                <a:ea typeface="Segoe UI" pitchFamily="34" charset="0"/>
                <a:cs typeface="Segoe UI" pitchFamily="34" charset="0"/>
              </a:rPr>
              <a:t>&gt;11X </a:t>
            </a:r>
          </a:p>
          <a:p>
            <a:r>
              <a:rPr lang="en-US" sz="1400" dirty="0" smtClean="0">
                <a:solidFill>
                  <a:schemeClr val="tx1"/>
                </a:solidFill>
                <a:latin typeface="Segoe UI" pitchFamily="34" charset="0"/>
                <a:ea typeface="Segoe UI" pitchFamily="34" charset="0"/>
                <a:cs typeface="Segoe UI" pitchFamily="34" charset="0"/>
              </a:rPr>
              <a:t>increase in mobile data traffic by 2015</a:t>
            </a:r>
            <a:r>
              <a:rPr lang="en-US" sz="1400" baseline="30000" dirty="0">
                <a:solidFill>
                  <a:schemeClr val="tx1"/>
                </a:solidFill>
                <a:latin typeface="Segoe UI" pitchFamily="34" charset="0"/>
                <a:ea typeface="Segoe UI" pitchFamily="34" charset="0"/>
                <a:cs typeface="Segoe UI" pitchFamily="34" charset="0"/>
              </a:rPr>
              <a:t>4</a:t>
            </a:r>
          </a:p>
        </p:txBody>
      </p:sp>
      <p:pic>
        <p:nvPicPr>
          <p:cNvPr id="137" name="Picture 136" descr="icon_Desktop.gif"/>
          <p:cNvPicPr>
            <a:picLocks noChangeAspect="1"/>
          </p:cNvPicPr>
          <p:nvPr/>
        </p:nvPicPr>
        <p:blipFill>
          <a:blip r:embed="rId5"/>
          <a:stretch>
            <a:fillRect/>
          </a:stretch>
        </p:blipFill>
        <p:spPr>
          <a:xfrm>
            <a:off x="3651233" y="3103891"/>
            <a:ext cx="277692" cy="360336"/>
          </a:xfrm>
          <a:prstGeom prst="rect">
            <a:avLst/>
          </a:prstGeom>
        </p:spPr>
      </p:pic>
      <p:grpSp>
        <p:nvGrpSpPr>
          <p:cNvPr id="139" name="Group 138"/>
          <p:cNvGrpSpPr/>
          <p:nvPr/>
        </p:nvGrpSpPr>
        <p:grpSpPr>
          <a:xfrm>
            <a:off x="3524596" y="1831468"/>
            <a:ext cx="530966" cy="386154"/>
            <a:chOff x="6853309" y="3999102"/>
            <a:chExt cx="1716088" cy="1624013"/>
          </a:xfrm>
        </p:grpSpPr>
        <p:sp>
          <p:nvSpPr>
            <p:cNvPr id="145" name="Freeform 164"/>
            <p:cNvSpPr>
              <a:spLocks/>
            </p:cNvSpPr>
            <p:nvPr/>
          </p:nvSpPr>
          <p:spPr bwMode="auto">
            <a:xfrm>
              <a:off x="7602609" y="5259577"/>
              <a:ext cx="217488" cy="363538"/>
            </a:xfrm>
            <a:custGeom>
              <a:avLst/>
              <a:gdLst>
                <a:gd name="T0" fmla="*/ 43 w 58"/>
                <a:gd name="T1" fmla="*/ 43 h 97"/>
                <a:gd name="T2" fmla="*/ 43 w 58"/>
                <a:gd name="T3" fmla="*/ 0 h 97"/>
                <a:gd name="T4" fmla="*/ 15 w 58"/>
                <a:gd name="T5" fmla="*/ 0 h 97"/>
                <a:gd name="T6" fmla="*/ 15 w 58"/>
                <a:gd name="T7" fmla="*/ 43 h 97"/>
                <a:gd name="T8" fmla="*/ 0 w 58"/>
                <a:gd name="T9" fmla="*/ 68 h 97"/>
                <a:gd name="T10" fmla="*/ 29 w 58"/>
                <a:gd name="T11" fmla="*/ 97 h 97"/>
                <a:gd name="T12" fmla="*/ 58 w 58"/>
                <a:gd name="T13" fmla="*/ 68 h 97"/>
                <a:gd name="T14" fmla="*/ 43 w 58"/>
                <a:gd name="T15" fmla="*/ 43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97">
                  <a:moveTo>
                    <a:pt x="43" y="43"/>
                  </a:moveTo>
                  <a:cubicBezTo>
                    <a:pt x="43" y="0"/>
                    <a:pt x="43" y="0"/>
                    <a:pt x="43" y="0"/>
                  </a:cubicBezTo>
                  <a:cubicBezTo>
                    <a:pt x="15" y="0"/>
                    <a:pt x="15" y="0"/>
                    <a:pt x="15" y="0"/>
                  </a:cubicBezTo>
                  <a:cubicBezTo>
                    <a:pt x="15" y="43"/>
                    <a:pt x="15" y="43"/>
                    <a:pt x="15" y="43"/>
                  </a:cubicBezTo>
                  <a:cubicBezTo>
                    <a:pt x="6" y="48"/>
                    <a:pt x="0" y="57"/>
                    <a:pt x="0" y="68"/>
                  </a:cubicBezTo>
                  <a:cubicBezTo>
                    <a:pt x="0" y="84"/>
                    <a:pt x="13" y="97"/>
                    <a:pt x="29" y="97"/>
                  </a:cubicBezTo>
                  <a:cubicBezTo>
                    <a:pt x="45" y="97"/>
                    <a:pt x="58" y="84"/>
                    <a:pt x="58" y="68"/>
                  </a:cubicBezTo>
                  <a:cubicBezTo>
                    <a:pt x="58" y="57"/>
                    <a:pt x="52" y="48"/>
                    <a:pt x="43" y="43"/>
                  </a:cubicBezTo>
                  <a:close/>
                </a:path>
              </a:pathLst>
            </a:custGeom>
            <a:gradFill flip="none" rotWithShape="1">
              <a:gsLst>
                <a:gs pos="5000">
                  <a:srgbClr val="D6DF27"/>
                </a:gs>
                <a:gs pos="95000">
                  <a:srgbClr val="8CC640"/>
                </a:gs>
              </a:gsLst>
              <a:lin ang="0" scaled="1"/>
              <a:tileRect/>
            </a:gradFill>
            <a:ln w="19050">
              <a:solidFill>
                <a:srgbClr val="FFFFFF"/>
              </a:solid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a:solidFill>
                  <a:schemeClr val="tx1"/>
                </a:solidFill>
                <a:latin typeface="Segoe UI" pitchFamily="34" charset="0"/>
                <a:ea typeface="Segoe UI" pitchFamily="34" charset="0"/>
                <a:cs typeface="Segoe UI" pitchFamily="34" charset="0"/>
              </a:endParaRPr>
            </a:p>
          </p:txBody>
        </p:sp>
        <p:sp>
          <p:nvSpPr>
            <p:cNvPr id="146" name="Freeform 165"/>
            <p:cNvSpPr>
              <a:spLocks/>
            </p:cNvSpPr>
            <p:nvPr/>
          </p:nvSpPr>
          <p:spPr bwMode="auto">
            <a:xfrm>
              <a:off x="7875659" y="5443727"/>
              <a:ext cx="693738" cy="179388"/>
            </a:xfrm>
            <a:custGeom>
              <a:avLst/>
              <a:gdLst>
                <a:gd name="T0" fmla="*/ 160 w 185"/>
                <a:gd name="T1" fmla="*/ 0 h 48"/>
                <a:gd name="T2" fmla="*/ 7 w 185"/>
                <a:gd name="T3" fmla="*/ 0 h 48"/>
                <a:gd name="T4" fmla="*/ 9 w 185"/>
                <a:gd name="T5" fmla="*/ 17 h 48"/>
                <a:gd name="T6" fmla="*/ 0 w 185"/>
                <a:gd name="T7" fmla="*/ 48 h 48"/>
                <a:gd name="T8" fmla="*/ 160 w 185"/>
                <a:gd name="T9" fmla="*/ 48 h 48"/>
                <a:gd name="T10" fmla="*/ 185 w 185"/>
                <a:gd name="T11" fmla="*/ 24 h 48"/>
                <a:gd name="T12" fmla="*/ 160 w 18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5" h="48">
                  <a:moveTo>
                    <a:pt x="160" y="0"/>
                  </a:moveTo>
                  <a:cubicBezTo>
                    <a:pt x="7" y="0"/>
                    <a:pt x="7" y="0"/>
                    <a:pt x="7" y="0"/>
                  </a:cubicBezTo>
                  <a:cubicBezTo>
                    <a:pt x="8" y="5"/>
                    <a:pt x="9" y="11"/>
                    <a:pt x="9" y="17"/>
                  </a:cubicBezTo>
                  <a:cubicBezTo>
                    <a:pt x="9" y="29"/>
                    <a:pt x="6" y="39"/>
                    <a:pt x="0" y="48"/>
                  </a:cubicBezTo>
                  <a:cubicBezTo>
                    <a:pt x="160" y="48"/>
                    <a:pt x="160" y="48"/>
                    <a:pt x="160" y="48"/>
                  </a:cubicBezTo>
                  <a:cubicBezTo>
                    <a:pt x="174" y="48"/>
                    <a:pt x="185" y="37"/>
                    <a:pt x="185" y="24"/>
                  </a:cubicBezTo>
                  <a:cubicBezTo>
                    <a:pt x="185" y="10"/>
                    <a:pt x="174" y="0"/>
                    <a:pt x="160" y="0"/>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endParaRPr lang="en-US" sz="2000" kern="0">
                <a:solidFill>
                  <a:schemeClr val="tx1"/>
                </a:solidFill>
                <a:latin typeface="Segoe UI" pitchFamily="34" charset="0"/>
                <a:ea typeface="Segoe UI" pitchFamily="34" charset="0"/>
                <a:cs typeface="Segoe UI" pitchFamily="34" charset="0"/>
              </a:endParaRPr>
            </a:p>
          </p:txBody>
        </p:sp>
        <p:sp>
          <p:nvSpPr>
            <p:cNvPr id="148" name="Freeform 166"/>
            <p:cNvSpPr>
              <a:spLocks/>
            </p:cNvSpPr>
            <p:nvPr/>
          </p:nvSpPr>
          <p:spPr bwMode="auto">
            <a:xfrm>
              <a:off x="6853309" y="5443727"/>
              <a:ext cx="681038" cy="179388"/>
            </a:xfrm>
            <a:custGeom>
              <a:avLst/>
              <a:gdLst>
                <a:gd name="T0" fmla="*/ 172 w 182"/>
                <a:gd name="T1" fmla="*/ 17 h 48"/>
                <a:gd name="T2" fmla="*/ 175 w 182"/>
                <a:gd name="T3" fmla="*/ 0 h 48"/>
                <a:gd name="T4" fmla="*/ 25 w 182"/>
                <a:gd name="T5" fmla="*/ 0 h 48"/>
                <a:gd name="T6" fmla="*/ 0 w 182"/>
                <a:gd name="T7" fmla="*/ 24 h 48"/>
                <a:gd name="T8" fmla="*/ 25 w 182"/>
                <a:gd name="T9" fmla="*/ 48 h 48"/>
                <a:gd name="T10" fmla="*/ 182 w 182"/>
                <a:gd name="T11" fmla="*/ 48 h 48"/>
                <a:gd name="T12" fmla="*/ 172 w 182"/>
                <a:gd name="T13" fmla="*/ 17 h 48"/>
              </a:gdLst>
              <a:ahLst/>
              <a:cxnLst>
                <a:cxn ang="0">
                  <a:pos x="T0" y="T1"/>
                </a:cxn>
                <a:cxn ang="0">
                  <a:pos x="T2" y="T3"/>
                </a:cxn>
                <a:cxn ang="0">
                  <a:pos x="T4" y="T5"/>
                </a:cxn>
                <a:cxn ang="0">
                  <a:pos x="T6" y="T7"/>
                </a:cxn>
                <a:cxn ang="0">
                  <a:pos x="T8" y="T9"/>
                </a:cxn>
                <a:cxn ang="0">
                  <a:pos x="T10" y="T11"/>
                </a:cxn>
                <a:cxn ang="0">
                  <a:pos x="T12" y="T13"/>
                </a:cxn>
              </a:cxnLst>
              <a:rect l="0" t="0" r="r" b="b"/>
              <a:pathLst>
                <a:path w="182" h="48">
                  <a:moveTo>
                    <a:pt x="172" y="17"/>
                  </a:moveTo>
                  <a:cubicBezTo>
                    <a:pt x="172" y="11"/>
                    <a:pt x="173" y="5"/>
                    <a:pt x="175" y="0"/>
                  </a:cubicBezTo>
                  <a:cubicBezTo>
                    <a:pt x="25" y="0"/>
                    <a:pt x="25" y="0"/>
                    <a:pt x="25" y="0"/>
                  </a:cubicBezTo>
                  <a:cubicBezTo>
                    <a:pt x="11" y="0"/>
                    <a:pt x="0" y="10"/>
                    <a:pt x="0" y="24"/>
                  </a:cubicBezTo>
                  <a:cubicBezTo>
                    <a:pt x="0" y="37"/>
                    <a:pt x="11" y="48"/>
                    <a:pt x="25" y="48"/>
                  </a:cubicBezTo>
                  <a:cubicBezTo>
                    <a:pt x="182" y="48"/>
                    <a:pt x="182" y="48"/>
                    <a:pt x="182" y="48"/>
                  </a:cubicBezTo>
                  <a:cubicBezTo>
                    <a:pt x="176" y="39"/>
                    <a:pt x="172" y="29"/>
                    <a:pt x="172" y="17"/>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endParaRPr lang="en-US" sz="2000" kern="0">
                <a:solidFill>
                  <a:schemeClr val="tx1"/>
                </a:solidFill>
                <a:latin typeface="Segoe UI" pitchFamily="34" charset="0"/>
                <a:ea typeface="Segoe UI" pitchFamily="34" charset="0"/>
                <a:cs typeface="Segoe UI" pitchFamily="34" charset="0"/>
              </a:endParaRPr>
            </a:p>
          </p:txBody>
        </p:sp>
        <p:sp>
          <p:nvSpPr>
            <p:cNvPr id="149" name="Freeform 167"/>
            <p:cNvSpPr>
              <a:spLocks/>
            </p:cNvSpPr>
            <p:nvPr/>
          </p:nvSpPr>
          <p:spPr bwMode="auto">
            <a:xfrm>
              <a:off x="6958084" y="3999102"/>
              <a:ext cx="1393825" cy="1293813"/>
            </a:xfrm>
            <a:custGeom>
              <a:avLst/>
              <a:gdLst>
                <a:gd name="T0" fmla="*/ 324 w 372"/>
                <a:gd name="T1" fmla="*/ 52 h 345"/>
                <a:gd name="T2" fmla="*/ 208 w 372"/>
                <a:gd name="T3" fmla="*/ 52 h 345"/>
                <a:gd name="T4" fmla="*/ 208 w 372"/>
                <a:gd name="T5" fmla="*/ 48 h 345"/>
                <a:gd name="T6" fmla="*/ 160 w 372"/>
                <a:gd name="T7" fmla="*/ 0 h 345"/>
                <a:gd name="T8" fmla="*/ 48 w 372"/>
                <a:gd name="T9" fmla="*/ 0 h 345"/>
                <a:gd name="T10" fmla="*/ 0 w 372"/>
                <a:gd name="T11" fmla="*/ 48 h 345"/>
                <a:gd name="T12" fmla="*/ 0 w 372"/>
                <a:gd name="T13" fmla="*/ 100 h 345"/>
                <a:gd name="T14" fmla="*/ 0 w 372"/>
                <a:gd name="T15" fmla="*/ 297 h 345"/>
                <a:gd name="T16" fmla="*/ 48 w 372"/>
                <a:gd name="T17" fmla="*/ 345 h 345"/>
                <a:gd name="T18" fmla="*/ 160 w 372"/>
                <a:gd name="T19" fmla="*/ 345 h 345"/>
                <a:gd name="T20" fmla="*/ 324 w 372"/>
                <a:gd name="T21" fmla="*/ 345 h 345"/>
                <a:gd name="T22" fmla="*/ 372 w 372"/>
                <a:gd name="T23" fmla="*/ 297 h 345"/>
                <a:gd name="T24" fmla="*/ 372 w 372"/>
                <a:gd name="T25" fmla="*/ 100 h 345"/>
                <a:gd name="T26" fmla="*/ 324 w 372"/>
                <a:gd name="T27" fmla="*/ 5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345">
                  <a:moveTo>
                    <a:pt x="324" y="52"/>
                  </a:moveTo>
                  <a:cubicBezTo>
                    <a:pt x="208" y="52"/>
                    <a:pt x="208" y="52"/>
                    <a:pt x="208" y="52"/>
                  </a:cubicBezTo>
                  <a:cubicBezTo>
                    <a:pt x="208" y="48"/>
                    <a:pt x="208" y="48"/>
                    <a:pt x="208" y="48"/>
                  </a:cubicBezTo>
                  <a:cubicBezTo>
                    <a:pt x="208" y="21"/>
                    <a:pt x="187" y="0"/>
                    <a:pt x="160" y="0"/>
                  </a:cubicBezTo>
                  <a:cubicBezTo>
                    <a:pt x="48" y="0"/>
                    <a:pt x="48" y="0"/>
                    <a:pt x="48" y="0"/>
                  </a:cubicBezTo>
                  <a:cubicBezTo>
                    <a:pt x="22" y="0"/>
                    <a:pt x="0" y="21"/>
                    <a:pt x="0" y="48"/>
                  </a:cubicBezTo>
                  <a:cubicBezTo>
                    <a:pt x="0" y="100"/>
                    <a:pt x="0" y="100"/>
                    <a:pt x="0" y="100"/>
                  </a:cubicBezTo>
                  <a:cubicBezTo>
                    <a:pt x="0" y="297"/>
                    <a:pt x="0" y="297"/>
                    <a:pt x="0" y="297"/>
                  </a:cubicBezTo>
                  <a:cubicBezTo>
                    <a:pt x="0" y="324"/>
                    <a:pt x="22" y="345"/>
                    <a:pt x="48" y="345"/>
                  </a:cubicBezTo>
                  <a:cubicBezTo>
                    <a:pt x="160" y="345"/>
                    <a:pt x="160" y="345"/>
                    <a:pt x="160" y="345"/>
                  </a:cubicBezTo>
                  <a:cubicBezTo>
                    <a:pt x="324" y="345"/>
                    <a:pt x="324" y="345"/>
                    <a:pt x="324" y="345"/>
                  </a:cubicBezTo>
                  <a:cubicBezTo>
                    <a:pt x="351" y="345"/>
                    <a:pt x="372" y="324"/>
                    <a:pt x="372" y="297"/>
                  </a:cubicBezTo>
                  <a:cubicBezTo>
                    <a:pt x="372" y="100"/>
                    <a:pt x="372" y="100"/>
                    <a:pt x="372" y="100"/>
                  </a:cubicBezTo>
                  <a:cubicBezTo>
                    <a:pt x="372" y="73"/>
                    <a:pt x="351" y="52"/>
                    <a:pt x="324" y="52"/>
                  </a:cubicBezTo>
                  <a:close/>
                </a:path>
              </a:pathLst>
            </a:custGeom>
            <a:gradFill flip="none" rotWithShape="1">
              <a:gsLst>
                <a:gs pos="5000">
                  <a:srgbClr val="D6DF27"/>
                </a:gs>
                <a:gs pos="95000">
                  <a:srgbClr val="8CC640"/>
                </a:gs>
              </a:gsLst>
              <a:lin ang="16200000" scaled="0"/>
              <a:tileRect/>
            </a:gradFill>
            <a:ln w="19050">
              <a:solidFill>
                <a:srgbClr val="FFFFFF"/>
              </a:solid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a:solidFill>
                  <a:schemeClr val="tx1"/>
                </a:solidFill>
                <a:latin typeface="Segoe UI" pitchFamily="34" charset="0"/>
                <a:ea typeface="Segoe UI" pitchFamily="34" charset="0"/>
                <a:cs typeface="Segoe UI" pitchFamily="34" charset="0"/>
              </a:endParaRPr>
            </a:p>
          </p:txBody>
        </p:sp>
        <p:sp>
          <p:nvSpPr>
            <p:cNvPr id="150" name="Freeform 168"/>
            <p:cNvSpPr>
              <a:spLocks/>
            </p:cNvSpPr>
            <p:nvPr/>
          </p:nvSpPr>
          <p:spPr bwMode="auto">
            <a:xfrm>
              <a:off x="7093022" y="4329302"/>
              <a:ext cx="1335088" cy="963613"/>
            </a:xfrm>
            <a:custGeom>
              <a:avLst/>
              <a:gdLst>
                <a:gd name="T0" fmla="*/ 356 w 356"/>
                <a:gd name="T1" fmla="*/ 209 h 257"/>
                <a:gd name="T2" fmla="*/ 308 w 356"/>
                <a:gd name="T3" fmla="*/ 257 h 257"/>
                <a:gd name="T4" fmla="*/ 48 w 356"/>
                <a:gd name="T5" fmla="*/ 257 h 257"/>
                <a:gd name="T6" fmla="*/ 0 w 356"/>
                <a:gd name="T7" fmla="*/ 209 h 257"/>
                <a:gd name="T8" fmla="*/ 0 w 356"/>
                <a:gd name="T9" fmla="*/ 48 h 257"/>
                <a:gd name="T10" fmla="*/ 48 w 356"/>
                <a:gd name="T11" fmla="*/ 0 h 257"/>
                <a:gd name="T12" fmla="*/ 308 w 356"/>
                <a:gd name="T13" fmla="*/ 0 h 257"/>
                <a:gd name="T14" fmla="*/ 356 w 356"/>
                <a:gd name="T15" fmla="*/ 48 h 257"/>
                <a:gd name="T16" fmla="*/ 356 w 356"/>
                <a:gd name="T17" fmla="*/ 20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257">
                  <a:moveTo>
                    <a:pt x="356" y="209"/>
                  </a:moveTo>
                  <a:cubicBezTo>
                    <a:pt x="356" y="236"/>
                    <a:pt x="335" y="257"/>
                    <a:pt x="308" y="257"/>
                  </a:cubicBezTo>
                  <a:cubicBezTo>
                    <a:pt x="48" y="257"/>
                    <a:pt x="48" y="257"/>
                    <a:pt x="48" y="257"/>
                  </a:cubicBezTo>
                  <a:cubicBezTo>
                    <a:pt x="22" y="257"/>
                    <a:pt x="0" y="236"/>
                    <a:pt x="0" y="209"/>
                  </a:cubicBezTo>
                  <a:cubicBezTo>
                    <a:pt x="0" y="48"/>
                    <a:pt x="0" y="48"/>
                    <a:pt x="0" y="48"/>
                  </a:cubicBezTo>
                  <a:cubicBezTo>
                    <a:pt x="0" y="21"/>
                    <a:pt x="22" y="0"/>
                    <a:pt x="48" y="0"/>
                  </a:cubicBezTo>
                  <a:cubicBezTo>
                    <a:pt x="308" y="0"/>
                    <a:pt x="308" y="0"/>
                    <a:pt x="308" y="0"/>
                  </a:cubicBezTo>
                  <a:cubicBezTo>
                    <a:pt x="335" y="0"/>
                    <a:pt x="356" y="21"/>
                    <a:pt x="356" y="48"/>
                  </a:cubicBezTo>
                  <a:lnTo>
                    <a:pt x="356"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Segoe UI" pitchFamily="34" charset="0"/>
                <a:ea typeface="Segoe UI" pitchFamily="34" charset="0"/>
                <a:cs typeface="Segoe UI" pitchFamily="34" charset="0"/>
              </a:endParaRPr>
            </a:p>
          </p:txBody>
        </p:sp>
        <p:sp>
          <p:nvSpPr>
            <p:cNvPr id="151" name="Freeform 169"/>
            <p:cNvSpPr>
              <a:spLocks/>
            </p:cNvSpPr>
            <p:nvPr/>
          </p:nvSpPr>
          <p:spPr bwMode="auto">
            <a:xfrm>
              <a:off x="7181922" y="4419789"/>
              <a:ext cx="1246188" cy="873125"/>
            </a:xfrm>
            <a:custGeom>
              <a:avLst/>
              <a:gdLst>
                <a:gd name="T0" fmla="*/ 332 w 332"/>
                <a:gd name="T1" fmla="*/ 185 h 233"/>
                <a:gd name="T2" fmla="*/ 284 w 332"/>
                <a:gd name="T3" fmla="*/ 233 h 233"/>
                <a:gd name="T4" fmla="*/ 48 w 332"/>
                <a:gd name="T5" fmla="*/ 233 h 233"/>
                <a:gd name="T6" fmla="*/ 0 w 332"/>
                <a:gd name="T7" fmla="*/ 185 h 233"/>
                <a:gd name="T8" fmla="*/ 0 w 332"/>
                <a:gd name="T9" fmla="*/ 48 h 233"/>
                <a:gd name="T10" fmla="*/ 48 w 332"/>
                <a:gd name="T11" fmla="*/ 0 h 233"/>
                <a:gd name="T12" fmla="*/ 284 w 332"/>
                <a:gd name="T13" fmla="*/ 0 h 233"/>
                <a:gd name="T14" fmla="*/ 332 w 332"/>
                <a:gd name="T15" fmla="*/ 48 h 233"/>
                <a:gd name="T16" fmla="*/ 332 w 332"/>
                <a:gd name="T17" fmla="*/ 18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233">
                  <a:moveTo>
                    <a:pt x="332" y="185"/>
                  </a:moveTo>
                  <a:cubicBezTo>
                    <a:pt x="332" y="212"/>
                    <a:pt x="311" y="233"/>
                    <a:pt x="284" y="233"/>
                  </a:cubicBezTo>
                  <a:cubicBezTo>
                    <a:pt x="48" y="233"/>
                    <a:pt x="48" y="233"/>
                    <a:pt x="48" y="233"/>
                  </a:cubicBezTo>
                  <a:cubicBezTo>
                    <a:pt x="22" y="233"/>
                    <a:pt x="0" y="212"/>
                    <a:pt x="0" y="185"/>
                  </a:cubicBezTo>
                  <a:cubicBezTo>
                    <a:pt x="0" y="48"/>
                    <a:pt x="0" y="48"/>
                    <a:pt x="0" y="48"/>
                  </a:cubicBezTo>
                  <a:cubicBezTo>
                    <a:pt x="0" y="21"/>
                    <a:pt x="22" y="0"/>
                    <a:pt x="48" y="0"/>
                  </a:cubicBezTo>
                  <a:cubicBezTo>
                    <a:pt x="284" y="0"/>
                    <a:pt x="284" y="0"/>
                    <a:pt x="284" y="0"/>
                  </a:cubicBezTo>
                  <a:cubicBezTo>
                    <a:pt x="311" y="0"/>
                    <a:pt x="332" y="21"/>
                    <a:pt x="332" y="48"/>
                  </a:cubicBezTo>
                  <a:lnTo>
                    <a:pt x="332" y="185"/>
                  </a:lnTo>
                  <a:close/>
                </a:path>
              </a:pathLst>
            </a:custGeom>
            <a:gradFill flip="none" rotWithShape="1">
              <a:gsLst>
                <a:gs pos="5000">
                  <a:srgbClr val="D6DF27"/>
                </a:gs>
                <a:gs pos="95000">
                  <a:srgbClr val="8CC640"/>
                </a:gs>
              </a:gsLst>
              <a:lin ang="16200000" scaled="0"/>
              <a:tileRect/>
            </a:gradFill>
            <a:ln w="19050">
              <a:solidFill>
                <a:srgbClr val="FFFFFF"/>
              </a:solid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2000">
                <a:solidFill>
                  <a:schemeClr val="tx1"/>
                </a:solidFill>
                <a:latin typeface="Segoe UI" pitchFamily="34" charset="0"/>
                <a:ea typeface="Segoe UI" pitchFamily="34" charset="0"/>
                <a:cs typeface="Segoe UI" pitchFamily="34" charset="0"/>
              </a:endParaRPr>
            </a:p>
          </p:txBody>
        </p:sp>
      </p:grpSp>
      <p:sp>
        <p:nvSpPr>
          <p:cNvPr id="7" name="TextBox 6"/>
          <p:cNvSpPr txBox="1"/>
          <p:nvPr/>
        </p:nvSpPr>
        <p:spPr>
          <a:xfrm>
            <a:off x="445648" y="1698539"/>
            <a:ext cx="2800435" cy="584775"/>
          </a:xfrm>
          <a:prstGeom prst="rect">
            <a:avLst/>
          </a:prstGeom>
          <a:noFill/>
        </p:spPr>
        <p:txBody>
          <a:bodyPr wrap="square" rtlCol="0">
            <a:spAutoFit/>
          </a:bodyPr>
          <a:lstStyle/>
          <a:p>
            <a:pPr lvl="0"/>
            <a:r>
              <a:rPr lang="en-US" dirty="0" smtClean="0">
                <a:solidFill>
                  <a:schemeClr val="tx1"/>
                </a:solidFill>
                <a:latin typeface="Segoe UI" pitchFamily="34" charset="0"/>
                <a:ea typeface="Segoe UI" pitchFamily="34" charset="0"/>
                <a:cs typeface="Segoe UI" pitchFamily="34" charset="0"/>
              </a:rPr>
              <a:t>2X growth</a:t>
            </a:r>
            <a:r>
              <a:rPr lang="en-US" sz="1600" dirty="0" smtClean="0">
                <a:solidFill>
                  <a:schemeClr val="tx1"/>
                </a:solidFill>
                <a:latin typeface="Segoe UI" pitchFamily="34" charset="0"/>
                <a:ea typeface="Segoe UI" pitchFamily="34" charset="0"/>
                <a:cs typeface="Segoe UI" pitchFamily="34" charset="0"/>
              </a:rPr>
              <a:t/>
            </a:r>
            <a:br>
              <a:rPr lang="en-US" sz="1600" dirty="0" smtClean="0">
                <a:solidFill>
                  <a:schemeClr val="tx1"/>
                </a:solidFill>
                <a:latin typeface="Segoe UI" pitchFamily="34" charset="0"/>
                <a:ea typeface="Segoe UI" pitchFamily="34" charset="0"/>
                <a:cs typeface="Segoe UI" pitchFamily="34" charset="0"/>
              </a:rPr>
            </a:br>
            <a:r>
              <a:rPr lang="en-US" sz="1400" dirty="0">
                <a:solidFill>
                  <a:schemeClr val="tx1"/>
                </a:solidFill>
                <a:latin typeface="Segoe UI" pitchFamily="34" charset="0"/>
                <a:ea typeface="Segoe UI" pitchFamily="34" charset="0"/>
                <a:cs typeface="Segoe UI" pitchFamily="34" charset="0"/>
              </a:rPr>
              <a:t>in </a:t>
            </a:r>
            <a:r>
              <a:rPr lang="en-US" sz="1400" dirty="0" smtClean="0">
                <a:solidFill>
                  <a:schemeClr val="tx1"/>
                </a:solidFill>
                <a:latin typeface="Segoe UI" pitchFamily="34" charset="0"/>
                <a:ea typeface="Segoe UI" pitchFamily="34" charset="0"/>
                <a:cs typeface="Segoe UI" pitchFamily="34" charset="0"/>
              </a:rPr>
              <a:t>information </a:t>
            </a:r>
            <a:r>
              <a:rPr lang="en-US" sz="1400" dirty="0">
                <a:solidFill>
                  <a:schemeClr val="tx1"/>
                </a:solidFill>
                <a:latin typeface="Segoe UI" pitchFamily="34" charset="0"/>
                <a:ea typeface="Segoe UI" pitchFamily="34" charset="0"/>
                <a:cs typeface="Segoe UI" pitchFamily="34" charset="0"/>
              </a:rPr>
              <a:t>every two </a:t>
            </a:r>
            <a:r>
              <a:rPr lang="en-US" sz="1400" dirty="0" smtClean="0">
                <a:solidFill>
                  <a:schemeClr val="tx1"/>
                </a:solidFill>
                <a:latin typeface="Segoe UI" pitchFamily="34" charset="0"/>
                <a:ea typeface="Segoe UI" pitchFamily="34" charset="0"/>
                <a:cs typeface="Segoe UI" pitchFamily="34" charset="0"/>
              </a:rPr>
              <a:t>years</a:t>
            </a:r>
            <a:r>
              <a:rPr lang="en-US" sz="1400" baseline="30000" dirty="0">
                <a:solidFill>
                  <a:schemeClr val="tx1"/>
                </a:solidFill>
                <a:latin typeface="Segoe UI" pitchFamily="34" charset="0"/>
                <a:ea typeface="Segoe UI" pitchFamily="34" charset="0"/>
                <a:cs typeface="Segoe UI" pitchFamily="34" charset="0"/>
              </a:rPr>
              <a:t>2</a:t>
            </a:r>
            <a:endParaRPr lang="en-US" sz="1400" dirty="0">
              <a:solidFill>
                <a:schemeClr val="tx1"/>
              </a:solidFill>
              <a:latin typeface="Segoe UI" pitchFamily="34" charset="0"/>
              <a:ea typeface="Segoe UI" pitchFamily="34" charset="0"/>
              <a:cs typeface="Segoe UI" pitchFamily="34" charset="0"/>
            </a:endParaRPr>
          </a:p>
        </p:txBody>
      </p:sp>
      <p:sp>
        <p:nvSpPr>
          <p:cNvPr id="10" name="TextBox 9"/>
          <p:cNvSpPr txBox="1"/>
          <p:nvPr/>
        </p:nvSpPr>
        <p:spPr>
          <a:xfrm>
            <a:off x="1650573" y="694519"/>
            <a:ext cx="930255" cy="369332"/>
          </a:xfrm>
          <a:prstGeom prst="rect">
            <a:avLst/>
          </a:prstGeom>
          <a:noFill/>
        </p:spPr>
        <p:txBody>
          <a:bodyPr wrap="none" rtlCol="0">
            <a:spAutoFit/>
          </a:bodyPr>
          <a:lstStyle/>
          <a:p>
            <a:r>
              <a:rPr lang="en-US" dirty="0" smtClean="0">
                <a:solidFill>
                  <a:schemeClr val="tx1"/>
                </a:solidFill>
                <a:latin typeface="Segoe UI" pitchFamily="34" charset="0"/>
                <a:ea typeface="Segoe UI" pitchFamily="34" charset="0"/>
                <a:cs typeface="Segoe UI" pitchFamily="34" charset="0"/>
              </a:rPr>
              <a:t>Growth</a:t>
            </a:r>
            <a:endParaRPr lang="en-US" dirty="0">
              <a:solidFill>
                <a:schemeClr val="tx1"/>
              </a:solidFill>
              <a:latin typeface="Segoe UI" pitchFamily="34" charset="0"/>
              <a:ea typeface="Segoe UI" pitchFamily="34" charset="0"/>
              <a:cs typeface="Segoe UI" pitchFamily="34" charset="0"/>
            </a:endParaRPr>
          </a:p>
        </p:txBody>
      </p:sp>
      <p:sp>
        <p:nvSpPr>
          <p:cNvPr id="157" name="TextBox 156"/>
          <p:cNvSpPr txBox="1"/>
          <p:nvPr/>
        </p:nvSpPr>
        <p:spPr>
          <a:xfrm>
            <a:off x="5968708" y="694519"/>
            <a:ext cx="1534394" cy="369332"/>
          </a:xfrm>
          <a:prstGeom prst="rect">
            <a:avLst/>
          </a:prstGeom>
          <a:noFill/>
        </p:spPr>
        <p:txBody>
          <a:bodyPr wrap="none" rtlCol="0">
            <a:spAutoFit/>
          </a:bodyPr>
          <a:lstStyle/>
          <a:p>
            <a:r>
              <a:rPr lang="en-US" dirty="0" smtClean="0">
                <a:solidFill>
                  <a:schemeClr val="tx1"/>
                </a:solidFill>
                <a:latin typeface="Segoe UI" pitchFamily="34" charset="0"/>
                <a:ea typeface="Segoe UI" pitchFamily="34" charset="0"/>
                <a:cs typeface="Segoe UI" pitchFamily="34" charset="0"/>
              </a:rPr>
              <a:t>IT Challenges</a:t>
            </a:r>
            <a:endParaRPr lang="en-US" dirty="0">
              <a:solidFill>
                <a:schemeClr val="tx1"/>
              </a:solidFill>
              <a:latin typeface="Segoe UI" pitchFamily="34" charset="0"/>
              <a:ea typeface="Segoe UI" pitchFamily="34" charset="0"/>
              <a:cs typeface="Segoe UI" pitchFamily="34" charset="0"/>
            </a:endParaRPr>
          </a:p>
        </p:txBody>
      </p:sp>
      <p:sp>
        <p:nvSpPr>
          <p:cNvPr id="135" name="Rounded Rectangle 134"/>
          <p:cNvSpPr/>
          <p:nvPr/>
        </p:nvSpPr>
        <p:spPr>
          <a:xfrm>
            <a:off x="5324164" y="3636066"/>
            <a:ext cx="3450605" cy="6895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300"/>
              </a:spcAft>
            </a:pPr>
            <a:r>
              <a:rPr lang="en-US" dirty="0" smtClean="0">
                <a:solidFill>
                  <a:schemeClr val="tx1"/>
                </a:solidFill>
                <a:latin typeface="Segoe UI" pitchFamily="34" charset="0"/>
                <a:ea typeface="Segoe UI" pitchFamily="34" charset="0"/>
                <a:cs typeface="Segoe UI" pitchFamily="34" charset="0"/>
              </a:rPr>
              <a:t>Avoid Lock-In</a:t>
            </a:r>
          </a:p>
          <a:p>
            <a:pPr>
              <a:spcAft>
                <a:spcPts val="300"/>
              </a:spcAft>
            </a:pPr>
            <a:r>
              <a:rPr lang="en-US" sz="1400" dirty="0" smtClean="0">
                <a:solidFill>
                  <a:schemeClr val="tx1"/>
                </a:solidFill>
                <a:latin typeface="Segoe UI" pitchFamily="34" charset="0"/>
                <a:ea typeface="Segoe UI" pitchFamily="34" charset="0"/>
                <a:cs typeface="Segoe UI" pitchFamily="34" charset="0"/>
              </a:rPr>
              <a:t>Seek interoperable solutions &amp; services</a:t>
            </a:r>
            <a:endParaRPr lang="en-US" sz="1400" dirty="0">
              <a:solidFill>
                <a:schemeClr val="tx1"/>
              </a:solidFill>
              <a:latin typeface="Segoe UI" pitchFamily="34" charset="0"/>
              <a:ea typeface="Segoe UI" pitchFamily="34" charset="0"/>
              <a:cs typeface="Segoe UI" pitchFamily="34" charset="0"/>
            </a:endParaRPr>
          </a:p>
        </p:txBody>
      </p:sp>
      <p:sp>
        <p:nvSpPr>
          <p:cNvPr id="138" name="Rounded Rectangle 137"/>
          <p:cNvSpPr/>
          <p:nvPr/>
        </p:nvSpPr>
        <p:spPr>
          <a:xfrm>
            <a:off x="5324164" y="1382913"/>
            <a:ext cx="3272325"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300"/>
              </a:spcAft>
            </a:pPr>
            <a:r>
              <a:rPr lang="en-US" dirty="0" smtClean="0">
                <a:solidFill>
                  <a:schemeClr val="tx1"/>
                </a:solidFill>
                <a:latin typeface="Segoe UI" pitchFamily="34" charset="0"/>
                <a:ea typeface="Segoe UI" pitchFamily="34" charset="0"/>
                <a:cs typeface="Segoe UI" pitchFamily="34" charset="0"/>
              </a:rPr>
              <a:t>Improve Agility </a:t>
            </a:r>
            <a:r>
              <a:rPr lang="en-US" sz="1400" dirty="0" smtClean="0">
                <a:solidFill>
                  <a:schemeClr val="tx1"/>
                </a:solidFill>
                <a:latin typeface="Segoe UI" pitchFamily="34" charset="0"/>
                <a:ea typeface="Segoe UI" pitchFamily="34" charset="0"/>
                <a:cs typeface="Segoe UI" pitchFamily="34" charset="0"/>
              </a:rPr>
              <a:t>Reduce service delivery times, improve TCO</a:t>
            </a:r>
            <a:endParaRPr lang="en-US" sz="1400" dirty="0">
              <a:solidFill>
                <a:schemeClr val="tx1"/>
              </a:solidFill>
              <a:latin typeface="Segoe UI" pitchFamily="34" charset="0"/>
              <a:ea typeface="Segoe UI" pitchFamily="34" charset="0"/>
              <a:cs typeface="Segoe UI" pitchFamily="34" charset="0"/>
            </a:endParaRPr>
          </a:p>
        </p:txBody>
      </p:sp>
      <p:sp>
        <p:nvSpPr>
          <p:cNvPr id="140" name="Rounded Rectangle 139"/>
          <p:cNvSpPr/>
          <p:nvPr/>
        </p:nvSpPr>
        <p:spPr>
          <a:xfrm>
            <a:off x="5324164" y="2198100"/>
            <a:ext cx="3272325" cy="6469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300"/>
              </a:spcAft>
            </a:pPr>
            <a:r>
              <a:rPr lang="en-US" dirty="0" smtClean="0">
                <a:solidFill>
                  <a:schemeClr val="tx1"/>
                </a:solidFill>
                <a:latin typeface="Segoe UI" pitchFamily="34" charset="0"/>
                <a:ea typeface="Segoe UI" pitchFamily="34" charset="0"/>
                <a:cs typeface="Segoe UI" pitchFamily="34" charset="0"/>
              </a:rPr>
              <a:t>Greater Efficiencies </a:t>
            </a:r>
            <a:r>
              <a:rPr lang="en-US" sz="1400" dirty="0" smtClean="0">
                <a:solidFill>
                  <a:schemeClr val="tx1"/>
                </a:solidFill>
                <a:latin typeface="Segoe UI" pitchFamily="34" charset="0"/>
                <a:ea typeface="Segoe UI" pitchFamily="34" charset="0"/>
                <a:cs typeface="Segoe UI" pitchFamily="34" charset="0"/>
              </a:rPr>
              <a:t>Reduce complexity &amp; deploy new workloads</a:t>
            </a:r>
          </a:p>
        </p:txBody>
      </p:sp>
      <p:cxnSp>
        <p:nvCxnSpPr>
          <p:cNvPr id="142" name="Straight Connector 141"/>
          <p:cNvCxnSpPr/>
          <p:nvPr/>
        </p:nvCxnSpPr>
        <p:spPr>
          <a:xfrm>
            <a:off x="5725093" y="2126782"/>
            <a:ext cx="257694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5713218" y="2881700"/>
            <a:ext cx="257694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a:off x="686197" y="1668378"/>
            <a:ext cx="30768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a:off x="686197" y="2354780"/>
            <a:ext cx="30768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a:off x="686197" y="2903134"/>
            <a:ext cx="30768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a:off x="686197" y="3622273"/>
            <a:ext cx="290975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3234584" y="2379679"/>
            <a:ext cx="1110990" cy="444774"/>
            <a:chOff x="2620651" y="3174751"/>
            <a:chExt cx="1150071" cy="613894"/>
          </a:xfrm>
        </p:grpSpPr>
        <p:pic>
          <p:nvPicPr>
            <p:cNvPr id="45" name="Picture 44" descr="icon_Desktop.gif"/>
            <p:cNvPicPr>
              <a:picLocks noChangeAspect="1"/>
            </p:cNvPicPr>
            <p:nvPr/>
          </p:nvPicPr>
          <p:blipFill>
            <a:blip r:embed="rId6"/>
            <a:stretch>
              <a:fillRect/>
            </a:stretch>
          </p:blipFill>
          <p:spPr>
            <a:xfrm>
              <a:off x="3076520" y="3174751"/>
              <a:ext cx="694202" cy="463995"/>
            </a:xfrm>
            <a:prstGeom prst="rect">
              <a:avLst/>
            </a:prstGeom>
          </p:spPr>
        </p:pic>
        <p:pic>
          <p:nvPicPr>
            <p:cNvPr id="47" name="Picture 46" descr="icon_Desktop.gif"/>
            <p:cNvPicPr>
              <a:picLocks noChangeAspect="1"/>
            </p:cNvPicPr>
            <p:nvPr/>
          </p:nvPicPr>
          <p:blipFill>
            <a:blip r:embed="rId7"/>
            <a:stretch>
              <a:fillRect/>
            </a:stretch>
          </p:blipFill>
          <p:spPr>
            <a:xfrm>
              <a:off x="2620651" y="3271450"/>
              <a:ext cx="390053" cy="367294"/>
            </a:xfrm>
            <a:prstGeom prst="rect">
              <a:avLst/>
            </a:prstGeom>
          </p:spPr>
        </p:pic>
        <p:pic>
          <p:nvPicPr>
            <p:cNvPr id="46" name="Picture 45" descr="icon_smart_phone.gif"/>
            <p:cNvPicPr>
              <a:picLocks noChangeAspect="1"/>
            </p:cNvPicPr>
            <p:nvPr/>
          </p:nvPicPr>
          <p:blipFill>
            <a:blip r:embed="rId5"/>
            <a:stretch>
              <a:fillRect/>
            </a:stretch>
          </p:blipFill>
          <p:spPr>
            <a:xfrm>
              <a:off x="2939522" y="3364678"/>
              <a:ext cx="237312" cy="423967"/>
            </a:xfrm>
            <a:prstGeom prst="rect">
              <a:avLst/>
            </a:prstGeom>
          </p:spPr>
        </p:pic>
      </p:grpSp>
      <p:grpSp>
        <p:nvGrpSpPr>
          <p:cNvPr id="5" name="Group 4"/>
          <p:cNvGrpSpPr/>
          <p:nvPr/>
        </p:nvGrpSpPr>
        <p:grpSpPr>
          <a:xfrm>
            <a:off x="3367925" y="1150836"/>
            <a:ext cx="844309" cy="541913"/>
            <a:chOff x="2714841" y="1580981"/>
            <a:chExt cx="844309" cy="722550"/>
          </a:xfrm>
        </p:grpSpPr>
        <p:grpSp>
          <p:nvGrpSpPr>
            <p:cNvPr id="30" name="Group 95"/>
            <p:cNvGrpSpPr/>
            <p:nvPr/>
          </p:nvGrpSpPr>
          <p:grpSpPr>
            <a:xfrm>
              <a:off x="2858064" y="1673264"/>
              <a:ext cx="197541" cy="214972"/>
              <a:chOff x="2001588" y="2211096"/>
              <a:chExt cx="815218" cy="970084"/>
            </a:xfrm>
          </p:grpSpPr>
          <p:pic>
            <p:nvPicPr>
              <p:cNvPr id="31" name="Picture 2" descr="C:\Documents and Settings\tcramer\My Documents\My Dropbox\Intel\ppt png resources\person_oran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5335" y="2211096"/>
                <a:ext cx="511471" cy="639978"/>
              </a:xfrm>
              <a:prstGeom prst="rect">
                <a:avLst/>
              </a:prstGeom>
              <a:noFill/>
              <a:ln w="9525">
                <a:noFill/>
                <a:miter lim="800000"/>
                <a:headEnd/>
                <a:tailEnd/>
              </a:ln>
            </p:spPr>
          </p:pic>
          <p:pic>
            <p:nvPicPr>
              <p:cNvPr id="32" name="Picture 2" descr="C:\Documents and Settings\tcramer\My Documents\My Dropbox\Intel\ppt png resources\person_oran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1588" y="2390607"/>
                <a:ext cx="631826" cy="790573"/>
              </a:xfrm>
              <a:prstGeom prst="rect">
                <a:avLst/>
              </a:prstGeom>
              <a:noFill/>
              <a:ln w="9525">
                <a:noFill/>
                <a:miter lim="800000"/>
                <a:headEnd/>
                <a:tailEnd/>
              </a:ln>
            </p:spPr>
          </p:pic>
        </p:grpSp>
        <p:grpSp>
          <p:nvGrpSpPr>
            <p:cNvPr id="36" name="Group 95"/>
            <p:cNvGrpSpPr/>
            <p:nvPr/>
          </p:nvGrpSpPr>
          <p:grpSpPr>
            <a:xfrm>
              <a:off x="3026710" y="1656961"/>
              <a:ext cx="154340" cy="151703"/>
              <a:chOff x="2184981" y="2169832"/>
              <a:chExt cx="825789" cy="887558"/>
            </a:xfrm>
          </p:grpSpPr>
          <p:pic>
            <p:nvPicPr>
              <p:cNvPr id="37" name="Picture 2" descr="C:\Documents and Settings\tcramer\My Documents\My Dropbox\Intel\ppt png resources\person_orang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38" name="Picture 2" descr="C:\Documents and Settings\tcramer\My Documents\My Dropbox\Intel\ppt png resources\person_orang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nvGrpSpPr>
            <p:cNvPr id="62" name="Group 95"/>
            <p:cNvGrpSpPr/>
            <p:nvPr/>
          </p:nvGrpSpPr>
          <p:grpSpPr>
            <a:xfrm>
              <a:off x="3148212" y="1606568"/>
              <a:ext cx="137006" cy="134665"/>
              <a:chOff x="2184981" y="2169832"/>
              <a:chExt cx="825789" cy="887558"/>
            </a:xfrm>
          </p:grpSpPr>
          <p:pic>
            <p:nvPicPr>
              <p:cNvPr id="79" name="Picture 2" descr="C:\Documents and Settings\tcramer\My Documents\My Dropbox\Intel\ppt png resources\person_orang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80" name="Picture 2" descr="C:\Documents and Settings\tcramer\My Documents\My Dropbox\Intel\ppt png resources\person_orang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nvGrpSpPr>
            <p:cNvPr id="63" name="Group 95"/>
            <p:cNvGrpSpPr/>
            <p:nvPr/>
          </p:nvGrpSpPr>
          <p:grpSpPr>
            <a:xfrm>
              <a:off x="3095020" y="1580981"/>
              <a:ext cx="103535" cy="133661"/>
              <a:chOff x="2184981" y="2005510"/>
              <a:chExt cx="676435" cy="954897"/>
            </a:xfrm>
          </p:grpSpPr>
          <p:pic>
            <p:nvPicPr>
              <p:cNvPr id="77" name="Picture 2" descr="C:\Documents and Settings\tcramer\My Documents\My Dropbox\Intel\ppt png resources\person_orang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78" name="Picture 2" descr="C:\Documents and Settings\tcramer\My Documents\My Dropbox\Intel\ppt png resources\person_oran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38431" y="2005510"/>
                <a:ext cx="422985" cy="529262"/>
              </a:xfrm>
              <a:prstGeom prst="rect">
                <a:avLst/>
              </a:prstGeom>
              <a:noFill/>
              <a:ln w="9525">
                <a:noFill/>
                <a:miter lim="800000"/>
                <a:headEnd/>
                <a:tailEnd/>
              </a:ln>
            </p:spPr>
          </p:pic>
        </p:grpSp>
        <p:grpSp>
          <p:nvGrpSpPr>
            <p:cNvPr id="64" name="Group 95"/>
            <p:cNvGrpSpPr/>
            <p:nvPr/>
          </p:nvGrpSpPr>
          <p:grpSpPr>
            <a:xfrm>
              <a:off x="3195991" y="1659039"/>
              <a:ext cx="231743" cy="227783"/>
              <a:chOff x="2184981" y="2169832"/>
              <a:chExt cx="825789" cy="887558"/>
            </a:xfrm>
          </p:grpSpPr>
          <p:pic>
            <p:nvPicPr>
              <p:cNvPr id="75" name="Picture 2" descr="C:\Documents and Settings\tcramer\My Documents\My Dropbox\Intel\ppt png resources\person_oran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76" name="Picture 2" descr="C:\Documents and Settings\tcramer\My Documents\My Dropbox\Intel\ppt png resources\person_oran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nvGrpSpPr>
            <p:cNvPr id="65" name="Group 95"/>
            <p:cNvGrpSpPr/>
            <p:nvPr/>
          </p:nvGrpSpPr>
          <p:grpSpPr>
            <a:xfrm>
              <a:off x="3060070" y="1702480"/>
              <a:ext cx="296571" cy="291504"/>
              <a:chOff x="2184981" y="2169832"/>
              <a:chExt cx="825789" cy="887558"/>
            </a:xfrm>
          </p:grpSpPr>
          <p:pic>
            <p:nvPicPr>
              <p:cNvPr id="73" name="Picture 2" descr="C:\Documents and Settings\tcramer\My Documents\My Dropbox\Intel\ppt png resources\person_orang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74" name="Picture 2" descr="C:\Documents and Settings\tcramer\My Documents\My Dropbox\Intel\ppt png resources\person_orang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nvGrpSpPr>
            <p:cNvPr id="67" name="Group 95"/>
            <p:cNvGrpSpPr/>
            <p:nvPr/>
          </p:nvGrpSpPr>
          <p:grpSpPr>
            <a:xfrm>
              <a:off x="3209543" y="1819513"/>
              <a:ext cx="349607" cy="343633"/>
              <a:chOff x="2184981" y="2169832"/>
              <a:chExt cx="825789" cy="887558"/>
            </a:xfrm>
          </p:grpSpPr>
          <p:pic>
            <p:nvPicPr>
              <p:cNvPr id="68" name="Picture 2" descr="C:\Documents and Settings\tcramer\My Documents\My Dropbox\Intel\ppt png resources\person_orang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70" name="Picture 2" descr="C:\Documents and Settings\tcramer\My Documents\My Dropbox\Intel\ppt png resources\person_orang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nvGrpSpPr>
            <p:cNvPr id="39" name="Group 95"/>
            <p:cNvGrpSpPr/>
            <p:nvPr/>
          </p:nvGrpSpPr>
          <p:grpSpPr>
            <a:xfrm>
              <a:off x="2909687" y="1755375"/>
              <a:ext cx="293321" cy="288309"/>
              <a:chOff x="2184981" y="2169832"/>
              <a:chExt cx="825789" cy="887558"/>
            </a:xfrm>
          </p:grpSpPr>
          <p:pic>
            <p:nvPicPr>
              <p:cNvPr id="40" name="Picture 2" descr="C:\Documents and Settings\tcramer\My Documents\My Dropbox\Intel\ppt png resources\person_orang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41" name="Picture 2" descr="C:\Documents and Settings\tcramer\My Documents\My Dropbox\Intel\ppt png resources\person_orang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nvGrpSpPr>
            <p:cNvPr id="33" name="Group 95"/>
            <p:cNvGrpSpPr/>
            <p:nvPr/>
          </p:nvGrpSpPr>
          <p:grpSpPr>
            <a:xfrm>
              <a:off x="2714841" y="1854421"/>
              <a:ext cx="408485" cy="401506"/>
              <a:chOff x="2184981" y="2169832"/>
              <a:chExt cx="825789" cy="887558"/>
            </a:xfrm>
          </p:grpSpPr>
          <p:pic>
            <p:nvPicPr>
              <p:cNvPr id="34" name="Picture 2" descr="C:\Documents and Settings\tcramer\My Documents\My Dropbox\Intel\ppt png resources\person_orange.png"/>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35" name="Picture 2" descr="C:\Documents and Settings\tcramer\My Documents\My Dropbox\Intel\ppt png resources\person_orange.png"/>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nvGrpSpPr>
            <p:cNvPr id="66" name="Group 95"/>
            <p:cNvGrpSpPr/>
            <p:nvPr/>
          </p:nvGrpSpPr>
          <p:grpSpPr>
            <a:xfrm>
              <a:off x="3011751" y="1902025"/>
              <a:ext cx="408485" cy="401506"/>
              <a:chOff x="2184981" y="2169832"/>
              <a:chExt cx="825789" cy="887558"/>
            </a:xfrm>
          </p:grpSpPr>
          <p:pic>
            <p:nvPicPr>
              <p:cNvPr id="71" name="Picture 2" descr="C:\Documents and Settings\tcramer\My Documents\My Dropbox\Intel\ppt png resources\person_orange.png"/>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2184981" y="2169832"/>
                <a:ext cx="631825" cy="790575"/>
              </a:xfrm>
              <a:prstGeom prst="rect">
                <a:avLst/>
              </a:prstGeom>
              <a:noFill/>
              <a:ln w="9525">
                <a:noFill/>
                <a:miter lim="800000"/>
                <a:headEnd/>
                <a:tailEnd/>
              </a:ln>
            </p:spPr>
          </p:pic>
          <p:pic>
            <p:nvPicPr>
              <p:cNvPr id="72" name="Picture 2" descr="C:\Documents and Settings\tcramer\My Documents\My Dropbox\Intel\ppt png resources\person_orange.png"/>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2378945" y="2266815"/>
                <a:ext cx="631825" cy="790575"/>
              </a:xfrm>
              <a:prstGeom prst="rect">
                <a:avLst/>
              </a:prstGeom>
              <a:noFill/>
              <a:ln w="9525">
                <a:noFill/>
                <a:miter lim="800000"/>
                <a:headEnd/>
                <a:tailEnd/>
              </a:ln>
            </p:spPr>
          </p:pic>
        </p:grpSp>
      </p:grpSp>
      <p:sp>
        <p:nvSpPr>
          <p:cNvPr id="100" name="Freeform 131"/>
          <p:cNvSpPr>
            <a:spLocks/>
          </p:cNvSpPr>
          <p:nvPr/>
        </p:nvSpPr>
        <p:spPr bwMode="black">
          <a:xfrm rot="5400000">
            <a:off x="3550189" y="3801376"/>
            <a:ext cx="479780" cy="410383"/>
          </a:xfrm>
          <a:custGeom>
            <a:avLst/>
            <a:gdLst>
              <a:gd name="T0" fmla="*/ 427 w 427"/>
              <a:gd name="T1" fmla="*/ 123 h 274"/>
              <a:gd name="T2" fmla="*/ 312 w 427"/>
              <a:gd name="T3" fmla="*/ 123 h 274"/>
              <a:gd name="T4" fmla="*/ 312 w 427"/>
              <a:gd name="T5" fmla="*/ 0 h 274"/>
              <a:gd name="T6" fmla="*/ 253 w 427"/>
              <a:gd name="T7" fmla="*/ 0 h 274"/>
              <a:gd name="T8" fmla="*/ 253 w 427"/>
              <a:gd name="T9" fmla="*/ 23 h 274"/>
              <a:gd name="T10" fmla="*/ 118 w 427"/>
              <a:gd name="T11" fmla="*/ 23 h 274"/>
              <a:gd name="T12" fmla="*/ 118 w 427"/>
              <a:gd name="T13" fmla="*/ 68 h 274"/>
              <a:gd name="T14" fmla="*/ 0 w 427"/>
              <a:gd name="T15" fmla="*/ 68 h 274"/>
              <a:gd name="T16" fmla="*/ 0 w 427"/>
              <a:gd name="T17" fmla="*/ 99 h 274"/>
              <a:gd name="T18" fmla="*/ 118 w 427"/>
              <a:gd name="T19" fmla="*/ 99 h 274"/>
              <a:gd name="T20" fmla="*/ 118 w 427"/>
              <a:gd name="T21" fmla="*/ 175 h 274"/>
              <a:gd name="T22" fmla="*/ 0 w 427"/>
              <a:gd name="T23" fmla="*/ 175 h 274"/>
              <a:gd name="T24" fmla="*/ 0 w 427"/>
              <a:gd name="T25" fmla="*/ 208 h 274"/>
              <a:gd name="T26" fmla="*/ 118 w 427"/>
              <a:gd name="T27" fmla="*/ 208 h 274"/>
              <a:gd name="T28" fmla="*/ 118 w 427"/>
              <a:gd name="T29" fmla="*/ 250 h 274"/>
              <a:gd name="T30" fmla="*/ 253 w 427"/>
              <a:gd name="T31" fmla="*/ 250 h 274"/>
              <a:gd name="T32" fmla="*/ 253 w 427"/>
              <a:gd name="T33" fmla="*/ 274 h 274"/>
              <a:gd name="T34" fmla="*/ 312 w 427"/>
              <a:gd name="T35" fmla="*/ 274 h 274"/>
              <a:gd name="T36" fmla="*/ 312 w 427"/>
              <a:gd name="T37" fmla="*/ 160 h 274"/>
              <a:gd name="T38" fmla="*/ 427 w 427"/>
              <a:gd name="T39" fmla="*/ 160 h 274"/>
              <a:gd name="T40" fmla="*/ 427 w 427"/>
              <a:gd name="T41" fmla="*/ 12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7" h="274">
                <a:moveTo>
                  <a:pt x="427" y="123"/>
                </a:moveTo>
                <a:lnTo>
                  <a:pt x="312" y="123"/>
                </a:lnTo>
                <a:lnTo>
                  <a:pt x="312" y="0"/>
                </a:lnTo>
                <a:lnTo>
                  <a:pt x="253" y="0"/>
                </a:lnTo>
                <a:lnTo>
                  <a:pt x="253" y="23"/>
                </a:lnTo>
                <a:lnTo>
                  <a:pt x="118" y="23"/>
                </a:lnTo>
                <a:lnTo>
                  <a:pt x="118" y="68"/>
                </a:lnTo>
                <a:lnTo>
                  <a:pt x="0" y="68"/>
                </a:lnTo>
                <a:lnTo>
                  <a:pt x="0" y="99"/>
                </a:lnTo>
                <a:lnTo>
                  <a:pt x="118" y="99"/>
                </a:lnTo>
                <a:lnTo>
                  <a:pt x="118" y="175"/>
                </a:lnTo>
                <a:lnTo>
                  <a:pt x="0" y="175"/>
                </a:lnTo>
                <a:lnTo>
                  <a:pt x="0" y="208"/>
                </a:lnTo>
                <a:lnTo>
                  <a:pt x="118" y="208"/>
                </a:lnTo>
                <a:lnTo>
                  <a:pt x="118" y="250"/>
                </a:lnTo>
                <a:lnTo>
                  <a:pt x="253" y="250"/>
                </a:lnTo>
                <a:lnTo>
                  <a:pt x="253" y="274"/>
                </a:lnTo>
                <a:lnTo>
                  <a:pt x="312" y="274"/>
                </a:lnTo>
                <a:lnTo>
                  <a:pt x="312" y="160"/>
                </a:lnTo>
                <a:lnTo>
                  <a:pt x="427" y="160"/>
                </a:lnTo>
                <a:lnTo>
                  <a:pt x="427" y="123"/>
                </a:lnTo>
                <a:close/>
              </a:path>
            </a:pathLst>
          </a:cu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2000" kern="0">
              <a:solidFill>
                <a:schemeClr val="tx1"/>
              </a:solidFill>
              <a:latin typeface="Segoe UI" pitchFamily="34" charset="0"/>
              <a:ea typeface="Segoe UI" pitchFamily="34" charset="0"/>
              <a:cs typeface="Segoe UI" pitchFamily="34" charset="0"/>
            </a:endParaRPr>
          </a:p>
        </p:txBody>
      </p:sp>
      <p:cxnSp>
        <p:nvCxnSpPr>
          <p:cNvPr id="81" name="Straight Connector 80"/>
          <p:cNvCxnSpPr/>
          <p:nvPr/>
        </p:nvCxnSpPr>
        <p:spPr>
          <a:xfrm>
            <a:off x="5725093" y="3614729"/>
            <a:ext cx="257694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2" name="Rounded Rectangle 81"/>
          <p:cNvSpPr/>
          <p:nvPr/>
        </p:nvSpPr>
        <p:spPr>
          <a:xfrm>
            <a:off x="5324164" y="2898208"/>
            <a:ext cx="3450605" cy="6895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300"/>
              </a:spcAft>
            </a:pPr>
            <a:r>
              <a:rPr lang="en-US" dirty="0" smtClean="0">
                <a:solidFill>
                  <a:schemeClr val="tx1"/>
                </a:solidFill>
                <a:latin typeface="Segoe UI" pitchFamily="34" charset="0"/>
                <a:ea typeface="Segoe UI" pitchFamily="34" charset="0"/>
                <a:cs typeface="Segoe UI" pitchFamily="34" charset="0"/>
              </a:rPr>
              <a:t>Gain Better Insights</a:t>
            </a:r>
          </a:p>
          <a:p>
            <a:pPr>
              <a:spcAft>
                <a:spcPts val="300"/>
              </a:spcAft>
            </a:pPr>
            <a:r>
              <a:rPr lang="en-US" sz="1400" dirty="0" smtClean="0">
                <a:solidFill>
                  <a:schemeClr val="tx1"/>
                </a:solidFill>
                <a:latin typeface="Segoe UI" pitchFamily="34" charset="0"/>
                <a:ea typeface="Segoe UI" pitchFamily="34" charset="0"/>
                <a:cs typeface="Segoe UI" pitchFamily="34" charset="0"/>
              </a:rPr>
              <a:t>Via intelligent analytics</a:t>
            </a:r>
            <a:endParaRPr lang="en-US" sz="1400" dirty="0">
              <a:solidFill>
                <a:schemeClr val="tx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1193934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ounded Rectangle 205"/>
          <p:cNvSpPr/>
          <p:nvPr/>
        </p:nvSpPr>
        <p:spPr bwMode="auto">
          <a:xfrm>
            <a:off x="6120299" y="2779711"/>
            <a:ext cx="2637625" cy="1396376"/>
          </a:xfrm>
          <a:prstGeom prst="roundRect">
            <a:avLst>
              <a:gd name="adj" fmla="val 2728"/>
            </a:avLst>
          </a:prstGeom>
          <a:solidFill>
            <a:schemeClr val="bg2">
              <a:lumMod val="40000"/>
              <a:lumOff val="60000"/>
              <a:alpha val="32000"/>
            </a:scheme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kern="0" dirty="0" smtClean="0">
              <a:solidFill>
                <a:schemeClr val="tx1"/>
              </a:solidFill>
              <a:latin typeface="Segoe UI" pitchFamily="34" charset="0"/>
              <a:ea typeface="Segoe UI" pitchFamily="34" charset="0"/>
              <a:cs typeface="Segoe UI" pitchFamily="34" charset="0"/>
            </a:endParaRPr>
          </a:p>
        </p:txBody>
      </p:sp>
      <p:sp>
        <p:nvSpPr>
          <p:cNvPr id="207" name="Rounded Rectangle 206"/>
          <p:cNvSpPr/>
          <p:nvPr/>
        </p:nvSpPr>
        <p:spPr bwMode="auto">
          <a:xfrm>
            <a:off x="3069451" y="2782683"/>
            <a:ext cx="2841802" cy="1396376"/>
          </a:xfrm>
          <a:prstGeom prst="roundRect">
            <a:avLst>
              <a:gd name="adj" fmla="val 2728"/>
            </a:avLst>
          </a:prstGeom>
          <a:solidFill>
            <a:schemeClr val="bg2">
              <a:lumMod val="40000"/>
              <a:lumOff val="60000"/>
              <a:alpha val="32000"/>
            </a:scheme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kern="0" dirty="0" smtClean="0">
              <a:solidFill>
                <a:schemeClr val="tx1"/>
              </a:solidFill>
              <a:latin typeface="Segoe UI" pitchFamily="34" charset="0"/>
              <a:ea typeface="Segoe UI" pitchFamily="34" charset="0"/>
              <a:cs typeface="Segoe UI" pitchFamily="34" charset="0"/>
            </a:endParaRPr>
          </a:p>
        </p:txBody>
      </p:sp>
      <p:sp>
        <p:nvSpPr>
          <p:cNvPr id="217" name="Rounded Rectangle 216"/>
          <p:cNvSpPr/>
          <p:nvPr/>
        </p:nvSpPr>
        <p:spPr>
          <a:xfrm>
            <a:off x="242115" y="3109445"/>
            <a:ext cx="8635999" cy="1397399"/>
          </a:xfrm>
          <a:prstGeom prst="roundRect">
            <a:avLst>
              <a:gd name="adj" fmla="val 1071"/>
            </a:avLst>
          </a:prstGeom>
          <a:gradFill flip="none" rotWithShape="1">
            <a:gsLst>
              <a:gs pos="0">
                <a:srgbClr val="00B0F0">
                  <a:shade val="30000"/>
                  <a:satMod val="115000"/>
                  <a:alpha val="50000"/>
                </a:srgbClr>
              </a:gs>
              <a:gs pos="50000">
                <a:srgbClr val="00B0F0">
                  <a:shade val="67500"/>
                  <a:satMod val="115000"/>
                  <a:alpha val="50000"/>
                </a:srgbClr>
              </a:gs>
              <a:gs pos="100000">
                <a:srgbClr val="00B0F0">
                  <a:shade val="100000"/>
                  <a:satMod val="115000"/>
                  <a:alpha val="50000"/>
                </a:srgbClr>
              </a:gs>
            </a:gsLst>
            <a:lin ang="0" scaled="1"/>
            <a:tileRect/>
          </a:gradFill>
          <a:ln w="3175" cap="flat" cmpd="sng" algn="ctr">
            <a:noFill/>
            <a:prstDash val="solid"/>
            <a:round/>
            <a:headEnd type="none" w="sm" len="sm"/>
            <a:tailEnd type="none" w="sm" len="sm"/>
          </a:ln>
          <a:effectLst>
            <a:outerShdw blurRad="50800" dist="25400" dir="3000000" algn="tl" rotWithShape="0">
              <a:prstClr val="black">
                <a:alpha val="75000"/>
              </a:prstClr>
            </a:outerShdw>
          </a:effectLst>
        </p:spPr>
        <p:txBody>
          <a:bodyPr vert="horz" wrap="none" lIns="91440" tIns="45720" rIns="91440" bIns="45720" numCol="1" rtlCol="0" anchor="ctr" anchorCtr="0" compatLnSpc="1">
            <a:prstTxWarp prst="textNoShape">
              <a:avLst/>
            </a:prstTxWarp>
          </a:bodyPr>
          <a:lstStyle/>
          <a:p>
            <a:endParaRPr lang="en-US" dirty="0">
              <a:solidFill>
                <a:schemeClr val="tx1"/>
              </a:solidFill>
              <a:latin typeface="Segoe UI" pitchFamily="34" charset="0"/>
              <a:ea typeface="Segoe UI" pitchFamily="34" charset="0"/>
              <a:cs typeface="Segoe UI" pitchFamily="34" charset="0"/>
            </a:endParaRPr>
          </a:p>
        </p:txBody>
      </p:sp>
      <p:sp>
        <p:nvSpPr>
          <p:cNvPr id="7" name="Title 6"/>
          <p:cNvSpPr>
            <a:spLocks noGrp="1"/>
          </p:cNvSpPr>
          <p:nvPr>
            <p:ph type="title"/>
          </p:nvPr>
        </p:nvSpPr>
        <p:spPr>
          <a:xfrm>
            <a:off x="201696" y="-2893"/>
            <a:ext cx="8741880" cy="674749"/>
          </a:xfrm>
        </p:spPr>
        <p:txBody>
          <a:bodyPr/>
          <a:lstStyle/>
          <a:p>
            <a:r>
              <a:rPr lang="en-US" sz="3600" dirty="0" smtClean="0"/>
              <a:t>Cloud adoption growing &amp; delivers benefits</a:t>
            </a:r>
            <a:endParaRPr lang="en-US" sz="3600" dirty="0"/>
          </a:p>
        </p:txBody>
      </p:sp>
      <p:pic>
        <p:nvPicPr>
          <p:cNvPr id="202" name="Picture 201" descr="intel_rgb_3000.png"/>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241119" y="2631404"/>
            <a:ext cx="604046" cy="379678"/>
          </a:xfrm>
          <a:prstGeom prst="rect">
            <a:avLst/>
          </a:prstGeom>
          <a:effectLst/>
        </p:spPr>
      </p:pic>
      <p:sp>
        <p:nvSpPr>
          <p:cNvPr id="5" name="Rectangle 4"/>
          <p:cNvSpPr/>
          <p:nvPr/>
        </p:nvSpPr>
        <p:spPr>
          <a:xfrm>
            <a:off x="311718" y="3100999"/>
            <a:ext cx="1931811"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Resource provisioning</a:t>
            </a:r>
          </a:p>
        </p:txBody>
      </p:sp>
      <p:sp>
        <p:nvSpPr>
          <p:cNvPr id="8" name="Rectangle 7"/>
          <p:cNvSpPr/>
          <p:nvPr/>
        </p:nvSpPr>
        <p:spPr>
          <a:xfrm>
            <a:off x="311718" y="3366639"/>
            <a:ext cx="1831014"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Virtualized Platforms</a:t>
            </a:r>
          </a:p>
        </p:txBody>
      </p:sp>
      <p:sp>
        <p:nvSpPr>
          <p:cNvPr id="235" name="Rectangle 234"/>
          <p:cNvSpPr/>
          <p:nvPr/>
        </p:nvSpPr>
        <p:spPr>
          <a:xfrm>
            <a:off x="311718" y="3622482"/>
            <a:ext cx="1457450" cy="307777"/>
          </a:xfrm>
          <a:prstGeom prst="rect">
            <a:avLst/>
          </a:prstGeom>
        </p:spPr>
        <p:txBody>
          <a:bodyPr wrap="none">
            <a:spAutoFit/>
          </a:bodyPr>
          <a:lstStyle/>
          <a:p>
            <a:r>
              <a:rPr lang="en-US" sz="1400" dirty="0" smtClean="0">
                <a:solidFill>
                  <a:schemeClr val="tx1"/>
                </a:solidFill>
                <a:latin typeface="Segoe UI" pitchFamily="34" charset="0"/>
                <a:ea typeface="Segoe UI" pitchFamily="34" charset="0"/>
                <a:cs typeface="Segoe UI" pitchFamily="34" charset="0"/>
              </a:rPr>
              <a:t>Asset Utilization</a:t>
            </a:r>
            <a:endParaRPr lang="en-US" sz="1400" dirty="0">
              <a:solidFill>
                <a:schemeClr val="tx1"/>
              </a:solidFill>
              <a:latin typeface="Segoe UI" pitchFamily="34" charset="0"/>
              <a:ea typeface="Segoe UI" pitchFamily="34" charset="0"/>
              <a:cs typeface="Segoe UI" pitchFamily="34" charset="0"/>
            </a:endParaRPr>
          </a:p>
        </p:txBody>
      </p:sp>
      <p:sp>
        <p:nvSpPr>
          <p:cNvPr id="236" name="Rectangle 235"/>
          <p:cNvSpPr/>
          <p:nvPr/>
        </p:nvSpPr>
        <p:spPr>
          <a:xfrm>
            <a:off x="311718" y="3878325"/>
            <a:ext cx="855555" cy="307777"/>
          </a:xfrm>
          <a:prstGeom prst="rect">
            <a:avLst/>
          </a:prstGeom>
        </p:spPr>
        <p:txBody>
          <a:bodyPr wrap="none">
            <a:spAutoFit/>
          </a:bodyPr>
          <a:lstStyle/>
          <a:p>
            <a:r>
              <a:rPr lang="en-US" sz="1400" dirty="0" smtClean="0">
                <a:solidFill>
                  <a:schemeClr val="tx1"/>
                </a:solidFill>
                <a:latin typeface="Segoe UI" pitchFamily="34" charset="0"/>
                <a:ea typeface="Segoe UI" pitchFamily="34" charset="0"/>
                <a:cs typeface="Segoe UI" pitchFamily="34" charset="0"/>
              </a:rPr>
              <a:t>Capacity</a:t>
            </a:r>
            <a:endParaRPr lang="en-US" sz="1400" dirty="0">
              <a:solidFill>
                <a:schemeClr val="tx1"/>
              </a:solidFill>
              <a:latin typeface="Segoe UI" pitchFamily="34" charset="0"/>
              <a:ea typeface="Segoe UI" pitchFamily="34" charset="0"/>
              <a:cs typeface="Segoe UI" pitchFamily="34" charset="0"/>
            </a:endParaRPr>
          </a:p>
        </p:txBody>
      </p:sp>
      <p:sp>
        <p:nvSpPr>
          <p:cNvPr id="9" name="Rectangle 8"/>
          <p:cNvSpPr/>
          <p:nvPr/>
        </p:nvSpPr>
        <p:spPr>
          <a:xfrm>
            <a:off x="3316603" y="2762910"/>
            <a:ext cx="2230867" cy="369332"/>
          </a:xfrm>
          <a:prstGeom prst="rect">
            <a:avLst/>
          </a:prstGeom>
        </p:spPr>
        <p:txBody>
          <a:bodyPr wrap="none">
            <a:spAutoFit/>
          </a:bodyPr>
          <a:lstStyle/>
          <a:p>
            <a:pPr algn="ctr"/>
            <a:r>
              <a:rPr lang="en-US" dirty="0">
                <a:solidFill>
                  <a:schemeClr val="tx1"/>
                </a:solidFill>
                <a:latin typeface="Segoe UI" pitchFamily="34" charset="0"/>
                <a:ea typeface="Segoe UI" pitchFamily="34" charset="0"/>
                <a:cs typeface="Segoe UI" pitchFamily="34" charset="0"/>
              </a:rPr>
              <a:t>Traditional IT – 2009</a:t>
            </a:r>
          </a:p>
        </p:txBody>
      </p:sp>
      <p:sp>
        <p:nvSpPr>
          <p:cNvPr id="10" name="Rectangle 9"/>
          <p:cNvSpPr/>
          <p:nvPr/>
        </p:nvSpPr>
        <p:spPr>
          <a:xfrm>
            <a:off x="6343293" y="2762910"/>
            <a:ext cx="2216119" cy="369332"/>
          </a:xfrm>
          <a:prstGeom prst="rect">
            <a:avLst/>
          </a:prstGeom>
        </p:spPr>
        <p:txBody>
          <a:bodyPr wrap="none">
            <a:spAutoFit/>
          </a:bodyPr>
          <a:lstStyle/>
          <a:p>
            <a:pPr algn="ctr"/>
            <a:r>
              <a:rPr lang="en-US" dirty="0">
                <a:solidFill>
                  <a:schemeClr val="tx1"/>
                </a:solidFill>
                <a:latin typeface="Segoe UI" pitchFamily="34" charset="0"/>
                <a:ea typeface="Segoe UI" pitchFamily="34" charset="0"/>
                <a:cs typeface="Segoe UI" pitchFamily="34" charset="0"/>
              </a:rPr>
              <a:t>Private cloud - 2011</a:t>
            </a:r>
          </a:p>
        </p:txBody>
      </p:sp>
      <p:sp>
        <p:nvSpPr>
          <p:cNvPr id="11" name="Rectangle 10"/>
          <p:cNvSpPr/>
          <p:nvPr/>
        </p:nvSpPr>
        <p:spPr>
          <a:xfrm>
            <a:off x="4024213" y="3124152"/>
            <a:ext cx="787395"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90 days</a:t>
            </a:r>
          </a:p>
        </p:txBody>
      </p:sp>
      <p:sp>
        <p:nvSpPr>
          <p:cNvPr id="12" name="Rectangle 11"/>
          <p:cNvSpPr/>
          <p:nvPr/>
        </p:nvSpPr>
        <p:spPr>
          <a:xfrm>
            <a:off x="6914379" y="3124152"/>
            <a:ext cx="1056892"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45 </a:t>
            </a:r>
            <a:r>
              <a:rPr lang="en-US" sz="1400" dirty="0" smtClean="0">
                <a:solidFill>
                  <a:schemeClr val="tx1"/>
                </a:solidFill>
                <a:latin typeface="Segoe UI" pitchFamily="34" charset="0"/>
                <a:ea typeface="Segoe UI" pitchFamily="34" charset="0"/>
                <a:cs typeface="Segoe UI" pitchFamily="34" charset="0"/>
              </a:rPr>
              <a:t>minutes</a:t>
            </a:r>
            <a:endParaRPr lang="en-US" sz="1400" dirty="0">
              <a:solidFill>
                <a:schemeClr val="tx1"/>
              </a:solidFill>
              <a:latin typeface="Segoe UI" pitchFamily="34" charset="0"/>
              <a:ea typeface="Segoe UI" pitchFamily="34" charset="0"/>
              <a:cs typeface="Segoe UI" pitchFamily="34" charset="0"/>
            </a:endParaRPr>
          </a:p>
        </p:txBody>
      </p:sp>
      <p:sp>
        <p:nvSpPr>
          <p:cNvPr id="14" name="Rectangle 13"/>
          <p:cNvSpPr/>
          <p:nvPr/>
        </p:nvSpPr>
        <p:spPr>
          <a:xfrm>
            <a:off x="4155659" y="3379995"/>
            <a:ext cx="524503"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12%</a:t>
            </a:r>
          </a:p>
        </p:txBody>
      </p:sp>
      <p:sp>
        <p:nvSpPr>
          <p:cNvPr id="17" name="Rectangle 16"/>
          <p:cNvSpPr/>
          <p:nvPr/>
        </p:nvSpPr>
        <p:spPr>
          <a:xfrm>
            <a:off x="7180574" y="3379995"/>
            <a:ext cx="524503"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65%</a:t>
            </a:r>
          </a:p>
        </p:txBody>
      </p:sp>
      <p:sp>
        <p:nvSpPr>
          <p:cNvPr id="18" name="Rectangle 17"/>
          <p:cNvSpPr/>
          <p:nvPr/>
        </p:nvSpPr>
        <p:spPr>
          <a:xfrm>
            <a:off x="4023411" y="3614682"/>
            <a:ext cx="788999"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10-20%</a:t>
            </a:r>
          </a:p>
        </p:txBody>
      </p:sp>
      <p:sp>
        <p:nvSpPr>
          <p:cNvPr id="19" name="Rectangle 18"/>
          <p:cNvSpPr/>
          <p:nvPr/>
        </p:nvSpPr>
        <p:spPr>
          <a:xfrm>
            <a:off x="7094012" y="3614682"/>
            <a:ext cx="697627"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&gt;60% </a:t>
            </a:r>
          </a:p>
        </p:txBody>
      </p:sp>
      <p:sp>
        <p:nvSpPr>
          <p:cNvPr id="20" name="Rectangle 19"/>
          <p:cNvSpPr/>
          <p:nvPr/>
        </p:nvSpPr>
        <p:spPr>
          <a:xfrm>
            <a:off x="4142835" y="3882069"/>
            <a:ext cx="550151" cy="307777"/>
          </a:xfrm>
          <a:prstGeom prst="rect">
            <a:avLst/>
          </a:prstGeom>
        </p:spPr>
        <p:txBody>
          <a:bodyPr wrap="none">
            <a:spAutoFit/>
          </a:bodyPr>
          <a:lstStyle/>
          <a:p>
            <a:r>
              <a:rPr lang="en-US" sz="1400" dirty="0" smtClean="0">
                <a:solidFill>
                  <a:schemeClr val="tx1"/>
                </a:solidFill>
                <a:latin typeface="Segoe UI" pitchFamily="34" charset="0"/>
                <a:ea typeface="Segoe UI" pitchFamily="34" charset="0"/>
                <a:cs typeface="Segoe UI" pitchFamily="34" charset="0"/>
              </a:rPr>
              <a:t>Silos</a:t>
            </a:r>
            <a:endParaRPr lang="en-US" sz="1400" dirty="0">
              <a:solidFill>
                <a:schemeClr val="tx1"/>
              </a:solidFill>
              <a:latin typeface="Segoe UI" pitchFamily="34" charset="0"/>
              <a:ea typeface="Segoe UI" pitchFamily="34" charset="0"/>
              <a:cs typeface="Segoe UI" pitchFamily="34" charset="0"/>
            </a:endParaRPr>
          </a:p>
        </p:txBody>
      </p:sp>
      <p:sp>
        <p:nvSpPr>
          <p:cNvPr id="21" name="Rectangle 20"/>
          <p:cNvSpPr/>
          <p:nvPr/>
        </p:nvSpPr>
        <p:spPr>
          <a:xfrm>
            <a:off x="6739716" y="3867721"/>
            <a:ext cx="1406219" cy="307777"/>
          </a:xfrm>
          <a:prstGeom prst="rect">
            <a:avLst/>
          </a:prstGeom>
        </p:spPr>
        <p:txBody>
          <a:bodyPr wrap="none">
            <a:spAutoFit/>
          </a:bodyPr>
          <a:lstStyle/>
          <a:p>
            <a:r>
              <a:rPr lang="en-US" sz="1400" dirty="0">
                <a:solidFill>
                  <a:schemeClr val="tx1"/>
                </a:solidFill>
                <a:latin typeface="Segoe UI" pitchFamily="34" charset="0"/>
                <a:ea typeface="Segoe UI" pitchFamily="34" charset="0"/>
                <a:cs typeface="Segoe UI" pitchFamily="34" charset="0"/>
              </a:rPr>
              <a:t>Shared </a:t>
            </a:r>
            <a:r>
              <a:rPr lang="en-US" sz="1400" dirty="0" smtClean="0">
                <a:solidFill>
                  <a:schemeClr val="tx1"/>
                </a:solidFill>
                <a:latin typeface="Segoe UI" pitchFamily="34" charset="0"/>
                <a:ea typeface="Segoe UI" pitchFamily="34" charset="0"/>
                <a:cs typeface="Segoe UI" pitchFamily="34" charset="0"/>
              </a:rPr>
              <a:t>globally</a:t>
            </a:r>
            <a:endParaRPr lang="en-US" sz="1400" dirty="0">
              <a:solidFill>
                <a:schemeClr val="tx1"/>
              </a:solidFill>
              <a:latin typeface="Segoe UI" pitchFamily="34" charset="0"/>
              <a:ea typeface="Segoe UI" pitchFamily="34" charset="0"/>
              <a:cs typeface="Segoe UI" pitchFamily="34" charset="0"/>
            </a:endParaRPr>
          </a:p>
        </p:txBody>
      </p:sp>
      <p:cxnSp>
        <p:nvCxnSpPr>
          <p:cNvPr id="237" name="Straight Connector 236"/>
          <p:cNvCxnSpPr/>
          <p:nvPr/>
        </p:nvCxnSpPr>
        <p:spPr>
          <a:xfrm>
            <a:off x="381759" y="3396681"/>
            <a:ext cx="8254627"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381759" y="3638345"/>
            <a:ext cx="8254627"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381759" y="3902871"/>
            <a:ext cx="8254627"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440070" y="4188916"/>
            <a:ext cx="8254627"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05" name="Rectangle 204"/>
          <p:cNvSpPr/>
          <p:nvPr/>
        </p:nvSpPr>
        <p:spPr>
          <a:xfrm>
            <a:off x="6359676" y="4176086"/>
            <a:ext cx="2166299" cy="307777"/>
          </a:xfrm>
          <a:prstGeom prst="rect">
            <a:avLst/>
          </a:prstGeom>
        </p:spPr>
        <p:txBody>
          <a:bodyPr wrap="none">
            <a:spAutoFit/>
          </a:bodyPr>
          <a:lstStyle/>
          <a:p>
            <a:r>
              <a:rPr lang="en-US" sz="1400" dirty="0" smtClean="0">
                <a:solidFill>
                  <a:schemeClr val="tx1"/>
                </a:solidFill>
                <a:latin typeface="Segoe UI" pitchFamily="34" charset="0"/>
                <a:ea typeface="Segoe UI" pitchFamily="34" charset="0"/>
                <a:cs typeface="Segoe UI" pitchFamily="34" charset="0"/>
              </a:rPr>
              <a:t>$9M in savings in 2 years</a:t>
            </a:r>
            <a:endParaRPr lang="en-US" sz="1400" dirty="0">
              <a:solidFill>
                <a:schemeClr val="tx1"/>
              </a:solidFill>
              <a:latin typeface="Segoe UI" pitchFamily="34" charset="0"/>
              <a:ea typeface="Segoe UI" pitchFamily="34" charset="0"/>
              <a:cs typeface="Segoe UI" pitchFamily="34" charset="0"/>
            </a:endParaRPr>
          </a:p>
        </p:txBody>
      </p:sp>
      <p:sp>
        <p:nvSpPr>
          <p:cNvPr id="208" name="Rectangle 207"/>
          <p:cNvSpPr/>
          <p:nvPr/>
        </p:nvSpPr>
        <p:spPr>
          <a:xfrm>
            <a:off x="311718" y="4201976"/>
            <a:ext cx="1189749" cy="307777"/>
          </a:xfrm>
          <a:prstGeom prst="rect">
            <a:avLst/>
          </a:prstGeom>
        </p:spPr>
        <p:txBody>
          <a:bodyPr wrap="none">
            <a:spAutoFit/>
          </a:bodyPr>
          <a:lstStyle/>
          <a:p>
            <a:r>
              <a:rPr lang="en-US" sz="1400" dirty="0" smtClean="0">
                <a:solidFill>
                  <a:schemeClr val="tx1"/>
                </a:solidFill>
                <a:latin typeface="Segoe UI" pitchFamily="34" charset="0"/>
                <a:ea typeface="Segoe UI" pitchFamily="34" charset="0"/>
                <a:cs typeface="Segoe UI" pitchFamily="34" charset="0"/>
              </a:rPr>
              <a:t>Cost Savings</a:t>
            </a:r>
            <a:endParaRPr lang="en-US" sz="1400" dirty="0">
              <a:solidFill>
                <a:schemeClr val="tx1"/>
              </a:solidFill>
              <a:latin typeface="Segoe UI" pitchFamily="34" charset="0"/>
              <a:ea typeface="Segoe UI" pitchFamily="34" charset="0"/>
              <a:cs typeface="Segoe UI" pitchFamily="34" charset="0"/>
            </a:endParaRPr>
          </a:p>
        </p:txBody>
      </p:sp>
      <p:sp>
        <p:nvSpPr>
          <p:cNvPr id="2" name="Rectangle 1"/>
          <p:cNvSpPr/>
          <p:nvPr/>
        </p:nvSpPr>
        <p:spPr>
          <a:xfrm>
            <a:off x="3129177" y="4866501"/>
            <a:ext cx="247184" cy="369332"/>
          </a:xfrm>
          <a:prstGeom prst="rect">
            <a:avLst/>
          </a:prstGeom>
        </p:spPr>
        <p:txBody>
          <a:bodyPr wrap="none">
            <a:spAutoFit/>
          </a:bodyPr>
          <a:lstStyle/>
          <a:p>
            <a:r>
              <a:rPr lang="en-US" dirty="0"/>
              <a:t> </a:t>
            </a:r>
          </a:p>
        </p:txBody>
      </p:sp>
      <p:sp>
        <p:nvSpPr>
          <p:cNvPr id="6" name="Rectangle 5"/>
          <p:cNvSpPr/>
          <p:nvPr/>
        </p:nvSpPr>
        <p:spPr>
          <a:xfrm>
            <a:off x="572613" y="4583089"/>
            <a:ext cx="4993675" cy="507831"/>
          </a:xfrm>
          <a:prstGeom prst="rect">
            <a:avLst/>
          </a:prstGeom>
        </p:spPr>
        <p:txBody>
          <a:bodyPr wrap="none">
            <a:spAutoFit/>
          </a:bodyPr>
          <a:lstStyle/>
          <a:p>
            <a:r>
              <a:rPr lang="en-US" sz="900" u="sng" dirty="0" smtClean="0">
                <a:solidFill>
                  <a:schemeClr val="tx1"/>
                </a:solidFill>
                <a:hlinkClick r:id="rId4"/>
              </a:rPr>
              <a:t>1 </a:t>
            </a:r>
            <a:r>
              <a:rPr lang="en-US" sz="800" dirty="0">
                <a:solidFill>
                  <a:schemeClr val="tx1"/>
                </a:solidFill>
              </a:rPr>
              <a:t>ODCA global member survey, Oct 2011, </a:t>
            </a:r>
            <a:r>
              <a:rPr lang="en-US" sz="800" dirty="0" smtClean="0">
                <a:solidFill>
                  <a:schemeClr val="tx1"/>
                </a:solidFill>
              </a:rPr>
              <a:t>N=63</a:t>
            </a:r>
            <a:endParaRPr lang="en-US" sz="900" u="sng" dirty="0" smtClean="0">
              <a:solidFill>
                <a:schemeClr val="tx1"/>
              </a:solidFill>
              <a:hlinkClick r:id=""/>
            </a:endParaRPr>
          </a:p>
          <a:p>
            <a:r>
              <a:rPr lang="en-US" sz="900" u="sng" dirty="0" smtClean="0">
                <a:solidFill>
                  <a:schemeClr val="tx1"/>
                </a:solidFill>
                <a:hlinkClick r:id=""/>
              </a:rPr>
              <a:t>2 </a:t>
            </a:r>
            <a:r>
              <a:rPr lang="en-US" sz="800" dirty="0">
                <a:solidFill>
                  <a:schemeClr val="tx1"/>
                </a:solidFill>
              </a:rPr>
              <a:t>Gartner, Dec 2010, N=55 </a:t>
            </a:r>
            <a:r>
              <a:rPr lang="en-US" sz="800" dirty="0">
                <a:solidFill>
                  <a:schemeClr val="tx1"/>
                </a:solidFill>
                <a:latin typeface="Verdana"/>
              </a:rPr>
              <a:t>The Road Map From Virtualization to Cloud Computing (G00210845</a:t>
            </a:r>
            <a:r>
              <a:rPr lang="en-US" sz="800" dirty="0" smtClean="0">
                <a:solidFill>
                  <a:schemeClr val="tx1"/>
                </a:solidFill>
                <a:latin typeface="Verdana"/>
              </a:rPr>
              <a:t>)</a:t>
            </a:r>
            <a:endParaRPr lang="en-US" sz="900" u="sng" dirty="0" smtClean="0">
              <a:solidFill>
                <a:schemeClr val="tx1"/>
              </a:solidFill>
              <a:hlinkClick r:id=""/>
            </a:endParaRPr>
          </a:p>
          <a:p>
            <a:r>
              <a:rPr lang="en-US" sz="900" u="sng" dirty="0" smtClean="0">
                <a:solidFill>
                  <a:schemeClr val="tx1"/>
                </a:solidFill>
                <a:hlinkClick r:id=""/>
              </a:rPr>
              <a:t>3 Source: Intel IT- http</a:t>
            </a:r>
            <a:r>
              <a:rPr lang="en-US" sz="900" u="sng" dirty="0">
                <a:solidFill>
                  <a:schemeClr val="tx1"/>
                </a:solidFill>
                <a:hlinkClick r:id="rId4"/>
              </a:rPr>
              <a:t>://premierit.intel.com/docs</a:t>
            </a:r>
            <a:r>
              <a:rPr lang="en-US" sz="900" dirty="0">
                <a:solidFill>
                  <a:schemeClr val="tx1"/>
                </a:solidFill>
              </a:rPr>
              <a:t> </a:t>
            </a:r>
          </a:p>
        </p:txBody>
      </p:sp>
      <p:sp>
        <p:nvSpPr>
          <p:cNvPr id="23" name="TextBox 22"/>
          <p:cNvSpPr txBox="1"/>
          <p:nvPr/>
        </p:nvSpPr>
        <p:spPr>
          <a:xfrm>
            <a:off x="901264" y="2764028"/>
            <a:ext cx="1686680" cy="338554"/>
          </a:xfrm>
          <a:prstGeom prst="rect">
            <a:avLst/>
          </a:prstGeom>
          <a:noFill/>
        </p:spPr>
        <p:txBody>
          <a:bodyPr wrap="none" rtlCol="0">
            <a:spAutoFit/>
          </a:bodyPr>
          <a:lstStyle/>
          <a:p>
            <a:r>
              <a:rPr lang="en-US" sz="1600" dirty="0" smtClean="0">
                <a:solidFill>
                  <a:schemeClr val="tx1"/>
                </a:solidFill>
                <a:latin typeface="Segoe UI" pitchFamily="34" charset="0"/>
                <a:ea typeface="Segoe UI" pitchFamily="34" charset="0"/>
                <a:cs typeface="Segoe UI" pitchFamily="34" charset="0"/>
              </a:rPr>
              <a:t>Intel IT example</a:t>
            </a:r>
            <a:r>
              <a:rPr lang="en-US" sz="1600" baseline="30000" dirty="0" smtClean="0">
                <a:solidFill>
                  <a:schemeClr val="tx1"/>
                </a:solidFill>
                <a:latin typeface="Segoe UI" pitchFamily="34" charset="0"/>
                <a:ea typeface="Segoe UI" pitchFamily="34" charset="0"/>
                <a:cs typeface="Segoe UI" pitchFamily="34" charset="0"/>
              </a:rPr>
              <a:t>3</a:t>
            </a:r>
            <a:endParaRPr lang="en-US" sz="1600" baseline="30000" dirty="0">
              <a:solidFill>
                <a:schemeClr val="tx1"/>
              </a:solidFill>
              <a:latin typeface="Segoe UI" pitchFamily="34" charset="0"/>
              <a:ea typeface="Segoe UI" pitchFamily="34" charset="0"/>
              <a:cs typeface="Segoe UI" pitchFamily="34" charset="0"/>
            </a:endParaRPr>
          </a:p>
        </p:txBody>
      </p:sp>
      <p:grpSp>
        <p:nvGrpSpPr>
          <p:cNvPr id="13" name="Group 12"/>
          <p:cNvGrpSpPr/>
          <p:nvPr/>
        </p:nvGrpSpPr>
        <p:grpSpPr>
          <a:xfrm>
            <a:off x="6433884" y="727596"/>
            <a:ext cx="1830568" cy="859607"/>
            <a:chOff x="6433884" y="970128"/>
            <a:chExt cx="1830568" cy="1146142"/>
          </a:xfrm>
        </p:grpSpPr>
        <p:pic>
          <p:nvPicPr>
            <p:cNvPr id="34" name="Picture 33" descr="cloud_blue.png"/>
            <p:cNvPicPr>
              <a:picLocks noChangeAspect="1"/>
            </p:cNvPicPr>
            <p:nvPr/>
          </p:nvPicPr>
          <p:blipFill>
            <a:blip r:embed="rId5"/>
            <a:stretch>
              <a:fillRect/>
            </a:stretch>
          </p:blipFill>
          <p:spPr>
            <a:xfrm>
              <a:off x="6433884" y="970128"/>
              <a:ext cx="1830568" cy="1146142"/>
            </a:xfrm>
            <a:prstGeom prst="rect">
              <a:avLst/>
            </a:prstGeom>
          </p:spPr>
        </p:pic>
        <p:sp>
          <p:nvSpPr>
            <p:cNvPr id="35" name="Rectangle 189"/>
            <p:cNvSpPr>
              <a:spLocks noChangeArrowheads="1"/>
            </p:cNvSpPr>
            <p:nvPr/>
          </p:nvSpPr>
          <p:spPr bwMode="auto">
            <a:xfrm>
              <a:off x="6928620" y="1507797"/>
              <a:ext cx="775684" cy="565862"/>
            </a:xfrm>
            <a:prstGeom prst="rect">
              <a:avLst/>
            </a:prstGeom>
            <a:noFill/>
            <a:ln w="9525">
              <a:noFill/>
              <a:miter lim="800000"/>
              <a:headEnd/>
              <a:tailEnd/>
            </a:ln>
          </p:spPr>
          <p:txBody>
            <a:bodyPr lIns="0" tIns="0" rIns="0" bIns="0"/>
            <a:lstStyle/>
            <a:p>
              <a:pPr marL="0" marR="0" lvl="2" indent="0" algn="ctr" defTabSz="914400" eaLnBrk="1" fontAlgn="auto" latinLnBrk="0" hangingPunct="1">
                <a:lnSpc>
                  <a:spcPct val="100000"/>
                </a:lnSpc>
                <a:spcBef>
                  <a:spcPct val="20000"/>
                </a:spcBef>
                <a:spcAft>
                  <a:spcPts val="0"/>
                </a:spcAft>
                <a:buClrTx/>
                <a:buSzTx/>
                <a:buFontTx/>
                <a:buNone/>
                <a:tabLst/>
                <a:defRPr/>
              </a:pPr>
              <a:r>
                <a:rPr kumimoji="0" lang="en-US" sz="140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Public</a:t>
              </a:r>
              <a:br>
                <a:rPr kumimoji="0" lang="en-US" sz="140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br>
              <a:r>
                <a:rPr lang="en-US" sz="1400" kern="0" dirty="0" smtClean="0">
                  <a:solidFill>
                    <a:srgbClr val="FFFFFF"/>
                  </a:solidFill>
                  <a:latin typeface="Segoe UI" pitchFamily="34" charset="0"/>
                  <a:ea typeface="Segoe UI" pitchFamily="34" charset="0"/>
                  <a:cs typeface="Segoe UI" pitchFamily="34" charset="0"/>
                </a:rPr>
                <a:t>Cloud</a:t>
              </a:r>
              <a:endParaRPr kumimoji="0" lang="en-US" sz="1400" u="none" strike="noStrike" kern="0" cap="none" spc="0" normalizeH="0" baseline="3000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grpSp>
        <p:nvGrpSpPr>
          <p:cNvPr id="4" name="Group 3"/>
          <p:cNvGrpSpPr/>
          <p:nvPr/>
        </p:nvGrpSpPr>
        <p:grpSpPr>
          <a:xfrm>
            <a:off x="553209" y="727596"/>
            <a:ext cx="2089540" cy="859608"/>
            <a:chOff x="553209" y="970128"/>
            <a:chExt cx="2089540" cy="1146144"/>
          </a:xfrm>
        </p:grpSpPr>
        <p:pic>
          <p:nvPicPr>
            <p:cNvPr id="32" name="Picture 31" descr="cloud_blue.png"/>
            <p:cNvPicPr>
              <a:picLocks noChangeAspect="1"/>
            </p:cNvPicPr>
            <p:nvPr/>
          </p:nvPicPr>
          <p:blipFill>
            <a:blip r:embed="rId6"/>
            <a:stretch>
              <a:fillRect/>
            </a:stretch>
          </p:blipFill>
          <p:spPr>
            <a:xfrm>
              <a:off x="553209" y="970128"/>
              <a:ext cx="1830568" cy="1146144"/>
            </a:xfrm>
            <a:prstGeom prst="rect">
              <a:avLst/>
            </a:prstGeom>
          </p:spPr>
        </p:pic>
        <p:sp>
          <p:nvSpPr>
            <p:cNvPr id="33" name="Rectangle 189"/>
            <p:cNvSpPr>
              <a:spLocks noChangeArrowheads="1"/>
            </p:cNvSpPr>
            <p:nvPr/>
          </p:nvSpPr>
          <p:spPr bwMode="auto">
            <a:xfrm>
              <a:off x="1047946" y="1464059"/>
              <a:ext cx="775684" cy="536438"/>
            </a:xfrm>
            <a:prstGeom prst="rect">
              <a:avLst/>
            </a:prstGeom>
            <a:noFill/>
            <a:ln w="9525">
              <a:noFill/>
              <a:miter lim="800000"/>
              <a:headEnd/>
              <a:tailEnd/>
            </a:ln>
          </p:spPr>
          <p:txBody>
            <a:bodyPr lIns="0" tIns="0" rIns="0" bIns="0"/>
            <a:lstStyle/>
            <a:p>
              <a:pPr marL="0" marR="0" lvl="2" indent="0" algn="ctr" defTabSz="914400" eaLnBrk="1" fontAlgn="auto" latinLnBrk="0" hangingPunct="1">
                <a:lnSpc>
                  <a:spcPct val="100000"/>
                </a:lnSpc>
                <a:spcBef>
                  <a:spcPct val="20000"/>
                </a:spcBef>
                <a:spcAft>
                  <a:spcPts val="0"/>
                </a:spcAft>
                <a:buClrTx/>
                <a:buSzTx/>
                <a:buFontTx/>
                <a:buNone/>
                <a:tabLst/>
                <a:defRPr/>
              </a:pPr>
              <a:r>
                <a:rPr kumimoji="0" lang="en-US" sz="140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Private</a:t>
              </a:r>
              <a:br>
                <a:rPr kumimoji="0" lang="en-US" sz="140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br>
              <a:r>
                <a:rPr lang="en-US" sz="1400" kern="0" dirty="0" smtClean="0">
                  <a:solidFill>
                    <a:srgbClr val="FFFFFF"/>
                  </a:solidFill>
                  <a:latin typeface="Segoe UI" pitchFamily="34" charset="0"/>
                  <a:ea typeface="Segoe UI" pitchFamily="34" charset="0"/>
                  <a:cs typeface="Segoe UI" pitchFamily="34" charset="0"/>
                </a:rPr>
                <a:t>Cloud</a:t>
              </a:r>
              <a:endParaRPr kumimoji="0" lang="en-US" sz="1400" i="0" u="none" strike="noStrike" kern="0" cap="none" spc="0" normalizeH="0" baseline="3000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nvGrpSpPr>
            <p:cNvPr id="36" name="Group 781"/>
            <p:cNvGrpSpPr/>
            <p:nvPr/>
          </p:nvGrpSpPr>
          <p:grpSpPr>
            <a:xfrm>
              <a:off x="2224934" y="1535990"/>
              <a:ext cx="417815" cy="418017"/>
              <a:chOff x="860426" y="4440307"/>
              <a:chExt cx="1422186" cy="1114002"/>
            </a:xfrm>
          </p:grpSpPr>
          <p:sp>
            <p:nvSpPr>
              <p:cNvPr id="37" name="Rounded Rectangle 36"/>
              <p:cNvSpPr/>
              <p:nvPr/>
            </p:nvSpPr>
            <p:spPr bwMode="auto">
              <a:xfrm>
                <a:off x="860426" y="4440307"/>
                <a:ext cx="1422186" cy="1114002"/>
              </a:xfrm>
              <a:prstGeom prst="roundRect">
                <a:avLst>
                  <a:gd name="adj" fmla="val 7033"/>
                </a:avLst>
              </a:prstGeom>
              <a:gradFill flip="none" rotWithShape="1">
                <a:gsLst>
                  <a:gs pos="0">
                    <a:schemeClr val="bg2"/>
                  </a:gs>
                  <a:gs pos="73000">
                    <a:schemeClr val="tx2">
                      <a:lumMod val="60000"/>
                      <a:lumOff val="40000"/>
                    </a:schemeClr>
                  </a:gs>
                  <a:gs pos="100000">
                    <a:schemeClr val="bg2"/>
                  </a:gs>
                </a:gsLst>
                <a:lin ang="16200000" scaled="0"/>
                <a:tileRect/>
              </a:gradFill>
              <a:ln w="9525" cap="flat" cmpd="sng" algn="ctr">
                <a:solidFill>
                  <a:schemeClr val="bg2">
                    <a:lumMod val="75000"/>
                  </a:schemeClr>
                </a:solidFill>
                <a:prstDash val="solid"/>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grpSp>
            <p:nvGrpSpPr>
              <p:cNvPr id="38" name="Group 783"/>
              <p:cNvGrpSpPr/>
              <p:nvPr/>
            </p:nvGrpSpPr>
            <p:grpSpPr>
              <a:xfrm>
                <a:off x="905026" y="4464050"/>
                <a:ext cx="1332985" cy="192870"/>
                <a:chOff x="882650" y="4480064"/>
                <a:chExt cx="1332985" cy="192870"/>
              </a:xfrm>
            </p:grpSpPr>
            <p:sp>
              <p:nvSpPr>
                <p:cNvPr id="55" name="Rounded Rectangle 54"/>
                <p:cNvSpPr/>
                <p:nvPr/>
              </p:nvSpPr>
              <p:spPr bwMode="auto">
                <a:xfrm>
                  <a:off x="882650"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56" name="Rounded Rectangle 55"/>
                <p:cNvSpPr/>
                <p:nvPr/>
              </p:nvSpPr>
              <p:spPr bwMode="auto">
                <a:xfrm>
                  <a:off x="1339252"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57" name="Rounded Rectangle 56"/>
                <p:cNvSpPr/>
                <p:nvPr/>
              </p:nvSpPr>
              <p:spPr bwMode="auto">
                <a:xfrm>
                  <a:off x="1795854"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grpSp>
          <p:sp>
            <p:nvSpPr>
              <p:cNvPr id="39" name="Rounded Rectangle 38"/>
              <p:cNvSpPr/>
              <p:nvPr/>
            </p:nvSpPr>
            <p:spPr bwMode="auto">
              <a:xfrm>
                <a:off x="904875" y="4679985"/>
                <a:ext cx="200706"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40" name="Rounded Rectangle 39"/>
              <p:cNvSpPr/>
              <p:nvPr/>
            </p:nvSpPr>
            <p:spPr bwMode="auto">
              <a:xfrm>
                <a:off x="1141941" y="4679985"/>
                <a:ext cx="419783" cy="192869"/>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41" name="Rounded Rectangle 40"/>
              <p:cNvSpPr/>
              <p:nvPr/>
            </p:nvSpPr>
            <p:spPr bwMode="auto">
              <a:xfrm>
                <a:off x="1598084" y="4679985"/>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42" name="Rounded Rectangle 41"/>
              <p:cNvSpPr/>
              <p:nvPr/>
            </p:nvSpPr>
            <p:spPr bwMode="auto">
              <a:xfrm>
                <a:off x="2054226" y="4679985"/>
                <a:ext cx="183786"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grpSp>
            <p:nvGrpSpPr>
              <p:cNvPr id="43" name="Group 788"/>
              <p:cNvGrpSpPr/>
              <p:nvPr/>
            </p:nvGrpSpPr>
            <p:grpSpPr>
              <a:xfrm>
                <a:off x="905026" y="4895920"/>
                <a:ext cx="1332985" cy="192870"/>
                <a:chOff x="882650" y="4480064"/>
                <a:chExt cx="1332985" cy="192870"/>
              </a:xfrm>
            </p:grpSpPr>
            <p:sp>
              <p:nvSpPr>
                <p:cNvPr id="52" name="Rounded Rectangle 51"/>
                <p:cNvSpPr/>
                <p:nvPr/>
              </p:nvSpPr>
              <p:spPr bwMode="auto">
                <a:xfrm>
                  <a:off x="882650"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53" name="Rounded Rectangle 52"/>
                <p:cNvSpPr/>
                <p:nvPr/>
              </p:nvSpPr>
              <p:spPr bwMode="auto">
                <a:xfrm>
                  <a:off x="1339252"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54" name="Rounded Rectangle 53"/>
                <p:cNvSpPr/>
                <p:nvPr/>
              </p:nvSpPr>
              <p:spPr bwMode="auto">
                <a:xfrm>
                  <a:off x="1795854"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grpSp>
          <p:sp>
            <p:nvSpPr>
              <p:cNvPr id="44" name="Rounded Rectangle 43"/>
              <p:cNvSpPr/>
              <p:nvPr/>
            </p:nvSpPr>
            <p:spPr bwMode="auto">
              <a:xfrm>
                <a:off x="904875" y="5111855"/>
                <a:ext cx="200706"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45" name="Rounded Rectangle 44"/>
              <p:cNvSpPr/>
              <p:nvPr/>
            </p:nvSpPr>
            <p:spPr bwMode="auto">
              <a:xfrm>
                <a:off x="1141942" y="5111855"/>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46" name="Rounded Rectangle 45"/>
              <p:cNvSpPr/>
              <p:nvPr/>
            </p:nvSpPr>
            <p:spPr bwMode="auto">
              <a:xfrm>
                <a:off x="1598084" y="5111855"/>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47" name="Rounded Rectangle 46"/>
              <p:cNvSpPr/>
              <p:nvPr/>
            </p:nvSpPr>
            <p:spPr bwMode="auto">
              <a:xfrm>
                <a:off x="2054226" y="5111855"/>
                <a:ext cx="183786"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grpSp>
            <p:nvGrpSpPr>
              <p:cNvPr id="48" name="Group 793"/>
              <p:cNvGrpSpPr/>
              <p:nvPr/>
            </p:nvGrpSpPr>
            <p:grpSpPr>
              <a:xfrm>
                <a:off x="905026" y="5327789"/>
                <a:ext cx="1332985" cy="192870"/>
                <a:chOff x="882650" y="4480064"/>
                <a:chExt cx="1332985" cy="192870"/>
              </a:xfrm>
            </p:grpSpPr>
            <p:sp>
              <p:nvSpPr>
                <p:cNvPr id="49" name="Rounded Rectangle 48"/>
                <p:cNvSpPr/>
                <p:nvPr/>
              </p:nvSpPr>
              <p:spPr bwMode="auto">
                <a:xfrm>
                  <a:off x="882650"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50" name="Rounded Rectangle 49"/>
                <p:cNvSpPr/>
                <p:nvPr/>
              </p:nvSpPr>
              <p:spPr bwMode="auto">
                <a:xfrm>
                  <a:off x="1339252"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sp>
              <p:nvSpPr>
                <p:cNvPr id="51" name="Rounded Rectangle 50"/>
                <p:cNvSpPr/>
                <p:nvPr/>
              </p:nvSpPr>
              <p:spPr bwMode="auto">
                <a:xfrm>
                  <a:off x="1795854" y="4480064"/>
                  <a:ext cx="419781" cy="192870"/>
                </a:xfrm>
                <a:prstGeom prst="roundRect">
                  <a:avLst>
                    <a:gd name="adj" fmla="val 13873"/>
                  </a:avLst>
                </a:prstGeom>
                <a:gradFill flip="none" rotWithShape="1">
                  <a:gsLst>
                    <a:gs pos="0">
                      <a:schemeClr val="bg1">
                        <a:lumMod val="95000"/>
                      </a:schemeClr>
                    </a:gs>
                    <a:gs pos="73000">
                      <a:srgbClr val="C00000"/>
                    </a:gs>
                    <a:gs pos="100000">
                      <a:schemeClr val="bg1">
                        <a:lumMod val="85000"/>
                      </a:schemeClr>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rgbClr val="FFFFFF"/>
                    </a:solidFill>
                    <a:latin typeface="Segoe UI" pitchFamily="34" charset="0"/>
                    <a:ea typeface="Segoe UI" pitchFamily="34" charset="0"/>
                    <a:cs typeface="Segoe UI" pitchFamily="34" charset="0"/>
                  </a:endParaRPr>
                </a:p>
              </p:txBody>
            </p:sp>
          </p:grpSp>
        </p:grpSp>
      </p:grpSp>
      <p:sp>
        <p:nvSpPr>
          <p:cNvPr id="58" name="Rectangle 189"/>
          <p:cNvSpPr>
            <a:spLocks noChangeArrowheads="1"/>
          </p:cNvSpPr>
          <p:nvPr/>
        </p:nvSpPr>
        <p:spPr bwMode="auto">
          <a:xfrm>
            <a:off x="2946327" y="990246"/>
            <a:ext cx="3098987" cy="235254"/>
          </a:xfrm>
          <a:prstGeom prst="rect">
            <a:avLst/>
          </a:prstGeom>
          <a:noFill/>
          <a:ln w="9525">
            <a:noFill/>
            <a:miter lim="800000"/>
            <a:headEnd/>
            <a:tailEnd/>
          </a:ln>
        </p:spPr>
        <p:txBody>
          <a:bodyPr lIns="0" tIns="0" rIns="0" bIns="0"/>
          <a:lstStyle/>
          <a:p>
            <a:pPr marL="0" marR="0" lvl="2" indent="0" algn="ctr" defTabSz="914400" eaLnBrk="1" fontAlgn="auto" latinLnBrk="0" hangingPunct="1">
              <a:lnSpc>
                <a:spcPct val="100000"/>
              </a:lnSpc>
              <a:spcBef>
                <a:spcPct val="20000"/>
              </a:spcBef>
              <a:spcAft>
                <a:spcPts val="0"/>
              </a:spcAft>
              <a:buClrTx/>
              <a:buSzTx/>
              <a:buFontTx/>
              <a:buNone/>
              <a:tabLst/>
              <a:defRPr/>
            </a:pPr>
            <a:r>
              <a:rPr kumimoji="0" lang="en-US" i="0" u="none" strike="noStrike" kern="0" cap="none" spc="0" normalizeH="0" baseline="0" noProof="0" dirty="0" smtClean="0">
                <a:ln>
                  <a:noFill/>
                </a:ln>
                <a:solidFill>
                  <a:srgbClr val="00B0F0"/>
                </a:solidFill>
                <a:effectLst/>
                <a:uLnTx/>
                <a:uFillTx/>
                <a:latin typeface="Segoe UI" pitchFamily="34" charset="0"/>
                <a:ea typeface="Segoe UI" pitchFamily="34" charset="0"/>
                <a:cs typeface="Segoe UI" pitchFamily="34" charset="0"/>
              </a:rPr>
              <a:t>Hybrid </a:t>
            </a:r>
            <a:r>
              <a:rPr lang="en-US" kern="0" dirty="0" smtClean="0">
                <a:solidFill>
                  <a:srgbClr val="00B0F0"/>
                </a:solidFill>
                <a:latin typeface="Segoe UI" pitchFamily="34" charset="0"/>
                <a:ea typeface="Segoe UI" pitchFamily="34" charset="0"/>
                <a:cs typeface="Segoe UI" pitchFamily="34" charset="0"/>
              </a:rPr>
              <a:t>Cloud </a:t>
            </a:r>
            <a:endParaRPr kumimoji="0" lang="en-US" i="0" u="none" strike="noStrike" kern="0" cap="none" spc="0" normalizeH="0" baseline="30000" noProof="0" dirty="0" smtClean="0">
              <a:ln>
                <a:noFill/>
              </a:ln>
              <a:solidFill>
                <a:srgbClr val="00B0F0"/>
              </a:solidFill>
              <a:effectLst/>
              <a:uLnTx/>
              <a:uFillTx/>
              <a:latin typeface="Segoe UI" pitchFamily="34" charset="0"/>
              <a:ea typeface="Segoe UI" pitchFamily="34" charset="0"/>
              <a:cs typeface="Segoe UI" pitchFamily="34" charset="0"/>
            </a:endParaRPr>
          </a:p>
        </p:txBody>
      </p:sp>
      <p:sp>
        <p:nvSpPr>
          <p:cNvPr id="59" name="TextBox 58"/>
          <p:cNvSpPr txBox="1"/>
          <p:nvPr/>
        </p:nvSpPr>
        <p:spPr>
          <a:xfrm>
            <a:off x="3257827" y="2006036"/>
            <a:ext cx="2767174" cy="369332"/>
          </a:xfrm>
          <a:prstGeom prst="rect">
            <a:avLst/>
          </a:prstGeom>
          <a:noFill/>
        </p:spPr>
        <p:txBody>
          <a:bodyPr wrap="square" rtlCol="0">
            <a:spAutoFit/>
          </a:bodyPr>
          <a:lstStyle/>
          <a:p>
            <a:pPr algn="ctr"/>
            <a:r>
              <a:rPr lang="en-US" dirty="0" smtClean="0">
                <a:solidFill>
                  <a:schemeClr val="tx1"/>
                </a:solidFill>
                <a:latin typeface="Segoe UI" pitchFamily="34" charset="0"/>
                <a:ea typeface="Segoe UI" pitchFamily="34" charset="0"/>
                <a:cs typeface="Segoe UI" pitchFamily="34" charset="0"/>
              </a:rPr>
              <a:t>35% by 2015</a:t>
            </a:r>
            <a:r>
              <a:rPr lang="en-US" baseline="30000" dirty="0">
                <a:solidFill>
                  <a:schemeClr val="tx1"/>
                </a:solidFill>
                <a:latin typeface="Segoe UI" pitchFamily="34" charset="0"/>
                <a:ea typeface="Segoe UI" pitchFamily="34" charset="0"/>
                <a:cs typeface="Segoe UI" pitchFamily="34" charset="0"/>
              </a:rPr>
              <a:t>2</a:t>
            </a:r>
          </a:p>
        </p:txBody>
      </p:sp>
      <p:sp>
        <p:nvSpPr>
          <p:cNvPr id="60" name="TextBox 59"/>
          <p:cNvSpPr txBox="1"/>
          <p:nvPr/>
        </p:nvSpPr>
        <p:spPr>
          <a:xfrm>
            <a:off x="6602426" y="1584847"/>
            <a:ext cx="2042458" cy="646331"/>
          </a:xfrm>
          <a:prstGeom prst="rect">
            <a:avLst/>
          </a:prstGeom>
          <a:noFill/>
        </p:spPr>
        <p:txBody>
          <a:bodyPr wrap="square" rtlCol="0">
            <a:spAutoFit/>
          </a:bodyPr>
          <a:lstStyle/>
          <a:p>
            <a:r>
              <a:rPr lang="en-US" dirty="0" smtClean="0">
                <a:solidFill>
                  <a:schemeClr val="tx1"/>
                </a:solidFill>
                <a:latin typeface="Segoe UI" pitchFamily="34" charset="0"/>
                <a:ea typeface="Segoe UI" pitchFamily="34" charset="0"/>
                <a:cs typeface="Segoe UI" pitchFamily="34" charset="0"/>
              </a:rPr>
              <a:t>Today: 7%</a:t>
            </a:r>
          </a:p>
          <a:p>
            <a:r>
              <a:rPr lang="en-US" dirty="0" smtClean="0">
                <a:solidFill>
                  <a:schemeClr val="tx1"/>
                </a:solidFill>
                <a:latin typeface="Segoe UI" pitchFamily="34" charset="0"/>
                <a:ea typeface="Segoe UI" pitchFamily="34" charset="0"/>
                <a:cs typeface="Segoe UI" pitchFamily="34" charset="0"/>
              </a:rPr>
              <a:t>2014:  23%</a:t>
            </a:r>
          </a:p>
        </p:txBody>
      </p:sp>
      <p:sp>
        <p:nvSpPr>
          <p:cNvPr id="62" name="TextBox 61"/>
          <p:cNvSpPr txBox="1"/>
          <p:nvPr/>
        </p:nvSpPr>
        <p:spPr>
          <a:xfrm>
            <a:off x="687490" y="1584847"/>
            <a:ext cx="2166195" cy="646331"/>
          </a:xfrm>
          <a:prstGeom prst="rect">
            <a:avLst/>
          </a:prstGeom>
          <a:noFill/>
        </p:spPr>
        <p:txBody>
          <a:bodyPr wrap="square" rtlCol="0">
            <a:spAutoFit/>
          </a:bodyPr>
          <a:lstStyle/>
          <a:p>
            <a:r>
              <a:rPr lang="en-US" dirty="0" smtClean="0">
                <a:solidFill>
                  <a:schemeClr val="tx1"/>
                </a:solidFill>
                <a:latin typeface="Segoe UI" pitchFamily="34" charset="0"/>
                <a:ea typeface="Segoe UI" pitchFamily="34" charset="0"/>
                <a:cs typeface="Segoe UI" pitchFamily="34" charset="0"/>
              </a:rPr>
              <a:t>Today: 14%</a:t>
            </a:r>
          </a:p>
          <a:p>
            <a:r>
              <a:rPr lang="en-US" dirty="0" smtClean="0">
                <a:solidFill>
                  <a:schemeClr val="tx1"/>
                </a:solidFill>
                <a:latin typeface="Segoe UI" pitchFamily="34" charset="0"/>
                <a:ea typeface="Segoe UI" pitchFamily="34" charset="0"/>
                <a:cs typeface="Segoe UI" pitchFamily="34" charset="0"/>
              </a:rPr>
              <a:t>2014:   42%</a:t>
            </a:r>
          </a:p>
        </p:txBody>
      </p:sp>
      <p:sp>
        <p:nvSpPr>
          <p:cNvPr id="63" name="Rectangle 62"/>
          <p:cNvSpPr/>
          <p:nvPr/>
        </p:nvSpPr>
        <p:spPr>
          <a:xfrm>
            <a:off x="3540220" y="612180"/>
            <a:ext cx="1886927" cy="369332"/>
          </a:xfrm>
          <a:prstGeom prst="rect">
            <a:avLst/>
          </a:prstGeom>
        </p:spPr>
        <p:txBody>
          <a:bodyPr wrap="none">
            <a:spAutoFit/>
          </a:bodyPr>
          <a:lstStyle/>
          <a:p>
            <a:pPr algn="ctr"/>
            <a:r>
              <a:rPr lang="en-US" dirty="0" smtClean="0">
                <a:solidFill>
                  <a:schemeClr val="tx1"/>
                </a:solidFill>
                <a:latin typeface="Segoe UI" pitchFamily="34" charset="0"/>
                <a:ea typeface="Segoe UI" pitchFamily="34" charset="0"/>
                <a:cs typeface="Segoe UI" pitchFamily="34" charset="0"/>
              </a:rPr>
              <a:t>IT Survey Results</a:t>
            </a:r>
            <a:endParaRPr lang="en-US" dirty="0">
              <a:solidFill>
                <a:schemeClr val="tx1"/>
              </a:solidFill>
              <a:latin typeface="Segoe UI" pitchFamily="34" charset="0"/>
              <a:ea typeface="Segoe UI" pitchFamily="34" charset="0"/>
              <a:cs typeface="Segoe UI" pitchFamily="34" charset="0"/>
            </a:endParaRPr>
          </a:p>
        </p:txBody>
      </p:sp>
      <p:sp>
        <p:nvSpPr>
          <p:cNvPr id="64" name="Rectangle 63"/>
          <p:cNvSpPr/>
          <p:nvPr/>
        </p:nvSpPr>
        <p:spPr>
          <a:xfrm>
            <a:off x="570131" y="2150914"/>
            <a:ext cx="2115517" cy="276999"/>
          </a:xfrm>
          <a:prstGeom prst="rect">
            <a:avLst/>
          </a:prstGeom>
        </p:spPr>
        <p:txBody>
          <a:bodyPr wrap="square">
            <a:spAutoFit/>
          </a:bodyPr>
          <a:lstStyle/>
          <a:p>
            <a:r>
              <a:rPr lang="en-US" sz="1200" dirty="0">
                <a:solidFill>
                  <a:schemeClr val="tx1"/>
                </a:solidFill>
                <a:latin typeface="Segoe UI" pitchFamily="34" charset="0"/>
                <a:ea typeface="Segoe UI" pitchFamily="34" charset="0"/>
                <a:cs typeface="Segoe UI" pitchFamily="34" charset="0"/>
              </a:rPr>
              <a:t>&gt;40% of IT </a:t>
            </a:r>
            <a:r>
              <a:rPr lang="en-US" sz="1200" dirty="0" smtClean="0">
                <a:solidFill>
                  <a:schemeClr val="tx1"/>
                </a:solidFill>
                <a:latin typeface="Segoe UI" pitchFamily="34" charset="0"/>
                <a:ea typeface="Segoe UI" pitchFamily="34" charset="0"/>
                <a:cs typeface="Segoe UI" pitchFamily="34" charset="0"/>
              </a:rPr>
              <a:t>operations</a:t>
            </a:r>
            <a:r>
              <a:rPr lang="en-US" sz="1200" baseline="30000" dirty="0">
                <a:solidFill>
                  <a:schemeClr val="tx1"/>
                </a:solidFill>
                <a:latin typeface="Segoe UI" pitchFamily="34" charset="0"/>
                <a:ea typeface="Segoe UI" pitchFamily="34" charset="0"/>
                <a:cs typeface="Segoe UI" pitchFamily="34" charset="0"/>
              </a:rPr>
              <a:t>1</a:t>
            </a:r>
            <a:r>
              <a:rPr lang="en-US" sz="1200" dirty="0" smtClean="0">
                <a:solidFill>
                  <a:schemeClr val="tx1"/>
                </a:solidFill>
                <a:latin typeface="Segoe UI" pitchFamily="34" charset="0"/>
                <a:ea typeface="Segoe UI" pitchFamily="34" charset="0"/>
                <a:cs typeface="Segoe UI" pitchFamily="34" charset="0"/>
              </a:rPr>
              <a:t> </a:t>
            </a:r>
            <a:endParaRPr lang="en-US" sz="1200" dirty="0">
              <a:latin typeface="Segoe UI" pitchFamily="34" charset="0"/>
              <a:ea typeface="Segoe UI" pitchFamily="34" charset="0"/>
              <a:cs typeface="Segoe UI" pitchFamily="34" charset="0"/>
            </a:endParaRPr>
          </a:p>
        </p:txBody>
      </p:sp>
      <p:sp>
        <p:nvSpPr>
          <p:cNvPr id="65" name="Rectangle 64"/>
          <p:cNvSpPr/>
          <p:nvPr/>
        </p:nvSpPr>
        <p:spPr>
          <a:xfrm>
            <a:off x="6402409" y="2150581"/>
            <a:ext cx="2226839" cy="276999"/>
          </a:xfrm>
          <a:prstGeom prst="rect">
            <a:avLst/>
          </a:prstGeom>
        </p:spPr>
        <p:txBody>
          <a:bodyPr wrap="square">
            <a:spAutoFit/>
          </a:bodyPr>
          <a:lstStyle/>
          <a:p>
            <a:r>
              <a:rPr lang="en-US" sz="1200" dirty="0">
                <a:solidFill>
                  <a:schemeClr val="tx1"/>
                </a:solidFill>
                <a:latin typeface="Segoe UI" pitchFamily="34" charset="0"/>
                <a:ea typeface="Segoe UI" pitchFamily="34" charset="0"/>
                <a:cs typeface="Segoe UI" pitchFamily="34" charset="0"/>
              </a:rPr>
              <a:t>&gt;40% of IT </a:t>
            </a:r>
            <a:r>
              <a:rPr lang="en-US" sz="1200" dirty="0" smtClean="0">
                <a:solidFill>
                  <a:schemeClr val="tx1"/>
                </a:solidFill>
                <a:latin typeface="Segoe UI" pitchFamily="34" charset="0"/>
                <a:ea typeface="Segoe UI" pitchFamily="34" charset="0"/>
                <a:cs typeface="Segoe UI" pitchFamily="34" charset="0"/>
              </a:rPr>
              <a:t>operations</a:t>
            </a:r>
            <a:r>
              <a:rPr lang="en-US" sz="1200" baseline="30000" dirty="0">
                <a:solidFill>
                  <a:schemeClr val="tx1"/>
                </a:solidFill>
                <a:latin typeface="Segoe UI" pitchFamily="34" charset="0"/>
                <a:ea typeface="Segoe UI" pitchFamily="34" charset="0"/>
                <a:cs typeface="Segoe UI" pitchFamily="34" charset="0"/>
              </a:rPr>
              <a:t>1</a:t>
            </a:r>
            <a:r>
              <a:rPr lang="en-US" sz="1200" dirty="0" smtClean="0">
                <a:solidFill>
                  <a:schemeClr val="tx1"/>
                </a:solidFill>
                <a:latin typeface="Segoe UI" pitchFamily="34" charset="0"/>
                <a:ea typeface="Segoe UI" pitchFamily="34" charset="0"/>
                <a:cs typeface="Segoe UI" pitchFamily="34" charset="0"/>
              </a:rPr>
              <a:t> </a:t>
            </a:r>
            <a:endParaRPr lang="en-US" sz="1200" dirty="0">
              <a:latin typeface="Segoe UI" pitchFamily="34" charset="0"/>
              <a:ea typeface="Segoe UI" pitchFamily="34" charset="0"/>
              <a:cs typeface="Segoe UI" pitchFamily="34" charset="0"/>
            </a:endParaRPr>
          </a:p>
        </p:txBody>
      </p:sp>
      <p:cxnSp>
        <p:nvCxnSpPr>
          <p:cNvPr id="66" name="Straight Connector 65"/>
          <p:cNvCxnSpPr/>
          <p:nvPr/>
        </p:nvCxnSpPr>
        <p:spPr>
          <a:xfrm>
            <a:off x="675090" y="608314"/>
            <a:ext cx="7500515" cy="119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69" name="Group 68"/>
          <p:cNvGrpSpPr/>
          <p:nvPr/>
        </p:nvGrpSpPr>
        <p:grpSpPr>
          <a:xfrm>
            <a:off x="4182377" y="1322758"/>
            <a:ext cx="1482494" cy="634700"/>
            <a:chOff x="6433884" y="970128"/>
            <a:chExt cx="1830568" cy="1146142"/>
          </a:xfrm>
        </p:grpSpPr>
        <p:pic>
          <p:nvPicPr>
            <p:cNvPr id="70" name="Picture 69" descr="cloud_blue.png"/>
            <p:cNvPicPr>
              <a:picLocks noChangeAspect="1"/>
            </p:cNvPicPr>
            <p:nvPr/>
          </p:nvPicPr>
          <p:blipFill>
            <a:blip r:embed="rId5"/>
            <a:stretch>
              <a:fillRect/>
            </a:stretch>
          </p:blipFill>
          <p:spPr>
            <a:xfrm>
              <a:off x="6433884" y="970128"/>
              <a:ext cx="1830568" cy="1146142"/>
            </a:xfrm>
            <a:prstGeom prst="rect">
              <a:avLst/>
            </a:prstGeom>
          </p:spPr>
        </p:pic>
        <p:sp>
          <p:nvSpPr>
            <p:cNvPr id="71" name="Rectangle 189"/>
            <p:cNvSpPr>
              <a:spLocks noChangeArrowheads="1"/>
            </p:cNvSpPr>
            <p:nvPr/>
          </p:nvSpPr>
          <p:spPr bwMode="auto">
            <a:xfrm>
              <a:off x="6928620" y="1471102"/>
              <a:ext cx="775684" cy="565862"/>
            </a:xfrm>
            <a:prstGeom prst="rect">
              <a:avLst/>
            </a:prstGeom>
            <a:noFill/>
            <a:ln w="9525">
              <a:noFill/>
              <a:miter lim="800000"/>
              <a:headEnd/>
              <a:tailEnd/>
            </a:ln>
          </p:spPr>
          <p:txBody>
            <a:bodyPr lIns="0" tIns="0" rIns="0" bIns="0"/>
            <a:lstStyle/>
            <a:p>
              <a:pPr marL="0" marR="0" lvl="2" indent="0" algn="ctr" defTabSz="914400" eaLnBrk="1" fontAlgn="auto" latinLnBrk="0" hangingPunct="1">
                <a:lnSpc>
                  <a:spcPct val="100000"/>
                </a:lnSpc>
                <a:spcBef>
                  <a:spcPct val="20000"/>
                </a:spcBef>
                <a:spcAft>
                  <a:spcPts val="0"/>
                </a:spcAft>
                <a:buClrTx/>
                <a:buSzTx/>
                <a:buFontTx/>
                <a:buNone/>
                <a:tabLst/>
                <a:defRPr/>
              </a:pPr>
              <a:r>
                <a:rPr kumimoji="0" lang="en-US" sz="110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Public</a:t>
              </a:r>
              <a:br>
                <a:rPr kumimoji="0" lang="en-US" sz="110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br>
              <a:r>
                <a:rPr lang="en-US" sz="1100" kern="0" dirty="0" smtClean="0">
                  <a:solidFill>
                    <a:srgbClr val="FFFFFF"/>
                  </a:solidFill>
                  <a:latin typeface="Segoe UI" pitchFamily="34" charset="0"/>
                  <a:ea typeface="Segoe UI" pitchFamily="34" charset="0"/>
                  <a:cs typeface="Segoe UI" pitchFamily="34" charset="0"/>
                </a:rPr>
                <a:t>Cloud</a:t>
              </a:r>
              <a:endParaRPr kumimoji="0" lang="en-US" sz="1100" u="none" strike="noStrike" kern="0" cap="none" spc="0" normalizeH="0" baseline="3000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grpSp>
        <p:nvGrpSpPr>
          <p:cNvPr id="15" name="Group 14"/>
          <p:cNvGrpSpPr/>
          <p:nvPr/>
        </p:nvGrpSpPr>
        <p:grpSpPr>
          <a:xfrm>
            <a:off x="3265611" y="1318202"/>
            <a:ext cx="1382653" cy="639255"/>
            <a:chOff x="3715766" y="6101962"/>
            <a:chExt cx="1830568" cy="1146144"/>
          </a:xfrm>
        </p:grpSpPr>
        <p:pic>
          <p:nvPicPr>
            <p:cNvPr id="73" name="Picture 72" descr="cloud_blue.png"/>
            <p:cNvPicPr>
              <a:picLocks noChangeAspect="1"/>
            </p:cNvPicPr>
            <p:nvPr/>
          </p:nvPicPr>
          <p:blipFill>
            <a:blip r:embed="rId6"/>
            <a:stretch>
              <a:fillRect/>
            </a:stretch>
          </p:blipFill>
          <p:spPr>
            <a:xfrm>
              <a:off x="3715766" y="6101962"/>
              <a:ext cx="1830568" cy="1146144"/>
            </a:xfrm>
            <a:prstGeom prst="rect">
              <a:avLst/>
            </a:prstGeom>
          </p:spPr>
        </p:pic>
        <p:sp>
          <p:nvSpPr>
            <p:cNvPr id="74" name="Rectangle 189"/>
            <p:cNvSpPr>
              <a:spLocks noChangeArrowheads="1"/>
            </p:cNvSpPr>
            <p:nvPr/>
          </p:nvSpPr>
          <p:spPr bwMode="auto">
            <a:xfrm>
              <a:off x="4210503" y="6595893"/>
              <a:ext cx="775684" cy="536438"/>
            </a:xfrm>
            <a:prstGeom prst="rect">
              <a:avLst/>
            </a:prstGeom>
            <a:noFill/>
            <a:ln w="9525">
              <a:noFill/>
              <a:miter lim="800000"/>
              <a:headEnd/>
              <a:tailEnd/>
            </a:ln>
          </p:spPr>
          <p:txBody>
            <a:bodyPr lIns="0" tIns="0" rIns="0" bIns="0"/>
            <a:lstStyle/>
            <a:p>
              <a:pPr marL="0" marR="0" lvl="2" indent="0" algn="ctr" defTabSz="914400" eaLnBrk="1" fontAlgn="auto" latinLnBrk="0" hangingPunct="1">
                <a:lnSpc>
                  <a:spcPct val="100000"/>
                </a:lnSpc>
                <a:spcBef>
                  <a:spcPct val="20000"/>
                </a:spcBef>
                <a:spcAft>
                  <a:spcPts val="0"/>
                </a:spcAft>
                <a:buClrTx/>
                <a:buSzTx/>
                <a:buFontTx/>
                <a:buNone/>
                <a:tabLst/>
                <a:defRPr/>
              </a:pPr>
              <a:r>
                <a:rPr kumimoji="0" lang="en-US" sz="110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Private</a:t>
              </a:r>
              <a:br>
                <a:rPr kumimoji="0" lang="en-US" sz="110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br>
              <a:r>
                <a:rPr lang="en-US" sz="1100" kern="0" dirty="0" smtClean="0">
                  <a:solidFill>
                    <a:srgbClr val="FFFFFF"/>
                  </a:solidFill>
                  <a:latin typeface="Segoe UI" pitchFamily="34" charset="0"/>
                  <a:ea typeface="Segoe UI" pitchFamily="34" charset="0"/>
                  <a:cs typeface="Segoe UI" pitchFamily="34" charset="0"/>
                </a:rPr>
                <a:t>Cloud</a:t>
              </a:r>
              <a:endParaRPr kumimoji="0" lang="en-US" sz="1100" i="0" u="none" strike="noStrike" kern="0" cap="none" spc="0" normalizeH="0" baseline="3000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cxnSp>
        <p:nvCxnSpPr>
          <p:cNvPr id="98" name="Straight Connector 97"/>
          <p:cNvCxnSpPr/>
          <p:nvPr/>
        </p:nvCxnSpPr>
        <p:spPr>
          <a:xfrm>
            <a:off x="440070" y="2479646"/>
            <a:ext cx="8317853"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89509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Isosceles Triangle 234"/>
          <p:cNvSpPr/>
          <p:nvPr/>
        </p:nvSpPr>
        <p:spPr>
          <a:xfrm>
            <a:off x="289727" y="2303994"/>
            <a:ext cx="8387327" cy="487656"/>
          </a:xfrm>
          <a:prstGeom prst="triangl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ea typeface="+mn-ea"/>
              <a:cs typeface="+mn-cs"/>
            </a:endParaRPr>
          </a:p>
        </p:txBody>
      </p:sp>
      <p:sp>
        <p:nvSpPr>
          <p:cNvPr id="7" name="Title 6"/>
          <p:cNvSpPr>
            <a:spLocks noGrp="1"/>
          </p:cNvSpPr>
          <p:nvPr>
            <p:ph type="title"/>
          </p:nvPr>
        </p:nvSpPr>
        <p:spPr>
          <a:xfrm>
            <a:off x="353962" y="83150"/>
            <a:ext cx="8436076" cy="392415"/>
          </a:xfrm>
        </p:spPr>
        <p:txBody>
          <a:bodyPr/>
          <a:lstStyle/>
          <a:p>
            <a:r>
              <a:rPr lang="en-US" sz="2800" dirty="0" smtClean="0"/>
              <a:t>Barriers to cloud adoption</a:t>
            </a:r>
            <a:endParaRPr lang="en-US" sz="2800" baseline="30000" dirty="0"/>
          </a:p>
        </p:txBody>
      </p:sp>
      <p:grpSp>
        <p:nvGrpSpPr>
          <p:cNvPr id="8" name="Group 7"/>
          <p:cNvGrpSpPr/>
          <p:nvPr/>
        </p:nvGrpSpPr>
        <p:grpSpPr>
          <a:xfrm>
            <a:off x="316810" y="674441"/>
            <a:ext cx="2516059" cy="1626935"/>
            <a:chOff x="262218" y="1049383"/>
            <a:chExt cx="2516059" cy="2169246"/>
          </a:xfrm>
        </p:grpSpPr>
        <p:sp>
          <p:nvSpPr>
            <p:cNvPr id="107" name="Rounded Rectangle 106"/>
            <p:cNvSpPr/>
            <p:nvPr/>
          </p:nvSpPr>
          <p:spPr bwMode="auto">
            <a:xfrm>
              <a:off x="262218" y="1337233"/>
              <a:ext cx="2516059" cy="1861834"/>
            </a:xfrm>
            <a:prstGeom prst="roundRect">
              <a:avLst>
                <a:gd name="adj" fmla="val 2728"/>
              </a:avLst>
            </a:prstGeom>
            <a:solidFill>
              <a:srgbClr val="0070C0">
                <a:alpha val="32000"/>
              </a:srgb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1400" kern="0" dirty="0" smtClean="0">
                <a:solidFill>
                  <a:srgbClr val="FFFFFF"/>
                </a:solidFill>
              </a:endParaRPr>
            </a:p>
          </p:txBody>
        </p:sp>
        <p:sp>
          <p:nvSpPr>
            <p:cNvPr id="108" name="Rounded Rectangle 107"/>
            <p:cNvSpPr>
              <a:spLocks noChangeArrowheads="1"/>
            </p:cNvSpPr>
            <p:nvPr/>
          </p:nvSpPr>
          <p:spPr bwMode="auto">
            <a:xfrm>
              <a:off x="383203" y="1918140"/>
              <a:ext cx="2274089" cy="1300489"/>
            </a:xfrm>
            <a:prstGeom prst="roundRect">
              <a:avLst>
                <a:gd name="adj" fmla="val 6046"/>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spcBef>
                  <a:spcPts val="900"/>
                </a:spcBef>
                <a:spcAft>
                  <a:spcPts val="600"/>
                </a:spcAft>
                <a:buClr>
                  <a:srgbClr val="000000"/>
                </a:buClr>
                <a:defRPr/>
              </a:pPr>
              <a:r>
                <a:rPr lang="en-US" sz="1200" dirty="0" smtClean="0">
                  <a:solidFill>
                    <a:srgbClr val="FFFFFF"/>
                  </a:solidFill>
                </a:rPr>
                <a:t>Compliance</a:t>
              </a:r>
            </a:p>
            <a:p>
              <a:pPr algn="ctr">
                <a:lnSpc>
                  <a:spcPct val="90000"/>
                </a:lnSpc>
                <a:spcBef>
                  <a:spcPts val="900"/>
                </a:spcBef>
                <a:spcAft>
                  <a:spcPts val="600"/>
                </a:spcAft>
                <a:buClr>
                  <a:srgbClr val="000000"/>
                </a:buClr>
                <a:defRPr/>
              </a:pPr>
              <a:r>
                <a:rPr lang="en-US" sz="1200" dirty="0" smtClean="0">
                  <a:solidFill>
                    <a:srgbClr val="FFFFFF"/>
                  </a:solidFill>
                </a:rPr>
                <a:t>Quality of Service</a:t>
              </a:r>
            </a:p>
            <a:p>
              <a:pPr algn="ctr">
                <a:lnSpc>
                  <a:spcPct val="90000"/>
                </a:lnSpc>
                <a:spcBef>
                  <a:spcPts val="900"/>
                </a:spcBef>
                <a:spcAft>
                  <a:spcPts val="600"/>
                </a:spcAft>
                <a:buClr>
                  <a:srgbClr val="000000"/>
                </a:buClr>
                <a:defRPr/>
              </a:pPr>
              <a:r>
                <a:rPr lang="en-US" sz="1200" dirty="0" smtClean="0">
                  <a:solidFill>
                    <a:srgbClr val="FFFFFF"/>
                  </a:solidFill>
                </a:rPr>
                <a:t>Lock In</a:t>
              </a:r>
              <a:endParaRPr lang="en-US" sz="1200" dirty="0">
                <a:solidFill>
                  <a:srgbClr val="FFFFFF"/>
                </a:solidFill>
              </a:endParaRPr>
            </a:p>
          </p:txBody>
        </p:sp>
        <p:sp>
          <p:nvSpPr>
            <p:cNvPr id="109" name="Rounded Rectangle 108"/>
            <p:cNvSpPr>
              <a:spLocks noChangeArrowheads="1"/>
            </p:cNvSpPr>
            <p:nvPr/>
          </p:nvSpPr>
          <p:spPr bwMode="auto">
            <a:xfrm>
              <a:off x="383783" y="1563134"/>
              <a:ext cx="2272928" cy="316588"/>
            </a:xfrm>
            <a:prstGeom prst="roundRect">
              <a:avLst>
                <a:gd name="adj" fmla="val 6046"/>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buClr>
                  <a:srgbClr val="000000"/>
                </a:buClr>
                <a:defRPr/>
              </a:pPr>
              <a:r>
                <a:rPr lang="en-US" sz="1200" b="1" dirty="0" smtClean="0">
                  <a:solidFill>
                    <a:srgbClr val="FFFFFF"/>
                  </a:solidFill>
                </a:rPr>
                <a:t>Risk Aversion</a:t>
              </a:r>
              <a:endParaRPr lang="en-US" sz="1200" b="1" dirty="0">
                <a:solidFill>
                  <a:srgbClr val="FFFFFF"/>
                </a:solidFill>
              </a:endParaRPr>
            </a:p>
          </p:txBody>
        </p:sp>
        <p:cxnSp>
          <p:nvCxnSpPr>
            <p:cNvPr id="156" name="Straight Connector 155"/>
            <p:cNvCxnSpPr/>
            <p:nvPr/>
          </p:nvCxnSpPr>
          <p:spPr>
            <a:xfrm>
              <a:off x="402638" y="2268372"/>
              <a:ext cx="227152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402638" y="2760177"/>
              <a:ext cx="227152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215" name="Group 214"/>
            <p:cNvGrpSpPr/>
            <p:nvPr/>
          </p:nvGrpSpPr>
          <p:grpSpPr>
            <a:xfrm>
              <a:off x="364672" y="1049383"/>
              <a:ext cx="518011" cy="448421"/>
              <a:chOff x="7605487" y="3062515"/>
              <a:chExt cx="1074057" cy="899886"/>
            </a:xfrm>
          </p:grpSpPr>
          <p:sp>
            <p:nvSpPr>
              <p:cNvPr id="219" name="Rounded Rectangle 218"/>
              <p:cNvSpPr/>
              <p:nvPr/>
            </p:nvSpPr>
            <p:spPr>
              <a:xfrm>
                <a:off x="7605487" y="3062515"/>
                <a:ext cx="1074057" cy="899886"/>
              </a:xfrm>
              <a:prstGeom prst="roundRect">
                <a:avLst>
                  <a:gd name="adj" fmla="val 2666"/>
                </a:avLst>
              </a:prstGeom>
              <a:noFill/>
              <a:ln w="3175" cap="flat" cmpd="sng" algn="ctr">
                <a:noFill/>
                <a:prstDash val="solid"/>
                <a:round/>
                <a:headEnd type="none" w="sm" len="sm"/>
                <a:tailEnd type="none" w="sm" len="sm"/>
              </a:ln>
              <a:effectLst>
                <a:outerShdw blurRad="50800" dist="25400" dir="3000000" algn="tl" rotWithShape="0">
                  <a:prstClr val="black">
                    <a:alpha val="75000"/>
                  </a:prstClr>
                </a:outerShdw>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a:solidFill>
                    <a:srgbClr val="FFFFFF"/>
                  </a:solidFill>
                  <a:latin typeface="Neo Sans Intel" pitchFamily="34" charset="0"/>
                  <a:cs typeface="Arial" pitchFamily="34" charset="0"/>
                </a:endParaRPr>
              </a:p>
            </p:txBody>
          </p:sp>
          <p:grpSp>
            <p:nvGrpSpPr>
              <p:cNvPr id="220" name="Group 219"/>
              <p:cNvGrpSpPr/>
              <p:nvPr/>
            </p:nvGrpSpPr>
            <p:grpSpPr>
              <a:xfrm>
                <a:off x="7843824" y="3091543"/>
                <a:ext cx="578226" cy="769258"/>
                <a:chOff x="10544175" y="3152775"/>
                <a:chExt cx="2147888" cy="2857500"/>
              </a:xfrm>
            </p:grpSpPr>
            <p:sp>
              <p:nvSpPr>
                <p:cNvPr id="221" name="Freeform 90"/>
                <p:cNvSpPr>
                  <a:spLocks/>
                </p:cNvSpPr>
                <p:nvPr/>
              </p:nvSpPr>
              <p:spPr bwMode="auto">
                <a:xfrm>
                  <a:off x="10915650" y="3629025"/>
                  <a:ext cx="1776413" cy="2381250"/>
                </a:xfrm>
                <a:custGeom>
                  <a:avLst/>
                  <a:gdLst>
                    <a:gd name="T0" fmla="*/ 1119 w 1119"/>
                    <a:gd name="T1" fmla="*/ 1500 h 1500"/>
                    <a:gd name="T2" fmla="*/ 0 w 1119"/>
                    <a:gd name="T3" fmla="*/ 1500 h 1500"/>
                    <a:gd name="T4" fmla="*/ 0 w 1119"/>
                    <a:gd name="T5" fmla="*/ 0 h 1500"/>
                    <a:gd name="T6" fmla="*/ 723 w 1119"/>
                    <a:gd name="T7" fmla="*/ 0 h 1500"/>
                    <a:gd name="T8" fmla="*/ 1119 w 1119"/>
                    <a:gd name="T9" fmla="*/ 387 h 1500"/>
                    <a:gd name="T10" fmla="*/ 1119 w 1119"/>
                    <a:gd name="T11" fmla="*/ 1500 h 1500"/>
                  </a:gdLst>
                  <a:ahLst/>
                  <a:cxnLst>
                    <a:cxn ang="0">
                      <a:pos x="T0" y="T1"/>
                    </a:cxn>
                    <a:cxn ang="0">
                      <a:pos x="T2" y="T3"/>
                    </a:cxn>
                    <a:cxn ang="0">
                      <a:pos x="T4" y="T5"/>
                    </a:cxn>
                    <a:cxn ang="0">
                      <a:pos x="T6" y="T7"/>
                    </a:cxn>
                    <a:cxn ang="0">
                      <a:pos x="T8" y="T9"/>
                    </a:cxn>
                    <a:cxn ang="0">
                      <a:pos x="T10" y="T11"/>
                    </a:cxn>
                  </a:cxnLst>
                  <a:rect l="0" t="0" r="r" b="b"/>
                  <a:pathLst>
                    <a:path w="1119" h="1500">
                      <a:moveTo>
                        <a:pt x="1119" y="1500"/>
                      </a:moveTo>
                      <a:lnTo>
                        <a:pt x="0" y="1500"/>
                      </a:lnTo>
                      <a:lnTo>
                        <a:pt x="0" y="0"/>
                      </a:lnTo>
                      <a:lnTo>
                        <a:pt x="723" y="0"/>
                      </a:lnTo>
                      <a:lnTo>
                        <a:pt x="1119" y="387"/>
                      </a:lnTo>
                      <a:lnTo>
                        <a:pt x="1119" y="150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2" name="Freeform 91"/>
                <p:cNvSpPr>
                  <a:spLocks/>
                </p:cNvSpPr>
                <p:nvPr/>
              </p:nvSpPr>
              <p:spPr bwMode="auto">
                <a:xfrm>
                  <a:off x="11017250" y="3729038"/>
                  <a:ext cx="1581150" cy="2174875"/>
                </a:xfrm>
                <a:custGeom>
                  <a:avLst/>
                  <a:gdLst>
                    <a:gd name="T0" fmla="*/ 996 w 996"/>
                    <a:gd name="T1" fmla="*/ 1370 h 1370"/>
                    <a:gd name="T2" fmla="*/ 0 w 996"/>
                    <a:gd name="T3" fmla="*/ 1370 h 1370"/>
                    <a:gd name="T4" fmla="*/ 0 w 996"/>
                    <a:gd name="T5" fmla="*/ 0 h 1370"/>
                    <a:gd name="T6" fmla="*/ 642 w 996"/>
                    <a:gd name="T7" fmla="*/ 0 h 1370"/>
                    <a:gd name="T8" fmla="*/ 996 w 996"/>
                    <a:gd name="T9" fmla="*/ 355 h 1370"/>
                    <a:gd name="T10" fmla="*/ 996 w 996"/>
                    <a:gd name="T11" fmla="*/ 1370 h 1370"/>
                  </a:gdLst>
                  <a:ahLst/>
                  <a:cxnLst>
                    <a:cxn ang="0">
                      <a:pos x="T0" y="T1"/>
                    </a:cxn>
                    <a:cxn ang="0">
                      <a:pos x="T2" y="T3"/>
                    </a:cxn>
                    <a:cxn ang="0">
                      <a:pos x="T4" y="T5"/>
                    </a:cxn>
                    <a:cxn ang="0">
                      <a:pos x="T6" y="T7"/>
                    </a:cxn>
                    <a:cxn ang="0">
                      <a:pos x="T8" y="T9"/>
                    </a:cxn>
                    <a:cxn ang="0">
                      <a:pos x="T10" y="T11"/>
                    </a:cxn>
                  </a:cxnLst>
                  <a:rect l="0" t="0" r="r" b="b"/>
                  <a:pathLst>
                    <a:path w="996" h="1370">
                      <a:moveTo>
                        <a:pt x="996" y="1370"/>
                      </a:moveTo>
                      <a:lnTo>
                        <a:pt x="0" y="1370"/>
                      </a:lnTo>
                      <a:lnTo>
                        <a:pt x="0" y="0"/>
                      </a:lnTo>
                      <a:lnTo>
                        <a:pt x="642" y="0"/>
                      </a:lnTo>
                      <a:lnTo>
                        <a:pt x="996" y="355"/>
                      </a:lnTo>
                      <a:lnTo>
                        <a:pt x="996" y="1370"/>
                      </a:lnTo>
                      <a:close/>
                    </a:path>
                  </a:pathLst>
                </a:custGeom>
                <a:solidFill>
                  <a:srgbClr val="EEEC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3" name="Rectangle 92"/>
                <p:cNvSpPr>
                  <a:spLocks noChangeArrowheads="1"/>
                </p:cNvSpPr>
                <p:nvPr/>
              </p:nvSpPr>
              <p:spPr bwMode="auto">
                <a:xfrm>
                  <a:off x="11177588" y="4011613"/>
                  <a:ext cx="1192213" cy="111125"/>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4" name="Rectangle 93"/>
                <p:cNvSpPr>
                  <a:spLocks noChangeArrowheads="1"/>
                </p:cNvSpPr>
                <p:nvPr/>
              </p:nvSpPr>
              <p:spPr bwMode="auto">
                <a:xfrm>
                  <a:off x="11177588" y="4322763"/>
                  <a:ext cx="1192213" cy="111125"/>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5" name="Rectangle 94"/>
                <p:cNvSpPr>
                  <a:spLocks noChangeArrowheads="1"/>
                </p:cNvSpPr>
                <p:nvPr/>
              </p:nvSpPr>
              <p:spPr bwMode="auto">
                <a:xfrm>
                  <a:off x="11177588" y="4633913"/>
                  <a:ext cx="1192213" cy="112713"/>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6" name="Rectangle 95"/>
                <p:cNvSpPr>
                  <a:spLocks noChangeArrowheads="1"/>
                </p:cNvSpPr>
                <p:nvPr/>
              </p:nvSpPr>
              <p:spPr bwMode="auto">
                <a:xfrm>
                  <a:off x="11177588" y="4945063"/>
                  <a:ext cx="1192213" cy="112713"/>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7" name="Rectangle 96"/>
                <p:cNvSpPr>
                  <a:spLocks noChangeArrowheads="1"/>
                </p:cNvSpPr>
                <p:nvPr/>
              </p:nvSpPr>
              <p:spPr bwMode="auto">
                <a:xfrm>
                  <a:off x="11177588" y="5256213"/>
                  <a:ext cx="1192213" cy="112713"/>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8" name="Rectangle 97"/>
                <p:cNvSpPr>
                  <a:spLocks noChangeArrowheads="1"/>
                </p:cNvSpPr>
                <p:nvPr/>
              </p:nvSpPr>
              <p:spPr bwMode="auto">
                <a:xfrm>
                  <a:off x="11177588" y="5567363"/>
                  <a:ext cx="1192213" cy="112713"/>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29" name="Freeform 98"/>
                <p:cNvSpPr>
                  <a:spLocks/>
                </p:cNvSpPr>
                <p:nvPr/>
              </p:nvSpPr>
              <p:spPr bwMode="auto">
                <a:xfrm>
                  <a:off x="11957050" y="3629025"/>
                  <a:ext cx="735013" cy="749300"/>
                </a:xfrm>
                <a:custGeom>
                  <a:avLst/>
                  <a:gdLst>
                    <a:gd name="T0" fmla="*/ 0 w 463"/>
                    <a:gd name="T1" fmla="*/ 472 h 472"/>
                    <a:gd name="T2" fmla="*/ 404 w 463"/>
                    <a:gd name="T3" fmla="*/ 472 h 472"/>
                    <a:gd name="T4" fmla="*/ 463 w 463"/>
                    <a:gd name="T5" fmla="*/ 472 h 472"/>
                    <a:gd name="T6" fmla="*/ 463 w 463"/>
                    <a:gd name="T7" fmla="*/ 389 h 472"/>
                    <a:gd name="T8" fmla="*/ 67 w 463"/>
                    <a:gd name="T9" fmla="*/ 0 h 472"/>
                    <a:gd name="T10" fmla="*/ 0 w 463"/>
                    <a:gd name="T11" fmla="*/ 0 h 472"/>
                    <a:gd name="T12" fmla="*/ 0 w 463"/>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63" h="472">
                      <a:moveTo>
                        <a:pt x="0" y="472"/>
                      </a:moveTo>
                      <a:lnTo>
                        <a:pt x="404" y="472"/>
                      </a:lnTo>
                      <a:lnTo>
                        <a:pt x="463" y="472"/>
                      </a:lnTo>
                      <a:lnTo>
                        <a:pt x="463" y="389"/>
                      </a:lnTo>
                      <a:lnTo>
                        <a:pt x="67" y="0"/>
                      </a:lnTo>
                      <a:lnTo>
                        <a:pt x="0" y="0"/>
                      </a:lnTo>
                      <a:lnTo>
                        <a:pt x="0" y="472"/>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30" name="Freeform 99"/>
                <p:cNvSpPr>
                  <a:spLocks/>
                </p:cNvSpPr>
                <p:nvPr/>
              </p:nvSpPr>
              <p:spPr bwMode="auto">
                <a:xfrm>
                  <a:off x="12036425" y="3729038"/>
                  <a:ext cx="561975" cy="563563"/>
                </a:xfrm>
                <a:custGeom>
                  <a:avLst/>
                  <a:gdLst>
                    <a:gd name="T0" fmla="*/ 0 w 354"/>
                    <a:gd name="T1" fmla="*/ 355 h 355"/>
                    <a:gd name="T2" fmla="*/ 354 w 354"/>
                    <a:gd name="T3" fmla="*/ 355 h 355"/>
                    <a:gd name="T4" fmla="*/ 0 w 354"/>
                    <a:gd name="T5" fmla="*/ 0 h 355"/>
                    <a:gd name="T6" fmla="*/ 0 w 354"/>
                    <a:gd name="T7" fmla="*/ 355 h 355"/>
                  </a:gdLst>
                  <a:ahLst/>
                  <a:cxnLst>
                    <a:cxn ang="0">
                      <a:pos x="T0" y="T1"/>
                    </a:cxn>
                    <a:cxn ang="0">
                      <a:pos x="T2" y="T3"/>
                    </a:cxn>
                    <a:cxn ang="0">
                      <a:pos x="T4" y="T5"/>
                    </a:cxn>
                    <a:cxn ang="0">
                      <a:pos x="T6" y="T7"/>
                    </a:cxn>
                  </a:cxnLst>
                  <a:rect l="0" t="0" r="r" b="b"/>
                  <a:pathLst>
                    <a:path w="354" h="355">
                      <a:moveTo>
                        <a:pt x="0" y="355"/>
                      </a:moveTo>
                      <a:lnTo>
                        <a:pt x="354" y="355"/>
                      </a:lnTo>
                      <a:lnTo>
                        <a:pt x="0" y="0"/>
                      </a:lnTo>
                      <a:lnTo>
                        <a:pt x="0" y="355"/>
                      </a:lnTo>
                      <a:close/>
                    </a:path>
                  </a:pathLst>
                </a:custGeom>
                <a:gradFill>
                  <a:gsLst>
                    <a:gs pos="100000">
                      <a:schemeClr val="bg2">
                        <a:lumMod val="40000"/>
                        <a:lumOff val="60000"/>
                      </a:schemeClr>
                    </a:gs>
                    <a:gs pos="0">
                      <a:schemeClr val="tx2">
                        <a:lumMod val="60000"/>
                        <a:lumOff val="40000"/>
                      </a:schemeClr>
                    </a:gs>
                  </a:gsLst>
                  <a:lin ang="16200000" scaled="0"/>
                </a:gradFill>
                <a:ln w="38100" algn="ctr">
                  <a:noFill/>
                  <a:miter lim="800000"/>
                  <a:headEnd type="none" w="sm" len="sm"/>
                  <a:tailEnd type="none" w="sm" len="sm"/>
                </a:ln>
              </p:spPr>
              <p:txBody>
                <a:bodyPr lIns="91431" tIns="45716" rIns="91431" bIns="45716" rtlCol="0" anchor="ctr"/>
                <a:lstStyle/>
                <a:p>
                  <a:pPr algn="ctr"/>
                  <a:endParaRPr lang="en-US" sz="1400" kern="0">
                    <a:solidFill>
                      <a:srgbClr val="FFFFFF"/>
                    </a:solidFill>
                  </a:endParaRPr>
                </a:p>
              </p:txBody>
            </p:sp>
            <p:sp>
              <p:nvSpPr>
                <p:cNvPr id="231" name="Freeform 100"/>
                <p:cNvSpPr>
                  <a:spLocks/>
                </p:cNvSpPr>
                <p:nvPr/>
              </p:nvSpPr>
              <p:spPr bwMode="auto">
                <a:xfrm>
                  <a:off x="10544175" y="3384550"/>
                  <a:ext cx="989013" cy="990600"/>
                </a:xfrm>
                <a:custGeom>
                  <a:avLst/>
                  <a:gdLst>
                    <a:gd name="T0" fmla="*/ 264 w 264"/>
                    <a:gd name="T1" fmla="*/ 216 h 264"/>
                    <a:gd name="T2" fmla="*/ 216 w 264"/>
                    <a:gd name="T3" fmla="*/ 264 h 264"/>
                    <a:gd name="T4" fmla="*/ 48 w 264"/>
                    <a:gd name="T5" fmla="*/ 264 h 264"/>
                    <a:gd name="T6" fmla="*/ 0 w 264"/>
                    <a:gd name="T7" fmla="*/ 216 h 264"/>
                    <a:gd name="T8" fmla="*/ 0 w 264"/>
                    <a:gd name="T9" fmla="*/ 48 h 264"/>
                    <a:gd name="T10" fmla="*/ 48 w 264"/>
                    <a:gd name="T11" fmla="*/ 0 h 264"/>
                    <a:gd name="T12" fmla="*/ 216 w 264"/>
                    <a:gd name="T13" fmla="*/ 0 h 264"/>
                    <a:gd name="T14" fmla="*/ 264 w 264"/>
                    <a:gd name="T15" fmla="*/ 48 h 264"/>
                    <a:gd name="T16" fmla="*/ 264 w 264"/>
                    <a:gd name="T17" fmla="*/ 21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264">
                      <a:moveTo>
                        <a:pt x="264" y="216"/>
                      </a:moveTo>
                      <a:cubicBezTo>
                        <a:pt x="264" y="242"/>
                        <a:pt x="242" y="264"/>
                        <a:pt x="216" y="264"/>
                      </a:cubicBezTo>
                      <a:cubicBezTo>
                        <a:pt x="48" y="264"/>
                        <a:pt x="48" y="264"/>
                        <a:pt x="48" y="264"/>
                      </a:cubicBezTo>
                      <a:cubicBezTo>
                        <a:pt x="22" y="264"/>
                        <a:pt x="0" y="242"/>
                        <a:pt x="0" y="216"/>
                      </a:cubicBezTo>
                      <a:cubicBezTo>
                        <a:pt x="0" y="48"/>
                        <a:pt x="0" y="48"/>
                        <a:pt x="0" y="48"/>
                      </a:cubicBezTo>
                      <a:cubicBezTo>
                        <a:pt x="0" y="22"/>
                        <a:pt x="22" y="0"/>
                        <a:pt x="48" y="0"/>
                      </a:cubicBezTo>
                      <a:cubicBezTo>
                        <a:pt x="216" y="0"/>
                        <a:pt x="216" y="0"/>
                        <a:pt x="216" y="0"/>
                      </a:cubicBezTo>
                      <a:cubicBezTo>
                        <a:pt x="242" y="0"/>
                        <a:pt x="264" y="22"/>
                        <a:pt x="264" y="48"/>
                      </a:cubicBezTo>
                      <a:lnTo>
                        <a:pt x="264" y="216"/>
                      </a:lnTo>
                      <a:close/>
                    </a:path>
                  </a:pathLst>
                </a:custGeom>
                <a:gradFill flip="none" rotWithShape="1">
                  <a:gsLst>
                    <a:gs pos="100000">
                      <a:schemeClr val="accent1"/>
                    </a:gs>
                    <a:gs pos="0">
                      <a:schemeClr val="accent2"/>
                    </a:gs>
                  </a:gsLst>
                  <a:lin ang="5400000" scaled="1"/>
                  <a:tileRect/>
                </a:gradFill>
                <a:ln w="28575" algn="ctr">
                  <a:noFill/>
                  <a:miter lim="800000"/>
                  <a:headEnd type="none" w="sm" len="sm"/>
                  <a:tailEnd type="none" w="sm" len="sm"/>
                </a:ln>
              </p:spPr>
              <p:txBody>
                <a:bodyPr lIns="91431" tIns="45716" rIns="91431" bIns="45716" rtlCol="0" anchor="ctr"/>
                <a:lstStyle/>
                <a:p>
                  <a:pPr algn="ctr"/>
                  <a:endParaRPr lang="en-US" sz="1400" kern="0">
                    <a:solidFill>
                      <a:srgbClr val="FFFFFF"/>
                    </a:solidFill>
                  </a:endParaRPr>
                </a:p>
              </p:txBody>
            </p:sp>
            <p:sp>
              <p:nvSpPr>
                <p:cNvPr id="232" name="Freeform 101"/>
                <p:cNvSpPr>
                  <a:spLocks/>
                </p:cNvSpPr>
                <p:nvPr/>
              </p:nvSpPr>
              <p:spPr bwMode="auto">
                <a:xfrm>
                  <a:off x="10645775" y="3489325"/>
                  <a:ext cx="782638" cy="784225"/>
                </a:xfrm>
                <a:custGeom>
                  <a:avLst/>
                  <a:gdLst>
                    <a:gd name="T0" fmla="*/ 209 w 209"/>
                    <a:gd name="T1" fmla="*/ 171 h 209"/>
                    <a:gd name="T2" fmla="*/ 171 w 209"/>
                    <a:gd name="T3" fmla="*/ 209 h 209"/>
                    <a:gd name="T4" fmla="*/ 38 w 209"/>
                    <a:gd name="T5" fmla="*/ 209 h 209"/>
                    <a:gd name="T6" fmla="*/ 0 w 209"/>
                    <a:gd name="T7" fmla="*/ 171 h 209"/>
                    <a:gd name="T8" fmla="*/ 0 w 209"/>
                    <a:gd name="T9" fmla="*/ 38 h 209"/>
                    <a:gd name="T10" fmla="*/ 38 w 209"/>
                    <a:gd name="T11" fmla="*/ 0 h 209"/>
                    <a:gd name="T12" fmla="*/ 171 w 209"/>
                    <a:gd name="T13" fmla="*/ 0 h 209"/>
                    <a:gd name="T14" fmla="*/ 209 w 209"/>
                    <a:gd name="T15" fmla="*/ 38 h 209"/>
                    <a:gd name="T16" fmla="*/ 209 w 209"/>
                    <a:gd name="T17" fmla="*/ 17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9" y="171"/>
                      </a:moveTo>
                      <a:cubicBezTo>
                        <a:pt x="209" y="192"/>
                        <a:pt x="192" y="209"/>
                        <a:pt x="171" y="209"/>
                      </a:cubicBezTo>
                      <a:cubicBezTo>
                        <a:pt x="38" y="209"/>
                        <a:pt x="38" y="209"/>
                        <a:pt x="38" y="209"/>
                      </a:cubicBezTo>
                      <a:cubicBezTo>
                        <a:pt x="17" y="209"/>
                        <a:pt x="0" y="192"/>
                        <a:pt x="0" y="171"/>
                      </a:cubicBezTo>
                      <a:cubicBezTo>
                        <a:pt x="0" y="38"/>
                        <a:pt x="0" y="38"/>
                        <a:pt x="0" y="38"/>
                      </a:cubicBezTo>
                      <a:cubicBezTo>
                        <a:pt x="0" y="17"/>
                        <a:pt x="17" y="0"/>
                        <a:pt x="38" y="0"/>
                      </a:cubicBezTo>
                      <a:cubicBezTo>
                        <a:pt x="171" y="0"/>
                        <a:pt x="171" y="0"/>
                        <a:pt x="171" y="0"/>
                      </a:cubicBezTo>
                      <a:cubicBezTo>
                        <a:pt x="192" y="0"/>
                        <a:pt x="209" y="17"/>
                        <a:pt x="209" y="38"/>
                      </a:cubicBezTo>
                      <a:lnTo>
                        <a:pt x="209"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33" name="Freeform 102"/>
                <p:cNvSpPr>
                  <a:spLocks/>
                </p:cNvSpPr>
                <p:nvPr/>
              </p:nvSpPr>
              <p:spPr bwMode="auto">
                <a:xfrm>
                  <a:off x="10671175" y="3152775"/>
                  <a:ext cx="1054100" cy="1022350"/>
                </a:xfrm>
                <a:custGeom>
                  <a:avLst/>
                  <a:gdLst>
                    <a:gd name="T0" fmla="*/ 252 w 281"/>
                    <a:gd name="T1" fmla="*/ 10 h 273"/>
                    <a:gd name="T2" fmla="*/ 202 w 281"/>
                    <a:gd name="T3" fmla="*/ 13 h 273"/>
                    <a:gd name="T4" fmla="*/ 103 w 281"/>
                    <a:gd name="T5" fmla="*/ 158 h 273"/>
                    <a:gd name="T6" fmla="*/ 76 w 281"/>
                    <a:gd name="T7" fmla="*/ 126 h 273"/>
                    <a:gd name="T8" fmla="*/ 18 w 281"/>
                    <a:gd name="T9" fmla="*/ 125 h 273"/>
                    <a:gd name="T10" fmla="*/ 15 w 281"/>
                    <a:gd name="T11" fmla="*/ 176 h 273"/>
                    <a:gd name="T12" fmla="*/ 70 w 281"/>
                    <a:gd name="T13" fmla="*/ 256 h 273"/>
                    <a:gd name="T14" fmla="*/ 85 w 281"/>
                    <a:gd name="T15" fmla="*/ 265 h 273"/>
                    <a:gd name="T16" fmla="*/ 131 w 281"/>
                    <a:gd name="T17" fmla="*/ 261 h 273"/>
                    <a:gd name="T18" fmla="*/ 273 w 281"/>
                    <a:gd name="T19" fmla="*/ 49 h 273"/>
                    <a:gd name="T20" fmla="*/ 252 w 281"/>
                    <a:gd name="T21" fmla="*/ 1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273">
                      <a:moveTo>
                        <a:pt x="252" y="10"/>
                      </a:moveTo>
                      <a:cubicBezTo>
                        <a:pt x="233" y="0"/>
                        <a:pt x="210" y="1"/>
                        <a:pt x="202" y="13"/>
                      </a:cubicBezTo>
                      <a:cubicBezTo>
                        <a:pt x="103" y="158"/>
                        <a:pt x="103" y="158"/>
                        <a:pt x="103" y="158"/>
                      </a:cubicBezTo>
                      <a:cubicBezTo>
                        <a:pt x="76" y="126"/>
                        <a:pt x="76" y="126"/>
                        <a:pt x="76" y="126"/>
                      </a:cubicBezTo>
                      <a:cubicBezTo>
                        <a:pt x="61" y="112"/>
                        <a:pt x="35" y="111"/>
                        <a:pt x="18" y="125"/>
                      </a:cubicBezTo>
                      <a:cubicBezTo>
                        <a:pt x="1" y="139"/>
                        <a:pt x="0" y="161"/>
                        <a:pt x="15" y="176"/>
                      </a:cubicBezTo>
                      <a:cubicBezTo>
                        <a:pt x="70" y="256"/>
                        <a:pt x="70" y="256"/>
                        <a:pt x="70" y="256"/>
                      </a:cubicBezTo>
                      <a:cubicBezTo>
                        <a:pt x="74" y="260"/>
                        <a:pt x="79" y="263"/>
                        <a:pt x="85" y="265"/>
                      </a:cubicBezTo>
                      <a:cubicBezTo>
                        <a:pt x="103" y="273"/>
                        <a:pt x="123" y="271"/>
                        <a:pt x="131" y="261"/>
                      </a:cubicBezTo>
                      <a:cubicBezTo>
                        <a:pt x="273" y="49"/>
                        <a:pt x="273" y="49"/>
                        <a:pt x="273" y="49"/>
                      </a:cubicBezTo>
                      <a:cubicBezTo>
                        <a:pt x="281" y="38"/>
                        <a:pt x="272" y="20"/>
                        <a:pt x="25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solidFill>
                      <a:srgbClr val="FFFFFF"/>
                    </a:solidFill>
                  </a:endParaRPr>
                </a:p>
              </p:txBody>
            </p:sp>
            <p:sp>
              <p:nvSpPr>
                <p:cNvPr id="234" name="Freeform 103"/>
                <p:cNvSpPr>
                  <a:spLocks/>
                </p:cNvSpPr>
                <p:nvPr/>
              </p:nvSpPr>
              <p:spPr bwMode="auto">
                <a:xfrm>
                  <a:off x="10734675" y="3208338"/>
                  <a:ext cx="915988" cy="908050"/>
                </a:xfrm>
                <a:custGeom>
                  <a:avLst/>
                  <a:gdLst>
                    <a:gd name="T0" fmla="*/ 225 w 244"/>
                    <a:gd name="T1" fmla="*/ 9 h 242"/>
                    <a:gd name="T2" fmla="*/ 192 w 244"/>
                    <a:gd name="T3" fmla="*/ 9 h 242"/>
                    <a:gd name="T4" fmla="*/ 85 w 244"/>
                    <a:gd name="T5" fmla="*/ 165 h 242"/>
                    <a:gd name="T6" fmla="*/ 52 w 244"/>
                    <a:gd name="T7" fmla="*/ 126 h 242"/>
                    <a:gd name="T8" fmla="*/ 13 w 244"/>
                    <a:gd name="T9" fmla="*/ 122 h 242"/>
                    <a:gd name="T10" fmla="*/ 9 w 244"/>
                    <a:gd name="T11" fmla="*/ 161 h 242"/>
                    <a:gd name="T12" fmla="*/ 65 w 244"/>
                    <a:gd name="T13" fmla="*/ 228 h 242"/>
                    <a:gd name="T14" fmla="*/ 74 w 244"/>
                    <a:gd name="T15" fmla="*/ 235 h 242"/>
                    <a:gd name="T16" fmla="*/ 106 w 244"/>
                    <a:gd name="T17" fmla="*/ 234 h 242"/>
                    <a:gd name="T18" fmla="*/ 238 w 244"/>
                    <a:gd name="T19" fmla="*/ 40 h 242"/>
                    <a:gd name="T20" fmla="*/ 225 w 244"/>
                    <a:gd name="T21" fmla="*/ 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42">
                      <a:moveTo>
                        <a:pt x="225" y="9"/>
                      </a:moveTo>
                      <a:cubicBezTo>
                        <a:pt x="213" y="0"/>
                        <a:pt x="198" y="0"/>
                        <a:pt x="192" y="9"/>
                      </a:cubicBezTo>
                      <a:cubicBezTo>
                        <a:pt x="85" y="165"/>
                        <a:pt x="85" y="165"/>
                        <a:pt x="85" y="165"/>
                      </a:cubicBezTo>
                      <a:cubicBezTo>
                        <a:pt x="52" y="126"/>
                        <a:pt x="52" y="126"/>
                        <a:pt x="52" y="126"/>
                      </a:cubicBezTo>
                      <a:cubicBezTo>
                        <a:pt x="43" y="114"/>
                        <a:pt x="25" y="112"/>
                        <a:pt x="13" y="122"/>
                      </a:cubicBezTo>
                      <a:cubicBezTo>
                        <a:pt x="1" y="132"/>
                        <a:pt x="0" y="150"/>
                        <a:pt x="9" y="161"/>
                      </a:cubicBezTo>
                      <a:cubicBezTo>
                        <a:pt x="65" y="228"/>
                        <a:pt x="65" y="228"/>
                        <a:pt x="65" y="228"/>
                      </a:cubicBezTo>
                      <a:cubicBezTo>
                        <a:pt x="67" y="231"/>
                        <a:pt x="71" y="233"/>
                        <a:pt x="74" y="235"/>
                      </a:cubicBezTo>
                      <a:cubicBezTo>
                        <a:pt x="86" y="242"/>
                        <a:pt x="100" y="242"/>
                        <a:pt x="106" y="234"/>
                      </a:cubicBezTo>
                      <a:cubicBezTo>
                        <a:pt x="238" y="40"/>
                        <a:pt x="238" y="40"/>
                        <a:pt x="238" y="40"/>
                      </a:cubicBezTo>
                      <a:cubicBezTo>
                        <a:pt x="244" y="32"/>
                        <a:pt x="238" y="17"/>
                        <a:pt x="225" y="9"/>
                      </a:cubicBezTo>
                      <a:close/>
                    </a:path>
                  </a:pathLst>
                </a:custGeom>
                <a:gradFill flip="none" rotWithShape="1">
                  <a:gsLst>
                    <a:gs pos="5000">
                      <a:srgbClr val="FDD900"/>
                    </a:gs>
                    <a:gs pos="95000">
                      <a:srgbClr val="F27422"/>
                    </a:gs>
                  </a:gsLst>
                  <a:lin ang="5400000" scaled="1"/>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400" b="1">
                    <a:solidFill>
                      <a:srgbClr val="FFFFFF"/>
                    </a:solidFill>
                    <a:latin typeface="Neo Sans Intel" pitchFamily="34" charset="0"/>
                    <a:cs typeface="Arial" pitchFamily="34" charset="0"/>
                  </a:endParaRPr>
                </a:p>
              </p:txBody>
            </p:sp>
          </p:grpSp>
        </p:grpSp>
      </p:grpSp>
      <p:grpSp>
        <p:nvGrpSpPr>
          <p:cNvPr id="24" name="Group 23"/>
          <p:cNvGrpSpPr/>
          <p:nvPr/>
        </p:nvGrpSpPr>
        <p:grpSpPr>
          <a:xfrm>
            <a:off x="6206003" y="591124"/>
            <a:ext cx="2652695" cy="1696835"/>
            <a:chOff x="3266575" y="3699335"/>
            <a:chExt cx="2652695" cy="2262446"/>
          </a:xfrm>
        </p:grpSpPr>
        <p:sp>
          <p:nvSpPr>
            <p:cNvPr id="209" name="Rounded Rectangle 208"/>
            <p:cNvSpPr/>
            <p:nvPr/>
          </p:nvSpPr>
          <p:spPr bwMode="auto">
            <a:xfrm>
              <a:off x="3266575" y="4080385"/>
              <a:ext cx="2516059" cy="1861834"/>
            </a:xfrm>
            <a:prstGeom prst="roundRect">
              <a:avLst>
                <a:gd name="adj" fmla="val 2728"/>
              </a:avLst>
            </a:prstGeom>
            <a:solidFill>
              <a:srgbClr val="0070C0">
                <a:alpha val="32000"/>
              </a:srgb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1400" kern="0" dirty="0" smtClean="0">
                <a:solidFill>
                  <a:srgbClr val="FFFFFF"/>
                </a:solidFill>
              </a:endParaRPr>
            </a:p>
          </p:txBody>
        </p:sp>
        <p:sp>
          <p:nvSpPr>
            <p:cNvPr id="260" name="Rounded Rectangle 259"/>
            <p:cNvSpPr>
              <a:spLocks noChangeArrowheads="1"/>
            </p:cNvSpPr>
            <p:nvPr/>
          </p:nvSpPr>
          <p:spPr bwMode="auto">
            <a:xfrm>
              <a:off x="3387560" y="4661292"/>
              <a:ext cx="2274089" cy="1300489"/>
            </a:xfrm>
            <a:prstGeom prst="roundRect">
              <a:avLst>
                <a:gd name="adj" fmla="val 6046"/>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spcBef>
                  <a:spcPts val="900"/>
                </a:spcBef>
                <a:spcAft>
                  <a:spcPts val="600"/>
                </a:spcAft>
                <a:buClr>
                  <a:srgbClr val="000000"/>
                </a:buClr>
                <a:defRPr/>
              </a:pPr>
              <a:r>
                <a:rPr lang="en-US" sz="1200" dirty="0" smtClean="0">
                  <a:solidFill>
                    <a:srgbClr val="FFFFFF"/>
                  </a:solidFill>
                </a:rPr>
                <a:t>Structure</a:t>
              </a:r>
            </a:p>
            <a:p>
              <a:pPr algn="ctr">
                <a:lnSpc>
                  <a:spcPct val="90000"/>
                </a:lnSpc>
                <a:spcBef>
                  <a:spcPts val="900"/>
                </a:spcBef>
                <a:spcAft>
                  <a:spcPts val="600"/>
                </a:spcAft>
                <a:buClr>
                  <a:srgbClr val="000000"/>
                </a:buClr>
                <a:defRPr/>
              </a:pPr>
              <a:r>
                <a:rPr lang="en-US" sz="1200" dirty="0" smtClean="0">
                  <a:solidFill>
                    <a:srgbClr val="FFFFFF"/>
                  </a:solidFill>
                </a:rPr>
                <a:t>New roles</a:t>
              </a:r>
            </a:p>
            <a:p>
              <a:pPr algn="ctr">
                <a:lnSpc>
                  <a:spcPct val="90000"/>
                </a:lnSpc>
                <a:spcBef>
                  <a:spcPts val="900"/>
                </a:spcBef>
                <a:spcAft>
                  <a:spcPts val="600"/>
                </a:spcAft>
                <a:buClr>
                  <a:srgbClr val="000000"/>
                </a:buClr>
                <a:defRPr/>
              </a:pPr>
              <a:r>
                <a:rPr lang="en-US" sz="1200" dirty="0" smtClean="0">
                  <a:solidFill>
                    <a:srgbClr val="FFFFFF"/>
                  </a:solidFill>
                </a:rPr>
                <a:t>Skills development</a:t>
              </a:r>
              <a:endParaRPr lang="en-US" sz="1200" dirty="0">
                <a:solidFill>
                  <a:srgbClr val="FFFFFF"/>
                </a:solidFill>
              </a:endParaRPr>
            </a:p>
          </p:txBody>
        </p:sp>
        <p:sp>
          <p:nvSpPr>
            <p:cNvPr id="261" name="Rounded Rectangle 260"/>
            <p:cNvSpPr>
              <a:spLocks noChangeArrowheads="1"/>
            </p:cNvSpPr>
            <p:nvPr/>
          </p:nvSpPr>
          <p:spPr bwMode="auto">
            <a:xfrm>
              <a:off x="3292078" y="4101700"/>
              <a:ext cx="2490556" cy="544617"/>
            </a:xfrm>
            <a:prstGeom prst="roundRect">
              <a:avLst>
                <a:gd name="adj" fmla="val 6046"/>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buClr>
                  <a:srgbClr val="000000"/>
                </a:buClr>
                <a:defRPr/>
              </a:pPr>
              <a:r>
                <a:rPr lang="en-US" sz="1200" b="1" dirty="0" smtClean="0">
                  <a:solidFill>
                    <a:srgbClr val="FFFFFF"/>
                  </a:solidFill>
                </a:rPr>
                <a:t>Cultural/</a:t>
              </a:r>
            </a:p>
            <a:p>
              <a:pPr algn="ctr">
                <a:lnSpc>
                  <a:spcPct val="90000"/>
                </a:lnSpc>
                <a:buClr>
                  <a:srgbClr val="000000"/>
                </a:buClr>
                <a:defRPr/>
              </a:pPr>
              <a:r>
                <a:rPr lang="en-US" sz="1200" b="1" dirty="0" smtClean="0">
                  <a:solidFill>
                    <a:srgbClr val="FFFFFF"/>
                  </a:solidFill>
                </a:rPr>
                <a:t>Organizational</a:t>
              </a:r>
              <a:endParaRPr lang="en-US" sz="1200" b="1" dirty="0">
                <a:solidFill>
                  <a:srgbClr val="FFFFFF"/>
                </a:solidFill>
              </a:endParaRPr>
            </a:p>
          </p:txBody>
        </p:sp>
        <p:cxnSp>
          <p:nvCxnSpPr>
            <p:cNvPr id="262" name="Straight Connector 261"/>
            <p:cNvCxnSpPr/>
            <p:nvPr/>
          </p:nvCxnSpPr>
          <p:spPr>
            <a:xfrm>
              <a:off x="3406995" y="5011524"/>
              <a:ext cx="227152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a:off x="3406995" y="5522836"/>
              <a:ext cx="227152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pic>
          <p:nvPicPr>
            <p:cNvPr id="281" name="Picture 280" descr="C:\Documents and Settings\tcramer\My Documents\My Dropbox\Intel\ppt png resource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78977" y="3834163"/>
              <a:ext cx="481511" cy="574456"/>
            </a:xfrm>
            <a:prstGeom prst="rect">
              <a:avLst/>
            </a:prstGeom>
            <a:noFill/>
            <a:ln w="9525">
              <a:noFill/>
              <a:miter lim="800000"/>
              <a:headEnd/>
              <a:tailEnd/>
            </a:ln>
          </p:spPr>
        </p:pic>
        <p:pic>
          <p:nvPicPr>
            <p:cNvPr id="282" name="Picture 281" descr="C:\Documents and Settings\tcramer\My Documents\My Dropbox\Intel\ppt png resource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7759" y="3699335"/>
              <a:ext cx="481511" cy="574456"/>
            </a:xfrm>
            <a:prstGeom prst="rect">
              <a:avLst/>
            </a:prstGeom>
            <a:noFill/>
            <a:ln w="9525">
              <a:noFill/>
              <a:miter lim="800000"/>
              <a:headEnd/>
              <a:tailEnd/>
            </a:ln>
          </p:spPr>
        </p:pic>
        <p:pic>
          <p:nvPicPr>
            <p:cNvPr id="283" name="Picture 282" descr="C:\Documents and Settings\tcramer\My Documents\My Dropbox\Intel\ppt png resource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97792" y="4027872"/>
              <a:ext cx="481511" cy="574456"/>
            </a:xfrm>
            <a:prstGeom prst="rect">
              <a:avLst/>
            </a:prstGeom>
            <a:noFill/>
            <a:ln w="9525">
              <a:noFill/>
              <a:miter lim="800000"/>
              <a:headEnd/>
              <a:tailEnd/>
            </a:ln>
          </p:spPr>
        </p:pic>
      </p:grpSp>
      <p:sp>
        <p:nvSpPr>
          <p:cNvPr id="93" name="Rectangle 6"/>
          <p:cNvSpPr>
            <a:spLocks noChangeArrowheads="1"/>
          </p:cNvSpPr>
          <p:nvPr/>
        </p:nvSpPr>
        <p:spPr bwMode="auto">
          <a:xfrm>
            <a:off x="2778277" y="2492071"/>
            <a:ext cx="3645618" cy="305518"/>
          </a:xfrm>
          <a:prstGeom prst="roundRect">
            <a:avLst>
              <a:gd name="adj" fmla="val 11125"/>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buClr>
                <a:srgbClr val="000000"/>
              </a:buClr>
              <a:defRPr/>
            </a:pPr>
            <a:r>
              <a:rPr lang="en-US" sz="1600" b="1" dirty="0" smtClean="0">
                <a:solidFill>
                  <a:srgbClr val="002060"/>
                </a:solidFill>
              </a:rPr>
              <a:t>Scaling the Infrastructure</a:t>
            </a:r>
            <a:endParaRPr lang="en-US" sz="1600" b="1" dirty="0">
              <a:solidFill>
                <a:srgbClr val="002060"/>
              </a:solidFill>
            </a:endParaRPr>
          </a:p>
        </p:txBody>
      </p:sp>
      <p:sp>
        <p:nvSpPr>
          <p:cNvPr id="159" name="Rounded Rectangle 158"/>
          <p:cNvSpPr/>
          <p:nvPr/>
        </p:nvSpPr>
        <p:spPr bwMode="auto">
          <a:xfrm>
            <a:off x="3194277" y="880726"/>
            <a:ext cx="2516059" cy="1396376"/>
          </a:xfrm>
          <a:prstGeom prst="roundRect">
            <a:avLst>
              <a:gd name="adj" fmla="val 2728"/>
            </a:avLst>
          </a:prstGeom>
          <a:solidFill>
            <a:srgbClr val="0070C0">
              <a:alpha val="32000"/>
            </a:srgb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1400" kern="0" dirty="0" smtClean="0">
              <a:solidFill>
                <a:srgbClr val="FFFFFF"/>
              </a:solidFill>
            </a:endParaRPr>
          </a:p>
        </p:txBody>
      </p:sp>
      <p:sp>
        <p:nvSpPr>
          <p:cNvPr id="160" name="Rectangle 6"/>
          <p:cNvSpPr>
            <a:spLocks noChangeArrowheads="1"/>
          </p:cNvSpPr>
          <p:nvPr/>
        </p:nvSpPr>
        <p:spPr bwMode="auto">
          <a:xfrm>
            <a:off x="3170945" y="1306246"/>
            <a:ext cx="2525535" cy="1012035"/>
          </a:xfrm>
          <a:prstGeom prst="roundRect">
            <a:avLst>
              <a:gd name="adj" fmla="val 11125"/>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spcBef>
                <a:spcPts val="900"/>
              </a:spcBef>
              <a:spcAft>
                <a:spcPts val="600"/>
              </a:spcAft>
              <a:buClr>
                <a:srgbClr val="000000"/>
              </a:buClr>
              <a:defRPr/>
            </a:pPr>
            <a:r>
              <a:rPr lang="en-US" sz="1200" dirty="0" smtClean="0">
                <a:solidFill>
                  <a:srgbClr val="FFFFFF"/>
                </a:solidFill>
              </a:rPr>
              <a:t>Security</a:t>
            </a:r>
            <a:endParaRPr lang="en-US" sz="1200" dirty="0">
              <a:solidFill>
                <a:srgbClr val="FFFFFF"/>
              </a:solidFill>
            </a:endParaRPr>
          </a:p>
          <a:p>
            <a:pPr algn="ctr">
              <a:lnSpc>
                <a:spcPct val="90000"/>
              </a:lnSpc>
              <a:spcBef>
                <a:spcPts val="900"/>
              </a:spcBef>
              <a:spcAft>
                <a:spcPts val="600"/>
              </a:spcAft>
              <a:buClr>
                <a:srgbClr val="000000"/>
              </a:buClr>
              <a:defRPr/>
            </a:pPr>
            <a:r>
              <a:rPr lang="en-US" sz="1200" dirty="0" smtClean="0">
                <a:solidFill>
                  <a:srgbClr val="FFFFFF"/>
                </a:solidFill>
              </a:rPr>
              <a:t>Scale &amp; Automation</a:t>
            </a:r>
            <a:endParaRPr lang="en-US" sz="1200" dirty="0">
              <a:solidFill>
                <a:srgbClr val="FFFFFF"/>
              </a:solidFill>
            </a:endParaRPr>
          </a:p>
          <a:p>
            <a:pPr algn="ctr">
              <a:lnSpc>
                <a:spcPct val="90000"/>
              </a:lnSpc>
              <a:spcBef>
                <a:spcPts val="900"/>
              </a:spcBef>
              <a:spcAft>
                <a:spcPts val="600"/>
              </a:spcAft>
              <a:buClr>
                <a:srgbClr val="000000"/>
              </a:buClr>
              <a:defRPr/>
            </a:pPr>
            <a:r>
              <a:rPr lang="en-US" sz="1200" dirty="0" smtClean="0">
                <a:solidFill>
                  <a:srgbClr val="FFFFFF"/>
                </a:solidFill>
              </a:rPr>
              <a:t>Standards</a:t>
            </a:r>
            <a:endParaRPr lang="en-US" sz="1200" dirty="0">
              <a:solidFill>
                <a:srgbClr val="FFFFFF"/>
              </a:solidFill>
            </a:endParaRPr>
          </a:p>
        </p:txBody>
      </p:sp>
      <p:sp>
        <p:nvSpPr>
          <p:cNvPr id="161" name="Rectangle 6"/>
          <p:cNvSpPr>
            <a:spLocks noChangeArrowheads="1"/>
          </p:cNvSpPr>
          <p:nvPr/>
        </p:nvSpPr>
        <p:spPr bwMode="auto">
          <a:xfrm>
            <a:off x="3194279" y="1061443"/>
            <a:ext cx="2518590" cy="246368"/>
          </a:xfrm>
          <a:prstGeom prst="roundRect">
            <a:avLst>
              <a:gd name="adj" fmla="val 11125"/>
            </a:avLst>
          </a:prstGeom>
          <a:noFill/>
          <a:ln w="76200" cap="flat" cmpd="sng" algn="ctr">
            <a:noFill/>
            <a:prstDash val="solid"/>
            <a:round/>
            <a:headEnd type="none" w="med" len="med"/>
            <a:tailEnd type="none" w="med" len="med"/>
          </a:ln>
          <a:effectLst/>
        </p:spPr>
        <p:txBody>
          <a:bodyPr wrap="square" lIns="63854" tIns="32001" rIns="63854" bIns="31922">
            <a:spAutoFit/>
          </a:bodyPr>
          <a:lstStyle/>
          <a:p>
            <a:pPr algn="ctr">
              <a:lnSpc>
                <a:spcPct val="90000"/>
              </a:lnSpc>
              <a:buClr>
                <a:srgbClr val="000000"/>
              </a:buClr>
              <a:defRPr/>
            </a:pPr>
            <a:r>
              <a:rPr lang="en-US" sz="1200" b="1" dirty="0" smtClean="0">
                <a:solidFill>
                  <a:srgbClr val="FFFFFF"/>
                </a:solidFill>
              </a:rPr>
              <a:t>Technology Maturity</a:t>
            </a:r>
            <a:endParaRPr lang="en-US" sz="1200" b="1" dirty="0">
              <a:solidFill>
                <a:srgbClr val="FFFFFF"/>
              </a:solidFill>
            </a:endParaRPr>
          </a:p>
        </p:txBody>
      </p:sp>
      <p:grpSp>
        <p:nvGrpSpPr>
          <p:cNvPr id="162" name="Group 161"/>
          <p:cNvGrpSpPr/>
          <p:nvPr/>
        </p:nvGrpSpPr>
        <p:grpSpPr>
          <a:xfrm>
            <a:off x="3344350" y="654892"/>
            <a:ext cx="1336976" cy="295748"/>
            <a:chOff x="449942" y="3062515"/>
            <a:chExt cx="2481942" cy="899886"/>
          </a:xfrm>
        </p:grpSpPr>
        <p:sp>
          <p:nvSpPr>
            <p:cNvPr id="191" name="Rounded Rectangle 190"/>
            <p:cNvSpPr/>
            <p:nvPr/>
          </p:nvSpPr>
          <p:spPr>
            <a:xfrm>
              <a:off x="449942" y="3062515"/>
              <a:ext cx="2481942" cy="899886"/>
            </a:xfrm>
            <a:prstGeom prst="roundRect">
              <a:avLst>
                <a:gd name="adj" fmla="val 2666"/>
              </a:avLst>
            </a:prstGeom>
            <a:noFill/>
            <a:ln w="3175" cap="flat" cmpd="sng" algn="ctr">
              <a:noFill/>
              <a:prstDash val="solid"/>
              <a:round/>
              <a:headEnd type="none" w="sm" len="sm"/>
              <a:tailEnd type="none" w="sm" len="sm"/>
            </a:ln>
            <a:effectLst>
              <a:outerShdw blurRad="50800" dist="25400" dir="3000000" algn="tl" rotWithShape="0">
                <a:prstClr val="black">
                  <a:alpha val="75000"/>
                </a:prstClr>
              </a:outerShdw>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a:solidFill>
                  <a:srgbClr val="FFFFFF"/>
                </a:solidFill>
                <a:latin typeface="Neo Sans Intel" pitchFamily="34" charset="0"/>
                <a:cs typeface="Arial" pitchFamily="34" charset="0"/>
              </a:endParaRPr>
            </a:p>
          </p:txBody>
        </p:sp>
        <p:grpSp>
          <p:nvGrpSpPr>
            <p:cNvPr id="192" name="Group 191"/>
            <p:cNvGrpSpPr/>
            <p:nvPr/>
          </p:nvGrpSpPr>
          <p:grpSpPr>
            <a:xfrm>
              <a:off x="595084" y="3099426"/>
              <a:ext cx="2202723" cy="801729"/>
              <a:chOff x="1439876" y="4557486"/>
              <a:chExt cx="3651190" cy="1328930"/>
            </a:xfrm>
          </p:grpSpPr>
          <p:pic>
            <p:nvPicPr>
              <p:cNvPr id="193" name="Picture 192" descr="icon_Desktop.gif"/>
              <p:cNvPicPr>
                <a:picLocks noChangeAspect="1"/>
              </p:cNvPicPr>
              <p:nvPr/>
            </p:nvPicPr>
            <p:blipFill>
              <a:blip r:embed="rId4"/>
              <a:stretch>
                <a:fillRect/>
              </a:stretch>
            </p:blipFill>
            <p:spPr>
              <a:xfrm>
                <a:off x="1439876" y="4901361"/>
                <a:ext cx="1038073" cy="889840"/>
              </a:xfrm>
              <a:prstGeom prst="rect">
                <a:avLst/>
              </a:prstGeom>
            </p:spPr>
          </p:pic>
          <p:grpSp>
            <p:nvGrpSpPr>
              <p:cNvPr id="194" name="Group 193"/>
              <p:cNvGrpSpPr/>
              <p:nvPr/>
            </p:nvGrpSpPr>
            <p:grpSpPr>
              <a:xfrm>
                <a:off x="2526047" y="4557486"/>
                <a:ext cx="2565019" cy="1328930"/>
                <a:chOff x="1350390" y="4874204"/>
                <a:chExt cx="889155" cy="460669"/>
              </a:xfrm>
            </p:grpSpPr>
            <p:pic>
              <p:nvPicPr>
                <p:cNvPr id="195" name="Picture 194" descr="icon_Desktop.gif"/>
                <p:cNvPicPr>
                  <a:picLocks noChangeAspect="1"/>
                </p:cNvPicPr>
                <p:nvPr/>
              </p:nvPicPr>
              <p:blipFill>
                <a:blip r:embed="rId5"/>
                <a:stretch>
                  <a:fillRect/>
                </a:stretch>
              </p:blipFill>
              <p:spPr>
                <a:xfrm>
                  <a:off x="1350390" y="4922847"/>
                  <a:ext cx="220370" cy="358388"/>
                </a:xfrm>
                <a:prstGeom prst="rect">
                  <a:avLst/>
                </a:prstGeom>
              </p:spPr>
            </p:pic>
            <p:pic>
              <p:nvPicPr>
                <p:cNvPr id="196" name="Picture 195" descr="icon_Desktop.gif"/>
                <p:cNvPicPr>
                  <a:picLocks noChangeAspect="1"/>
                </p:cNvPicPr>
                <p:nvPr/>
              </p:nvPicPr>
              <p:blipFill>
                <a:blip r:embed="rId6"/>
                <a:stretch>
                  <a:fillRect/>
                </a:stretch>
              </p:blipFill>
              <p:spPr>
                <a:xfrm>
                  <a:off x="1638601" y="4874204"/>
                  <a:ext cx="335484" cy="368588"/>
                </a:xfrm>
                <a:prstGeom prst="rect">
                  <a:avLst/>
                </a:prstGeom>
              </p:spPr>
            </p:pic>
            <p:pic>
              <p:nvPicPr>
                <p:cNvPr id="197" name="Picture 196" descr="icon_Desktop.gif"/>
                <p:cNvPicPr>
                  <a:picLocks noChangeAspect="1"/>
                </p:cNvPicPr>
                <p:nvPr/>
              </p:nvPicPr>
              <p:blipFill>
                <a:blip r:embed="rId7"/>
                <a:stretch>
                  <a:fillRect/>
                </a:stretch>
              </p:blipFill>
              <p:spPr>
                <a:xfrm>
                  <a:off x="1817260" y="5077936"/>
                  <a:ext cx="422285" cy="256937"/>
                </a:xfrm>
                <a:prstGeom prst="rect">
                  <a:avLst/>
                </a:prstGeom>
              </p:spPr>
            </p:pic>
          </p:grpSp>
        </p:grpSp>
      </p:grpSp>
      <p:cxnSp>
        <p:nvCxnSpPr>
          <p:cNvPr id="163" name="Straight Connector 162"/>
          <p:cNvCxnSpPr/>
          <p:nvPr/>
        </p:nvCxnSpPr>
        <p:spPr>
          <a:xfrm>
            <a:off x="3355689" y="1579080"/>
            <a:ext cx="227152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3355689" y="1955249"/>
            <a:ext cx="227152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97" name="Group 96"/>
          <p:cNvGrpSpPr/>
          <p:nvPr/>
        </p:nvGrpSpPr>
        <p:grpSpPr>
          <a:xfrm>
            <a:off x="4540009" y="533849"/>
            <a:ext cx="282634" cy="334046"/>
            <a:chOff x="8070032" y="578358"/>
            <a:chExt cx="282634" cy="445395"/>
          </a:xfrm>
        </p:grpSpPr>
        <p:sp>
          <p:nvSpPr>
            <p:cNvPr id="105" name="Rounded Rectangle 157"/>
            <p:cNvSpPr/>
            <p:nvPr/>
          </p:nvSpPr>
          <p:spPr bwMode="auto">
            <a:xfrm>
              <a:off x="8070032" y="578358"/>
              <a:ext cx="282380" cy="445395"/>
            </a:xfrm>
            <a:custGeom>
              <a:avLst/>
              <a:gdLst/>
              <a:ahLst/>
              <a:cxnLst/>
              <a:rect l="l" t="t" r="r" b="b"/>
              <a:pathLst>
                <a:path w="614244" h="913064">
                  <a:moveTo>
                    <a:pt x="310599" y="79680"/>
                  </a:moveTo>
                  <a:cubicBezTo>
                    <a:pt x="233076" y="79680"/>
                    <a:pt x="170232" y="142524"/>
                    <a:pt x="170232" y="220047"/>
                  </a:cubicBezTo>
                  <a:lnTo>
                    <a:pt x="170232" y="404194"/>
                  </a:lnTo>
                  <a:lnTo>
                    <a:pt x="171094" y="408461"/>
                  </a:lnTo>
                  <a:lnTo>
                    <a:pt x="450105" y="408461"/>
                  </a:lnTo>
                  <a:cubicBezTo>
                    <a:pt x="450945" y="407060"/>
                    <a:pt x="450966" y="405629"/>
                    <a:pt x="450966" y="404194"/>
                  </a:cubicBezTo>
                  <a:lnTo>
                    <a:pt x="450966" y="220047"/>
                  </a:lnTo>
                  <a:cubicBezTo>
                    <a:pt x="450966" y="142524"/>
                    <a:pt x="388122" y="79680"/>
                    <a:pt x="310599" y="79680"/>
                  </a:cubicBezTo>
                  <a:close/>
                  <a:moveTo>
                    <a:pt x="309402" y="0"/>
                  </a:moveTo>
                  <a:cubicBezTo>
                    <a:pt x="431774" y="0"/>
                    <a:pt x="530976" y="99202"/>
                    <a:pt x="530976" y="221574"/>
                  </a:cubicBezTo>
                  <a:lnTo>
                    <a:pt x="530976" y="408461"/>
                  </a:lnTo>
                  <a:lnTo>
                    <a:pt x="538685" y="408461"/>
                  </a:lnTo>
                  <a:cubicBezTo>
                    <a:pt x="580415" y="408461"/>
                    <a:pt x="614244" y="442290"/>
                    <a:pt x="614244" y="484020"/>
                  </a:cubicBezTo>
                  <a:lnTo>
                    <a:pt x="614244" y="837505"/>
                  </a:lnTo>
                  <a:cubicBezTo>
                    <a:pt x="614244" y="879235"/>
                    <a:pt x="580415" y="913064"/>
                    <a:pt x="538685" y="913064"/>
                  </a:cubicBezTo>
                  <a:lnTo>
                    <a:pt x="75559" y="913064"/>
                  </a:lnTo>
                  <a:cubicBezTo>
                    <a:pt x="33829" y="913064"/>
                    <a:pt x="0" y="879235"/>
                    <a:pt x="0" y="837505"/>
                  </a:cubicBezTo>
                  <a:lnTo>
                    <a:pt x="0" y="484020"/>
                  </a:lnTo>
                  <a:cubicBezTo>
                    <a:pt x="0" y="442290"/>
                    <a:pt x="33829" y="408461"/>
                    <a:pt x="75559" y="408461"/>
                  </a:cubicBezTo>
                  <a:lnTo>
                    <a:pt x="87828" y="408461"/>
                  </a:lnTo>
                  <a:lnTo>
                    <a:pt x="87828" y="221574"/>
                  </a:lnTo>
                  <a:cubicBezTo>
                    <a:pt x="87828" y="99202"/>
                    <a:pt x="187030" y="0"/>
                    <a:pt x="309402" y="0"/>
                  </a:cubicBezTo>
                  <a:close/>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1600" b="1" dirty="0">
                <a:solidFill>
                  <a:srgbClr val="FFFFFF"/>
                </a:solidFill>
                <a:cs typeface="Verdana" pitchFamily="34" charset="0"/>
              </a:endParaRPr>
            </a:p>
          </p:txBody>
        </p:sp>
        <p:sp>
          <p:nvSpPr>
            <p:cNvPr id="106" name="Rectangle 105"/>
            <p:cNvSpPr/>
            <p:nvPr/>
          </p:nvSpPr>
          <p:spPr bwMode="auto">
            <a:xfrm>
              <a:off x="8070669" y="850910"/>
              <a:ext cx="281997" cy="22302"/>
            </a:xfrm>
            <a:prstGeom prst="rect">
              <a:avLst/>
            </a:prstGeom>
            <a:solidFill>
              <a:schemeClr val="bg1"/>
            </a:solid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1600" kern="0" dirty="0">
                <a:solidFill>
                  <a:srgbClr val="FFFFFF"/>
                </a:solidFill>
                <a:cs typeface="Verdana" pitchFamily="34" charset="0"/>
              </a:endParaRPr>
            </a:p>
          </p:txBody>
        </p:sp>
        <p:sp>
          <p:nvSpPr>
            <p:cNvPr id="110" name="Rectangle 109"/>
            <p:cNvSpPr/>
            <p:nvPr/>
          </p:nvSpPr>
          <p:spPr bwMode="auto">
            <a:xfrm>
              <a:off x="8070669" y="930827"/>
              <a:ext cx="281997" cy="22302"/>
            </a:xfrm>
            <a:prstGeom prst="rect">
              <a:avLst/>
            </a:prstGeom>
            <a:solidFill>
              <a:schemeClr val="bg1"/>
            </a:solid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1600" kern="0" dirty="0">
                <a:solidFill>
                  <a:srgbClr val="FFFFFF"/>
                </a:solidFill>
                <a:cs typeface="Verdana" pitchFamily="34" charset="0"/>
              </a:endParaRPr>
            </a:p>
          </p:txBody>
        </p:sp>
      </p:grpSp>
      <p:sp>
        <p:nvSpPr>
          <p:cNvPr id="91" name="Rounded Rectangle 90"/>
          <p:cNvSpPr/>
          <p:nvPr/>
        </p:nvSpPr>
        <p:spPr bwMode="auto">
          <a:xfrm>
            <a:off x="262219" y="2791650"/>
            <a:ext cx="8414835" cy="1928858"/>
          </a:xfrm>
          <a:prstGeom prst="roundRect">
            <a:avLst>
              <a:gd name="adj" fmla="val 2728"/>
            </a:avLst>
          </a:prstGeom>
          <a:solidFill>
            <a:srgbClr val="0070C0">
              <a:alpha val="32000"/>
            </a:srgbClr>
          </a:solidFill>
          <a:ln w="19050" algn="ctr">
            <a:solidFill>
              <a:schemeClr val="tx2">
                <a:lumMod val="40000"/>
                <a:lumOff val="60000"/>
              </a:schemeClr>
            </a:solid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1400" kern="0" dirty="0" smtClean="0">
              <a:solidFill>
                <a:srgbClr val="FFFFFF"/>
              </a:solidFill>
            </a:endParaRPr>
          </a:p>
        </p:txBody>
      </p:sp>
      <p:sp>
        <p:nvSpPr>
          <p:cNvPr id="148" name="TextBox 147"/>
          <p:cNvSpPr txBox="1"/>
          <p:nvPr/>
        </p:nvSpPr>
        <p:spPr>
          <a:xfrm>
            <a:off x="263666" y="4250017"/>
            <a:ext cx="3204586" cy="461665"/>
          </a:xfrm>
          <a:prstGeom prst="rect">
            <a:avLst/>
          </a:prstGeom>
          <a:noFill/>
        </p:spPr>
        <p:txBody>
          <a:bodyPr wrap="square" rtlCol="0">
            <a:spAutoFit/>
          </a:bodyPr>
          <a:lstStyle/>
          <a:p>
            <a:r>
              <a:rPr lang="en-US" sz="1200" dirty="0" smtClean="0">
                <a:solidFill>
                  <a:srgbClr val="FFFFFF"/>
                </a:solidFill>
              </a:rPr>
              <a:t>Unpredictable </a:t>
            </a:r>
            <a:r>
              <a:rPr lang="en-US" sz="1200" dirty="0">
                <a:solidFill>
                  <a:srgbClr val="FFFFFF"/>
                </a:solidFill>
              </a:rPr>
              <a:t>demand</a:t>
            </a:r>
          </a:p>
          <a:p>
            <a:r>
              <a:rPr lang="en-US" sz="1200" dirty="0" smtClean="0">
                <a:solidFill>
                  <a:srgbClr val="FFFFFF"/>
                </a:solidFill>
              </a:rPr>
              <a:t>Space/power constrained</a:t>
            </a:r>
          </a:p>
        </p:txBody>
      </p:sp>
      <p:sp>
        <p:nvSpPr>
          <p:cNvPr id="149" name="Rectangle 148"/>
          <p:cNvSpPr/>
          <p:nvPr/>
        </p:nvSpPr>
        <p:spPr>
          <a:xfrm>
            <a:off x="3151648" y="4250017"/>
            <a:ext cx="2912679" cy="461665"/>
          </a:xfrm>
          <a:prstGeom prst="rect">
            <a:avLst/>
          </a:prstGeom>
        </p:spPr>
        <p:txBody>
          <a:bodyPr wrap="square">
            <a:spAutoFit/>
          </a:bodyPr>
          <a:lstStyle/>
          <a:p>
            <a:r>
              <a:rPr lang="en-US" sz="1200" dirty="0" smtClean="0">
                <a:solidFill>
                  <a:srgbClr val="FFFFFF"/>
                </a:solidFill>
              </a:rPr>
              <a:t>Massive data growth</a:t>
            </a:r>
          </a:p>
          <a:p>
            <a:r>
              <a:rPr lang="en-US" sz="1200" dirty="0" smtClean="0">
                <a:solidFill>
                  <a:srgbClr val="FFFFFF"/>
                </a:solidFill>
              </a:rPr>
              <a:t>Inflexible, hard to scale</a:t>
            </a:r>
            <a:endParaRPr lang="en-US" sz="1200" dirty="0">
              <a:solidFill>
                <a:srgbClr val="FFFFFF"/>
              </a:solidFill>
            </a:endParaRPr>
          </a:p>
        </p:txBody>
      </p:sp>
      <p:sp>
        <p:nvSpPr>
          <p:cNvPr id="150" name="TextBox 149"/>
          <p:cNvSpPr txBox="1"/>
          <p:nvPr/>
        </p:nvSpPr>
        <p:spPr>
          <a:xfrm>
            <a:off x="5929573" y="4250017"/>
            <a:ext cx="2747481" cy="461665"/>
          </a:xfrm>
          <a:prstGeom prst="rect">
            <a:avLst/>
          </a:prstGeom>
          <a:noFill/>
        </p:spPr>
        <p:txBody>
          <a:bodyPr wrap="square" rtlCol="0">
            <a:spAutoFit/>
          </a:bodyPr>
          <a:lstStyle/>
          <a:p>
            <a:r>
              <a:rPr lang="en-US" sz="1200" dirty="0" smtClean="0">
                <a:solidFill>
                  <a:srgbClr val="FFFFFF"/>
                </a:solidFill>
              </a:rPr>
              <a:t>Lack flexibility</a:t>
            </a:r>
          </a:p>
          <a:p>
            <a:r>
              <a:rPr lang="en-US" sz="1200" dirty="0" smtClean="0">
                <a:solidFill>
                  <a:srgbClr val="FFFFFF"/>
                </a:solidFill>
              </a:rPr>
              <a:t>Complex management</a:t>
            </a:r>
          </a:p>
        </p:txBody>
      </p:sp>
      <p:sp>
        <p:nvSpPr>
          <p:cNvPr id="151" name="Rectangle 150"/>
          <p:cNvSpPr/>
          <p:nvPr/>
        </p:nvSpPr>
        <p:spPr>
          <a:xfrm>
            <a:off x="1374160" y="3834198"/>
            <a:ext cx="1012713" cy="400110"/>
          </a:xfrm>
          <a:prstGeom prst="rect">
            <a:avLst/>
          </a:prstGeom>
        </p:spPr>
        <p:txBody>
          <a:bodyPr wrap="none">
            <a:spAutoFit/>
          </a:bodyPr>
          <a:lstStyle/>
          <a:p>
            <a:pPr lvl="0"/>
            <a:r>
              <a:rPr lang="en-US" sz="2000" dirty="0">
                <a:solidFill>
                  <a:srgbClr val="FFFFFF"/>
                </a:solidFill>
              </a:rPr>
              <a:t>Servers</a:t>
            </a:r>
          </a:p>
        </p:txBody>
      </p:sp>
      <p:sp>
        <p:nvSpPr>
          <p:cNvPr id="152" name="Rectangle 151"/>
          <p:cNvSpPr/>
          <p:nvPr/>
        </p:nvSpPr>
        <p:spPr>
          <a:xfrm>
            <a:off x="6863551" y="3793254"/>
            <a:ext cx="1511183" cy="400110"/>
          </a:xfrm>
          <a:prstGeom prst="rect">
            <a:avLst/>
          </a:prstGeom>
        </p:spPr>
        <p:txBody>
          <a:bodyPr wrap="none">
            <a:spAutoFit/>
          </a:bodyPr>
          <a:lstStyle/>
          <a:p>
            <a:pPr lvl="0"/>
            <a:r>
              <a:rPr lang="en-US" sz="2000" dirty="0">
                <a:solidFill>
                  <a:srgbClr val="FFFFFF"/>
                </a:solidFill>
              </a:rPr>
              <a:t>Networking</a:t>
            </a:r>
          </a:p>
        </p:txBody>
      </p:sp>
      <p:sp>
        <p:nvSpPr>
          <p:cNvPr id="153" name="Rectangle 152"/>
          <p:cNvSpPr/>
          <p:nvPr/>
        </p:nvSpPr>
        <p:spPr>
          <a:xfrm>
            <a:off x="4277509" y="3834198"/>
            <a:ext cx="1052852" cy="400110"/>
          </a:xfrm>
          <a:prstGeom prst="rect">
            <a:avLst/>
          </a:prstGeom>
        </p:spPr>
        <p:txBody>
          <a:bodyPr wrap="none">
            <a:spAutoFit/>
          </a:bodyPr>
          <a:lstStyle/>
          <a:p>
            <a:pPr lvl="0"/>
            <a:r>
              <a:rPr lang="en-US" sz="2000" dirty="0">
                <a:solidFill>
                  <a:srgbClr val="FFFFFF"/>
                </a:solidFill>
              </a:rPr>
              <a:t>Storage</a:t>
            </a:r>
          </a:p>
        </p:txBody>
      </p:sp>
      <p:cxnSp>
        <p:nvCxnSpPr>
          <p:cNvPr id="155" name="Straight Connector 154"/>
          <p:cNvCxnSpPr/>
          <p:nvPr/>
        </p:nvCxnSpPr>
        <p:spPr>
          <a:xfrm>
            <a:off x="3050370" y="3586844"/>
            <a:ext cx="0" cy="108983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5836922" y="3587286"/>
            <a:ext cx="0" cy="108983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99" name="Rectangle 198"/>
          <p:cNvSpPr/>
          <p:nvPr/>
        </p:nvSpPr>
        <p:spPr>
          <a:xfrm>
            <a:off x="1331954" y="3228893"/>
            <a:ext cx="3884205" cy="276999"/>
          </a:xfrm>
          <a:prstGeom prst="rect">
            <a:avLst/>
          </a:prstGeom>
        </p:spPr>
        <p:txBody>
          <a:bodyPr wrap="none">
            <a:spAutoFit/>
          </a:bodyPr>
          <a:lstStyle/>
          <a:p>
            <a:pPr lvl="0"/>
            <a:r>
              <a:rPr lang="en-US" sz="1200" dirty="0" smtClean="0">
                <a:solidFill>
                  <a:srgbClr val="FFFFFF"/>
                </a:solidFill>
              </a:rPr>
              <a:t>Resource Orchestration:  Complex/management </a:t>
            </a:r>
            <a:r>
              <a:rPr lang="en-US" sz="1200" dirty="0">
                <a:solidFill>
                  <a:srgbClr val="FFFFFF"/>
                </a:solidFill>
              </a:rPr>
              <a:t>s</a:t>
            </a:r>
            <a:r>
              <a:rPr lang="en-US" sz="1200" dirty="0" smtClean="0">
                <a:solidFill>
                  <a:srgbClr val="FFFFFF"/>
                </a:solidFill>
              </a:rPr>
              <a:t>ilos</a:t>
            </a:r>
            <a:endParaRPr lang="en-US" sz="1200" dirty="0">
              <a:solidFill>
                <a:srgbClr val="FFFFFF"/>
              </a:solidFill>
            </a:endParaRPr>
          </a:p>
        </p:txBody>
      </p:sp>
      <p:grpSp>
        <p:nvGrpSpPr>
          <p:cNvPr id="200" name="Group 199"/>
          <p:cNvGrpSpPr/>
          <p:nvPr/>
        </p:nvGrpSpPr>
        <p:grpSpPr>
          <a:xfrm>
            <a:off x="795053" y="3208421"/>
            <a:ext cx="533659" cy="312109"/>
            <a:chOff x="436223" y="5339704"/>
            <a:chExt cx="287167" cy="301926"/>
          </a:xfrm>
        </p:grpSpPr>
        <p:grpSp>
          <p:nvGrpSpPr>
            <p:cNvPr id="201" name="Group 200"/>
            <p:cNvGrpSpPr/>
            <p:nvPr/>
          </p:nvGrpSpPr>
          <p:grpSpPr>
            <a:xfrm>
              <a:off x="436223" y="5339704"/>
              <a:ext cx="287167" cy="301926"/>
              <a:chOff x="-1465126" y="1543047"/>
              <a:chExt cx="960301" cy="1009653"/>
            </a:xfrm>
          </p:grpSpPr>
          <p:grpSp>
            <p:nvGrpSpPr>
              <p:cNvPr id="211" name="Group 210"/>
              <p:cNvGrpSpPr/>
              <p:nvPr/>
            </p:nvGrpSpPr>
            <p:grpSpPr>
              <a:xfrm>
                <a:off x="-1465126" y="1543047"/>
                <a:ext cx="960301" cy="1009653"/>
                <a:chOff x="-1218491" y="1543047"/>
                <a:chExt cx="713666" cy="1009653"/>
              </a:xfrm>
            </p:grpSpPr>
            <p:sp>
              <p:nvSpPr>
                <p:cNvPr id="213" name="Rounded Rectangle 212"/>
                <p:cNvSpPr/>
                <p:nvPr/>
              </p:nvSpPr>
              <p:spPr bwMode="auto">
                <a:xfrm>
                  <a:off x="-1218491" y="1543050"/>
                  <a:ext cx="713666" cy="1009650"/>
                </a:xfrm>
                <a:prstGeom prst="roundRect">
                  <a:avLst>
                    <a:gd name="adj" fmla="val 4403"/>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sp>
              <p:nvSpPr>
                <p:cNvPr id="214" name="Round Same Side Corner Rectangle 213"/>
                <p:cNvSpPr/>
                <p:nvPr/>
              </p:nvSpPr>
              <p:spPr bwMode="auto">
                <a:xfrm>
                  <a:off x="-1188313" y="1543047"/>
                  <a:ext cx="673016" cy="155120"/>
                </a:xfrm>
                <a:prstGeom prst="round2SameRect">
                  <a:avLst/>
                </a:prstGeom>
                <a:gradFill>
                  <a:gsLst>
                    <a:gs pos="100000">
                      <a:srgbClr val="484A4C"/>
                    </a:gs>
                    <a:gs pos="0">
                      <a:srgbClr val="484A4C">
                        <a:lumMod val="60000"/>
                        <a:lumOff val="40000"/>
                      </a:srgbClr>
                    </a:gs>
                  </a:gsLst>
                  <a:lin ang="16200000" scaled="0"/>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grpSp>
          <p:sp>
            <p:nvSpPr>
              <p:cNvPr id="212" name="Round Same Side Corner Rectangle 211"/>
              <p:cNvSpPr/>
              <p:nvPr/>
            </p:nvSpPr>
            <p:spPr bwMode="auto">
              <a:xfrm>
                <a:off x="-1410428" y="1698169"/>
                <a:ext cx="867814" cy="803867"/>
              </a:xfrm>
              <a:prstGeom prst="round2SameRect">
                <a:avLst>
                  <a:gd name="adj1" fmla="val 0"/>
                  <a:gd name="adj2" fmla="val 7500"/>
                </a:avLst>
              </a:prstGeom>
              <a:solidFill>
                <a:srgbClr val="FFFFFF"/>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grpSp>
        <p:grpSp>
          <p:nvGrpSpPr>
            <p:cNvPr id="202" name="Group 201"/>
            <p:cNvGrpSpPr/>
            <p:nvPr/>
          </p:nvGrpSpPr>
          <p:grpSpPr>
            <a:xfrm>
              <a:off x="475584" y="5454189"/>
              <a:ext cx="196300" cy="147412"/>
              <a:chOff x="-3063982" y="683639"/>
              <a:chExt cx="2272617" cy="1706631"/>
            </a:xfrm>
          </p:grpSpPr>
          <p:sp>
            <p:nvSpPr>
              <p:cNvPr id="205" name="Round Same Side Corner Rectangle 225"/>
              <p:cNvSpPr/>
              <p:nvPr/>
            </p:nvSpPr>
            <p:spPr bwMode="auto">
              <a:xfrm>
                <a:off x="-3063982" y="715943"/>
                <a:ext cx="2272617" cy="1674327"/>
              </a:xfrm>
              <a:custGeom>
                <a:avLst/>
                <a:gdLst/>
                <a:ahLst/>
                <a:cxnLst/>
                <a:rect l="l" t="t" r="r" b="b"/>
                <a:pathLst>
                  <a:path w="2272617" h="1674327">
                    <a:moveTo>
                      <a:pt x="42787" y="0"/>
                    </a:moveTo>
                    <a:lnTo>
                      <a:pt x="94061" y="0"/>
                    </a:lnTo>
                    <a:cubicBezTo>
                      <a:pt x="117692" y="0"/>
                      <a:pt x="136848" y="19156"/>
                      <a:pt x="136848" y="42787"/>
                    </a:cubicBezTo>
                    <a:lnTo>
                      <a:pt x="136848" y="1542208"/>
                    </a:lnTo>
                    <a:lnTo>
                      <a:pt x="2236354" y="1542208"/>
                    </a:lnTo>
                    <a:cubicBezTo>
                      <a:pt x="2256382" y="1542208"/>
                      <a:pt x="2272617" y="1558443"/>
                      <a:pt x="2272617" y="1578471"/>
                    </a:cubicBezTo>
                    <a:lnTo>
                      <a:pt x="2272617" y="1638064"/>
                    </a:lnTo>
                    <a:cubicBezTo>
                      <a:pt x="2272617" y="1658092"/>
                      <a:pt x="2256382" y="1674327"/>
                      <a:pt x="2236354" y="1674327"/>
                    </a:cubicBezTo>
                    <a:lnTo>
                      <a:pt x="1" y="1674327"/>
                    </a:lnTo>
                    <a:lnTo>
                      <a:pt x="1" y="1654496"/>
                    </a:lnTo>
                    <a:lnTo>
                      <a:pt x="0" y="1654496"/>
                    </a:lnTo>
                    <a:lnTo>
                      <a:pt x="0" y="42787"/>
                    </a:lnTo>
                    <a:cubicBezTo>
                      <a:pt x="0" y="19156"/>
                      <a:pt x="19156" y="0"/>
                      <a:pt x="42787" y="0"/>
                    </a:cubicBezTo>
                    <a:close/>
                  </a:path>
                </a:pathLst>
              </a:custGeom>
              <a:gradFill flip="none" rotWithShape="1">
                <a:gsLst>
                  <a:gs pos="6000">
                    <a:srgbClr val="484A4C">
                      <a:lumMod val="75000"/>
                    </a:srgbClr>
                  </a:gs>
                  <a:gs pos="98000">
                    <a:srgbClr val="B4BABD"/>
                  </a:gs>
                </a:gsLst>
                <a:lin ang="16200000" scaled="1"/>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sp>
            <p:nvSpPr>
              <p:cNvPr id="206" name="Rounded Rectangle 205"/>
              <p:cNvSpPr/>
              <p:nvPr/>
            </p:nvSpPr>
            <p:spPr bwMode="auto">
              <a:xfrm>
                <a:off x="-2777251" y="1165596"/>
                <a:ext cx="365119" cy="949311"/>
              </a:xfrm>
              <a:prstGeom prst="roundRect">
                <a:avLst/>
              </a:prstGeom>
              <a:gradFill flip="none" rotWithShape="1">
                <a:gsLst>
                  <a:gs pos="100000">
                    <a:srgbClr val="0071C5"/>
                  </a:gs>
                  <a:gs pos="0">
                    <a:srgbClr val="00AEEF"/>
                  </a:gs>
                </a:gsLst>
                <a:lin ang="16200000" scaled="0"/>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sp>
            <p:nvSpPr>
              <p:cNvPr id="207" name="Rounded Rectangle 206"/>
              <p:cNvSpPr/>
              <p:nvPr/>
            </p:nvSpPr>
            <p:spPr bwMode="auto">
              <a:xfrm>
                <a:off x="-2280688" y="858895"/>
                <a:ext cx="365119" cy="1256012"/>
              </a:xfrm>
              <a:prstGeom prst="roundRect">
                <a:avLst/>
              </a:prstGeom>
              <a:gradFill flip="none" rotWithShape="1">
                <a:gsLst>
                  <a:gs pos="5000">
                    <a:srgbClr val="D6DF27"/>
                  </a:gs>
                  <a:gs pos="95000">
                    <a:srgbClr val="8CC640"/>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FFFFFF"/>
                  </a:solidFill>
                  <a:effectLst/>
                  <a:uLnTx/>
                  <a:uFillTx/>
                  <a:latin typeface="Neo Sans Intel" pitchFamily="34" charset="0"/>
                </a:endParaRPr>
              </a:p>
            </p:txBody>
          </p:sp>
          <p:sp>
            <p:nvSpPr>
              <p:cNvPr id="208" name="Rounded Rectangle 207"/>
              <p:cNvSpPr/>
              <p:nvPr/>
            </p:nvSpPr>
            <p:spPr bwMode="auto">
              <a:xfrm>
                <a:off x="-1769521" y="1004944"/>
                <a:ext cx="365119" cy="1109963"/>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FFFFFF"/>
                  </a:solidFill>
                  <a:effectLst/>
                  <a:uLnTx/>
                  <a:uFillTx/>
                  <a:latin typeface="Neo Sans Intel" pitchFamily="34" charset="0"/>
                </a:endParaRPr>
              </a:p>
            </p:txBody>
          </p:sp>
          <p:sp>
            <p:nvSpPr>
              <p:cNvPr id="210" name="Rounded Rectangle 209"/>
              <p:cNvSpPr/>
              <p:nvPr/>
            </p:nvSpPr>
            <p:spPr bwMode="auto">
              <a:xfrm>
                <a:off x="-1243749" y="683639"/>
                <a:ext cx="365119" cy="1431269"/>
              </a:xfrm>
              <a:prstGeom prst="roundRect">
                <a:avLst/>
              </a:prstGeom>
              <a:gradFill flip="none" rotWithShape="1">
                <a:gsLst>
                  <a:gs pos="100000">
                    <a:srgbClr val="00AEEF"/>
                  </a:gs>
                  <a:gs pos="0">
                    <a:srgbClr val="00AEEF">
                      <a:lumMod val="60000"/>
                      <a:lumOff val="40000"/>
                    </a:srgbClr>
                  </a:gs>
                </a:gsLst>
                <a:lin ang="16200000" scaled="0"/>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grpSp>
        <p:sp>
          <p:nvSpPr>
            <p:cNvPr id="203" name="Rectangle 202"/>
            <p:cNvSpPr/>
            <p:nvPr/>
          </p:nvSpPr>
          <p:spPr bwMode="auto">
            <a:xfrm>
              <a:off x="509279" y="5406247"/>
              <a:ext cx="130903" cy="8203"/>
            </a:xfrm>
            <a:prstGeom prst="rect">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sp>
          <p:nvSpPr>
            <p:cNvPr id="204" name="Rectangle 203"/>
            <p:cNvSpPr/>
            <p:nvPr/>
          </p:nvSpPr>
          <p:spPr bwMode="auto">
            <a:xfrm>
              <a:off x="532551" y="5423804"/>
              <a:ext cx="84359" cy="2734"/>
            </a:xfrm>
            <a:prstGeom prst="rect">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endParaRPr>
            </a:p>
          </p:txBody>
        </p:sp>
      </p:grpSp>
      <p:cxnSp>
        <p:nvCxnSpPr>
          <p:cNvPr id="216" name="Straight Connector 215"/>
          <p:cNvCxnSpPr/>
          <p:nvPr/>
        </p:nvCxnSpPr>
        <p:spPr>
          <a:xfrm flipH="1">
            <a:off x="289726" y="3535555"/>
            <a:ext cx="8387328" cy="30686"/>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flipH="1">
            <a:off x="289728" y="3131204"/>
            <a:ext cx="838732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nvGrpSpPr>
          <p:cNvPr id="218" name="Group 217"/>
          <p:cNvGrpSpPr/>
          <p:nvPr/>
        </p:nvGrpSpPr>
        <p:grpSpPr>
          <a:xfrm>
            <a:off x="882569" y="2821922"/>
            <a:ext cx="289467" cy="270093"/>
            <a:chOff x="8070032" y="578358"/>
            <a:chExt cx="282634" cy="445395"/>
          </a:xfrm>
        </p:grpSpPr>
        <p:sp>
          <p:nvSpPr>
            <p:cNvPr id="236" name="Rounded Rectangle 157"/>
            <p:cNvSpPr/>
            <p:nvPr/>
          </p:nvSpPr>
          <p:spPr bwMode="auto">
            <a:xfrm>
              <a:off x="8070032" y="578358"/>
              <a:ext cx="282380" cy="445395"/>
            </a:xfrm>
            <a:custGeom>
              <a:avLst/>
              <a:gdLst/>
              <a:ahLst/>
              <a:cxnLst/>
              <a:rect l="l" t="t" r="r" b="b"/>
              <a:pathLst>
                <a:path w="614244" h="913064">
                  <a:moveTo>
                    <a:pt x="310599" y="79680"/>
                  </a:moveTo>
                  <a:cubicBezTo>
                    <a:pt x="233076" y="79680"/>
                    <a:pt x="170232" y="142524"/>
                    <a:pt x="170232" y="220047"/>
                  </a:cubicBezTo>
                  <a:lnTo>
                    <a:pt x="170232" y="404194"/>
                  </a:lnTo>
                  <a:lnTo>
                    <a:pt x="171094" y="408461"/>
                  </a:lnTo>
                  <a:lnTo>
                    <a:pt x="450105" y="408461"/>
                  </a:lnTo>
                  <a:cubicBezTo>
                    <a:pt x="450945" y="407060"/>
                    <a:pt x="450966" y="405629"/>
                    <a:pt x="450966" y="404194"/>
                  </a:cubicBezTo>
                  <a:lnTo>
                    <a:pt x="450966" y="220047"/>
                  </a:lnTo>
                  <a:cubicBezTo>
                    <a:pt x="450966" y="142524"/>
                    <a:pt x="388122" y="79680"/>
                    <a:pt x="310599" y="79680"/>
                  </a:cubicBezTo>
                  <a:close/>
                  <a:moveTo>
                    <a:pt x="309402" y="0"/>
                  </a:moveTo>
                  <a:cubicBezTo>
                    <a:pt x="431774" y="0"/>
                    <a:pt x="530976" y="99202"/>
                    <a:pt x="530976" y="221574"/>
                  </a:cubicBezTo>
                  <a:lnTo>
                    <a:pt x="530976" y="408461"/>
                  </a:lnTo>
                  <a:lnTo>
                    <a:pt x="538685" y="408461"/>
                  </a:lnTo>
                  <a:cubicBezTo>
                    <a:pt x="580415" y="408461"/>
                    <a:pt x="614244" y="442290"/>
                    <a:pt x="614244" y="484020"/>
                  </a:cubicBezTo>
                  <a:lnTo>
                    <a:pt x="614244" y="837505"/>
                  </a:lnTo>
                  <a:cubicBezTo>
                    <a:pt x="614244" y="879235"/>
                    <a:pt x="580415" y="913064"/>
                    <a:pt x="538685" y="913064"/>
                  </a:cubicBezTo>
                  <a:lnTo>
                    <a:pt x="75559" y="913064"/>
                  </a:lnTo>
                  <a:cubicBezTo>
                    <a:pt x="33829" y="913064"/>
                    <a:pt x="0" y="879235"/>
                    <a:pt x="0" y="837505"/>
                  </a:cubicBezTo>
                  <a:lnTo>
                    <a:pt x="0" y="484020"/>
                  </a:lnTo>
                  <a:cubicBezTo>
                    <a:pt x="0" y="442290"/>
                    <a:pt x="33829" y="408461"/>
                    <a:pt x="75559" y="408461"/>
                  </a:cubicBezTo>
                  <a:lnTo>
                    <a:pt x="87828" y="408461"/>
                  </a:lnTo>
                  <a:lnTo>
                    <a:pt x="87828" y="221574"/>
                  </a:lnTo>
                  <a:cubicBezTo>
                    <a:pt x="87828" y="99202"/>
                    <a:pt x="187030" y="0"/>
                    <a:pt x="309402" y="0"/>
                  </a:cubicBezTo>
                  <a:close/>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endParaRPr lang="en-US" sz="1600" b="1" dirty="0">
                <a:solidFill>
                  <a:srgbClr val="FFFFFF"/>
                </a:solidFill>
                <a:cs typeface="Verdana" pitchFamily="34" charset="0"/>
              </a:endParaRPr>
            </a:p>
          </p:txBody>
        </p:sp>
        <p:sp>
          <p:nvSpPr>
            <p:cNvPr id="237" name="Rectangle 236"/>
            <p:cNvSpPr/>
            <p:nvPr/>
          </p:nvSpPr>
          <p:spPr bwMode="auto">
            <a:xfrm>
              <a:off x="8070669" y="850910"/>
              <a:ext cx="281997" cy="22302"/>
            </a:xfrm>
            <a:prstGeom prst="rect">
              <a:avLst/>
            </a:prstGeom>
            <a:solidFill>
              <a:schemeClr val="bg1"/>
            </a:solid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1600" kern="0" dirty="0">
                <a:solidFill>
                  <a:srgbClr val="FFFFFF"/>
                </a:solidFill>
                <a:cs typeface="Verdana" pitchFamily="34" charset="0"/>
              </a:endParaRPr>
            </a:p>
          </p:txBody>
        </p:sp>
        <p:sp>
          <p:nvSpPr>
            <p:cNvPr id="238" name="Rectangle 237"/>
            <p:cNvSpPr/>
            <p:nvPr/>
          </p:nvSpPr>
          <p:spPr bwMode="auto">
            <a:xfrm>
              <a:off x="8070669" y="930827"/>
              <a:ext cx="281997" cy="22302"/>
            </a:xfrm>
            <a:prstGeom prst="rect">
              <a:avLst/>
            </a:prstGeom>
            <a:solidFill>
              <a:schemeClr val="bg1"/>
            </a:solidFill>
            <a:ln w="38100" algn="ctr">
              <a:noFill/>
              <a:miter lim="800000"/>
              <a:headEnd type="none" w="sm" len="sm"/>
              <a:tailEnd type="none" w="sm" len="sm"/>
            </a:ln>
          </p:spPr>
          <p:txBody>
            <a:bodyPr lIns="91431" tIns="45716" rIns="91431" bIns="45716" rtlCol="0" anchor="ctr"/>
            <a:lstStyle/>
            <a:p>
              <a:pPr algn="ctr" fontAlgn="auto">
                <a:spcBef>
                  <a:spcPts val="0"/>
                </a:spcBef>
                <a:spcAft>
                  <a:spcPts val="0"/>
                </a:spcAft>
              </a:pPr>
              <a:endParaRPr lang="en-US" sz="1600" kern="0" dirty="0">
                <a:solidFill>
                  <a:srgbClr val="FFFFFF"/>
                </a:solidFill>
                <a:cs typeface="Verdana" pitchFamily="34" charset="0"/>
              </a:endParaRPr>
            </a:p>
          </p:txBody>
        </p:sp>
      </p:grpSp>
      <p:sp>
        <p:nvSpPr>
          <p:cNvPr id="239" name="Rectangle 238"/>
          <p:cNvSpPr/>
          <p:nvPr/>
        </p:nvSpPr>
        <p:spPr>
          <a:xfrm>
            <a:off x="1309977" y="2829621"/>
            <a:ext cx="7307966" cy="276999"/>
          </a:xfrm>
          <a:prstGeom prst="rect">
            <a:avLst/>
          </a:prstGeom>
        </p:spPr>
        <p:txBody>
          <a:bodyPr wrap="square">
            <a:spAutoFit/>
          </a:bodyPr>
          <a:lstStyle/>
          <a:p>
            <a:pPr lvl="0"/>
            <a:r>
              <a:rPr lang="en-US" sz="1200" dirty="0" smtClean="0">
                <a:solidFill>
                  <a:srgbClr val="FFFFFF"/>
                </a:solidFill>
              </a:rPr>
              <a:t>Cloud Security:  Lack of control, </a:t>
            </a:r>
            <a:r>
              <a:rPr lang="en-US" sz="1200" dirty="0">
                <a:solidFill>
                  <a:srgbClr val="FFFFFF"/>
                </a:solidFill>
              </a:rPr>
              <a:t>m</a:t>
            </a:r>
            <a:r>
              <a:rPr lang="en-US" sz="1200" dirty="0" smtClean="0">
                <a:solidFill>
                  <a:srgbClr val="FFFFFF"/>
                </a:solidFill>
              </a:rPr>
              <a:t>anual auditing, </a:t>
            </a:r>
            <a:r>
              <a:rPr lang="en-US" sz="1200" dirty="0">
                <a:solidFill>
                  <a:srgbClr val="FFFFFF"/>
                </a:solidFill>
              </a:rPr>
              <a:t>i</a:t>
            </a:r>
            <a:r>
              <a:rPr lang="en-US" sz="1200" dirty="0" smtClean="0">
                <a:solidFill>
                  <a:srgbClr val="FFFFFF"/>
                </a:solidFill>
              </a:rPr>
              <a:t>dentity theft</a:t>
            </a:r>
            <a:endParaRPr lang="en-US" sz="1200" dirty="0">
              <a:solidFill>
                <a:srgbClr val="FFFFFF"/>
              </a:solidFill>
            </a:endParaRPr>
          </a:p>
        </p:txBody>
      </p:sp>
      <p:grpSp>
        <p:nvGrpSpPr>
          <p:cNvPr id="240" name="Group 197"/>
          <p:cNvGrpSpPr/>
          <p:nvPr/>
        </p:nvGrpSpPr>
        <p:grpSpPr>
          <a:xfrm>
            <a:off x="4963960" y="555635"/>
            <a:ext cx="535101" cy="465030"/>
            <a:chOff x="6435725" y="3387724"/>
            <a:chExt cx="1022350" cy="1206501"/>
          </a:xfrm>
        </p:grpSpPr>
        <p:grpSp>
          <p:nvGrpSpPr>
            <p:cNvPr id="241" name="Group 198"/>
            <p:cNvGrpSpPr/>
            <p:nvPr/>
          </p:nvGrpSpPr>
          <p:grpSpPr>
            <a:xfrm>
              <a:off x="6646863" y="4508500"/>
              <a:ext cx="600075" cy="85725"/>
              <a:chOff x="6553200" y="4518025"/>
              <a:chExt cx="600075" cy="85725"/>
            </a:xfrm>
          </p:grpSpPr>
          <p:sp>
            <p:nvSpPr>
              <p:cNvPr id="284" name="Rounded Rectangle 283"/>
              <p:cNvSpPr/>
              <p:nvPr/>
            </p:nvSpPr>
            <p:spPr bwMode="auto">
              <a:xfrm>
                <a:off x="655320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85" name="Rounded Rectangle 284"/>
              <p:cNvSpPr/>
              <p:nvPr/>
            </p:nvSpPr>
            <p:spPr bwMode="auto">
              <a:xfrm>
                <a:off x="705485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sp>
          <p:nvSpPr>
            <p:cNvPr id="242" name="Rounded Rectangle 241"/>
            <p:cNvSpPr/>
            <p:nvPr/>
          </p:nvSpPr>
          <p:spPr bwMode="auto">
            <a:xfrm>
              <a:off x="6435725" y="3387724"/>
              <a:ext cx="1022350" cy="1130299"/>
            </a:xfrm>
            <a:prstGeom prst="roundRect">
              <a:avLst/>
            </a:prstGeom>
            <a:gradFill flip="none" rotWithShape="1">
              <a:gsLst>
                <a:gs pos="6000">
                  <a:schemeClr val="tx2">
                    <a:lumMod val="75000"/>
                  </a:schemeClr>
                </a:gs>
                <a:gs pos="98000">
                  <a:schemeClr val="bg2"/>
                </a:gs>
              </a:gsLst>
              <a:lin ang="1620000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43" name="Rounded Rectangle 242"/>
            <p:cNvSpPr/>
            <p:nvPr/>
          </p:nvSpPr>
          <p:spPr bwMode="auto">
            <a:xfrm>
              <a:off x="6494463" y="3387726"/>
              <a:ext cx="904875" cy="1066800"/>
            </a:xfrm>
            <a:prstGeom prst="roundRect">
              <a:avLst>
                <a:gd name="adj" fmla="val 8940"/>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nvGrpSpPr>
            <p:cNvPr id="244" name="Group 201"/>
            <p:cNvGrpSpPr/>
            <p:nvPr/>
          </p:nvGrpSpPr>
          <p:grpSpPr>
            <a:xfrm>
              <a:off x="6521450" y="3403592"/>
              <a:ext cx="850900" cy="187322"/>
              <a:chOff x="4724400" y="3392584"/>
              <a:chExt cx="762000" cy="142722"/>
            </a:xfrm>
          </p:grpSpPr>
          <p:sp>
            <p:nvSpPr>
              <p:cNvPr id="278" name="Rounded Rectangle 277"/>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79" name="Rounded Rectangle 278"/>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80" name="Rounded Rectangle 279"/>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45" name="Group 202"/>
            <p:cNvGrpSpPr/>
            <p:nvPr/>
          </p:nvGrpSpPr>
          <p:grpSpPr>
            <a:xfrm>
              <a:off x="6521450" y="3611557"/>
              <a:ext cx="850900" cy="187322"/>
              <a:chOff x="4724400" y="3392584"/>
              <a:chExt cx="762000" cy="142722"/>
            </a:xfrm>
          </p:grpSpPr>
          <p:sp>
            <p:nvSpPr>
              <p:cNvPr id="275" name="Rounded Rectangle 274"/>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76" name="Rounded Rectangle 275"/>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77" name="Rounded Rectangle 276"/>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46" name="Group 203"/>
            <p:cNvGrpSpPr/>
            <p:nvPr/>
          </p:nvGrpSpPr>
          <p:grpSpPr>
            <a:xfrm>
              <a:off x="6521450" y="3819522"/>
              <a:ext cx="850900" cy="187322"/>
              <a:chOff x="4724400" y="3392584"/>
              <a:chExt cx="762000" cy="142722"/>
            </a:xfrm>
          </p:grpSpPr>
          <p:sp>
            <p:nvSpPr>
              <p:cNvPr id="255" name="Rounded Rectangle 254"/>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56" name="Rounded Rectangle 255"/>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74" name="Rounded Rectangle 273"/>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47" name="Group 204"/>
            <p:cNvGrpSpPr/>
            <p:nvPr/>
          </p:nvGrpSpPr>
          <p:grpSpPr>
            <a:xfrm>
              <a:off x="6521450" y="4027487"/>
              <a:ext cx="850900" cy="187322"/>
              <a:chOff x="4724400" y="3392584"/>
              <a:chExt cx="762000" cy="142722"/>
            </a:xfrm>
          </p:grpSpPr>
          <p:sp>
            <p:nvSpPr>
              <p:cNvPr id="252" name="Rounded Rectangle 251"/>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53" name="Rounded Rectangle 252"/>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54" name="Rounded Rectangle 253"/>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48" name="Group 205"/>
            <p:cNvGrpSpPr/>
            <p:nvPr/>
          </p:nvGrpSpPr>
          <p:grpSpPr>
            <a:xfrm>
              <a:off x="6521450" y="4235453"/>
              <a:ext cx="850900" cy="187322"/>
              <a:chOff x="4724400" y="3392584"/>
              <a:chExt cx="762000" cy="142722"/>
            </a:xfrm>
          </p:grpSpPr>
          <p:sp>
            <p:nvSpPr>
              <p:cNvPr id="249" name="Rounded Rectangle 248"/>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50" name="Rounded Rectangle 249"/>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51" name="Rounded Rectangle 250"/>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grpSp>
        <p:nvGrpSpPr>
          <p:cNvPr id="286" name="Group 197"/>
          <p:cNvGrpSpPr/>
          <p:nvPr/>
        </p:nvGrpSpPr>
        <p:grpSpPr>
          <a:xfrm>
            <a:off x="683887" y="3718849"/>
            <a:ext cx="535101" cy="465030"/>
            <a:chOff x="6435725" y="3387724"/>
            <a:chExt cx="1022350" cy="1206501"/>
          </a:xfrm>
        </p:grpSpPr>
        <p:grpSp>
          <p:nvGrpSpPr>
            <p:cNvPr id="287" name="Group 198"/>
            <p:cNvGrpSpPr/>
            <p:nvPr/>
          </p:nvGrpSpPr>
          <p:grpSpPr>
            <a:xfrm>
              <a:off x="6646863" y="4508500"/>
              <a:ext cx="600075" cy="85725"/>
              <a:chOff x="6553200" y="4518025"/>
              <a:chExt cx="600075" cy="85725"/>
            </a:xfrm>
          </p:grpSpPr>
          <p:sp>
            <p:nvSpPr>
              <p:cNvPr id="310" name="Rounded Rectangle 309"/>
              <p:cNvSpPr/>
              <p:nvPr/>
            </p:nvSpPr>
            <p:spPr bwMode="auto">
              <a:xfrm>
                <a:off x="655320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11" name="Rounded Rectangle 310"/>
              <p:cNvSpPr/>
              <p:nvPr/>
            </p:nvSpPr>
            <p:spPr bwMode="auto">
              <a:xfrm>
                <a:off x="705485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sp>
          <p:nvSpPr>
            <p:cNvPr id="288" name="Rounded Rectangle 287"/>
            <p:cNvSpPr/>
            <p:nvPr/>
          </p:nvSpPr>
          <p:spPr bwMode="auto">
            <a:xfrm>
              <a:off x="6435725" y="3387724"/>
              <a:ext cx="1022350" cy="1130299"/>
            </a:xfrm>
            <a:prstGeom prst="roundRect">
              <a:avLst/>
            </a:prstGeom>
            <a:gradFill flip="none" rotWithShape="1">
              <a:gsLst>
                <a:gs pos="6000">
                  <a:schemeClr val="tx2">
                    <a:lumMod val="75000"/>
                  </a:schemeClr>
                </a:gs>
                <a:gs pos="98000">
                  <a:schemeClr val="bg2"/>
                </a:gs>
              </a:gsLst>
              <a:lin ang="1620000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89" name="Rounded Rectangle 288"/>
            <p:cNvSpPr/>
            <p:nvPr/>
          </p:nvSpPr>
          <p:spPr bwMode="auto">
            <a:xfrm>
              <a:off x="6494463" y="3387726"/>
              <a:ext cx="904875" cy="1066800"/>
            </a:xfrm>
            <a:prstGeom prst="roundRect">
              <a:avLst>
                <a:gd name="adj" fmla="val 8940"/>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nvGrpSpPr>
            <p:cNvPr id="290" name="Group 201"/>
            <p:cNvGrpSpPr/>
            <p:nvPr/>
          </p:nvGrpSpPr>
          <p:grpSpPr>
            <a:xfrm>
              <a:off x="6521450" y="3403592"/>
              <a:ext cx="850900" cy="187322"/>
              <a:chOff x="4724400" y="3392584"/>
              <a:chExt cx="762000" cy="142722"/>
            </a:xfrm>
          </p:grpSpPr>
          <p:sp>
            <p:nvSpPr>
              <p:cNvPr id="307" name="Rounded Rectangle 306"/>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08" name="Rounded Rectangle 307"/>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09" name="Rounded Rectangle 308"/>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91" name="Group 202"/>
            <p:cNvGrpSpPr/>
            <p:nvPr/>
          </p:nvGrpSpPr>
          <p:grpSpPr>
            <a:xfrm>
              <a:off x="6521450" y="3611557"/>
              <a:ext cx="850900" cy="187322"/>
              <a:chOff x="4724400" y="3392584"/>
              <a:chExt cx="762000" cy="142722"/>
            </a:xfrm>
          </p:grpSpPr>
          <p:sp>
            <p:nvSpPr>
              <p:cNvPr id="304" name="Rounded Rectangle 303"/>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05" name="Rounded Rectangle 304"/>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06" name="Rounded Rectangle 305"/>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92" name="Group 203"/>
            <p:cNvGrpSpPr/>
            <p:nvPr/>
          </p:nvGrpSpPr>
          <p:grpSpPr>
            <a:xfrm>
              <a:off x="6521450" y="3819522"/>
              <a:ext cx="850900" cy="187322"/>
              <a:chOff x="4724400" y="3392584"/>
              <a:chExt cx="762000" cy="142722"/>
            </a:xfrm>
          </p:grpSpPr>
          <p:sp>
            <p:nvSpPr>
              <p:cNvPr id="301" name="Rounded Rectangle 300"/>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02" name="Rounded Rectangle 301"/>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03" name="Rounded Rectangle 302"/>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93" name="Group 204"/>
            <p:cNvGrpSpPr/>
            <p:nvPr/>
          </p:nvGrpSpPr>
          <p:grpSpPr>
            <a:xfrm>
              <a:off x="6521450" y="4027487"/>
              <a:ext cx="850900" cy="187322"/>
              <a:chOff x="4724400" y="3392584"/>
              <a:chExt cx="762000" cy="142722"/>
            </a:xfrm>
          </p:grpSpPr>
          <p:sp>
            <p:nvSpPr>
              <p:cNvPr id="298" name="Rounded Rectangle 297"/>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99" name="Rounded Rectangle 298"/>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300" name="Rounded Rectangle 299"/>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294" name="Group 205"/>
            <p:cNvGrpSpPr/>
            <p:nvPr/>
          </p:nvGrpSpPr>
          <p:grpSpPr>
            <a:xfrm>
              <a:off x="6521450" y="4235453"/>
              <a:ext cx="850900" cy="187322"/>
              <a:chOff x="4724400" y="3392584"/>
              <a:chExt cx="762000" cy="142722"/>
            </a:xfrm>
          </p:grpSpPr>
          <p:sp>
            <p:nvSpPr>
              <p:cNvPr id="295" name="Rounded Rectangle 294"/>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96" name="Rounded Rectangle 295"/>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297" name="Rounded Rectangle 296"/>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pic>
        <p:nvPicPr>
          <p:cNvPr id="312" name="Picture 10" descr="http://www.clker.com/cliparts/b/1/6/b/1195431327409717356database_base_de_donn__01r.svg.med.png"/>
          <p:cNvPicPr>
            <a:picLocks noChangeAspect="1" noChangeArrowheads="1"/>
          </p:cNvPicPr>
          <p:nvPr/>
        </p:nvPicPr>
        <p:blipFill>
          <a:blip r:embed="rId8" cstate="email"/>
          <a:srcRect/>
          <a:stretch>
            <a:fillRect/>
          </a:stretch>
        </p:blipFill>
        <p:spPr bwMode="auto">
          <a:xfrm>
            <a:off x="3375488" y="3863167"/>
            <a:ext cx="410435" cy="333405"/>
          </a:xfrm>
          <a:prstGeom prst="rect">
            <a:avLst/>
          </a:prstGeom>
          <a:noFill/>
          <a:ln w="9525">
            <a:noFill/>
            <a:miter lim="800000"/>
            <a:headEnd/>
            <a:tailEnd/>
          </a:ln>
        </p:spPr>
      </p:pic>
      <p:grpSp>
        <p:nvGrpSpPr>
          <p:cNvPr id="313" name="Group 312"/>
          <p:cNvGrpSpPr/>
          <p:nvPr/>
        </p:nvGrpSpPr>
        <p:grpSpPr>
          <a:xfrm>
            <a:off x="3665480" y="3675391"/>
            <a:ext cx="441013" cy="370208"/>
            <a:chOff x="6853309" y="3999102"/>
            <a:chExt cx="1716088" cy="1624013"/>
          </a:xfrm>
        </p:grpSpPr>
        <p:sp>
          <p:nvSpPr>
            <p:cNvPr id="314" name="Freeform 164"/>
            <p:cNvSpPr>
              <a:spLocks/>
            </p:cNvSpPr>
            <p:nvPr/>
          </p:nvSpPr>
          <p:spPr bwMode="auto">
            <a:xfrm>
              <a:off x="7602609" y="5259577"/>
              <a:ext cx="217488" cy="363538"/>
            </a:xfrm>
            <a:custGeom>
              <a:avLst/>
              <a:gdLst>
                <a:gd name="T0" fmla="*/ 43 w 58"/>
                <a:gd name="T1" fmla="*/ 43 h 97"/>
                <a:gd name="T2" fmla="*/ 43 w 58"/>
                <a:gd name="T3" fmla="*/ 0 h 97"/>
                <a:gd name="T4" fmla="*/ 15 w 58"/>
                <a:gd name="T5" fmla="*/ 0 h 97"/>
                <a:gd name="T6" fmla="*/ 15 w 58"/>
                <a:gd name="T7" fmla="*/ 43 h 97"/>
                <a:gd name="T8" fmla="*/ 0 w 58"/>
                <a:gd name="T9" fmla="*/ 68 h 97"/>
                <a:gd name="T10" fmla="*/ 29 w 58"/>
                <a:gd name="T11" fmla="*/ 97 h 97"/>
                <a:gd name="T12" fmla="*/ 58 w 58"/>
                <a:gd name="T13" fmla="*/ 68 h 97"/>
                <a:gd name="T14" fmla="*/ 43 w 58"/>
                <a:gd name="T15" fmla="*/ 43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97">
                  <a:moveTo>
                    <a:pt x="43" y="43"/>
                  </a:moveTo>
                  <a:cubicBezTo>
                    <a:pt x="43" y="0"/>
                    <a:pt x="43" y="0"/>
                    <a:pt x="43" y="0"/>
                  </a:cubicBezTo>
                  <a:cubicBezTo>
                    <a:pt x="15" y="0"/>
                    <a:pt x="15" y="0"/>
                    <a:pt x="15" y="0"/>
                  </a:cubicBezTo>
                  <a:cubicBezTo>
                    <a:pt x="15" y="43"/>
                    <a:pt x="15" y="43"/>
                    <a:pt x="15" y="43"/>
                  </a:cubicBezTo>
                  <a:cubicBezTo>
                    <a:pt x="6" y="48"/>
                    <a:pt x="0" y="57"/>
                    <a:pt x="0" y="68"/>
                  </a:cubicBezTo>
                  <a:cubicBezTo>
                    <a:pt x="0" y="84"/>
                    <a:pt x="13" y="97"/>
                    <a:pt x="29" y="97"/>
                  </a:cubicBezTo>
                  <a:cubicBezTo>
                    <a:pt x="45" y="97"/>
                    <a:pt x="58" y="84"/>
                    <a:pt x="58" y="68"/>
                  </a:cubicBezTo>
                  <a:cubicBezTo>
                    <a:pt x="58" y="57"/>
                    <a:pt x="52" y="48"/>
                    <a:pt x="43" y="43"/>
                  </a:cubicBezTo>
                  <a:close/>
                </a:path>
              </a:pathLst>
            </a:custGeom>
            <a:gradFill flip="none" rotWithShape="1">
              <a:gsLst>
                <a:gs pos="5000">
                  <a:srgbClr val="D6DF27"/>
                </a:gs>
                <a:gs pos="95000">
                  <a:srgbClr val="8CC640"/>
                </a:gs>
              </a:gsLst>
              <a:lin ang="0" scaled="1"/>
              <a:tileRect/>
            </a:gradFill>
            <a:ln w="19050">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sp>
          <p:nvSpPr>
            <p:cNvPr id="315" name="Freeform 165"/>
            <p:cNvSpPr>
              <a:spLocks/>
            </p:cNvSpPr>
            <p:nvPr/>
          </p:nvSpPr>
          <p:spPr bwMode="auto">
            <a:xfrm>
              <a:off x="7875659" y="5443727"/>
              <a:ext cx="693738" cy="179388"/>
            </a:xfrm>
            <a:custGeom>
              <a:avLst/>
              <a:gdLst>
                <a:gd name="T0" fmla="*/ 160 w 185"/>
                <a:gd name="T1" fmla="*/ 0 h 48"/>
                <a:gd name="T2" fmla="*/ 7 w 185"/>
                <a:gd name="T3" fmla="*/ 0 h 48"/>
                <a:gd name="T4" fmla="*/ 9 w 185"/>
                <a:gd name="T5" fmla="*/ 17 h 48"/>
                <a:gd name="T6" fmla="*/ 0 w 185"/>
                <a:gd name="T7" fmla="*/ 48 h 48"/>
                <a:gd name="T8" fmla="*/ 160 w 185"/>
                <a:gd name="T9" fmla="*/ 48 h 48"/>
                <a:gd name="T10" fmla="*/ 185 w 185"/>
                <a:gd name="T11" fmla="*/ 24 h 48"/>
                <a:gd name="T12" fmla="*/ 160 w 18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5" h="48">
                  <a:moveTo>
                    <a:pt x="160" y="0"/>
                  </a:moveTo>
                  <a:cubicBezTo>
                    <a:pt x="7" y="0"/>
                    <a:pt x="7" y="0"/>
                    <a:pt x="7" y="0"/>
                  </a:cubicBezTo>
                  <a:cubicBezTo>
                    <a:pt x="8" y="5"/>
                    <a:pt x="9" y="11"/>
                    <a:pt x="9" y="17"/>
                  </a:cubicBezTo>
                  <a:cubicBezTo>
                    <a:pt x="9" y="29"/>
                    <a:pt x="6" y="39"/>
                    <a:pt x="0" y="48"/>
                  </a:cubicBezTo>
                  <a:cubicBezTo>
                    <a:pt x="160" y="48"/>
                    <a:pt x="160" y="48"/>
                    <a:pt x="160" y="48"/>
                  </a:cubicBezTo>
                  <a:cubicBezTo>
                    <a:pt x="174" y="48"/>
                    <a:pt x="185" y="37"/>
                    <a:pt x="185" y="24"/>
                  </a:cubicBezTo>
                  <a:cubicBezTo>
                    <a:pt x="185" y="10"/>
                    <a:pt x="174" y="0"/>
                    <a:pt x="160" y="0"/>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lnSpc>
                  <a:spcPct val="85000"/>
                </a:lnSpc>
              </a:pPr>
              <a:endParaRPr lang="en-US" sz="2000" kern="0" dirty="0">
                <a:solidFill>
                  <a:srgbClr val="FFFFFF"/>
                </a:solidFill>
                <a:latin typeface="Segoe UI" pitchFamily="34" charset="0"/>
                <a:ea typeface="Segoe UI" pitchFamily="34" charset="0"/>
                <a:cs typeface="Segoe UI" pitchFamily="34" charset="0"/>
              </a:endParaRPr>
            </a:p>
          </p:txBody>
        </p:sp>
        <p:sp>
          <p:nvSpPr>
            <p:cNvPr id="316" name="Freeform 166"/>
            <p:cNvSpPr>
              <a:spLocks/>
            </p:cNvSpPr>
            <p:nvPr/>
          </p:nvSpPr>
          <p:spPr bwMode="auto">
            <a:xfrm>
              <a:off x="6853309" y="5443727"/>
              <a:ext cx="681038" cy="179388"/>
            </a:xfrm>
            <a:custGeom>
              <a:avLst/>
              <a:gdLst>
                <a:gd name="T0" fmla="*/ 172 w 182"/>
                <a:gd name="T1" fmla="*/ 17 h 48"/>
                <a:gd name="T2" fmla="*/ 175 w 182"/>
                <a:gd name="T3" fmla="*/ 0 h 48"/>
                <a:gd name="T4" fmla="*/ 25 w 182"/>
                <a:gd name="T5" fmla="*/ 0 h 48"/>
                <a:gd name="T6" fmla="*/ 0 w 182"/>
                <a:gd name="T7" fmla="*/ 24 h 48"/>
                <a:gd name="T8" fmla="*/ 25 w 182"/>
                <a:gd name="T9" fmla="*/ 48 h 48"/>
                <a:gd name="T10" fmla="*/ 182 w 182"/>
                <a:gd name="T11" fmla="*/ 48 h 48"/>
                <a:gd name="T12" fmla="*/ 172 w 182"/>
                <a:gd name="T13" fmla="*/ 17 h 48"/>
              </a:gdLst>
              <a:ahLst/>
              <a:cxnLst>
                <a:cxn ang="0">
                  <a:pos x="T0" y="T1"/>
                </a:cxn>
                <a:cxn ang="0">
                  <a:pos x="T2" y="T3"/>
                </a:cxn>
                <a:cxn ang="0">
                  <a:pos x="T4" y="T5"/>
                </a:cxn>
                <a:cxn ang="0">
                  <a:pos x="T6" y="T7"/>
                </a:cxn>
                <a:cxn ang="0">
                  <a:pos x="T8" y="T9"/>
                </a:cxn>
                <a:cxn ang="0">
                  <a:pos x="T10" y="T11"/>
                </a:cxn>
                <a:cxn ang="0">
                  <a:pos x="T12" y="T13"/>
                </a:cxn>
              </a:cxnLst>
              <a:rect l="0" t="0" r="r" b="b"/>
              <a:pathLst>
                <a:path w="182" h="48">
                  <a:moveTo>
                    <a:pt x="172" y="17"/>
                  </a:moveTo>
                  <a:cubicBezTo>
                    <a:pt x="172" y="11"/>
                    <a:pt x="173" y="5"/>
                    <a:pt x="175" y="0"/>
                  </a:cubicBezTo>
                  <a:cubicBezTo>
                    <a:pt x="25" y="0"/>
                    <a:pt x="25" y="0"/>
                    <a:pt x="25" y="0"/>
                  </a:cubicBezTo>
                  <a:cubicBezTo>
                    <a:pt x="11" y="0"/>
                    <a:pt x="0" y="10"/>
                    <a:pt x="0" y="24"/>
                  </a:cubicBezTo>
                  <a:cubicBezTo>
                    <a:pt x="0" y="37"/>
                    <a:pt x="11" y="48"/>
                    <a:pt x="25" y="48"/>
                  </a:cubicBezTo>
                  <a:cubicBezTo>
                    <a:pt x="182" y="48"/>
                    <a:pt x="182" y="48"/>
                    <a:pt x="182" y="48"/>
                  </a:cubicBezTo>
                  <a:cubicBezTo>
                    <a:pt x="176" y="39"/>
                    <a:pt x="172" y="29"/>
                    <a:pt x="172" y="17"/>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lnSpc>
                  <a:spcPct val="85000"/>
                </a:lnSpc>
              </a:pPr>
              <a:endParaRPr lang="en-US" sz="2000" kern="0" dirty="0">
                <a:solidFill>
                  <a:srgbClr val="FFFFFF"/>
                </a:solidFill>
                <a:latin typeface="Segoe UI" pitchFamily="34" charset="0"/>
                <a:ea typeface="Segoe UI" pitchFamily="34" charset="0"/>
                <a:cs typeface="Segoe UI" pitchFamily="34" charset="0"/>
              </a:endParaRPr>
            </a:p>
          </p:txBody>
        </p:sp>
        <p:sp>
          <p:nvSpPr>
            <p:cNvPr id="317" name="Freeform 167"/>
            <p:cNvSpPr>
              <a:spLocks/>
            </p:cNvSpPr>
            <p:nvPr/>
          </p:nvSpPr>
          <p:spPr bwMode="auto">
            <a:xfrm>
              <a:off x="6958084" y="3999102"/>
              <a:ext cx="1393825" cy="1293813"/>
            </a:xfrm>
            <a:custGeom>
              <a:avLst/>
              <a:gdLst>
                <a:gd name="T0" fmla="*/ 324 w 372"/>
                <a:gd name="T1" fmla="*/ 52 h 345"/>
                <a:gd name="T2" fmla="*/ 208 w 372"/>
                <a:gd name="T3" fmla="*/ 52 h 345"/>
                <a:gd name="T4" fmla="*/ 208 w 372"/>
                <a:gd name="T5" fmla="*/ 48 h 345"/>
                <a:gd name="T6" fmla="*/ 160 w 372"/>
                <a:gd name="T7" fmla="*/ 0 h 345"/>
                <a:gd name="T8" fmla="*/ 48 w 372"/>
                <a:gd name="T9" fmla="*/ 0 h 345"/>
                <a:gd name="T10" fmla="*/ 0 w 372"/>
                <a:gd name="T11" fmla="*/ 48 h 345"/>
                <a:gd name="T12" fmla="*/ 0 w 372"/>
                <a:gd name="T13" fmla="*/ 100 h 345"/>
                <a:gd name="T14" fmla="*/ 0 w 372"/>
                <a:gd name="T15" fmla="*/ 297 h 345"/>
                <a:gd name="T16" fmla="*/ 48 w 372"/>
                <a:gd name="T17" fmla="*/ 345 h 345"/>
                <a:gd name="T18" fmla="*/ 160 w 372"/>
                <a:gd name="T19" fmla="*/ 345 h 345"/>
                <a:gd name="T20" fmla="*/ 324 w 372"/>
                <a:gd name="T21" fmla="*/ 345 h 345"/>
                <a:gd name="T22" fmla="*/ 372 w 372"/>
                <a:gd name="T23" fmla="*/ 297 h 345"/>
                <a:gd name="T24" fmla="*/ 372 w 372"/>
                <a:gd name="T25" fmla="*/ 100 h 345"/>
                <a:gd name="T26" fmla="*/ 324 w 372"/>
                <a:gd name="T27" fmla="*/ 5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345">
                  <a:moveTo>
                    <a:pt x="324" y="52"/>
                  </a:moveTo>
                  <a:cubicBezTo>
                    <a:pt x="208" y="52"/>
                    <a:pt x="208" y="52"/>
                    <a:pt x="208" y="52"/>
                  </a:cubicBezTo>
                  <a:cubicBezTo>
                    <a:pt x="208" y="48"/>
                    <a:pt x="208" y="48"/>
                    <a:pt x="208" y="48"/>
                  </a:cubicBezTo>
                  <a:cubicBezTo>
                    <a:pt x="208" y="21"/>
                    <a:pt x="187" y="0"/>
                    <a:pt x="160" y="0"/>
                  </a:cubicBezTo>
                  <a:cubicBezTo>
                    <a:pt x="48" y="0"/>
                    <a:pt x="48" y="0"/>
                    <a:pt x="48" y="0"/>
                  </a:cubicBezTo>
                  <a:cubicBezTo>
                    <a:pt x="22" y="0"/>
                    <a:pt x="0" y="21"/>
                    <a:pt x="0" y="48"/>
                  </a:cubicBezTo>
                  <a:cubicBezTo>
                    <a:pt x="0" y="100"/>
                    <a:pt x="0" y="100"/>
                    <a:pt x="0" y="100"/>
                  </a:cubicBezTo>
                  <a:cubicBezTo>
                    <a:pt x="0" y="297"/>
                    <a:pt x="0" y="297"/>
                    <a:pt x="0" y="297"/>
                  </a:cubicBezTo>
                  <a:cubicBezTo>
                    <a:pt x="0" y="324"/>
                    <a:pt x="22" y="345"/>
                    <a:pt x="48" y="345"/>
                  </a:cubicBezTo>
                  <a:cubicBezTo>
                    <a:pt x="160" y="345"/>
                    <a:pt x="160" y="345"/>
                    <a:pt x="160" y="345"/>
                  </a:cubicBezTo>
                  <a:cubicBezTo>
                    <a:pt x="324" y="345"/>
                    <a:pt x="324" y="345"/>
                    <a:pt x="324" y="345"/>
                  </a:cubicBezTo>
                  <a:cubicBezTo>
                    <a:pt x="351" y="345"/>
                    <a:pt x="372" y="324"/>
                    <a:pt x="372" y="297"/>
                  </a:cubicBezTo>
                  <a:cubicBezTo>
                    <a:pt x="372" y="100"/>
                    <a:pt x="372" y="100"/>
                    <a:pt x="372" y="100"/>
                  </a:cubicBezTo>
                  <a:cubicBezTo>
                    <a:pt x="372" y="73"/>
                    <a:pt x="351" y="52"/>
                    <a:pt x="324" y="52"/>
                  </a:cubicBezTo>
                  <a:close/>
                </a:path>
              </a:pathLst>
            </a:custGeom>
            <a:gradFill flip="none" rotWithShape="1">
              <a:gsLst>
                <a:gs pos="5000">
                  <a:srgbClr val="D6DF27"/>
                </a:gs>
                <a:gs pos="95000">
                  <a:srgbClr val="8CC640"/>
                </a:gs>
              </a:gsLst>
              <a:lin ang="16200000" scaled="0"/>
              <a:tileRect/>
            </a:gradFill>
            <a:ln w="9525">
              <a:no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sp>
          <p:nvSpPr>
            <p:cNvPr id="318" name="Freeform 168"/>
            <p:cNvSpPr>
              <a:spLocks/>
            </p:cNvSpPr>
            <p:nvPr/>
          </p:nvSpPr>
          <p:spPr bwMode="auto">
            <a:xfrm>
              <a:off x="7093022" y="4329302"/>
              <a:ext cx="1335088" cy="963613"/>
            </a:xfrm>
            <a:custGeom>
              <a:avLst/>
              <a:gdLst>
                <a:gd name="T0" fmla="*/ 356 w 356"/>
                <a:gd name="T1" fmla="*/ 209 h 257"/>
                <a:gd name="T2" fmla="*/ 308 w 356"/>
                <a:gd name="T3" fmla="*/ 257 h 257"/>
                <a:gd name="T4" fmla="*/ 48 w 356"/>
                <a:gd name="T5" fmla="*/ 257 h 257"/>
                <a:gd name="T6" fmla="*/ 0 w 356"/>
                <a:gd name="T7" fmla="*/ 209 h 257"/>
                <a:gd name="T8" fmla="*/ 0 w 356"/>
                <a:gd name="T9" fmla="*/ 48 h 257"/>
                <a:gd name="T10" fmla="*/ 48 w 356"/>
                <a:gd name="T11" fmla="*/ 0 h 257"/>
                <a:gd name="T12" fmla="*/ 308 w 356"/>
                <a:gd name="T13" fmla="*/ 0 h 257"/>
                <a:gd name="T14" fmla="*/ 356 w 356"/>
                <a:gd name="T15" fmla="*/ 48 h 257"/>
                <a:gd name="T16" fmla="*/ 356 w 356"/>
                <a:gd name="T17" fmla="*/ 20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257">
                  <a:moveTo>
                    <a:pt x="356" y="209"/>
                  </a:moveTo>
                  <a:cubicBezTo>
                    <a:pt x="356" y="236"/>
                    <a:pt x="335" y="257"/>
                    <a:pt x="308" y="257"/>
                  </a:cubicBezTo>
                  <a:cubicBezTo>
                    <a:pt x="48" y="257"/>
                    <a:pt x="48" y="257"/>
                    <a:pt x="48" y="257"/>
                  </a:cubicBezTo>
                  <a:cubicBezTo>
                    <a:pt x="22" y="257"/>
                    <a:pt x="0" y="236"/>
                    <a:pt x="0" y="209"/>
                  </a:cubicBezTo>
                  <a:cubicBezTo>
                    <a:pt x="0" y="48"/>
                    <a:pt x="0" y="48"/>
                    <a:pt x="0" y="48"/>
                  </a:cubicBezTo>
                  <a:cubicBezTo>
                    <a:pt x="0" y="21"/>
                    <a:pt x="22" y="0"/>
                    <a:pt x="48" y="0"/>
                  </a:cubicBezTo>
                  <a:cubicBezTo>
                    <a:pt x="308" y="0"/>
                    <a:pt x="308" y="0"/>
                    <a:pt x="308" y="0"/>
                  </a:cubicBezTo>
                  <a:cubicBezTo>
                    <a:pt x="335" y="0"/>
                    <a:pt x="356" y="21"/>
                    <a:pt x="356" y="48"/>
                  </a:cubicBezTo>
                  <a:lnTo>
                    <a:pt x="356"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latin typeface="Segoe UI" pitchFamily="34" charset="0"/>
                <a:ea typeface="Segoe UI" pitchFamily="34" charset="0"/>
                <a:cs typeface="Segoe UI" pitchFamily="34" charset="0"/>
              </a:endParaRPr>
            </a:p>
          </p:txBody>
        </p:sp>
        <p:sp>
          <p:nvSpPr>
            <p:cNvPr id="319" name="Freeform 169"/>
            <p:cNvSpPr>
              <a:spLocks/>
            </p:cNvSpPr>
            <p:nvPr/>
          </p:nvSpPr>
          <p:spPr bwMode="auto">
            <a:xfrm>
              <a:off x="7181922" y="4419789"/>
              <a:ext cx="1246188" cy="873125"/>
            </a:xfrm>
            <a:custGeom>
              <a:avLst/>
              <a:gdLst>
                <a:gd name="T0" fmla="*/ 332 w 332"/>
                <a:gd name="T1" fmla="*/ 185 h 233"/>
                <a:gd name="T2" fmla="*/ 284 w 332"/>
                <a:gd name="T3" fmla="*/ 233 h 233"/>
                <a:gd name="T4" fmla="*/ 48 w 332"/>
                <a:gd name="T5" fmla="*/ 233 h 233"/>
                <a:gd name="T6" fmla="*/ 0 w 332"/>
                <a:gd name="T7" fmla="*/ 185 h 233"/>
                <a:gd name="T8" fmla="*/ 0 w 332"/>
                <a:gd name="T9" fmla="*/ 48 h 233"/>
                <a:gd name="T10" fmla="*/ 48 w 332"/>
                <a:gd name="T11" fmla="*/ 0 h 233"/>
                <a:gd name="T12" fmla="*/ 284 w 332"/>
                <a:gd name="T13" fmla="*/ 0 h 233"/>
                <a:gd name="T14" fmla="*/ 332 w 332"/>
                <a:gd name="T15" fmla="*/ 48 h 233"/>
                <a:gd name="T16" fmla="*/ 332 w 332"/>
                <a:gd name="T17" fmla="*/ 18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233">
                  <a:moveTo>
                    <a:pt x="332" y="185"/>
                  </a:moveTo>
                  <a:cubicBezTo>
                    <a:pt x="332" y="212"/>
                    <a:pt x="311" y="233"/>
                    <a:pt x="284" y="233"/>
                  </a:cubicBezTo>
                  <a:cubicBezTo>
                    <a:pt x="48" y="233"/>
                    <a:pt x="48" y="233"/>
                    <a:pt x="48" y="233"/>
                  </a:cubicBezTo>
                  <a:cubicBezTo>
                    <a:pt x="22" y="233"/>
                    <a:pt x="0" y="212"/>
                    <a:pt x="0" y="185"/>
                  </a:cubicBezTo>
                  <a:cubicBezTo>
                    <a:pt x="0" y="48"/>
                    <a:pt x="0" y="48"/>
                    <a:pt x="0" y="48"/>
                  </a:cubicBezTo>
                  <a:cubicBezTo>
                    <a:pt x="0" y="21"/>
                    <a:pt x="22" y="0"/>
                    <a:pt x="48" y="0"/>
                  </a:cubicBezTo>
                  <a:cubicBezTo>
                    <a:pt x="284" y="0"/>
                    <a:pt x="284" y="0"/>
                    <a:pt x="284" y="0"/>
                  </a:cubicBezTo>
                  <a:cubicBezTo>
                    <a:pt x="311" y="0"/>
                    <a:pt x="332" y="21"/>
                    <a:pt x="332" y="48"/>
                  </a:cubicBezTo>
                  <a:lnTo>
                    <a:pt x="332" y="185"/>
                  </a:lnTo>
                  <a:close/>
                </a:path>
              </a:pathLst>
            </a:custGeom>
            <a:gradFill flip="none" rotWithShape="1">
              <a:gsLst>
                <a:gs pos="5000">
                  <a:srgbClr val="D6DF27"/>
                </a:gs>
                <a:gs pos="95000">
                  <a:srgbClr val="8CC640"/>
                </a:gs>
              </a:gsLst>
              <a:lin ang="16200000" scaled="0"/>
              <a:tileRect/>
            </a:gradFill>
            <a:ln w="19050">
              <a:no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grpSp>
      <p:grpSp>
        <p:nvGrpSpPr>
          <p:cNvPr id="320" name="Group 319"/>
          <p:cNvGrpSpPr/>
          <p:nvPr/>
        </p:nvGrpSpPr>
        <p:grpSpPr>
          <a:xfrm>
            <a:off x="6100872" y="3625958"/>
            <a:ext cx="702264" cy="611872"/>
            <a:chOff x="7948398" y="1673807"/>
            <a:chExt cx="611118" cy="720341"/>
          </a:xfrm>
        </p:grpSpPr>
        <p:grpSp>
          <p:nvGrpSpPr>
            <p:cNvPr id="321" name="Group 181"/>
            <p:cNvGrpSpPr/>
            <p:nvPr/>
          </p:nvGrpSpPr>
          <p:grpSpPr>
            <a:xfrm>
              <a:off x="7948398" y="2062718"/>
              <a:ext cx="611118" cy="331430"/>
              <a:chOff x="-1008063" y="3948113"/>
              <a:chExt cx="693738" cy="376238"/>
            </a:xfrm>
          </p:grpSpPr>
          <p:sp>
            <p:nvSpPr>
              <p:cNvPr id="332" name="Freeform 14"/>
              <p:cNvSpPr>
                <a:spLocks noEditPoints="1"/>
              </p:cNvSpPr>
              <p:nvPr/>
            </p:nvSpPr>
            <p:spPr bwMode="auto">
              <a:xfrm>
                <a:off x="-1008063" y="3986213"/>
                <a:ext cx="554038" cy="338138"/>
              </a:xfrm>
              <a:custGeom>
                <a:avLst/>
                <a:gdLst>
                  <a:gd name="T0" fmla="*/ 120 w 148"/>
                  <a:gd name="T1" fmla="*/ 34 h 90"/>
                  <a:gd name="T2" fmla="*/ 120 w 148"/>
                  <a:gd name="T3" fmla="*/ 34 h 90"/>
                  <a:gd name="T4" fmla="*/ 77 w 148"/>
                  <a:gd name="T5" fmla="*/ 0 h 90"/>
                  <a:gd name="T6" fmla="*/ 39 w 148"/>
                  <a:gd name="T7" fmla="*/ 22 h 90"/>
                  <a:gd name="T8" fmla="*/ 34 w 148"/>
                  <a:gd name="T9" fmla="*/ 21 h 90"/>
                  <a:gd name="T10" fmla="*/ 0 w 148"/>
                  <a:gd name="T11" fmla="*/ 56 h 90"/>
                  <a:gd name="T12" fmla="*/ 33 w 148"/>
                  <a:gd name="T13" fmla="*/ 90 h 90"/>
                  <a:gd name="T14" fmla="*/ 33 w 148"/>
                  <a:gd name="T15" fmla="*/ 90 h 90"/>
                  <a:gd name="T16" fmla="*/ 34 w 148"/>
                  <a:gd name="T17" fmla="*/ 90 h 90"/>
                  <a:gd name="T18" fmla="*/ 34 w 148"/>
                  <a:gd name="T19" fmla="*/ 90 h 90"/>
                  <a:gd name="T20" fmla="*/ 34 w 148"/>
                  <a:gd name="T21" fmla="*/ 90 h 90"/>
                  <a:gd name="T22" fmla="*/ 85 w 148"/>
                  <a:gd name="T23" fmla="*/ 90 h 90"/>
                  <a:gd name="T24" fmla="*/ 120 w 148"/>
                  <a:gd name="T25" fmla="*/ 90 h 90"/>
                  <a:gd name="T26" fmla="*/ 120 w 148"/>
                  <a:gd name="T27" fmla="*/ 90 h 90"/>
                  <a:gd name="T28" fmla="*/ 120 w 148"/>
                  <a:gd name="T29" fmla="*/ 90 h 90"/>
                  <a:gd name="T30" fmla="*/ 121 w 148"/>
                  <a:gd name="T31" fmla="*/ 90 h 90"/>
                  <a:gd name="T32" fmla="*/ 121 w 148"/>
                  <a:gd name="T33" fmla="*/ 90 h 90"/>
                  <a:gd name="T34" fmla="*/ 148 w 148"/>
                  <a:gd name="T35" fmla="*/ 62 h 90"/>
                  <a:gd name="T36" fmla="*/ 120 w 148"/>
                  <a:gd name="T37" fmla="*/ 34 h 90"/>
                  <a:gd name="T38" fmla="*/ 137 w 148"/>
                  <a:gd name="T39" fmla="*/ 62 h 90"/>
                  <a:gd name="T40" fmla="*/ 121 w 148"/>
                  <a:gd name="T41" fmla="*/ 79 h 90"/>
                  <a:gd name="T42" fmla="*/ 33 w 148"/>
                  <a:gd name="T43" fmla="*/ 78 h 90"/>
                  <a:gd name="T44" fmla="*/ 33 w 148"/>
                  <a:gd name="T45" fmla="*/ 78 h 90"/>
                  <a:gd name="T46" fmla="*/ 32 w 148"/>
                  <a:gd name="T47" fmla="*/ 78 h 90"/>
                  <a:gd name="T48" fmla="*/ 32 w 148"/>
                  <a:gd name="T49" fmla="*/ 78 h 90"/>
                  <a:gd name="T50" fmla="*/ 14 w 148"/>
                  <a:gd name="T51" fmla="*/ 56 h 90"/>
                  <a:gd name="T52" fmla="*/ 23 w 148"/>
                  <a:gd name="T53" fmla="*/ 37 h 90"/>
                  <a:gd name="T54" fmla="*/ 26 w 148"/>
                  <a:gd name="T55" fmla="*/ 36 h 90"/>
                  <a:gd name="T56" fmla="*/ 27 w 148"/>
                  <a:gd name="T57" fmla="*/ 35 h 90"/>
                  <a:gd name="T58" fmla="*/ 36 w 148"/>
                  <a:gd name="T59" fmla="*/ 33 h 90"/>
                  <a:gd name="T60" fmla="*/ 48 w 148"/>
                  <a:gd name="T61" fmla="*/ 36 h 90"/>
                  <a:gd name="T62" fmla="*/ 56 w 148"/>
                  <a:gd name="T63" fmla="*/ 44 h 90"/>
                  <a:gd name="T64" fmla="*/ 56 w 148"/>
                  <a:gd name="T65" fmla="*/ 44 h 90"/>
                  <a:gd name="T66" fmla="*/ 60 w 148"/>
                  <a:gd name="T67" fmla="*/ 46 h 90"/>
                  <a:gd name="T68" fmla="*/ 65 w 148"/>
                  <a:gd name="T69" fmla="*/ 41 h 90"/>
                  <a:gd name="T70" fmla="*/ 64 w 148"/>
                  <a:gd name="T71" fmla="*/ 37 h 90"/>
                  <a:gd name="T72" fmla="*/ 52 w 148"/>
                  <a:gd name="T73" fmla="*/ 26 h 90"/>
                  <a:gd name="T74" fmla="*/ 78 w 148"/>
                  <a:gd name="T75" fmla="*/ 12 h 90"/>
                  <a:gd name="T76" fmla="*/ 107 w 148"/>
                  <a:gd name="T77" fmla="*/ 34 h 90"/>
                  <a:gd name="T78" fmla="*/ 108 w 148"/>
                  <a:gd name="T79" fmla="*/ 37 h 90"/>
                  <a:gd name="T80" fmla="*/ 108 w 148"/>
                  <a:gd name="T81" fmla="*/ 42 h 90"/>
                  <a:gd name="T82" fmla="*/ 108 w 148"/>
                  <a:gd name="T83" fmla="*/ 44 h 90"/>
                  <a:gd name="T84" fmla="*/ 118 w 148"/>
                  <a:gd name="T85" fmla="*/ 43 h 90"/>
                  <a:gd name="T86" fmla="*/ 137 w 148"/>
                  <a:gd name="T87" fmla="*/ 62 h 90"/>
                  <a:gd name="T88" fmla="*/ 136 w 148"/>
                  <a:gd name="T89" fmla="*/ 62 h 90"/>
                  <a:gd name="T90" fmla="*/ 137 w 148"/>
                  <a:gd name="T91"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90">
                    <a:moveTo>
                      <a:pt x="120" y="34"/>
                    </a:moveTo>
                    <a:cubicBezTo>
                      <a:pt x="120" y="34"/>
                      <a:pt x="120" y="34"/>
                      <a:pt x="120" y="34"/>
                    </a:cubicBezTo>
                    <a:cubicBezTo>
                      <a:pt x="115" y="15"/>
                      <a:pt x="98" y="0"/>
                      <a:pt x="77" y="0"/>
                    </a:cubicBezTo>
                    <a:cubicBezTo>
                      <a:pt x="61" y="0"/>
                      <a:pt x="47" y="9"/>
                      <a:pt x="39" y="22"/>
                    </a:cubicBezTo>
                    <a:cubicBezTo>
                      <a:pt x="38" y="21"/>
                      <a:pt x="36" y="21"/>
                      <a:pt x="34" y="21"/>
                    </a:cubicBezTo>
                    <a:cubicBezTo>
                      <a:pt x="15" y="21"/>
                      <a:pt x="0" y="37"/>
                      <a:pt x="0" y="56"/>
                    </a:cubicBezTo>
                    <a:cubicBezTo>
                      <a:pt x="0" y="75"/>
                      <a:pt x="15" y="90"/>
                      <a:pt x="33" y="90"/>
                    </a:cubicBezTo>
                    <a:cubicBezTo>
                      <a:pt x="33" y="90"/>
                      <a:pt x="33" y="90"/>
                      <a:pt x="33" y="90"/>
                    </a:cubicBezTo>
                    <a:cubicBezTo>
                      <a:pt x="34" y="90"/>
                      <a:pt x="34" y="90"/>
                      <a:pt x="34" y="90"/>
                    </a:cubicBezTo>
                    <a:cubicBezTo>
                      <a:pt x="34" y="90"/>
                      <a:pt x="34" y="90"/>
                      <a:pt x="34" y="90"/>
                    </a:cubicBezTo>
                    <a:cubicBezTo>
                      <a:pt x="34" y="90"/>
                      <a:pt x="34" y="90"/>
                      <a:pt x="34" y="90"/>
                    </a:cubicBezTo>
                    <a:cubicBezTo>
                      <a:pt x="85" y="90"/>
                      <a:pt x="85" y="90"/>
                      <a:pt x="85" y="90"/>
                    </a:cubicBezTo>
                    <a:cubicBezTo>
                      <a:pt x="120" y="90"/>
                      <a:pt x="120" y="90"/>
                      <a:pt x="120" y="90"/>
                    </a:cubicBezTo>
                    <a:cubicBezTo>
                      <a:pt x="120" y="90"/>
                      <a:pt x="120" y="90"/>
                      <a:pt x="120" y="90"/>
                    </a:cubicBezTo>
                    <a:cubicBezTo>
                      <a:pt x="120" y="90"/>
                      <a:pt x="120" y="90"/>
                      <a:pt x="120" y="90"/>
                    </a:cubicBezTo>
                    <a:cubicBezTo>
                      <a:pt x="121" y="90"/>
                      <a:pt x="121" y="90"/>
                      <a:pt x="121" y="90"/>
                    </a:cubicBezTo>
                    <a:cubicBezTo>
                      <a:pt x="121" y="90"/>
                      <a:pt x="121" y="90"/>
                      <a:pt x="121" y="90"/>
                    </a:cubicBezTo>
                    <a:cubicBezTo>
                      <a:pt x="136" y="90"/>
                      <a:pt x="148" y="78"/>
                      <a:pt x="148" y="62"/>
                    </a:cubicBezTo>
                    <a:cubicBezTo>
                      <a:pt x="148" y="47"/>
                      <a:pt x="136" y="34"/>
                      <a:pt x="120" y="34"/>
                    </a:cubicBezTo>
                    <a:close/>
                    <a:moveTo>
                      <a:pt x="137" y="62"/>
                    </a:moveTo>
                    <a:cubicBezTo>
                      <a:pt x="137" y="71"/>
                      <a:pt x="130" y="78"/>
                      <a:pt x="121" y="79"/>
                    </a:cubicBezTo>
                    <a:cubicBezTo>
                      <a:pt x="33" y="78"/>
                      <a:pt x="33" y="78"/>
                      <a:pt x="33" y="78"/>
                    </a:cubicBezTo>
                    <a:cubicBezTo>
                      <a:pt x="33" y="78"/>
                      <a:pt x="33" y="78"/>
                      <a:pt x="33" y="78"/>
                    </a:cubicBezTo>
                    <a:cubicBezTo>
                      <a:pt x="33" y="78"/>
                      <a:pt x="33" y="78"/>
                      <a:pt x="32" y="78"/>
                    </a:cubicBezTo>
                    <a:cubicBezTo>
                      <a:pt x="32" y="78"/>
                      <a:pt x="32" y="78"/>
                      <a:pt x="32" y="78"/>
                    </a:cubicBezTo>
                    <a:cubicBezTo>
                      <a:pt x="21" y="76"/>
                      <a:pt x="14" y="67"/>
                      <a:pt x="14" y="56"/>
                    </a:cubicBezTo>
                    <a:cubicBezTo>
                      <a:pt x="14" y="48"/>
                      <a:pt x="18" y="41"/>
                      <a:pt x="23" y="37"/>
                    </a:cubicBezTo>
                    <a:cubicBezTo>
                      <a:pt x="24" y="37"/>
                      <a:pt x="25" y="36"/>
                      <a:pt x="26" y="36"/>
                    </a:cubicBezTo>
                    <a:cubicBezTo>
                      <a:pt x="26" y="36"/>
                      <a:pt x="26" y="35"/>
                      <a:pt x="27" y="35"/>
                    </a:cubicBezTo>
                    <a:cubicBezTo>
                      <a:pt x="30" y="34"/>
                      <a:pt x="33" y="33"/>
                      <a:pt x="36" y="33"/>
                    </a:cubicBezTo>
                    <a:cubicBezTo>
                      <a:pt x="41" y="33"/>
                      <a:pt x="44" y="34"/>
                      <a:pt x="48" y="36"/>
                    </a:cubicBezTo>
                    <a:cubicBezTo>
                      <a:pt x="51" y="38"/>
                      <a:pt x="54" y="41"/>
                      <a:pt x="56" y="44"/>
                    </a:cubicBezTo>
                    <a:cubicBezTo>
                      <a:pt x="56" y="44"/>
                      <a:pt x="56" y="44"/>
                      <a:pt x="56" y="44"/>
                    </a:cubicBezTo>
                    <a:cubicBezTo>
                      <a:pt x="57" y="45"/>
                      <a:pt x="58" y="46"/>
                      <a:pt x="60" y="46"/>
                    </a:cubicBezTo>
                    <a:cubicBezTo>
                      <a:pt x="63" y="46"/>
                      <a:pt x="65" y="44"/>
                      <a:pt x="65" y="41"/>
                    </a:cubicBezTo>
                    <a:cubicBezTo>
                      <a:pt x="65" y="39"/>
                      <a:pt x="65" y="38"/>
                      <a:pt x="64" y="37"/>
                    </a:cubicBezTo>
                    <a:cubicBezTo>
                      <a:pt x="61" y="33"/>
                      <a:pt x="57" y="29"/>
                      <a:pt x="52" y="26"/>
                    </a:cubicBezTo>
                    <a:cubicBezTo>
                      <a:pt x="57" y="18"/>
                      <a:pt x="67" y="12"/>
                      <a:pt x="78" y="12"/>
                    </a:cubicBezTo>
                    <a:cubicBezTo>
                      <a:pt x="91" y="12"/>
                      <a:pt x="103" y="21"/>
                      <a:pt x="107" y="34"/>
                    </a:cubicBezTo>
                    <a:cubicBezTo>
                      <a:pt x="107" y="35"/>
                      <a:pt x="108" y="36"/>
                      <a:pt x="108" y="37"/>
                    </a:cubicBezTo>
                    <a:cubicBezTo>
                      <a:pt x="108" y="38"/>
                      <a:pt x="108" y="40"/>
                      <a:pt x="108" y="42"/>
                    </a:cubicBezTo>
                    <a:cubicBezTo>
                      <a:pt x="108" y="43"/>
                      <a:pt x="108" y="44"/>
                      <a:pt x="108" y="44"/>
                    </a:cubicBezTo>
                    <a:cubicBezTo>
                      <a:pt x="108" y="44"/>
                      <a:pt x="117" y="43"/>
                      <a:pt x="118" y="43"/>
                    </a:cubicBezTo>
                    <a:cubicBezTo>
                      <a:pt x="128" y="43"/>
                      <a:pt x="137" y="52"/>
                      <a:pt x="137" y="62"/>
                    </a:cubicBezTo>
                    <a:cubicBezTo>
                      <a:pt x="137" y="62"/>
                      <a:pt x="136" y="62"/>
                      <a:pt x="136" y="62"/>
                    </a:cubicBezTo>
                    <a:cubicBezTo>
                      <a:pt x="136" y="62"/>
                      <a:pt x="137" y="62"/>
                      <a:pt x="137" y="62"/>
                    </a:cubicBezTo>
                    <a:close/>
                  </a:path>
                </a:pathLst>
              </a:custGeom>
              <a:gradFill flip="none" rotWithShape="1">
                <a:gsLst>
                  <a:gs pos="5000">
                    <a:srgbClr val="D6DF27"/>
                  </a:gs>
                  <a:gs pos="95000">
                    <a:srgbClr val="8CC640"/>
                  </a:gs>
                </a:gsLst>
                <a:lin ang="16200000" scaled="0"/>
                <a:tileRect/>
              </a:gradFill>
              <a:ln w="19050">
                <a:noFill/>
                <a:round/>
                <a:headEnd/>
                <a:tailEn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sp>
            <p:nvSpPr>
              <p:cNvPr id="333" name="Freeform 15"/>
              <p:cNvSpPr>
                <a:spLocks/>
              </p:cNvSpPr>
              <p:nvPr/>
            </p:nvSpPr>
            <p:spPr bwMode="auto">
              <a:xfrm>
                <a:off x="-625475" y="3948113"/>
                <a:ext cx="311150" cy="274638"/>
              </a:xfrm>
              <a:custGeom>
                <a:avLst/>
                <a:gdLst>
                  <a:gd name="T0" fmla="*/ 60 w 83"/>
                  <a:gd name="T1" fmla="*/ 28 h 73"/>
                  <a:gd name="T2" fmla="*/ 60 w 83"/>
                  <a:gd name="T3" fmla="*/ 28 h 73"/>
                  <a:gd name="T4" fmla="*/ 25 w 83"/>
                  <a:gd name="T5" fmla="*/ 0 h 73"/>
                  <a:gd name="T6" fmla="*/ 0 w 83"/>
                  <a:gd name="T7" fmla="*/ 10 h 73"/>
                  <a:gd name="T8" fmla="*/ 11 w 83"/>
                  <a:gd name="T9" fmla="*/ 19 h 73"/>
                  <a:gd name="T10" fmla="*/ 26 w 83"/>
                  <a:gd name="T11" fmla="*/ 14 h 73"/>
                  <a:gd name="T12" fmla="*/ 52 w 83"/>
                  <a:gd name="T13" fmla="*/ 39 h 73"/>
                  <a:gd name="T14" fmla="*/ 60 w 83"/>
                  <a:gd name="T15" fmla="*/ 39 h 73"/>
                  <a:gd name="T16" fmla="*/ 71 w 83"/>
                  <a:gd name="T17" fmla="*/ 51 h 73"/>
                  <a:gd name="T18" fmla="*/ 54 w 83"/>
                  <a:gd name="T19" fmla="*/ 62 h 73"/>
                  <a:gd name="T20" fmla="*/ 53 w 83"/>
                  <a:gd name="T21" fmla="*/ 62 h 73"/>
                  <a:gd name="T22" fmla="*/ 54 w 83"/>
                  <a:gd name="T23" fmla="*/ 71 h 73"/>
                  <a:gd name="T24" fmla="*/ 54 w 83"/>
                  <a:gd name="T25" fmla="*/ 73 h 73"/>
                  <a:gd name="T26" fmla="*/ 60 w 83"/>
                  <a:gd name="T27" fmla="*/ 73 h 73"/>
                  <a:gd name="T28" fmla="*/ 60 w 83"/>
                  <a:gd name="T29" fmla="*/ 73 h 73"/>
                  <a:gd name="T30" fmla="*/ 60 w 83"/>
                  <a:gd name="T31" fmla="*/ 73 h 73"/>
                  <a:gd name="T32" fmla="*/ 61 w 83"/>
                  <a:gd name="T33" fmla="*/ 73 h 73"/>
                  <a:gd name="T34" fmla="*/ 61 w 83"/>
                  <a:gd name="T35" fmla="*/ 73 h 73"/>
                  <a:gd name="T36" fmla="*/ 83 w 83"/>
                  <a:gd name="T37" fmla="*/ 51 h 73"/>
                  <a:gd name="T38" fmla="*/ 60 w 83"/>
                  <a:gd name="T39"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73">
                    <a:moveTo>
                      <a:pt x="60" y="28"/>
                    </a:moveTo>
                    <a:cubicBezTo>
                      <a:pt x="60" y="28"/>
                      <a:pt x="60" y="28"/>
                      <a:pt x="60" y="28"/>
                    </a:cubicBezTo>
                    <a:cubicBezTo>
                      <a:pt x="56" y="12"/>
                      <a:pt x="42" y="0"/>
                      <a:pt x="25" y="0"/>
                    </a:cubicBezTo>
                    <a:cubicBezTo>
                      <a:pt x="15" y="0"/>
                      <a:pt x="7" y="4"/>
                      <a:pt x="0" y="10"/>
                    </a:cubicBezTo>
                    <a:cubicBezTo>
                      <a:pt x="4" y="12"/>
                      <a:pt x="8" y="15"/>
                      <a:pt x="11" y="19"/>
                    </a:cubicBezTo>
                    <a:cubicBezTo>
                      <a:pt x="16" y="15"/>
                      <a:pt x="21" y="14"/>
                      <a:pt x="26" y="14"/>
                    </a:cubicBezTo>
                    <a:cubicBezTo>
                      <a:pt x="48" y="14"/>
                      <a:pt x="52" y="39"/>
                      <a:pt x="52" y="39"/>
                    </a:cubicBezTo>
                    <a:cubicBezTo>
                      <a:pt x="52" y="39"/>
                      <a:pt x="59" y="39"/>
                      <a:pt x="60" y="39"/>
                    </a:cubicBezTo>
                    <a:cubicBezTo>
                      <a:pt x="66" y="39"/>
                      <a:pt x="71" y="43"/>
                      <a:pt x="71" y="51"/>
                    </a:cubicBezTo>
                    <a:cubicBezTo>
                      <a:pt x="71" y="51"/>
                      <a:pt x="70" y="62"/>
                      <a:pt x="54" y="62"/>
                    </a:cubicBezTo>
                    <a:cubicBezTo>
                      <a:pt x="53" y="62"/>
                      <a:pt x="53" y="62"/>
                      <a:pt x="53" y="62"/>
                    </a:cubicBezTo>
                    <a:cubicBezTo>
                      <a:pt x="54" y="65"/>
                      <a:pt x="54" y="68"/>
                      <a:pt x="54" y="71"/>
                    </a:cubicBezTo>
                    <a:cubicBezTo>
                      <a:pt x="54" y="72"/>
                      <a:pt x="54" y="72"/>
                      <a:pt x="54" y="73"/>
                    </a:cubicBezTo>
                    <a:cubicBezTo>
                      <a:pt x="60" y="73"/>
                      <a:pt x="60" y="73"/>
                      <a:pt x="60" y="73"/>
                    </a:cubicBezTo>
                    <a:cubicBezTo>
                      <a:pt x="60" y="73"/>
                      <a:pt x="60" y="73"/>
                      <a:pt x="60" y="73"/>
                    </a:cubicBezTo>
                    <a:cubicBezTo>
                      <a:pt x="60" y="73"/>
                      <a:pt x="60" y="73"/>
                      <a:pt x="60" y="73"/>
                    </a:cubicBezTo>
                    <a:cubicBezTo>
                      <a:pt x="61" y="73"/>
                      <a:pt x="61" y="73"/>
                      <a:pt x="61" y="73"/>
                    </a:cubicBezTo>
                    <a:cubicBezTo>
                      <a:pt x="61" y="73"/>
                      <a:pt x="61" y="73"/>
                      <a:pt x="61" y="73"/>
                    </a:cubicBezTo>
                    <a:cubicBezTo>
                      <a:pt x="73" y="73"/>
                      <a:pt x="83" y="63"/>
                      <a:pt x="83" y="51"/>
                    </a:cubicBezTo>
                    <a:cubicBezTo>
                      <a:pt x="83" y="38"/>
                      <a:pt x="73" y="28"/>
                      <a:pt x="60" y="28"/>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rtlCol="0" anchor="ctr"/>
              <a:lstStyle/>
              <a:p>
                <a:pPr algn="ctr">
                  <a:lnSpc>
                    <a:spcPct val="85000"/>
                  </a:lnSpc>
                </a:pPr>
                <a:endParaRPr lang="en-US" sz="2000" b="1" kern="0" dirty="0">
                  <a:solidFill>
                    <a:srgbClr val="FFFFFF"/>
                  </a:solidFill>
                  <a:latin typeface="Segoe UI" pitchFamily="34" charset="0"/>
                  <a:ea typeface="Segoe UI" pitchFamily="34" charset="0"/>
                  <a:cs typeface="Segoe UI" pitchFamily="34" charset="0"/>
                </a:endParaRPr>
              </a:p>
            </p:txBody>
          </p:sp>
        </p:grpSp>
        <p:pic>
          <p:nvPicPr>
            <p:cNvPr id="322" name="Picture 3" descr="C:\Users\v-kmcmah\Documents\Clients\BuzzBee\1517_Intel\DCSG_decks\icons\dotted-line.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8547" t="72170"/>
            <a:stretch/>
          </p:blipFill>
          <p:spPr bwMode="auto">
            <a:xfrm flipH="1" flipV="1">
              <a:off x="8083346" y="1697994"/>
              <a:ext cx="386709" cy="223677"/>
            </a:xfrm>
            <a:prstGeom prst="rect">
              <a:avLst/>
            </a:prstGeom>
            <a:noFill/>
            <a:extLst>
              <a:ext uri="{909E8E84-426E-40DD-AFC4-6F175D3DCCD1}">
                <a14:hiddenFill xmlns:a14="http://schemas.microsoft.com/office/drawing/2010/main">
                  <a:solidFill>
                    <a:srgbClr val="FFFFFF"/>
                  </a:solidFill>
                </a14:hiddenFill>
              </a:ext>
            </a:extLst>
          </p:spPr>
        </p:pic>
        <p:grpSp>
          <p:nvGrpSpPr>
            <p:cNvPr id="323" name="Group 183"/>
            <p:cNvGrpSpPr/>
            <p:nvPr/>
          </p:nvGrpSpPr>
          <p:grpSpPr>
            <a:xfrm>
              <a:off x="8062077" y="1673807"/>
              <a:ext cx="424256" cy="608770"/>
              <a:chOff x="8119294" y="1879697"/>
              <a:chExt cx="623738" cy="895009"/>
            </a:xfrm>
          </p:grpSpPr>
          <p:grpSp>
            <p:nvGrpSpPr>
              <p:cNvPr id="324" name="Group 184"/>
              <p:cNvGrpSpPr/>
              <p:nvPr/>
            </p:nvGrpSpPr>
            <p:grpSpPr>
              <a:xfrm>
                <a:off x="8119294" y="2058856"/>
                <a:ext cx="306247" cy="715850"/>
                <a:chOff x="1995719" y="3692379"/>
                <a:chExt cx="187570" cy="438443"/>
              </a:xfrm>
            </p:grpSpPr>
            <p:sp>
              <p:nvSpPr>
                <p:cNvPr id="329" name="Round Same Side Corner Rectangle 328"/>
                <p:cNvSpPr/>
                <p:nvPr/>
              </p:nvSpPr>
              <p:spPr bwMode="auto">
                <a:xfrm>
                  <a:off x="1995719" y="3692379"/>
                  <a:ext cx="187570" cy="438443"/>
                </a:xfrm>
                <a:prstGeom prst="round2SameRect">
                  <a:avLst>
                    <a:gd name="adj1" fmla="val 20786"/>
                    <a:gd name="adj2" fmla="val 18405"/>
                  </a:avLst>
                </a:prstGeom>
                <a:gradFill flip="none" rotWithShape="1">
                  <a:gsLst>
                    <a:gs pos="0">
                      <a:srgbClr val="00B0F0"/>
                    </a:gs>
                    <a:gs pos="100000">
                      <a:srgbClr val="0070C0">
                        <a:shade val="100000"/>
                        <a:satMod val="115000"/>
                      </a:srgbClr>
                    </a:gs>
                  </a:gsLst>
                  <a:lin ang="5400000" scaled="1"/>
                  <a:tileRect/>
                </a:gradFill>
                <a:ln w="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solidFill>
                      <a:schemeClr val="tx1"/>
                    </a:solidFill>
                    <a:latin typeface="Segoe UI" pitchFamily="34" charset="0"/>
                    <a:ea typeface="Segoe UI" pitchFamily="34" charset="0"/>
                    <a:cs typeface="Segoe UI" pitchFamily="34" charset="0"/>
                  </a:endParaRPr>
                </a:p>
              </p:txBody>
            </p:sp>
            <p:sp>
              <p:nvSpPr>
                <p:cNvPr id="330" name="Round Same Side Corner Rectangle 329"/>
                <p:cNvSpPr/>
                <p:nvPr/>
              </p:nvSpPr>
              <p:spPr bwMode="auto">
                <a:xfrm rot="5400000">
                  <a:off x="2066644" y="3733215"/>
                  <a:ext cx="45719" cy="136769"/>
                </a:xfrm>
                <a:prstGeom prst="round2SameRect">
                  <a:avLst>
                    <a:gd name="adj1" fmla="val 50000"/>
                    <a:gd name="adj2" fmla="val 50000"/>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b="1" kern="0" dirty="0" smtClean="0">
                    <a:solidFill>
                      <a:schemeClr val="bg1"/>
                    </a:solidFill>
                    <a:latin typeface="Segoe UI" pitchFamily="34" charset="0"/>
                    <a:ea typeface="Segoe UI" pitchFamily="34" charset="0"/>
                    <a:cs typeface="Segoe UI" pitchFamily="34" charset="0"/>
                  </a:endParaRPr>
                </a:p>
              </p:txBody>
            </p:sp>
            <p:sp>
              <p:nvSpPr>
                <p:cNvPr id="331" name="Oval 330"/>
                <p:cNvSpPr/>
                <p:nvPr/>
              </p:nvSpPr>
              <p:spPr bwMode="auto">
                <a:xfrm>
                  <a:off x="2066644" y="3965087"/>
                  <a:ext cx="45719" cy="45719"/>
                </a:xfrm>
                <a:prstGeom prst="ellipse">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b="1" kern="0" dirty="0" smtClean="0">
                    <a:solidFill>
                      <a:schemeClr val="bg1"/>
                    </a:solidFill>
                    <a:latin typeface="Segoe UI" pitchFamily="34" charset="0"/>
                    <a:ea typeface="Segoe UI" pitchFamily="34" charset="0"/>
                    <a:cs typeface="Segoe UI" pitchFamily="34" charset="0"/>
                  </a:endParaRPr>
                </a:p>
              </p:txBody>
            </p:sp>
          </p:grpSp>
          <p:grpSp>
            <p:nvGrpSpPr>
              <p:cNvPr id="325" name="Group 185"/>
              <p:cNvGrpSpPr/>
              <p:nvPr/>
            </p:nvGrpSpPr>
            <p:grpSpPr>
              <a:xfrm>
                <a:off x="8503920" y="1879697"/>
                <a:ext cx="239112" cy="558921"/>
                <a:chOff x="1995719" y="3607721"/>
                <a:chExt cx="187570" cy="438442"/>
              </a:xfrm>
            </p:grpSpPr>
            <p:sp>
              <p:nvSpPr>
                <p:cNvPr id="326" name="Round Same Side Corner Rectangle 325"/>
                <p:cNvSpPr/>
                <p:nvPr/>
              </p:nvSpPr>
              <p:spPr bwMode="auto">
                <a:xfrm>
                  <a:off x="1995719" y="3607721"/>
                  <a:ext cx="187570" cy="438442"/>
                </a:xfrm>
                <a:prstGeom prst="round2SameRect">
                  <a:avLst>
                    <a:gd name="adj1" fmla="val 20786"/>
                    <a:gd name="adj2" fmla="val 18405"/>
                  </a:avLst>
                </a:prstGeom>
                <a:gradFill flip="none" rotWithShape="1">
                  <a:gsLst>
                    <a:gs pos="0">
                      <a:srgbClr val="00B0F0"/>
                    </a:gs>
                    <a:gs pos="100000">
                      <a:srgbClr val="0070C0">
                        <a:shade val="100000"/>
                        <a:satMod val="115000"/>
                      </a:srgbClr>
                    </a:gs>
                  </a:gsLst>
                  <a:lin ang="5400000" scaled="1"/>
                  <a:tileRect/>
                </a:gradFill>
                <a:ln w="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solidFill>
                      <a:schemeClr val="tx1"/>
                    </a:solidFill>
                    <a:latin typeface="Segoe UI" pitchFamily="34" charset="0"/>
                    <a:ea typeface="Segoe UI" pitchFamily="34" charset="0"/>
                    <a:cs typeface="Segoe UI" pitchFamily="34" charset="0"/>
                  </a:endParaRPr>
                </a:p>
              </p:txBody>
            </p:sp>
            <p:sp>
              <p:nvSpPr>
                <p:cNvPr id="327" name="Round Same Side Corner Rectangle 326"/>
                <p:cNvSpPr/>
                <p:nvPr/>
              </p:nvSpPr>
              <p:spPr bwMode="auto">
                <a:xfrm rot="5400000">
                  <a:off x="2066644" y="3673623"/>
                  <a:ext cx="45719" cy="136769"/>
                </a:xfrm>
                <a:prstGeom prst="round2SameRect">
                  <a:avLst>
                    <a:gd name="adj1" fmla="val 50000"/>
                    <a:gd name="adj2" fmla="val 50000"/>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b="1" kern="0" dirty="0" smtClean="0">
                    <a:solidFill>
                      <a:schemeClr val="bg1"/>
                    </a:solidFill>
                    <a:latin typeface="Segoe UI" pitchFamily="34" charset="0"/>
                    <a:ea typeface="Segoe UI" pitchFamily="34" charset="0"/>
                    <a:cs typeface="Segoe UI" pitchFamily="34" charset="0"/>
                  </a:endParaRPr>
                </a:p>
              </p:txBody>
            </p:sp>
            <p:sp>
              <p:nvSpPr>
                <p:cNvPr id="328" name="Oval 327"/>
                <p:cNvSpPr/>
                <p:nvPr/>
              </p:nvSpPr>
              <p:spPr bwMode="auto">
                <a:xfrm>
                  <a:off x="2066644" y="3905495"/>
                  <a:ext cx="45719" cy="45719"/>
                </a:xfrm>
                <a:prstGeom prst="ellipse">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b="1" kern="0" dirty="0" smtClean="0">
                    <a:solidFill>
                      <a:schemeClr val="bg1"/>
                    </a:solidFill>
                    <a:latin typeface="Segoe UI" pitchFamily="34" charset="0"/>
                    <a:ea typeface="Segoe UI" pitchFamily="34" charset="0"/>
                    <a:cs typeface="Segoe UI" pitchFamily="34" charset="0"/>
                  </a:endParaRPr>
                </a:p>
              </p:txBody>
            </p:sp>
          </p:grpSp>
        </p:grpSp>
      </p:grpSp>
    </p:spTree>
    <p:extLst>
      <p:ext uri="{BB962C8B-B14F-4D97-AF65-F5344CB8AC3E}">
        <p14:creationId xmlns:p14="http://schemas.microsoft.com/office/powerpoint/2010/main" val="11313926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datacenter capabilities</a:t>
            </a:r>
            <a:endParaRPr lang="en-US" dirty="0"/>
          </a:p>
        </p:txBody>
      </p:sp>
      <p:sp>
        <p:nvSpPr>
          <p:cNvPr id="10" name="Rectangle 73"/>
          <p:cNvSpPr>
            <a:spLocks noChangeArrowheads="1"/>
          </p:cNvSpPr>
          <p:nvPr/>
        </p:nvSpPr>
        <p:spPr bwMode="auto">
          <a:xfrm>
            <a:off x="6451410" y="919916"/>
            <a:ext cx="184663" cy="264656"/>
          </a:xfrm>
          <a:prstGeom prst="rect">
            <a:avLst/>
          </a:prstGeom>
          <a:noFill/>
          <a:ln w="19050">
            <a:noFill/>
            <a:miter lim="800000"/>
            <a:headEnd/>
            <a:tailEnd/>
          </a:ln>
        </p:spPr>
        <p:txBody>
          <a:bodyPr wrap="none" lIns="91407" tIns="45704" rIns="91407" bIns="45704">
            <a:spAutoFit/>
          </a:bodyPr>
          <a:lstStyle/>
          <a:p>
            <a:pPr algn="ctr" eaLnBrk="0" hangingPunct="0">
              <a:lnSpc>
                <a:spcPct val="80000"/>
              </a:lnSpc>
              <a:spcBef>
                <a:spcPct val="50000"/>
              </a:spcBef>
              <a:defRPr/>
            </a:pPr>
            <a:endParaRPr lang="en-US" sz="1400" b="1" kern="0" dirty="0">
              <a:solidFill>
                <a:srgbClr val="FFFFFF"/>
              </a:solidFill>
            </a:endParaRPr>
          </a:p>
        </p:txBody>
      </p:sp>
      <p:sp>
        <p:nvSpPr>
          <p:cNvPr id="59" name="Rounded Rectangle 58"/>
          <p:cNvSpPr/>
          <p:nvPr/>
        </p:nvSpPr>
        <p:spPr>
          <a:xfrm>
            <a:off x="158046" y="1206292"/>
            <a:ext cx="8847138" cy="678656"/>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p:spPr>
        <p:txBody>
          <a:bodyPr anchor="ctr">
            <a:noAutofit/>
          </a:bodyPr>
          <a:lstStyle/>
          <a:p>
            <a:pPr algn="ctr" eaLnBrk="0" hangingPunct="0">
              <a:lnSpc>
                <a:spcPct val="85000"/>
              </a:lnSpc>
            </a:pPr>
            <a:endParaRPr lang="en-US" kern="0" dirty="0">
              <a:solidFill>
                <a:srgbClr val="000000"/>
              </a:solidFill>
              <a:latin typeface="Segoe UI" pitchFamily="34" charset="0"/>
              <a:ea typeface="Segoe UI" pitchFamily="34" charset="0"/>
              <a:cs typeface="Segoe UI" pitchFamily="34" charset="0"/>
            </a:endParaRPr>
          </a:p>
        </p:txBody>
      </p:sp>
      <p:sp>
        <p:nvSpPr>
          <p:cNvPr id="60" name="Rounded Rectangle 59"/>
          <p:cNvSpPr/>
          <p:nvPr/>
        </p:nvSpPr>
        <p:spPr>
          <a:xfrm>
            <a:off x="158046" y="1919720"/>
            <a:ext cx="8847138" cy="678656"/>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p:spPr>
        <p:txBody>
          <a:bodyPr anchor="ctr">
            <a:noAutofit/>
          </a:bodyPr>
          <a:lstStyle/>
          <a:p>
            <a:pPr algn="ctr" eaLnBrk="0" hangingPunct="0">
              <a:lnSpc>
                <a:spcPct val="85000"/>
              </a:lnSpc>
            </a:pPr>
            <a:endParaRPr lang="en-US" kern="0" dirty="0">
              <a:solidFill>
                <a:srgbClr val="000000"/>
              </a:solidFill>
              <a:latin typeface="Segoe UI" pitchFamily="34" charset="0"/>
              <a:ea typeface="Segoe UI" pitchFamily="34" charset="0"/>
              <a:cs typeface="Segoe UI" pitchFamily="34" charset="0"/>
            </a:endParaRPr>
          </a:p>
        </p:txBody>
      </p:sp>
      <p:sp>
        <p:nvSpPr>
          <p:cNvPr id="63" name="Rounded Rectangle 62"/>
          <p:cNvSpPr/>
          <p:nvPr/>
        </p:nvSpPr>
        <p:spPr bwMode="auto">
          <a:xfrm>
            <a:off x="2449452" y="1984728"/>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a:solidFill>
                  <a:srgbClr val="FFFFFF"/>
                </a:solidFill>
                <a:latin typeface="Segoe UI Light" pitchFamily="34" charset="0"/>
                <a:ea typeface="Segoe UI" pitchFamily="34" charset="0"/>
                <a:cs typeface="Segoe UI" pitchFamily="34" charset="0"/>
              </a:rPr>
              <a:t>SSD </a:t>
            </a:r>
            <a:r>
              <a:rPr lang="en-US" sz="1200" dirty="0" smtClean="0">
                <a:solidFill>
                  <a:srgbClr val="FFFFFF"/>
                </a:solidFill>
                <a:latin typeface="Segoe UI Light" pitchFamily="34" charset="0"/>
                <a:ea typeface="Segoe UI" pitchFamily="34" charset="0"/>
                <a:cs typeface="Segoe UI" pitchFamily="34" charset="0"/>
              </a:rPr>
              <a:t> and NVM for low latency/high bandwidth</a:t>
            </a:r>
            <a:endParaRPr lang="en-US" sz="1200" dirty="0">
              <a:solidFill>
                <a:srgbClr val="FFFFFF"/>
              </a:solidFill>
              <a:latin typeface="Segoe UI Light" pitchFamily="34" charset="0"/>
              <a:ea typeface="Segoe UI" pitchFamily="34" charset="0"/>
              <a:cs typeface="Segoe UI" pitchFamily="34" charset="0"/>
            </a:endParaRPr>
          </a:p>
        </p:txBody>
      </p:sp>
      <p:sp>
        <p:nvSpPr>
          <p:cNvPr id="64" name="TextBox 63"/>
          <p:cNvSpPr txBox="1"/>
          <p:nvPr/>
        </p:nvSpPr>
        <p:spPr>
          <a:xfrm>
            <a:off x="597568" y="1270545"/>
            <a:ext cx="1600200" cy="550151"/>
          </a:xfrm>
          <a:prstGeom prst="rect">
            <a:avLst/>
          </a:prstGeom>
          <a:noFill/>
        </p:spPr>
        <p:txBody>
          <a:bodyPr>
            <a:spAutoFit/>
          </a:bodyPr>
          <a:lstStyle/>
          <a:p>
            <a:pPr fontAlgn="auto">
              <a:lnSpc>
                <a:spcPct val="85000"/>
              </a:lnSpc>
              <a:defRPr/>
            </a:pPr>
            <a:r>
              <a:rPr lang="en-US" sz="1400" b="1" dirty="0">
                <a:solidFill>
                  <a:srgbClr val="FFFFFF"/>
                </a:solidFill>
                <a:latin typeface="Segoe UI" pitchFamily="34" charset="0"/>
                <a:ea typeface="Segoe UI" pitchFamily="34" charset="0"/>
                <a:cs typeface="Segoe UI" pitchFamily="34" charset="0"/>
              </a:rPr>
              <a:t>Server</a:t>
            </a:r>
          </a:p>
          <a:p>
            <a:pPr fontAlgn="auto">
              <a:lnSpc>
                <a:spcPct val="85000"/>
              </a:lnSpc>
              <a:defRPr/>
            </a:pPr>
            <a:r>
              <a:rPr lang="en-US" sz="1050" dirty="0">
                <a:solidFill>
                  <a:srgbClr val="FFFFFF"/>
                </a:solidFill>
                <a:latin typeface="Segoe UI" pitchFamily="34" charset="0"/>
                <a:ea typeface="Segoe UI" pitchFamily="34" charset="0"/>
                <a:cs typeface="Segoe UI" pitchFamily="34" charset="0"/>
              </a:rPr>
              <a:t>P</a:t>
            </a:r>
            <a:r>
              <a:rPr lang="en-US" sz="1050" dirty="0" smtClean="0">
                <a:solidFill>
                  <a:srgbClr val="FFFFFF"/>
                </a:solidFill>
                <a:latin typeface="Segoe UI" pitchFamily="34" charset="0"/>
                <a:ea typeface="Segoe UI" pitchFamily="34" charset="0"/>
                <a:cs typeface="Segoe UI" pitchFamily="34" charset="0"/>
              </a:rPr>
              <a:t>erformance </a:t>
            </a:r>
            <a:r>
              <a:rPr lang="en-US" sz="1050" dirty="0">
                <a:solidFill>
                  <a:srgbClr val="FFFFFF"/>
                </a:solidFill>
                <a:latin typeface="Segoe UI" pitchFamily="34" charset="0"/>
                <a:ea typeface="Segoe UI" pitchFamily="34" charset="0"/>
                <a:cs typeface="Segoe UI" pitchFamily="34" charset="0"/>
              </a:rPr>
              <a:t>&amp; efficiency optimized</a:t>
            </a:r>
          </a:p>
        </p:txBody>
      </p:sp>
      <p:sp>
        <p:nvSpPr>
          <p:cNvPr id="65" name="TextBox 64"/>
          <p:cNvSpPr txBox="1"/>
          <p:nvPr/>
        </p:nvSpPr>
        <p:spPr>
          <a:xfrm>
            <a:off x="597568" y="1983973"/>
            <a:ext cx="1876425" cy="550151"/>
          </a:xfrm>
          <a:prstGeom prst="rect">
            <a:avLst/>
          </a:prstGeom>
          <a:noFill/>
        </p:spPr>
        <p:txBody>
          <a:bodyPr>
            <a:spAutoFit/>
          </a:bodyPr>
          <a:lstStyle/>
          <a:p>
            <a:pPr fontAlgn="auto">
              <a:lnSpc>
                <a:spcPct val="85000"/>
              </a:lnSpc>
              <a:defRPr/>
            </a:pPr>
            <a:r>
              <a:rPr lang="en-US" sz="1400" b="1" dirty="0">
                <a:solidFill>
                  <a:srgbClr val="FFFFFF"/>
                </a:solidFill>
                <a:latin typeface="Segoe UI" pitchFamily="34" charset="0"/>
                <a:ea typeface="Segoe UI" pitchFamily="34" charset="0"/>
                <a:cs typeface="Segoe UI" pitchFamily="34" charset="0"/>
              </a:rPr>
              <a:t>Storage</a:t>
            </a:r>
            <a:endParaRPr lang="en-US" sz="1100" b="1" dirty="0">
              <a:solidFill>
                <a:srgbClr val="FFFFFF"/>
              </a:solidFill>
              <a:latin typeface="Segoe UI" pitchFamily="34" charset="0"/>
              <a:ea typeface="Segoe UI" pitchFamily="34" charset="0"/>
              <a:cs typeface="Segoe UI" pitchFamily="34" charset="0"/>
            </a:endParaRPr>
          </a:p>
          <a:p>
            <a:pPr fontAlgn="auto">
              <a:lnSpc>
                <a:spcPct val="85000"/>
              </a:lnSpc>
              <a:defRPr/>
            </a:pPr>
            <a:r>
              <a:rPr lang="en-US" sz="1050" dirty="0">
                <a:solidFill>
                  <a:srgbClr val="FFFFFF"/>
                </a:solidFill>
                <a:latin typeface="Segoe UI" pitchFamily="34" charset="0"/>
                <a:ea typeface="Segoe UI" pitchFamily="34" charset="0"/>
                <a:cs typeface="Segoe UI" pitchFamily="34" charset="0"/>
              </a:rPr>
              <a:t>Scalable converged storage </a:t>
            </a:r>
            <a:r>
              <a:rPr lang="en-US" sz="1050" dirty="0" smtClean="0">
                <a:solidFill>
                  <a:srgbClr val="FFFFFF"/>
                </a:solidFill>
                <a:latin typeface="Segoe UI" pitchFamily="34" charset="0"/>
                <a:ea typeface="Segoe UI" pitchFamily="34" charset="0"/>
                <a:cs typeface="Segoe UI" pitchFamily="34" charset="0"/>
              </a:rPr>
              <a:t>servers + </a:t>
            </a:r>
            <a:r>
              <a:rPr lang="en-US" sz="1050" dirty="0">
                <a:solidFill>
                  <a:srgbClr val="FFFFFF"/>
                </a:solidFill>
                <a:latin typeface="Segoe UI" pitchFamily="34" charset="0"/>
                <a:ea typeface="Segoe UI" pitchFamily="34" charset="0"/>
                <a:cs typeface="Segoe UI" pitchFamily="34" charset="0"/>
              </a:rPr>
              <a:t>storage apps</a:t>
            </a:r>
          </a:p>
        </p:txBody>
      </p:sp>
      <p:sp>
        <p:nvSpPr>
          <p:cNvPr id="66" name="Rounded Rectangle 65"/>
          <p:cNvSpPr/>
          <p:nvPr/>
        </p:nvSpPr>
        <p:spPr bwMode="auto">
          <a:xfrm>
            <a:off x="4608705" y="1984728"/>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smtClean="0">
                <a:solidFill>
                  <a:srgbClr val="FFFFFF"/>
                </a:solidFill>
                <a:latin typeface="Segoe UI Light" pitchFamily="34" charset="0"/>
                <a:ea typeface="Segoe UI" pitchFamily="34" charset="0"/>
                <a:cs typeface="Segoe UI" pitchFamily="34" charset="0"/>
              </a:rPr>
              <a:t>Enhanced distributed </a:t>
            </a:r>
            <a:r>
              <a:rPr lang="en-US" sz="1200" dirty="0">
                <a:solidFill>
                  <a:srgbClr val="FFFFFF"/>
                </a:solidFill>
                <a:latin typeface="Segoe UI Light" pitchFamily="34" charset="0"/>
                <a:ea typeface="Segoe UI" pitchFamily="34" charset="0"/>
                <a:cs typeface="Segoe UI" pitchFamily="34" charset="0"/>
              </a:rPr>
              <a:t>storage &amp; file systems, erasure </a:t>
            </a:r>
            <a:r>
              <a:rPr lang="en-US" sz="1200" dirty="0" smtClean="0">
                <a:solidFill>
                  <a:srgbClr val="FFFFFF"/>
                </a:solidFill>
                <a:latin typeface="Segoe UI Light" pitchFamily="34" charset="0"/>
                <a:ea typeface="Segoe UI" pitchFamily="34" charset="0"/>
                <a:cs typeface="Segoe UI" pitchFamily="34" charset="0"/>
              </a:rPr>
              <a:t>code</a:t>
            </a:r>
            <a:endParaRPr lang="en-US" sz="1200" dirty="0">
              <a:solidFill>
                <a:srgbClr val="FFFFFF"/>
              </a:solidFill>
              <a:latin typeface="Segoe UI Light" pitchFamily="34" charset="0"/>
              <a:ea typeface="Segoe UI" pitchFamily="34" charset="0"/>
              <a:cs typeface="Segoe UI" pitchFamily="34" charset="0"/>
            </a:endParaRPr>
          </a:p>
        </p:txBody>
      </p:sp>
      <p:sp>
        <p:nvSpPr>
          <p:cNvPr id="67" name="Rounded Rectangle 66"/>
          <p:cNvSpPr/>
          <p:nvPr/>
        </p:nvSpPr>
        <p:spPr bwMode="auto">
          <a:xfrm>
            <a:off x="6830333" y="1984728"/>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a:solidFill>
                  <a:srgbClr val="FFFFFF"/>
                </a:solidFill>
                <a:latin typeface="Segoe UI Light" pitchFamily="34" charset="0"/>
                <a:ea typeface="Segoe UI" pitchFamily="34" charset="0"/>
                <a:cs typeface="Segoe UI" pitchFamily="34" charset="0"/>
              </a:rPr>
              <a:t>Add’l core data protection </a:t>
            </a:r>
          </a:p>
          <a:p>
            <a:pPr algn="ctr">
              <a:lnSpc>
                <a:spcPct val="85000"/>
              </a:lnSpc>
            </a:pPr>
            <a:r>
              <a:rPr lang="en-US" sz="1200" dirty="0">
                <a:solidFill>
                  <a:srgbClr val="FFFFFF"/>
                </a:solidFill>
                <a:latin typeface="Segoe UI Light" pitchFamily="34" charset="0"/>
                <a:ea typeface="Segoe UI" pitchFamily="34" charset="0"/>
                <a:cs typeface="Segoe UI" pitchFamily="34" charset="0"/>
              </a:rPr>
              <a:t>NVM acceleration</a:t>
            </a:r>
          </a:p>
          <a:p>
            <a:pPr algn="ctr">
              <a:lnSpc>
                <a:spcPct val="85000"/>
              </a:lnSpc>
            </a:pPr>
            <a:r>
              <a:rPr lang="en-US" sz="1200" dirty="0">
                <a:solidFill>
                  <a:srgbClr val="FFFFFF"/>
                </a:solidFill>
                <a:latin typeface="Segoe UI Light" pitchFamily="34" charset="0"/>
                <a:ea typeface="Segoe UI" pitchFamily="34" charset="0"/>
                <a:cs typeface="Segoe UI" pitchFamily="34" charset="0"/>
              </a:rPr>
              <a:t>Data mgmt optimizations</a:t>
            </a:r>
          </a:p>
        </p:txBody>
      </p:sp>
      <p:sp>
        <p:nvSpPr>
          <p:cNvPr id="70" name="Rounded Rectangle 69"/>
          <p:cNvSpPr/>
          <p:nvPr/>
        </p:nvSpPr>
        <p:spPr bwMode="auto">
          <a:xfrm>
            <a:off x="2449452" y="1271300"/>
            <a:ext cx="6484001"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smtClean="0">
                <a:solidFill>
                  <a:srgbClr val="FFFFFF"/>
                </a:solidFill>
                <a:latin typeface="Segoe UI Light" pitchFamily="34" charset="0"/>
                <a:ea typeface="Segoe UI" pitchFamily="34" charset="0"/>
                <a:cs typeface="Segoe UI" pitchFamily="34" charset="0"/>
              </a:rPr>
              <a:t>Increasing  </a:t>
            </a:r>
            <a:r>
              <a:rPr lang="en-US" sz="1200" dirty="0">
                <a:solidFill>
                  <a:srgbClr val="FFFFFF"/>
                </a:solidFill>
                <a:latin typeface="Segoe UI Light" pitchFamily="34" charset="0"/>
                <a:ea typeface="Segoe UI" pitchFamily="34" charset="0"/>
                <a:cs typeface="Segoe UI" pitchFamily="34" charset="0"/>
              </a:rPr>
              <a:t>application </a:t>
            </a:r>
            <a:r>
              <a:rPr lang="en-US" sz="1200" dirty="0" smtClean="0">
                <a:solidFill>
                  <a:srgbClr val="FFFFFF"/>
                </a:solidFill>
                <a:latin typeface="Segoe UI Light" pitchFamily="34" charset="0"/>
                <a:ea typeface="Segoe UI" pitchFamily="34" charset="0"/>
                <a:cs typeface="Segoe UI" pitchFamily="34" charset="0"/>
              </a:rPr>
              <a:t>performance, </a:t>
            </a:r>
            <a:r>
              <a:rPr lang="en-US" sz="1200" dirty="0">
                <a:solidFill>
                  <a:srgbClr val="FFFFFF"/>
                </a:solidFill>
                <a:latin typeface="Segoe UI Light" pitchFamily="34" charset="0"/>
                <a:ea typeface="Segoe UI" pitchFamily="34" charset="0"/>
                <a:cs typeface="Segoe UI" pitchFamily="34" charset="0"/>
              </a:rPr>
              <a:t>reliability, scale, serviceability</a:t>
            </a:r>
          </a:p>
        </p:txBody>
      </p:sp>
      <p:sp>
        <p:nvSpPr>
          <p:cNvPr id="72" name="Rounded Rectangle 71"/>
          <p:cNvSpPr/>
          <p:nvPr/>
        </p:nvSpPr>
        <p:spPr>
          <a:xfrm>
            <a:off x="165339" y="3432562"/>
            <a:ext cx="8847138" cy="678656"/>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p:spPr>
        <p:txBody>
          <a:bodyPr anchor="ctr">
            <a:noAutofit/>
          </a:bodyPr>
          <a:lstStyle/>
          <a:p>
            <a:pPr algn="ctr" eaLnBrk="0" hangingPunct="0">
              <a:lnSpc>
                <a:spcPct val="85000"/>
              </a:lnSpc>
            </a:pPr>
            <a:endParaRPr lang="en-US" kern="0" dirty="0">
              <a:solidFill>
                <a:srgbClr val="000000"/>
              </a:solidFill>
              <a:latin typeface="Segoe UI" pitchFamily="34" charset="0"/>
              <a:ea typeface="Segoe UI" pitchFamily="34" charset="0"/>
              <a:cs typeface="Segoe UI" pitchFamily="34" charset="0"/>
            </a:endParaRPr>
          </a:p>
        </p:txBody>
      </p:sp>
      <p:sp>
        <p:nvSpPr>
          <p:cNvPr id="73" name="Rounded Rectangle 72"/>
          <p:cNvSpPr/>
          <p:nvPr/>
        </p:nvSpPr>
        <p:spPr>
          <a:xfrm>
            <a:off x="150874" y="4149584"/>
            <a:ext cx="8847138" cy="678656"/>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p:spPr>
        <p:txBody>
          <a:bodyPr anchor="ctr">
            <a:noAutofit/>
          </a:bodyPr>
          <a:lstStyle/>
          <a:p>
            <a:pPr algn="ctr" eaLnBrk="0" hangingPunct="0">
              <a:lnSpc>
                <a:spcPct val="85000"/>
              </a:lnSpc>
            </a:pPr>
            <a:endParaRPr lang="en-US" kern="0" dirty="0">
              <a:solidFill>
                <a:srgbClr val="000000"/>
              </a:solidFill>
              <a:latin typeface="Segoe UI" pitchFamily="34" charset="0"/>
              <a:ea typeface="Segoe UI" pitchFamily="34" charset="0"/>
              <a:cs typeface="Segoe UI" pitchFamily="34" charset="0"/>
            </a:endParaRPr>
          </a:p>
        </p:txBody>
      </p:sp>
      <p:sp>
        <p:nvSpPr>
          <p:cNvPr id="74" name="Rounded Rectangle 73"/>
          <p:cNvSpPr/>
          <p:nvPr/>
        </p:nvSpPr>
        <p:spPr bwMode="auto">
          <a:xfrm>
            <a:off x="6830333" y="3497570"/>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a:solidFill>
                  <a:srgbClr val="FFFFFF"/>
                </a:solidFill>
                <a:latin typeface="Segoe UI Light" pitchFamily="34" charset="0"/>
                <a:ea typeface="Segoe UI" pitchFamily="34" charset="0"/>
                <a:cs typeface="Segoe UI" pitchFamily="34" charset="0"/>
              </a:rPr>
              <a:t>Dynamic integrity assurance and recovery</a:t>
            </a:r>
          </a:p>
        </p:txBody>
      </p:sp>
      <p:sp>
        <p:nvSpPr>
          <p:cNvPr id="76" name="TextBox 75"/>
          <p:cNvSpPr txBox="1"/>
          <p:nvPr/>
        </p:nvSpPr>
        <p:spPr>
          <a:xfrm>
            <a:off x="597568" y="3496815"/>
            <a:ext cx="1887537" cy="550151"/>
          </a:xfrm>
          <a:prstGeom prst="rect">
            <a:avLst/>
          </a:prstGeom>
          <a:noFill/>
        </p:spPr>
        <p:txBody>
          <a:bodyPr>
            <a:spAutoFit/>
          </a:bodyPr>
          <a:lstStyle/>
          <a:p>
            <a:pPr marL="0" marR="0" lvl="0" indent="0" defTabSz="914400" eaLnBrk="1" fontAlgn="auto" latinLnBrk="0" hangingPunct="1">
              <a:lnSpc>
                <a:spcPct val="85000"/>
              </a:lnSpc>
              <a:buClrTx/>
              <a:buSzTx/>
              <a:buFontTx/>
              <a:buNone/>
              <a:tabLst/>
              <a:defRPr/>
            </a:pPr>
            <a:r>
              <a:rPr kumimoji="0" lang="en-US" sz="1400" b="1"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rPr>
              <a:t>Security</a:t>
            </a:r>
          </a:p>
          <a:p>
            <a:pPr marL="0" marR="0" lvl="0" indent="0" defTabSz="914400" eaLnBrk="1" fontAlgn="auto" latinLnBrk="0" hangingPunct="1">
              <a:lnSpc>
                <a:spcPct val="85000"/>
              </a:lnSpc>
              <a:buClrTx/>
              <a:buSzTx/>
              <a:buFontTx/>
              <a:buNone/>
              <a:tabLst/>
              <a:defRPr/>
            </a:pPr>
            <a:r>
              <a:rPr kumimoji="0" lang="en-US" sz="105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rPr>
              <a:t>Automated  </a:t>
            </a:r>
            <a:r>
              <a:rPr kumimoji="0" lang="en-US" sz="105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controls, data </a:t>
            </a:r>
            <a:r>
              <a:rPr kumimoji="0" lang="en-US" sz="105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rPr>
              <a:t>protection, </a:t>
            </a:r>
            <a:r>
              <a:rPr kumimoji="0" lang="en-US" sz="105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multi-tenant</a:t>
            </a:r>
            <a:endParaRPr kumimoji="0" lang="en-US" sz="14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78" name="Rounded Rectangle 77"/>
          <p:cNvSpPr/>
          <p:nvPr/>
        </p:nvSpPr>
        <p:spPr bwMode="auto">
          <a:xfrm>
            <a:off x="6830333" y="4214592"/>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a:solidFill>
                  <a:srgbClr val="FFFFFF"/>
                </a:solidFill>
                <a:latin typeface="Segoe UI Light" pitchFamily="34" charset="0"/>
                <a:ea typeface="Segoe UI" pitchFamily="34" charset="0"/>
                <a:cs typeface="Segoe UI" pitchFamily="34" charset="0"/>
              </a:rPr>
              <a:t>Increased intelligence on platform &amp; VM resource usage /optimizations</a:t>
            </a:r>
          </a:p>
        </p:txBody>
      </p:sp>
      <p:sp>
        <p:nvSpPr>
          <p:cNvPr id="80" name="TextBox 79"/>
          <p:cNvSpPr txBox="1"/>
          <p:nvPr/>
        </p:nvSpPr>
        <p:spPr>
          <a:xfrm>
            <a:off x="597568" y="4213837"/>
            <a:ext cx="1914525" cy="550151"/>
          </a:xfrm>
          <a:prstGeom prst="rect">
            <a:avLst/>
          </a:prstGeom>
          <a:noFill/>
        </p:spPr>
        <p:txBody>
          <a:bodyPr>
            <a:spAutoFit/>
          </a:bodyPr>
          <a:lstStyle/>
          <a:p>
            <a:pPr marL="0" marR="0" lvl="0" indent="0" defTabSz="914400" eaLnBrk="1" fontAlgn="auto" latinLnBrk="0" hangingPunct="1">
              <a:lnSpc>
                <a:spcPct val="85000"/>
              </a:lnSpc>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Orchestration</a:t>
            </a:r>
            <a:endParaRPr kumimoji="0" lang="en-US" sz="1400" b="1"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a:p>
            <a:pPr marL="0" marR="0" lvl="0" indent="0" defTabSz="914400" eaLnBrk="1" fontAlgn="auto" latinLnBrk="0" hangingPunct="1">
              <a:lnSpc>
                <a:spcPct val="85000"/>
              </a:lnSpc>
              <a:buClrTx/>
              <a:buSzTx/>
              <a:buFontTx/>
              <a:buNone/>
              <a:tabLst/>
              <a:defRPr/>
            </a:pPr>
            <a:r>
              <a:rPr kumimoji="0" lang="en-US" sz="105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Automated </a:t>
            </a:r>
            <a:r>
              <a:rPr kumimoji="0" lang="en-US" sz="105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rPr>
              <a:t>density</a:t>
            </a:r>
            <a:r>
              <a:rPr kumimoji="0" lang="en-US" sz="105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rPr>
              <a:t>/ efficiency</a:t>
            </a:r>
            <a:endParaRPr kumimoji="0" lang="en-US" sz="105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82" name="Rounded Rectangle 81"/>
          <p:cNvSpPr/>
          <p:nvPr/>
        </p:nvSpPr>
        <p:spPr>
          <a:xfrm>
            <a:off x="166337" y="2661601"/>
            <a:ext cx="8847138" cy="678656"/>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19050" algn="ctr">
            <a:noFill/>
            <a:round/>
            <a:headEnd/>
            <a:tailEnd/>
          </a:ln>
        </p:spPr>
        <p:txBody>
          <a:bodyPr anchor="ctr">
            <a:noAutofit/>
          </a:bodyPr>
          <a:lstStyle/>
          <a:p>
            <a:pPr algn="ctr" eaLnBrk="0" hangingPunct="0">
              <a:lnSpc>
                <a:spcPct val="85000"/>
              </a:lnSpc>
            </a:pPr>
            <a:endParaRPr lang="en-US" kern="0" dirty="0">
              <a:solidFill>
                <a:srgbClr val="000000"/>
              </a:solidFill>
              <a:latin typeface="Segoe UI" pitchFamily="34" charset="0"/>
              <a:ea typeface="Segoe UI" pitchFamily="34" charset="0"/>
              <a:cs typeface="Segoe UI" pitchFamily="34" charset="0"/>
            </a:endParaRPr>
          </a:p>
        </p:txBody>
      </p:sp>
      <p:sp>
        <p:nvSpPr>
          <p:cNvPr id="84" name="Rounded Rectangle 83"/>
          <p:cNvSpPr/>
          <p:nvPr/>
        </p:nvSpPr>
        <p:spPr bwMode="auto">
          <a:xfrm>
            <a:off x="2449452" y="2726609"/>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smtClean="0">
                <a:solidFill>
                  <a:srgbClr val="FFFFFF"/>
                </a:solidFill>
                <a:latin typeface="Segoe UI Light" pitchFamily="34" charset="0"/>
                <a:ea typeface="Segoe UI" pitchFamily="34" charset="0"/>
                <a:cs typeface="Segoe UI" pitchFamily="34" charset="0"/>
              </a:rPr>
              <a:t>10GbE Unified Networking</a:t>
            </a:r>
          </a:p>
          <a:p>
            <a:pPr algn="ctr">
              <a:lnSpc>
                <a:spcPct val="85000"/>
              </a:lnSpc>
            </a:pPr>
            <a:r>
              <a:rPr lang="en-US" sz="1200" dirty="0" smtClean="0">
                <a:solidFill>
                  <a:srgbClr val="FFFFFF"/>
                </a:solidFill>
                <a:latin typeface="Segoe UI Light" pitchFamily="34" charset="0"/>
                <a:ea typeface="Segoe UI" pitchFamily="34" charset="0"/>
                <a:cs typeface="Segoe UI" pitchFamily="34" charset="0"/>
              </a:rPr>
              <a:t>Virtualization</a:t>
            </a:r>
            <a:endParaRPr lang="en-US" sz="1200" dirty="0">
              <a:solidFill>
                <a:srgbClr val="FFFFFF"/>
              </a:solidFill>
              <a:latin typeface="Segoe UI Light" pitchFamily="34" charset="0"/>
              <a:ea typeface="Segoe UI" pitchFamily="34" charset="0"/>
              <a:cs typeface="Segoe UI" pitchFamily="34" charset="0"/>
            </a:endParaRPr>
          </a:p>
        </p:txBody>
      </p:sp>
      <p:sp>
        <p:nvSpPr>
          <p:cNvPr id="85" name="TextBox 84"/>
          <p:cNvSpPr txBox="1"/>
          <p:nvPr/>
        </p:nvSpPr>
        <p:spPr>
          <a:xfrm>
            <a:off x="597568" y="2725854"/>
            <a:ext cx="1803691" cy="550151"/>
          </a:xfrm>
          <a:prstGeom prst="rect">
            <a:avLst/>
          </a:prstGeom>
          <a:noFill/>
        </p:spPr>
        <p:txBody>
          <a:bodyPr wrap="square">
            <a:spAutoFit/>
          </a:bodyPr>
          <a:lstStyle/>
          <a:p>
            <a:pPr fontAlgn="auto">
              <a:lnSpc>
                <a:spcPct val="85000"/>
              </a:lnSpc>
              <a:defRPr/>
            </a:pPr>
            <a:r>
              <a:rPr lang="en-US" sz="1400" b="1" dirty="0" smtClean="0">
                <a:solidFill>
                  <a:srgbClr val="FFFFFF"/>
                </a:solidFill>
                <a:latin typeface="Segoe UI" pitchFamily="34" charset="0"/>
                <a:ea typeface="Segoe UI" pitchFamily="34" charset="0"/>
                <a:cs typeface="Segoe UI" pitchFamily="34" charset="0"/>
              </a:rPr>
              <a:t>Network</a:t>
            </a:r>
            <a:endParaRPr lang="en-US" sz="1400" b="1" dirty="0">
              <a:solidFill>
                <a:srgbClr val="FFFFFF"/>
              </a:solidFill>
              <a:latin typeface="Segoe UI" pitchFamily="34" charset="0"/>
              <a:ea typeface="Segoe UI" pitchFamily="34" charset="0"/>
              <a:cs typeface="Segoe UI" pitchFamily="34" charset="0"/>
            </a:endParaRPr>
          </a:p>
          <a:p>
            <a:pPr fontAlgn="auto">
              <a:lnSpc>
                <a:spcPct val="85000"/>
              </a:lnSpc>
              <a:defRPr/>
            </a:pPr>
            <a:r>
              <a:rPr lang="en-US" sz="1050" dirty="0">
                <a:solidFill>
                  <a:srgbClr val="FFFFFF"/>
                </a:solidFill>
                <a:latin typeface="Segoe UI" pitchFamily="34" charset="0"/>
                <a:ea typeface="Segoe UI" pitchFamily="34" charset="0"/>
                <a:cs typeface="Segoe UI" pitchFamily="34" charset="0"/>
              </a:rPr>
              <a:t>Programmable network equipment, open interfaces</a:t>
            </a:r>
            <a:endParaRPr lang="en-US" sz="800" dirty="0">
              <a:solidFill>
                <a:srgbClr val="FFFFFF"/>
              </a:solidFill>
              <a:latin typeface="Segoe UI" pitchFamily="34" charset="0"/>
              <a:ea typeface="Segoe UI" pitchFamily="34" charset="0"/>
              <a:cs typeface="Segoe UI" pitchFamily="34" charset="0"/>
            </a:endParaRPr>
          </a:p>
        </p:txBody>
      </p:sp>
      <p:sp>
        <p:nvSpPr>
          <p:cNvPr id="87" name="Rounded Rectangle 86"/>
          <p:cNvSpPr/>
          <p:nvPr/>
        </p:nvSpPr>
        <p:spPr bwMode="auto">
          <a:xfrm>
            <a:off x="6830333" y="2726609"/>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smtClean="0">
                <a:solidFill>
                  <a:srgbClr val="FFFFFF"/>
                </a:solidFill>
                <a:latin typeface="Segoe UI Light" pitchFamily="34" charset="0"/>
                <a:ea typeface="Segoe UI" pitchFamily="34" charset="0"/>
                <a:cs typeface="Segoe UI" pitchFamily="34" charset="0"/>
              </a:rPr>
              <a:t>10/40/100GbE </a:t>
            </a:r>
            <a:r>
              <a:rPr lang="en-US" sz="1200" dirty="0">
                <a:solidFill>
                  <a:srgbClr val="FFFFFF"/>
                </a:solidFill>
                <a:latin typeface="Segoe UI Light" pitchFamily="34" charset="0"/>
                <a:ea typeface="Segoe UI" pitchFamily="34" charset="0"/>
                <a:cs typeface="Segoe UI" pitchFamily="34" charset="0"/>
              </a:rPr>
              <a:t>platform with CPU </a:t>
            </a:r>
            <a:r>
              <a:rPr lang="en-US" sz="1200" dirty="0" smtClean="0">
                <a:solidFill>
                  <a:srgbClr val="FFFFFF"/>
                </a:solidFill>
                <a:latin typeface="Segoe UI Light" pitchFamily="34" charset="0"/>
                <a:ea typeface="Segoe UI" pitchFamily="34" charset="0"/>
                <a:cs typeface="Segoe UI" pitchFamily="34" charset="0"/>
              </a:rPr>
              <a:t>based network apps</a:t>
            </a:r>
            <a:endParaRPr lang="en-US" sz="1200" dirty="0">
              <a:solidFill>
                <a:srgbClr val="FFFFFF"/>
              </a:solidFill>
              <a:latin typeface="Segoe UI Light" pitchFamily="34" charset="0"/>
              <a:ea typeface="Segoe UI" pitchFamily="34" charset="0"/>
              <a:cs typeface="Segoe UI" pitchFamily="34" charset="0"/>
            </a:endParaRPr>
          </a:p>
        </p:txBody>
      </p:sp>
      <p:sp>
        <p:nvSpPr>
          <p:cNvPr id="89" name="Line 7"/>
          <p:cNvSpPr>
            <a:spLocks noChangeShapeType="1"/>
          </p:cNvSpPr>
          <p:nvPr/>
        </p:nvSpPr>
        <p:spPr bwMode="gray">
          <a:xfrm>
            <a:off x="2402368" y="1182608"/>
            <a:ext cx="0" cy="3600450"/>
          </a:xfrm>
          <a:prstGeom prst="line">
            <a:avLst/>
          </a:prstGeom>
          <a:noFill/>
          <a:ln w="28575">
            <a:solidFill>
              <a:srgbClr val="FFFFFF">
                <a:alpha val="70195"/>
              </a:srgbClr>
            </a:solidFill>
            <a:round/>
            <a:headEnd/>
            <a:tailEnd/>
          </a:ln>
        </p:spPr>
        <p:txBody>
          <a:bodyPr anchor="ctr">
            <a:spAutoFit/>
          </a:bodyPr>
          <a:lstStyle/>
          <a:p>
            <a:pPr fontAlgn="base">
              <a:spcBef>
                <a:spcPct val="0"/>
              </a:spcBef>
              <a:spcAft>
                <a:spcPct val="0"/>
              </a:spcAft>
              <a:defRPr/>
            </a:pPr>
            <a:endParaRPr lang="en-US" sz="2000" b="1" dirty="0">
              <a:solidFill>
                <a:srgbClr val="000000"/>
              </a:solidFill>
            </a:endParaRPr>
          </a:p>
        </p:txBody>
      </p:sp>
      <p:sp>
        <p:nvSpPr>
          <p:cNvPr id="90" name="Line 7"/>
          <p:cNvSpPr>
            <a:spLocks noChangeShapeType="1"/>
          </p:cNvSpPr>
          <p:nvPr/>
        </p:nvSpPr>
        <p:spPr bwMode="gray">
          <a:xfrm>
            <a:off x="4543271" y="1146512"/>
            <a:ext cx="0" cy="3600450"/>
          </a:xfrm>
          <a:prstGeom prst="line">
            <a:avLst/>
          </a:prstGeom>
          <a:noFill/>
          <a:ln w="19050">
            <a:solidFill>
              <a:srgbClr val="FFFFFF">
                <a:alpha val="70195"/>
              </a:srgbClr>
            </a:solidFill>
            <a:prstDash val="sysDot"/>
            <a:round/>
            <a:headEnd/>
            <a:tailEnd/>
          </a:ln>
        </p:spPr>
        <p:txBody>
          <a:bodyPr anchor="ctr">
            <a:spAutoFit/>
          </a:bodyPr>
          <a:lstStyle/>
          <a:p>
            <a:pPr fontAlgn="base">
              <a:spcBef>
                <a:spcPct val="0"/>
              </a:spcBef>
              <a:spcAft>
                <a:spcPct val="0"/>
              </a:spcAft>
              <a:defRPr/>
            </a:pPr>
            <a:endParaRPr lang="en-US" sz="1200" b="1" dirty="0">
              <a:solidFill>
                <a:srgbClr val="FFFFFF"/>
              </a:solidFill>
              <a:latin typeface="Segoe UI Light" pitchFamily="34" charset="0"/>
            </a:endParaRPr>
          </a:p>
        </p:txBody>
      </p:sp>
      <p:sp>
        <p:nvSpPr>
          <p:cNvPr id="91" name="Line 7"/>
          <p:cNvSpPr>
            <a:spLocks noChangeShapeType="1"/>
          </p:cNvSpPr>
          <p:nvPr/>
        </p:nvSpPr>
        <p:spPr bwMode="gray">
          <a:xfrm>
            <a:off x="6772035" y="1146512"/>
            <a:ext cx="0" cy="3600450"/>
          </a:xfrm>
          <a:prstGeom prst="line">
            <a:avLst/>
          </a:prstGeom>
          <a:noFill/>
          <a:ln w="19050">
            <a:solidFill>
              <a:srgbClr val="FFFFFF">
                <a:alpha val="70195"/>
              </a:srgbClr>
            </a:solidFill>
            <a:prstDash val="sysDot"/>
            <a:round/>
            <a:headEnd/>
            <a:tailEnd/>
          </a:ln>
        </p:spPr>
        <p:txBody>
          <a:bodyPr anchor="ctr">
            <a:spAutoFit/>
          </a:bodyPr>
          <a:lstStyle/>
          <a:p>
            <a:pPr fontAlgn="base">
              <a:spcBef>
                <a:spcPct val="0"/>
              </a:spcBef>
              <a:spcAft>
                <a:spcPct val="0"/>
              </a:spcAft>
              <a:defRPr/>
            </a:pPr>
            <a:endParaRPr lang="en-US" sz="1200" b="1" dirty="0">
              <a:solidFill>
                <a:srgbClr val="FFFFFF"/>
              </a:solidFill>
              <a:latin typeface="Segoe UI Light" pitchFamily="34" charset="0"/>
            </a:endParaRPr>
          </a:p>
        </p:txBody>
      </p:sp>
      <p:sp>
        <p:nvSpPr>
          <p:cNvPr id="9" name="AutoShape 86"/>
          <p:cNvSpPr>
            <a:spLocks noChangeArrowheads="1"/>
          </p:cNvSpPr>
          <p:nvPr/>
        </p:nvSpPr>
        <p:spPr bwMode="auto">
          <a:xfrm>
            <a:off x="177424" y="756614"/>
            <a:ext cx="8915400" cy="477832"/>
          </a:xfrm>
          <a:prstGeom prst="rightArrow">
            <a:avLst>
              <a:gd name="adj1" fmla="val 65213"/>
              <a:gd name="adj2" fmla="val 88116"/>
            </a:avLst>
          </a:prstGeom>
          <a:gradFill rotWithShape="0">
            <a:gsLst>
              <a:gs pos="2000">
                <a:srgbClr val="FFFFFF">
                  <a:lumMod val="75000"/>
                </a:srgbClr>
              </a:gs>
              <a:gs pos="100000">
                <a:srgbClr val="333333"/>
              </a:gs>
            </a:gsLst>
            <a:lin ang="0" scaled="1"/>
          </a:gradFill>
          <a:ln w="3175">
            <a:solidFill>
              <a:srgbClr val="FFFFFF">
                <a:alpha val="70000"/>
              </a:srgbClr>
            </a:solidFill>
            <a:miter lim="800000"/>
            <a:headEnd/>
            <a:tailEnd/>
          </a:ln>
          <a:effectLst/>
        </p:spPr>
        <p:txBody>
          <a:bodyPr lIns="91407" tIns="45704" rIns="91407" bIns="45704" anchor="ctr">
            <a:spAutoFit/>
          </a:bodyPr>
          <a:lstStyle/>
          <a:p>
            <a:pPr algn="ctr" eaLnBrk="0" hangingPunct="0">
              <a:lnSpc>
                <a:spcPct val="80000"/>
              </a:lnSpc>
              <a:spcBef>
                <a:spcPct val="50000"/>
              </a:spcBef>
              <a:defRPr/>
            </a:pPr>
            <a:endParaRPr lang="en-US" kern="0" dirty="0">
              <a:solidFill>
                <a:srgbClr val="000000"/>
              </a:solidFill>
              <a:effectLst>
                <a:outerShdw blurRad="38100" dist="38100" dir="2700000" algn="tl">
                  <a:srgbClr val="000000">
                    <a:alpha val="43137"/>
                  </a:srgbClr>
                </a:outerShdw>
              </a:effectLst>
            </a:endParaRPr>
          </a:p>
        </p:txBody>
      </p:sp>
      <p:sp>
        <p:nvSpPr>
          <p:cNvPr id="11" name="Rectangle 91"/>
          <p:cNvSpPr>
            <a:spLocks noChangeArrowheads="1"/>
          </p:cNvSpPr>
          <p:nvPr/>
        </p:nvSpPr>
        <p:spPr bwMode="auto">
          <a:xfrm>
            <a:off x="3090084" y="896284"/>
            <a:ext cx="594968" cy="264656"/>
          </a:xfrm>
          <a:prstGeom prst="rect">
            <a:avLst/>
          </a:prstGeom>
          <a:noFill/>
          <a:ln w="19050">
            <a:noFill/>
            <a:miter lim="800000"/>
            <a:headEnd/>
            <a:tailEnd/>
          </a:ln>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2012</a:t>
            </a:r>
            <a:endParaRPr lang="en-US" sz="1400" b="1" kern="0" dirty="0">
              <a:solidFill>
                <a:srgbClr val="FFFFFF"/>
              </a:solidFill>
            </a:endParaRPr>
          </a:p>
        </p:txBody>
      </p:sp>
      <p:sp>
        <p:nvSpPr>
          <p:cNvPr id="13" name="Rectangle 99"/>
          <p:cNvSpPr>
            <a:spLocks noChangeArrowheads="1"/>
          </p:cNvSpPr>
          <p:nvPr/>
        </p:nvSpPr>
        <p:spPr bwMode="auto">
          <a:xfrm>
            <a:off x="5347369" y="896284"/>
            <a:ext cx="594968" cy="264656"/>
          </a:xfrm>
          <a:prstGeom prst="rect">
            <a:avLst/>
          </a:prstGeom>
          <a:noFill/>
          <a:ln w="19050">
            <a:noFill/>
            <a:miter lim="800000"/>
            <a:headEnd/>
            <a:tailEnd/>
          </a:ln>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2013</a:t>
            </a:r>
            <a:endParaRPr lang="en-US" sz="1400" b="1" kern="0" dirty="0">
              <a:solidFill>
                <a:srgbClr val="FFFFFF"/>
              </a:solidFill>
            </a:endParaRPr>
          </a:p>
        </p:txBody>
      </p:sp>
      <p:sp>
        <p:nvSpPr>
          <p:cNvPr id="14" name="Rectangle 99"/>
          <p:cNvSpPr>
            <a:spLocks noChangeArrowheads="1"/>
          </p:cNvSpPr>
          <p:nvPr/>
        </p:nvSpPr>
        <p:spPr bwMode="auto">
          <a:xfrm>
            <a:off x="7441082" y="896284"/>
            <a:ext cx="594968" cy="264656"/>
          </a:xfrm>
          <a:prstGeom prst="rect">
            <a:avLst/>
          </a:prstGeom>
          <a:noFill/>
          <a:ln w="19050">
            <a:noFill/>
            <a:miter lim="800000"/>
            <a:headEnd/>
            <a:tailEnd/>
          </a:ln>
        </p:spPr>
        <p:txBody>
          <a:bodyPr wrap="none" lIns="91407" tIns="45704" rIns="91407" bIns="45704">
            <a:spAutoFit/>
          </a:bodyPr>
          <a:lstStyle/>
          <a:p>
            <a:pPr algn="ctr" eaLnBrk="0" hangingPunct="0">
              <a:lnSpc>
                <a:spcPct val="80000"/>
              </a:lnSpc>
              <a:spcBef>
                <a:spcPct val="50000"/>
              </a:spcBef>
              <a:defRPr/>
            </a:pPr>
            <a:r>
              <a:rPr lang="en-US" sz="1400" b="1" kern="0" dirty="0" smtClean="0">
                <a:solidFill>
                  <a:srgbClr val="FFFFFF"/>
                </a:solidFill>
              </a:rPr>
              <a:t>2014</a:t>
            </a:r>
            <a:endParaRPr lang="en-US" sz="1400" b="1" kern="0" dirty="0">
              <a:solidFill>
                <a:srgbClr val="FFFFFF"/>
              </a:solidFill>
            </a:endParaRPr>
          </a:p>
        </p:txBody>
      </p:sp>
      <p:sp>
        <p:nvSpPr>
          <p:cNvPr id="92" name="Line 7"/>
          <p:cNvSpPr>
            <a:spLocks noChangeShapeType="1"/>
          </p:cNvSpPr>
          <p:nvPr/>
        </p:nvSpPr>
        <p:spPr bwMode="gray">
          <a:xfrm>
            <a:off x="9000800" y="1189039"/>
            <a:ext cx="0" cy="3600450"/>
          </a:xfrm>
          <a:prstGeom prst="line">
            <a:avLst/>
          </a:prstGeom>
          <a:noFill/>
          <a:ln w="19050">
            <a:solidFill>
              <a:srgbClr val="FFFFFF">
                <a:alpha val="70195"/>
              </a:srgbClr>
            </a:solidFill>
            <a:prstDash val="sysDot"/>
            <a:round/>
            <a:headEnd/>
            <a:tailEnd/>
          </a:ln>
        </p:spPr>
        <p:txBody>
          <a:bodyPr anchor="ctr">
            <a:spAutoFit/>
          </a:bodyPr>
          <a:lstStyle/>
          <a:p>
            <a:pPr fontAlgn="base">
              <a:lnSpc>
                <a:spcPct val="85000"/>
              </a:lnSpc>
              <a:defRPr/>
            </a:pPr>
            <a:endParaRPr lang="en-US" sz="1200" b="1" dirty="0">
              <a:solidFill>
                <a:srgbClr val="FFFFFF"/>
              </a:solidFill>
              <a:latin typeface="Segoe UI Light" pitchFamily="34" charset="0"/>
              <a:ea typeface="Segoe UI" pitchFamily="34" charset="0"/>
              <a:cs typeface="Segoe UI" pitchFamily="34" charset="0"/>
            </a:endParaRPr>
          </a:p>
        </p:txBody>
      </p:sp>
      <p:sp>
        <p:nvSpPr>
          <p:cNvPr id="94" name="Rounded Rectangle 93"/>
          <p:cNvSpPr/>
          <p:nvPr/>
        </p:nvSpPr>
        <p:spPr bwMode="auto">
          <a:xfrm>
            <a:off x="4612243" y="2726609"/>
            <a:ext cx="210312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a:solidFill>
                  <a:srgbClr val="FFFFFF"/>
                </a:solidFill>
                <a:latin typeface="Segoe UI Light" pitchFamily="34" charset="0"/>
                <a:ea typeface="Segoe UI" pitchFamily="34" charset="0"/>
                <a:cs typeface="Segoe UI" pitchFamily="34" charset="0"/>
              </a:rPr>
              <a:t>Programmable control plane &amp; </a:t>
            </a:r>
            <a:r>
              <a:rPr lang="en-US" sz="1200" dirty="0" smtClean="0">
                <a:solidFill>
                  <a:srgbClr val="FFFFFF"/>
                </a:solidFill>
                <a:latin typeface="Segoe UI Light" pitchFamily="34" charset="0"/>
                <a:ea typeface="Segoe UI" pitchFamily="34" charset="0"/>
                <a:cs typeface="Segoe UI" pitchFamily="34" charset="0"/>
              </a:rPr>
              <a:t>10/40GbE </a:t>
            </a:r>
            <a:r>
              <a:rPr lang="en-US" sz="1200" dirty="0" err="1" smtClean="0">
                <a:solidFill>
                  <a:srgbClr val="FFFFFF"/>
                </a:solidFill>
                <a:latin typeface="Segoe UI Light" pitchFamily="34" charset="0"/>
                <a:ea typeface="Segoe UI" pitchFamily="34" charset="0"/>
                <a:cs typeface="Segoe UI" pitchFamily="34" charset="0"/>
              </a:rPr>
              <a:t>ToR</a:t>
            </a:r>
            <a:r>
              <a:rPr lang="en-US" sz="1200" dirty="0" smtClean="0">
                <a:solidFill>
                  <a:srgbClr val="FFFFFF"/>
                </a:solidFill>
                <a:latin typeface="Segoe UI Light" pitchFamily="34" charset="0"/>
                <a:ea typeface="Segoe UI" pitchFamily="34" charset="0"/>
                <a:cs typeface="Segoe UI" pitchFamily="34" charset="0"/>
              </a:rPr>
              <a:t> </a:t>
            </a:r>
            <a:r>
              <a:rPr lang="en-US" sz="1200" dirty="0">
                <a:solidFill>
                  <a:srgbClr val="FFFFFF"/>
                </a:solidFill>
                <a:latin typeface="Segoe UI Light" pitchFamily="34" charset="0"/>
                <a:ea typeface="Segoe UI" pitchFamily="34" charset="0"/>
                <a:cs typeface="Segoe UI" pitchFamily="34" charset="0"/>
              </a:rPr>
              <a:t>switch</a:t>
            </a:r>
          </a:p>
          <a:p>
            <a:pPr algn="ctr">
              <a:lnSpc>
                <a:spcPct val="85000"/>
              </a:lnSpc>
            </a:pPr>
            <a:r>
              <a:rPr lang="en-US" sz="1200" dirty="0">
                <a:solidFill>
                  <a:srgbClr val="FFFFFF"/>
                </a:solidFill>
                <a:latin typeface="Segoe UI Light" pitchFamily="34" charset="0"/>
                <a:ea typeface="Segoe UI" pitchFamily="34" charset="0"/>
                <a:cs typeface="Segoe UI" pitchFamily="34" charset="0"/>
              </a:rPr>
              <a:t>Management APIs</a:t>
            </a:r>
          </a:p>
        </p:txBody>
      </p:sp>
      <p:sp>
        <p:nvSpPr>
          <p:cNvPr id="34" name="Slide Number Placeholder 2"/>
          <p:cNvSpPr txBox="1">
            <a:spLocks/>
          </p:cNvSpPr>
          <p:nvPr/>
        </p:nvSpPr>
        <p:spPr bwMode="auto">
          <a:xfrm>
            <a:off x="-2013858" y="4151880"/>
            <a:ext cx="4254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dirty="0">
              <a:solidFill>
                <a:srgbClr val="FFFFFF"/>
              </a:solidFill>
            </a:endParaRPr>
          </a:p>
        </p:txBody>
      </p:sp>
      <p:grpSp>
        <p:nvGrpSpPr>
          <p:cNvPr id="42" name="Group 41"/>
          <p:cNvGrpSpPr/>
          <p:nvPr/>
        </p:nvGrpSpPr>
        <p:grpSpPr>
          <a:xfrm>
            <a:off x="275754" y="3604246"/>
            <a:ext cx="301015" cy="335288"/>
            <a:chOff x="3839094" y="3681795"/>
            <a:chExt cx="614796" cy="913064"/>
          </a:xfrm>
          <a:effectLst>
            <a:outerShdw blurRad="50800" dist="38100" dir="2700000" algn="tl" rotWithShape="0">
              <a:prstClr val="black">
                <a:alpha val="40000"/>
              </a:prstClr>
            </a:outerShdw>
          </a:effectLst>
        </p:grpSpPr>
        <p:sp>
          <p:nvSpPr>
            <p:cNvPr id="43" name="Rounded Rectangle 157"/>
            <p:cNvSpPr/>
            <p:nvPr/>
          </p:nvSpPr>
          <p:spPr bwMode="auto">
            <a:xfrm>
              <a:off x="3839094" y="3681795"/>
              <a:ext cx="614244" cy="913064"/>
            </a:xfrm>
            <a:custGeom>
              <a:avLst/>
              <a:gdLst/>
              <a:ahLst/>
              <a:cxnLst/>
              <a:rect l="l" t="t" r="r" b="b"/>
              <a:pathLst>
                <a:path w="614244" h="913064">
                  <a:moveTo>
                    <a:pt x="310599" y="79680"/>
                  </a:moveTo>
                  <a:cubicBezTo>
                    <a:pt x="233076" y="79680"/>
                    <a:pt x="170232" y="142524"/>
                    <a:pt x="170232" y="220047"/>
                  </a:cubicBezTo>
                  <a:lnTo>
                    <a:pt x="170232" y="404194"/>
                  </a:lnTo>
                  <a:lnTo>
                    <a:pt x="171094" y="408461"/>
                  </a:lnTo>
                  <a:lnTo>
                    <a:pt x="450105" y="408461"/>
                  </a:lnTo>
                  <a:cubicBezTo>
                    <a:pt x="450945" y="407060"/>
                    <a:pt x="450966" y="405629"/>
                    <a:pt x="450966" y="404194"/>
                  </a:cubicBezTo>
                  <a:lnTo>
                    <a:pt x="450966" y="220047"/>
                  </a:lnTo>
                  <a:cubicBezTo>
                    <a:pt x="450966" y="142524"/>
                    <a:pt x="388122" y="79680"/>
                    <a:pt x="310599" y="79680"/>
                  </a:cubicBezTo>
                  <a:close/>
                  <a:moveTo>
                    <a:pt x="309402" y="0"/>
                  </a:moveTo>
                  <a:cubicBezTo>
                    <a:pt x="431774" y="0"/>
                    <a:pt x="530976" y="99202"/>
                    <a:pt x="530976" y="221574"/>
                  </a:cubicBezTo>
                  <a:lnTo>
                    <a:pt x="530976" y="408461"/>
                  </a:lnTo>
                  <a:lnTo>
                    <a:pt x="538685" y="408461"/>
                  </a:lnTo>
                  <a:cubicBezTo>
                    <a:pt x="580415" y="408461"/>
                    <a:pt x="614244" y="442290"/>
                    <a:pt x="614244" y="484020"/>
                  </a:cubicBezTo>
                  <a:lnTo>
                    <a:pt x="614244" y="837505"/>
                  </a:lnTo>
                  <a:cubicBezTo>
                    <a:pt x="614244" y="879235"/>
                    <a:pt x="580415" y="913064"/>
                    <a:pt x="538685" y="913064"/>
                  </a:cubicBezTo>
                  <a:lnTo>
                    <a:pt x="75559" y="913064"/>
                  </a:lnTo>
                  <a:cubicBezTo>
                    <a:pt x="33829" y="913064"/>
                    <a:pt x="0" y="879235"/>
                    <a:pt x="0" y="837505"/>
                  </a:cubicBezTo>
                  <a:lnTo>
                    <a:pt x="0" y="484020"/>
                  </a:lnTo>
                  <a:cubicBezTo>
                    <a:pt x="0" y="442290"/>
                    <a:pt x="33829" y="408461"/>
                    <a:pt x="75559" y="408461"/>
                  </a:cubicBezTo>
                  <a:lnTo>
                    <a:pt x="87828" y="408461"/>
                  </a:lnTo>
                  <a:lnTo>
                    <a:pt x="87828" y="221574"/>
                  </a:lnTo>
                  <a:cubicBezTo>
                    <a:pt x="87828" y="99202"/>
                    <a:pt x="187030" y="0"/>
                    <a:pt x="309402" y="0"/>
                  </a:cubicBezTo>
                  <a:close/>
                </a:path>
              </a:pathLst>
            </a:cu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solidFill>
                  <a:schemeClr val="tx1"/>
                </a:solidFill>
                <a:latin typeface="Segoe UI" pitchFamily="34" charset="0"/>
                <a:ea typeface="Segoe UI" pitchFamily="34" charset="0"/>
                <a:cs typeface="Segoe UI" pitchFamily="34" charset="0"/>
              </a:endParaRPr>
            </a:p>
          </p:txBody>
        </p:sp>
        <p:grpSp>
          <p:nvGrpSpPr>
            <p:cNvPr id="44" name="Group 92"/>
            <p:cNvGrpSpPr/>
            <p:nvPr/>
          </p:nvGrpSpPr>
          <p:grpSpPr>
            <a:xfrm>
              <a:off x="3840480" y="4240530"/>
              <a:ext cx="613410" cy="209549"/>
              <a:chOff x="3848100" y="4240530"/>
              <a:chExt cx="601980" cy="209549"/>
            </a:xfrm>
            <a:solidFill>
              <a:schemeClr val="bg1"/>
            </a:solidFill>
          </p:grpSpPr>
          <p:sp>
            <p:nvSpPr>
              <p:cNvPr id="45" name="Rectangle 44"/>
              <p:cNvSpPr/>
              <p:nvPr/>
            </p:nvSpPr>
            <p:spPr bwMode="auto">
              <a:xfrm>
                <a:off x="3848100" y="424053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lnSpc>
                    <a:spcPct val="85000"/>
                  </a:lnSpc>
                </a:pPr>
                <a:endParaRPr lang="en-US" sz="2000" kern="0" dirty="0">
                  <a:solidFill>
                    <a:schemeClr val="bg1"/>
                  </a:solidFill>
                  <a:latin typeface="Segoe UI" pitchFamily="34" charset="0"/>
                  <a:ea typeface="Segoe UI" pitchFamily="34" charset="0"/>
                  <a:cs typeface="Segoe UI" pitchFamily="34" charset="0"/>
                </a:endParaRPr>
              </a:p>
            </p:txBody>
          </p:sp>
          <p:sp>
            <p:nvSpPr>
              <p:cNvPr id="46" name="Rectangle 45"/>
              <p:cNvSpPr/>
              <p:nvPr/>
            </p:nvSpPr>
            <p:spPr bwMode="auto">
              <a:xfrm>
                <a:off x="3848100" y="4404360"/>
                <a:ext cx="601980" cy="45719"/>
              </a:xfrm>
              <a:prstGeom prst="rect">
                <a:avLst/>
              </a:prstGeom>
              <a:grpFill/>
              <a:ln w="38100" algn="ctr">
                <a:noFill/>
                <a:miter lim="800000"/>
                <a:headEnd type="none" w="sm" len="sm"/>
                <a:tailEnd type="none" w="sm" len="sm"/>
              </a:ln>
            </p:spPr>
            <p:txBody>
              <a:bodyPr lIns="91431" tIns="45716" rIns="91431" bIns="45716" rtlCol="0" anchor="ctr"/>
              <a:lstStyle/>
              <a:p>
                <a:pPr algn="ctr" fontAlgn="auto">
                  <a:lnSpc>
                    <a:spcPct val="85000"/>
                  </a:lnSpc>
                </a:pPr>
                <a:endParaRPr lang="en-US" sz="2000" kern="0" dirty="0">
                  <a:solidFill>
                    <a:schemeClr val="bg1"/>
                  </a:solidFill>
                  <a:latin typeface="Segoe UI" pitchFamily="34" charset="0"/>
                  <a:ea typeface="Segoe UI" pitchFamily="34" charset="0"/>
                  <a:cs typeface="Segoe UI" pitchFamily="34" charset="0"/>
                </a:endParaRPr>
              </a:p>
            </p:txBody>
          </p:sp>
        </p:grpSp>
      </p:grpSp>
      <p:grpSp>
        <p:nvGrpSpPr>
          <p:cNvPr id="47" name="Group 197"/>
          <p:cNvGrpSpPr/>
          <p:nvPr/>
        </p:nvGrpSpPr>
        <p:grpSpPr>
          <a:xfrm>
            <a:off x="290349" y="1407694"/>
            <a:ext cx="311664" cy="275852"/>
            <a:chOff x="6435725" y="3387724"/>
            <a:chExt cx="1022350" cy="1206501"/>
          </a:xfrm>
        </p:grpSpPr>
        <p:grpSp>
          <p:nvGrpSpPr>
            <p:cNvPr id="48" name="Group 198"/>
            <p:cNvGrpSpPr/>
            <p:nvPr/>
          </p:nvGrpSpPr>
          <p:grpSpPr>
            <a:xfrm>
              <a:off x="6646863" y="4508500"/>
              <a:ext cx="600075" cy="85725"/>
              <a:chOff x="6553200" y="4518025"/>
              <a:chExt cx="600075" cy="85725"/>
            </a:xfrm>
          </p:grpSpPr>
          <p:sp>
            <p:nvSpPr>
              <p:cNvPr id="96" name="Rounded Rectangle 95"/>
              <p:cNvSpPr/>
              <p:nvPr/>
            </p:nvSpPr>
            <p:spPr bwMode="auto">
              <a:xfrm>
                <a:off x="655320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97" name="Rounded Rectangle 96"/>
              <p:cNvSpPr/>
              <p:nvPr/>
            </p:nvSpPr>
            <p:spPr bwMode="auto">
              <a:xfrm>
                <a:off x="7054850" y="4518025"/>
                <a:ext cx="98425" cy="85725"/>
              </a:xfrm>
              <a:prstGeom prst="roundRect">
                <a:avLst/>
              </a:prstGeom>
              <a:solidFill>
                <a:schemeClr val="tx2">
                  <a:lumMod val="75000"/>
                </a:schemeClr>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sp>
          <p:nvSpPr>
            <p:cNvPr id="49" name="Rounded Rectangle 48"/>
            <p:cNvSpPr/>
            <p:nvPr/>
          </p:nvSpPr>
          <p:spPr bwMode="auto">
            <a:xfrm>
              <a:off x="6435725" y="3387724"/>
              <a:ext cx="1022350" cy="1130299"/>
            </a:xfrm>
            <a:prstGeom prst="roundRect">
              <a:avLst/>
            </a:prstGeom>
            <a:gradFill flip="none" rotWithShape="1">
              <a:gsLst>
                <a:gs pos="6000">
                  <a:schemeClr val="tx2">
                    <a:lumMod val="75000"/>
                  </a:schemeClr>
                </a:gs>
                <a:gs pos="98000">
                  <a:schemeClr val="bg2"/>
                </a:gs>
              </a:gsLst>
              <a:lin ang="1620000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50" name="Rounded Rectangle 49"/>
            <p:cNvSpPr/>
            <p:nvPr/>
          </p:nvSpPr>
          <p:spPr bwMode="auto">
            <a:xfrm>
              <a:off x="6494463" y="3387726"/>
              <a:ext cx="904875" cy="1066800"/>
            </a:xfrm>
            <a:prstGeom prst="roundRect">
              <a:avLst>
                <a:gd name="adj" fmla="val 8940"/>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nvGrpSpPr>
            <p:cNvPr id="51" name="Group 201"/>
            <p:cNvGrpSpPr/>
            <p:nvPr/>
          </p:nvGrpSpPr>
          <p:grpSpPr>
            <a:xfrm>
              <a:off x="6521450" y="3403592"/>
              <a:ext cx="850900" cy="187322"/>
              <a:chOff x="4724400" y="3392584"/>
              <a:chExt cx="762000" cy="142722"/>
            </a:xfrm>
          </p:grpSpPr>
          <p:sp>
            <p:nvSpPr>
              <p:cNvPr id="88" name="Rounded Rectangle 87"/>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93" name="Rounded Rectangle 92"/>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95" name="Rounded Rectangle 94"/>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52" name="Group 202"/>
            <p:cNvGrpSpPr/>
            <p:nvPr/>
          </p:nvGrpSpPr>
          <p:grpSpPr>
            <a:xfrm>
              <a:off x="6521450" y="3611557"/>
              <a:ext cx="850900" cy="187322"/>
              <a:chOff x="4724400" y="3392584"/>
              <a:chExt cx="762000" cy="142722"/>
            </a:xfrm>
          </p:grpSpPr>
          <p:sp>
            <p:nvSpPr>
              <p:cNvPr id="81" name="Rounded Rectangle 80"/>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83" name="Rounded Rectangle 82"/>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86" name="Rounded Rectangle 85"/>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53" name="Group 203"/>
            <p:cNvGrpSpPr/>
            <p:nvPr/>
          </p:nvGrpSpPr>
          <p:grpSpPr>
            <a:xfrm>
              <a:off x="6521450" y="3819522"/>
              <a:ext cx="850900" cy="187322"/>
              <a:chOff x="4724400" y="3392584"/>
              <a:chExt cx="762000" cy="142722"/>
            </a:xfrm>
          </p:grpSpPr>
          <p:sp>
            <p:nvSpPr>
              <p:cNvPr id="69" name="Rounded Rectangle 68"/>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71" name="Rounded Rectangle 70"/>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77" name="Rounded Rectangle 76"/>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54" name="Group 204"/>
            <p:cNvGrpSpPr/>
            <p:nvPr/>
          </p:nvGrpSpPr>
          <p:grpSpPr>
            <a:xfrm>
              <a:off x="6521450" y="4027487"/>
              <a:ext cx="850900" cy="187322"/>
              <a:chOff x="4724400" y="3392584"/>
              <a:chExt cx="762000" cy="142722"/>
            </a:xfrm>
          </p:grpSpPr>
          <p:sp>
            <p:nvSpPr>
              <p:cNvPr id="61" name="Rounded Rectangle 60"/>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62" name="Rounded Rectangle 61"/>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68" name="Rounded Rectangle 67"/>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55" name="Group 205"/>
            <p:cNvGrpSpPr/>
            <p:nvPr/>
          </p:nvGrpSpPr>
          <p:grpSpPr>
            <a:xfrm>
              <a:off x="6521450" y="4235453"/>
              <a:ext cx="850900" cy="187322"/>
              <a:chOff x="4724400" y="3392584"/>
              <a:chExt cx="762000" cy="142722"/>
            </a:xfrm>
          </p:grpSpPr>
          <p:sp>
            <p:nvSpPr>
              <p:cNvPr id="56" name="Rounded Rectangle 55"/>
              <p:cNvSpPr/>
              <p:nvPr/>
            </p:nvSpPr>
            <p:spPr bwMode="auto">
              <a:xfrm>
                <a:off x="4724400" y="3392584"/>
                <a:ext cx="762000" cy="142722"/>
              </a:xfrm>
              <a:prstGeom prst="roundRect">
                <a:avLst/>
              </a:prstGeom>
              <a:gradFill flip="none" rotWithShape="1">
                <a:gsLst>
                  <a:gs pos="100000">
                    <a:srgbClr val="0070C0"/>
                  </a:gs>
                  <a:gs pos="0">
                    <a:srgbClr val="00B0F0"/>
                  </a:gs>
                </a:gsLst>
                <a:lin ang="16200000" scaled="0"/>
                <a:tileRect/>
              </a:gra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57" name="Rounded Rectangle 56"/>
              <p:cNvSpPr/>
              <p:nvPr/>
            </p:nvSpPr>
            <p:spPr bwMode="auto">
              <a:xfrm>
                <a:off x="4800600" y="3443361"/>
                <a:ext cx="276225" cy="34834"/>
              </a:xfrm>
              <a:prstGeom prst="roundRect">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58" name="Rounded Rectangle 57"/>
              <p:cNvSpPr/>
              <p:nvPr/>
            </p:nvSpPr>
            <p:spPr bwMode="auto">
              <a:xfrm>
                <a:off x="5334000" y="3443361"/>
                <a:ext cx="76200" cy="34834"/>
              </a:xfrm>
              <a:prstGeom prst="roundRect">
                <a:avLst/>
              </a:prstGeom>
              <a:solidFill>
                <a:schemeClr val="bg1"/>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grpSp>
        <p:nvGrpSpPr>
          <p:cNvPr id="98" name="Group 97"/>
          <p:cNvGrpSpPr/>
          <p:nvPr/>
        </p:nvGrpSpPr>
        <p:grpSpPr>
          <a:xfrm>
            <a:off x="253687" y="2858536"/>
            <a:ext cx="342293" cy="284786"/>
            <a:chOff x="7948398" y="1716221"/>
            <a:chExt cx="611118" cy="677927"/>
          </a:xfrm>
        </p:grpSpPr>
        <p:grpSp>
          <p:nvGrpSpPr>
            <p:cNvPr id="99" name="Group 181"/>
            <p:cNvGrpSpPr/>
            <p:nvPr/>
          </p:nvGrpSpPr>
          <p:grpSpPr>
            <a:xfrm>
              <a:off x="7948398" y="2062718"/>
              <a:ext cx="611118" cy="331430"/>
              <a:chOff x="-1008063" y="3948113"/>
              <a:chExt cx="693738" cy="376238"/>
            </a:xfrm>
          </p:grpSpPr>
          <p:sp>
            <p:nvSpPr>
              <p:cNvPr id="110" name="Freeform 14"/>
              <p:cNvSpPr>
                <a:spLocks noEditPoints="1"/>
              </p:cNvSpPr>
              <p:nvPr/>
            </p:nvSpPr>
            <p:spPr bwMode="auto">
              <a:xfrm>
                <a:off x="-1008063" y="3986213"/>
                <a:ext cx="554038" cy="338138"/>
              </a:xfrm>
              <a:custGeom>
                <a:avLst/>
                <a:gdLst>
                  <a:gd name="T0" fmla="*/ 120 w 148"/>
                  <a:gd name="T1" fmla="*/ 34 h 90"/>
                  <a:gd name="T2" fmla="*/ 120 w 148"/>
                  <a:gd name="T3" fmla="*/ 34 h 90"/>
                  <a:gd name="T4" fmla="*/ 77 w 148"/>
                  <a:gd name="T5" fmla="*/ 0 h 90"/>
                  <a:gd name="T6" fmla="*/ 39 w 148"/>
                  <a:gd name="T7" fmla="*/ 22 h 90"/>
                  <a:gd name="T8" fmla="*/ 34 w 148"/>
                  <a:gd name="T9" fmla="*/ 21 h 90"/>
                  <a:gd name="T10" fmla="*/ 0 w 148"/>
                  <a:gd name="T11" fmla="*/ 56 h 90"/>
                  <a:gd name="T12" fmla="*/ 33 w 148"/>
                  <a:gd name="T13" fmla="*/ 90 h 90"/>
                  <a:gd name="T14" fmla="*/ 33 w 148"/>
                  <a:gd name="T15" fmla="*/ 90 h 90"/>
                  <a:gd name="T16" fmla="*/ 34 w 148"/>
                  <a:gd name="T17" fmla="*/ 90 h 90"/>
                  <a:gd name="T18" fmla="*/ 34 w 148"/>
                  <a:gd name="T19" fmla="*/ 90 h 90"/>
                  <a:gd name="T20" fmla="*/ 34 w 148"/>
                  <a:gd name="T21" fmla="*/ 90 h 90"/>
                  <a:gd name="T22" fmla="*/ 85 w 148"/>
                  <a:gd name="T23" fmla="*/ 90 h 90"/>
                  <a:gd name="T24" fmla="*/ 120 w 148"/>
                  <a:gd name="T25" fmla="*/ 90 h 90"/>
                  <a:gd name="T26" fmla="*/ 120 w 148"/>
                  <a:gd name="T27" fmla="*/ 90 h 90"/>
                  <a:gd name="T28" fmla="*/ 120 w 148"/>
                  <a:gd name="T29" fmla="*/ 90 h 90"/>
                  <a:gd name="T30" fmla="*/ 121 w 148"/>
                  <a:gd name="T31" fmla="*/ 90 h 90"/>
                  <a:gd name="T32" fmla="*/ 121 w 148"/>
                  <a:gd name="T33" fmla="*/ 90 h 90"/>
                  <a:gd name="T34" fmla="*/ 148 w 148"/>
                  <a:gd name="T35" fmla="*/ 62 h 90"/>
                  <a:gd name="T36" fmla="*/ 120 w 148"/>
                  <a:gd name="T37" fmla="*/ 34 h 90"/>
                  <a:gd name="T38" fmla="*/ 137 w 148"/>
                  <a:gd name="T39" fmla="*/ 62 h 90"/>
                  <a:gd name="T40" fmla="*/ 121 w 148"/>
                  <a:gd name="T41" fmla="*/ 79 h 90"/>
                  <a:gd name="T42" fmla="*/ 33 w 148"/>
                  <a:gd name="T43" fmla="*/ 78 h 90"/>
                  <a:gd name="T44" fmla="*/ 33 w 148"/>
                  <a:gd name="T45" fmla="*/ 78 h 90"/>
                  <a:gd name="T46" fmla="*/ 32 w 148"/>
                  <a:gd name="T47" fmla="*/ 78 h 90"/>
                  <a:gd name="T48" fmla="*/ 32 w 148"/>
                  <a:gd name="T49" fmla="*/ 78 h 90"/>
                  <a:gd name="T50" fmla="*/ 14 w 148"/>
                  <a:gd name="T51" fmla="*/ 56 h 90"/>
                  <a:gd name="T52" fmla="*/ 23 w 148"/>
                  <a:gd name="T53" fmla="*/ 37 h 90"/>
                  <a:gd name="T54" fmla="*/ 26 w 148"/>
                  <a:gd name="T55" fmla="*/ 36 h 90"/>
                  <a:gd name="T56" fmla="*/ 27 w 148"/>
                  <a:gd name="T57" fmla="*/ 35 h 90"/>
                  <a:gd name="T58" fmla="*/ 36 w 148"/>
                  <a:gd name="T59" fmla="*/ 33 h 90"/>
                  <a:gd name="T60" fmla="*/ 48 w 148"/>
                  <a:gd name="T61" fmla="*/ 36 h 90"/>
                  <a:gd name="T62" fmla="*/ 56 w 148"/>
                  <a:gd name="T63" fmla="*/ 44 h 90"/>
                  <a:gd name="T64" fmla="*/ 56 w 148"/>
                  <a:gd name="T65" fmla="*/ 44 h 90"/>
                  <a:gd name="T66" fmla="*/ 60 w 148"/>
                  <a:gd name="T67" fmla="*/ 46 h 90"/>
                  <a:gd name="T68" fmla="*/ 65 w 148"/>
                  <a:gd name="T69" fmla="*/ 41 h 90"/>
                  <a:gd name="T70" fmla="*/ 64 w 148"/>
                  <a:gd name="T71" fmla="*/ 37 h 90"/>
                  <a:gd name="T72" fmla="*/ 52 w 148"/>
                  <a:gd name="T73" fmla="*/ 26 h 90"/>
                  <a:gd name="T74" fmla="*/ 78 w 148"/>
                  <a:gd name="T75" fmla="*/ 12 h 90"/>
                  <a:gd name="T76" fmla="*/ 107 w 148"/>
                  <a:gd name="T77" fmla="*/ 34 h 90"/>
                  <a:gd name="T78" fmla="*/ 108 w 148"/>
                  <a:gd name="T79" fmla="*/ 37 h 90"/>
                  <a:gd name="T80" fmla="*/ 108 w 148"/>
                  <a:gd name="T81" fmla="*/ 42 h 90"/>
                  <a:gd name="T82" fmla="*/ 108 w 148"/>
                  <a:gd name="T83" fmla="*/ 44 h 90"/>
                  <a:gd name="T84" fmla="*/ 118 w 148"/>
                  <a:gd name="T85" fmla="*/ 43 h 90"/>
                  <a:gd name="T86" fmla="*/ 137 w 148"/>
                  <a:gd name="T87" fmla="*/ 62 h 90"/>
                  <a:gd name="T88" fmla="*/ 136 w 148"/>
                  <a:gd name="T89" fmla="*/ 62 h 90"/>
                  <a:gd name="T90" fmla="*/ 137 w 148"/>
                  <a:gd name="T91"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90">
                    <a:moveTo>
                      <a:pt x="120" y="34"/>
                    </a:moveTo>
                    <a:cubicBezTo>
                      <a:pt x="120" y="34"/>
                      <a:pt x="120" y="34"/>
                      <a:pt x="120" y="34"/>
                    </a:cubicBezTo>
                    <a:cubicBezTo>
                      <a:pt x="115" y="15"/>
                      <a:pt x="98" y="0"/>
                      <a:pt x="77" y="0"/>
                    </a:cubicBezTo>
                    <a:cubicBezTo>
                      <a:pt x="61" y="0"/>
                      <a:pt x="47" y="9"/>
                      <a:pt x="39" y="22"/>
                    </a:cubicBezTo>
                    <a:cubicBezTo>
                      <a:pt x="38" y="21"/>
                      <a:pt x="36" y="21"/>
                      <a:pt x="34" y="21"/>
                    </a:cubicBezTo>
                    <a:cubicBezTo>
                      <a:pt x="15" y="21"/>
                      <a:pt x="0" y="37"/>
                      <a:pt x="0" y="56"/>
                    </a:cubicBezTo>
                    <a:cubicBezTo>
                      <a:pt x="0" y="75"/>
                      <a:pt x="15" y="90"/>
                      <a:pt x="33" y="90"/>
                    </a:cubicBezTo>
                    <a:cubicBezTo>
                      <a:pt x="33" y="90"/>
                      <a:pt x="33" y="90"/>
                      <a:pt x="33" y="90"/>
                    </a:cubicBezTo>
                    <a:cubicBezTo>
                      <a:pt x="34" y="90"/>
                      <a:pt x="34" y="90"/>
                      <a:pt x="34" y="90"/>
                    </a:cubicBezTo>
                    <a:cubicBezTo>
                      <a:pt x="34" y="90"/>
                      <a:pt x="34" y="90"/>
                      <a:pt x="34" y="90"/>
                    </a:cubicBezTo>
                    <a:cubicBezTo>
                      <a:pt x="34" y="90"/>
                      <a:pt x="34" y="90"/>
                      <a:pt x="34" y="90"/>
                    </a:cubicBezTo>
                    <a:cubicBezTo>
                      <a:pt x="85" y="90"/>
                      <a:pt x="85" y="90"/>
                      <a:pt x="85" y="90"/>
                    </a:cubicBezTo>
                    <a:cubicBezTo>
                      <a:pt x="120" y="90"/>
                      <a:pt x="120" y="90"/>
                      <a:pt x="120" y="90"/>
                    </a:cubicBezTo>
                    <a:cubicBezTo>
                      <a:pt x="120" y="90"/>
                      <a:pt x="120" y="90"/>
                      <a:pt x="120" y="90"/>
                    </a:cubicBezTo>
                    <a:cubicBezTo>
                      <a:pt x="120" y="90"/>
                      <a:pt x="120" y="90"/>
                      <a:pt x="120" y="90"/>
                    </a:cubicBezTo>
                    <a:cubicBezTo>
                      <a:pt x="121" y="90"/>
                      <a:pt x="121" y="90"/>
                      <a:pt x="121" y="90"/>
                    </a:cubicBezTo>
                    <a:cubicBezTo>
                      <a:pt x="121" y="90"/>
                      <a:pt x="121" y="90"/>
                      <a:pt x="121" y="90"/>
                    </a:cubicBezTo>
                    <a:cubicBezTo>
                      <a:pt x="136" y="90"/>
                      <a:pt x="148" y="78"/>
                      <a:pt x="148" y="62"/>
                    </a:cubicBezTo>
                    <a:cubicBezTo>
                      <a:pt x="148" y="47"/>
                      <a:pt x="136" y="34"/>
                      <a:pt x="120" y="34"/>
                    </a:cubicBezTo>
                    <a:close/>
                    <a:moveTo>
                      <a:pt x="137" y="62"/>
                    </a:moveTo>
                    <a:cubicBezTo>
                      <a:pt x="137" y="71"/>
                      <a:pt x="130" y="78"/>
                      <a:pt x="121" y="79"/>
                    </a:cubicBezTo>
                    <a:cubicBezTo>
                      <a:pt x="33" y="78"/>
                      <a:pt x="33" y="78"/>
                      <a:pt x="33" y="78"/>
                    </a:cubicBezTo>
                    <a:cubicBezTo>
                      <a:pt x="33" y="78"/>
                      <a:pt x="33" y="78"/>
                      <a:pt x="33" y="78"/>
                    </a:cubicBezTo>
                    <a:cubicBezTo>
                      <a:pt x="33" y="78"/>
                      <a:pt x="33" y="78"/>
                      <a:pt x="32" y="78"/>
                    </a:cubicBezTo>
                    <a:cubicBezTo>
                      <a:pt x="32" y="78"/>
                      <a:pt x="32" y="78"/>
                      <a:pt x="32" y="78"/>
                    </a:cubicBezTo>
                    <a:cubicBezTo>
                      <a:pt x="21" y="76"/>
                      <a:pt x="14" y="67"/>
                      <a:pt x="14" y="56"/>
                    </a:cubicBezTo>
                    <a:cubicBezTo>
                      <a:pt x="14" y="48"/>
                      <a:pt x="18" y="41"/>
                      <a:pt x="23" y="37"/>
                    </a:cubicBezTo>
                    <a:cubicBezTo>
                      <a:pt x="24" y="37"/>
                      <a:pt x="25" y="36"/>
                      <a:pt x="26" y="36"/>
                    </a:cubicBezTo>
                    <a:cubicBezTo>
                      <a:pt x="26" y="36"/>
                      <a:pt x="26" y="35"/>
                      <a:pt x="27" y="35"/>
                    </a:cubicBezTo>
                    <a:cubicBezTo>
                      <a:pt x="30" y="34"/>
                      <a:pt x="33" y="33"/>
                      <a:pt x="36" y="33"/>
                    </a:cubicBezTo>
                    <a:cubicBezTo>
                      <a:pt x="41" y="33"/>
                      <a:pt x="44" y="34"/>
                      <a:pt x="48" y="36"/>
                    </a:cubicBezTo>
                    <a:cubicBezTo>
                      <a:pt x="51" y="38"/>
                      <a:pt x="54" y="41"/>
                      <a:pt x="56" y="44"/>
                    </a:cubicBezTo>
                    <a:cubicBezTo>
                      <a:pt x="56" y="44"/>
                      <a:pt x="56" y="44"/>
                      <a:pt x="56" y="44"/>
                    </a:cubicBezTo>
                    <a:cubicBezTo>
                      <a:pt x="57" y="45"/>
                      <a:pt x="58" y="46"/>
                      <a:pt x="60" y="46"/>
                    </a:cubicBezTo>
                    <a:cubicBezTo>
                      <a:pt x="63" y="46"/>
                      <a:pt x="65" y="44"/>
                      <a:pt x="65" y="41"/>
                    </a:cubicBezTo>
                    <a:cubicBezTo>
                      <a:pt x="65" y="39"/>
                      <a:pt x="65" y="38"/>
                      <a:pt x="64" y="37"/>
                    </a:cubicBezTo>
                    <a:cubicBezTo>
                      <a:pt x="61" y="33"/>
                      <a:pt x="57" y="29"/>
                      <a:pt x="52" y="26"/>
                    </a:cubicBezTo>
                    <a:cubicBezTo>
                      <a:pt x="57" y="18"/>
                      <a:pt x="67" y="12"/>
                      <a:pt x="78" y="12"/>
                    </a:cubicBezTo>
                    <a:cubicBezTo>
                      <a:pt x="91" y="12"/>
                      <a:pt x="103" y="21"/>
                      <a:pt x="107" y="34"/>
                    </a:cubicBezTo>
                    <a:cubicBezTo>
                      <a:pt x="107" y="35"/>
                      <a:pt x="108" y="36"/>
                      <a:pt x="108" y="37"/>
                    </a:cubicBezTo>
                    <a:cubicBezTo>
                      <a:pt x="108" y="38"/>
                      <a:pt x="108" y="40"/>
                      <a:pt x="108" y="42"/>
                    </a:cubicBezTo>
                    <a:cubicBezTo>
                      <a:pt x="108" y="43"/>
                      <a:pt x="108" y="44"/>
                      <a:pt x="108" y="44"/>
                    </a:cubicBezTo>
                    <a:cubicBezTo>
                      <a:pt x="108" y="44"/>
                      <a:pt x="117" y="43"/>
                      <a:pt x="118" y="43"/>
                    </a:cubicBezTo>
                    <a:cubicBezTo>
                      <a:pt x="128" y="43"/>
                      <a:pt x="137" y="52"/>
                      <a:pt x="137" y="62"/>
                    </a:cubicBezTo>
                    <a:cubicBezTo>
                      <a:pt x="137" y="62"/>
                      <a:pt x="136" y="62"/>
                      <a:pt x="136" y="62"/>
                    </a:cubicBezTo>
                    <a:cubicBezTo>
                      <a:pt x="136" y="62"/>
                      <a:pt x="137" y="62"/>
                      <a:pt x="137" y="62"/>
                    </a:cubicBezTo>
                    <a:close/>
                  </a:path>
                </a:pathLst>
              </a:custGeom>
              <a:gradFill flip="none" rotWithShape="1">
                <a:gsLst>
                  <a:gs pos="5000">
                    <a:srgbClr val="D6DF27"/>
                  </a:gs>
                  <a:gs pos="95000">
                    <a:srgbClr val="8CC640"/>
                  </a:gs>
                </a:gsLst>
                <a:lin ang="16200000" scaled="0"/>
                <a:tileRect/>
              </a:gradFill>
              <a:ln w="19050">
                <a:noFill/>
                <a:round/>
                <a:headEnd/>
                <a:tailEnd/>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sp>
            <p:nvSpPr>
              <p:cNvPr id="111" name="Freeform 15"/>
              <p:cNvSpPr>
                <a:spLocks/>
              </p:cNvSpPr>
              <p:nvPr/>
            </p:nvSpPr>
            <p:spPr bwMode="auto">
              <a:xfrm>
                <a:off x="-625475" y="3948113"/>
                <a:ext cx="311150" cy="274638"/>
              </a:xfrm>
              <a:custGeom>
                <a:avLst/>
                <a:gdLst>
                  <a:gd name="T0" fmla="*/ 60 w 83"/>
                  <a:gd name="T1" fmla="*/ 28 h 73"/>
                  <a:gd name="T2" fmla="*/ 60 w 83"/>
                  <a:gd name="T3" fmla="*/ 28 h 73"/>
                  <a:gd name="T4" fmla="*/ 25 w 83"/>
                  <a:gd name="T5" fmla="*/ 0 h 73"/>
                  <a:gd name="T6" fmla="*/ 0 w 83"/>
                  <a:gd name="T7" fmla="*/ 10 h 73"/>
                  <a:gd name="T8" fmla="*/ 11 w 83"/>
                  <a:gd name="T9" fmla="*/ 19 h 73"/>
                  <a:gd name="T10" fmla="*/ 26 w 83"/>
                  <a:gd name="T11" fmla="*/ 14 h 73"/>
                  <a:gd name="T12" fmla="*/ 52 w 83"/>
                  <a:gd name="T13" fmla="*/ 39 h 73"/>
                  <a:gd name="T14" fmla="*/ 60 w 83"/>
                  <a:gd name="T15" fmla="*/ 39 h 73"/>
                  <a:gd name="T16" fmla="*/ 71 w 83"/>
                  <a:gd name="T17" fmla="*/ 51 h 73"/>
                  <a:gd name="T18" fmla="*/ 54 w 83"/>
                  <a:gd name="T19" fmla="*/ 62 h 73"/>
                  <a:gd name="T20" fmla="*/ 53 w 83"/>
                  <a:gd name="T21" fmla="*/ 62 h 73"/>
                  <a:gd name="T22" fmla="*/ 54 w 83"/>
                  <a:gd name="T23" fmla="*/ 71 h 73"/>
                  <a:gd name="T24" fmla="*/ 54 w 83"/>
                  <a:gd name="T25" fmla="*/ 73 h 73"/>
                  <a:gd name="T26" fmla="*/ 60 w 83"/>
                  <a:gd name="T27" fmla="*/ 73 h 73"/>
                  <a:gd name="T28" fmla="*/ 60 w 83"/>
                  <a:gd name="T29" fmla="*/ 73 h 73"/>
                  <a:gd name="T30" fmla="*/ 60 w 83"/>
                  <a:gd name="T31" fmla="*/ 73 h 73"/>
                  <a:gd name="T32" fmla="*/ 61 w 83"/>
                  <a:gd name="T33" fmla="*/ 73 h 73"/>
                  <a:gd name="T34" fmla="*/ 61 w 83"/>
                  <a:gd name="T35" fmla="*/ 73 h 73"/>
                  <a:gd name="T36" fmla="*/ 83 w 83"/>
                  <a:gd name="T37" fmla="*/ 51 h 73"/>
                  <a:gd name="T38" fmla="*/ 60 w 83"/>
                  <a:gd name="T39"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73">
                    <a:moveTo>
                      <a:pt x="60" y="28"/>
                    </a:moveTo>
                    <a:cubicBezTo>
                      <a:pt x="60" y="28"/>
                      <a:pt x="60" y="28"/>
                      <a:pt x="60" y="28"/>
                    </a:cubicBezTo>
                    <a:cubicBezTo>
                      <a:pt x="56" y="12"/>
                      <a:pt x="42" y="0"/>
                      <a:pt x="25" y="0"/>
                    </a:cubicBezTo>
                    <a:cubicBezTo>
                      <a:pt x="15" y="0"/>
                      <a:pt x="7" y="4"/>
                      <a:pt x="0" y="10"/>
                    </a:cubicBezTo>
                    <a:cubicBezTo>
                      <a:pt x="4" y="12"/>
                      <a:pt x="8" y="15"/>
                      <a:pt x="11" y="19"/>
                    </a:cubicBezTo>
                    <a:cubicBezTo>
                      <a:pt x="16" y="15"/>
                      <a:pt x="21" y="14"/>
                      <a:pt x="26" y="14"/>
                    </a:cubicBezTo>
                    <a:cubicBezTo>
                      <a:pt x="48" y="14"/>
                      <a:pt x="52" y="39"/>
                      <a:pt x="52" y="39"/>
                    </a:cubicBezTo>
                    <a:cubicBezTo>
                      <a:pt x="52" y="39"/>
                      <a:pt x="59" y="39"/>
                      <a:pt x="60" y="39"/>
                    </a:cubicBezTo>
                    <a:cubicBezTo>
                      <a:pt x="66" y="39"/>
                      <a:pt x="71" y="43"/>
                      <a:pt x="71" y="51"/>
                    </a:cubicBezTo>
                    <a:cubicBezTo>
                      <a:pt x="71" y="51"/>
                      <a:pt x="70" y="62"/>
                      <a:pt x="54" y="62"/>
                    </a:cubicBezTo>
                    <a:cubicBezTo>
                      <a:pt x="53" y="62"/>
                      <a:pt x="53" y="62"/>
                      <a:pt x="53" y="62"/>
                    </a:cubicBezTo>
                    <a:cubicBezTo>
                      <a:pt x="54" y="65"/>
                      <a:pt x="54" y="68"/>
                      <a:pt x="54" y="71"/>
                    </a:cubicBezTo>
                    <a:cubicBezTo>
                      <a:pt x="54" y="72"/>
                      <a:pt x="54" y="72"/>
                      <a:pt x="54" y="73"/>
                    </a:cubicBezTo>
                    <a:cubicBezTo>
                      <a:pt x="60" y="73"/>
                      <a:pt x="60" y="73"/>
                      <a:pt x="60" y="73"/>
                    </a:cubicBezTo>
                    <a:cubicBezTo>
                      <a:pt x="60" y="73"/>
                      <a:pt x="60" y="73"/>
                      <a:pt x="60" y="73"/>
                    </a:cubicBezTo>
                    <a:cubicBezTo>
                      <a:pt x="60" y="73"/>
                      <a:pt x="60" y="73"/>
                      <a:pt x="60" y="73"/>
                    </a:cubicBezTo>
                    <a:cubicBezTo>
                      <a:pt x="61" y="73"/>
                      <a:pt x="61" y="73"/>
                      <a:pt x="61" y="73"/>
                    </a:cubicBezTo>
                    <a:cubicBezTo>
                      <a:pt x="61" y="73"/>
                      <a:pt x="61" y="73"/>
                      <a:pt x="61" y="73"/>
                    </a:cubicBezTo>
                    <a:cubicBezTo>
                      <a:pt x="73" y="73"/>
                      <a:pt x="83" y="63"/>
                      <a:pt x="83" y="51"/>
                    </a:cubicBezTo>
                    <a:cubicBezTo>
                      <a:pt x="83" y="38"/>
                      <a:pt x="73" y="28"/>
                      <a:pt x="60" y="28"/>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a:extLst>
                <a:ext uri="{91240B29-F687-4F45-9708-019B960494DF}">
                  <a14:hiddenLine xmlns:a14="http://schemas.microsoft.com/office/drawing/2010/main" w="9525">
                    <a:solidFill>
                      <a:srgbClr val="000000"/>
                    </a:solidFill>
                    <a:round/>
                    <a:headEnd/>
                    <a:tailEnd/>
                  </a14:hiddenLine>
                </a:ext>
              </a:extLst>
            </p:spPr>
            <p:txBody>
              <a:bodyPr lIns="91431" tIns="45716" rIns="91431" bIns="45716" rtlCol="0" anchor="ctr"/>
              <a:lstStyle/>
              <a:p>
                <a:pPr algn="ctr">
                  <a:lnSpc>
                    <a:spcPct val="85000"/>
                  </a:lnSpc>
                </a:pPr>
                <a:endParaRPr lang="en-US" sz="2000" kern="0" dirty="0">
                  <a:solidFill>
                    <a:srgbClr val="FFFFFF"/>
                  </a:solidFill>
                  <a:latin typeface="Segoe UI" pitchFamily="34" charset="0"/>
                  <a:ea typeface="Segoe UI" pitchFamily="34" charset="0"/>
                  <a:cs typeface="Segoe UI" pitchFamily="34" charset="0"/>
                </a:endParaRPr>
              </a:p>
            </p:txBody>
          </p:sp>
        </p:grpSp>
        <p:pic>
          <p:nvPicPr>
            <p:cNvPr id="100" name="Picture 3" descr="C:\Users\v-kmcmah\Documents\Clients\BuzzBee\1517_Intel\DCSG_decks\icons\dotted-li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47" t="72170"/>
            <a:stretch/>
          </p:blipFill>
          <p:spPr bwMode="auto">
            <a:xfrm flipH="1" flipV="1">
              <a:off x="8125541" y="1716221"/>
              <a:ext cx="264127" cy="152775"/>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83"/>
            <p:cNvGrpSpPr/>
            <p:nvPr/>
          </p:nvGrpSpPr>
          <p:grpSpPr>
            <a:xfrm>
              <a:off x="8062077" y="1725473"/>
              <a:ext cx="424256" cy="557098"/>
              <a:chOff x="8119294" y="1955663"/>
              <a:chExt cx="623738" cy="819043"/>
            </a:xfrm>
          </p:grpSpPr>
          <p:grpSp>
            <p:nvGrpSpPr>
              <p:cNvPr id="102" name="Group 184"/>
              <p:cNvGrpSpPr/>
              <p:nvPr/>
            </p:nvGrpSpPr>
            <p:grpSpPr>
              <a:xfrm>
                <a:off x="8119294" y="2058856"/>
                <a:ext cx="306247" cy="715850"/>
                <a:chOff x="1995719" y="3692379"/>
                <a:chExt cx="187570" cy="438443"/>
              </a:xfrm>
            </p:grpSpPr>
            <p:sp>
              <p:nvSpPr>
                <p:cNvPr id="107" name="Round Same Side Corner Rectangle 106"/>
                <p:cNvSpPr/>
                <p:nvPr/>
              </p:nvSpPr>
              <p:spPr bwMode="auto">
                <a:xfrm>
                  <a:off x="1995719" y="3692379"/>
                  <a:ext cx="187570" cy="438443"/>
                </a:xfrm>
                <a:prstGeom prst="round2SameRect">
                  <a:avLst>
                    <a:gd name="adj1" fmla="val 20786"/>
                    <a:gd name="adj2" fmla="val 18405"/>
                  </a:avLst>
                </a:prstGeom>
                <a:gradFill flip="none" rotWithShape="1">
                  <a:gsLst>
                    <a:gs pos="0">
                      <a:srgbClr val="00B0F0"/>
                    </a:gs>
                    <a:gs pos="100000">
                      <a:srgbClr val="0070C0">
                        <a:shade val="100000"/>
                        <a:satMod val="115000"/>
                      </a:srgbClr>
                    </a:gs>
                  </a:gsLst>
                  <a:lin ang="5400000" scaled="1"/>
                  <a:tileRect/>
                </a:gradFill>
                <a:ln w="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solidFill>
                      <a:schemeClr val="tx1"/>
                    </a:solidFill>
                    <a:latin typeface="Segoe UI" pitchFamily="34" charset="0"/>
                    <a:ea typeface="Segoe UI" pitchFamily="34" charset="0"/>
                    <a:cs typeface="Segoe UI" pitchFamily="34" charset="0"/>
                  </a:endParaRPr>
                </a:p>
              </p:txBody>
            </p:sp>
            <p:sp>
              <p:nvSpPr>
                <p:cNvPr id="108" name="Round Same Side Corner Rectangle 107"/>
                <p:cNvSpPr/>
                <p:nvPr/>
              </p:nvSpPr>
              <p:spPr bwMode="auto">
                <a:xfrm rot="5400000">
                  <a:off x="2066644" y="3733215"/>
                  <a:ext cx="45719" cy="136769"/>
                </a:xfrm>
                <a:prstGeom prst="round2SameRect">
                  <a:avLst>
                    <a:gd name="adj1" fmla="val 50000"/>
                    <a:gd name="adj2" fmla="val 50000"/>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109" name="Oval 108"/>
                <p:cNvSpPr/>
                <p:nvPr/>
              </p:nvSpPr>
              <p:spPr bwMode="auto">
                <a:xfrm>
                  <a:off x="2066644" y="3965087"/>
                  <a:ext cx="45719" cy="45719"/>
                </a:xfrm>
                <a:prstGeom prst="ellipse">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nvGrpSpPr>
              <p:cNvPr id="103" name="Group 185"/>
              <p:cNvGrpSpPr/>
              <p:nvPr/>
            </p:nvGrpSpPr>
            <p:grpSpPr>
              <a:xfrm>
                <a:off x="8503920" y="1955663"/>
                <a:ext cx="239112" cy="558921"/>
                <a:chOff x="1995719" y="3667313"/>
                <a:chExt cx="187570" cy="438442"/>
              </a:xfrm>
            </p:grpSpPr>
            <p:sp>
              <p:nvSpPr>
                <p:cNvPr id="104" name="Round Same Side Corner Rectangle 103"/>
                <p:cNvSpPr/>
                <p:nvPr/>
              </p:nvSpPr>
              <p:spPr bwMode="auto">
                <a:xfrm>
                  <a:off x="1995719" y="3667313"/>
                  <a:ext cx="187570" cy="438442"/>
                </a:xfrm>
                <a:prstGeom prst="round2SameRect">
                  <a:avLst>
                    <a:gd name="adj1" fmla="val 20786"/>
                    <a:gd name="adj2" fmla="val 18405"/>
                  </a:avLst>
                </a:prstGeom>
                <a:gradFill flip="none" rotWithShape="1">
                  <a:gsLst>
                    <a:gs pos="0">
                      <a:srgbClr val="00B0F0"/>
                    </a:gs>
                    <a:gs pos="100000">
                      <a:srgbClr val="0070C0">
                        <a:shade val="100000"/>
                        <a:satMod val="115000"/>
                      </a:srgbClr>
                    </a:gs>
                  </a:gsLst>
                  <a:lin ang="5400000" scaled="1"/>
                  <a:tileRect/>
                </a:gradFill>
                <a:ln w="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solidFill>
                      <a:schemeClr val="tx1"/>
                    </a:solidFill>
                    <a:latin typeface="Segoe UI" pitchFamily="34" charset="0"/>
                    <a:ea typeface="Segoe UI" pitchFamily="34" charset="0"/>
                    <a:cs typeface="Segoe UI" pitchFamily="34" charset="0"/>
                  </a:endParaRPr>
                </a:p>
              </p:txBody>
            </p:sp>
            <p:sp>
              <p:nvSpPr>
                <p:cNvPr id="105" name="Round Same Side Corner Rectangle 104"/>
                <p:cNvSpPr/>
                <p:nvPr/>
              </p:nvSpPr>
              <p:spPr bwMode="auto">
                <a:xfrm rot="5400000">
                  <a:off x="2066644" y="3733215"/>
                  <a:ext cx="45719" cy="136769"/>
                </a:xfrm>
                <a:prstGeom prst="round2SameRect">
                  <a:avLst>
                    <a:gd name="adj1" fmla="val 50000"/>
                    <a:gd name="adj2" fmla="val 50000"/>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sp>
              <p:nvSpPr>
                <p:cNvPr id="106" name="Oval 105"/>
                <p:cNvSpPr/>
                <p:nvPr/>
              </p:nvSpPr>
              <p:spPr bwMode="auto">
                <a:xfrm>
                  <a:off x="2066644" y="3965087"/>
                  <a:ext cx="45719" cy="45719"/>
                </a:xfrm>
                <a:prstGeom prst="ellipse">
                  <a:avLst/>
                </a:prstGeom>
                <a:solidFill>
                  <a:srgbClr val="FFFFFF"/>
                </a:solidFill>
                <a:ln w="38100" algn="ctr">
                  <a:noFill/>
                  <a:miter lim="800000"/>
                  <a:headEnd type="none" w="sm" len="sm"/>
                  <a:tailEnd type="none" w="sm" len="sm"/>
                </a:ln>
              </p:spPr>
              <p:txBody>
                <a:bodyPr lIns="91431" tIns="45716" rIns="91431" bIns="45716" rtlCol="0" anchor="ctr"/>
                <a:lstStyle/>
                <a:p>
                  <a:pPr marL="0" indent="0" algn="ctr" fontAlgn="auto">
                    <a:lnSpc>
                      <a:spcPct val="85000"/>
                    </a:lnSpc>
                    <a:buClrTx/>
                  </a:pPr>
                  <a:endParaRPr lang="en-US" sz="2000" kern="0" dirty="0" smtClean="0">
                    <a:solidFill>
                      <a:schemeClr val="bg1"/>
                    </a:solidFill>
                    <a:latin typeface="Segoe UI" pitchFamily="34" charset="0"/>
                    <a:ea typeface="Segoe UI" pitchFamily="34" charset="0"/>
                    <a:cs typeface="Segoe UI" pitchFamily="34" charset="0"/>
                  </a:endParaRPr>
                </a:p>
              </p:txBody>
            </p:sp>
          </p:grpSp>
        </p:grpSp>
      </p:grpSp>
      <p:grpSp>
        <p:nvGrpSpPr>
          <p:cNvPr id="112" name="Group 111"/>
          <p:cNvGrpSpPr/>
          <p:nvPr/>
        </p:nvGrpSpPr>
        <p:grpSpPr>
          <a:xfrm>
            <a:off x="268936" y="4375690"/>
            <a:ext cx="351722" cy="226445"/>
            <a:chOff x="436223" y="5339704"/>
            <a:chExt cx="287167" cy="301926"/>
          </a:xfrm>
        </p:grpSpPr>
        <p:grpSp>
          <p:nvGrpSpPr>
            <p:cNvPr id="113" name="Group 195"/>
            <p:cNvGrpSpPr/>
            <p:nvPr/>
          </p:nvGrpSpPr>
          <p:grpSpPr>
            <a:xfrm>
              <a:off x="436223" y="5339704"/>
              <a:ext cx="287167" cy="301926"/>
              <a:chOff x="-1465126" y="1543047"/>
              <a:chExt cx="960301" cy="1009653"/>
            </a:xfrm>
          </p:grpSpPr>
          <p:grpSp>
            <p:nvGrpSpPr>
              <p:cNvPr id="122" name="Group 210"/>
              <p:cNvGrpSpPr/>
              <p:nvPr/>
            </p:nvGrpSpPr>
            <p:grpSpPr>
              <a:xfrm>
                <a:off x="-1465126" y="1543047"/>
                <a:ext cx="960301" cy="1009653"/>
                <a:chOff x="-1218491" y="1543047"/>
                <a:chExt cx="713666" cy="1009653"/>
              </a:xfrm>
            </p:grpSpPr>
            <p:sp>
              <p:nvSpPr>
                <p:cNvPr id="124" name="Rounded Rectangle 123"/>
                <p:cNvSpPr/>
                <p:nvPr/>
              </p:nvSpPr>
              <p:spPr bwMode="auto">
                <a:xfrm>
                  <a:off x="-1218491" y="1543050"/>
                  <a:ext cx="713666" cy="1009650"/>
                </a:xfrm>
                <a:prstGeom prst="roundRect">
                  <a:avLst>
                    <a:gd name="adj" fmla="val 4403"/>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sp>
              <p:nvSpPr>
                <p:cNvPr id="125" name="Round Same Side Corner Rectangle 124"/>
                <p:cNvSpPr/>
                <p:nvPr/>
              </p:nvSpPr>
              <p:spPr bwMode="auto">
                <a:xfrm>
                  <a:off x="-1188313" y="1543047"/>
                  <a:ext cx="673016" cy="155120"/>
                </a:xfrm>
                <a:prstGeom prst="round2SameRect">
                  <a:avLst/>
                </a:prstGeom>
                <a:gradFill>
                  <a:gsLst>
                    <a:gs pos="100000">
                      <a:srgbClr val="484A4C"/>
                    </a:gs>
                    <a:gs pos="0">
                      <a:srgbClr val="484A4C">
                        <a:lumMod val="60000"/>
                        <a:lumOff val="40000"/>
                      </a:srgbClr>
                    </a:gs>
                  </a:gsLst>
                  <a:lin ang="16200000" scaled="0"/>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sp>
            <p:nvSpPr>
              <p:cNvPr id="123" name="Round Same Side Corner Rectangle 122"/>
              <p:cNvSpPr/>
              <p:nvPr/>
            </p:nvSpPr>
            <p:spPr bwMode="auto">
              <a:xfrm>
                <a:off x="-1410427" y="1698170"/>
                <a:ext cx="867814" cy="803868"/>
              </a:xfrm>
              <a:prstGeom prst="round2SameRect">
                <a:avLst>
                  <a:gd name="adj1" fmla="val 0"/>
                  <a:gd name="adj2" fmla="val 7500"/>
                </a:avLst>
              </a:prstGeom>
              <a:solidFill>
                <a:srgbClr val="FFFFFF"/>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grpSp>
          <p:nvGrpSpPr>
            <p:cNvPr id="114" name="Group 196"/>
            <p:cNvGrpSpPr/>
            <p:nvPr/>
          </p:nvGrpSpPr>
          <p:grpSpPr>
            <a:xfrm>
              <a:off x="475584" y="5454189"/>
              <a:ext cx="196300" cy="147412"/>
              <a:chOff x="-3063982" y="683639"/>
              <a:chExt cx="2272617" cy="1706631"/>
            </a:xfrm>
          </p:grpSpPr>
          <p:sp>
            <p:nvSpPr>
              <p:cNvPr id="117" name="Round Same Side Corner Rectangle 225"/>
              <p:cNvSpPr/>
              <p:nvPr/>
            </p:nvSpPr>
            <p:spPr bwMode="auto">
              <a:xfrm>
                <a:off x="-3063982" y="715943"/>
                <a:ext cx="2272617" cy="1674327"/>
              </a:xfrm>
              <a:custGeom>
                <a:avLst/>
                <a:gdLst/>
                <a:ahLst/>
                <a:cxnLst/>
                <a:rect l="l" t="t" r="r" b="b"/>
                <a:pathLst>
                  <a:path w="2272617" h="1674327">
                    <a:moveTo>
                      <a:pt x="42787" y="0"/>
                    </a:moveTo>
                    <a:lnTo>
                      <a:pt x="94061" y="0"/>
                    </a:lnTo>
                    <a:cubicBezTo>
                      <a:pt x="117692" y="0"/>
                      <a:pt x="136848" y="19156"/>
                      <a:pt x="136848" y="42787"/>
                    </a:cubicBezTo>
                    <a:lnTo>
                      <a:pt x="136848" y="1542208"/>
                    </a:lnTo>
                    <a:lnTo>
                      <a:pt x="2236354" y="1542208"/>
                    </a:lnTo>
                    <a:cubicBezTo>
                      <a:pt x="2256382" y="1542208"/>
                      <a:pt x="2272617" y="1558443"/>
                      <a:pt x="2272617" y="1578471"/>
                    </a:cubicBezTo>
                    <a:lnTo>
                      <a:pt x="2272617" y="1638064"/>
                    </a:lnTo>
                    <a:cubicBezTo>
                      <a:pt x="2272617" y="1658092"/>
                      <a:pt x="2256382" y="1674327"/>
                      <a:pt x="2236354" y="1674327"/>
                    </a:cubicBezTo>
                    <a:lnTo>
                      <a:pt x="1" y="1674327"/>
                    </a:lnTo>
                    <a:lnTo>
                      <a:pt x="1" y="1654496"/>
                    </a:lnTo>
                    <a:lnTo>
                      <a:pt x="0" y="1654496"/>
                    </a:lnTo>
                    <a:lnTo>
                      <a:pt x="0" y="42787"/>
                    </a:lnTo>
                    <a:cubicBezTo>
                      <a:pt x="0" y="19156"/>
                      <a:pt x="19156" y="0"/>
                      <a:pt x="42787" y="0"/>
                    </a:cubicBezTo>
                    <a:close/>
                  </a:path>
                </a:pathLst>
              </a:custGeom>
              <a:gradFill flip="none" rotWithShape="1">
                <a:gsLst>
                  <a:gs pos="6000">
                    <a:srgbClr val="484A4C">
                      <a:lumMod val="75000"/>
                    </a:srgbClr>
                  </a:gs>
                  <a:gs pos="98000">
                    <a:srgbClr val="B4BABD"/>
                  </a:gs>
                </a:gsLst>
                <a:lin ang="16200000" scaled="1"/>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sp>
            <p:nvSpPr>
              <p:cNvPr id="118" name="Rounded Rectangle 117"/>
              <p:cNvSpPr/>
              <p:nvPr/>
            </p:nvSpPr>
            <p:spPr bwMode="auto">
              <a:xfrm>
                <a:off x="-2777251" y="1165596"/>
                <a:ext cx="365119" cy="949311"/>
              </a:xfrm>
              <a:prstGeom prst="roundRect">
                <a:avLst/>
              </a:prstGeom>
              <a:gradFill flip="none" rotWithShape="1">
                <a:gsLst>
                  <a:gs pos="100000">
                    <a:srgbClr val="0071C5"/>
                  </a:gs>
                  <a:gs pos="0">
                    <a:srgbClr val="00AEEF"/>
                  </a:gs>
                </a:gsLst>
                <a:lin ang="16200000" scaled="0"/>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sp>
            <p:nvSpPr>
              <p:cNvPr id="119" name="Rounded Rectangle 118"/>
              <p:cNvSpPr/>
              <p:nvPr/>
            </p:nvSpPr>
            <p:spPr bwMode="auto">
              <a:xfrm>
                <a:off x="-2280688" y="858895"/>
                <a:ext cx="365119" cy="1256012"/>
              </a:xfrm>
              <a:prstGeom prst="roundRect">
                <a:avLst/>
              </a:prstGeom>
              <a:gradFill flip="none" rotWithShape="1">
                <a:gsLst>
                  <a:gs pos="5000">
                    <a:srgbClr val="D6DF27"/>
                  </a:gs>
                  <a:gs pos="95000">
                    <a:srgbClr val="8CC640"/>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85000"/>
                  </a:lnSpc>
                  <a:buClrTx/>
                  <a:buSzTx/>
                  <a:buFontTx/>
                  <a:buNone/>
                  <a:tabLst/>
                  <a:defRPr/>
                </a:pPr>
                <a:endParaRPr kumimoji="0" lang="en-US" sz="2000" b="1"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20" name="Rounded Rectangle 119"/>
              <p:cNvSpPr/>
              <p:nvPr/>
            </p:nvSpPr>
            <p:spPr bwMode="auto">
              <a:xfrm>
                <a:off x="-1769521" y="1004944"/>
                <a:ext cx="365119" cy="1109963"/>
              </a:xfrm>
              <a:prstGeom prst="roundRect">
                <a:avLst/>
              </a:prstGeom>
              <a:gradFill flip="none" rotWithShape="1">
                <a:gsLst>
                  <a:gs pos="5000">
                    <a:srgbClr val="FDD900"/>
                  </a:gs>
                  <a:gs pos="95000">
                    <a:srgbClr val="F27422"/>
                  </a:gs>
                </a:gsLst>
                <a:lin ang="16200000" scaled="0"/>
                <a:tileRect/>
              </a:gradFill>
              <a:ln w="38100" cap="flat" cmpd="sng" algn="ctr">
                <a:noFill/>
                <a:prstDash val="solid"/>
                <a:round/>
                <a:headEnd type="none" w="sm" len="sm"/>
                <a:tailEnd type="none" w="sm" len="sm"/>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85000"/>
                  </a:lnSpc>
                  <a:buClrTx/>
                  <a:buSzTx/>
                  <a:buFontTx/>
                  <a:buNone/>
                  <a:tabLst/>
                  <a:defRPr/>
                </a:pPr>
                <a:endParaRPr kumimoji="0" lang="en-US" sz="2000" b="1"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121" name="Rounded Rectangle 120"/>
              <p:cNvSpPr/>
              <p:nvPr/>
            </p:nvSpPr>
            <p:spPr bwMode="auto">
              <a:xfrm>
                <a:off x="-1243749" y="683639"/>
                <a:ext cx="365119" cy="1431269"/>
              </a:xfrm>
              <a:prstGeom prst="roundRect">
                <a:avLst/>
              </a:prstGeom>
              <a:gradFill flip="none" rotWithShape="1">
                <a:gsLst>
                  <a:gs pos="100000">
                    <a:srgbClr val="00AEEF"/>
                  </a:gs>
                  <a:gs pos="0">
                    <a:srgbClr val="00AEEF">
                      <a:lumMod val="60000"/>
                      <a:lumOff val="40000"/>
                    </a:srgbClr>
                  </a:gs>
                </a:gsLst>
                <a:lin ang="16200000" scaled="0"/>
                <a:tileRect/>
              </a:gra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sp>
          <p:nvSpPr>
            <p:cNvPr id="115" name="Rectangle 114"/>
            <p:cNvSpPr/>
            <p:nvPr/>
          </p:nvSpPr>
          <p:spPr bwMode="auto">
            <a:xfrm>
              <a:off x="509279" y="5406247"/>
              <a:ext cx="130903" cy="8203"/>
            </a:xfrm>
            <a:prstGeom prst="rect">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sp>
          <p:nvSpPr>
            <p:cNvPr id="116" name="Rectangle 115"/>
            <p:cNvSpPr/>
            <p:nvPr/>
          </p:nvSpPr>
          <p:spPr bwMode="auto">
            <a:xfrm>
              <a:off x="532551" y="5423804"/>
              <a:ext cx="84359" cy="2734"/>
            </a:xfrm>
            <a:prstGeom prst="rect">
              <a:avLst/>
            </a:prstGeom>
            <a:solidFill>
              <a:srgbClr val="484A4C">
                <a:lumMod val="60000"/>
                <a:lumOff val="40000"/>
              </a:srgbClr>
            </a:solidFill>
            <a:ln w="38100" algn="ctr">
              <a:noFill/>
              <a:miter lim="800000"/>
              <a:headEnd type="none" w="sm" len="sm"/>
              <a:tailEnd type="none" w="sm" len="sm"/>
            </a:ln>
          </p:spPr>
          <p:txBody>
            <a:bodyPr lIns="91431" tIns="45716" rIns="91431" bIns="45716" rtlCol="0" anchor="ctr"/>
            <a:lstStyle/>
            <a:p>
              <a:pPr marL="0" marR="0" lvl="0" indent="0" algn="ctr" defTabSz="914400" eaLnBrk="1" fontAlgn="auto" latinLnBrk="0" hangingPunct="1">
                <a:lnSpc>
                  <a:spcPct val="85000"/>
                </a:lnSpc>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Segoe UI" pitchFamily="34" charset="0"/>
                <a:ea typeface="Segoe UI" pitchFamily="34" charset="0"/>
                <a:cs typeface="Segoe UI" pitchFamily="34" charset="0"/>
              </a:endParaRPr>
            </a:p>
          </p:txBody>
        </p:sp>
      </p:grpSp>
      <p:sp>
        <p:nvSpPr>
          <p:cNvPr id="75" name="Rounded Rectangle 74"/>
          <p:cNvSpPr/>
          <p:nvPr/>
        </p:nvSpPr>
        <p:spPr bwMode="auto">
          <a:xfrm>
            <a:off x="2449452" y="3497570"/>
            <a:ext cx="429768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a:solidFill>
                  <a:srgbClr val="FFFFFF"/>
                </a:solidFill>
                <a:latin typeface="Segoe UI Light" pitchFamily="34" charset="0"/>
                <a:ea typeface="Segoe UI" pitchFamily="34" charset="0"/>
                <a:cs typeface="Segoe UI" pitchFamily="34" charset="0"/>
              </a:rPr>
              <a:t>Hardware-based data and multi-tenant workload integrity</a:t>
            </a:r>
          </a:p>
        </p:txBody>
      </p:sp>
      <p:sp>
        <p:nvSpPr>
          <p:cNvPr id="79" name="Rounded Rectangle 78"/>
          <p:cNvSpPr/>
          <p:nvPr/>
        </p:nvSpPr>
        <p:spPr bwMode="auto">
          <a:xfrm>
            <a:off x="2449452" y="4214592"/>
            <a:ext cx="4297680" cy="548640"/>
          </a:xfrm>
          <a:prstGeom prst="roundRect">
            <a:avLst/>
          </a:prstGeom>
          <a:solidFill>
            <a:srgbClr val="0000FF">
              <a:alpha val="49804"/>
            </a:srgbClr>
          </a:solidFill>
          <a:effectLst/>
          <a:scene3d>
            <a:camera prst="orthographicFront"/>
            <a:lightRig rig="threePt" dir="t"/>
          </a:scene3d>
          <a:sp3d>
            <a:bevelT/>
          </a:sp3d>
        </p:spPr>
        <p:txBody>
          <a:bodyPr wrap="square" rtlCol="0" anchor="ctr">
            <a:noAutofit/>
          </a:bodyPr>
          <a:lstStyle/>
          <a:p>
            <a:pPr algn="ctr">
              <a:lnSpc>
                <a:spcPct val="85000"/>
              </a:lnSpc>
            </a:pPr>
            <a:r>
              <a:rPr lang="en-US" sz="1200" dirty="0">
                <a:solidFill>
                  <a:srgbClr val="FFFFFF"/>
                </a:solidFill>
                <a:latin typeface="Segoe UI Light" pitchFamily="34" charset="0"/>
                <a:ea typeface="Segoe UI" pitchFamily="34" charset="0"/>
                <a:cs typeface="Segoe UI" pitchFamily="34" charset="0"/>
              </a:rPr>
              <a:t>DC efficiency and density tuning via deep power and resource usage instrumentation </a:t>
            </a:r>
          </a:p>
        </p:txBody>
      </p:sp>
      <p:sp>
        <p:nvSpPr>
          <p:cNvPr id="5" name="Rounded Rectangle 4"/>
          <p:cNvSpPr/>
          <p:nvPr/>
        </p:nvSpPr>
        <p:spPr bwMode="auto">
          <a:xfrm>
            <a:off x="85968" y="2642287"/>
            <a:ext cx="8927507" cy="717285"/>
          </a:xfrm>
          <a:prstGeom prst="roundRect">
            <a:avLst/>
          </a:prstGeom>
          <a:noFill/>
          <a:ln w="38100">
            <a:solidFill>
              <a:srgbClr val="66FF33"/>
            </a:solidFill>
            <a:headEnd type="none" w="med" len="med"/>
            <a:tailEnd type="none" w="med" len="med"/>
          </a:ln>
          <a:effectLst>
            <a:glow rad="101600">
              <a:srgbClr val="92D050">
                <a:alpha val="6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6" name="Picture 10" descr="http://www.clker.com/cliparts/b/1/6/b/1195431327409717356database_base_de_donn__01r.svg.med.png"/>
          <p:cNvPicPr>
            <a:picLocks noChangeAspect="1" noChangeArrowheads="1"/>
          </p:cNvPicPr>
          <p:nvPr/>
        </p:nvPicPr>
        <p:blipFill>
          <a:blip r:embed="rId4" cstate="email"/>
          <a:srcRect/>
          <a:stretch>
            <a:fillRect/>
          </a:stretch>
        </p:blipFill>
        <p:spPr bwMode="auto">
          <a:xfrm>
            <a:off x="215602" y="2112008"/>
            <a:ext cx="191471" cy="155535"/>
          </a:xfrm>
          <a:prstGeom prst="rect">
            <a:avLst/>
          </a:prstGeom>
          <a:noFill/>
          <a:ln w="9525">
            <a:noFill/>
            <a:miter lim="800000"/>
            <a:headEnd/>
            <a:tailEnd/>
          </a:ln>
        </p:spPr>
      </p:pic>
      <p:grpSp>
        <p:nvGrpSpPr>
          <p:cNvPr id="35" name="Group 34"/>
          <p:cNvGrpSpPr/>
          <p:nvPr/>
        </p:nvGrpSpPr>
        <p:grpSpPr>
          <a:xfrm>
            <a:off x="275551" y="2160328"/>
            <a:ext cx="301218" cy="252857"/>
            <a:chOff x="6853309" y="3999102"/>
            <a:chExt cx="1716088" cy="1624013"/>
          </a:xfrm>
        </p:grpSpPr>
        <p:sp>
          <p:nvSpPr>
            <p:cNvPr id="36" name="Freeform 164"/>
            <p:cNvSpPr>
              <a:spLocks/>
            </p:cNvSpPr>
            <p:nvPr/>
          </p:nvSpPr>
          <p:spPr bwMode="auto">
            <a:xfrm>
              <a:off x="7602609" y="5259577"/>
              <a:ext cx="217488" cy="363538"/>
            </a:xfrm>
            <a:custGeom>
              <a:avLst/>
              <a:gdLst>
                <a:gd name="T0" fmla="*/ 43 w 58"/>
                <a:gd name="T1" fmla="*/ 43 h 97"/>
                <a:gd name="T2" fmla="*/ 43 w 58"/>
                <a:gd name="T3" fmla="*/ 0 h 97"/>
                <a:gd name="T4" fmla="*/ 15 w 58"/>
                <a:gd name="T5" fmla="*/ 0 h 97"/>
                <a:gd name="T6" fmla="*/ 15 w 58"/>
                <a:gd name="T7" fmla="*/ 43 h 97"/>
                <a:gd name="T8" fmla="*/ 0 w 58"/>
                <a:gd name="T9" fmla="*/ 68 h 97"/>
                <a:gd name="T10" fmla="*/ 29 w 58"/>
                <a:gd name="T11" fmla="*/ 97 h 97"/>
                <a:gd name="T12" fmla="*/ 58 w 58"/>
                <a:gd name="T13" fmla="*/ 68 h 97"/>
                <a:gd name="T14" fmla="*/ 43 w 58"/>
                <a:gd name="T15" fmla="*/ 43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97">
                  <a:moveTo>
                    <a:pt x="43" y="43"/>
                  </a:moveTo>
                  <a:cubicBezTo>
                    <a:pt x="43" y="0"/>
                    <a:pt x="43" y="0"/>
                    <a:pt x="43" y="0"/>
                  </a:cubicBezTo>
                  <a:cubicBezTo>
                    <a:pt x="15" y="0"/>
                    <a:pt x="15" y="0"/>
                    <a:pt x="15" y="0"/>
                  </a:cubicBezTo>
                  <a:cubicBezTo>
                    <a:pt x="15" y="43"/>
                    <a:pt x="15" y="43"/>
                    <a:pt x="15" y="43"/>
                  </a:cubicBezTo>
                  <a:cubicBezTo>
                    <a:pt x="6" y="48"/>
                    <a:pt x="0" y="57"/>
                    <a:pt x="0" y="68"/>
                  </a:cubicBezTo>
                  <a:cubicBezTo>
                    <a:pt x="0" y="84"/>
                    <a:pt x="13" y="97"/>
                    <a:pt x="29" y="97"/>
                  </a:cubicBezTo>
                  <a:cubicBezTo>
                    <a:pt x="45" y="97"/>
                    <a:pt x="58" y="84"/>
                    <a:pt x="58" y="68"/>
                  </a:cubicBezTo>
                  <a:cubicBezTo>
                    <a:pt x="58" y="57"/>
                    <a:pt x="52" y="48"/>
                    <a:pt x="43" y="43"/>
                  </a:cubicBezTo>
                  <a:close/>
                </a:path>
              </a:pathLst>
            </a:custGeom>
            <a:gradFill flip="none" rotWithShape="1">
              <a:gsLst>
                <a:gs pos="5000">
                  <a:srgbClr val="D6DF27"/>
                </a:gs>
                <a:gs pos="95000">
                  <a:srgbClr val="8CC640"/>
                </a:gs>
              </a:gsLst>
              <a:lin ang="0" scaled="1"/>
              <a:tileRect/>
            </a:gradFill>
            <a:ln w="19050">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sp>
          <p:nvSpPr>
            <p:cNvPr id="37" name="Freeform 165"/>
            <p:cNvSpPr>
              <a:spLocks/>
            </p:cNvSpPr>
            <p:nvPr/>
          </p:nvSpPr>
          <p:spPr bwMode="auto">
            <a:xfrm>
              <a:off x="7875659" y="5443727"/>
              <a:ext cx="693738" cy="179388"/>
            </a:xfrm>
            <a:custGeom>
              <a:avLst/>
              <a:gdLst>
                <a:gd name="T0" fmla="*/ 160 w 185"/>
                <a:gd name="T1" fmla="*/ 0 h 48"/>
                <a:gd name="T2" fmla="*/ 7 w 185"/>
                <a:gd name="T3" fmla="*/ 0 h 48"/>
                <a:gd name="T4" fmla="*/ 9 w 185"/>
                <a:gd name="T5" fmla="*/ 17 h 48"/>
                <a:gd name="T6" fmla="*/ 0 w 185"/>
                <a:gd name="T7" fmla="*/ 48 h 48"/>
                <a:gd name="T8" fmla="*/ 160 w 185"/>
                <a:gd name="T9" fmla="*/ 48 h 48"/>
                <a:gd name="T10" fmla="*/ 185 w 185"/>
                <a:gd name="T11" fmla="*/ 24 h 48"/>
                <a:gd name="T12" fmla="*/ 160 w 18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5" h="48">
                  <a:moveTo>
                    <a:pt x="160" y="0"/>
                  </a:moveTo>
                  <a:cubicBezTo>
                    <a:pt x="7" y="0"/>
                    <a:pt x="7" y="0"/>
                    <a:pt x="7" y="0"/>
                  </a:cubicBezTo>
                  <a:cubicBezTo>
                    <a:pt x="8" y="5"/>
                    <a:pt x="9" y="11"/>
                    <a:pt x="9" y="17"/>
                  </a:cubicBezTo>
                  <a:cubicBezTo>
                    <a:pt x="9" y="29"/>
                    <a:pt x="6" y="39"/>
                    <a:pt x="0" y="48"/>
                  </a:cubicBezTo>
                  <a:cubicBezTo>
                    <a:pt x="160" y="48"/>
                    <a:pt x="160" y="48"/>
                    <a:pt x="160" y="48"/>
                  </a:cubicBezTo>
                  <a:cubicBezTo>
                    <a:pt x="174" y="48"/>
                    <a:pt x="185" y="37"/>
                    <a:pt x="185" y="24"/>
                  </a:cubicBezTo>
                  <a:cubicBezTo>
                    <a:pt x="185" y="10"/>
                    <a:pt x="174" y="0"/>
                    <a:pt x="160" y="0"/>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lnSpc>
                  <a:spcPct val="85000"/>
                </a:lnSpc>
              </a:pPr>
              <a:endParaRPr lang="en-US" sz="2000" kern="0" dirty="0">
                <a:solidFill>
                  <a:srgbClr val="FFFFFF"/>
                </a:solidFill>
                <a:latin typeface="Segoe UI" pitchFamily="34" charset="0"/>
                <a:ea typeface="Segoe UI" pitchFamily="34" charset="0"/>
                <a:cs typeface="Segoe UI" pitchFamily="34" charset="0"/>
              </a:endParaRPr>
            </a:p>
          </p:txBody>
        </p:sp>
        <p:sp>
          <p:nvSpPr>
            <p:cNvPr id="38" name="Freeform 166"/>
            <p:cNvSpPr>
              <a:spLocks/>
            </p:cNvSpPr>
            <p:nvPr/>
          </p:nvSpPr>
          <p:spPr bwMode="auto">
            <a:xfrm>
              <a:off x="6853309" y="5443727"/>
              <a:ext cx="681038" cy="179388"/>
            </a:xfrm>
            <a:custGeom>
              <a:avLst/>
              <a:gdLst>
                <a:gd name="T0" fmla="*/ 172 w 182"/>
                <a:gd name="T1" fmla="*/ 17 h 48"/>
                <a:gd name="T2" fmla="*/ 175 w 182"/>
                <a:gd name="T3" fmla="*/ 0 h 48"/>
                <a:gd name="T4" fmla="*/ 25 w 182"/>
                <a:gd name="T5" fmla="*/ 0 h 48"/>
                <a:gd name="T6" fmla="*/ 0 w 182"/>
                <a:gd name="T7" fmla="*/ 24 h 48"/>
                <a:gd name="T8" fmla="*/ 25 w 182"/>
                <a:gd name="T9" fmla="*/ 48 h 48"/>
                <a:gd name="T10" fmla="*/ 182 w 182"/>
                <a:gd name="T11" fmla="*/ 48 h 48"/>
                <a:gd name="T12" fmla="*/ 172 w 182"/>
                <a:gd name="T13" fmla="*/ 17 h 48"/>
              </a:gdLst>
              <a:ahLst/>
              <a:cxnLst>
                <a:cxn ang="0">
                  <a:pos x="T0" y="T1"/>
                </a:cxn>
                <a:cxn ang="0">
                  <a:pos x="T2" y="T3"/>
                </a:cxn>
                <a:cxn ang="0">
                  <a:pos x="T4" y="T5"/>
                </a:cxn>
                <a:cxn ang="0">
                  <a:pos x="T6" y="T7"/>
                </a:cxn>
                <a:cxn ang="0">
                  <a:pos x="T8" y="T9"/>
                </a:cxn>
                <a:cxn ang="0">
                  <a:pos x="T10" y="T11"/>
                </a:cxn>
                <a:cxn ang="0">
                  <a:pos x="T12" y="T13"/>
                </a:cxn>
              </a:cxnLst>
              <a:rect l="0" t="0" r="r" b="b"/>
              <a:pathLst>
                <a:path w="182" h="48">
                  <a:moveTo>
                    <a:pt x="172" y="17"/>
                  </a:moveTo>
                  <a:cubicBezTo>
                    <a:pt x="172" y="11"/>
                    <a:pt x="173" y="5"/>
                    <a:pt x="175" y="0"/>
                  </a:cubicBezTo>
                  <a:cubicBezTo>
                    <a:pt x="25" y="0"/>
                    <a:pt x="25" y="0"/>
                    <a:pt x="25" y="0"/>
                  </a:cubicBezTo>
                  <a:cubicBezTo>
                    <a:pt x="11" y="0"/>
                    <a:pt x="0" y="10"/>
                    <a:pt x="0" y="24"/>
                  </a:cubicBezTo>
                  <a:cubicBezTo>
                    <a:pt x="0" y="37"/>
                    <a:pt x="11" y="48"/>
                    <a:pt x="25" y="48"/>
                  </a:cubicBezTo>
                  <a:cubicBezTo>
                    <a:pt x="182" y="48"/>
                    <a:pt x="182" y="48"/>
                    <a:pt x="182" y="48"/>
                  </a:cubicBezTo>
                  <a:cubicBezTo>
                    <a:pt x="176" y="39"/>
                    <a:pt x="172" y="29"/>
                    <a:pt x="172" y="17"/>
                  </a:cubicBezTo>
                  <a:close/>
                </a:path>
              </a:pathLst>
            </a:custGeom>
            <a:gradFill flip="none" rotWithShape="1">
              <a:gsLst>
                <a:gs pos="100000">
                  <a:srgbClr val="484A4C"/>
                </a:gs>
                <a:gs pos="0">
                  <a:srgbClr val="484A4C">
                    <a:lumMod val="60000"/>
                    <a:lumOff val="40000"/>
                  </a:srgbClr>
                </a:gs>
              </a:gsLst>
              <a:lin ang="5400000" scaled="1"/>
              <a:tileRect/>
            </a:gradFill>
            <a:ln w="38100" algn="ctr">
              <a:noFill/>
              <a:miter lim="800000"/>
              <a:headEnd type="none" w="sm" len="sm"/>
              <a:tailEnd type="none" w="sm" len="sm"/>
            </a:ln>
          </p:spPr>
          <p:txBody>
            <a:bodyPr lIns="91431" tIns="45716" rIns="91431" bIns="45716" rtlCol="0" anchor="ctr"/>
            <a:lstStyle/>
            <a:p>
              <a:pPr algn="ctr">
                <a:lnSpc>
                  <a:spcPct val="85000"/>
                </a:lnSpc>
              </a:pPr>
              <a:endParaRPr lang="en-US" sz="2000" kern="0" dirty="0">
                <a:solidFill>
                  <a:srgbClr val="FFFFFF"/>
                </a:solidFill>
                <a:latin typeface="Segoe UI" pitchFamily="34" charset="0"/>
                <a:ea typeface="Segoe UI" pitchFamily="34" charset="0"/>
                <a:cs typeface="Segoe UI" pitchFamily="34" charset="0"/>
              </a:endParaRPr>
            </a:p>
          </p:txBody>
        </p:sp>
        <p:sp>
          <p:nvSpPr>
            <p:cNvPr id="39" name="Freeform 167"/>
            <p:cNvSpPr>
              <a:spLocks/>
            </p:cNvSpPr>
            <p:nvPr/>
          </p:nvSpPr>
          <p:spPr bwMode="auto">
            <a:xfrm>
              <a:off x="6958084" y="3999102"/>
              <a:ext cx="1393825" cy="1293813"/>
            </a:xfrm>
            <a:custGeom>
              <a:avLst/>
              <a:gdLst>
                <a:gd name="T0" fmla="*/ 324 w 372"/>
                <a:gd name="T1" fmla="*/ 52 h 345"/>
                <a:gd name="T2" fmla="*/ 208 w 372"/>
                <a:gd name="T3" fmla="*/ 52 h 345"/>
                <a:gd name="T4" fmla="*/ 208 w 372"/>
                <a:gd name="T5" fmla="*/ 48 h 345"/>
                <a:gd name="T6" fmla="*/ 160 w 372"/>
                <a:gd name="T7" fmla="*/ 0 h 345"/>
                <a:gd name="T8" fmla="*/ 48 w 372"/>
                <a:gd name="T9" fmla="*/ 0 h 345"/>
                <a:gd name="T10" fmla="*/ 0 w 372"/>
                <a:gd name="T11" fmla="*/ 48 h 345"/>
                <a:gd name="T12" fmla="*/ 0 w 372"/>
                <a:gd name="T13" fmla="*/ 100 h 345"/>
                <a:gd name="T14" fmla="*/ 0 w 372"/>
                <a:gd name="T15" fmla="*/ 297 h 345"/>
                <a:gd name="T16" fmla="*/ 48 w 372"/>
                <a:gd name="T17" fmla="*/ 345 h 345"/>
                <a:gd name="T18" fmla="*/ 160 w 372"/>
                <a:gd name="T19" fmla="*/ 345 h 345"/>
                <a:gd name="T20" fmla="*/ 324 w 372"/>
                <a:gd name="T21" fmla="*/ 345 h 345"/>
                <a:gd name="T22" fmla="*/ 372 w 372"/>
                <a:gd name="T23" fmla="*/ 297 h 345"/>
                <a:gd name="T24" fmla="*/ 372 w 372"/>
                <a:gd name="T25" fmla="*/ 100 h 345"/>
                <a:gd name="T26" fmla="*/ 324 w 372"/>
                <a:gd name="T27" fmla="*/ 5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345">
                  <a:moveTo>
                    <a:pt x="324" y="52"/>
                  </a:moveTo>
                  <a:cubicBezTo>
                    <a:pt x="208" y="52"/>
                    <a:pt x="208" y="52"/>
                    <a:pt x="208" y="52"/>
                  </a:cubicBezTo>
                  <a:cubicBezTo>
                    <a:pt x="208" y="48"/>
                    <a:pt x="208" y="48"/>
                    <a:pt x="208" y="48"/>
                  </a:cubicBezTo>
                  <a:cubicBezTo>
                    <a:pt x="208" y="21"/>
                    <a:pt x="187" y="0"/>
                    <a:pt x="160" y="0"/>
                  </a:cubicBezTo>
                  <a:cubicBezTo>
                    <a:pt x="48" y="0"/>
                    <a:pt x="48" y="0"/>
                    <a:pt x="48" y="0"/>
                  </a:cubicBezTo>
                  <a:cubicBezTo>
                    <a:pt x="22" y="0"/>
                    <a:pt x="0" y="21"/>
                    <a:pt x="0" y="48"/>
                  </a:cubicBezTo>
                  <a:cubicBezTo>
                    <a:pt x="0" y="100"/>
                    <a:pt x="0" y="100"/>
                    <a:pt x="0" y="100"/>
                  </a:cubicBezTo>
                  <a:cubicBezTo>
                    <a:pt x="0" y="297"/>
                    <a:pt x="0" y="297"/>
                    <a:pt x="0" y="297"/>
                  </a:cubicBezTo>
                  <a:cubicBezTo>
                    <a:pt x="0" y="324"/>
                    <a:pt x="22" y="345"/>
                    <a:pt x="48" y="345"/>
                  </a:cubicBezTo>
                  <a:cubicBezTo>
                    <a:pt x="160" y="345"/>
                    <a:pt x="160" y="345"/>
                    <a:pt x="160" y="345"/>
                  </a:cubicBezTo>
                  <a:cubicBezTo>
                    <a:pt x="324" y="345"/>
                    <a:pt x="324" y="345"/>
                    <a:pt x="324" y="345"/>
                  </a:cubicBezTo>
                  <a:cubicBezTo>
                    <a:pt x="351" y="345"/>
                    <a:pt x="372" y="324"/>
                    <a:pt x="372" y="297"/>
                  </a:cubicBezTo>
                  <a:cubicBezTo>
                    <a:pt x="372" y="100"/>
                    <a:pt x="372" y="100"/>
                    <a:pt x="372" y="100"/>
                  </a:cubicBezTo>
                  <a:cubicBezTo>
                    <a:pt x="372" y="73"/>
                    <a:pt x="351" y="52"/>
                    <a:pt x="324" y="52"/>
                  </a:cubicBezTo>
                  <a:close/>
                </a:path>
              </a:pathLst>
            </a:custGeom>
            <a:gradFill flip="none" rotWithShape="1">
              <a:gsLst>
                <a:gs pos="5000">
                  <a:srgbClr val="D6DF27"/>
                </a:gs>
                <a:gs pos="95000">
                  <a:srgbClr val="8CC640"/>
                </a:gs>
              </a:gsLst>
              <a:lin ang="16200000" scaled="0"/>
              <a:tileRect/>
            </a:gradFill>
            <a:ln w="9525">
              <a:no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sp>
          <p:nvSpPr>
            <p:cNvPr id="40" name="Freeform 168"/>
            <p:cNvSpPr>
              <a:spLocks/>
            </p:cNvSpPr>
            <p:nvPr/>
          </p:nvSpPr>
          <p:spPr bwMode="auto">
            <a:xfrm>
              <a:off x="7093022" y="4329302"/>
              <a:ext cx="1335088" cy="963613"/>
            </a:xfrm>
            <a:custGeom>
              <a:avLst/>
              <a:gdLst>
                <a:gd name="T0" fmla="*/ 356 w 356"/>
                <a:gd name="T1" fmla="*/ 209 h 257"/>
                <a:gd name="T2" fmla="*/ 308 w 356"/>
                <a:gd name="T3" fmla="*/ 257 h 257"/>
                <a:gd name="T4" fmla="*/ 48 w 356"/>
                <a:gd name="T5" fmla="*/ 257 h 257"/>
                <a:gd name="T6" fmla="*/ 0 w 356"/>
                <a:gd name="T7" fmla="*/ 209 h 257"/>
                <a:gd name="T8" fmla="*/ 0 w 356"/>
                <a:gd name="T9" fmla="*/ 48 h 257"/>
                <a:gd name="T10" fmla="*/ 48 w 356"/>
                <a:gd name="T11" fmla="*/ 0 h 257"/>
                <a:gd name="T12" fmla="*/ 308 w 356"/>
                <a:gd name="T13" fmla="*/ 0 h 257"/>
                <a:gd name="T14" fmla="*/ 356 w 356"/>
                <a:gd name="T15" fmla="*/ 48 h 257"/>
                <a:gd name="T16" fmla="*/ 356 w 356"/>
                <a:gd name="T17" fmla="*/ 20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257">
                  <a:moveTo>
                    <a:pt x="356" y="209"/>
                  </a:moveTo>
                  <a:cubicBezTo>
                    <a:pt x="356" y="236"/>
                    <a:pt x="335" y="257"/>
                    <a:pt x="308" y="257"/>
                  </a:cubicBezTo>
                  <a:cubicBezTo>
                    <a:pt x="48" y="257"/>
                    <a:pt x="48" y="257"/>
                    <a:pt x="48" y="257"/>
                  </a:cubicBezTo>
                  <a:cubicBezTo>
                    <a:pt x="22" y="257"/>
                    <a:pt x="0" y="236"/>
                    <a:pt x="0" y="209"/>
                  </a:cubicBezTo>
                  <a:cubicBezTo>
                    <a:pt x="0" y="48"/>
                    <a:pt x="0" y="48"/>
                    <a:pt x="0" y="48"/>
                  </a:cubicBezTo>
                  <a:cubicBezTo>
                    <a:pt x="0" y="21"/>
                    <a:pt x="22" y="0"/>
                    <a:pt x="48" y="0"/>
                  </a:cubicBezTo>
                  <a:cubicBezTo>
                    <a:pt x="308" y="0"/>
                    <a:pt x="308" y="0"/>
                    <a:pt x="308" y="0"/>
                  </a:cubicBezTo>
                  <a:cubicBezTo>
                    <a:pt x="335" y="0"/>
                    <a:pt x="356" y="21"/>
                    <a:pt x="356" y="48"/>
                  </a:cubicBezTo>
                  <a:lnTo>
                    <a:pt x="356"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latin typeface="Segoe UI" pitchFamily="34" charset="0"/>
                <a:ea typeface="Segoe UI" pitchFamily="34" charset="0"/>
                <a:cs typeface="Segoe UI" pitchFamily="34" charset="0"/>
              </a:endParaRPr>
            </a:p>
          </p:txBody>
        </p:sp>
        <p:sp>
          <p:nvSpPr>
            <p:cNvPr id="41" name="Freeform 169"/>
            <p:cNvSpPr>
              <a:spLocks/>
            </p:cNvSpPr>
            <p:nvPr/>
          </p:nvSpPr>
          <p:spPr bwMode="auto">
            <a:xfrm>
              <a:off x="7181922" y="4419789"/>
              <a:ext cx="1246188" cy="873125"/>
            </a:xfrm>
            <a:custGeom>
              <a:avLst/>
              <a:gdLst>
                <a:gd name="T0" fmla="*/ 332 w 332"/>
                <a:gd name="T1" fmla="*/ 185 h 233"/>
                <a:gd name="T2" fmla="*/ 284 w 332"/>
                <a:gd name="T3" fmla="*/ 233 h 233"/>
                <a:gd name="T4" fmla="*/ 48 w 332"/>
                <a:gd name="T5" fmla="*/ 233 h 233"/>
                <a:gd name="T6" fmla="*/ 0 w 332"/>
                <a:gd name="T7" fmla="*/ 185 h 233"/>
                <a:gd name="T8" fmla="*/ 0 w 332"/>
                <a:gd name="T9" fmla="*/ 48 h 233"/>
                <a:gd name="T10" fmla="*/ 48 w 332"/>
                <a:gd name="T11" fmla="*/ 0 h 233"/>
                <a:gd name="T12" fmla="*/ 284 w 332"/>
                <a:gd name="T13" fmla="*/ 0 h 233"/>
                <a:gd name="T14" fmla="*/ 332 w 332"/>
                <a:gd name="T15" fmla="*/ 48 h 233"/>
                <a:gd name="T16" fmla="*/ 332 w 332"/>
                <a:gd name="T17" fmla="*/ 18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233">
                  <a:moveTo>
                    <a:pt x="332" y="185"/>
                  </a:moveTo>
                  <a:cubicBezTo>
                    <a:pt x="332" y="212"/>
                    <a:pt x="311" y="233"/>
                    <a:pt x="284" y="233"/>
                  </a:cubicBezTo>
                  <a:cubicBezTo>
                    <a:pt x="48" y="233"/>
                    <a:pt x="48" y="233"/>
                    <a:pt x="48" y="233"/>
                  </a:cubicBezTo>
                  <a:cubicBezTo>
                    <a:pt x="22" y="233"/>
                    <a:pt x="0" y="212"/>
                    <a:pt x="0" y="185"/>
                  </a:cubicBezTo>
                  <a:cubicBezTo>
                    <a:pt x="0" y="48"/>
                    <a:pt x="0" y="48"/>
                    <a:pt x="0" y="48"/>
                  </a:cubicBezTo>
                  <a:cubicBezTo>
                    <a:pt x="0" y="21"/>
                    <a:pt x="22" y="0"/>
                    <a:pt x="48" y="0"/>
                  </a:cubicBezTo>
                  <a:cubicBezTo>
                    <a:pt x="284" y="0"/>
                    <a:pt x="284" y="0"/>
                    <a:pt x="284" y="0"/>
                  </a:cubicBezTo>
                  <a:cubicBezTo>
                    <a:pt x="311" y="0"/>
                    <a:pt x="332" y="21"/>
                    <a:pt x="332" y="48"/>
                  </a:cubicBezTo>
                  <a:lnTo>
                    <a:pt x="332" y="185"/>
                  </a:lnTo>
                  <a:close/>
                </a:path>
              </a:pathLst>
            </a:custGeom>
            <a:gradFill flip="none" rotWithShape="1">
              <a:gsLst>
                <a:gs pos="5000">
                  <a:srgbClr val="D6DF27"/>
                </a:gs>
                <a:gs pos="95000">
                  <a:srgbClr val="8CC640"/>
                </a:gs>
              </a:gsLst>
              <a:lin ang="16200000" scaled="0"/>
              <a:tileRect/>
            </a:gradFill>
            <a:ln w="19050">
              <a:noFill/>
              <a:round/>
              <a:headEnd/>
              <a:tailEn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lnSpc>
                  <a:spcPct val="85000"/>
                </a:lnSpc>
              </a:pPr>
              <a:endParaRPr lang="en-US" sz="2000" b="1" dirty="0">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1520384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3239283" y="3179519"/>
            <a:ext cx="5356196" cy="871905"/>
          </a:xfrm>
          <a:prstGeom prst="rect">
            <a:avLst/>
          </a:prstGeom>
          <a:solidFill>
            <a:schemeClr val="bg2">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spcBef>
                <a:spcPct val="50000"/>
              </a:spcBef>
            </a:pPr>
            <a:r>
              <a:rPr lang="en-US" sz="1500" dirty="0">
                <a:solidFill>
                  <a:schemeClr val="tx1"/>
                </a:solidFill>
              </a:rPr>
              <a:t>Build on an open and scalable web platform that supports applications across premises.</a:t>
            </a:r>
          </a:p>
        </p:txBody>
      </p:sp>
      <p:sp>
        <p:nvSpPr>
          <p:cNvPr id="52" name="Rectangle 51"/>
          <p:cNvSpPr/>
          <p:nvPr/>
        </p:nvSpPr>
        <p:spPr bwMode="auto">
          <a:xfrm>
            <a:off x="3239283" y="4102759"/>
            <a:ext cx="5356196" cy="871905"/>
          </a:xfrm>
          <a:prstGeom prst="rect">
            <a:avLst/>
          </a:prstGeom>
          <a:solidFill>
            <a:schemeClr val="bg2">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spcBef>
                <a:spcPct val="50000"/>
              </a:spcBef>
            </a:pPr>
            <a:r>
              <a:rPr lang="en-US" sz="1500" dirty="0">
                <a:solidFill>
                  <a:schemeClr val="tx1"/>
                </a:solidFill>
              </a:rPr>
              <a:t>Support a mobile and flexible work style.</a:t>
            </a:r>
          </a:p>
        </p:txBody>
      </p:sp>
      <p:sp>
        <p:nvSpPr>
          <p:cNvPr id="38" name="Rectangle 37"/>
          <p:cNvSpPr/>
          <p:nvPr/>
        </p:nvSpPr>
        <p:spPr bwMode="auto">
          <a:xfrm>
            <a:off x="3239283" y="1333136"/>
            <a:ext cx="5356196" cy="871905"/>
          </a:xfrm>
          <a:prstGeom prst="rect">
            <a:avLst/>
          </a:prstGeom>
          <a:solidFill>
            <a:schemeClr val="bg2">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spcBef>
                <a:spcPct val="50000"/>
              </a:spcBef>
            </a:pPr>
            <a:r>
              <a:rPr lang="en-US" sz="1500" dirty="0">
                <a:solidFill>
                  <a:schemeClr val="tx2"/>
                </a:solidFill>
              </a:rPr>
              <a:t>Scale and secure workloads, cost-effectively build a private cloud, and securely connect to cloud services.</a:t>
            </a:r>
          </a:p>
        </p:txBody>
      </p:sp>
      <p:sp>
        <p:nvSpPr>
          <p:cNvPr id="50" name="Rectangle 49"/>
          <p:cNvSpPr/>
          <p:nvPr/>
        </p:nvSpPr>
        <p:spPr bwMode="auto">
          <a:xfrm>
            <a:off x="3239283" y="2256326"/>
            <a:ext cx="5356196" cy="871905"/>
          </a:xfrm>
          <a:prstGeom prst="rect">
            <a:avLst/>
          </a:prstGeom>
          <a:solidFill>
            <a:schemeClr val="bg2">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spcBef>
                <a:spcPct val="50000"/>
              </a:spcBef>
            </a:pPr>
            <a:r>
              <a:rPr lang="en-US" sz="1500" dirty="0">
                <a:solidFill>
                  <a:schemeClr val="tx2"/>
                </a:solidFill>
              </a:rPr>
              <a:t>Efficiently manage infrastructure while maximizing uptime and minimizing failures and downtime.</a:t>
            </a:r>
          </a:p>
        </p:txBody>
      </p:sp>
      <p:sp>
        <p:nvSpPr>
          <p:cNvPr id="3" name="Title 2"/>
          <p:cNvSpPr>
            <a:spLocks noGrp="1"/>
          </p:cNvSpPr>
          <p:nvPr>
            <p:ph type="title"/>
          </p:nvPr>
        </p:nvSpPr>
        <p:spPr>
          <a:xfrm>
            <a:off x="121445" y="175851"/>
            <a:ext cx="8739604" cy="674749"/>
          </a:xfrm>
        </p:spPr>
        <p:txBody>
          <a:bodyPr/>
          <a:lstStyle/>
          <a:p>
            <a:r>
              <a:rPr lang="en-US" sz="3600" dirty="0"/>
              <a:t>Windows Server 2012 R2</a:t>
            </a:r>
            <a:br>
              <a:rPr lang="en-US" sz="3600" dirty="0"/>
            </a:br>
            <a:r>
              <a:rPr lang="en-US" sz="2700" dirty="0"/>
              <a:t>Cloud optimize your IT</a:t>
            </a:r>
          </a:p>
        </p:txBody>
      </p:sp>
      <p:grpSp>
        <p:nvGrpSpPr>
          <p:cNvPr id="8" name="Group 7"/>
          <p:cNvGrpSpPr/>
          <p:nvPr/>
        </p:nvGrpSpPr>
        <p:grpSpPr>
          <a:xfrm>
            <a:off x="125215" y="3179519"/>
            <a:ext cx="3062777" cy="871905"/>
            <a:chOff x="165366" y="4239358"/>
            <a:chExt cx="4083702" cy="1162540"/>
          </a:xfrm>
        </p:grpSpPr>
        <p:sp>
          <p:nvSpPr>
            <p:cNvPr id="41" name="Rectangle 40"/>
            <p:cNvSpPr/>
            <p:nvPr/>
          </p:nvSpPr>
          <p:spPr bwMode="auto">
            <a:xfrm>
              <a:off x="165366" y="4239358"/>
              <a:ext cx="4083702" cy="116254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lnSpc>
                  <a:spcPct val="90000"/>
                </a:lnSpc>
                <a:spcBef>
                  <a:spcPct val="50000"/>
                </a:spcBef>
              </a:pPr>
              <a:r>
                <a:rPr lang="en-US" sz="1650" dirty="0">
                  <a:gradFill>
                    <a:gsLst>
                      <a:gs pos="1250">
                        <a:schemeClr val="bg1"/>
                      </a:gs>
                      <a:gs pos="100000">
                        <a:schemeClr val="bg1"/>
                      </a:gs>
                    </a:gsLst>
                    <a:lin ang="5400000" scaled="0"/>
                  </a:gradFill>
                  <a:latin typeface="+mj-lt"/>
                </a:rPr>
                <a:t>Every app, </a:t>
              </a:r>
              <a:br>
                <a:rPr lang="en-US" sz="1650" dirty="0">
                  <a:gradFill>
                    <a:gsLst>
                      <a:gs pos="1250">
                        <a:schemeClr val="bg1"/>
                      </a:gs>
                      <a:gs pos="100000">
                        <a:schemeClr val="bg1"/>
                      </a:gs>
                    </a:gsLst>
                    <a:lin ang="5400000" scaled="0"/>
                  </a:gradFill>
                  <a:latin typeface="+mj-lt"/>
                </a:rPr>
              </a:br>
              <a:r>
                <a:rPr lang="en-US" sz="1650" dirty="0">
                  <a:gradFill>
                    <a:gsLst>
                      <a:gs pos="1250">
                        <a:schemeClr val="bg1"/>
                      </a:gs>
                      <a:gs pos="100000">
                        <a:schemeClr val="bg1"/>
                      </a:gs>
                    </a:gsLst>
                    <a:lin ang="5400000" scaled="0"/>
                  </a:gradFill>
                  <a:latin typeface="+mj-lt"/>
                </a:rPr>
                <a:t>any cloud</a:t>
              </a:r>
            </a:p>
          </p:txBody>
        </p:sp>
        <p:pic>
          <p:nvPicPr>
            <p:cNvPr id="49" name="Picture 23" descr="window"/>
            <p:cNvPicPr>
              <a:picLocks noChangeAspect="1" noChangeArrowheads="1"/>
            </p:cNvPicPr>
            <p:nvPr/>
          </p:nvPicPr>
          <p:blipFill>
            <a:blip r:embed="rId3" cstate="email"/>
            <a:srcRect/>
            <a:stretch>
              <a:fillRect/>
            </a:stretch>
          </p:blipFill>
          <p:spPr bwMode="auto">
            <a:xfrm>
              <a:off x="3248800" y="4508015"/>
              <a:ext cx="832963" cy="639882"/>
            </a:xfrm>
            <a:prstGeom prst="rect">
              <a:avLst/>
            </a:prstGeom>
            <a:noFill/>
            <a:ln w="9525">
              <a:noFill/>
              <a:miter lim="800000"/>
              <a:headEnd/>
              <a:tailEnd/>
            </a:ln>
          </p:spPr>
        </p:pic>
      </p:grpSp>
      <p:grpSp>
        <p:nvGrpSpPr>
          <p:cNvPr id="7" name="Group 6"/>
          <p:cNvGrpSpPr/>
          <p:nvPr/>
        </p:nvGrpSpPr>
        <p:grpSpPr>
          <a:xfrm>
            <a:off x="125215" y="4102760"/>
            <a:ext cx="3062777" cy="871905"/>
            <a:chOff x="165366" y="5470346"/>
            <a:chExt cx="4083702" cy="1162540"/>
          </a:xfrm>
        </p:grpSpPr>
        <p:sp>
          <p:nvSpPr>
            <p:cNvPr id="43" name="Rectangle 42"/>
            <p:cNvSpPr/>
            <p:nvPr/>
          </p:nvSpPr>
          <p:spPr bwMode="auto">
            <a:xfrm>
              <a:off x="165366" y="5470346"/>
              <a:ext cx="4083702" cy="116254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lnSpc>
                  <a:spcPct val="90000"/>
                </a:lnSpc>
                <a:spcBef>
                  <a:spcPct val="50000"/>
                </a:spcBef>
              </a:pPr>
              <a:r>
                <a:rPr lang="en-US" sz="1650" dirty="0">
                  <a:gradFill>
                    <a:gsLst>
                      <a:gs pos="1250">
                        <a:schemeClr val="bg1"/>
                      </a:gs>
                      <a:gs pos="100000">
                        <a:schemeClr val="bg1"/>
                      </a:gs>
                    </a:gsLst>
                    <a:lin ang="5400000" scaled="0"/>
                  </a:gradFill>
                  <a:latin typeface="+mj-lt"/>
                </a:rPr>
                <a:t>Modern </a:t>
              </a:r>
              <a:r>
                <a:rPr lang="en-US" sz="1650" dirty="0" err="1">
                  <a:gradFill>
                    <a:gsLst>
                      <a:gs pos="1250">
                        <a:schemeClr val="bg1"/>
                      </a:gs>
                      <a:gs pos="100000">
                        <a:schemeClr val="bg1"/>
                      </a:gs>
                    </a:gsLst>
                    <a:lin ang="5400000" scaled="0"/>
                  </a:gradFill>
                  <a:latin typeface="+mj-lt"/>
                </a:rPr>
                <a:t>workstyle</a:t>
              </a:r>
              <a:r>
                <a:rPr lang="en-US" sz="1650" dirty="0">
                  <a:gradFill>
                    <a:gsLst>
                      <a:gs pos="1250">
                        <a:schemeClr val="bg1"/>
                      </a:gs>
                      <a:gs pos="100000">
                        <a:schemeClr val="bg1"/>
                      </a:gs>
                    </a:gsLst>
                    <a:lin ang="5400000" scaled="0"/>
                  </a:gradFill>
                  <a:latin typeface="+mj-lt"/>
                </a:rPr>
                <a:t>, </a:t>
              </a:r>
              <a:br>
                <a:rPr lang="en-US" sz="1650" dirty="0">
                  <a:gradFill>
                    <a:gsLst>
                      <a:gs pos="1250">
                        <a:schemeClr val="bg1"/>
                      </a:gs>
                      <a:gs pos="100000">
                        <a:schemeClr val="bg1"/>
                      </a:gs>
                    </a:gsLst>
                    <a:lin ang="5400000" scaled="0"/>
                  </a:gradFill>
                  <a:latin typeface="+mj-lt"/>
                </a:rPr>
              </a:br>
              <a:r>
                <a:rPr lang="en-US" sz="1650" dirty="0">
                  <a:gradFill>
                    <a:gsLst>
                      <a:gs pos="1250">
                        <a:schemeClr val="bg1"/>
                      </a:gs>
                      <a:gs pos="100000">
                        <a:schemeClr val="bg1"/>
                      </a:gs>
                    </a:gsLst>
                    <a:lin ang="5400000" scaled="0"/>
                  </a:gradFill>
                  <a:latin typeface="+mj-lt"/>
                </a:rPr>
                <a:t>enabled</a:t>
              </a:r>
            </a:p>
          </p:txBody>
        </p:sp>
        <p:grpSp>
          <p:nvGrpSpPr>
            <p:cNvPr id="5" name="Group 4"/>
            <p:cNvGrpSpPr/>
            <p:nvPr/>
          </p:nvGrpSpPr>
          <p:grpSpPr>
            <a:xfrm>
              <a:off x="3194171" y="5640187"/>
              <a:ext cx="805446" cy="822854"/>
              <a:chOff x="3689426" y="5240073"/>
              <a:chExt cx="805446" cy="822854"/>
            </a:xfrm>
          </p:grpSpPr>
          <p:pic>
            <p:nvPicPr>
              <p:cNvPr id="55" name="Picture 30" descr="building"/>
              <p:cNvPicPr>
                <a:picLocks noChangeAspect="1" noChangeArrowheads="1"/>
              </p:cNvPicPr>
              <p:nvPr/>
            </p:nvPicPr>
            <p:blipFill>
              <a:blip r:embed="rId4" cstate="email"/>
              <a:srcRect/>
              <a:stretch>
                <a:fillRect/>
              </a:stretch>
            </p:blipFill>
            <p:spPr bwMode="auto">
              <a:xfrm>
                <a:off x="4034477" y="5240073"/>
                <a:ext cx="460395" cy="460798"/>
              </a:xfrm>
              <a:prstGeom prst="rect">
                <a:avLst/>
              </a:prstGeom>
              <a:noFill/>
              <a:ln w="9525">
                <a:noFill/>
                <a:miter lim="800000"/>
                <a:headEnd/>
                <a:tailEnd/>
              </a:ln>
            </p:spPr>
          </p:pic>
          <p:pic>
            <p:nvPicPr>
              <p:cNvPr id="56" name="Picture 31" descr="person"/>
              <p:cNvPicPr>
                <a:picLocks noChangeAspect="1" noChangeArrowheads="1"/>
              </p:cNvPicPr>
              <p:nvPr/>
            </p:nvPicPr>
            <p:blipFill>
              <a:blip r:embed="rId5" cstate="email"/>
              <a:srcRect/>
              <a:stretch>
                <a:fillRect/>
              </a:stretch>
            </p:blipFill>
            <p:spPr bwMode="auto">
              <a:xfrm>
                <a:off x="3689426" y="5344842"/>
                <a:ext cx="298913" cy="694442"/>
              </a:xfrm>
              <a:prstGeom prst="rect">
                <a:avLst/>
              </a:prstGeom>
              <a:noFill/>
              <a:ln w="9525">
                <a:noFill/>
                <a:miter lim="800000"/>
                <a:headEnd/>
                <a:tailEnd/>
              </a:ln>
            </p:spPr>
          </p:pic>
          <p:pic>
            <p:nvPicPr>
              <p:cNvPr id="57" name="Picture 2" descr="\\MAGNUM\Projects\Microsoft\Journey to the Cloud Campaign\Design\Assets\Flexible.png"/>
              <p:cNvPicPr>
                <a:picLocks noChangeAspect="1" noChangeArrowheads="1"/>
              </p:cNvPicPr>
              <p:nvPr/>
            </p:nvPicPr>
            <p:blipFill>
              <a:blip r:embed="rId6" cstate="email">
                <a:lum bright="100000"/>
              </a:blip>
              <a:srcRect/>
              <a:stretch>
                <a:fillRect/>
              </a:stretch>
            </p:blipFill>
            <p:spPr bwMode="auto">
              <a:xfrm>
                <a:off x="3969197" y="5724977"/>
                <a:ext cx="400023" cy="337950"/>
              </a:xfrm>
              <a:prstGeom prst="rect">
                <a:avLst/>
              </a:prstGeom>
              <a:noFill/>
              <a:ln w="9525">
                <a:noFill/>
                <a:miter lim="800000"/>
                <a:headEnd/>
                <a:tailEnd/>
              </a:ln>
            </p:spPr>
          </p:pic>
        </p:grpSp>
      </p:grpSp>
      <p:grpSp>
        <p:nvGrpSpPr>
          <p:cNvPr id="10" name="Group 9"/>
          <p:cNvGrpSpPr/>
          <p:nvPr/>
        </p:nvGrpSpPr>
        <p:grpSpPr>
          <a:xfrm>
            <a:off x="125216" y="1250648"/>
            <a:ext cx="3077430" cy="1051533"/>
            <a:chOff x="165366" y="1667531"/>
            <a:chExt cx="4103240" cy="1402044"/>
          </a:xfrm>
        </p:grpSpPr>
        <p:sp>
          <p:nvSpPr>
            <p:cNvPr id="37" name="Rectangle 36"/>
            <p:cNvSpPr/>
            <p:nvPr/>
          </p:nvSpPr>
          <p:spPr bwMode="auto">
            <a:xfrm>
              <a:off x="165366" y="1777514"/>
              <a:ext cx="4083702" cy="116254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lnSpc>
                  <a:spcPct val="90000"/>
                </a:lnSpc>
                <a:spcBef>
                  <a:spcPct val="50000"/>
                </a:spcBef>
              </a:pPr>
              <a:r>
                <a:rPr lang="en-US" sz="1650" dirty="0">
                  <a:gradFill>
                    <a:gsLst>
                      <a:gs pos="1250">
                        <a:schemeClr val="bg1"/>
                      </a:gs>
                      <a:gs pos="100000">
                        <a:schemeClr val="bg1"/>
                      </a:gs>
                    </a:gsLst>
                    <a:lin ang="5400000" scaled="0"/>
                  </a:gradFill>
                  <a:latin typeface="+mj-lt"/>
                </a:rPr>
                <a:t>Beyond </a:t>
              </a:r>
              <a:br>
                <a:rPr lang="en-US" sz="1650" dirty="0">
                  <a:gradFill>
                    <a:gsLst>
                      <a:gs pos="1250">
                        <a:schemeClr val="bg1"/>
                      </a:gs>
                      <a:gs pos="100000">
                        <a:schemeClr val="bg1"/>
                      </a:gs>
                    </a:gsLst>
                    <a:lin ang="5400000" scaled="0"/>
                  </a:gradFill>
                  <a:latin typeface="+mj-lt"/>
                </a:rPr>
              </a:br>
              <a:r>
                <a:rPr lang="en-US" sz="1650" dirty="0">
                  <a:gradFill>
                    <a:gsLst>
                      <a:gs pos="1250">
                        <a:schemeClr val="bg1"/>
                      </a:gs>
                      <a:gs pos="100000">
                        <a:schemeClr val="bg1"/>
                      </a:gs>
                    </a:gsLst>
                    <a:lin ang="5400000" scaled="0"/>
                  </a:gradFill>
                  <a:latin typeface="+mj-lt"/>
                </a:rPr>
                <a:t>virtualization</a:t>
              </a:r>
            </a:p>
          </p:txBody>
        </p:sp>
        <p:pic>
          <p:nvPicPr>
            <p:cNvPr id="46" name="Picture 25"/>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2866562" y="1667531"/>
              <a:ext cx="1402044" cy="1402044"/>
            </a:xfrm>
            <a:prstGeom prst="rect">
              <a:avLst/>
            </a:prstGeom>
            <a:noFill/>
            <a:ln w="9525">
              <a:noFill/>
              <a:miter lim="800000"/>
              <a:headEnd/>
              <a:tailEnd/>
            </a:ln>
          </p:spPr>
        </p:pic>
      </p:grpSp>
      <p:grpSp>
        <p:nvGrpSpPr>
          <p:cNvPr id="9" name="Group 8"/>
          <p:cNvGrpSpPr/>
          <p:nvPr/>
        </p:nvGrpSpPr>
        <p:grpSpPr>
          <a:xfrm>
            <a:off x="125215" y="2256326"/>
            <a:ext cx="3062777" cy="871905"/>
            <a:chOff x="165366" y="3008435"/>
            <a:chExt cx="4083702" cy="1162540"/>
          </a:xfrm>
        </p:grpSpPr>
        <p:sp>
          <p:nvSpPr>
            <p:cNvPr id="39" name="Rectangle 38"/>
            <p:cNvSpPr/>
            <p:nvPr/>
          </p:nvSpPr>
          <p:spPr bwMode="auto">
            <a:xfrm>
              <a:off x="165366" y="3008435"/>
              <a:ext cx="4083702" cy="116254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9728" tIns="68580" rIns="109728" bIns="0" numCol="1" rtlCol="0" anchor="t" anchorCtr="0" compatLnSpc="1">
              <a:prstTxWarp prst="textNoShape">
                <a:avLst/>
              </a:prstTxWarp>
            </a:bodyPr>
            <a:lstStyle/>
            <a:p>
              <a:pPr defTabSz="810623">
                <a:lnSpc>
                  <a:spcPct val="90000"/>
                </a:lnSpc>
                <a:spcBef>
                  <a:spcPct val="50000"/>
                </a:spcBef>
              </a:pPr>
              <a:r>
                <a:rPr lang="en-US" sz="1650" dirty="0">
                  <a:gradFill>
                    <a:gsLst>
                      <a:gs pos="1250">
                        <a:schemeClr val="bg1"/>
                      </a:gs>
                      <a:gs pos="100000">
                        <a:schemeClr val="bg1"/>
                      </a:gs>
                    </a:gsLst>
                    <a:lin ang="5400000" scaled="0"/>
                  </a:gradFill>
                  <a:latin typeface="+mj-lt"/>
                </a:rPr>
                <a:t>The power of </a:t>
              </a:r>
              <a:br>
                <a:rPr lang="en-US" sz="1650" dirty="0">
                  <a:gradFill>
                    <a:gsLst>
                      <a:gs pos="1250">
                        <a:schemeClr val="bg1"/>
                      </a:gs>
                      <a:gs pos="100000">
                        <a:schemeClr val="bg1"/>
                      </a:gs>
                    </a:gsLst>
                    <a:lin ang="5400000" scaled="0"/>
                  </a:gradFill>
                  <a:latin typeface="+mj-lt"/>
                </a:rPr>
              </a:br>
              <a:r>
                <a:rPr lang="en-US" sz="1650" dirty="0">
                  <a:gradFill>
                    <a:gsLst>
                      <a:gs pos="1250">
                        <a:schemeClr val="bg1"/>
                      </a:gs>
                      <a:gs pos="100000">
                        <a:schemeClr val="bg1"/>
                      </a:gs>
                    </a:gsLst>
                    <a:lin ang="5400000" scaled="0"/>
                  </a:gradFill>
                  <a:latin typeface="+mj-lt"/>
                </a:rPr>
                <a:t>many servers, the </a:t>
              </a:r>
              <a:br>
                <a:rPr lang="en-US" sz="1650" dirty="0">
                  <a:gradFill>
                    <a:gsLst>
                      <a:gs pos="1250">
                        <a:schemeClr val="bg1"/>
                      </a:gs>
                      <a:gs pos="100000">
                        <a:schemeClr val="bg1"/>
                      </a:gs>
                    </a:gsLst>
                    <a:lin ang="5400000" scaled="0"/>
                  </a:gradFill>
                  <a:latin typeface="+mj-lt"/>
                </a:rPr>
              </a:br>
              <a:r>
                <a:rPr lang="en-US" sz="1650" dirty="0">
                  <a:gradFill>
                    <a:gsLst>
                      <a:gs pos="1250">
                        <a:schemeClr val="bg1"/>
                      </a:gs>
                      <a:gs pos="100000">
                        <a:schemeClr val="bg1"/>
                      </a:gs>
                    </a:gsLst>
                    <a:lin ang="5400000" scaled="0"/>
                  </a:gradFill>
                  <a:latin typeface="+mj-lt"/>
                </a:rPr>
                <a:t>simplicity of one</a:t>
              </a:r>
            </a:p>
          </p:txBody>
        </p:sp>
        <p:pic>
          <p:nvPicPr>
            <p:cNvPr id="58" name="Picture 34" descr="Efficiency.png"/>
            <p:cNvPicPr>
              <a:picLocks noChangeAspect="1"/>
            </p:cNvPicPr>
            <p:nvPr/>
          </p:nvPicPr>
          <p:blipFill>
            <a:blip r:embed="rId8" cstate="email"/>
            <a:srcRect/>
            <a:stretch>
              <a:fillRect/>
            </a:stretch>
          </p:blipFill>
          <p:spPr bwMode="auto">
            <a:xfrm>
              <a:off x="3200905" y="3086588"/>
              <a:ext cx="928752" cy="928994"/>
            </a:xfrm>
            <a:prstGeom prst="rect">
              <a:avLst/>
            </a:prstGeom>
            <a:noFill/>
            <a:ln w="9525">
              <a:noFill/>
              <a:miter lim="800000"/>
              <a:headEnd/>
              <a:tailEnd/>
            </a:ln>
          </p:spPr>
        </p:pic>
      </p:grpSp>
      <p:sp>
        <p:nvSpPr>
          <p:cNvPr id="6" name="Rectangle 5"/>
          <p:cNvSpPr/>
          <p:nvPr/>
        </p:nvSpPr>
        <p:spPr bwMode="auto">
          <a:xfrm>
            <a:off x="3187993" y="1333135"/>
            <a:ext cx="51290" cy="3810365"/>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32" name="Rectangle 31"/>
          <p:cNvSpPr/>
          <p:nvPr/>
        </p:nvSpPr>
        <p:spPr bwMode="auto">
          <a:xfrm>
            <a:off x="-263" y="1250648"/>
            <a:ext cx="121708" cy="3810365"/>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endParaRPr lang="en-US" sz="15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46725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8" decel="100000" fill="hold" grpId="0" nodeType="withEffect">
                                  <p:stCondLst>
                                    <p:cond delay="500"/>
                                  </p:stCondLst>
                                  <p:childTnLst>
                                    <p:set>
                                      <p:cBhvr>
                                        <p:cTn id="9" dur="1" fill="hold">
                                          <p:stCondLst>
                                            <p:cond delay="0"/>
                                          </p:stCondLst>
                                        </p:cTn>
                                        <p:tgtEl>
                                          <p:spTgt spid="38"/>
                                        </p:tgtEl>
                                        <p:attrNameLst>
                                          <p:attrName>style.visibility</p:attrName>
                                        </p:attrNameLst>
                                      </p:cBhvr>
                                      <p:to>
                                        <p:strVal val="visible"/>
                                      </p:to>
                                    </p:set>
                                    <p:anim calcmode="lin" valueType="num">
                                      <p:cBhvr additive="base">
                                        <p:cTn id="10" dur="750" fill="hold"/>
                                        <p:tgtEl>
                                          <p:spTgt spid="38"/>
                                        </p:tgtEl>
                                        <p:attrNameLst>
                                          <p:attrName>ppt_x</p:attrName>
                                        </p:attrNameLst>
                                      </p:cBhvr>
                                      <p:tavLst>
                                        <p:tav tm="0">
                                          <p:val>
                                            <p:strVal val="0-#ppt_w/2"/>
                                          </p:val>
                                        </p:tav>
                                        <p:tav tm="100000">
                                          <p:val>
                                            <p:strVal val="#ppt_x"/>
                                          </p:val>
                                        </p:tav>
                                      </p:tavLst>
                                    </p:anim>
                                    <p:anim calcmode="lin" valueType="num">
                                      <p:cBhvr additive="base">
                                        <p:cTn id="11" dur="75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2" presetClass="entr" presetSubtype="8" decel="100000" fill="hold" grpId="0" nodeType="withEffect">
                                  <p:stCondLst>
                                    <p:cond delay="5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750" fill="hold"/>
                                        <p:tgtEl>
                                          <p:spTgt spid="50"/>
                                        </p:tgtEl>
                                        <p:attrNameLst>
                                          <p:attrName>ppt_x</p:attrName>
                                        </p:attrNameLst>
                                      </p:cBhvr>
                                      <p:tavLst>
                                        <p:tav tm="0">
                                          <p:val>
                                            <p:strVal val="0-#ppt_w/2"/>
                                          </p:val>
                                        </p:tav>
                                        <p:tav tm="100000">
                                          <p:val>
                                            <p:strVal val="#ppt_x"/>
                                          </p:val>
                                        </p:tav>
                                      </p:tavLst>
                                    </p:anim>
                                    <p:anim calcmode="lin" valueType="num">
                                      <p:cBhvr additive="base">
                                        <p:cTn id="20" dur="75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2" presetClass="entr" presetSubtype="8" decel="100000" fill="hold" grpId="0" nodeType="withEffect">
                                  <p:stCondLst>
                                    <p:cond delay="50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750" fill="hold"/>
                                        <p:tgtEl>
                                          <p:spTgt spid="51"/>
                                        </p:tgtEl>
                                        <p:attrNameLst>
                                          <p:attrName>ppt_x</p:attrName>
                                        </p:attrNameLst>
                                      </p:cBhvr>
                                      <p:tavLst>
                                        <p:tav tm="0">
                                          <p:val>
                                            <p:strVal val="0-#ppt_w/2"/>
                                          </p:val>
                                        </p:tav>
                                        <p:tav tm="100000">
                                          <p:val>
                                            <p:strVal val="#ppt_x"/>
                                          </p:val>
                                        </p:tav>
                                      </p:tavLst>
                                    </p:anim>
                                    <p:anim calcmode="lin" valueType="num">
                                      <p:cBhvr additive="base">
                                        <p:cTn id="29" dur="75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2" presetClass="entr" presetSubtype="8" decel="100000" fill="hold" grpId="0" nodeType="withEffect">
                                  <p:stCondLst>
                                    <p:cond delay="50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750" fill="hold"/>
                                        <p:tgtEl>
                                          <p:spTgt spid="52"/>
                                        </p:tgtEl>
                                        <p:attrNameLst>
                                          <p:attrName>ppt_x</p:attrName>
                                        </p:attrNameLst>
                                      </p:cBhvr>
                                      <p:tavLst>
                                        <p:tav tm="0">
                                          <p:val>
                                            <p:strVal val="0-#ppt_w/2"/>
                                          </p:val>
                                        </p:tav>
                                        <p:tav tm="100000">
                                          <p:val>
                                            <p:strVal val="#ppt_x"/>
                                          </p:val>
                                        </p:tav>
                                      </p:tavLst>
                                    </p:anim>
                                    <p:anim calcmode="lin" valueType="num">
                                      <p:cBhvr additive="base">
                                        <p:cTn id="38" dur="75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38" grpId="0" animBg="1"/>
      <p:bldP spid="50" grpId="0" animBg="1"/>
    </p:bldLst>
  </p:timing>
</p:sld>
</file>

<file path=ppt/theme/theme1.xml><?xml version="1.0" encoding="utf-8"?>
<a:theme xmlns:a="http://schemas.openxmlformats.org/drawingml/2006/main" name="TechEd_2013_Template_16x9">
  <a:themeElements>
    <a:clrScheme name="Custom 1">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B0F0"/>
      </a:hlink>
      <a:folHlink>
        <a:srgbClr val="00B0F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19C296D27F934894EBBC4D2DDD4FAB" ma:contentTypeVersion="1" ma:contentTypeDescription="Create a new document." ma:contentTypeScope="" ma:versionID="cd095f1d66c476c4ee0cb9d992f3f901">
  <xsd:schema xmlns:xsd="http://www.w3.org/2001/XMLSchema" xmlns:xs="http://www.w3.org/2001/XMLSchema" xmlns:p="http://schemas.microsoft.com/office/2006/metadata/properties" xmlns:ns1="http://schemas.microsoft.com/sharepoint/v3" targetNamespace="http://schemas.microsoft.com/office/2006/metadata/properties" ma:root="true" ma:fieldsID="e0dfd58257b965c4e4d622a4b5b79bf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D384AB-9801-4159-AFC3-9840986AB4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A3B673-1350-412F-8F2E-DD8C80D9C859}">
  <ds:schemaRef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A4391E-F999-46E1-AC66-B8D7643F3A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CID_Template 061112</Template>
  <TotalTime>44438</TotalTime>
  <Words>8708</Words>
  <Application>Microsoft Office PowerPoint</Application>
  <PresentationFormat>On-screen Show (16:9)</PresentationFormat>
  <Paragraphs>1189</Paragraphs>
  <Slides>49</Slides>
  <Notes>33</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49</vt:i4>
      </vt:variant>
    </vt:vector>
  </HeadingPairs>
  <TitlesOfParts>
    <vt:vector size="68" baseType="lpstr">
      <vt:lpstr>ＭＳ Ｐゴシック</vt:lpstr>
      <vt:lpstr>ＭＳ Ｐゴシック</vt:lpstr>
      <vt:lpstr>PMingLiU</vt:lpstr>
      <vt:lpstr>Arial</vt:lpstr>
      <vt:lpstr>Arial Narrow</vt:lpstr>
      <vt:lpstr>Calibri</vt:lpstr>
      <vt:lpstr>Consolas</vt:lpstr>
      <vt:lpstr>Helvetica</vt:lpstr>
      <vt:lpstr>Neo Sans Intel</vt:lpstr>
      <vt:lpstr>Neo Sans Intel Medium</vt:lpstr>
      <vt:lpstr>Segoe Light</vt:lpstr>
      <vt:lpstr>Segoe Semibold</vt:lpstr>
      <vt:lpstr>Segoe UI</vt:lpstr>
      <vt:lpstr>Segoe UI Light</vt:lpstr>
      <vt:lpstr>Segoe UI Semibold</vt:lpstr>
      <vt:lpstr>Shonar Bangla</vt:lpstr>
      <vt:lpstr>Verdana</vt:lpstr>
      <vt:lpstr>Wingdings</vt:lpstr>
      <vt:lpstr>TechEd_2013_Template_16x9</vt:lpstr>
      <vt:lpstr>PowerPoint Presentation</vt:lpstr>
      <vt:lpstr>Intel and Microsoft Software-Defined Networking Initiatives and Platforms </vt:lpstr>
      <vt:lpstr>Session Objectives and Takeaways</vt:lpstr>
      <vt:lpstr>Evolution of the datacenter</vt:lpstr>
      <vt:lpstr>Growth &amp; IT challenges drive need for cloud computing</vt:lpstr>
      <vt:lpstr>Cloud adoption growing &amp; delivers benefits</vt:lpstr>
      <vt:lpstr>Barriers to cloud adoption</vt:lpstr>
      <vt:lpstr>Evolving datacenter capabilities</vt:lpstr>
      <vt:lpstr>Windows Server 2012 R2 Cloud optimize your IT</vt:lpstr>
      <vt:lpstr>What is Software-defined Networking (SDN)?</vt:lpstr>
      <vt:lpstr>Microsoft’s approach to SDN </vt:lpstr>
      <vt:lpstr>Delivering on SDN with Windows Server &amp; System Center   </vt:lpstr>
      <vt:lpstr>Application storage support – SMB 3.0 </vt:lpstr>
      <vt:lpstr>Using the speed of 10Gb Ethernet for storage</vt:lpstr>
      <vt:lpstr>Sharing the load get 10Gb per second performance</vt:lpstr>
      <vt:lpstr>Combining LBFO teaming with multichannel for SMB 3.0</vt:lpstr>
      <vt:lpstr>Server Message Block (SMB) 3.0 multichannel performance</vt:lpstr>
      <vt:lpstr>Comparing networking connections physical vs. virtualized servers</vt:lpstr>
      <vt:lpstr>Windows Server 2012 Virtual Switch Features</vt:lpstr>
      <vt:lpstr>Microsoft* Windows* Server 2012 with Hyper-V* provides multiple options for 10GbE networking</vt:lpstr>
      <vt:lpstr>Higher throughput &amp; lower CPU utilization Intel® Ethernet Converged Network Adapter X520 using SR-IOV in Microsoft* Windows* Server 2012 with Hyper-V</vt:lpstr>
      <vt:lpstr>Challenges of traditional networking</vt:lpstr>
      <vt:lpstr>What is the next step?</vt:lpstr>
      <vt:lpstr>Using VLANs to isolate VM traffic</vt:lpstr>
      <vt:lpstr>Hyper-V network virtualization benefits</vt:lpstr>
      <vt:lpstr>Standards-based encapsulation - NVGRE</vt:lpstr>
      <vt:lpstr>Using NVGRE for network virtualization</vt:lpstr>
      <vt:lpstr>Why is SDN important in the Cloud?</vt:lpstr>
      <vt:lpstr>Software Defined Networking</vt:lpstr>
      <vt:lpstr>Property management</vt:lpstr>
      <vt:lpstr>Bringing it back to the datacenter</vt:lpstr>
      <vt:lpstr>Benefits of Software Defined Networking</vt:lpstr>
      <vt:lpstr>Evolution:  Dis-aggregated network</vt:lpstr>
      <vt:lpstr>Intel® Open Network Platform Switch Reference Design</vt:lpstr>
      <vt:lpstr>Switch silicon designed for SDN</vt:lpstr>
      <vt:lpstr>Intel® FlexPipe™ Technology</vt:lpstr>
      <vt:lpstr>Using gateways to bridge virtual and physical network </vt:lpstr>
      <vt:lpstr>Standards based switch management</vt:lpstr>
      <vt:lpstr>Delivering Software-Defined Networking (SDN)</vt:lpstr>
      <vt:lpstr>Summary</vt:lpstr>
      <vt:lpstr>Related content</vt:lpstr>
      <vt:lpstr>Track resources</vt:lpstr>
      <vt:lpstr>Track resources</vt:lpstr>
      <vt:lpstr>Resources</vt:lpstr>
      <vt:lpstr>Evaluate this session</vt:lpstr>
      <vt:lpstr>Summary of Intel Enablement and Optimization of Windows Server* 2012</vt:lpstr>
      <vt:lpstr>Empower Windows Server* 2012 with  Intel® Xeon® Processors</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MDC-B346: Intel and Microsoft Software-Defined Networking Initiatives and Platforms</dc:title>
  <dc:subject>TechEd2013</dc:subject>
  <dc:creator>Glenn Ward</dc:creator>
  <cp:keywords>TechEd2013</cp:keywords>
  <dc:description>Formatted by: Priscila Mandryk, Silver Fox Productions, Inc.</dc:description>
  <cp:lastModifiedBy>Shows</cp:lastModifiedBy>
  <cp:revision>1342</cp:revision>
  <dcterms:created xsi:type="dcterms:W3CDTF">2006-08-16T00:00:00Z</dcterms:created>
  <dcterms:modified xsi:type="dcterms:W3CDTF">2013-06-28T14:55:56Z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0x0101003B19C296D27F934894EBBC4D2DDD4FAB</vt:lpwstr>
  </property>
</Properties>
</file>