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3"/>
  </p:notesMasterIdLst>
  <p:handoutMasterIdLst>
    <p:handoutMasterId r:id="rId34"/>
  </p:handoutMasterIdLst>
  <p:sldIdLst>
    <p:sldId id="1135" r:id="rId5"/>
    <p:sldId id="1054" r:id="rId6"/>
    <p:sldId id="1154" r:id="rId7"/>
    <p:sldId id="1171" r:id="rId8"/>
    <p:sldId id="1155" r:id="rId9"/>
    <p:sldId id="1156" r:id="rId10"/>
    <p:sldId id="1157" r:id="rId11"/>
    <p:sldId id="1158" r:id="rId12"/>
    <p:sldId id="1138" r:id="rId13"/>
    <p:sldId id="1159" r:id="rId14"/>
    <p:sldId id="1152" r:id="rId15"/>
    <p:sldId id="1160" r:id="rId16"/>
    <p:sldId id="1161" r:id="rId17"/>
    <p:sldId id="1162" r:id="rId18"/>
    <p:sldId id="1163" r:id="rId19"/>
    <p:sldId id="1164" r:id="rId20"/>
    <p:sldId id="1165" r:id="rId21"/>
    <p:sldId id="1153" r:id="rId22"/>
    <p:sldId id="1167" r:id="rId23"/>
    <p:sldId id="1166" r:id="rId24"/>
    <p:sldId id="1170" r:id="rId25"/>
    <p:sldId id="1169" r:id="rId26"/>
    <p:sldId id="1168" r:id="rId27"/>
    <p:sldId id="1144" r:id="rId28"/>
    <p:sldId id="1145" r:id="rId29"/>
    <p:sldId id="1150" r:id="rId30"/>
    <p:sldId id="1147" r:id="rId31"/>
    <p:sldId id="1076"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4"/>
            <p14:sldId id="1171"/>
            <p14:sldId id="1155"/>
            <p14:sldId id="1156"/>
            <p14:sldId id="1157"/>
            <p14:sldId id="1158"/>
            <p14:sldId id="1138"/>
            <p14:sldId id="1159"/>
            <p14:sldId id="1152"/>
            <p14:sldId id="1160"/>
            <p14:sldId id="1161"/>
            <p14:sldId id="1162"/>
            <p14:sldId id="1163"/>
            <p14:sldId id="1164"/>
            <p14:sldId id="1165"/>
            <p14:sldId id="1153"/>
            <p14:sldId id="1167"/>
            <p14:sldId id="1166"/>
            <p14:sldId id="1170"/>
            <p14:sldId id="1169"/>
            <p14:sldId id="1168"/>
          </p14:sldIdLst>
        </p14:section>
        <p14:section name="Special content" id="{6925D2A1-AD53-4951-AB34-79DFA02CD676}">
          <p14:sldIdLst>
            <p14:sldId id="1144"/>
            <p14:sldId id="1145"/>
            <p14:sldId id="1150"/>
            <p14:sldId id="114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80246" autoAdjust="0"/>
  </p:normalViewPr>
  <p:slideViewPr>
    <p:cSldViewPr snapToGrid="0">
      <p:cViewPr varScale="1">
        <p:scale>
          <a:sx n="63" d="100"/>
          <a:sy n="63" d="100"/>
        </p:scale>
        <p:origin x="48" y="7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3:20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3:20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3:20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65928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50474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2738573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2064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6/6/2013 3:20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17173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6/6/2013 3:20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18282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57395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3:20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3:20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99789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3:20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3:20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39871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409575" y="698500"/>
            <a:ext cx="6203950" cy="3490913"/>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507"/>
            <a:endParaRPr lang="en-US" dirty="0"/>
          </a:p>
        </p:txBody>
      </p:sp>
      <p:sp>
        <p:nvSpPr>
          <p:cNvPr id="430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endParaRPr lang="en-US" sz="1200" dirty="0">
              <a:latin typeface="Arial" charset="0"/>
            </a:endParaRPr>
          </a:p>
        </p:txBody>
      </p:sp>
      <p:sp>
        <p:nvSpPr>
          <p:cNvPr id="430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11372316-D797-45B7-821A-CC9A67FC3C9F}" type="datetime8">
              <a:rPr lang="en-US" sz="1200">
                <a:latin typeface="Arial" charset="0"/>
              </a:rPr>
              <a:pPr eaLnBrk="1" hangingPunct="1"/>
              <a:t>6/6/2013 3:20 PM</a:t>
            </a:fld>
            <a:endParaRPr lang="en-US" sz="1200" dirty="0">
              <a:latin typeface="Arial" charset="0"/>
            </a:endParaRPr>
          </a:p>
        </p:txBody>
      </p:sp>
      <p:sp>
        <p:nvSpPr>
          <p:cNvPr id="430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CED24E78-1858-421F-A69F-EBB098D8B839}" type="slidenum">
              <a:rPr lang="en-US" sz="1200">
                <a:latin typeface="Arial" charset="0"/>
              </a:rPr>
              <a:pPr eaLnBrk="1" hangingPunct="1"/>
              <a:t>7</a:t>
            </a:fld>
            <a:endParaRPr lang="en-US" sz="1200" dirty="0">
              <a:latin typeface="Arial" charset="0"/>
            </a:endParaRPr>
          </a:p>
        </p:txBody>
      </p:sp>
      <p:sp>
        <p:nvSpPr>
          <p:cNvPr id="43015" name="Footer Placeholder 3"/>
          <p:cNvSpPr>
            <a:spLocks noGrp="1"/>
          </p:cNvSpPr>
          <p:nvPr>
            <p:ph type="ftr" sz="quarter" idx="4"/>
          </p:nvPr>
        </p:nvSpPr>
        <p:spPr>
          <a:xfrm>
            <a:off x="0" y="8842029"/>
            <a:ext cx="6398824" cy="4654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5" tIns="47544" rIns="95085" bIns="47544"/>
          <a:lstStyle>
            <a:lvl1pPr eaLnBrk="0" hangingPunct="0">
              <a:defRPr sz="2600">
                <a:solidFill>
                  <a:schemeClr val="tx1"/>
                </a:solidFill>
                <a:latin typeface="Segoe UI" pitchFamily="34" charset="0"/>
                <a:cs typeface="Arial" charset="0"/>
              </a:defRPr>
            </a:lvl1pPr>
            <a:lvl2pPr marL="758165" indent="-291602" eaLnBrk="0" hangingPunct="0">
              <a:defRPr sz="2600">
                <a:solidFill>
                  <a:schemeClr val="tx1"/>
                </a:solidFill>
                <a:latin typeface="Segoe UI" pitchFamily="34" charset="0"/>
                <a:cs typeface="Arial" charset="0"/>
              </a:defRPr>
            </a:lvl2pPr>
            <a:lvl3pPr marL="1166408" indent="-233282" eaLnBrk="0" hangingPunct="0">
              <a:defRPr sz="2600">
                <a:solidFill>
                  <a:schemeClr val="tx1"/>
                </a:solidFill>
                <a:latin typeface="Segoe UI" pitchFamily="34" charset="0"/>
                <a:cs typeface="Arial" charset="0"/>
              </a:defRPr>
            </a:lvl3pPr>
            <a:lvl4pPr marL="1632971" indent="-233282" eaLnBrk="0" hangingPunct="0">
              <a:defRPr sz="2600">
                <a:solidFill>
                  <a:schemeClr val="tx1"/>
                </a:solidFill>
                <a:latin typeface="Segoe UI" pitchFamily="34" charset="0"/>
                <a:cs typeface="Arial" charset="0"/>
              </a:defRPr>
            </a:lvl4pPr>
            <a:lvl5pPr marL="2099533" indent="-233282" eaLnBrk="0" hangingPunct="0">
              <a:defRPr sz="2600">
                <a:solidFill>
                  <a:schemeClr val="tx1"/>
                </a:solidFill>
                <a:latin typeface="Segoe UI" pitchFamily="34" charset="0"/>
                <a:cs typeface="Arial" charset="0"/>
              </a:defRPr>
            </a:lvl5pPr>
            <a:lvl6pPr marL="2566098" indent="-233282" eaLnBrk="0" fontAlgn="base" hangingPunct="0">
              <a:spcBef>
                <a:spcPct val="0"/>
              </a:spcBef>
              <a:spcAft>
                <a:spcPct val="0"/>
              </a:spcAft>
              <a:defRPr sz="2600">
                <a:solidFill>
                  <a:schemeClr val="tx1"/>
                </a:solidFill>
                <a:latin typeface="Segoe UI" pitchFamily="34" charset="0"/>
                <a:cs typeface="Arial" charset="0"/>
              </a:defRPr>
            </a:lvl6pPr>
            <a:lvl7pPr marL="3032661" indent="-233282" eaLnBrk="0" fontAlgn="base" hangingPunct="0">
              <a:spcBef>
                <a:spcPct val="0"/>
              </a:spcBef>
              <a:spcAft>
                <a:spcPct val="0"/>
              </a:spcAft>
              <a:defRPr sz="2600">
                <a:solidFill>
                  <a:schemeClr val="tx1"/>
                </a:solidFill>
                <a:latin typeface="Segoe UI" pitchFamily="34" charset="0"/>
                <a:cs typeface="Arial" charset="0"/>
              </a:defRPr>
            </a:lvl7pPr>
            <a:lvl8pPr marL="3499223" indent="-233282" eaLnBrk="0" fontAlgn="base" hangingPunct="0">
              <a:spcBef>
                <a:spcPct val="0"/>
              </a:spcBef>
              <a:spcAft>
                <a:spcPct val="0"/>
              </a:spcAft>
              <a:defRPr sz="2600">
                <a:solidFill>
                  <a:schemeClr val="tx1"/>
                </a:solidFill>
                <a:latin typeface="Segoe UI" pitchFamily="34" charset="0"/>
                <a:cs typeface="Arial" charset="0"/>
              </a:defRPr>
            </a:lvl8pPr>
            <a:lvl9pPr marL="3965787" indent="-233282"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r>
              <a:rPr lang="en-US" sz="500" dirty="0">
                <a:solidFill>
                  <a:srgbClr val="000000"/>
                </a:solidFill>
              </a:rPr>
              <a:t>© 2010 Microsoft Corporation. All rights reserved. Microsoft, Windows, Windows Vista and other product names are or may be registered trademarks and/or trademarks in the U.S. and/or other countries.</a:t>
            </a:r>
          </a:p>
          <a:p>
            <a:pPr eaLnBrk="1" hangingPunct="1"/>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398402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09575" y="698500"/>
            <a:ext cx="6203950" cy="3490913"/>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Segoe UI" pitchFamily="34" charset="0"/>
                <a:cs typeface="Arial" charset="0"/>
              </a:defRPr>
            </a:lvl1pPr>
            <a:lvl2pPr marL="758255" indent="-291636" eaLnBrk="0" hangingPunct="0">
              <a:defRPr sz="2600">
                <a:solidFill>
                  <a:schemeClr val="tx1"/>
                </a:solidFill>
                <a:latin typeface="Segoe UI" pitchFamily="34" charset="0"/>
                <a:cs typeface="Arial" charset="0"/>
              </a:defRPr>
            </a:lvl2pPr>
            <a:lvl3pPr marL="1166546" indent="-233309" eaLnBrk="0" hangingPunct="0">
              <a:defRPr sz="2600">
                <a:solidFill>
                  <a:schemeClr val="tx1"/>
                </a:solidFill>
                <a:latin typeface="Segoe UI" pitchFamily="34" charset="0"/>
                <a:cs typeface="Arial" charset="0"/>
              </a:defRPr>
            </a:lvl3pPr>
            <a:lvl4pPr marL="1633164" indent="-233309" eaLnBrk="0" hangingPunct="0">
              <a:defRPr sz="2600">
                <a:solidFill>
                  <a:schemeClr val="tx1"/>
                </a:solidFill>
                <a:latin typeface="Segoe UI" pitchFamily="34" charset="0"/>
                <a:cs typeface="Arial" charset="0"/>
              </a:defRPr>
            </a:lvl4pPr>
            <a:lvl5pPr marL="2099782" indent="-233309" eaLnBrk="0" hangingPunct="0">
              <a:defRPr sz="2600">
                <a:solidFill>
                  <a:schemeClr val="tx1"/>
                </a:solidFill>
                <a:latin typeface="Segoe UI" pitchFamily="34" charset="0"/>
                <a:cs typeface="Arial" charset="0"/>
              </a:defRPr>
            </a:lvl5pPr>
            <a:lvl6pPr marL="2566401" indent="-233309" eaLnBrk="0" fontAlgn="base" hangingPunct="0">
              <a:spcBef>
                <a:spcPct val="0"/>
              </a:spcBef>
              <a:spcAft>
                <a:spcPct val="0"/>
              </a:spcAft>
              <a:defRPr sz="2600">
                <a:solidFill>
                  <a:schemeClr val="tx1"/>
                </a:solidFill>
                <a:latin typeface="Segoe UI" pitchFamily="34" charset="0"/>
                <a:cs typeface="Arial" charset="0"/>
              </a:defRPr>
            </a:lvl6pPr>
            <a:lvl7pPr marL="3033019" indent="-233309" eaLnBrk="0" fontAlgn="base" hangingPunct="0">
              <a:spcBef>
                <a:spcPct val="0"/>
              </a:spcBef>
              <a:spcAft>
                <a:spcPct val="0"/>
              </a:spcAft>
              <a:defRPr sz="2600">
                <a:solidFill>
                  <a:schemeClr val="tx1"/>
                </a:solidFill>
                <a:latin typeface="Segoe UI" pitchFamily="34" charset="0"/>
                <a:cs typeface="Arial" charset="0"/>
              </a:defRPr>
            </a:lvl7pPr>
            <a:lvl8pPr marL="3499637" indent="-233309" eaLnBrk="0" fontAlgn="base" hangingPunct="0">
              <a:spcBef>
                <a:spcPct val="0"/>
              </a:spcBef>
              <a:spcAft>
                <a:spcPct val="0"/>
              </a:spcAft>
              <a:defRPr sz="2600">
                <a:solidFill>
                  <a:schemeClr val="tx1"/>
                </a:solidFill>
                <a:latin typeface="Segoe UI" pitchFamily="34" charset="0"/>
                <a:cs typeface="Arial" charset="0"/>
              </a:defRPr>
            </a:lvl8pPr>
            <a:lvl9pPr marL="3966256" indent="-233309" eaLnBrk="0" fontAlgn="base" hangingPunct="0">
              <a:spcBef>
                <a:spcPct val="0"/>
              </a:spcBef>
              <a:spcAft>
                <a:spcPct val="0"/>
              </a:spcAft>
              <a:defRPr sz="2600">
                <a:solidFill>
                  <a:schemeClr val="tx1"/>
                </a:solidFill>
                <a:latin typeface="Segoe UI" pitchFamily="34" charset="0"/>
                <a:cs typeface="Arial" charset="0"/>
              </a:defRPr>
            </a:lvl9pPr>
          </a:lstStyle>
          <a:p>
            <a:pPr eaLnBrk="1" hangingPunct="1"/>
            <a:fld id="{0129D0B3-1FC8-4E2E-B07F-4464AD5386D4}" type="slidenum">
              <a:rPr lang="en-US" sz="1200">
                <a:latin typeface="Arial" charset="0"/>
              </a:rPr>
              <a:pPr eaLnBrk="1" hangingPunct="1"/>
              <a:t>8</a:t>
            </a:fld>
            <a:endParaRPr lang="en-US" sz="1200" dirty="0">
              <a:latin typeface="Arial" charset="0"/>
            </a:endParaRPr>
          </a:p>
        </p:txBody>
      </p:sp>
    </p:spTree>
    <p:extLst>
      <p:ext uri="{BB962C8B-B14F-4D97-AF65-F5344CB8AC3E}">
        <p14:creationId xmlns:p14="http://schemas.microsoft.com/office/powerpoint/2010/main" val="17095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6/6/2013 3:20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3961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6/6/2013 3:20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11388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610515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818481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lank dar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025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blogs.technet.com/cfs-file.ashx/__key/CommunityServer-Blogs-Components-WeblogFiles/00-00-00-58-02-metablogapi/3566.image_5F00_65F9BFC2.png" TargetMode="External"/><Relationship Id="rId1" Type="http://schemas.openxmlformats.org/officeDocument/2006/relationships/slideLayout" Target="../slideLayouts/slideLayout12.xml"/><Relationship Id="rId6" Type="http://schemas.openxmlformats.org/officeDocument/2006/relationships/hyperlink" Target="http://blogs.technet.com/cfs-file.ashx/__key/CommunityServer-Blogs-Components-WeblogFiles/00-00-00-58-02-metablogapi/3808.image_5F00_283CB239.png" TargetMode="External"/><Relationship Id="rId5" Type="http://schemas.openxmlformats.org/officeDocument/2006/relationships/image" Target="../media/image16.png"/><Relationship Id="rId4" Type="http://schemas.openxmlformats.org/officeDocument/2006/relationships/hyperlink" Target="http://blogs.technet.com/cfs-file.ashx/__key/CommunityServer-Blogs-Components-WeblogFiles/00-00-00-58-02-metablogapi/5545.image_5F00_2AC5E3F7.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2612" y="250066"/>
            <a:ext cx="3921125" cy="6575894"/>
          </a:xfrm>
          <a:prstGeom prst="rect">
            <a:avLst/>
          </a:prstGeom>
          <a:noFill/>
          <a:ln>
            <a:noFill/>
          </a:ln>
        </p:spPr>
      </p:pic>
      <p:pic>
        <p:nvPicPr>
          <p:cNvPr id="7" name="Picture 6" descr="imag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333065" y="259800"/>
            <a:ext cx="5360219" cy="6556426"/>
          </a:xfrm>
          <a:prstGeom prst="rect">
            <a:avLst/>
          </a:prstGeom>
          <a:noFill/>
          <a:ln>
            <a:noFill/>
          </a:ln>
        </p:spPr>
      </p:pic>
      <p:pic>
        <p:nvPicPr>
          <p:cNvPr id="8" name="Picture 7" descr="image">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457399" y="259800"/>
            <a:ext cx="5111551" cy="6556426"/>
          </a:xfrm>
          <a:prstGeom prst="rect">
            <a:avLst/>
          </a:prstGeom>
          <a:noFill/>
          <a:ln>
            <a:noFill/>
          </a:ln>
        </p:spPr>
      </p:pic>
    </p:spTree>
    <p:extLst>
      <p:ext uri="{BB962C8B-B14F-4D97-AF65-F5344CB8AC3E}">
        <p14:creationId xmlns:p14="http://schemas.microsoft.com/office/powerpoint/2010/main" val="311017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DFS Migration</a:t>
            </a:r>
            <a:endParaRPr lang="en-US" dirty="0"/>
          </a:p>
        </p:txBody>
      </p:sp>
    </p:spTree>
    <p:extLst>
      <p:ext uri="{BB962C8B-B14F-4D97-AF65-F5344CB8AC3E}">
        <p14:creationId xmlns:p14="http://schemas.microsoft.com/office/powerpoint/2010/main" val="245805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Cluster Roles </a:t>
            </a:r>
            <a:r>
              <a:rPr lang="en-US" dirty="0" smtClean="0"/>
              <a:t>Wizard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667" y="1702597"/>
            <a:ext cx="7181140" cy="4937689"/>
          </a:xfrm>
          <a:prstGeom prst="rect">
            <a:avLst/>
          </a:prstGeom>
        </p:spPr>
      </p:pic>
    </p:spTree>
    <p:extLst>
      <p:ext uri="{BB962C8B-B14F-4D97-AF65-F5344CB8AC3E}">
        <p14:creationId xmlns:p14="http://schemas.microsoft.com/office/powerpoint/2010/main" val="2920705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2019280" cy="917575"/>
          </a:xfrm>
        </p:spPr>
        <p:txBody>
          <a:bodyPr/>
          <a:lstStyle/>
          <a:p>
            <a:r>
              <a:rPr lang="en-US" dirty="0" smtClean="0"/>
              <a:t>Copy Cluster Roles Wizard: Testing</a:t>
            </a:r>
            <a:endParaRPr lang="en-US" dirty="0"/>
          </a:p>
        </p:txBody>
      </p:sp>
      <p:sp>
        <p:nvSpPr>
          <p:cNvPr id="3" name="Text Placeholder 2"/>
          <p:cNvSpPr>
            <a:spLocks noGrp="1"/>
          </p:cNvSpPr>
          <p:nvPr>
            <p:ph sz="quarter" idx="10"/>
          </p:nvPr>
        </p:nvSpPr>
        <p:spPr>
          <a:xfrm>
            <a:off x="274638" y="1214438"/>
            <a:ext cx="11887200" cy="4678204"/>
          </a:xfrm>
        </p:spPr>
        <p:txBody>
          <a:bodyPr/>
          <a:lstStyle/>
          <a:p>
            <a:endParaRPr lang="en-US" dirty="0" smtClean="0"/>
          </a:p>
          <a:p>
            <a:r>
              <a:rPr lang="en-US" dirty="0" smtClean="0"/>
              <a:t>You can test the Copy Cluster Roles process without impacting customers / production</a:t>
            </a:r>
          </a:p>
          <a:p>
            <a:endParaRPr lang="en-US" dirty="0" smtClean="0"/>
          </a:p>
          <a:p>
            <a:r>
              <a:rPr lang="en-US" dirty="0" smtClean="0"/>
              <a:t>The process is reversible if you encounter any issues</a:t>
            </a:r>
          </a:p>
          <a:p>
            <a:endParaRPr lang="en-US" dirty="0" smtClean="0"/>
          </a:p>
          <a:p>
            <a:r>
              <a:rPr lang="en-US" dirty="0" smtClean="0"/>
              <a:t>Useful for copying roles on test clusters </a:t>
            </a:r>
          </a:p>
        </p:txBody>
      </p:sp>
    </p:spTree>
    <p:extLst>
      <p:ext uri="{BB962C8B-B14F-4D97-AF65-F5344CB8AC3E}">
        <p14:creationId xmlns:p14="http://schemas.microsoft.com/office/powerpoint/2010/main" val="2272929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Cluster Roles Wizard: Storage</a:t>
            </a:r>
            <a:endParaRPr lang="en-US" dirty="0"/>
          </a:p>
        </p:txBody>
      </p:sp>
      <p:sp>
        <p:nvSpPr>
          <p:cNvPr id="3" name="Text Placeholder 2"/>
          <p:cNvSpPr>
            <a:spLocks noGrp="1"/>
          </p:cNvSpPr>
          <p:nvPr>
            <p:ph sz="quarter" idx="10"/>
          </p:nvPr>
        </p:nvSpPr>
        <p:spPr>
          <a:xfrm>
            <a:off x="274638" y="1214438"/>
            <a:ext cx="11887200" cy="4499693"/>
          </a:xfrm>
        </p:spPr>
        <p:txBody>
          <a:bodyPr/>
          <a:lstStyle/>
          <a:p>
            <a:endParaRPr lang="en-US" dirty="0" smtClean="0"/>
          </a:p>
          <a:p>
            <a:r>
              <a:rPr lang="en-US" dirty="0" smtClean="0"/>
              <a:t>Assumes that storage </a:t>
            </a:r>
            <a:r>
              <a:rPr lang="en-US" sz="4400" b="1" dirty="0" smtClean="0">
                <a:solidFill>
                  <a:srgbClr val="FFFF00"/>
                </a:solidFill>
              </a:rPr>
              <a:t>will be re-used </a:t>
            </a:r>
            <a:r>
              <a:rPr lang="en-US" dirty="0" smtClean="0"/>
              <a:t>between the old (source) cluster and the new (target) cluster</a:t>
            </a:r>
          </a:p>
          <a:p>
            <a:endParaRPr lang="en-US" dirty="0" smtClean="0"/>
          </a:p>
          <a:p>
            <a:r>
              <a:rPr lang="en-US" dirty="0" smtClean="0"/>
              <a:t>Does </a:t>
            </a:r>
            <a:r>
              <a:rPr lang="en-US" b="1" dirty="0" smtClean="0">
                <a:solidFill>
                  <a:srgbClr val="FFFF00"/>
                </a:solidFill>
              </a:rPr>
              <a:t>not</a:t>
            </a:r>
            <a:r>
              <a:rPr lang="en-US" dirty="0" smtClean="0">
                <a:solidFill>
                  <a:srgbClr val="FFFF00"/>
                </a:solidFill>
              </a:rPr>
              <a:t> </a:t>
            </a:r>
            <a:r>
              <a:rPr lang="en-US" dirty="0" smtClean="0"/>
              <a:t>copy any data – just cluster role settings from the old (source) cluster to the new (target) cluster</a:t>
            </a:r>
          </a:p>
        </p:txBody>
      </p:sp>
    </p:spTree>
    <p:extLst>
      <p:ext uri="{BB962C8B-B14F-4D97-AF65-F5344CB8AC3E}">
        <p14:creationId xmlns:p14="http://schemas.microsoft.com/office/powerpoint/2010/main" val="335350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Cluster Roles Wizard</a:t>
            </a:r>
            <a:br>
              <a:rPr lang="en-US" dirty="0" smtClean="0"/>
            </a:br>
            <a:r>
              <a:rPr lang="en-US" dirty="0" smtClean="0"/>
              <a:t>				Roles Supported:</a:t>
            </a:r>
            <a:endParaRPr lang="en-US" dirty="0"/>
          </a:p>
        </p:txBody>
      </p:sp>
      <p:sp>
        <p:nvSpPr>
          <p:cNvPr id="5" name="Content Placeholder 9"/>
          <p:cNvSpPr txBox="1">
            <a:spLocks/>
          </p:cNvSpPr>
          <p:nvPr/>
        </p:nvSpPr>
        <p:spPr>
          <a:xfrm>
            <a:off x="274320" y="2254997"/>
            <a:ext cx="5751785" cy="488678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FFFF00"/>
                </a:solidFill>
              </a:rPr>
              <a:t>Hyper-V VMs / VM Configuration</a:t>
            </a:r>
          </a:p>
          <a:p>
            <a:r>
              <a:rPr lang="en-US" sz="2800" b="1" dirty="0" smtClean="0">
                <a:solidFill>
                  <a:srgbClr val="FFFF00"/>
                </a:solidFill>
              </a:rPr>
              <a:t>Scale-out File Server</a:t>
            </a:r>
          </a:p>
          <a:p>
            <a:r>
              <a:rPr lang="en-US" sz="2800" b="1" dirty="0" smtClean="0">
                <a:solidFill>
                  <a:srgbClr val="FFFF00"/>
                </a:solidFill>
              </a:rPr>
              <a:t>CSV Disk</a:t>
            </a:r>
          </a:p>
          <a:p>
            <a:r>
              <a:rPr lang="en-US" sz="2800" b="1" dirty="0" smtClean="0">
                <a:solidFill>
                  <a:srgbClr val="FFFF00"/>
                </a:solidFill>
              </a:rPr>
              <a:t>Storage Pools, Storage Spaces</a:t>
            </a:r>
          </a:p>
          <a:p>
            <a:r>
              <a:rPr lang="en-US" sz="2800" dirty="0" smtClean="0">
                <a:solidFill>
                  <a:schemeClr val="tx1"/>
                </a:solidFill>
              </a:rPr>
              <a:t>File Server</a:t>
            </a:r>
          </a:p>
          <a:p>
            <a:r>
              <a:rPr lang="en-US" sz="2800" dirty="0" smtClean="0">
                <a:solidFill>
                  <a:schemeClr val="tx1"/>
                </a:solidFill>
              </a:rPr>
              <a:t>Physical Disk</a:t>
            </a:r>
          </a:p>
          <a:p>
            <a:r>
              <a:rPr lang="en-US" sz="2800" dirty="0" smtClean="0">
                <a:solidFill>
                  <a:schemeClr val="tx1"/>
                </a:solidFill>
              </a:rPr>
              <a:t>Cluster Registry Settings</a:t>
            </a:r>
          </a:p>
          <a:p>
            <a:r>
              <a:rPr lang="en-US" sz="2800" dirty="0" smtClean="0">
                <a:solidFill>
                  <a:schemeClr val="tx1"/>
                </a:solidFill>
              </a:rPr>
              <a:t>DFS-Namespace</a:t>
            </a:r>
          </a:p>
          <a:p>
            <a:r>
              <a:rPr lang="en-US" sz="2800" dirty="0" smtClean="0">
                <a:solidFill>
                  <a:schemeClr val="tx1"/>
                </a:solidFill>
              </a:rPr>
              <a:t>DHCP</a:t>
            </a:r>
          </a:p>
          <a:p>
            <a:r>
              <a:rPr lang="en-US" sz="2800" dirty="0" smtClean="0">
                <a:solidFill>
                  <a:schemeClr val="tx1"/>
                </a:solidFill>
              </a:rPr>
              <a:t>DTC</a:t>
            </a:r>
          </a:p>
          <a:p>
            <a:pPr marL="0" indent="0">
              <a:buNone/>
            </a:pPr>
            <a:endParaRPr lang="en-US" sz="2800" dirty="0" smtClean="0">
              <a:solidFill>
                <a:schemeClr val="tx1"/>
              </a:solidFill>
              <a:latin typeface="Segoe" pitchFamily="34" charset="0"/>
            </a:endParaRPr>
          </a:p>
        </p:txBody>
      </p:sp>
      <p:sp>
        <p:nvSpPr>
          <p:cNvPr id="6" name="Content Placeholder 12"/>
          <p:cNvSpPr txBox="1">
            <a:spLocks/>
          </p:cNvSpPr>
          <p:nvPr/>
        </p:nvSpPr>
        <p:spPr>
          <a:xfrm>
            <a:off x="6026105" y="2233339"/>
            <a:ext cx="6343331" cy="509226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9976" indent="-339976"/>
            <a:r>
              <a:rPr lang="en-US" sz="2800" dirty="0" smtClean="0">
                <a:solidFill>
                  <a:schemeClr val="tx1"/>
                </a:solidFill>
              </a:rPr>
              <a:t>Gen App / Script / Service</a:t>
            </a:r>
          </a:p>
          <a:p>
            <a:pPr marL="339976" indent="-339976"/>
            <a:r>
              <a:rPr lang="en-US" sz="2800" dirty="0" smtClean="0">
                <a:solidFill>
                  <a:schemeClr val="tx1"/>
                </a:solidFill>
              </a:rPr>
              <a:t>Hyper-V Replication Broker</a:t>
            </a:r>
          </a:p>
          <a:p>
            <a:pPr marL="339976" indent="-339976"/>
            <a:r>
              <a:rPr lang="en-US" sz="2800" dirty="0" err="1" smtClean="0">
                <a:solidFill>
                  <a:schemeClr val="tx1"/>
                </a:solidFill>
              </a:rPr>
              <a:t>iSCSI</a:t>
            </a:r>
            <a:r>
              <a:rPr lang="en-US" sz="2800" dirty="0" smtClean="0">
                <a:solidFill>
                  <a:schemeClr val="tx1"/>
                </a:solidFill>
              </a:rPr>
              <a:t> Target / </a:t>
            </a:r>
            <a:r>
              <a:rPr lang="en-US" sz="2800" dirty="0" err="1" smtClean="0">
                <a:solidFill>
                  <a:schemeClr val="tx1"/>
                </a:solidFill>
              </a:rPr>
              <a:t>iSCSI</a:t>
            </a:r>
            <a:r>
              <a:rPr lang="en-US" sz="2800" dirty="0" smtClean="0">
                <a:solidFill>
                  <a:schemeClr val="tx1"/>
                </a:solidFill>
              </a:rPr>
              <a:t> Target Disk Proxy</a:t>
            </a:r>
          </a:p>
          <a:p>
            <a:pPr marL="339976" indent="-339976"/>
            <a:r>
              <a:rPr lang="en-US" sz="2800" dirty="0" err="1" smtClean="0">
                <a:solidFill>
                  <a:schemeClr val="tx1"/>
                </a:solidFill>
              </a:rPr>
              <a:t>iSNS</a:t>
            </a:r>
            <a:endParaRPr lang="en-US" sz="2800" dirty="0" smtClean="0">
              <a:solidFill>
                <a:schemeClr val="tx1"/>
              </a:solidFill>
            </a:endParaRPr>
          </a:p>
          <a:p>
            <a:pPr marL="339976" indent="-339976"/>
            <a:r>
              <a:rPr lang="en-US" sz="2800" dirty="0" smtClean="0">
                <a:solidFill>
                  <a:schemeClr val="tx1"/>
                </a:solidFill>
              </a:rPr>
              <a:t>MSMQ / MSMQ Triggers</a:t>
            </a:r>
          </a:p>
          <a:p>
            <a:pPr marL="339976" indent="-339976"/>
            <a:r>
              <a:rPr lang="en-US" sz="2800" dirty="0" smtClean="0">
                <a:solidFill>
                  <a:schemeClr val="tx1"/>
                </a:solidFill>
              </a:rPr>
              <a:t>Network Name</a:t>
            </a:r>
          </a:p>
          <a:p>
            <a:pPr marL="339976" indent="-339976"/>
            <a:r>
              <a:rPr lang="en-US" sz="2800" dirty="0" smtClean="0">
                <a:solidFill>
                  <a:schemeClr val="tx1"/>
                </a:solidFill>
              </a:rPr>
              <a:t>Distributed Network Name</a:t>
            </a:r>
          </a:p>
          <a:p>
            <a:pPr marL="339976" indent="-339976"/>
            <a:r>
              <a:rPr lang="en-US" sz="2800" dirty="0" smtClean="0">
                <a:solidFill>
                  <a:schemeClr val="tx1"/>
                </a:solidFill>
              </a:rPr>
              <a:t>NFS</a:t>
            </a:r>
          </a:p>
        </p:txBody>
      </p:sp>
    </p:spTree>
    <p:extLst>
      <p:ext uri="{BB962C8B-B14F-4D97-AF65-F5344CB8AC3E}">
        <p14:creationId xmlns:p14="http://schemas.microsoft.com/office/powerpoint/2010/main" val="179467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Cluster Roles Wizard</a:t>
            </a:r>
            <a:br>
              <a:rPr lang="en-US" dirty="0" smtClean="0"/>
            </a:br>
            <a:r>
              <a:rPr lang="en-US" dirty="0" smtClean="0"/>
              <a:t>				Roles </a:t>
            </a:r>
            <a:r>
              <a:rPr lang="en-US" b="1" dirty="0" smtClean="0">
                <a:solidFill>
                  <a:srgbClr val="FFFF00"/>
                </a:solidFill>
              </a:rPr>
              <a:t>not </a:t>
            </a:r>
            <a:r>
              <a:rPr lang="en-US" dirty="0" smtClean="0"/>
              <a:t>Supported:</a:t>
            </a:r>
            <a:endParaRPr lang="en-US" dirty="0"/>
          </a:p>
        </p:txBody>
      </p:sp>
      <p:sp>
        <p:nvSpPr>
          <p:cNvPr id="5" name="Content Placeholder 9"/>
          <p:cNvSpPr txBox="1">
            <a:spLocks/>
          </p:cNvSpPr>
          <p:nvPr/>
        </p:nvSpPr>
        <p:spPr>
          <a:xfrm>
            <a:off x="2016409" y="2278645"/>
            <a:ext cx="8522839" cy="488678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chemeClr val="tx1"/>
                </a:solidFill>
              </a:rPr>
              <a:t>SQL Server</a:t>
            </a:r>
          </a:p>
          <a:p>
            <a:r>
              <a:rPr lang="en-US" sz="3200" dirty="0" smtClean="0">
                <a:solidFill>
                  <a:schemeClr val="tx1"/>
                </a:solidFill>
              </a:rPr>
              <a:t>Exchange Server</a:t>
            </a:r>
          </a:p>
          <a:p>
            <a:r>
              <a:rPr lang="en-US" sz="3200" dirty="0" smtClean="0">
                <a:solidFill>
                  <a:schemeClr val="tx1"/>
                </a:solidFill>
              </a:rPr>
              <a:t>Print Spooler</a:t>
            </a:r>
          </a:p>
          <a:p>
            <a:r>
              <a:rPr lang="en-US" sz="3200" dirty="0" smtClean="0">
                <a:solidFill>
                  <a:schemeClr val="tx1"/>
                </a:solidFill>
              </a:rPr>
              <a:t>Remote Desktop Connection Broker</a:t>
            </a:r>
          </a:p>
          <a:p>
            <a:r>
              <a:rPr lang="en-US" sz="3200" dirty="0" smtClean="0">
                <a:solidFill>
                  <a:schemeClr val="tx1"/>
                </a:solidFill>
              </a:rPr>
              <a:t>DFS-R</a:t>
            </a:r>
          </a:p>
          <a:p>
            <a:r>
              <a:rPr lang="en-US" sz="3200" dirty="0" smtClean="0">
                <a:solidFill>
                  <a:schemeClr val="tx1"/>
                </a:solidFill>
              </a:rPr>
              <a:t>Volume Shadow Copy Service Tasks</a:t>
            </a:r>
          </a:p>
          <a:p>
            <a:r>
              <a:rPr lang="en-US" sz="3200" dirty="0" smtClean="0">
                <a:solidFill>
                  <a:schemeClr val="tx1"/>
                </a:solidFill>
              </a:rPr>
              <a:t>Task Scheduler Tasks</a:t>
            </a:r>
          </a:p>
          <a:p>
            <a:r>
              <a:rPr lang="en-US" sz="3200" dirty="0" smtClean="0">
                <a:solidFill>
                  <a:schemeClr val="tx1"/>
                </a:solidFill>
              </a:rPr>
              <a:t>Cluster Aware Updating (CAU)</a:t>
            </a:r>
          </a:p>
          <a:p>
            <a:pPr marL="0" indent="0">
              <a:buNone/>
            </a:pPr>
            <a:endParaRPr lang="en-US" sz="2800" dirty="0" smtClean="0">
              <a:solidFill>
                <a:schemeClr val="tx1"/>
              </a:solidFill>
              <a:latin typeface="Segoe" pitchFamily="34" charset="0"/>
            </a:endParaRPr>
          </a:p>
        </p:txBody>
      </p:sp>
    </p:spTree>
    <p:extLst>
      <p:ext uri="{BB962C8B-B14F-4D97-AF65-F5344CB8AC3E}">
        <p14:creationId xmlns:p14="http://schemas.microsoft.com/office/powerpoint/2010/main" val="2916036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Cluster Roles Wizard</a:t>
            </a:r>
            <a:br>
              <a:rPr lang="en-US" dirty="0" smtClean="0"/>
            </a:br>
            <a:r>
              <a:rPr lang="en-US" dirty="0" smtClean="0"/>
              <a:t>				Copy Roles Report</a:t>
            </a:r>
            <a:endParaRPr lang="en-US" dirty="0"/>
          </a:p>
        </p:txBody>
      </p:sp>
      <p:sp>
        <p:nvSpPr>
          <p:cNvPr id="5" name="Content Placeholder 9"/>
          <p:cNvSpPr txBox="1">
            <a:spLocks/>
          </p:cNvSpPr>
          <p:nvPr/>
        </p:nvSpPr>
        <p:spPr>
          <a:xfrm>
            <a:off x="132430" y="2107743"/>
            <a:ext cx="4739116" cy="463989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1"/>
                </a:solidFill>
              </a:rPr>
              <a:t>Please Read Them</a:t>
            </a:r>
            <a:r>
              <a:rPr lang="en-US" sz="2000" dirty="0" smtClean="0">
                <a:solidFill>
                  <a:schemeClr val="tx1"/>
                </a:solidFill>
              </a:rPr>
              <a:t>!</a:t>
            </a:r>
          </a:p>
          <a:p>
            <a:endParaRPr lang="en-US" sz="2000" dirty="0">
              <a:solidFill>
                <a:schemeClr val="tx1"/>
              </a:solidFill>
            </a:endParaRPr>
          </a:p>
          <a:p>
            <a:r>
              <a:rPr lang="en-US" sz="2000" dirty="0">
                <a:solidFill>
                  <a:schemeClr val="tx1"/>
                </a:solidFill>
              </a:rPr>
              <a:t>Record of Role and Resource </a:t>
            </a:r>
            <a:r>
              <a:rPr lang="en-US" sz="2000" dirty="0" smtClean="0">
                <a:solidFill>
                  <a:schemeClr val="tx1"/>
                </a:solidFill>
              </a:rPr>
              <a:t>copies</a:t>
            </a:r>
          </a:p>
          <a:p>
            <a:endParaRPr lang="en-US" sz="2000" dirty="0">
              <a:solidFill>
                <a:schemeClr val="tx1"/>
              </a:solidFill>
            </a:endParaRPr>
          </a:p>
          <a:p>
            <a:r>
              <a:rPr lang="en-US" sz="2000" dirty="0">
                <a:solidFill>
                  <a:schemeClr val="tx1"/>
                </a:solidFill>
              </a:rPr>
              <a:t>Highlights any additional steps </a:t>
            </a:r>
            <a:r>
              <a:rPr lang="en-US" sz="2000" dirty="0" smtClean="0">
                <a:solidFill>
                  <a:schemeClr val="tx1"/>
                </a:solidFill>
              </a:rPr>
              <a:t>necessary</a:t>
            </a:r>
          </a:p>
          <a:p>
            <a:endParaRPr lang="en-US" sz="2000" dirty="0">
              <a:solidFill>
                <a:schemeClr val="tx1"/>
              </a:solidFill>
            </a:endParaRPr>
          </a:p>
          <a:p>
            <a:r>
              <a:rPr lang="en-US" sz="2000" dirty="0">
                <a:solidFill>
                  <a:schemeClr val="tx1"/>
                </a:solidFill>
              </a:rPr>
              <a:t>Shows changes in disk mapping / resource </a:t>
            </a:r>
            <a:r>
              <a:rPr lang="en-US" sz="2000" dirty="0" smtClean="0">
                <a:solidFill>
                  <a:schemeClr val="tx1"/>
                </a:solidFill>
              </a:rPr>
              <a:t>names</a:t>
            </a:r>
          </a:p>
          <a:p>
            <a:endParaRPr lang="en-US" sz="2000" dirty="0">
              <a:solidFill>
                <a:schemeClr val="tx1"/>
              </a:solidFill>
            </a:endParaRPr>
          </a:p>
          <a:p>
            <a:r>
              <a:rPr lang="en-US" sz="2000" dirty="0">
                <a:solidFill>
                  <a:schemeClr val="tx1"/>
                </a:solidFill>
              </a:rPr>
              <a:t>All Copy Roles Reports are saved in the Reports folder</a:t>
            </a:r>
          </a:p>
        </p:txBody>
      </p:sp>
      <p:pic>
        <p:nvPicPr>
          <p:cNvPr id="3" name="Picture 2"/>
          <p:cNvPicPr>
            <a:picLocks noChangeAspect="1"/>
          </p:cNvPicPr>
          <p:nvPr/>
        </p:nvPicPr>
        <p:blipFill>
          <a:blip r:embed="rId3"/>
          <a:stretch>
            <a:fillRect/>
          </a:stretch>
        </p:blipFill>
        <p:spPr>
          <a:xfrm>
            <a:off x="4936349" y="2107741"/>
            <a:ext cx="7227535" cy="4639899"/>
          </a:xfrm>
          <a:prstGeom prst="rect">
            <a:avLst/>
          </a:prstGeom>
        </p:spPr>
      </p:pic>
    </p:spTree>
    <p:extLst>
      <p:ext uri="{BB962C8B-B14F-4D97-AF65-F5344CB8AC3E}">
        <p14:creationId xmlns:p14="http://schemas.microsoft.com/office/powerpoint/2010/main" val="2463253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Cluster Migration</a:t>
            </a:r>
            <a:endParaRPr lang="en-US" dirty="0"/>
          </a:p>
        </p:txBody>
      </p:sp>
    </p:spTree>
    <p:extLst>
      <p:ext uri="{BB962C8B-B14F-4D97-AF65-F5344CB8AC3E}">
        <p14:creationId xmlns:p14="http://schemas.microsoft.com/office/powerpoint/2010/main" val="552453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if I have \\server\share ?</a:t>
            </a:r>
            <a:endParaRPr lang="en-US" dirty="0"/>
          </a:p>
        </p:txBody>
      </p:sp>
      <p:sp>
        <p:nvSpPr>
          <p:cNvPr id="5" name="Content Placeholder 4"/>
          <p:cNvSpPr>
            <a:spLocks noGrp="1"/>
          </p:cNvSpPr>
          <p:nvPr>
            <p:ph sz="quarter" idx="10"/>
          </p:nvPr>
        </p:nvSpPr>
        <p:spPr>
          <a:xfrm>
            <a:off x="274638" y="1214438"/>
            <a:ext cx="11887200" cy="3988784"/>
          </a:xfrm>
        </p:spPr>
        <p:txBody>
          <a:bodyPr/>
          <a:lstStyle/>
          <a:p>
            <a:r>
              <a:rPr lang="en-US" dirty="0" smtClean="0"/>
              <a:t>Server Migration Tools:</a:t>
            </a:r>
          </a:p>
          <a:p>
            <a:pPr lvl="1"/>
            <a:r>
              <a:rPr lang="en-US" dirty="0" smtClean="0"/>
              <a:t>Local group migration</a:t>
            </a:r>
          </a:p>
          <a:p>
            <a:pPr lvl="1"/>
            <a:r>
              <a:rPr lang="en-US" dirty="0" smtClean="0"/>
              <a:t>Computer Name migration</a:t>
            </a:r>
          </a:p>
          <a:p>
            <a:pPr lvl="1"/>
            <a:r>
              <a:rPr lang="en-US" dirty="0" smtClean="0"/>
              <a:t>IP address migration</a:t>
            </a:r>
          </a:p>
          <a:p>
            <a:r>
              <a:rPr lang="en-US" dirty="0" err="1" smtClean="0"/>
              <a:t>Robocopy</a:t>
            </a:r>
            <a:r>
              <a:rPr lang="en-US" dirty="0" smtClean="0"/>
              <a:t> /?</a:t>
            </a:r>
          </a:p>
          <a:p>
            <a:r>
              <a:rPr lang="en-US" dirty="0" err="1" smtClean="0"/>
              <a:t>RichCopy</a:t>
            </a:r>
            <a:r>
              <a:rPr lang="en-US" dirty="0" smtClean="0"/>
              <a:t> (if you prefer GUI)</a:t>
            </a:r>
          </a:p>
          <a:p>
            <a:r>
              <a:rPr lang="en-US" dirty="0" smtClean="0"/>
              <a:t>Migration Tools (performance degraded)</a:t>
            </a:r>
            <a:endParaRPr lang="en-US" dirty="0"/>
          </a:p>
        </p:txBody>
      </p:sp>
    </p:spTree>
    <p:extLst>
      <p:ext uri="{BB962C8B-B14F-4D97-AF65-F5344CB8AC3E}">
        <p14:creationId xmlns:p14="http://schemas.microsoft.com/office/powerpoint/2010/main" val="2815343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Your Fileservers and Storage Options</a:t>
            </a:r>
            <a:endParaRPr lang="en-US" dirty="0"/>
          </a:p>
        </p:txBody>
      </p:sp>
      <p:sp>
        <p:nvSpPr>
          <p:cNvPr id="14" name="Text Placeholder 13"/>
          <p:cNvSpPr>
            <a:spLocks noGrp="1"/>
          </p:cNvSpPr>
          <p:nvPr>
            <p:ph type="body" sz="quarter" idx="13"/>
          </p:nvPr>
        </p:nvSpPr>
        <p:spPr/>
        <p:txBody>
          <a:bodyPr/>
          <a:lstStyle/>
          <a:p>
            <a:r>
              <a:rPr lang="en-US" dirty="0" smtClean="0"/>
              <a:t>MDC-B349</a:t>
            </a:r>
            <a:endParaRPr lang="en-US" dirty="0"/>
          </a:p>
        </p:txBody>
      </p:sp>
      <p:sp>
        <p:nvSpPr>
          <p:cNvPr id="6" name="TextBox 1"/>
          <p:cNvSpPr txBox="1"/>
          <p:nvPr/>
        </p:nvSpPr>
        <p:spPr>
          <a:xfrm>
            <a:off x="274701" y="1497153"/>
            <a:ext cx="9143937" cy="627864"/>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a:t>Upgrading the Platform - How to Get There!</a:t>
            </a:r>
            <a:endParaRPr lang="en-US" sz="2400" dirty="0" smtClean="0">
              <a:gradFill>
                <a:gsLst>
                  <a:gs pos="2917">
                    <a:schemeClr val="tx1"/>
                  </a:gs>
                  <a:gs pos="30000">
                    <a:schemeClr val="tx1"/>
                  </a:gs>
                </a:gsLst>
                <a:lin ang="5400000" scaled="0"/>
              </a:gradFill>
            </a:endParaRPr>
          </a:p>
        </p:txBody>
      </p:sp>
      <p:sp>
        <p:nvSpPr>
          <p:cNvPr id="7" name="Text Placeholder 4"/>
          <p:cNvSpPr>
            <a:spLocks noGrp="1"/>
          </p:cNvSpPr>
          <p:nvPr>
            <p:ph type="body" sz="quarter" idx="12"/>
          </p:nvPr>
        </p:nvSpPr>
        <p:spPr>
          <a:xfrm>
            <a:off x="274701" y="3955786"/>
            <a:ext cx="3291459" cy="1828007"/>
          </a:xfrm>
        </p:spPr>
        <p:txBody>
          <a:bodyPr/>
          <a:lstStyle/>
          <a:p>
            <a:r>
              <a:rPr lang="en-US" sz="2000" b="1" dirty="0" smtClean="0"/>
              <a:t>Rick Claus</a:t>
            </a:r>
          </a:p>
          <a:p>
            <a:r>
              <a:rPr lang="en-US" sz="2000" b="1" dirty="0" smtClean="0"/>
              <a:t>Sr. Technical Evangelist</a:t>
            </a:r>
          </a:p>
          <a:p>
            <a:r>
              <a:rPr lang="en-US" sz="2000" b="1" dirty="0" smtClean="0"/>
              <a:t>@</a:t>
            </a:r>
            <a:r>
              <a:rPr lang="en-US" sz="2000" b="1" dirty="0" err="1" smtClean="0"/>
              <a:t>RicksterCDN</a:t>
            </a:r>
            <a:endParaRPr lang="en-US" sz="2000" b="1" dirty="0"/>
          </a:p>
        </p:txBody>
      </p:sp>
      <p:sp>
        <p:nvSpPr>
          <p:cNvPr id="8" name="Text Placeholder 4"/>
          <p:cNvSpPr txBox="1">
            <a:spLocks/>
          </p:cNvSpPr>
          <p:nvPr/>
        </p:nvSpPr>
        <p:spPr>
          <a:xfrm>
            <a:off x="3566160" y="3954464"/>
            <a:ext cx="2779221" cy="1828007"/>
          </a:xfrm>
          <a:prstGeom prst="rect">
            <a:avLst/>
          </a:prstGeom>
          <a:noFill/>
        </p:spPr>
        <p:txBody>
          <a:bodyPr vert="horz" wrap="square" lIns="182880" tIns="146304" rIns="182880" bIns="146304" rtlCol="0">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3600" kern="1200" spc="0" baseline="0">
                <a:gradFill>
                  <a:gsLst>
                    <a:gs pos="0">
                      <a:schemeClr val="bg2"/>
                    </a:gs>
                    <a:gs pos="100000">
                      <a:schemeClr val="bg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2000" b="1" dirty="0" smtClean="0"/>
              <a:t>Andrew McMurray</a:t>
            </a:r>
          </a:p>
          <a:p>
            <a:pPr algn="r"/>
            <a:r>
              <a:rPr lang="en-US" sz="2000" b="1" dirty="0" smtClean="0"/>
              <a:t>Technical Evangelist</a:t>
            </a:r>
          </a:p>
          <a:p>
            <a:pPr algn="r"/>
            <a:r>
              <a:rPr lang="en-US" sz="2000" b="1" dirty="0" smtClean="0"/>
              <a:t>@</a:t>
            </a:r>
            <a:r>
              <a:rPr lang="en-US" sz="2000" b="1" dirty="0" err="1" smtClean="0"/>
              <a:t>MaccaMSOZ</a:t>
            </a:r>
            <a:endParaRPr lang="en-US" sz="2000" b="1"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err="1" smtClean="0"/>
              <a:t>Doin</a:t>
            </a:r>
            <a:r>
              <a:rPr lang="en-US" sz="6000" dirty="0" smtClean="0"/>
              <a:t>’ it the old fashioned way</a:t>
            </a:r>
            <a:endParaRPr lang="en-US" sz="6000" dirty="0"/>
          </a:p>
        </p:txBody>
      </p:sp>
    </p:spTree>
    <p:extLst>
      <p:ext uri="{BB962C8B-B14F-4D97-AF65-F5344CB8AC3E}">
        <p14:creationId xmlns:p14="http://schemas.microsoft.com/office/powerpoint/2010/main" val="2724976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Cluster in a Box Design Considerations </a:t>
            </a:r>
            <a:endParaRPr lang="en-US" dirty="0">
              <a:solidFill>
                <a:schemeClr val="tx2"/>
              </a:solidFill>
            </a:endParaRPr>
          </a:p>
        </p:txBody>
      </p:sp>
      <p:grpSp>
        <p:nvGrpSpPr>
          <p:cNvPr id="103" name="Group 102"/>
          <p:cNvGrpSpPr/>
          <p:nvPr/>
        </p:nvGrpSpPr>
        <p:grpSpPr>
          <a:xfrm>
            <a:off x="938592" y="1485628"/>
            <a:ext cx="4905816" cy="1337553"/>
            <a:chOff x="322408" y="1859976"/>
            <a:chExt cx="3668066" cy="935870"/>
          </a:xfrm>
        </p:grpSpPr>
        <p:sp>
          <p:nvSpPr>
            <p:cNvPr id="104" name="Rectangle 103"/>
            <p:cNvSpPr/>
            <p:nvPr/>
          </p:nvSpPr>
          <p:spPr bwMode="auto">
            <a:xfrm>
              <a:off x="322408" y="1859976"/>
              <a:ext cx="3668066" cy="935870"/>
            </a:xfrm>
            <a:prstGeom prst="rect">
              <a:avLst/>
            </a:prstGeom>
            <a:solidFill>
              <a:schemeClr val="accent6">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28" rIns="93256" bIns="46628" numCol="1" rtlCol="0" anchor="ctr" anchorCtr="0" compatLnSpc="1">
              <a:prstTxWarp prst="textNoShape">
                <a:avLst/>
              </a:prstTxWarp>
            </a:bodyPr>
            <a:lstStyle/>
            <a:p>
              <a:pPr defTabSz="932597">
                <a:lnSpc>
                  <a:spcPct val="70000"/>
                </a:lnSpc>
                <a:spcBef>
                  <a:spcPts val="918"/>
                </a:spcBef>
                <a:buSzPct val="90000"/>
              </a:pPr>
              <a:endParaRPr lang="en-US" sz="2040" dirty="0">
                <a:solidFill>
                  <a:schemeClr val="tx2"/>
                </a:solidFill>
              </a:endParaRPr>
            </a:p>
          </p:txBody>
        </p:sp>
        <p:sp>
          <p:nvSpPr>
            <p:cNvPr id="105" name="TextBox 104"/>
            <p:cNvSpPr txBox="1"/>
            <p:nvPr/>
          </p:nvSpPr>
          <p:spPr>
            <a:xfrm>
              <a:off x="458105" y="1907843"/>
              <a:ext cx="3513976" cy="827611"/>
            </a:xfrm>
            <a:prstGeom prst="rect">
              <a:avLst/>
            </a:prstGeom>
            <a:noFill/>
          </p:spPr>
          <p:txBody>
            <a:bodyPr wrap="square" rtlCol="0">
              <a:spAutoFit/>
            </a:bodyPr>
            <a:lstStyle/>
            <a:p>
              <a:pPr defTabSz="932597"/>
              <a:r>
                <a:rPr lang="en-US" sz="2040" b="1" dirty="0">
                  <a:solidFill>
                    <a:schemeClr val="tx2"/>
                  </a:solidFill>
                </a:rPr>
                <a:t>Availability</a:t>
              </a:r>
            </a:p>
            <a:p>
              <a:pPr marL="174862" indent="-174862">
                <a:buFont typeface="Arial" panose="020B0604020202020204" pitchFamily="34" charset="0"/>
                <a:buChar char="•"/>
              </a:pPr>
              <a:r>
                <a:rPr lang="en-US" sz="1632" dirty="0">
                  <a:solidFill>
                    <a:schemeClr val="tx2"/>
                  </a:solidFill>
                  <a:latin typeface="+mj-lt"/>
                </a:rPr>
                <a:t>At least one node and storage always available, despite failure or replacement of any component</a:t>
              </a:r>
            </a:p>
            <a:p>
              <a:pPr marL="174862" indent="-174862">
                <a:buFont typeface="Arial" panose="020B0604020202020204" pitchFamily="34" charset="0"/>
                <a:buChar char="•"/>
              </a:pPr>
              <a:r>
                <a:rPr lang="en-US" sz="1632" dirty="0">
                  <a:solidFill>
                    <a:schemeClr val="tx2"/>
                  </a:solidFill>
                  <a:latin typeface="+mj-lt"/>
                </a:rPr>
                <a:t>Dual power domains</a:t>
              </a:r>
            </a:p>
          </p:txBody>
        </p:sp>
      </p:grpSp>
      <p:grpSp>
        <p:nvGrpSpPr>
          <p:cNvPr id="115" name="Group 114"/>
          <p:cNvGrpSpPr/>
          <p:nvPr/>
        </p:nvGrpSpPr>
        <p:grpSpPr>
          <a:xfrm>
            <a:off x="938592" y="3106380"/>
            <a:ext cx="4905816" cy="1364322"/>
            <a:chOff x="322408" y="1859975"/>
            <a:chExt cx="3668066" cy="1067255"/>
          </a:xfrm>
        </p:grpSpPr>
        <p:sp>
          <p:nvSpPr>
            <p:cNvPr id="117" name="Rectangle 116"/>
            <p:cNvSpPr/>
            <p:nvPr/>
          </p:nvSpPr>
          <p:spPr bwMode="auto">
            <a:xfrm>
              <a:off x="322408" y="1859975"/>
              <a:ext cx="3668066" cy="1067255"/>
            </a:xfrm>
            <a:prstGeom prst="rect">
              <a:avLst/>
            </a:prstGeom>
            <a:solidFill>
              <a:schemeClr val="accent6">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28" rIns="93256" bIns="46628" numCol="1" rtlCol="0" anchor="ctr" anchorCtr="0" compatLnSpc="1">
              <a:prstTxWarp prst="textNoShape">
                <a:avLst/>
              </a:prstTxWarp>
            </a:bodyPr>
            <a:lstStyle/>
            <a:p>
              <a:pPr defTabSz="932597">
                <a:lnSpc>
                  <a:spcPct val="70000"/>
                </a:lnSpc>
                <a:spcBef>
                  <a:spcPts val="918"/>
                </a:spcBef>
                <a:buSzPct val="90000"/>
              </a:pPr>
              <a:endParaRPr lang="en-US" sz="2040" dirty="0">
                <a:solidFill>
                  <a:schemeClr val="tx2"/>
                </a:solidFill>
              </a:endParaRPr>
            </a:p>
          </p:txBody>
        </p:sp>
        <p:sp>
          <p:nvSpPr>
            <p:cNvPr id="118" name="TextBox 117"/>
            <p:cNvSpPr txBox="1"/>
            <p:nvPr/>
          </p:nvSpPr>
          <p:spPr>
            <a:xfrm>
              <a:off x="470617" y="2007173"/>
              <a:ext cx="3512869" cy="724897"/>
            </a:xfrm>
            <a:prstGeom prst="rect">
              <a:avLst/>
            </a:prstGeom>
            <a:noFill/>
          </p:spPr>
          <p:txBody>
            <a:bodyPr wrap="square" rtlCol="0">
              <a:spAutoFit/>
            </a:bodyPr>
            <a:lstStyle/>
            <a:p>
              <a:pPr defTabSz="932597"/>
              <a:r>
                <a:rPr lang="en-US" sz="2040" b="1" dirty="0">
                  <a:solidFill>
                    <a:schemeClr val="tx2"/>
                  </a:solidFill>
                </a:rPr>
                <a:t>Simplicity</a:t>
              </a:r>
            </a:p>
            <a:p>
              <a:pPr marL="291436" indent="-291436">
                <a:buFont typeface="Arial" panose="020B0604020202020204" pitchFamily="34" charset="0"/>
                <a:buChar char="•"/>
              </a:pPr>
              <a:r>
                <a:rPr lang="en-US" sz="1632" dirty="0">
                  <a:solidFill>
                    <a:schemeClr val="tx2"/>
                  </a:solidFill>
                  <a:latin typeface="+mj-lt"/>
                </a:rPr>
                <a:t>Pre-wired, internal interconnects between nodes, controllers, and storage</a:t>
              </a:r>
            </a:p>
          </p:txBody>
        </p:sp>
      </p:grpSp>
      <p:grpSp>
        <p:nvGrpSpPr>
          <p:cNvPr id="120" name="Group 119"/>
          <p:cNvGrpSpPr/>
          <p:nvPr/>
        </p:nvGrpSpPr>
        <p:grpSpPr>
          <a:xfrm>
            <a:off x="938592" y="4697545"/>
            <a:ext cx="4905816" cy="1438986"/>
            <a:chOff x="322408" y="1837031"/>
            <a:chExt cx="3668066" cy="1115829"/>
          </a:xfrm>
        </p:grpSpPr>
        <p:sp>
          <p:nvSpPr>
            <p:cNvPr id="122" name="Rectangle 121"/>
            <p:cNvSpPr/>
            <p:nvPr/>
          </p:nvSpPr>
          <p:spPr bwMode="auto">
            <a:xfrm>
              <a:off x="322408" y="1859975"/>
              <a:ext cx="3668066" cy="1067255"/>
            </a:xfrm>
            <a:prstGeom prst="rect">
              <a:avLst/>
            </a:prstGeom>
            <a:solidFill>
              <a:schemeClr val="accent6">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46628" rIns="93256" bIns="46628" numCol="1" rtlCol="0" anchor="ctr" anchorCtr="0" compatLnSpc="1">
              <a:prstTxWarp prst="textNoShape">
                <a:avLst/>
              </a:prstTxWarp>
            </a:bodyPr>
            <a:lstStyle/>
            <a:p>
              <a:pPr defTabSz="932597">
                <a:lnSpc>
                  <a:spcPct val="70000"/>
                </a:lnSpc>
                <a:spcBef>
                  <a:spcPts val="918"/>
                </a:spcBef>
                <a:buSzPct val="90000"/>
              </a:pPr>
              <a:endParaRPr lang="en-US" sz="2040" dirty="0">
                <a:solidFill>
                  <a:schemeClr val="tx2"/>
                </a:solidFill>
              </a:endParaRPr>
            </a:p>
          </p:txBody>
        </p:sp>
        <p:sp>
          <p:nvSpPr>
            <p:cNvPr id="123" name="TextBox 122"/>
            <p:cNvSpPr txBox="1"/>
            <p:nvPr/>
          </p:nvSpPr>
          <p:spPr>
            <a:xfrm>
              <a:off x="451464" y="1837031"/>
              <a:ext cx="3521636" cy="1115829"/>
            </a:xfrm>
            <a:prstGeom prst="rect">
              <a:avLst/>
            </a:prstGeom>
            <a:noFill/>
          </p:spPr>
          <p:txBody>
            <a:bodyPr wrap="square" rtlCol="0">
              <a:spAutoFit/>
            </a:bodyPr>
            <a:lstStyle/>
            <a:p>
              <a:pPr defTabSz="932597"/>
              <a:r>
                <a:rPr lang="en-US" sz="2040" b="1" dirty="0">
                  <a:solidFill>
                    <a:schemeClr val="tx2"/>
                  </a:solidFill>
                </a:rPr>
                <a:t>Flexibility</a:t>
              </a:r>
            </a:p>
            <a:p>
              <a:pPr marL="291436" indent="-291436">
                <a:buFont typeface="Arial" panose="020B0604020202020204" pitchFamily="34" charset="0"/>
                <a:buChar char="•"/>
              </a:pPr>
              <a:r>
                <a:rPr lang="en-US" sz="1632" dirty="0" err="1">
                  <a:solidFill>
                    <a:schemeClr val="tx2"/>
                  </a:solidFill>
                  <a:latin typeface="+mj-lt"/>
                </a:rPr>
                <a:t>PCIe</a:t>
              </a:r>
              <a:r>
                <a:rPr lang="en-US" sz="1632" dirty="0">
                  <a:solidFill>
                    <a:schemeClr val="tx2"/>
                  </a:solidFill>
                  <a:latin typeface="+mj-lt"/>
                </a:rPr>
                <a:t> slots for flexible LAN options</a:t>
              </a:r>
            </a:p>
            <a:p>
              <a:pPr marL="291436" indent="-291436">
                <a:buFont typeface="Arial" panose="020B0604020202020204" pitchFamily="34" charset="0"/>
                <a:buChar char="•"/>
              </a:pPr>
              <a:r>
                <a:rPr lang="en-US" sz="1632" dirty="0">
                  <a:solidFill>
                    <a:schemeClr val="tx2"/>
                  </a:solidFill>
                  <a:latin typeface="+mj-lt"/>
                </a:rPr>
                <a:t>External SAS ports for JBOD expansion</a:t>
              </a:r>
            </a:p>
            <a:p>
              <a:pPr marL="291436" indent="-291436">
                <a:buFont typeface="Arial" panose="020B0604020202020204" pitchFamily="34" charset="0"/>
                <a:buChar char="•"/>
              </a:pPr>
              <a:r>
                <a:rPr lang="en-US" sz="1632" dirty="0">
                  <a:solidFill>
                    <a:schemeClr val="tx2"/>
                  </a:solidFill>
                  <a:latin typeface="+mj-lt"/>
                </a:rPr>
                <a:t>Office-level power, cooling, and acoustics to fit under a desk </a:t>
              </a:r>
            </a:p>
          </p:txBody>
        </p:sp>
      </p:grpSp>
      <p:grpSp>
        <p:nvGrpSpPr>
          <p:cNvPr id="3" name="Group 2"/>
          <p:cNvGrpSpPr/>
          <p:nvPr/>
        </p:nvGrpSpPr>
        <p:grpSpPr>
          <a:xfrm>
            <a:off x="6455557" y="1084548"/>
            <a:ext cx="5669168" cy="5633115"/>
            <a:chOff x="6455557" y="1084548"/>
            <a:chExt cx="5669168" cy="5633115"/>
          </a:xfrm>
        </p:grpSpPr>
        <p:grpSp>
          <p:nvGrpSpPr>
            <p:cNvPr id="190" name="Group 189"/>
            <p:cNvGrpSpPr/>
            <p:nvPr/>
          </p:nvGrpSpPr>
          <p:grpSpPr>
            <a:xfrm>
              <a:off x="6455557" y="1084548"/>
              <a:ext cx="5669168" cy="5633115"/>
              <a:chOff x="5050743" y="1251938"/>
              <a:chExt cx="5546206" cy="5523164"/>
            </a:xfrm>
          </p:grpSpPr>
          <p:sp>
            <p:nvSpPr>
              <p:cNvPr id="191" name="Box: Server enclosure"/>
              <p:cNvSpPr txBox="1">
                <a:spLocks noChangeArrowheads="1"/>
              </p:cNvSpPr>
              <p:nvPr/>
            </p:nvSpPr>
            <p:spPr bwMode="auto">
              <a:xfrm>
                <a:off x="5074919" y="1737360"/>
                <a:ext cx="5394960" cy="3349826"/>
              </a:xfrm>
              <a:prstGeom prst="rect">
                <a:avLst/>
              </a:prstGeom>
              <a:solidFill>
                <a:srgbClr val="FFFFFF"/>
              </a:solidFill>
              <a:ln w="9525">
                <a:solidFill>
                  <a:srgbClr val="000000"/>
                </a:solidFill>
                <a:miter lim="800000"/>
                <a:headEnd/>
                <a:tailEnd/>
              </a:ln>
              <a:scene3d>
                <a:camera prst="orthographicFront"/>
                <a:lightRig rig="threePt" dir="t"/>
              </a:scene3d>
              <a:sp3d>
                <a:bevelT/>
              </a:sp3d>
            </p:spPr>
            <p:txBody>
              <a:bodyPr bIns="93260" anchorCtr="1"/>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defRPr/>
                </a:pPr>
                <a:r>
                  <a:rPr lang="en-US" sz="1428" kern="0" dirty="0">
                    <a:solidFill>
                      <a:schemeClr val="tx2">
                        <a:lumMod val="50000"/>
                      </a:schemeClr>
                    </a:solidFill>
                    <a:latin typeface="Tahoma" pitchFamily="34" charset="0"/>
                    <a:cs typeface="Tahoma" pitchFamily="34" charset="0"/>
                  </a:rPr>
                  <a:t>Server Enclosure</a:t>
                </a:r>
              </a:p>
            </p:txBody>
          </p:sp>
          <p:sp>
            <p:nvSpPr>
              <p:cNvPr id="194" name="Text: additional JBODs"/>
              <p:cNvSpPr txBox="1">
                <a:spLocks noChangeArrowheads="1"/>
              </p:cNvSpPr>
              <p:nvPr/>
            </p:nvSpPr>
            <p:spPr bwMode="auto">
              <a:xfrm>
                <a:off x="7076552" y="6494384"/>
                <a:ext cx="1463040" cy="280718"/>
              </a:xfrm>
              <a:prstGeom prst="rect">
                <a:avLst/>
              </a:prstGeom>
              <a:noFill/>
              <a:ln w="9525">
                <a:noFill/>
                <a:miter lim="800000"/>
                <a:headEnd/>
                <a:tailEnd/>
              </a:ln>
            </p:spPr>
            <p:txBody>
              <a:bodyP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97">
                  <a:defRPr/>
                </a:pPr>
                <a:r>
                  <a:rPr lang="en-US" sz="1224" kern="0" dirty="0">
                    <a:solidFill>
                      <a:schemeClr val="tx2">
                        <a:lumMod val="50000"/>
                      </a:schemeClr>
                    </a:solidFill>
                    <a:latin typeface="Segoe UI Light"/>
                  </a:rPr>
                  <a:t>Additional JBODs …</a:t>
                </a:r>
              </a:p>
            </p:txBody>
          </p:sp>
          <p:sp>
            <p:nvSpPr>
              <p:cNvPr id="196" name="Label: Disk B ports"/>
              <p:cNvSpPr txBox="1">
                <a:spLocks noChangeArrowheads="1"/>
              </p:cNvSpPr>
              <p:nvPr/>
            </p:nvSpPr>
            <p:spPr bwMode="auto">
              <a:xfrm>
                <a:off x="8273655" y="4087851"/>
                <a:ext cx="457200" cy="165973"/>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59">
                  <a:defRPr/>
                </a:pPr>
                <a:r>
                  <a:rPr lang="en-US" sz="1100" dirty="0">
                    <a:solidFill>
                      <a:schemeClr val="tx2">
                        <a:lumMod val="50000"/>
                      </a:schemeClr>
                    </a:solidFill>
                    <a:latin typeface="Segoe UI Light"/>
                  </a:rPr>
                  <a:t>B ports</a:t>
                </a:r>
              </a:p>
            </p:txBody>
          </p:sp>
          <p:sp>
            <p:nvSpPr>
              <p:cNvPr id="197" name="Label: Disk A ports"/>
              <p:cNvSpPr txBox="1">
                <a:spLocks noChangeArrowheads="1"/>
              </p:cNvSpPr>
              <p:nvPr/>
            </p:nvSpPr>
            <p:spPr bwMode="auto">
              <a:xfrm>
                <a:off x="6847952" y="4413209"/>
                <a:ext cx="457200" cy="165973"/>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59">
                  <a:defRPr/>
                </a:pPr>
                <a:r>
                  <a:rPr lang="en-US" sz="1100" dirty="0">
                    <a:solidFill>
                      <a:schemeClr val="tx2">
                        <a:lumMod val="50000"/>
                      </a:schemeClr>
                    </a:solidFill>
                    <a:latin typeface="Segoe UI Light"/>
                  </a:rPr>
                  <a:t>A ports</a:t>
                </a:r>
              </a:p>
            </p:txBody>
          </p:sp>
          <p:sp>
            <p:nvSpPr>
              <p:cNvPr id="198" name="PCIe to network A"/>
              <p:cNvSpPr txBox="1">
                <a:spLocks noChangeArrowheads="1"/>
              </p:cNvSpPr>
              <p:nvPr/>
            </p:nvSpPr>
            <p:spPr bwMode="auto">
              <a:xfrm>
                <a:off x="5354163" y="1744770"/>
                <a:ext cx="1051561" cy="219740"/>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59">
                  <a:defRPr/>
                </a:pPr>
                <a:r>
                  <a:rPr lang="en-US" sz="1428" dirty="0">
                    <a:solidFill>
                      <a:schemeClr val="tx2">
                        <a:lumMod val="50000"/>
                      </a:schemeClr>
                    </a:solidFill>
                    <a:latin typeface="Segoe UI Light"/>
                  </a:rPr>
                  <a:t>x8 </a:t>
                </a:r>
                <a:r>
                  <a:rPr lang="en-US" sz="1428" dirty="0" smtClean="0">
                    <a:solidFill>
                      <a:schemeClr val="tx2">
                        <a:lumMod val="50000"/>
                      </a:schemeClr>
                    </a:solidFill>
                    <a:latin typeface="Segoe UI Light"/>
                  </a:rPr>
                  <a:t> </a:t>
                </a:r>
                <a:r>
                  <a:rPr lang="en-US" sz="1428" dirty="0" err="1" smtClean="0">
                    <a:solidFill>
                      <a:schemeClr val="tx2">
                        <a:lumMod val="50000"/>
                      </a:schemeClr>
                    </a:solidFill>
                    <a:latin typeface="Segoe UI Light"/>
                  </a:rPr>
                  <a:t>PCIe</a:t>
                </a:r>
                <a:endParaRPr lang="en-US" sz="1428" dirty="0">
                  <a:solidFill>
                    <a:schemeClr val="tx2">
                      <a:lumMod val="50000"/>
                    </a:schemeClr>
                  </a:solidFill>
                  <a:latin typeface="Segoe UI Light"/>
                </a:endParaRPr>
              </a:p>
            </p:txBody>
          </p:sp>
          <p:sp>
            <p:nvSpPr>
              <p:cNvPr id="199" name="Text Box: Server B"/>
              <p:cNvSpPr txBox="1">
                <a:spLocks noChangeArrowheads="1"/>
              </p:cNvSpPr>
              <p:nvPr/>
            </p:nvSpPr>
            <p:spPr bwMode="auto">
              <a:xfrm flipH="1">
                <a:off x="8686800" y="1965960"/>
                <a:ext cx="1645920" cy="2743200"/>
              </a:xfrm>
              <a:prstGeom prst="rect">
                <a:avLst/>
              </a:prstGeom>
              <a:solidFill>
                <a:srgbClr val="FFFFFF"/>
              </a:solidFill>
              <a:ln w="9525">
                <a:solidFill>
                  <a:srgbClr val="232323">
                    <a:lumMod val="75000"/>
                    <a:lumOff val="25000"/>
                  </a:srgbClr>
                </a:solidFill>
                <a:miter lim="800000"/>
                <a:headEnd/>
                <a:tailEnd/>
              </a:ln>
            </p:spPr>
            <p:txBody>
              <a:bodyPr bIns="93260" anchorCtr="1"/>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defRPr/>
                </a:pPr>
                <a:r>
                  <a:rPr lang="en-US" sz="1428" kern="0" dirty="0">
                    <a:solidFill>
                      <a:schemeClr val="tx2">
                        <a:lumMod val="50000"/>
                      </a:schemeClr>
                    </a:solidFill>
                    <a:latin typeface="Tahoma" pitchFamily="34" charset="0"/>
                    <a:cs typeface="Tahoma" pitchFamily="34" charset="0"/>
                  </a:rPr>
                  <a:t>Server B</a:t>
                </a:r>
              </a:p>
            </p:txBody>
          </p:sp>
          <p:sp>
            <p:nvSpPr>
              <p:cNvPr id="200" name="Text Box: Server A"/>
              <p:cNvSpPr txBox="1">
                <a:spLocks noChangeArrowheads="1"/>
              </p:cNvSpPr>
              <p:nvPr/>
            </p:nvSpPr>
            <p:spPr bwMode="auto">
              <a:xfrm>
                <a:off x="5212080" y="1965960"/>
                <a:ext cx="1645920" cy="2743200"/>
              </a:xfrm>
              <a:prstGeom prst="rect">
                <a:avLst/>
              </a:prstGeom>
              <a:solidFill>
                <a:srgbClr val="FFFFFF"/>
              </a:solidFill>
              <a:ln w="9525">
                <a:solidFill>
                  <a:srgbClr val="232323">
                    <a:lumMod val="75000"/>
                    <a:lumOff val="25000"/>
                  </a:srgbClr>
                </a:solidFill>
                <a:miter lim="800000"/>
                <a:headEnd/>
                <a:tailEnd/>
              </a:ln>
            </p:spPr>
            <p:txBody>
              <a:bodyPr bIns="93260" anchorCtr="1"/>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defRPr/>
                </a:pPr>
                <a:r>
                  <a:rPr lang="en-US" sz="1428" kern="0" dirty="0">
                    <a:solidFill>
                      <a:schemeClr val="tx2">
                        <a:lumMod val="50000"/>
                      </a:schemeClr>
                    </a:solidFill>
                    <a:latin typeface="Tahoma" pitchFamily="34" charset="0"/>
                    <a:cs typeface="Tahoma" pitchFamily="34" charset="0"/>
                  </a:rPr>
                  <a:t>Server A</a:t>
                </a:r>
              </a:p>
            </p:txBody>
          </p:sp>
          <p:cxnSp>
            <p:nvCxnSpPr>
              <p:cNvPr id="201" name="Straight Connector 200"/>
              <p:cNvCxnSpPr>
                <a:stCxn id="245" idx="2"/>
              </p:cNvCxnSpPr>
              <p:nvPr/>
            </p:nvCxnSpPr>
            <p:spPr>
              <a:xfrm flipH="1" flipV="1">
                <a:off x="5303520" y="3108960"/>
                <a:ext cx="548640" cy="457200"/>
              </a:xfrm>
              <a:prstGeom prst="line">
                <a:avLst/>
              </a:prstGeom>
              <a:noFill/>
              <a:ln w="50800" algn="ctr">
                <a:solidFill>
                  <a:srgbClr val="65BC46"/>
                </a:solidFill>
                <a:round/>
                <a:headEnd/>
                <a:tailEnd/>
              </a:ln>
            </p:spPr>
          </p:cxnSp>
          <p:cxnSp>
            <p:nvCxnSpPr>
              <p:cNvPr id="202" name="Straight Connector 201"/>
              <p:cNvCxnSpPr>
                <a:stCxn id="258" idx="3"/>
              </p:cNvCxnSpPr>
              <p:nvPr/>
            </p:nvCxnSpPr>
            <p:spPr>
              <a:xfrm>
                <a:off x="8143130" y="4476440"/>
                <a:ext cx="2119" cy="201168"/>
              </a:xfrm>
              <a:prstGeom prst="line">
                <a:avLst/>
              </a:prstGeom>
              <a:noFill/>
              <a:ln w="50800" algn="ctr">
                <a:solidFill>
                  <a:srgbClr val="65BC46"/>
                </a:solidFill>
                <a:round/>
                <a:headEnd/>
                <a:tailEnd/>
              </a:ln>
            </p:spPr>
          </p:cxnSp>
          <p:cxnSp>
            <p:nvCxnSpPr>
              <p:cNvPr id="203" name="Straight Connector 202"/>
              <p:cNvCxnSpPr>
                <a:stCxn id="260" idx="3"/>
              </p:cNvCxnSpPr>
              <p:nvPr/>
            </p:nvCxnSpPr>
            <p:spPr>
              <a:xfrm flipH="1">
                <a:off x="7650677" y="4476440"/>
                <a:ext cx="1" cy="201168"/>
              </a:xfrm>
              <a:prstGeom prst="line">
                <a:avLst/>
              </a:prstGeom>
              <a:noFill/>
              <a:ln w="50800" algn="ctr">
                <a:solidFill>
                  <a:srgbClr val="65BC46"/>
                </a:solidFill>
                <a:round/>
                <a:headEnd/>
                <a:tailEnd/>
              </a:ln>
            </p:spPr>
          </p:cxnSp>
          <p:sp>
            <p:nvSpPr>
              <p:cNvPr id="204" name="Text: PCIe to controller A"/>
              <p:cNvSpPr txBox="1">
                <a:spLocks noChangeArrowheads="1"/>
              </p:cNvSpPr>
              <p:nvPr/>
            </p:nvSpPr>
            <p:spPr bwMode="auto">
              <a:xfrm>
                <a:off x="5216552" y="2764129"/>
                <a:ext cx="698568" cy="172676"/>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59">
                  <a:defRPr/>
                </a:pPr>
                <a:r>
                  <a:rPr lang="en-US" sz="1122" dirty="0">
                    <a:solidFill>
                      <a:schemeClr val="tx2">
                        <a:lumMod val="50000"/>
                      </a:schemeClr>
                    </a:solidFill>
                    <a:latin typeface="Segoe UI Light"/>
                  </a:rPr>
                  <a:t>x8 </a:t>
                </a:r>
                <a:r>
                  <a:rPr lang="en-US" sz="1122" dirty="0" err="1">
                    <a:solidFill>
                      <a:schemeClr val="tx2">
                        <a:lumMod val="50000"/>
                      </a:schemeClr>
                    </a:solidFill>
                    <a:latin typeface="Segoe UI Light"/>
                  </a:rPr>
                  <a:t>PCIe</a:t>
                </a:r>
                <a:endParaRPr lang="en-US" sz="1122" dirty="0">
                  <a:solidFill>
                    <a:schemeClr val="tx2">
                      <a:lumMod val="50000"/>
                    </a:schemeClr>
                  </a:solidFill>
                  <a:latin typeface="Segoe UI Light"/>
                </a:endParaRPr>
              </a:p>
            </p:txBody>
          </p:sp>
          <p:cxnSp>
            <p:nvCxnSpPr>
              <p:cNvPr id="205" name="Connector: to Expander A"/>
              <p:cNvCxnSpPr>
                <a:cxnSpLocks noChangeShapeType="1"/>
                <a:stCxn id="245" idx="2"/>
                <a:endCxn id="247" idx="0"/>
              </p:cNvCxnSpPr>
              <p:nvPr/>
            </p:nvCxnSpPr>
            <p:spPr bwMode="auto">
              <a:xfrm>
                <a:off x="5852160" y="3566160"/>
                <a:ext cx="0" cy="549417"/>
              </a:xfrm>
              <a:prstGeom prst="line">
                <a:avLst/>
              </a:prstGeom>
              <a:noFill/>
              <a:ln w="50800" algn="ctr">
                <a:solidFill>
                  <a:srgbClr val="65BC46"/>
                </a:solidFill>
                <a:round/>
                <a:headEnd/>
                <a:tailEnd/>
              </a:ln>
            </p:spPr>
          </p:cxnSp>
          <p:sp>
            <p:nvSpPr>
              <p:cNvPr id="206" name="Text: SAS to Expander A"/>
              <p:cNvSpPr txBox="1">
                <a:spLocks noChangeArrowheads="1"/>
              </p:cNvSpPr>
              <p:nvPr/>
            </p:nvSpPr>
            <p:spPr bwMode="auto">
              <a:xfrm>
                <a:off x="5199716" y="3620700"/>
                <a:ext cx="716153" cy="172676"/>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59">
                  <a:defRPr/>
                </a:pPr>
                <a:r>
                  <a:rPr lang="en-US" sz="1122" dirty="0">
                    <a:solidFill>
                      <a:schemeClr val="tx2">
                        <a:lumMod val="50000"/>
                      </a:schemeClr>
                    </a:solidFill>
                    <a:latin typeface="Segoe UI Light"/>
                  </a:rPr>
                  <a:t>x4 SAS</a:t>
                </a:r>
              </a:p>
            </p:txBody>
          </p:sp>
          <p:cxnSp>
            <p:nvCxnSpPr>
              <p:cNvPr id="207" name="Straight Connector 206"/>
              <p:cNvCxnSpPr>
                <a:stCxn id="242" idx="2"/>
                <a:endCxn id="245" idx="0"/>
              </p:cNvCxnSpPr>
              <p:nvPr/>
            </p:nvCxnSpPr>
            <p:spPr>
              <a:xfrm>
                <a:off x="5852160" y="2743200"/>
                <a:ext cx="0" cy="365760"/>
              </a:xfrm>
              <a:prstGeom prst="line">
                <a:avLst/>
              </a:prstGeom>
              <a:solidFill>
                <a:srgbClr val="CC99FF"/>
              </a:solidFill>
              <a:ln w="50800" cap="flat" cmpd="sng" algn="ctr">
                <a:solidFill>
                  <a:srgbClr val="457EC1"/>
                </a:solidFill>
                <a:prstDash val="solid"/>
                <a:round/>
                <a:headEnd type="none" w="med" len="med"/>
                <a:tailEnd type="none" w="med" len="med"/>
              </a:ln>
              <a:effectLst/>
            </p:spPr>
          </p:cxnSp>
          <p:sp>
            <p:nvSpPr>
              <p:cNvPr id="208" name="Box: JBOD enclosure"/>
              <p:cNvSpPr txBox="1">
                <a:spLocks noChangeArrowheads="1"/>
              </p:cNvSpPr>
              <p:nvPr/>
            </p:nvSpPr>
            <p:spPr bwMode="auto">
              <a:xfrm>
                <a:off x="5486399" y="5212080"/>
                <a:ext cx="4572000" cy="1097280"/>
              </a:xfrm>
              <a:prstGeom prst="rect">
                <a:avLst/>
              </a:prstGeom>
              <a:solidFill>
                <a:srgbClr val="FFFFFF"/>
              </a:solidFill>
              <a:ln w="9525">
                <a:solidFill>
                  <a:srgbClr val="000000"/>
                </a:solidFill>
                <a:miter lim="800000"/>
                <a:headEnd/>
                <a:tailEnd/>
              </a:ln>
            </p:spPr>
            <p:txBody>
              <a:bodyPr bIns="9326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97">
                  <a:defRPr/>
                </a:pPr>
                <a:r>
                  <a:rPr lang="en-US" sz="1224" kern="0" dirty="0">
                    <a:solidFill>
                      <a:schemeClr val="tx2">
                        <a:lumMod val="50000"/>
                      </a:schemeClr>
                    </a:solidFill>
                    <a:latin typeface="Tahoma" pitchFamily="34" charset="0"/>
                    <a:cs typeface="Tahoma" pitchFamily="34" charset="0"/>
                  </a:rPr>
                  <a:t>  External JBOD</a:t>
                </a:r>
              </a:p>
            </p:txBody>
          </p:sp>
          <p:cxnSp>
            <p:nvCxnSpPr>
              <p:cNvPr id="209" name="Connector: to Expander B"/>
              <p:cNvCxnSpPr>
                <a:cxnSpLocks noChangeShapeType="1"/>
                <a:stCxn id="254" idx="2"/>
                <a:endCxn id="256" idx="0"/>
              </p:cNvCxnSpPr>
              <p:nvPr/>
            </p:nvCxnSpPr>
            <p:spPr bwMode="auto">
              <a:xfrm>
                <a:off x="9692640" y="3749040"/>
                <a:ext cx="0" cy="366537"/>
              </a:xfrm>
              <a:prstGeom prst="line">
                <a:avLst/>
              </a:prstGeom>
              <a:noFill/>
              <a:ln w="50800" algn="ctr">
                <a:solidFill>
                  <a:srgbClr val="65BC46"/>
                </a:solidFill>
                <a:round/>
                <a:headEnd/>
                <a:tailEnd/>
              </a:ln>
            </p:spPr>
          </p:cxnSp>
          <p:cxnSp>
            <p:nvCxnSpPr>
              <p:cNvPr id="210" name="Shape 124"/>
              <p:cNvCxnSpPr>
                <a:cxnSpLocks noChangeShapeType="1"/>
                <a:stCxn id="246" idx="3"/>
                <a:endCxn id="258" idx="1"/>
              </p:cNvCxnSpPr>
              <p:nvPr/>
            </p:nvCxnSpPr>
            <p:spPr bwMode="auto">
              <a:xfrm flipV="1">
                <a:off x="6766560" y="4206565"/>
                <a:ext cx="1376570" cy="109728"/>
              </a:xfrm>
              <a:prstGeom prst="bentConnector4">
                <a:avLst>
                  <a:gd name="adj1" fmla="val 24109"/>
                  <a:gd name="adj2" fmla="val 266520"/>
                </a:avLst>
              </a:prstGeom>
              <a:noFill/>
              <a:ln w="50800" algn="ctr">
                <a:solidFill>
                  <a:srgbClr val="65BC46"/>
                </a:solidFill>
                <a:round/>
                <a:headEnd/>
                <a:tailEnd/>
              </a:ln>
            </p:spPr>
          </p:cxnSp>
          <p:cxnSp>
            <p:nvCxnSpPr>
              <p:cNvPr id="211" name="Shape 124"/>
              <p:cNvCxnSpPr>
                <a:cxnSpLocks noChangeShapeType="1"/>
              </p:cNvCxnSpPr>
              <p:nvPr/>
            </p:nvCxnSpPr>
            <p:spPr bwMode="auto">
              <a:xfrm flipH="1">
                <a:off x="7395218" y="4358965"/>
                <a:ext cx="1376570" cy="109728"/>
              </a:xfrm>
              <a:prstGeom prst="bentConnector4">
                <a:avLst>
                  <a:gd name="adj1" fmla="val 24109"/>
                  <a:gd name="adj2" fmla="val 266520"/>
                </a:avLst>
              </a:prstGeom>
              <a:noFill/>
              <a:ln w="50800" algn="ctr">
                <a:solidFill>
                  <a:srgbClr val="65BC46"/>
                </a:solidFill>
                <a:round/>
                <a:headEnd/>
                <a:tailEnd/>
              </a:ln>
            </p:spPr>
          </p:cxnSp>
          <p:sp>
            <p:nvSpPr>
              <p:cNvPr id="212" name="Label: PCIe to controller B"/>
              <p:cNvSpPr txBox="1">
                <a:spLocks noChangeArrowheads="1"/>
              </p:cNvSpPr>
              <p:nvPr/>
            </p:nvSpPr>
            <p:spPr bwMode="auto">
              <a:xfrm flipH="1">
                <a:off x="9691392" y="2785658"/>
                <a:ext cx="641327" cy="172676"/>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59">
                  <a:defRPr/>
                </a:pPr>
                <a:r>
                  <a:rPr lang="en-US" sz="1122" dirty="0">
                    <a:solidFill>
                      <a:schemeClr val="tx2">
                        <a:lumMod val="50000"/>
                      </a:schemeClr>
                    </a:solidFill>
                    <a:latin typeface="Segoe UI Light"/>
                  </a:rPr>
                  <a:t>x8 </a:t>
                </a:r>
                <a:r>
                  <a:rPr lang="en-US" sz="1122" dirty="0" err="1">
                    <a:solidFill>
                      <a:schemeClr val="tx2">
                        <a:lumMod val="50000"/>
                      </a:schemeClr>
                    </a:solidFill>
                    <a:latin typeface="Segoe UI Light"/>
                  </a:rPr>
                  <a:t>PCIe</a:t>
                </a:r>
                <a:endParaRPr lang="en-US" sz="1122" dirty="0">
                  <a:solidFill>
                    <a:schemeClr val="tx2">
                      <a:lumMod val="50000"/>
                    </a:schemeClr>
                  </a:solidFill>
                  <a:latin typeface="Segoe UI Light"/>
                </a:endParaRPr>
              </a:p>
            </p:txBody>
          </p:sp>
          <p:sp>
            <p:nvSpPr>
              <p:cNvPr id="213" name="Label: SAS to Expander B"/>
              <p:cNvSpPr txBox="1">
                <a:spLocks noChangeArrowheads="1"/>
              </p:cNvSpPr>
              <p:nvPr/>
            </p:nvSpPr>
            <p:spPr bwMode="auto">
              <a:xfrm flipH="1">
                <a:off x="9700132" y="3786748"/>
                <a:ext cx="541147" cy="164789"/>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59">
                  <a:defRPr/>
                </a:pPr>
                <a:r>
                  <a:rPr lang="en-US" sz="1071" dirty="0">
                    <a:solidFill>
                      <a:schemeClr val="tx2">
                        <a:lumMod val="50000"/>
                      </a:schemeClr>
                    </a:solidFill>
                    <a:latin typeface="Segoe UI Light"/>
                  </a:rPr>
                  <a:t>x4 SAS</a:t>
                </a:r>
              </a:p>
            </p:txBody>
          </p:sp>
          <p:cxnSp>
            <p:nvCxnSpPr>
              <p:cNvPr id="214" name="Connector: to controller B"/>
              <p:cNvCxnSpPr>
                <a:stCxn id="251" idx="2"/>
                <a:endCxn id="254" idx="0"/>
              </p:cNvCxnSpPr>
              <p:nvPr/>
            </p:nvCxnSpPr>
            <p:spPr>
              <a:xfrm>
                <a:off x="9692640" y="2743200"/>
                <a:ext cx="0" cy="548640"/>
              </a:xfrm>
              <a:prstGeom prst="line">
                <a:avLst/>
              </a:prstGeom>
              <a:solidFill>
                <a:srgbClr val="CC99FF"/>
              </a:solidFill>
              <a:ln w="50800" cap="flat" cmpd="sng" algn="ctr">
                <a:solidFill>
                  <a:srgbClr val="457EC1"/>
                </a:solidFill>
                <a:prstDash val="solid"/>
                <a:round/>
                <a:headEnd type="none" w="med" len="med"/>
                <a:tailEnd type="none" w="med" len="med"/>
              </a:ln>
              <a:effectLst/>
            </p:spPr>
          </p:cxnSp>
          <p:cxnSp>
            <p:nvCxnSpPr>
              <p:cNvPr id="215" name="Connector: Ethernet interconnect"/>
              <p:cNvCxnSpPr>
                <a:stCxn id="242" idx="3"/>
                <a:endCxn id="251" idx="3"/>
              </p:cNvCxnSpPr>
              <p:nvPr/>
            </p:nvCxnSpPr>
            <p:spPr>
              <a:xfrm>
                <a:off x="6400800" y="2514600"/>
                <a:ext cx="2743200" cy="0"/>
              </a:xfrm>
              <a:prstGeom prst="line">
                <a:avLst/>
              </a:prstGeom>
              <a:solidFill>
                <a:srgbClr val="CC99FF"/>
              </a:solidFill>
              <a:ln w="50800" cap="flat" cmpd="sng" algn="ctr">
                <a:solidFill>
                  <a:srgbClr val="457EC1"/>
                </a:solidFill>
                <a:prstDash val="solid"/>
                <a:round/>
                <a:headEnd type="none" w="med" len="med"/>
                <a:tailEnd type="none" w="med" len="med"/>
              </a:ln>
              <a:effectLst/>
            </p:spPr>
          </p:cxnSp>
          <p:cxnSp>
            <p:nvCxnSpPr>
              <p:cNvPr id="216" name="Elbow Connector 215"/>
              <p:cNvCxnSpPr>
                <a:stCxn id="246" idx="0"/>
                <a:endCxn id="254" idx="3"/>
              </p:cNvCxnSpPr>
              <p:nvPr/>
            </p:nvCxnSpPr>
            <p:spPr>
              <a:xfrm rot="5400000" flipH="1" flipV="1">
                <a:off x="7611992" y="2583569"/>
                <a:ext cx="595137" cy="2468880"/>
              </a:xfrm>
              <a:prstGeom prst="bentConnector2">
                <a:avLst/>
              </a:prstGeom>
              <a:noFill/>
              <a:ln w="50800" algn="ctr">
                <a:solidFill>
                  <a:srgbClr val="65BC46"/>
                </a:solidFill>
                <a:round/>
                <a:headEnd/>
                <a:tailEnd/>
              </a:ln>
            </p:spPr>
          </p:cxnSp>
          <p:cxnSp>
            <p:nvCxnSpPr>
              <p:cNvPr id="217" name="Elbow Connector 216"/>
              <p:cNvCxnSpPr>
                <a:stCxn id="255" idx="0"/>
              </p:cNvCxnSpPr>
              <p:nvPr/>
            </p:nvCxnSpPr>
            <p:spPr>
              <a:xfrm rot="16200000" flipV="1">
                <a:off x="7258860" y="2504757"/>
                <a:ext cx="752760" cy="2468880"/>
              </a:xfrm>
              <a:prstGeom prst="bentConnector2">
                <a:avLst/>
              </a:prstGeom>
              <a:noFill/>
              <a:ln w="50800" algn="ctr">
                <a:solidFill>
                  <a:srgbClr val="65BC46"/>
                </a:solidFill>
                <a:round/>
                <a:headEnd/>
                <a:tailEnd/>
              </a:ln>
            </p:spPr>
          </p:cxnSp>
          <p:cxnSp>
            <p:nvCxnSpPr>
              <p:cNvPr id="218" name="Straight Connector 217"/>
              <p:cNvCxnSpPr/>
              <p:nvPr/>
            </p:nvCxnSpPr>
            <p:spPr>
              <a:xfrm flipV="1">
                <a:off x="7644171" y="4005492"/>
                <a:ext cx="0" cy="201168"/>
              </a:xfrm>
              <a:prstGeom prst="line">
                <a:avLst/>
              </a:prstGeom>
              <a:noFill/>
              <a:ln w="50800" algn="ctr">
                <a:solidFill>
                  <a:srgbClr val="65BC46"/>
                </a:solidFill>
                <a:round/>
                <a:headEnd/>
                <a:tailEnd/>
              </a:ln>
            </p:spPr>
          </p:cxnSp>
          <p:cxnSp>
            <p:nvCxnSpPr>
              <p:cNvPr id="219" name="Straight Connector 218"/>
              <p:cNvCxnSpPr/>
              <p:nvPr/>
            </p:nvCxnSpPr>
            <p:spPr>
              <a:xfrm flipV="1">
                <a:off x="7395218" y="4005492"/>
                <a:ext cx="0" cy="201168"/>
              </a:xfrm>
              <a:prstGeom prst="line">
                <a:avLst/>
              </a:prstGeom>
              <a:noFill/>
              <a:ln w="50800" algn="ctr">
                <a:solidFill>
                  <a:srgbClr val="65BC46"/>
                </a:solidFill>
                <a:round/>
                <a:headEnd/>
                <a:tailEnd/>
              </a:ln>
            </p:spPr>
          </p:cxnSp>
          <p:cxnSp>
            <p:nvCxnSpPr>
              <p:cNvPr id="220" name="Connector: to NIC B"/>
              <p:cNvCxnSpPr>
                <a:stCxn id="231" idx="2"/>
                <a:endCxn id="250" idx="0"/>
              </p:cNvCxnSpPr>
              <p:nvPr/>
            </p:nvCxnSpPr>
            <p:spPr>
              <a:xfrm>
                <a:off x="9966960" y="1737360"/>
                <a:ext cx="0" cy="548640"/>
              </a:xfrm>
              <a:prstGeom prst="line">
                <a:avLst/>
              </a:prstGeom>
              <a:solidFill>
                <a:srgbClr val="CC99FF"/>
              </a:solidFill>
              <a:ln w="50800" cap="flat" cmpd="sng" algn="ctr">
                <a:solidFill>
                  <a:srgbClr val="457EC1"/>
                </a:solidFill>
                <a:prstDash val="solid"/>
                <a:round/>
                <a:headEnd type="none" w="med" len="med"/>
                <a:tailEnd type="none" w="med" len="med"/>
              </a:ln>
              <a:effectLst/>
            </p:spPr>
          </p:cxnSp>
          <p:cxnSp>
            <p:nvCxnSpPr>
              <p:cNvPr id="221" name="Connector: to NIC A"/>
              <p:cNvCxnSpPr>
                <a:stCxn id="232" idx="2"/>
                <a:endCxn id="241" idx="0"/>
              </p:cNvCxnSpPr>
              <p:nvPr/>
            </p:nvCxnSpPr>
            <p:spPr>
              <a:xfrm>
                <a:off x="5577840" y="1737360"/>
                <a:ext cx="0" cy="548640"/>
              </a:xfrm>
              <a:prstGeom prst="line">
                <a:avLst/>
              </a:prstGeom>
              <a:solidFill>
                <a:srgbClr val="CC99FF"/>
              </a:solidFill>
              <a:ln w="50800" cap="flat" cmpd="sng" algn="ctr">
                <a:solidFill>
                  <a:srgbClr val="457EC1"/>
                </a:solidFill>
                <a:prstDash val="solid"/>
                <a:round/>
                <a:headEnd type="none" w="med" len="med"/>
                <a:tailEnd type="none" w="med" len="med"/>
              </a:ln>
              <a:effectLst/>
            </p:spPr>
          </p:cxnSp>
          <p:sp>
            <p:nvSpPr>
              <p:cNvPr id="222" name="Label: PCIe to network B"/>
              <p:cNvSpPr txBox="1">
                <a:spLocks noChangeArrowheads="1"/>
              </p:cNvSpPr>
              <p:nvPr/>
            </p:nvSpPr>
            <p:spPr bwMode="auto">
              <a:xfrm>
                <a:off x="9735763" y="1744769"/>
                <a:ext cx="861186" cy="219740"/>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59">
                  <a:defRPr/>
                </a:pPr>
                <a:r>
                  <a:rPr lang="en-US" sz="1428" dirty="0">
                    <a:solidFill>
                      <a:schemeClr val="tx2">
                        <a:lumMod val="50000"/>
                      </a:schemeClr>
                    </a:solidFill>
                    <a:latin typeface="Segoe UI Light"/>
                  </a:rPr>
                  <a:t>x8 </a:t>
                </a:r>
                <a:r>
                  <a:rPr lang="en-US" sz="1428" dirty="0" smtClean="0">
                    <a:solidFill>
                      <a:schemeClr val="tx2">
                        <a:lumMod val="50000"/>
                      </a:schemeClr>
                    </a:solidFill>
                    <a:latin typeface="Segoe UI Light"/>
                  </a:rPr>
                  <a:t> </a:t>
                </a:r>
                <a:r>
                  <a:rPr lang="en-US" sz="1428" dirty="0" err="1" smtClean="0">
                    <a:solidFill>
                      <a:schemeClr val="tx2">
                        <a:lumMod val="50000"/>
                      </a:schemeClr>
                    </a:solidFill>
                    <a:latin typeface="Segoe UI Light"/>
                  </a:rPr>
                  <a:t>PCIe</a:t>
                </a:r>
                <a:endParaRPr lang="en-US" sz="1428" dirty="0">
                  <a:solidFill>
                    <a:schemeClr val="tx2">
                      <a:lumMod val="50000"/>
                    </a:schemeClr>
                  </a:solidFill>
                  <a:latin typeface="Segoe UI Light"/>
                </a:endParaRPr>
              </a:p>
            </p:txBody>
          </p:sp>
          <p:cxnSp>
            <p:nvCxnSpPr>
              <p:cNvPr id="223" name="Connector: ext JBOD A"/>
              <p:cNvCxnSpPr>
                <a:cxnSpLocks noChangeShapeType="1"/>
                <a:stCxn id="248" idx="2"/>
                <a:endCxn id="282" idx="0"/>
              </p:cNvCxnSpPr>
              <p:nvPr/>
            </p:nvCxnSpPr>
            <p:spPr bwMode="auto">
              <a:xfrm rot="16200000" flipH="1">
                <a:off x="5699030" y="5090889"/>
                <a:ext cx="1038096" cy="317"/>
              </a:xfrm>
              <a:prstGeom prst="bentConnector3">
                <a:avLst>
                  <a:gd name="adj1" fmla="val 50000"/>
                </a:avLst>
              </a:prstGeom>
              <a:noFill/>
              <a:ln w="50800" algn="ctr">
                <a:solidFill>
                  <a:srgbClr val="65BC46"/>
                </a:solidFill>
                <a:round/>
                <a:headEnd/>
                <a:tailEnd/>
              </a:ln>
            </p:spPr>
          </p:cxnSp>
          <p:cxnSp>
            <p:nvCxnSpPr>
              <p:cNvPr id="225" name="Connector: add'l JBOD B"/>
              <p:cNvCxnSpPr>
                <a:cxnSpLocks noChangeShapeType="1"/>
                <a:stCxn id="279" idx="2"/>
              </p:cNvCxnSpPr>
              <p:nvPr/>
            </p:nvCxnSpPr>
            <p:spPr bwMode="auto">
              <a:xfrm>
                <a:off x="9327197" y="6067296"/>
                <a:ext cx="0" cy="457200"/>
              </a:xfrm>
              <a:prstGeom prst="line">
                <a:avLst/>
              </a:prstGeom>
              <a:noFill/>
              <a:ln w="50800" algn="ctr">
                <a:solidFill>
                  <a:srgbClr val="65BC46"/>
                </a:solidFill>
                <a:round/>
                <a:headEnd/>
                <a:tailEnd/>
              </a:ln>
            </p:spPr>
          </p:cxnSp>
          <p:cxnSp>
            <p:nvCxnSpPr>
              <p:cNvPr id="226" name="Connector: ext JBOD B"/>
              <p:cNvCxnSpPr>
                <a:cxnSpLocks noChangeShapeType="1"/>
                <a:stCxn id="257" idx="2"/>
                <a:endCxn id="279" idx="0"/>
              </p:cNvCxnSpPr>
              <p:nvPr/>
            </p:nvCxnSpPr>
            <p:spPr bwMode="auto">
              <a:xfrm rot="16200000" flipH="1">
                <a:off x="8807990" y="5090889"/>
                <a:ext cx="1038096" cy="317"/>
              </a:xfrm>
              <a:prstGeom prst="bentConnector3">
                <a:avLst>
                  <a:gd name="adj1" fmla="val 50000"/>
                </a:avLst>
              </a:prstGeom>
              <a:noFill/>
              <a:ln w="50800" algn="ctr">
                <a:solidFill>
                  <a:srgbClr val="65BC46"/>
                </a:solidFill>
                <a:round/>
                <a:headEnd/>
                <a:tailEnd/>
              </a:ln>
            </p:spPr>
          </p:cxnSp>
          <p:cxnSp>
            <p:nvCxnSpPr>
              <p:cNvPr id="227" name="Connector: add'l JBOD A"/>
              <p:cNvCxnSpPr>
                <a:cxnSpLocks noChangeShapeType="1"/>
                <a:stCxn id="282" idx="2"/>
              </p:cNvCxnSpPr>
              <p:nvPr/>
            </p:nvCxnSpPr>
            <p:spPr bwMode="auto">
              <a:xfrm>
                <a:off x="6218237" y="6067296"/>
                <a:ext cx="0" cy="457200"/>
              </a:xfrm>
              <a:prstGeom prst="line">
                <a:avLst/>
              </a:prstGeom>
              <a:noFill/>
              <a:ln w="50800" algn="ctr">
                <a:solidFill>
                  <a:srgbClr val="65BC46"/>
                </a:solidFill>
                <a:round/>
                <a:headEnd/>
                <a:tailEnd/>
              </a:ln>
            </p:spPr>
          </p:cxnSp>
          <p:sp>
            <p:nvSpPr>
              <p:cNvPr id="228" name="Network choices A"/>
              <p:cNvSpPr txBox="1">
                <a:spLocks noChangeArrowheads="1"/>
              </p:cNvSpPr>
              <p:nvPr/>
            </p:nvSpPr>
            <p:spPr bwMode="auto">
              <a:xfrm>
                <a:off x="5050743" y="1256968"/>
                <a:ext cx="1657877" cy="169306"/>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59">
                  <a:defRPr/>
                </a:pPr>
                <a:r>
                  <a:rPr lang="en-US" sz="1122" dirty="0">
                    <a:solidFill>
                      <a:schemeClr val="tx2">
                        <a:lumMod val="50000"/>
                      </a:schemeClr>
                    </a:solidFill>
                    <a:latin typeface="Segoe UI Light"/>
                  </a:rPr>
                  <a:t>1/10G E or  </a:t>
                </a:r>
                <a:r>
                  <a:rPr lang="en-US" sz="1122" dirty="0" err="1">
                    <a:solidFill>
                      <a:schemeClr val="tx2">
                        <a:lumMod val="50000"/>
                      </a:schemeClr>
                    </a:solidFill>
                    <a:latin typeface="Segoe UI Light"/>
                  </a:rPr>
                  <a:t>Infiniband</a:t>
                </a:r>
                <a:endParaRPr lang="en-US" sz="1122" dirty="0">
                  <a:solidFill>
                    <a:schemeClr val="tx2">
                      <a:lumMod val="50000"/>
                    </a:schemeClr>
                  </a:solidFill>
                  <a:latin typeface="Segoe UI Light"/>
                </a:endParaRPr>
              </a:p>
            </p:txBody>
          </p:sp>
          <p:sp>
            <p:nvSpPr>
              <p:cNvPr id="229" name="Network choices B"/>
              <p:cNvSpPr txBox="1">
                <a:spLocks noChangeArrowheads="1"/>
              </p:cNvSpPr>
              <p:nvPr/>
            </p:nvSpPr>
            <p:spPr bwMode="auto">
              <a:xfrm>
                <a:off x="8934830" y="1251938"/>
                <a:ext cx="1601866" cy="184708"/>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59">
                  <a:defRPr/>
                </a:pPr>
                <a:r>
                  <a:rPr lang="en-US" sz="1224" dirty="0">
                    <a:solidFill>
                      <a:schemeClr val="tx2">
                        <a:lumMod val="50000"/>
                      </a:schemeClr>
                    </a:solidFill>
                    <a:latin typeface="Segoe UI Light"/>
                  </a:rPr>
                  <a:t>1/10G E or  </a:t>
                </a:r>
                <a:r>
                  <a:rPr lang="en-US" sz="1224" dirty="0" err="1">
                    <a:solidFill>
                      <a:schemeClr val="tx2">
                        <a:lumMod val="50000"/>
                      </a:schemeClr>
                    </a:solidFill>
                    <a:latin typeface="Segoe UI Light"/>
                  </a:rPr>
                  <a:t>Infiniband</a:t>
                </a:r>
                <a:endParaRPr lang="en-US" sz="1224" dirty="0">
                  <a:solidFill>
                    <a:schemeClr val="tx2">
                      <a:lumMod val="50000"/>
                    </a:schemeClr>
                  </a:solidFill>
                  <a:latin typeface="Segoe UI Light"/>
                </a:endParaRPr>
              </a:p>
            </p:txBody>
          </p:sp>
          <p:grpSp>
            <p:nvGrpSpPr>
              <p:cNvPr id="230" name="JBOD components"/>
              <p:cNvGrpSpPr/>
              <p:nvPr/>
            </p:nvGrpSpPr>
            <p:grpSpPr>
              <a:xfrm>
                <a:off x="5669597" y="5500788"/>
                <a:ext cx="4206240" cy="672116"/>
                <a:chOff x="5716665" y="5775533"/>
                <a:chExt cx="4206240" cy="672116"/>
              </a:xfrm>
            </p:grpSpPr>
            <p:sp>
              <p:nvSpPr>
                <p:cNvPr id="262" name="TextBox 157"/>
                <p:cNvSpPr txBox="1">
                  <a:spLocks noChangeArrowheads="1"/>
                </p:cNvSpPr>
                <p:nvPr/>
              </p:nvSpPr>
              <p:spPr bwMode="auto">
                <a:xfrm>
                  <a:off x="8321040" y="5846688"/>
                  <a:ext cx="627188" cy="188385"/>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59">
                    <a:defRPr/>
                  </a:pPr>
                  <a:r>
                    <a:rPr lang="en-US" sz="1224" dirty="0">
                      <a:solidFill>
                        <a:schemeClr val="tx2">
                          <a:lumMod val="50000"/>
                        </a:schemeClr>
                      </a:solidFill>
                      <a:latin typeface="Segoe UI Light"/>
                    </a:rPr>
                    <a:t>B ports</a:t>
                  </a:r>
                </a:p>
              </p:txBody>
            </p:sp>
            <p:sp>
              <p:nvSpPr>
                <p:cNvPr id="263" name="TextBox 155"/>
                <p:cNvSpPr txBox="1">
                  <a:spLocks noChangeArrowheads="1"/>
                </p:cNvSpPr>
                <p:nvPr/>
              </p:nvSpPr>
              <p:spPr bwMode="auto">
                <a:xfrm>
                  <a:off x="6835377" y="6187036"/>
                  <a:ext cx="553717" cy="188385"/>
                </a:xfrm>
                <a:prstGeom prst="rect">
                  <a:avLst/>
                </a:prstGeom>
                <a:noFill/>
                <a:ln w="9525">
                  <a:noFill/>
                  <a:miter lim="800000"/>
                  <a:headEnd/>
                  <a:tailEnd/>
                </a:ln>
              </p:spPr>
              <p:txBody>
                <a:bodyPr wrap="square" lIns="18652" tIns="0" rIns="18652"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59">
                    <a:defRPr/>
                  </a:pPr>
                  <a:r>
                    <a:rPr lang="en-US" sz="1224" dirty="0">
                      <a:solidFill>
                        <a:schemeClr val="tx2">
                          <a:lumMod val="50000"/>
                        </a:schemeClr>
                      </a:solidFill>
                      <a:latin typeface="Segoe UI Light"/>
                    </a:rPr>
                    <a:t>A ports</a:t>
                  </a:r>
                </a:p>
              </p:txBody>
            </p:sp>
            <p:cxnSp>
              <p:nvCxnSpPr>
                <p:cNvPr id="264" name="Straight Connector 263"/>
                <p:cNvCxnSpPr/>
                <p:nvPr/>
              </p:nvCxnSpPr>
              <p:spPr>
                <a:xfrm flipV="1">
                  <a:off x="7442603" y="5775533"/>
                  <a:ext cx="0" cy="201168"/>
                </a:xfrm>
                <a:prstGeom prst="line">
                  <a:avLst/>
                </a:prstGeom>
                <a:noFill/>
                <a:ln w="50800" algn="ctr">
                  <a:solidFill>
                    <a:srgbClr val="65BC46"/>
                  </a:solidFill>
                  <a:round/>
                  <a:headEnd/>
                  <a:tailEnd/>
                </a:ln>
              </p:spPr>
            </p:cxnSp>
            <p:cxnSp>
              <p:nvCxnSpPr>
                <p:cNvPr id="265" name="Straight Connector 264"/>
                <p:cNvCxnSpPr/>
                <p:nvPr/>
              </p:nvCxnSpPr>
              <p:spPr>
                <a:xfrm flipV="1">
                  <a:off x="7691556" y="5775533"/>
                  <a:ext cx="0" cy="201168"/>
                </a:xfrm>
                <a:prstGeom prst="line">
                  <a:avLst/>
                </a:prstGeom>
                <a:noFill/>
                <a:ln w="50800" algn="ctr">
                  <a:solidFill>
                    <a:srgbClr val="65BC46"/>
                  </a:solidFill>
                  <a:round/>
                  <a:headEnd/>
                  <a:tailEnd/>
                </a:ln>
              </p:spPr>
            </p:cxnSp>
            <p:cxnSp>
              <p:nvCxnSpPr>
                <p:cNvPr id="266" name="Straight Connector 265"/>
                <p:cNvCxnSpPr>
                  <a:stCxn id="273" idx="3"/>
                </p:cNvCxnSpPr>
                <p:nvPr/>
              </p:nvCxnSpPr>
              <p:spPr>
                <a:xfrm>
                  <a:off x="8190515" y="6246481"/>
                  <a:ext cx="2119" cy="201168"/>
                </a:xfrm>
                <a:prstGeom prst="line">
                  <a:avLst/>
                </a:prstGeom>
                <a:noFill/>
                <a:ln w="50800" algn="ctr">
                  <a:solidFill>
                    <a:srgbClr val="65BC46"/>
                  </a:solidFill>
                  <a:round/>
                  <a:headEnd/>
                  <a:tailEnd/>
                </a:ln>
              </p:spPr>
            </p:cxnSp>
            <p:cxnSp>
              <p:nvCxnSpPr>
                <p:cNvPr id="267" name="Straight Connector 266"/>
                <p:cNvCxnSpPr>
                  <a:stCxn id="275" idx="3"/>
                </p:cNvCxnSpPr>
                <p:nvPr/>
              </p:nvCxnSpPr>
              <p:spPr>
                <a:xfrm flipH="1">
                  <a:off x="7698062" y="6246481"/>
                  <a:ext cx="1" cy="201168"/>
                </a:xfrm>
                <a:prstGeom prst="line">
                  <a:avLst/>
                </a:prstGeom>
                <a:noFill/>
                <a:ln w="50800" algn="ctr">
                  <a:solidFill>
                    <a:srgbClr val="65BC46"/>
                  </a:solidFill>
                  <a:round/>
                  <a:headEnd/>
                  <a:tailEnd/>
                </a:ln>
              </p:spPr>
            </p:cxnSp>
            <p:cxnSp>
              <p:nvCxnSpPr>
                <p:cNvPr id="268" name="SAS to JBOD disks A"/>
                <p:cNvCxnSpPr>
                  <a:cxnSpLocks noChangeShapeType="1"/>
                  <a:stCxn id="280" idx="3"/>
                  <a:endCxn id="273" idx="1"/>
                </p:cNvCxnSpPr>
                <p:nvPr/>
              </p:nvCxnSpPr>
              <p:spPr bwMode="auto">
                <a:xfrm flipV="1">
                  <a:off x="6813945" y="5976606"/>
                  <a:ext cx="1376570" cy="109728"/>
                </a:xfrm>
                <a:prstGeom prst="bentConnector4">
                  <a:avLst>
                    <a:gd name="adj1" fmla="val 24109"/>
                    <a:gd name="adj2" fmla="val 266520"/>
                  </a:avLst>
                </a:prstGeom>
                <a:noFill/>
                <a:ln w="50800" algn="ctr">
                  <a:solidFill>
                    <a:srgbClr val="65BC46"/>
                  </a:solidFill>
                  <a:round/>
                  <a:headEnd/>
                  <a:tailEnd/>
                </a:ln>
              </p:spPr>
            </p:cxnSp>
            <p:cxnSp>
              <p:nvCxnSpPr>
                <p:cNvPr id="269" name="SAS to JBOD disks B"/>
                <p:cNvCxnSpPr>
                  <a:cxnSpLocks noChangeShapeType="1"/>
                </p:cNvCxnSpPr>
                <p:nvPr/>
              </p:nvCxnSpPr>
              <p:spPr bwMode="auto">
                <a:xfrm flipH="1">
                  <a:off x="7442603" y="6129006"/>
                  <a:ext cx="1376570" cy="109728"/>
                </a:xfrm>
                <a:prstGeom prst="bentConnector4">
                  <a:avLst>
                    <a:gd name="adj1" fmla="val 24109"/>
                    <a:gd name="adj2" fmla="val 266520"/>
                  </a:avLst>
                </a:prstGeom>
                <a:noFill/>
                <a:ln w="50800" algn="ctr">
                  <a:solidFill>
                    <a:srgbClr val="65BC46"/>
                  </a:solidFill>
                  <a:round/>
                  <a:headEnd/>
                  <a:tailEnd/>
                </a:ln>
              </p:spPr>
            </p:cxnSp>
            <p:grpSp>
              <p:nvGrpSpPr>
                <p:cNvPr id="270" name="Group: Expander A"/>
                <p:cNvGrpSpPr/>
                <p:nvPr/>
              </p:nvGrpSpPr>
              <p:grpSpPr>
                <a:xfrm>
                  <a:off x="5716665" y="5884841"/>
                  <a:ext cx="1097280" cy="457977"/>
                  <a:chOff x="2963130" y="3772914"/>
                  <a:chExt cx="1371600" cy="457977"/>
                </a:xfrm>
              </p:grpSpPr>
              <p:sp>
                <p:nvSpPr>
                  <p:cNvPr id="280" name="SAS anchor A2"/>
                  <p:cNvSpPr/>
                  <p:nvPr/>
                </p:nvSpPr>
                <p:spPr bwMode="auto">
                  <a:xfrm>
                    <a:off x="4106130" y="3773691"/>
                    <a:ext cx="228600" cy="457200"/>
                  </a:xfrm>
                  <a:prstGeom prst="rect">
                    <a:avLst/>
                  </a:prstGeom>
                  <a:solidFill>
                    <a:srgbClr val="65BC46"/>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81" name="SAS anchor A1"/>
                  <p:cNvSpPr/>
                  <p:nvPr/>
                </p:nvSpPr>
                <p:spPr bwMode="auto">
                  <a:xfrm>
                    <a:off x="2963130" y="3773691"/>
                    <a:ext cx="457200" cy="457200"/>
                  </a:xfrm>
                  <a:prstGeom prst="rect">
                    <a:avLst/>
                  </a:prstGeom>
                  <a:solidFill>
                    <a:srgbClr val="65BC46"/>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82" name="Box: SAS Expander A"/>
                  <p:cNvSpPr txBox="1">
                    <a:spLocks noChangeArrowheads="1"/>
                  </p:cNvSpPr>
                  <p:nvPr/>
                </p:nvSpPr>
                <p:spPr bwMode="auto">
                  <a:xfrm>
                    <a:off x="2963130" y="3772914"/>
                    <a:ext cx="1371600" cy="457200"/>
                  </a:xfrm>
                  <a:prstGeom prst="rect">
                    <a:avLst/>
                  </a:prstGeom>
                  <a:gradFill rotWithShape="1">
                    <a:gsLst>
                      <a:gs pos="0">
                        <a:srgbClr val="65BC46">
                          <a:shade val="51000"/>
                          <a:satMod val="130000"/>
                        </a:srgbClr>
                      </a:gs>
                      <a:gs pos="80000">
                        <a:srgbClr val="65BC46">
                          <a:shade val="93000"/>
                          <a:satMod val="130000"/>
                        </a:srgbClr>
                      </a:gs>
                      <a:gs pos="100000">
                        <a:srgbClr val="65BC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65BC46">
                        <a:shade val="25000"/>
                        <a:satMod val="150000"/>
                      </a:srgbClr>
                    </a:contourClr>
                  </a:sp3d>
                </p:spPr>
                <p:txBody>
                  <a:bodyPr lIns="46630" rIns="4663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59">
                      <a:defRPr/>
                    </a:pPr>
                    <a:r>
                      <a:rPr lang="en-US" sz="1428" b="1" dirty="0">
                        <a:solidFill>
                          <a:schemeClr val="bg1"/>
                        </a:solidFill>
                        <a:latin typeface="Segoe UI Light"/>
                      </a:rPr>
                      <a:t>SAS Expander</a:t>
                    </a:r>
                  </a:p>
                </p:txBody>
              </p:sp>
            </p:grpSp>
            <p:grpSp>
              <p:nvGrpSpPr>
                <p:cNvPr id="271" name="Group: Expander B"/>
                <p:cNvGrpSpPr/>
                <p:nvPr/>
              </p:nvGrpSpPr>
              <p:grpSpPr>
                <a:xfrm flipH="1">
                  <a:off x="8825625" y="5884841"/>
                  <a:ext cx="1097280" cy="457977"/>
                  <a:chOff x="2963130" y="3772914"/>
                  <a:chExt cx="1371600" cy="457977"/>
                </a:xfrm>
              </p:grpSpPr>
              <p:sp>
                <p:nvSpPr>
                  <p:cNvPr id="277" name="SAS anchor A2"/>
                  <p:cNvSpPr/>
                  <p:nvPr/>
                </p:nvSpPr>
                <p:spPr bwMode="auto">
                  <a:xfrm>
                    <a:off x="4106130" y="3773691"/>
                    <a:ext cx="228600" cy="457200"/>
                  </a:xfrm>
                  <a:prstGeom prst="rect">
                    <a:avLst/>
                  </a:prstGeom>
                  <a:solidFill>
                    <a:srgbClr val="65BC46"/>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78" name="SAS anchor A1"/>
                  <p:cNvSpPr/>
                  <p:nvPr/>
                </p:nvSpPr>
                <p:spPr bwMode="auto">
                  <a:xfrm>
                    <a:off x="2963130" y="3773691"/>
                    <a:ext cx="457200" cy="457200"/>
                  </a:xfrm>
                  <a:prstGeom prst="rect">
                    <a:avLst/>
                  </a:prstGeom>
                  <a:solidFill>
                    <a:srgbClr val="65BC46"/>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79" name="Box: SAS Expander A"/>
                  <p:cNvSpPr txBox="1">
                    <a:spLocks noChangeArrowheads="1"/>
                  </p:cNvSpPr>
                  <p:nvPr/>
                </p:nvSpPr>
                <p:spPr bwMode="auto">
                  <a:xfrm>
                    <a:off x="2963130" y="3772914"/>
                    <a:ext cx="1371600" cy="457200"/>
                  </a:xfrm>
                  <a:prstGeom prst="rect">
                    <a:avLst/>
                  </a:prstGeom>
                  <a:gradFill rotWithShape="1">
                    <a:gsLst>
                      <a:gs pos="0">
                        <a:srgbClr val="65BC46">
                          <a:shade val="51000"/>
                          <a:satMod val="130000"/>
                        </a:srgbClr>
                      </a:gs>
                      <a:gs pos="80000">
                        <a:srgbClr val="65BC46">
                          <a:shade val="93000"/>
                          <a:satMod val="130000"/>
                        </a:srgbClr>
                      </a:gs>
                      <a:gs pos="100000">
                        <a:srgbClr val="65BC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65BC46">
                        <a:shade val="25000"/>
                        <a:satMod val="150000"/>
                      </a:srgbClr>
                    </a:contourClr>
                  </a:sp3d>
                </p:spPr>
                <p:txBody>
                  <a:bodyPr lIns="46630" rIns="4663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59">
                      <a:defRPr/>
                    </a:pPr>
                    <a:r>
                      <a:rPr lang="en-US" sz="1428" b="1" dirty="0">
                        <a:solidFill>
                          <a:schemeClr val="bg1"/>
                        </a:solidFill>
                        <a:latin typeface="Segoe UI Light"/>
                      </a:rPr>
                      <a:t>SAS Expander</a:t>
                    </a:r>
                  </a:p>
                </p:txBody>
              </p:sp>
            </p:grpSp>
            <p:grpSp>
              <p:nvGrpSpPr>
                <p:cNvPr id="272" name="JBOD disks"/>
                <p:cNvGrpSpPr/>
                <p:nvPr/>
              </p:nvGrpSpPr>
              <p:grpSpPr>
                <a:xfrm>
                  <a:off x="7339158" y="5976606"/>
                  <a:ext cx="961254" cy="275224"/>
                  <a:chOff x="7254544" y="4014198"/>
                  <a:chExt cx="961254" cy="275224"/>
                </a:xfrm>
              </p:grpSpPr>
              <p:sp>
                <p:nvSpPr>
                  <p:cNvPr id="273" name="JBOD disk 23"/>
                  <p:cNvSpPr>
                    <a:spLocks noChangeArrowheads="1"/>
                  </p:cNvSpPr>
                  <p:nvPr/>
                </p:nvSpPr>
                <p:spPr bwMode="auto">
                  <a:xfrm>
                    <a:off x="7996003" y="4014198"/>
                    <a:ext cx="219795" cy="269875"/>
                  </a:xfrm>
                  <a:prstGeom prst="flowChartMagneticDisk">
                    <a:avLst/>
                  </a:prstGeom>
                  <a:gradFill rotWithShape="1">
                    <a:gsLst>
                      <a:gs pos="0">
                        <a:srgbClr val="232323">
                          <a:shade val="51000"/>
                          <a:satMod val="130000"/>
                        </a:srgbClr>
                      </a:gs>
                      <a:gs pos="80000">
                        <a:srgbClr val="232323">
                          <a:shade val="93000"/>
                          <a:satMod val="130000"/>
                        </a:srgbClr>
                      </a:gs>
                      <a:gs pos="100000">
                        <a:srgbClr val="232323">
                          <a:shade val="94000"/>
                          <a:satMod val="135000"/>
                        </a:srgbClr>
                      </a:gs>
                    </a:gsLst>
                    <a:lin ang="16200000" scaled="0"/>
                  </a:gradFill>
                  <a:ln>
                    <a:solidFill>
                      <a:srgbClr val="FFFFFF"/>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232323">
                        <a:shade val="25000"/>
                        <a:satMod val="150000"/>
                      </a:srgbClr>
                    </a:contourClr>
                  </a:sp3d>
                </p:spPr>
                <p:txBody>
                  <a:bodyPr wrap="none"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224" kern="0" dirty="0">
                        <a:solidFill>
                          <a:schemeClr val="tx2">
                            <a:lumMod val="50000"/>
                          </a:schemeClr>
                        </a:solidFill>
                        <a:latin typeface="Segoe UI Light"/>
                      </a:rPr>
                      <a:t>23</a:t>
                    </a:r>
                  </a:p>
                </p:txBody>
              </p:sp>
              <p:sp>
                <p:nvSpPr>
                  <p:cNvPr id="274" name="JBOD disks ..."/>
                  <p:cNvSpPr txBox="1">
                    <a:spLocks noChangeArrowheads="1"/>
                  </p:cNvSpPr>
                  <p:nvPr/>
                </p:nvSpPr>
                <p:spPr bwMode="auto">
                  <a:xfrm>
                    <a:off x="7754112" y="4105656"/>
                    <a:ext cx="251830" cy="183766"/>
                  </a:xfrm>
                  <a:prstGeom prst="rect">
                    <a:avLst/>
                  </a:prstGeom>
                  <a:noFill/>
                  <a:ln w="9525">
                    <a:noFill/>
                    <a:miter lim="800000"/>
                    <a:headEnd/>
                    <a:tailEnd/>
                  </a:ln>
                </p:spPr>
                <p:txBody>
                  <a:bodyPr wrap="square" lIns="18652" tIns="0" rIns="18652" bIns="0" anchor="b">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defRPr/>
                    </a:pPr>
                    <a:r>
                      <a:rPr lang="en-US" sz="2040" kern="0" dirty="0">
                        <a:solidFill>
                          <a:schemeClr val="tx2">
                            <a:lumMod val="50000"/>
                          </a:schemeClr>
                        </a:solidFill>
                        <a:latin typeface="Segoe UI Light"/>
                      </a:rPr>
                      <a:t>…</a:t>
                    </a:r>
                  </a:p>
                </p:txBody>
              </p:sp>
              <p:sp>
                <p:nvSpPr>
                  <p:cNvPr id="275" name="JBOD disk 1"/>
                  <p:cNvSpPr>
                    <a:spLocks noChangeArrowheads="1"/>
                  </p:cNvSpPr>
                  <p:nvPr/>
                </p:nvSpPr>
                <p:spPr bwMode="auto">
                  <a:xfrm>
                    <a:off x="7503551" y="4014198"/>
                    <a:ext cx="219795" cy="269875"/>
                  </a:xfrm>
                  <a:prstGeom prst="flowChartMagneticDisk">
                    <a:avLst/>
                  </a:prstGeom>
                  <a:gradFill rotWithShape="1">
                    <a:gsLst>
                      <a:gs pos="0">
                        <a:srgbClr val="232323">
                          <a:shade val="51000"/>
                          <a:satMod val="130000"/>
                        </a:srgbClr>
                      </a:gs>
                      <a:gs pos="80000">
                        <a:srgbClr val="232323">
                          <a:shade val="93000"/>
                          <a:satMod val="130000"/>
                        </a:srgbClr>
                      </a:gs>
                      <a:gs pos="100000">
                        <a:srgbClr val="232323">
                          <a:shade val="94000"/>
                          <a:satMod val="135000"/>
                        </a:srgbClr>
                      </a:gs>
                    </a:gsLst>
                    <a:lin ang="16200000" scaled="0"/>
                  </a:gradFill>
                  <a:ln>
                    <a:solidFill>
                      <a:srgbClr val="FFFFFF"/>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232323">
                        <a:shade val="25000"/>
                        <a:satMod val="150000"/>
                      </a:srgbClr>
                    </a:contourClr>
                  </a:sp3d>
                </p:spPr>
                <p:txBody>
                  <a:bodyPr wrap="none"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224" kern="0" dirty="0">
                        <a:solidFill>
                          <a:schemeClr val="tx2">
                            <a:lumMod val="50000"/>
                          </a:schemeClr>
                        </a:solidFill>
                        <a:latin typeface="Segoe UI Light"/>
                      </a:rPr>
                      <a:t>1</a:t>
                    </a:r>
                  </a:p>
                </p:txBody>
              </p:sp>
              <p:sp>
                <p:nvSpPr>
                  <p:cNvPr id="276" name="JBOD disk 0"/>
                  <p:cNvSpPr>
                    <a:spLocks noChangeArrowheads="1"/>
                  </p:cNvSpPr>
                  <p:nvPr/>
                </p:nvSpPr>
                <p:spPr bwMode="auto">
                  <a:xfrm>
                    <a:off x="7254544" y="4014893"/>
                    <a:ext cx="219795" cy="274320"/>
                  </a:xfrm>
                  <a:prstGeom prst="flowChartMagneticDisk">
                    <a:avLst/>
                  </a:prstGeom>
                  <a:gradFill rotWithShape="1">
                    <a:gsLst>
                      <a:gs pos="0">
                        <a:srgbClr val="232323">
                          <a:shade val="51000"/>
                          <a:satMod val="130000"/>
                        </a:srgbClr>
                      </a:gs>
                      <a:gs pos="80000">
                        <a:srgbClr val="232323">
                          <a:shade val="93000"/>
                          <a:satMod val="130000"/>
                        </a:srgbClr>
                      </a:gs>
                      <a:gs pos="100000">
                        <a:srgbClr val="232323">
                          <a:shade val="94000"/>
                          <a:satMod val="135000"/>
                        </a:srgbClr>
                      </a:gs>
                    </a:gsLst>
                    <a:lin ang="16200000" scaled="0"/>
                  </a:gradFill>
                  <a:ln>
                    <a:solidFill>
                      <a:srgbClr val="FFFFFF"/>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232323">
                        <a:shade val="25000"/>
                        <a:satMod val="150000"/>
                      </a:srgbClr>
                    </a:contourClr>
                  </a:sp3d>
                </p:spPr>
                <p:txBody>
                  <a:bodyPr wrap="none"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224" kern="0" dirty="0">
                        <a:solidFill>
                          <a:schemeClr val="tx2">
                            <a:lumMod val="50000"/>
                          </a:schemeClr>
                        </a:solidFill>
                        <a:latin typeface="Segoe UI Light"/>
                      </a:rPr>
                      <a:t>0</a:t>
                    </a:r>
                  </a:p>
                </p:txBody>
              </p:sp>
            </p:grpSp>
          </p:grpSp>
          <p:sp>
            <p:nvSpPr>
              <p:cNvPr id="231" name="Box: Network B"/>
              <p:cNvSpPr txBox="1">
                <a:spLocks noChangeArrowheads="1"/>
              </p:cNvSpPr>
              <p:nvPr/>
            </p:nvSpPr>
            <p:spPr bwMode="auto">
              <a:xfrm flipH="1">
                <a:off x="9601200" y="1508760"/>
                <a:ext cx="731520" cy="228600"/>
              </a:xfrm>
              <a:prstGeom prst="rect">
                <a:avLst/>
              </a:prstGeom>
              <a:solidFill>
                <a:srgbClr val="F77F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6630" tIns="0" rIns="46630" bIns="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59">
                  <a:defRPr/>
                </a:pPr>
                <a:r>
                  <a:rPr lang="en-US" sz="1224" dirty="0">
                    <a:solidFill>
                      <a:schemeClr val="bg1"/>
                    </a:solidFill>
                    <a:latin typeface="Arial" pitchFamily="34" charset="0"/>
                    <a:cs typeface="Arial" pitchFamily="34" charset="0"/>
                  </a:rPr>
                  <a:t>Network</a:t>
                </a:r>
              </a:p>
            </p:txBody>
          </p:sp>
          <p:sp>
            <p:nvSpPr>
              <p:cNvPr id="232" name="Box: Network A"/>
              <p:cNvSpPr txBox="1">
                <a:spLocks noChangeArrowheads="1"/>
              </p:cNvSpPr>
              <p:nvPr/>
            </p:nvSpPr>
            <p:spPr bwMode="auto">
              <a:xfrm>
                <a:off x="5212080" y="1508760"/>
                <a:ext cx="731520" cy="228600"/>
              </a:xfrm>
              <a:prstGeom prst="rect">
                <a:avLst/>
              </a:prstGeom>
              <a:solidFill>
                <a:srgbClr val="F77F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6630" tIns="0" rIns="46630" bIns="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97">
                  <a:defRPr/>
                </a:pPr>
                <a:r>
                  <a:rPr lang="en-US" sz="1122" kern="0" dirty="0">
                    <a:solidFill>
                      <a:schemeClr val="bg1"/>
                    </a:solidFill>
                    <a:latin typeface="Arial"/>
                    <a:cs typeface="Arial"/>
                  </a:rPr>
                  <a:t>Network</a:t>
                </a:r>
              </a:p>
            </p:txBody>
          </p:sp>
          <p:grpSp>
            <p:nvGrpSpPr>
              <p:cNvPr id="233" name="Internal disks"/>
              <p:cNvGrpSpPr/>
              <p:nvPr/>
            </p:nvGrpSpPr>
            <p:grpSpPr>
              <a:xfrm>
                <a:off x="7291773" y="4206565"/>
                <a:ext cx="961254" cy="275224"/>
                <a:chOff x="7254544" y="4014198"/>
                <a:chExt cx="961254" cy="275224"/>
              </a:xfrm>
            </p:grpSpPr>
            <p:sp>
              <p:nvSpPr>
                <p:cNvPr id="258" name="Internal disk 23"/>
                <p:cNvSpPr>
                  <a:spLocks noChangeArrowheads="1"/>
                </p:cNvSpPr>
                <p:nvPr/>
              </p:nvSpPr>
              <p:spPr bwMode="auto">
                <a:xfrm>
                  <a:off x="7996003" y="4014198"/>
                  <a:ext cx="219795" cy="269875"/>
                </a:xfrm>
                <a:prstGeom prst="flowChartMagneticDisk">
                  <a:avLst/>
                </a:prstGeom>
                <a:gradFill rotWithShape="1">
                  <a:gsLst>
                    <a:gs pos="0">
                      <a:srgbClr val="232323">
                        <a:shade val="51000"/>
                        <a:satMod val="130000"/>
                      </a:srgbClr>
                    </a:gs>
                    <a:gs pos="80000">
                      <a:srgbClr val="232323">
                        <a:shade val="93000"/>
                        <a:satMod val="130000"/>
                      </a:srgbClr>
                    </a:gs>
                    <a:gs pos="100000">
                      <a:srgbClr val="232323">
                        <a:shade val="94000"/>
                        <a:satMod val="135000"/>
                      </a:srgbClr>
                    </a:gs>
                  </a:gsLst>
                  <a:lin ang="16200000" scaled="0"/>
                </a:gradFill>
                <a:ln>
                  <a:solidFill>
                    <a:srgbClr val="FFFFFF"/>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232323">
                      <a:shade val="25000"/>
                      <a:satMod val="150000"/>
                    </a:srgbClr>
                  </a:contourClr>
                </a:sp3d>
              </p:spPr>
              <p:txBody>
                <a:bodyPr wrap="none"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224" kern="0" dirty="0">
                      <a:solidFill>
                        <a:schemeClr val="tx2">
                          <a:lumMod val="50000"/>
                        </a:schemeClr>
                      </a:solidFill>
                      <a:latin typeface="Segoe UI Light"/>
                    </a:rPr>
                    <a:t>23</a:t>
                  </a:r>
                </a:p>
              </p:txBody>
            </p:sp>
            <p:sp>
              <p:nvSpPr>
                <p:cNvPr id="259" name="Internal disks ..."/>
                <p:cNvSpPr txBox="1">
                  <a:spLocks noChangeArrowheads="1"/>
                </p:cNvSpPr>
                <p:nvPr/>
              </p:nvSpPr>
              <p:spPr bwMode="auto">
                <a:xfrm>
                  <a:off x="7754112" y="4105656"/>
                  <a:ext cx="251830" cy="183766"/>
                </a:xfrm>
                <a:prstGeom prst="rect">
                  <a:avLst/>
                </a:prstGeom>
                <a:noFill/>
                <a:ln w="9525">
                  <a:noFill/>
                  <a:miter lim="800000"/>
                  <a:headEnd/>
                  <a:tailEnd/>
                </a:ln>
              </p:spPr>
              <p:txBody>
                <a:bodyPr wrap="square" lIns="18652" tIns="0" rIns="18652" bIns="0" anchor="b">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defRPr/>
                  </a:pPr>
                  <a:r>
                    <a:rPr lang="en-US" sz="2040" kern="0" dirty="0">
                      <a:solidFill>
                        <a:schemeClr val="tx2">
                          <a:lumMod val="50000"/>
                        </a:schemeClr>
                      </a:solidFill>
                      <a:latin typeface="Segoe UI Light"/>
                    </a:rPr>
                    <a:t>…</a:t>
                  </a:r>
                </a:p>
              </p:txBody>
            </p:sp>
            <p:sp>
              <p:nvSpPr>
                <p:cNvPr id="260" name="Internal disk 1"/>
                <p:cNvSpPr>
                  <a:spLocks noChangeArrowheads="1"/>
                </p:cNvSpPr>
                <p:nvPr/>
              </p:nvSpPr>
              <p:spPr bwMode="auto">
                <a:xfrm>
                  <a:off x="7503551" y="4014198"/>
                  <a:ext cx="219795" cy="269875"/>
                </a:xfrm>
                <a:prstGeom prst="flowChartMagneticDisk">
                  <a:avLst/>
                </a:prstGeom>
                <a:gradFill rotWithShape="1">
                  <a:gsLst>
                    <a:gs pos="0">
                      <a:srgbClr val="232323">
                        <a:shade val="51000"/>
                        <a:satMod val="130000"/>
                      </a:srgbClr>
                    </a:gs>
                    <a:gs pos="80000">
                      <a:srgbClr val="232323">
                        <a:shade val="93000"/>
                        <a:satMod val="130000"/>
                      </a:srgbClr>
                    </a:gs>
                    <a:gs pos="100000">
                      <a:srgbClr val="232323">
                        <a:shade val="94000"/>
                        <a:satMod val="135000"/>
                      </a:srgbClr>
                    </a:gs>
                  </a:gsLst>
                  <a:lin ang="16200000" scaled="0"/>
                </a:gradFill>
                <a:ln>
                  <a:solidFill>
                    <a:srgbClr val="FFFFFF"/>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232323">
                      <a:shade val="25000"/>
                      <a:satMod val="150000"/>
                    </a:srgbClr>
                  </a:contourClr>
                </a:sp3d>
              </p:spPr>
              <p:txBody>
                <a:bodyPr wrap="none"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224" kern="0" dirty="0">
                      <a:solidFill>
                        <a:schemeClr val="tx2">
                          <a:lumMod val="50000"/>
                        </a:schemeClr>
                      </a:solidFill>
                      <a:latin typeface="Segoe UI Light"/>
                    </a:rPr>
                    <a:t>1</a:t>
                  </a:r>
                </a:p>
              </p:txBody>
            </p:sp>
            <p:sp>
              <p:nvSpPr>
                <p:cNvPr id="261" name="Internal disk 0"/>
                <p:cNvSpPr>
                  <a:spLocks noChangeArrowheads="1"/>
                </p:cNvSpPr>
                <p:nvPr/>
              </p:nvSpPr>
              <p:spPr bwMode="auto">
                <a:xfrm>
                  <a:off x="7254544" y="4014893"/>
                  <a:ext cx="219795" cy="274320"/>
                </a:xfrm>
                <a:prstGeom prst="flowChartMagneticDisk">
                  <a:avLst/>
                </a:prstGeom>
                <a:gradFill rotWithShape="1">
                  <a:gsLst>
                    <a:gs pos="0">
                      <a:srgbClr val="232323">
                        <a:shade val="51000"/>
                        <a:satMod val="130000"/>
                      </a:srgbClr>
                    </a:gs>
                    <a:gs pos="80000">
                      <a:srgbClr val="232323">
                        <a:shade val="93000"/>
                        <a:satMod val="130000"/>
                      </a:srgbClr>
                    </a:gs>
                    <a:gs pos="100000">
                      <a:srgbClr val="232323">
                        <a:shade val="94000"/>
                        <a:satMod val="135000"/>
                      </a:srgbClr>
                    </a:gs>
                  </a:gsLst>
                  <a:lin ang="16200000" scaled="0"/>
                </a:gradFill>
                <a:ln>
                  <a:solidFill>
                    <a:srgbClr val="FFFFFF"/>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232323">
                      <a:shade val="25000"/>
                      <a:satMod val="150000"/>
                    </a:srgbClr>
                  </a:contourClr>
                </a:sp3d>
              </p:spPr>
              <p:txBody>
                <a:bodyPr wrap="none"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224" kern="0" dirty="0">
                      <a:solidFill>
                        <a:schemeClr val="tx2">
                          <a:lumMod val="50000"/>
                        </a:schemeClr>
                      </a:solidFill>
                      <a:latin typeface="Segoe UI Light"/>
                    </a:rPr>
                    <a:t>0</a:t>
                  </a:r>
                </a:p>
              </p:txBody>
            </p:sp>
          </p:grpSp>
          <p:grpSp>
            <p:nvGrpSpPr>
              <p:cNvPr id="234" name="Group: Expander B"/>
              <p:cNvGrpSpPr/>
              <p:nvPr/>
            </p:nvGrpSpPr>
            <p:grpSpPr>
              <a:xfrm flipH="1">
                <a:off x="8778240" y="4114800"/>
                <a:ext cx="1097280" cy="457977"/>
                <a:chOff x="2963130" y="3772914"/>
                <a:chExt cx="1371600" cy="457977"/>
              </a:xfrm>
            </p:grpSpPr>
            <p:sp>
              <p:nvSpPr>
                <p:cNvPr id="255" name="SAS anchor A2"/>
                <p:cNvSpPr/>
                <p:nvPr/>
              </p:nvSpPr>
              <p:spPr bwMode="auto">
                <a:xfrm>
                  <a:off x="4106130" y="3773691"/>
                  <a:ext cx="228600" cy="457200"/>
                </a:xfrm>
                <a:prstGeom prst="rect">
                  <a:avLst/>
                </a:prstGeom>
                <a:solidFill>
                  <a:srgbClr val="65BC46"/>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56" name="SAS anchor A1"/>
                <p:cNvSpPr/>
                <p:nvPr/>
              </p:nvSpPr>
              <p:spPr bwMode="auto">
                <a:xfrm>
                  <a:off x="2963130" y="3773691"/>
                  <a:ext cx="457200" cy="457200"/>
                </a:xfrm>
                <a:prstGeom prst="rect">
                  <a:avLst/>
                </a:prstGeom>
                <a:solidFill>
                  <a:srgbClr val="65BC46"/>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57" name="Box: SAS Expander A"/>
                <p:cNvSpPr txBox="1">
                  <a:spLocks noChangeArrowheads="1"/>
                </p:cNvSpPr>
                <p:nvPr/>
              </p:nvSpPr>
              <p:spPr bwMode="auto">
                <a:xfrm>
                  <a:off x="2963130" y="3772914"/>
                  <a:ext cx="1371600" cy="457200"/>
                </a:xfrm>
                <a:prstGeom prst="rect">
                  <a:avLst/>
                </a:prstGeom>
                <a:gradFill rotWithShape="1">
                  <a:gsLst>
                    <a:gs pos="0">
                      <a:srgbClr val="65BC46">
                        <a:shade val="51000"/>
                        <a:satMod val="130000"/>
                      </a:srgbClr>
                    </a:gs>
                    <a:gs pos="80000">
                      <a:srgbClr val="65BC46">
                        <a:shade val="93000"/>
                        <a:satMod val="130000"/>
                      </a:srgbClr>
                    </a:gs>
                    <a:gs pos="100000">
                      <a:srgbClr val="65BC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65BC46">
                      <a:shade val="25000"/>
                      <a:satMod val="150000"/>
                    </a:srgbClr>
                  </a:contourClr>
                </a:sp3d>
              </p:spPr>
              <p:txBody>
                <a:bodyPr lIns="46630" rIns="4663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59">
                    <a:defRPr/>
                  </a:pPr>
                  <a:r>
                    <a:rPr lang="en-US" sz="1428" b="1" dirty="0">
                      <a:solidFill>
                        <a:schemeClr val="bg1"/>
                      </a:solidFill>
                      <a:latin typeface="Segoe UI Light"/>
                    </a:rPr>
                    <a:t>SAS Expander</a:t>
                  </a:r>
                </a:p>
              </p:txBody>
            </p:sp>
          </p:grpSp>
          <p:grpSp>
            <p:nvGrpSpPr>
              <p:cNvPr id="235" name="Group: Controller B"/>
              <p:cNvGrpSpPr/>
              <p:nvPr/>
            </p:nvGrpSpPr>
            <p:grpSpPr>
              <a:xfrm flipH="1">
                <a:off x="9144000" y="3291840"/>
                <a:ext cx="1097280" cy="457200"/>
                <a:chOff x="5498750" y="3200400"/>
                <a:chExt cx="1371600" cy="457200"/>
              </a:xfrm>
            </p:grpSpPr>
            <p:sp>
              <p:nvSpPr>
                <p:cNvPr id="252" name="Controller anchor A2"/>
                <p:cNvSpPr/>
                <p:nvPr/>
              </p:nvSpPr>
              <p:spPr bwMode="auto">
                <a:xfrm>
                  <a:off x="6182573" y="3200400"/>
                  <a:ext cx="685800" cy="457200"/>
                </a:xfrm>
                <a:prstGeom prst="rect">
                  <a:avLst/>
                </a:prstGeom>
                <a:solidFill>
                  <a:srgbClr val="65BC46">
                    <a:lumMod val="60000"/>
                    <a:lumOff val="40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53" name="Controller anchor A1"/>
                <p:cNvSpPr/>
                <p:nvPr/>
              </p:nvSpPr>
              <p:spPr bwMode="auto">
                <a:xfrm>
                  <a:off x="5498750" y="3200400"/>
                  <a:ext cx="685800" cy="457200"/>
                </a:xfrm>
                <a:prstGeom prst="rect">
                  <a:avLst/>
                </a:prstGeom>
                <a:solidFill>
                  <a:srgbClr val="65BC46">
                    <a:lumMod val="60000"/>
                    <a:lumOff val="40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54" name="Box: Controller B"/>
                <p:cNvSpPr txBox="1">
                  <a:spLocks noChangeArrowheads="1"/>
                </p:cNvSpPr>
                <p:nvPr/>
              </p:nvSpPr>
              <p:spPr bwMode="auto">
                <a:xfrm>
                  <a:off x="5498750" y="3200400"/>
                  <a:ext cx="1371600" cy="457200"/>
                </a:xfrm>
                <a:prstGeom prst="rect">
                  <a:avLst/>
                </a:prstGeom>
                <a:gradFill rotWithShape="1">
                  <a:gsLst>
                    <a:gs pos="0">
                      <a:srgbClr val="457EC1">
                        <a:shade val="51000"/>
                        <a:satMod val="130000"/>
                      </a:srgbClr>
                    </a:gs>
                    <a:gs pos="80000">
                      <a:srgbClr val="457EC1">
                        <a:shade val="93000"/>
                        <a:satMod val="130000"/>
                      </a:srgbClr>
                    </a:gs>
                    <a:gs pos="100000">
                      <a:srgbClr val="457EC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457EC1">
                      <a:shade val="25000"/>
                      <a:satMod val="150000"/>
                    </a:srgbClr>
                  </a:contourClr>
                </a:sp3d>
              </p:spPr>
              <p:txBody>
                <a:bodyPr lIns="46630" tIns="0" rIns="46630" bIns="0" anchor="ctr" anchorCtr="0"/>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428" kern="0" dirty="0">
                      <a:solidFill>
                        <a:schemeClr val="bg1"/>
                      </a:solidFill>
                      <a:latin typeface="Arial"/>
                      <a:cs typeface="Arial"/>
                    </a:rPr>
                    <a:t>Storage Controller</a:t>
                  </a:r>
                </a:p>
              </p:txBody>
            </p:sp>
          </p:grpSp>
          <p:grpSp>
            <p:nvGrpSpPr>
              <p:cNvPr id="236" name="Group: CPU B"/>
              <p:cNvGrpSpPr/>
              <p:nvPr/>
            </p:nvGrpSpPr>
            <p:grpSpPr>
              <a:xfrm flipH="1">
                <a:off x="9144000" y="2286000"/>
                <a:ext cx="1097280" cy="457200"/>
                <a:chOff x="5556099" y="2320296"/>
                <a:chExt cx="1371600" cy="457200"/>
              </a:xfrm>
            </p:grpSpPr>
            <p:sp>
              <p:nvSpPr>
                <p:cNvPr id="249" name="CPU anchor A2"/>
                <p:cNvSpPr/>
                <p:nvPr/>
              </p:nvSpPr>
              <p:spPr bwMode="auto">
                <a:xfrm>
                  <a:off x="6241899" y="2320296"/>
                  <a:ext cx="685800" cy="457200"/>
                </a:xfrm>
                <a:prstGeom prst="rect">
                  <a:avLst/>
                </a:prstGeom>
                <a:solidFill>
                  <a:srgbClr val="EF4423"/>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50" name="CPU anchor A1"/>
                <p:cNvSpPr/>
                <p:nvPr/>
              </p:nvSpPr>
              <p:spPr bwMode="auto">
                <a:xfrm>
                  <a:off x="5556099" y="2320296"/>
                  <a:ext cx="685800" cy="457200"/>
                </a:xfrm>
                <a:prstGeom prst="rect">
                  <a:avLst/>
                </a:prstGeom>
                <a:solidFill>
                  <a:srgbClr val="EF4423"/>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51" name="Box: CPU B"/>
                <p:cNvSpPr txBox="1">
                  <a:spLocks noChangeArrowheads="1"/>
                </p:cNvSpPr>
                <p:nvPr/>
              </p:nvSpPr>
              <p:spPr bwMode="auto">
                <a:xfrm>
                  <a:off x="5556099" y="2320296"/>
                  <a:ext cx="1371600" cy="457200"/>
                </a:xfrm>
                <a:prstGeom prst="rect">
                  <a:avLst/>
                </a:prstGeom>
                <a:gradFill rotWithShape="1">
                  <a:gsLst>
                    <a:gs pos="0">
                      <a:srgbClr val="EF4423">
                        <a:shade val="51000"/>
                        <a:satMod val="130000"/>
                      </a:srgbClr>
                    </a:gs>
                    <a:gs pos="80000">
                      <a:srgbClr val="EF4423">
                        <a:shade val="93000"/>
                        <a:satMod val="130000"/>
                      </a:srgbClr>
                    </a:gs>
                    <a:gs pos="100000">
                      <a:srgbClr val="EF4423">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EF4423">
                      <a:shade val="25000"/>
                      <a:satMod val="150000"/>
                    </a:srgbClr>
                  </a:contourClr>
                </a:sp3d>
              </p:spPr>
              <p:txBody>
                <a:bodyPr lIns="46630" tIns="0" rIns="46630" bIns="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632" kern="0" dirty="0">
                      <a:solidFill>
                        <a:schemeClr val="bg1"/>
                      </a:solidFill>
                      <a:latin typeface="Arial"/>
                      <a:cs typeface="Arial"/>
                    </a:rPr>
                    <a:t>CPU</a:t>
                  </a:r>
                </a:p>
              </p:txBody>
            </p:sp>
          </p:grpSp>
          <p:grpSp>
            <p:nvGrpSpPr>
              <p:cNvPr id="237" name="Group: Expander A"/>
              <p:cNvGrpSpPr/>
              <p:nvPr/>
            </p:nvGrpSpPr>
            <p:grpSpPr>
              <a:xfrm>
                <a:off x="5669280" y="4114800"/>
                <a:ext cx="1097280" cy="457977"/>
                <a:chOff x="2963130" y="3772914"/>
                <a:chExt cx="1371600" cy="457977"/>
              </a:xfrm>
            </p:grpSpPr>
            <p:sp>
              <p:nvSpPr>
                <p:cNvPr id="246" name="SAS anchor A2"/>
                <p:cNvSpPr/>
                <p:nvPr/>
              </p:nvSpPr>
              <p:spPr bwMode="auto">
                <a:xfrm>
                  <a:off x="4106130" y="3773691"/>
                  <a:ext cx="228600" cy="457200"/>
                </a:xfrm>
                <a:prstGeom prst="rect">
                  <a:avLst/>
                </a:prstGeom>
                <a:solidFill>
                  <a:srgbClr val="65BC46"/>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47" name="SAS anchor A1"/>
                <p:cNvSpPr/>
                <p:nvPr/>
              </p:nvSpPr>
              <p:spPr bwMode="auto">
                <a:xfrm>
                  <a:off x="2963130" y="3773691"/>
                  <a:ext cx="457200" cy="457200"/>
                </a:xfrm>
                <a:prstGeom prst="rect">
                  <a:avLst/>
                </a:prstGeom>
                <a:solidFill>
                  <a:srgbClr val="65BC46"/>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48" name="Box: SAS Expander A"/>
                <p:cNvSpPr txBox="1">
                  <a:spLocks noChangeArrowheads="1"/>
                </p:cNvSpPr>
                <p:nvPr/>
              </p:nvSpPr>
              <p:spPr bwMode="auto">
                <a:xfrm>
                  <a:off x="2963130" y="3772914"/>
                  <a:ext cx="1371600" cy="457200"/>
                </a:xfrm>
                <a:prstGeom prst="rect">
                  <a:avLst/>
                </a:prstGeom>
                <a:gradFill rotWithShape="1">
                  <a:gsLst>
                    <a:gs pos="0">
                      <a:srgbClr val="65BC46">
                        <a:shade val="51000"/>
                        <a:satMod val="130000"/>
                      </a:srgbClr>
                    </a:gs>
                    <a:gs pos="80000">
                      <a:srgbClr val="65BC46">
                        <a:shade val="93000"/>
                        <a:satMod val="130000"/>
                      </a:srgbClr>
                    </a:gs>
                    <a:gs pos="100000">
                      <a:srgbClr val="65BC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65BC46">
                      <a:shade val="25000"/>
                      <a:satMod val="150000"/>
                    </a:srgbClr>
                  </a:contourClr>
                </a:sp3d>
              </p:spPr>
              <p:txBody>
                <a:bodyPr lIns="46630" rIns="4663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59">
                    <a:defRPr/>
                  </a:pPr>
                  <a:r>
                    <a:rPr lang="en-US" sz="1428" b="1" dirty="0">
                      <a:solidFill>
                        <a:schemeClr val="bg1"/>
                      </a:solidFill>
                      <a:latin typeface="Segoe UI Light"/>
                    </a:rPr>
                    <a:t>SAS Expander</a:t>
                  </a:r>
                </a:p>
              </p:txBody>
            </p:sp>
          </p:grpSp>
          <p:grpSp>
            <p:nvGrpSpPr>
              <p:cNvPr id="238" name="Group: Controller A"/>
              <p:cNvGrpSpPr/>
              <p:nvPr/>
            </p:nvGrpSpPr>
            <p:grpSpPr>
              <a:xfrm>
                <a:off x="5303520" y="3108960"/>
                <a:ext cx="1097280" cy="457200"/>
                <a:chOff x="5498750" y="3200400"/>
                <a:chExt cx="1371600" cy="457200"/>
              </a:xfrm>
            </p:grpSpPr>
            <p:sp>
              <p:nvSpPr>
                <p:cNvPr id="243" name="Controller anchor A2"/>
                <p:cNvSpPr/>
                <p:nvPr/>
              </p:nvSpPr>
              <p:spPr bwMode="auto">
                <a:xfrm>
                  <a:off x="6182573" y="3200400"/>
                  <a:ext cx="685800" cy="457200"/>
                </a:xfrm>
                <a:prstGeom prst="rect">
                  <a:avLst/>
                </a:prstGeom>
                <a:solidFill>
                  <a:srgbClr val="65BC46">
                    <a:lumMod val="60000"/>
                    <a:lumOff val="40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44" name="Controller anchor A1"/>
                <p:cNvSpPr/>
                <p:nvPr/>
              </p:nvSpPr>
              <p:spPr bwMode="auto">
                <a:xfrm>
                  <a:off x="5498750" y="3200400"/>
                  <a:ext cx="685800" cy="457200"/>
                </a:xfrm>
                <a:prstGeom prst="rect">
                  <a:avLst/>
                </a:prstGeom>
                <a:solidFill>
                  <a:srgbClr val="65BC46">
                    <a:lumMod val="60000"/>
                    <a:lumOff val="40000"/>
                  </a:srgbClr>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45" name="Box: Storage Controller A"/>
                <p:cNvSpPr txBox="1">
                  <a:spLocks noChangeArrowheads="1"/>
                </p:cNvSpPr>
                <p:nvPr/>
              </p:nvSpPr>
              <p:spPr bwMode="auto">
                <a:xfrm>
                  <a:off x="5498750" y="3200400"/>
                  <a:ext cx="1371600" cy="457200"/>
                </a:xfrm>
                <a:prstGeom prst="rect">
                  <a:avLst/>
                </a:prstGeom>
                <a:gradFill rotWithShape="1">
                  <a:gsLst>
                    <a:gs pos="0">
                      <a:srgbClr val="457EC1">
                        <a:shade val="51000"/>
                        <a:satMod val="130000"/>
                      </a:srgbClr>
                    </a:gs>
                    <a:gs pos="80000">
                      <a:srgbClr val="457EC1">
                        <a:shade val="93000"/>
                        <a:satMod val="130000"/>
                      </a:srgbClr>
                    </a:gs>
                    <a:gs pos="100000">
                      <a:srgbClr val="457EC1">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457EC1">
                      <a:shade val="25000"/>
                      <a:satMod val="150000"/>
                    </a:srgbClr>
                  </a:contourClr>
                </a:sp3d>
              </p:spPr>
              <p:txBody>
                <a:bodyPr lIns="46630" tIns="0" rIns="46630" bIns="0" anchor="ctr" anchorCtr="0"/>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428" kern="0" dirty="0">
                      <a:solidFill>
                        <a:schemeClr val="bg1"/>
                      </a:solidFill>
                      <a:latin typeface="Arial"/>
                      <a:cs typeface="Arial"/>
                    </a:rPr>
                    <a:t>Storage Controller</a:t>
                  </a:r>
                </a:p>
              </p:txBody>
            </p:sp>
          </p:grpSp>
          <p:grpSp>
            <p:nvGrpSpPr>
              <p:cNvPr id="239" name="Group: CPU A"/>
              <p:cNvGrpSpPr/>
              <p:nvPr/>
            </p:nvGrpSpPr>
            <p:grpSpPr>
              <a:xfrm>
                <a:off x="5303520" y="2286000"/>
                <a:ext cx="1097280" cy="457200"/>
                <a:chOff x="5556099" y="2320296"/>
                <a:chExt cx="1371600" cy="457200"/>
              </a:xfrm>
            </p:grpSpPr>
            <p:sp>
              <p:nvSpPr>
                <p:cNvPr id="240" name="CPU anchor A2"/>
                <p:cNvSpPr/>
                <p:nvPr/>
              </p:nvSpPr>
              <p:spPr bwMode="auto">
                <a:xfrm>
                  <a:off x="6241899" y="2320296"/>
                  <a:ext cx="685800" cy="457200"/>
                </a:xfrm>
                <a:prstGeom prst="rect">
                  <a:avLst/>
                </a:prstGeom>
                <a:solidFill>
                  <a:srgbClr val="EF4423"/>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41" name="CPU anchor A1"/>
                <p:cNvSpPr/>
                <p:nvPr/>
              </p:nvSpPr>
              <p:spPr bwMode="auto">
                <a:xfrm>
                  <a:off x="5556099" y="2320296"/>
                  <a:ext cx="685800" cy="457200"/>
                </a:xfrm>
                <a:prstGeom prst="rect">
                  <a:avLst/>
                </a:prstGeom>
                <a:solidFill>
                  <a:srgbClr val="EF4423"/>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defRPr/>
                  </a:pPr>
                  <a:endParaRPr lang="en-US" sz="2244" dirty="0">
                    <a:solidFill>
                      <a:schemeClr val="tx2">
                        <a:lumMod val="50000"/>
                      </a:schemeClr>
                    </a:solidFill>
                    <a:latin typeface="Segoe UI Light"/>
                  </a:endParaRPr>
                </a:p>
              </p:txBody>
            </p:sp>
            <p:sp>
              <p:nvSpPr>
                <p:cNvPr id="242" name="Box: CPU A"/>
                <p:cNvSpPr txBox="1">
                  <a:spLocks noChangeArrowheads="1"/>
                </p:cNvSpPr>
                <p:nvPr/>
              </p:nvSpPr>
              <p:spPr bwMode="auto">
                <a:xfrm>
                  <a:off x="5556099" y="2320296"/>
                  <a:ext cx="1371600" cy="457200"/>
                </a:xfrm>
                <a:prstGeom prst="rect">
                  <a:avLst/>
                </a:prstGeom>
                <a:gradFill rotWithShape="1">
                  <a:gsLst>
                    <a:gs pos="0">
                      <a:srgbClr val="EF4423">
                        <a:shade val="51000"/>
                        <a:satMod val="130000"/>
                      </a:srgbClr>
                    </a:gs>
                    <a:gs pos="80000">
                      <a:srgbClr val="EF4423">
                        <a:shade val="93000"/>
                        <a:satMod val="130000"/>
                      </a:srgbClr>
                    </a:gs>
                    <a:gs pos="100000">
                      <a:srgbClr val="EF4423">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EF4423">
                      <a:shade val="25000"/>
                      <a:satMod val="150000"/>
                    </a:srgbClr>
                  </a:contourClr>
                </a:sp3d>
              </p:spPr>
              <p:txBody>
                <a:bodyPr lIns="46630" tIns="0" rIns="46630" bIns="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597">
                    <a:defRPr/>
                  </a:pPr>
                  <a:r>
                    <a:rPr lang="en-US" sz="1632" kern="0" dirty="0">
                      <a:solidFill>
                        <a:schemeClr val="bg1"/>
                      </a:solidFill>
                      <a:latin typeface="Arial"/>
                      <a:cs typeface="Arial"/>
                    </a:rPr>
                    <a:t>CPU</a:t>
                  </a:r>
                </a:p>
              </p:txBody>
            </p:sp>
          </p:grpSp>
        </p:grpSp>
        <p:sp>
          <p:nvSpPr>
            <p:cNvPr id="106" name="Text: midplane SAS A"/>
            <p:cNvSpPr txBox="1">
              <a:spLocks noChangeArrowheads="1"/>
            </p:cNvSpPr>
            <p:nvPr/>
          </p:nvSpPr>
          <p:spPr bwMode="auto">
            <a:xfrm>
              <a:off x="8535918" y="2996707"/>
              <a:ext cx="1495476" cy="238240"/>
            </a:xfrm>
            <a:prstGeom prst="rect">
              <a:avLst/>
            </a:prstGeom>
            <a:noFill/>
            <a:ln w="9525">
              <a:noFill/>
              <a:miter lim="800000"/>
              <a:headEnd/>
              <a:tailEnd/>
            </a:ln>
          </p:spPr>
          <p:txBody>
            <a:bodyPr wrap="square" lIns="46630" rIns="4663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r>
                <a:rPr lang="en-US" sz="918" dirty="0">
                  <a:solidFill>
                    <a:schemeClr val="tx2">
                      <a:lumMod val="50000"/>
                    </a:schemeClr>
                  </a:solidFill>
                  <a:latin typeface="Segoe UI Light"/>
                </a:rPr>
                <a:t>x4 SAS (through </a:t>
              </a:r>
              <a:r>
                <a:rPr lang="en-US" sz="918" dirty="0" err="1">
                  <a:solidFill>
                    <a:schemeClr val="tx2">
                      <a:lumMod val="50000"/>
                    </a:schemeClr>
                  </a:solidFill>
                  <a:latin typeface="Segoe UI Light"/>
                </a:rPr>
                <a:t>midplane</a:t>
              </a:r>
              <a:r>
                <a:rPr lang="en-US" sz="918" dirty="0">
                  <a:solidFill>
                    <a:schemeClr val="tx2">
                      <a:lumMod val="50000"/>
                    </a:schemeClr>
                  </a:solidFill>
                  <a:latin typeface="Segoe UI Light"/>
                </a:rPr>
                <a:t>)</a:t>
              </a:r>
            </a:p>
          </p:txBody>
        </p:sp>
        <p:sp>
          <p:nvSpPr>
            <p:cNvPr id="107" name="Text: midplane SAS B"/>
            <p:cNvSpPr txBox="1">
              <a:spLocks noChangeArrowheads="1"/>
            </p:cNvSpPr>
            <p:nvPr/>
          </p:nvSpPr>
          <p:spPr bwMode="auto">
            <a:xfrm>
              <a:off x="8535918" y="3379074"/>
              <a:ext cx="1495476" cy="238240"/>
            </a:xfrm>
            <a:prstGeom prst="rect">
              <a:avLst/>
            </a:prstGeom>
            <a:noFill/>
            <a:ln w="9525">
              <a:noFill/>
              <a:miter lim="800000"/>
              <a:headEnd/>
              <a:tailEnd/>
            </a:ln>
          </p:spPr>
          <p:txBody>
            <a:bodyPr wrap="square" lIns="46630" rIns="4663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r>
                <a:rPr lang="en-US" sz="918" dirty="0">
                  <a:solidFill>
                    <a:schemeClr val="tx2">
                      <a:lumMod val="50000"/>
                    </a:schemeClr>
                  </a:solidFill>
                  <a:latin typeface="Segoe UI Light"/>
                </a:rPr>
                <a:t>x4 SAS (through </a:t>
              </a:r>
              <a:r>
                <a:rPr lang="en-US" sz="918" dirty="0" err="1">
                  <a:solidFill>
                    <a:schemeClr val="tx2">
                      <a:lumMod val="50000"/>
                    </a:schemeClr>
                  </a:solidFill>
                  <a:latin typeface="Segoe UI Light"/>
                </a:rPr>
                <a:t>midplane</a:t>
              </a:r>
              <a:r>
                <a:rPr lang="en-US" sz="918" dirty="0">
                  <a:solidFill>
                    <a:schemeClr val="tx2">
                      <a:lumMod val="50000"/>
                    </a:schemeClr>
                  </a:solidFill>
                  <a:latin typeface="Segoe UI Light"/>
                </a:rPr>
                <a:t>)</a:t>
              </a:r>
            </a:p>
          </p:txBody>
        </p:sp>
        <p:sp>
          <p:nvSpPr>
            <p:cNvPr id="108" name="Text: cluster connect"/>
            <p:cNvSpPr txBox="1">
              <a:spLocks noChangeArrowheads="1"/>
            </p:cNvSpPr>
            <p:nvPr/>
          </p:nvSpPr>
          <p:spPr bwMode="auto">
            <a:xfrm>
              <a:off x="8315104" y="2159951"/>
              <a:ext cx="1872962" cy="421975"/>
            </a:xfrm>
            <a:prstGeom prst="rect">
              <a:avLst/>
            </a:prstGeom>
            <a:noFill/>
            <a:ln w="9525">
              <a:noFill/>
              <a:miter lim="800000"/>
              <a:headEnd/>
              <a:tailEnd/>
            </a:ln>
          </p:spPr>
          <p:txBody>
            <a:bodyPr wrap="square" lIns="46630" rIns="4663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597">
                <a:defRPr/>
              </a:pPr>
              <a:r>
                <a:rPr lang="en-US" sz="1020" kern="0" dirty="0">
                  <a:solidFill>
                    <a:srgbClr val="232323">
                      <a:lumMod val="75000"/>
                      <a:lumOff val="25000"/>
                    </a:srgbClr>
                  </a:solidFill>
                  <a:latin typeface="Segoe UI Light"/>
                </a:rPr>
                <a:t>1/10G Ethernet cluster connect</a:t>
              </a:r>
            </a:p>
            <a:p>
              <a:pPr algn="ctr" defTabSz="932597">
                <a:defRPr/>
              </a:pPr>
              <a:endParaRPr lang="en-US" sz="102" kern="0" dirty="0">
                <a:solidFill>
                  <a:srgbClr val="232323">
                    <a:lumMod val="75000"/>
                    <a:lumOff val="25000"/>
                  </a:srgbClr>
                </a:solidFill>
                <a:latin typeface="Segoe UI Light"/>
              </a:endParaRPr>
            </a:p>
            <a:p>
              <a:pPr algn="ctr" defTabSz="932597">
                <a:defRPr/>
              </a:pPr>
              <a:r>
                <a:rPr lang="en-US" sz="1020" kern="0" dirty="0">
                  <a:solidFill>
                    <a:srgbClr val="232323">
                      <a:lumMod val="75000"/>
                      <a:lumOff val="25000"/>
                    </a:srgbClr>
                  </a:solidFill>
                  <a:latin typeface="Segoe UI Light"/>
                </a:rPr>
                <a:t> (through </a:t>
              </a:r>
              <a:r>
                <a:rPr lang="en-US" sz="1020" kern="0" dirty="0" err="1">
                  <a:solidFill>
                    <a:srgbClr val="232323">
                      <a:lumMod val="75000"/>
                      <a:lumOff val="25000"/>
                    </a:srgbClr>
                  </a:solidFill>
                  <a:latin typeface="Segoe UI Light"/>
                </a:rPr>
                <a:t>midplane</a:t>
              </a:r>
              <a:r>
                <a:rPr lang="en-US" sz="1020" kern="0" dirty="0">
                  <a:solidFill>
                    <a:srgbClr val="232323">
                      <a:lumMod val="75000"/>
                      <a:lumOff val="25000"/>
                    </a:srgbClr>
                  </a:solidFill>
                  <a:latin typeface="Segoe UI Light"/>
                </a:rPr>
                <a:t>)</a:t>
              </a:r>
            </a:p>
          </p:txBody>
        </p:sp>
      </p:grpSp>
      <p:grpSp>
        <p:nvGrpSpPr>
          <p:cNvPr id="6" name="Group 5"/>
          <p:cNvGrpSpPr/>
          <p:nvPr/>
        </p:nvGrpSpPr>
        <p:grpSpPr>
          <a:xfrm>
            <a:off x="5554751" y="1422050"/>
            <a:ext cx="7661739" cy="4673661"/>
            <a:chOff x="5554751" y="1160786"/>
            <a:chExt cx="7661739" cy="467366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751" y="1160786"/>
              <a:ext cx="7661739" cy="4673661"/>
            </a:xfrm>
            <a:prstGeom prst="rect">
              <a:avLst/>
            </a:prstGeom>
          </p:spPr>
        </p:pic>
        <p:sp>
          <p:nvSpPr>
            <p:cNvPr id="5" name="TextBox 4"/>
            <p:cNvSpPr txBox="1"/>
            <p:nvPr/>
          </p:nvSpPr>
          <p:spPr>
            <a:xfrm>
              <a:off x="7836798" y="3616319"/>
              <a:ext cx="30976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DataOn</a:t>
              </a:r>
              <a:r>
                <a:rPr lang="en-US" sz="2400" dirty="0" smtClean="0">
                  <a:gradFill>
                    <a:gsLst>
                      <a:gs pos="2917">
                        <a:schemeClr val="tx1"/>
                      </a:gs>
                      <a:gs pos="30000">
                        <a:schemeClr val="tx1"/>
                      </a:gs>
                    </a:gsLst>
                    <a:lin ang="5400000" scaled="0"/>
                  </a:gradFill>
                </a:rPr>
                <a:t> – DNS 9220</a:t>
              </a:r>
            </a:p>
          </p:txBody>
        </p:sp>
      </p:grpSp>
    </p:spTree>
    <p:extLst>
      <p:ext uri="{BB962C8B-B14F-4D97-AF65-F5344CB8AC3E}">
        <p14:creationId xmlns:p14="http://schemas.microsoft.com/office/powerpoint/2010/main" val="21334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0-#ppt_w/2"/>
                                          </p:val>
                                        </p:tav>
                                        <p:tav tm="100000">
                                          <p:val>
                                            <p:strVal val="#ppt_x"/>
                                          </p:val>
                                        </p:tav>
                                      </p:tavLst>
                                    </p:anim>
                                    <p:anim calcmode="lin" valueType="num">
                                      <p:cBhvr additive="base">
                                        <p:cTn id="12" dur="500" fill="hold"/>
                                        <p:tgtEl>
                                          <p:spTgt spid="11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120"/>
                                        </p:tgtEl>
                                        <p:attrNameLst>
                                          <p:attrName>style.visibility</p:attrName>
                                        </p:attrNameLst>
                                      </p:cBhvr>
                                      <p:to>
                                        <p:strVal val="visible"/>
                                      </p:to>
                                    </p:set>
                                    <p:anim calcmode="lin" valueType="num">
                                      <p:cBhvr additive="base">
                                        <p:cTn id="15" dur="500" fill="hold"/>
                                        <p:tgtEl>
                                          <p:spTgt spid="120"/>
                                        </p:tgtEl>
                                        <p:attrNameLst>
                                          <p:attrName>ppt_x</p:attrName>
                                        </p:attrNameLst>
                                      </p:cBhvr>
                                      <p:tavLst>
                                        <p:tav tm="0">
                                          <p:val>
                                            <p:strVal val="0-#ppt_w/2"/>
                                          </p:val>
                                        </p:tav>
                                        <p:tav tm="100000">
                                          <p:val>
                                            <p:strVal val="#ppt_x"/>
                                          </p:val>
                                        </p:tav>
                                      </p:tavLst>
                                    </p:anim>
                                    <p:anim calcmode="lin" valueType="num">
                                      <p:cBhvr additive="base">
                                        <p:cTn id="16" dur="50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316205" y="1814088"/>
            <a:ext cx="2477010" cy="3288392"/>
            <a:chOff x="5648537" y="1499588"/>
            <a:chExt cx="2428662" cy="3224206"/>
          </a:xfrm>
        </p:grpSpPr>
        <p:sp>
          <p:nvSpPr>
            <p:cNvPr id="164" name="Rectangle 163"/>
            <p:cNvSpPr/>
            <p:nvPr/>
          </p:nvSpPr>
          <p:spPr>
            <a:xfrm>
              <a:off x="5648537" y="1499588"/>
              <a:ext cx="2428662" cy="3207215"/>
            </a:xfrm>
            <a:prstGeom prst="rect">
              <a:avLst/>
            </a:prstGeom>
            <a:solidFill>
              <a:schemeClr val="accent1">
                <a:lumMod val="60000"/>
                <a:lumOff val="40000"/>
                <a:alpha val="6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56" tIns="46628" rIns="93256" bIns="46628" numCol="1" spcCol="0" rtlCol="0" fromWordArt="0" anchor="ctr"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a:gradFill>
                  <a:gsLst>
                    <a:gs pos="0">
                      <a:srgbClr val="EFEFEF"/>
                    </a:gs>
                    <a:gs pos="100000">
                      <a:srgbClr val="EFEFEF"/>
                    </a:gs>
                  </a:gsLst>
                  <a:lin ang="5400000" scaled="0"/>
                </a:gradFill>
              </a:endParaRPr>
            </a:p>
          </p:txBody>
        </p:sp>
        <p:sp>
          <p:nvSpPr>
            <p:cNvPr id="174" name="TextBox 173"/>
            <p:cNvSpPr txBox="1"/>
            <p:nvPr/>
          </p:nvSpPr>
          <p:spPr>
            <a:xfrm>
              <a:off x="5686196" y="3768083"/>
              <a:ext cx="2353344" cy="955711"/>
            </a:xfrm>
            <a:prstGeom prst="rect">
              <a:avLst/>
            </a:prstGeom>
            <a:noFill/>
          </p:spPr>
          <p:txBody>
            <a:bodyPr wrap="square" rtlCol="0">
              <a:spAutoFit/>
            </a:bodyPr>
            <a:lstStyle/>
            <a:p>
              <a:pPr marL="111718" indent="-111718">
                <a:buFont typeface="Arial" pitchFamily="34" charset="0"/>
                <a:buChar char="•"/>
              </a:pPr>
              <a:r>
                <a:rPr lang="en-US" sz="1122" dirty="0">
                  <a:gradFill>
                    <a:gsLst>
                      <a:gs pos="0">
                        <a:srgbClr val="EFEFEF"/>
                      </a:gs>
                      <a:gs pos="100000">
                        <a:srgbClr val="EFEFEF"/>
                      </a:gs>
                    </a:gsLst>
                    <a:lin ang="0" scaled="0"/>
                  </a:gradFill>
                  <a:ea typeface="ＭＳ Ｐゴシック" charset="-128"/>
                </a:rPr>
                <a:t>Extended scale out</a:t>
              </a:r>
            </a:p>
            <a:p>
              <a:pPr marL="111718" indent="-111718">
                <a:buFont typeface="Arial" pitchFamily="34" charset="0"/>
                <a:buChar char="•"/>
              </a:pPr>
              <a:r>
                <a:rPr lang="en-US" sz="1122" dirty="0">
                  <a:gradFill>
                    <a:gsLst>
                      <a:gs pos="0">
                        <a:srgbClr val="EFEFEF"/>
                      </a:gs>
                      <a:gs pos="100000">
                        <a:srgbClr val="EFEFEF"/>
                      </a:gs>
                    </a:gsLst>
                    <a:lin ang="0" scaled="0"/>
                  </a:gradFill>
                  <a:ea typeface="ＭＳ Ｐゴシック" charset="-128"/>
                </a:rPr>
                <a:t>Advanced replication</a:t>
              </a:r>
            </a:p>
            <a:p>
              <a:pPr marL="111718" indent="-111718">
                <a:buFont typeface="Arial" pitchFamily="34" charset="0"/>
                <a:buChar char="•"/>
              </a:pPr>
              <a:r>
                <a:rPr lang="en-US" sz="1122" dirty="0">
                  <a:gradFill>
                    <a:gsLst>
                      <a:gs pos="0">
                        <a:srgbClr val="EFEFEF"/>
                      </a:gs>
                      <a:gs pos="100000">
                        <a:srgbClr val="EFEFEF"/>
                      </a:gs>
                    </a:gsLst>
                    <a:lin ang="0" scaled="0"/>
                  </a:gradFill>
                  <a:ea typeface="ＭＳ Ｐゴシック" charset="-128"/>
                </a:rPr>
                <a:t>Advanced power management</a:t>
              </a:r>
            </a:p>
            <a:p>
              <a:pPr marL="111718" indent="-111718">
                <a:buFont typeface="Arial" pitchFamily="34" charset="0"/>
                <a:buChar char="•"/>
              </a:pPr>
              <a:r>
                <a:rPr lang="en-US" sz="1122" dirty="0">
                  <a:gradFill>
                    <a:gsLst>
                      <a:gs pos="0">
                        <a:srgbClr val="EFEFEF"/>
                      </a:gs>
                      <a:gs pos="100000">
                        <a:srgbClr val="EFEFEF"/>
                      </a:gs>
                    </a:gsLst>
                    <a:lin ang="0" scaled="0"/>
                  </a:gradFill>
                  <a:ea typeface="ＭＳ Ｐゴシック" charset="-128"/>
                </a:rPr>
                <a:t>Advanced performance options</a:t>
              </a:r>
            </a:p>
            <a:p>
              <a:pPr marL="111718" indent="-111718">
                <a:buFont typeface="Arial" pitchFamily="34" charset="0"/>
                <a:buChar char="•"/>
              </a:pPr>
              <a:r>
                <a:rPr lang="en-US" sz="1122" dirty="0">
                  <a:gradFill>
                    <a:gsLst>
                      <a:gs pos="0">
                        <a:srgbClr val="EFEFEF"/>
                      </a:gs>
                      <a:gs pos="100000">
                        <a:srgbClr val="EFEFEF"/>
                      </a:gs>
                    </a:gsLst>
                    <a:lin ang="0" scaled="0"/>
                  </a:gradFill>
                  <a:ea typeface="ＭＳ Ｐゴシック" charset="-128"/>
                </a:rPr>
                <a:t>…</a:t>
              </a:r>
            </a:p>
          </p:txBody>
        </p:sp>
        <p:pic>
          <p:nvPicPr>
            <p:cNvPr id="141" name="Picture 4" descr="\\eventsql\dvd\Online_ART\DVD_Art_Sept-2-2010\Artwork_Imagery\Icons - Illustrations\_ VIRTUALIZATION ICONS\serve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29727" y="1999362"/>
              <a:ext cx="936737" cy="60628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5" descr="\\eventsql\dvd\Online_ART\DVD_Art_Sept-2-2010\Artwork_Imagery\Icons - Illustrations\_ VIRTUALIZATION ICONS\virtual serve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0612" y="1783865"/>
              <a:ext cx="850079" cy="53844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5" descr="\\eventsql\dvd\Online_ART\DVD_Art_Sept-2-2010\Artwork_Imagery\Icons - Illustrations\_ VIRTUALIZATION ICONS\virtual serve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0612" y="1570865"/>
              <a:ext cx="850079" cy="538446"/>
            </a:xfrm>
            <a:prstGeom prst="rect">
              <a:avLst/>
            </a:prstGeom>
            <a:noFill/>
            <a:extLst>
              <a:ext uri="{909E8E84-426E-40DD-AFC4-6F175D3DCCD1}">
                <a14:hiddenFill xmlns:a14="http://schemas.microsoft.com/office/drawing/2010/main">
                  <a:solidFill>
                    <a:srgbClr val="FFFFFF"/>
                  </a:solidFill>
                </a14:hiddenFill>
              </a:ext>
            </a:extLst>
          </p:spPr>
        </p:pic>
        <p:grpSp>
          <p:nvGrpSpPr>
            <p:cNvPr id="228" name="Group 227"/>
            <p:cNvGrpSpPr/>
            <p:nvPr/>
          </p:nvGrpSpPr>
          <p:grpSpPr>
            <a:xfrm>
              <a:off x="6319578" y="2804009"/>
              <a:ext cx="1097078" cy="803082"/>
              <a:chOff x="6386426" y="3308265"/>
              <a:chExt cx="1616917" cy="1183608"/>
            </a:xfrm>
          </p:grpSpPr>
          <p:grpSp>
            <p:nvGrpSpPr>
              <p:cNvPr id="2" name="Group 148"/>
              <p:cNvGrpSpPr/>
              <p:nvPr/>
            </p:nvGrpSpPr>
            <p:grpSpPr>
              <a:xfrm>
                <a:off x="6863120" y="3308265"/>
                <a:ext cx="1140223" cy="1041742"/>
                <a:chOff x="1749736" y="2839264"/>
                <a:chExt cx="1384335" cy="918321"/>
              </a:xfrm>
            </p:grpSpPr>
            <p:sp>
              <p:nvSpPr>
                <p:cNvPr id="150" name="Rectangle 149"/>
                <p:cNvSpPr/>
                <p:nvPr/>
              </p:nvSpPr>
              <p:spPr>
                <a:xfrm>
                  <a:off x="1841965" y="2839264"/>
                  <a:ext cx="1292106" cy="572436"/>
                </a:xfrm>
                <a:prstGeom prst="rect">
                  <a:avLst/>
                </a:prstGeom>
                <a:solidFill>
                  <a:schemeClr val="bg1">
                    <a:lumMod val="10000"/>
                  </a:schemeClr>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grpSp>
              <p:nvGrpSpPr>
                <p:cNvPr id="3" name="Group 150"/>
                <p:cNvGrpSpPr/>
                <p:nvPr/>
              </p:nvGrpSpPr>
              <p:grpSpPr>
                <a:xfrm>
                  <a:off x="1889585" y="2939936"/>
                  <a:ext cx="1135936" cy="208042"/>
                  <a:chOff x="4246848" y="5207265"/>
                  <a:chExt cx="1877179" cy="442675"/>
                </a:xfrm>
              </p:grpSpPr>
              <p:pic>
                <p:nvPicPr>
                  <p:cNvPr id="153" name="Picture 2" descr="\\eventsql\dvd\Online_ART\DVD_ART36\Artwork_Imagery\Icons - Illustrations\_ WINDOWS SERVER ICONS\Hardware\Hard  Drive stor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6090" y="5207265"/>
                    <a:ext cx="927937" cy="44267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eventsql\dvd\Online_ART\DVD_ART36\Artwork_Imagery\Icons - Illustrations\_ WINDOWS SERVER ICONS\Hardware\Hard  Drive stor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32121" y="5207270"/>
                    <a:ext cx="927937" cy="44266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eventsql\dvd\Online_ART\DVD_ART36\Artwork_Imagery\Icons - Illustrations\_ WINDOWS SERVER ICONS\Hardware\Hard  Drive stor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46848" y="5207270"/>
                    <a:ext cx="927937" cy="442670"/>
                  </a:xfrm>
                  <a:prstGeom prst="rect">
                    <a:avLst/>
                  </a:prstGeom>
                  <a:noFill/>
                  <a:extLst>
                    <a:ext uri="{909E8E84-426E-40DD-AFC4-6F175D3DCCD1}">
                      <a14:hiddenFill xmlns:a14="http://schemas.microsoft.com/office/drawing/2010/main">
                        <a:solidFill>
                          <a:srgbClr val="FFFFFF"/>
                        </a:solidFill>
                      </a14:hiddenFill>
                    </a:ext>
                  </a:extLst>
                </p:spPr>
              </p:pic>
            </p:grpSp>
            <p:sp>
              <p:nvSpPr>
                <p:cNvPr id="152" name="TextBox 151"/>
                <p:cNvSpPr txBox="1"/>
                <p:nvPr/>
              </p:nvSpPr>
              <p:spPr>
                <a:xfrm>
                  <a:off x="1749736" y="3100142"/>
                  <a:ext cx="1084520" cy="657443"/>
                </a:xfrm>
                <a:prstGeom prst="rect">
                  <a:avLst/>
                </a:prstGeom>
                <a:noFill/>
              </p:spPr>
              <p:txBody>
                <a:bodyPr wrap="square" rtlCol="0">
                  <a:spAutoFit/>
                </a:bodyPr>
                <a:lstStyle/>
                <a:p>
                  <a:pPr algn="ctr"/>
                  <a:r>
                    <a:rPr lang="en-US" sz="918" dirty="0" err="1">
                      <a:solidFill>
                        <a:prstClr val="white"/>
                      </a:solidFill>
                      <a:ea typeface="ＭＳ Ｐゴシック" charset="-128"/>
                    </a:rPr>
                    <a:t>iSCSI</a:t>
                  </a:r>
                  <a:r>
                    <a:rPr lang="en-US" sz="918" dirty="0">
                      <a:solidFill>
                        <a:prstClr val="white"/>
                      </a:solidFill>
                      <a:ea typeface="ＭＳ Ｐゴシック" charset="-128"/>
                    </a:rPr>
                    <a:t>/FC</a:t>
                  </a:r>
                </a:p>
                <a:p>
                  <a:pPr algn="ctr"/>
                  <a:r>
                    <a:rPr lang="en-US" sz="918" dirty="0">
                      <a:solidFill>
                        <a:prstClr val="white"/>
                      </a:solidFill>
                      <a:ea typeface="ＭＳ Ｐゴシック" charset="-128"/>
                    </a:rPr>
                    <a:t>SMB/NFS</a:t>
                  </a:r>
                  <a:endParaRPr lang="en-US" sz="714" dirty="0">
                    <a:solidFill>
                      <a:prstClr val="white"/>
                    </a:solidFill>
                    <a:ea typeface="ＭＳ Ｐゴシック" charset="-128"/>
                  </a:endParaRPr>
                </a:p>
              </p:txBody>
            </p:sp>
          </p:grpSp>
          <p:grpSp>
            <p:nvGrpSpPr>
              <p:cNvPr id="10" name="Group 141"/>
              <p:cNvGrpSpPr/>
              <p:nvPr/>
            </p:nvGrpSpPr>
            <p:grpSpPr>
              <a:xfrm>
                <a:off x="6721772" y="3466033"/>
                <a:ext cx="1061015" cy="1025840"/>
                <a:chOff x="1682733" y="2853280"/>
                <a:chExt cx="1288168" cy="904304"/>
              </a:xfrm>
            </p:grpSpPr>
            <p:sp>
              <p:nvSpPr>
                <p:cNvPr id="143" name="Rectangle 142"/>
                <p:cNvSpPr/>
                <p:nvPr/>
              </p:nvSpPr>
              <p:spPr>
                <a:xfrm>
                  <a:off x="1682733" y="2853280"/>
                  <a:ext cx="1288168" cy="572436"/>
                </a:xfrm>
                <a:prstGeom prst="rect">
                  <a:avLst/>
                </a:prstGeom>
                <a:solidFill>
                  <a:schemeClr val="bg1">
                    <a:lumMod val="10000"/>
                  </a:schemeClr>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grpSp>
              <p:nvGrpSpPr>
                <p:cNvPr id="14" name="Group 143"/>
                <p:cNvGrpSpPr/>
                <p:nvPr/>
              </p:nvGrpSpPr>
              <p:grpSpPr>
                <a:xfrm>
                  <a:off x="1730360" y="2953951"/>
                  <a:ext cx="1135936" cy="221571"/>
                  <a:chOff x="3983706" y="5237090"/>
                  <a:chExt cx="1877179" cy="471462"/>
                </a:xfrm>
              </p:grpSpPr>
              <p:pic>
                <p:nvPicPr>
                  <p:cNvPr id="146" name="Picture 2" descr="\\eventsql\dvd\Online_ART\DVD_ART36\Artwork_Imagery\Icons - Illustrations\_ WINDOWS SERVER ICONS\Hardware\Hard  Drive stor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2949" y="5237090"/>
                    <a:ext cx="927936" cy="442670"/>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eventsql\dvd\Online_ART\DVD_ART36\Artwork_Imagery\Icons - Illustrations\_ WINDOWS SERVER ICONS\Hardware\Hard  Drive stor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68981" y="5237090"/>
                    <a:ext cx="927936" cy="442669"/>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eventsql\dvd\Online_ART\DVD_ART36\Artwork_Imagery\Icons - Illustrations\_ WINDOWS SERVER ICONS\Hardware\Hard  Drive stor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3706" y="5265882"/>
                    <a:ext cx="927936" cy="442670"/>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TextBox 144"/>
                <p:cNvSpPr txBox="1"/>
                <p:nvPr/>
              </p:nvSpPr>
              <p:spPr>
                <a:xfrm>
                  <a:off x="1749735" y="3100141"/>
                  <a:ext cx="1084521" cy="657443"/>
                </a:xfrm>
                <a:prstGeom prst="rect">
                  <a:avLst/>
                </a:prstGeom>
                <a:noFill/>
              </p:spPr>
              <p:txBody>
                <a:bodyPr wrap="square" rtlCol="0">
                  <a:spAutoFit/>
                </a:bodyPr>
                <a:lstStyle/>
                <a:p>
                  <a:pPr algn="ctr"/>
                  <a:r>
                    <a:rPr lang="en-US" sz="918" dirty="0" err="1">
                      <a:solidFill>
                        <a:prstClr val="white"/>
                      </a:solidFill>
                      <a:ea typeface="ＭＳ Ｐゴシック" charset="-128"/>
                    </a:rPr>
                    <a:t>iSCSI</a:t>
                  </a:r>
                  <a:r>
                    <a:rPr lang="en-US" sz="918" dirty="0">
                      <a:solidFill>
                        <a:prstClr val="white"/>
                      </a:solidFill>
                      <a:ea typeface="ＭＳ Ｐゴシック" charset="-128"/>
                    </a:rPr>
                    <a:t>/FC</a:t>
                  </a:r>
                </a:p>
                <a:p>
                  <a:pPr algn="ctr"/>
                  <a:r>
                    <a:rPr lang="en-US" sz="918" dirty="0">
                      <a:solidFill>
                        <a:prstClr val="white"/>
                      </a:solidFill>
                      <a:ea typeface="ＭＳ Ｐゴシック" charset="-128"/>
                    </a:rPr>
                    <a:t>SMB/NFS</a:t>
                  </a:r>
                  <a:endParaRPr lang="en-US" sz="714" dirty="0">
                    <a:solidFill>
                      <a:prstClr val="white"/>
                    </a:solidFill>
                    <a:ea typeface="ＭＳ Ｐゴシック" charset="-128"/>
                  </a:endParaRPr>
                </a:p>
              </p:txBody>
            </p:sp>
          </p:grpSp>
          <p:grpSp>
            <p:nvGrpSpPr>
              <p:cNvPr id="18" name="Group 126"/>
              <p:cNvGrpSpPr/>
              <p:nvPr/>
            </p:nvGrpSpPr>
            <p:grpSpPr>
              <a:xfrm>
                <a:off x="6386426" y="3631738"/>
                <a:ext cx="1203588" cy="856347"/>
                <a:chOff x="1342600" y="2839265"/>
                <a:chExt cx="1461265" cy="754891"/>
              </a:xfrm>
            </p:grpSpPr>
            <p:sp>
              <p:nvSpPr>
                <p:cNvPr id="128" name="Rectangle 127"/>
                <p:cNvSpPr/>
                <p:nvPr/>
              </p:nvSpPr>
              <p:spPr>
                <a:xfrm>
                  <a:off x="1400740" y="2839265"/>
                  <a:ext cx="1323068" cy="719700"/>
                </a:xfrm>
                <a:prstGeom prst="rect">
                  <a:avLst/>
                </a:prstGeom>
                <a:solidFill>
                  <a:schemeClr val="bg1">
                    <a:lumMod val="10000"/>
                  </a:schemeClr>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grpSp>
              <p:nvGrpSpPr>
                <p:cNvPr id="19" name="Group 128"/>
                <p:cNvGrpSpPr/>
                <p:nvPr/>
              </p:nvGrpSpPr>
              <p:grpSpPr>
                <a:xfrm>
                  <a:off x="1525225" y="2939935"/>
                  <a:ext cx="1135938" cy="221571"/>
                  <a:chOff x="3644728" y="5207270"/>
                  <a:chExt cx="1877182" cy="471462"/>
                </a:xfrm>
              </p:grpSpPr>
              <p:pic>
                <p:nvPicPr>
                  <p:cNvPr id="131" name="Picture 2" descr="\\eventsql\dvd\Online_ART\DVD_ART36\Artwork_Imagery\Icons - Illustrations\_ WINDOWS SERVER ICONS\Hardware\Hard  Drive stor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93974" y="5207270"/>
                    <a:ext cx="927936" cy="44267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eventsql\dvd\Online_ART\DVD_ART36\Artwork_Imagery\Icons - Illustrations\_ WINDOWS SERVER ICONS\Hardware\Hard  Drive stor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30009" y="5207270"/>
                    <a:ext cx="927936" cy="442668"/>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eventsql\dvd\Online_ART\DVD_ART36\Artwork_Imagery\Icons - Illustrations\_ WINDOWS SERVER ICONS\Hardware\Hard  Drive storag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44728" y="5236062"/>
                    <a:ext cx="927936" cy="442670"/>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TextBox 129"/>
                <p:cNvSpPr txBox="1"/>
                <p:nvPr/>
              </p:nvSpPr>
              <p:spPr>
                <a:xfrm>
                  <a:off x="1342600" y="3107149"/>
                  <a:ext cx="1461265" cy="487007"/>
                </a:xfrm>
                <a:prstGeom prst="rect">
                  <a:avLst/>
                </a:prstGeom>
                <a:noFill/>
              </p:spPr>
              <p:txBody>
                <a:bodyPr wrap="square" rtlCol="0">
                  <a:spAutoFit/>
                </a:bodyPr>
                <a:lstStyle/>
                <a:p>
                  <a:pPr algn="ctr"/>
                  <a:r>
                    <a:rPr lang="en-US" sz="918" b="1" dirty="0" err="1">
                      <a:gradFill>
                        <a:gsLst>
                          <a:gs pos="0">
                            <a:srgbClr val="EFEFEF"/>
                          </a:gs>
                          <a:gs pos="100000">
                            <a:srgbClr val="EFEFEF"/>
                          </a:gs>
                        </a:gsLst>
                        <a:lin ang="4200000" scaled="0"/>
                      </a:gradFill>
                      <a:ea typeface="ＭＳ Ｐゴシック" charset="-128"/>
                    </a:rPr>
                    <a:t>iSCSI</a:t>
                  </a:r>
                  <a:r>
                    <a:rPr lang="en-US" sz="918" b="1" dirty="0">
                      <a:gradFill>
                        <a:gsLst>
                          <a:gs pos="0">
                            <a:srgbClr val="EFEFEF"/>
                          </a:gs>
                          <a:gs pos="100000">
                            <a:srgbClr val="EFEFEF"/>
                          </a:gs>
                        </a:gsLst>
                        <a:lin ang="4200000" scaled="0"/>
                      </a:gradFill>
                      <a:ea typeface="ＭＳ Ｐゴシック" charset="-128"/>
                    </a:rPr>
                    <a:t>/FC</a:t>
                  </a:r>
                </a:p>
                <a:p>
                  <a:pPr algn="ctr"/>
                  <a:r>
                    <a:rPr lang="en-US" sz="918" b="1" dirty="0">
                      <a:gradFill>
                        <a:gsLst>
                          <a:gs pos="0">
                            <a:srgbClr val="EFEFEF"/>
                          </a:gs>
                          <a:gs pos="100000">
                            <a:srgbClr val="EFEFEF"/>
                          </a:gs>
                        </a:gsLst>
                        <a:lin ang="4200000" scaled="0"/>
                      </a:gradFill>
                      <a:ea typeface="ＭＳ Ｐゴシック" charset="-128"/>
                    </a:rPr>
                    <a:t>SMB/NFS</a:t>
                  </a:r>
                  <a:endParaRPr lang="en-US" sz="714" b="1" dirty="0">
                    <a:gradFill>
                      <a:gsLst>
                        <a:gs pos="0">
                          <a:srgbClr val="EFEFEF"/>
                        </a:gs>
                        <a:gs pos="100000">
                          <a:srgbClr val="EFEFEF"/>
                        </a:gs>
                      </a:gsLst>
                      <a:lin ang="4200000" scaled="0"/>
                    </a:gradFill>
                    <a:ea typeface="ＭＳ Ｐゴシック" charset="-128"/>
                  </a:endParaRPr>
                </a:p>
              </p:txBody>
            </p:sp>
          </p:grpSp>
        </p:grpSp>
        <p:sp>
          <p:nvSpPr>
            <p:cNvPr id="160" name="TextBox 159"/>
            <p:cNvSpPr txBox="1"/>
            <p:nvPr/>
          </p:nvSpPr>
          <p:spPr>
            <a:xfrm>
              <a:off x="5971779" y="3577434"/>
              <a:ext cx="1782178" cy="257308"/>
            </a:xfrm>
            <a:prstGeom prst="rect">
              <a:avLst/>
            </a:prstGeom>
            <a:noFill/>
          </p:spPr>
          <p:txBody>
            <a:bodyPr wrap="square" rtlCol="0">
              <a:spAutoFit/>
            </a:bodyPr>
            <a:lstStyle/>
            <a:p>
              <a:pPr algn="ctr"/>
              <a:r>
                <a:rPr lang="en-US" sz="1071" b="1" dirty="0">
                  <a:gradFill>
                    <a:gsLst>
                      <a:gs pos="0">
                        <a:srgbClr val="EFEFEF"/>
                      </a:gs>
                      <a:gs pos="100000">
                        <a:srgbClr val="EFEFEF"/>
                      </a:gs>
                    </a:gsLst>
                    <a:lin ang="0" scaled="0"/>
                  </a:gradFill>
                  <a:ea typeface="ＭＳ Ｐゴシック" charset="-128"/>
                </a:rPr>
                <a:t>Storage Arrays</a:t>
              </a:r>
            </a:p>
          </p:txBody>
        </p:sp>
        <p:sp>
          <p:nvSpPr>
            <p:cNvPr id="161" name="TextBox 160"/>
            <p:cNvSpPr txBox="1"/>
            <p:nvPr/>
          </p:nvSpPr>
          <p:spPr>
            <a:xfrm>
              <a:off x="5938177" y="2507407"/>
              <a:ext cx="1849382" cy="257122"/>
            </a:xfrm>
            <a:prstGeom prst="rect">
              <a:avLst/>
            </a:prstGeom>
            <a:noFill/>
          </p:spPr>
          <p:txBody>
            <a:bodyPr wrap="square" rtlCol="0">
              <a:spAutoFit/>
            </a:bodyPr>
            <a:lstStyle/>
            <a:p>
              <a:pPr algn="ctr"/>
              <a:r>
                <a:rPr lang="en-US" sz="1071" b="1" dirty="0">
                  <a:gradFill>
                    <a:gsLst>
                      <a:gs pos="0">
                        <a:srgbClr val="EFEFEF"/>
                      </a:gs>
                      <a:gs pos="100000">
                        <a:srgbClr val="EFEFEF"/>
                      </a:gs>
                    </a:gsLst>
                    <a:lin ang="0" scaled="0"/>
                  </a:gradFill>
                  <a:ea typeface="ＭＳ Ｐゴシック" charset="-128"/>
                </a:rPr>
                <a:t>Scale out Server Cluster</a:t>
              </a:r>
            </a:p>
          </p:txBody>
        </p:sp>
      </p:grpSp>
      <p:cxnSp>
        <p:nvCxnSpPr>
          <p:cNvPr id="8" name="Straight Arrow Connector 7"/>
          <p:cNvCxnSpPr/>
          <p:nvPr/>
        </p:nvCxnSpPr>
        <p:spPr>
          <a:xfrm flipV="1">
            <a:off x="2140589" y="1863020"/>
            <a:ext cx="0" cy="4303945"/>
          </a:xfrm>
          <a:prstGeom prst="straightConnector1">
            <a:avLst/>
          </a:prstGeom>
          <a:ln w="38100">
            <a:gradFill>
              <a:gsLst>
                <a:gs pos="0">
                  <a:schemeClr val="accent1">
                    <a:alpha val="0"/>
                  </a:schemeClr>
                </a:gs>
                <a:gs pos="100000">
                  <a:schemeClr val="bg1"/>
                </a:gs>
              </a:gsLst>
              <a:lin ang="5400000" scaled="0"/>
            </a:gradFill>
            <a:tailEnd type="arrow"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26347" y="1580938"/>
            <a:ext cx="1113085" cy="318286"/>
          </a:xfrm>
          <a:prstGeom prst="rect">
            <a:avLst/>
          </a:prstGeom>
          <a:noFill/>
        </p:spPr>
        <p:txBody>
          <a:bodyPr wrap="square" rtlCol="0">
            <a:spAutoFit/>
          </a:bodyPr>
          <a:lstStyle/>
          <a:p>
            <a:pPr algn="ctr"/>
            <a:r>
              <a:rPr lang="en-US" sz="1428" b="1" dirty="0">
                <a:gradFill>
                  <a:gsLst>
                    <a:gs pos="0">
                      <a:srgbClr val="EFEFEF"/>
                    </a:gs>
                    <a:gs pos="100000">
                      <a:srgbClr val="EFEFEF"/>
                    </a:gs>
                  </a:gsLst>
                  <a:lin ang="0" scaled="0"/>
                </a:gradFill>
                <a:ea typeface="ＭＳ Ｐゴシック" charset="-128"/>
              </a:rPr>
              <a:t>Features</a:t>
            </a:r>
          </a:p>
        </p:txBody>
      </p:sp>
      <p:grpSp>
        <p:nvGrpSpPr>
          <p:cNvPr id="232" name="Group 231"/>
          <p:cNvGrpSpPr/>
          <p:nvPr/>
        </p:nvGrpSpPr>
        <p:grpSpPr>
          <a:xfrm>
            <a:off x="2260649" y="3834729"/>
            <a:ext cx="1690378" cy="2046370"/>
            <a:chOff x="691659" y="3566005"/>
            <a:chExt cx="1924941" cy="2330331"/>
          </a:xfrm>
        </p:grpSpPr>
        <p:sp>
          <p:nvSpPr>
            <p:cNvPr id="5" name="Rectangle 4"/>
            <p:cNvSpPr/>
            <p:nvPr/>
          </p:nvSpPr>
          <p:spPr bwMode="auto">
            <a:xfrm>
              <a:off x="691659" y="3566005"/>
              <a:ext cx="1924941" cy="2330331"/>
            </a:xfrm>
            <a:prstGeom prst="rect">
              <a:avLst/>
            </a:prstGeom>
            <a:solidFill>
              <a:schemeClr val="accent1">
                <a:lumMod val="60000"/>
                <a:lumOff val="40000"/>
                <a:alpha val="6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EFEFEF"/>
                    </a:gs>
                    <a:gs pos="100000">
                      <a:srgbClr val="EFEFEF"/>
                    </a:gs>
                  </a:gsLst>
                  <a:lin ang="5400000" scaled="0"/>
                </a:gradFill>
              </a:endParaRPr>
            </a:p>
          </p:txBody>
        </p:sp>
        <p:pic>
          <p:nvPicPr>
            <p:cNvPr id="3076" name="Picture 4" descr="\\eventsql\dvd\Online_ART\DVD_Art_Sept-2-2010\Artwork_Imagery\Icons - Illustrations\_ VIRTUALIZATION ICONS\server.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24672" y="4045521"/>
              <a:ext cx="1048730" cy="567347"/>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eventsql\dvd\Online_ART\DVD_Art_Sept-2-2010\Artwork_Imagery\Icons - Illustrations\_ VIRTUALIZATION ICONS\server.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05061" y="3692858"/>
              <a:ext cx="1087958" cy="58856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83"/>
            <p:cNvGrpSpPr/>
            <p:nvPr/>
          </p:nvGrpSpPr>
          <p:grpSpPr>
            <a:xfrm>
              <a:off x="1138630" y="4995272"/>
              <a:ext cx="1026452" cy="551987"/>
              <a:chOff x="1841915" y="2853281"/>
              <a:chExt cx="1246205" cy="607192"/>
            </a:xfrm>
          </p:grpSpPr>
          <p:sp>
            <p:nvSpPr>
              <p:cNvPr id="85" name="Rectangle 84"/>
              <p:cNvSpPr/>
              <p:nvPr/>
            </p:nvSpPr>
            <p:spPr>
              <a:xfrm>
                <a:off x="1841915" y="2853281"/>
                <a:ext cx="1246205" cy="549694"/>
              </a:xfrm>
              <a:prstGeom prst="rect">
                <a:avLst/>
              </a:prstGeom>
              <a:solidFill>
                <a:schemeClr val="tx2">
                  <a:lumMod val="60000"/>
                  <a:lumOff val="40000"/>
                </a:schemeClr>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grpSp>
            <p:nvGrpSpPr>
              <p:cNvPr id="17" name="Group 85"/>
              <p:cNvGrpSpPr/>
              <p:nvPr/>
            </p:nvGrpSpPr>
            <p:grpSpPr>
              <a:xfrm>
                <a:off x="1889548" y="2968561"/>
                <a:ext cx="1135936" cy="221571"/>
                <a:chOff x="4246766" y="5268176"/>
                <a:chExt cx="1877179" cy="471462"/>
              </a:xfrm>
            </p:grpSpPr>
            <p:pic>
              <p:nvPicPr>
                <p:cNvPr id="88" name="Picture 2" descr="\\eventsql\dvd\Online_ART\DVD_ART36\Artwork_Imagery\Icons - Illustrations\_ WINDOWS SERVER ICONS\Hardware\Hard  Drive storag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96009" y="5268176"/>
                  <a:ext cx="927936" cy="44267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eventsql\dvd\Online_ART\DVD_ART36\Artwork_Imagery\Icons - Illustrations\_ WINDOWS SERVER ICONS\Hardware\Hard  Drive storag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32041" y="5268176"/>
                  <a:ext cx="927936" cy="44267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eventsql\dvd\Online_ART\DVD_ART36\Artwork_Imagery\Icons - Illustrations\_ WINDOWS SERVER ICONS\Hardware\Hard  Drive storag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46766" y="5296967"/>
                  <a:ext cx="927936" cy="442671"/>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TextBox 86"/>
              <p:cNvSpPr txBox="1"/>
              <p:nvPr/>
            </p:nvSpPr>
            <p:spPr>
              <a:xfrm>
                <a:off x="1908917" y="3162041"/>
                <a:ext cx="1084522" cy="298432"/>
              </a:xfrm>
              <a:prstGeom prst="rect">
                <a:avLst/>
              </a:prstGeom>
              <a:noFill/>
            </p:spPr>
            <p:txBody>
              <a:bodyPr wrap="square" rtlCol="0">
                <a:spAutoFit/>
              </a:bodyPr>
              <a:lstStyle/>
              <a:p>
                <a:pPr algn="ctr"/>
                <a:r>
                  <a:rPr lang="en-US" sz="918" b="1" dirty="0">
                    <a:gradFill>
                      <a:gsLst>
                        <a:gs pos="0">
                          <a:srgbClr val="EFEFEF">
                            <a:lumMod val="10000"/>
                          </a:srgbClr>
                        </a:gs>
                        <a:gs pos="100000">
                          <a:srgbClr val="EFEFEF">
                            <a:lumMod val="10000"/>
                          </a:srgbClr>
                        </a:gs>
                      </a:gsLst>
                      <a:lin ang="0" scaled="0"/>
                    </a:gradFill>
                    <a:ea typeface="ＭＳ Ｐゴシック" charset="-128"/>
                  </a:rPr>
                  <a:t>SAS/SATA</a:t>
                </a:r>
                <a:endParaRPr lang="en-US" sz="714" b="1" dirty="0">
                  <a:gradFill>
                    <a:gsLst>
                      <a:gs pos="0">
                        <a:srgbClr val="EFEFEF">
                          <a:lumMod val="10000"/>
                        </a:srgbClr>
                      </a:gs>
                      <a:gs pos="100000">
                        <a:srgbClr val="EFEFEF">
                          <a:lumMod val="10000"/>
                        </a:srgbClr>
                      </a:gs>
                    </a:gsLst>
                    <a:lin ang="0" scaled="0"/>
                  </a:gradFill>
                  <a:ea typeface="ＭＳ Ｐゴシック" charset="-128"/>
                </a:endParaRPr>
              </a:p>
            </p:txBody>
          </p:sp>
        </p:grpSp>
        <p:sp>
          <p:nvSpPr>
            <p:cNvPr id="156" name="TextBox 155"/>
            <p:cNvSpPr txBox="1"/>
            <p:nvPr/>
          </p:nvSpPr>
          <p:spPr>
            <a:xfrm>
              <a:off x="827028" y="4588587"/>
              <a:ext cx="1654204" cy="289544"/>
            </a:xfrm>
            <a:prstGeom prst="rect">
              <a:avLst/>
            </a:prstGeom>
            <a:noFill/>
          </p:spPr>
          <p:txBody>
            <a:bodyPr wrap="square" rtlCol="0">
              <a:spAutoFit/>
            </a:bodyPr>
            <a:lstStyle/>
            <a:p>
              <a:pPr algn="ctr"/>
              <a:r>
                <a:rPr lang="en-US" sz="1020" b="1" dirty="0">
                  <a:gradFill>
                    <a:gsLst>
                      <a:gs pos="0">
                        <a:srgbClr val="EFEFEF"/>
                      </a:gs>
                      <a:gs pos="100000">
                        <a:srgbClr val="EFEFEF"/>
                      </a:gs>
                    </a:gsLst>
                    <a:lin ang="0" scaled="0"/>
                  </a:gradFill>
                  <a:ea typeface="ＭＳ Ｐゴシック" charset="-128"/>
                </a:rPr>
                <a:t>Single node servers</a:t>
              </a:r>
            </a:p>
          </p:txBody>
        </p:sp>
        <p:sp>
          <p:nvSpPr>
            <p:cNvPr id="158" name="TextBox 157"/>
            <p:cNvSpPr txBox="1"/>
            <p:nvPr/>
          </p:nvSpPr>
          <p:spPr>
            <a:xfrm>
              <a:off x="923458" y="5586297"/>
              <a:ext cx="1461344" cy="289544"/>
            </a:xfrm>
            <a:prstGeom prst="rect">
              <a:avLst/>
            </a:prstGeom>
            <a:noFill/>
          </p:spPr>
          <p:txBody>
            <a:bodyPr wrap="square" rtlCol="0">
              <a:spAutoFit/>
            </a:bodyPr>
            <a:lstStyle/>
            <a:p>
              <a:pPr algn="ctr"/>
              <a:r>
                <a:rPr lang="en-US" sz="1020" b="1" dirty="0">
                  <a:gradFill>
                    <a:gsLst>
                      <a:gs pos="0">
                        <a:srgbClr val="EFEFEF"/>
                      </a:gs>
                      <a:gs pos="100000">
                        <a:srgbClr val="EFEFEF"/>
                      </a:gs>
                    </a:gsLst>
                    <a:lin ang="0" scaled="0"/>
                  </a:gradFill>
                  <a:ea typeface="ＭＳ Ｐゴシック" charset="-128"/>
                </a:rPr>
                <a:t>JBOD storage</a:t>
              </a:r>
            </a:p>
          </p:txBody>
        </p:sp>
      </p:grpSp>
      <p:grpSp>
        <p:nvGrpSpPr>
          <p:cNvPr id="234" name="Group 233"/>
          <p:cNvGrpSpPr/>
          <p:nvPr/>
        </p:nvGrpSpPr>
        <p:grpSpPr>
          <a:xfrm>
            <a:off x="4026096" y="2385129"/>
            <a:ext cx="3202463" cy="3290848"/>
            <a:chOff x="2648425" y="2202875"/>
            <a:chExt cx="3646847" cy="3747498"/>
          </a:xfrm>
        </p:grpSpPr>
        <p:sp>
          <p:nvSpPr>
            <p:cNvPr id="163" name="Rectangle 162"/>
            <p:cNvSpPr/>
            <p:nvPr/>
          </p:nvSpPr>
          <p:spPr>
            <a:xfrm>
              <a:off x="2648425" y="2202875"/>
              <a:ext cx="3646847" cy="3539868"/>
            </a:xfrm>
            <a:prstGeom prst="rect">
              <a:avLst/>
            </a:prstGeom>
            <a:solidFill>
              <a:schemeClr val="accent6">
                <a:alpha val="75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sp useBgFill="1">
          <p:nvSpPr>
            <p:cNvPr id="162" name="Rectangle 161"/>
            <p:cNvSpPr/>
            <p:nvPr/>
          </p:nvSpPr>
          <p:spPr>
            <a:xfrm>
              <a:off x="2836671" y="2391305"/>
              <a:ext cx="1490791" cy="1153037"/>
            </a:xfrm>
            <a:prstGeom prst="rect">
              <a:avLst/>
            </a:prstGeom>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prstClr val="white"/>
                </a:solidFill>
              </a:endParaRPr>
            </a:p>
          </p:txBody>
        </p:sp>
        <p:pic>
          <p:nvPicPr>
            <p:cNvPr id="3077" name="Picture 5" descr="\\eventsql\dvd\Online_ART\DVD_Art_Sept-2-2010\Artwork_Imagery\Icons - Illustrations\_ VIRTUALIZATION ICONS\virtual server.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54623" y="2493146"/>
              <a:ext cx="1054887" cy="64215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90"/>
            <p:cNvGrpSpPr/>
            <p:nvPr/>
          </p:nvGrpSpPr>
          <p:grpSpPr>
            <a:xfrm>
              <a:off x="3004049" y="3692396"/>
              <a:ext cx="1159619" cy="499716"/>
              <a:chOff x="1682735" y="2853281"/>
              <a:chExt cx="1246205" cy="549693"/>
            </a:xfrm>
          </p:grpSpPr>
          <p:sp>
            <p:nvSpPr>
              <p:cNvPr id="92" name="Rectangle 91"/>
              <p:cNvSpPr/>
              <p:nvPr/>
            </p:nvSpPr>
            <p:spPr>
              <a:xfrm>
                <a:off x="1682735" y="2853281"/>
                <a:ext cx="1246205" cy="549693"/>
              </a:xfrm>
              <a:prstGeom prst="rect">
                <a:avLst/>
              </a:prstGeom>
              <a:solidFill>
                <a:schemeClr val="tx2">
                  <a:lumMod val="60000"/>
                  <a:lumOff val="40000"/>
                </a:schemeClr>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grpSp>
            <p:nvGrpSpPr>
              <p:cNvPr id="22" name="Group 92"/>
              <p:cNvGrpSpPr/>
              <p:nvPr/>
            </p:nvGrpSpPr>
            <p:grpSpPr>
              <a:xfrm>
                <a:off x="1730360" y="2992799"/>
                <a:ext cx="1135936" cy="221571"/>
                <a:chOff x="3983706" y="5319750"/>
                <a:chExt cx="1877179" cy="471462"/>
              </a:xfrm>
            </p:grpSpPr>
            <p:pic>
              <p:nvPicPr>
                <p:cNvPr id="95" name="Picture 2" descr="\\eventsql\dvd\Online_ART\DVD_ART36\Artwork_Imagery\Icons - Illustrations\_ WINDOWS SERVER ICONS\Hardware\Hard  Drive storag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32949" y="5319750"/>
                  <a:ext cx="927936" cy="44267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eventsql\dvd\Online_ART\DVD_ART36\Artwork_Imagery\Icons - Illustrations\_ WINDOWS SERVER ICONS\Hardware\Hard  Drive storag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68981" y="5319750"/>
                  <a:ext cx="927936" cy="44267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eventsql\dvd\Online_ART\DVD_ART36\Artwork_Imagery\Icons - Illustrations\_ WINDOWS SERVER ICONS\Hardware\Hard  Drive storag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83706" y="5348542"/>
                  <a:ext cx="927936" cy="442670"/>
                </a:xfrm>
                <a:prstGeom prst="rect">
                  <a:avLst/>
                </a:prstGeom>
                <a:noFill/>
                <a:extLst>
                  <a:ext uri="{909E8E84-426E-40DD-AFC4-6F175D3DCCD1}">
                    <a14:hiddenFill xmlns:a14="http://schemas.microsoft.com/office/drawing/2010/main">
                      <a:solidFill>
                        <a:srgbClr val="FFFFFF"/>
                      </a:solidFill>
                    </a14:hiddenFill>
                  </a:ext>
                </a:extLst>
              </p:spPr>
            </p:pic>
          </p:grpSp>
          <p:sp>
            <p:nvSpPr>
              <p:cNvPr id="94" name="TextBox 93"/>
              <p:cNvSpPr txBox="1"/>
              <p:nvPr/>
            </p:nvSpPr>
            <p:spPr>
              <a:xfrm>
                <a:off x="1749736" y="3100142"/>
                <a:ext cx="1084522" cy="298432"/>
              </a:xfrm>
              <a:prstGeom prst="rect">
                <a:avLst/>
              </a:prstGeom>
              <a:noFill/>
            </p:spPr>
            <p:txBody>
              <a:bodyPr wrap="square" rtlCol="0">
                <a:spAutoFit/>
              </a:bodyPr>
              <a:lstStyle/>
              <a:p>
                <a:pPr algn="ctr"/>
                <a:r>
                  <a:rPr lang="en-US" sz="918" dirty="0">
                    <a:solidFill>
                      <a:srgbClr val="1A1A1A"/>
                    </a:solidFill>
                    <a:ea typeface="ＭＳ Ｐゴシック" charset="-128"/>
                  </a:rPr>
                  <a:t>SAS/SATA</a:t>
                </a:r>
                <a:endParaRPr lang="en-US" sz="714" dirty="0">
                  <a:solidFill>
                    <a:srgbClr val="1A1A1A"/>
                  </a:solidFill>
                  <a:ea typeface="ＭＳ Ｐゴシック" charset="-128"/>
                </a:endParaRPr>
              </a:p>
            </p:txBody>
          </p:sp>
        </p:grpSp>
        <p:grpSp>
          <p:nvGrpSpPr>
            <p:cNvPr id="23" name="Group 133"/>
            <p:cNvGrpSpPr/>
            <p:nvPr/>
          </p:nvGrpSpPr>
          <p:grpSpPr>
            <a:xfrm>
              <a:off x="2831539" y="3909836"/>
              <a:ext cx="1159619" cy="544024"/>
              <a:chOff x="1592027" y="2939417"/>
              <a:chExt cx="1246205" cy="598432"/>
            </a:xfrm>
          </p:grpSpPr>
          <p:sp>
            <p:nvSpPr>
              <p:cNvPr id="135" name="Rectangle 134"/>
              <p:cNvSpPr/>
              <p:nvPr/>
            </p:nvSpPr>
            <p:spPr>
              <a:xfrm>
                <a:off x="1592027" y="2939417"/>
                <a:ext cx="1246205" cy="549693"/>
              </a:xfrm>
              <a:prstGeom prst="rect">
                <a:avLst/>
              </a:prstGeom>
              <a:solidFill>
                <a:schemeClr val="tx2">
                  <a:lumMod val="60000"/>
                  <a:lumOff val="40000"/>
                </a:schemeClr>
              </a:solidFill>
              <a:ln>
                <a:noFill/>
              </a:ln>
              <a:effectLst>
                <a:outerShdw blurRad="139700" dist="38100" dir="2700000" algn="tl" rotWithShape="0">
                  <a:prstClr val="black">
                    <a:alpha val="26000"/>
                  </a:prstClr>
                </a:outerShdw>
              </a:effectLst>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prstClr val="white"/>
                  </a:solidFill>
                </a:endParaRPr>
              </a:p>
            </p:txBody>
          </p:sp>
          <p:grpSp>
            <p:nvGrpSpPr>
              <p:cNvPr id="24" name="Group 135"/>
              <p:cNvGrpSpPr/>
              <p:nvPr/>
            </p:nvGrpSpPr>
            <p:grpSpPr>
              <a:xfrm>
                <a:off x="1639647" y="3042578"/>
                <a:ext cx="1135937" cy="221571"/>
                <a:chOff x="3833802" y="5425671"/>
                <a:chExt cx="1877180" cy="471462"/>
              </a:xfrm>
            </p:grpSpPr>
            <p:pic>
              <p:nvPicPr>
                <p:cNvPr id="138" name="Picture 2" descr="\\eventsql\dvd\Online_ART\DVD_ART36\Artwork_Imagery\Icons - Illustrations\_ WINDOWS SERVER ICONS\Hardware\Hard  Drive storag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83046" y="5425671"/>
                  <a:ext cx="927936" cy="44267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eventsql\dvd\Online_ART\DVD_ART36\Artwork_Imagery\Icons - Illustrations\_ WINDOWS SERVER ICONS\Hardware\Hard  Drive storag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319077" y="5425671"/>
                  <a:ext cx="927936" cy="442670"/>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 descr="\\eventsql\dvd\Online_ART\DVD_ART36\Artwork_Imagery\Icons - Illustrations\_ WINDOWS SERVER ICONS\Hardware\Hard  Drive storag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33802" y="5454463"/>
                  <a:ext cx="927938" cy="442670"/>
                </a:xfrm>
                <a:prstGeom prst="rect">
                  <a:avLst/>
                </a:prstGeom>
                <a:noFill/>
                <a:extLst>
                  <a:ext uri="{909E8E84-426E-40DD-AFC4-6F175D3DCCD1}">
                    <a14:hiddenFill xmlns:a14="http://schemas.microsoft.com/office/drawing/2010/main">
                      <a:solidFill>
                        <a:srgbClr val="FFFFFF"/>
                      </a:solidFill>
                    </a14:hiddenFill>
                  </a:ext>
                </a:extLst>
              </p:spPr>
            </p:pic>
          </p:grpSp>
          <p:sp>
            <p:nvSpPr>
              <p:cNvPr id="137" name="TextBox 136"/>
              <p:cNvSpPr txBox="1"/>
              <p:nvPr/>
            </p:nvSpPr>
            <p:spPr>
              <a:xfrm>
                <a:off x="1643907" y="3239417"/>
                <a:ext cx="1084522" cy="298432"/>
              </a:xfrm>
              <a:prstGeom prst="rect">
                <a:avLst/>
              </a:prstGeom>
              <a:noFill/>
            </p:spPr>
            <p:txBody>
              <a:bodyPr wrap="square" rtlCol="0">
                <a:spAutoFit/>
              </a:bodyPr>
              <a:lstStyle/>
              <a:p>
                <a:pPr algn="ctr"/>
                <a:r>
                  <a:rPr lang="en-US" sz="918" b="1" dirty="0">
                    <a:gradFill>
                      <a:gsLst>
                        <a:gs pos="0">
                          <a:srgbClr val="EFEFEF">
                            <a:lumMod val="10000"/>
                          </a:srgbClr>
                        </a:gs>
                        <a:gs pos="100000">
                          <a:srgbClr val="EFEFEF">
                            <a:lumMod val="10000"/>
                          </a:srgbClr>
                        </a:gs>
                      </a:gsLst>
                      <a:lin ang="0" scaled="0"/>
                    </a:gradFill>
                    <a:ea typeface="ＭＳ Ｐゴシック" charset="-128"/>
                  </a:rPr>
                  <a:t>SAS/SATA</a:t>
                </a:r>
                <a:endParaRPr lang="en-US" sz="714" b="1" dirty="0">
                  <a:gradFill>
                    <a:gsLst>
                      <a:gs pos="0">
                        <a:srgbClr val="EFEFEF">
                          <a:lumMod val="10000"/>
                        </a:srgbClr>
                      </a:gs>
                      <a:gs pos="100000">
                        <a:srgbClr val="EFEFEF">
                          <a:lumMod val="10000"/>
                        </a:srgbClr>
                      </a:gs>
                    </a:gsLst>
                    <a:lin ang="0" scaled="0"/>
                  </a:gradFill>
                  <a:ea typeface="ＭＳ Ｐゴシック" charset="-128"/>
                </a:endParaRPr>
              </a:p>
            </p:txBody>
          </p:sp>
        </p:grpSp>
        <p:sp>
          <p:nvSpPr>
            <p:cNvPr id="157" name="TextBox 156"/>
            <p:cNvSpPr txBox="1"/>
            <p:nvPr/>
          </p:nvSpPr>
          <p:spPr>
            <a:xfrm>
              <a:off x="2776940" y="3167313"/>
              <a:ext cx="1610254" cy="326035"/>
            </a:xfrm>
            <a:prstGeom prst="rect">
              <a:avLst/>
            </a:prstGeom>
            <a:noFill/>
          </p:spPr>
          <p:txBody>
            <a:bodyPr wrap="square" rtlCol="0">
              <a:spAutoFit/>
            </a:bodyPr>
            <a:lstStyle/>
            <a:p>
              <a:pPr algn="ctr"/>
              <a:r>
                <a:rPr lang="en-US" sz="1224" b="1" dirty="0">
                  <a:gradFill>
                    <a:gsLst>
                      <a:gs pos="0">
                        <a:srgbClr val="EFEFEF"/>
                      </a:gs>
                      <a:gs pos="100000">
                        <a:srgbClr val="EFEFEF"/>
                      </a:gs>
                    </a:gsLst>
                    <a:path path="circle">
                      <a:fillToRect l="50000" t="50000" r="50000" b="50000"/>
                    </a:path>
                  </a:gradFill>
                  <a:ea typeface="ＭＳ Ｐゴシック" charset="-128"/>
                </a:rPr>
                <a:t>Cluster in a Box</a:t>
              </a:r>
            </a:p>
          </p:txBody>
        </p:sp>
        <p:sp>
          <p:nvSpPr>
            <p:cNvPr id="159" name="TextBox 158"/>
            <p:cNvSpPr txBox="1"/>
            <p:nvPr/>
          </p:nvSpPr>
          <p:spPr>
            <a:xfrm>
              <a:off x="2683729" y="4393950"/>
              <a:ext cx="1703464" cy="471850"/>
            </a:xfrm>
            <a:prstGeom prst="rect">
              <a:avLst/>
            </a:prstGeom>
            <a:noFill/>
          </p:spPr>
          <p:txBody>
            <a:bodyPr wrap="square" rtlCol="0">
              <a:spAutoFit/>
            </a:bodyPr>
            <a:lstStyle/>
            <a:p>
              <a:pPr algn="ctr"/>
              <a:r>
                <a:rPr lang="en-US" sz="1020" b="1" dirty="0">
                  <a:gradFill>
                    <a:gsLst>
                      <a:gs pos="0">
                        <a:srgbClr val="EFEFEF"/>
                      </a:gs>
                      <a:gs pos="100000">
                        <a:srgbClr val="EFEFEF"/>
                      </a:gs>
                    </a:gsLst>
                    <a:path path="circle">
                      <a:fillToRect l="50000" t="50000" r="50000" b="50000"/>
                    </a:path>
                  </a:gradFill>
                  <a:ea typeface="ＭＳ Ｐゴシック" charset="-128"/>
                </a:rPr>
                <a:t>Optional JBOD </a:t>
              </a:r>
            </a:p>
            <a:p>
              <a:pPr algn="ctr"/>
              <a:r>
                <a:rPr lang="en-US" sz="1020" b="1" dirty="0">
                  <a:gradFill>
                    <a:gsLst>
                      <a:gs pos="0">
                        <a:srgbClr val="EFEFEF"/>
                      </a:gs>
                      <a:gs pos="100000">
                        <a:srgbClr val="EFEFEF"/>
                      </a:gs>
                    </a:gsLst>
                    <a:path path="circle">
                      <a:fillToRect l="50000" t="50000" r="50000" b="50000"/>
                    </a:path>
                  </a:gradFill>
                  <a:ea typeface="ＭＳ Ｐゴシック" charset="-128"/>
                </a:rPr>
                <a:t>storage expansion</a:t>
              </a:r>
            </a:p>
          </p:txBody>
        </p:sp>
        <p:sp>
          <p:nvSpPr>
            <p:cNvPr id="224" name="TextBox 223"/>
            <p:cNvSpPr txBox="1"/>
            <p:nvPr/>
          </p:nvSpPr>
          <p:spPr>
            <a:xfrm>
              <a:off x="2662751" y="4862044"/>
              <a:ext cx="3632521" cy="1088329"/>
            </a:xfrm>
            <a:prstGeom prst="rect">
              <a:avLst/>
            </a:prstGeom>
            <a:noFill/>
          </p:spPr>
          <p:txBody>
            <a:bodyPr wrap="square" rtlCol="0">
              <a:spAutoFit/>
            </a:bodyPr>
            <a:lstStyle/>
            <a:p>
              <a:r>
                <a:rPr lang="en-US" sz="1122" b="1" dirty="0">
                  <a:gradFill>
                    <a:gsLst>
                      <a:gs pos="0">
                        <a:srgbClr val="EFEFEF"/>
                      </a:gs>
                      <a:gs pos="100000">
                        <a:srgbClr val="EFEFEF"/>
                      </a:gs>
                    </a:gsLst>
                    <a:lin ang="0" scaled="0"/>
                  </a:gradFill>
                  <a:ea typeface="ＭＳ Ｐゴシック" charset="-128"/>
                </a:rPr>
                <a:t>Target markets for Cluster in a Box solutions</a:t>
              </a:r>
            </a:p>
            <a:p>
              <a:pPr marL="119813" indent="-119813">
                <a:buFont typeface="Arial" pitchFamily="34" charset="0"/>
                <a:buChar char="•"/>
              </a:pPr>
              <a:r>
                <a:rPr lang="en-US" sz="1122" dirty="0">
                  <a:gradFill>
                    <a:gsLst>
                      <a:gs pos="0">
                        <a:srgbClr val="EFEFEF"/>
                      </a:gs>
                      <a:gs pos="100000">
                        <a:srgbClr val="EFEFEF"/>
                      </a:gs>
                    </a:gsLst>
                    <a:lin ang="0" scaled="0"/>
                  </a:gradFill>
                  <a:ea typeface="ＭＳ Ｐゴシック" charset="-128"/>
                </a:rPr>
                <a:t>SMB</a:t>
              </a:r>
            </a:p>
            <a:p>
              <a:pPr marL="119813" indent="-119813">
                <a:buFont typeface="Arial" pitchFamily="34" charset="0"/>
                <a:buChar char="•"/>
              </a:pPr>
              <a:r>
                <a:rPr lang="en-US" sz="1122" dirty="0">
                  <a:gradFill>
                    <a:gsLst>
                      <a:gs pos="0">
                        <a:srgbClr val="EFEFEF"/>
                      </a:gs>
                      <a:gs pos="100000">
                        <a:srgbClr val="EFEFEF"/>
                      </a:gs>
                    </a:gsLst>
                    <a:lin ang="0" scaled="0"/>
                  </a:gradFill>
                  <a:ea typeface="ＭＳ Ｐゴシック" charset="-128"/>
                </a:rPr>
                <a:t>Branch</a:t>
              </a:r>
            </a:p>
            <a:p>
              <a:pPr marL="119813" indent="-119813">
                <a:buFont typeface="Arial" pitchFamily="34" charset="0"/>
                <a:buChar char="•"/>
              </a:pPr>
              <a:r>
                <a:rPr lang="en-US" sz="1122" dirty="0">
                  <a:gradFill>
                    <a:gsLst>
                      <a:gs pos="0">
                        <a:srgbClr val="EFEFEF"/>
                      </a:gs>
                      <a:gs pos="100000">
                        <a:srgbClr val="EFEFEF"/>
                      </a:gs>
                    </a:gsLst>
                    <a:lin ang="0" scaled="0"/>
                  </a:gradFill>
                  <a:ea typeface="ＭＳ Ｐゴシック" charset="-128"/>
                </a:rPr>
                <a:t>Private Cloud</a:t>
              </a:r>
            </a:p>
            <a:p>
              <a:endParaRPr lang="en-US" sz="1122" b="1" dirty="0">
                <a:gradFill>
                  <a:gsLst>
                    <a:gs pos="0">
                      <a:srgbClr val="EFEFEF"/>
                    </a:gs>
                    <a:gs pos="100000">
                      <a:srgbClr val="EFEFEF"/>
                    </a:gs>
                  </a:gsLst>
                  <a:lin ang="0" scaled="0"/>
                </a:gradFill>
                <a:ea typeface="ＭＳ Ｐゴシック" charset="-128"/>
              </a:endParaRPr>
            </a:p>
          </p:txBody>
        </p:sp>
        <p:sp>
          <p:nvSpPr>
            <p:cNvPr id="166" name="TextBox 165"/>
            <p:cNvSpPr txBox="1"/>
            <p:nvPr/>
          </p:nvSpPr>
          <p:spPr>
            <a:xfrm>
              <a:off x="4325117" y="2590167"/>
              <a:ext cx="1881654" cy="191219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111718" indent="-111718">
                <a:buFont typeface="Arial" pitchFamily="34" charset="0"/>
                <a:buChar char="•"/>
              </a:pPr>
              <a:r>
                <a:rPr lang="en-US" sz="1122" b="1" dirty="0">
                  <a:gradFill>
                    <a:gsLst>
                      <a:gs pos="0">
                        <a:srgbClr val="EFEFEF"/>
                      </a:gs>
                      <a:gs pos="100000">
                        <a:srgbClr val="EFEFEF"/>
                      </a:gs>
                    </a:gsLst>
                    <a:lin ang="0" scaled="0"/>
                  </a:gradFill>
                </a:rPr>
                <a:t>Additional scale out features</a:t>
              </a:r>
            </a:p>
            <a:p>
              <a:pPr marL="111718" indent="-111718">
                <a:buFont typeface="Arial" pitchFamily="34" charset="0"/>
                <a:buChar char="•"/>
              </a:pPr>
              <a:endParaRPr lang="en-US" sz="1122" dirty="0">
                <a:solidFill>
                  <a:srgbClr val="363535"/>
                </a:solidFill>
              </a:endParaRPr>
            </a:p>
            <a:p>
              <a:pPr marL="111718" indent="-111718">
                <a:buFont typeface="Arial" pitchFamily="34" charset="0"/>
                <a:buChar char="•"/>
              </a:pPr>
              <a:r>
                <a:rPr lang="en-US" sz="1122" dirty="0">
                  <a:gradFill>
                    <a:gsLst>
                      <a:gs pos="0">
                        <a:srgbClr val="EFEFEF"/>
                      </a:gs>
                      <a:gs pos="100000">
                        <a:srgbClr val="EFEFEF"/>
                      </a:gs>
                    </a:gsLst>
                    <a:lin ang="0" scaled="0"/>
                  </a:gradFill>
                </a:rPr>
                <a:t>High Availability </a:t>
              </a:r>
            </a:p>
            <a:p>
              <a:pPr marL="111718" indent="-111718">
                <a:buFont typeface="Arial" pitchFamily="34" charset="0"/>
                <a:buChar char="•"/>
              </a:pPr>
              <a:r>
                <a:rPr lang="en-US" sz="1122" dirty="0">
                  <a:gradFill>
                    <a:gsLst>
                      <a:gs pos="0">
                        <a:srgbClr val="EFEFEF"/>
                      </a:gs>
                      <a:gs pos="100000">
                        <a:srgbClr val="EFEFEF"/>
                      </a:gs>
                    </a:gsLst>
                    <a:lin ang="0" scaled="0"/>
                  </a:gradFill>
                </a:rPr>
                <a:t>Simple OOBE</a:t>
              </a:r>
            </a:p>
            <a:p>
              <a:pPr marL="111718" indent="-111718">
                <a:buFont typeface="Arial" pitchFamily="34" charset="0"/>
                <a:buChar char="•"/>
              </a:pPr>
              <a:r>
                <a:rPr lang="en-US" sz="1122" dirty="0">
                  <a:gradFill>
                    <a:gsLst>
                      <a:gs pos="0">
                        <a:srgbClr val="EFEFEF"/>
                      </a:gs>
                      <a:gs pos="100000">
                        <a:srgbClr val="EFEFEF"/>
                      </a:gs>
                    </a:gsLst>
                    <a:lin ang="0" scaled="0"/>
                  </a:gradFill>
                </a:rPr>
                <a:t>Spaces configurations</a:t>
              </a:r>
            </a:p>
            <a:p>
              <a:pPr marL="111718" indent="-111718">
                <a:buFont typeface="Arial" pitchFamily="34" charset="0"/>
                <a:buChar char="•"/>
              </a:pPr>
              <a:r>
                <a:rPr lang="en-US" sz="1122" dirty="0">
                  <a:gradFill>
                    <a:gsLst>
                      <a:gs pos="0">
                        <a:srgbClr val="EFEFEF"/>
                      </a:gs>
                      <a:gs pos="100000">
                        <a:srgbClr val="EFEFEF"/>
                      </a:gs>
                    </a:gsLst>
                    <a:lin ang="0" scaled="0"/>
                  </a:gradFill>
                </a:rPr>
                <a:t>HW RAID capability</a:t>
              </a:r>
            </a:p>
            <a:p>
              <a:pPr marL="111718" indent="-111718">
                <a:buFont typeface="Arial" pitchFamily="34" charset="0"/>
                <a:buChar char="•"/>
              </a:pPr>
              <a:r>
                <a:rPr lang="en-US" sz="1122" dirty="0">
                  <a:gradFill>
                    <a:gsLst>
                      <a:gs pos="0">
                        <a:srgbClr val="EFEFEF"/>
                      </a:gs>
                      <a:gs pos="100000">
                        <a:srgbClr val="EFEFEF"/>
                      </a:gs>
                    </a:gsLst>
                    <a:lin ang="0" scaled="0"/>
                  </a:gradFill>
                </a:rPr>
                <a:t>SSD </a:t>
              </a:r>
              <a:r>
                <a:rPr lang="en-US" sz="1122" dirty="0" err="1">
                  <a:gradFill>
                    <a:gsLst>
                      <a:gs pos="0">
                        <a:srgbClr val="EFEFEF"/>
                      </a:gs>
                      <a:gs pos="100000">
                        <a:srgbClr val="EFEFEF"/>
                      </a:gs>
                    </a:gsLst>
                    <a:lin ang="0" scaled="0"/>
                  </a:gradFill>
                </a:rPr>
                <a:t>perf</a:t>
              </a:r>
              <a:r>
                <a:rPr lang="en-US" sz="1122" dirty="0">
                  <a:gradFill>
                    <a:gsLst>
                      <a:gs pos="0">
                        <a:srgbClr val="EFEFEF"/>
                      </a:gs>
                      <a:gs pos="100000">
                        <a:srgbClr val="EFEFEF"/>
                      </a:gs>
                    </a:gsLst>
                    <a:lin ang="0" scaled="0"/>
                  </a:gradFill>
                </a:rPr>
                <a:t> capability</a:t>
              </a:r>
            </a:p>
          </p:txBody>
        </p:sp>
      </p:grpSp>
      <p:cxnSp>
        <p:nvCxnSpPr>
          <p:cNvPr id="9" name="Straight Arrow Connector 8"/>
          <p:cNvCxnSpPr/>
          <p:nvPr/>
        </p:nvCxnSpPr>
        <p:spPr>
          <a:xfrm>
            <a:off x="2231953" y="5984025"/>
            <a:ext cx="7691224" cy="0"/>
          </a:xfrm>
          <a:prstGeom prst="straightConnector1">
            <a:avLst/>
          </a:prstGeom>
          <a:ln w="38100">
            <a:gradFill>
              <a:gsLst>
                <a:gs pos="0">
                  <a:schemeClr val="bg1">
                    <a:alpha val="0"/>
                  </a:schemeClr>
                </a:gs>
                <a:gs pos="100000">
                  <a:schemeClr val="bg1"/>
                </a:gs>
              </a:gsLst>
              <a:lin ang="4200000" scaled="0"/>
            </a:gradFill>
            <a:tailEnd type="arrow" w="lg" len="lg"/>
          </a:ln>
        </p:spPr>
        <p:style>
          <a:lnRef idx="1">
            <a:schemeClr val="accent1"/>
          </a:lnRef>
          <a:fillRef idx="0">
            <a:schemeClr val="accent1"/>
          </a:fillRef>
          <a:effectRef idx="0">
            <a:schemeClr val="accent1"/>
          </a:effectRef>
          <a:fontRef idx="minor">
            <a:schemeClr val="tx1"/>
          </a:fontRef>
        </p:style>
      </p:cxnSp>
      <p:sp>
        <p:nvSpPr>
          <p:cNvPr id="84" name="Title 1"/>
          <p:cNvSpPr txBox="1">
            <a:spLocks/>
          </p:cNvSpPr>
          <p:nvPr/>
        </p:nvSpPr>
        <p:spPr>
          <a:xfrm>
            <a:off x="1178853" y="406873"/>
            <a:ext cx="10036084" cy="83563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4080" dirty="0">
                <a:gradFill>
                  <a:gsLst>
                    <a:gs pos="1250">
                      <a:srgbClr val="EFEFEF"/>
                    </a:gs>
                    <a:gs pos="100000">
                      <a:srgbClr val="EFEFEF"/>
                    </a:gs>
                  </a:gsLst>
                  <a:lin ang="5400000" scaled="0"/>
                </a:gradFill>
              </a:rPr>
              <a:t>Extending the Market for Continuous Availability</a:t>
            </a:r>
          </a:p>
          <a:p>
            <a:r>
              <a:rPr sz="1836" b="1" cap="all" spc="0" dirty="0">
                <a:gradFill>
                  <a:gsLst>
                    <a:gs pos="0">
                      <a:srgbClr val="EFEFEF"/>
                    </a:gs>
                    <a:gs pos="100000">
                      <a:srgbClr val="EFEFEF"/>
                    </a:gs>
                  </a:gsLst>
                  <a:path path="circle">
                    <a:fillToRect l="50000" t="50000" r="50000" b="50000"/>
                  </a:path>
                </a:gradFill>
                <a:latin typeface="Segoe UI"/>
              </a:rPr>
              <a:t>New systems expand choices of cost and Features</a:t>
            </a:r>
          </a:p>
        </p:txBody>
      </p:sp>
      <p:sp>
        <p:nvSpPr>
          <p:cNvPr id="13" name="TextBox 12"/>
          <p:cNvSpPr txBox="1"/>
          <p:nvPr/>
        </p:nvSpPr>
        <p:spPr>
          <a:xfrm>
            <a:off x="9244313" y="5399122"/>
            <a:ext cx="2127784" cy="1205390"/>
          </a:xfrm>
          <a:prstGeom prst="rect">
            <a:avLst/>
          </a:prstGeom>
          <a:noFill/>
        </p:spPr>
        <p:txBody>
          <a:bodyPr wrap="square" rtlCol="0">
            <a:spAutoFit/>
          </a:bodyPr>
          <a:lstStyle/>
          <a:p>
            <a:pPr algn="ctr"/>
            <a:r>
              <a:rPr lang="en-US" sz="4080" b="1" dirty="0">
                <a:gradFill>
                  <a:gsLst>
                    <a:gs pos="0">
                      <a:srgbClr val="EFEFEF"/>
                    </a:gs>
                    <a:gs pos="100000">
                      <a:srgbClr val="EFEFEF"/>
                    </a:gs>
                  </a:gsLst>
                  <a:lin ang="0" scaled="0"/>
                </a:gradFill>
                <a:ea typeface="ＭＳ Ｐゴシック" charset="-128"/>
              </a:rPr>
              <a:t>$$</a:t>
            </a:r>
          </a:p>
          <a:p>
            <a:pPr algn="ctr">
              <a:lnSpc>
                <a:spcPts val="1836"/>
              </a:lnSpc>
            </a:pPr>
            <a:r>
              <a:rPr lang="en-US" sz="1428" b="1" dirty="0">
                <a:gradFill>
                  <a:gsLst>
                    <a:gs pos="0">
                      <a:srgbClr val="EFEFEF"/>
                    </a:gs>
                    <a:gs pos="100000">
                      <a:srgbClr val="EFEFEF"/>
                    </a:gs>
                  </a:gsLst>
                  <a:lin ang="0" scaled="0"/>
                </a:gradFill>
                <a:ea typeface="ＭＳ Ｐゴシック" charset="-128"/>
              </a:rPr>
              <a:t>IT </a:t>
            </a:r>
            <a:br>
              <a:rPr lang="en-US" sz="1428" b="1" dirty="0">
                <a:gradFill>
                  <a:gsLst>
                    <a:gs pos="0">
                      <a:srgbClr val="EFEFEF"/>
                    </a:gs>
                    <a:gs pos="100000">
                      <a:srgbClr val="EFEFEF"/>
                    </a:gs>
                  </a:gsLst>
                  <a:lin ang="0" scaled="0"/>
                </a:gradFill>
                <a:ea typeface="ＭＳ Ｐゴシック" charset="-128"/>
              </a:rPr>
            </a:br>
            <a:r>
              <a:rPr lang="en-US" sz="1428" b="1" dirty="0">
                <a:gradFill>
                  <a:gsLst>
                    <a:gs pos="0">
                      <a:srgbClr val="EFEFEF"/>
                    </a:gs>
                    <a:gs pos="100000">
                      <a:srgbClr val="EFEFEF"/>
                    </a:gs>
                  </a:gsLst>
                  <a:lin ang="0" scaled="0"/>
                </a:gradFill>
                <a:ea typeface="ＭＳ Ｐゴシック" charset="-128"/>
              </a:rPr>
              <a:t>Expertise</a:t>
            </a:r>
          </a:p>
        </p:txBody>
      </p:sp>
      <p:sp>
        <p:nvSpPr>
          <p:cNvPr id="6" name="Rectangle 5"/>
          <p:cNvSpPr/>
          <p:nvPr/>
        </p:nvSpPr>
        <p:spPr bwMode="auto">
          <a:xfrm>
            <a:off x="2260650" y="6144132"/>
            <a:ext cx="4967909" cy="227346"/>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EFEFEF"/>
                  </a:gs>
                  <a:gs pos="100000">
                    <a:srgbClr val="EFEFEF"/>
                  </a:gs>
                </a:gsLst>
                <a:lin ang="5400000" scaled="0"/>
              </a:gradFill>
            </a:endParaRPr>
          </a:p>
        </p:txBody>
      </p:sp>
      <p:sp>
        <p:nvSpPr>
          <p:cNvPr id="75" name="TextBox 74"/>
          <p:cNvSpPr txBox="1"/>
          <p:nvPr/>
        </p:nvSpPr>
        <p:spPr>
          <a:xfrm>
            <a:off x="2369459" y="6112409"/>
            <a:ext cx="2467535" cy="277281"/>
          </a:xfrm>
          <a:prstGeom prst="rect">
            <a:avLst/>
          </a:prstGeom>
          <a:noFill/>
        </p:spPr>
        <p:txBody>
          <a:bodyPr wrap="square" rtlCol="0">
            <a:spAutoFit/>
          </a:bodyPr>
          <a:lstStyle/>
          <a:p>
            <a:pPr>
              <a:lnSpc>
                <a:spcPts val="1428"/>
              </a:lnSpc>
              <a:spcAft>
                <a:spcPts val="306"/>
              </a:spcAft>
            </a:pPr>
            <a:r>
              <a:rPr lang="en-US" sz="1224" b="1" dirty="0">
                <a:gradFill>
                  <a:gsLst>
                    <a:gs pos="0">
                      <a:srgbClr val="EFEFEF"/>
                    </a:gs>
                    <a:gs pos="100000">
                      <a:srgbClr val="EFEFEF"/>
                    </a:gs>
                  </a:gsLst>
                  <a:lin ang="0" scaled="0"/>
                </a:gradFill>
                <a:ea typeface="ＭＳ Ｐゴシック" charset="-128"/>
              </a:rPr>
              <a:t>IT Generalist or remote only</a:t>
            </a:r>
          </a:p>
        </p:txBody>
      </p:sp>
      <p:sp>
        <p:nvSpPr>
          <p:cNvPr id="86" name="Rectangle 85"/>
          <p:cNvSpPr/>
          <p:nvPr/>
        </p:nvSpPr>
        <p:spPr bwMode="auto">
          <a:xfrm>
            <a:off x="7316207" y="6144133"/>
            <a:ext cx="2551740" cy="227346"/>
          </a:xfrm>
          <a:prstGeom prst="rect">
            <a:avLst/>
          </a:prstGeom>
          <a:solidFill>
            <a:srgbClr val="1535D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EFEFEF"/>
                  </a:gs>
                  <a:gs pos="100000">
                    <a:srgbClr val="EFEFEF"/>
                  </a:gs>
                </a:gsLst>
                <a:lin ang="5400000" scaled="0"/>
              </a:gradFill>
            </a:endParaRPr>
          </a:p>
        </p:txBody>
      </p:sp>
      <p:sp>
        <p:nvSpPr>
          <p:cNvPr id="76" name="TextBox 75"/>
          <p:cNvSpPr txBox="1"/>
          <p:nvPr/>
        </p:nvSpPr>
        <p:spPr>
          <a:xfrm>
            <a:off x="7383993" y="6136952"/>
            <a:ext cx="1348416" cy="277281"/>
          </a:xfrm>
          <a:prstGeom prst="rect">
            <a:avLst/>
          </a:prstGeom>
          <a:noFill/>
        </p:spPr>
        <p:txBody>
          <a:bodyPr wrap="square" rtlCol="0">
            <a:spAutoFit/>
          </a:bodyPr>
          <a:lstStyle>
            <a:defPPr>
              <a:defRPr lang="en-US"/>
            </a:defPPr>
            <a:lvl1pPr defTabSz="914363">
              <a:lnSpc>
                <a:spcPts val="1400"/>
              </a:lnSpc>
              <a:spcAft>
                <a:spcPts val="600"/>
              </a:spcAft>
              <a:defRPr sz="1400">
                <a:gradFill>
                  <a:gsLst>
                    <a:gs pos="0">
                      <a:schemeClr val="bg1"/>
                    </a:gs>
                    <a:gs pos="100000">
                      <a:schemeClr val="bg1"/>
                    </a:gs>
                  </a:gsLst>
                  <a:lin ang="0" scaled="0"/>
                </a:gradFill>
                <a:ea typeface="ＭＳ Ｐゴシック" charset="-128"/>
              </a:defRPr>
            </a:lvl1pPr>
          </a:lstStyle>
          <a:p>
            <a:pPr>
              <a:spcAft>
                <a:spcPts val="306"/>
              </a:spcAft>
            </a:pPr>
            <a:r>
              <a:rPr lang="en-US" sz="1224" b="1" dirty="0">
                <a:gradFill>
                  <a:gsLst>
                    <a:gs pos="0">
                      <a:srgbClr val="EFEFEF"/>
                    </a:gs>
                    <a:gs pos="100000">
                      <a:srgbClr val="EFEFEF"/>
                    </a:gs>
                  </a:gsLst>
                  <a:lin ang="0" scaled="0"/>
                </a:gradFill>
              </a:rPr>
              <a:t>IT Specialists</a:t>
            </a:r>
          </a:p>
        </p:txBody>
      </p:sp>
    </p:spTree>
    <p:extLst>
      <p:ext uri="{BB962C8B-B14F-4D97-AF65-F5344CB8AC3E}">
        <p14:creationId xmlns:p14="http://schemas.microsoft.com/office/powerpoint/2010/main" val="3745424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750"/>
                                        <p:tgtEl>
                                          <p:spTgt spid="232"/>
                                        </p:tgtEl>
                                      </p:cBhvr>
                                    </p:animEffect>
                                    <p:anim calcmode="lin" valueType="num">
                                      <p:cBhvr>
                                        <p:cTn id="8" dur="750" fill="hold"/>
                                        <p:tgtEl>
                                          <p:spTgt spid="232"/>
                                        </p:tgtEl>
                                        <p:attrNameLst>
                                          <p:attrName>ppt_x</p:attrName>
                                        </p:attrNameLst>
                                      </p:cBhvr>
                                      <p:tavLst>
                                        <p:tav tm="0">
                                          <p:val>
                                            <p:strVal val="#ppt_x"/>
                                          </p:val>
                                        </p:tav>
                                        <p:tav tm="100000">
                                          <p:val>
                                            <p:strVal val="#ppt_x"/>
                                          </p:val>
                                        </p:tav>
                                      </p:tavLst>
                                    </p:anim>
                                    <p:anim calcmode="lin" valueType="num">
                                      <p:cBhvr>
                                        <p:cTn id="9" dur="750" fill="hold"/>
                                        <p:tgtEl>
                                          <p:spTgt spid="2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16" presetClass="entr" presetSubtype="37" fill="hold" nodeType="afterEffect">
                                  <p:stCondLst>
                                    <p:cond delay="500"/>
                                  </p:stCondLst>
                                  <p:childTnLst>
                                    <p:set>
                                      <p:cBhvr>
                                        <p:cTn id="17" dur="1" fill="hold">
                                          <p:stCondLst>
                                            <p:cond delay="0"/>
                                          </p:stCondLst>
                                        </p:cTn>
                                        <p:tgtEl>
                                          <p:spTgt spid="234"/>
                                        </p:tgtEl>
                                        <p:attrNameLst>
                                          <p:attrName>style.visibility</p:attrName>
                                        </p:attrNameLst>
                                      </p:cBhvr>
                                      <p:to>
                                        <p:strVal val="visible"/>
                                      </p:to>
                                    </p:set>
                                    <p:animEffect transition="in" filter="barn(outVertical)">
                                      <p:cBhvr>
                                        <p:cTn id="18"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39007537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609600" y="1478274"/>
            <a:ext cx="11157857" cy="5016758"/>
          </a:xfrm>
          <a:prstGeom prst="rect">
            <a:avLst/>
          </a:prstGeom>
        </p:spPr>
        <p:txBody>
          <a:bodyPr wrap="square">
            <a:spAutoFit/>
          </a:bodyPr>
          <a:lstStyle/>
          <a:p>
            <a:pPr marL="457200" indent="-457200">
              <a:buFont typeface="Arial" panose="020B0604020202020204" pitchFamily="34" charset="0"/>
              <a:buChar char="•"/>
            </a:pPr>
            <a:r>
              <a:rPr lang="en-US" sz="3200" dirty="0"/>
              <a:t>(</a:t>
            </a:r>
            <a:r>
              <a:rPr lang="en-US" sz="3200" dirty="0" smtClean="0"/>
              <a:t>MDC-B323) </a:t>
            </a:r>
            <a:r>
              <a:rPr lang="en-US" sz="3200" dirty="0"/>
              <a:t>Re-Architecting Your Infrastructure with Windows Server 2012 and Microsoft System Center 2012 SP1</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(WCA-B336) </a:t>
            </a:r>
            <a:r>
              <a:rPr lang="en-US" sz="3200" dirty="0"/>
              <a:t>Reimagining and Migrating Your Active Directory</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(MDC-B348) </a:t>
            </a:r>
            <a:r>
              <a:rPr lang="en-US" sz="3200" dirty="0"/>
              <a:t>Networking Infrastructure and </a:t>
            </a:r>
            <a:r>
              <a:rPr lang="en-US" sz="3200" dirty="0" smtClean="0"/>
              <a:t>Management</a:t>
            </a: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(MDC-B349) </a:t>
            </a:r>
            <a:r>
              <a:rPr lang="en-US" sz="3200" dirty="0"/>
              <a:t>Your Fileservers and Storage Options</a:t>
            </a: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1</a:t>
            </a: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2</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3</a:t>
            </a: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Resource 4</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74401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part of your IT Infrastructure are you the most concerned with upgrading?</a:t>
            </a:r>
            <a:endParaRPr lang="en-US" dirty="0"/>
          </a:p>
        </p:txBody>
      </p:sp>
      <p:grpSp>
        <p:nvGrpSpPr>
          <p:cNvPr id="11" name="Group 10"/>
          <p:cNvGrpSpPr/>
          <p:nvPr/>
        </p:nvGrpSpPr>
        <p:grpSpPr>
          <a:xfrm>
            <a:off x="274319" y="296897"/>
            <a:ext cx="11980899" cy="6767927"/>
            <a:chOff x="274319" y="296897"/>
            <a:chExt cx="11980899" cy="6767927"/>
          </a:xfrm>
        </p:grpSpPr>
        <p:grpSp>
          <p:nvGrpSpPr>
            <p:cNvPr id="10" name="Group 9"/>
            <p:cNvGrpSpPr/>
            <p:nvPr/>
          </p:nvGrpSpPr>
          <p:grpSpPr>
            <a:xfrm>
              <a:off x="274319" y="296897"/>
              <a:ext cx="11980899" cy="6319661"/>
              <a:chOff x="274319" y="296897"/>
              <a:chExt cx="11980899" cy="6319661"/>
            </a:xfrm>
          </p:grpSpPr>
          <p:pic>
            <p:nvPicPr>
              <p:cNvPr id="7" name="Picture 6"/>
              <p:cNvPicPr>
                <a:picLocks noChangeAspect="1"/>
              </p:cNvPicPr>
              <p:nvPr/>
            </p:nvPicPr>
            <p:blipFill rotWithShape="1">
              <a:blip r:embed="rId2"/>
              <a:srcRect r="26244" b="42714"/>
              <a:stretch/>
            </p:blipFill>
            <p:spPr>
              <a:xfrm>
                <a:off x="274319" y="296897"/>
                <a:ext cx="11980899" cy="6319660"/>
              </a:xfrm>
              <a:prstGeom prst="rect">
                <a:avLst/>
              </a:prstGeom>
            </p:spPr>
          </p:pic>
          <p:pic>
            <p:nvPicPr>
              <p:cNvPr id="8" name="Picture 7"/>
              <p:cNvPicPr>
                <a:picLocks noChangeAspect="1"/>
              </p:cNvPicPr>
              <p:nvPr/>
            </p:nvPicPr>
            <p:blipFill rotWithShape="1">
              <a:blip r:embed="rId2"/>
              <a:srcRect t="55722" r="64250"/>
              <a:stretch/>
            </p:blipFill>
            <p:spPr>
              <a:xfrm>
                <a:off x="9136277" y="4006922"/>
                <a:ext cx="3102512" cy="2609636"/>
              </a:xfrm>
              <a:prstGeom prst="rect">
                <a:avLst/>
              </a:prstGeom>
            </p:spPr>
          </p:pic>
        </p:grpSp>
        <p:sp>
          <p:nvSpPr>
            <p:cNvPr id="9" name="TextBox 8"/>
            <p:cNvSpPr txBox="1"/>
            <p:nvPr/>
          </p:nvSpPr>
          <p:spPr>
            <a:xfrm>
              <a:off x="2737701" y="6575459"/>
              <a:ext cx="696107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 note: My completely unsubstantiated informal </a:t>
              </a:r>
              <a:r>
                <a:rPr lang="en-US" sz="1400" dirty="0" err="1" smtClean="0">
                  <a:gradFill>
                    <a:gsLst>
                      <a:gs pos="2917">
                        <a:schemeClr val="tx1"/>
                      </a:gs>
                      <a:gs pos="30000">
                        <a:schemeClr val="tx1"/>
                      </a:gs>
                    </a:gsLst>
                    <a:lin ang="5400000" scaled="0"/>
                  </a:gradFill>
                </a:rPr>
                <a:t>TWPoll</a:t>
              </a:r>
              <a:r>
                <a:rPr lang="en-US" sz="1400" dirty="0" smtClean="0">
                  <a:gradFill>
                    <a:gsLst>
                      <a:gs pos="2917">
                        <a:schemeClr val="tx1"/>
                      </a:gs>
                      <a:gs pos="30000">
                        <a:schemeClr val="tx1"/>
                      </a:gs>
                    </a:gsLst>
                    <a:lin ang="5400000" scaled="0"/>
                  </a:gradFill>
                </a:rPr>
                <a:t>:  </a:t>
              </a:r>
              <a:r>
                <a:rPr lang="x-none" sz="1400" dirty="0"/>
                <a:t>http://</a:t>
              </a:r>
              <a:r>
                <a:rPr lang="x-none" sz="1400" dirty="0" smtClean="0"/>
                <a:t>twtpoll.com/uuk37y</a:t>
              </a:r>
              <a:endParaRPr lang="x-none" sz="1400" dirty="0"/>
            </a:p>
          </p:txBody>
        </p:sp>
      </p:grpSp>
    </p:spTree>
    <p:extLst>
      <p:ext uri="{BB962C8B-B14F-4D97-AF65-F5344CB8AC3E}">
        <p14:creationId xmlns:p14="http://schemas.microsoft.com/office/powerpoint/2010/main" val="11241375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26733"/>
          <a:stretch/>
        </p:blipFill>
        <p:spPr>
          <a:xfrm>
            <a:off x="1712213" y="834977"/>
            <a:ext cx="9238816" cy="5388881"/>
          </a:xfrm>
          <a:prstGeom prst="rect">
            <a:avLst/>
          </a:prstGeom>
        </p:spPr>
      </p:pic>
    </p:spTree>
    <p:extLst>
      <p:ext uri="{BB962C8B-B14F-4D97-AF65-F5344CB8AC3E}">
        <p14:creationId xmlns:p14="http://schemas.microsoft.com/office/powerpoint/2010/main" val="24046175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workhorse in your server stables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21" y="1122492"/>
            <a:ext cx="3803779" cy="5719633"/>
          </a:xfrm>
          <a:prstGeom prst="rect">
            <a:avLst/>
          </a:prstGeom>
        </p:spPr>
      </p:pic>
      <p:sp>
        <p:nvSpPr>
          <p:cNvPr id="6" name="TextBox 5"/>
          <p:cNvSpPr txBox="1"/>
          <p:nvPr/>
        </p:nvSpPr>
        <p:spPr>
          <a:xfrm>
            <a:off x="5508172" y="1981200"/>
            <a:ext cx="6030685" cy="408111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When is the last time you actually touched</a:t>
            </a:r>
            <a:r>
              <a:rPr lang="en-US" sz="2400" dirty="0">
                <a:gradFill>
                  <a:gsLst>
                    <a:gs pos="2917">
                      <a:schemeClr val="tx1"/>
                    </a:gs>
                    <a:gs pos="30000">
                      <a:schemeClr val="tx1"/>
                    </a:gs>
                  </a:gsLst>
                  <a:lin ang="5400000" scaled="0"/>
                </a:gradFill>
              </a:rPr>
              <a:t> </a:t>
            </a:r>
            <a:r>
              <a:rPr lang="en-US" sz="2400" dirty="0" smtClean="0">
                <a:gradFill>
                  <a:gsLst>
                    <a:gs pos="2917">
                      <a:schemeClr val="tx1"/>
                    </a:gs>
                    <a:gs pos="30000">
                      <a:schemeClr val="tx1"/>
                    </a:gs>
                  </a:gsLst>
                  <a:lin ang="5400000" scaled="0"/>
                </a:gradFill>
              </a:rPr>
              <a:t>a your File Server?</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Tirelessly serves up files and data to your organization.</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Probably one of your last physical boxes.</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Often overlooked for “upgrades” in technology.</a:t>
            </a:r>
          </a:p>
        </p:txBody>
      </p:sp>
    </p:spTree>
    <p:extLst>
      <p:ext uri="{BB962C8B-B14F-4D97-AF65-F5344CB8AC3E}">
        <p14:creationId xmlns:p14="http://schemas.microsoft.com/office/powerpoint/2010/main" val="1784207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Windows Server 2012 </a:t>
            </a:r>
            <a:r>
              <a:rPr lang="en-US" dirty="0" err="1" smtClean="0"/>
              <a:t>FileServers</a:t>
            </a:r>
            <a:endParaRPr lang="en-US" dirty="0"/>
          </a:p>
        </p:txBody>
      </p:sp>
      <p:sp>
        <p:nvSpPr>
          <p:cNvPr id="3" name="Content Placeholder 2"/>
          <p:cNvSpPr>
            <a:spLocks noGrp="1"/>
          </p:cNvSpPr>
          <p:nvPr>
            <p:ph sz="quarter" idx="10"/>
          </p:nvPr>
        </p:nvSpPr>
        <p:spPr>
          <a:xfrm>
            <a:off x="274638" y="953180"/>
            <a:ext cx="11887200" cy="5179110"/>
          </a:xfrm>
        </p:spPr>
        <p:txBody>
          <a:bodyPr/>
          <a:lstStyle/>
          <a:p>
            <a:pPr>
              <a:lnSpc>
                <a:spcPct val="150000"/>
              </a:lnSpc>
            </a:pPr>
            <a:r>
              <a:rPr lang="en-US" dirty="0" smtClean="0"/>
              <a:t>Storage Spaces</a:t>
            </a:r>
          </a:p>
          <a:p>
            <a:pPr>
              <a:lnSpc>
                <a:spcPct val="150000"/>
              </a:lnSpc>
            </a:pPr>
            <a:r>
              <a:rPr lang="en-US" dirty="0" smtClean="0"/>
              <a:t>In Box Deduplication</a:t>
            </a:r>
          </a:p>
          <a:p>
            <a:pPr>
              <a:lnSpc>
                <a:spcPct val="150000"/>
              </a:lnSpc>
            </a:pPr>
            <a:r>
              <a:rPr lang="en-US" dirty="0" smtClean="0"/>
              <a:t>SMB 3.0 (SMB Multichannel) </a:t>
            </a:r>
          </a:p>
          <a:p>
            <a:pPr>
              <a:lnSpc>
                <a:spcPct val="150000"/>
              </a:lnSpc>
            </a:pPr>
            <a:r>
              <a:rPr lang="en-US" dirty="0" smtClean="0"/>
              <a:t>NIC Teaming in box</a:t>
            </a:r>
          </a:p>
          <a:p>
            <a:pPr>
              <a:lnSpc>
                <a:spcPct val="150000"/>
              </a:lnSpc>
            </a:pPr>
            <a:r>
              <a:rPr lang="en-US" dirty="0" smtClean="0"/>
              <a:t>Scale Out File Server (Hyper-V and SQL)</a:t>
            </a:r>
          </a:p>
        </p:txBody>
      </p:sp>
      <p:sp>
        <p:nvSpPr>
          <p:cNvPr id="4" name="Rectangle 3"/>
          <p:cNvSpPr/>
          <p:nvPr/>
        </p:nvSpPr>
        <p:spPr>
          <a:xfrm>
            <a:off x="1773110" y="6131406"/>
            <a:ext cx="8890254" cy="646331"/>
          </a:xfrm>
          <a:prstGeom prst="rect">
            <a:avLst/>
          </a:prstGeom>
        </p:spPr>
        <p:txBody>
          <a:bodyPr wrap="none">
            <a:spAutoFit/>
          </a:bodyPr>
          <a:lstStyle/>
          <a:p>
            <a:r>
              <a:rPr lang="en-US" sz="3600" b="1" dirty="0"/>
              <a:t>Easiest path to Windows Server 2012 R2</a:t>
            </a:r>
          </a:p>
        </p:txBody>
      </p:sp>
    </p:spTree>
    <p:extLst>
      <p:ext uri="{BB962C8B-B14F-4D97-AF65-F5344CB8AC3E}">
        <p14:creationId xmlns:p14="http://schemas.microsoft.com/office/powerpoint/2010/main" val="3358546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26" presetClass="emph" presetSubtype="0" repeatCount="indefinite" fill="hold" grpId="1" nodeType="afterEffect">
                                  <p:stCondLst>
                                    <p:cond delay="0"/>
                                  </p:stCondLst>
                                  <p:childTnLst>
                                    <p:animEffect transition="out" filter="fade">
                                      <p:cBhvr>
                                        <p:cTn id="30" dur="500" tmFilter="0, 0; .2, .5; .8, .5; 1, 0"/>
                                        <p:tgtEl>
                                          <p:spTgt spid="4"/>
                                        </p:tgtEl>
                                      </p:cBhvr>
                                    </p:animEffect>
                                    <p:animScale>
                                      <p:cBhvr>
                                        <p:cTn id="3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
          <p:cNvSpPr>
            <a:spLocks noChangeArrowheads="1"/>
          </p:cNvSpPr>
          <p:nvPr/>
        </p:nvSpPr>
        <p:spPr bwMode="auto">
          <a:xfrm>
            <a:off x="9192588" y="1399427"/>
            <a:ext cx="2750851" cy="5003010"/>
          </a:xfrm>
          <a:prstGeom prst="rect">
            <a:avLst/>
          </a:prstGeom>
          <a:solidFill>
            <a:schemeClr val="accent1"/>
          </a:solidFill>
          <a:ln>
            <a:noFill/>
          </a:ln>
          <a:extLst/>
        </p:spPr>
        <p:txBody>
          <a:bodyPr wrap="square" lIns="77696" tIns="186521" rIns="77696" bIns="38847" anchor="t"/>
          <a:lstStyle/>
          <a:p>
            <a:pPr marL="170005" lvl="1" indent="-170005" defTabSz="471596">
              <a:lnSpc>
                <a:spcPct val="90000"/>
              </a:lnSpc>
              <a:spcBef>
                <a:spcPts val="612"/>
              </a:spcBef>
              <a:spcAft>
                <a:spcPts val="612"/>
              </a:spcAft>
              <a:buSzPct val="90000"/>
              <a:buFont typeface="Arial" pitchFamily="34" charset="0"/>
              <a:buChar char="•"/>
            </a:pPr>
            <a:r>
              <a:rPr lang="en-US" sz="1428" dirty="0">
                <a:solidFill>
                  <a:srgbClr val="FFFFFE"/>
                </a:solidFill>
                <a:cs typeface="Segoe UI" pitchFamily="34" charset="0"/>
              </a:rPr>
              <a:t>Virtualization of storage with Storage Pools and Storage Spaces</a:t>
            </a:r>
          </a:p>
          <a:p>
            <a:pPr marL="170005" lvl="1" indent="-170005" defTabSz="471596">
              <a:lnSpc>
                <a:spcPct val="90000"/>
              </a:lnSpc>
              <a:spcBef>
                <a:spcPts val="612"/>
              </a:spcBef>
              <a:spcAft>
                <a:spcPts val="612"/>
              </a:spcAft>
              <a:buSzPct val="90000"/>
              <a:buFont typeface="Arial" pitchFamily="34" charset="0"/>
              <a:buChar char="•"/>
            </a:pPr>
            <a:r>
              <a:rPr lang="en-US" sz="1428" dirty="0">
                <a:solidFill>
                  <a:srgbClr val="FFFFFE"/>
                </a:solidFill>
                <a:cs typeface="Segoe UI" pitchFamily="34" charset="0"/>
              </a:rPr>
              <a:t>Storage resilience and availability with commodity hardware</a:t>
            </a:r>
          </a:p>
          <a:p>
            <a:pPr marL="170005" lvl="1" indent="-170005" defTabSz="471596">
              <a:lnSpc>
                <a:spcPct val="90000"/>
              </a:lnSpc>
              <a:spcBef>
                <a:spcPts val="612"/>
              </a:spcBef>
              <a:spcAft>
                <a:spcPts val="612"/>
              </a:spcAft>
              <a:buSzPct val="90000"/>
              <a:buFont typeface="Arial" pitchFamily="34" charset="0"/>
              <a:buChar char="•"/>
            </a:pPr>
            <a:r>
              <a:rPr lang="en-US" sz="1428" dirty="0">
                <a:solidFill>
                  <a:srgbClr val="FFFFFE"/>
                </a:solidFill>
                <a:cs typeface="Segoe UI" pitchFamily="34" charset="0"/>
              </a:rPr>
              <a:t>Resiliency and data redundancy through</a:t>
            </a:r>
            <a:br>
              <a:rPr lang="en-US" sz="1428" dirty="0">
                <a:solidFill>
                  <a:srgbClr val="FFFFFE"/>
                </a:solidFill>
                <a:cs typeface="Segoe UI" pitchFamily="34" charset="0"/>
              </a:rPr>
            </a:br>
            <a:r>
              <a:rPr lang="en-US" sz="1428" dirty="0">
                <a:solidFill>
                  <a:srgbClr val="FFFFFE"/>
                </a:solidFill>
                <a:cs typeface="Segoe UI" pitchFamily="34" charset="0"/>
              </a:rPr>
              <a:t>n-way mirroring (clustered or unclustered) or parity mode (unclustered)</a:t>
            </a:r>
          </a:p>
          <a:p>
            <a:pPr marL="170005" lvl="1" indent="-170005" defTabSz="471596">
              <a:lnSpc>
                <a:spcPct val="90000"/>
              </a:lnSpc>
              <a:spcBef>
                <a:spcPts val="612"/>
              </a:spcBef>
              <a:spcAft>
                <a:spcPts val="612"/>
              </a:spcAft>
              <a:buSzPct val="90000"/>
              <a:buFont typeface="Arial" pitchFamily="34" charset="0"/>
              <a:buChar char="•"/>
            </a:pPr>
            <a:r>
              <a:rPr lang="en-US" sz="1428" dirty="0">
                <a:solidFill>
                  <a:srgbClr val="FFFFFE"/>
                </a:solidFill>
                <a:cs typeface="Segoe UI" pitchFamily="34" charset="0"/>
              </a:rPr>
              <a:t>Utilization optimized through thin and trim provisioning and enclosure awareness</a:t>
            </a:r>
          </a:p>
          <a:p>
            <a:pPr marL="170005" lvl="1" indent="-170005" defTabSz="471596">
              <a:lnSpc>
                <a:spcPct val="90000"/>
              </a:lnSpc>
              <a:spcBef>
                <a:spcPts val="612"/>
              </a:spcBef>
              <a:spcAft>
                <a:spcPts val="612"/>
              </a:spcAft>
              <a:buSzPct val="90000"/>
              <a:buFont typeface="Arial" pitchFamily="34" charset="0"/>
              <a:buChar char="•"/>
            </a:pPr>
            <a:r>
              <a:rPr lang="en-US" sz="1428" dirty="0">
                <a:solidFill>
                  <a:srgbClr val="FFFFFE"/>
                </a:solidFill>
                <a:cs typeface="Segoe UI" pitchFamily="34" charset="0"/>
              </a:rPr>
              <a:t>Integration with other Windows Server 2012 capabilities</a:t>
            </a:r>
          </a:p>
          <a:p>
            <a:pPr marL="170005" lvl="1" indent="-170005" defTabSz="471596">
              <a:lnSpc>
                <a:spcPct val="90000"/>
              </a:lnSpc>
              <a:spcBef>
                <a:spcPts val="612"/>
              </a:spcBef>
              <a:spcAft>
                <a:spcPts val="612"/>
              </a:spcAft>
              <a:buSzPct val="90000"/>
              <a:buFont typeface="Arial" pitchFamily="34" charset="0"/>
              <a:buChar char="•"/>
            </a:pPr>
            <a:r>
              <a:rPr lang="en-US" sz="1428" dirty="0">
                <a:solidFill>
                  <a:srgbClr val="FFFFFE"/>
                </a:solidFill>
                <a:cs typeface="Segoe UI" pitchFamily="34" charset="0"/>
              </a:rPr>
              <a:t>Serial Attached SCSI (SAS) and Serial AT Attachment (SATA) interconnects</a:t>
            </a:r>
          </a:p>
        </p:txBody>
      </p:sp>
      <p:sp>
        <p:nvSpPr>
          <p:cNvPr id="15362" name="Rectangle 2"/>
          <p:cNvSpPr>
            <a:spLocks noGrp="1" noChangeArrowheads="1"/>
          </p:cNvSpPr>
          <p:nvPr>
            <p:ph type="title"/>
          </p:nvPr>
        </p:nvSpPr>
        <p:spPr>
          <a:xfrm>
            <a:off x="564335" y="233151"/>
            <a:ext cx="11370961" cy="779309"/>
          </a:xfrm>
        </p:spPr>
        <p:txBody>
          <a:bodyPr/>
          <a:lstStyle/>
          <a:p>
            <a:r>
              <a:rPr lang="en-US" dirty="0" smtClean="0"/>
              <a:t>Storage Spaces</a:t>
            </a:r>
            <a:endParaRPr lang="en-US" dirty="0"/>
          </a:p>
        </p:txBody>
      </p:sp>
      <p:sp>
        <p:nvSpPr>
          <p:cNvPr id="15366" name="TextBox 82"/>
          <p:cNvSpPr txBox="1">
            <a:spLocks noChangeArrowheads="1"/>
          </p:cNvSpPr>
          <p:nvPr/>
        </p:nvSpPr>
        <p:spPr bwMode="auto">
          <a:xfrm>
            <a:off x="532620" y="4341896"/>
            <a:ext cx="1313828" cy="7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82" tIns="46691" rIns="93382" bIns="46691">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428" dirty="0">
                <a:latin typeface="+mn-lt"/>
              </a:rPr>
              <a:t>Windows</a:t>
            </a:r>
            <a:br>
              <a:rPr lang="en-US" sz="1428" dirty="0">
                <a:latin typeface="+mn-lt"/>
              </a:rPr>
            </a:br>
            <a:r>
              <a:rPr lang="en-US" sz="1428" dirty="0">
                <a:latin typeface="+mn-lt"/>
              </a:rPr>
              <a:t>Virtualized</a:t>
            </a:r>
            <a:br>
              <a:rPr lang="en-US" sz="1428" dirty="0">
                <a:latin typeface="+mn-lt"/>
              </a:rPr>
            </a:br>
            <a:r>
              <a:rPr lang="en-US" sz="1428" dirty="0">
                <a:latin typeface="+mn-lt"/>
              </a:rPr>
              <a:t>Storage</a:t>
            </a:r>
          </a:p>
        </p:txBody>
      </p:sp>
      <p:sp>
        <p:nvSpPr>
          <p:cNvPr id="15367" name="TextBox 83"/>
          <p:cNvSpPr txBox="1">
            <a:spLocks noChangeArrowheads="1"/>
          </p:cNvSpPr>
          <p:nvPr/>
        </p:nvSpPr>
        <p:spPr bwMode="auto">
          <a:xfrm>
            <a:off x="1929361" y="1362745"/>
            <a:ext cx="6428257" cy="385886"/>
          </a:xfrm>
          <a:prstGeom prst="rect">
            <a:avLst/>
          </a:prstGeom>
          <a:solidFill>
            <a:schemeClr val="bg1"/>
          </a:solidFill>
          <a:ln>
            <a:noFill/>
          </a:ln>
          <a:extLst/>
        </p:spPr>
        <p:txBody>
          <a:bodyPr wrap="square" lIns="93382" tIns="46691" rIns="93382" bIns="46691">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836" dirty="0">
                <a:latin typeface="+mj-lt"/>
              </a:rPr>
              <a:t>Windows Application Server or File Server</a:t>
            </a:r>
          </a:p>
        </p:txBody>
      </p:sp>
      <p:sp>
        <p:nvSpPr>
          <p:cNvPr id="15368" name="TextBox 84"/>
          <p:cNvSpPr txBox="1">
            <a:spLocks noChangeArrowheads="1"/>
          </p:cNvSpPr>
          <p:nvPr/>
        </p:nvSpPr>
        <p:spPr bwMode="auto">
          <a:xfrm>
            <a:off x="532620" y="1785063"/>
            <a:ext cx="1470303" cy="76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82" tIns="46691" rIns="93382" bIns="46691">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428" dirty="0">
                <a:latin typeface="+mn-lt"/>
              </a:rPr>
              <a:t>Physical </a:t>
            </a:r>
            <a:r>
              <a:rPr lang="en-US" sz="1428" i="1" dirty="0">
                <a:latin typeface="+mn-lt"/>
              </a:rPr>
              <a:t>or</a:t>
            </a:r>
            <a:r>
              <a:rPr lang="en-US" sz="1428" dirty="0">
                <a:latin typeface="+mn-lt"/>
              </a:rPr>
              <a:t> virtualized deployments</a:t>
            </a:r>
          </a:p>
        </p:txBody>
      </p:sp>
      <p:sp>
        <p:nvSpPr>
          <p:cNvPr id="86" name="Rounded Rectangle 85"/>
          <p:cNvSpPr/>
          <p:nvPr/>
        </p:nvSpPr>
        <p:spPr>
          <a:xfrm>
            <a:off x="509689" y="5681702"/>
            <a:ext cx="8317498" cy="924238"/>
          </a:xfrm>
          <a:prstGeom prst="roundRect">
            <a:avLst>
              <a:gd name="adj" fmla="val 0"/>
            </a:avLst>
          </a:prstGeom>
          <a:solidFill>
            <a:schemeClr val="accent4"/>
          </a:solidFill>
          <a:ln w="3175">
            <a:solidFill>
              <a:schemeClr val="tx1">
                <a:lumMod val="65000"/>
                <a:lumOff val="35000"/>
              </a:schemeClr>
            </a:solid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836" dirty="0"/>
          </a:p>
        </p:txBody>
      </p:sp>
      <p:sp>
        <p:nvSpPr>
          <p:cNvPr id="15370" name="TextBox 86"/>
          <p:cNvSpPr txBox="1">
            <a:spLocks noChangeArrowheads="1"/>
          </p:cNvSpPr>
          <p:nvPr/>
        </p:nvSpPr>
        <p:spPr bwMode="auto">
          <a:xfrm>
            <a:off x="532620" y="5805836"/>
            <a:ext cx="976605" cy="54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82" tIns="46691" rIns="93382" bIns="46691">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428" dirty="0">
                <a:solidFill>
                  <a:schemeClr val="bg1"/>
                </a:solidFill>
                <a:latin typeface="+mn-lt"/>
              </a:rPr>
              <a:t>Physical</a:t>
            </a:r>
            <a:br>
              <a:rPr lang="en-US" sz="1428" dirty="0">
                <a:solidFill>
                  <a:schemeClr val="bg1"/>
                </a:solidFill>
                <a:latin typeface="+mn-lt"/>
              </a:rPr>
            </a:br>
            <a:r>
              <a:rPr lang="en-US" sz="1428" dirty="0">
                <a:solidFill>
                  <a:schemeClr val="bg1"/>
                </a:solidFill>
                <a:latin typeface="+mn-lt"/>
              </a:rPr>
              <a:t>Storage</a:t>
            </a:r>
          </a:p>
        </p:txBody>
      </p:sp>
      <p:sp>
        <p:nvSpPr>
          <p:cNvPr id="15373" name="TextBox 89"/>
          <p:cNvSpPr txBox="1">
            <a:spLocks noChangeArrowheads="1"/>
          </p:cNvSpPr>
          <p:nvPr/>
        </p:nvSpPr>
        <p:spPr bwMode="auto">
          <a:xfrm>
            <a:off x="3957054" y="6601685"/>
            <a:ext cx="1703427" cy="27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382" tIns="46691" rIns="93382" bIns="46691">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algn="ctr" eaLnBrk="1" hangingPunct="1"/>
            <a:r>
              <a:rPr lang="en-US" sz="1122" b="1" dirty="0"/>
              <a:t>(Shared) SAS or SATA</a:t>
            </a:r>
          </a:p>
        </p:txBody>
      </p:sp>
      <p:sp>
        <p:nvSpPr>
          <p:cNvPr id="112" name="Rounded Rectangle 111"/>
          <p:cNvSpPr/>
          <p:nvPr/>
        </p:nvSpPr>
        <p:spPr>
          <a:xfrm>
            <a:off x="536841" y="4284902"/>
            <a:ext cx="8225579" cy="863845"/>
          </a:xfrm>
          <a:prstGeom prst="roundRect">
            <a:avLst>
              <a:gd name="adj" fmla="val 0"/>
            </a:avLst>
          </a:prstGeom>
          <a:noFill/>
          <a:ln w="3175">
            <a:solidFill>
              <a:schemeClr val="tx1">
                <a:lumMod val="65000"/>
                <a:lumOff val="35000"/>
              </a:schemeClr>
            </a:solid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836" dirty="0"/>
          </a:p>
        </p:txBody>
      </p:sp>
      <p:sp>
        <p:nvSpPr>
          <p:cNvPr id="15386" name="TextBox 133"/>
          <p:cNvSpPr txBox="1">
            <a:spLocks noChangeArrowheads="1"/>
          </p:cNvSpPr>
          <p:nvPr/>
        </p:nvSpPr>
        <p:spPr bwMode="auto">
          <a:xfrm>
            <a:off x="532620" y="2728605"/>
            <a:ext cx="1356995" cy="121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82" tIns="46691" rIns="93382" bIns="46691">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428" dirty="0">
                <a:latin typeface="+mn-lt"/>
              </a:rPr>
              <a:t>Integrated with other</a:t>
            </a:r>
            <a:br>
              <a:rPr lang="en-US" sz="1428" dirty="0">
                <a:latin typeface="+mn-lt"/>
              </a:rPr>
            </a:br>
            <a:r>
              <a:rPr lang="en-US" sz="1428" dirty="0">
                <a:latin typeface="+mn-lt"/>
              </a:rPr>
              <a:t>Windows Server 2012 capabilities</a:t>
            </a:r>
          </a:p>
        </p:txBody>
      </p:sp>
      <p:sp>
        <p:nvSpPr>
          <p:cNvPr id="135" name="TextBox 134"/>
          <p:cNvSpPr txBox="1"/>
          <p:nvPr/>
        </p:nvSpPr>
        <p:spPr>
          <a:xfrm>
            <a:off x="5770158" y="5377517"/>
            <a:ext cx="1640264" cy="318409"/>
          </a:xfrm>
          <a:prstGeom prst="rect">
            <a:avLst/>
          </a:prstGeom>
          <a:noFill/>
        </p:spPr>
        <p:txBody>
          <a:bodyPr lIns="93382" tIns="46691" rIns="93382" bIns="46691">
            <a:spAutoFit/>
          </a:bodyPr>
          <a:lstStyle/>
          <a:p>
            <a:pPr algn="ctr">
              <a:defRPr/>
            </a:pPr>
            <a:r>
              <a:rPr lang="en-US" sz="1428" b="1" dirty="0">
                <a:latin typeface="+mj-lt"/>
              </a:rPr>
              <a:t>Storage Pool</a:t>
            </a:r>
          </a:p>
        </p:txBody>
      </p:sp>
      <p:sp>
        <p:nvSpPr>
          <p:cNvPr id="138" name="TextBox 137"/>
          <p:cNvSpPr txBox="1"/>
          <p:nvPr/>
        </p:nvSpPr>
        <p:spPr>
          <a:xfrm>
            <a:off x="2098693" y="5377517"/>
            <a:ext cx="1640264" cy="318409"/>
          </a:xfrm>
          <a:prstGeom prst="rect">
            <a:avLst/>
          </a:prstGeom>
          <a:noFill/>
          <a:ln w="19050" cmpd="sng">
            <a:noFill/>
          </a:ln>
        </p:spPr>
        <p:txBody>
          <a:bodyPr lIns="93382" tIns="46691" rIns="93382" bIns="46691">
            <a:spAutoFit/>
          </a:bodyPr>
          <a:lstStyle/>
          <a:p>
            <a:pPr algn="ctr">
              <a:defRPr/>
            </a:pPr>
            <a:r>
              <a:rPr lang="en-US" sz="1428" b="1" dirty="0">
                <a:latin typeface="+mj-lt"/>
              </a:rPr>
              <a:t>Storage Pool</a:t>
            </a:r>
          </a:p>
        </p:txBody>
      </p:sp>
      <p:sp>
        <p:nvSpPr>
          <p:cNvPr id="156" name="TextBox 155"/>
          <p:cNvSpPr txBox="1"/>
          <p:nvPr/>
        </p:nvSpPr>
        <p:spPr>
          <a:xfrm>
            <a:off x="1931431" y="2680291"/>
            <a:ext cx="2032795" cy="478565"/>
          </a:xfrm>
          <a:prstGeom prst="rect">
            <a:avLst/>
          </a:prstGeom>
          <a:solidFill>
            <a:srgbClr val="505050"/>
          </a:solidFill>
          <a:ln>
            <a:noFill/>
          </a:ln>
          <a:effectLst/>
        </p:spPr>
        <p:txBody>
          <a:bodyPr wrap="square" lIns="93382" tIns="46691" rIns="93382" bIns="46691">
            <a:spAutoFit/>
          </a:bodyPr>
          <a:lstStyle/>
          <a:p>
            <a:pPr algn="ctr">
              <a:defRPr/>
            </a:pPr>
            <a:r>
              <a:rPr lang="en-US" sz="1224" b="1" dirty="0">
                <a:solidFill>
                  <a:srgbClr val="FFFFFF"/>
                </a:solidFill>
                <a:latin typeface="+mj-lt"/>
              </a:rPr>
              <a:t>File Server Administration Console</a:t>
            </a:r>
          </a:p>
        </p:txBody>
      </p:sp>
      <p:grpSp>
        <p:nvGrpSpPr>
          <p:cNvPr id="12" name="Group 11"/>
          <p:cNvGrpSpPr/>
          <p:nvPr/>
        </p:nvGrpSpPr>
        <p:grpSpPr>
          <a:xfrm>
            <a:off x="4139583" y="2694457"/>
            <a:ext cx="2040887" cy="465492"/>
            <a:chOff x="4056330" y="2641865"/>
            <a:chExt cx="2001051" cy="456406"/>
          </a:xfrm>
          <a:solidFill>
            <a:srgbClr val="505050"/>
          </a:solidFill>
          <a:effectLst/>
        </p:grpSpPr>
        <p:sp>
          <p:nvSpPr>
            <p:cNvPr id="132" name="Rounded Rectangle 131"/>
            <p:cNvSpPr/>
            <p:nvPr/>
          </p:nvSpPr>
          <p:spPr>
            <a:xfrm>
              <a:off x="4056330" y="2641865"/>
              <a:ext cx="2001051"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224" dirty="0">
                <a:solidFill>
                  <a:srgbClr val="FFFFFF"/>
                </a:solidFill>
              </a:endParaRPr>
            </a:p>
          </p:txBody>
        </p:sp>
        <p:sp>
          <p:nvSpPr>
            <p:cNvPr id="157" name="TextBox 156"/>
            <p:cNvSpPr txBox="1"/>
            <p:nvPr/>
          </p:nvSpPr>
          <p:spPr>
            <a:xfrm>
              <a:off x="4215038" y="2709334"/>
              <a:ext cx="1723311" cy="280839"/>
            </a:xfrm>
            <a:prstGeom prst="rect">
              <a:avLst/>
            </a:prstGeom>
            <a:grpFill/>
          </p:spPr>
          <p:txBody>
            <a:bodyPr lIns="93382" tIns="46691" rIns="93382" bIns="46691">
              <a:spAutoFit/>
            </a:bodyPr>
            <a:lstStyle/>
            <a:p>
              <a:pPr algn="ctr">
                <a:defRPr/>
              </a:pPr>
              <a:r>
                <a:rPr lang="en-US" sz="1224" b="1" dirty="0">
                  <a:solidFill>
                    <a:srgbClr val="FFFFFF"/>
                  </a:solidFill>
                  <a:latin typeface="+mj-lt"/>
                </a:rPr>
                <a:t>Hyper-V</a:t>
              </a:r>
            </a:p>
          </p:txBody>
        </p:sp>
      </p:grpSp>
      <p:grpSp>
        <p:nvGrpSpPr>
          <p:cNvPr id="6" name="Group 5"/>
          <p:cNvGrpSpPr/>
          <p:nvPr/>
        </p:nvGrpSpPr>
        <p:grpSpPr>
          <a:xfrm>
            <a:off x="1931429" y="3746874"/>
            <a:ext cx="2040888" cy="465492"/>
            <a:chOff x="1891278" y="3673740"/>
            <a:chExt cx="2001052" cy="456406"/>
          </a:xfrm>
          <a:solidFill>
            <a:srgbClr val="505050"/>
          </a:solidFill>
          <a:effectLst/>
        </p:grpSpPr>
        <p:sp>
          <p:nvSpPr>
            <p:cNvPr id="128" name="Rounded Rectangle 127"/>
            <p:cNvSpPr/>
            <p:nvPr/>
          </p:nvSpPr>
          <p:spPr>
            <a:xfrm>
              <a:off x="1891278" y="3673740"/>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224" dirty="0">
                <a:solidFill>
                  <a:srgbClr val="FFFFFF"/>
                </a:solidFill>
              </a:endParaRPr>
            </a:p>
          </p:txBody>
        </p:sp>
        <p:sp>
          <p:nvSpPr>
            <p:cNvPr id="158" name="TextBox 157"/>
            <p:cNvSpPr txBox="1"/>
            <p:nvPr/>
          </p:nvSpPr>
          <p:spPr>
            <a:xfrm>
              <a:off x="2063213" y="3754660"/>
              <a:ext cx="1723312" cy="280839"/>
            </a:xfrm>
            <a:prstGeom prst="rect">
              <a:avLst/>
            </a:prstGeom>
            <a:grpFill/>
          </p:spPr>
          <p:txBody>
            <a:bodyPr lIns="93382" tIns="46691" rIns="93382" bIns="46691">
              <a:spAutoFit/>
            </a:bodyPr>
            <a:lstStyle/>
            <a:p>
              <a:pPr algn="ctr">
                <a:defRPr/>
              </a:pPr>
              <a:r>
                <a:rPr lang="en-US" sz="1224" b="1" dirty="0">
                  <a:solidFill>
                    <a:srgbClr val="FFFFFF"/>
                  </a:solidFill>
                  <a:latin typeface="+mj-lt"/>
                </a:rPr>
                <a:t>Cluster Shared Volume</a:t>
              </a:r>
            </a:p>
          </p:txBody>
        </p:sp>
      </p:grpSp>
      <p:grpSp>
        <p:nvGrpSpPr>
          <p:cNvPr id="5" name="Group 4"/>
          <p:cNvGrpSpPr/>
          <p:nvPr/>
        </p:nvGrpSpPr>
        <p:grpSpPr>
          <a:xfrm>
            <a:off x="1931429" y="3217968"/>
            <a:ext cx="2040888" cy="465492"/>
            <a:chOff x="1891278" y="3155157"/>
            <a:chExt cx="2001052" cy="456406"/>
          </a:xfrm>
          <a:solidFill>
            <a:srgbClr val="505050"/>
          </a:solidFill>
          <a:effectLst/>
        </p:grpSpPr>
        <p:sp>
          <p:nvSpPr>
            <p:cNvPr id="119" name="Rounded Rectangle 118"/>
            <p:cNvSpPr/>
            <p:nvPr/>
          </p:nvSpPr>
          <p:spPr>
            <a:xfrm>
              <a:off x="1891278" y="3155157"/>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224" dirty="0">
                <a:solidFill>
                  <a:srgbClr val="FFFFFF"/>
                </a:solidFill>
              </a:endParaRPr>
            </a:p>
          </p:txBody>
        </p:sp>
        <p:sp>
          <p:nvSpPr>
            <p:cNvPr id="159" name="TextBox 158"/>
            <p:cNvSpPr txBox="1"/>
            <p:nvPr/>
          </p:nvSpPr>
          <p:spPr>
            <a:xfrm>
              <a:off x="2130665" y="3222626"/>
              <a:ext cx="1584441" cy="280839"/>
            </a:xfrm>
            <a:prstGeom prst="rect">
              <a:avLst/>
            </a:prstGeom>
            <a:grpFill/>
          </p:spPr>
          <p:txBody>
            <a:bodyPr lIns="93382" tIns="46691" rIns="93382" bIns="46691">
              <a:spAutoFit/>
            </a:bodyPr>
            <a:lstStyle/>
            <a:p>
              <a:pPr algn="ctr">
                <a:defRPr/>
              </a:pPr>
              <a:r>
                <a:rPr lang="en-US" sz="1224" b="1" dirty="0">
                  <a:solidFill>
                    <a:srgbClr val="FFFFFF"/>
                  </a:solidFill>
                  <a:latin typeface="+mj-lt"/>
                </a:rPr>
                <a:t>Failover Clustering</a:t>
              </a:r>
            </a:p>
          </p:txBody>
        </p:sp>
      </p:grpSp>
      <p:grpSp>
        <p:nvGrpSpPr>
          <p:cNvPr id="13" name="Group 12"/>
          <p:cNvGrpSpPr/>
          <p:nvPr/>
        </p:nvGrpSpPr>
        <p:grpSpPr>
          <a:xfrm>
            <a:off x="6312660" y="2694457"/>
            <a:ext cx="2040888" cy="465492"/>
            <a:chOff x="6186993" y="2641865"/>
            <a:chExt cx="2001052" cy="456406"/>
          </a:xfrm>
          <a:solidFill>
            <a:srgbClr val="505050"/>
          </a:solidFill>
          <a:effectLst/>
        </p:grpSpPr>
        <p:sp>
          <p:nvSpPr>
            <p:cNvPr id="133" name="Rounded Rectangle 132"/>
            <p:cNvSpPr/>
            <p:nvPr/>
          </p:nvSpPr>
          <p:spPr>
            <a:xfrm>
              <a:off x="6186993" y="2641865"/>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224" dirty="0">
                <a:solidFill>
                  <a:srgbClr val="FFFFFF"/>
                </a:solidFill>
              </a:endParaRPr>
            </a:p>
          </p:txBody>
        </p:sp>
        <p:sp>
          <p:nvSpPr>
            <p:cNvPr id="160" name="TextBox 159"/>
            <p:cNvSpPr txBox="1"/>
            <p:nvPr/>
          </p:nvSpPr>
          <p:spPr>
            <a:xfrm>
              <a:off x="6292799" y="2709334"/>
              <a:ext cx="1790763" cy="280839"/>
            </a:xfrm>
            <a:prstGeom prst="rect">
              <a:avLst/>
            </a:prstGeom>
            <a:grpFill/>
          </p:spPr>
          <p:txBody>
            <a:bodyPr lIns="93382" tIns="46691" rIns="93382" bIns="46691">
              <a:spAutoFit/>
            </a:bodyPr>
            <a:lstStyle/>
            <a:p>
              <a:pPr algn="ctr">
                <a:defRPr/>
              </a:pPr>
              <a:r>
                <a:rPr lang="en-US" sz="1224" b="1" dirty="0">
                  <a:solidFill>
                    <a:srgbClr val="FFFFFF"/>
                  </a:solidFill>
                  <a:latin typeface="+mj-lt"/>
                </a:rPr>
                <a:t>SMB Multichannel</a:t>
              </a:r>
            </a:p>
          </p:txBody>
        </p:sp>
      </p:grpSp>
      <p:grpSp>
        <p:nvGrpSpPr>
          <p:cNvPr id="8" name="Group 7"/>
          <p:cNvGrpSpPr/>
          <p:nvPr/>
        </p:nvGrpSpPr>
        <p:grpSpPr>
          <a:xfrm>
            <a:off x="4139583" y="3746874"/>
            <a:ext cx="2040887" cy="465492"/>
            <a:chOff x="4056330" y="3673740"/>
            <a:chExt cx="2001051" cy="456406"/>
          </a:xfrm>
          <a:solidFill>
            <a:srgbClr val="505050"/>
          </a:solidFill>
          <a:effectLst/>
        </p:grpSpPr>
        <p:sp>
          <p:nvSpPr>
            <p:cNvPr id="129" name="Rounded Rectangle 128"/>
            <p:cNvSpPr/>
            <p:nvPr/>
          </p:nvSpPr>
          <p:spPr>
            <a:xfrm>
              <a:off x="4056330" y="3673740"/>
              <a:ext cx="2001051"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224" dirty="0">
                <a:solidFill>
                  <a:srgbClr val="FFFFFF"/>
                </a:solidFill>
              </a:endParaRPr>
            </a:p>
          </p:txBody>
        </p:sp>
        <p:sp>
          <p:nvSpPr>
            <p:cNvPr id="161" name="TextBox 160"/>
            <p:cNvSpPr txBox="1"/>
            <p:nvPr/>
          </p:nvSpPr>
          <p:spPr>
            <a:xfrm>
              <a:off x="4454423" y="3757084"/>
              <a:ext cx="1206186" cy="280839"/>
            </a:xfrm>
            <a:prstGeom prst="rect">
              <a:avLst/>
            </a:prstGeom>
            <a:grpFill/>
          </p:spPr>
          <p:txBody>
            <a:bodyPr lIns="93382" tIns="46691" rIns="93382" bIns="46691">
              <a:spAutoFit/>
            </a:bodyPr>
            <a:lstStyle/>
            <a:p>
              <a:pPr algn="ctr">
                <a:defRPr/>
              </a:pPr>
              <a:r>
                <a:rPr lang="en-US" sz="1224" b="1" dirty="0">
                  <a:solidFill>
                    <a:srgbClr val="FFFFFF"/>
                  </a:solidFill>
                  <a:latin typeface="+mj-lt"/>
                </a:rPr>
                <a:t>NFS</a:t>
              </a:r>
            </a:p>
          </p:txBody>
        </p:sp>
      </p:grpSp>
      <p:grpSp>
        <p:nvGrpSpPr>
          <p:cNvPr id="7" name="Group 6"/>
          <p:cNvGrpSpPr/>
          <p:nvPr/>
        </p:nvGrpSpPr>
        <p:grpSpPr>
          <a:xfrm>
            <a:off x="6265831" y="3746874"/>
            <a:ext cx="2163638" cy="465492"/>
            <a:chOff x="6141076" y="3673740"/>
            <a:chExt cx="2121406" cy="456406"/>
          </a:xfrm>
          <a:effectLst/>
        </p:grpSpPr>
        <p:sp>
          <p:nvSpPr>
            <p:cNvPr id="130" name="Rounded Rectangle 129"/>
            <p:cNvSpPr/>
            <p:nvPr/>
          </p:nvSpPr>
          <p:spPr>
            <a:xfrm>
              <a:off x="6194928" y="3673740"/>
              <a:ext cx="2001052" cy="456406"/>
            </a:xfrm>
            <a:prstGeom prst="roundRect">
              <a:avLst>
                <a:gd name="adj" fmla="val 0"/>
              </a:avLst>
            </a:prstGeom>
            <a:solidFill>
              <a:srgbClr val="505050"/>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224" dirty="0">
                <a:solidFill>
                  <a:srgbClr val="FFFFFF"/>
                </a:solidFill>
              </a:endParaRPr>
            </a:p>
          </p:txBody>
        </p:sp>
        <p:sp>
          <p:nvSpPr>
            <p:cNvPr id="162" name="TextBox 161"/>
            <p:cNvSpPr txBox="1"/>
            <p:nvPr/>
          </p:nvSpPr>
          <p:spPr>
            <a:xfrm>
              <a:off x="6141076" y="3767389"/>
              <a:ext cx="2121406" cy="280839"/>
            </a:xfrm>
            <a:prstGeom prst="rect">
              <a:avLst/>
            </a:prstGeom>
            <a:noFill/>
          </p:spPr>
          <p:txBody>
            <a:bodyPr lIns="93382" tIns="46691" rIns="93382" bIns="46691">
              <a:spAutoFit/>
            </a:bodyPr>
            <a:lstStyle/>
            <a:p>
              <a:pPr algn="ctr">
                <a:defRPr/>
              </a:pPr>
              <a:r>
                <a:rPr lang="en-US" sz="1224" b="1" dirty="0">
                  <a:solidFill>
                    <a:srgbClr val="FFFFFF"/>
                  </a:solidFill>
                  <a:latin typeface="+mj-lt"/>
                </a:rPr>
                <a:t>Windows Storage Mgmt.</a:t>
              </a:r>
            </a:p>
          </p:txBody>
        </p:sp>
      </p:grpSp>
      <p:grpSp>
        <p:nvGrpSpPr>
          <p:cNvPr id="10" name="Group 9"/>
          <p:cNvGrpSpPr/>
          <p:nvPr/>
        </p:nvGrpSpPr>
        <p:grpSpPr>
          <a:xfrm>
            <a:off x="4139583" y="3217967"/>
            <a:ext cx="2040887" cy="465492"/>
            <a:chOff x="4056330" y="3155157"/>
            <a:chExt cx="2001051" cy="456406"/>
          </a:xfrm>
          <a:solidFill>
            <a:srgbClr val="505050"/>
          </a:solidFill>
          <a:effectLst/>
        </p:grpSpPr>
        <p:sp>
          <p:nvSpPr>
            <p:cNvPr id="126" name="Rounded Rectangle 125"/>
            <p:cNvSpPr/>
            <p:nvPr/>
          </p:nvSpPr>
          <p:spPr>
            <a:xfrm>
              <a:off x="4056330" y="3155157"/>
              <a:ext cx="2001051"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224" dirty="0">
                <a:solidFill>
                  <a:srgbClr val="FFFFFF"/>
                </a:solidFill>
              </a:endParaRPr>
            </a:p>
          </p:txBody>
        </p:sp>
        <p:sp>
          <p:nvSpPr>
            <p:cNvPr id="163" name="TextBox 162"/>
            <p:cNvSpPr txBox="1"/>
            <p:nvPr/>
          </p:nvSpPr>
          <p:spPr>
            <a:xfrm>
              <a:off x="4230909" y="3241146"/>
              <a:ext cx="1642635" cy="280839"/>
            </a:xfrm>
            <a:prstGeom prst="rect">
              <a:avLst/>
            </a:prstGeom>
            <a:grpFill/>
          </p:spPr>
          <p:txBody>
            <a:bodyPr lIns="93382" tIns="46691" rIns="93382" bIns="46691">
              <a:spAutoFit/>
            </a:bodyPr>
            <a:lstStyle/>
            <a:p>
              <a:pPr algn="ctr">
                <a:defRPr/>
              </a:pPr>
              <a:r>
                <a:rPr lang="en-US" sz="1224" b="1" dirty="0">
                  <a:solidFill>
                    <a:srgbClr val="FFFFFF"/>
                  </a:solidFill>
                  <a:latin typeface="+mj-lt"/>
                </a:rPr>
                <a:t>NTFS</a:t>
              </a:r>
            </a:p>
          </p:txBody>
        </p:sp>
      </p:grpSp>
      <p:grpSp>
        <p:nvGrpSpPr>
          <p:cNvPr id="9" name="Group 8"/>
          <p:cNvGrpSpPr/>
          <p:nvPr/>
        </p:nvGrpSpPr>
        <p:grpSpPr>
          <a:xfrm>
            <a:off x="6312660" y="3217967"/>
            <a:ext cx="2040888" cy="465492"/>
            <a:chOff x="6186993" y="3155157"/>
            <a:chExt cx="2001052" cy="456406"/>
          </a:xfrm>
          <a:solidFill>
            <a:srgbClr val="505050"/>
          </a:solidFill>
          <a:effectLst/>
        </p:grpSpPr>
        <p:sp>
          <p:nvSpPr>
            <p:cNvPr id="127" name="Rounded Rectangle 126"/>
            <p:cNvSpPr/>
            <p:nvPr/>
          </p:nvSpPr>
          <p:spPr>
            <a:xfrm>
              <a:off x="6186993" y="3155157"/>
              <a:ext cx="2001052" cy="456406"/>
            </a:xfrm>
            <a:prstGeom prst="roundRect">
              <a:avLst>
                <a:gd name="adj" fmla="val 0"/>
              </a:avLst>
            </a:prstGeom>
            <a:grp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224" dirty="0">
                <a:solidFill>
                  <a:srgbClr val="FFFFFF"/>
                </a:solidFill>
              </a:endParaRPr>
            </a:p>
          </p:txBody>
        </p:sp>
        <p:sp>
          <p:nvSpPr>
            <p:cNvPr id="164" name="TextBox 163"/>
            <p:cNvSpPr txBox="1"/>
            <p:nvPr/>
          </p:nvSpPr>
          <p:spPr>
            <a:xfrm>
              <a:off x="6377443" y="3222625"/>
              <a:ext cx="1643958" cy="280839"/>
            </a:xfrm>
            <a:prstGeom prst="rect">
              <a:avLst/>
            </a:prstGeom>
            <a:grpFill/>
          </p:spPr>
          <p:txBody>
            <a:bodyPr lIns="93382" tIns="46691" rIns="93382" bIns="46691">
              <a:spAutoFit/>
            </a:bodyPr>
            <a:lstStyle/>
            <a:p>
              <a:pPr algn="ctr">
                <a:defRPr/>
              </a:pPr>
              <a:r>
                <a:rPr lang="en-US" sz="1224" b="1" dirty="0">
                  <a:solidFill>
                    <a:srgbClr val="FFFFFF"/>
                  </a:solidFill>
                  <a:latin typeface="+mj-lt"/>
                </a:rPr>
                <a:t>SMB Direct</a:t>
              </a:r>
            </a:p>
          </p:txBody>
        </p:sp>
      </p:grpSp>
      <p:pic>
        <p:nvPicPr>
          <p:cNvPr id="66" name="Hyper-V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38730" y="5963277"/>
            <a:ext cx="631600" cy="439160"/>
          </a:xfrm>
          <a:prstGeom prst="rect">
            <a:avLst/>
          </a:prstGeom>
          <a:noFill/>
          <a:ln w="9525">
            <a:noFill/>
            <a:miter lim="800000"/>
            <a:headEnd/>
            <a:tailEnd/>
          </a:ln>
        </p:spPr>
      </p:pic>
      <p:pic>
        <p:nvPicPr>
          <p:cNvPr id="72" name="Hyper-V logo"/>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700924" y="5963277"/>
            <a:ext cx="631600" cy="439160"/>
          </a:xfrm>
          <a:prstGeom prst="rect">
            <a:avLst/>
          </a:prstGeom>
          <a:noFill/>
          <a:ln w="9525">
            <a:noFill/>
            <a:miter lim="800000"/>
            <a:headEnd/>
            <a:tailEnd/>
          </a:ln>
        </p:spPr>
      </p:pic>
      <p:pic>
        <p:nvPicPr>
          <p:cNvPr id="74" name="Hyper-V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78323" y="6032531"/>
            <a:ext cx="283344" cy="300655"/>
          </a:xfrm>
          <a:prstGeom prst="rect">
            <a:avLst/>
          </a:prstGeom>
          <a:noFill/>
          <a:ln w="9525">
            <a:noFill/>
            <a:miter lim="800000"/>
            <a:headEnd/>
            <a:tailEnd/>
          </a:ln>
        </p:spPr>
      </p:pic>
      <p:pic>
        <p:nvPicPr>
          <p:cNvPr id="77" name="Hyper-V logo"/>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716358" y="6042558"/>
            <a:ext cx="220779" cy="234269"/>
          </a:xfrm>
          <a:prstGeom prst="rect">
            <a:avLst/>
          </a:prstGeom>
          <a:noFill/>
          <a:ln w="9525">
            <a:noFill/>
            <a:miter lim="800000"/>
            <a:headEnd/>
            <a:tailEnd/>
          </a:ln>
        </p:spPr>
      </p:pic>
      <p:pic>
        <p:nvPicPr>
          <p:cNvPr id="78" name="Hyper-V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62806" y="5940307"/>
            <a:ext cx="631050" cy="438777"/>
          </a:xfrm>
          <a:prstGeom prst="rect">
            <a:avLst/>
          </a:prstGeom>
          <a:noFill/>
          <a:ln w="9525">
            <a:noFill/>
            <a:miter lim="800000"/>
            <a:headEnd/>
            <a:tailEnd/>
          </a:ln>
        </p:spPr>
      </p:pic>
      <p:pic>
        <p:nvPicPr>
          <p:cNvPr id="79" name="Hyper-V logo"/>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611183" y="6009330"/>
            <a:ext cx="412441" cy="347054"/>
          </a:xfrm>
          <a:prstGeom prst="rect">
            <a:avLst/>
          </a:prstGeom>
          <a:noFill/>
          <a:ln w="9525">
            <a:noFill/>
            <a:miter lim="800000"/>
            <a:headEnd/>
            <a:tailEnd/>
          </a:ln>
        </p:spPr>
      </p:pic>
      <p:pic>
        <p:nvPicPr>
          <p:cNvPr id="80" name="Hyper-V logo"/>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843003" y="5973857"/>
            <a:ext cx="350276" cy="371676"/>
          </a:xfrm>
          <a:prstGeom prst="rect">
            <a:avLst/>
          </a:prstGeom>
          <a:noFill/>
          <a:ln w="9525">
            <a:noFill/>
            <a:miter lim="800000"/>
            <a:headEnd/>
            <a:tailEnd/>
          </a:ln>
        </p:spPr>
      </p:pic>
      <p:pic>
        <p:nvPicPr>
          <p:cNvPr id="81" name="Hyper-V logo"/>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973479" y="6065722"/>
            <a:ext cx="220779" cy="234269"/>
          </a:xfrm>
          <a:prstGeom prst="rect">
            <a:avLst/>
          </a:prstGeom>
          <a:noFill/>
          <a:ln w="9525">
            <a:noFill/>
            <a:miter lim="800000"/>
            <a:headEnd/>
            <a:tailEnd/>
          </a:ln>
        </p:spPr>
      </p:pic>
      <p:pic>
        <p:nvPicPr>
          <p:cNvPr id="82" name="Hyper-V logo"/>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157820" y="5865669"/>
            <a:ext cx="432116" cy="458518"/>
          </a:xfrm>
          <a:prstGeom prst="rect">
            <a:avLst/>
          </a:prstGeom>
          <a:noFill/>
          <a:ln w="9525">
            <a:noFill/>
            <a:miter lim="800000"/>
            <a:headEnd/>
            <a:tailEnd/>
          </a:ln>
        </p:spPr>
      </p:pic>
      <p:sp>
        <p:nvSpPr>
          <p:cNvPr id="83" name="AutoShape 132"/>
          <p:cNvSpPr>
            <a:spLocks noChangeArrowheads="1"/>
          </p:cNvSpPr>
          <p:nvPr/>
        </p:nvSpPr>
        <p:spPr bwMode="auto">
          <a:xfrm>
            <a:off x="1622565" y="5395605"/>
            <a:ext cx="3917631" cy="1128961"/>
          </a:xfrm>
          <a:prstGeom prst="roundRect">
            <a:avLst>
              <a:gd name="adj" fmla="val 7972"/>
            </a:avLst>
          </a:prstGeom>
          <a:noFill/>
          <a:ln w="19050" cmpd="sng">
            <a:solidFill>
              <a:schemeClr val="accent1"/>
            </a:solidFill>
            <a:prstDash val="sysDot"/>
            <a:round/>
            <a:headEnd/>
            <a:tailEnd/>
          </a:ln>
        </p:spPr>
        <p:txBody>
          <a:bodyPr wrap="none" anchor="ctr"/>
          <a:lstStyle/>
          <a:p>
            <a:endParaRPr lang="en-US" sz="1836" dirty="0">
              <a:ln>
                <a:solidFill>
                  <a:srgbClr val="000000"/>
                </a:solidFill>
              </a:ln>
              <a:solidFill>
                <a:srgbClr val="000000"/>
              </a:solidFill>
            </a:endParaRPr>
          </a:p>
        </p:txBody>
      </p:sp>
      <p:sp>
        <p:nvSpPr>
          <p:cNvPr id="85" name="AutoShape 132"/>
          <p:cNvSpPr>
            <a:spLocks noChangeArrowheads="1"/>
          </p:cNvSpPr>
          <p:nvPr/>
        </p:nvSpPr>
        <p:spPr bwMode="auto">
          <a:xfrm>
            <a:off x="5695634" y="5395605"/>
            <a:ext cx="2051727" cy="1128961"/>
          </a:xfrm>
          <a:prstGeom prst="roundRect">
            <a:avLst>
              <a:gd name="adj" fmla="val 7972"/>
            </a:avLst>
          </a:prstGeom>
          <a:noFill/>
          <a:ln w="19050" cmpd="sng">
            <a:solidFill>
              <a:schemeClr val="accent1"/>
            </a:solidFill>
            <a:prstDash val="sysDot"/>
            <a:round/>
            <a:headEnd/>
            <a:tailEnd/>
          </a:ln>
        </p:spPr>
        <p:txBody>
          <a:bodyPr wrap="none" anchor="ctr"/>
          <a:lstStyle/>
          <a:p>
            <a:endParaRPr lang="en-US" sz="1836" dirty="0">
              <a:ln>
                <a:solidFill>
                  <a:srgbClr val="000000"/>
                </a:solidFill>
              </a:ln>
              <a:solidFill>
                <a:srgbClr val="000000"/>
              </a:solidFill>
            </a:endParaRPr>
          </a:p>
        </p:txBody>
      </p:sp>
      <p:pic>
        <p:nvPicPr>
          <p:cNvPr id="87" name="Hyper-V logo"/>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252044" y="5865669"/>
            <a:ext cx="432116" cy="458518"/>
          </a:xfrm>
          <a:prstGeom prst="rect">
            <a:avLst/>
          </a:prstGeom>
          <a:noFill/>
          <a:ln w="9525">
            <a:noFill/>
            <a:miter lim="800000"/>
            <a:headEnd/>
            <a:tailEnd/>
          </a:ln>
        </p:spPr>
      </p:pic>
      <p:sp>
        <p:nvSpPr>
          <p:cNvPr id="76" name="AutoShape 132"/>
          <p:cNvSpPr>
            <a:spLocks noChangeArrowheads="1"/>
          </p:cNvSpPr>
          <p:nvPr/>
        </p:nvSpPr>
        <p:spPr bwMode="auto">
          <a:xfrm>
            <a:off x="5700067" y="5391156"/>
            <a:ext cx="3062353" cy="1128961"/>
          </a:xfrm>
          <a:prstGeom prst="roundRect">
            <a:avLst>
              <a:gd name="adj" fmla="val 7972"/>
            </a:avLst>
          </a:prstGeom>
          <a:noFill/>
          <a:ln w="19050" cmpd="sng">
            <a:solidFill>
              <a:schemeClr val="accent1"/>
            </a:solidFill>
            <a:prstDash val="sysDot"/>
            <a:round/>
            <a:headEnd/>
            <a:tailEnd/>
          </a:ln>
        </p:spPr>
        <p:txBody>
          <a:bodyPr wrap="none" anchor="ctr"/>
          <a:lstStyle/>
          <a:p>
            <a:endParaRPr lang="en-US" sz="1836" dirty="0">
              <a:ln>
                <a:solidFill>
                  <a:srgbClr val="000000"/>
                </a:solidFill>
              </a:ln>
              <a:solidFill>
                <a:srgbClr val="000000"/>
              </a:solidFill>
            </a:endParaRPr>
          </a:p>
        </p:txBody>
      </p:sp>
      <p:sp>
        <p:nvSpPr>
          <p:cNvPr id="89" name="Rounded Rectangle 88"/>
          <p:cNvSpPr/>
          <p:nvPr/>
        </p:nvSpPr>
        <p:spPr>
          <a:xfrm>
            <a:off x="472072" y="2566279"/>
            <a:ext cx="8358499" cy="2651227"/>
          </a:xfrm>
          <a:prstGeom prst="roundRect">
            <a:avLst>
              <a:gd name="adj" fmla="val 0"/>
            </a:avLst>
          </a:prstGeom>
          <a:noFill/>
          <a:ln w="3175">
            <a:solidFill>
              <a:schemeClr val="tx1">
                <a:lumMod val="65000"/>
                <a:lumOff val="35000"/>
              </a:schemeClr>
            </a:solidFill>
            <a:prstDash val="dash"/>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836" dirty="0"/>
          </a:p>
        </p:txBody>
      </p:sp>
      <p:sp>
        <p:nvSpPr>
          <p:cNvPr id="88" name="Rectangle 87"/>
          <p:cNvSpPr/>
          <p:nvPr/>
        </p:nvSpPr>
        <p:spPr>
          <a:xfrm>
            <a:off x="12748961" y="2297599"/>
            <a:ext cx="2779241" cy="5039692"/>
          </a:xfrm>
          <a:prstGeom prst="rect">
            <a:avLst/>
          </a:prstGeom>
          <a:noFill/>
        </p:spPr>
        <p:txBody>
          <a:bodyPr wrap="square" lIns="186459" tIns="419528" rIns="186459" bIns="93229" anchor="t" anchorCtr="0">
            <a:noAutofit/>
          </a:bodyPr>
          <a:lstStyle/>
          <a:p>
            <a:pPr marL="170005" lvl="1" indent="-170005" defTabSz="471596">
              <a:lnSpc>
                <a:spcPct val="90000"/>
              </a:lnSpc>
              <a:spcBef>
                <a:spcPts val="612"/>
              </a:spcBef>
              <a:spcAft>
                <a:spcPts val="612"/>
              </a:spcAft>
              <a:buSzPct val="90000"/>
              <a:buFont typeface="Arial" pitchFamily="34" charset="0"/>
              <a:buChar char="•"/>
            </a:pPr>
            <a:endParaRPr lang="en-US" sz="1326" dirty="0">
              <a:solidFill>
                <a:srgbClr val="FFFFFE"/>
              </a:solidFill>
              <a:cs typeface="Segoe UI" pitchFamily="34" charset="0"/>
            </a:endParaRPr>
          </a:p>
        </p:txBody>
      </p:sp>
      <p:sp>
        <p:nvSpPr>
          <p:cNvPr id="111" name="Freeform 110"/>
          <p:cNvSpPr>
            <a:spLocks noEditPoints="1"/>
          </p:cNvSpPr>
          <p:nvPr/>
        </p:nvSpPr>
        <p:spPr bwMode="gray">
          <a:xfrm>
            <a:off x="2622603" y="1894350"/>
            <a:ext cx="783252" cy="58287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endParaRPr lang="en-US" sz="1836" dirty="0"/>
          </a:p>
        </p:txBody>
      </p:sp>
      <p:sp>
        <p:nvSpPr>
          <p:cNvPr id="113" name="Freeform 112"/>
          <p:cNvSpPr>
            <a:spLocks noEditPoints="1"/>
          </p:cNvSpPr>
          <p:nvPr/>
        </p:nvSpPr>
        <p:spPr bwMode="gray">
          <a:xfrm>
            <a:off x="4743767" y="1894350"/>
            <a:ext cx="783252" cy="58287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endParaRPr lang="en-US" sz="1836" dirty="0"/>
          </a:p>
        </p:txBody>
      </p:sp>
      <p:sp>
        <p:nvSpPr>
          <p:cNvPr id="114" name="Freeform 113"/>
          <p:cNvSpPr>
            <a:spLocks noEditPoints="1"/>
          </p:cNvSpPr>
          <p:nvPr/>
        </p:nvSpPr>
        <p:spPr bwMode="gray">
          <a:xfrm>
            <a:off x="6945890" y="1894350"/>
            <a:ext cx="783252" cy="58287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endParaRPr lang="en-US" sz="1836" dirty="0"/>
          </a:p>
        </p:txBody>
      </p:sp>
      <p:sp>
        <p:nvSpPr>
          <p:cNvPr id="2" name="Slide Number Placeholder 1"/>
          <p:cNvSpPr>
            <a:spLocks noGrp="1"/>
          </p:cNvSpPr>
          <p:nvPr>
            <p:ph type="sldNum" sz="quarter" idx="4294967295"/>
          </p:nvPr>
        </p:nvSpPr>
        <p:spPr>
          <a:xfrm>
            <a:off x="11674616" y="6557371"/>
            <a:ext cx="233151" cy="131883"/>
          </a:xfrm>
          <a:prstGeom prst="rect">
            <a:avLst/>
          </a:prstGeom>
        </p:spPr>
        <p:txBody>
          <a:bodyPr/>
          <a:lstStyle/>
          <a:p>
            <a:pPr>
              <a:lnSpc>
                <a:spcPct val="90000"/>
              </a:lnSpc>
            </a:pPr>
            <a:fld id="{1BC86A1F-E589-44B2-A543-2EC98F5547A7}" type="slidenum">
              <a:rPr lang="en-US" smtClean="0"/>
              <a:pPr>
                <a:lnSpc>
                  <a:spcPct val="90000"/>
                </a:lnSpc>
              </a:pPr>
              <a:t>7</a:t>
            </a:fld>
            <a:endParaRPr lang="en-US" dirty="0"/>
          </a:p>
        </p:txBody>
      </p:sp>
      <p:grpSp>
        <p:nvGrpSpPr>
          <p:cNvPr id="4" name="Group 3"/>
          <p:cNvGrpSpPr/>
          <p:nvPr/>
        </p:nvGrpSpPr>
        <p:grpSpPr>
          <a:xfrm>
            <a:off x="1936829" y="4393168"/>
            <a:ext cx="2024700" cy="597720"/>
            <a:chOff x="1817192" y="4307417"/>
            <a:chExt cx="1985180" cy="586053"/>
          </a:xfrm>
        </p:grpSpPr>
        <p:sp>
          <p:nvSpPr>
            <p:cNvPr id="90" name="Rounded Rectangle 89"/>
            <p:cNvSpPr/>
            <p:nvPr/>
          </p:nvSpPr>
          <p:spPr>
            <a:xfrm>
              <a:off x="1817192" y="4307417"/>
              <a:ext cx="1985180" cy="586053"/>
            </a:xfrm>
            <a:prstGeom prst="roundRect">
              <a:avLst>
                <a:gd name="adj" fmla="val 0"/>
              </a:avLst>
            </a:prstGeom>
            <a:solidFill>
              <a:srgbClr val="00188F"/>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836" dirty="0"/>
            </a:p>
          </p:txBody>
        </p:sp>
        <p:sp>
          <p:nvSpPr>
            <p:cNvPr id="92" name="TextBox 91"/>
            <p:cNvSpPr txBox="1"/>
            <p:nvPr/>
          </p:nvSpPr>
          <p:spPr>
            <a:xfrm>
              <a:off x="1995006" y="4446293"/>
              <a:ext cx="1787991" cy="280839"/>
            </a:xfrm>
            <a:prstGeom prst="rect">
              <a:avLst/>
            </a:prstGeom>
            <a:noFill/>
          </p:spPr>
          <p:txBody>
            <a:bodyPr wrap="square" lIns="93382" tIns="46691" rIns="93382" bIns="46691">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1224" b="0" dirty="0">
                  <a:solidFill>
                    <a:schemeClr val="tx1"/>
                  </a:solidFill>
                  <a:effectLst/>
                </a:rPr>
                <a:t>Storage Space</a:t>
              </a:r>
            </a:p>
          </p:txBody>
        </p:sp>
        <p:pic>
          <p:nvPicPr>
            <p:cNvPr id="94" name="Picture 1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195474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 name="Group 101"/>
          <p:cNvGrpSpPr/>
          <p:nvPr/>
        </p:nvGrpSpPr>
        <p:grpSpPr>
          <a:xfrm>
            <a:off x="4131721" y="4393168"/>
            <a:ext cx="2085900" cy="597720"/>
            <a:chOff x="1817191" y="4307417"/>
            <a:chExt cx="2045186" cy="586053"/>
          </a:xfrm>
        </p:grpSpPr>
        <p:sp>
          <p:nvSpPr>
            <p:cNvPr id="103" name="Rounded Rectangle 102"/>
            <p:cNvSpPr/>
            <p:nvPr/>
          </p:nvSpPr>
          <p:spPr>
            <a:xfrm>
              <a:off x="1817191" y="4307417"/>
              <a:ext cx="2016023" cy="586053"/>
            </a:xfrm>
            <a:prstGeom prst="roundRect">
              <a:avLst>
                <a:gd name="adj" fmla="val 0"/>
              </a:avLst>
            </a:prstGeom>
            <a:solidFill>
              <a:srgbClr val="00188F"/>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836" dirty="0"/>
            </a:p>
          </p:txBody>
        </p:sp>
        <p:sp>
          <p:nvSpPr>
            <p:cNvPr id="104" name="TextBox 103"/>
            <p:cNvSpPr txBox="1"/>
            <p:nvPr/>
          </p:nvSpPr>
          <p:spPr>
            <a:xfrm>
              <a:off x="2074386" y="4462168"/>
              <a:ext cx="1787991" cy="280839"/>
            </a:xfrm>
            <a:prstGeom prst="rect">
              <a:avLst/>
            </a:prstGeom>
            <a:noFill/>
          </p:spPr>
          <p:txBody>
            <a:bodyPr wrap="square" lIns="93382" tIns="46691" rIns="93382" bIns="46691">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1224" b="0" dirty="0">
                  <a:solidFill>
                    <a:schemeClr val="tx1"/>
                  </a:solidFill>
                  <a:effectLst/>
                </a:rPr>
                <a:t>Storage Space</a:t>
              </a:r>
            </a:p>
          </p:txBody>
        </p:sp>
        <p:pic>
          <p:nvPicPr>
            <p:cNvPr id="105" name="Picture 1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195474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 name="Group 97"/>
          <p:cNvGrpSpPr/>
          <p:nvPr/>
        </p:nvGrpSpPr>
        <p:grpSpPr>
          <a:xfrm>
            <a:off x="6325649" y="4387769"/>
            <a:ext cx="2069708" cy="615259"/>
            <a:chOff x="1817192" y="4312173"/>
            <a:chExt cx="2029310" cy="603250"/>
          </a:xfrm>
        </p:grpSpPr>
        <p:sp>
          <p:nvSpPr>
            <p:cNvPr id="99" name="Rounded Rectangle 98"/>
            <p:cNvSpPr/>
            <p:nvPr/>
          </p:nvSpPr>
          <p:spPr>
            <a:xfrm>
              <a:off x="1817192" y="4312173"/>
              <a:ext cx="1985180" cy="603250"/>
            </a:xfrm>
            <a:prstGeom prst="roundRect">
              <a:avLst>
                <a:gd name="adj" fmla="val 0"/>
              </a:avLst>
            </a:prstGeom>
            <a:solidFill>
              <a:schemeClr val="accent1"/>
            </a:solidFill>
            <a:ln w="3175">
              <a:noFill/>
              <a:tailEnd type="none" w="lg" len="lg"/>
            </a:ln>
            <a:effectLst/>
          </p:spPr>
          <p:style>
            <a:lnRef idx="1">
              <a:schemeClr val="accent1"/>
            </a:lnRef>
            <a:fillRef idx="0">
              <a:schemeClr val="accent1"/>
            </a:fillRef>
            <a:effectRef idx="0">
              <a:schemeClr val="accent1"/>
            </a:effectRef>
            <a:fontRef idx="minor">
              <a:schemeClr val="tx1"/>
            </a:fontRef>
          </p:style>
          <p:txBody>
            <a:bodyPr lIns="93382" tIns="46691" rIns="93382" bIns="46691" anchor="ctr"/>
            <a:lstStyle/>
            <a:p>
              <a:pPr algn="ctr">
                <a:defRPr/>
              </a:pPr>
              <a:endParaRPr lang="en-US" sz="1836" dirty="0"/>
            </a:p>
          </p:txBody>
        </p:sp>
        <p:sp>
          <p:nvSpPr>
            <p:cNvPr id="100" name="TextBox 99"/>
            <p:cNvSpPr txBox="1"/>
            <p:nvPr/>
          </p:nvSpPr>
          <p:spPr>
            <a:xfrm>
              <a:off x="2058511" y="4446293"/>
              <a:ext cx="1787991" cy="280839"/>
            </a:xfrm>
            <a:prstGeom prst="rect">
              <a:avLst/>
            </a:prstGeom>
            <a:noFill/>
          </p:spPr>
          <p:txBody>
            <a:bodyPr wrap="square" lIns="93382" tIns="46691" rIns="93382" bIns="46691">
              <a:spAutoFit/>
            </a:bodyPr>
            <a:lstStyle>
              <a:defPPr>
                <a:defRPr lang="en-US"/>
              </a:defPPr>
              <a:lvl1pPr>
                <a:defRPr sz="1200" b="1">
                  <a:solidFill>
                    <a:srgbClr val="002060"/>
                  </a:solidFill>
                  <a:effectLst>
                    <a:outerShdw blurRad="38100" dist="38100" dir="2700000" algn="tl">
                      <a:srgbClr val="000000">
                        <a:alpha val="43137"/>
                      </a:srgbClr>
                    </a:outerShdw>
                  </a:effectLst>
                </a:defRPr>
              </a:lvl1pPr>
            </a:lstStyle>
            <a:p>
              <a:pPr algn="ctr">
                <a:defRPr/>
              </a:pPr>
              <a:r>
                <a:rPr lang="en-US" sz="1224" b="0" dirty="0">
                  <a:solidFill>
                    <a:schemeClr val="tx1"/>
                  </a:solidFill>
                  <a:effectLst/>
                </a:rPr>
                <a:t>Storage Space</a:t>
              </a:r>
            </a:p>
          </p:txBody>
        </p:sp>
        <p:pic>
          <p:nvPicPr>
            <p:cNvPr id="101" name="Picture 1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1946335" y="4424626"/>
              <a:ext cx="320062" cy="3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 name="Trapezoid 105"/>
          <p:cNvSpPr/>
          <p:nvPr/>
        </p:nvSpPr>
        <p:spPr bwMode="auto">
          <a:xfrm>
            <a:off x="3525832" y="4970648"/>
            <a:ext cx="2653917" cy="1661940"/>
          </a:xfrm>
          <a:custGeom>
            <a:avLst/>
            <a:gdLst>
              <a:gd name="connsiteX0" fmla="*/ 0 w 1911261"/>
              <a:gd name="connsiteY0" fmla="*/ 1990406 h 1990406"/>
              <a:gd name="connsiteX1" fmla="*/ 749061 w 1911261"/>
              <a:gd name="connsiteY1" fmla="*/ 0 h 1990406"/>
              <a:gd name="connsiteX2" fmla="*/ 1162200 w 1911261"/>
              <a:gd name="connsiteY2" fmla="*/ 0 h 1990406"/>
              <a:gd name="connsiteX3" fmla="*/ 1911261 w 1911261"/>
              <a:gd name="connsiteY3" fmla="*/ 1990406 h 1990406"/>
              <a:gd name="connsiteX4" fmla="*/ 0 w 1911261"/>
              <a:gd name="connsiteY4" fmla="*/ 1990406 h 1990406"/>
              <a:gd name="connsiteX0" fmla="*/ 0 w 2237373"/>
              <a:gd name="connsiteY0" fmla="*/ 1990406 h 1990406"/>
              <a:gd name="connsiteX1" fmla="*/ 749061 w 2237373"/>
              <a:gd name="connsiteY1" fmla="*/ 0 h 1990406"/>
              <a:gd name="connsiteX2" fmla="*/ 2237373 w 2237373"/>
              <a:gd name="connsiteY2" fmla="*/ 120580 h 1990406"/>
              <a:gd name="connsiteX3" fmla="*/ 1911261 w 2237373"/>
              <a:gd name="connsiteY3" fmla="*/ 1990406 h 1990406"/>
              <a:gd name="connsiteX4" fmla="*/ 0 w 2237373"/>
              <a:gd name="connsiteY4" fmla="*/ 1990406 h 1990406"/>
              <a:gd name="connsiteX0" fmla="*/ 0 w 2237373"/>
              <a:gd name="connsiteY0" fmla="*/ 1990406 h 1990406"/>
              <a:gd name="connsiteX1" fmla="*/ 749061 w 2237373"/>
              <a:gd name="connsiteY1" fmla="*/ 0 h 1990406"/>
              <a:gd name="connsiteX2" fmla="*/ 1027006 w 2237373"/>
              <a:gd name="connsiteY2" fmla="*/ 112234 h 1990406"/>
              <a:gd name="connsiteX3" fmla="*/ 2237373 w 2237373"/>
              <a:gd name="connsiteY3" fmla="*/ 120580 h 1990406"/>
              <a:gd name="connsiteX4" fmla="*/ 1911261 w 2237373"/>
              <a:gd name="connsiteY4" fmla="*/ 1990406 h 1990406"/>
              <a:gd name="connsiteX5" fmla="*/ 0 w 2237373"/>
              <a:gd name="connsiteY5" fmla="*/ 1990406 h 1990406"/>
              <a:gd name="connsiteX0" fmla="*/ 0 w 2237373"/>
              <a:gd name="connsiteY0" fmla="*/ 1990406 h 1990406"/>
              <a:gd name="connsiteX1" fmla="*/ 749061 w 2237373"/>
              <a:gd name="connsiteY1" fmla="*/ 0 h 1990406"/>
              <a:gd name="connsiteX2" fmla="*/ 1549521 w 2237373"/>
              <a:gd name="connsiteY2" fmla="*/ 142379 h 1990406"/>
              <a:gd name="connsiteX3" fmla="*/ 2237373 w 2237373"/>
              <a:gd name="connsiteY3" fmla="*/ 120580 h 1990406"/>
              <a:gd name="connsiteX4" fmla="*/ 1911261 w 2237373"/>
              <a:gd name="connsiteY4" fmla="*/ 1990406 h 1990406"/>
              <a:gd name="connsiteX5" fmla="*/ 0 w 2237373"/>
              <a:gd name="connsiteY5" fmla="*/ 1990406 h 1990406"/>
              <a:gd name="connsiteX0" fmla="*/ 0 w 2237373"/>
              <a:gd name="connsiteY0" fmla="*/ 1879874 h 1879874"/>
              <a:gd name="connsiteX1" fmla="*/ 1090705 w 2237373"/>
              <a:gd name="connsiteY1" fmla="*/ 0 h 1879874"/>
              <a:gd name="connsiteX2" fmla="*/ 1549521 w 2237373"/>
              <a:gd name="connsiteY2" fmla="*/ 31847 h 1879874"/>
              <a:gd name="connsiteX3" fmla="*/ 2237373 w 2237373"/>
              <a:gd name="connsiteY3" fmla="*/ 10048 h 1879874"/>
              <a:gd name="connsiteX4" fmla="*/ 1911261 w 2237373"/>
              <a:gd name="connsiteY4" fmla="*/ 1879874 h 1879874"/>
              <a:gd name="connsiteX5" fmla="*/ 0 w 2237373"/>
              <a:gd name="connsiteY5"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911261 w 2046454"/>
              <a:gd name="connsiteY4" fmla="*/ 1879874 h 1879874"/>
              <a:gd name="connsiteX5" fmla="*/ 0 w 2046454"/>
              <a:gd name="connsiteY5"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690197 w 2046454"/>
              <a:gd name="connsiteY4" fmla="*/ 1780260 h 1879874"/>
              <a:gd name="connsiteX5" fmla="*/ 1911261 w 2046454"/>
              <a:gd name="connsiteY5" fmla="*/ 1879874 h 1879874"/>
              <a:gd name="connsiteX6" fmla="*/ 0 w 2046454"/>
              <a:gd name="connsiteY6" fmla="*/ 1879874 h 1879874"/>
              <a:gd name="connsiteX0" fmla="*/ 0 w 2046454"/>
              <a:gd name="connsiteY0" fmla="*/ 1879874 h 1879874"/>
              <a:gd name="connsiteX1" fmla="*/ 1090705 w 2046454"/>
              <a:gd name="connsiteY1" fmla="*/ 0 h 1879874"/>
              <a:gd name="connsiteX2" fmla="*/ 1549521 w 2046454"/>
              <a:gd name="connsiteY2" fmla="*/ 31847 h 1879874"/>
              <a:gd name="connsiteX3" fmla="*/ 2046454 w 2046454"/>
              <a:gd name="connsiteY3" fmla="*/ 10048 h 1879874"/>
              <a:gd name="connsiteX4" fmla="*/ 1690197 w 2046454"/>
              <a:gd name="connsiteY4" fmla="*/ 1780260 h 1879874"/>
              <a:gd name="connsiteX5" fmla="*/ 1559569 w 2046454"/>
              <a:gd name="connsiteY5" fmla="*/ 1849729 h 1879874"/>
              <a:gd name="connsiteX6" fmla="*/ 0 w 2046454"/>
              <a:gd name="connsiteY6" fmla="*/ 1879874 h 1879874"/>
              <a:gd name="connsiteX0" fmla="*/ 0 w 2187006"/>
              <a:gd name="connsiteY0" fmla="*/ 1879874 h 1879874"/>
              <a:gd name="connsiteX1" fmla="*/ 1090705 w 2187006"/>
              <a:gd name="connsiteY1" fmla="*/ 0 h 1879874"/>
              <a:gd name="connsiteX2" fmla="*/ 1549521 w 2187006"/>
              <a:gd name="connsiteY2" fmla="*/ 31847 h 1879874"/>
              <a:gd name="connsiteX3" fmla="*/ 2046454 w 2187006"/>
              <a:gd name="connsiteY3" fmla="*/ 10048 h 1879874"/>
              <a:gd name="connsiteX4" fmla="*/ 2182354 w 2187006"/>
              <a:gd name="connsiteY4" fmla="*/ 1847252 h 1879874"/>
              <a:gd name="connsiteX5" fmla="*/ 1559569 w 2187006"/>
              <a:gd name="connsiteY5" fmla="*/ 1849729 h 1879874"/>
              <a:gd name="connsiteX6" fmla="*/ 0 w 2187006"/>
              <a:gd name="connsiteY6" fmla="*/ 1879874 h 1879874"/>
              <a:gd name="connsiteX0" fmla="*/ 0 w 2046468"/>
              <a:gd name="connsiteY0" fmla="*/ 1879874 h 1879874"/>
              <a:gd name="connsiteX1" fmla="*/ 1090705 w 2046468"/>
              <a:gd name="connsiteY1" fmla="*/ 0 h 1879874"/>
              <a:gd name="connsiteX2" fmla="*/ 1549521 w 2046468"/>
              <a:gd name="connsiteY2" fmla="*/ 31847 h 1879874"/>
              <a:gd name="connsiteX3" fmla="*/ 2046454 w 2046468"/>
              <a:gd name="connsiteY3" fmla="*/ 10048 h 1879874"/>
              <a:gd name="connsiteX4" fmla="*/ 1559569 w 2046468"/>
              <a:gd name="connsiteY4" fmla="*/ 1849729 h 1879874"/>
              <a:gd name="connsiteX5" fmla="*/ 0 w 2046468"/>
              <a:gd name="connsiteY5" fmla="*/ 1879874 h 1879874"/>
              <a:gd name="connsiteX0" fmla="*/ 0 w 2046459"/>
              <a:gd name="connsiteY0" fmla="*/ 1879874 h 1879874"/>
              <a:gd name="connsiteX1" fmla="*/ 1090705 w 2046459"/>
              <a:gd name="connsiteY1" fmla="*/ 0 h 1879874"/>
              <a:gd name="connsiteX2" fmla="*/ 1549521 w 2046459"/>
              <a:gd name="connsiteY2" fmla="*/ 31847 h 1879874"/>
              <a:gd name="connsiteX3" fmla="*/ 2046454 w 2046459"/>
              <a:gd name="connsiteY3" fmla="*/ 10048 h 1879874"/>
              <a:gd name="connsiteX4" fmla="*/ 1559569 w 2046459"/>
              <a:gd name="connsiteY4" fmla="*/ 1849729 h 1879874"/>
              <a:gd name="connsiteX5" fmla="*/ 0 w 2046459"/>
              <a:gd name="connsiteY5" fmla="*/ 1879874 h 1879874"/>
              <a:gd name="connsiteX0" fmla="*/ 0 w 2047493"/>
              <a:gd name="connsiteY0" fmla="*/ 1879874 h 1879874"/>
              <a:gd name="connsiteX1" fmla="*/ 1090705 w 2047493"/>
              <a:gd name="connsiteY1" fmla="*/ 0 h 1879874"/>
              <a:gd name="connsiteX2" fmla="*/ 1549521 w 2047493"/>
              <a:gd name="connsiteY2" fmla="*/ 31847 h 1879874"/>
              <a:gd name="connsiteX3" fmla="*/ 2046454 w 2047493"/>
              <a:gd name="connsiteY3" fmla="*/ 10048 h 1879874"/>
              <a:gd name="connsiteX4" fmla="*/ 1940593 w 2047493"/>
              <a:gd name="connsiteY4" fmla="*/ 1849729 h 1879874"/>
              <a:gd name="connsiteX5" fmla="*/ 0 w 2047493"/>
              <a:gd name="connsiteY5" fmla="*/ 1879874 h 1879874"/>
              <a:gd name="connsiteX0" fmla="*/ 0 w 2046472"/>
              <a:gd name="connsiteY0" fmla="*/ 1879874 h 1879874"/>
              <a:gd name="connsiteX1" fmla="*/ 1090705 w 2046472"/>
              <a:gd name="connsiteY1" fmla="*/ 0 h 1879874"/>
              <a:gd name="connsiteX2" fmla="*/ 1549521 w 2046472"/>
              <a:gd name="connsiteY2" fmla="*/ 31847 h 1879874"/>
              <a:gd name="connsiteX3" fmla="*/ 2046454 w 2046472"/>
              <a:gd name="connsiteY3" fmla="*/ 10048 h 1879874"/>
              <a:gd name="connsiteX4" fmla="*/ 1940593 w 2046472"/>
              <a:gd name="connsiteY4" fmla="*/ 1849729 h 1879874"/>
              <a:gd name="connsiteX5" fmla="*/ 0 w 2046472"/>
              <a:gd name="connsiteY5" fmla="*/ 1879874 h 1879874"/>
              <a:gd name="connsiteX0" fmla="*/ 0 w 2046472"/>
              <a:gd name="connsiteY0" fmla="*/ 1869826 h 1869826"/>
              <a:gd name="connsiteX1" fmla="*/ 979573 w 2046472"/>
              <a:gd name="connsiteY1" fmla="*/ 157431 h 1869826"/>
              <a:gd name="connsiteX2" fmla="*/ 1549521 w 2046472"/>
              <a:gd name="connsiteY2" fmla="*/ 21799 h 1869826"/>
              <a:gd name="connsiteX3" fmla="*/ 2046454 w 2046472"/>
              <a:gd name="connsiteY3" fmla="*/ 0 h 1869826"/>
              <a:gd name="connsiteX4" fmla="*/ 1940593 w 2046472"/>
              <a:gd name="connsiteY4" fmla="*/ 1839681 h 1869826"/>
              <a:gd name="connsiteX5" fmla="*/ 0 w 2046472"/>
              <a:gd name="connsiteY5" fmla="*/ 1869826 h 1869826"/>
              <a:gd name="connsiteX0" fmla="*/ 0 w 2046472"/>
              <a:gd name="connsiteY0" fmla="*/ 1869826 h 1869826"/>
              <a:gd name="connsiteX1" fmla="*/ 979573 w 2046472"/>
              <a:gd name="connsiteY1" fmla="*/ 157431 h 1869826"/>
              <a:gd name="connsiteX2" fmla="*/ 1533645 w 2046472"/>
              <a:gd name="connsiteY2" fmla="*/ 172530 h 1869826"/>
              <a:gd name="connsiteX3" fmla="*/ 2046454 w 2046472"/>
              <a:gd name="connsiteY3" fmla="*/ 0 h 1869826"/>
              <a:gd name="connsiteX4" fmla="*/ 1940593 w 2046472"/>
              <a:gd name="connsiteY4" fmla="*/ 1839681 h 1869826"/>
              <a:gd name="connsiteX5" fmla="*/ 0 w 2046472"/>
              <a:gd name="connsiteY5" fmla="*/ 1869826 h 1869826"/>
              <a:gd name="connsiteX0" fmla="*/ 0 w 2602118"/>
              <a:gd name="connsiteY0" fmla="*/ 1719095 h 1719095"/>
              <a:gd name="connsiteX1" fmla="*/ 979573 w 2602118"/>
              <a:gd name="connsiteY1" fmla="*/ 6700 h 1719095"/>
              <a:gd name="connsiteX2" fmla="*/ 1533645 w 2602118"/>
              <a:gd name="connsiteY2" fmla="*/ 21799 h 1719095"/>
              <a:gd name="connsiteX3" fmla="*/ 2602115 w 2602118"/>
              <a:gd name="connsiteY3" fmla="*/ 0 h 1719095"/>
              <a:gd name="connsiteX4" fmla="*/ 1940593 w 2602118"/>
              <a:gd name="connsiteY4" fmla="*/ 1688950 h 1719095"/>
              <a:gd name="connsiteX5" fmla="*/ 0 w 2602118"/>
              <a:gd name="connsiteY5" fmla="*/ 1719095 h 1719095"/>
              <a:gd name="connsiteX0" fmla="*/ 0 w 2602119"/>
              <a:gd name="connsiteY0" fmla="*/ 1719095 h 1719095"/>
              <a:gd name="connsiteX1" fmla="*/ 979573 w 2602119"/>
              <a:gd name="connsiteY1" fmla="*/ 6700 h 1719095"/>
              <a:gd name="connsiteX2" fmla="*/ 1533645 w 2602119"/>
              <a:gd name="connsiteY2" fmla="*/ 21799 h 1719095"/>
              <a:gd name="connsiteX3" fmla="*/ 2602115 w 2602119"/>
              <a:gd name="connsiteY3" fmla="*/ 0 h 1719095"/>
              <a:gd name="connsiteX4" fmla="*/ 1940593 w 2602119"/>
              <a:gd name="connsiteY4" fmla="*/ 1688950 h 1719095"/>
              <a:gd name="connsiteX5" fmla="*/ 0 w 2602119"/>
              <a:gd name="connsiteY5" fmla="*/ 1719095 h 1719095"/>
              <a:gd name="connsiteX0" fmla="*/ 0 w 2602115"/>
              <a:gd name="connsiteY0" fmla="*/ 1719095 h 1719095"/>
              <a:gd name="connsiteX1" fmla="*/ 979573 w 2602115"/>
              <a:gd name="connsiteY1" fmla="*/ 6700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62053 w 2602115"/>
              <a:gd name="connsiteY1" fmla="*/ 23448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 name="connsiteX0" fmla="*/ 0 w 2602115"/>
              <a:gd name="connsiteY0" fmla="*/ 1719095 h 1719095"/>
              <a:gd name="connsiteX1" fmla="*/ 646177 w 2602115"/>
              <a:gd name="connsiteY1" fmla="*/ 23448 h 1719095"/>
              <a:gd name="connsiteX2" fmla="*/ 1533645 w 2602115"/>
              <a:gd name="connsiteY2" fmla="*/ 21799 h 1719095"/>
              <a:gd name="connsiteX3" fmla="*/ 2602115 w 2602115"/>
              <a:gd name="connsiteY3" fmla="*/ 0 h 1719095"/>
              <a:gd name="connsiteX4" fmla="*/ 1940593 w 2602115"/>
              <a:gd name="connsiteY4" fmla="*/ 1688950 h 1719095"/>
              <a:gd name="connsiteX5" fmla="*/ 0 w 2602115"/>
              <a:gd name="connsiteY5" fmla="*/ 1719095 h 171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2115" h="1719095">
                <a:moveTo>
                  <a:pt x="0" y="1719095"/>
                </a:moveTo>
                <a:lnTo>
                  <a:pt x="646177" y="23448"/>
                </a:lnTo>
                <a:cubicBezTo>
                  <a:pt x="658438" y="30714"/>
                  <a:pt x="1521384" y="14533"/>
                  <a:pt x="1533645" y="21799"/>
                </a:cubicBezTo>
                <a:lnTo>
                  <a:pt x="2602115" y="0"/>
                </a:lnTo>
                <a:cubicBezTo>
                  <a:pt x="1984625" y="1609312"/>
                  <a:pt x="2154662" y="1126095"/>
                  <a:pt x="1940593" y="1688950"/>
                </a:cubicBezTo>
                <a:lnTo>
                  <a:pt x="0" y="1719095"/>
                </a:lnTo>
                <a:close/>
              </a:path>
            </a:pathLst>
          </a:custGeom>
          <a:solidFill>
            <a:schemeClr val="tx1">
              <a:alpha val="2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91" name="Trapezoid 90"/>
          <p:cNvSpPr/>
          <p:nvPr/>
        </p:nvSpPr>
        <p:spPr bwMode="auto">
          <a:xfrm>
            <a:off x="1509224" y="4997292"/>
            <a:ext cx="2848948" cy="1619103"/>
          </a:xfrm>
          <a:prstGeom prst="trapezoid">
            <a:avLst/>
          </a:prstGeom>
          <a:solidFill>
            <a:schemeClr val="tx1">
              <a:alpha val="2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110" name="Trapezoid 109"/>
          <p:cNvSpPr/>
          <p:nvPr/>
        </p:nvSpPr>
        <p:spPr bwMode="auto">
          <a:xfrm>
            <a:off x="5783631" y="4986839"/>
            <a:ext cx="3096724" cy="1602912"/>
          </a:xfrm>
          <a:prstGeom prst="trapezoid">
            <a:avLst>
              <a:gd name="adj" fmla="val 32842"/>
            </a:avLst>
          </a:prstGeom>
          <a:solidFill>
            <a:schemeClr val="tx1">
              <a:alpha val="28000"/>
            </a:schemeClr>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108" name="Trapezoid 107"/>
          <p:cNvSpPr/>
          <p:nvPr/>
        </p:nvSpPr>
        <p:spPr bwMode="auto">
          <a:xfrm>
            <a:off x="5718307" y="4974624"/>
            <a:ext cx="2121165" cy="1619103"/>
          </a:xfrm>
          <a:prstGeom prst="trapezoid">
            <a:avLst>
              <a:gd name="adj" fmla="val 38001"/>
            </a:avLst>
          </a:prstGeom>
          <a:solidFill>
            <a:schemeClr val="tx1">
              <a:alpha val="2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1238000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500"/>
                                  </p:stCondLst>
                                  <p:childTnLst>
                                    <p:set>
                                      <p:cBhvr>
                                        <p:cTn id="12" dur="1" fill="hold">
                                          <p:stCondLst>
                                            <p:cond delay="0"/>
                                          </p:stCondLst>
                                        </p:cTn>
                                        <p:tgtEl>
                                          <p:spTgt spid="79"/>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7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left)">
                                      <p:cBhvr>
                                        <p:cTn id="32" dur="500"/>
                                        <p:tgtEl>
                                          <p:spTgt spid="83"/>
                                        </p:tgtEl>
                                      </p:cBhvr>
                                    </p:animEffect>
                                  </p:childTnLst>
                                </p:cTn>
                              </p:par>
                            </p:childTnLst>
                          </p:cTn>
                        </p:par>
                        <p:par>
                          <p:cTn id="33" fill="hold">
                            <p:stCondLst>
                              <p:cond delay="500"/>
                            </p:stCondLst>
                            <p:childTnLst>
                              <p:par>
                                <p:cTn id="34" presetID="27" presetClass="emph" presetSubtype="0" fill="remove" grpId="1" nodeType="afterEffect">
                                  <p:stCondLst>
                                    <p:cond delay="0"/>
                                  </p:stCondLst>
                                  <p:childTnLst>
                                    <p:animClr clrSpc="rgb" dir="cw">
                                      <p:cBhvr override="childStyle">
                                        <p:cTn id="35" dur="250" autoRev="1" fill="remove"/>
                                        <p:tgtEl>
                                          <p:spTgt spid="83"/>
                                        </p:tgtEl>
                                        <p:attrNameLst>
                                          <p:attrName>style.color</p:attrName>
                                        </p:attrNameLst>
                                      </p:cBhvr>
                                      <p:to>
                                        <a:schemeClr val="bg1"/>
                                      </p:to>
                                    </p:animClr>
                                    <p:animClr clrSpc="rgb" dir="cw">
                                      <p:cBhvr>
                                        <p:cTn id="36" dur="250" autoRev="1" fill="remove"/>
                                        <p:tgtEl>
                                          <p:spTgt spid="83"/>
                                        </p:tgtEl>
                                        <p:attrNameLst>
                                          <p:attrName>fillcolor</p:attrName>
                                        </p:attrNameLst>
                                      </p:cBhvr>
                                      <p:to>
                                        <a:schemeClr val="bg1"/>
                                      </p:to>
                                    </p:animClr>
                                    <p:set>
                                      <p:cBhvr>
                                        <p:cTn id="37" dur="250" autoRev="1" fill="remove"/>
                                        <p:tgtEl>
                                          <p:spTgt spid="83"/>
                                        </p:tgtEl>
                                        <p:attrNameLst>
                                          <p:attrName>fill.type</p:attrName>
                                        </p:attrNameLst>
                                      </p:cBhvr>
                                      <p:to>
                                        <p:strVal val="solid"/>
                                      </p:to>
                                    </p:set>
                                    <p:set>
                                      <p:cBhvr>
                                        <p:cTn id="38" dur="250" autoRev="1" fill="remove"/>
                                        <p:tgtEl>
                                          <p:spTgt spid="83"/>
                                        </p:tgtEl>
                                        <p:attrNameLst>
                                          <p:attrName>fill.on</p:attrName>
                                        </p:attrNameLst>
                                      </p:cBhvr>
                                      <p:to>
                                        <p:strVal val="true"/>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38"/>
                                        </p:tgtEl>
                                        <p:attrNameLst>
                                          <p:attrName>style.visibility</p:attrName>
                                        </p:attrNameLst>
                                      </p:cBhvr>
                                      <p:to>
                                        <p:strVal val="visible"/>
                                      </p:to>
                                    </p:set>
                                  </p:childTnLst>
                                </p:cTn>
                              </p:par>
                            </p:childTnLst>
                          </p:cTn>
                        </p:par>
                        <p:par>
                          <p:cTn id="42" fill="hold">
                            <p:stCondLst>
                              <p:cond delay="1000"/>
                            </p:stCondLst>
                            <p:childTnLst>
                              <p:par>
                                <p:cTn id="43" presetID="22" presetClass="entr" presetSubtype="2" fill="hold" grpId="0"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right)">
                                      <p:cBhvr>
                                        <p:cTn id="45" dur="500"/>
                                        <p:tgtEl>
                                          <p:spTgt spid="85"/>
                                        </p:tgtEl>
                                      </p:cBhvr>
                                    </p:animEffect>
                                  </p:childTnLst>
                                </p:cTn>
                              </p:par>
                            </p:childTnLst>
                          </p:cTn>
                        </p:par>
                        <p:par>
                          <p:cTn id="46" fill="hold">
                            <p:stCondLst>
                              <p:cond delay="1500"/>
                            </p:stCondLst>
                            <p:childTnLst>
                              <p:par>
                                <p:cTn id="47" presetID="27" presetClass="emph" presetSubtype="0" fill="remove" grpId="1" nodeType="afterEffect">
                                  <p:stCondLst>
                                    <p:cond delay="0"/>
                                  </p:stCondLst>
                                  <p:childTnLst>
                                    <p:animClr clrSpc="rgb" dir="cw">
                                      <p:cBhvr override="childStyle">
                                        <p:cTn id="48" dur="250" autoRev="1" fill="remove"/>
                                        <p:tgtEl>
                                          <p:spTgt spid="85"/>
                                        </p:tgtEl>
                                        <p:attrNameLst>
                                          <p:attrName>style.color</p:attrName>
                                        </p:attrNameLst>
                                      </p:cBhvr>
                                      <p:to>
                                        <a:schemeClr val="bg1"/>
                                      </p:to>
                                    </p:animClr>
                                    <p:animClr clrSpc="rgb" dir="cw">
                                      <p:cBhvr>
                                        <p:cTn id="49" dur="250" autoRev="1" fill="remove"/>
                                        <p:tgtEl>
                                          <p:spTgt spid="85"/>
                                        </p:tgtEl>
                                        <p:attrNameLst>
                                          <p:attrName>fillcolor</p:attrName>
                                        </p:attrNameLst>
                                      </p:cBhvr>
                                      <p:to>
                                        <a:schemeClr val="bg1"/>
                                      </p:to>
                                    </p:animClr>
                                    <p:set>
                                      <p:cBhvr>
                                        <p:cTn id="50" dur="250" autoRev="1" fill="remove"/>
                                        <p:tgtEl>
                                          <p:spTgt spid="85"/>
                                        </p:tgtEl>
                                        <p:attrNameLst>
                                          <p:attrName>fill.type</p:attrName>
                                        </p:attrNameLst>
                                      </p:cBhvr>
                                      <p:to>
                                        <p:strVal val="solid"/>
                                      </p:to>
                                    </p:set>
                                    <p:set>
                                      <p:cBhvr>
                                        <p:cTn id="51" dur="250" autoRev="1" fill="remove"/>
                                        <p:tgtEl>
                                          <p:spTgt spid="85"/>
                                        </p:tgtEl>
                                        <p:attrNameLst>
                                          <p:attrName>fill.on</p:attrName>
                                        </p:attrNameLst>
                                      </p:cBhvr>
                                      <p:to>
                                        <p:strVal val="true"/>
                                      </p:to>
                                    </p:set>
                                  </p:child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0"/>
                                          </p:stCondLst>
                                        </p:cTn>
                                        <p:tgtEl>
                                          <p:spTgt spid="1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wipe(down)">
                                      <p:cBhvr>
                                        <p:cTn id="62" dur="500"/>
                                        <p:tgtEl>
                                          <p:spTgt spid="91"/>
                                        </p:tgtEl>
                                      </p:cBhvr>
                                    </p:animEffect>
                                  </p:childTnLst>
                                </p:cTn>
                              </p:par>
                            </p:childTnLst>
                          </p:cTn>
                        </p:par>
                        <p:par>
                          <p:cTn id="63" fill="hold">
                            <p:stCondLst>
                              <p:cond delay="500"/>
                            </p:stCondLst>
                            <p:childTnLst>
                              <p:par>
                                <p:cTn id="64" presetID="22" presetClass="entr" presetSubtype="4"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down)">
                                      <p:cBhvr>
                                        <p:cTn id="66" dur="5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366"/>
                                        </p:tgtEl>
                                        <p:attrNameLst>
                                          <p:attrName>style.visibility</p:attrName>
                                        </p:attrNameLst>
                                      </p:cBhvr>
                                      <p:to>
                                        <p:strVal val="visible"/>
                                      </p:to>
                                    </p:set>
                                    <p:animEffect transition="in" filter="fade">
                                      <p:cBhvr>
                                        <p:cTn id="69" dur="500"/>
                                        <p:tgtEl>
                                          <p:spTgt spid="1536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wipe(down)">
                                      <p:cBhvr>
                                        <p:cTn id="72" dur="500"/>
                                        <p:tgtEl>
                                          <p:spTgt spid="93"/>
                                        </p:tgtEl>
                                      </p:cBhvr>
                                    </p:animEffect>
                                  </p:childTnLst>
                                </p:cTn>
                              </p:par>
                            </p:childTnLst>
                          </p:cTn>
                        </p:par>
                        <p:par>
                          <p:cTn id="73" fill="hold">
                            <p:stCondLst>
                              <p:cond delay="1000"/>
                            </p:stCondLst>
                            <p:childTnLst>
                              <p:par>
                                <p:cTn id="74" presetID="22" presetClass="entr" presetSubtype="4" fill="hold" nodeType="after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wipe(down)">
                                      <p:cBhvr>
                                        <p:cTn id="76" dur="500"/>
                                        <p:tgtEl>
                                          <p:spTgt spid="10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wipe(down)">
                                      <p:cBhvr>
                                        <p:cTn id="79" dur="500"/>
                                        <p:tgtEl>
                                          <p:spTgt spid="108"/>
                                        </p:tgtEl>
                                      </p:cBhvr>
                                    </p:animEffect>
                                  </p:childTnLst>
                                </p:cTn>
                              </p:par>
                            </p:childTnLst>
                          </p:cTn>
                        </p:par>
                        <p:par>
                          <p:cTn id="80" fill="hold">
                            <p:stCondLst>
                              <p:cond delay="1500"/>
                            </p:stCondLst>
                            <p:childTnLst>
                              <p:par>
                                <p:cTn id="81" presetID="22" presetClass="entr" presetSubtype="4" fill="hold" nodeType="afterEffect">
                                  <p:stCondLst>
                                    <p:cond delay="0"/>
                                  </p:stCondLst>
                                  <p:childTnLst>
                                    <p:set>
                                      <p:cBhvr>
                                        <p:cTn id="82" dur="1" fill="hold">
                                          <p:stCondLst>
                                            <p:cond delay="0"/>
                                          </p:stCondLst>
                                        </p:cTn>
                                        <p:tgtEl>
                                          <p:spTgt spid="98"/>
                                        </p:tgtEl>
                                        <p:attrNameLst>
                                          <p:attrName>style.visibility</p:attrName>
                                        </p:attrNameLst>
                                      </p:cBhvr>
                                      <p:to>
                                        <p:strVal val="visible"/>
                                      </p:to>
                                    </p:set>
                                    <p:animEffect transition="in" filter="wipe(down)">
                                      <p:cBhvr>
                                        <p:cTn id="83" dur="500"/>
                                        <p:tgtEl>
                                          <p:spTgt spid="9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80"/>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nodeType="after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childTnLst>
                          </p:cTn>
                        </p:par>
                        <p:par>
                          <p:cTn id="91" fill="hold">
                            <p:stCondLst>
                              <p:cond delay="0"/>
                            </p:stCondLst>
                            <p:childTnLst>
                              <p:par>
                                <p:cTn id="92" presetID="22" presetClass="entr" presetSubtype="8" fill="hold" grpId="0" nodeType="after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wipe(left)">
                                      <p:cBhvr>
                                        <p:cTn id="94" dur="500"/>
                                        <p:tgtEl>
                                          <p:spTgt spid="76"/>
                                        </p:tgtEl>
                                      </p:cBhvr>
                                    </p:animEffect>
                                  </p:childTnLst>
                                </p:cTn>
                              </p:par>
                              <p:par>
                                <p:cTn id="95" presetID="10" presetClass="exit" presetSubtype="0" fill="hold" grpId="2" nodeType="withEffect">
                                  <p:stCondLst>
                                    <p:cond delay="0"/>
                                  </p:stCondLst>
                                  <p:childTnLst>
                                    <p:animEffect transition="out" filter="fade">
                                      <p:cBhvr>
                                        <p:cTn id="96" dur="500"/>
                                        <p:tgtEl>
                                          <p:spTgt spid="85"/>
                                        </p:tgtEl>
                                      </p:cBhvr>
                                    </p:animEffect>
                                    <p:set>
                                      <p:cBhvr>
                                        <p:cTn id="97" dur="1" fill="hold">
                                          <p:stCondLst>
                                            <p:cond delay="499"/>
                                          </p:stCondLst>
                                        </p:cTn>
                                        <p:tgtEl>
                                          <p:spTgt spid="85"/>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08"/>
                                        </p:tgtEl>
                                      </p:cBhvr>
                                    </p:animEffect>
                                    <p:set>
                                      <p:cBhvr>
                                        <p:cTn id="100" dur="1" fill="hold">
                                          <p:stCondLst>
                                            <p:cond delay="499"/>
                                          </p:stCondLst>
                                        </p:cTn>
                                        <p:tgtEl>
                                          <p:spTgt spid="108"/>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500"/>
                                        <p:tgtEl>
                                          <p:spTgt spid="11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89"/>
                                        </p:tgtEl>
                                        <p:attrNameLst>
                                          <p:attrName>style.visibility</p:attrName>
                                        </p:attrNameLst>
                                      </p:cBhvr>
                                      <p:to>
                                        <p:strVal val="visible"/>
                                      </p:to>
                                    </p:set>
                                    <p:animEffect transition="in" filter="fade">
                                      <p:cBhvr>
                                        <p:cTn id="109" dur="1000"/>
                                        <p:tgtEl>
                                          <p:spTgt spid="89"/>
                                        </p:tgtEl>
                                      </p:cBhvr>
                                    </p:animEffect>
                                    <p:anim calcmode="lin" valueType="num">
                                      <p:cBhvr>
                                        <p:cTn id="110" dur="1000" fill="hold"/>
                                        <p:tgtEl>
                                          <p:spTgt spid="89"/>
                                        </p:tgtEl>
                                        <p:attrNameLst>
                                          <p:attrName>ppt_x</p:attrName>
                                        </p:attrNameLst>
                                      </p:cBhvr>
                                      <p:tavLst>
                                        <p:tav tm="0">
                                          <p:val>
                                            <p:strVal val="#ppt_x"/>
                                          </p:val>
                                        </p:tav>
                                        <p:tav tm="100000">
                                          <p:val>
                                            <p:strVal val="#ppt_x"/>
                                          </p:val>
                                        </p:tav>
                                      </p:tavLst>
                                    </p:anim>
                                    <p:anim calcmode="lin" valueType="num">
                                      <p:cBhvr>
                                        <p:cTn id="111" dur="1000" fill="hold"/>
                                        <p:tgtEl>
                                          <p:spTgt spid="89"/>
                                        </p:tgtEl>
                                        <p:attrNameLst>
                                          <p:attrName>ppt_y</p:attrName>
                                        </p:attrNameLst>
                                      </p:cBhvr>
                                      <p:tavLst>
                                        <p:tav tm="0">
                                          <p:val>
                                            <p:strVal val="#ppt_y+.1"/>
                                          </p:val>
                                        </p:tav>
                                        <p:tav tm="100000">
                                          <p:val>
                                            <p:strVal val="#ppt_y"/>
                                          </p:val>
                                        </p:tav>
                                      </p:tavLst>
                                    </p:anim>
                                  </p:child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15386"/>
                                        </p:tgtEl>
                                        <p:attrNameLst>
                                          <p:attrName>style.visibility</p:attrName>
                                        </p:attrNameLst>
                                      </p:cBhvr>
                                      <p:to>
                                        <p:strVal val="visible"/>
                                      </p:to>
                                    </p:set>
                                    <p:animEffect transition="in" filter="fade">
                                      <p:cBhvr>
                                        <p:cTn id="115" dur="500"/>
                                        <p:tgtEl>
                                          <p:spTgt spid="15386"/>
                                        </p:tgtEl>
                                      </p:cBhvr>
                                    </p:animEffect>
                                  </p:childTnLst>
                                </p:cTn>
                              </p:par>
                              <p:par>
                                <p:cTn id="116" presetID="13" presetClass="entr" presetSubtype="32"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plus(out)">
                                      <p:cBhvr>
                                        <p:cTn id="118" dur="2000"/>
                                        <p:tgtEl>
                                          <p:spTgt spid="8"/>
                                        </p:tgtEl>
                                      </p:cBhvr>
                                    </p:animEffect>
                                  </p:childTnLst>
                                </p:cTn>
                              </p:par>
                              <p:par>
                                <p:cTn id="119" presetID="13" presetClass="entr" presetSubtype="32" fill="hold" nodeType="with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plus(out)">
                                      <p:cBhvr>
                                        <p:cTn id="121" dur="2000"/>
                                        <p:tgtEl>
                                          <p:spTgt spid="7"/>
                                        </p:tgtEl>
                                      </p:cBhvr>
                                    </p:animEffect>
                                  </p:childTnLst>
                                </p:cTn>
                              </p:par>
                              <p:par>
                                <p:cTn id="122" presetID="13" presetClass="entr" presetSubtype="32" fill="hold"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plus(out)">
                                      <p:cBhvr>
                                        <p:cTn id="124" dur="2000"/>
                                        <p:tgtEl>
                                          <p:spTgt spid="9"/>
                                        </p:tgtEl>
                                      </p:cBhvr>
                                    </p:animEffect>
                                  </p:childTnLst>
                                </p:cTn>
                              </p:par>
                              <p:par>
                                <p:cTn id="125" presetID="13" presetClass="entr" presetSubtype="32" fill="hold"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plus(out)">
                                      <p:cBhvr>
                                        <p:cTn id="127" dur="2000"/>
                                        <p:tgtEl>
                                          <p:spTgt spid="10"/>
                                        </p:tgtEl>
                                      </p:cBhvr>
                                    </p:animEffect>
                                  </p:childTnLst>
                                </p:cTn>
                              </p:par>
                              <p:par>
                                <p:cTn id="128" presetID="13" presetClass="entr" presetSubtype="32" fill="hold" nodeType="with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plus(out)">
                                      <p:cBhvr>
                                        <p:cTn id="130" dur="2000"/>
                                        <p:tgtEl>
                                          <p:spTgt spid="5"/>
                                        </p:tgtEl>
                                      </p:cBhvr>
                                    </p:animEffect>
                                  </p:childTnLst>
                                </p:cTn>
                              </p:par>
                              <p:par>
                                <p:cTn id="131" presetID="13" presetClass="entr" presetSubtype="32" fill="hold" grpId="0" nodeType="withEffect">
                                  <p:stCondLst>
                                    <p:cond delay="0"/>
                                  </p:stCondLst>
                                  <p:childTnLst>
                                    <p:set>
                                      <p:cBhvr>
                                        <p:cTn id="132" dur="1" fill="hold">
                                          <p:stCondLst>
                                            <p:cond delay="0"/>
                                          </p:stCondLst>
                                        </p:cTn>
                                        <p:tgtEl>
                                          <p:spTgt spid="156"/>
                                        </p:tgtEl>
                                        <p:attrNameLst>
                                          <p:attrName>style.visibility</p:attrName>
                                        </p:attrNameLst>
                                      </p:cBhvr>
                                      <p:to>
                                        <p:strVal val="visible"/>
                                      </p:to>
                                    </p:set>
                                    <p:animEffect transition="in" filter="plus(out)">
                                      <p:cBhvr>
                                        <p:cTn id="133" dur="2000"/>
                                        <p:tgtEl>
                                          <p:spTgt spid="156"/>
                                        </p:tgtEl>
                                      </p:cBhvr>
                                    </p:animEffect>
                                  </p:childTnLst>
                                </p:cTn>
                              </p:par>
                              <p:par>
                                <p:cTn id="134" presetID="13" presetClass="entr" presetSubtype="32" fill="hold" nodeType="with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plus(out)">
                                      <p:cBhvr>
                                        <p:cTn id="136" dur="2000"/>
                                        <p:tgtEl>
                                          <p:spTgt spid="6"/>
                                        </p:tgtEl>
                                      </p:cBhvr>
                                    </p:animEffect>
                                  </p:childTnLst>
                                </p:cTn>
                              </p:par>
                              <p:par>
                                <p:cTn id="137" presetID="13" presetClass="entr" presetSubtype="32" fill="hold" nodeType="with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plus(out)">
                                      <p:cBhvr>
                                        <p:cTn id="139" dur="2000"/>
                                        <p:tgtEl>
                                          <p:spTgt spid="12"/>
                                        </p:tgtEl>
                                      </p:cBhvr>
                                    </p:animEffect>
                                  </p:childTnLst>
                                </p:cTn>
                              </p:par>
                              <p:par>
                                <p:cTn id="140" presetID="13" presetClass="entr" presetSubtype="32" fill="hold" nodeType="with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plus(out)">
                                      <p:cBhvr>
                                        <p:cTn id="142" dur="2000"/>
                                        <p:tgtEl>
                                          <p:spTgt spid="13"/>
                                        </p:tgtEl>
                                      </p:cBhvr>
                                    </p:animEffect>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1000"/>
                                        <p:tgtEl>
                                          <p:spTgt spid="111"/>
                                        </p:tgtEl>
                                      </p:cBhvr>
                                    </p:animEffect>
                                    <p:anim calcmode="lin" valueType="num">
                                      <p:cBhvr>
                                        <p:cTn id="148" dur="1000" fill="hold"/>
                                        <p:tgtEl>
                                          <p:spTgt spid="111"/>
                                        </p:tgtEl>
                                        <p:attrNameLst>
                                          <p:attrName>ppt_x</p:attrName>
                                        </p:attrNameLst>
                                      </p:cBhvr>
                                      <p:tavLst>
                                        <p:tav tm="0">
                                          <p:val>
                                            <p:strVal val="#ppt_x"/>
                                          </p:val>
                                        </p:tav>
                                        <p:tav tm="100000">
                                          <p:val>
                                            <p:strVal val="#ppt_x"/>
                                          </p:val>
                                        </p:tav>
                                      </p:tavLst>
                                    </p:anim>
                                    <p:anim calcmode="lin" valueType="num">
                                      <p:cBhvr>
                                        <p:cTn id="149" dur="1000" fill="hold"/>
                                        <p:tgtEl>
                                          <p:spTgt spid="111"/>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113"/>
                                        </p:tgtEl>
                                        <p:attrNameLst>
                                          <p:attrName>style.visibility</p:attrName>
                                        </p:attrNameLst>
                                      </p:cBhvr>
                                      <p:to>
                                        <p:strVal val="visible"/>
                                      </p:to>
                                    </p:set>
                                    <p:animEffect transition="in" filter="fade">
                                      <p:cBhvr>
                                        <p:cTn id="152" dur="1000"/>
                                        <p:tgtEl>
                                          <p:spTgt spid="113"/>
                                        </p:tgtEl>
                                      </p:cBhvr>
                                    </p:animEffect>
                                    <p:anim calcmode="lin" valueType="num">
                                      <p:cBhvr>
                                        <p:cTn id="153" dur="1000" fill="hold"/>
                                        <p:tgtEl>
                                          <p:spTgt spid="113"/>
                                        </p:tgtEl>
                                        <p:attrNameLst>
                                          <p:attrName>ppt_x</p:attrName>
                                        </p:attrNameLst>
                                      </p:cBhvr>
                                      <p:tavLst>
                                        <p:tav tm="0">
                                          <p:val>
                                            <p:strVal val="#ppt_x"/>
                                          </p:val>
                                        </p:tav>
                                        <p:tav tm="100000">
                                          <p:val>
                                            <p:strVal val="#ppt_x"/>
                                          </p:val>
                                        </p:tav>
                                      </p:tavLst>
                                    </p:anim>
                                    <p:anim calcmode="lin" valueType="num">
                                      <p:cBhvr>
                                        <p:cTn id="154" dur="1000" fill="hold"/>
                                        <p:tgtEl>
                                          <p:spTgt spid="113"/>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114"/>
                                        </p:tgtEl>
                                        <p:attrNameLst>
                                          <p:attrName>style.visibility</p:attrName>
                                        </p:attrNameLst>
                                      </p:cBhvr>
                                      <p:to>
                                        <p:strVal val="visible"/>
                                      </p:to>
                                    </p:set>
                                    <p:animEffect transition="in" filter="fade">
                                      <p:cBhvr>
                                        <p:cTn id="157" dur="1000"/>
                                        <p:tgtEl>
                                          <p:spTgt spid="114"/>
                                        </p:tgtEl>
                                      </p:cBhvr>
                                    </p:animEffect>
                                    <p:anim calcmode="lin" valueType="num">
                                      <p:cBhvr>
                                        <p:cTn id="158" dur="1000" fill="hold"/>
                                        <p:tgtEl>
                                          <p:spTgt spid="114"/>
                                        </p:tgtEl>
                                        <p:attrNameLst>
                                          <p:attrName>ppt_x</p:attrName>
                                        </p:attrNameLst>
                                      </p:cBhvr>
                                      <p:tavLst>
                                        <p:tav tm="0">
                                          <p:val>
                                            <p:strVal val="#ppt_x"/>
                                          </p:val>
                                        </p:tav>
                                        <p:tav tm="100000">
                                          <p:val>
                                            <p:strVal val="#ppt_x"/>
                                          </p:val>
                                        </p:tav>
                                      </p:tavLst>
                                    </p:anim>
                                    <p:anim calcmode="lin" valueType="num">
                                      <p:cBhvr>
                                        <p:cTn id="159" dur="1000" fill="hold"/>
                                        <p:tgtEl>
                                          <p:spTgt spid="114"/>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15367"/>
                                        </p:tgtEl>
                                        <p:attrNameLst>
                                          <p:attrName>style.visibility</p:attrName>
                                        </p:attrNameLst>
                                      </p:cBhvr>
                                      <p:to>
                                        <p:strVal val="visible"/>
                                      </p:to>
                                    </p:set>
                                    <p:animEffect transition="in" filter="fade">
                                      <p:cBhvr>
                                        <p:cTn id="162" dur="1000"/>
                                        <p:tgtEl>
                                          <p:spTgt spid="15367"/>
                                        </p:tgtEl>
                                      </p:cBhvr>
                                    </p:animEffect>
                                    <p:anim calcmode="lin" valueType="num">
                                      <p:cBhvr>
                                        <p:cTn id="163" dur="1000" fill="hold"/>
                                        <p:tgtEl>
                                          <p:spTgt spid="15367"/>
                                        </p:tgtEl>
                                        <p:attrNameLst>
                                          <p:attrName>ppt_x</p:attrName>
                                        </p:attrNameLst>
                                      </p:cBhvr>
                                      <p:tavLst>
                                        <p:tav tm="0">
                                          <p:val>
                                            <p:strVal val="#ppt_x"/>
                                          </p:val>
                                        </p:tav>
                                        <p:tav tm="100000">
                                          <p:val>
                                            <p:strVal val="#ppt_x"/>
                                          </p:val>
                                        </p:tav>
                                      </p:tavLst>
                                    </p:anim>
                                    <p:anim calcmode="lin" valueType="num">
                                      <p:cBhvr>
                                        <p:cTn id="164" dur="1000" fill="hold"/>
                                        <p:tgtEl>
                                          <p:spTgt spid="15367"/>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15368"/>
                                        </p:tgtEl>
                                        <p:attrNameLst>
                                          <p:attrName>style.visibility</p:attrName>
                                        </p:attrNameLst>
                                      </p:cBhvr>
                                      <p:to>
                                        <p:strVal val="visible"/>
                                      </p:to>
                                    </p:set>
                                    <p:animEffect transition="in" filter="fade">
                                      <p:cBhvr>
                                        <p:cTn id="167" dur="1000"/>
                                        <p:tgtEl>
                                          <p:spTgt spid="15368"/>
                                        </p:tgtEl>
                                      </p:cBhvr>
                                    </p:animEffect>
                                    <p:anim calcmode="lin" valueType="num">
                                      <p:cBhvr>
                                        <p:cTn id="168" dur="1000" fill="hold"/>
                                        <p:tgtEl>
                                          <p:spTgt spid="15368"/>
                                        </p:tgtEl>
                                        <p:attrNameLst>
                                          <p:attrName>ppt_x</p:attrName>
                                        </p:attrNameLst>
                                      </p:cBhvr>
                                      <p:tavLst>
                                        <p:tav tm="0">
                                          <p:val>
                                            <p:strVal val="#ppt_x"/>
                                          </p:val>
                                        </p:tav>
                                        <p:tav tm="100000">
                                          <p:val>
                                            <p:strVal val="#ppt_x"/>
                                          </p:val>
                                        </p:tav>
                                      </p:tavLst>
                                    </p:anim>
                                    <p:anim calcmode="lin" valueType="num">
                                      <p:cBhvr>
                                        <p:cTn id="169" dur="1000" fill="hold"/>
                                        <p:tgtEl>
                                          <p:spTgt spid="153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animBg="1"/>
      <p:bldP spid="15368" grpId="0"/>
      <p:bldP spid="112" grpId="0" animBg="1"/>
      <p:bldP spid="15386" grpId="0"/>
      <p:bldP spid="135" grpId="0"/>
      <p:bldP spid="138" grpId="0"/>
      <p:bldP spid="156" grpId="0" animBg="1"/>
      <p:bldP spid="83" grpId="0" animBg="1"/>
      <p:bldP spid="83" grpId="1" animBg="1"/>
      <p:bldP spid="85" grpId="0" animBg="1"/>
      <p:bldP spid="85" grpId="1" animBg="1"/>
      <p:bldP spid="85" grpId="2" animBg="1"/>
      <p:bldP spid="76" grpId="0" animBg="1"/>
      <p:bldP spid="89" grpId="0" animBg="1"/>
      <p:bldP spid="111" grpId="0" animBg="1"/>
      <p:bldP spid="113" grpId="0" animBg="1"/>
      <p:bldP spid="114" grpId="0" animBg="1"/>
      <p:bldP spid="93" grpId="0" animBg="1"/>
      <p:bldP spid="91" grpId="0" animBg="1"/>
      <p:bldP spid="110" grpId="0" animBg="1"/>
      <p:bldP spid="108" grpId="0" animBg="1"/>
      <p:bldP spid="10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itle 1"/>
          <p:cNvSpPr>
            <a:spLocks noGrp="1"/>
          </p:cNvSpPr>
          <p:nvPr>
            <p:ph type="title"/>
          </p:nvPr>
        </p:nvSpPr>
        <p:spPr>
          <a:xfrm>
            <a:off x="531950" y="233152"/>
            <a:ext cx="11370961" cy="1525571"/>
          </a:xfrm>
        </p:spPr>
        <p:txBody>
          <a:bodyPr/>
          <a:lstStyle/>
          <a:p>
            <a:r>
              <a:rPr lang="en-US" dirty="0" smtClean="0"/>
              <a:t>Save me some disk space mate!</a:t>
            </a:r>
          </a:p>
        </p:txBody>
      </p:sp>
      <p:sp>
        <p:nvSpPr>
          <p:cNvPr id="2" name="Slide Number Placeholder 1"/>
          <p:cNvSpPr>
            <a:spLocks noGrp="1"/>
          </p:cNvSpPr>
          <p:nvPr>
            <p:ph type="sldNum" sz="quarter" idx="4294967295"/>
          </p:nvPr>
        </p:nvSpPr>
        <p:spPr>
          <a:xfrm>
            <a:off x="11674616" y="6557371"/>
            <a:ext cx="233151" cy="131883"/>
          </a:xfrm>
          <a:prstGeom prst="rect">
            <a:avLst/>
          </a:prstGeom>
        </p:spPr>
        <p:txBody>
          <a:bodyPr/>
          <a:lstStyle/>
          <a:p>
            <a:pPr>
              <a:lnSpc>
                <a:spcPct val="90000"/>
              </a:lnSpc>
            </a:pPr>
            <a:fld id="{1BC86A1F-E589-44B2-A543-2EC98F5547A7}" type="slidenum">
              <a:rPr lang="en-US" smtClean="0"/>
              <a:pPr>
                <a:lnSpc>
                  <a:spcPct val="90000"/>
                </a:lnSpc>
              </a:pPr>
              <a:t>8</a:t>
            </a:fld>
            <a:endParaRPr lang="en-US" dirty="0"/>
          </a:p>
        </p:txBody>
      </p:sp>
      <p:grpSp>
        <p:nvGrpSpPr>
          <p:cNvPr id="7" name="Group 6"/>
          <p:cNvGrpSpPr/>
          <p:nvPr/>
        </p:nvGrpSpPr>
        <p:grpSpPr>
          <a:xfrm>
            <a:off x="228570" y="1931167"/>
            <a:ext cx="7422750" cy="3763757"/>
            <a:chOff x="-703795" y="2052279"/>
            <a:chExt cx="7697730" cy="2128557"/>
          </a:xfrm>
        </p:grpSpPr>
        <p:grpSp>
          <p:nvGrpSpPr>
            <p:cNvPr id="8" name="Group 7"/>
            <p:cNvGrpSpPr/>
            <p:nvPr/>
          </p:nvGrpSpPr>
          <p:grpSpPr>
            <a:xfrm>
              <a:off x="-703795" y="2123369"/>
              <a:ext cx="3363159" cy="1809104"/>
              <a:chOff x="2138562" y="2820919"/>
              <a:chExt cx="3363159" cy="1809104"/>
            </a:xfrm>
          </p:grpSpPr>
          <p:sp>
            <p:nvSpPr>
              <p:cNvPr id="25" name="Rectangle 24"/>
              <p:cNvSpPr/>
              <p:nvPr/>
            </p:nvSpPr>
            <p:spPr>
              <a:xfrm>
                <a:off x="2823542" y="2820919"/>
                <a:ext cx="2678179" cy="221893"/>
              </a:xfrm>
              <a:prstGeom prst="rect">
                <a:avLst/>
              </a:prstGeom>
            </p:spPr>
            <p:txBody>
              <a:bodyPr wrap="square" lIns="77696" tIns="38847" rIns="77696" bIns="38847">
                <a:spAutoFit/>
              </a:bodyPr>
              <a:lstStyle/>
              <a:p>
                <a:pPr algn="r">
                  <a:lnSpc>
                    <a:spcPct val="80000"/>
                  </a:lnSpc>
                </a:pPr>
                <a:r>
                  <a:rPr lang="en-US" sz="2448" dirty="0">
                    <a:latin typeface="+mj-lt"/>
                  </a:rPr>
                  <a:t>VHD Library</a:t>
                </a:r>
              </a:p>
            </p:txBody>
          </p:sp>
          <p:sp>
            <p:nvSpPr>
              <p:cNvPr id="26" name="Rectangle 25"/>
              <p:cNvSpPr/>
              <p:nvPr/>
            </p:nvSpPr>
            <p:spPr>
              <a:xfrm>
                <a:off x="2233072" y="3254815"/>
                <a:ext cx="3268649" cy="392022"/>
              </a:xfrm>
              <a:prstGeom prst="rect">
                <a:avLst/>
              </a:prstGeom>
            </p:spPr>
            <p:txBody>
              <a:bodyPr wrap="square" lIns="77696" tIns="38847" rIns="77696" bIns="38847">
                <a:spAutoFit/>
              </a:bodyPr>
              <a:lstStyle/>
              <a:p>
                <a:pPr algn="r">
                  <a:lnSpc>
                    <a:spcPct val="80000"/>
                  </a:lnSpc>
                </a:pPr>
                <a:r>
                  <a:rPr lang="en-US" sz="2448" dirty="0">
                    <a:latin typeface="+mj-lt"/>
                  </a:rPr>
                  <a:t>Software Deployment </a:t>
                </a:r>
                <a:br>
                  <a:rPr lang="en-US" sz="2448" dirty="0">
                    <a:latin typeface="+mj-lt"/>
                  </a:rPr>
                </a:br>
                <a:r>
                  <a:rPr lang="en-US" sz="2448" dirty="0">
                    <a:latin typeface="+mj-lt"/>
                  </a:rPr>
                  <a:t>Share</a:t>
                </a:r>
              </a:p>
            </p:txBody>
          </p:sp>
          <p:sp>
            <p:nvSpPr>
              <p:cNvPr id="27" name="Rectangle 26"/>
              <p:cNvSpPr/>
              <p:nvPr/>
            </p:nvSpPr>
            <p:spPr>
              <a:xfrm>
                <a:off x="2251974" y="3758952"/>
                <a:ext cx="3249747" cy="392317"/>
              </a:xfrm>
              <a:prstGeom prst="rect">
                <a:avLst/>
              </a:prstGeom>
            </p:spPr>
            <p:txBody>
              <a:bodyPr wrap="square" lIns="77696" tIns="38847" rIns="77696" bIns="38847">
                <a:spAutoFit/>
              </a:bodyPr>
              <a:lstStyle/>
              <a:p>
                <a:pPr algn="r">
                  <a:lnSpc>
                    <a:spcPct val="80000"/>
                  </a:lnSpc>
                </a:pPr>
                <a:r>
                  <a:rPr lang="en-US" sz="2448" dirty="0">
                    <a:latin typeface="+mj-lt"/>
                  </a:rPr>
                  <a:t>General File </a:t>
                </a:r>
                <a:br>
                  <a:rPr lang="en-US" sz="2448" dirty="0">
                    <a:latin typeface="+mj-lt"/>
                  </a:rPr>
                </a:br>
                <a:r>
                  <a:rPr lang="en-US" sz="2448" dirty="0">
                    <a:latin typeface="+mj-lt"/>
                  </a:rPr>
                  <a:t>Share</a:t>
                </a:r>
              </a:p>
            </p:txBody>
          </p:sp>
          <p:sp>
            <p:nvSpPr>
              <p:cNvPr id="28" name="Rectangle 27"/>
              <p:cNvSpPr/>
              <p:nvPr/>
            </p:nvSpPr>
            <p:spPr>
              <a:xfrm>
                <a:off x="2138562" y="4238001"/>
                <a:ext cx="3363159" cy="392022"/>
              </a:xfrm>
              <a:prstGeom prst="rect">
                <a:avLst/>
              </a:prstGeom>
            </p:spPr>
            <p:txBody>
              <a:bodyPr wrap="square" lIns="77696" tIns="38847" rIns="77696" bIns="38847">
                <a:spAutoFit/>
              </a:bodyPr>
              <a:lstStyle/>
              <a:p>
                <a:pPr algn="r">
                  <a:lnSpc>
                    <a:spcPct val="80000"/>
                  </a:lnSpc>
                </a:pPr>
                <a:r>
                  <a:rPr lang="en-US" sz="2448" dirty="0">
                    <a:latin typeface="+mj-lt"/>
                  </a:rPr>
                  <a:t>User Home Folder </a:t>
                </a:r>
                <a:br>
                  <a:rPr lang="en-US" sz="2448" dirty="0">
                    <a:latin typeface="+mj-lt"/>
                  </a:rPr>
                </a:br>
                <a:r>
                  <a:rPr lang="en-US" sz="2448" dirty="0">
                    <a:latin typeface="+mj-lt"/>
                  </a:rPr>
                  <a:t>(My Docs)</a:t>
                </a:r>
              </a:p>
            </p:txBody>
          </p:sp>
        </p:grpSp>
        <p:sp>
          <p:nvSpPr>
            <p:cNvPr id="9" name="Rectangle 8"/>
            <p:cNvSpPr/>
            <p:nvPr/>
          </p:nvSpPr>
          <p:spPr>
            <a:xfrm>
              <a:off x="2707426" y="4036868"/>
              <a:ext cx="4286509" cy="143968"/>
            </a:xfrm>
            <a:prstGeom prst="rect">
              <a:avLst/>
            </a:prstGeom>
          </p:spPr>
          <p:txBody>
            <a:bodyPr wrap="square" lIns="77696" tIns="38847" rIns="77696" bIns="38847">
              <a:spAutoFit/>
            </a:bodyPr>
            <a:lstStyle/>
            <a:p>
              <a:pPr defTabSz="699447"/>
              <a:r>
                <a:rPr lang="en-US" sz="1122" dirty="0"/>
                <a:t>0%            20%          40%          60%          80%          100%</a:t>
              </a:r>
            </a:p>
          </p:txBody>
        </p:sp>
        <p:sp>
          <p:nvSpPr>
            <p:cNvPr id="10" name="Rectangle 9"/>
            <p:cNvSpPr/>
            <p:nvPr/>
          </p:nvSpPr>
          <p:spPr bwMode="auto">
            <a:xfrm>
              <a:off x="2847349" y="2121589"/>
              <a:ext cx="3018216" cy="29047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11" name="Rectangle 10"/>
            <p:cNvSpPr/>
            <p:nvPr/>
          </p:nvSpPr>
          <p:spPr bwMode="auto">
            <a:xfrm>
              <a:off x="2847349" y="2600700"/>
              <a:ext cx="2416680" cy="29047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12" name="Rectangle 11"/>
            <p:cNvSpPr/>
            <p:nvPr/>
          </p:nvSpPr>
          <p:spPr bwMode="auto">
            <a:xfrm>
              <a:off x="2847349" y="3079811"/>
              <a:ext cx="1665831" cy="29047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13" name="Rectangle 12"/>
            <p:cNvSpPr/>
            <p:nvPr/>
          </p:nvSpPr>
          <p:spPr bwMode="auto">
            <a:xfrm>
              <a:off x="2847349" y="3558922"/>
              <a:ext cx="996757" cy="29047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cxnSp>
          <p:nvCxnSpPr>
            <p:cNvPr id="14" name="Straight Connector 19473"/>
            <p:cNvCxnSpPr>
              <a:cxnSpLocks noChangeShapeType="1"/>
            </p:cNvCxnSpPr>
            <p:nvPr/>
          </p:nvCxnSpPr>
          <p:spPr bwMode="auto">
            <a:xfrm>
              <a:off x="2841643" y="2054860"/>
              <a:ext cx="0" cy="200041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19473"/>
            <p:cNvCxnSpPr>
              <a:cxnSpLocks noChangeShapeType="1"/>
            </p:cNvCxnSpPr>
            <p:nvPr/>
          </p:nvCxnSpPr>
          <p:spPr bwMode="auto">
            <a:xfrm flipH="1">
              <a:off x="-313147" y="3960440"/>
              <a:ext cx="6637378"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19473"/>
            <p:cNvCxnSpPr>
              <a:cxnSpLocks noChangeShapeType="1"/>
            </p:cNvCxnSpPr>
            <p:nvPr/>
          </p:nvCxnSpPr>
          <p:spPr bwMode="auto">
            <a:xfrm>
              <a:off x="3577368" y="3912016"/>
              <a:ext cx="0" cy="9811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9473"/>
            <p:cNvCxnSpPr>
              <a:cxnSpLocks noChangeShapeType="1"/>
            </p:cNvCxnSpPr>
            <p:nvPr/>
          </p:nvCxnSpPr>
          <p:spPr bwMode="auto">
            <a:xfrm>
              <a:off x="4261965" y="3912016"/>
              <a:ext cx="0" cy="9811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9473"/>
            <p:cNvCxnSpPr>
              <a:cxnSpLocks noChangeShapeType="1"/>
            </p:cNvCxnSpPr>
            <p:nvPr/>
          </p:nvCxnSpPr>
          <p:spPr bwMode="auto">
            <a:xfrm>
              <a:off x="4947765" y="3912016"/>
              <a:ext cx="0" cy="9811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9473"/>
            <p:cNvCxnSpPr>
              <a:cxnSpLocks noChangeShapeType="1"/>
            </p:cNvCxnSpPr>
            <p:nvPr/>
          </p:nvCxnSpPr>
          <p:spPr bwMode="auto">
            <a:xfrm>
              <a:off x="5623838" y="3912016"/>
              <a:ext cx="0" cy="9811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19473"/>
            <p:cNvCxnSpPr>
              <a:cxnSpLocks noChangeShapeType="1"/>
            </p:cNvCxnSpPr>
            <p:nvPr/>
          </p:nvCxnSpPr>
          <p:spPr bwMode="auto">
            <a:xfrm>
              <a:off x="6324230" y="3912016"/>
              <a:ext cx="0" cy="9811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19473"/>
            <p:cNvCxnSpPr>
              <a:cxnSpLocks noChangeShapeType="1"/>
            </p:cNvCxnSpPr>
            <p:nvPr/>
          </p:nvCxnSpPr>
          <p:spPr bwMode="auto">
            <a:xfrm flipH="1">
              <a:off x="-313147" y="3484421"/>
              <a:ext cx="3160532" cy="0"/>
            </a:xfrm>
            <a:prstGeom prst="line">
              <a:avLst/>
            </a:prstGeom>
            <a:noFill/>
            <a:ln w="9525" cmpd="sng" algn="ctr">
              <a:solidFill>
                <a:schemeClr val="bg2"/>
              </a:solidFill>
              <a:round/>
              <a:headEnd/>
              <a:tailEnd/>
            </a:ln>
            <a:extLst>
              <a:ext uri="{909E8E84-426E-40DD-AFC4-6F175D3DCCD1}">
                <a14:hiddenFill xmlns:a14="http://schemas.microsoft.com/office/drawing/2010/main">
                  <a:noFill/>
                </a14:hiddenFill>
              </a:ext>
            </a:extLst>
          </p:spPr>
        </p:cxnSp>
        <p:cxnSp>
          <p:nvCxnSpPr>
            <p:cNvPr id="22" name="Straight Connector 19473"/>
            <p:cNvCxnSpPr>
              <a:cxnSpLocks noChangeShapeType="1"/>
            </p:cNvCxnSpPr>
            <p:nvPr/>
          </p:nvCxnSpPr>
          <p:spPr bwMode="auto">
            <a:xfrm flipH="1">
              <a:off x="-313147" y="3007766"/>
              <a:ext cx="3160532" cy="0"/>
            </a:xfrm>
            <a:prstGeom prst="line">
              <a:avLst/>
            </a:prstGeom>
            <a:noFill/>
            <a:ln w="9525" cmpd="sng" algn="ctr">
              <a:solidFill>
                <a:schemeClr val="bg2"/>
              </a:solidFill>
              <a:round/>
              <a:headEnd/>
              <a:tailEnd/>
            </a:ln>
            <a:extLst>
              <a:ext uri="{909E8E84-426E-40DD-AFC4-6F175D3DCCD1}">
                <a14:hiddenFill xmlns:a14="http://schemas.microsoft.com/office/drawing/2010/main">
                  <a:noFill/>
                </a14:hiddenFill>
              </a:ext>
            </a:extLst>
          </p:spPr>
        </p:cxnSp>
        <p:cxnSp>
          <p:nvCxnSpPr>
            <p:cNvPr id="23" name="Straight Connector 19473"/>
            <p:cNvCxnSpPr>
              <a:cxnSpLocks noChangeShapeType="1"/>
            </p:cNvCxnSpPr>
            <p:nvPr/>
          </p:nvCxnSpPr>
          <p:spPr bwMode="auto">
            <a:xfrm flipH="1">
              <a:off x="-330544" y="2516520"/>
              <a:ext cx="3177929" cy="0"/>
            </a:xfrm>
            <a:prstGeom prst="line">
              <a:avLst/>
            </a:prstGeom>
            <a:noFill/>
            <a:ln w="9525" cmpd="sng" algn="ctr">
              <a:solidFill>
                <a:schemeClr val="bg2"/>
              </a:solidFill>
              <a:round/>
              <a:headEnd/>
              <a:tailEnd/>
            </a:ln>
            <a:extLst>
              <a:ext uri="{909E8E84-426E-40DD-AFC4-6F175D3DCCD1}">
                <a14:hiddenFill xmlns:a14="http://schemas.microsoft.com/office/drawing/2010/main">
                  <a:noFill/>
                </a14:hiddenFill>
              </a:ext>
            </a:extLst>
          </p:spPr>
        </p:cxnSp>
        <p:cxnSp>
          <p:nvCxnSpPr>
            <p:cNvPr id="24" name="Straight Connector 19473"/>
            <p:cNvCxnSpPr>
              <a:cxnSpLocks noChangeShapeType="1"/>
            </p:cNvCxnSpPr>
            <p:nvPr/>
          </p:nvCxnSpPr>
          <p:spPr bwMode="auto">
            <a:xfrm rot="5400000">
              <a:off x="2798324" y="2003220"/>
              <a:ext cx="0" cy="9811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grpSp>
      <p:sp>
        <p:nvSpPr>
          <p:cNvPr id="29" name="TextBox 13"/>
          <p:cNvSpPr txBox="1">
            <a:spLocks noChangeArrowheads="1"/>
          </p:cNvSpPr>
          <p:nvPr/>
        </p:nvSpPr>
        <p:spPr bwMode="auto">
          <a:xfrm>
            <a:off x="3602035" y="5695140"/>
            <a:ext cx="3957037" cy="2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696" tIns="38847" rIns="77696" bIns="38847">
            <a:spAutoFit/>
          </a:bodyPr>
          <a:lstStyle>
            <a:lvl1pPr eaLnBrk="0" hangingPunct="0">
              <a:defRPr sz="2500">
                <a:solidFill>
                  <a:schemeClr val="tx1"/>
                </a:solidFill>
                <a:latin typeface="Segoe UI" pitchFamily="34" charset="0"/>
                <a:cs typeface="Arial" charset="0"/>
              </a:defRPr>
            </a:lvl1pPr>
            <a:lvl2pPr marL="742950" indent="-285750" eaLnBrk="0" hangingPunct="0">
              <a:defRPr sz="2500">
                <a:solidFill>
                  <a:schemeClr val="tx1"/>
                </a:solidFill>
                <a:latin typeface="Segoe UI" pitchFamily="34" charset="0"/>
                <a:cs typeface="Arial" charset="0"/>
              </a:defRPr>
            </a:lvl2pPr>
            <a:lvl3pPr marL="1143000" indent="-228600" eaLnBrk="0" hangingPunct="0">
              <a:defRPr sz="2500">
                <a:solidFill>
                  <a:schemeClr val="tx1"/>
                </a:solidFill>
                <a:latin typeface="Segoe UI" pitchFamily="34" charset="0"/>
                <a:cs typeface="Arial" charset="0"/>
              </a:defRPr>
            </a:lvl3pPr>
            <a:lvl4pPr marL="1600200" indent="-228600" eaLnBrk="0" hangingPunct="0">
              <a:defRPr sz="2500">
                <a:solidFill>
                  <a:schemeClr val="tx1"/>
                </a:solidFill>
                <a:latin typeface="Segoe UI" pitchFamily="34" charset="0"/>
                <a:cs typeface="Arial" charset="0"/>
              </a:defRPr>
            </a:lvl4pPr>
            <a:lvl5pPr marL="2057400" indent="-228600" eaLnBrk="0" hangingPunct="0">
              <a:defRPr sz="2500">
                <a:solidFill>
                  <a:schemeClr val="tx1"/>
                </a:solidFill>
                <a:latin typeface="Segoe UI" pitchFamily="34" charset="0"/>
                <a:cs typeface="Arial" charset="0"/>
              </a:defRPr>
            </a:lvl5pPr>
            <a:lvl6pPr marL="2514600" indent="-228600" eaLnBrk="0" fontAlgn="base" hangingPunct="0">
              <a:spcBef>
                <a:spcPct val="0"/>
              </a:spcBef>
              <a:spcAft>
                <a:spcPct val="0"/>
              </a:spcAft>
              <a:defRPr sz="2500">
                <a:solidFill>
                  <a:schemeClr val="tx1"/>
                </a:solidFill>
                <a:latin typeface="Segoe UI" pitchFamily="34" charset="0"/>
                <a:cs typeface="Arial" charset="0"/>
              </a:defRPr>
            </a:lvl6pPr>
            <a:lvl7pPr marL="2971800" indent="-228600" eaLnBrk="0" fontAlgn="base" hangingPunct="0">
              <a:spcBef>
                <a:spcPct val="0"/>
              </a:spcBef>
              <a:spcAft>
                <a:spcPct val="0"/>
              </a:spcAft>
              <a:defRPr sz="2500">
                <a:solidFill>
                  <a:schemeClr val="tx1"/>
                </a:solidFill>
                <a:latin typeface="Segoe UI" pitchFamily="34" charset="0"/>
                <a:cs typeface="Arial" charset="0"/>
              </a:defRPr>
            </a:lvl7pPr>
            <a:lvl8pPr marL="3429000" indent="-228600" eaLnBrk="0" fontAlgn="base" hangingPunct="0">
              <a:spcBef>
                <a:spcPct val="0"/>
              </a:spcBef>
              <a:spcAft>
                <a:spcPct val="0"/>
              </a:spcAft>
              <a:defRPr sz="2500">
                <a:solidFill>
                  <a:schemeClr val="tx1"/>
                </a:solidFill>
                <a:latin typeface="Segoe UI" pitchFamily="34" charset="0"/>
                <a:cs typeface="Arial" charset="0"/>
              </a:defRPr>
            </a:lvl8pPr>
            <a:lvl9pPr marL="3886200" indent="-228600" eaLnBrk="0" fontAlgn="base" hangingPunct="0">
              <a:spcBef>
                <a:spcPct val="0"/>
              </a:spcBef>
              <a:spcAft>
                <a:spcPct val="0"/>
              </a:spcAft>
              <a:defRPr sz="2500">
                <a:solidFill>
                  <a:schemeClr val="tx1"/>
                </a:solidFill>
                <a:latin typeface="Segoe UI" pitchFamily="34" charset="0"/>
                <a:cs typeface="Arial" charset="0"/>
              </a:defRPr>
            </a:lvl9pPr>
          </a:lstStyle>
          <a:p>
            <a:pPr eaLnBrk="1" hangingPunct="1"/>
            <a:r>
              <a:rPr lang="en-US" sz="1020" dirty="0">
                <a:latin typeface="+mn-lt"/>
                <a:cs typeface="+mn-cs"/>
              </a:rPr>
              <a:t>Average savings with Data Deduplication by workload type</a:t>
            </a:r>
          </a:p>
        </p:txBody>
      </p:sp>
      <p:sp>
        <p:nvSpPr>
          <p:cNvPr id="32" name="Rectangle 7"/>
          <p:cNvSpPr>
            <a:spLocks noChangeArrowheads="1"/>
          </p:cNvSpPr>
          <p:nvPr/>
        </p:nvSpPr>
        <p:spPr bwMode="auto">
          <a:xfrm>
            <a:off x="7928010" y="1399427"/>
            <a:ext cx="4015430" cy="4817928"/>
          </a:xfrm>
          <a:prstGeom prst="rect">
            <a:avLst/>
          </a:prstGeom>
          <a:solidFill>
            <a:schemeClr val="accent1"/>
          </a:solidFill>
          <a:ln>
            <a:noFill/>
          </a:ln>
          <a:extLst/>
        </p:spPr>
        <p:txBody>
          <a:bodyPr wrap="square" lIns="186521" tIns="186521" rIns="74608" bIns="38847" anchor="t"/>
          <a:lstStyle/>
          <a:p>
            <a:pPr>
              <a:spcAft>
                <a:spcPts val="612"/>
              </a:spcAft>
            </a:pPr>
            <a:r>
              <a:rPr lang="en-US" sz="1530" b="1" dirty="0">
                <a:solidFill>
                  <a:srgbClr val="FFFFFF"/>
                </a:solidFill>
              </a:rPr>
              <a:t>Maximize capacity by removing duplicate data</a:t>
            </a:r>
          </a:p>
          <a:p>
            <a:pPr marL="170005" lvl="1" indent="-170005" defTabSz="471596">
              <a:buFont typeface="Arial" pitchFamily="34" charset="0"/>
              <a:buChar char="•"/>
            </a:pPr>
            <a:r>
              <a:rPr lang="en-US" sz="1530" dirty="0">
                <a:solidFill>
                  <a:srgbClr val="FFFFFE"/>
                </a:solidFill>
                <a:cs typeface="Segoe UI" pitchFamily="34" charset="0"/>
              </a:rPr>
              <a:t>2:1 with file shares, 20:1 with virtual storage</a:t>
            </a:r>
          </a:p>
          <a:p>
            <a:pPr marL="170005" lvl="1" indent="-170005" defTabSz="471596">
              <a:buFont typeface="Arial" pitchFamily="34" charset="0"/>
              <a:buChar char="•"/>
            </a:pPr>
            <a:r>
              <a:rPr lang="en-US" sz="1530" dirty="0">
                <a:solidFill>
                  <a:srgbClr val="FFFFFE"/>
                </a:solidFill>
                <a:cs typeface="Segoe UI" pitchFamily="34" charset="0"/>
              </a:rPr>
              <a:t>Less data to back up, archive, and migrate</a:t>
            </a:r>
          </a:p>
          <a:p>
            <a:pPr>
              <a:spcBef>
                <a:spcPts val="1224"/>
              </a:spcBef>
              <a:spcAft>
                <a:spcPts val="612"/>
              </a:spcAft>
            </a:pPr>
            <a:r>
              <a:rPr lang="en-US" sz="1530" b="1" dirty="0">
                <a:solidFill>
                  <a:srgbClr val="FFFFFF"/>
                </a:solidFill>
              </a:rPr>
              <a:t>Increased scale and performance</a:t>
            </a:r>
          </a:p>
          <a:p>
            <a:pPr marL="170005" lvl="1" indent="-170005" defTabSz="471596">
              <a:buFont typeface="Arial" pitchFamily="34" charset="0"/>
              <a:buChar char="•"/>
            </a:pPr>
            <a:r>
              <a:rPr lang="en-US" sz="1530" dirty="0">
                <a:solidFill>
                  <a:srgbClr val="FFFFFE"/>
                </a:solidFill>
                <a:cs typeface="Segoe UI" pitchFamily="34" charset="0"/>
              </a:rPr>
              <a:t>Low CPU and memory impact </a:t>
            </a:r>
          </a:p>
          <a:p>
            <a:pPr marL="170005" lvl="1" indent="-170005" defTabSz="471596">
              <a:buFont typeface="Arial" pitchFamily="34" charset="0"/>
              <a:buChar char="•"/>
            </a:pPr>
            <a:r>
              <a:rPr lang="en-US" sz="1530" dirty="0">
                <a:solidFill>
                  <a:srgbClr val="FFFFFE"/>
                </a:solidFill>
                <a:cs typeface="Segoe UI" pitchFamily="34" charset="0"/>
              </a:rPr>
              <a:t>Configurable compression schedule</a:t>
            </a:r>
          </a:p>
          <a:p>
            <a:pPr marL="170005" lvl="1" indent="-170005" defTabSz="471596">
              <a:buFont typeface="Arial" pitchFamily="34" charset="0"/>
              <a:buChar char="•"/>
            </a:pPr>
            <a:r>
              <a:rPr lang="en-US" sz="1530" dirty="0">
                <a:solidFill>
                  <a:srgbClr val="FFFFFE"/>
                </a:solidFill>
                <a:cs typeface="Segoe UI" pitchFamily="34" charset="0"/>
              </a:rPr>
              <a:t>Transparent to primary server workload</a:t>
            </a:r>
          </a:p>
          <a:p>
            <a:pPr>
              <a:spcBef>
                <a:spcPts val="1224"/>
              </a:spcBef>
              <a:spcAft>
                <a:spcPts val="612"/>
              </a:spcAft>
            </a:pPr>
            <a:r>
              <a:rPr lang="en-US" sz="1530" b="1" dirty="0">
                <a:solidFill>
                  <a:srgbClr val="FFFFFF"/>
                </a:solidFill>
              </a:rPr>
              <a:t>Improved reliability and integrity</a:t>
            </a:r>
          </a:p>
          <a:p>
            <a:pPr marL="170005" lvl="1" indent="-170005" defTabSz="471596">
              <a:buFont typeface="Arial" pitchFamily="34" charset="0"/>
              <a:buChar char="•"/>
            </a:pPr>
            <a:r>
              <a:rPr lang="en-US" sz="1530" dirty="0">
                <a:solidFill>
                  <a:srgbClr val="FFFFFE"/>
                </a:solidFill>
                <a:cs typeface="Segoe UI" pitchFamily="34" charset="0"/>
              </a:rPr>
              <a:t>Redundant metadata and critical data</a:t>
            </a:r>
          </a:p>
          <a:p>
            <a:pPr marL="170005" lvl="1" indent="-170005" defTabSz="471596">
              <a:buFont typeface="Arial" pitchFamily="34" charset="0"/>
              <a:buChar char="•"/>
            </a:pPr>
            <a:r>
              <a:rPr lang="en-US" sz="1530" dirty="0">
                <a:solidFill>
                  <a:srgbClr val="FFFFFE"/>
                </a:solidFill>
                <a:cs typeface="Segoe UI" pitchFamily="34" charset="0"/>
              </a:rPr>
              <a:t>Checksums and integrity checks</a:t>
            </a:r>
          </a:p>
          <a:p>
            <a:pPr marL="170005" lvl="1" indent="-170005" defTabSz="471596">
              <a:buFont typeface="Arial" pitchFamily="34" charset="0"/>
              <a:buChar char="•"/>
            </a:pPr>
            <a:r>
              <a:rPr lang="en-US" sz="1530" dirty="0">
                <a:solidFill>
                  <a:srgbClr val="FFFFFE"/>
                </a:solidFill>
                <a:cs typeface="Segoe UI" pitchFamily="34" charset="0"/>
              </a:rPr>
              <a:t>Increase availability through redundancy</a:t>
            </a:r>
          </a:p>
          <a:p>
            <a:pPr>
              <a:spcBef>
                <a:spcPts val="1224"/>
              </a:spcBef>
              <a:spcAft>
                <a:spcPts val="612"/>
              </a:spcAft>
            </a:pPr>
            <a:r>
              <a:rPr lang="en-US" sz="1530" b="1" dirty="0">
                <a:solidFill>
                  <a:srgbClr val="FFFFFF"/>
                </a:solidFill>
              </a:rPr>
              <a:t>Faster file download times with BranchCache</a:t>
            </a:r>
          </a:p>
        </p:txBody>
      </p:sp>
      <p:sp>
        <p:nvSpPr>
          <p:cNvPr id="31" name="Rectangle 30"/>
          <p:cNvSpPr/>
          <p:nvPr/>
        </p:nvSpPr>
        <p:spPr>
          <a:xfrm>
            <a:off x="391097" y="6295955"/>
            <a:ext cx="2272859" cy="254262"/>
          </a:xfrm>
          <a:prstGeom prst="rect">
            <a:avLst/>
          </a:prstGeom>
        </p:spPr>
        <p:txBody>
          <a:bodyPr wrap="none">
            <a:spAutoFit/>
          </a:bodyPr>
          <a:lstStyle/>
          <a:p>
            <a:r>
              <a:rPr lang="en-US" sz="1020" dirty="0">
                <a:solidFill>
                  <a:srgbClr val="282828"/>
                </a:solidFill>
              </a:rPr>
              <a:t>Source: “Microsoft Internal Testing"</a:t>
            </a:r>
          </a:p>
        </p:txBody>
      </p:sp>
    </p:spTree>
    <p:extLst>
      <p:ext uri="{BB962C8B-B14F-4D97-AF65-F5344CB8AC3E}">
        <p14:creationId xmlns:p14="http://schemas.microsoft.com/office/powerpoint/2010/main" val="287667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Preparing the </a:t>
            </a:r>
            <a:r>
              <a:rPr lang="en-US" dirty="0" err="1" smtClean="0"/>
              <a:t>FileServers</a:t>
            </a:r>
            <a:endParaRPr lang="en-US" dirty="0"/>
          </a:p>
        </p:txBody>
      </p:sp>
    </p:spTree>
    <p:extLst>
      <p:ext uri="{BB962C8B-B14F-4D97-AF65-F5344CB8AC3E}">
        <p14:creationId xmlns:p14="http://schemas.microsoft.com/office/powerpoint/2010/main" val="253674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 [Read-Only]" id="{D93EC839-4E4E-4E46-8350-E83B31490106}" vid="{DE1072D0-B02F-4ABD-B5AC-37350D079E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282</TotalTime>
  <Words>3251</Words>
  <Application>Microsoft Office PowerPoint</Application>
  <PresentationFormat>Custom</PresentationFormat>
  <Paragraphs>325</Paragraphs>
  <Slides>28</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Consolas</vt:lpstr>
      <vt:lpstr>Segoe</vt:lpstr>
      <vt:lpstr>Segoe UI</vt:lpstr>
      <vt:lpstr>Segoe UI Light</vt:lpstr>
      <vt:lpstr>Tahoma</vt:lpstr>
      <vt:lpstr>Wingdings</vt:lpstr>
      <vt:lpstr>TechEd_2013_Template_16x9</vt:lpstr>
      <vt:lpstr>PowerPoint Presentation</vt:lpstr>
      <vt:lpstr>Your Fileservers and Storage Options</vt:lpstr>
      <vt:lpstr>What part of your IT Infrastructure are you the most concerned with upgrading?</vt:lpstr>
      <vt:lpstr>PowerPoint Presentation</vt:lpstr>
      <vt:lpstr>The workhorse in your server stables</vt:lpstr>
      <vt:lpstr>Why Windows Server 2012 FileServers</vt:lpstr>
      <vt:lpstr>Storage Spaces</vt:lpstr>
      <vt:lpstr>Save me some disk space mate!</vt:lpstr>
      <vt:lpstr>Preparing the FileServers</vt:lpstr>
      <vt:lpstr>PowerPoint Presentation</vt:lpstr>
      <vt:lpstr>DFS Migration</vt:lpstr>
      <vt:lpstr>Copy Cluster Roles Wizard</vt:lpstr>
      <vt:lpstr>Copy Cluster Roles Wizard: Testing</vt:lpstr>
      <vt:lpstr>Copy Cluster Roles Wizard: Storage</vt:lpstr>
      <vt:lpstr>Copy Cluster Roles Wizard     Roles Supported:</vt:lpstr>
      <vt:lpstr>Copy Cluster Roles Wizard     Roles not Supported:</vt:lpstr>
      <vt:lpstr>Copy Cluster Roles Wizard     Copy Roles Report</vt:lpstr>
      <vt:lpstr>Cluster Migration</vt:lpstr>
      <vt:lpstr>What if I have \\server\share ?</vt:lpstr>
      <vt:lpstr>Doin’ it the old fashioned way</vt:lpstr>
      <vt:lpstr>Cluster in a Box Design Considerations </vt:lpstr>
      <vt:lpstr>PowerPoint Presentation</vt:lpstr>
      <vt:lpstr>PowerPoint Presentation</vt:lpstr>
      <vt:lpstr>Related content</vt:lpstr>
      <vt:lpstr>Track resources</vt:lpstr>
      <vt:lpstr>Resources</vt:lpstr>
      <vt:lpstr>Complete an evaluation on CommNet and enter to win!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2013</dc:subject>
  <dc:creator>Rick Claus;Andrew McMurray</dc:creator>
  <cp:keywords>TechEd 2013</cp:keywords>
  <dc:description>Template by: Jordan Cayabyab, Artitudes Design, Inc.
Formatting by: Brett Perry, Silver Fox Productions, Inc.
Audience Type: Internal/External</dc:description>
  <cp:lastModifiedBy>Shows</cp:lastModifiedBy>
  <cp:revision>23</cp:revision>
  <dcterms:created xsi:type="dcterms:W3CDTF">2013-05-28T21:15:00Z</dcterms:created>
  <dcterms:modified xsi:type="dcterms:W3CDTF">2013-06-06T20:22:07Z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